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7" r:id="rId2"/>
    <p:sldId id="261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58" autoAdjust="0"/>
  </p:normalViewPr>
  <p:slideViewPr>
    <p:cSldViewPr snapToObjects="1">
      <p:cViewPr>
        <p:scale>
          <a:sx n="80" d="100"/>
          <a:sy n="80" d="100"/>
        </p:scale>
        <p:origin x="-864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05061-863C-5549-B43A-65221C818A8F}" type="datetimeFigureOut">
              <a:rPr lang="en-US" smtClean="0"/>
              <a:pPr/>
              <a:t>9/18/2016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D275E-4283-EB47-9092-6A6541AFAF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3318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4925" y="1047750"/>
            <a:ext cx="4248150" cy="3186113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2140" y="4310284"/>
            <a:ext cx="5047592" cy="41699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290" tIns="46145" rIns="92290" bIns="46145"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8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5" name="Rectangle 5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7" name="Rectangle 59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4387" name="Rectangle 5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4388" name="Rectangle 52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286000"/>
            <a:ext cx="7772400" cy="1143000"/>
          </a:xfrm>
          <a:noFill/>
        </p:spPr>
        <p:txBody>
          <a:bodyPr anchorCtr="1"/>
          <a:lstStyle>
            <a:lvl1pPr>
              <a:lnSpc>
                <a:spcPts val="6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7487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179A5818-2F08-434C-860E-6BFF138A889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76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B07A2E97-7F6E-FF41-BF19-9B72A5729C0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278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14400"/>
            <a:ext cx="42291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077B5FD9-E594-2144-97A4-E62A4058143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71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EDBFCF8-9B12-1340-BBC1-CC31E1E1EB8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16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3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8517D87A-1F6A-2C44-9DB2-F3A0D6805DD9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4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4C57B31C-9A08-634D-BF81-0FA94C71AD4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22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9DC9C705-1530-4141-B5F1-A7F94B76B7E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298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3340C3A4-4B2E-A047-85F2-DC10A7119B0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643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76200"/>
            <a:ext cx="21526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3055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FFFFFF"/>
                </a:solidFill>
              </a:rPr>
              <a:t> </a:t>
            </a:r>
            <a:fld id="{C9CCBD70-9967-2E46-8E13-B09AA95EAEB7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09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762000"/>
            <a:ext cx="179388" cy="60960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2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8610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526213"/>
            <a:ext cx="9144000" cy="331787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77" name="Rectangle 5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858000" y="6553200"/>
            <a:ext cx="1905000" cy="3048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defRPr sz="1000" b="1">
                <a:solidFill>
                  <a:schemeClr val="bg1"/>
                </a:solidFill>
              </a:defRPr>
            </a:lvl1pPr>
          </a:lstStyle>
          <a:p>
            <a:pPr defTabSz="914400" fontAlgn="base">
              <a:spcAft>
                <a:spcPct val="0"/>
              </a:spcAft>
            </a:pPr>
            <a:r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t> </a:t>
            </a:r>
            <a:fld id="{19B50532-1EFF-AA4C-A744-7155C42C5049}" type="slidenum">
              <a:rPr lang="en-GB">
                <a:solidFill>
                  <a:srgbClr val="FFFFFF"/>
                </a:solidFill>
                <a:latin typeface="Verdana" charset="0"/>
                <a:ea typeface="ＭＳ Ｐゴシック" charset="0"/>
              </a:rPr>
              <a:pPr defTabSz="914400" fontAlgn="base">
                <a:spcAft>
                  <a:spcPct val="0"/>
                </a:spcAft>
              </a:pPr>
              <a:t>‹#›</a:t>
            </a:fld>
            <a:endParaRPr lang="en-GB">
              <a:solidFill>
                <a:srgbClr val="FFFFFF"/>
              </a:solidFill>
              <a:latin typeface="Verdana" charset="0"/>
              <a:ea typeface="ＭＳ Ｐゴシック" charset="0"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2E7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7391400" y="0"/>
            <a:ext cx="1752600" cy="762000"/>
          </a:xfrm>
          <a:prstGeom prst="rect">
            <a:avLst/>
          </a:prstGeom>
          <a:solidFill>
            <a:srgbClr val="002E7A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GB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304800" y="76200"/>
            <a:ext cx="7086600" cy="609600"/>
          </a:xfrm>
          <a:prstGeom prst="rect">
            <a:avLst/>
          </a:prstGeom>
          <a:solidFill>
            <a:srgbClr val="002E7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Enter Title</a:t>
            </a:r>
          </a:p>
        </p:txBody>
      </p:sp>
      <p:sp>
        <p:nvSpPr>
          <p:cNvPr id="1094" name="Text Box 70"/>
          <p:cNvSpPr txBox="1">
            <a:spLocks noChangeArrowheads="1"/>
          </p:cNvSpPr>
          <p:nvPr/>
        </p:nvSpPr>
        <p:spPr bwMode="auto">
          <a:xfrm>
            <a:off x="3133725" y="6508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/>
            </a:pPr>
            <a:endParaRPr lang="en-US" sz="2400">
              <a:solidFill>
                <a:srgbClr val="000000"/>
              </a:solidFill>
              <a:latin typeface="Verdana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 b="1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GB" sz="1000">
                <a:solidFill>
                  <a:srgbClr val="FFFFFF"/>
                </a:solidFill>
              </a:rPr>
              <a:t> </a:t>
            </a:r>
            <a:fld id="{439B937C-E972-1644-A4CA-4CBB3C253DD6}" type="slidenum">
              <a:rPr lang="en-GB" sz="1000">
                <a:solidFill>
                  <a:srgbClr val="FFFFFF"/>
                </a:solidFill>
              </a:rPr>
              <a:pPr/>
              <a:t>1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096"/>
            <a:ext cx="7086600" cy="609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002E7A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Verdana" charset="0"/>
              </a:rPr>
              <a:t>The value delivery system</a:t>
            </a:r>
            <a:endParaRPr lang="en-US" dirty="0">
              <a:latin typeface="Verdana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95536" y="1268759"/>
            <a:ext cx="8496944" cy="3202472"/>
            <a:chOff x="683568" y="2780928"/>
            <a:chExt cx="6413983" cy="2246900"/>
          </a:xfrm>
        </p:grpSpPr>
        <p:sp>
          <p:nvSpPr>
            <p:cNvPr id="29" name="Chevron 28"/>
            <p:cNvSpPr/>
            <p:nvPr/>
          </p:nvSpPr>
          <p:spPr>
            <a:xfrm>
              <a:off x="755576" y="2780928"/>
              <a:ext cx="1805471" cy="936104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>
              <a:off x="2267744" y="2780928"/>
              <a:ext cx="1805471" cy="936104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>
              <a:off x="3779912" y="2780928"/>
              <a:ext cx="1805471" cy="936104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Chevron 31"/>
            <p:cNvSpPr/>
            <p:nvPr/>
          </p:nvSpPr>
          <p:spPr>
            <a:xfrm>
              <a:off x="5292080" y="2780928"/>
              <a:ext cx="1805471" cy="936104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35936" y="2926685"/>
              <a:ext cx="706526" cy="557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 smtClean="0"/>
                <a:t>Choose</a:t>
              </a:r>
            </a:p>
            <a:p>
              <a:pPr algn="ctr"/>
              <a:r>
                <a:rPr lang="en-GB" sz="1600" dirty="0"/>
                <a:t>t</a:t>
              </a:r>
              <a:r>
                <a:rPr lang="en-GB" sz="1600" dirty="0" smtClean="0"/>
                <a:t>he</a:t>
              </a:r>
            </a:p>
            <a:p>
              <a:pPr algn="ctr"/>
              <a:r>
                <a:rPr lang="en-GB" sz="1600" dirty="0" smtClean="0"/>
                <a:t>Value</a:t>
              </a:r>
              <a:endParaRPr lang="en-GB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849730" y="2926685"/>
              <a:ext cx="714695" cy="557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 smtClean="0"/>
                <a:t>Provide</a:t>
              </a:r>
            </a:p>
            <a:p>
              <a:pPr algn="ctr"/>
              <a:r>
                <a:rPr lang="en-GB" sz="1600" dirty="0"/>
                <a:t>t</a:t>
              </a:r>
              <a:r>
                <a:rPr lang="en-GB" sz="1600" dirty="0" smtClean="0"/>
                <a:t>he</a:t>
              </a:r>
            </a:p>
            <a:p>
              <a:pPr algn="ctr"/>
              <a:r>
                <a:rPr lang="en-GB" sz="1600" dirty="0" smtClean="0"/>
                <a:t>Value</a:t>
              </a:r>
              <a:endParaRPr lang="en-GB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95420" y="2926685"/>
              <a:ext cx="1208390" cy="557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 smtClean="0"/>
                <a:t>Communicate</a:t>
              </a:r>
            </a:p>
            <a:p>
              <a:pPr algn="ctr"/>
              <a:r>
                <a:rPr lang="en-GB" sz="1600" dirty="0"/>
                <a:t>t</a:t>
              </a:r>
              <a:r>
                <a:rPr lang="en-GB" sz="1600" dirty="0" smtClean="0"/>
                <a:t>he</a:t>
              </a:r>
            </a:p>
            <a:p>
              <a:pPr algn="ctr"/>
              <a:r>
                <a:rPr lang="en-GB" sz="1600" dirty="0"/>
                <a:t>V</a:t>
              </a:r>
              <a:r>
                <a:rPr lang="en-GB" sz="1600" dirty="0" smtClean="0"/>
                <a:t>alue</a:t>
              </a:r>
              <a:endParaRPr lang="en-GB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853875" y="2926685"/>
              <a:ext cx="754474" cy="557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 smtClean="0"/>
                <a:t>Capture </a:t>
              </a:r>
            </a:p>
            <a:p>
              <a:pPr algn="ctr"/>
              <a:r>
                <a:rPr lang="en-GB" sz="1600" dirty="0"/>
                <a:t>t</a:t>
              </a:r>
              <a:r>
                <a:rPr lang="en-GB" sz="1600" dirty="0" smtClean="0"/>
                <a:t>he</a:t>
              </a:r>
            </a:p>
            <a:p>
              <a:pPr algn="ctr"/>
              <a:r>
                <a:rPr lang="en-GB" sz="1600" dirty="0" smtClean="0"/>
                <a:t>Value</a:t>
              </a:r>
              <a:endParaRPr lang="en-GB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3568" y="3879369"/>
              <a:ext cx="1294138" cy="774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Customer insight</a:t>
              </a:r>
            </a:p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Capability assessment</a:t>
              </a:r>
              <a:endParaRPr lang="en-GB" sz="15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95736" y="3896838"/>
              <a:ext cx="1584177" cy="952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Co-create solutions to buying problems</a:t>
              </a:r>
            </a:p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Use value-adding partners</a:t>
              </a:r>
              <a:endParaRPr lang="en-GB" sz="15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07904" y="3896838"/>
              <a:ext cx="1378482" cy="952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Proclaim the value proposition</a:t>
              </a:r>
              <a:endParaRPr lang="en-GB" sz="1500" dirty="0"/>
            </a:p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Develop a shared vision</a:t>
              </a:r>
              <a:endParaRPr lang="en-GB" sz="15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220072" y="3896840"/>
              <a:ext cx="1671028" cy="1130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Understand the cost-to-serve</a:t>
              </a:r>
            </a:p>
            <a:p>
              <a:pPr marL="285750" indent="-285750">
                <a:lnSpc>
                  <a:spcPct val="110000"/>
                </a:lnSpc>
                <a:buSzPct val="120000"/>
                <a:buFont typeface="Arial"/>
                <a:buChar char="•"/>
              </a:pPr>
              <a:r>
                <a:rPr lang="en-GB" sz="1500" dirty="0" smtClean="0"/>
                <a:t>What is the channel margin and who receives</a:t>
              </a:r>
              <a:r>
                <a:rPr lang="en-GB" sz="1500" dirty="0"/>
                <a:t> </a:t>
              </a:r>
              <a:r>
                <a:rPr lang="en-GB" sz="1500" dirty="0" smtClean="0"/>
                <a:t>it?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9553" y="5157192"/>
            <a:ext cx="8223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Lanning, M.J. and Michaels, E. G., ‘A business is a value delivery system’, McKinsey &amp; Co., Inc., June 1998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3722661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issues for channel strategy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2</a:t>
            </a:fld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195736" y="836712"/>
            <a:ext cx="4968552" cy="5644480"/>
            <a:chOff x="683568" y="404664"/>
            <a:chExt cx="4968552" cy="5644480"/>
          </a:xfrm>
        </p:grpSpPr>
        <p:sp>
          <p:nvSpPr>
            <p:cNvPr id="5" name="Rectangle 4"/>
            <p:cNvSpPr/>
            <p:nvPr/>
          </p:nvSpPr>
          <p:spPr>
            <a:xfrm>
              <a:off x="683568" y="404664"/>
              <a:ext cx="2160240" cy="2736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419872" y="404664"/>
              <a:ext cx="2232248" cy="2736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763688" y="3933056"/>
              <a:ext cx="2736304" cy="211608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3568" y="560001"/>
              <a:ext cx="2160240" cy="2392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50" u="sng" dirty="0" smtClean="0"/>
                <a:t>Effectiveness</a:t>
              </a:r>
            </a:p>
            <a:p>
              <a:endParaRPr lang="en-GB" sz="1150" u="sng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How well do  our channels cover the market?</a:t>
              </a:r>
            </a:p>
            <a:p>
              <a:endParaRPr lang="en-GB" sz="115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How well do our channels meet out customers’ needs?</a:t>
              </a:r>
            </a:p>
            <a:p>
              <a:endParaRPr lang="en-GB" sz="115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Are </a:t>
              </a:r>
              <a:r>
                <a:rPr lang="en-GB" sz="1150" smtClean="0"/>
                <a:t>our </a:t>
              </a:r>
              <a:r>
                <a:rPr lang="en-GB" sz="1150" smtClean="0"/>
                <a:t>channels </a:t>
              </a:r>
              <a:r>
                <a:rPr lang="en-GB" sz="1150" dirty="0" smtClean="0"/>
                <a:t>building a competitive advantage for us?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19872" y="548680"/>
              <a:ext cx="2232248" cy="2215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50" u="sng" dirty="0" smtClean="0"/>
                <a:t>Efficiency</a:t>
              </a:r>
            </a:p>
            <a:p>
              <a:endParaRPr lang="en-GB" sz="115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Do we understand the true cost-to-serve of our different channels?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GB" sz="115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Are we surrendering too much channel margin?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GB" sz="115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Have we explored all the opportunities for cross-channel synergies?</a:t>
              </a:r>
              <a:endParaRPr lang="en-GB" sz="115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23728" y="3429000"/>
              <a:ext cx="1944216" cy="27699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CHANNEL STRATEGY</a:t>
              </a:r>
              <a:endParaRPr lang="en-GB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63688" y="4005064"/>
              <a:ext cx="273630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50" u="sng" dirty="0" smtClean="0"/>
                <a:t>Environment</a:t>
              </a:r>
            </a:p>
            <a:p>
              <a:endParaRPr lang="en-GB" sz="115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How are customers’ expectations changing?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GB" sz="115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What new opportunities for value creation are emerging?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GB" sz="115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150" dirty="0" smtClean="0"/>
                <a:t>Where might we be vulnerable to future channel disruptions?</a:t>
              </a:r>
              <a:endParaRPr lang="en-GB" sz="1150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2483768" y="3140968"/>
              <a:ext cx="0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3779912" y="3140968"/>
              <a:ext cx="0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/>
            <p:cNvCxnSpPr>
              <a:endCxn id="7" idx="1"/>
            </p:cNvCxnSpPr>
            <p:nvPr/>
          </p:nvCxnSpPr>
          <p:spPr>
            <a:xfrm rot="16200000" flipH="1">
              <a:off x="658602" y="3886014"/>
              <a:ext cx="1850132" cy="360040"/>
            </a:xfrm>
            <a:prstGeom prst="bentConnector2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/>
            <p:cNvCxnSpPr>
              <a:endCxn id="7" idx="3"/>
            </p:cNvCxnSpPr>
            <p:nvPr/>
          </p:nvCxnSpPr>
          <p:spPr>
            <a:xfrm rot="5400000">
              <a:off x="3754949" y="3886014"/>
              <a:ext cx="1850130" cy="360043"/>
            </a:xfrm>
            <a:prstGeom prst="bentConnector2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3"/>
              <a:endCxn id="6" idx="1"/>
            </p:cNvCxnSpPr>
            <p:nvPr/>
          </p:nvCxnSpPr>
          <p:spPr>
            <a:xfrm>
              <a:off x="2843808" y="1772816"/>
              <a:ext cx="57606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243637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single channel to </a:t>
            </a:r>
            <a:r>
              <a:rPr lang="en-US" dirty="0" err="1" smtClean="0"/>
              <a:t>omni</a:t>
            </a:r>
            <a:r>
              <a:rPr lang="en-US" dirty="0" smtClean="0"/>
              <a:t>-channel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smtClean="0">
                <a:solidFill>
                  <a:srgbClr val="FFFFFF"/>
                </a:solidFill>
              </a:rPr>
              <a:t> </a:t>
            </a:r>
            <a:fld id="{97D80ADF-2FDB-7D48-85BC-154BF744DB79}" type="slidenum">
              <a:rPr lang="en-GB" smtClean="0">
                <a:solidFill>
                  <a:srgbClr val="FFFFFF"/>
                </a:solidFill>
              </a:rPr>
              <a:pPr/>
              <a:t>3</a:t>
            </a:fld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385273" y="1234003"/>
            <a:ext cx="1656184" cy="360040"/>
            <a:chOff x="2555776" y="980728"/>
            <a:chExt cx="1656184" cy="360040"/>
          </a:xfrm>
          <a:solidFill>
            <a:schemeClr val="bg1">
              <a:lumMod val="75000"/>
            </a:schemeClr>
          </a:solidFill>
        </p:grpSpPr>
        <p:sp>
          <p:nvSpPr>
            <p:cNvPr id="36" name="Oval 35"/>
            <p:cNvSpPr/>
            <p:nvPr/>
          </p:nvSpPr>
          <p:spPr>
            <a:xfrm>
              <a:off x="2555776" y="980728"/>
              <a:ext cx="360040" cy="3600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>
              <a:off x="3851920" y="980728"/>
              <a:ext cx="360040" cy="3600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8" name="Straight Arrow Connector 37"/>
            <p:cNvCxnSpPr>
              <a:stCxn id="36" idx="6"/>
              <a:endCxn id="37" idx="2"/>
            </p:cNvCxnSpPr>
            <p:nvPr/>
          </p:nvCxnSpPr>
          <p:spPr>
            <a:xfrm>
              <a:off x="2915816" y="1160748"/>
              <a:ext cx="936104" cy="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406261" y="2428741"/>
            <a:ext cx="1656184" cy="360040"/>
            <a:chOff x="2555776" y="980728"/>
            <a:chExt cx="1656184" cy="360040"/>
          </a:xfrm>
          <a:solidFill>
            <a:schemeClr val="bg1">
              <a:lumMod val="75000"/>
            </a:schemeClr>
          </a:solidFill>
        </p:grpSpPr>
        <p:sp>
          <p:nvSpPr>
            <p:cNvPr id="33" name="Oval 32"/>
            <p:cNvSpPr/>
            <p:nvPr/>
          </p:nvSpPr>
          <p:spPr>
            <a:xfrm>
              <a:off x="2555776" y="980728"/>
              <a:ext cx="360040" cy="3600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/>
            <p:cNvSpPr/>
            <p:nvPr/>
          </p:nvSpPr>
          <p:spPr>
            <a:xfrm>
              <a:off x="3851920" y="980728"/>
              <a:ext cx="360040" cy="3600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Arrow Connector 34"/>
            <p:cNvCxnSpPr>
              <a:stCxn id="33" idx="6"/>
              <a:endCxn id="34" idx="2"/>
            </p:cNvCxnSpPr>
            <p:nvPr/>
          </p:nvCxnSpPr>
          <p:spPr>
            <a:xfrm>
              <a:off x="2915816" y="1160748"/>
              <a:ext cx="936104" cy="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3406261" y="3140968"/>
            <a:ext cx="1656184" cy="360040"/>
            <a:chOff x="2555776" y="980728"/>
            <a:chExt cx="1656184" cy="360040"/>
          </a:xfrm>
          <a:solidFill>
            <a:schemeClr val="bg1">
              <a:lumMod val="75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2555776" y="980728"/>
              <a:ext cx="360040" cy="3600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3851920" y="980728"/>
              <a:ext cx="360040" cy="3600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2" name="Straight Arrow Connector 31"/>
            <p:cNvCxnSpPr>
              <a:stCxn id="30" idx="6"/>
              <a:endCxn id="31" idx="2"/>
            </p:cNvCxnSpPr>
            <p:nvPr/>
          </p:nvCxnSpPr>
          <p:spPr>
            <a:xfrm>
              <a:off x="2915816" y="1160748"/>
              <a:ext cx="936104" cy="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260716" y="836712"/>
            <a:ext cx="1499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Single channel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60716" y="2024844"/>
            <a:ext cx="1380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Multi channel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281751" y="3944089"/>
            <a:ext cx="1456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Omni Channel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296722" y="1594043"/>
            <a:ext cx="518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D.C.</a:t>
            </a:r>
            <a:endParaRPr lang="en-GB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484852" y="1601481"/>
            <a:ext cx="70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STORE</a:t>
            </a:r>
            <a:endParaRPr lang="en-GB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344783" y="2828612"/>
            <a:ext cx="518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D.C.</a:t>
            </a:r>
            <a:endParaRPr lang="en-GB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539439" y="3512041"/>
            <a:ext cx="70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STORE</a:t>
            </a:r>
            <a:endParaRPr lang="en-GB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344783" y="3512041"/>
            <a:ext cx="518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D.C.</a:t>
            </a:r>
            <a:endParaRPr lang="en-GB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562548" y="2828612"/>
            <a:ext cx="648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HOME</a:t>
            </a:r>
            <a:endParaRPr lang="en-GB" sz="1200" dirty="0"/>
          </a:p>
        </p:txBody>
      </p:sp>
      <p:sp>
        <p:nvSpPr>
          <p:cNvPr id="19" name="Oval 18"/>
          <p:cNvSpPr/>
          <p:nvPr/>
        </p:nvSpPr>
        <p:spPr>
          <a:xfrm>
            <a:off x="3455574" y="4835897"/>
            <a:ext cx="360040" cy="3600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4751718" y="4835897"/>
            <a:ext cx="360040" cy="3600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/>
          <p:cNvCxnSpPr>
            <a:stCxn id="19" idx="6"/>
            <a:endCxn id="20" idx="2"/>
          </p:cNvCxnSpPr>
          <p:nvPr/>
        </p:nvCxnSpPr>
        <p:spPr>
          <a:xfrm>
            <a:off x="3815614" y="5015917"/>
            <a:ext cx="936104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751718" y="4149080"/>
            <a:ext cx="360040" cy="3600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4751718" y="5517232"/>
            <a:ext cx="360040" cy="3600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/>
          <p:cNvCxnSpPr>
            <a:stCxn id="19" idx="5"/>
            <a:endCxn id="23" idx="2"/>
          </p:cNvCxnSpPr>
          <p:nvPr/>
        </p:nvCxnSpPr>
        <p:spPr>
          <a:xfrm>
            <a:off x="3762887" y="5143210"/>
            <a:ext cx="988831" cy="55404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9" idx="7"/>
            <a:endCxn id="22" idx="2"/>
          </p:cNvCxnSpPr>
          <p:nvPr/>
        </p:nvCxnSpPr>
        <p:spPr>
          <a:xfrm flipV="1">
            <a:off x="3762887" y="4329100"/>
            <a:ext cx="988831" cy="55952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17343" y="4509120"/>
            <a:ext cx="648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HOME</a:t>
            </a:r>
            <a:endParaRPr lang="en-GB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4586122" y="5181545"/>
            <a:ext cx="70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STORE</a:t>
            </a:r>
            <a:endParaRPr lang="en-GB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4148005" y="5888305"/>
            <a:ext cx="1576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CLICK &amp; COLLECT</a:t>
            </a:r>
            <a:endParaRPr lang="en-GB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365597" y="5816297"/>
            <a:ext cx="2218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D.C. = Distribution Centre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388614" y="5168225"/>
            <a:ext cx="518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D.C.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xmlns="" val="503411706"/>
      </p:ext>
    </p:extLst>
  </p:cSld>
  <p:clrMapOvr>
    <a:masterClrMapping/>
  </p:clrMapOvr>
</p:sld>
</file>

<file path=ppt/theme/theme1.xml><?xml version="1.0" encoding="utf-8"?>
<a:theme xmlns:a="http://schemas.openxmlformats.org/drawingml/2006/main" name="Cranfield_ Landscape">
  <a:themeElements>
    <a:clrScheme name="Cranfield_ Landscap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ranfield_ Landscap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3300"/>
          </a:buClr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ranfield_ Landscap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_ Landscap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_ Landscap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212</Words>
  <Application>Microsoft Office PowerPoint</Application>
  <PresentationFormat>On-screen Show (4:3)</PresentationFormat>
  <Paragraphs>63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Cranfield_ Landscape</vt:lpstr>
      <vt:lpstr>The value delivery system</vt:lpstr>
      <vt:lpstr>Key issues for channel strategy</vt:lpstr>
      <vt:lpstr>From single channel to omni-channel</vt:lpstr>
    </vt:vector>
  </TitlesOfParts>
  <Company>ACE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advantage and the ‘Three Cs’</dc:title>
  <dc:creator>Anne-Claire Elwyn</dc:creator>
  <cp:lastModifiedBy>Martin</cp:lastModifiedBy>
  <cp:revision>30</cp:revision>
  <dcterms:created xsi:type="dcterms:W3CDTF">2012-02-23T13:30:07Z</dcterms:created>
  <dcterms:modified xsi:type="dcterms:W3CDTF">2016-09-18T11:32:35Z</dcterms:modified>
</cp:coreProperties>
</file>