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61" r:id="rId2"/>
    <p:sldId id="257" r:id="rId3"/>
    <p:sldId id="258" r:id="rId4"/>
    <p:sldId id="263" r:id="rId5"/>
    <p:sldId id="264" r:id="rId6"/>
    <p:sldId id="259" r:id="rId7"/>
    <p:sldId id="265" r:id="rId8"/>
    <p:sldId id="266" r:id="rId9"/>
    <p:sldId id="268" r:id="rId10"/>
    <p:sldId id="269" r:id="rId11"/>
    <p:sldId id="262" r:id="rId12"/>
    <p:sldId id="270" r:id="rId13"/>
    <p:sldId id="260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2378DAA-7F3F-B94B-B825-0992A33FA825}">
          <p14:sldIdLst>
            <p14:sldId id="261"/>
            <p14:sldId id="257"/>
            <p14:sldId id="258"/>
            <p14:sldId id="263"/>
            <p14:sldId id="264"/>
            <p14:sldId id="259"/>
            <p14:sldId id="265"/>
            <p14:sldId id="266"/>
            <p14:sldId id="268"/>
            <p14:sldId id="269"/>
            <p14:sldId id="262"/>
            <p14:sldId id="270"/>
            <p14:sldId id="26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818" autoAdjust="0"/>
  </p:normalViewPr>
  <p:slideViewPr>
    <p:cSldViewPr snapToObjects="1">
      <p:cViewPr>
        <p:scale>
          <a:sx n="80" d="100"/>
          <a:sy n="80" d="100"/>
        </p:scale>
        <p:origin x="-1816" y="-5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Macintosh%20HD:Users:ACE:Work%20for%20Martin%20Christophe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Sheet2!$A$1:$A$5</c:f>
              <c:strCache>
                <c:ptCount val="5"/>
                <c:pt idx="0">
                  <c:v>Do not purchase item</c:v>
                </c:pt>
                <c:pt idx="1">
                  <c:v>Delay purchase</c:v>
                </c:pt>
                <c:pt idx="2">
                  <c:v>Substitute different brand</c:v>
                </c:pt>
                <c:pt idx="3">
                  <c:v>Substitute same brand</c:v>
                </c:pt>
                <c:pt idx="4">
                  <c:v>Buy item at another store</c:v>
                </c:pt>
              </c:strCache>
            </c:strRef>
          </c:cat>
          <c:val>
            <c:numRef>
              <c:f>Sheet2!$B$1:$B$5</c:f>
              <c:numCache>
                <c:formatCode>0%</c:formatCode>
                <c:ptCount val="5"/>
                <c:pt idx="0">
                  <c:v>0.09</c:v>
                </c:pt>
                <c:pt idx="1">
                  <c:v>0.15</c:v>
                </c:pt>
                <c:pt idx="2">
                  <c:v>0.26</c:v>
                </c:pt>
                <c:pt idx="3">
                  <c:v>0.19</c:v>
                </c:pt>
                <c:pt idx="4">
                  <c:v>0.31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25724095623972"/>
          <c:y val="0.261964482578859"/>
          <c:w val="0.374275904376028"/>
          <c:h val="0.505918145847043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Relationship Id="rId2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205061-863C-5549-B43A-65221C818A8F}" type="datetimeFigureOut">
              <a:rPr lang="en-US" smtClean="0"/>
              <a:t>29/07/16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4D275E-4283-EB47-9092-6A6541AFA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318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04925" y="1047750"/>
            <a:ext cx="4248150" cy="3186113"/>
          </a:xfrm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2140" y="4310284"/>
            <a:ext cx="5047592" cy="41699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2290" tIns="46145" rIns="92290" bIns="46145"/>
          <a:lstStyle/>
          <a:p>
            <a:pPr eaLnBrk="1" hangingPunct="1"/>
            <a:endParaRPr lang="en-US">
              <a:latin typeface="Verdana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04925" y="1047750"/>
            <a:ext cx="4248150" cy="3186113"/>
          </a:xfrm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2140" y="4310284"/>
            <a:ext cx="5047592" cy="41699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2290" tIns="46145" rIns="92290" bIns="46145"/>
          <a:lstStyle/>
          <a:p>
            <a:pPr eaLnBrk="1" hangingPunct="1"/>
            <a:endParaRPr lang="en-US">
              <a:latin typeface="Verdana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04925" y="1047750"/>
            <a:ext cx="4248150" cy="3186113"/>
          </a:xfrm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2140" y="4310284"/>
            <a:ext cx="5047592" cy="41699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2290" tIns="46145" rIns="92290" bIns="46145"/>
          <a:lstStyle/>
          <a:p>
            <a:pPr eaLnBrk="1" hangingPunct="1"/>
            <a:endParaRPr lang="en-US">
              <a:latin typeface="Verdana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04925" y="1047750"/>
            <a:ext cx="4248150" cy="3186113"/>
          </a:xfrm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2140" y="4310284"/>
            <a:ext cx="5047592" cy="41699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2290" tIns="46145" rIns="92290" bIns="46145"/>
          <a:lstStyle/>
          <a:p>
            <a:pPr eaLnBrk="1" hangingPunct="1"/>
            <a:endParaRPr lang="en-US">
              <a:latin typeface="Verdana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8"/>
          <p:cNvSpPr>
            <a:spLocks noChangeArrowheads="1"/>
          </p:cNvSpPr>
          <p:nvPr/>
        </p:nvSpPr>
        <p:spPr bwMode="auto">
          <a:xfrm>
            <a:off x="0" y="762000"/>
            <a:ext cx="179388" cy="6096000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/>
            </a:pPr>
            <a:endParaRPr lang="en-GB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5" name="Rectangle 5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002E7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/>
            </a:pPr>
            <a:endParaRPr lang="en-GB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solidFill>
            <a:srgbClr val="002E7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/>
            </a:pPr>
            <a:endParaRPr lang="en-GB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7" name="Rectangle 59"/>
          <p:cNvSpPr>
            <a:spLocks noChangeArrowheads="1"/>
          </p:cNvSpPr>
          <p:nvPr/>
        </p:nvSpPr>
        <p:spPr bwMode="auto">
          <a:xfrm>
            <a:off x="7391400" y="0"/>
            <a:ext cx="1752600" cy="762000"/>
          </a:xfrm>
          <a:prstGeom prst="rect">
            <a:avLst/>
          </a:prstGeom>
          <a:solidFill>
            <a:srgbClr val="002E7A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/>
            </a:pPr>
            <a:endParaRPr lang="en-GB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14387" name="Rectangle 5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Ctr="1"/>
          <a:lstStyle>
            <a:lvl1pPr marL="0" indent="0" algn="ctr">
              <a:buFontTx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14388" name="Rectangle 52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286000"/>
            <a:ext cx="7772400" cy="1143000"/>
          </a:xfrm>
          <a:noFill/>
        </p:spPr>
        <p:txBody>
          <a:bodyPr anchorCtr="1"/>
          <a:lstStyle>
            <a:lvl1pPr>
              <a:lnSpc>
                <a:spcPts val="6000"/>
              </a:lnSpc>
              <a:defRPr sz="35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4879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179A5818-2F08-434C-860E-6BFF138A889B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761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B07A2E97-7F6E-FF41-BF19-9B72A5729C05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788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914400"/>
            <a:ext cx="42291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14400"/>
            <a:ext cx="42291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077B5FD9-E594-2144-97A4-E62A40581435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16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8EDBFCF8-9B12-1340-BBC1-CC31E1E1EB8E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167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97D80ADF-2FDB-7D48-85BC-154BF744DB79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33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8517D87A-1F6A-2C44-9DB2-F3A0D6805DD9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44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4C57B31C-9A08-634D-BF81-0FA94C71AD46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227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9DC9C705-1530-4141-B5F1-A7F94B76B7ED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983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3340C3A4-4B2E-A047-85F2-DC10A7119B01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436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76200"/>
            <a:ext cx="215265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76200"/>
            <a:ext cx="630555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C9CCBD70-9967-2E46-8E13-B09AA95EAEB7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098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762000"/>
            <a:ext cx="179388" cy="6096000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/>
            </a:pPr>
            <a:endParaRPr lang="en-GB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1027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914400"/>
            <a:ext cx="8610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6526213"/>
            <a:ext cx="9144000" cy="331787"/>
          </a:xfrm>
          <a:prstGeom prst="rect">
            <a:avLst/>
          </a:prstGeom>
          <a:solidFill>
            <a:srgbClr val="002E7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Tx/>
              <a:buChar char="•"/>
              <a:defRPr/>
            </a:pPr>
            <a:endParaRPr lang="en-US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1077" name="Rectangle 53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858000" y="6553200"/>
            <a:ext cx="1905000" cy="304800"/>
          </a:xfrm>
          <a:prstGeom prst="rect">
            <a:avLst/>
          </a:prstGeom>
          <a:solidFill>
            <a:srgbClr val="002E7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ClrTx/>
              <a:defRPr sz="1000" b="1">
                <a:solidFill>
                  <a:schemeClr val="bg1"/>
                </a:solidFill>
              </a:defRPr>
            </a:lvl1pPr>
          </a:lstStyle>
          <a:p>
            <a:pPr defTabSz="914400" fontAlgn="base">
              <a:spcAft>
                <a:spcPct val="0"/>
              </a:spcAft>
            </a:pPr>
            <a:r>
              <a:rPr lang="en-GB">
                <a:solidFill>
                  <a:srgbClr val="FFFFFF"/>
                </a:solidFill>
                <a:latin typeface="Verdana" charset="0"/>
                <a:ea typeface="ＭＳ Ｐゴシック" charset="0"/>
              </a:rPr>
              <a:t> </a:t>
            </a:r>
            <a:fld id="{19B50532-1EFF-AA4C-A744-7155C42C5049}" type="slidenum">
              <a:rPr lang="en-GB">
                <a:solidFill>
                  <a:srgbClr val="FFFFFF"/>
                </a:solidFill>
                <a:latin typeface="Verdana" charset="0"/>
                <a:ea typeface="ＭＳ Ｐゴシック" charset="0"/>
              </a:rPr>
              <a:pPr defTabSz="914400" fontAlgn="base">
                <a:spcAft>
                  <a:spcPct val="0"/>
                </a:spcAft>
              </a:pPr>
              <a:t>‹#›</a:t>
            </a:fld>
            <a:endParaRPr lang="en-GB">
              <a:solidFill>
                <a:srgbClr val="FFFFFF"/>
              </a:solidFill>
              <a:latin typeface="Verdana" charset="0"/>
              <a:ea typeface="ＭＳ Ｐゴシック" charset="0"/>
            </a:endParaRPr>
          </a:p>
        </p:txBody>
      </p:sp>
      <p:sp>
        <p:nvSpPr>
          <p:cNvPr id="1088" name="Rectangle 64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002E7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/>
            </a:pPr>
            <a:endParaRPr lang="en-GB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1090" name="Rectangle 66"/>
          <p:cNvSpPr>
            <a:spLocks noChangeArrowheads="1"/>
          </p:cNvSpPr>
          <p:nvPr/>
        </p:nvSpPr>
        <p:spPr bwMode="auto">
          <a:xfrm>
            <a:off x="7391400" y="0"/>
            <a:ext cx="1752600" cy="762000"/>
          </a:xfrm>
          <a:prstGeom prst="rect">
            <a:avLst/>
          </a:prstGeom>
          <a:solidFill>
            <a:srgbClr val="002E7A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/>
            </a:pPr>
            <a:endParaRPr lang="en-GB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title"/>
          </p:nvPr>
        </p:nvSpPr>
        <p:spPr bwMode="gray">
          <a:xfrm>
            <a:off x="304800" y="76200"/>
            <a:ext cx="7086600" cy="609600"/>
          </a:xfrm>
          <a:prstGeom prst="rect">
            <a:avLst/>
          </a:prstGeom>
          <a:solidFill>
            <a:srgbClr val="002E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Enter Title</a:t>
            </a:r>
          </a:p>
        </p:txBody>
      </p:sp>
      <p:sp>
        <p:nvSpPr>
          <p:cNvPr id="1094" name="Text Box 70"/>
          <p:cNvSpPr txBox="1">
            <a:spLocks noChangeArrowheads="1"/>
          </p:cNvSpPr>
          <p:nvPr/>
        </p:nvSpPr>
        <p:spPr bwMode="auto">
          <a:xfrm>
            <a:off x="3133725" y="65087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/>
            </a:pPr>
            <a:endParaRPr lang="en-US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73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•"/>
        <a:defRPr sz="24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•"/>
        <a:defRPr sz="1600" b="1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.w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2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Slide Number Placeholder 1"/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59584A72-F176-1747-BD8C-8BF54148B449}" type="slidenum">
              <a:rPr lang="en-GB" sz="1000">
                <a:solidFill>
                  <a:schemeClr val="bg1"/>
                </a:solidFill>
              </a:rPr>
              <a:pPr/>
              <a:t>1</a:t>
            </a:fld>
            <a:endParaRPr lang="en-GB" sz="1000">
              <a:solidFill>
                <a:schemeClr val="bg1"/>
              </a:solidFill>
            </a:endParaRPr>
          </a:p>
        </p:txBody>
      </p:sp>
      <p:graphicFrame>
        <p:nvGraphicFramePr>
          <p:cNvPr id="1026" name="Object 4">
            <a:hlinkClick r:id="" action="ppaction://ole?verb=0"/>
          </p:cNvPr>
          <p:cNvGraphicFramePr>
            <a:graphicFrameLocks/>
          </p:cNvGraphicFramePr>
          <p:nvPr/>
        </p:nvGraphicFramePr>
        <p:xfrm>
          <a:off x="236538" y="1022350"/>
          <a:ext cx="8196262" cy="567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" name="CorelDRAW!" r:id="rId3" imgW="9700920" imgH="6723000" progId="CDraw4">
                  <p:embed/>
                </p:oleObj>
              </mc:Choice>
              <mc:Fallback>
                <p:oleObj name="CorelDRAW!" r:id="rId3" imgW="9700920" imgH="6723000" progId="CDraw4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538" y="1022350"/>
                        <a:ext cx="8196262" cy="567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5">
            <a:hlinkClick r:id="" action="ppaction://ole?verb=0"/>
          </p:cNvPr>
          <p:cNvGraphicFramePr>
            <a:graphicFrameLocks/>
          </p:cNvGraphicFramePr>
          <p:nvPr/>
        </p:nvGraphicFramePr>
        <p:xfrm>
          <a:off x="23813" y="2278063"/>
          <a:ext cx="9117012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3" name="CorelDRAW!" r:id="rId5" imgW="9405720" imgH="350640" progId="CDraw4">
                  <p:embed/>
                </p:oleObj>
              </mc:Choice>
              <mc:Fallback>
                <p:oleObj name="CorelDRAW!" r:id="rId5" imgW="9405720" imgH="350640" progId="CDraw4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13" y="2278063"/>
                        <a:ext cx="9117012" cy="341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29" name="Group 6"/>
          <p:cNvGrpSpPr>
            <a:grpSpLocks/>
          </p:cNvGrpSpPr>
          <p:nvPr/>
        </p:nvGrpSpPr>
        <p:grpSpPr bwMode="auto">
          <a:xfrm>
            <a:off x="5910263" y="1577975"/>
            <a:ext cx="2854325" cy="1092200"/>
            <a:chOff x="3965" y="994"/>
            <a:chExt cx="1798" cy="688"/>
          </a:xfrm>
        </p:grpSpPr>
        <p:grpSp>
          <p:nvGrpSpPr>
            <p:cNvPr id="1045" name="Group 7"/>
            <p:cNvGrpSpPr>
              <a:grpSpLocks/>
            </p:cNvGrpSpPr>
            <p:nvPr/>
          </p:nvGrpSpPr>
          <p:grpSpPr bwMode="auto">
            <a:xfrm>
              <a:off x="5305" y="994"/>
              <a:ext cx="86" cy="379"/>
              <a:chOff x="5305" y="994"/>
              <a:chExt cx="86" cy="379"/>
            </a:xfrm>
          </p:grpSpPr>
          <p:sp>
            <p:nvSpPr>
              <p:cNvPr id="1116" name="Freeform 8"/>
              <p:cNvSpPr>
                <a:spLocks/>
              </p:cNvSpPr>
              <p:nvPr/>
            </p:nvSpPr>
            <p:spPr bwMode="auto">
              <a:xfrm>
                <a:off x="5305" y="994"/>
                <a:ext cx="34" cy="379"/>
              </a:xfrm>
              <a:custGeom>
                <a:avLst/>
                <a:gdLst>
                  <a:gd name="T0" fmla="*/ 9 w 34"/>
                  <a:gd name="T1" fmla="*/ 378 h 379"/>
                  <a:gd name="T2" fmla="*/ 33 w 34"/>
                  <a:gd name="T3" fmla="*/ 0 h 379"/>
                  <a:gd name="T4" fmla="*/ 28 w 34"/>
                  <a:gd name="T5" fmla="*/ 1 h 379"/>
                  <a:gd name="T6" fmla="*/ 0 w 34"/>
                  <a:gd name="T7" fmla="*/ 377 h 379"/>
                  <a:gd name="T8" fmla="*/ 9 w 34"/>
                  <a:gd name="T9" fmla="*/ 378 h 3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379"/>
                  <a:gd name="T17" fmla="*/ 34 w 34"/>
                  <a:gd name="T18" fmla="*/ 379 h 3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379">
                    <a:moveTo>
                      <a:pt x="9" y="378"/>
                    </a:moveTo>
                    <a:lnTo>
                      <a:pt x="33" y="0"/>
                    </a:lnTo>
                    <a:lnTo>
                      <a:pt x="28" y="1"/>
                    </a:lnTo>
                    <a:lnTo>
                      <a:pt x="0" y="377"/>
                    </a:lnTo>
                    <a:lnTo>
                      <a:pt x="9" y="378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>
                  <a:solidFill>
                    <a:srgbClr val="A6A6A6"/>
                  </a:solidFill>
                </a:endParaRPr>
              </a:p>
            </p:txBody>
          </p:sp>
          <p:sp>
            <p:nvSpPr>
              <p:cNvPr id="1117" name="Freeform 9"/>
              <p:cNvSpPr>
                <a:spLocks/>
              </p:cNvSpPr>
              <p:nvPr/>
            </p:nvSpPr>
            <p:spPr bwMode="auto">
              <a:xfrm>
                <a:off x="5328" y="1089"/>
                <a:ext cx="63" cy="73"/>
              </a:xfrm>
              <a:custGeom>
                <a:avLst/>
                <a:gdLst>
                  <a:gd name="T0" fmla="*/ 62 w 63"/>
                  <a:gd name="T1" fmla="*/ 0 h 73"/>
                  <a:gd name="T2" fmla="*/ 54 w 63"/>
                  <a:gd name="T3" fmla="*/ 7 h 73"/>
                  <a:gd name="T4" fmla="*/ 1 w 63"/>
                  <a:gd name="T5" fmla="*/ 62 h 73"/>
                  <a:gd name="T6" fmla="*/ 0 w 63"/>
                  <a:gd name="T7" fmla="*/ 72 h 73"/>
                  <a:gd name="T8" fmla="*/ 61 w 63"/>
                  <a:gd name="T9" fmla="*/ 7 h 73"/>
                  <a:gd name="T10" fmla="*/ 62 w 63"/>
                  <a:gd name="T11" fmla="*/ 0 h 7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3"/>
                  <a:gd name="T19" fmla="*/ 0 h 73"/>
                  <a:gd name="T20" fmla="*/ 63 w 63"/>
                  <a:gd name="T21" fmla="*/ 73 h 7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3" h="73">
                    <a:moveTo>
                      <a:pt x="62" y="0"/>
                    </a:moveTo>
                    <a:lnTo>
                      <a:pt x="54" y="7"/>
                    </a:lnTo>
                    <a:lnTo>
                      <a:pt x="1" y="62"/>
                    </a:lnTo>
                    <a:lnTo>
                      <a:pt x="0" y="72"/>
                    </a:lnTo>
                    <a:lnTo>
                      <a:pt x="61" y="7"/>
                    </a:lnTo>
                    <a:lnTo>
                      <a:pt x="62" y="0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>
                  <a:solidFill>
                    <a:srgbClr val="A6A6A6"/>
                  </a:solidFill>
                </a:endParaRPr>
              </a:p>
            </p:txBody>
          </p:sp>
        </p:grpSp>
        <p:sp>
          <p:nvSpPr>
            <p:cNvPr id="1046" name="Freeform 10"/>
            <p:cNvSpPr>
              <a:spLocks/>
            </p:cNvSpPr>
            <p:nvPr/>
          </p:nvSpPr>
          <p:spPr bwMode="auto">
            <a:xfrm>
              <a:off x="4357" y="1374"/>
              <a:ext cx="1383" cy="157"/>
            </a:xfrm>
            <a:custGeom>
              <a:avLst/>
              <a:gdLst>
                <a:gd name="T0" fmla="*/ 1382 w 1383"/>
                <a:gd name="T1" fmla="*/ 153 h 157"/>
                <a:gd name="T2" fmla="*/ 1172 w 1383"/>
                <a:gd name="T3" fmla="*/ 118 h 157"/>
                <a:gd name="T4" fmla="*/ 1174 w 1383"/>
                <a:gd name="T5" fmla="*/ 86 h 157"/>
                <a:gd name="T6" fmla="*/ 567 w 1383"/>
                <a:gd name="T7" fmla="*/ 39 h 157"/>
                <a:gd name="T8" fmla="*/ 312 w 1383"/>
                <a:gd name="T9" fmla="*/ 11 h 157"/>
                <a:gd name="T10" fmla="*/ 210 w 1383"/>
                <a:gd name="T11" fmla="*/ 5 h 157"/>
                <a:gd name="T12" fmla="*/ 115 w 1383"/>
                <a:gd name="T13" fmla="*/ 1 h 157"/>
                <a:gd name="T14" fmla="*/ 91 w 1383"/>
                <a:gd name="T15" fmla="*/ 0 h 157"/>
                <a:gd name="T16" fmla="*/ 70 w 1383"/>
                <a:gd name="T17" fmla="*/ 1 h 157"/>
                <a:gd name="T18" fmla="*/ 56 w 1383"/>
                <a:gd name="T19" fmla="*/ 1 h 157"/>
                <a:gd name="T20" fmla="*/ 37 w 1383"/>
                <a:gd name="T21" fmla="*/ 3 h 157"/>
                <a:gd name="T22" fmla="*/ 17 w 1383"/>
                <a:gd name="T23" fmla="*/ 6 h 157"/>
                <a:gd name="T24" fmla="*/ 0 w 1383"/>
                <a:gd name="T25" fmla="*/ 10 h 157"/>
                <a:gd name="T26" fmla="*/ 2 w 1383"/>
                <a:gd name="T27" fmla="*/ 22 h 157"/>
                <a:gd name="T28" fmla="*/ 50 w 1383"/>
                <a:gd name="T29" fmla="*/ 25 h 157"/>
                <a:gd name="T30" fmla="*/ 46 w 1383"/>
                <a:gd name="T31" fmla="*/ 81 h 157"/>
                <a:gd name="T32" fmla="*/ 400 w 1383"/>
                <a:gd name="T33" fmla="*/ 117 h 157"/>
                <a:gd name="T34" fmla="*/ 875 w 1383"/>
                <a:gd name="T35" fmla="*/ 139 h 157"/>
                <a:gd name="T36" fmla="*/ 1217 w 1383"/>
                <a:gd name="T37" fmla="*/ 156 h 157"/>
                <a:gd name="T38" fmla="*/ 1382 w 1383"/>
                <a:gd name="T39" fmla="*/ 153 h 15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383"/>
                <a:gd name="T61" fmla="*/ 0 h 157"/>
                <a:gd name="T62" fmla="*/ 1383 w 1383"/>
                <a:gd name="T63" fmla="*/ 157 h 15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383" h="157">
                  <a:moveTo>
                    <a:pt x="1382" y="153"/>
                  </a:moveTo>
                  <a:lnTo>
                    <a:pt x="1172" y="118"/>
                  </a:lnTo>
                  <a:lnTo>
                    <a:pt x="1174" y="86"/>
                  </a:lnTo>
                  <a:lnTo>
                    <a:pt x="567" y="39"/>
                  </a:lnTo>
                  <a:lnTo>
                    <a:pt x="312" y="11"/>
                  </a:lnTo>
                  <a:lnTo>
                    <a:pt x="210" y="5"/>
                  </a:lnTo>
                  <a:lnTo>
                    <a:pt x="115" y="1"/>
                  </a:lnTo>
                  <a:lnTo>
                    <a:pt x="91" y="0"/>
                  </a:lnTo>
                  <a:lnTo>
                    <a:pt x="70" y="1"/>
                  </a:lnTo>
                  <a:lnTo>
                    <a:pt x="56" y="1"/>
                  </a:lnTo>
                  <a:lnTo>
                    <a:pt x="37" y="3"/>
                  </a:lnTo>
                  <a:lnTo>
                    <a:pt x="17" y="6"/>
                  </a:lnTo>
                  <a:lnTo>
                    <a:pt x="0" y="10"/>
                  </a:lnTo>
                  <a:lnTo>
                    <a:pt x="2" y="22"/>
                  </a:lnTo>
                  <a:lnTo>
                    <a:pt x="50" y="25"/>
                  </a:lnTo>
                  <a:lnTo>
                    <a:pt x="46" y="81"/>
                  </a:lnTo>
                  <a:lnTo>
                    <a:pt x="400" y="117"/>
                  </a:lnTo>
                  <a:lnTo>
                    <a:pt x="875" y="139"/>
                  </a:lnTo>
                  <a:lnTo>
                    <a:pt x="1217" y="156"/>
                  </a:lnTo>
                  <a:lnTo>
                    <a:pt x="1382" y="153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solidFill>
                  <a:srgbClr val="A6A6A6"/>
                </a:solidFill>
              </a:endParaRPr>
            </a:p>
          </p:txBody>
        </p:sp>
        <p:sp>
          <p:nvSpPr>
            <p:cNvPr id="1047" name="Freeform 11"/>
            <p:cNvSpPr>
              <a:spLocks/>
            </p:cNvSpPr>
            <p:nvPr/>
          </p:nvSpPr>
          <p:spPr bwMode="auto">
            <a:xfrm>
              <a:off x="4926" y="1134"/>
              <a:ext cx="92" cy="95"/>
            </a:xfrm>
            <a:custGeom>
              <a:avLst/>
              <a:gdLst>
                <a:gd name="T0" fmla="*/ 6 w 92"/>
                <a:gd name="T1" fmla="*/ 8 h 95"/>
                <a:gd name="T2" fmla="*/ 21 w 92"/>
                <a:gd name="T3" fmla="*/ 5 h 95"/>
                <a:gd name="T4" fmla="*/ 35 w 92"/>
                <a:gd name="T5" fmla="*/ 2 h 95"/>
                <a:gd name="T6" fmla="*/ 45 w 92"/>
                <a:gd name="T7" fmla="*/ 1 h 95"/>
                <a:gd name="T8" fmla="*/ 56 w 92"/>
                <a:gd name="T9" fmla="*/ 0 h 95"/>
                <a:gd name="T10" fmla="*/ 66 w 92"/>
                <a:gd name="T11" fmla="*/ 2 h 95"/>
                <a:gd name="T12" fmla="*/ 77 w 92"/>
                <a:gd name="T13" fmla="*/ 4 h 95"/>
                <a:gd name="T14" fmla="*/ 85 w 92"/>
                <a:gd name="T15" fmla="*/ 7 h 95"/>
                <a:gd name="T16" fmla="*/ 91 w 92"/>
                <a:gd name="T17" fmla="*/ 11 h 95"/>
                <a:gd name="T18" fmla="*/ 86 w 92"/>
                <a:gd name="T19" fmla="*/ 83 h 95"/>
                <a:gd name="T20" fmla="*/ 68 w 92"/>
                <a:gd name="T21" fmla="*/ 80 h 95"/>
                <a:gd name="T22" fmla="*/ 48 w 92"/>
                <a:gd name="T23" fmla="*/ 79 h 95"/>
                <a:gd name="T24" fmla="*/ 38 w 92"/>
                <a:gd name="T25" fmla="*/ 79 h 95"/>
                <a:gd name="T26" fmla="*/ 27 w 92"/>
                <a:gd name="T27" fmla="*/ 80 h 95"/>
                <a:gd name="T28" fmla="*/ 18 w 92"/>
                <a:gd name="T29" fmla="*/ 84 h 95"/>
                <a:gd name="T30" fmla="*/ 8 w 92"/>
                <a:gd name="T31" fmla="*/ 88 h 95"/>
                <a:gd name="T32" fmla="*/ 0 w 92"/>
                <a:gd name="T33" fmla="*/ 94 h 95"/>
                <a:gd name="T34" fmla="*/ 6 w 92"/>
                <a:gd name="T35" fmla="*/ 8 h 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92"/>
                <a:gd name="T55" fmla="*/ 0 h 95"/>
                <a:gd name="T56" fmla="*/ 92 w 92"/>
                <a:gd name="T57" fmla="*/ 95 h 9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92" h="95">
                  <a:moveTo>
                    <a:pt x="6" y="8"/>
                  </a:moveTo>
                  <a:lnTo>
                    <a:pt x="21" y="5"/>
                  </a:lnTo>
                  <a:lnTo>
                    <a:pt x="35" y="2"/>
                  </a:lnTo>
                  <a:lnTo>
                    <a:pt x="45" y="1"/>
                  </a:lnTo>
                  <a:lnTo>
                    <a:pt x="56" y="0"/>
                  </a:lnTo>
                  <a:lnTo>
                    <a:pt x="66" y="2"/>
                  </a:lnTo>
                  <a:lnTo>
                    <a:pt x="77" y="4"/>
                  </a:lnTo>
                  <a:lnTo>
                    <a:pt x="85" y="7"/>
                  </a:lnTo>
                  <a:lnTo>
                    <a:pt x="91" y="11"/>
                  </a:lnTo>
                  <a:lnTo>
                    <a:pt x="86" y="83"/>
                  </a:lnTo>
                  <a:lnTo>
                    <a:pt x="68" y="80"/>
                  </a:lnTo>
                  <a:lnTo>
                    <a:pt x="48" y="79"/>
                  </a:lnTo>
                  <a:lnTo>
                    <a:pt x="38" y="79"/>
                  </a:lnTo>
                  <a:lnTo>
                    <a:pt x="27" y="80"/>
                  </a:lnTo>
                  <a:lnTo>
                    <a:pt x="18" y="84"/>
                  </a:lnTo>
                  <a:lnTo>
                    <a:pt x="8" y="88"/>
                  </a:lnTo>
                  <a:lnTo>
                    <a:pt x="0" y="94"/>
                  </a:lnTo>
                  <a:lnTo>
                    <a:pt x="6" y="8"/>
                  </a:lnTo>
                </a:path>
              </a:pathLst>
            </a:custGeom>
            <a:solidFill>
              <a:srgbClr val="FFFFDF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solidFill>
                  <a:srgbClr val="A6A6A6"/>
                </a:solidFill>
              </a:endParaRPr>
            </a:p>
          </p:txBody>
        </p:sp>
        <p:sp>
          <p:nvSpPr>
            <p:cNvPr id="1048" name="Freeform 12"/>
            <p:cNvSpPr>
              <a:spLocks/>
            </p:cNvSpPr>
            <p:nvPr/>
          </p:nvSpPr>
          <p:spPr bwMode="auto">
            <a:xfrm>
              <a:off x="4923" y="1212"/>
              <a:ext cx="91" cy="29"/>
            </a:xfrm>
            <a:custGeom>
              <a:avLst/>
              <a:gdLst>
                <a:gd name="T0" fmla="*/ 90 w 91"/>
                <a:gd name="T1" fmla="*/ 5 h 29"/>
                <a:gd name="T2" fmla="*/ 78 w 91"/>
                <a:gd name="T3" fmla="*/ 2 h 29"/>
                <a:gd name="T4" fmla="*/ 61 w 91"/>
                <a:gd name="T5" fmla="*/ 1 h 29"/>
                <a:gd name="T6" fmla="*/ 46 w 91"/>
                <a:gd name="T7" fmla="*/ 0 h 29"/>
                <a:gd name="T8" fmla="*/ 37 w 91"/>
                <a:gd name="T9" fmla="*/ 1 h 29"/>
                <a:gd name="T10" fmla="*/ 29 w 91"/>
                <a:gd name="T11" fmla="*/ 2 h 29"/>
                <a:gd name="T12" fmla="*/ 24 w 91"/>
                <a:gd name="T13" fmla="*/ 5 h 29"/>
                <a:gd name="T14" fmla="*/ 18 w 91"/>
                <a:gd name="T15" fmla="*/ 8 h 29"/>
                <a:gd name="T16" fmla="*/ 9 w 91"/>
                <a:gd name="T17" fmla="*/ 12 h 29"/>
                <a:gd name="T18" fmla="*/ 3 w 91"/>
                <a:gd name="T19" fmla="*/ 15 h 29"/>
                <a:gd name="T20" fmla="*/ 0 w 91"/>
                <a:gd name="T21" fmla="*/ 21 h 29"/>
                <a:gd name="T22" fmla="*/ 68 w 91"/>
                <a:gd name="T23" fmla="*/ 28 h 29"/>
                <a:gd name="T24" fmla="*/ 76 w 91"/>
                <a:gd name="T25" fmla="*/ 25 h 29"/>
                <a:gd name="T26" fmla="*/ 83 w 91"/>
                <a:gd name="T27" fmla="*/ 18 h 29"/>
                <a:gd name="T28" fmla="*/ 89 w 91"/>
                <a:gd name="T29" fmla="*/ 11 h 29"/>
                <a:gd name="T30" fmla="*/ 90 w 91"/>
                <a:gd name="T31" fmla="*/ 5 h 2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91"/>
                <a:gd name="T49" fmla="*/ 0 h 29"/>
                <a:gd name="T50" fmla="*/ 91 w 91"/>
                <a:gd name="T51" fmla="*/ 29 h 2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91" h="29">
                  <a:moveTo>
                    <a:pt x="90" y="5"/>
                  </a:moveTo>
                  <a:lnTo>
                    <a:pt x="78" y="2"/>
                  </a:lnTo>
                  <a:lnTo>
                    <a:pt x="61" y="1"/>
                  </a:lnTo>
                  <a:lnTo>
                    <a:pt x="46" y="0"/>
                  </a:lnTo>
                  <a:lnTo>
                    <a:pt x="37" y="1"/>
                  </a:lnTo>
                  <a:lnTo>
                    <a:pt x="29" y="2"/>
                  </a:lnTo>
                  <a:lnTo>
                    <a:pt x="24" y="5"/>
                  </a:lnTo>
                  <a:lnTo>
                    <a:pt x="18" y="8"/>
                  </a:lnTo>
                  <a:lnTo>
                    <a:pt x="9" y="12"/>
                  </a:lnTo>
                  <a:lnTo>
                    <a:pt x="3" y="15"/>
                  </a:lnTo>
                  <a:lnTo>
                    <a:pt x="0" y="21"/>
                  </a:lnTo>
                  <a:lnTo>
                    <a:pt x="68" y="28"/>
                  </a:lnTo>
                  <a:lnTo>
                    <a:pt x="76" y="25"/>
                  </a:lnTo>
                  <a:lnTo>
                    <a:pt x="83" y="18"/>
                  </a:lnTo>
                  <a:lnTo>
                    <a:pt x="89" y="11"/>
                  </a:lnTo>
                  <a:lnTo>
                    <a:pt x="90" y="5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solidFill>
                  <a:srgbClr val="A6A6A6"/>
                </a:solidFill>
              </a:endParaRPr>
            </a:p>
          </p:txBody>
        </p:sp>
        <p:grpSp>
          <p:nvGrpSpPr>
            <p:cNvPr id="1049" name="Group 13"/>
            <p:cNvGrpSpPr>
              <a:grpSpLocks/>
            </p:cNvGrpSpPr>
            <p:nvPr/>
          </p:nvGrpSpPr>
          <p:grpSpPr bwMode="auto">
            <a:xfrm>
              <a:off x="4513" y="1188"/>
              <a:ext cx="865" cy="174"/>
              <a:chOff x="4513" y="1188"/>
              <a:chExt cx="865" cy="174"/>
            </a:xfrm>
          </p:grpSpPr>
          <p:grpSp>
            <p:nvGrpSpPr>
              <p:cNvPr id="1109" name="Group 14"/>
              <p:cNvGrpSpPr>
                <a:grpSpLocks/>
              </p:cNvGrpSpPr>
              <p:nvPr/>
            </p:nvGrpSpPr>
            <p:grpSpPr bwMode="auto">
              <a:xfrm>
                <a:off x="4514" y="1201"/>
                <a:ext cx="864" cy="161"/>
                <a:chOff x="4514" y="1201"/>
                <a:chExt cx="864" cy="161"/>
              </a:xfrm>
            </p:grpSpPr>
            <p:grpSp>
              <p:nvGrpSpPr>
                <p:cNvPr id="1111" name="Group 15"/>
                <p:cNvGrpSpPr>
                  <a:grpSpLocks/>
                </p:cNvGrpSpPr>
                <p:nvPr/>
              </p:nvGrpSpPr>
              <p:grpSpPr bwMode="auto">
                <a:xfrm>
                  <a:off x="4562" y="1246"/>
                  <a:ext cx="140" cy="60"/>
                  <a:chOff x="4562" y="1246"/>
                  <a:chExt cx="140" cy="60"/>
                </a:xfrm>
              </p:grpSpPr>
              <p:sp>
                <p:nvSpPr>
                  <p:cNvPr id="1113" name="Line 1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682" y="1260"/>
                    <a:ext cx="20" cy="46"/>
                  </a:xfrm>
                  <a:prstGeom prst="lin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solidFill>
                        <a:srgbClr val="A6A6A6"/>
                      </a:solidFill>
                    </a:endParaRPr>
                  </a:p>
                </p:txBody>
              </p:sp>
              <p:sp>
                <p:nvSpPr>
                  <p:cNvPr id="1114" name="Line 1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625" y="1250"/>
                    <a:ext cx="20" cy="52"/>
                  </a:xfrm>
                  <a:prstGeom prst="lin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solidFill>
                        <a:srgbClr val="A6A6A6"/>
                      </a:solidFill>
                    </a:endParaRPr>
                  </a:p>
                </p:txBody>
              </p:sp>
              <p:sp>
                <p:nvSpPr>
                  <p:cNvPr id="1115" name="Line 1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562" y="1246"/>
                    <a:ext cx="19" cy="52"/>
                  </a:xfrm>
                  <a:prstGeom prst="lin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solidFill>
                        <a:srgbClr val="A6A6A6"/>
                      </a:solidFill>
                    </a:endParaRPr>
                  </a:p>
                </p:txBody>
              </p:sp>
            </p:grpSp>
            <p:sp>
              <p:nvSpPr>
                <p:cNvPr id="1112" name="Freeform 19"/>
                <p:cNvSpPr>
                  <a:spLocks/>
                </p:cNvSpPr>
                <p:nvPr/>
              </p:nvSpPr>
              <p:spPr bwMode="auto">
                <a:xfrm>
                  <a:off x="4514" y="1201"/>
                  <a:ext cx="864" cy="161"/>
                </a:xfrm>
                <a:custGeom>
                  <a:avLst/>
                  <a:gdLst>
                    <a:gd name="T0" fmla="*/ 0 w 864"/>
                    <a:gd name="T1" fmla="*/ 11 h 161"/>
                    <a:gd name="T2" fmla="*/ 0 w 864"/>
                    <a:gd name="T3" fmla="*/ 19 h 161"/>
                    <a:gd name="T4" fmla="*/ 5 w 864"/>
                    <a:gd name="T5" fmla="*/ 26 h 161"/>
                    <a:gd name="T6" fmla="*/ 13 w 864"/>
                    <a:gd name="T7" fmla="*/ 29 h 161"/>
                    <a:gd name="T8" fmla="*/ 18 w 864"/>
                    <a:gd name="T9" fmla="*/ 32 h 161"/>
                    <a:gd name="T10" fmla="*/ 27 w 864"/>
                    <a:gd name="T11" fmla="*/ 35 h 161"/>
                    <a:gd name="T12" fmla="*/ 35 w 864"/>
                    <a:gd name="T13" fmla="*/ 37 h 161"/>
                    <a:gd name="T14" fmla="*/ 51 w 864"/>
                    <a:gd name="T15" fmla="*/ 40 h 161"/>
                    <a:gd name="T16" fmla="*/ 83 w 864"/>
                    <a:gd name="T17" fmla="*/ 45 h 161"/>
                    <a:gd name="T18" fmla="*/ 113 w 864"/>
                    <a:gd name="T19" fmla="*/ 49 h 161"/>
                    <a:gd name="T20" fmla="*/ 148 w 864"/>
                    <a:gd name="T21" fmla="*/ 54 h 161"/>
                    <a:gd name="T22" fmla="*/ 189 w 864"/>
                    <a:gd name="T23" fmla="*/ 61 h 161"/>
                    <a:gd name="T24" fmla="*/ 228 w 864"/>
                    <a:gd name="T25" fmla="*/ 67 h 161"/>
                    <a:gd name="T26" fmla="*/ 224 w 864"/>
                    <a:gd name="T27" fmla="*/ 115 h 161"/>
                    <a:gd name="T28" fmla="*/ 621 w 864"/>
                    <a:gd name="T29" fmla="*/ 155 h 161"/>
                    <a:gd name="T30" fmla="*/ 628 w 864"/>
                    <a:gd name="T31" fmla="*/ 77 h 161"/>
                    <a:gd name="T32" fmla="*/ 671 w 864"/>
                    <a:gd name="T33" fmla="*/ 82 h 161"/>
                    <a:gd name="T34" fmla="*/ 685 w 864"/>
                    <a:gd name="T35" fmla="*/ 159 h 161"/>
                    <a:gd name="T36" fmla="*/ 700 w 864"/>
                    <a:gd name="T37" fmla="*/ 160 h 161"/>
                    <a:gd name="T38" fmla="*/ 686 w 864"/>
                    <a:gd name="T39" fmla="*/ 81 h 161"/>
                    <a:gd name="T40" fmla="*/ 863 w 864"/>
                    <a:gd name="T41" fmla="*/ 99 h 161"/>
                    <a:gd name="T42" fmla="*/ 861 w 864"/>
                    <a:gd name="T43" fmla="*/ 82 h 161"/>
                    <a:gd name="T44" fmla="*/ 695 w 864"/>
                    <a:gd name="T45" fmla="*/ 61 h 161"/>
                    <a:gd name="T46" fmla="*/ 523 w 864"/>
                    <a:gd name="T47" fmla="*/ 46 h 161"/>
                    <a:gd name="T48" fmla="*/ 420 w 864"/>
                    <a:gd name="T49" fmla="*/ 35 h 161"/>
                    <a:gd name="T50" fmla="*/ 357 w 864"/>
                    <a:gd name="T51" fmla="*/ 25 h 161"/>
                    <a:gd name="T52" fmla="*/ 284 w 864"/>
                    <a:gd name="T53" fmla="*/ 13 h 161"/>
                    <a:gd name="T54" fmla="*/ 186 w 864"/>
                    <a:gd name="T55" fmla="*/ 3 h 161"/>
                    <a:gd name="T56" fmla="*/ 126 w 864"/>
                    <a:gd name="T57" fmla="*/ 0 h 161"/>
                    <a:gd name="T58" fmla="*/ 97 w 864"/>
                    <a:gd name="T59" fmla="*/ 0 h 161"/>
                    <a:gd name="T60" fmla="*/ 66 w 864"/>
                    <a:gd name="T61" fmla="*/ 1 h 161"/>
                    <a:gd name="T62" fmla="*/ 45 w 864"/>
                    <a:gd name="T63" fmla="*/ 3 h 161"/>
                    <a:gd name="T64" fmla="*/ 24 w 864"/>
                    <a:gd name="T65" fmla="*/ 6 h 161"/>
                    <a:gd name="T66" fmla="*/ 0 w 864"/>
                    <a:gd name="T67" fmla="*/ 11 h 161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864"/>
                    <a:gd name="T103" fmla="*/ 0 h 161"/>
                    <a:gd name="T104" fmla="*/ 864 w 864"/>
                    <a:gd name="T105" fmla="*/ 161 h 161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864" h="161">
                      <a:moveTo>
                        <a:pt x="0" y="11"/>
                      </a:moveTo>
                      <a:lnTo>
                        <a:pt x="0" y="19"/>
                      </a:lnTo>
                      <a:lnTo>
                        <a:pt x="5" y="26"/>
                      </a:lnTo>
                      <a:lnTo>
                        <a:pt x="13" y="29"/>
                      </a:lnTo>
                      <a:lnTo>
                        <a:pt x="18" y="32"/>
                      </a:lnTo>
                      <a:lnTo>
                        <a:pt x="27" y="35"/>
                      </a:lnTo>
                      <a:lnTo>
                        <a:pt x="35" y="37"/>
                      </a:lnTo>
                      <a:lnTo>
                        <a:pt x="51" y="40"/>
                      </a:lnTo>
                      <a:lnTo>
                        <a:pt x="83" y="45"/>
                      </a:lnTo>
                      <a:lnTo>
                        <a:pt x="113" y="49"/>
                      </a:lnTo>
                      <a:lnTo>
                        <a:pt x="148" y="54"/>
                      </a:lnTo>
                      <a:lnTo>
                        <a:pt x="189" y="61"/>
                      </a:lnTo>
                      <a:lnTo>
                        <a:pt x="228" y="67"/>
                      </a:lnTo>
                      <a:lnTo>
                        <a:pt x="224" y="115"/>
                      </a:lnTo>
                      <a:lnTo>
                        <a:pt x="621" y="155"/>
                      </a:lnTo>
                      <a:lnTo>
                        <a:pt x="628" y="77"/>
                      </a:lnTo>
                      <a:lnTo>
                        <a:pt x="671" y="82"/>
                      </a:lnTo>
                      <a:lnTo>
                        <a:pt x="685" y="159"/>
                      </a:lnTo>
                      <a:lnTo>
                        <a:pt x="700" y="160"/>
                      </a:lnTo>
                      <a:lnTo>
                        <a:pt x="686" y="81"/>
                      </a:lnTo>
                      <a:lnTo>
                        <a:pt x="863" y="99"/>
                      </a:lnTo>
                      <a:lnTo>
                        <a:pt x="861" y="82"/>
                      </a:lnTo>
                      <a:lnTo>
                        <a:pt x="695" y="61"/>
                      </a:lnTo>
                      <a:lnTo>
                        <a:pt x="523" y="46"/>
                      </a:lnTo>
                      <a:lnTo>
                        <a:pt x="420" y="35"/>
                      </a:lnTo>
                      <a:lnTo>
                        <a:pt x="357" y="25"/>
                      </a:lnTo>
                      <a:lnTo>
                        <a:pt x="284" y="13"/>
                      </a:lnTo>
                      <a:lnTo>
                        <a:pt x="186" y="3"/>
                      </a:lnTo>
                      <a:lnTo>
                        <a:pt x="126" y="0"/>
                      </a:lnTo>
                      <a:lnTo>
                        <a:pt x="97" y="0"/>
                      </a:lnTo>
                      <a:lnTo>
                        <a:pt x="66" y="1"/>
                      </a:lnTo>
                      <a:lnTo>
                        <a:pt x="45" y="3"/>
                      </a:lnTo>
                      <a:lnTo>
                        <a:pt x="24" y="6"/>
                      </a:lnTo>
                      <a:lnTo>
                        <a:pt x="0" y="11"/>
                      </a:lnTo>
                    </a:path>
                  </a:pathLst>
                </a:custGeom>
                <a:solidFill>
                  <a:srgbClr val="000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en-US">
                    <a:solidFill>
                      <a:srgbClr val="A6A6A6"/>
                    </a:solidFill>
                  </a:endParaRPr>
                </a:p>
              </p:txBody>
            </p:sp>
          </p:grpSp>
          <p:sp>
            <p:nvSpPr>
              <p:cNvPr id="1110" name="Freeform 20"/>
              <p:cNvSpPr>
                <a:spLocks/>
              </p:cNvSpPr>
              <p:nvPr/>
            </p:nvSpPr>
            <p:spPr bwMode="auto">
              <a:xfrm>
                <a:off x="4513" y="1188"/>
                <a:ext cx="416" cy="48"/>
              </a:xfrm>
              <a:custGeom>
                <a:avLst/>
                <a:gdLst>
                  <a:gd name="T0" fmla="*/ 415 w 416"/>
                  <a:gd name="T1" fmla="*/ 17 h 48"/>
                  <a:gd name="T2" fmla="*/ 366 w 416"/>
                  <a:gd name="T3" fmla="*/ 14 h 48"/>
                  <a:gd name="T4" fmla="*/ 290 w 416"/>
                  <a:gd name="T5" fmla="*/ 9 h 48"/>
                  <a:gd name="T6" fmla="*/ 234 w 416"/>
                  <a:gd name="T7" fmla="*/ 5 h 48"/>
                  <a:gd name="T8" fmla="*/ 197 w 416"/>
                  <a:gd name="T9" fmla="*/ 2 h 48"/>
                  <a:gd name="T10" fmla="*/ 161 w 416"/>
                  <a:gd name="T11" fmla="*/ 1 h 48"/>
                  <a:gd name="T12" fmla="*/ 131 w 416"/>
                  <a:gd name="T13" fmla="*/ 1 h 48"/>
                  <a:gd name="T14" fmla="*/ 105 w 416"/>
                  <a:gd name="T15" fmla="*/ 0 h 48"/>
                  <a:gd name="T16" fmla="*/ 87 w 416"/>
                  <a:gd name="T17" fmla="*/ 0 h 48"/>
                  <a:gd name="T18" fmla="*/ 71 w 416"/>
                  <a:gd name="T19" fmla="*/ 1 h 48"/>
                  <a:gd name="T20" fmla="*/ 57 w 416"/>
                  <a:gd name="T21" fmla="*/ 2 h 48"/>
                  <a:gd name="T22" fmla="*/ 44 w 416"/>
                  <a:gd name="T23" fmla="*/ 5 h 48"/>
                  <a:gd name="T24" fmla="*/ 31 w 416"/>
                  <a:gd name="T25" fmla="*/ 7 h 48"/>
                  <a:gd name="T26" fmla="*/ 22 w 416"/>
                  <a:gd name="T27" fmla="*/ 9 h 48"/>
                  <a:gd name="T28" fmla="*/ 12 w 416"/>
                  <a:gd name="T29" fmla="*/ 12 h 48"/>
                  <a:gd name="T30" fmla="*/ 2 w 416"/>
                  <a:gd name="T31" fmla="*/ 17 h 48"/>
                  <a:gd name="T32" fmla="*/ 0 w 416"/>
                  <a:gd name="T33" fmla="*/ 24 h 48"/>
                  <a:gd name="T34" fmla="*/ 10 w 416"/>
                  <a:gd name="T35" fmla="*/ 21 h 48"/>
                  <a:gd name="T36" fmla="*/ 22 w 416"/>
                  <a:gd name="T37" fmla="*/ 19 h 48"/>
                  <a:gd name="T38" fmla="*/ 42 w 416"/>
                  <a:gd name="T39" fmla="*/ 17 h 48"/>
                  <a:gd name="T40" fmla="*/ 61 w 416"/>
                  <a:gd name="T41" fmla="*/ 15 h 48"/>
                  <a:gd name="T42" fmla="*/ 77 w 416"/>
                  <a:gd name="T43" fmla="*/ 15 h 48"/>
                  <a:gd name="T44" fmla="*/ 93 w 416"/>
                  <a:gd name="T45" fmla="*/ 15 h 48"/>
                  <a:gd name="T46" fmla="*/ 108 w 416"/>
                  <a:gd name="T47" fmla="*/ 16 h 48"/>
                  <a:gd name="T48" fmla="*/ 127 w 416"/>
                  <a:gd name="T49" fmla="*/ 17 h 48"/>
                  <a:gd name="T50" fmla="*/ 151 w 416"/>
                  <a:gd name="T51" fmla="*/ 19 h 48"/>
                  <a:gd name="T52" fmla="*/ 179 w 416"/>
                  <a:gd name="T53" fmla="*/ 21 h 48"/>
                  <a:gd name="T54" fmla="*/ 224 w 416"/>
                  <a:gd name="T55" fmla="*/ 25 h 48"/>
                  <a:gd name="T56" fmla="*/ 289 w 416"/>
                  <a:gd name="T57" fmla="*/ 33 h 48"/>
                  <a:gd name="T58" fmla="*/ 372 w 416"/>
                  <a:gd name="T59" fmla="*/ 42 h 48"/>
                  <a:gd name="T60" fmla="*/ 413 w 416"/>
                  <a:gd name="T61" fmla="*/ 47 h 48"/>
                  <a:gd name="T62" fmla="*/ 415 w 416"/>
                  <a:gd name="T63" fmla="*/ 17 h 4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416"/>
                  <a:gd name="T97" fmla="*/ 0 h 48"/>
                  <a:gd name="T98" fmla="*/ 416 w 416"/>
                  <a:gd name="T99" fmla="*/ 48 h 4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416" h="48">
                    <a:moveTo>
                      <a:pt x="415" y="17"/>
                    </a:moveTo>
                    <a:lnTo>
                      <a:pt x="366" y="14"/>
                    </a:lnTo>
                    <a:lnTo>
                      <a:pt x="290" y="9"/>
                    </a:lnTo>
                    <a:lnTo>
                      <a:pt x="234" y="5"/>
                    </a:lnTo>
                    <a:lnTo>
                      <a:pt x="197" y="2"/>
                    </a:lnTo>
                    <a:lnTo>
                      <a:pt x="161" y="1"/>
                    </a:lnTo>
                    <a:lnTo>
                      <a:pt x="131" y="1"/>
                    </a:lnTo>
                    <a:lnTo>
                      <a:pt x="105" y="0"/>
                    </a:lnTo>
                    <a:lnTo>
                      <a:pt x="87" y="0"/>
                    </a:lnTo>
                    <a:lnTo>
                      <a:pt x="71" y="1"/>
                    </a:lnTo>
                    <a:lnTo>
                      <a:pt x="57" y="2"/>
                    </a:lnTo>
                    <a:lnTo>
                      <a:pt x="44" y="5"/>
                    </a:lnTo>
                    <a:lnTo>
                      <a:pt x="31" y="7"/>
                    </a:lnTo>
                    <a:lnTo>
                      <a:pt x="22" y="9"/>
                    </a:lnTo>
                    <a:lnTo>
                      <a:pt x="12" y="12"/>
                    </a:lnTo>
                    <a:lnTo>
                      <a:pt x="2" y="17"/>
                    </a:lnTo>
                    <a:lnTo>
                      <a:pt x="0" y="24"/>
                    </a:lnTo>
                    <a:lnTo>
                      <a:pt x="10" y="21"/>
                    </a:lnTo>
                    <a:lnTo>
                      <a:pt x="22" y="19"/>
                    </a:lnTo>
                    <a:lnTo>
                      <a:pt x="42" y="17"/>
                    </a:lnTo>
                    <a:lnTo>
                      <a:pt x="61" y="15"/>
                    </a:lnTo>
                    <a:lnTo>
                      <a:pt x="77" y="15"/>
                    </a:lnTo>
                    <a:lnTo>
                      <a:pt x="93" y="15"/>
                    </a:lnTo>
                    <a:lnTo>
                      <a:pt x="108" y="16"/>
                    </a:lnTo>
                    <a:lnTo>
                      <a:pt x="127" y="17"/>
                    </a:lnTo>
                    <a:lnTo>
                      <a:pt x="151" y="19"/>
                    </a:lnTo>
                    <a:lnTo>
                      <a:pt x="179" y="21"/>
                    </a:lnTo>
                    <a:lnTo>
                      <a:pt x="224" y="25"/>
                    </a:lnTo>
                    <a:lnTo>
                      <a:pt x="289" y="33"/>
                    </a:lnTo>
                    <a:lnTo>
                      <a:pt x="372" y="42"/>
                    </a:lnTo>
                    <a:lnTo>
                      <a:pt x="413" y="47"/>
                    </a:lnTo>
                    <a:lnTo>
                      <a:pt x="415" y="17"/>
                    </a:lnTo>
                  </a:path>
                </a:pathLst>
              </a:custGeom>
              <a:solidFill>
                <a:srgbClr val="FFFFB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>
                  <a:solidFill>
                    <a:srgbClr val="A6A6A6"/>
                  </a:solidFill>
                </a:endParaRPr>
              </a:p>
            </p:txBody>
          </p:sp>
        </p:grpSp>
        <p:grpSp>
          <p:nvGrpSpPr>
            <p:cNvPr id="1050" name="Group 21"/>
            <p:cNvGrpSpPr>
              <a:grpSpLocks/>
            </p:cNvGrpSpPr>
            <p:nvPr/>
          </p:nvGrpSpPr>
          <p:grpSpPr bwMode="auto">
            <a:xfrm>
              <a:off x="4031" y="1116"/>
              <a:ext cx="1715" cy="414"/>
              <a:chOff x="4031" y="1116"/>
              <a:chExt cx="1715" cy="414"/>
            </a:xfrm>
          </p:grpSpPr>
          <p:sp>
            <p:nvSpPr>
              <p:cNvPr id="1107" name="Freeform 22"/>
              <p:cNvSpPr>
                <a:spLocks/>
              </p:cNvSpPr>
              <p:nvPr/>
            </p:nvSpPr>
            <p:spPr bwMode="auto">
              <a:xfrm>
                <a:off x="5681" y="1329"/>
                <a:ext cx="65" cy="201"/>
              </a:xfrm>
              <a:custGeom>
                <a:avLst/>
                <a:gdLst>
                  <a:gd name="T0" fmla="*/ 9 w 65"/>
                  <a:gd name="T1" fmla="*/ 200 h 201"/>
                  <a:gd name="T2" fmla="*/ 0 w 65"/>
                  <a:gd name="T3" fmla="*/ 200 h 201"/>
                  <a:gd name="T4" fmla="*/ 61 w 65"/>
                  <a:gd name="T5" fmla="*/ 3 h 201"/>
                  <a:gd name="T6" fmla="*/ 64 w 65"/>
                  <a:gd name="T7" fmla="*/ 0 h 201"/>
                  <a:gd name="T8" fmla="*/ 9 w 65"/>
                  <a:gd name="T9" fmla="*/ 200 h 2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5"/>
                  <a:gd name="T16" fmla="*/ 0 h 201"/>
                  <a:gd name="T17" fmla="*/ 65 w 65"/>
                  <a:gd name="T18" fmla="*/ 201 h 2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5" h="201">
                    <a:moveTo>
                      <a:pt x="9" y="200"/>
                    </a:moveTo>
                    <a:lnTo>
                      <a:pt x="0" y="200"/>
                    </a:lnTo>
                    <a:lnTo>
                      <a:pt x="61" y="3"/>
                    </a:lnTo>
                    <a:lnTo>
                      <a:pt x="64" y="0"/>
                    </a:lnTo>
                    <a:lnTo>
                      <a:pt x="9" y="200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>
                  <a:solidFill>
                    <a:srgbClr val="A6A6A6"/>
                  </a:solidFill>
                </a:endParaRPr>
              </a:p>
            </p:txBody>
          </p:sp>
          <p:sp>
            <p:nvSpPr>
              <p:cNvPr id="1108" name="Freeform 23"/>
              <p:cNvSpPr>
                <a:spLocks/>
              </p:cNvSpPr>
              <p:nvPr/>
            </p:nvSpPr>
            <p:spPr bwMode="auto">
              <a:xfrm>
                <a:off x="4031" y="1116"/>
                <a:ext cx="34" cy="287"/>
              </a:xfrm>
              <a:custGeom>
                <a:avLst/>
                <a:gdLst>
                  <a:gd name="T0" fmla="*/ 28 w 34"/>
                  <a:gd name="T1" fmla="*/ 0 h 287"/>
                  <a:gd name="T2" fmla="*/ 33 w 34"/>
                  <a:gd name="T3" fmla="*/ 0 h 287"/>
                  <a:gd name="T4" fmla="*/ 14 w 34"/>
                  <a:gd name="T5" fmla="*/ 286 h 287"/>
                  <a:gd name="T6" fmla="*/ 0 w 34"/>
                  <a:gd name="T7" fmla="*/ 283 h 287"/>
                  <a:gd name="T8" fmla="*/ 28 w 34"/>
                  <a:gd name="T9" fmla="*/ 0 h 2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287"/>
                  <a:gd name="T17" fmla="*/ 34 w 34"/>
                  <a:gd name="T18" fmla="*/ 287 h 28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287">
                    <a:moveTo>
                      <a:pt x="28" y="0"/>
                    </a:moveTo>
                    <a:lnTo>
                      <a:pt x="33" y="0"/>
                    </a:lnTo>
                    <a:lnTo>
                      <a:pt x="14" y="286"/>
                    </a:lnTo>
                    <a:lnTo>
                      <a:pt x="0" y="283"/>
                    </a:lnTo>
                    <a:lnTo>
                      <a:pt x="28" y="0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>
                  <a:solidFill>
                    <a:srgbClr val="A6A6A6"/>
                  </a:solidFill>
                </a:endParaRPr>
              </a:p>
            </p:txBody>
          </p:sp>
        </p:grpSp>
        <p:sp>
          <p:nvSpPr>
            <p:cNvPr id="1051" name="Freeform 24"/>
            <p:cNvSpPr>
              <a:spLocks/>
            </p:cNvSpPr>
            <p:nvPr/>
          </p:nvSpPr>
          <p:spPr bwMode="auto">
            <a:xfrm>
              <a:off x="4050" y="1253"/>
              <a:ext cx="5" cy="19"/>
            </a:xfrm>
            <a:custGeom>
              <a:avLst/>
              <a:gdLst>
                <a:gd name="T0" fmla="*/ 4 w 5"/>
                <a:gd name="T1" fmla="*/ 0 h 19"/>
                <a:gd name="T2" fmla="*/ 1 w 5"/>
                <a:gd name="T3" fmla="*/ 1 h 19"/>
                <a:gd name="T4" fmla="*/ 0 w 5"/>
                <a:gd name="T5" fmla="*/ 16 h 19"/>
                <a:gd name="T6" fmla="*/ 4 w 5"/>
                <a:gd name="T7" fmla="*/ 18 h 19"/>
                <a:gd name="T8" fmla="*/ 4 w 5"/>
                <a:gd name="T9" fmla="*/ 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19"/>
                <a:gd name="T17" fmla="*/ 5 w 5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19">
                  <a:moveTo>
                    <a:pt x="4" y="0"/>
                  </a:moveTo>
                  <a:lnTo>
                    <a:pt x="1" y="1"/>
                  </a:lnTo>
                  <a:lnTo>
                    <a:pt x="0" y="16"/>
                  </a:lnTo>
                  <a:lnTo>
                    <a:pt x="4" y="18"/>
                  </a:lnTo>
                  <a:lnTo>
                    <a:pt x="4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A6A6A6"/>
                </a:solidFill>
              </a:endParaRPr>
            </a:p>
          </p:txBody>
        </p:sp>
        <p:sp>
          <p:nvSpPr>
            <p:cNvPr id="1052" name="Freeform 25"/>
            <p:cNvSpPr>
              <a:spLocks/>
            </p:cNvSpPr>
            <p:nvPr/>
          </p:nvSpPr>
          <p:spPr bwMode="auto">
            <a:xfrm>
              <a:off x="4044" y="1322"/>
              <a:ext cx="6" cy="19"/>
            </a:xfrm>
            <a:custGeom>
              <a:avLst/>
              <a:gdLst>
                <a:gd name="T0" fmla="*/ 5 w 6"/>
                <a:gd name="T1" fmla="*/ 0 h 19"/>
                <a:gd name="T2" fmla="*/ 1 w 6"/>
                <a:gd name="T3" fmla="*/ 1 h 19"/>
                <a:gd name="T4" fmla="*/ 0 w 6"/>
                <a:gd name="T5" fmla="*/ 16 h 19"/>
                <a:gd name="T6" fmla="*/ 5 w 6"/>
                <a:gd name="T7" fmla="*/ 18 h 19"/>
                <a:gd name="T8" fmla="*/ 5 w 6"/>
                <a:gd name="T9" fmla="*/ 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19"/>
                <a:gd name="T17" fmla="*/ 6 w 6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19">
                  <a:moveTo>
                    <a:pt x="5" y="0"/>
                  </a:moveTo>
                  <a:lnTo>
                    <a:pt x="1" y="1"/>
                  </a:lnTo>
                  <a:lnTo>
                    <a:pt x="0" y="16"/>
                  </a:lnTo>
                  <a:lnTo>
                    <a:pt x="5" y="18"/>
                  </a:lnTo>
                  <a:lnTo>
                    <a:pt x="5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A6A6A6"/>
                </a:solidFill>
              </a:endParaRPr>
            </a:p>
          </p:txBody>
        </p:sp>
        <p:grpSp>
          <p:nvGrpSpPr>
            <p:cNvPr id="1053" name="Group 26"/>
            <p:cNvGrpSpPr>
              <a:grpSpLocks/>
            </p:cNvGrpSpPr>
            <p:nvPr/>
          </p:nvGrpSpPr>
          <p:grpSpPr bwMode="auto">
            <a:xfrm>
              <a:off x="3965" y="994"/>
              <a:ext cx="1798" cy="688"/>
              <a:chOff x="3965" y="994"/>
              <a:chExt cx="1798" cy="688"/>
            </a:xfrm>
          </p:grpSpPr>
          <p:grpSp>
            <p:nvGrpSpPr>
              <p:cNvPr id="1058" name="Group 27"/>
              <p:cNvGrpSpPr>
                <a:grpSpLocks/>
              </p:cNvGrpSpPr>
              <p:nvPr/>
            </p:nvGrpSpPr>
            <p:grpSpPr bwMode="auto">
              <a:xfrm>
                <a:off x="4776" y="1217"/>
                <a:ext cx="721" cy="315"/>
                <a:chOff x="4776" y="1217"/>
                <a:chExt cx="721" cy="315"/>
              </a:xfrm>
            </p:grpSpPr>
            <p:sp>
              <p:nvSpPr>
                <p:cNvPr id="1096" name="Line 28"/>
                <p:cNvSpPr>
                  <a:spLocks noChangeShapeType="1"/>
                </p:cNvSpPr>
                <p:nvPr/>
              </p:nvSpPr>
              <p:spPr bwMode="auto">
                <a:xfrm flipH="1">
                  <a:off x="4776" y="1401"/>
                  <a:ext cx="15" cy="93"/>
                </a:xfrm>
                <a:prstGeom prst="line">
                  <a:avLst/>
                </a:prstGeom>
                <a:noFill/>
                <a:ln w="12700">
                  <a:solidFill>
                    <a:srgbClr val="FFFF9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A6A6A6"/>
                    </a:solidFill>
                  </a:endParaRPr>
                </a:p>
              </p:txBody>
            </p:sp>
            <p:sp>
              <p:nvSpPr>
                <p:cNvPr id="1097" name="Line 29"/>
                <p:cNvSpPr>
                  <a:spLocks noChangeShapeType="1"/>
                </p:cNvSpPr>
                <p:nvPr/>
              </p:nvSpPr>
              <p:spPr bwMode="auto">
                <a:xfrm flipH="1">
                  <a:off x="4872" y="1409"/>
                  <a:ext cx="15" cy="88"/>
                </a:xfrm>
                <a:prstGeom prst="line">
                  <a:avLst/>
                </a:prstGeom>
                <a:noFill/>
                <a:ln w="12700">
                  <a:solidFill>
                    <a:srgbClr val="FFFF9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A6A6A6"/>
                    </a:solidFill>
                  </a:endParaRPr>
                </a:p>
              </p:txBody>
            </p:sp>
            <p:sp>
              <p:nvSpPr>
                <p:cNvPr id="1098" name="Line 30"/>
                <p:cNvSpPr>
                  <a:spLocks noChangeShapeType="1"/>
                </p:cNvSpPr>
                <p:nvPr/>
              </p:nvSpPr>
              <p:spPr bwMode="auto">
                <a:xfrm flipH="1">
                  <a:off x="4954" y="1416"/>
                  <a:ext cx="15" cy="85"/>
                </a:xfrm>
                <a:prstGeom prst="line">
                  <a:avLst/>
                </a:prstGeom>
                <a:noFill/>
                <a:ln w="12700">
                  <a:solidFill>
                    <a:srgbClr val="FFFF9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A6A6A6"/>
                    </a:solidFill>
                  </a:endParaRPr>
                </a:p>
              </p:txBody>
            </p:sp>
            <p:sp>
              <p:nvSpPr>
                <p:cNvPr id="1099" name="Line 31"/>
                <p:cNvSpPr>
                  <a:spLocks noChangeShapeType="1"/>
                </p:cNvSpPr>
                <p:nvPr/>
              </p:nvSpPr>
              <p:spPr bwMode="auto">
                <a:xfrm flipH="1">
                  <a:off x="5036" y="1423"/>
                  <a:ext cx="15" cy="87"/>
                </a:xfrm>
                <a:prstGeom prst="line">
                  <a:avLst/>
                </a:prstGeom>
                <a:noFill/>
                <a:ln w="12700">
                  <a:solidFill>
                    <a:srgbClr val="FFFF9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A6A6A6"/>
                    </a:solidFill>
                  </a:endParaRPr>
                </a:p>
              </p:txBody>
            </p:sp>
            <p:sp>
              <p:nvSpPr>
                <p:cNvPr id="1100" name="Freeform 32"/>
                <p:cNvSpPr>
                  <a:spLocks/>
                </p:cNvSpPr>
                <p:nvPr/>
              </p:nvSpPr>
              <p:spPr bwMode="auto">
                <a:xfrm>
                  <a:off x="5114" y="1428"/>
                  <a:ext cx="6" cy="86"/>
                </a:xfrm>
                <a:custGeom>
                  <a:avLst/>
                  <a:gdLst>
                    <a:gd name="T0" fmla="*/ 5 w 6"/>
                    <a:gd name="T1" fmla="*/ 0 h 86"/>
                    <a:gd name="T2" fmla="*/ 0 w 6"/>
                    <a:gd name="T3" fmla="*/ 83 h 86"/>
                    <a:gd name="T4" fmla="*/ 1 w 6"/>
                    <a:gd name="T5" fmla="*/ 83 h 86"/>
                    <a:gd name="T6" fmla="*/ 0 w 6"/>
                    <a:gd name="T7" fmla="*/ 85 h 86"/>
                    <a:gd name="T8" fmla="*/ 5 w 6"/>
                    <a:gd name="T9" fmla="*/ 0 h 8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"/>
                    <a:gd name="T16" fmla="*/ 0 h 86"/>
                    <a:gd name="T17" fmla="*/ 6 w 6"/>
                    <a:gd name="T18" fmla="*/ 86 h 8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" h="86">
                      <a:moveTo>
                        <a:pt x="5" y="0"/>
                      </a:moveTo>
                      <a:lnTo>
                        <a:pt x="0" y="83"/>
                      </a:lnTo>
                      <a:lnTo>
                        <a:pt x="1" y="83"/>
                      </a:lnTo>
                      <a:lnTo>
                        <a:pt x="0" y="85"/>
                      </a:lnTo>
                      <a:lnTo>
                        <a:pt x="5" y="0"/>
                      </a:lnTo>
                    </a:path>
                  </a:pathLst>
                </a:custGeom>
                <a:solidFill>
                  <a:srgbClr val="FFFF9F"/>
                </a:solidFill>
                <a:ln w="12700" cap="rnd" cmpd="sng">
                  <a:solidFill>
                    <a:srgbClr val="FFFF9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en-US">
                    <a:solidFill>
                      <a:srgbClr val="A6A6A6"/>
                    </a:solidFill>
                  </a:endParaRPr>
                </a:p>
              </p:txBody>
            </p:sp>
            <p:sp>
              <p:nvSpPr>
                <p:cNvPr id="1101" name="Freeform 33"/>
                <p:cNvSpPr>
                  <a:spLocks/>
                </p:cNvSpPr>
                <p:nvPr/>
              </p:nvSpPr>
              <p:spPr bwMode="auto">
                <a:xfrm>
                  <a:off x="5324" y="1439"/>
                  <a:ext cx="4" cy="88"/>
                </a:xfrm>
                <a:custGeom>
                  <a:avLst/>
                  <a:gdLst>
                    <a:gd name="T0" fmla="*/ 3 w 4"/>
                    <a:gd name="T1" fmla="*/ 0 h 88"/>
                    <a:gd name="T2" fmla="*/ 0 w 4"/>
                    <a:gd name="T3" fmla="*/ 87 h 88"/>
                    <a:gd name="T4" fmla="*/ 1 w 4"/>
                    <a:gd name="T5" fmla="*/ 85 h 88"/>
                    <a:gd name="T6" fmla="*/ 3 w 4"/>
                    <a:gd name="T7" fmla="*/ 0 h 8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"/>
                    <a:gd name="T13" fmla="*/ 0 h 88"/>
                    <a:gd name="T14" fmla="*/ 4 w 4"/>
                    <a:gd name="T15" fmla="*/ 88 h 8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" h="88">
                      <a:moveTo>
                        <a:pt x="3" y="0"/>
                      </a:moveTo>
                      <a:lnTo>
                        <a:pt x="0" y="87"/>
                      </a:lnTo>
                      <a:lnTo>
                        <a:pt x="1" y="85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FFFF9F"/>
                </a:solidFill>
                <a:ln w="12700" cap="rnd" cmpd="sng">
                  <a:solidFill>
                    <a:srgbClr val="FFFF9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en-US">
                    <a:solidFill>
                      <a:srgbClr val="A6A6A6"/>
                    </a:solidFill>
                  </a:endParaRPr>
                </a:p>
              </p:txBody>
            </p:sp>
            <p:sp>
              <p:nvSpPr>
                <p:cNvPr id="1102" name="Line 34"/>
                <p:cNvSpPr>
                  <a:spLocks noChangeShapeType="1"/>
                </p:cNvSpPr>
                <p:nvPr/>
              </p:nvSpPr>
              <p:spPr bwMode="auto">
                <a:xfrm>
                  <a:off x="5496" y="1457"/>
                  <a:ext cx="1" cy="75"/>
                </a:xfrm>
                <a:prstGeom prst="line">
                  <a:avLst/>
                </a:prstGeom>
                <a:noFill/>
                <a:ln w="12700">
                  <a:solidFill>
                    <a:srgbClr val="FFFF9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A6A6A6"/>
                    </a:solidFill>
                  </a:endParaRPr>
                </a:p>
              </p:txBody>
            </p:sp>
            <p:sp>
              <p:nvSpPr>
                <p:cNvPr id="1103" name="Freeform 35"/>
                <p:cNvSpPr>
                  <a:spLocks/>
                </p:cNvSpPr>
                <p:nvPr/>
              </p:nvSpPr>
              <p:spPr bwMode="auto">
                <a:xfrm>
                  <a:off x="4787" y="1217"/>
                  <a:ext cx="7" cy="107"/>
                </a:xfrm>
                <a:custGeom>
                  <a:avLst/>
                  <a:gdLst>
                    <a:gd name="T0" fmla="*/ 6 w 7"/>
                    <a:gd name="T1" fmla="*/ 0 h 107"/>
                    <a:gd name="T2" fmla="*/ 0 w 7"/>
                    <a:gd name="T3" fmla="*/ 106 h 107"/>
                    <a:gd name="T4" fmla="*/ 0 w 7"/>
                    <a:gd name="T5" fmla="*/ 101 h 107"/>
                    <a:gd name="T6" fmla="*/ 6 w 7"/>
                    <a:gd name="T7" fmla="*/ 0 h 10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"/>
                    <a:gd name="T13" fmla="*/ 0 h 107"/>
                    <a:gd name="T14" fmla="*/ 7 w 7"/>
                    <a:gd name="T15" fmla="*/ 107 h 10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" h="107">
                      <a:moveTo>
                        <a:pt x="6" y="0"/>
                      </a:moveTo>
                      <a:lnTo>
                        <a:pt x="0" y="106"/>
                      </a:lnTo>
                      <a:lnTo>
                        <a:pt x="0" y="101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000000"/>
                </a:solidFill>
                <a:ln w="12700" cap="rnd" cmpd="sng">
                  <a:solidFill>
                    <a:srgbClr val="FFFF9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en-US">
                    <a:solidFill>
                      <a:srgbClr val="A6A6A6"/>
                    </a:solidFill>
                  </a:endParaRPr>
                </a:p>
              </p:txBody>
            </p:sp>
            <p:sp>
              <p:nvSpPr>
                <p:cNvPr id="1104" name="Line 36"/>
                <p:cNvSpPr>
                  <a:spLocks noChangeShapeType="1"/>
                </p:cNvSpPr>
                <p:nvPr/>
              </p:nvSpPr>
              <p:spPr bwMode="auto">
                <a:xfrm flipH="1">
                  <a:off x="4905" y="1236"/>
                  <a:ext cx="17" cy="103"/>
                </a:xfrm>
                <a:prstGeom prst="line">
                  <a:avLst/>
                </a:prstGeom>
                <a:noFill/>
                <a:ln w="12700">
                  <a:solidFill>
                    <a:srgbClr val="FFFF9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A6A6A6"/>
                    </a:solidFill>
                  </a:endParaRPr>
                </a:p>
              </p:txBody>
            </p:sp>
            <p:sp>
              <p:nvSpPr>
                <p:cNvPr id="1105" name="Line 37"/>
                <p:cNvSpPr>
                  <a:spLocks noChangeShapeType="1"/>
                </p:cNvSpPr>
                <p:nvPr/>
              </p:nvSpPr>
              <p:spPr bwMode="auto">
                <a:xfrm flipH="1">
                  <a:off x="5113" y="1254"/>
                  <a:ext cx="10" cy="104"/>
                </a:xfrm>
                <a:prstGeom prst="line">
                  <a:avLst/>
                </a:prstGeom>
                <a:noFill/>
                <a:ln w="12700">
                  <a:solidFill>
                    <a:srgbClr val="FFFF9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A6A6A6"/>
                    </a:solidFill>
                  </a:endParaRPr>
                </a:p>
              </p:txBody>
            </p:sp>
            <p:sp>
              <p:nvSpPr>
                <p:cNvPr id="1106" name="Freeform 38"/>
                <p:cNvSpPr>
                  <a:spLocks/>
                </p:cNvSpPr>
                <p:nvPr/>
              </p:nvSpPr>
              <p:spPr bwMode="auto">
                <a:xfrm>
                  <a:off x="5010" y="1236"/>
                  <a:ext cx="9" cy="113"/>
                </a:xfrm>
                <a:custGeom>
                  <a:avLst/>
                  <a:gdLst>
                    <a:gd name="T0" fmla="*/ 8 w 9"/>
                    <a:gd name="T1" fmla="*/ 0 h 113"/>
                    <a:gd name="T2" fmla="*/ 0 w 9"/>
                    <a:gd name="T3" fmla="*/ 112 h 113"/>
                    <a:gd name="T4" fmla="*/ 1 w 9"/>
                    <a:gd name="T5" fmla="*/ 109 h 113"/>
                    <a:gd name="T6" fmla="*/ 8 w 9"/>
                    <a:gd name="T7" fmla="*/ 0 h 1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9"/>
                    <a:gd name="T13" fmla="*/ 0 h 113"/>
                    <a:gd name="T14" fmla="*/ 9 w 9"/>
                    <a:gd name="T15" fmla="*/ 113 h 1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9" h="113">
                      <a:moveTo>
                        <a:pt x="8" y="0"/>
                      </a:moveTo>
                      <a:lnTo>
                        <a:pt x="0" y="112"/>
                      </a:lnTo>
                      <a:lnTo>
                        <a:pt x="1" y="109"/>
                      </a:lnTo>
                      <a:lnTo>
                        <a:pt x="8" y="0"/>
                      </a:lnTo>
                    </a:path>
                  </a:pathLst>
                </a:custGeom>
                <a:solidFill>
                  <a:srgbClr val="000000"/>
                </a:solidFill>
                <a:ln w="12700" cap="rnd" cmpd="sng">
                  <a:solidFill>
                    <a:srgbClr val="FFFF9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en-US">
                    <a:solidFill>
                      <a:srgbClr val="A6A6A6"/>
                    </a:solidFill>
                  </a:endParaRPr>
                </a:p>
              </p:txBody>
            </p:sp>
          </p:grpSp>
          <p:grpSp>
            <p:nvGrpSpPr>
              <p:cNvPr id="1059" name="Group 39"/>
              <p:cNvGrpSpPr>
                <a:grpSpLocks/>
              </p:cNvGrpSpPr>
              <p:nvPr/>
            </p:nvGrpSpPr>
            <p:grpSpPr bwMode="auto">
              <a:xfrm>
                <a:off x="3965" y="994"/>
                <a:ext cx="1798" cy="688"/>
                <a:chOff x="3965" y="994"/>
                <a:chExt cx="1798" cy="688"/>
              </a:xfrm>
            </p:grpSpPr>
            <p:grpSp>
              <p:nvGrpSpPr>
                <p:cNvPr id="1060" name="Group 40"/>
                <p:cNvGrpSpPr>
                  <a:grpSpLocks/>
                </p:cNvGrpSpPr>
                <p:nvPr/>
              </p:nvGrpSpPr>
              <p:grpSpPr bwMode="auto">
                <a:xfrm>
                  <a:off x="4681" y="994"/>
                  <a:ext cx="298" cy="163"/>
                  <a:chOff x="4681" y="994"/>
                  <a:chExt cx="298" cy="163"/>
                </a:xfrm>
              </p:grpSpPr>
              <p:grpSp>
                <p:nvGrpSpPr>
                  <p:cNvPr id="1083" name="Group 41"/>
                  <p:cNvGrpSpPr>
                    <a:grpSpLocks/>
                  </p:cNvGrpSpPr>
                  <p:nvPr/>
                </p:nvGrpSpPr>
                <p:grpSpPr bwMode="auto">
                  <a:xfrm>
                    <a:off x="4761" y="994"/>
                    <a:ext cx="82" cy="49"/>
                    <a:chOff x="4761" y="994"/>
                    <a:chExt cx="82" cy="49"/>
                  </a:xfrm>
                </p:grpSpPr>
                <p:sp>
                  <p:nvSpPr>
                    <p:cNvPr id="1094" name="Line 4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797" y="1011"/>
                      <a:ext cx="9" cy="3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>
                        <a:solidFill>
                          <a:srgbClr val="A6A6A6"/>
                        </a:solidFill>
                      </a:endParaRPr>
                    </a:p>
                  </p:txBody>
                </p:sp>
                <p:sp>
                  <p:nvSpPr>
                    <p:cNvPr id="1095" name="Line 43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761" y="994"/>
                      <a:ext cx="82" cy="2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>
                        <a:solidFill>
                          <a:srgbClr val="A6A6A6"/>
                        </a:solidFill>
                      </a:endParaRPr>
                    </a:p>
                  </p:txBody>
                </p:sp>
              </p:grpSp>
              <p:grpSp>
                <p:nvGrpSpPr>
                  <p:cNvPr id="1084" name="Group 44"/>
                  <p:cNvGrpSpPr>
                    <a:grpSpLocks/>
                  </p:cNvGrpSpPr>
                  <p:nvPr/>
                </p:nvGrpSpPr>
                <p:grpSpPr bwMode="auto">
                  <a:xfrm>
                    <a:off x="4681" y="1040"/>
                    <a:ext cx="298" cy="117"/>
                    <a:chOff x="4681" y="1040"/>
                    <a:chExt cx="298" cy="117"/>
                  </a:xfrm>
                </p:grpSpPr>
                <p:sp>
                  <p:nvSpPr>
                    <p:cNvPr id="1085" name="Freeform 45"/>
                    <p:cNvSpPr>
                      <a:spLocks/>
                    </p:cNvSpPr>
                    <p:nvPr/>
                  </p:nvSpPr>
                  <p:spPr bwMode="auto">
                    <a:xfrm>
                      <a:off x="4681" y="1040"/>
                      <a:ext cx="298" cy="117"/>
                    </a:xfrm>
                    <a:custGeom>
                      <a:avLst/>
                      <a:gdLst>
                        <a:gd name="T0" fmla="*/ 297 w 298"/>
                        <a:gd name="T1" fmla="*/ 116 h 117"/>
                        <a:gd name="T2" fmla="*/ 294 w 298"/>
                        <a:gd name="T3" fmla="*/ 65 h 117"/>
                        <a:gd name="T4" fmla="*/ 291 w 298"/>
                        <a:gd name="T5" fmla="*/ 49 h 117"/>
                        <a:gd name="T6" fmla="*/ 290 w 298"/>
                        <a:gd name="T7" fmla="*/ 41 h 117"/>
                        <a:gd name="T8" fmla="*/ 285 w 298"/>
                        <a:gd name="T9" fmla="*/ 37 h 117"/>
                        <a:gd name="T10" fmla="*/ 274 w 298"/>
                        <a:gd name="T11" fmla="*/ 30 h 117"/>
                        <a:gd name="T12" fmla="*/ 243 w 298"/>
                        <a:gd name="T13" fmla="*/ 21 h 117"/>
                        <a:gd name="T14" fmla="*/ 208 w 298"/>
                        <a:gd name="T15" fmla="*/ 14 h 117"/>
                        <a:gd name="T16" fmla="*/ 172 w 298"/>
                        <a:gd name="T17" fmla="*/ 7 h 117"/>
                        <a:gd name="T18" fmla="*/ 124 w 298"/>
                        <a:gd name="T19" fmla="*/ 0 h 117"/>
                        <a:gd name="T20" fmla="*/ 80 w 298"/>
                        <a:gd name="T21" fmla="*/ 1 h 117"/>
                        <a:gd name="T22" fmla="*/ 70 w 298"/>
                        <a:gd name="T23" fmla="*/ 1 h 117"/>
                        <a:gd name="T24" fmla="*/ 61 w 298"/>
                        <a:gd name="T25" fmla="*/ 5 h 117"/>
                        <a:gd name="T26" fmla="*/ 50 w 298"/>
                        <a:gd name="T27" fmla="*/ 8 h 117"/>
                        <a:gd name="T28" fmla="*/ 40 w 298"/>
                        <a:gd name="T29" fmla="*/ 12 h 117"/>
                        <a:gd name="T30" fmla="*/ 30 w 298"/>
                        <a:gd name="T31" fmla="*/ 17 h 117"/>
                        <a:gd name="T32" fmla="*/ 22 w 298"/>
                        <a:gd name="T33" fmla="*/ 24 h 117"/>
                        <a:gd name="T34" fmla="*/ 16 w 298"/>
                        <a:gd name="T35" fmla="*/ 37 h 117"/>
                        <a:gd name="T36" fmla="*/ 0 w 298"/>
                        <a:gd name="T37" fmla="*/ 95 h 117"/>
                        <a:gd name="T38" fmla="*/ 297 w 298"/>
                        <a:gd name="T39" fmla="*/ 116 h 117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  <a:gd name="T60" fmla="*/ 0 w 298"/>
                        <a:gd name="T61" fmla="*/ 0 h 117"/>
                        <a:gd name="T62" fmla="*/ 298 w 298"/>
                        <a:gd name="T63" fmla="*/ 117 h 117"/>
                      </a:gdLst>
                      <a:ahLst/>
                      <a:cxnLst>
                        <a:cxn ang="T40">
                          <a:pos x="T0" y="T1"/>
                        </a:cxn>
                        <a:cxn ang="T41">
                          <a:pos x="T2" y="T3"/>
                        </a:cxn>
                        <a:cxn ang="T42">
                          <a:pos x="T4" y="T5"/>
                        </a:cxn>
                        <a:cxn ang="T43">
                          <a:pos x="T6" y="T7"/>
                        </a:cxn>
                        <a:cxn ang="T44">
                          <a:pos x="T8" y="T9"/>
                        </a:cxn>
                        <a:cxn ang="T45">
                          <a:pos x="T10" y="T11"/>
                        </a:cxn>
                        <a:cxn ang="T46">
                          <a:pos x="T12" y="T13"/>
                        </a:cxn>
                        <a:cxn ang="T47">
                          <a:pos x="T14" y="T15"/>
                        </a:cxn>
                        <a:cxn ang="T48">
                          <a:pos x="T16" y="T17"/>
                        </a:cxn>
                        <a:cxn ang="T49">
                          <a:pos x="T18" y="T19"/>
                        </a:cxn>
                        <a:cxn ang="T50">
                          <a:pos x="T20" y="T21"/>
                        </a:cxn>
                        <a:cxn ang="T51">
                          <a:pos x="T22" y="T23"/>
                        </a:cxn>
                        <a:cxn ang="T52">
                          <a:pos x="T24" y="T25"/>
                        </a:cxn>
                        <a:cxn ang="T53">
                          <a:pos x="T26" y="T27"/>
                        </a:cxn>
                        <a:cxn ang="T54">
                          <a:pos x="T28" y="T29"/>
                        </a:cxn>
                        <a:cxn ang="T55">
                          <a:pos x="T30" y="T31"/>
                        </a:cxn>
                        <a:cxn ang="T56">
                          <a:pos x="T32" y="T33"/>
                        </a:cxn>
                        <a:cxn ang="T57">
                          <a:pos x="T34" y="T35"/>
                        </a:cxn>
                        <a:cxn ang="T58">
                          <a:pos x="T36" y="T37"/>
                        </a:cxn>
                        <a:cxn ang="T59">
                          <a:pos x="T38" y="T39"/>
                        </a:cxn>
                      </a:cxnLst>
                      <a:rect l="T60" t="T61" r="T62" b="T63"/>
                      <a:pathLst>
                        <a:path w="298" h="117">
                          <a:moveTo>
                            <a:pt x="297" y="116"/>
                          </a:moveTo>
                          <a:lnTo>
                            <a:pt x="294" y="65"/>
                          </a:lnTo>
                          <a:lnTo>
                            <a:pt x="291" y="49"/>
                          </a:lnTo>
                          <a:lnTo>
                            <a:pt x="290" y="41"/>
                          </a:lnTo>
                          <a:lnTo>
                            <a:pt x="285" y="37"/>
                          </a:lnTo>
                          <a:lnTo>
                            <a:pt x="274" y="30"/>
                          </a:lnTo>
                          <a:lnTo>
                            <a:pt x="243" y="21"/>
                          </a:lnTo>
                          <a:lnTo>
                            <a:pt x="208" y="14"/>
                          </a:lnTo>
                          <a:lnTo>
                            <a:pt x="172" y="7"/>
                          </a:lnTo>
                          <a:lnTo>
                            <a:pt x="124" y="0"/>
                          </a:lnTo>
                          <a:lnTo>
                            <a:pt x="80" y="1"/>
                          </a:lnTo>
                          <a:lnTo>
                            <a:pt x="70" y="1"/>
                          </a:lnTo>
                          <a:lnTo>
                            <a:pt x="61" y="5"/>
                          </a:lnTo>
                          <a:lnTo>
                            <a:pt x="50" y="8"/>
                          </a:lnTo>
                          <a:lnTo>
                            <a:pt x="40" y="12"/>
                          </a:lnTo>
                          <a:lnTo>
                            <a:pt x="30" y="17"/>
                          </a:lnTo>
                          <a:lnTo>
                            <a:pt x="22" y="24"/>
                          </a:lnTo>
                          <a:lnTo>
                            <a:pt x="16" y="37"/>
                          </a:lnTo>
                          <a:lnTo>
                            <a:pt x="0" y="95"/>
                          </a:lnTo>
                          <a:lnTo>
                            <a:pt x="297" y="116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srgbClr val="A6A6A6"/>
                        </a:solidFill>
                      </a:endParaRPr>
                    </a:p>
                  </p:txBody>
                </p:sp>
                <p:grpSp>
                  <p:nvGrpSpPr>
                    <p:cNvPr id="1086" name="Group 4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695" y="1060"/>
                      <a:ext cx="264" cy="87"/>
                      <a:chOff x="4695" y="1060"/>
                      <a:chExt cx="264" cy="87"/>
                    </a:xfrm>
                  </p:grpSpPr>
                  <p:sp>
                    <p:nvSpPr>
                      <p:cNvPr id="1087" name="Freeform 4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695" y="1062"/>
                        <a:ext cx="48" cy="61"/>
                      </a:xfrm>
                      <a:custGeom>
                        <a:avLst/>
                        <a:gdLst>
                          <a:gd name="T0" fmla="*/ 13 w 48"/>
                          <a:gd name="T1" fmla="*/ 9 h 61"/>
                          <a:gd name="T2" fmla="*/ 47 w 48"/>
                          <a:gd name="T3" fmla="*/ 0 h 61"/>
                          <a:gd name="T4" fmla="*/ 37 w 48"/>
                          <a:gd name="T5" fmla="*/ 57 h 61"/>
                          <a:gd name="T6" fmla="*/ 0 w 48"/>
                          <a:gd name="T7" fmla="*/ 60 h 61"/>
                          <a:gd name="T8" fmla="*/ 13 w 48"/>
                          <a:gd name="T9" fmla="*/ 9 h 61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48"/>
                          <a:gd name="T16" fmla="*/ 0 h 61"/>
                          <a:gd name="T17" fmla="*/ 48 w 48"/>
                          <a:gd name="T18" fmla="*/ 61 h 61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48" h="61">
                            <a:moveTo>
                              <a:pt x="13" y="9"/>
                            </a:moveTo>
                            <a:lnTo>
                              <a:pt x="47" y="0"/>
                            </a:lnTo>
                            <a:lnTo>
                              <a:pt x="37" y="57"/>
                            </a:lnTo>
                            <a:lnTo>
                              <a:pt x="0" y="60"/>
                            </a:lnTo>
                            <a:lnTo>
                              <a:pt x="13" y="9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srgbClr val="A6A6A6"/>
                          </a:solidFill>
                        </a:endParaRPr>
                      </a:p>
                    </p:txBody>
                  </p:sp>
                  <p:sp>
                    <p:nvSpPr>
                      <p:cNvPr id="1088" name="Freeform 4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748" y="1060"/>
                        <a:ext cx="54" cy="57"/>
                      </a:xfrm>
                      <a:custGeom>
                        <a:avLst/>
                        <a:gdLst>
                          <a:gd name="T0" fmla="*/ 10 w 54"/>
                          <a:gd name="T1" fmla="*/ 0 h 57"/>
                          <a:gd name="T2" fmla="*/ 53 w 54"/>
                          <a:gd name="T3" fmla="*/ 0 h 57"/>
                          <a:gd name="T4" fmla="*/ 43 w 54"/>
                          <a:gd name="T5" fmla="*/ 56 h 57"/>
                          <a:gd name="T6" fmla="*/ 0 w 54"/>
                          <a:gd name="T7" fmla="*/ 55 h 57"/>
                          <a:gd name="T8" fmla="*/ 10 w 54"/>
                          <a:gd name="T9" fmla="*/ 0 h 57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54"/>
                          <a:gd name="T16" fmla="*/ 0 h 57"/>
                          <a:gd name="T17" fmla="*/ 54 w 54"/>
                          <a:gd name="T18" fmla="*/ 57 h 57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54" h="57">
                            <a:moveTo>
                              <a:pt x="10" y="0"/>
                            </a:moveTo>
                            <a:lnTo>
                              <a:pt x="53" y="0"/>
                            </a:lnTo>
                            <a:lnTo>
                              <a:pt x="43" y="56"/>
                            </a:lnTo>
                            <a:lnTo>
                              <a:pt x="0" y="55"/>
                            </a:lnTo>
                            <a:lnTo>
                              <a:pt x="1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12700" cap="rnd" cmpd="sng">
                            <a:solidFill>
                              <a:srgbClr val="000000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srgbClr val="A6A6A6"/>
                          </a:solidFill>
                        </a:endParaRPr>
                      </a:p>
                    </p:txBody>
                  </p:sp>
                  <p:sp>
                    <p:nvSpPr>
                      <p:cNvPr id="1089" name="Freeform 4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805" y="1061"/>
                        <a:ext cx="31" cy="59"/>
                      </a:xfrm>
                      <a:custGeom>
                        <a:avLst/>
                        <a:gdLst>
                          <a:gd name="T0" fmla="*/ 9 w 31"/>
                          <a:gd name="T1" fmla="*/ 0 h 59"/>
                          <a:gd name="T2" fmla="*/ 30 w 31"/>
                          <a:gd name="T3" fmla="*/ 0 h 59"/>
                          <a:gd name="T4" fmla="*/ 23 w 31"/>
                          <a:gd name="T5" fmla="*/ 58 h 59"/>
                          <a:gd name="T6" fmla="*/ 0 w 31"/>
                          <a:gd name="T7" fmla="*/ 56 h 59"/>
                          <a:gd name="T8" fmla="*/ 9 w 31"/>
                          <a:gd name="T9" fmla="*/ 0 h 59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31"/>
                          <a:gd name="T16" fmla="*/ 0 h 59"/>
                          <a:gd name="T17" fmla="*/ 31 w 31"/>
                          <a:gd name="T18" fmla="*/ 59 h 59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31" h="59">
                            <a:moveTo>
                              <a:pt x="9" y="0"/>
                            </a:moveTo>
                            <a:lnTo>
                              <a:pt x="30" y="0"/>
                            </a:lnTo>
                            <a:lnTo>
                              <a:pt x="23" y="58"/>
                            </a:lnTo>
                            <a:lnTo>
                              <a:pt x="0" y="56"/>
                            </a:lnTo>
                            <a:lnTo>
                              <a:pt x="9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12700" cap="rnd" cmpd="sng">
                            <a:solidFill>
                              <a:srgbClr val="000000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srgbClr val="A6A6A6"/>
                          </a:solidFill>
                        </a:endParaRPr>
                      </a:p>
                    </p:txBody>
                  </p:sp>
                  <p:sp>
                    <p:nvSpPr>
                      <p:cNvPr id="1090" name="Freeform 5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851" y="1064"/>
                        <a:ext cx="17" cy="57"/>
                      </a:xfrm>
                      <a:custGeom>
                        <a:avLst/>
                        <a:gdLst>
                          <a:gd name="T0" fmla="*/ 16 w 17"/>
                          <a:gd name="T1" fmla="*/ 2 h 57"/>
                          <a:gd name="T2" fmla="*/ 12 w 17"/>
                          <a:gd name="T3" fmla="*/ 56 h 57"/>
                          <a:gd name="T4" fmla="*/ 0 w 17"/>
                          <a:gd name="T5" fmla="*/ 55 h 57"/>
                          <a:gd name="T6" fmla="*/ 8 w 17"/>
                          <a:gd name="T7" fmla="*/ 0 h 57"/>
                          <a:gd name="T8" fmla="*/ 16 w 17"/>
                          <a:gd name="T9" fmla="*/ 2 h 57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7"/>
                          <a:gd name="T16" fmla="*/ 0 h 57"/>
                          <a:gd name="T17" fmla="*/ 17 w 17"/>
                          <a:gd name="T18" fmla="*/ 57 h 57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7" h="57">
                            <a:moveTo>
                              <a:pt x="16" y="2"/>
                            </a:moveTo>
                            <a:lnTo>
                              <a:pt x="12" y="56"/>
                            </a:lnTo>
                            <a:lnTo>
                              <a:pt x="0" y="55"/>
                            </a:lnTo>
                            <a:lnTo>
                              <a:pt x="8" y="0"/>
                            </a:lnTo>
                            <a:lnTo>
                              <a:pt x="16" y="2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12700" cap="rnd" cmpd="sng">
                            <a:solidFill>
                              <a:srgbClr val="000000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srgbClr val="A6A6A6"/>
                          </a:solidFill>
                        </a:endParaRPr>
                      </a:p>
                    </p:txBody>
                  </p:sp>
                  <p:sp>
                    <p:nvSpPr>
                      <p:cNvPr id="1091" name="Freeform 5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878" y="1068"/>
                        <a:ext cx="15" cy="55"/>
                      </a:xfrm>
                      <a:custGeom>
                        <a:avLst/>
                        <a:gdLst>
                          <a:gd name="T0" fmla="*/ 5 w 15"/>
                          <a:gd name="T1" fmla="*/ 0 h 55"/>
                          <a:gd name="T2" fmla="*/ 0 w 15"/>
                          <a:gd name="T3" fmla="*/ 53 h 55"/>
                          <a:gd name="T4" fmla="*/ 10 w 15"/>
                          <a:gd name="T5" fmla="*/ 54 h 55"/>
                          <a:gd name="T6" fmla="*/ 14 w 15"/>
                          <a:gd name="T7" fmla="*/ 1 h 55"/>
                          <a:gd name="T8" fmla="*/ 5 w 15"/>
                          <a:gd name="T9" fmla="*/ 0 h 55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5"/>
                          <a:gd name="T16" fmla="*/ 0 h 55"/>
                          <a:gd name="T17" fmla="*/ 15 w 15"/>
                          <a:gd name="T18" fmla="*/ 55 h 55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5" h="55">
                            <a:moveTo>
                              <a:pt x="5" y="0"/>
                            </a:moveTo>
                            <a:lnTo>
                              <a:pt x="0" y="53"/>
                            </a:lnTo>
                            <a:lnTo>
                              <a:pt x="10" y="54"/>
                            </a:lnTo>
                            <a:lnTo>
                              <a:pt x="14" y="1"/>
                            </a:lnTo>
                            <a:lnTo>
                              <a:pt x="5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12700" cap="rnd" cmpd="sng">
                            <a:solidFill>
                              <a:srgbClr val="000000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srgbClr val="A6A6A6"/>
                          </a:solidFill>
                        </a:endParaRPr>
                      </a:p>
                    </p:txBody>
                  </p:sp>
                  <p:sp>
                    <p:nvSpPr>
                      <p:cNvPr id="1092" name="Freeform 5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928" y="1080"/>
                        <a:ext cx="31" cy="55"/>
                      </a:xfrm>
                      <a:custGeom>
                        <a:avLst/>
                        <a:gdLst>
                          <a:gd name="T0" fmla="*/ 2 w 31"/>
                          <a:gd name="T1" fmla="*/ 0 h 55"/>
                          <a:gd name="T2" fmla="*/ 28 w 31"/>
                          <a:gd name="T3" fmla="*/ 5 h 55"/>
                          <a:gd name="T4" fmla="*/ 30 w 31"/>
                          <a:gd name="T5" fmla="*/ 54 h 55"/>
                          <a:gd name="T6" fmla="*/ 0 w 31"/>
                          <a:gd name="T7" fmla="*/ 52 h 55"/>
                          <a:gd name="T8" fmla="*/ 2 w 31"/>
                          <a:gd name="T9" fmla="*/ 0 h 55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31"/>
                          <a:gd name="T16" fmla="*/ 0 h 55"/>
                          <a:gd name="T17" fmla="*/ 31 w 31"/>
                          <a:gd name="T18" fmla="*/ 55 h 55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31" h="55">
                            <a:moveTo>
                              <a:pt x="2" y="0"/>
                            </a:moveTo>
                            <a:lnTo>
                              <a:pt x="28" y="5"/>
                            </a:lnTo>
                            <a:lnTo>
                              <a:pt x="30" y="54"/>
                            </a:lnTo>
                            <a:lnTo>
                              <a:pt x="0" y="52"/>
                            </a:lnTo>
                            <a:lnTo>
                              <a:pt x="2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12700" cap="rnd" cmpd="sng">
                            <a:solidFill>
                              <a:srgbClr val="000000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srgbClr val="A6A6A6"/>
                          </a:solidFill>
                        </a:endParaRPr>
                      </a:p>
                    </p:txBody>
                  </p:sp>
                  <p:sp>
                    <p:nvSpPr>
                      <p:cNvPr id="1093" name="Freeform 5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900" y="1068"/>
                        <a:ext cx="19" cy="79"/>
                      </a:xfrm>
                      <a:custGeom>
                        <a:avLst/>
                        <a:gdLst>
                          <a:gd name="T0" fmla="*/ 18 w 19"/>
                          <a:gd name="T1" fmla="*/ 2 h 79"/>
                          <a:gd name="T2" fmla="*/ 7 w 19"/>
                          <a:gd name="T3" fmla="*/ 0 h 79"/>
                          <a:gd name="T4" fmla="*/ 0 w 19"/>
                          <a:gd name="T5" fmla="*/ 77 h 79"/>
                          <a:gd name="T6" fmla="*/ 14 w 19"/>
                          <a:gd name="T7" fmla="*/ 78 h 79"/>
                          <a:gd name="T8" fmla="*/ 18 w 19"/>
                          <a:gd name="T9" fmla="*/ 2 h 79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9"/>
                          <a:gd name="T16" fmla="*/ 0 h 79"/>
                          <a:gd name="T17" fmla="*/ 19 w 19"/>
                          <a:gd name="T18" fmla="*/ 79 h 79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9" h="79">
                            <a:moveTo>
                              <a:pt x="18" y="2"/>
                            </a:moveTo>
                            <a:lnTo>
                              <a:pt x="7" y="0"/>
                            </a:lnTo>
                            <a:lnTo>
                              <a:pt x="0" y="77"/>
                            </a:lnTo>
                            <a:lnTo>
                              <a:pt x="14" y="78"/>
                            </a:lnTo>
                            <a:lnTo>
                              <a:pt x="18" y="2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12700" cap="rnd" cmpd="sng">
                            <a:solidFill>
                              <a:srgbClr val="000000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srgbClr val="A6A6A6"/>
                          </a:solidFill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061" name="Group 54"/>
                <p:cNvGrpSpPr>
                  <a:grpSpLocks/>
                </p:cNvGrpSpPr>
                <p:nvPr/>
              </p:nvGrpSpPr>
              <p:grpSpPr bwMode="auto">
                <a:xfrm>
                  <a:off x="3965" y="1131"/>
                  <a:ext cx="1798" cy="551"/>
                  <a:chOff x="3965" y="1131"/>
                  <a:chExt cx="1798" cy="551"/>
                </a:xfrm>
              </p:grpSpPr>
              <p:grpSp>
                <p:nvGrpSpPr>
                  <p:cNvPr id="1062" name="Group 55"/>
                  <p:cNvGrpSpPr>
                    <a:grpSpLocks/>
                  </p:cNvGrpSpPr>
                  <p:nvPr/>
                </p:nvGrpSpPr>
                <p:grpSpPr bwMode="auto">
                  <a:xfrm>
                    <a:off x="5094" y="1172"/>
                    <a:ext cx="131" cy="57"/>
                    <a:chOff x="5094" y="1172"/>
                    <a:chExt cx="131" cy="57"/>
                  </a:xfrm>
                </p:grpSpPr>
                <p:grpSp>
                  <p:nvGrpSpPr>
                    <p:cNvPr id="1073" name="Group 5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094" y="1172"/>
                      <a:ext cx="131" cy="57"/>
                      <a:chOff x="5094" y="1172"/>
                      <a:chExt cx="131" cy="57"/>
                    </a:xfrm>
                  </p:grpSpPr>
                  <p:sp>
                    <p:nvSpPr>
                      <p:cNvPr id="1078" name="Line 57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5094" y="1172"/>
                        <a:ext cx="131" cy="17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>
                          <a:solidFill>
                            <a:srgbClr val="A6A6A6"/>
                          </a:solidFill>
                        </a:endParaRPr>
                      </a:p>
                    </p:txBody>
                  </p:sp>
                  <p:sp>
                    <p:nvSpPr>
                      <p:cNvPr id="1079" name="Line 5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213" y="1189"/>
                        <a:ext cx="12" cy="4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>
                          <a:solidFill>
                            <a:srgbClr val="A6A6A6"/>
                          </a:solidFill>
                        </a:endParaRPr>
                      </a:p>
                    </p:txBody>
                  </p:sp>
                  <p:sp>
                    <p:nvSpPr>
                      <p:cNvPr id="1080" name="Line 59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186" y="1189"/>
                        <a:ext cx="12" cy="37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>
                          <a:solidFill>
                            <a:srgbClr val="A6A6A6"/>
                          </a:solidFill>
                        </a:endParaRPr>
                      </a:p>
                    </p:txBody>
                  </p:sp>
                  <p:sp>
                    <p:nvSpPr>
                      <p:cNvPr id="1081" name="Line 60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156" y="1187"/>
                        <a:ext cx="12" cy="38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>
                          <a:solidFill>
                            <a:srgbClr val="A6A6A6"/>
                          </a:solidFill>
                        </a:endParaRPr>
                      </a:p>
                    </p:txBody>
                  </p:sp>
                  <p:sp>
                    <p:nvSpPr>
                      <p:cNvPr id="1082" name="Line 61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126" y="1183"/>
                        <a:ext cx="11" cy="38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>
                          <a:solidFill>
                            <a:srgbClr val="A6A6A6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1074" name="Line 62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5097" y="1181"/>
                      <a:ext cx="127" cy="17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>
                        <a:solidFill>
                          <a:srgbClr val="A6A6A6"/>
                        </a:solidFill>
                      </a:endParaRPr>
                    </a:p>
                  </p:txBody>
                </p:sp>
                <p:sp>
                  <p:nvSpPr>
                    <p:cNvPr id="1075" name="Line 63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5096" y="1190"/>
                      <a:ext cx="127" cy="17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>
                        <a:solidFill>
                          <a:srgbClr val="A6A6A6"/>
                        </a:solidFill>
                      </a:endParaRPr>
                    </a:p>
                  </p:txBody>
                </p:sp>
                <p:sp>
                  <p:nvSpPr>
                    <p:cNvPr id="1076" name="Line 64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5096" y="1199"/>
                      <a:ext cx="127" cy="17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>
                        <a:solidFill>
                          <a:srgbClr val="A6A6A6"/>
                        </a:solidFill>
                      </a:endParaRPr>
                    </a:p>
                  </p:txBody>
                </p:sp>
                <p:sp>
                  <p:nvSpPr>
                    <p:cNvPr id="1077" name="Line 65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5097" y="1208"/>
                      <a:ext cx="124" cy="16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>
                        <a:solidFill>
                          <a:srgbClr val="A6A6A6"/>
                        </a:solidFill>
                      </a:endParaRPr>
                    </a:p>
                  </p:txBody>
                </p:sp>
              </p:grpSp>
              <p:grpSp>
                <p:nvGrpSpPr>
                  <p:cNvPr id="1063" name="Group 66"/>
                  <p:cNvGrpSpPr>
                    <a:grpSpLocks/>
                  </p:cNvGrpSpPr>
                  <p:nvPr/>
                </p:nvGrpSpPr>
                <p:grpSpPr bwMode="auto">
                  <a:xfrm>
                    <a:off x="3965" y="1131"/>
                    <a:ext cx="1798" cy="551"/>
                    <a:chOff x="3965" y="1131"/>
                    <a:chExt cx="1798" cy="551"/>
                  </a:xfrm>
                </p:grpSpPr>
                <p:grpSp>
                  <p:nvGrpSpPr>
                    <p:cNvPr id="1064" name="Group 6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965" y="1131"/>
                      <a:ext cx="1798" cy="551"/>
                      <a:chOff x="3965" y="1131"/>
                      <a:chExt cx="1798" cy="551"/>
                    </a:xfrm>
                  </p:grpSpPr>
                  <p:grpSp>
                    <p:nvGrpSpPr>
                      <p:cNvPr id="1066" name="Group 6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965" y="1131"/>
                        <a:ext cx="1798" cy="551"/>
                        <a:chOff x="3965" y="1131"/>
                        <a:chExt cx="1798" cy="551"/>
                      </a:xfrm>
                    </p:grpSpPr>
                    <p:sp>
                      <p:nvSpPr>
                        <p:cNvPr id="1068" name="Freeform 6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3965" y="1131"/>
                          <a:ext cx="1798" cy="551"/>
                        </a:xfrm>
                        <a:custGeom>
                          <a:avLst/>
                          <a:gdLst>
                            <a:gd name="T0" fmla="*/ 1783 w 1798"/>
                            <a:gd name="T1" fmla="*/ 405 h 551"/>
                            <a:gd name="T2" fmla="*/ 1794 w 1798"/>
                            <a:gd name="T3" fmla="*/ 444 h 551"/>
                            <a:gd name="T4" fmla="*/ 1797 w 1798"/>
                            <a:gd name="T5" fmla="*/ 478 h 551"/>
                            <a:gd name="T6" fmla="*/ 1787 w 1798"/>
                            <a:gd name="T7" fmla="*/ 523 h 551"/>
                            <a:gd name="T8" fmla="*/ 1544 w 1798"/>
                            <a:gd name="T9" fmla="*/ 547 h 551"/>
                            <a:gd name="T10" fmla="*/ 1228 w 1798"/>
                            <a:gd name="T11" fmla="*/ 546 h 551"/>
                            <a:gd name="T12" fmla="*/ 827 w 1798"/>
                            <a:gd name="T13" fmla="*/ 539 h 551"/>
                            <a:gd name="T14" fmla="*/ 433 w 1798"/>
                            <a:gd name="T15" fmla="*/ 536 h 551"/>
                            <a:gd name="T16" fmla="*/ 61 w 1798"/>
                            <a:gd name="T17" fmla="*/ 517 h 551"/>
                            <a:gd name="T18" fmla="*/ 52 w 1798"/>
                            <a:gd name="T19" fmla="*/ 396 h 551"/>
                            <a:gd name="T20" fmla="*/ 22 w 1798"/>
                            <a:gd name="T21" fmla="*/ 307 h 551"/>
                            <a:gd name="T22" fmla="*/ 0 w 1798"/>
                            <a:gd name="T23" fmla="*/ 258 h 551"/>
                            <a:gd name="T24" fmla="*/ 451 w 1798"/>
                            <a:gd name="T25" fmla="*/ 324 h 551"/>
                            <a:gd name="T26" fmla="*/ 1035 w 1798"/>
                            <a:gd name="T27" fmla="*/ 370 h 551"/>
                            <a:gd name="T28" fmla="*/ 1643 w 1798"/>
                            <a:gd name="T29" fmla="*/ 396 h 551"/>
                            <a:gd name="T30" fmla="*/ 1629 w 1798"/>
                            <a:gd name="T31" fmla="*/ 334 h 551"/>
                            <a:gd name="T32" fmla="*/ 1224 w 1798"/>
                            <a:gd name="T33" fmla="*/ 304 h 551"/>
                            <a:gd name="T34" fmla="*/ 761 w 1798"/>
                            <a:gd name="T35" fmla="*/ 261 h 551"/>
                            <a:gd name="T36" fmla="*/ 597 w 1798"/>
                            <a:gd name="T37" fmla="*/ 248 h 551"/>
                            <a:gd name="T38" fmla="*/ 509 w 1798"/>
                            <a:gd name="T39" fmla="*/ 243 h 551"/>
                            <a:gd name="T40" fmla="*/ 447 w 1798"/>
                            <a:gd name="T41" fmla="*/ 243 h 551"/>
                            <a:gd name="T42" fmla="*/ 405 w 1798"/>
                            <a:gd name="T43" fmla="*/ 249 h 551"/>
                            <a:gd name="T44" fmla="*/ 396 w 1798"/>
                            <a:gd name="T45" fmla="*/ 180 h 551"/>
                            <a:gd name="T46" fmla="*/ 428 w 1798"/>
                            <a:gd name="T47" fmla="*/ 172 h 551"/>
                            <a:gd name="T48" fmla="*/ 474 w 1798"/>
                            <a:gd name="T49" fmla="*/ 169 h 551"/>
                            <a:gd name="T50" fmla="*/ 541 w 1798"/>
                            <a:gd name="T51" fmla="*/ 170 h 551"/>
                            <a:gd name="T52" fmla="*/ 669 w 1798"/>
                            <a:gd name="T53" fmla="*/ 175 h 551"/>
                            <a:gd name="T54" fmla="*/ 1305 w 1798"/>
                            <a:gd name="T55" fmla="*/ 235 h 551"/>
                            <a:gd name="T56" fmla="*/ 1408 w 1798"/>
                            <a:gd name="T57" fmla="*/ 152 h 551"/>
                            <a:gd name="T58" fmla="*/ 1296 w 1798"/>
                            <a:gd name="T59" fmla="*/ 235 h 551"/>
                            <a:gd name="T60" fmla="*/ 1287 w 1798"/>
                            <a:gd name="T61" fmla="*/ 234 h 551"/>
                            <a:gd name="T62" fmla="*/ 1103 w 1798"/>
                            <a:gd name="T63" fmla="*/ 122 h 551"/>
                            <a:gd name="T64" fmla="*/ 825 w 1798"/>
                            <a:gd name="T65" fmla="*/ 85 h 551"/>
                            <a:gd name="T66" fmla="*/ 628 w 1798"/>
                            <a:gd name="T67" fmla="*/ 65 h 551"/>
                            <a:gd name="T68" fmla="*/ 620 w 1798"/>
                            <a:gd name="T69" fmla="*/ 21 h 551"/>
                            <a:gd name="T70" fmla="*/ 638 w 1798"/>
                            <a:gd name="T71" fmla="*/ 15 h 551"/>
                            <a:gd name="T72" fmla="*/ 668 w 1798"/>
                            <a:gd name="T73" fmla="*/ 9 h 551"/>
                            <a:gd name="T74" fmla="*/ 708 w 1798"/>
                            <a:gd name="T75" fmla="*/ 3 h 551"/>
                            <a:gd name="T76" fmla="*/ 776 w 1798"/>
                            <a:gd name="T77" fmla="*/ 0 h 551"/>
                            <a:gd name="T78" fmla="*/ 880 w 1798"/>
                            <a:gd name="T79" fmla="*/ 5 h 551"/>
                            <a:gd name="T80" fmla="*/ 1028 w 1798"/>
                            <a:gd name="T81" fmla="*/ 20 h 551"/>
                            <a:gd name="T82" fmla="*/ 1140 w 1798"/>
                            <a:gd name="T83" fmla="*/ 42 h 551"/>
                            <a:gd name="T84" fmla="*/ 1260 w 1798"/>
                            <a:gd name="T85" fmla="*/ 98 h 551"/>
                            <a:gd name="T86" fmla="*/ 1447 w 1798"/>
                            <a:gd name="T87" fmla="*/ 134 h 551"/>
                            <a:gd name="T88" fmla="*/ 1455 w 1798"/>
                            <a:gd name="T89" fmla="*/ 143 h 551"/>
                            <a:gd name="T90" fmla="*/ 1451 w 1798"/>
                            <a:gd name="T91" fmla="*/ 160 h 551"/>
                            <a:gd name="T92" fmla="*/ 1465 w 1798"/>
                            <a:gd name="T93" fmla="*/ 250 h 551"/>
                            <a:gd name="T94" fmla="*/ 1656 w 1798"/>
                            <a:gd name="T95" fmla="*/ 320 h 551"/>
                            <a:gd name="T96" fmla="*/ 1657 w 1798"/>
                            <a:gd name="T97" fmla="*/ 370 h 551"/>
                            <a:gd name="T98" fmla="*/ 1779 w 1798"/>
                            <a:gd name="T99" fmla="*/ 397 h 551"/>
                            <a:gd name="T100" fmla="*/ 0 60000 65536"/>
                            <a:gd name="T101" fmla="*/ 0 60000 65536"/>
                            <a:gd name="T102" fmla="*/ 0 60000 65536"/>
                            <a:gd name="T103" fmla="*/ 0 60000 65536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w 1798"/>
                            <a:gd name="T151" fmla="*/ 0 h 551"/>
                            <a:gd name="T152" fmla="*/ 1798 w 1798"/>
                            <a:gd name="T153" fmla="*/ 551 h 551"/>
                          </a:gdLst>
                          <a:ahLst/>
                          <a:cxnLst>
                            <a:cxn ang="T100">
                              <a:pos x="T0" y="T1"/>
                            </a:cxn>
                            <a:cxn ang="T101">
                              <a:pos x="T2" y="T3"/>
                            </a:cxn>
                            <a:cxn ang="T102">
                              <a:pos x="T4" y="T5"/>
                            </a:cxn>
                            <a:cxn ang="T103">
                              <a:pos x="T6" y="T7"/>
                            </a:cxn>
                            <a:cxn ang="T104">
                              <a:pos x="T8" y="T9"/>
                            </a:cxn>
                            <a:cxn ang="T105">
                              <a:pos x="T10" y="T11"/>
                            </a:cxn>
                            <a:cxn ang="T106">
                              <a:pos x="T12" y="T13"/>
                            </a:cxn>
                            <a:cxn ang="T107">
                              <a:pos x="T14" y="T15"/>
                            </a:cxn>
                            <a:cxn ang="T108">
                              <a:pos x="T16" y="T17"/>
                            </a:cxn>
                            <a:cxn ang="T109">
                              <a:pos x="T18" y="T19"/>
                            </a:cxn>
                            <a:cxn ang="T110">
                              <a:pos x="T20" y="T21"/>
                            </a:cxn>
                            <a:cxn ang="T111">
                              <a:pos x="T22" y="T23"/>
                            </a:cxn>
                            <a:cxn ang="T112">
                              <a:pos x="T24" y="T25"/>
                            </a:cxn>
                            <a:cxn ang="T113">
                              <a:pos x="T26" y="T27"/>
                            </a:cxn>
                            <a:cxn ang="T114">
                              <a:pos x="T28" y="T29"/>
                            </a:cxn>
                            <a:cxn ang="T115">
                              <a:pos x="T30" y="T31"/>
                            </a:cxn>
                            <a:cxn ang="T116">
                              <a:pos x="T32" y="T33"/>
                            </a:cxn>
                            <a:cxn ang="T117">
                              <a:pos x="T34" y="T35"/>
                            </a:cxn>
                            <a:cxn ang="T118">
                              <a:pos x="T36" y="T37"/>
                            </a:cxn>
                            <a:cxn ang="T119">
                              <a:pos x="T38" y="T39"/>
                            </a:cxn>
                            <a:cxn ang="T120">
                              <a:pos x="T40" y="T41"/>
                            </a:cxn>
                            <a:cxn ang="T121">
                              <a:pos x="T42" y="T43"/>
                            </a:cxn>
                            <a:cxn ang="T122">
                              <a:pos x="T44" y="T45"/>
                            </a:cxn>
                            <a:cxn ang="T123">
                              <a:pos x="T46" y="T47"/>
                            </a:cxn>
                            <a:cxn ang="T124">
                              <a:pos x="T48" y="T49"/>
                            </a:cxn>
                            <a:cxn ang="T125">
                              <a:pos x="T50" y="T51"/>
                            </a:cxn>
                            <a:cxn ang="T126">
                              <a:pos x="T52" y="T53"/>
                            </a:cxn>
                            <a:cxn ang="T127">
                              <a:pos x="T54" y="T55"/>
                            </a:cxn>
                            <a:cxn ang="T128">
                              <a:pos x="T56" y="T57"/>
                            </a:cxn>
                            <a:cxn ang="T129">
                              <a:pos x="T58" y="T59"/>
                            </a:cxn>
                            <a:cxn ang="T130">
                              <a:pos x="T60" y="T61"/>
                            </a:cxn>
                            <a:cxn ang="T131">
                              <a:pos x="T62" y="T63"/>
                            </a:cxn>
                            <a:cxn ang="T132">
                              <a:pos x="T64" y="T65"/>
                            </a:cxn>
                            <a:cxn ang="T133">
                              <a:pos x="T66" y="T67"/>
                            </a:cxn>
                            <a:cxn ang="T134">
                              <a:pos x="T68" y="T69"/>
                            </a:cxn>
                            <a:cxn ang="T135">
                              <a:pos x="T70" y="T71"/>
                            </a:cxn>
                            <a:cxn ang="T136">
                              <a:pos x="T72" y="T73"/>
                            </a:cxn>
                            <a:cxn ang="T137">
                              <a:pos x="T74" y="T75"/>
                            </a:cxn>
                            <a:cxn ang="T138">
                              <a:pos x="T76" y="T77"/>
                            </a:cxn>
                            <a:cxn ang="T139">
                              <a:pos x="T78" y="T79"/>
                            </a:cxn>
                            <a:cxn ang="T140">
                              <a:pos x="T80" y="T81"/>
                            </a:cxn>
                            <a:cxn ang="T141">
                              <a:pos x="T82" y="T83"/>
                            </a:cxn>
                            <a:cxn ang="T142">
                              <a:pos x="T84" y="T85"/>
                            </a:cxn>
                            <a:cxn ang="T143">
                              <a:pos x="T86" y="T87"/>
                            </a:cxn>
                            <a:cxn ang="T144">
                              <a:pos x="T88" y="T89"/>
                            </a:cxn>
                            <a:cxn ang="T145">
                              <a:pos x="T90" y="T91"/>
                            </a:cxn>
                            <a:cxn ang="T146">
                              <a:pos x="T92" y="T93"/>
                            </a:cxn>
                            <a:cxn ang="T147">
                              <a:pos x="T94" y="T95"/>
                            </a:cxn>
                            <a:cxn ang="T148">
                              <a:pos x="T96" y="T97"/>
                            </a:cxn>
                            <a:cxn ang="T149">
                              <a:pos x="T98" y="T99"/>
                            </a:cxn>
                          </a:cxnLst>
                          <a:rect l="T150" t="T151" r="T152" b="T153"/>
                          <a:pathLst>
                            <a:path w="1798" h="551">
                              <a:moveTo>
                                <a:pt x="1779" y="397"/>
                              </a:moveTo>
                              <a:lnTo>
                                <a:pt x="1783" y="405"/>
                              </a:lnTo>
                              <a:lnTo>
                                <a:pt x="1790" y="425"/>
                              </a:lnTo>
                              <a:lnTo>
                                <a:pt x="1794" y="444"/>
                              </a:lnTo>
                              <a:lnTo>
                                <a:pt x="1797" y="461"/>
                              </a:lnTo>
                              <a:lnTo>
                                <a:pt x="1797" y="478"/>
                              </a:lnTo>
                              <a:lnTo>
                                <a:pt x="1792" y="503"/>
                              </a:lnTo>
                              <a:lnTo>
                                <a:pt x="1787" y="523"/>
                              </a:lnTo>
                              <a:lnTo>
                                <a:pt x="1782" y="542"/>
                              </a:lnTo>
                              <a:lnTo>
                                <a:pt x="1544" y="547"/>
                              </a:lnTo>
                              <a:lnTo>
                                <a:pt x="1376" y="550"/>
                              </a:lnTo>
                              <a:lnTo>
                                <a:pt x="1228" y="546"/>
                              </a:lnTo>
                              <a:lnTo>
                                <a:pt x="1037" y="547"/>
                              </a:lnTo>
                              <a:lnTo>
                                <a:pt x="827" y="539"/>
                              </a:lnTo>
                              <a:lnTo>
                                <a:pt x="648" y="540"/>
                              </a:lnTo>
                              <a:lnTo>
                                <a:pt x="433" y="536"/>
                              </a:lnTo>
                              <a:lnTo>
                                <a:pt x="235" y="529"/>
                              </a:lnTo>
                              <a:lnTo>
                                <a:pt x="61" y="517"/>
                              </a:lnTo>
                              <a:lnTo>
                                <a:pt x="58" y="467"/>
                              </a:lnTo>
                              <a:lnTo>
                                <a:pt x="52" y="396"/>
                              </a:lnTo>
                              <a:lnTo>
                                <a:pt x="35" y="342"/>
                              </a:lnTo>
                              <a:lnTo>
                                <a:pt x="22" y="307"/>
                              </a:lnTo>
                              <a:lnTo>
                                <a:pt x="9" y="272"/>
                              </a:lnTo>
                              <a:lnTo>
                                <a:pt x="0" y="258"/>
                              </a:lnTo>
                              <a:lnTo>
                                <a:pt x="199" y="289"/>
                              </a:lnTo>
                              <a:lnTo>
                                <a:pt x="451" y="324"/>
                              </a:lnTo>
                              <a:lnTo>
                                <a:pt x="751" y="353"/>
                              </a:lnTo>
                              <a:lnTo>
                                <a:pt x="1035" y="370"/>
                              </a:lnTo>
                              <a:lnTo>
                                <a:pt x="1363" y="385"/>
                              </a:lnTo>
                              <a:lnTo>
                                <a:pt x="1643" y="396"/>
                              </a:lnTo>
                              <a:lnTo>
                                <a:pt x="1632" y="338"/>
                              </a:lnTo>
                              <a:lnTo>
                                <a:pt x="1629" y="334"/>
                              </a:lnTo>
                              <a:lnTo>
                                <a:pt x="1623" y="332"/>
                              </a:lnTo>
                              <a:lnTo>
                                <a:pt x="1224" y="304"/>
                              </a:lnTo>
                              <a:lnTo>
                                <a:pt x="948" y="281"/>
                              </a:lnTo>
                              <a:lnTo>
                                <a:pt x="761" y="261"/>
                              </a:lnTo>
                              <a:lnTo>
                                <a:pt x="654" y="252"/>
                              </a:lnTo>
                              <a:lnTo>
                                <a:pt x="597" y="248"/>
                              </a:lnTo>
                              <a:lnTo>
                                <a:pt x="550" y="246"/>
                              </a:lnTo>
                              <a:lnTo>
                                <a:pt x="509" y="243"/>
                              </a:lnTo>
                              <a:lnTo>
                                <a:pt x="478" y="243"/>
                              </a:lnTo>
                              <a:lnTo>
                                <a:pt x="447" y="243"/>
                              </a:lnTo>
                              <a:lnTo>
                                <a:pt x="423" y="246"/>
                              </a:lnTo>
                              <a:lnTo>
                                <a:pt x="405" y="249"/>
                              </a:lnTo>
                              <a:lnTo>
                                <a:pt x="392" y="253"/>
                              </a:lnTo>
                              <a:lnTo>
                                <a:pt x="396" y="180"/>
                              </a:lnTo>
                              <a:lnTo>
                                <a:pt x="410" y="176"/>
                              </a:lnTo>
                              <a:lnTo>
                                <a:pt x="428" y="172"/>
                              </a:lnTo>
                              <a:lnTo>
                                <a:pt x="451" y="170"/>
                              </a:lnTo>
                              <a:lnTo>
                                <a:pt x="474" y="169"/>
                              </a:lnTo>
                              <a:lnTo>
                                <a:pt x="502" y="169"/>
                              </a:lnTo>
                              <a:lnTo>
                                <a:pt x="541" y="170"/>
                              </a:lnTo>
                              <a:lnTo>
                                <a:pt x="589" y="172"/>
                              </a:lnTo>
                              <a:lnTo>
                                <a:pt x="669" y="175"/>
                              </a:lnTo>
                              <a:lnTo>
                                <a:pt x="770" y="181"/>
                              </a:lnTo>
                              <a:lnTo>
                                <a:pt x="1305" y="235"/>
                              </a:lnTo>
                              <a:lnTo>
                                <a:pt x="1296" y="140"/>
                              </a:lnTo>
                              <a:lnTo>
                                <a:pt x="1408" y="152"/>
                              </a:lnTo>
                              <a:lnTo>
                                <a:pt x="1435" y="244"/>
                              </a:lnTo>
                              <a:lnTo>
                                <a:pt x="1296" y="235"/>
                              </a:lnTo>
                              <a:lnTo>
                                <a:pt x="1297" y="235"/>
                              </a:lnTo>
                              <a:lnTo>
                                <a:pt x="1287" y="234"/>
                              </a:lnTo>
                              <a:lnTo>
                                <a:pt x="1279" y="140"/>
                              </a:lnTo>
                              <a:lnTo>
                                <a:pt x="1103" y="122"/>
                              </a:lnTo>
                              <a:lnTo>
                                <a:pt x="950" y="105"/>
                              </a:lnTo>
                              <a:lnTo>
                                <a:pt x="825" y="85"/>
                              </a:lnTo>
                              <a:lnTo>
                                <a:pt x="713" y="71"/>
                              </a:lnTo>
                              <a:lnTo>
                                <a:pt x="628" y="65"/>
                              </a:lnTo>
                              <a:lnTo>
                                <a:pt x="617" y="64"/>
                              </a:lnTo>
                              <a:lnTo>
                                <a:pt x="620" y="21"/>
                              </a:lnTo>
                              <a:lnTo>
                                <a:pt x="628" y="18"/>
                              </a:lnTo>
                              <a:lnTo>
                                <a:pt x="638" y="15"/>
                              </a:lnTo>
                              <a:lnTo>
                                <a:pt x="654" y="11"/>
                              </a:lnTo>
                              <a:lnTo>
                                <a:pt x="668" y="9"/>
                              </a:lnTo>
                              <a:lnTo>
                                <a:pt x="688" y="6"/>
                              </a:lnTo>
                              <a:lnTo>
                                <a:pt x="708" y="3"/>
                              </a:lnTo>
                              <a:lnTo>
                                <a:pt x="742" y="1"/>
                              </a:lnTo>
                              <a:lnTo>
                                <a:pt x="776" y="0"/>
                              </a:lnTo>
                              <a:lnTo>
                                <a:pt x="820" y="0"/>
                              </a:lnTo>
                              <a:lnTo>
                                <a:pt x="880" y="5"/>
                              </a:lnTo>
                              <a:lnTo>
                                <a:pt x="952" y="11"/>
                              </a:lnTo>
                              <a:lnTo>
                                <a:pt x="1028" y="20"/>
                              </a:lnTo>
                              <a:lnTo>
                                <a:pt x="1082" y="30"/>
                              </a:lnTo>
                              <a:lnTo>
                                <a:pt x="1140" y="42"/>
                              </a:lnTo>
                              <a:lnTo>
                                <a:pt x="1167" y="88"/>
                              </a:lnTo>
                              <a:lnTo>
                                <a:pt x="1260" y="98"/>
                              </a:lnTo>
                              <a:lnTo>
                                <a:pt x="1268" y="119"/>
                              </a:lnTo>
                              <a:lnTo>
                                <a:pt x="1447" y="134"/>
                              </a:lnTo>
                              <a:lnTo>
                                <a:pt x="1454" y="137"/>
                              </a:lnTo>
                              <a:lnTo>
                                <a:pt x="1455" y="143"/>
                              </a:lnTo>
                              <a:lnTo>
                                <a:pt x="1453" y="152"/>
                              </a:lnTo>
                              <a:lnTo>
                                <a:pt x="1451" y="160"/>
                              </a:lnTo>
                              <a:lnTo>
                                <a:pt x="1443" y="168"/>
                              </a:lnTo>
                              <a:lnTo>
                                <a:pt x="1465" y="250"/>
                              </a:lnTo>
                              <a:lnTo>
                                <a:pt x="1660" y="264"/>
                              </a:lnTo>
                              <a:lnTo>
                                <a:pt x="1656" y="320"/>
                              </a:lnTo>
                              <a:lnTo>
                                <a:pt x="1650" y="336"/>
                              </a:lnTo>
                              <a:lnTo>
                                <a:pt x="1657" y="370"/>
                              </a:lnTo>
                              <a:lnTo>
                                <a:pt x="1665" y="397"/>
                              </a:lnTo>
                              <a:lnTo>
                                <a:pt x="1779" y="397"/>
                              </a:lnTo>
                            </a:path>
                          </a:pathLst>
                        </a:custGeom>
                        <a:solidFill>
                          <a:srgbClr val="FFFF9F"/>
                        </a:solidFill>
                        <a:ln w="12700" cap="rnd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</p:spPr>
                      <p:txBody>
                        <a:bodyPr/>
                        <a:lstStyle/>
                        <a:p>
                          <a:endParaRPr lang="en-US" b="1">
                            <a:ln w="12700">
                              <a:solidFill>
                                <a:schemeClr val="tx2">
                                  <a:satMod val="155000"/>
                                </a:schemeClr>
                              </a:solidFill>
                              <a:prstDash val="solid"/>
                            </a:ln>
                            <a:solidFill>
                              <a:srgbClr val="A6A6A6"/>
                            </a:solidFill>
                            <a:effectLst>
                              <a:outerShdw blurRad="41275" dist="20320" dir="1800000" algn="tl" rotWithShape="0">
                                <a:srgbClr val="000000">
                                  <a:alpha val="40000"/>
                                </a:srgbClr>
                              </a:outerShdw>
                            </a:effectLst>
                          </a:endParaRPr>
                        </a:p>
                      </p:txBody>
                    </p:sp>
                    <p:grpSp>
                      <p:nvGrpSpPr>
                        <p:cNvPr id="1069" name="Group 70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4020" y="1513"/>
                          <a:ext cx="1742" cy="142"/>
                          <a:chOff x="4020" y="1513"/>
                          <a:chExt cx="1742" cy="142"/>
                        </a:xfrm>
                      </p:grpSpPr>
                      <p:sp>
                        <p:nvSpPr>
                          <p:cNvPr id="1070" name="Freeform 7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020" y="1513"/>
                            <a:ext cx="1742" cy="98"/>
                          </a:xfrm>
                          <a:custGeom>
                            <a:avLst/>
                            <a:gdLst>
                              <a:gd name="T0" fmla="*/ 1740 w 1742"/>
                              <a:gd name="T1" fmla="*/ 79 h 98"/>
                              <a:gd name="T2" fmla="*/ 1711 w 1742"/>
                              <a:gd name="T3" fmla="*/ 80 h 98"/>
                              <a:gd name="T4" fmla="*/ 1672 w 1742"/>
                              <a:gd name="T5" fmla="*/ 82 h 98"/>
                              <a:gd name="T6" fmla="*/ 1640 w 1742"/>
                              <a:gd name="T7" fmla="*/ 83 h 98"/>
                              <a:gd name="T8" fmla="*/ 1612 w 1742"/>
                              <a:gd name="T9" fmla="*/ 83 h 98"/>
                              <a:gd name="T10" fmla="*/ 1582 w 1742"/>
                              <a:gd name="T11" fmla="*/ 84 h 98"/>
                              <a:gd name="T12" fmla="*/ 1533 w 1742"/>
                              <a:gd name="T13" fmla="*/ 84 h 98"/>
                              <a:gd name="T14" fmla="*/ 1482 w 1742"/>
                              <a:gd name="T15" fmla="*/ 84 h 98"/>
                              <a:gd name="T16" fmla="*/ 1429 w 1742"/>
                              <a:gd name="T17" fmla="*/ 82 h 98"/>
                              <a:gd name="T18" fmla="*/ 1386 w 1742"/>
                              <a:gd name="T19" fmla="*/ 82 h 98"/>
                              <a:gd name="T20" fmla="*/ 1331 w 1742"/>
                              <a:gd name="T21" fmla="*/ 79 h 98"/>
                              <a:gd name="T22" fmla="*/ 1225 w 1742"/>
                              <a:gd name="T23" fmla="*/ 76 h 98"/>
                              <a:gd name="T24" fmla="*/ 1144 w 1742"/>
                              <a:gd name="T25" fmla="*/ 74 h 98"/>
                              <a:gd name="T26" fmla="*/ 1054 w 1742"/>
                              <a:gd name="T27" fmla="*/ 71 h 98"/>
                              <a:gd name="T28" fmla="*/ 938 w 1742"/>
                              <a:gd name="T29" fmla="*/ 68 h 98"/>
                              <a:gd name="T30" fmla="*/ 856 w 1742"/>
                              <a:gd name="T31" fmla="*/ 65 h 98"/>
                              <a:gd name="T32" fmla="*/ 681 w 1742"/>
                              <a:gd name="T33" fmla="*/ 55 h 98"/>
                              <a:gd name="T34" fmla="*/ 439 w 1742"/>
                              <a:gd name="T35" fmla="*/ 41 h 98"/>
                              <a:gd name="T36" fmla="*/ 332 w 1742"/>
                              <a:gd name="T37" fmla="*/ 33 h 98"/>
                              <a:gd name="T38" fmla="*/ 230 w 1742"/>
                              <a:gd name="T39" fmla="*/ 27 h 98"/>
                              <a:gd name="T40" fmla="*/ 180 w 1742"/>
                              <a:gd name="T41" fmla="*/ 22 h 98"/>
                              <a:gd name="T42" fmla="*/ 133 w 1742"/>
                              <a:gd name="T43" fmla="*/ 19 h 98"/>
                              <a:gd name="T44" fmla="*/ 99 w 1742"/>
                              <a:gd name="T45" fmla="*/ 16 h 98"/>
                              <a:gd name="T46" fmla="*/ 70 w 1742"/>
                              <a:gd name="T47" fmla="*/ 13 h 98"/>
                              <a:gd name="T48" fmla="*/ 51 w 1742"/>
                              <a:gd name="T49" fmla="*/ 9 h 98"/>
                              <a:gd name="T50" fmla="*/ 30 w 1742"/>
                              <a:gd name="T51" fmla="*/ 6 h 98"/>
                              <a:gd name="T52" fmla="*/ 13 w 1742"/>
                              <a:gd name="T53" fmla="*/ 3 h 98"/>
                              <a:gd name="T54" fmla="*/ 0 w 1742"/>
                              <a:gd name="T55" fmla="*/ 0 h 98"/>
                              <a:gd name="T56" fmla="*/ 4 w 1742"/>
                              <a:gd name="T57" fmla="*/ 9 h 98"/>
                              <a:gd name="T58" fmla="*/ 5 w 1742"/>
                              <a:gd name="T59" fmla="*/ 19 h 98"/>
                              <a:gd name="T60" fmla="*/ 25 w 1742"/>
                              <a:gd name="T61" fmla="*/ 22 h 98"/>
                              <a:gd name="T62" fmla="*/ 43 w 1742"/>
                              <a:gd name="T63" fmla="*/ 24 h 98"/>
                              <a:gd name="T64" fmla="*/ 66 w 1742"/>
                              <a:gd name="T65" fmla="*/ 27 h 98"/>
                              <a:gd name="T66" fmla="*/ 89 w 1742"/>
                              <a:gd name="T67" fmla="*/ 30 h 98"/>
                              <a:gd name="T68" fmla="*/ 121 w 1742"/>
                              <a:gd name="T69" fmla="*/ 33 h 98"/>
                              <a:gd name="T70" fmla="*/ 168 w 1742"/>
                              <a:gd name="T71" fmla="*/ 37 h 98"/>
                              <a:gd name="T72" fmla="*/ 228 w 1742"/>
                              <a:gd name="T73" fmla="*/ 42 h 98"/>
                              <a:gd name="T74" fmla="*/ 324 w 1742"/>
                              <a:gd name="T75" fmla="*/ 47 h 98"/>
                              <a:gd name="T76" fmla="*/ 406 w 1742"/>
                              <a:gd name="T77" fmla="*/ 54 h 98"/>
                              <a:gd name="T78" fmla="*/ 572 w 1742"/>
                              <a:gd name="T79" fmla="*/ 63 h 98"/>
                              <a:gd name="T80" fmla="*/ 723 w 1742"/>
                              <a:gd name="T81" fmla="*/ 71 h 98"/>
                              <a:gd name="T82" fmla="*/ 837 w 1742"/>
                              <a:gd name="T83" fmla="*/ 78 h 98"/>
                              <a:gd name="T84" fmla="*/ 1093 w 1742"/>
                              <a:gd name="T85" fmla="*/ 86 h 98"/>
                              <a:gd name="T86" fmla="*/ 1165 w 1742"/>
                              <a:gd name="T87" fmla="*/ 88 h 98"/>
                              <a:gd name="T88" fmla="*/ 1225 w 1742"/>
                              <a:gd name="T89" fmla="*/ 90 h 98"/>
                              <a:gd name="T90" fmla="*/ 1298 w 1742"/>
                              <a:gd name="T91" fmla="*/ 92 h 98"/>
                              <a:gd name="T92" fmla="*/ 1360 w 1742"/>
                              <a:gd name="T93" fmla="*/ 94 h 98"/>
                              <a:gd name="T94" fmla="*/ 1420 w 1742"/>
                              <a:gd name="T95" fmla="*/ 95 h 98"/>
                              <a:gd name="T96" fmla="*/ 1487 w 1742"/>
                              <a:gd name="T97" fmla="*/ 97 h 98"/>
                              <a:gd name="T98" fmla="*/ 1521 w 1742"/>
                              <a:gd name="T99" fmla="*/ 96 h 98"/>
                              <a:gd name="T100" fmla="*/ 1555 w 1742"/>
                              <a:gd name="T101" fmla="*/ 97 h 98"/>
                              <a:gd name="T102" fmla="*/ 1588 w 1742"/>
                              <a:gd name="T103" fmla="*/ 96 h 98"/>
                              <a:gd name="T104" fmla="*/ 1616 w 1742"/>
                              <a:gd name="T105" fmla="*/ 95 h 98"/>
                              <a:gd name="T106" fmla="*/ 1646 w 1742"/>
                              <a:gd name="T107" fmla="*/ 94 h 98"/>
                              <a:gd name="T108" fmla="*/ 1674 w 1742"/>
                              <a:gd name="T109" fmla="*/ 92 h 98"/>
                              <a:gd name="T110" fmla="*/ 1711 w 1742"/>
                              <a:gd name="T111" fmla="*/ 92 h 98"/>
                              <a:gd name="T112" fmla="*/ 1741 w 1742"/>
                              <a:gd name="T113" fmla="*/ 92 h 98"/>
                              <a:gd name="T114" fmla="*/ 1740 w 1742"/>
                              <a:gd name="T115" fmla="*/ 79 h 98"/>
                              <a:gd name="T116" fmla="*/ 0 60000 65536"/>
                              <a:gd name="T117" fmla="*/ 0 60000 65536"/>
                              <a:gd name="T118" fmla="*/ 0 60000 65536"/>
                              <a:gd name="T119" fmla="*/ 0 60000 65536"/>
                              <a:gd name="T120" fmla="*/ 0 60000 65536"/>
                              <a:gd name="T121" fmla="*/ 0 60000 65536"/>
                              <a:gd name="T122" fmla="*/ 0 60000 65536"/>
                              <a:gd name="T123" fmla="*/ 0 60000 65536"/>
                              <a:gd name="T124" fmla="*/ 0 60000 65536"/>
                              <a:gd name="T125" fmla="*/ 0 60000 65536"/>
                              <a:gd name="T126" fmla="*/ 0 60000 65536"/>
                              <a:gd name="T127" fmla="*/ 0 60000 65536"/>
                              <a:gd name="T128" fmla="*/ 0 60000 65536"/>
                              <a:gd name="T129" fmla="*/ 0 60000 65536"/>
                              <a:gd name="T130" fmla="*/ 0 60000 65536"/>
                              <a:gd name="T131" fmla="*/ 0 60000 65536"/>
                              <a:gd name="T132" fmla="*/ 0 60000 65536"/>
                              <a:gd name="T133" fmla="*/ 0 60000 65536"/>
                              <a:gd name="T134" fmla="*/ 0 60000 65536"/>
                              <a:gd name="T135" fmla="*/ 0 60000 65536"/>
                              <a:gd name="T136" fmla="*/ 0 60000 65536"/>
                              <a:gd name="T137" fmla="*/ 0 60000 65536"/>
                              <a:gd name="T138" fmla="*/ 0 60000 65536"/>
                              <a:gd name="T139" fmla="*/ 0 60000 65536"/>
                              <a:gd name="T140" fmla="*/ 0 60000 65536"/>
                              <a:gd name="T141" fmla="*/ 0 60000 65536"/>
                              <a:gd name="T142" fmla="*/ 0 60000 65536"/>
                              <a:gd name="T143" fmla="*/ 0 60000 65536"/>
                              <a:gd name="T144" fmla="*/ 0 60000 65536"/>
                              <a:gd name="T145" fmla="*/ 0 60000 65536"/>
                              <a:gd name="T146" fmla="*/ 0 60000 65536"/>
                              <a:gd name="T147" fmla="*/ 0 60000 65536"/>
                              <a:gd name="T148" fmla="*/ 0 60000 65536"/>
                              <a:gd name="T149" fmla="*/ 0 60000 65536"/>
                              <a:gd name="T150" fmla="*/ 0 60000 65536"/>
                              <a:gd name="T151" fmla="*/ 0 60000 65536"/>
                              <a:gd name="T152" fmla="*/ 0 60000 65536"/>
                              <a:gd name="T153" fmla="*/ 0 60000 65536"/>
                              <a:gd name="T154" fmla="*/ 0 60000 65536"/>
                              <a:gd name="T155" fmla="*/ 0 60000 65536"/>
                              <a:gd name="T156" fmla="*/ 0 60000 65536"/>
                              <a:gd name="T157" fmla="*/ 0 60000 65536"/>
                              <a:gd name="T158" fmla="*/ 0 60000 65536"/>
                              <a:gd name="T159" fmla="*/ 0 60000 65536"/>
                              <a:gd name="T160" fmla="*/ 0 60000 65536"/>
                              <a:gd name="T161" fmla="*/ 0 60000 65536"/>
                              <a:gd name="T162" fmla="*/ 0 60000 65536"/>
                              <a:gd name="T163" fmla="*/ 0 60000 65536"/>
                              <a:gd name="T164" fmla="*/ 0 60000 65536"/>
                              <a:gd name="T165" fmla="*/ 0 60000 65536"/>
                              <a:gd name="T166" fmla="*/ 0 60000 65536"/>
                              <a:gd name="T167" fmla="*/ 0 60000 65536"/>
                              <a:gd name="T168" fmla="*/ 0 60000 65536"/>
                              <a:gd name="T169" fmla="*/ 0 60000 65536"/>
                              <a:gd name="T170" fmla="*/ 0 60000 65536"/>
                              <a:gd name="T171" fmla="*/ 0 60000 65536"/>
                              <a:gd name="T172" fmla="*/ 0 60000 65536"/>
                              <a:gd name="T173" fmla="*/ 0 60000 65536"/>
                              <a:gd name="T174" fmla="*/ 0 w 1742"/>
                              <a:gd name="T175" fmla="*/ 0 h 98"/>
                              <a:gd name="T176" fmla="*/ 1742 w 1742"/>
                              <a:gd name="T177" fmla="*/ 98 h 98"/>
                            </a:gdLst>
                            <a:ahLst/>
                            <a:cxnLst>
                              <a:cxn ang="T116">
                                <a:pos x="T0" y="T1"/>
                              </a:cxn>
                              <a:cxn ang="T117">
                                <a:pos x="T2" y="T3"/>
                              </a:cxn>
                              <a:cxn ang="T118">
                                <a:pos x="T4" y="T5"/>
                              </a:cxn>
                              <a:cxn ang="T119">
                                <a:pos x="T6" y="T7"/>
                              </a:cxn>
                              <a:cxn ang="T120">
                                <a:pos x="T8" y="T9"/>
                              </a:cxn>
                              <a:cxn ang="T121">
                                <a:pos x="T10" y="T11"/>
                              </a:cxn>
                              <a:cxn ang="T122">
                                <a:pos x="T12" y="T13"/>
                              </a:cxn>
                              <a:cxn ang="T123">
                                <a:pos x="T14" y="T15"/>
                              </a:cxn>
                              <a:cxn ang="T124">
                                <a:pos x="T16" y="T17"/>
                              </a:cxn>
                              <a:cxn ang="T125">
                                <a:pos x="T18" y="T19"/>
                              </a:cxn>
                              <a:cxn ang="T126">
                                <a:pos x="T20" y="T21"/>
                              </a:cxn>
                              <a:cxn ang="T127">
                                <a:pos x="T22" y="T23"/>
                              </a:cxn>
                              <a:cxn ang="T128">
                                <a:pos x="T24" y="T25"/>
                              </a:cxn>
                              <a:cxn ang="T129">
                                <a:pos x="T26" y="T27"/>
                              </a:cxn>
                              <a:cxn ang="T130">
                                <a:pos x="T28" y="T29"/>
                              </a:cxn>
                              <a:cxn ang="T131">
                                <a:pos x="T30" y="T31"/>
                              </a:cxn>
                              <a:cxn ang="T132">
                                <a:pos x="T32" y="T33"/>
                              </a:cxn>
                              <a:cxn ang="T133">
                                <a:pos x="T34" y="T35"/>
                              </a:cxn>
                              <a:cxn ang="T134">
                                <a:pos x="T36" y="T37"/>
                              </a:cxn>
                              <a:cxn ang="T135">
                                <a:pos x="T38" y="T39"/>
                              </a:cxn>
                              <a:cxn ang="T136">
                                <a:pos x="T40" y="T41"/>
                              </a:cxn>
                              <a:cxn ang="T137">
                                <a:pos x="T42" y="T43"/>
                              </a:cxn>
                              <a:cxn ang="T138">
                                <a:pos x="T44" y="T45"/>
                              </a:cxn>
                              <a:cxn ang="T139">
                                <a:pos x="T46" y="T47"/>
                              </a:cxn>
                              <a:cxn ang="T140">
                                <a:pos x="T48" y="T49"/>
                              </a:cxn>
                              <a:cxn ang="T141">
                                <a:pos x="T50" y="T51"/>
                              </a:cxn>
                              <a:cxn ang="T142">
                                <a:pos x="T52" y="T53"/>
                              </a:cxn>
                              <a:cxn ang="T143">
                                <a:pos x="T54" y="T55"/>
                              </a:cxn>
                              <a:cxn ang="T144">
                                <a:pos x="T56" y="T57"/>
                              </a:cxn>
                              <a:cxn ang="T145">
                                <a:pos x="T58" y="T59"/>
                              </a:cxn>
                              <a:cxn ang="T146">
                                <a:pos x="T60" y="T61"/>
                              </a:cxn>
                              <a:cxn ang="T147">
                                <a:pos x="T62" y="T63"/>
                              </a:cxn>
                              <a:cxn ang="T148">
                                <a:pos x="T64" y="T65"/>
                              </a:cxn>
                              <a:cxn ang="T149">
                                <a:pos x="T66" y="T67"/>
                              </a:cxn>
                              <a:cxn ang="T150">
                                <a:pos x="T68" y="T69"/>
                              </a:cxn>
                              <a:cxn ang="T151">
                                <a:pos x="T70" y="T71"/>
                              </a:cxn>
                              <a:cxn ang="T152">
                                <a:pos x="T72" y="T73"/>
                              </a:cxn>
                              <a:cxn ang="T153">
                                <a:pos x="T74" y="T75"/>
                              </a:cxn>
                              <a:cxn ang="T154">
                                <a:pos x="T76" y="T77"/>
                              </a:cxn>
                              <a:cxn ang="T155">
                                <a:pos x="T78" y="T79"/>
                              </a:cxn>
                              <a:cxn ang="T156">
                                <a:pos x="T80" y="T81"/>
                              </a:cxn>
                              <a:cxn ang="T157">
                                <a:pos x="T82" y="T83"/>
                              </a:cxn>
                              <a:cxn ang="T158">
                                <a:pos x="T84" y="T85"/>
                              </a:cxn>
                              <a:cxn ang="T159">
                                <a:pos x="T86" y="T87"/>
                              </a:cxn>
                              <a:cxn ang="T160">
                                <a:pos x="T88" y="T89"/>
                              </a:cxn>
                              <a:cxn ang="T161">
                                <a:pos x="T90" y="T91"/>
                              </a:cxn>
                              <a:cxn ang="T162">
                                <a:pos x="T92" y="T93"/>
                              </a:cxn>
                              <a:cxn ang="T163">
                                <a:pos x="T94" y="T95"/>
                              </a:cxn>
                              <a:cxn ang="T164">
                                <a:pos x="T96" y="T97"/>
                              </a:cxn>
                              <a:cxn ang="T165">
                                <a:pos x="T98" y="T99"/>
                              </a:cxn>
                              <a:cxn ang="T166">
                                <a:pos x="T100" y="T101"/>
                              </a:cxn>
                              <a:cxn ang="T167">
                                <a:pos x="T102" y="T103"/>
                              </a:cxn>
                              <a:cxn ang="T168">
                                <a:pos x="T104" y="T105"/>
                              </a:cxn>
                              <a:cxn ang="T169">
                                <a:pos x="T106" y="T107"/>
                              </a:cxn>
                              <a:cxn ang="T170">
                                <a:pos x="T108" y="T109"/>
                              </a:cxn>
                              <a:cxn ang="T171">
                                <a:pos x="T110" y="T111"/>
                              </a:cxn>
                              <a:cxn ang="T172">
                                <a:pos x="T112" y="T113"/>
                              </a:cxn>
                              <a:cxn ang="T173">
                                <a:pos x="T114" y="T115"/>
                              </a:cxn>
                            </a:cxnLst>
                            <a:rect l="T174" t="T175" r="T176" b="T177"/>
                            <a:pathLst>
                              <a:path w="1742" h="98">
                                <a:moveTo>
                                  <a:pt x="1740" y="79"/>
                                </a:moveTo>
                                <a:lnTo>
                                  <a:pt x="1711" y="80"/>
                                </a:lnTo>
                                <a:lnTo>
                                  <a:pt x="1672" y="82"/>
                                </a:lnTo>
                                <a:lnTo>
                                  <a:pt x="1640" y="83"/>
                                </a:lnTo>
                                <a:lnTo>
                                  <a:pt x="1612" y="83"/>
                                </a:lnTo>
                                <a:lnTo>
                                  <a:pt x="1582" y="84"/>
                                </a:lnTo>
                                <a:lnTo>
                                  <a:pt x="1533" y="84"/>
                                </a:lnTo>
                                <a:lnTo>
                                  <a:pt x="1482" y="84"/>
                                </a:lnTo>
                                <a:lnTo>
                                  <a:pt x="1429" y="82"/>
                                </a:lnTo>
                                <a:lnTo>
                                  <a:pt x="1386" y="82"/>
                                </a:lnTo>
                                <a:lnTo>
                                  <a:pt x="1331" y="79"/>
                                </a:lnTo>
                                <a:lnTo>
                                  <a:pt x="1225" y="76"/>
                                </a:lnTo>
                                <a:lnTo>
                                  <a:pt x="1144" y="74"/>
                                </a:lnTo>
                                <a:lnTo>
                                  <a:pt x="1054" y="71"/>
                                </a:lnTo>
                                <a:lnTo>
                                  <a:pt x="938" y="68"/>
                                </a:lnTo>
                                <a:lnTo>
                                  <a:pt x="856" y="65"/>
                                </a:lnTo>
                                <a:lnTo>
                                  <a:pt x="681" y="55"/>
                                </a:lnTo>
                                <a:lnTo>
                                  <a:pt x="439" y="41"/>
                                </a:lnTo>
                                <a:lnTo>
                                  <a:pt x="332" y="33"/>
                                </a:lnTo>
                                <a:lnTo>
                                  <a:pt x="230" y="27"/>
                                </a:lnTo>
                                <a:lnTo>
                                  <a:pt x="180" y="22"/>
                                </a:lnTo>
                                <a:lnTo>
                                  <a:pt x="133" y="19"/>
                                </a:lnTo>
                                <a:lnTo>
                                  <a:pt x="99" y="16"/>
                                </a:lnTo>
                                <a:lnTo>
                                  <a:pt x="70" y="13"/>
                                </a:lnTo>
                                <a:lnTo>
                                  <a:pt x="51" y="9"/>
                                </a:lnTo>
                                <a:lnTo>
                                  <a:pt x="30" y="6"/>
                                </a:lnTo>
                                <a:lnTo>
                                  <a:pt x="13" y="3"/>
                                </a:lnTo>
                                <a:lnTo>
                                  <a:pt x="0" y="0"/>
                                </a:lnTo>
                                <a:lnTo>
                                  <a:pt x="4" y="9"/>
                                </a:lnTo>
                                <a:lnTo>
                                  <a:pt x="5" y="19"/>
                                </a:lnTo>
                                <a:lnTo>
                                  <a:pt x="25" y="22"/>
                                </a:lnTo>
                                <a:lnTo>
                                  <a:pt x="43" y="24"/>
                                </a:lnTo>
                                <a:lnTo>
                                  <a:pt x="66" y="27"/>
                                </a:lnTo>
                                <a:lnTo>
                                  <a:pt x="89" y="30"/>
                                </a:lnTo>
                                <a:lnTo>
                                  <a:pt x="121" y="33"/>
                                </a:lnTo>
                                <a:lnTo>
                                  <a:pt x="168" y="37"/>
                                </a:lnTo>
                                <a:lnTo>
                                  <a:pt x="228" y="42"/>
                                </a:lnTo>
                                <a:lnTo>
                                  <a:pt x="324" y="47"/>
                                </a:lnTo>
                                <a:lnTo>
                                  <a:pt x="406" y="54"/>
                                </a:lnTo>
                                <a:lnTo>
                                  <a:pt x="572" y="63"/>
                                </a:lnTo>
                                <a:lnTo>
                                  <a:pt x="723" y="71"/>
                                </a:lnTo>
                                <a:lnTo>
                                  <a:pt x="837" y="78"/>
                                </a:lnTo>
                                <a:lnTo>
                                  <a:pt x="1093" y="86"/>
                                </a:lnTo>
                                <a:lnTo>
                                  <a:pt x="1165" y="88"/>
                                </a:lnTo>
                                <a:lnTo>
                                  <a:pt x="1225" y="90"/>
                                </a:lnTo>
                                <a:lnTo>
                                  <a:pt x="1298" y="92"/>
                                </a:lnTo>
                                <a:lnTo>
                                  <a:pt x="1360" y="94"/>
                                </a:lnTo>
                                <a:lnTo>
                                  <a:pt x="1420" y="95"/>
                                </a:lnTo>
                                <a:lnTo>
                                  <a:pt x="1487" y="97"/>
                                </a:lnTo>
                                <a:lnTo>
                                  <a:pt x="1521" y="96"/>
                                </a:lnTo>
                                <a:lnTo>
                                  <a:pt x="1555" y="97"/>
                                </a:lnTo>
                                <a:lnTo>
                                  <a:pt x="1588" y="96"/>
                                </a:lnTo>
                                <a:lnTo>
                                  <a:pt x="1616" y="95"/>
                                </a:lnTo>
                                <a:lnTo>
                                  <a:pt x="1646" y="94"/>
                                </a:lnTo>
                                <a:lnTo>
                                  <a:pt x="1674" y="92"/>
                                </a:lnTo>
                                <a:lnTo>
                                  <a:pt x="1711" y="92"/>
                                </a:lnTo>
                                <a:lnTo>
                                  <a:pt x="1741" y="92"/>
                                </a:lnTo>
                                <a:lnTo>
                                  <a:pt x="1740" y="79"/>
                                </a:lnTo>
                              </a:path>
                            </a:pathLst>
                          </a:cu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12700" cap="rnd" cmpd="sng">
                                <a:solidFill>
                                  <a:srgbClr val="000000"/>
                                </a:solidFill>
                                <a:prstDash val="solid"/>
                                <a:round/>
                                <a:headEnd type="none" w="med" len="med"/>
                                <a:tailEnd type="none" w="med" len="med"/>
                              </a14:hiddenLine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en-US">
                              <a:solidFill>
                                <a:srgbClr val="A6A6A6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071" name="Freeform 7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045" y="1631"/>
                            <a:ext cx="540" cy="6"/>
                          </a:xfrm>
                          <a:custGeom>
                            <a:avLst/>
                            <a:gdLst>
                              <a:gd name="T0" fmla="*/ 539 w 540"/>
                              <a:gd name="T1" fmla="*/ 3 h 6"/>
                              <a:gd name="T2" fmla="*/ 477 w 540"/>
                              <a:gd name="T3" fmla="*/ 4 h 6"/>
                              <a:gd name="T4" fmla="*/ 421 w 540"/>
                              <a:gd name="T5" fmla="*/ 5 h 6"/>
                              <a:gd name="T6" fmla="*/ 365 w 540"/>
                              <a:gd name="T7" fmla="*/ 4 h 6"/>
                              <a:gd name="T8" fmla="*/ 305 w 540"/>
                              <a:gd name="T9" fmla="*/ 4 h 6"/>
                              <a:gd name="T10" fmla="*/ 222 w 540"/>
                              <a:gd name="T11" fmla="*/ 4 h 6"/>
                              <a:gd name="T12" fmla="*/ 141 w 540"/>
                              <a:gd name="T13" fmla="*/ 3 h 6"/>
                              <a:gd name="T14" fmla="*/ 69 w 540"/>
                              <a:gd name="T15" fmla="*/ 1 h 6"/>
                              <a:gd name="T16" fmla="*/ 0 w 540"/>
                              <a:gd name="T17" fmla="*/ 0 h 6"/>
                              <a:gd name="T18" fmla="*/ 0 60000 65536"/>
                              <a:gd name="T19" fmla="*/ 0 60000 65536"/>
                              <a:gd name="T20" fmla="*/ 0 60000 65536"/>
                              <a:gd name="T21" fmla="*/ 0 60000 65536"/>
                              <a:gd name="T22" fmla="*/ 0 60000 65536"/>
                              <a:gd name="T23" fmla="*/ 0 60000 65536"/>
                              <a:gd name="T24" fmla="*/ 0 60000 65536"/>
                              <a:gd name="T25" fmla="*/ 0 60000 65536"/>
                              <a:gd name="T26" fmla="*/ 0 60000 65536"/>
                              <a:gd name="T27" fmla="*/ 0 w 540"/>
                              <a:gd name="T28" fmla="*/ 0 h 6"/>
                              <a:gd name="T29" fmla="*/ 540 w 540"/>
                              <a:gd name="T30" fmla="*/ 6 h 6"/>
                            </a:gdLst>
                            <a:ahLst/>
                            <a:cxnLst>
                              <a:cxn ang="T18">
                                <a:pos x="T0" y="T1"/>
                              </a:cxn>
                              <a:cxn ang="T19">
                                <a:pos x="T2" y="T3"/>
                              </a:cxn>
                              <a:cxn ang="T20">
                                <a:pos x="T4" y="T5"/>
                              </a:cxn>
                              <a:cxn ang="T21">
                                <a:pos x="T6" y="T7"/>
                              </a:cxn>
                              <a:cxn ang="T22">
                                <a:pos x="T8" y="T9"/>
                              </a:cxn>
                              <a:cxn ang="T23">
                                <a:pos x="T10" y="T11"/>
                              </a:cxn>
                              <a:cxn ang="T24">
                                <a:pos x="T12" y="T13"/>
                              </a:cxn>
                              <a:cxn ang="T25">
                                <a:pos x="T14" y="T15"/>
                              </a:cxn>
                              <a:cxn ang="T26">
                                <a:pos x="T16" y="T17"/>
                              </a:cxn>
                            </a:cxnLst>
                            <a:rect l="T27" t="T28" r="T29" b="T30"/>
                            <a:pathLst>
                              <a:path w="540" h="6">
                                <a:moveTo>
                                  <a:pt x="539" y="3"/>
                                </a:moveTo>
                                <a:lnTo>
                                  <a:pt x="477" y="4"/>
                                </a:lnTo>
                                <a:lnTo>
                                  <a:pt x="421" y="5"/>
                                </a:lnTo>
                                <a:lnTo>
                                  <a:pt x="365" y="4"/>
                                </a:lnTo>
                                <a:lnTo>
                                  <a:pt x="305" y="4"/>
                                </a:lnTo>
                                <a:lnTo>
                                  <a:pt x="222" y="4"/>
                                </a:lnTo>
                                <a:lnTo>
                                  <a:pt x="141" y="3"/>
                                </a:lnTo>
                                <a:lnTo>
                                  <a:pt x="69" y="1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 w="25400" cap="rnd" cmpd="sng">
                            <a:solidFill>
                              <a:srgbClr val="000000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en-US">
                              <a:solidFill>
                                <a:srgbClr val="A6A6A6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072" name="Freeform 7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685" y="1639"/>
                            <a:ext cx="71" cy="16"/>
                          </a:xfrm>
                          <a:custGeom>
                            <a:avLst/>
                            <a:gdLst>
                              <a:gd name="T0" fmla="*/ 70 w 71"/>
                              <a:gd name="T1" fmla="*/ 0 h 16"/>
                              <a:gd name="T2" fmla="*/ 56 w 71"/>
                              <a:gd name="T3" fmla="*/ 2 h 16"/>
                              <a:gd name="T4" fmla="*/ 37 w 71"/>
                              <a:gd name="T5" fmla="*/ 4 h 16"/>
                              <a:gd name="T6" fmla="*/ 17 w 71"/>
                              <a:gd name="T7" fmla="*/ 2 h 16"/>
                              <a:gd name="T8" fmla="*/ 2 w 71"/>
                              <a:gd name="T9" fmla="*/ 1 h 16"/>
                              <a:gd name="T10" fmla="*/ 0 w 71"/>
                              <a:gd name="T11" fmla="*/ 13 h 16"/>
                              <a:gd name="T12" fmla="*/ 14 w 71"/>
                              <a:gd name="T13" fmla="*/ 14 h 16"/>
                              <a:gd name="T14" fmla="*/ 32 w 71"/>
                              <a:gd name="T15" fmla="*/ 15 h 16"/>
                              <a:gd name="T16" fmla="*/ 50 w 71"/>
                              <a:gd name="T17" fmla="*/ 15 h 16"/>
                              <a:gd name="T18" fmla="*/ 66 w 71"/>
                              <a:gd name="T19" fmla="*/ 15 h 16"/>
                              <a:gd name="T20" fmla="*/ 70 w 71"/>
                              <a:gd name="T21" fmla="*/ 0 h 16"/>
                              <a:gd name="T22" fmla="*/ 0 60000 65536"/>
                              <a:gd name="T23" fmla="*/ 0 60000 65536"/>
                              <a:gd name="T24" fmla="*/ 0 60000 65536"/>
                              <a:gd name="T25" fmla="*/ 0 60000 65536"/>
                              <a:gd name="T26" fmla="*/ 0 60000 65536"/>
                              <a:gd name="T27" fmla="*/ 0 60000 65536"/>
                              <a:gd name="T28" fmla="*/ 0 60000 65536"/>
                              <a:gd name="T29" fmla="*/ 0 60000 65536"/>
                              <a:gd name="T30" fmla="*/ 0 60000 65536"/>
                              <a:gd name="T31" fmla="*/ 0 60000 65536"/>
                              <a:gd name="T32" fmla="*/ 0 60000 65536"/>
                              <a:gd name="T33" fmla="*/ 0 w 71"/>
                              <a:gd name="T34" fmla="*/ 0 h 16"/>
                              <a:gd name="T35" fmla="*/ 71 w 71"/>
                              <a:gd name="T36" fmla="*/ 16 h 16"/>
                            </a:gdLst>
                            <a:ahLst/>
                            <a:cxnLst>
                              <a:cxn ang="T22">
                                <a:pos x="T0" y="T1"/>
                              </a:cxn>
                              <a:cxn ang="T23">
                                <a:pos x="T2" y="T3"/>
                              </a:cxn>
                              <a:cxn ang="T24">
                                <a:pos x="T4" y="T5"/>
                              </a:cxn>
                              <a:cxn ang="T25">
                                <a:pos x="T6" y="T7"/>
                              </a:cxn>
                              <a:cxn ang="T26">
                                <a:pos x="T8" y="T9"/>
                              </a:cxn>
                              <a:cxn ang="T27">
                                <a:pos x="T10" y="T11"/>
                              </a:cxn>
                              <a:cxn ang="T28">
                                <a:pos x="T12" y="T13"/>
                              </a:cxn>
                              <a:cxn ang="T29">
                                <a:pos x="T14" y="T15"/>
                              </a:cxn>
                              <a:cxn ang="T30">
                                <a:pos x="T16" y="T17"/>
                              </a:cxn>
                              <a:cxn ang="T31">
                                <a:pos x="T18" y="T19"/>
                              </a:cxn>
                              <a:cxn ang="T32">
                                <a:pos x="T20" y="T21"/>
                              </a:cxn>
                            </a:cxnLst>
                            <a:rect l="T33" t="T34" r="T35" b="T36"/>
                            <a:pathLst>
                              <a:path w="71" h="16">
                                <a:moveTo>
                                  <a:pt x="70" y="0"/>
                                </a:moveTo>
                                <a:lnTo>
                                  <a:pt x="56" y="2"/>
                                </a:lnTo>
                                <a:lnTo>
                                  <a:pt x="37" y="4"/>
                                </a:lnTo>
                                <a:lnTo>
                                  <a:pt x="17" y="2"/>
                                </a:lnTo>
                                <a:lnTo>
                                  <a:pt x="2" y="1"/>
                                </a:lnTo>
                                <a:lnTo>
                                  <a:pt x="0" y="13"/>
                                </a:lnTo>
                                <a:lnTo>
                                  <a:pt x="14" y="14"/>
                                </a:lnTo>
                                <a:lnTo>
                                  <a:pt x="32" y="15"/>
                                </a:lnTo>
                                <a:lnTo>
                                  <a:pt x="50" y="15"/>
                                </a:lnTo>
                                <a:lnTo>
                                  <a:pt x="66" y="15"/>
                                </a:lnTo>
                                <a:lnTo>
                                  <a:pt x="70" y="0"/>
                                </a:lnTo>
                              </a:path>
                            </a:pathLst>
                          </a:custGeom>
                          <a:solidFill>
                            <a:srgbClr val="FFFF9F"/>
                          </a:solidFill>
                          <a:ln w="12700" cap="rnd" cmpd="sng">
                            <a:solidFill>
                              <a:srgbClr val="000000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>
                        </p:spPr>
                        <p:txBody>
                          <a:bodyPr/>
                          <a:lstStyle/>
                          <a:p>
                            <a:endParaRPr lang="en-US">
                              <a:solidFill>
                                <a:srgbClr val="A6A6A6"/>
                              </a:solidFill>
                            </a:endParaRPr>
                          </a:p>
                        </p:txBody>
                      </p:sp>
                    </p:grpSp>
                  </p:grpSp>
                  <p:sp>
                    <p:nvSpPr>
                      <p:cNvPr id="1067" name="Freeform 7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359" y="1359"/>
                        <a:ext cx="1261" cy="91"/>
                      </a:xfrm>
                      <a:custGeom>
                        <a:avLst/>
                        <a:gdLst>
                          <a:gd name="T0" fmla="*/ 1260 w 1261"/>
                          <a:gd name="T1" fmla="*/ 90 h 91"/>
                          <a:gd name="T2" fmla="*/ 1019 w 1261"/>
                          <a:gd name="T3" fmla="*/ 73 h 91"/>
                          <a:gd name="T4" fmla="*/ 914 w 1261"/>
                          <a:gd name="T5" fmla="*/ 64 h 91"/>
                          <a:gd name="T6" fmla="*/ 813 w 1261"/>
                          <a:gd name="T7" fmla="*/ 57 h 91"/>
                          <a:gd name="T8" fmla="*/ 702 w 1261"/>
                          <a:gd name="T9" fmla="*/ 46 h 91"/>
                          <a:gd name="T10" fmla="*/ 599 w 1261"/>
                          <a:gd name="T11" fmla="*/ 36 h 91"/>
                          <a:gd name="T12" fmla="*/ 495 w 1261"/>
                          <a:gd name="T13" fmla="*/ 27 h 91"/>
                          <a:gd name="T14" fmla="*/ 422 w 1261"/>
                          <a:gd name="T15" fmla="*/ 21 h 91"/>
                          <a:gd name="T16" fmla="*/ 354 w 1261"/>
                          <a:gd name="T17" fmla="*/ 14 h 91"/>
                          <a:gd name="T18" fmla="*/ 297 w 1261"/>
                          <a:gd name="T19" fmla="*/ 11 h 91"/>
                          <a:gd name="T20" fmla="*/ 251 w 1261"/>
                          <a:gd name="T21" fmla="*/ 7 h 91"/>
                          <a:gd name="T22" fmla="*/ 220 w 1261"/>
                          <a:gd name="T23" fmla="*/ 5 h 91"/>
                          <a:gd name="T24" fmla="*/ 179 w 1261"/>
                          <a:gd name="T25" fmla="*/ 3 h 91"/>
                          <a:gd name="T26" fmla="*/ 149 w 1261"/>
                          <a:gd name="T27" fmla="*/ 2 h 91"/>
                          <a:gd name="T28" fmla="*/ 130 w 1261"/>
                          <a:gd name="T29" fmla="*/ 0 h 91"/>
                          <a:gd name="T30" fmla="*/ 104 w 1261"/>
                          <a:gd name="T31" fmla="*/ 0 h 91"/>
                          <a:gd name="T32" fmla="*/ 85 w 1261"/>
                          <a:gd name="T33" fmla="*/ 1 h 91"/>
                          <a:gd name="T34" fmla="*/ 59 w 1261"/>
                          <a:gd name="T35" fmla="*/ 1 h 91"/>
                          <a:gd name="T36" fmla="*/ 35 w 1261"/>
                          <a:gd name="T37" fmla="*/ 5 h 91"/>
                          <a:gd name="T38" fmla="*/ 17 w 1261"/>
                          <a:gd name="T39" fmla="*/ 8 h 91"/>
                          <a:gd name="T40" fmla="*/ 0 w 1261"/>
                          <a:gd name="T41" fmla="*/ 13 h 91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  <a:gd name="T51" fmla="*/ 0 60000 65536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w 1261"/>
                          <a:gd name="T64" fmla="*/ 0 h 91"/>
                          <a:gd name="T65" fmla="*/ 1261 w 1261"/>
                          <a:gd name="T66" fmla="*/ 91 h 91"/>
                        </a:gdLst>
                        <a:ahLst/>
                        <a:cxnLst>
                          <a:cxn ang="T42">
                            <a:pos x="T0" y="T1"/>
                          </a:cxn>
                          <a:cxn ang="T43">
                            <a:pos x="T2" y="T3"/>
                          </a:cxn>
                          <a:cxn ang="T44">
                            <a:pos x="T4" y="T5"/>
                          </a:cxn>
                          <a:cxn ang="T45">
                            <a:pos x="T6" y="T7"/>
                          </a:cxn>
                          <a:cxn ang="T46">
                            <a:pos x="T8" y="T9"/>
                          </a:cxn>
                          <a:cxn ang="T47">
                            <a:pos x="T10" y="T11"/>
                          </a:cxn>
                          <a:cxn ang="T48">
                            <a:pos x="T12" y="T13"/>
                          </a:cxn>
                          <a:cxn ang="T49">
                            <a:pos x="T14" y="T15"/>
                          </a:cxn>
                          <a:cxn ang="T50">
                            <a:pos x="T16" y="T17"/>
                          </a:cxn>
                          <a:cxn ang="T51">
                            <a:pos x="T18" y="T19"/>
                          </a:cxn>
                          <a:cxn ang="T52">
                            <a:pos x="T20" y="T21"/>
                          </a:cxn>
                          <a:cxn ang="T53">
                            <a:pos x="T22" y="T23"/>
                          </a:cxn>
                          <a:cxn ang="T54">
                            <a:pos x="T24" y="T25"/>
                          </a:cxn>
                          <a:cxn ang="T55">
                            <a:pos x="T26" y="T27"/>
                          </a:cxn>
                          <a:cxn ang="T56">
                            <a:pos x="T28" y="T29"/>
                          </a:cxn>
                          <a:cxn ang="T57">
                            <a:pos x="T30" y="T31"/>
                          </a:cxn>
                          <a:cxn ang="T58">
                            <a:pos x="T32" y="T33"/>
                          </a:cxn>
                          <a:cxn ang="T59">
                            <a:pos x="T34" y="T35"/>
                          </a:cxn>
                          <a:cxn ang="T60">
                            <a:pos x="T36" y="T37"/>
                          </a:cxn>
                          <a:cxn ang="T61">
                            <a:pos x="T38" y="T39"/>
                          </a:cxn>
                          <a:cxn ang="T62">
                            <a:pos x="T40" y="T41"/>
                          </a:cxn>
                        </a:cxnLst>
                        <a:rect l="T63" t="T64" r="T65" b="T66"/>
                        <a:pathLst>
                          <a:path w="1261" h="91">
                            <a:moveTo>
                              <a:pt x="1260" y="90"/>
                            </a:moveTo>
                            <a:lnTo>
                              <a:pt x="1019" y="73"/>
                            </a:lnTo>
                            <a:lnTo>
                              <a:pt x="914" y="64"/>
                            </a:lnTo>
                            <a:lnTo>
                              <a:pt x="813" y="57"/>
                            </a:lnTo>
                            <a:lnTo>
                              <a:pt x="702" y="46"/>
                            </a:lnTo>
                            <a:lnTo>
                              <a:pt x="599" y="36"/>
                            </a:lnTo>
                            <a:lnTo>
                              <a:pt x="495" y="27"/>
                            </a:lnTo>
                            <a:lnTo>
                              <a:pt x="422" y="21"/>
                            </a:lnTo>
                            <a:lnTo>
                              <a:pt x="354" y="14"/>
                            </a:lnTo>
                            <a:lnTo>
                              <a:pt x="297" y="11"/>
                            </a:lnTo>
                            <a:lnTo>
                              <a:pt x="251" y="7"/>
                            </a:lnTo>
                            <a:lnTo>
                              <a:pt x="220" y="5"/>
                            </a:lnTo>
                            <a:lnTo>
                              <a:pt x="179" y="3"/>
                            </a:lnTo>
                            <a:lnTo>
                              <a:pt x="149" y="2"/>
                            </a:lnTo>
                            <a:lnTo>
                              <a:pt x="130" y="0"/>
                            </a:lnTo>
                            <a:lnTo>
                              <a:pt x="104" y="0"/>
                            </a:lnTo>
                            <a:lnTo>
                              <a:pt x="85" y="1"/>
                            </a:lnTo>
                            <a:lnTo>
                              <a:pt x="59" y="1"/>
                            </a:lnTo>
                            <a:lnTo>
                              <a:pt x="35" y="5"/>
                            </a:lnTo>
                            <a:lnTo>
                              <a:pt x="17" y="8"/>
                            </a:lnTo>
                            <a:lnTo>
                              <a:pt x="0" y="13"/>
                            </a:lnTo>
                          </a:path>
                        </a:pathLst>
                      </a:custGeom>
                      <a:noFill/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srgbClr val="A6A6A6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1065" name="Freeform 75"/>
                    <p:cNvSpPr>
                      <a:spLocks/>
                    </p:cNvSpPr>
                    <p:nvPr/>
                  </p:nvSpPr>
                  <p:spPr bwMode="auto">
                    <a:xfrm>
                      <a:off x="5260" y="1360"/>
                      <a:ext cx="10" cy="6"/>
                    </a:xfrm>
                    <a:custGeom>
                      <a:avLst/>
                      <a:gdLst>
                        <a:gd name="T0" fmla="*/ 8 w 10"/>
                        <a:gd name="T1" fmla="*/ 1 h 6"/>
                        <a:gd name="T2" fmla="*/ 9 w 10"/>
                        <a:gd name="T3" fmla="*/ 5 h 6"/>
                        <a:gd name="T4" fmla="*/ 1 w 10"/>
                        <a:gd name="T5" fmla="*/ 4 h 6"/>
                        <a:gd name="T6" fmla="*/ 0 w 10"/>
                        <a:gd name="T7" fmla="*/ 0 h 6"/>
                        <a:gd name="T8" fmla="*/ 8 w 10"/>
                        <a:gd name="T9" fmla="*/ 1 h 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"/>
                        <a:gd name="T16" fmla="*/ 0 h 6"/>
                        <a:gd name="T17" fmla="*/ 10 w 10"/>
                        <a:gd name="T18" fmla="*/ 6 h 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" h="6">
                          <a:moveTo>
                            <a:pt x="8" y="1"/>
                          </a:moveTo>
                          <a:lnTo>
                            <a:pt x="9" y="5"/>
                          </a:lnTo>
                          <a:lnTo>
                            <a:pt x="1" y="4"/>
                          </a:lnTo>
                          <a:lnTo>
                            <a:pt x="0" y="0"/>
                          </a:lnTo>
                          <a:lnTo>
                            <a:pt x="8" y="1"/>
                          </a:lnTo>
                        </a:path>
                      </a:pathLst>
                    </a:custGeom>
                    <a:solidFill>
                      <a:srgbClr val="FFFF9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12700" cap="rnd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>
                        <a:solidFill>
                          <a:srgbClr val="A6A6A6"/>
                        </a:solidFill>
                      </a:endParaRPr>
                    </a:p>
                  </p:txBody>
                </p:sp>
              </p:grpSp>
            </p:grpSp>
          </p:grpSp>
        </p:grpSp>
        <p:grpSp>
          <p:nvGrpSpPr>
            <p:cNvPr id="1054" name="Group 76"/>
            <p:cNvGrpSpPr>
              <a:grpSpLocks/>
            </p:cNvGrpSpPr>
            <p:nvPr/>
          </p:nvGrpSpPr>
          <p:grpSpPr bwMode="auto">
            <a:xfrm>
              <a:off x="4423" y="1453"/>
              <a:ext cx="1027" cy="81"/>
              <a:chOff x="4423" y="1453"/>
              <a:chExt cx="1027" cy="81"/>
            </a:xfrm>
          </p:grpSpPr>
          <p:sp>
            <p:nvSpPr>
              <p:cNvPr id="1055" name="Freeform 77"/>
              <p:cNvSpPr>
                <a:spLocks/>
              </p:cNvSpPr>
              <p:nvPr/>
            </p:nvSpPr>
            <p:spPr bwMode="auto">
              <a:xfrm>
                <a:off x="5431" y="1520"/>
                <a:ext cx="19" cy="14"/>
              </a:xfrm>
              <a:custGeom>
                <a:avLst/>
                <a:gdLst>
                  <a:gd name="T0" fmla="*/ 18 w 19"/>
                  <a:gd name="T1" fmla="*/ 1 h 14"/>
                  <a:gd name="T2" fmla="*/ 17 w 19"/>
                  <a:gd name="T3" fmla="*/ 13 h 14"/>
                  <a:gd name="T4" fmla="*/ 0 w 19"/>
                  <a:gd name="T5" fmla="*/ 13 h 14"/>
                  <a:gd name="T6" fmla="*/ 1 w 19"/>
                  <a:gd name="T7" fmla="*/ 0 h 14"/>
                  <a:gd name="T8" fmla="*/ 18 w 19"/>
                  <a:gd name="T9" fmla="*/ 1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"/>
                  <a:gd name="T16" fmla="*/ 0 h 14"/>
                  <a:gd name="T17" fmla="*/ 19 w 19"/>
                  <a:gd name="T18" fmla="*/ 14 h 1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" h="14">
                    <a:moveTo>
                      <a:pt x="18" y="1"/>
                    </a:moveTo>
                    <a:lnTo>
                      <a:pt x="17" y="13"/>
                    </a:lnTo>
                    <a:lnTo>
                      <a:pt x="0" y="13"/>
                    </a:lnTo>
                    <a:lnTo>
                      <a:pt x="1" y="0"/>
                    </a:lnTo>
                    <a:lnTo>
                      <a:pt x="18" y="1"/>
                    </a:lnTo>
                  </a:path>
                </a:pathLst>
              </a:custGeom>
              <a:solidFill>
                <a:srgbClr val="FFFF9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>
                  <a:solidFill>
                    <a:srgbClr val="A6A6A6"/>
                  </a:solidFill>
                </a:endParaRPr>
              </a:p>
            </p:txBody>
          </p:sp>
          <p:sp>
            <p:nvSpPr>
              <p:cNvPr id="1056" name="Freeform 78"/>
              <p:cNvSpPr>
                <a:spLocks/>
              </p:cNvSpPr>
              <p:nvPr/>
            </p:nvSpPr>
            <p:spPr bwMode="auto">
              <a:xfrm>
                <a:off x="5131" y="1506"/>
                <a:ext cx="25" cy="16"/>
              </a:xfrm>
              <a:custGeom>
                <a:avLst/>
                <a:gdLst>
                  <a:gd name="T0" fmla="*/ 24 w 25"/>
                  <a:gd name="T1" fmla="*/ 1 h 16"/>
                  <a:gd name="T2" fmla="*/ 1 w 25"/>
                  <a:gd name="T3" fmla="*/ 0 h 16"/>
                  <a:gd name="T4" fmla="*/ 0 w 25"/>
                  <a:gd name="T5" fmla="*/ 15 h 16"/>
                  <a:gd name="T6" fmla="*/ 23 w 25"/>
                  <a:gd name="T7" fmla="*/ 15 h 16"/>
                  <a:gd name="T8" fmla="*/ 24 w 25"/>
                  <a:gd name="T9" fmla="*/ 1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16"/>
                  <a:gd name="T17" fmla="*/ 25 w 25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16">
                    <a:moveTo>
                      <a:pt x="24" y="1"/>
                    </a:moveTo>
                    <a:lnTo>
                      <a:pt x="1" y="0"/>
                    </a:lnTo>
                    <a:lnTo>
                      <a:pt x="0" y="15"/>
                    </a:lnTo>
                    <a:lnTo>
                      <a:pt x="23" y="15"/>
                    </a:lnTo>
                    <a:lnTo>
                      <a:pt x="24" y="1"/>
                    </a:lnTo>
                  </a:path>
                </a:pathLst>
              </a:custGeom>
              <a:solidFill>
                <a:srgbClr val="FFFF9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>
                  <a:solidFill>
                    <a:srgbClr val="A6A6A6"/>
                  </a:solidFill>
                </a:endParaRPr>
              </a:p>
            </p:txBody>
          </p:sp>
          <p:sp>
            <p:nvSpPr>
              <p:cNvPr id="1057" name="Freeform 79"/>
              <p:cNvSpPr>
                <a:spLocks/>
              </p:cNvSpPr>
              <p:nvPr/>
            </p:nvSpPr>
            <p:spPr bwMode="auto">
              <a:xfrm>
                <a:off x="4423" y="1453"/>
                <a:ext cx="31" cy="25"/>
              </a:xfrm>
              <a:custGeom>
                <a:avLst/>
                <a:gdLst>
                  <a:gd name="T0" fmla="*/ 30 w 31"/>
                  <a:gd name="T1" fmla="*/ 3 h 25"/>
                  <a:gd name="T2" fmla="*/ 1 w 31"/>
                  <a:gd name="T3" fmla="*/ 0 h 25"/>
                  <a:gd name="T4" fmla="*/ 0 w 31"/>
                  <a:gd name="T5" fmla="*/ 19 h 25"/>
                  <a:gd name="T6" fmla="*/ 28 w 31"/>
                  <a:gd name="T7" fmla="*/ 24 h 25"/>
                  <a:gd name="T8" fmla="*/ 30 w 31"/>
                  <a:gd name="T9" fmla="*/ 3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"/>
                  <a:gd name="T16" fmla="*/ 0 h 25"/>
                  <a:gd name="T17" fmla="*/ 31 w 31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" h="25">
                    <a:moveTo>
                      <a:pt x="30" y="3"/>
                    </a:moveTo>
                    <a:lnTo>
                      <a:pt x="1" y="0"/>
                    </a:lnTo>
                    <a:lnTo>
                      <a:pt x="0" y="19"/>
                    </a:lnTo>
                    <a:lnTo>
                      <a:pt x="28" y="24"/>
                    </a:lnTo>
                    <a:lnTo>
                      <a:pt x="30" y="3"/>
                    </a:lnTo>
                  </a:path>
                </a:pathLst>
              </a:custGeom>
              <a:solidFill>
                <a:srgbClr val="FFFF9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>
                  <a:solidFill>
                    <a:srgbClr val="A6A6A6"/>
                  </a:solidFill>
                </a:endParaRPr>
              </a:p>
            </p:txBody>
          </p:sp>
        </p:grpSp>
      </p:grpSp>
      <p:sp>
        <p:nvSpPr>
          <p:cNvPr id="1030" name="Rectangle 80"/>
          <p:cNvSpPr>
            <a:spLocks noChangeArrowheads="1"/>
          </p:cNvSpPr>
          <p:nvPr/>
        </p:nvSpPr>
        <p:spPr bwMode="auto">
          <a:xfrm>
            <a:off x="1627188" y="1722438"/>
            <a:ext cx="12858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</a:pPr>
            <a:r>
              <a:rPr lang="en-US" sz="1800">
                <a:latin typeface="Arial" charset="0"/>
              </a:rPr>
              <a:t>Acquisition</a:t>
            </a:r>
          </a:p>
          <a:p>
            <a:pPr defTabSz="762000" eaLnBrk="0" hangingPunct="0">
              <a:spcBef>
                <a:spcPct val="0"/>
              </a:spcBef>
              <a:buClrTx/>
            </a:pPr>
            <a:r>
              <a:rPr lang="en-US" sz="1800">
                <a:latin typeface="Arial" charset="0"/>
              </a:rPr>
              <a:t>Cost</a:t>
            </a:r>
          </a:p>
        </p:txBody>
      </p:sp>
      <p:sp>
        <p:nvSpPr>
          <p:cNvPr id="1031" name="Rectangle 81"/>
          <p:cNvSpPr>
            <a:spLocks noChangeArrowheads="1"/>
          </p:cNvSpPr>
          <p:nvPr/>
        </p:nvSpPr>
        <p:spPr bwMode="auto">
          <a:xfrm>
            <a:off x="1041400" y="3003550"/>
            <a:ext cx="20478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</a:pPr>
            <a:r>
              <a:rPr lang="en-US" sz="1800">
                <a:latin typeface="Arial" charset="0"/>
              </a:rPr>
              <a:t>Management Cost</a:t>
            </a:r>
          </a:p>
        </p:txBody>
      </p:sp>
      <p:sp>
        <p:nvSpPr>
          <p:cNvPr id="1032" name="Freeform 82"/>
          <p:cNvSpPr>
            <a:spLocks/>
          </p:cNvSpPr>
          <p:nvPr/>
        </p:nvSpPr>
        <p:spPr bwMode="auto">
          <a:xfrm>
            <a:off x="568325" y="2476500"/>
            <a:ext cx="3213100" cy="1457325"/>
          </a:xfrm>
          <a:custGeom>
            <a:avLst/>
            <a:gdLst>
              <a:gd name="T0" fmla="*/ 0 w 2024"/>
              <a:gd name="T1" fmla="*/ 2147483647 h 918"/>
              <a:gd name="T2" fmla="*/ 2147483647 w 2024"/>
              <a:gd name="T3" fmla="*/ 2147483647 h 918"/>
              <a:gd name="T4" fmla="*/ 2147483647 w 2024"/>
              <a:gd name="T5" fmla="*/ 2147483647 h 918"/>
              <a:gd name="T6" fmla="*/ 2147483647 w 2024"/>
              <a:gd name="T7" fmla="*/ 2147483647 h 918"/>
              <a:gd name="T8" fmla="*/ 2147483647 w 2024"/>
              <a:gd name="T9" fmla="*/ 0 h 9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24"/>
              <a:gd name="T16" fmla="*/ 0 h 918"/>
              <a:gd name="T17" fmla="*/ 2024 w 2024"/>
              <a:gd name="T18" fmla="*/ 918 h 91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24" h="918">
                <a:moveTo>
                  <a:pt x="0" y="669"/>
                </a:moveTo>
                <a:lnTo>
                  <a:pt x="1106" y="917"/>
                </a:lnTo>
                <a:lnTo>
                  <a:pt x="1791" y="831"/>
                </a:lnTo>
                <a:lnTo>
                  <a:pt x="2023" y="411"/>
                </a:lnTo>
                <a:lnTo>
                  <a:pt x="1749" y="0"/>
                </a:lnTo>
              </a:path>
            </a:pathLst>
          </a:custGeom>
          <a:noFill/>
          <a:ln w="25400" cap="rnd" cmpd="sng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3" name="Freeform 83"/>
          <p:cNvSpPr>
            <a:spLocks/>
          </p:cNvSpPr>
          <p:nvPr/>
        </p:nvSpPr>
        <p:spPr bwMode="auto">
          <a:xfrm>
            <a:off x="3494088" y="3455988"/>
            <a:ext cx="3933825" cy="504825"/>
          </a:xfrm>
          <a:custGeom>
            <a:avLst/>
            <a:gdLst>
              <a:gd name="T0" fmla="*/ 0 w 2478"/>
              <a:gd name="T1" fmla="*/ 2147483647 h 318"/>
              <a:gd name="T2" fmla="*/ 2147483647 w 2478"/>
              <a:gd name="T3" fmla="*/ 2147483647 h 318"/>
              <a:gd name="T4" fmla="*/ 2147483647 w 2478"/>
              <a:gd name="T5" fmla="*/ 2147483647 h 318"/>
              <a:gd name="T6" fmla="*/ 2147483647 w 2478"/>
              <a:gd name="T7" fmla="*/ 2147483647 h 318"/>
              <a:gd name="T8" fmla="*/ 2147483647 w 2478"/>
              <a:gd name="T9" fmla="*/ 0 h 318"/>
              <a:gd name="T10" fmla="*/ 2147483647 w 2478"/>
              <a:gd name="T11" fmla="*/ 2147483647 h 31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78"/>
              <a:gd name="T19" fmla="*/ 0 h 318"/>
              <a:gd name="T20" fmla="*/ 2478 w 2478"/>
              <a:gd name="T21" fmla="*/ 318 h 31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78" h="318">
                <a:moveTo>
                  <a:pt x="0" y="137"/>
                </a:moveTo>
                <a:lnTo>
                  <a:pt x="326" y="317"/>
                </a:lnTo>
                <a:lnTo>
                  <a:pt x="1157" y="274"/>
                </a:lnTo>
                <a:lnTo>
                  <a:pt x="2083" y="283"/>
                </a:lnTo>
                <a:lnTo>
                  <a:pt x="2477" y="0"/>
                </a:lnTo>
                <a:lnTo>
                  <a:pt x="2477" y="26"/>
                </a:lnTo>
              </a:path>
            </a:pathLst>
          </a:custGeom>
          <a:noFill/>
          <a:ln w="25400" cap="rnd" cmpd="sng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4" name="Freeform 84"/>
          <p:cNvSpPr>
            <a:spLocks/>
          </p:cNvSpPr>
          <p:nvPr/>
        </p:nvSpPr>
        <p:spPr bwMode="auto">
          <a:xfrm>
            <a:off x="5929313" y="3905250"/>
            <a:ext cx="477837" cy="873125"/>
          </a:xfrm>
          <a:custGeom>
            <a:avLst/>
            <a:gdLst>
              <a:gd name="T0" fmla="*/ 2147483647 w 301"/>
              <a:gd name="T1" fmla="*/ 0 h 550"/>
              <a:gd name="T2" fmla="*/ 0 w 301"/>
              <a:gd name="T3" fmla="*/ 2147483647 h 550"/>
              <a:gd name="T4" fmla="*/ 2147483647 w 301"/>
              <a:gd name="T5" fmla="*/ 2147483647 h 550"/>
              <a:gd name="T6" fmla="*/ 0 60000 65536"/>
              <a:gd name="T7" fmla="*/ 0 60000 65536"/>
              <a:gd name="T8" fmla="*/ 0 60000 65536"/>
              <a:gd name="T9" fmla="*/ 0 w 301"/>
              <a:gd name="T10" fmla="*/ 0 h 550"/>
              <a:gd name="T11" fmla="*/ 301 w 301"/>
              <a:gd name="T12" fmla="*/ 550 h 55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1" h="550">
                <a:moveTo>
                  <a:pt x="206" y="0"/>
                </a:moveTo>
                <a:lnTo>
                  <a:pt x="0" y="283"/>
                </a:lnTo>
                <a:lnTo>
                  <a:pt x="300" y="549"/>
                </a:lnTo>
              </a:path>
            </a:pathLst>
          </a:custGeom>
          <a:noFill/>
          <a:ln w="25400" cap="rnd" cmpd="sng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5" name="Freeform 85"/>
          <p:cNvSpPr>
            <a:spLocks/>
          </p:cNvSpPr>
          <p:nvPr/>
        </p:nvSpPr>
        <p:spPr bwMode="auto">
          <a:xfrm>
            <a:off x="1847850" y="3783013"/>
            <a:ext cx="1851025" cy="1728787"/>
          </a:xfrm>
          <a:custGeom>
            <a:avLst/>
            <a:gdLst>
              <a:gd name="T0" fmla="*/ 2147483647 w 1166"/>
              <a:gd name="T1" fmla="*/ 0 h 1089"/>
              <a:gd name="T2" fmla="*/ 2147483647 w 1166"/>
              <a:gd name="T3" fmla="*/ 2147483647 h 1089"/>
              <a:gd name="T4" fmla="*/ 0 w 1166"/>
              <a:gd name="T5" fmla="*/ 2147483647 h 1089"/>
              <a:gd name="T6" fmla="*/ 0 w 1166"/>
              <a:gd name="T7" fmla="*/ 2147483647 h 1089"/>
              <a:gd name="T8" fmla="*/ 0 60000 65536"/>
              <a:gd name="T9" fmla="*/ 0 60000 65536"/>
              <a:gd name="T10" fmla="*/ 0 60000 65536"/>
              <a:gd name="T11" fmla="*/ 0 60000 65536"/>
              <a:gd name="T12" fmla="*/ 0 w 1166"/>
              <a:gd name="T13" fmla="*/ 0 h 1089"/>
              <a:gd name="T14" fmla="*/ 1166 w 1166"/>
              <a:gd name="T15" fmla="*/ 1089 h 108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66" h="1089">
                <a:moveTo>
                  <a:pt x="1165" y="0"/>
                </a:moveTo>
                <a:lnTo>
                  <a:pt x="703" y="728"/>
                </a:lnTo>
                <a:lnTo>
                  <a:pt x="0" y="1088"/>
                </a:lnTo>
              </a:path>
            </a:pathLst>
          </a:custGeom>
          <a:noFill/>
          <a:ln w="25400" cap="rnd" cmpd="sng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6" name="Freeform 86"/>
          <p:cNvSpPr>
            <a:spLocks/>
          </p:cNvSpPr>
          <p:nvPr/>
        </p:nvSpPr>
        <p:spPr bwMode="auto">
          <a:xfrm>
            <a:off x="3140075" y="4694238"/>
            <a:ext cx="1784350" cy="492125"/>
          </a:xfrm>
          <a:custGeom>
            <a:avLst/>
            <a:gdLst>
              <a:gd name="T0" fmla="*/ 0 w 1124"/>
              <a:gd name="T1" fmla="*/ 0 h 310"/>
              <a:gd name="T2" fmla="*/ 2147483647 w 1124"/>
              <a:gd name="T3" fmla="*/ 2147483647 h 310"/>
              <a:gd name="T4" fmla="*/ 2147483647 w 1124"/>
              <a:gd name="T5" fmla="*/ 2147483647 h 310"/>
              <a:gd name="T6" fmla="*/ 2147483647 w 1124"/>
              <a:gd name="T7" fmla="*/ 2147483647 h 310"/>
              <a:gd name="T8" fmla="*/ 0 60000 65536"/>
              <a:gd name="T9" fmla="*/ 0 60000 65536"/>
              <a:gd name="T10" fmla="*/ 0 60000 65536"/>
              <a:gd name="T11" fmla="*/ 0 60000 65536"/>
              <a:gd name="T12" fmla="*/ 0 w 1124"/>
              <a:gd name="T13" fmla="*/ 0 h 310"/>
              <a:gd name="T14" fmla="*/ 1124 w 1124"/>
              <a:gd name="T15" fmla="*/ 310 h 31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24" h="310">
                <a:moveTo>
                  <a:pt x="0" y="0"/>
                </a:moveTo>
                <a:lnTo>
                  <a:pt x="489" y="257"/>
                </a:lnTo>
                <a:lnTo>
                  <a:pt x="926" y="206"/>
                </a:lnTo>
                <a:lnTo>
                  <a:pt x="1123" y="309"/>
                </a:lnTo>
              </a:path>
            </a:pathLst>
          </a:custGeom>
          <a:noFill/>
          <a:ln w="25400" cap="rnd" cmpd="sng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7" name="Freeform 87"/>
          <p:cNvSpPr>
            <a:spLocks/>
          </p:cNvSpPr>
          <p:nvPr/>
        </p:nvSpPr>
        <p:spPr bwMode="auto">
          <a:xfrm>
            <a:off x="2514600" y="5700713"/>
            <a:ext cx="2505075" cy="315912"/>
          </a:xfrm>
          <a:custGeom>
            <a:avLst/>
            <a:gdLst>
              <a:gd name="T0" fmla="*/ 0 w 1578"/>
              <a:gd name="T1" fmla="*/ 2147483647 h 199"/>
              <a:gd name="T2" fmla="*/ 2147483647 w 1578"/>
              <a:gd name="T3" fmla="*/ 2147483647 h 199"/>
              <a:gd name="T4" fmla="*/ 2147483647 w 1578"/>
              <a:gd name="T5" fmla="*/ 0 h 199"/>
              <a:gd name="T6" fmla="*/ 2147483647 w 1578"/>
              <a:gd name="T7" fmla="*/ 2147483647 h 199"/>
              <a:gd name="T8" fmla="*/ 0 60000 65536"/>
              <a:gd name="T9" fmla="*/ 0 60000 65536"/>
              <a:gd name="T10" fmla="*/ 0 60000 65536"/>
              <a:gd name="T11" fmla="*/ 0 60000 65536"/>
              <a:gd name="T12" fmla="*/ 0 w 1578"/>
              <a:gd name="T13" fmla="*/ 0 h 199"/>
              <a:gd name="T14" fmla="*/ 1578 w 1578"/>
              <a:gd name="T15" fmla="*/ 199 h 19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78" h="199">
                <a:moveTo>
                  <a:pt x="0" y="198"/>
                </a:moveTo>
                <a:lnTo>
                  <a:pt x="857" y="69"/>
                </a:lnTo>
                <a:lnTo>
                  <a:pt x="1174" y="0"/>
                </a:lnTo>
                <a:lnTo>
                  <a:pt x="1577" y="155"/>
                </a:lnTo>
              </a:path>
            </a:pathLst>
          </a:custGeom>
          <a:noFill/>
          <a:ln w="25400" cap="rnd" cmpd="sng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8" name="Rectangle 88"/>
          <p:cNvSpPr>
            <a:spLocks noChangeArrowheads="1"/>
          </p:cNvSpPr>
          <p:nvPr/>
        </p:nvSpPr>
        <p:spPr bwMode="auto">
          <a:xfrm>
            <a:off x="4305300" y="3289300"/>
            <a:ext cx="20224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</a:pPr>
            <a:r>
              <a:rPr lang="en-US" sz="1800">
                <a:latin typeface="Arial" charset="0"/>
              </a:rPr>
              <a:t>Maintenance Cost</a:t>
            </a:r>
          </a:p>
        </p:txBody>
      </p:sp>
      <p:sp>
        <p:nvSpPr>
          <p:cNvPr id="1039" name="Rectangle 89"/>
          <p:cNvSpPr>
            <a:spLocks noChangeArrowheads="1"/>
          </p:cNvSpPr>
          <p:nvPr/>
        </p:nvSpPr>
        <p:spPr bwMode="auto">
          <a:xfrm>
            <a:off x="1228725" y="4225925"/>
            <a:ext cx="11842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</a:pPr>
            <a:r>
              <a:rPr lang="en-US" sz="1800">
                <a:latin typeface="Arial" charset="0"/>
              </a:rPr>
              <a:t>Operating</a:t>
            </a:r>
          </a:p>
          <a:p>
            <a:pPr defTabSz="762000" eaLnBrk="0" hangingPunct="0">
              <a:spcBef>
                <a:spcPct val="0"/>
              </a:spcBef>
              <a:buClrTx/>
            </a:pPr>
            <a:r>
              <a:rPr lang="en-US" sz="1800">
                <a:latin typeface="Arial" charset="0"/>
              </a:rPr>
              <a:t>Cost</a:t>
            </a:r>
          </a:p>
        </p:txBody>
      </p:sp>
      <p:sp>
        <p:nvSpPr>
          <p:cNvPr id="1040" name="Rectangle 90"/>
          <p:cNvSpPr>
            <a:spLocks noChangeArrowheads="1"/>
          </p:cNvSpPr>
          <p:nvPr/>
        </p:nvSpPr>
        <p:spPr bwMode="auto">
          <a:xfrm>
            <a:off x="2846388" y="5273675"/>
            <a:ext cx="15398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</a:pPr>
            <a:r>
              <a:rPr lang="en-US" sz="1800">
                <a:latin typeface="Arial" charset="0"/>
              </a:rPr>
              <a:t>Training Cost</a:t>
            </a:r>
          </a:p>
        </p:txBody>
      </p:sp>
      <p:sp>
        <p:nvSpPr>
          <p:cNvPr id="1041" name="Rectangle 91"/>
          <p:cNvSpPr>
            <a:spLocks noChangeArrowheads="1"/>
          </p:cNvSpPr>
          <p:nvPr/>
        </p:nvSpPr>
        <p:spPr bwMode="auto">
          <a:xfrm>
            <a:off x="2963863" y="5927725"/>
            <a:ext cx="10572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</a:pPr>
            <a:r>
              <a:rPr lang="en-US" sz="1800">
                <a:latin typeface="Arial" charset="0"/>
              </a:rPr>
              <a:t>Disposal</a:t>
            </a:r>
          </a:p>
          <a:p>
            <a:pPr defTabSz="762000" eaLnBrk="0" hangingPunct="0">
              <a:spcBef>
                <a:spcPct val="0"/>
              </a:spcBef>
              <a:buClrTx/>
            </a:pPr>
            <a:r>
              <a:rPr lang="en-US" sz="1800">
                <a:latin typeface="Arial" charset="0"/>
              </a:rPr>
              <a:t> Cost</a:t>
            </a:r>
          </a:p>
        </p:txBody>
      </p:sp>
      <p:sp>
        <p:nvSpPr>
          <p:cNvPr id="1042" name="Rectangle 92"/>
          <p:cNvSpPr>
            <a:spLocks noChangeArrowheads="1"/>
          </p:cNvSpPr>
          <p:nvPr/>
        </p:nvSpPr>
        <p:spPr bwMode="auto">
          <a:xfrm>
            <a:off x="3878263" y="4279900"/>
            <a:ext cx="16541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</a:pPr>
            <a:r>
              <a:rPr lang="en-US" sz="1800">
                <a:latin typeface="Arial" charset="0"/>
              </a:rPr>
              <a:t>Inventory Cost</a:t>
            </a:r>
          </a:p>
        </p:txBody>
      </p:sp>
      <p:sp>
        <p:nvSpPr>
          <p:cNvPr id="1043" name="Rectangle 93"/>
          <p:cNvSpPr>
            <a:spLocks noChangeArrowheads="1"/>
          </p:cNvSpPr>
          <p:nvPr/>
        </p:nvSpPr>
        <p:spPr bwMode="auto">
          <a:xfrm>
            <a:off x="6130925" y="4035425"/>
            <a:ext cx="20224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</a:pPr>
            <a:r>
              <a:rPr lang="en-US" sz="1800">
                <a:latin typeface="Arial" charset="0"/>
              </a:rPr>
              <a:t>Technical Support</a:t>
            </a:r>
          </a:p>
          <a:p>
            <a:pPr defTabSz="762000" eaLnBrk="0" hangingPunct="0">
              <a:spcBef>
                <a:spcPct val="0"/>
              </a:spcBef>
              <a:buClrTx/>
            </a:pPr>
            <a:r>
              <a:rPr lang="en-US" sz="1800">
                <a:latin typeface="Arial" charset="0"/>
              </a:rPr>
              <a:t>Cost</a:t>
            </a:r>
          </a:p>
        </p:txBody>
      </p:sp>
      <p:sp>
        <p:nvSpPr>
          <p:cNvPr id="1044" name="Rectangle 94"/>
          <p:cNvSpPr>
            <a:spLocks noChangeArrowheads="1"/>
          </p:cNvSpPr>
          <p:nvPr/>
        </p:nvSpPr>
        <p:spPr bwMode="gray">
          <a:xfrm>
            <a:off x="304800" y="76200"/>
            <a:ext cx="7086600" cy="609600"/>
          </a:xfrm>
          <a:prstGeom prst="rect">
            <a:avLst/>
          </a:prstGeom>
          <a:solidFill>
            <a:srgbClr val="002E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l">
              <a:spcBef>
                <a:spcPct val="0"/>
              </a:spcBef>
              <a:buClrTx/>
            </a:pPr>
            <a:r>
              <a:rPr lang="en-GB" sz="2200">
                <a:solidFill>
                  <a:schemeClr val="bg1"/>
                </a:solidFill>
              </a:rPr>
              <a:t>The total cost of ownership</a:t>
            </a:r>
          </a:p>
        </p:txBody>
      </p:sp>
    </p:spTree>
    <p:extLst>
      <p:ext uri="{BB962C8B-B14F-4D97-AF65-F5344CB8AC3E}">
        <p14:creationId xmlns:p14="http://schemas.microsoft.com/office/powerpoint/2010/main" val="972076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2"/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en-GB" sz="1000">
                <a:solidFill>
                  <a:srgbClr val="FFFFFF"/>
                </a:solidFill>
              </a:rPr>
              <a:t> </a:t>
            </a:r>
            <a:fld id="{439B937C-E972-1644-A4CA-4CBB3C253DD6}" type="slidenum">
              <a:rPr lang="en-GB" sz="1000">
                <a:solidFill>
                  <a:srgbClr val="FFFFFF"/>
                </a:solidFill>
              </a:rPr>
              <a:pPr/>
              <a:t>2</a:t>
            </a:fld>
            <a:endParaRPr lang="en-GB" sz="1000">
              <a:solidFill>
                <a:srgbClr val="FFFFFF"/>
              </a:solidFill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002E7A"/>
                </a:solidFill>
              </a14:hiddenFill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dirty="0" smtClean="0">
                <a:latin typeface="Verdana" charset="0"/>
              </a:rPr>
              <a:t>Shopper </a:t>
            </a:r>
            <a:r>
              <a:rPr lang="en-US" dirty="0" err="1" smtClean="0">
                <a:latin typeface="Verdana" charset="0"/>
              </a:rPr>
              <a:t>behaviour</a:t>
            </a:r>
            <a:r>
              <a:rPr lang="en-US" dirty="0" smtClean="0">
                <a:latin typeface="Verdana" charset="0"/>
              </a:rPr>
              <a:t> when faced with a stock</a:t>
            </a:r>
            <a:r>
              <a:rPr lang="en-US" smtClean="0">
                <a:latin typeface="Verdana" charset="0"/>
              </a:rPr>
              <a:t>-out</a:t>
            </a:r>
            <a:endParaRPr lang="en-US" dirty="0">
              <a:latin typeface="Verdana" charset="0"/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1841201"/>
              </p:ext>
            </p:extLst>
          </p:nvPr>
        </p:nvGraphicFramePr>
        <p:xfrm>
          <a:off x="467544" y="908720"/>
          <a:ext cx="7935416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04800" y="5949280"/>
            <a:ext cx="84581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Source: </a:t>
            </a:r>
            <a:r>
              <a:rPr lang="en-US" sz="1400" dirty="0" smtClean="0"/>
              <a:t>Reprinted</a:t>
            </a:r>
            <a:r>
              <a:rPr lang="en-US" sz="1400" i="1" dirty="0" smtClean="0"/>
              <a:t> </a:t>
            </a:r>
            <a:r>
              <a:rPr lang="en-US" sz="1400" dirty="0" smtClean="0"/>
              <a:t>with permission of </a:t>
            </a:r>
            <a:r>
              <a:rPr lang="en-US" sz="1400" i="1" dirty="0" smtClean="0"/>
              <a:t>Harvard Business Review, </a:t>
            </a:r>
            <a:r>
              <a:rPr lang="en-US" sz="1400" dirty="0" smtClean="0"/>
              <a:t>from ‘Stock-outs cause walkouts’ by </a:t>
            </a:r>
            <a:r>
              <a:rPr lang="en-US" sz="1400" dirty="0" err="1" smtClean="0"/>
              <a:t>Corsten</a:t>
            </a:r>
            <a:r>
              <a:rPr lang="en-US" sz="1400" dirty="0" smtClean="0"/>
              <a:t>, D. and </a:t>
            </a:r>
            <a:r>
              <a:rPr lang="en-US" sz="1400" dirty="0" err="1" smtClean="0"/>
              <a:t>Gruen</a:t>
            </a:r>
            <a:r>
              <a:rPr lang="en-US" sz="1400" dirty="0" smtClean="0"/>
              <a:t>, T. Copyright © 2004 by </a:t>
            </a:r>
            <a:r>
              <a:rPr lang="en-US" sz="1400" i="1" dirty="0"/>
              <a:t>Harvard Business Review</a:t>
            </a:r>
            <a:r>
              <a:rPr lang="en-US" sz="1400" dirty="0" smtClean="0"/>
              <a:t> </a:t>
            </a:r>
            <a:r>
              <a:rPr lang="en-US" sz="1400" i="1" dirty="0" smtClean="0"/>
              <a:t> 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372266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2"/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en-GB" sz="1000">
                <a:solidFill>
                  <a:srgbClr val="FFFFFF"/>
                </a:solidFill>
              </a:rPr>
              <a:t> </a:t>
            </a:r>
            <a:fld id="{439B937C-E972-1644-A4CA-4CBB3C253DD6}" type="slidenum">
              <a:rPr lang="en-GB" sz="1000">
                <a:solidFill>
                  <a:srgbClr val="FFFFFF"/>
                </a:solidFill>
              </a:rPr>
              <a:pPr/>
              <a:t>3</a:t>
            </a:fld>
            <a:endParaRPr lang="en-GB" sz="1000">
              <a:solidFill>
                <a:srgbClr val="FFFFFF"/>
              </a:solidFill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76200"/>
            <a:ext cx="8659688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2E7A"/>
                </a:solidFill>
              </a14:hiddenFill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dirty="0" smtClean="0">
                <a:latin typeface="Verdana" charset="0"/>
              </a:rPr>
              <a:t>The impact of logistics and customer service on marketing</a:t>
            </a:r>
            <a:endParaRPr lang="en-US" dirty="0">
              <a:latin typeface="Verdana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5536" y="1988840"/>
            <a:ext cx="1728192" cy="93610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dirty="0" smtClean="0"/>
              <a:t>Consumer franchise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627784" y="1988840"/>
            <a:ext cx="1728192" cy="93610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dirty="0" smtClean="0"/>
              <a:t>Customer franchise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860032" y="1988840"/>
            <a:ext cx="1728192" cy="93610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dirty="0" smtClean="0"/>
              <a:t>Supply chain efficiency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164288" y="1988840"/>
            <a:ext cx="1728192" cy="93610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dirty="0" smtClean="0"/>
              <a:t>Marketing effectiveness</a:t>
            </a:r>
            <a:endParaRPr lang="en-US" dirty="0"/>
          </a:p>
        </p:txBody>
      </p:sp>
      <p:sp>
        <p:nvSpPr>
          <p:cNvPr id="3" name="Multiply 2"/>
          <p:cNvSpPr/>
          <p:nvPr/>
        </p:nvSpPr>
        <p:spPr bwMode="auto">
          <a:xfrm>
            <a:off x="2123728" y="2276872"/>
            <a:ext cx="504056" cy="432048"/>
          </a:xfrm>
          <a:prstGeom prst="mathMultiply">
            <a:avLst>
              <a:gd name="adj1" fmla="val 5668"/>
            </a:avLst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5" name="Multiply 14"/>
          <p:cNvSpPr/>
          <p:nvPr/>
        </p:nvSpPr>
        <p:spPr bwMode="auto">
          <a:xfrm>
            <a:off x="4355976" y="2276872"/>
            <a:ext cx="504056" cy="432048"/>
          </a:xfrm>
          <a:prstGeom prst="mathMultiply">
            <a:avLst>
              <a:gd name="adj1" fmla="val 5668"/>
            </a:avLst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" name="Equal 3"/>
          <p:cNvSpPr/>
          <p:nvPr/>
        </p:nvSpPr>
        <p:spPr bwMode="auto">
          <a:xfrm>
            <a:off x="6660232" y="2276872"/>
            <a:ext cx="432048" cy="432048"/>
          </a:xfrm>
          <a:prstGeom prst="mathEqual">
            <a:avLst>
              <a:gd name="adj1" fmla="val 4901"/>
              <a:gd name="adj2" fmla="val 22046"/>
            </a:avLst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3501008"/>
            <a:ext cx="2232248" cy="73866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176400" indent="-285750">
              <a:buSzPct val="97000"/>
              <a:buFont typeface="Lucida Grande"/>
              <a:buChar char="●"/>
            </a:pPr>
            <a:r>
              <a:rPr lang="en-US" sz="1400" dirty="0" smtClean="0"/>
              <a:t>Brand values</a:t>
            </a:r>
          </a:p>
          <a:p>
            <a:pPr marL="285750" indent="-285750">
              <a:buSzPct val="100000"/>
              <a:buFont typeface="Lucida Grande"/>
              <a:buChar char="●"/>
            </a:pPr>
            <a:r>
              <a:rPr lang="en-US" sz="1400" dirty="0" smtClean="0"/>
              <a:t>Corporate image</a:t>
            </a:r>
          </a:p>
          <a:p>
            <a:pPr marL="176400" indent="-285750">
              <a:buFont typeface="Lucida Grande"/>
              <a:buChar char="●"/>
            </a:pPr>
            <a:r>
              <a:rPr lang="en-US" sz="1400" dirty="0" smtClean="0"/>
              <a:t>Availability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2339752" y="3501008"/>
            <a:ext cx="2376264" cy="73866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285750" indent="-285750">
              <a:buFont typeface="Lucida Grande"/>
              <a:buChar char="●"/>
            </a:pPr>
            <a:r>
              <a:rPr lang="en-US" sz="1400" dirty="0" smtClean="0"/>
              <a:t>Customer Service</a:t>
            </a:r>
          </a:p>
          <a:p>
            <a:pPr marL="285750" indent="-285750">
              <a:buFont typeface="Lucida Grande"/>
              <a:buChar char="●"/>
            </a:pPr>
            <a:r>
              <a:rPr lang="en-US" sz="1400" dirty="0" smtClean="0"/>
              <a:t>Partnership</a:t>
            </a:r>
          </a:p>
          <a:p>
            <a:pPr marL="285750" indent="-285750">
              <a:buFont typeface="Lucida Grande"/>
              <a:buChar char="●"/>
            </a:pPr>
            <a:r>
              <a:rPr lang="en-US" sz="1400" dirty="0" smtClean="0"/>
              <a:t>Quick response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4644008" y="3501008"/>
            <a:ext cx="2664296" cy="73866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285750" indent="-285750">
              <a:buFont typeface="Lucida Grande"/>
              <a:buChar char="●"/>
            </a:pPr>
            <a:r>
              <a:rPr lang="en-US" sz="1400" dirty="0" smtClean="0"/>
              <a:t>Flexibility</a:t>
            </a:r>
          </a:p>
          <a:p>
            <a:pPr marL="285750" indent="-285750">
              <a:buFont typeface="Lucida Grande"/>
              <a:buChar char="●"/>
            </a:pPr>
            <a:r>
              <a:rPr lang="en-US" sz="1400" dirty="0" smtClean="0"/>
              <a:t>Reduced asset base</a:t>
            </a:r>
          </a:p>
          <a:p>
            <a:pPr marL="285750" indent="-285750">
              <a:buFont typeface="Lucida Grande"/>
              <a:buChar char="●"/>
            </a:pPr>
            <a:r>
              <a:rPr lang="en-US" sz="1400" dirty="0" smtClean="0"/>
              <a:t>Low-cost supplier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6858000" y="3501008"/>
            <a:ext cx="2286000" cy="73866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285750" indent="-285750">
              <a:buFont typeface="Lucida Grande"/>
              <a:buChar char="●"/>
            </a:pPr>
            <a:r>
              <a:rPr lang="en-US" sz="1400" dirty="0" smtClean="0"/>
              <a:t>Market share</a:t>
            </a:r>
          </a:p>
          <a:p>
            <a:pPr marL="285750" indent="-285750">
              <a:buFont typeface="Lucida Grande"/>
              <a:buChar char="●"/>
            </a:pPr>
            <a:r>
              <a:rPr lang="en-US" sz="1400" dirty="0" smtClean="0"/>
              <a:t>Customer retention</a:t>
            </a:r>
          </a:p>
          <a:p>
            <a:pPr marL="285750" indent="-285750">
              <a:buFont typeface="Lucida Grande"/>
              <a:buChar char="●"/>
            </a:pPr>
            <a:r>
              <a:rPr lang="en-US" sz="1400" dirty="0" smtClean="0"/>
              <a:t>Superior ROI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8850930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service to augment the core product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smtClean="0">
                <a:solidFill>
                  <a:srgbClr val="FFFFFF"/>
                </a:solidFill>
              </a:rPr>
              <a:t> </a:t>
            </a:r>
            <a:fld id="{97D80ADF-2FDB-7D48-85BC-154BF744DB79}" type="slidenum">
              <a:rPr lang="en-GB" smtClean="0">
                <a:solidFill>
                  <a:srgbClr val="FFFFFF"/>
                </a:solidFill>
              </a:rPr>
              <a:pPr/>
              <a:t>4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2555776" y="980728"/>
            <a:ext cx="4032448" cy="4032448"/>
          </a:xfrm>
          <a:prstGeom prst="ellipse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3275856" y="1700808"/>
            <a:ext cx="2583904" cy="2583904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2636912"/>
            <a:ext cx="1063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Core </a:t>
            </a:r>
          </a:p>
          <a:p>
            <a:pPr algn="ctr"/>
            <a:r>
              <a:rPr lang="en-US" dirty="0" smtClean="0"/>
              <a:t>Product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18736633">
            <a:off x="2810878" y="1767627"/>
            <a:ext cx="10361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Service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rot="2766157">
            <a:off x="5159714" y="1738695"/>
            <a:ext cx="1261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Surround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 flipV="1">
            <a:off x="5652120" y="4284712"/>
            <a:ext cx="576064" cy="584448"/>
          </a:xfrm>
          <a:prstGeom prst="straightConnector1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flipV="1">
            <a:off x="2555776" y="3429000"/>
            <a:ext cx="1512168" cy="1520552"/>
          </a:xfrm>
          <a:prstGeom prst="straightConnector1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5436096" y="4941168"/>
            <a:ext cx="3608680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500" dirty="0" smtClean="0"/>
              <a:t>Delivery lead time &amp; flexibility</a:t>
            </a:r>
          </a:p>
          <a:p>
            <a:pPr marL="285750" indent="-285750">
              <a:buFont typeface="Arial"/>
              <a:buChar char="•"/>
            </a:pPr>
            <a:r>
              <a:rPr lang="en-US" sz="1500" dirty="0" smtClean="0"/>
              <a:t>Delivery reliability &amp; consistency</a:t>
            </a:r>
          </a:p>
          <a:p>
            <a:pPr marL="285750" indent="-285750">
              <a:buFont typeface="Arial"/>
              <a:buChar char="•"/>
            </a:pPr>
            <a:r>
              <a:rPr lang="en-US" sz="1500" dirty="0" smtClean="0"/>
              <a:t>Order fill</a:t>
            </a:r>
          </a:p>
          <a:p>
            <a:pPr marL="285750" indent="-285750">
              <a:buFont typeface="Arial"/>
              <a:buChar char="•"/>
            </a:pPr>
            <a:r>
              <a:rPr lang="en-US" sz="1500" dirty="0" smtClean="0"/>
              <a:t>Ease of doing business</a:t>
            </a:r>
          </a:p>
          <a:p>
            <a:pPr marL="285750" indent="-285750">
              <a:buFont typeface="Arial"/>
              <a:buChar char="•"/>
            </a:pPr>
            <a:r>
              <a:rPr lang="en-US" sz="1500" dirty="0" smtClean="0"/>
              <a:t>After-sales support etc.</a:t>
            </a:r>
            <a:endParaRPr lang="en-US" sz="1500" dirty="0"/>
          </a:p>
        </p:txBody>
      </p:sp>
      <p:sp>
        <p:nvSpPr>
          <p:cNvPr id="16" name="TextBox 15"/>
          <p:cNvSpPr txBox="1"/>
          <p:nvPr/>
        </p:nvSpPr>
        <p:spPr>
          <a:xfrm>
            <a:off x="1815321" y="5013176"/>
            <a:ext cx="20569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500" dirty="0" smtClean="0"/>
              <a:t>Quality</a:t>
            </a:r>
          </a:p>
          <a:p>
            <a:pPr marL="285750" indent="-285750">
              <a:buFont typeface="Arial"/>
              <a:buChar char="•"/>
            </a:pPr>
            <a:r>
              <a:rPr lang="en-US" sz="1500" dirty="0" smtClean="0"/>
              <a:t>Product features</a:t>
            </a:r>
          </a:p>
          <a:p>
            <a:pPr marL="285750" indent="-285750">
              <a:buFont typeface="Arial"/>
              <a:buChar char="•"/>
            </a:pPr>
            <a:r>
              <a:rPr lang="en-US" sz="1500" dirty="0" smtClean="0"/>
              <a:t>Technology</a:t>
            </a:r>
          </a:p>
          <a:p>
            <a:pPr marL="285750" indent="-285750">
              <a:buFont typeface="Arial"/>
              <a:buChar char="•"/>
            </a:pPr>
            <a:r>
              <a:rPr lang="en-US" sz="1500" dirty="0" smtClean="0"/>
              <a:t>Durability, etc.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210099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Customer retention indicators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smtClean="0">
                <a:solidFill>
                  <a:srgbClr val="FFFFFF"/>
                </a:solidFill>
              </a:rPr>
              <a:t> </a:t>
            </a:r>
            <a:fld id="{97D80ADF-2FDB-7D48-85BC-154BF744DB79}" type="slidenum">
              <a:rPr lang="en-GB" smtClean="0">
                <a:solidFill>
                  <a:srgbClr val="FFFFFF"/>
                </a:solidFill>
              </a:rPr>
              <a:pPr/>
              <a:t>5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4280" y="1268760"/>
            <a:ext cx="532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(a)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701480" y="1268760"/>
            <a:ext cx="538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(b)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 bwMode="auto">
          <a:xfrm>
            <a:off x="525016" y="2060848"/>
            <a:ext cx="1080120" cy="237626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700511" y="2276872"/>
            <a:ext cx="1080120" cy="21602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 bwMode="auto">
          <a:xfrm>
            <a:off x="1605136" y="2060848"/>
            <a:ext cx="1095375" cy="216024"/>
          </a:xfrm>
          <a:prstGeom prst="line">
            <a:avLst/>
          </a:prstGeom>
          <a:solidFill>
            <a:srgbClr val="99CCFF"/>
          </a:solidFill>
          <a:ln w="190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1605136" y="4437112"/>
            <a:ext cx="1095375" cy="0"/>
          </a:xfrm>
          <a:prstGeom prst="line">
            <a:avLst/>
          </a:prstGeom>
          <a:solidFill>
            <a:srgbClr val="99CCFF"/>
          </a:solidFill>
          <a:ln w="190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Rectangle 13"/>
          <p:cNvSpPr/>
          <p:nvPr/>
        </p:nvSpPr>
        <p:spPr bwMode="auto">
          <a:xfrm>
            <a:off x="2700511" y="1484784"/>
            <a:ext cx="1080120" cy="79208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00511" y="1638092"/>
            <a:ext cx="1049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New Customers</a:t>
            </a:r>
            <a:endParaRPr 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2700511" y="2996952"/>
            <a:ext cx="1049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Retained Customers</a:t>
            </a:r>
            <a:endParaRPr 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434280" y="4581128"/>
            <a:ext cx="1314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No. of Customers 12 months ago</a:t>
            </a:r>
            <a:endParaRPr 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2695823" y="4581128"/>
            <a:ext cx="1049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No. of Customers today</a:t>
            </a:r>
            <a:endParaRPr lang="en-US" sz="1200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5421560" y="2060848"/>
            <a:ext cx="1080120" cy="237626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7581800" y="1445875"/>
            <a:ext cx="1080120" cy="2988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22" name="Straight Connector 21"/>
          <p:cNvCxnSpPr/>
          <p:nvPr/>
        </p:nvCxnSpPr>
        <p:spPr bwMode="auto">
          <a:xfrm>
            <a:off x="6501680" y="4433875"/>
            <a:ext cx="1080000" cy="3237"/>
          </a:xfrm>
          <a:prstGeom prst="line">
            <a:avLst/>
          </a:prstGeom>
          <a:solidFill>
            <a:srgbClr val="99CCFF"/>
          </a:solidFill>
          <a:ln w="190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 flipV="1">
            <a:off x="6501680" y="1445875"/>
            <a:ext cx="1095375" cy="620452"/>
          </a:xfrm>
          <a:prstGeom prst="line">
            <a:avLst/>
          </a:prstGeom>
          <a:solidFill>
            <a:srgbClr val="99CCFF"/>
          </a:solidFill>
          <a:ln w="190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5810224" y="2959869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£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7970464" y="2927603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£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5277544" y="4582869"/>
            <a:ext cx="1406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Value of purchases 12 months ago</a:t>
            </a:r>
            <a:endParaRPr lang="en-US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7365776" y="4542219"/>
            <a:ext cx="1526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Value of purchases by </a:t>
            </a:r>
            <a:r>
              <a:rPr lang="en-US" sz="1200" i="1" dirty="0" smtClean="0"/>
              <a:t>retained</a:t>
            </a:r>
            <a:r>
              <a:rPr lang="en-US" sz="1200" dirty="0" smtClean="0"/>
              <a:t> customers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82937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2"/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en-GB" sz="1000">
                <a:solidFill>
                  <a:srgbClr val="FFFFFF"/>
                </a:solidFill>
              </a:rPr>
              <a:t> </a:t>
            </a:r>
            <a:fld id="{439B937C-E972-1644-A4CA-4CBB3C253DD6}" type="slidenum">
              <a:rPr lang="en-GB" sz="1000">
                <a:solidFill>
                  <a:srgbClr val="FFFFFF"/>
                </a:solidFill>
              </a:rPr>
              <a:pPr/>
              <a:t>6</a:t>
            </a:fld>
            <a:endParaRPr lang="en-GB" sz="1000">
              <a:solidFill>
                <a:srgbClr val="FFFFFF"/>
              </a:solidFill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78676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2E7A"/>
                </a:solidFill>
              </a14:hiddenFill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dirty="0" smtClean="0">
                <a:latin typeface="Verdana" charset="0"/>
              </a:rPr>
              <a:t>Linking customer value to supply chain strategy</a:t>
            </a:r>
            <a:endParaRPr lang="en-US" dirty="0">
              <a:latin typeface="Verdana" charset="0"/>
            </a:endParaRPr>
          </a:p>
        </p:txBody>
      </p:sp>
      <p:sp>
        <p:nvSpPr>
          <p:cNvPr id="2" name="Oval 1"/>
          <p:cNvSpPr/>
          <p:nvPr/>
        </p:nvSpPr>
        <p:spPr bwMode="auto">
          <a:xfrm>
            <a:off x="827584" y="1008074"/>
            <a:ext cx="1944216" cy="1169442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Identify value segments</a:t>
            </a:r>
          </a:p>
        </p:txBody>
      </p:sp>
      <p:sp>
        <p:nvSpPr>
          <p:cNvPr id="23" name="Oval 22"/>
          <p:cNvSpPr/>
          <p:nvPr/>
        </p:nvSpPr>
        <p:spPr bwMode="auto">
          <a:xfrm>
            <a:off x="827584" y="2371114"/>
            <a:ext cx="1944216" cy="1169442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r>
              <a:rPr lang="en-US" sz="1600" dirty="0" smtClean="0">
                <a:latin typeface="Verdana" pitchFamily="34" charset="0"/>
              </a:rPr>
              <a:t>Define the value proposition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827584" y="3739266"/>
            <a:ext cx="1944216" cy="1169442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r>
              <a:rPr lang="en-US" sz="1600" dirty="0" smtClean="0">
                <a:latin typeface="Verdana" pitchFamily="34" charset="0"/>
              </a:rPr>
              <a:t>Identify the market winners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827584" y="5107418"/>
            <a:ext cx="1944216" cy="1169442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Develop the supply chain strategy</a:t>
            </a:r>
          </a:p>
        </p:txBody>
      </p:sp>
      <p:cxnSp>
        <p:nvCxnSpPr>
          <p:cNvPr id="6" name="Straight Arrow Connector 5"/>
          <p:cNvCxnSpPr>
            <a:stCxn id="2" idx="4"/>
            <a:endCxn id="23" idx="0"/>
          </p:cNvCxnSpPr>
          <p:nvPr/>
        </p:nvCxnSpPr>
        <p:spPr bwMode="auto">
          <a:xfrm>
            <a:off x="1799692" y="2177516"/>
            <a:ext cx="0" cy="193598"/>
          </a:xfrm>
          <a:prstGeom prst="straightConnector1">
            <a:avLst/>
          </a:prstGeom>
          <a:solidFill>
            <a:srgbClr val="99CCFF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Straight Arrow Connector 7"/>
          <p:cNvCxnSpPr>
            <a:stCxn id="23" idx="4"/>
            <a:endCxn id="24" idx="0"/>
          </p:cNvCxnSpPr>
          <p:nvPr/>
        </p:nvCxnSpPr>
        <p:spPr bwMode="auto">
          <a:xfrm>
            <a:off x="1799692" y="3540556"/>
            <a:ext cx="0" cy="198710"/>
          </a:xfrm>
          <a:prstGeom prst="straightConnector1">
            <a:avLst/>
          </a:prstGeom>
          <a:solidFill>
            <a:srgbClr val="99CCFF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>
            <a:stCxn id="24" idx="4"/>
            <a:endCxn id="25" idx="0"/>
          </p:cNvCxnSpPr>
          <p:nvPr/>
        </p:nvCxnSpPr>
        <p:spPr bwMode="auto">
          <a:xfrm>
            <a:off x="1799692" y="4908708"/>
            <a:ext cx="0" cy="198710"/>
          </a:xfrm>
          <a:prstGeom prst="straightConnector1">
            <a:avLst/>
          </a:prstGeom>
          <a:solidFill>
            <a:srgbClr val="99CCFF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3851920" y="1331476"/>
            <a:ext cx="38164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dirty="0" smtClean="0"/>
              <a:t>What do our customers value?</a:t>
            </a:r>
            <a:endParaRPr lang="en-US" sz="1700" dirty="0"/>
          </a:p>
        </p:txBody>
      </p:sp>
      <p:sp>
        <p:nvSpPr>
          <p:cNvPr id="12" name="TextBox 11"/>
          <p:cNvSpPr txBox="1"/>
          <p:nvPr/>
        </p:nvSpPr>
        <p:spPr>
          <a:xfrm>
            <a:off x="3851920" y="2492896"/>
            <a:ext cx="381642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dirty="0" smtClean="0"/>
              <a:t>How do we translate these requirements into an offer?</a:t>
            </a:r>
            <a:endParaRPr lang="en-US" sz="1700" dirty="0"/>
          </a:p>
        </p:txBody>
      </p:sp>
      <p:sp>
        <p:nvSpPr>
          <p:cNvPr id="34" name="TextBox 33"/>
          <p:cNvSpPr txBox="1"/>
          <p:nvPr/>
        </p:nvSpPr>
        <p:spPr>
          <a:xfrm>
            <a:off x="3851920" y="3933056"/>
            <a:ext cx="381642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dirty="0" smtClean="0"/>
              <a:t>What does it take to succeed in this market?</a:t>
            </a:r>
            <a:endParaRPr lang="en-US" sz="1700" dirty="0"/>
          </a:p>
        </p:txBody>
      </p:sp>
      <p:sp>
        <p:nvSpPr>
          <p:cNvPr id="35" name="TextBox 34"/>
          <p:cNvSpPr txBox="1"/>
          <p:nvPr/>
        </p:nvSpPr>
        <p:spPr>
          <a:xfrm>
            <a:off x="3851920" y="5229200"/>
            <a:ext cx="381642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dirty="0" smtClean="0"/>
              <a:t>How do we deliver against this proposition?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88850930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costs of service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smtClean="0">
                <a:solidFill>
                  <a:srgbClr val="FFFFFF"/>
                </a:solidFill>
              </a:rPr>
              <a:t> </a:t>
            </a:r>
            <a:fld id="{97D80ADF-2FDB-7D48-85BC-154BF744DB79}" type="slidenum">
              <a:rPr lang="en-GB" smtClean="0">
                <a:solidFill>
                  <a:srgbClr val="FFFFFF"/>
                </a:solidFill>
              </a:rPr>
              <a:pPr/>
              <a:t>7</a:t>
            </a:fld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2555776" y="1484784"/>
            <a:ext cx="0" cy="3744416"/>
          </a:xfrm>
          <a:prstGeom prst="line">
            <a:avLst/>
          </a:prstGeom>
          <a:solidFill>
            <a:srgbClr val="99CC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 flipV="1">
            <a:off x="2555776" y="5203161"/>
            <a:ext cx="4302224" cy="26041"/>
          </a:xfrm>
          <a:prstGeom prst="line">
            <a:avLst/>
          </a:prstGeom>
          <a:solidFill>
            <a:srgbClr val="99CC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Arc 23"/>
          <p:cNvSpPr/>
          <p:nvPr/>
        </p:nvSpPr>
        <p:spPr bwMode="auto">
          <a:xfrm rot="5400000">
            <a:off x="-1198108" y="-2413116"/>
            <a:ext cx="6814719" cy="8469913"/>
          </a:xfrm>
          <a:prstGeom prst="arc">
            <a:avLst>
              <a:gd name="adj1" fmla="val 16131691"/>
              <a:gd name="adj2" fmla="val 21218954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390068" y="5275587"/>
            <a:ext cx="3151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0</a:t>
            </a:r>
            <a:endParaRPr lang="en-US" sz="1600" dirty="0"/>
          </a:p>
        </p:txBody>
      </p:sp>
      <p:sp>
        <p:nvSpPr>
          <p:cNvPr id="31" name="TextBox 30"/>
          <p:cNvSpPr txBox="1"/>
          <p:nvPr/>
        </p:nvSpPr>
        <p:spPr>
          <a:xfrm>
            <a:off x="6444208" y="5229200"/>
            <a:ext cx="7968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100%</a:t>
            </a:r>
            <a:endParaRPr lang="en-US" sz="1600" dirty="0"/>
          </a:p>
        </p:txBody>
      </p:sp>
      <p:sp>
        <p:nvSpPr>
          <p:cNvPr id="32" name="TextBox 31"/>
          <p:cNvSpPr txBox="1"/>
          <p:nvPr/>
        </p:nvSpPr>
        <p:spPr>
          <a:xfrm rot="16200000">
            <a:off x="1154493" y="2886067"/>
            <a:ext cx="1844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Costs of Service</a:t>
            </a:r>
            <a:endParaRPr lang="en-US" sz="1600" dirty="0"/>
          </a:p>
        </p:txBody>
      </p:sp>
      <p:sp>
        <p:nvSpPr>
          <p:cNvPr id="33" name="TextBox 32"/>
          <p:cNvSpPr txBox="1"/>
          <p:nvPr/>
        </p:nvSpPr>
        <p:spPr>
          <a:xfrm>
            <a:off x="3967115" y="5538718"/>
            <a:ext cx="15483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Service Level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26657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371656" cy="609600"/>
          </a:xfrm>
        </p:spPr>
        <p:txBody>
          <a:bodyPr/>
          <a:lstStyle/>
          <a:p>
            <a:r>
              <a:rPr lang="en-US" dirty="0" smtClean="0"/>
              <a:t>Probability of level of sales being within given limits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smtClean="0">
                <a:solidFill>
                  <a:srgbClr val="FFFFFF"/>
                </a:solidFill>
              </a:rPr>
              <a:t> </a:t>
            </a:r>
            <a:fld id="{97D80ADF-2FDB-7D48-85BC-154BF744DB79}" type="slidenum">
              <a:rPr lang="en-GB" smtClean="0">
                <a:solidFill>
                  <a:srgbClr val="FFFFFF"/>
                </a:solidFill>
              </a:rPr>
              <a:pPr/>
              <a:t>8</a:t>
            </a:fld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2195736" y="3789040"/>
            <a:ext cx="4662264" cy="0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/>
          <p:nvPr/>
        </p:nvCxnSpPr>
        <p:spPr bwMode="auto">
          <a:xfrm>
            <a:off x="4572000" y="1052736"/>
            <a:ext cx="0" cy="2736304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/>
          <p:cNvCxnSpPr/>
          <p:nvPr/>
        </p:nvCxnSpPr>
        <p:spPr bwMode="auto">
          <a:xfrm>
            <a:off x="3851920" y="2492896"/>
            <a:ext cx="0" cy="2267381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/>
          <p:nvPr/>
        </p:nvCxnSpPr>
        <p:spPr bwMode="auto">
          <a:xfrm>
            <a:off x="5292080" y="2492896"/>
            <a:ext cx="0" cy="2267381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/>
          <p:nvPr/>
        </p:nvCxnSpPr>
        <p:spPr bwMode="auto">
          <a:xfrm>
            <a:off x="3851920" y="4760277"/>
            <a:ext cx="1440160" cy="0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/>
          <p:cNvCxnSpPr/>
          <p:nvPr/>
        </p:nvCxnSpPr>
        <p:spPr bwMode="auto">
          <a:xfrm>
            <a:off x="3059832" y="3573016"/>
            <a:ext cx="0" cy="1584176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" name="Straight Connector 52"/>
          <p:cNvCxnSpPr/>
          <p:nvPr/>
        </p:nvCxnSpPr>
        <p:spPr bwMode="auto">
          <a:xfrm>
            <a:off x="6012160" y="3573016"/>
            <a:ext cx="0" cy="1584176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/>
          <p:cNvCxnSpPr/>
          <p:nvPr/>
        </p:nvCxnSpPr>
        <p:spPr bwMode="auto">
          <a:xfrm>
            <a:off x="3059832" y="5157192"/>
            <a:ext cx="2952328" cy="0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" name="Straight Connector 59"/>
          <p:cNvCxnSpPr/>
          <p:nvPr/>
        </p:nvCxnSpPr>
        <p:spPr bwMode="auto">
          <a:xfrm>
            <a:off x="2339752" y="3789040"/>
            <a:ext cx="0" cy="1817767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/>
          <p:nvPr/>
        </p:nvCxnSpPr>
        <p:spPr bwMode="auto">
          <a:xfrm>
            <a:off x="6732240" y="3789040"/>
            <a:ext cx="0" cy="1817767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Straight Connector 62"/>
          <p:cNvCxnSpPr/>
          <p:nvPr/>
        </p:nvCxnSpPr>
        <p:spPr bwMode="auto">
          <a:xfrm>
            <a:off x="2339752" y="5606807"/>
            <a:ext cx="4392488" cy="0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4" name="Freeform 113"/>
          <p:cNvSpPr/>
          <p:nvPr/>
        </p:nvSpPr>
        <p:spPr>
          <a:xfrm>
            <a:off x="2206625" y="1015636"/>
            <a:ext cx="4603750" cy="2679389"/>
          </a:xfrm>
          <a:custGeom>
            <a:avLst/>
            <a:gdLst>
              <a:gd name="connsiteX0" fmla="*/ 0 w 4603750"/>
              <a:gd name="connsiteY0" fmla="*/ 2651489 h 2679389"/>
              <a:gd name="connsiteX1" fmla="*/ 841375 w 4603750"/>
              <a:gd name="connsiteY1" fmla="*/ 2524489 h 2679389"/>
              <a:gd name="connsiteX2" fmla="*/ 1635125 w 4603750"/>
              <a:gd name="connsiteY2" fmla="*/ 1460864 h 2679389"/>
              <a:gd name="connsiteX3" fmla="*/ 2000250 w 4603750"/>
              <a:gd name="connsiteY3" fmla="*/ 317864 h 2679389"/>
              <a:gd name="connsiteX4" fmla="*/ 2349500 w 4603750"/>
              <a:gd name="connsiteY4" fmla="*/ 364 h 2679389"/>
              <a:gd name="connsiteX5" fmla="*/ 2714625 w 4603750"/>
              <a:gd name="connsiteY5" fmla="*/ 286114 h 2679389"/>
              <a:gd name="connsiteX6" fmla="*/ 3079750 w 4603750"/>
              <a:gd name="connsiteY6" fmla="*/ 1444989 h 2679389"/>
              <a:gd name="connsiteX7" fmla="*/ 3794125 w 4603750"/>
              <a:gd name="connsiteY7" fmla="*/ 2524489 h 2679389"/>
              <a:gd name="connsiteX8" fmla="*/ 4603750 w 4603750"/>
              <a:gd name="connsiteY8" fmla="*/ 2651489 h 2679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03750" h="2679389">
                <a:moveTo>
                  <a:pt x="0" y="2651489"/>
                </a:moveTo>
                <a:cubicBezTo>
                  <a:pt x="284427" y="2687207"/>
                  <a:pt x="568854" y="2722926"/>
                  <a:pt x="841375" y="2524489"/>
                </a:cubicBezTo>
                <a:cubicBezTo>
                  <a:pt x="1113896" y="2326052"/>
                  <a:pt x="1441979" y="1828635"/>
                  <a:pt x="1635125" y="1460864"/>
                </a:cubicBezTo>
                <a:cubicBezTo>
                  <a:pt x="1828271" y="1093093"/>
                  <a:pt x="1881188" y="561281"/>
                  <a:pt x="2000250" y="317864"/>
                </a:cubicBezTo>
                <a:cubicBezTo>
                  <a:pt x="2119312" y="74447"/>
                  <a:pt x="2230437" y="5656"/>
                  <a:pt x="2349500" y="364"/>
                </a:cubicBezTo>
                <a:cubicBezTo>
                  <a:pt x="2468563" y="-4928"/>
                  <a:pt x="2592917" y="45343"/>
                  <a:pt x="2714625" y="286114"/>
                </a:cubicBezTo>
                <a:cubicBezTo>
                  <a:pt x="2836333" y="526885"/>
                  <a:pt x="2899833" y="1071927"/>
                  <a:pt x="3079750" y="1444989"/>
                </a:cubicBezTo>
                <a:cubicBezTo>
                  <a:pt x="3259667" y="1818051"/>
                  <a:pt x="3540125" y="2323406"/>
                  <a:pt x="3794125" y="2524489"/>
                </a:cubicBezTo>
                <a:cubicBezTo>
                  <a:pt x="4048125" y="2725572"/>
                  <a:pt x="4603750" y="2651489"/>
                  <a:pt x="4603750" y="2651489"/>
                </a:cubicBezTo>
              </a:path>
            </a:pathLst>
          </a:custGeom>
          <a:ln>
            <a:solidFill>
              <a:srgbClr val="000000"/>
            </a:solidFill>
          </a:ln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4096351" y="4005064"/>
            <a:ext cx="9797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 smtClean="0"/>
              <a:t>Average</a:t>
            </a:r>
          </a:p>
          <a:p>
            <a:pPr algn="ctr"/>
            <a:r>
              <a:rPr lang="en-US" sz="1500" dirty="0" smtClean="0"/>
              <a:t>sales</a:t>
            </a:r>
            <a:endParaRPr lang="en-US" sz="1500" dirty="0"/>
          </a:p>
        </p:txBody>
      </p:sp>
      <p:sp>
        <p:nvSpPr>
          <p:cNvPr id="117" name="TextBox 116"/>
          <p:cNvSpPr txBox="1"/>
          <p:nvPr/>
        </p:nvSpPr>
        <p:spPr>
          <a:xfrm>
            <a:off x="4139954" y="4978043"/>
            <a:ext cx="828528" cy="3231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500" dirty="0" smtClean="0"/>
              <a:t>95.4%</a:t>
            </a:r>
            <a:endParaRPr lang="en-US" sz="1500" dirty="0"/>
          </a:p>
        </p:txBody>
      </p:sp>
      <p:sp>
        <p:nvSpPr>
          <p:cNvPr id="118" name="TextBox 117"/>
          <p:cNvSpPr txBox="1"/>
          <p:nvPr/>
        </p:nvSpPr>
        <p:spPr>
          <a:xfrm>
            <a:off x="4139952" y="4581128"/>
            <a:ext cx="828528" cy="3231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500" dirty="0" smtClean="0"/>
              <a:t>68.3%</a:t>
            </a:r>
            <a:endParaRPr lang="en-US" sz="1500" dirty="0"/>
          </a:p>
        </p:txBody>
      </p:sp>
      <p:sp>
        <p:nvSpPr>
          <p:cNvPr id="119" name="TextBox 118"/>
          <p:cNvSpPr txBox="1"/>
          <p:nvPr/>
        </p:nvSpPr>
        <p:spPr>
          <a:xfrm>
            <a:off x="4138811" y="5445224"/>
            <a:ext cx="828528" cy="3231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500" dirty="0" smtClean="0"/>
              <a:t>99.7%</a:t>
            </a:r>
            <a:endParaRPr lang="en-US" sz="1500" dirty="0"/>
          </a:p>
        </p:txBody>
      </p:sp>
      <p:sp>
        <p:nvSpPr>
          <p:cNvPr id="120" name="TextBox 119"/>
          <p:cNvSpPr txBox="1"/>
          <p:nvPr/>
        </p:nvSpPr>
        <p:spPr>
          <a:xfrm>
            <a:off x="2346400" y="3789040"/>
            <a:ext cx="51809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 smtClean="0"/>
              <a:t>-3σ</a:t>
            </a:r>
            <a:endParaRPr lang="en-US" sz="1500" dirty="0"/>
          </a:p>
        </p:txBody>
      </p:sp>
      <p:sp>
        <p:nvSpPr>
          <p:cNvPr id="121" name="TextBox 120"/>
          <p:cNvSpPr txBox="1"/>
          <p:nvPr/>
        </p:nvSpPr>
        <p:spPr>
          <a:xfrm>
            <a:off x="3059832" y="3789040"/>
            <a:ext cx="51809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 smtClean="0"/>
              <a:t>-2σ</a:t>
            </a:r>
            <a:endParaRPr lang="en-US" sz="1500" dirty="0"/>
          </a:p>
        </p:txBody>
      </p:sp>
      <p:sp>
        <p:nvSpPr>
          <p:cNvPr id="122" name="TextBox 121"/>
          <p:cNvSpPr txBox="1"/>
          <p:nvPr/>
        </p:nvSpPr>
        <p:spPr>
          <a:xfrm>
            <a:off x="3824548" y="3789040"/>
            <a:ext cx="40267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 smtClean="0"/>
              <a:t>-</a:t>
            </a:r>
            <a:r>
              <a:rPr lang="en-US" sz="1500" dirty="0" err="1" smtClean="0"/>
              <a:t>σ</a:t>
            </a:r>
            <a:endParaRPr lang="en-US" sz="1500" dirty="0"/>
          </a:p>
        </p:txBody>
      </p:sp>
      <p:sp>
        <p:nvSpPr>
          <p:cNvPr id="125" name="TextBox 124"/>
          <p:cNvSpPr txBox="1"/>
          <p:nvPr/>
        </p:nvSpPr>
        <p:spPr>
          <a:xfrm>
            <a:off x="4979174" y="3779857"/>
            <a:ext cx="3129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 err="1" smtClean="0"/>
              <a:t>σ</a:t>
            </a:r>
            <a:endParaRPr lang="en-US" sz="1500" dirty="0"/>
          </a:p>
        </p:txBody>
      </p:sp>
      <p:sp>
        <p:nvSpPr>
          <p:cNvPr id="126" name="TextBox 125"/>
          <p:cNvSpPr txBox="1"/>
          <p:nvPr/>
        </p:nvSpPr>
        <p:spPr>
          <a:xfrm>
            <a:off x="5577294" y="3784421"/>
            <a:ext cx="44114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 smtClean="0"/>
              <a:t>2σ</a:t>
            </a:r>
            <a:endParaRPr lang="en-US" sz="1500" dirty="0"/>
          </a:p>
        </p:txBody>
      </p:sp>
      <p:sp>
        <p:nvSpPr>
          <p:cNvPr id="127" name="TextBox 126"/>
          <p:cNvSpPr txBox="1"/>
          <p:nvPr/>
        </p:nvSpPr>
        <p:spPr>
          <a:xfrm>
            <a:off x="6299785" y="3789040"/>
            <a:ext cx="44114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 smtClean="0"/>
              <a:t>3σ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406953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371656" cy="609600"/>
          </a:xfrm>
        </p:spPr>
        <p:txBody>
          <a:bodyPr/>
          <a:lstStyle/>
          <a:p>
            <a:r>
              <a:rPr lang="en-US" dirty="0" smtClean="0"/>
              <a:t>Service levels and the normal distribution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smtClean="0">
                <a:solidFill>
                  <a:srgbClr val="FFFFFF"/>
                </a:solidFill>
              </a:rPr>
              <a:t> </a:t>
            </a:r>
            <a:fld id="{97D80ADF-2FDB-7D48-85BC-154BF744DB79}" type="slidenum">
              <a:rPr lang="en-GB" smtClean="0">
                <a:solidFill>
                  <a:srgbClr val="FFFFFF"/>
                </a:solidFill>
              </a:rPr>
              <a:pPr/>
              <a:t>9</a:t>
            </a:fld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2195736" y="3789040"/>
            <a:ext cx="4662264" cy="0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/>
          <p:nvPr/>
        </p:nvCxnSpPr>
        <p:spPr bwMode="auto">
          <a:xfrm>
            <a:off x="4572000" y="1052736"/>
            <a:ext cx="0" cy="2736304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/>
          <p:cNvCxnSpPr/>
          <p:nvPr/>
        </p:nvCxnSpPr>
        <p:spPr bwMode="auto">
          <a:xfrm>
            <a:off x="3851920" y="2492896"/>
            <a:ext cx="0" cy="1296144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/>
          <p:nvPr/>
        </p:nvCxnSpPr>
        <p:spPr bwMode="auto">
          <a:xfrm>
            <a:off x="5292080" y="2492896"/>
            <a:ext cx="0" cy="2088232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/>
          <p:cNvCxnSpPr/>
          <p:nvPr/>
        </p:nvCxnSpPr>
        <p:spPr bwMode="auto">
          <a:xfrm>
            <a:off x="3059832" y="3573016"/>
            <a:ext cx="0" cy="216024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" name="Straight Connector 52"/>
          <p:cNvCxnSpPr/>
          <p:nvPr/>
        </p:nvCxnSpPr>
        <p:spPr bwMode="auto">
          <a:xfrm>
            <a:off x="6012160" y="3573016"/>
            <a:ext cx="0" cy="1584176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" name="Straight Connector 59"/>
          <p:cNvCxnSpPr/>
          <p:nvPr/>
        </p:nvCxnSpPr>
        <p:spPr bwMode="auto">
          <a:xfrm>
            <a:off x="2339752" y="3789040"/>
            <a:ext cx="0" cy="2016224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/>
          <p:nvPr/>
        </p:nvCxnSpPr>
        <p:spPr bwMode="auto">
          <a:xfrm>
            <a:off x="6732240" y="3789040"/>
            <a:ext cx="0" cy="2016224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4" name="Freeform 113"/>
          <p:cNvSpPr/>
          <p:nvPr/>
        </p:nvSpPr>
        <p:spPr>
          <a:xfrm>
            <a:off x="2206625" y="1015636"/>
            <a:ext cx="4603750" cy="2679389"/>
          </a:xfrm>
          <a:custGeom>
            <a:avLst/>
            <a:gdLst>
              <a:gd name="connsiteX0" fmla="*/ 0 w 4603750"/>
              <a:gd name="connsiteY0" fmla="*/ 2651489 h 2679389"/>
              <a:gd name="connsiteX1" fmla="*/ 841375 w 4603750"/>
              <a:gd name="connsiteY1" fmla="*/ 2524489 h 2679389"/>
              <a:gd name="connsiteX2" fmla="*/ 1635125 w 4603750"/>
              <a:gd name="connsiteY2" fmla="*/ 1460864 h 2679389"/>
              <a:gd name="connsiteX3" fmla="*/ 2000250 w 4603750"/>
              <a:gd name="connsiteY3" fmla="*/ 317864 h 2679389"/>
              <a:gd name="connsiteX4" fmla="*/ 2349500 w 4603750"/>
              <a:gd name="connsiteY4" fmla="*/ 364 h 2679389"/>
              <a:gd name="connsiteX5" fmla="*/ 2714625 w 4603750"/>
              <a:gd name="connsiteY5" fmla="*/ 286114 h 2679389"/>
              <a:gd name="connsiteX6" fmla="*/ 3079750 w 4603750"/>
              <a:gd name="connsiteY6" fmla="*/ 1444989 h 2679389"/>
              <a:gd name="connsiteX7" fmla="*/ 3794125 w 4603750"/>
              <a:gd name="connsiteY7" fmla="*/ 2524489 h 2679389"/>
              <a:gd name="connsiteX8" fmla="*/ 4603750 w 4603750"/>
              <a:gd name="connsiteY8" fmla="*/ 2651489 h 2679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03750" h="2679389">
                <a:moveTo>
                  <a:pt x="0" y="2651489"/>
                </a:moveTo>
                <a:cubicBezTo>
                  <a:pt x="284427" y="2687207"/>
                  <a:pt x="568854" y="2722926"/>
                  <a:pt x="841375" y="2524489"/>
                </a:cubicBezTo>
                <a:cubicBezTo>
                  <a:pt x="1113896" y="2326052"/>
                  <a:pt x="1441979" y="1828635"/>
                  <a:pt x="1635125" y="1460864"/>
                </a:cubicBezTo>
                <a:cubicBezTo>
                  <a:pt x="1828271" y="1093093"/>
                  <a:pt x="1881188" y="561281"/>
                  <a:pt x="2000250" y="317864"/>
                </a:cubicBezTo>
                <a:cubicBezTo>
                  <a:pt x="2119312" y="74447"/>
                  <a:pt x="2230437" y="5656"/>
                  <a:pt x="2349500" y="364"/>
                </a:cubicBezTo>
                <a:cubicBezTo>
                  <a:pt x="2468563" y="-4928"/>
                  <a:pt x="2592917" y="45343"/>
                  <a:pt x="2714625" y="286114"/>
                </a:cubicBezTo>
                <a:cubicBezTo>
                  <a:pt x="2836333" y="526885"/>
                  <a:pt x="2899833" y="1071927"/>
                  <a:pt x="3079750" y="1444989"/>
                </a:cubicBezTo>
                <a:cubicBezTo>
                  <a:pt x="3259667" y="1818051"/>
                  <a:pt x="3540125" y="2323406"/>
                  <a:pt x="3794125" y="2524489"/>
                </a:cubicBezTo>
                <a:cubicBezTo>
                  <a:pt x="4048125" y="2725572"/>
                  <a:pt x="4603750" y="2651489"/>
                  <a:pt x="4603750" y="2651489"/>
                </a:cubicBezTo>
              </a:path>
            </a:pathLst>
          </a:custGeom>
          <a:ln>
            <a:solidFill>
              <a:srgbClr val="000000"/>
            </a:solidFill>
          </a:ln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79174" y="3779857"/>
            <a:ext cx="3129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 err="1" smtClean="0"/>
              <a:t>σ</a:t>
            </a:r>
            <a:endParaRPr lang="en-US" sz="1500" dirty="0"/>
          </a:p>
        </p:txBody>
      </p:sp>
      <p:sp>
        <p:nvSpPr>
          <p:cNvPr id="19" name="TextBox 18"/>
          <p:cNvSpPr txBox="1"/>
          <p:nvPr/>
        </p:nvSpPr>
        <p:spPr>
          <a:xfrm>
            <a:off x="5577294" y="3784421"/>
            <a:ext cx="44114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 smtClean="0"/>
              <a:t>2σ</a:t>
            </a:r>
            <a:endParaRPr lang="en-US" sz="1500" dirty="0"/>
          </a:p>
        </p:txBody>
      </p:sp>
      <p:sp>
        <p:nvSpPr>
          <p:cNvPr id="20" name="TextBox 19"/>
          <p:cNvSpPr txBox="1"/>
          <p:nvPr/>
        </p:nvSpPr>
        <p:spPr>
          <a:xfrm>
            <a:off x="6299785" y="3789040"/>
            <a:ext cx="44114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 smtClean="0"/>
              <a:t>3σ</a:t>
            </a:r>
            <a:endParaRPr lang="en-US" sz="1500" dirty="0"/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>
            <a:off x="2339752" y="4365104"/>
            <a:ext cx="2952328" cy="0"/>
          </a:xfrm>
          <a:prstGeom prst="straightConnector1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lg" len="med"/>
            <a:tailEnd type="triangle" w="lg" len="med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 flipH="1">
            <a:off x="2339752" y="4941168"/>
            <a:ext cx="3672408" cy="0"/>
          </a:xfrm>
          <a:prstGeom prst="straightConnector1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lg" len="med"/>
            <a:tailEnd type="triangle" w="lg" len="med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 flipH="1">
            <a:off x="2339752" y="5589240"/>
            <a:ext cx="4392488" cy="0"/>
          </a:xfrm>
          <a:prstGeom prst="straightConnector1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lg" len="med"/>
            <a:tailEnd type="triangle" w="lg" len="med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3533789" y="4203521"/>
            <a:ext cx="636262" cy="3231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500" dirty="0" smtClean="0"/>
              <a:t>84%</a:t>
            </a:r>
            <a:endParaRPr lang="en-US" sz="1500" dirty="0"/>
          </a:p>
        </p:txBody>
      </p:sp>
      <p:sp>
        <p:nvSpPr>
          <p:cNvPr id="28" name="TextBox 27"/>
          <p:cNvSpPr txBox="1"/>
          <p:nvPr/>
        </p:nvSpPr>
        <p:spPr>
          <a:xfrm>
            <a:off x="3533789" y="4779585"/>
            <a:ext cx="636262" cy="3231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500" dirty="0" smtClean="0"/>
              <a:t>98%</a:t>
            </a:r>
            <a:endParaRPr lang="en-US" sz="1500" dirty="0"/>
          </a:p>
        </p:txBody>
      </p:sp>
      <p:sp>
        <p:nvSpPr>
          <p:cNvPr id="29" name="TextBox 28"/>
          <p:cNvSpPr txBox="1"/>
          <p:nvPr/>
        </p:nvSpPr>
        <p:spPr>
          <a:xfrm>
            <a:off x="3455440" y="5427657"/>
            <a:ext cx="828528" cy="3231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500" dirty="0" smtClean="0"/>
              <a:t>99.9%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888085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the costs of service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smtClean="0">
                <a:solidFill>
                  <a:srgbClr val="FFFFFF"/>
                </a:solidFill>
              </a:rPr>
              <a:t> </a:t>
            </a:r>
            <a:fld id="{97D80ADF-2FDB-7D48-85BC-154BF744DB79}" type="slidenum">
              <a:rPr lang="en-GB" smtClean="0">
                <a:solidFill>
                  <a:srgbClr val="FFFFFF"/>
                </a:solidFill>
              </a:rPr>
              <a:pPr/>
              <a:t>10</a:t>
            </a:fld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2555776" y="1268759"/>
            <a:ext cx="0" cy="3744416"/>
          </a:xfrm>
          <a:prstGeom prst="line">
            <a:avLst/>
          </a:prstGeom>
          <a:solidFill>
            <a:srgbClr val="99CC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 flipV="1">
            <a:off x="2555776" y="4987136"/>
            <a:ext cx="4302224" cy="26041"/>
          </a:xfrm>
          <a:prstGeom prst="line">
            <a:avLst/>
          </a:prstGeom>
          <a:solidFill>
            <a:srgbClr val="99CC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Arc 23"/>
          <p:cNvSpPr/>
          <p:nvPr/>
        </p:nvSpPr>
        <p:spPr bwMode="auto">
          <a:xfrm rot="5400000">
            <a:off x="-1198108" y="-2629141"/>
            <a:ext cx="6814719" cy="8469913"/>
          </a:xfrm>
          <a:prstGeom prst="arc">
            <a:avLst>
              <a:gd name="adj1" fmla="val 16131691"/>
              <a:gd name="adj2" fmla="val 21218954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390068" y="5059562"/>
            <a:ext cx="3151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0</a:t>
            </a:r>
            <a:endParaRPr lang="en-US" sz="1600" dirty="0"/>
          </a:p>
        </p:txBody>
      </p:sp>
      <p:sp>
        <p:nvSpPr>
          <p:cNvPr id="31" name="TextBox 30"/>
          <p:cNvSpPr txBox="1"/>
          <p:nvPr/>
        </p:nvSpPr>
        <p:spPr>
          <a:xfrm>
            <a:off x="6444208" y="5013175"/>
            <a:ext cx="7968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100%</a:t>
            </a:r>
            <a:endParaRPr lang="en-US" sz="1600" dirty="0"/>
          </a:p>
        </p:txBody>
      </p:sp>
      <p:sp>
        <p:nvSpPr>
          <p:cNvPr id="32" name="TextBox 31"/>
          <p:cNvSpPr txBox="1"/>
          <p:nvPr/>
        </p:nvSpPr>
        <p:spPr>
          <a:xfrm rot="16200000">
            <a:off x="1154493" y="2670042"/>
            <a:ext cx="1844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Costs of Service</a:t>
            </a:r>
            <a:endParaRPr lang="en-US" sz="1600" dirty="0"/>
          </a:p>
        </p:txBody>
      </p:sp>
      <p:sp>
        <p:nvSpPr>
          <p:cNvPr id="33" name="TextBox 32"/>
          <p:cNvSpPr txBox="1"/>
          <p:nvPr/>
        </p:nvSpPr>
        <p:spPr>
          <a:xfrm>
            <a:off x="3967115" y="5322693"/>
            <a:ext cx="15483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Service Level</a:t>
            </a:r>
            <a:endParaRPr lang="en-US" sz="1600" dirty="0"/>
          </a:p>
        </p:txBody>
      </p:sp>
      <p:sp>
        <p:nvSpPr>
          <p:cNvPr id="11" name="Arc 10"/>
          <p:cNvSpPr/>
          <p:nvPr/>
        </p:nvSpPr>
        <p:spPr bwMode="auto">
          <a:xfrm rot="5400000">
            <a:off x="-401295" y="-2655180"/>
            <a:ext cx="6814719" cy="8469913"/>
          </a:xfrm>
          <a:prstGeom prst="arc">
            <a:avLst>
              <a:gd name="adj1" fmla="val 16131691"/>
              <a:gd name="adj2" fmla="val 21218954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6084168" y="3140967"/>
            <a:ext cx="648072" cy="0"/>
          </a:xfrm>
          <a:prstGeom prst="straightConnector1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6372200" y="2564903"/>
            <a:ext cx="648072" cy="0"/>
          </a:xfrm>
          <a:prstGeom prst="straightConnector1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275303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‘Pareto’ or 80/20 rule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930008" y="6525344"/>
            <a:ext cx="1905000" cy="304800"/>
          </a:xfrm>
        </p:spPr>
        <p:txBody>
          <a:bodyPr/>
          <a:lstStyle/>
          <a:p>
            <a:r>
              <a:rPr lang="en-GB" smtClean="0">
                <a:solidFill>
                  <a:srgbClr val="FFFFFF"/>
                </a:solidFill>
              </a:rPr>
              <a:t> </a:t>
            </a:r>
            <a:fld id="{97D80ADF-2FDB-7D48-85BC-154BF744DB79}" type="slidenum">
              <a:rPr lang="en-GB" smtClean="0">
                <a:solidFill>
                  <a:srgbClr val="FFFFFF"/>
                </a:solidFill>
              </a:rPr>
              <a:pPr/>
              <a:t>11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2411760" y="1203648"/>
            <a:ext cx="5544616" cy="475252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4" name="Arc 13"/>
          <p:cNvSpPr/>
          <p:nvPr/>
        </p:nvSpPr>
        <p:spPr bwMode="auto">
          <a:xfrm rot="16200000">
            <a:off x="4211962" y="-603449"/>
            <a:ext cx="9649071" cy="13249473"/>
          </a:xfrm>
          <a:prstGeom prst="arc">
            <a:avLst>
              <a:gd name="adj1" fmla="val 16200000"/>
              <a:gd name="adj2" fmla="val 21522459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7992504" y="980728"/>
            <a:ext cx="1116000" cy="115902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2411760" y="1491680"/>
            <a:ext cx="4176464" cy="4464496"/>
          </a:xfrm>
          <a:prstGeom prst="rect">
            <a:avLst/>
          </a:prstGeom>
          <a:noFill/>
          <a:ln w="9525" cap="flat" cmpd="sng" algn="ctr">
            <a:solidFill>
              <a:schemeClr val="tx2"/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2411760" y="2643808"/>
            <a:ext cx="1800200" cy="331236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87824" y="458802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‘A’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148064" y="458802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‘B’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020272" y="4589661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‘C’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 bwMode="auto">
          <a:xfrm>
            <a:off x="2411760" y="5668144"/>
            <a:ext cx="1800200" cy="0"/>
          </a:xfrm>
          <a:prstGeom prst="straightConnector1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>
            <a:off x="4211960" y="5668144"/>
            <a:ext cx="2376264" cy="0"/>
          </a:xfrm>
          <a:prstGeom prst="straightConnector1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>
            <a:off x="6588224" y="5668144"/>
            <a:ext cx="1368152" cy="0"/>
          </a:xfrm>
          <a:prstGeom prst="straightConnector1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2915816" y="5473606"/>
            <a:ext cx="79208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20%</a:t>
            </a:r>
            <a:endParaRPr lang="en-US" sz="1600" dirty="0"/>
          </a:p>
        </p:txBody>
      </p:sp>
      <p:sp>
        <p:nvSpPr>
          <p:cNvPr id="28" name="TextBox 27"/>
          <p:cNvSpPr txBox="1"/>
          <p:nvPr/>
        </p:nvSpPr>
        <p:spPr>
          <a:xfrm>
            <a:off x="5004048" y="5473606"/>
            <a:ext cx="79208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5</a:t>
            </a:r>
            <a:r>
              <a:rPr lang="en-US" sz="1600" dirty="0" smtClean="0"/>
              <a:t>0%</a:t>
            </a:r>
            <a:endParaRPr lang="en-US" sz="1600" dirty="0"/>
          </a:p>
        </p:txBody>
      </p:sp>
      <p:sp>
        <p:nvSpPr>
          <p:cNvPr id="29" name="TextBox 28"/>
          <p:cNvSpPr txBox="1"/>
          <p:nvPr/>
        </p:nvSpPr>
        <p:spPr>
          <a:xfrm>
            <a:off x="6876256" y="5473606"/>
            <a:ext cx="79208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3</a:t>
            </a:r>
            <a:r>
              <a:rPr lang="en-US" sz="1600" dirty="0" smtClean="0"/>
              <a:t>0%</a:t>
            </a:r>
            <a:endParaRPr lang="en-US" sz="1600" dirty="0"/>
          </a:p>
        </p:txBody>
      </p:sp>
      <p:cxnSp>
        <p:nvCxnSpPr>
          <p:cNvPr id="31" name="Straight Arrow Connector 30"/>
          <p:cNvCxnSpPr/>
          <p:nvPr/>
        </p:nvCxnSpPr>
        <p:spPr bwMode="auto">
          <a:xfrm>
            <a:off x="2915816" y="1491680"/>
            <a:ext cx="0" cy="1152128"/>
          </a:xfrm>
          <a:prstGeom prst="straightConnector1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2555776" y="1938318"/>
            <a:ext cx="79208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15%</a:t>
            </a:r>
            <a:endParaRPr lang="en-US" sz="1600" dirty="0"/>
          </a:p>
        </p:txBody>
      </p:sp>
      <p:cxnSp>
        <p:nvCxnSpPr>
          <p:cNvPr id="34" name="Straight Arrow Connector 33"/>
          <p:cNvCxnSpPr/>
          <p:nvPr/>
        </p:nvCxnSpPr>
        <p:spPr bwMode="auto">
          <a:xfrm>
            <a:off x="2195736" y="2643808"/>
            <a:ext cx="0" cy="3312368"/>
          </a:xfrm>
          <a:prstGeom prst="straightConnector1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1619672" y="4005064"/>
            <a:ext cx="72008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80%</a:t>
            </a:r>
            <a:endParaRPr lang="en-US" sz="1600" dirty="0"/>
          </a:p>
        </p:txBody>
      </p:sp>
      <p:sp>
        <p:nvSpPr>
          <p:cNvPr id="36" name="TextBox 35"/>
          <p:cNvSpPr txBox="1"/>
          <p:nvPr/>
        </p:nvSpPr>
        <p:spPr>
          <a:xfrm>
            <a:off x="3203848" y="6021288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% Products/customers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1085999" y="3068960"/>
            <a:ext cx="461665" cy="23287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 smtClean="0"/>
              <a:t>% Sales/profits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1763688" y="1322403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5%</a:t>
            </a:r>
            <a:endParaRPr lang="en-US" sz="1600" dirty="0"/>
          </a:p>
        </p:txBody>
      </p:sp>
      <p:cxnSp>
        <p:nvCxnSpPr>
          <p:cNvPr id="42" name="Straight Arrow Connector 41"/>
          <p:cNvCxnSpPr>
            <a:endCxn id="38" idx="0"/>
          </p:cNvCxnSpPr>
          <p:nvPr/>
        </p:nvCxnSpPr>
        <p:spPr bwMode="auto">
          <a:xfrm>
            <a:off x="2123728" y="980728"/>
            <a:ext cx="0" cy="341675"/>
          </a:xfrm>
          <a:prstGeom prst="straightConnector1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6" name="Straight Arrow Connector 45"/>
          <p:cNvCxnSpPr>
            <a:endCxn id="38" idx="2"/>
          </p:cNvCxnSpPr>
          <p:nvPr/>
        </p:nvCxnSpPr>
        <p:spPr bwMode="auto">
          <a:xfrm flipV="1">
            <a:off x="2123728" y="1660957"/>
            <a:ext cx="0" cy="342000"/>
          </a:xfrm>
          <a:prstGeom prst="straightConnector1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177009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</a:t>
            </a:r>
            <a:r>
              <a:rPr lang="en-US" dirty="0"/>
              <a:t>aging product service levels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smtClean="0">
                <a:solidFill>
                  <a:srgbClr val="FFFFFF"/>
                </a:solidFill>
              </a:rPr>
              <a:t> </a:t>
            </a:r>
            <a:fld id="{97D80ADF-2FDB-7D48-85BC-154BF744DB79}" type="slidenum">
              <a:rPr lang="en-GB" smtClean="0">
                <a:solidFill>
                  <a:srgbClr val="FFFFFF"/>
                </a:solidFill>
              </a:rPr>
              <a:pPr/>
              <a:t>12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2051720" y="1412776"/>
            <a:ext cx="6192688" cy="352839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6" name="Straight Connector 5"/>
          <p:cNvCxnSpPr>
            <a:stCxn id="4" idx="0"/>
            <a:endCxn id="4" idx="2"/>
          </p:cNvCxnSpPr>
          <p:nvPr/>
        </p:nvCxnSpPr>
        <p:spPr bwMode="auto">
          <a:xfrm>
            <a:off x="5148064" y="1412776"/>
            <a:ext cx="0" cy="3528392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>
            <a:stCxn id="4" idx="1"/>
            <a:endCxn id="4" idx="3"/>
          </p:cNvCxnSpPr>
          <p:nvPr/>
        </p:nvCxnSpPr>
        <p:spPr bwMode="auto">
          <a:xfrm>
            <a:off x="2051720" y="3176972"/>
            <a:ext cx="6192688" cy="0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2627784" y="1700808"/>
            <a:ext cx="541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(1)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627784" y="3445331"/>
            <a:ext cx="541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724128" y="1700808"/>
            <a:ext cx="541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(2)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724128" y="3445331"/>
            <a:ext cx="541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(4)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771800" y="2070140"/>
            <a:ext cx="13068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Seek cost</a:t>
            </a:r>
          </a:p>
          <a:p>
            <a:r>
              <a:rPr lang="en-US" dirty="0" smtClean="0"/>
              <a:t>reduction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771800" y="3814663"/>
            <a:ext cx="1003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868144" y="2095044"/>
            <a:ext cx="16225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Provide high</a:t>
            </a:r>
          </a:p>
          <a:p>
            <a:r>
              <a:rPr lang="en-US" dirty="0" smtClean="0"/>
              <a:t>availability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868144" y="3802857"/>
            <a:ext cx="14817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Centralised</a:t>
            </a:r>
            <a:endParaRPr lang="en-US" dirty="0" smtClean="0"/>
          </a:p>
          <a:p>
            <a:r>
              <a:rPr lang="en-US" dirty="0" smtClean="0"/>
              <a:t>inventory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 rot="16200000">
            <a:off x="1329948" y="3931366"/>
            <a:ext cx="642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Low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 rot="16200000">
            <a:off x="1295347" y="2015841"/>
            <a:ext cx="71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High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203848" y="5085184"/>
            <a:ext cx="642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Low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444208" y="5085184"/>
            <a:ext cx="71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High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 rot="16200000">
            <a:off x="-222381" y="2996952"/>
            <a:ext cx="2181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Volume (by SKU)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3469066" y="5723964"/>
            <a:ext cx="34071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Profit contribution (by SKU)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5145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2"/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en-GB" sz="1000">
                <a:solidFill>
                  <a:srgbClr val="FFFFFF"/>
                </a:solidFill>
              </a:rPr>
              <a:t> </a:t>
            </a:r>
            <a:fld id="{439B937C-E972-1644-A4CA-4CBB3C253DD6}" type="slidenum">
              <a:rPr lang="en-GB" sz="1000">
                <a:solidFill>
                  <a:srgbClr val="FFFFFF"/>
                </a:solidFill>
              </a:rPr>
              <a:pPr/>
              <a:t>13</a:t>
            </a:fld>
            <a:endParaRPr lang="en-GB" sz="1000">
              <a:solidFill>
                <a:srgbClr val="FFFFFF"/>
              </a:solidFill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78676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2E7A"/>
                </a:solidFill>
              </a14:hiddenFill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dirty="0" smtClean="0">
                <a:latin typeface="Verdana" charset="0"/>
              </a:rPr>
              <a:t>Customer service and the 80/20 rule</a:t>
            </a:r>
            <a:endParaRPr lang="en-US" dirty="0">
              <a:latin typeface="Verdana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1547664" y="1556792"/>
            <a:ext cx="6264696" cy="3888432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2555776" y="1556792"/>
            <a:ext cx="0" cy="3888432"/>
          </a:xfrm>
          <a:prstGeom prst="line">
            <a:avLst/>
          </a:prstGeom>
          <a:solidFill>
            <a:srgbClr val="99C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3707904" y="1556792"/>
            <a:ext cx="0" cy="3888432"/>
          </a:xfrm>
          <a:prstGeom prst="line">
            <a:avLst/>
          </a:prstGeom>
          <a:solidFill>
            <a:srgbClr val="99C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1547664" y="2348880"/>
            <a:ext cx="6264696" cy="0"/>
          </a:xfrm>
          <a:prstGeom prst="line">
            <a:avLst/>
          </a:prstGeom>
          <a:solidFill>
            <a:srgbClr val="99C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1547664" y="3212976"/>
            <a:ext cx="6264696" cy="0"/>
          </a:xfrm>
          <a:prstGeom prst="line">
            <a:avLst/>
          </a:prstGeom>
          <a:solidFill>
            <a:srgbClr val="99C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3707904" y="3212976"/>
            <a:ext cx="4104456" cy="2232248"/>
          </a:xfrm>
          <a:prstGeom prst="rect">
            <a:avLst/>
          </a:prstGeom>
          <a:solidFill>
            <a:schemeClr val="bg1">
              <a:lumMod val="75000"/>
            </a:schemeClr>
          </a:solidFill>
          <a:ln w="2540"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547664" y="1556792"/>
            <a:ext cx="1008112" cy="792088"/>
          </a:xfrm>
          <a:prstGeom prst="rect">
            <a:avLst/>
          </a:prstGeom>
          <a:solidFill>
            <a:schemeClr val="bg1">
              <a:lumMod val="75000"/>
            </a:schemeClr>
          </a:solidFill>
          <a:ln w="2540"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827584" y="1700808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A</a:t>
            </a:r>
            <a:endParaRPr lang="en-US" sz="2000" dirty="0"/>
          </a:p>
        </p:txBody>
      </p:sp>
      <p:sp>
        <p:nvSpPr>
          <p:cNvPr id="28" name="TextBox 27"/>
          <p:cNvSpPr txBox="1"/>
          <p:nvPr/>
        </p:nvSpPr>
        <p:spPr>
          <a:xfrm>
            <a:off x="827584" y="2564904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B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7584" y="3933056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691680" y="5589240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A</a:t>
            </a:r>
            <a:endParaRPr lang="en-US" sz="2000" dirty="0"/>
          </a:p>
        </p:txBody>
      </p:sp>
      <p:sp>
        <p:nvSpPr>
          <p:cNvPr id="31" name="TextBox 30"/>
          <p:cNvSpPr txBox="1"/>
          <p:nvPr/>
        </p:nvSpPr>
        <p:spPr>
          <a:xfrm>
            <a:off x="2771800" y="5589240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B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36096" y="5589240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C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71800" y="1124744"/>
            <a:ext cx="41764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Key products, key accounts (protect)</a:t>
            </a:r>
            <a:endParaRPr lang="en-US" sz="1600" dirty="0"/>
          </a:p>
        </p:txBody>
      </p:sp>
      <p:cxnSp>
        <p:nvCxnSpPr>
          <p:cNvPr id="22" name="Straight Arrow Connector 21"/>
          <p:cNvCxnSpPr>
            <a:stCxn id="20" idx="1"/>
          </p:cNvCxnSpPr>
          <p:nvPr/>
        </p:nvCxnSpPr>
        <p:spPr bwMode="auto">
          <a:xfrm flipH="1">
            <a:off x="2015716" y="1294021"/>
            <a:ext cx="756084" cy="622811"/>
          </a:xfrm>
          <a:prstGeom prst="straightConnector1">
            <a:avLst/>
          </a:prstGeom>
          <a:solidFill>
            <a:srgbClr val="99CCFF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3203848" y="598935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Customers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95536" y="2204864"/>
            <a:ext cx="477054" cy="241633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1900" dirty="0" smtClean="0"/>
              <a:t>Products</a:t>
            </a:r>
            <a:endParaRPr lang="en-US" sz="1900" dirty="0"/>
          </a:p>
        </p:txBody>
      </p:sp>
      <p:sp>
        <p:nvSpPr>
          <p:cNvPr id="37" name="TextBox 36"/>
          <p:cNvSpPr txBox="1"/>
          <p:nvPr/>
        </p:nvSpPr>
        <p:spPr>
          <a:xfrm>
            <a:off x="2555776" y="1763524"/>
            <a:ext cx="115212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dirty="0" smtClean="0"/>
              <a:t>Develop</a:t>
            </a:r>
            <a:endParaRPr lang="en-US" sz="1700" dirty="0"/>
          </a:p>
        </p:txBody>
      </p:sp>
      <p:sp>
        <p:nvSpPr>
          <p:cNvPr id="40" name="TextBox 39"/>
          <p:cNvSpPr txBox="1"/>
          <p:nvPr/>
        </p:nvSpPr>
        <p:spPr>
          <a:xfrm>
            <a:off x="1475656" y="2564904"/>
            <a:ext cx="115212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dirty="0" smtClean="0"/>
              <a:t>Develop</a:t>
            </a:r>
            <a:endParaRPr lang="en-US" sz="1700" dirty="0"/>
          </a:p>
        </p:txBody>
      </p:sp>
      <p:sp>
        <p:nvSpPr>
          <p:cNvPr id="41" name="TextBox 40"/>
          <p:cNvSpPr txBox="1"/>
          <p:nvPr/>
        </p:nvSpPr>
        <p:spPr>
          <a:xfrm>
            <a:off x="2555776" y="2564904"/>
            <a:ext cx="115212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dirty="0" smtClean="0"/>
              <a:t>Maintain</a:t>
            </a:r>
            <a:endParaRPr lang="en-US" sz="1700" dirty="0"/>
          </a:p>
        </p:txBody>
      </p:sp>
      <p:sp>
        <p:nvSpPr>
          <p:cNvPr id="42" name="TextBox 41"/>
          <p:cNvSpPr txBox="1"/>
          <p:nvPr/>
        </p:nvSpPr>
        <p:spPr>
          <a:xfrm>
            <a:off x="5148064" y="4083169"/>
            <a:ext cx="115212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dirty="0" smtClean="0"/>
              <a:t>Review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79357458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ranfield_ Landscape">
  <a:themeElements>
    <a:clrScheme name="Cranfield_ Landscap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ranfield_ Landscap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2075" tIns="46038" rIns="92075" bIns="46038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3300"/>
          </a:buClr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2075" tIns="46038" rIns="92075" bIns="46038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3300"/>
          </a:buClr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Cranfield_ Landscap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nfield_ Landscap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field_ Landscap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field_ Landscap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field_ Landscap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field_ Landscap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field_ Landscap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660</TotalTime>
  <Words>442</Words>
  <Application>Microsoft Macintosh PowerPoint</Application>
  <PresentationFormat>On-screen Show (4:3)</PresentationFormat>
  <Paragraphs>152</Paragraphs>
  <Slides>13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Cranfield_ Landscape</vt:lpstr>
      <vt:lpstr>CorelDRAW!</vt:lpstr>
      <vt:lpstr>PowerPoint Presentation</vt:lpstr>
      <vt:lpstr>Shopper behaviour when faced with a stock-out</vt:lpstr>
      <vt:lpstr>The impact of logistics and customer service on marketing</vt:lpstr>
      <vt:lpstr>Using service to augment the core product</vt:lpstr>
      <vt:lpstr>Customer retention indicators</vt:lpstr>
      <vt:lpstr>Linking customer value to supply chain strategy</vt:lpstr>
      <vt:lpstr>The costs of service</vt:lpstr>
      <vt:lpstr>Probability of level of sales being within given limits</vt:lpstr>
      <vt:lpstr>Service levels and the normal distribution</vt:lpstr>
      <vt:lpstr>Shifting the costs of service</vt:lpstr>
      <vt:lpstr>The ‘Pareto’ or 80/20 rule</vt:lpstr>
      <vt:lpstr>Managing product service levels</vt:lpstr>
      <vt:lpstr>Customer service and the 80/20 rule</vt:lpstr>
    </vt:vector>
  </TitlesOfParts>
  <Company>ACE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Competitive advantage and the ‘Three Cs’</dc:title>
  <dc:creator>Anne-Claire Elwyn</dc:creator>
  <cp:lastModifiedBy>Anne-Claire Elwyn</cp:lastModifiedBy>
  <cp:revision>61</cp:revision>
  <dcterms:created xsi:type="dcterms:W3CDTF">2012-02-23T13:30:07Z</dcterms:created>
  <dcterms:modified xsi:type="dcterms:W3CDTF">2016-07-29T22:45:42Z</dcterms:modified>
</cp:coreProperties>
</file>