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4" r:id="rId1"/>
  </p:sldMasterIdLst>
  <p:notesMasterIdLst>
    <p:notesMasterId r:id="rId20"/>
  </p:notesMasterIdLst>
  <p:sldIdLst>
    <p:sldId id="256" r:id="rId2"/>
    <p:sldId id="257" r:id="rId3"/>
    <p:sldId id="269" r:id="rId4"/>
    <p:sldId id="258" r:id="rId5"/>
    <p:sldId id="268" r:id="rId6"/>
    <p:sldId id="259" r:id="rId7"/>
    <p:sldId id="276" r:id="rId8"/>
    <p:sldId id="262" r:id="rId9"/>
    <p:sldId id="263" r:id="rId10"/>
    <p:sldId id="278" r:id="rId11"/>
    <p:sldId id="280" r:id="rId12"/>
    <p:sldId id="267" r:id="rId13"/>
    <p:sldId id="277" r:id="rId14"/>
    <p:sldId id="273" r:id="rId15"/>
    <p:sldId id="274" r:id="rId16"/>
    <p:sldId id="275" r:id="rId17"/>
    <p:sldId id="266" r:id="rId18"/>
    <p:sldId id="27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3"/>
  </p:normalViewPr>
  <p:slideViewPr>
    <p:cSldViewPr snapToGrid="0" snapToObjects="1">
      <p:cViewPr varScale="1">
        <p:scale>
          <a:sx n="120" d="100"/>
          <a:sy n="120" d="100"/>
        </p:scale>
        <p:origin x="140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45" d="100"/>
          <a:sy n="45" d="100"/>
        </p:scale>
        <p:origin x="-2136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C718AE-C498-9442-BC23-164A2A525221}" type="datetimeFigureOut">
              <a:rPr lang="en-US" smtClean="0"/>
              <a:t>6/7/18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E973EE-B3E4-E547-8C45-717F28BF4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152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HANDOUTS: LC TOOLKIT,</a:t>
            </a:r>
            <a:r>
              <a:rPr lang="en-US" baseline="0" dirty="0"/>
              <a:t> </a:t>
            </a:r>
            <a:r>
              <a:rPr lang="en-US" dirty="0"/>
              <a:t>ARTFUL THINKING ROUTINES,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973EE-B3E4-E547-8C45-717F28BF4E4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485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Motivates students to engage more fully with the related subject area.</a:t>
            </a:r>
          </a:p>
          <a:p>
            <a:pPr lvl="0"/>
            <a:r>
              <a:rPr lang="en-US" dirty="0"/>
              <a:t>Extends how learners process and retain information because it combines several learning modalities and thus reach a wider range of students. </a:t>
            </a:r>
            <a:br>
              <a:rPr lang="en-US" dirty="0"/>
            </a:br>
            <a:r>
              <a:rPr lang="en-US" sz="1000" dirty="0"/>
              <a:t>(Daniel R. </a:t>
            </a:r>
            <a:r>
              <a:rPr lang="en-US" sz="1000" dirty="0" err="1"/>
              <a:t>Scheinfeld</a:t>
            </a:r>
            <a:r>
              <a:rPr lang="en-US" sz="1000" dirty="0"/>
              <a:t> (2004)3 </a:t>
            </a:r>
          </a:p>
          <a:p>
            <a:pPr lvl="0"/>
            <a:r>
              <a:rPr lang="en-US" dirty="0"/>
              <a:t>Arts integration has been shown to improve long-term memory.</a:t>
            </a:r>
            <a:br>
              <a:rPr lang="en-US" dirty="0"/>
            </a:br>
            <a:r>
              <a:rPr lang="en-US" sz="1000" dirty="0"/>
              <a:t> (</a:t>
            </a:r>
            <a:r>
              <a:rPr lang="en-US" sz="1000" dirty="0" err="1"/>
              <a:t>Rinne</a:t>
            </a:r>
            <a:r>
              <a:rPr lang="en-US" sz="1000" dirty="0"/>
              <a:t>, Gregory, </a:t>
            </a:r>
            <a:r>
              <a:rPr lang="en-US" sz="1000" dirty="0" err="1"/>
              <a:t>Yarmolinskaya</a:t>
            </a:r>
            <a:r>
              <a:rPr lang="en-US" sz="1000" dirty="0"/>
              <a:t>, &amp; </a:t>
            </a:r>
            <a:r>
              <a:rPr lang="en-US" sz="1000" dirty="0" err="1"/>
              <a:t>Hardiman</a:t>
            </a:r>
            <a:r>
              <a:rPr lang="en-US" sz="1000" dirty="0"/>
              <a:t>, 2011).</a:t>
            </a:r>
          </a:p>
          <a:p>
            <a:pPr lvl="0"/>
            <a:r>
              <a:rPr lang="en-US" dirty="0"/>
              <a:t>Teachers benefit by building community + collaborative relationships, willing to experiment, innovate and take risks.</a:t>
            </a:r>
          </a:p>
          <a:p>
            <a:pPr lvl="0"/>
            <a:r>
              <a:rPr lang="en-US" dirty="0"/>
              <a:t>Cultivates systems thinking – Students recognize the interconnected networks, relationships and patterns that are present in the real world.</a:t>
            </a:r>
          </a:p>
          <a:p>
            <a:pPr lvl="0"/>
            <a:r>
              <a:rPr lang="en-US" dirty="0"/>
              <a:t>Interdisciplinary curricula - Provides faculty the opportunity to work together (cross disciplinary) to cultivate an integrated approach towards developing student learning opportunities.</a:t>
            </a:r>
          </a:p>
          <a:p>
            <a:pPr lvl="0"/>
            <a:r>
              <a:rPr lang="en-US" dirty="0"/>
              <a:t>Project-based learning</a:t>
            </a:r>
          </a:p>
          <a:p>
            <a:pPr lvl="0"/>
            <a:r>
              <a:rPr lang="en-US" dirty="0"/>
              <a:t>Differentiated instruction</a:t>
            </a:r>
          </a:p>
          <a:p>
            <a:pPr lvl="0"/>
            <a:r>
              <a:rPr lang="en-US" dirty="0"/>
              <a:t>Academically challenging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973EE-B3E4-E547-8C45-717F28BF4E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808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HANDOUTS +</a:t>
            </a:r>
            <a:r>
              <a:rPr lang="en-US" baseline="0" dirty="0"/>
              <a:t> REVIEW/DISCUSSION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973EE-B3E4-E547-8C45-717F28BF4E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0667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HANDOUTS: LC TOOLKIT,</a:t>
            </a:r>
            <a:r>
              <a:rPr lang="en-US" baseline="0" dirty="0"/>
              <a:t> </a:t>
            </a:r>
            <a:r>
              <a:rPr lang="en-US" dirty="0"/>
              <a:t>ARTFUL THINKING ROUTINES,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973EE-B3E4-E547-8C45-717F28BF4E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485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Handouts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973EE-B3E4-E547-8C45-717F28BF4E4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117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your take away?</a:t>
            </a:r>
          </a:p>
          <a:p>
            <a:r>
              <a:rPr lang="en-US"/>
              <a:t>What support do you need to make Ai happen in your classroom?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973EE-B3E4-E547-8C45-717F28BF4E4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172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973EE-B3E4-E547-8C45-717F28BF4E4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458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6/7/18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6/7/18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6/7/18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6/7/18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6/7/18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6/7/18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6/7/18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6/7/18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6/7/18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6/7/18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6/7/18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7C3F878-F5E8-489B-AC8A-64F2A7E22C28}" type="datetimeFigureOut">
              <a:rPr lang="en-US" smtClean="0"/>
              <a:pPr/>
              <a:t>6/7/18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IUsWCdu9Q_Q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5257800" y="1676400"/>
            <a:ext cx="3886200" cy="1974850"/>
          </a:xfrm>
        </p:spPr>
        <p:txBody>
          <a:bodyPr>
            <a:noAutofit/>
          </a:bodyPr>
          <a:lstStyle/>
          <a:p>
            <a:r>
              <a:rPr lang="en-US" sz="4400" dirty="0"/>
              <a:t>Arts Integration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5257800" y="3475038"/>
            <a:ext cx="3886200" cy="1554162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pPr marL="68580" indent="0">
              <a:buNone/>
            </a:pPr>
            <a:r>
              <a:rPr lang="en-US" dirty="0"/>
              <a:t>Lynne Cassidy</a:t>
            </a:r>
          </a:p>
          <a:p>
            <a:pPr marL="68580" indent="0">
              <a:buNone/>
            </a:pPr>
            <a:r>
              <a:rPr lang="en-US" dirty="0"/>
              <a:t>Carbondale Community School</a:t>
            </a:r>
          </a:p>
        </p:txBody>
      </p:sp>
      <p:pic>
        <p:nvPicPr>
          <p:cNvPr id="4" name="Picture 3" descr="MooMoo:Users:LynSueCass:Desktop:smaller logo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21" y="622493"/>
            <a:ext cx="3679816" cy="41935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9960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is Arts Integration?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4347" y="4101670"/>
            <a:ext cx="7593853" cy="1190677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Arts integration</a:t>
            </a:r>
            <a:r>
              <a:rPr lang="en-US" dirty="0"/>
              <a:t> is </a:t>
            </a:r>
            <a:r>
              <a:rPr lang="en-US" b="1" u="sng" dirty="0"/>
              <a:t>an approach</a:t>
            </a:r>
            <a:r>
              <a:rPr lang="en-US" b="1" dirty="0"/>
              <a:t> </a:t>
            </a:r>
            <a:r>
              <a:rPr lang="en-US" dirty="0"/>
              <a:t>to teaching and learning </a:t>
            </a:r>
            <a:br>
              <a:rPr lang="en-US" dirty="0"/>
            </a:br>
            <a:r>
              <a:rPr lang="en-US" dirty="0"/>
              <a:t>through which content standards are taught and assessed </a:t>
            </a:r>
            <a:r>
              <a:rPr lang="en-US" b="1" u="sng" dirty="0"/>
              <a:t>equitably</a:t>
            </a:r>
            <a:br>
              <a:rPr lang="en-US" b="1" u="sng" dirty="0"/>
            </a:br>
            <a:r>
              <a:rPr lang="en-US" dirty="0"/>
              <a:t>in and through the arts. </a:t>
            </a:r>
          </a:p>
          <a:p>
            <a:r>
              <a:rPr lang="en-US" dirty="0"/>
              <a:t>It is </a:t>
            </a:r>
            <a:r>
              <a:rPr lang="en-US" u="sng" dirty="0"/>
              <a:t>a strategy </a:t>
            </a:r>
            <a:r>
              <a:rPr lang="en-US" dirty="0"/>
              <a:t>used to support learning objectives. </a:t>
            </a:r>
          </a:p>
        </p:txBody>
      </p:sp>
      <p:pic>
        <p:nvPicPr>
          <p:cNvPr id="4" name="Picture 3" descr="MooMoo:Users:LynSueCass:Desktop:AI Cert:Sprints:Sprint 1:S1-L1:AI imag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958" y="1658266"/>
            <a:ext cx="3326499" cy="2064118"/>
          </a:xfrm>
          <a:prstGeom prst="rect">
            <a:avLst/>
          </a:prstGeom>
          <a:ln w="57150" cap="sq" cmpd="sng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8833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iV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990" y="1022377"/>
            <a:ext cx="5181953" cy="37819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115936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Art is being taught with the content area simultaneously.</a:t>
            </a:r>
          </a:p>
        </p:txBody>
      </p:sp>
    </p:spTree>
    <p:extLst>
      <p:ext uri="{BB962C8B-B14F-4D97-AF65-F5344CB8AC3E}">
        <p14:creationId xmlns:p14="http://schemas.microsoft.com/office/powerpoint/2010/main" val="3371281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How does Ai work?</a:t>
            </a:r>
          </a:p>
        </p:txBody>
      </p:sp>
      <p:pic>
        <p:nvPicPr>
          <p:cNvPr id="4" name="Content Placeholder 3" descr="Ai Continuu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756" r="-24756"/>
          <a:stretch>
            <a:fillRect/>
          </a:stretch>
        </p:blipFill>
        <p:spPr>
          <a:xfrm>
            <a:off x="685800" y="1320801"/>
            <a:ext cx="7772400" cy="4305299"/>
          </a:xfrm>
        </p:spPr>
      </p:pic>
    </p:spTree>
    <p:extLst>
      <p:ext uri="{BB962C8B-B14F-4D97-AF65-F5344CB8AC3E}">
        <p14:creationId xmlns:p14="http://schemas.microsoft.com/office/powerpoint/2010/main" val="1744961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Why arts integration?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4701765"/>
            <a:ext cx="7772400" cy="801265"/>
          </a:xfrm>
        </p:spPr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en-US" b="1" dirty="0"/>
              <a:t>Arts Integration: Deepening Understanding of Core Content</a:t>
            </a:r>
            <a:endParaRPr lang="en-US" b="1" dirty="0">
              <a:hlinkClick r:id="rId3"/>
            </a:endParaRPr>
          </a:p>
          <a:p>
            <a:pPr marL="68580" indent="0" algn="ctr">
              <a:buNone/>
            </a:pPr>
            <a:r>
              <a:rPr lang="en-US" b="1" dirty="0">
                <a:hlinkClick r:id="rId3"/>
              </a:rPr>
              <a:t>https://youtu.be/IUsWCdu9Q_Q</a:t>
            </a:r>
            <a:endParaRPr lang="en-US" b="1" dirty="0"/>
          </a:p>
          <a:p>
            <a:pPr marL="68580" indent="0">
              <a:buNone/>
            </a:pPr>
            <a:endParaRPr lang="en-US" sz="1600" dirty="0"/>
          </a:p>
          <a:p>
            <a:pPr marL="68580" indent="0">
              <a:buNone/>
            </a:pPr>
            <a:endParaRPr lang="en-US" dirty="0"/>
          </a:p>
        </p:txBody>
      </p:sp>
      <p:pic>
        <p:nvPicPr>
          <p:cNvPr id="4" name="Picture 3" descr="Wheeler-640x36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347" y="1462992"/>
            <a:ext cx="5436583" cy="305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321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WHY arts integration?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68121"/>
            <a:ext cx="7772400" cy="4262982"/>
          </a:xfrm>
        </p:spPr>
        <p:txBody>
          <a:bodyPr>
            <a:normAutofit/>
          </a:bodyPr>
          <a:lstStyle/>
          <a:p>
            <a:pPr marL="68580" lvl="0" indent="0">
              <a:buNone/>
            </a:pPr>
            <a:r>
              <a:rPr lang="en-US" dirty="0"/>
              <a:t>The research shows that arts integration….</a:t>
            </a:r>
          </a:p>
          <a:p>
            <a:pPr lvl="1"/>
            <a:r>
              <a:rPr lang="en-US" sz="2000" dirty="0"/>
              <a:t>Motivates students to engage more fully with their learning.</a:t>
            </a:r>
          </a:p>
          <a:p>
            <a:pPr lvl="1"/>
            <a:r>
              <a:rPr lang="en-US" sz="2000" dirty="0"/>
              <a:t>Supports interdisciplinary curricula + project-based learning</a:t>
            </a:r>
          </a:p>
          <a:p>
            <a:pPr lvl="1"/>
            <a:r>
              <a:rPr lang="en-US" sz="2000" dirty="0"/>
              <a:t>Cultivates systems thinking</a:t>
            </a:r>
          </a:p>
          <a:p>
            <a:pPr lvl="1"/>
            <a:r>
              <a:rPr lang="en-US" sz="2000" dirty="0"/>
              <a:t>Offers differentiated instruction</a:t>
            </a:r>
          </a:p>
          <a:p>
            <a:pPr lvl="1"/>
            <a:r>
              <a:rPr lang="en-US" sz="2000" dirty="0"/>
              <a:t>Challenges students academically</a:t>
            </a:r>
          </a:p>
          <a:p>
            <a:pPr lvl="1"/>
            <a:r>
              <a:rPr lang="en-US" sz="2000" dirty="0"/>
              <a:t>Extends how learners process and retain information because it combines several learning modalities and thus reach a wider range of students. </a:t>
            </a:r>
            <a:r>
              <a:rPr lang="en-US" sz="1050" dirty="0"/>
              <a:t>(Daniel R. </a:t>
            </a:r>
            <a:r>
              <a:rPr lang="en-US" sz="1050" dirty="0" err="1"/>
              <a:t>Scheinfeld</a:t>
            </a:r>
            <a:r>
              <a:rPr lang="en-US" sz="1050" dirty="0"/>
              <a:t> (2004)3 </a:t>
            </a:r>
          </a:p>
          <a:p>
            <a:pPr lvl="1"/>
            <a:r>
              <a:rPr lang="en-US" sz="2000" dirty="0"/>
              <a:t>Shown to improve long-term memory.</a:t>
            </a:r>
            <a:r>
              <a:rPr lang="en-US" sz="1050" dirty="0"/>
              <a:t> (</a:t>
            </a:r>
            <a:r>
              <a:rPr lang="en-US" sz="1050" dirty="0" err="1"/>
              <a:t>Rinne</a:t>
            </a:r>
            <a:r>
              <a:rPr lang="en-US" sz="1050" dirty="0"/>
              <a:t>, Gregory, </a:t>
            </a:r>
            <a:r>
              <a:rPr lang="en-US" sz="1050" dirty="0" err="1"/>
              <a:t>Yarmolinskaya</a:t>
            </a:r>
            <a:r>
              <a:rPr lang="en-US" sz="1050" dirty="0"/>
              <a:t>, &amp; </a:t>
            </a:r>
            <a:r>
              <a:rPr lang="en-US" sz="1050" dirty="0" err="1"/>
              <a:t>Hardiman</a:t>
            </a:r>
            <a:r>
              <a:rPr lang="en-US" sz="1050" dirty="0"/>
              <a:t>, 2011).</a:t>
            </a:r>
          </a:p>
          <a:p>
            <a:pPr lvl="1"/>
            <a:r>
              <a:rPr lang="en-US" sz="2000" dirty="0"/>
              <a:t>Builds collaborative relationship between teachers.</a:t>
            </a:r>
          </a:p>
        </p:txBody>
      </p:sp>
    </p:spTree>
    <p:extLst>
      <p:ext uri="{BB962C8B-B14F-4D97-AF65-F5344CB8AC3E}">
        <p14:creationId xmlns:p14="http://schemas.microsoft.com/office/powerpoint/2010/main" val="665283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can I fit this in?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9300" y="1333500"/>
            <a:ext cx="7772400" cy="4229099"/>
          </a:xfrm>
        </p:spPr>
        <p:txBody>
          <a:bodyPr>
            <a:normAutofit fontScale="85000" lnSpcReduction="20000"/>
          </a:bodyPr>
          <a:lstStyle/>
          <a:p>
            <a:pPr marL="68580" indent="0">
              <a:lnSpc>
                <a:spcPct val="120000"/>
              </a:lnSpc>
              <a:buNone/>
            </a:pPr>
            <a:r>
              <a:rPr lang="en-US" sz="3200" b="1" dirty="0"/>
              <a:t>Ask yourself: </a:t>
            </a:r>
            <a:endParaRPr lang="en-US" sz="3200" dirty="0"/>
          </a:p>
          <a:p>
            <a:pPr lvl="0">
              <a:lnSpc>
                <a:spcPct val="120000"/>
              </a:lnSpc>
            </a:pPr>
            <a:r>
              <a:rPr lang="en-US" dirty="0"/>
              <a:t>What are the BIG CONCEPTS that are challenging for your students?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Can Ai help my students connect to one of these concepts? </a:t>
            </a:r>
            <a:br>
              <a:rPr lang="en-US" dirty="0"/>
            </a:br>
            <a:endParaRPr lang="en-US" dirty="0"/>
          </a:p>
          <a:p>
            <a:pPr lvl="0">
              <a:lnSpc>
                <a:spcPct val="120000"/>
              </a:lnSpc>
            </a:pPr>
            <a:r>
              <a:rPr lang="en-US" dirty="0"/>
              <a:t>Are there interdisciplinary learning opportunities that naturally align with art and academic content standards?</a:t>
            </a:r>
            <a:br>
              <a:rPr lang="en-US" dirty="0"/>
            </a:br>
            <a:endParaRPr lang="en-US" dirty="0"/>
          </a:p>
          <a:p>
            <a:pPr lvl="0">
              <a:lnSpc>
                <a:spcPct val="120000"/>
              </a:lnSpc>
            </a:pPr>
            <a:r>
              <a:rPr lang="en-US" dirty="0"/>
              <a:t>Who can I work with to create an integrated lesson that teaches and assesses these standards equitably? </a:t>
            </a:r>
          </a:p>
          <a:p>
            <a:pPr lvl="1">
              <a:lnSpc>
                <a:spcPct val="120000"/>
              </a:lnSpc>
            </a:pPr>
            <a:r>
              <a:rPr lang="en-US" sz="1800" dirty="0"/>
              <a:t>Create only one or two Ai lessons for the entire year. </a:t>
            </a:r>
          </a:p>
          <a:p>
            <a:pPr lvl="1"/>
            <a:endParaRPr lang="en-US" sz="1800" dirty="0"/>
          </a:p>
          <a:p>
            <a:pPr marL="68580" indent="0" algn="ctr">
              <a:buNone/>
            </a:pPr>
            <a:r>
              <a:rPr lang="en-US" sz="2100" dirty="0">
                <a:solidFill>
                  <a:srgbClr val="FFFF00"/>
                </a:solidFill>
              </a:rPr>
              <a:t>Take 5-10 minutes to talk with your teaching partner about </a:t>
            </a:r>
          </a:p>
          <a:p>
            <a:pPr marL="68580" indent="0" algn="ctr">
              <a:buNone/>
            </a:pPr>
            <a:r>
              <a:rPr lang="en-US" sz="2100" dirty="0">
                <a:solidFill>
                  <a:srgbClr val="FFFF00"/>
                </a:solidFill>
              </a:rPr>
              <a:t>how you could fit Ai into your school year? </a:t>
            </a:r>
          </a:p>
        </p:txBody>
      </p:sp>
    </p:spTree>
    <p:extLst>
      <p:ext uri="{BB962C8B-B14F-4D97-AF65-F5344CB8AC3E}">
        <p14:creationId xmlns:p14="http://schemas.microsoft.com/office/powerpoint/2010/main" val="3590284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How do Ai strategies work?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4100" y="2774482"/>
            <a:ext cx="7404100" cy="2724618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  <a:buClr>
                <a:srgbClr val="86CE24"/>
              </a:buClr>
            </a:pPr>
            <a:r>
              <a:rPr lang="en-US" dirty="0"/>
              <a:t>Use as a starting point. </a:t>
            </a:r>
          </a:p>
          <a:p>
            <a:pPr lvl="1">
              <a:lnSpc>
                <a:spcPct val="150000"/>
              </a:lnSpc>
              <a:buClr>
                <a:srgbClr val="86CE24"/>
              </a:buClr>
            </a:pPr>
            <a:r>
              <a:rPr lang="en-US" dirty="0"/>
              <a:t>Strategies are avenues into the arts; not full on Ai. </a:t>
            </a:r>
          </a:p>
          <a:p>
            <a:pPr lvl="0">
              <a:lnSpc>
                <a:spcPct val="150000"/>
              </a:lnSpc>
              <a:buClr>
                <a:srgbClr val="86CE24"/>
              </a:buClr>
            </a:pPr>
            <a:r>
              <a:rPr lang="en-US" dirty="0"/>
              <a:t>Easy to implement, immediate success and FUN!</a:t>
            </a:r>
          </a:p>
          <a:p>
            <a:pPr lvl="0">
              <a:lnSpc>
                <a:spcPct val="150000"/>
              </a:lnSpc>
            </a:pPr>
            <a:r>
              <a:rPr lang="en-US" dirty="0"/>
              <a:t>Focus on the process of application, not the product. </a:t>
            </a:r>
          </a:p>
          <a:p>
            <a:pPr lvl="1"/>
            <a:r>
              <a:rPr lang="en-US" dirty="0"/>
              <a:t>Kids will remember the process</a:t>
            </a:r>
            <a:r>
              <a:rPr lang="en-US" sz="1400" dirty="0"/>
              <a:t>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568931" y="1392238"/>
            <a:ext cx="5829299" cy="1280644"/>
            <a:chOff x="317501" y="1582738"/>
            <a:chExt cx="8382229" cy="1841500"/>
          </a:xfrm>
        </p:grpSpPr>
        <p:pic>
          <p:nvPicPr>
            <p:cNvPr id="5" name="Picture 4" descr="black-and-white-music-notes-clip-art-the-art-mad-wallpapers-830x830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6199" y="1595438"/>
              <a:ext cx="1828800" cy="1828800"/>
            </a:xfrm>
            <a:prstGeom prst="rect">
              <a:avLst/>
            </a:prstGeom>
          </p:spPr>
        </p:pic>
        <p:pic>
          <p:nvPicPr>
            <p:cNvPr id="6" name="Picture 5" descr="di4oMK9LT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501" y="1582738"/>
              <a:ext cx="1799492" cy="1828800"/>
            </a:xfrm>
            <a:prstGeom prst="rect">
              <a:avLst/>
            </a:prstGeom>
          </p:spPr>
        </p:pic>
        <p:pic>
          <p:nvPicPr>
            <p:cNvPr id="7" name="Picture 6" descr="drama-icon51_1299159447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4300" y="1582738"/>
              <a:ext cx="1828800" cy="1828800"/>
            </a:xfrm>
            <a:prstGeom prst="rect">
              <a:avLst/>
            </a:prstGeom>
          </p:spPr>
        </p:pic>
        <p:pic>
          <p:nvPicPr>
            <p:cNvPr id="8" name="Picture 7" descr="ncXx5LBcB.jpe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8219" y="1582738"/>
              <a:ext cx="1411511" cy="1828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41964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35000"/>
            <a:ext cx="7772400" cy="927100"/>
          </a:xfrm>
        </p:spPr>
        <p:txBody>
          <a:bodyPr/>
          <a:lstStyle/>
          <a:p>
            <a:pPr algn="ctr"/>
            <a:r>
              <a:rPr lang="en-US" dirty="0"/>
              <a:t>STRATEGIES FOR THE CLASSROOM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48768" y="3771900"/>
            <a:ext cx="14157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Music</a:t>
            </a:r>
          </a:p>
          <a:p>
            <a:pPr algn="ctr"/>
            <a:r>
              <a:rPr lang="en-US" dirty="0"/>
              <a:t>Write a song</a:t>
            </a:r>
          </a:p>
          <a:p>
            <a:pPr algn="ctr"/>
            <a:r>
              <a:rPr lang="en-US" dirty="0"/>
              <a:t>Sing a word</a:t>
            </a:r>
          </a:p>
          <a:p>
            <a:pPr algn="ctr"/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00456" y="3784600"/>
            <a:ext cx="215515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Visual Arts</a:t>
            </a:r>
          </a:p>
          <a:p>
            <a:pPr algn="ctr"/>
            <a:r>
              <a:rPr lang="en-US" sz="1600" dirty="0"/>
              <a:t>VTS-See, </a:t>
            </a:r>
            <a:r>
              <a:rPr lang="en-US" sz="1600"/>
              <a:t>Think Wonder</a:t>
            </a:r>
            <a:endParaRPr lang="en-US" sz="1600" dirty="0"/>
          </a:p>
          <a:p>
            <a:pPr algn="ctr"/>
            <a:r>
              <a:rPr lang="en-US" sz="1600" dirty="0" err="1"/>
              <a:t>i</a:t>
            </a:r>
            <a:r>
              <a:rPr lang="en-US" sz="1600" dirty="0"/>
              <a:t>(Notice)</a:t>
            </a:r>
            <a:r>
              <a:rPr lang="en-US" sz="1600" baseline="30000" dirty="0"/>
              <a:t>3  </a:t>
            </a:r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2808282" y="3759200"/>
            <a:ext cx="15355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Theater</a:t>
            </a:r>
          </a:p>
          <a:p>
            <a:pPr algn="ctr"/>
            <a:r>
              <a:rPr lang="en-US" dirty="0"/>
              <a:t>Tableau</a:t>
            </a:r>
          </a:p>
          <a:p>
            <a:pPr algn="ctr"/>
            <a:r>
              <a:rPr lang="en-US" dirty="0"/>
              <a:t>Actor Toolbox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7501" y="1912938"/>
            <a:ext cx="8382229" cy="1841500"/>
            <a:chOff x="317501" y="1582738"/>
            <a:chExt cx="8382229" cy="1841500"/>
          </a:xfrm>
        </p:grpSpPr>
        <p:pic>
          <p:nvPicPr>
            <p:cNvPr id="11" name="Picture 10" descr="black-and-white-music-notes-clip-art-the-art-mad-wallpapers-830x830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6199" y="1595438"/>
              <a:ext cx="1828800" cy="1828800"/>
            </a:xfrm>
            <a:prstGeom prst="rect">
              <a:avLst/>
            </a:prstGeom>
          </p:spPr>
        </p:pic>
        <p:pic>
          <p:nvPicPr>
            <p:cNvPr id="10" name="Picture 9" descr="di4oMK9LT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501" y="1582738"/>
              <a:ext cx="1799492" cy="1828800"/>
            </a:xfrm>
            <a:prstGeom prst="rect">
              <a:avLst/>
            </a:prstGeom>
          </p:spPr>
        </p:pic>
        <p:pic>
          <p:nvPicPr>
            <p:cNvPr id="13" name="Picture 12" descr="drama-icon51_1299159447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4300" y="1582738"/>
              <a:ext cx="1828800" cy="1828800"/>
            </a:xfrm>
            <a:prstGeom prst="rect">
              <a:avLst/>
            </a:prstGeom>
          </p:spPr>
        </p:pic>
        <p:pic>
          <p:nvPicPr>
            <p:cNvPr id="14" name="Picture 13" descr="ncXx5LBcB.jpe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8219" y="1582738"/>
              <a:ext cx="1411511" cy="1828800"/>
            </a:xfrm>
            <a:prstGeom prst="rect">
              <a:avLst/>
            </a:prstGeom>
          </p:spPr>
        </p:pic>
      </p:grpSp>
      <p:sp>
        <p:nvSpPr>
          <p:cNvPr id="20" name="TextBox 19"/>
          <p:cNvSpPr txBox="1"/>
          <p:nvPr/>
        </p:nvSpPr>
        <p:spPr>
          <a:xfrm>
            <a:off x="7291565" y="3733800"/>
            <a:ext cx="15164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Dance</a:t>
            </a:r>
          </a:p>
          <a:p>
            <a:pPr algn="ctr"/>
            <a:r>
              <a:rPr lang="en-US" dirty="0"/>
              <a:t>Mirroring</a:t>
            </a:r>
          </a:p>
          <a:p>
            <a:pPr algn="ctr"/>
            <a:r>
              <a:rPr lang="en-US" dirty="0"/>
              <a:t>Sound-motion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97100" y="2654300"/>
            <a:ext cx="431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4533900" y="2679700"/>
            <a:ext cx="431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197100" y="2654300"/>
            <a:ext cx="431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870700" y="2667000"/>
            <a:ext cx="431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967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to choose a strategy</a:t>
            </a:r>
          </a:p>
        </p:txBody>
      </p:sp>
      <p:pic>
        <p:nvPicPr>
          <p:cNvPr id="4" name="Picture 3" descr="CommonVocab_6-12Math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602" y="3670300"/>
            <a:ext cx="2929986" cy="1828800"/>
          </a:xfrm>
          <a:prstGeom prst="rect">
            <a:avLst/>
          </a:prstGeom>
        </p:spPr>
      </p:pic>
      <p:pic>
        <p:nvPicPr>
          <p:cNvPr id="5" name="Picture 4" descr="CommonVocab_K-5Math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205" y="3670300"/>
            <a:ext cx="3013447" cy="1828800"/>
          </a:xfrm>
          <a:prstGeom prst="rect">
            <a:avLst/>
          </a:prstGeom>
        </p:spPr>
      </p:pic>
      <p:pic>
        <p:nvPicPr>
          <p:cNvPr id="6" name="Picture 5" descr="CommonVocab_K-5L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1722438"/>
            <a:ext cx="3008352" cy="1828800"/>
          </a:xfrm>
          <a:prstGeom prst="rect">
            <a:avLst/>
          </a:prstGeom>
        </p:spPr>
      </p:pic>
      <p:pic>
        <p:nvPicPr>
          <p:cNvPr id="7" name="Picture 6" descr="CommonVocab_6-12L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603" y="1722438"/>
            <a:ext cx="3044679" cy="1828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11684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You can use common vocab to help you choose the appropriate skill and strategy.</a:t>
            </a:r>
          </a:p>
        </p:txBody>
      </p:sp>
    </p:spTree>
    <p:extLst>
      <p:ext uri="{BB962C8B-B14F-4D97-AF65-F5344CB8AC3E}">
        <p14:creationId xmlns:p14="http://schemas.microsoft.com/office/powerpoint/2010/main" val="2064895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opics-Lis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98767"/>
            <a:ext cx="3036093" cy="3929062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85800" y="452438"/>
            <a:ext cx="77724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/>
              <a:t>How to choose a strategy</a:t>
            </a:r>
            <a:endParaRPr lang="en-US" dirty="0"/>
          </a:p>
        </p:txBody>
      </p:sp>
      <p:pic>
        <p:nvPicPr>
          <p:cNvPr id="4" name="Picture 3" descr="CDEimag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398767"/>
            <a:ext cx="3898900" cy="11970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064000" y="2696171"/>
            <a:ext cx="4978400" cy="2577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" lvl="0">
              <a:spcBef>
                <a:spcPts val="700"/>
              </a:spcBef>
              <a:buClr>
                <a:srgbClr val="86CE24"/>
              </a:buClr>
              <a:buSzPct val="85000"/>
            </a:pPr>
            <a:r>
              <a:rPr lang="en-US" dirty="0"/>
              <a:t>Think about:</a:t>
            </a:r>
          </a:p>
          <a:p>
            <a:pPr marL="342900" lvl="0" indent="-274320">
              <a:spcBef>
                <a:spcPts val="700"/>
              </a:spcBef>
              <a:buClr>
                <a:srgbClr val="86CE24"/>
              </a:buClr>
              <a:buSzPct val="85000"/>
              <a:buFont typeface="Wingdings 3" pitchFamily="18" charset="2"/>
              <a:buChar char=""/>
            </a:pPr>
            <a:r>
              <a:rPr lang="en-US" dirty="0"/>
              <a:t>Do you have a lesson that you would want </a:t>
            </a:r>
            <a:br>
              <a:rPr lang="en-US" dirty="0"/>
            </a:br>
            <a:r>
              <a:rPr lang="en-US" dirty="0"/>
              <a:t>to redesign. </a:t>
            </a:r>
            <a:br>
              <a:rPr lang="en-US" dirty="0"/>
            </a:br>
            <a:endParaRPr lang="en-US" dirty="0"/>
          </a:p>
          <a:p>
            <a:pPr marL="342900" lvl="0" indent="-274320">
              <a:spcBef>
                <a:spcPts val="700"/>
              </a:spcBef>
              <a:buClr>
                <a:srgbClr val="86CE24"/>
              </a:buClr>
              <a:buSzPct val="85000"/>
              <a:buFont typeface="Wingdings 3" pitchFamily="18" charset="2"/>
              <a:buChar char=""/>
            </a:pPr>
            <a:r>
              <a:rPr lang="en-US" dirty="0"/>
              <a:t>Do you want to create a brand new lesson? </a:t>
            </a:r>
            <a:br>
              <a:rPr lang="en-US" dirty="0"/>
            </a:br>
            <a:endParaRPr lang="en-US" dirty="0"/>
          </a:p>
          <a:p>
            <a:pPr marL="342900" lvl="0" indent="-274320">
              <a:spcBef>
                <a:spcPts val="700"/>
              </a:spcBef>
              <a:buClr>
                <a:srgbClr val="86CE24"/>
              </a:buClr>
              <a:buSzPct val="85000"/>
              <a:buFont typeface="Wingdings 3" pitchFamily="18" charset="2"/>
              <a:buChar char=""/>
            </a:pPr>
            <a:r>
              <a:rPr lang="en-US" dirty="0"/>
              <a:t>Who would you collaborate with to create</a:t>
            </a:r>
            <a:br>
              <a:rPr lang="en-US" dirty="0"/>
            </a:br>
            <a:r>
              <a:rPr lang="en-US" dirty="0"/>
              <a:t>an Ai lesson? </a:t>
            </a:r>
          </a:p>
        </p:txBody>
      </p:sp>
    </p:spTree>
    <p:extLst>
      <p:ext uri="{BB962C8B-B14F-4D97-AF65-F5344CB8AC3E}">
        <p14:creationId xmlns:p14="http://schemas.microsoft.com/office/powerpoint/2010/main" val="3855063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Designing an Ai lesson</a:t>
            </a:r>
          </a:p>
        </p:txBody>
      </p:sp>
      <p:pic>
        <p:nvPicPr>
          <p:cNvPr id="4" name="Content Placeholder 3" descr="lessonplanImage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071" r="-23071"/>
          <a:stretch>
            <a:fillRect/>
          </a:stretch>
        </p:blipFill>
        <p:spPr>
          <a:xfrm>
            <a:off x="685800" y="1663700"/>
            <a:ext cx="7772400" cy="3733800"/>
          </a:xfrm>
        </p:spPr>
      </p:pic>
    </p:spTree>
    <p:extLst>
      <p:ext uri="{BB962C8B-B14F-4D97-AF65-F5344CB8AC3E}">
        <p14:creationId xmlns:p14="http://schemas.microsoft.com/office/powerpoint/2010/main" val="726153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Start with Collaboration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7300" y="1265238"/>
            <a:ext cx="6629400" cy="220186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Who are you going to work with?</a:t>
            </a:r>
          </a:p>
          <a:p>
            <a:pPr>
              <a:lnSpc>
                <a:spcPct val="150000"/>
              </a:lnSpc>
            </a:pPr>
            <a:r>
              <a:rPr lang="en-US" dirty="0"/>
              <a:t>Together brainstorm topic/big idea to explore.</a:t>
            </a:r>
          </a:p>
          <a:p>
            <a:pPr>
              <a:lnSpc>
                <a:spcPct val="150000"/>
              </a:lnSpc>
            </a:pPr>
            <a:r>
              <a:rPr lang="en-US" dirty="0"/>
              <a:t>What skills/concepts will students to learn?</a:t>
            </a:r>
          </a:p>
          <a:p>
            <a:pPr>
              <a:lnSpc>
                <a:spcPct val="150000"/>
              </a:lnSpc>
            </a:pPr>
            <a:r>
              <a:rPr lang="en-US" dirty="0"/>
              <a:t>Align 1-2 standards from both content areas.</a:t>
            </a:r>
          </a:p>
        </p:txBody>
      </p:sp>
      <p:pic>
        <p:nvPicPr>
          <p:cNvPr id="8" name="Picture 7" descr="CollabPlan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362" y="3665537"/>
            <a:ext cx="3265978" cy="1828800"/>
          </a:xfrm>
          <a:prstGeom prst="rect">
            <a:avLst/>
          </a:prstGeom>
        </p:spPr>
      </p:pic>
      <p:pic>
        <p:nvPicPr>
          <p:cNvPr id="7" name="Picture 6" descr="CollabPlan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162" y="3668265"/>
            <a:ext cx="3230463" cy="182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145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Writing the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2300" y="1346201"/>
            <a:ext cx="5512697" cy="415289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1800" dirty="0"/>
              <a:t>Understand concepts and skills you want to teach.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Highlight common vocabulary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Essential question aligns with both content + art area</a:t>
            </a:r>
          </a:p>
          <a:p>
            <a:pPr>
              <a:lnSpc>
                <a:spcPct val="120000"/>
              </a:lnSpc>
            </a:pPr>
            <a:r>
              <a:rPr lang="en-US" sz="1800" dirty="0"/>
              <a:t>Pick out standards and write standards side-by-side.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Know where you are going. </a:t>
            </a:r>
          </a:p>
          <a:p>
            <a:pPr>
              <a:lnSpc>
                <a:spcPct val="120000"/>
              </a:lnSpc>
            </a:pPr>
            <a:r>
              <a:rPr lang="en-US" sz="1800" dirty="0"/>
              <a:t>Identify how you will assess BOTH standards equally.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Assessments should align with your standards.  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Create the structure for your project by designing your assessment before picking your project. </a:t>
            </a:r>
          </a:p>
          <a:p>
            <a:pPr>
              <a:lnSpc>
                <a:spcPct val="120000"/>
              </a:lnSpc>
            </a:pPr>
            <a:r>
              <a:rPr lang="en-US" sz="1800" dirty="0"/>
              <a:t>Create your lesson sequence.</a:t>
            </a:r>
          </a:p>
        </p:txBody>
      </p:sp>
      <p:pic>
        <p:nvPicPr>
          <p:cNvPr id="4" name="Picture 3" descr="Lessonplann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497" y="1532921"/>
            <a:ext cx="2668136" cy="342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303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Time for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Diagnostic</a:t>
            </a:r>
            <a:r>
              <a:rPr lang="en-US" sz="2400" dirty="0"/>
              <a:t> – </a:t>
            </a:r>
            <a:r>
              <a:rPr lang="en-US" dirty="0"/>
              <a:t>Used to identify current knowledge.</a:t>
            </a:r>
          </a:p>
          <a:p>
            <a:pPr lvl="1"/>
            <a:r>
              <a:rPr lang="en-US" dirty="0"/>
              <a:t>Pre &amp; post assessments </a:t>
            </a:r>
            <a:r>
              <a:rPr lang="en-US" u="sng" dirty="0"/>
              <a:t>for</a:t>
            </a:r>
            <a:r>
              <a:rPr lang="en-US" dirty="0"/>
              <a:t> learning.</a:t>
            </a:r>
            <a:br>
              <a:rPr lang="en-US" dirty="0"/>
            </a:br>
            <a:endParaRPr lang="en-US" dirty="0"/>
          </a:p>
          <a:p>
            <a:r>
              <a:rPr lang="en-US" sz="2400" dirty="0">
                <a:solidFill>
                  <a:srgbClr val="FF6600"/>
                </a:solidFill>
              </a:rPr>
              <a:t>Formative</a:t>
            </a:r>
            <a:r>
              <a:rPr lang="en-US" sz="2400" dirty="0"/>
              <a:t> – </a:t>
            </a:r>
            <a:r>
              <a:rPr lang="en-US" dirty="0"/>
              <a:t>Used to provide feedback during instructional process</a:t>
            </a:r>
          </a:p>
          <a:p>
            <a:pPr lvl="1"/>
            <a:r>
              <a:rPr lang="en-US" dirty="0"/>
              <a:t>Viewing growth over time.  Assessment </a:t>
            </a:r>
            <a:r>
              <a:rPr lang="en-US" u="sng" dirty="0"/>
              <a:t>for</a:t>
            </a:r>
            <a:r>
              <a:rPr lang="en-US" dirty="0"/>
              <a:t> learning. </a:t>
            </a:r>
            <a:br>
              <a:rPr lang="en-US" dirty="0"/>
            </a:br>
            <a:endParaRPr lang="en-US" dirty="0"/>
          </a:p>
          <a:p>
            <a:r>
              <a:rPr lang="en-US" sz="2400" dirty="0">
                <a:solidFill>
                  <a:srgbClr val="FF0000"/>
                </a:solidFill>
              </a:rPr>
              <a:t>Summative</a:t>
            </a:r>
            <a:r>
              <a:rPr lang="en-US" sz="2400" dirty="0"/>
              <a:t> – </a:t>
            </a:r>
            <a:r>
              <a:rPr lang="en-US" dirty="0"/>
              <a:t>Used to sum up learning at the end of the instructional process.</a:t>
            </a:r>
          </a:p>
          <a:p>
            <a:pPr lvl="1"/>
            <a:r>
              <a:rPr lang="en-US" dirty="0"/>
              <a:t>Assessing mastery and performance levels. Assessment </a:t>
            </a:r>
            <a:r>
              <a:rPr lang="en-US" u="sng" dirty="0"/>
              <a:t>of</a:t>
            </a:r>
            <a:r>
              <a:rPr lang="en-US" dirty="0"/>
              <a:t> learning.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32300" y="5029200"/>
            <a:ext cx="4546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Resource: Education Closet, Assessment for Makers Course</a:t>
            </a:r>
          </a:p>
        </p:txBody>
      </p:sp>
    </p:spTree>
    <p:extLst>
      <p:ext uri="{BB962C8B-B14F-4D97-AF65-F5344CB8AC3E}">
        <p14:creationId xmlns:p14="http://schemas.microsoft.com/office/powerpoint/2010/main" val="3459631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Assessment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17639"/>
            <a:ext cx="7772400" cy="3636961"/>
          </a:xfrm>
        </p:spPr>
        <p:txBody>
          <a:bodyPr numCol="3">
            <a:noAutofit/>
          </a:bodyPr>
          <a:lstStyle/>
          <a:p>
            <a:r>
              <a:rPr lang="en-US" sz="1800" dirty="0">
                <a:solidFill>
                  <a:srgbClr val="FFFF00"/>
                </a:solidFill>
              </a:rPr>
              <a:t>Diagnostic </a:t>
            </a:r>
          </a:p>
          <a:p>
            <a:pPr lvl="1"/>
            <a:r>
              <a:rPr lang="en-US" sz="1400" dirty="0"/>
              <a:t>Pre &amp; Post tests</a:t>
            </a:r>
          </a:p>
          <a:p>
            <a:pPr lvl="1"/>
            <a:r>
              <a:rPr lang="en-US" sz="1400" dirty="0"/>
              <a:t>Self-assessments</a:t>
            </a:r>
          </a:p>
          <a:p>
            <a:pPr lvl="1"/>
            <a:r>
              <a:rPr lang="en-US" sz="1400" dirty="0"/>
              <a:t>Entry/Exit tickets</a:t>
            </a:r>
          </a:p>
          <a:p>
            <a:pPr lvl="1"/>
            <a:r>
              <a:rPr lang="en-US" sz="1400" dirty="0"/>
              <a:t>Interviews</a:t>
            </a:r>
          </a:p>
          <a:p>
            <a:pPr lvl="1"/>
            <a:r>
              <a:rPr lang="en-US" sz="1400" dirty="0"/>
              <a:t>Observations</a:t>
            </a:r>
          </a:p>
          <a:p>
            <a:pPr lvl="1"/>
            <a:r>
              <a:rPr lang="en-US" sz="1400" dirty="0"/>
              <a:t>Polling</a:t>
            </a:r>
            <a:br>
              <a:rPr lang="en-US" sz="1400" dirty="0"/>
            </a:br>
            <a:br>
              <a:rPr lang="en-US" sz="1400" dirty="0"/>
            </a:br>
            <a:br>
              <a:rPr lang="en-US" sz="1400" dirty="0"/>
            </a:br>
            <a:br>
              <a:rPr lang="en-US" sz="1400" dirty="0"/>
            </a:br>
            <a:br>
              <a:rPr lang="en-US" sz="1400" dirty="0"/>
            </a:br>
            <a:br>
              <a:rPr lang="en-US" sz="1400" dirty="0"/>
            </a:br>
            <a:endParaRPr lang="en-US" sz="1400" dirty="0"/>
          </a:p>
          <a:p>
            <a:r>
              <a:rPr lang="en-US" sz="1800" dirty="0">
                <a:solidFill>
                  <a:srgbClr val="FF6600"/>
                </a:solidFill>
              </a:rPr>
              <a:t>Formative</a:t>
            </a:r>
          </a:p>
          <a:p>
            <a:pPr lvl="1"/>
            <a:r>
              <a:rPr lang="en-US" sz="1400" dirty="0"/>
              <a:t>Homework</a:t>
            </a:r>
          </a:p>
          <a:p>
            <a:pPr lvl="1"/>
            <a:r>
              <a:rPr lang="en-US" sz="1400" dirty="0"/>
              <a:t>Reflection journals/sketchbooks</a:t>
            </a:r>
          </a:p>
          <a:p>
            <a:pPr lvl="1"/>
            <a:r>
              <a:rPr lang="en-US" sz="1400" dirty="0"/>
              <a:t>Socratic discussions</a:t>
            </a:r>
          </a:p>
          <a:p>
            <a:pPr lvl="1"/>
            <a:r>
              <a:rPr lang="en-US" sz="1400" dirty="0"/>
              <a:t>S/T conferences</a:t>
            </a:r>
          </a:p>
          <a:p>
            <a:pPr lvl="1"/>
            <a:r>
              <a:rPr lang="en-US" sz="1400" dirty="0"/>
              <a:t>Peer reviews </a:t>
            </a:r>
          </a:p>
          <a:p>
            <a:pPr lvl="1"/>
            <a:r>
              <a:rPr lang="en-US" sz="1400" dirty="0"/>
              <a:t>Informal presentations</a:t>
            </a:r>
          </a:p>
          <a:p>
            <a:pPr lvl="1"/>
            <a:r>
              <a:rPr lang="en-US" sz="1400" dirty="0"/>
              <a:t>Portfolios – on-going</a:t>
            </a:r>
          </a:p>
          <a:p>
            <a:pPr lvl="1"/>
            <a:r>
              <a:rPr lang="en-US" sz="1400" dirty="0"/>
              <a:t>Think/Pair/Share</a:t>
            </a:r>
          </a:p>
          <a:p>
            <a:pPr lvl="1"/>
            <a:r>
              <a:rPr lang="en-US" sz="1400" dirty="0"/>
              <a:t>VTS</a:t>
            </a:r>
          </a:p>
          <a:p>
            <a:pPr lvl="1"/>
            <a:r>
              <a:rPr lang="en-US" sz="1400" dirty="0"/>
              <a:t>Critiques</a:t>
            </a:r>
          </a:p>
          <a:p>
            <a:r>
              <a:rPr lang="en-US" sz="1800" dirty="0">
                <a:solidFill>
                  <a:srgbClr val="FF0000"/>
                </a:solidFill>
              </a:rPr>
              <a:t>Summative</a:t>
            </a:r>
          </a:p>
          <a:p>
            <a:pPr lvl="1"/>
            <a:r>
              <a:rPr lang="en-US" sz="1400" dirty="0"/>
              <a:t>High stakes tests</a:t>
            </a:r>
          </a:p>
          <a:p>
            <a:pPr lvl="1"/>
            <a:r>
              <a:rPr lang="en-US" sz="1400" dirty="0"/>
              <a:t>Multiple choice</a:t>
            </a:r>
          </a:p>
          <a:p>
            <a:pPr lvl="1"/>
            <a:r>
              <a:rPr lang="en-US" sz="1400" dirty="0"/>
              <a:t>Checklists</a:t>
            </a:r>
          </a:p>
          <a:p>
            <a:pPr lvl="1"/>
            <a:r>
              <a:rPr lang="en-US" sz="1400" dirty="0"/>
              <a:t>Portfolio – culmination</a:t>
            </a:r>
          </a:p>
          <a:p>
            <a:pPr lvl="1"/>
            <a:r>
              <a:rPr lang="en-US" sz="1400" dirty="0"/>
              <a:t>Rubrics</a:t>
            </a:r>
          </a:p>
          <a:p>
            <a:pPr lvl="1"/>
            <a:r>
              <a:rPr lang="en-US" sz="1400" dirty="0"/>
              <a:t>Tests</a:t>
            </a:r>
          </a:p>
          <a:p>
            <a:pPr lvl="1"/>
            <a:r>
              <a:rPr lang="en-US" sz="1400" dirty="0"/>
              <a:t>Essays</a:t>
            </a:r>
          </a:p>
          <a:p>
            <a:pPr lvl="1"/>
            <a:r>
              <a:rPr lang="en-US" sz="1400" dirty="0"/>
              <a:t>Capstone projects</a:t>
            </a:r>
          </a:p>
          <a:p>
            <a:pPr lvl="1"/>
            <a:r>
              <a:rPr lang="en-US" sz="1400" dirty="0"/>
              <a:t>Gallery show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68900" y="5511800"/>
            <a:ext cx="3975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Resource: Education Closet, Assessment for Makers Course</a:t>
            </a:r>
          </a:p>
        </p:txBody>
      </p:sp>
    </p:spTree>
    <p:extLst>
      <p:ext uri="{BB962C8B-B14F-4D97-AF65-F5344CB8AC3E}">
        <p14:creationId xmlns:p14="http://schemas.microsoft.com/office/powerpoint/2010/main" val="2710238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Reflection + Closing</a:t>
            </a:r>
          </a:p>
        </p:txBody>
      </p:sp>
      <p:pic>
        <p:nvPicPr>
          <p:cNvPr id="5" name="Content Placeholder 4" descr="artsflowery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1" b="2481"/>
          <a:stretch>
            <a:fillRect/>
          </a:stretch>
        </p:blipFill>
        <p:spPr>
          <a:xfrm>
            <a:off x="948569" y="1602674"/>
            <a:ext cx="7007496" cy="3366346"/>
          </a:xfrm>
        </p:spPr>
      </p:pic>
      <p:sp>
        <p:nvSpPr>
          <p:cNvPr id="3" name="TextBox 2"/>
          <p:cNvSpPr txBox="1"/>
          <p:nvPr/>
        </p:nvSpPr>
        <p:spPr>
          <a:xfrm>
            <a:off x="2603500" y="5067300"/>
            <a:ext cx="3857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What next steps are you going to take? </a:t>
            </a:r>
          </a:p>
        </p:txBody>
      </p:sp>
    </p:spTree>
    <p:extLst>
      <p:ext uri="{BB962C8B-B14F-4D97-AF65-F5344CB8AC3E}">
        <p14:creationId xmlns:p14="http://schemas.microsoft.com/office/powerpoint/2010/main" val="3944883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17638"/>
            <a:ext cx="7772400" cy="4081461"/>
          </a:xfrm>
        </p:spPr>
        <p:txBody>
          <a:bodyPr numCol="2">
            <a:normAutofit/>
          </a:bodyPr>
          <a:lstStyle/>
          <a:p>
            <a:pPr marL="68580" indent="0">
              <a:buNone/>
            </a:pPr>
            <a:r>
              <a:rPr lang="en-US" dirty="0"/>
              <a:t>Websites: </a:t>
            </a:r>
          </a:p>
          <a:p>
            <a:r>
              <a:rPr lang="en-US" sz="1900" dirty="0"/>
              <a:t>Education Closet</a:t>
            </a:r>
          </a:p>
          <a:p>
            <a:r>
              <a:rPr lang="en-US" sz="1900" dirty="0">
                <a:solidFill>
                  <a:srgbClr val="FFFFFF"/>
                </a:solidFill>
              </a:rPr>
              <a:t>The Kennedy Center Arts Edge</a:t>
            </a:r>
          </a:p>
          <a:p>
            <a:r>
              <a:rPr lang="en-US" sz="1900" dirty="0" err="1"/>
              <a:t>Edutopia</a:t>
            </a:r>
            <a:endParaRPr lang="en-US" sz="1900" dirty="0"/>
          </a:p>
          <a:p>
            <a:r>
              <a:rPr lang="en-US" sz="1900" dirty="0"/>
              <a:t>George </a:t>
            </a:r>
            <a:r>
              <a:rPr lang="en-US" sz="1900" dirty="0" err="1"/>
              <a:t>Rodrigue</a:t>
            </a:r>
            <a:r>
              <a:rPr lang="en-US" sz="1900" dirty="0"/>
              <a:t> Foundation</a:t>
            </a:r>
          </a:p>
          <a:p>
            <a:endParaRPr lang="en-US" dirty="0"/>
          </a:p>
          <a:p>
            <a:pPr marL="68580" indent="0">
              <a:buNone/>
            </a:pPr>
            <a:r>
              <a:rPr lang="en-US" dirty="0"/>
              <a:t>PD</a:t>
            </a:r>
          </a:p>
          <a:p>
            <a:r>
              <a:rPr lang="en-US" sz="1800" dirty="0"/>
              <a:t>Education Closet - Online</a:t>
            </a:r>
          </a:p>
          <a:p>
            <a:r>
              <a:rPr lang="en-US" sz="1800" dirty="0"/>
              <a:t>The Kennedy Center Arts Edge</a:t>
            </a:r>
          </a:p>
          <a:p>
            <a:r>
              <a:rPr lang="en-US" sz="1800" dirty="0"/>
              <a:t>Think360Arts – Denver</a:t>
            </a:r>
          </a:p>
          <a:p>
            <a:pPr marL="68580" indent="0">
              <a:buNone/>
            </a:pPr>
            <a:r>
              <a:rPr lang="en-US" dirty="0"/>
              <a:t>Ai Strategies:</a:t>
            </a:r>
          </a:p>
          <a:p>
            <a:r>
              <a:rPr lang="en-US" sz="1800" dirty="0"/>
              <a:t>Visual Thinking Strategies</a:t>
            </a:r>
          </a:p>
          <a:p>
            <a:r>
              <a:rPr lang="en-US" sz="1800" dirty="0"/>
              <a:t>Artful Thinking</a:t>
            </a:r>
          </a:p>
          <a:p>
            <a:r>
              <a:rPr lang="en-US" sz="1800" dirty="0" err="1"/>
              <a:t>Edutopia</a:t>
            </a:r>
            <a:r>
              <a:rPr lang="en-US" sz="1800" dirty="0"/>
              <a:t> </a:t>
            </a:r>
          </a:p>
          <a:p>
            <a:r>
              <a:rPr lang="en-US" sz="1800" dirty="0"/>
              <a:t>Ai + Steam Toolkit </a:t>
            </a:r>
            <a:r>
              <a:rPr lang="en-US" sz="1400" dirty="0"/>
              <a:t>(by Education Closet.)</a:t>
            </a:r>
          </a:p>
        </p:txBody>
      </p:sp>
    </p:spTree>
    <p:extLst>
      <p:ext uri="{BB962C8B-B14F-4D97-AF65-F5344CB8AC3E}">
        <p14:creationId xmlns:p14="http://schemas.microsoft.com/office/powerpoint/2010/main" val="1295024496"/>
      </p:ext>
    </p:extLst>
  </p:cSld>
  <p:clrMapOvr>
    <a:masterClrMapping/>
  </p:clrMapOvr>
</p:sld>
</file>

<file path=ppt/theme/theme1.xml><?xml version="1.0" encoding="utf-8"?>
<a:theme xmlns:a="http://schemas.openxmlformats.org/drawingml/2006/main" name="Urban Pop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 Pop.thmx</Template>
  <TotalTime>1076</TotalTime>
  <Words>608</Words>
  <Application>Microsoft Macintosh PowerPoint</Application>
  <PresentationFormat>On-screen Show (4:3)</PresentationFormat>
  <Paragraphs>157</Paragraphs>
  <Slides>18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Calibri</vt:lpstr>
      <vt:lpstr>Gill Sans MT</vt:lpstr>
      <vt:lpstr>Wingdings</vt:lpstr>
      <vt:lpstr>Wingdings 3</vt:lpstr>
      <vt:lpstr>Urban Pop</vt:lpstr>
      <vt:lpstr>Arts Integration</vt:lpstr>
      <vt:lpstr>What is Arts Integration? </vt:lpstr>
      <vt:lpstr>PowerPoint Presentation</vt:lpstr>
      <vt:lpstr>How does Ai work?</vt:lpstr>
      <vt:lpstr>Why arts integration?</vt:lpstr>
      <vt:lpstr>WHY arts integration?</vt:lpstr>
      <vt:lpstr>How can I fit this in?</vt:lpstr>
      <vt:lpstr>How do Ai strategies work?</vt:lpstr>
      <vt:lpstr>STRATEGIES FOR THE CLASSROOM</vt:lpstr>
      <vt:lpstr>How to choose a strategy</vt:lpstr>
      <vt:lpstr>PowerPoint Presentation</vt:lpstr>
      <vt:lpstr>Designing an Ai lesson</vt:lpstr>
      <vt:lpstr>Start with Collaboration</vt:lpstr>
      <vt:lpstr>Writing the Plan</vt:lpstr>
      <vt:lpstr>Time for Assessment</vt:lpstr>
      <vt:lpstr>Assessment List</vt:lpstr>
      <vt:lpstr>Reflection + Closing</vt:lpstr>
      <vt:lpstr>Resources</vt:lpstr>
    </vt:vector>
  </TitlesOfParts>
  <Company/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Arts Integration</dc:title>
  <dc:creator>Lynne Cassidy</dc:creator>
  <cp:lastModifiedBy>Lynne Cassidy</cp:lastModifiedBy>
  <cp:revision>158</cp:revision>
  <dcterms:created xsi:type="dcterms:W3CDTF">2017-06-30T22:08:12Z</dcterms:created>
  <dcterms:modified xsi:type="dcterms:W3CDTF">2018-06-07T22:33:18Z</dcterms:modified>
</cp:coreProperties>
</file>