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1"/>
  </p:handoutMasterIdLst>
  <p:sldIdLst>
    <p:sldId id="256" r:id="rId2"/>
    <p:sldId id="259" r:id="rId3"/>
    <p:sldId id="267" r:id="rId4"/>
    <p:sldId id="277" r:id="rId5"/>
    <p:sldId id="310" r:id="rId6"/>
    <p:sldId id="278" r:id="rId7"/>
    <p:sldId id="281" r:id="rId8"/>
    <p:sldId id="293" r:id="rId9"/>
    <p:sldId id="307" r:id="rId10"/>
    <p:sldId id="351" r:id="rId11"/>
    <p:sldId id="314" r:id="rId12"/>
    <p:sldId id="316" r:id="rId13"/>
    <p:sldId id="321" r:id="rId14"/>
    <p:sldId id="322" r:id="rId15"/>
    <p:sldId id="336" r:id="rId16"/>
    <p:sldId id="338" r:id="rId17"/>
    <p:sldId id="347" r:id="rId18"/>
    <p:sldId id="349" r:id="rId19"/>
    <p:sldId id="352" r:id="rId20"/>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autoAdjust="0"/>
  </p:normalViewPr>
  <p:slideViewPr>
    <p:cSldViewPr snapToGrid="0">
      <p:cViewPr varScale="1">
        <p:scale>
          <a:sx n="101" d="100"/>
          <a:sy n="101" d="100"/>
        </p:scale>
        <p:origin x="126" y="3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AD8C16F5-6865-4412-A43A-87C03A5F78D2}" type="datetimeFigureOut">
              <a:rPr lang="en-GB" smtClean="0"/>
              <a:pPr/>
              <a:t>11/06/2018</a:t>
            </a:fld>
            <a:endParaRPr lang="en-GB"/>
          </a:p>
        </p:txBody>
      </p:sp>
      <p:sp>
        <p:nvSpPr>
          <p:cNvPr id="4" name="Footer Placeholder 3"/>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59BEAD88-73DB-4FF7-80D7-98E186AB0BAF}" type="slidenum">
              <a:rPr lang="en-GB" smtClean="0"/>
              <a:pPr/>
              <a:t>‹#›</a:t>
            </a:fld>
            <a:endParaRPr lang="en-GB"/>
          </a:p>
        </p:txBody>
      </p:sp>
    </p:spTree>
    <p:extLst>
      <p:ext uri="{BB962C8B-B14F-4D97-AF65-F5344CB8AC3E}">
        <p14:creationId xmlns:p14="http://schemas.microsoft.com/office/powerpoint/2010/main" val="206471957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6/11/2018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6/11/2018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1400" y="2095500"/>
            <a:ext cx="8232603" cy="1955336"/>
          </a:xfrm>
        </p:spPr>
        <p:txBody>
          <a:bodyPr/>
          <a:lstStyle/>
          <a:p>
            <a:r>
              <a:rPr lang="en-GB" sz="7200" dirty="0" smtClean="0"/>
              <a:t>Age Alliance Wales</a:t>
            </a:r>
            <a:endParaRPr lang="en-GB" sz="7200" dirty="0"/>
          </a:p>
        </p:txBody>
      </p:sp>
      <p:sp>
        <p:nvSpPr>
          <p:cNvPr id="3" name="Subtitle 2"/>
          <p:cNvSpPr>
            <a:spLocks noGrp="1"/>
          </p:cNvSpPr>
          <p:nvPr>
            <p:ph type="subTitle" idx="1"/>
          </p:nvPr>
        </p:nvSpPr>
        <p:spPr>
          <a:xfrm>
            <a:off x="635000" y="4050833"/>
            <a:ext cx="8639003" cy="1096899"/>
          </a:xfrm>
        </p:spPr>
        <p:txBody>
          <a:bodyPr>
            <a:noAutofit/>
          </a:bodyPr>
          <a:lstStyle/>
          <a:p>
            <a:r>
              <a:rPr lang="en-GB" sz="2800" dirty="0" smtClean="0">
                <a:solidFill>
                  <a:schemeClr val="accent2">
                    <a:lumMod val="50000"/>
                  </a:schemeClr>
                </a:solidFill>
              </a:rPr>
              <a:t>Wales:</a:t>
            </a:r>
            <a:endParaRPr lang="en-GB" sz="2800" dirty="0">
              <a:solidFill>
                <a:schemeClr val="accent2">
                  <a:lumMod val="50000"/>
                </a:schemeClr>
              </a:solidFill>
            </a:endParaRPr>
          </a:p>
          <a:p>
            <a:r>
              <a:rPr lang="en-GB" sz="2800" dirty="0" smtClean="0">
                <a:solidFill>
                  <a:schemeClr val="accent2">
                    <a:lumMod val="50000"/>
                  </a:schemeClr>
                </a:solidFill>
              </a:rPr>
              <a:t>A Good Place to Grow Old?</a:t>
            </a:r>
            <a:endParaRPr lang="en-GB" sz="2800" dirty="0">
              <a:solidFill>
                <a:schemeClr val="accent2">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7203" y="215900"/>
            <a:ext cx="2336800" cy="2336800"/>
          </a:xfrm>
          <a:prstGeom prst="rect">
            <a:avLst/>
          </a:prstGeom>
        </p:spPr>
      </p:pic>
    </p:spTree>
    <p:extLst>
      <p:ext uri="{BB962C8B-B14F-4D97-AF65-F5344CB8AC3E}">
        <p14:creationId xmlns:p14="http://schemas.microsoft.com/office/powerpoint/2010/main" val="778293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fontScale="90000"/>
          </a:bodyPr>
          <a:lstStyle/>
          <a:p>
            <a:r>
              <a:rPr lang="en-GB" dirty="0" smtClean="0"/>
              <a:t>2017’s React to the Act Older People’s Survey </a:t>
            </a:r>
            <a:endParaRPr lang="en-GB" dirty="0"/>
          </a:p>
        </p:txBody>
      </p:sp>
      <p:sp>
        <p:nvSpPr>
          <p:cNvPr id="3" name="Content Placeholder 2"/>
          <p:cNvSpPr>
            <a:spLocks noGrp="1"/>
          </p:cNvSpPr>
          <p:nvPr>
            <p:ph idx="1"/>
          </p:nvPr>
        </p:nvSpPr>
        <p:spPr>
          <a:xfrm>
            <a:off x="677334" y="1252603"/>
            <a:ext cx="8596668" cy="5033897"/>
          </a:xfrm>
        </p:spPr>
        <p:txBody>
          <a:bodyPr>
            <a:normAutofit lnSpcReduction="10000"/>
          </a:bodyPr>
          <a:lstStyle/>
          <a:p>
            <a:r>
              <a:rPr lang="en-GB" sz="2800" dirty="0" smtClean="0"/>
              <a:t>25 question survey aimed directly at older people and their families or carers, with more than 90 responses. </a:t>
            </a:r>
          </a:p>
          <a:p>
            <a:r>
              <a:rPr lang="en-GB" sz="2800" dirty="0" smtClean="0"/>
              <a:t>Questions were structured to reflect the Welsh Government document ‘Care and support in Wales is changing: I am an older person, what does this mean for me?’</a:t>
            </a:r>
          </a:p>
          <a:p>
            <a:r>
              <a:rPr lang="en-GB" sz="2800" dirty="0" smtClean="0"/>
              <a:t>Considered matters such </a:t>
            </a:r>
            <a:r>
              <a:rPr lang="en-GB" sz="2800" dirty="0"/>
              <a:t>as </a:t>
            </a:r>
            <a:r>
              <a:rPr lang="en-GB" sz="2800" dirty="0" smtClean="0"/>
              <a:t>care needs assessment processes</a:t>
            </a:r>
            <a:r>
              <a:rPr lang="en-GB" sz="2800" dirty="0"/>
              <a:t>, </a:t>
            </a:r>
            <a:r>
              <a:rPr lang="en-GB" sz="2800" dirty="0" smtClean="0"/>
              <a:t>access </a:t>
            </a:r>
            <a:r>
              <a:rPr lang="en-GB" sz="2800" dirty="0"/>
              <a:t>to </a:t>
            </a:r>
            <a:r>
              <a:rPr lang="en-GB" sz="2800" dirty="0" smtClean="0"/>
              <a:t>social services</a:t>
            </a:r>
            <a:r>
              <a:rPr lang="en-GB" sz="2800" dirty="0"/>
              <a:t>, </a:t>
            </a:r>
            <a:r>
              <a:rPr lang="en-GB" sz="2800" dirty="0" smtClean="0"/>
              <a:t>information</a:t>
            </a:r>
            <a:r>
              <a:rPr lang="en-GB" sz="2800" dirty="0"/>
              <a:t>, advice and </a:t>
            </a:r>
            <a:r>
              <a:rPr lang="en-GB" sz="2800" dirty="0" smtClean="0"/>
              <a:t>signposting</a:t>
            </a:r>
            <a:r>
              <a:rPr lang="en-GB" sz="2800" dirty="0"/>
              <a:t>, </a:t>
            </a:r>
            <a:r>
              <a:rPr lang="en-GB" sz="2800" dirty="0" smtClean="0"/>
              <a:t>advocacy </a:t>
            </a:r>
            <a:r>
              <a:rPr lang="en-GB" sz="2800" dirty="0"/>
              <a:t>and </a:t>
            </a:r>
            <a:r>
              <a:rPr lang="en-GB" sz="2800" dirty="0" smtClean="0"/>
              <a:t>co-production.</a:t>
            </a:r>
          </a:p>
          <a:p>
            <a:pPr marL="0" indent="0">
              <a:buNone/>
            </a:pPr>
            <a:endParaRPr lang="en-GB" dirty="0"/>
          </a:p>
        </p:txBody>
      </p:sp>
    </p:spTree>
    <p:extLst>
      <p:ext uri="{BB962C8B-B14F-4D97-AF65-F5344CB8AC3E}">
        <p14:creationId xmlns:p14="http://schemas.microsoft.com/office/powerpoint/2010/main" val="15925358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5500"/>
          </a:xfrm>
        </p:spPr>
        <p:txBody>
          <a:bodyPr/>
          <a:lstStyle/>
          <a:p>
            <a:r>
              <a:rPr lang="en-GB" sz="3200" b="1" dirty="0" smtClean="0"/>
              <a:t>2017’s findings included:</a:t>
            </a:r>
            <a:endParaRPr lang="en-GB" b="1" dirty="0"/>
          </a:p>
        </p:txBody>
      </p:sp>
      <p:sp>
        <p:nvSpPr>
          <p:cNvPr id="3" name="Content Placeholder 2"/>
          <p:cNvSpPr>
            <a:spLocks noGrp="1"/>
          </p:cNvSpPr>
          <p:nvPr>
            <p:ph idx="1"/>
          </p:nvPr>
        </p:nvSpPr>
        <p:spPr>
          <a:xfrm>
            <a:off x="677334" y="1435100"/>
            <a:ext cx="8596668" cy="5128538"/>
          </a:xfrm>
        </p:spPr>
        <p:txBody>
          <a:bodyPr>
            <a:noAutofit/>
          </a:bodyPr>
          <a:lstStyle/>
          <a:p>
            <a:r>
              <a:rPr lang="en-GB" sz="2400" dirty="0" smtClean="0"/>
              <a:t>A lack of consistency in the experiences of older people.</a:t>
            </a:r>
          </a:p>
          <a:p>
            <a:r>
              <a:rPr lang="en-GB" sz="2400" dirty="0" smtClean="0"/>
              <a:t>What matters conversations and the opportunity for people to express views, wishes and feelings in needs assessment appeared to be developing and hopefully growing.</a:t>
            </a:r>
          </a:p>
          <a:p>
            <a:r>
              <a:rPr lang="en-GB" sz="2400" dirty="0" smtClean="0"/>
              <a:t>Consistent care and support is falling short and there is a danger of older people ‘falling through the gaps’ or being missed in terms of needs assessments and access to appropriate services.</a:t>
            </a:r>
          </a:p>
          <a:p>
            <a:r>
              <a:rPr lang="en-GB" sz="2400" dirty="0" smtClean="0"/>
              <a:t>Led to a full and a summary report – available on our website</a:t>
            </a:r>
            <a:endParaRPr lang="en-GB" sz="2800" dirty="0" smtClean="0"/>
          </a:p>
          <a:p>
            <a:endParaRPr lang="en-GB" sz="2200" dirty="0"/>
          </a:p>
          <a:p>
            <a:endParaRPr lang="en-GB" sz="2200" dirty="0" smtClean="0"/>
          </a:p>
        </p:txBody>
      </p:sp>
    </p:spTree>
    <p:extLst>
      <p:ext uri="{BB962C8B-B14F-4D97-AF65-F5344CB8AC3E}">
        <p14:creationId xmlns:p14="http://schemas.microsoft.com/office/powerpoint/2010/main" val="4196148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AAW Online Surveys</a:t>
            </a:r>
            <a:endParaRPr lang="en-GB" dirty="0"/>
          </a:p>
        </p:txBody>
      </p:sp>
      <p:sp>
        <p:nvSpPr>
          <p:cNvPr id="3" name="Content Placeholder 2"/>
          <p:cNvSpPr>
            <a:spLocks noGrp="1"/>
          </p:cNvSpPr>
          <p:nvPr>
            <p:ph idx="1"/>
          </p:nvPr>
        </p:nvSpPr>
        <p:spPr>
          <a:xfrm>
            <a:off x="677334" y="1409701"/>
            <a:ext cx="8596668" cy="4631662"/>
          </a:xfrm>
        </p:spPr>
        <p:txBody>
          <a:bodyPr>
            <a:normAutofit fontScale="85000" lnSpcReduction="10000"/>
          </a:bodyPr>
          <a:lstStyle/>
          <a:p>
            <a:r>
              <a:rPr lang="en-GB" sz="3200" dirty="0" smtClean="0"/>
              <a:t>AAW </a:t>
            </a:r>
            <a:r>
              <a:rPr lang="en-GB" sz="3200" dirty="0" smtClean="0"/>
              <a:t>conducted two online surveys during late 2017 / early 2018:</a:t>
            </a:r>
          </a:p>
          <a:p>
            <a:pPr lvl="0"/>
            <a:r>
              <a:rPr lang="en-GB" sz="3200" dirty="0" smtClean="0"/>
              <a:t>The first was aimed at Local Authority staff with responsibility for, or knowledge of, the commissioning of social services for older people since the introduction of the Social Services and Well-being (Wales) Act (24 respondents)</a:t>
            </a:r>
          </a:p>
          <a:p>
            <a:pPr lvl="0"/>
            <a:r>
              <a:rPr lang="en-GB" sz="3200" dirty="0" smtClean="0"/>
              <a:t>The second was aimed at staff of Age Alliance Wales member organisations who have a knowledge of commissioning practices since the introduction of the Act(12 respondents)</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smtClean="0"/>
              <a:t>Local Authority Staff responses...</a:t>
            </a:r>
            <a:endParaRPr lang="en-GB" sz="4400" dirty="0"/>
          </a:p>
        </p:txBody>
      </p:sp>
      <p:sp>
        <p:nvSpPr>
          <p:cNvPr id="3" name="Content Placeholder 2"/>
          <p:cNvSpPr>
            <a:spLocks noGrp="1"/>
          </p:cNvSpPr>
          <p:nvPr>
            <p:ph idx="1"/>
          </p:nvPr>
        </p:nvSpPr>
        <p:spPr/>
        <p:txBody>
          <a:bodyPr>
            <a:normAutofit/>
          </a:bodyPr>
          <a:lstStyle/>
          <a:p>
            <a:r>
              <a:rPr lang="en-GB" sz="2800" dirty="0" smtClean="0"/>
              <a:t>We asked a range of questions regardin</a:t>
            </a:r>
            <a:r>
              <a:rPr lang="en-GB" sz="2800" dirty="0" smtClean="0"/>
              <a:t>g the funding of the third sector, including:</a:t>
            </a: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Have local authorities funding processes supported the third sector in the delivery of quality services</a:t>
            </a:r>
            <a:r>
              <a:rPr lang="en-GB" dirty="0" smtClean="0"/>
              <a:t/>
            </a:r>
            <a:br>
              <a:rPr lang="en-GB" dirty="0" smtClean="0"/>
            </a:br>
            <a:endParaRPr lang="en-GB" dirty="0"/>
          </a:p>
        </p:txBody>
      </p:sp>
      <p:sp>
        <p:nvSpPr>
          <p:cNvPr id="3" name="Content Placeholder 2"/>
          <p:cNvSpPr>
            <a:spLocks noGrp="1"/>
          </p:cNvSpPr>
          <p:nvPr>
            <p:ph idx="1"/>
          </p:nvPr>
        </p:nvSpPr>
        <p:spPr/>
        <p:txBody>
          <a:bodyPr/>
          <a:lstStyle/>
          <a:p>
            <a:pPr lvl="0"/>
            <a:r>
              <a:rPr lang="en-GB" sz="3200" dirty="0" smtClean="0"/>
              <a:t>56% of LA respondents told us this had been done “to some extent” – but 26% said it had “not really” or “not at all” occurred</a:t>
            </a:r>
          </a:p>
          <a:p>
            <a:pPr lvl="0"/>
            <a:r>
              <a:rPr lang="en-GB" sz="3200" dirty="0" smtClean="0"/>
              <a:t>Authority</a:t>
            </a:r>
            <a:r>
              <a:rPr lang="en-GB" sz="3200" dirty="0" smtClean="0"/>
              <a:t> </a:t>
            </a:r>
            <a:r>
              <a:rPr lang="en-GB" sz="3200" dirty="0" smtClean="0"/>
              <a:t>funding constraints, and the short-term nature of third sector funding, had played a role </a:t>
            </a:r>
            <a:r>
              <a:rPr lang="en-GB" sz="3200" dirty="0" smtClean="0"/>
              <a:t>people in </a:t>
            </a:r>
            <a:r>
              <a:rPr lang="en-GB" sz="3200" dirty="0" smtClean="0"/>
              <a:t>reaching this opinion</a:t>
            </a:r>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Have local authority commissioning processes encouraged third sector organisations to set up and deliver services in partnership?</a:t>
            </a:r>
            <a:r>
              <a:rPr lang="en-GB" dirty="0" smtClean="0"/>
              <a:t/>
            </a:r>
            <a:br>
              <a:rPr lang="en-GB" dirty="0" smtClean="0"/>
            </a:br>
            <a:endParaRPr lang="en-GB" dirty="0"/>
          </a:p>
        </p:txBody>
      </p:sp>
      <p:sp>
        <p:nvSpPr>
          <p:cNvPr id="3" name="Content Placeholder 2"/>
          <p:cNvSpPr>
            <a:spLocks noGrp="1"/>
          </p:cNvSpPr>
          <p:nvPr>
            <p:ph idx="1"/>
          </p:nvPr>
        </p:nvSpPr>
        <p:spPr>
          <a:xfrm>
            <a:off x="677334" y="2755726"/>
            <a:ext cx="8596668" cy="3285636"/>
          </a:xfrm>
        </p:spPr>
        <p:txBody>
          <a:bodyPr>
            <a:normAutofit fontScale="92500" lnSpcReduction="10000"/>
          </a:bodyPr>
          <a:lstStyle/>
          <a:p>
            <a:r>
              <a:rPr lang="en-GB" sz="3200" dirty="0" smtClean="0"/>
              <a:t>Whilst approximately 43% of LA respondents said their commissioning processes encouraged third sector applications to set up and deliver services in partnership, 45% felt this had “not really” or “not at all” occurred.</a:t>
            </a:r>
          </a:p>
          <a:p>
            <a:r>
              <a:rPr lang="en-GB" sz="3200" dirty="0" smtClean="0"/>
              <a:t>There appeared to </a:t>
            </a:r>
            <a:r>
              <a:rPr lang="en-GB" sz="3200" dirty="0" smtClean="0"/>
              <a:t>be </a:t>
            </a:r>
            <a:r>
              <a:rPr lang="en-GB" sz="3200" dirty="0" smtClean="0"/>
              <a:t>differences from authority to authority</a:t>
            </a:r>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8263"/>
          </a:xfrm>
        </p:spPr>
        <p:txBody>
          <a:bodyPr/>
          <a:lstStyle/>
          <a:p>
            <a:r>
              <a:rPr lang="en-GB" b="1" dirty="0" smtClean="0"/>
              <a:t>Age Alliance Wales respondents said</a:t>
            </a:r>
            <a:r>
              <a:rPr lang="en-GB" dirty="0" smtClean="0"/>
              <a:t>...</a:t>
            </a:r>
            <a:endParaRPr lang="en-GB" dirty="0"/>
          </a:p>
        </p:txBody>
      </p:sp>
      <p:sp>
        <p:nvSpPr>
          <p:cNvPr id="3" name="Content Placeholder 2"/>
          <p:cNvSpPr>
            <a:spLocks noGrp="1"/>
          </p:cNvSpPr>
          <p:nvPr>
            <p:ph idx="1"/>
          </p:nvPr>
        </p:nvSpPr>
        <p:spPr>
          <a:xfrm>
            <a:off x="677334" y="1402915"/>
            <a:ext cx="8596668" cy="4638447"/>
          </a:xfrm>
        </p:spPr>
        <p:txBody>
          <a:bodyPr>
            <a:normAutofit/>
          </a:bodyPr>
          <a:lstStyle/>
          <a:p>
            <a:r>
              <a:rPr lang="en-GB" sz="3200" dirty="0" smtClean="0"/>
              <a:t>57% of AAW respondents thought </a:t>
            </a:r>
            <a:r>
              <a:rPr lang="en-GB" sz="3200" b="1" dirty="0" smtClean="0"/>
              <a:t>LA funding processes </a:t>
            </a:r>
            <a:r>
              <a:rPr lang="en-GB" sz="3200" dirty="0" smtClean="0"/>
              <a:t>do “not really” or “not at all” </a:t>
            </a:r>
            <a:r>
              <a:rPr lang="en-GB" sz="3200" b="1" dirty="0" smtClean="0"/>
              <a:t>support third sector applications</a:t>
            </a:r>
            <a:r>
              <a:rPr lang="en-GB" sz="3200" dirty="0" smtClean="0"/>
              <a:t>. Under 29% believed this had happened “to some extent</a:t>
            </a:r>
            <a:r>
              <a:rPr lang="en-GB" sz="3200" dirty="0" smtClean="0"/>
              <a:t>”</a:t>
            </a:r>
          </a:p>
          <a:p>
            <a:r>
              <a:rPr lang="en-GB" sz="3200" dirty="0"/>
              <a:t>There is a lack of consistent LA engagement with third sector organisations across local authority areas</a:t>
            </a:r>
          </a:p>
          <a:p>
            <a:endParaRPr lang="en-GB" sz="32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7725"/>
          </a:xfrm>
        </p:spPr>
        <p:txBody>
          <a:bodyPr/>
          <a:lstStyle/>
          <a:p>
            <a:r>
              <a:rPr lang="en-GB" dirty="0" smtClean="0"/>
              <a:t>Age Alliance Wales respondents said...</a:t>
            </a:r>
            <a:endParaRPr lang="en-GB" dirty="0"/>
          </a:p>
        </p:txBody>
      </p:sp>
      <p:sp>
        <p:nvSpPr>
          <p:cNvPr id="3" name="Content Placeholder 2"/>
          <p:cNvSpPr>
            <a:spLocks noGrp="1"/>
          </p:cNvSpPr>
          <p:nvPr>
            <p:ph idx="1"/>
          </p:nvPr>
        </p:nvSpPr>
        <p:spPr>
          <a:xfrm>
            <a:off x="677334" y="1304925"/>
            <a:ext cx="8596668" cy="4736437"/>
          </a:xfrm>
        </p:spPr>
        <p:txBody>
          <a:bodyPr>
            <a:normAutofit/>
          </a:bodyPr>
          <a:lstStyle/>
          <a:p>
            <a:r>
              <a:rPr lang="en-GB" sz="2400" dirty="0" smtClean="0"/>
              <a:t>I</a:t>
            </a:r>
            <a:r>
              <a:rPr lang="en-GB" sz="3200" dirty="0" smtClean="0"/>
              <a:t>ncreasingly </a:t>
            </a:r>
            <a:r>
              <a:rPr lang="en-GB" sz="3200" dirty="0"/>
              <a:t>difficult and time-consuming funding processes, with a lack of common approach across Wales, </a:t>
            </a:r>
            <a:r>
              <a:rPr lang="en-GB" sz="3200" dirty="0" smtClean="0"/>
              <a:t>make </a:t>
            </a:r>
            <a:r>
              <a:rPr lang="en-GB" sz="3200" dirty="0" smtClean="0"/>
              <a:t>it </a:t>
            </a:r>
            <a:r>
              <a:rPr lang="en-GB" sz="3200" dirty="0" smtClean="0"/>
              <a:t>particularly difficult </a:t>
            </a:r>
            <a:r>
              <a:rPr lang="en-GB" sz="3200" dirty="0"/>
              <a:t>for pan-Wales </a:t>
            </a:r>
            <a:r>
              <a:rPr lang="en-GB" sz="3200" dirty="0" smtClean="0"/>
              <a:t>organisations to </a:t>
            </a:r>
            <a:r>
              <a:rPr lang="en-GB" sz="3200" dirty="0"/>
              <a:t>engage</a:t>
            </a:r>
            <a:r>
              <a:rPr lang="en-GB" sz="3200" dirty="0" smtClean="0"/>
              <a:t>.</a:t>
            </a:r>
          </a:p>
          <a:p>
            <a:r>
              <a:rPr lang="en-GB" sz="3200" dirty="0"/>
              <a:t>Some AAW respondents felt there had been little real change in funding processes in some authorities since the introduction of the Act</a:t>
            </a:r>
          </a:p>
          <a:p>
            <a:endParaRPr lang="en-GB" sz="3200" dirty="0"/>
          </a:p>
        </p:txBody>
      </p:sp>
    </p:spTree>
    <p:extLst>
      <p:ext uri="{BB962C8B-B14F-4D97-AF65-F5344CB8AC3E}">
        <p14:creationId xmlns:p14="http://schemas.microsoft.com/office/powerpoint/2010/main" val="2572731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5633"/>
          </a:xfrm>
        </p:spPr>
        <p:txBody>
          <a:bodyPr/>
          <a:lstStyle/>
          <a:p>
            <a:r>
              <a:rPr lang="en-GB" dirty="0" smtClean="0"/>
              <a:t>So...</a:t>
            </a:r>
            <a:endParaRPr lang="en-GB" dirty="0"/>
          </a:p>
        </p:txBody>
      </p:sp>
      <p:sp>
        <p:nvSpPr>
          <p:cNvPr id="3" name="Content Placeholder 2"/>
          <p:cNvSpPr>
            <a:spLocks noGrp="1"/>
          </p:cNvSpPr>
          <p:nvPr>
            <p:ph idx="1"/>
          </p:nvPr>
        </p:nvSpPr>
        <p:spPr>
          <a:xfrm>
            <a:off x="677334" y="1252603"/>
            <a:ext cx="8596668" cy="4788759"/>
          </a:xfrm>
        </p:spPr>
        <p:txBody>
          <a:bodyPr>
            <a:noAutofit/>
          </a:bodyPr>
          <a:lstStyle/>
          <a:p>
            <a:r>
              <a:rPr lang="en-GB" sz="2600" dirty="0" smtClean="0"/>
              <a:t>Little </a:t>
            </a:r>
            <a:r>
              <a:rPr lang="en-GB" sz="2600" dirty="0"/>
              <a:t>appears to have changed since the 2017 report with regard to </a:t>
            </a:r>
            <a:r>
              <a:rPr lang="en-GB" sz="2600" dirty="0" smtClean="0"/>
              <a:t>experiences around </a:t>
            </a:r>
            <a:r>
              <a:rPr lang="en-GB" sz="2600" dirty="0"/>
              <a:t>social </a:t>
            </a:r>
            <a:r>
              <a:rPr lang="en-GB" sz="2600" dirty="0" smtClean="0"/>
              <a:t>care</a:t>
            </a:r>
          </a:p>
          <a:p>
            <a:r>
              <a:rPr lang="en-GB" sz="2600" dirty="0"/>
              <a:t>There is recognition within LAs that more can be done to support the third sector in the delivery of services and to include the wishes of older people in the design and delivery of services</a:t>
            </a:r>
          </a:p>
          <a:p>
            <a:r>
              <a:rPr lang="en-GB" sz="2600" dirty="0"/>
              <a:t>It is clear that the lack of consistent approach across Welsh Authorities with regard to commissioning causes problems for the third sector</a:t>
            </a:r>
          </a:p>
          <a:p>
            <a:endParaRPr lang="en-GB" sz="2800" dirty="0" smtClean="0"/>
          </a:p>
        </p:txBody>
      </p:sp>
    </p:spTree>
    <p:extLst>
      <p:ext uri="{BB962C8B-B14F-4D97-AF65-F5344CB8AC3E}">
        <p14:creationId xmlns:p14="http://schemas.microsoft.com/office/powerpoint/2010/main" val="3812602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8575"/>
          </a:xfrm>
        </p:spPr>
        <p:txBody>
          <a:bodyPr/>
          <a:lstStyle/>
          <a:p>
            <a:pPr algn="ctr"/>
            <a:r>
              <a:rPr lang="en-GB" dirty="0" smtClean="0"/>
              <a:t>2018 Focus Groups</a:t>
            </a:r>
            <a:endParaRPr lang="en-GB" dirty="0"/>
          </a:p>
        </p:txBody>
      </p:sp>
      <p:sp>
        <p:nvSpPr>
          <p:cNvPr id="3" name="Content Placeholder 2"/>
          <p:cNvSpPr>
            <a:spLocks noGrp="1"/>
          </p:cNvSpPr>
          <p:nvPr>
            <p:ph idx="1"/>
          </p:nvPr>
        </p:nvSpPr>
        <p:spPr>
          <a:xfrm>
            <a:off x="677334" y="1678489"/>
            <a:ext cx="8596668" cy="4362874"/>
          </a:xfrm>
        </p:spPr>
        <p:txBody>
          <a:bodyPr/>
          <a:lstStyle/>
          <a:p>
            <a:r>
              <a:rPr lang="en-GB" sz="2800" dirty="0" smtClean="0"/>
              <a:t>A joint AAW/ Age </a:t>
            </a:r>
            <a:r>
              <a:rPr lang="en-GB" sz="2800" dirty="0" err="1" smtClean="0"/>
              <a:t>Cymru</a:t>
            </a:r>
            <a:r>
              <a:rPr lang="en-GB" sz="2800" dirty="0" smtClean="0"/>
              <a:t> project</a:t>
            </a:r>
          </a:p>
          <a:p>
            <a:r>
              <a:rPr lang="en-GB" sz="2800" dirty="0" smtClean="0"/>
              <a:t>Focus groups carried out in Wrexham, Bangor, Swansea and Newport</a:t>
            </a:r>
          </a:p>
          <a:p>
            <a:r>
              <a:rPr lang="en-GB" sz="2800" dirty="0" smtClean="0"/>
              <a:t>Looked at loneliness and isolation, health and social care, and transport – so includes areas outside those considered in 2017</a:t>
            </a:r>
          </a:p>
          <a:p>
            <a:r>
              <a:rPr lang="en-GB" sz="2800" dirty="0" smtClean="0"/>
              <a:t>Included 18 to 24 participants in each venue – people we wouldn’t ordinarily meet</a:t>
            </a:r>
          </a:p>
          <a:p>
            <a:endParaRPr lang="en-GB" dirty="0" smtClean="0"/>
          </a:p>
        </p:txBody>
      </p:sp>
    </p:spTree>
    <p:extLst>
      <p:ext uri="{BB962C8B-B14F-4D97-AF65-F5344CB8AC3E}">
        <p14:creationId xmlns:p14="http://schemas.microsoft.com/office/powerpoint/2010/main" val="1324273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567847"/>
          </a:xfrm>
        </p:spPr>
        <p:txBody>
          <a:bodyPr>
            <a:normAutofit fontScale="90000"/>
          </a:bodyPr>
          <a:lstStyle/>
          <a:p>
            <a:r>
              <a:rPr lang="en-GB" b="1" dirty="0" smtClean="0"/>
              <a:t>1- Accessing GPs and surgeries</a:t>
            </a:r>
            <a:endParaRPr lang="en-GB" dirty="0"/>
          </a:p>
        </p:txBody>
      </p:sp>
      <p:sp>
        <p:nvSpPr>
          <p:cNvPr id="3" name="Content Placeholder 2"/>
          <p:cNvSpPr>
            <a:spLocks noGrp="1"/>
          </p:cNvSpPr>
          <p:nvPr>
            <p:ph idx="1"/>
          </p:nvPr>
        </p:nvSpPr>
        <p:spPr>
          <a:xfrm>
            <a:off x="677334" y="1215025"/>
            <a:ext cx="8596668" cy="4826338"/>
          </a:xfrm>
        </p:spPr>
        <p:txBody>
          <a:bodyPr>
            <a:noAutofit/>
          </a:bodyPr>
          <a:lstStyle/>
          <a:p>
            <a:r>
              <a:rPr lang="en-GB" sz="2800" b="1" dirty="0" smtClean="0"/>
              <a:t>Waiting a number of weeks </a:t>
            </a:r>
            <a:r>
              <a:rPr lang="en-GB" sz="2800" dirty="0" smtClean="0"/>
              <a:t>for an appointment with a GP was not uncommon</a:t>
            </a:r>
          </a:p>
          <a:p>
            <a:r>
              <a:rPr lang="en-GB" sz="2800" dirty="0" smtClean="0"/>
              <a:t>Patients are sometimes required to attend one of the practice surgeries in another village, but </a:t>
            </a:r>
            <a:r>
              <a:rPr lang="en-GB" sz="2800" b="1" dirty="0" smtClean="0"/>
              <a:t>public transport </a:t>
            </a:r>
            <a:r>
              <a:rPr lang="en-GB" sz="2800" b="1" dirty="0" smtClean="0"/>
              <a:t>may be </a:t>
            </a:r>
            <a:r>
              <a:rPr lang="en-GB" sz="2800" b="1" dirty="0" smtClean="0"/>
              <a:t>a problem </a:t>
            </a:r>
            <a:endParaRPr lang="en-GB" sz="2800" b="1" dirty="0" smtClean="0"/>
          </a:p>
          <a:p>
            <a:r>
              <a:rPr lang="en-GB" sz="2800" dirty="0" smtClean="0"/>
              <a:t>Some </a:t>
            </a:r>
            <a:r>
              <a:rPr lang="en-GB" sz="2800" dirty="0" smtClean="0"/>
              <a:t>surgeries do not offer the opportunity to make appointments in advance, instead expecting patients to </a:t>
            </a:r>
            <a:r>
              <a:rPr lang="en-GB" sz="2800" b="1" dirty="0" smtClean="0"/>
              <a:t>phone the surgery in the morning</a:t>
            </a:r>
            <a:r>
              <a:rPr lang="en-GB" sz="2800" dirty="0" smtClean="0"/>
              <a:t>.</a:t>
            </a:r>
          </a:p>
          <a:p>
            <a:r>
              <a:rPr lang="en-GB" sz="2800" dirty="0" smtClean="0"/>
              <a:t>GPs are very </a:t>
            </a:r>
            <a:r>
              <a:rPr lang="en-GB" sz="2800" b="1" dirty="0" smtClean="0"/>
              <a:t>reluctant to conduct home </a:t>
            </a:r>
            <a:r>
              <a:rPr lang="en-GB" sz="2800" b="1" dirty="0" smtClean="0"/>
              <a:t>visits</a:t>
            </a:r>
          </a:p>
          <a:p>
            <a:r>
              <a:rPr lang="en-GB" sz="2800" dirty="0"/>
              <a:t>Many were very happy with their GP service, however</a:t>
            </a:r>
            <a:endParaRPr lang="en-GB" sz="2800" dirty="0"/>
          </a:p>
        </p:txBody>
      </p:sp>
    </p:spTree>
    <p:extLst>
      <p:ext uri="{BB962C8B-B14F-4D97-AF65-F5344CB8AC3E}">
        <p14:creationId xmlns:p14="http://schemas.microsoft.com/office/powerpoint/2010/main" val="2764542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6049"/>
          </a:xfrm>
        </p:spPr>
        <p:txBody>
          <a:bodyPr>
            <a:normAutofit fontScale="90000"/>
          </a:bodyPr>
          <a:lstStyle/>
          <a:p>
            <a:r>
              <a:rPr lang="en-GB" sz="4400" dirty="0" smtClean="0"/>
              <a:t>Implications:</a:t>
            </a:r>
            <a:r>
              <a:rPr lang="en-GB" dirty="0" smtClean="0"/>
              <a:t/>
            </a:r>
            <a:br>
              <a:rPr lang="en-GB" dirty="0" smtClean="0"/>
            </a:br>
            <a:endParaRPr lang="en-GB" dirty="0"/>
          </a:p>
        </p:txBody>
      </p:sp>
      <p:sp>
        <p:nvSpPr>
          <p:cNvPr id="3" name="Content Placeholder 2"/>
          <p:cNvSpPr>
            <a:spLocks noGrp="1"/>
          </p:cNvSpPr>
          <p:nvPr>
            <p:ph idx="1"/>
          </p:nvPr>
        </p:nvSpPr>
        <p:spPr>
          <a:xfrm>
            <a:off x="677334" y="1265129"/>
            <a:ext cx="8596668" cy="4776233"/>
          </a:xfrm>
        </p:spPr>
        <p:txBody>
          <a:bodyPr>
            <a:normAutofit fontScale="92500"/>
          </a:bodyPr>
          <a:lstStyle/>
          <a:p>
            <a:pPr lvl="1"/>
            <a:r>
              <a:rPr lang="en-GB" sz="4000" dirty="0" smtClean="0"/>
              <a:t>Older people may struggle to attend inconvenient appointments</a:t>
            </a:r>
          </a:p>
          <a:p>
            <a:pPr lvl="1"/>
            <a:r>
              <a:rPr lang="en-GB" sz="4000" dirty="0" smtClean="0"/>
              <a:t>They may (perhaps inappropriately) visit A&amp;E instead</a:t>
            </a:r>
          </a:p>
          <a:p>
            <a:pPr lvl="1"/>
            <a:r>
              <a:rPr lang="en-GB" sz="4000" dirty="0" smtClean="0"/>
              <a:t>They may g</a:t>
            </a:r>
            <a:r>
              <a:rPr lang="en-GB" sz="4000" dirty="0" smtClean="0"/>
              <a:t>o </a:t>
            </a:r>
            <a:r>
              <a:rPr lang="en-GB" sz="4000" dirty="0" smtClean="0"/>
              <a:t>without </a:t>
            </a:r>
            <a:r>
              <a:rPr lang="en-GB" sz="4000" dirty="0" smtClean="0"/>
              <a:t>treatment</a:t>
            </a:r>
          </a:p>
          <a:p>
            <a:pPr lvl="1"/>
            <a:r>
              <a:rPr lang="en-GB" sz="4000" dirty="0" smtClean="0"/>
              <a:t>They may present to social care services</a:t>
            </a:r>
            <a:endParaRPr lang="en-GB" sz="4000" dirty="0" smtClean="0"/>
          </a:p>
          <a:p>
            <a:endParaRPr lang="en-GB" dirty="0"/>
          </a:p>
        </p:txBody>
      </p:sp>
    </p:spTree>
    <p:extLst>
      <p:ext uri="{BB962C8B-B14F-4D97-AF65-F5344CB8AC3E}">
        <p14:creationId xmlns:p14="http://schemas.microsoft.com/office/powerpoint/2010/main" val="1937118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5945"/>
          </a:xfrm>
        </p:spPr>
        <p:txBody>
          <a:bodyPr>
            <a:normAutofit fontScale="90000"/>
          </a:bodyPr>
          <a:lstStyle/>
          <a:p>
            <a:r>
              <a:rPr lang="en-GB" dirty="0" smtClean="0"/>
              <a:t>2 – Difficulties reaching hospital</a:t>
            </a:r>
            <a:br>
              <a:rPr lang="en-GB" dirty="0" smtClean="0"/>
            </a:br>
            <a:endParaRPr lang="en-GB" dirty="0"/>
          </a:p>
        </p:txBody>
      </p:sp>
      <p:sp>
        <p:nvSpPr>
          <p:cNvPr id="3" name="Content Placeholder 2"/>
          <p:cNvSpPr>
            <a:spLocks noGrp="1"/>
          </p:cNvSpPr>
          <p:nvPr>
            <p:ph idx="1"/>
          </p:nvPr>
        </p:nvSpPr>
        <p:spPr>
          <a:xfrm>
            <a:off x="677334" y="1215025"/>
            <a:ext cx="8596668" cy="4826337"/>
          </a:xfrm>
        </p:spPr>
        <p:txBody>
          <a:bodyPr>
            <a:noAutofit/>
          </a:bodyPr>
          <a:lstStyle/>
          <a:p>
            <a:r>
              <a:rPr lang="en-GB" sz="2800" b="1" dirty="0" smtClean="0"/>
              <a:t>Problems with public transport</a:t>
            </a:r>
            <a:r>
              <a:rPr lang="en-GB" sz="2800" dirty="0" smtClean="0"/>
              <a:t>: bus services </a:t>
            </a:r>
            <a:r>
              <a:rPr lang="en-GB" sz="2800" dirty="0" smtClean="0"/>
              <a:t>can be</a:t>
            </a:r>
            <a:r>
              <a:rPr lang="en-GB" sz="2800" dirty="0" smtClean="0"/>
              <a:t> unreliable</a:t>
            </a:r>
            <a:r>
              <a:rPr lang="en-GB" sz="2800" dirty="0" smtClean="0"/>
              <a:t>, particularly in rural areas. Some can use community transport services, if available, or taxis – but there’s a cost</a:t>
            </a:r>
          </a:p>
          <a:p>
            <a:pPr lvl="0"/>
            <a:r>
              <a:rPr lang="en-GB" sz="2800" b="1" dirty="0" smtClean="0"/>
              <a:t>Problems with non-emergency Patient Transport Services (PTS) </a:t>
            </a:r>
            <a:r>
              <a:rPr lang="en-GB" sz="2800" dirty="0" smtClean="0"/>
              <a:t>- Early pick-ups and late drop-offs </a:t>
            </a:r>
          </a:p>
          <a:p>
            <a:pPr lvl="0"/>
            <a:r>
              <a:rPr lang="en-GB" sz="2800" b="1" dirty="0" smtClean="0"/>
              <a:t>Problems parking their own cars </a:t>
            </a:r>
            <a:r>
              <a:rPr lang="en-GB" sz="2800" dirty="0" smtClean="0"/>
              <a:t>- insufficient parking spaces at hospitals</a:t>
            </a:r>
          </a:p>
          <a:p>
            <a:r>
              <a:rPr lang="en-GB" sz="2800" dirty="0" smtClean="0"/>
              <a:t>There were many </a:t>
            </a:r>
            <a:r>
              <a:rPr lang="en-GB" sz="2800" b="1" dirty="0" smtClean="0"/>
              <a:t>positive comments </a:t>
            </a:r>
            <a:r>
              <a:rPr lang="en-GB" sz="2800" dirty="0" smtClean="0"/>
              <a:t>too: bus services were thought by some to be very </a:t>
            </a:r>
            <a:r>
              <a:rPr lang="en-GB" sz="2800" dirty="0" smtClean="0"/>
              <a:t>good</a:t>
            </a:r>
            <a:endParaRPr lang="en-GB" sz="2800" dirty="0" smtClean="0"/>
          </a:p>
        </p:txBody>
      </p:sp>
    </p:spTree>
    <p:extLst>
      <p:ext uri="{BB962C8B-B14F-4D97-AF65-F5344CB8AC3E}">
        <p14:creationId xmlns:p14="http://schemas.microsoft.com/office/powerpoint/2010/main" val="12137175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a:t>
            </a:r>
            <a:r>
              <a:rPr lang="en-GB" dirty="0" smtClean="0"/>
              <a:t> </a:t>
            </a:r>
            <a:r>
              <a:rPr lang="en-GB" dirty="0" smtClean="0"/>
              <a:t>- Accessing social care</a:t>
            </a:r>
            <a:br>
              <a:rPr lang="en-GB" dirty="0" smtClean="0"/>
            </a:br>
            <a:endParaRPr lang="en-GB" dirty="0"/>
          </a:p>
        </p:txBody>
      </p:sp>
      <p:sp>
        <p:nvSpPr>
          <p:cNvPr id="3" name="Content Placeholder 2"/>
          <p:cNvSpPr>
            <a:spLocks noGrp="1"/>
          </p:cNvSpPr>
          <p:nvPr>
            <p:ph idx="1"/>
          </p:nvPr>
        </p:nvSpPr>
        <p:spPr>
          <a:xfrm>
            <a:off x="677334" y="1285875"/>
            <a:ext cx="8596668" cy="5365446"/>
          </a:xfrm>
        </p:spPr>
        <p:txBody>
          <a:bodyPr>
            <a:normAutofit/>
          </a:bodyPr>
          <a:lstStyle/>
          <a:p>
            <a:r>
              <a:rPr lang="en-GB" sz="2800" dirty="0" smtClean="0"/>
              <a:t>Many gave </a:t>
            </a:r>
            <a:r>
              <a:rPr lang="en-GB" sz="2800" b="1" dirty="0" smtClean="0"/>
              <a:t>positive feedback</a:t>
            </a:r>
            <a:r>
              <a:rPr lang="en-GB" sz="2800" dirty="0" smtClean="0"/>
              <a:t>: staff were “helpful and cooperative” and it was straightforward to access information online</a:t>
            </a:r>
          </a:p>
          <a:p>
            <a:r>
              <a:rPr lang="en-GB" sz="2800" dirty="0" smtClean="0"/>
              <a:t>Others reported </a:t>
            </a:r>
            <a:r>
              <a:rPr lang="en-GB" sz="2800" b="1" dirty="0" smtClean="0"/>
              <a:t>less satisfaction</a:t>
            </a:r>
            <a:r>
              <a:rPr lang="en-GB" sz="2800" dirty="0" smtClean="0"/>
              <a:t>:</a:t>
            </a:r>
          </a:p>
          <a:p>
            <a:pPr lvl="1"/>
            <a:r>
              <a:rPr lang="en-GB" sz="2800" dirty="0" smtClean="0"/>
              <a:t>Feeling </a:t>
            </a:r>
            <a:r>
              <a:rPr lang="en-GB" sz="2800" dirty="0" smtClean="0"/>
              <a:t>they were making themselves </a:t>
            </a:r>
            <a:r>
              <a:rPr lang="en-GB" sz="2800" dirty="0" smtClean="0"/>
              <a:t>“a nuisance”</a:t>
            </a:r>
            <a:endParaRPr lang="en-GB" sz="2800" dirty="0" smtClean="0"/>
          </a:p>
          <a:p>
            <a:pPr lvl="1"/>
            <a:r>
              <a:rPr lang="en-GB" sz="2800" dirty="0" smtClean="0"/>
              <a:t>People </a:t>
            </a:r>
            <a:r>
              <a:rPr lang="en-GB" sz="2800" dirty="0" smtClean="0"/>
              <a:t>with hearing loss being inadequately supported</a:t>
            </a:r>
          </a:p>
          <a:p>
            <a:pPr lvl="1"/>
            <a:r>
              <a:rPr lang="en-GB" sz="2800" dirty="0" smtClean="0"/>
              <a:t>Having to “chase for updates”</a:t>
            </a:r>
          </a:p>
          <a:p>
            <a:pPr lvl="1">
              <a:buNone/>
            </a:pPr>
            <a:endParaRPr lang="en-GB" sz="2400" dirty="0" smtClean="0"/>
          </a:p>
          <a:p>
            <a:pPr lvl="1"/>
            <a:endParaRPr lang="en-GB" sz="2400" dirty="0" smtClean="0"/>
          </a:p>
          <a:p>
            <a:pPr lvl="1">
              <a:buNone/>
            </a:pPr>
            <a:endParaRPr lang="en-GB" sz="2400" dirty="0" smtClean="0"/>
          </a:p>
          <a:p>
            <a:endParaRPr lang="en-GB" dirty="0"/>
          </a:p>
        </p:txBody>
      </p:sp>
    </p:spTree>
    <p:extLst>
      <p:ext uri="{BB962C8B-B14F-4D97-AF65-F5344CB8AC3E}">
        <p14:creationId xmlns:p14="http://schemas.microsoft.com/office/powerpoint/2010/main" val="2656332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Accessing Social care after hospital</a:t>
            </a:r>
            <a:endParaRPr lang="en-GB" dirty="0"/>
          </a:p>
        </p:txBody>
      </p:sp>
      <p:sp>
        <p:nvSpPr>
          <p:cNvPr id="3" name="Content Placeholder 2"/>
          <p:cNvSpPr>
            <a:spLocks noGrp="1"/>
          </p:cNvSpPr>
          <p:nvPr>
            <p:ph idx="1"/>
          </p:nvPr>
        </p:nvSpPr>
        <p:spPr>
          <a:xfrm>
            <a:off x="677334" y="1377863"/>
            <a:ext cx="8596668" cy="4663499"/>
          </a:xfrm>
        </p:spPr>
        <p:txBody>
          <a:bodyPr>
            <a:normAutofit fontScale="92500" lnSpcReduction="10000"/>
          </a:bodyPr>
          <a:lstStyle/>
          <a:p>
            <a:pPr lvl="0">
              <a:buClr>
                <a:srgbClr val="5FCBEF"/>
              </a:buClr>
            </a:pPr>
            <a:r>
              <a:rPr lang="en-GB" sz="3500" dirty="0" smtClean="0">
                <a:solidFill>
                  <a:prstClr val="black">
                    <a:lumMod val="75000"/>
                    <a:lumOff val="25000"/>
                  </a:prstClr>
                </a:solidFill>
              </a:rPr>
              <a:t>Many focus group members told us that they had received </a:t>
            </a:r>
            <a:r>
              <a:rPr lang="en-GB" sz="3500" dirty="0" smtClean="0">
                <a:solidFill>
                  <a:prstClr val="black">
                    <a:lumMod val="75000"/>
                    <a:lumOff val="25000"/>
                  </a:prstClr>
                </a:solidFill>
              </a:rPr>
              <a:t>a very </a:t>
            </a:r>
            <a:r>
              <a:rPr lang="en-GB" sz="3500" dirty="0" smtClean="0">
                <a:solidFill>
                  <a:prstClr val="black">
                    <a:lumMod val="75000"/>
                    <a:lumOff val="25000"/>
                  </a:prstClr>
                </a:solidFill>
              </a:rPr>
              <a:t>good </a:t>
            </a:r>
            <a:r>
              <a:rPr lang="en-GB" sz="3500" dirty="0" smtClean="0">
                <a:solidFill>
                  <a:prstClr val="black">
                    <a:lumMod val="75000"/>
                    <a:lumOff val="25000"/>
                  </a:prstClr>
                </a:solidFill>
              </a:rPr>
              <a:t>service</a:t>
            </a:r>
            <a:endParaRPr lang="en-GB" sz="3500" dirty="0" smtClean="0">
              <a:solidFill>
                <a:prstClr val="black">
                  <a:lumMod val="75000"/>
                  <a:lumOff val="25000"/>
                </a:prstClr>
              </a:solidFill>
            </a:endParaRPr>
          </a:p>
          <a:p>
            <a:pPr lvl="0">
              <a:buClr>
                <a:srgbClr val="5FCBEF"/>
              </a:buClr>
            </a:pPr>
            <a:r>
              <a:rPr lang="en-GB" sz="3500" dirty="0" smtClean="0">
                <a:solidFill>
                  <a:prstClr val="black">
                    <a:lumMod val="75000"/>
                    <a:lumOff val="25000"/>
                  </a:prstClr>
                </a:solidFill>
              </a:rPr>
              <a:t>There were other respondents who did not experience </a:t>
            </a:r>
            <a:r>
              <a:rPr lang="en-GB" sz="3500" dirty="0" smtClean="0">
                <a:solidFill>
                  <a:prstClr val="black">
                    <a:lumMod val="75000"/>
                    <a:lumOff val="25000"/>
                  </a:prstClr>
                </a:solidFill>
              </a:rPr>
              <a:t>this:</a:t>
            </a:r>
            <a:endParaRPr lang="en-GB" sz="3500" dirty="0" smtClean="0">
              <a:solidFill>
                <a:prstClr val="black">
                  <a:lumMod val="75000"/>
                  <a:lumOff val="25000"/>
                </a:prstClr>
              </a:solidFill>
            </a:endParaRPr>
          </a:p>
          <a:p>
            <a:pPr lvl="1">
              <a:buClr>
                <a:srgbClr val="5FCBEF"/>
              </a:buClr>
            </a:pPr>
            <a:r>
              <a:rPr lang="en-GB" sz="3500" dirty="0" smtClean="0">
                <a:solidFill>
                  <a:prstClr val="black">
                    <a:lumMod val="75000"/>
                    <a:lumOff val="25000"/>
                  </a:prstClr>
                </a:solidFill>
              </a:rPr>
              <a:t>People having to remain in hospital whilst awaiting the organisation of social care</a:t>
            </a:r>
          </a:p>
          <a:p>
            <a:pPr lvl="1">
              <a:buClr>
                <a:srgbClr val="5FCBEF"/>
              </a:buClr>
            </a:pPr>
            <a:r>
              <a:rPr lang="en-GB" sz="3500" dirty="0" smtClean="0">
                <a:solidFill>
                  <a:prstClr val="black">
                    <a:lumMod val="75000"/>
                    <a:lumOff val="25000"/>
                  </a:prstClr>
                </a:solidFill>
              </a:rPr>
              <a:t>Older </a:t>
            </a:r>
            <a:r>
              <a:rPr lang="en-GB" sz="3500" dirty="0" smtClean="0">
                <a:solidFill>
                  <a:prstClr val="black">
                    <a:lumMod val="75000"/>
                    <a:lumOff val="25000"/>
                  </a:prstClr>
                </a:solidFill>
              </a:rPr>
              <a:t>carers not receiving the support they required to assist family members on leaving hospital</a:t>
            </a:r>
          </a:p>
          <a:p>
            <a:endParaRPr lang="en-GB" dirty="0"/>
          </a:p>
        </p:txBody>
      </p:sp>
    </p:spTree>
    <p:extLst>
      <p:ext uri="{BB962C8B-B14F-4D97-AF65-F5344CB8AC3E}">
        <p14:creationId xmlns:p14="http://schemas.microsoft.com/office/powerpoint/2010/main" val="2207712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52450"/>
          </a:xfrm>
        </p:spPr>
        <p:txBody>
          <a:bodyPr>
            <a:normAutofit fontScale="90000"/>
          </a:bodyPr>
          <a:lstStyle/>
          <a:p>
            <a:r>
              <a:rPr lang="en-GB" dirty="0" smtClean="0"/>
              <a:t>Some interesting quotations…</a:t>
            </a:r>
            <a:endParaRPr lang="en-GB" dirty="0"/>
          </a:p>
        </p:txBody>
      </p:sp>
      <p:sp>
        <p:nvSpPr>
          <p:cNvPr id="3" name="Content Placeholder 2"/>
          <p:cNvSpPr>
            <a:spLocks noGrp="1"/>
          </p:cNvSpPr>
          <p:nvPr>
            <p:ph idx="1"/>
          </p:nvPr>
        </p:nvSpPr>
        <p:spPr>
          <a:xfrm>
            <a:off x="677334" y="1466850"/>
            <a:ext cx="8596668" cy="4574513"/>
          </a:xfrm>
        </p:spPr>
        <p:txBody>
          <a:bodyPr>
            <a:noAutofit/>
          </a:bodyPr>
          <a:lstStyle/>
          <a:p>
            <a:r>
              <a:rPr lang="en-GB" sz="2800" dirty="0" smtClean="0"/>
              <a:t>“Some health and care services are good or excellent, but others fail to meet people’s needs. There are numerous reports of long waiting times for aids to help people live at home and for assessments of care needs”</a:t>
            </a:r>
          </a:p>
          <a:p>
            <a:r>
              <a:rPr lang="en-GB" sz="2800" dirty="0" smtClean="0"/>
              <a:t>“…too often discharge from hospital is delayed because suitable care is not available, assessments of care needs take too long, insufficient home care services are provided and not enough support is available for carers”</a:t>
            </a:r>
          </a:p>
        </p:txBody>
      </p:sp>
    </p:spTree>
    <p:extLst>
      <p:ext uri="{BB962C8B-B14F-4D97-AF65-F5344CB8AC3E}">
        <p14:creationId xmlns:p14="http://schemas.microsoft.com/office/powerpoint/2010/main" val="4161863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95275"/>
          </a:xfrm>
        </p:spPr>
        <p:txBody>
          <a:bodyPr>
            <a:normAutofit fontScale="90000"/>
          </a:bodyPr>
          <a:lstStyle/>
          <a:p>
            <a:r>
              <a:rPr lang="en-GB" dirty="0" smtClean="0"/>
              <a:t>.</a:t>
            </a:r>
            <a:endParaRPr lang="en-GB" dirty="0"/>
          </a:p>
        </p:txBody>
      </p:sp>
      <p:sp>
        <p:nvSpPr>
          <p:cNvPr id="3" name="Content Placeholder 2"/>
          <p:cNvSpPr>
            <a:spLocks noGrp="1"/>
          </p:cNvSpPr>
          <p:nvPr>
            <p:ph idx="1"/>
          </p:nvPr>
        </p:nvSpPr>
        <p:spPr>
          <a:xfrm>
            <a:off x="677334" y="790575"/>
            <a:ext cx="8596668" cy="5250787"/>
          </a:xfrm>
        </p:spPr>
        <p:txBody>
          <a:bodyPr/>
          <a:lstStyle/>
          <a:p>
            <a:r>
              <a:rPr lang="en-GB" sz="2800" dirty="0"/>
              <a:t>“The Welsh concessionary fares scheme has been a boon to older people, giving them independence to carry out essential tasks such as shopping or attending hospital … However, thousands of older people miss out because they don’t have a bus service they can use, often relying on community transport where they are unable to use their concessionary pass”</a:t>
            </a:r>
          </a:p>
          <a:p>
            <a:endParaRPr lang="en-GB" dirty="0"/>
          </a:p>
        </p:txBody>
      </p:sp>
    </p:spTree>
    <p:extLst>
      <p:ext uri="{BB962C8B-B14F-4D97-AF65-F5344CB8AC3E}">
        <p14:creationId xmlns:p14="http://schemas.microsoft.com/office/powerpoint/2010/main" val="555885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95275"/>
          </a:xfrm>
        </p:spPr>
        <p:txBody>
          <a:bodyPr>
            <a:normAutofit fontScale="90000"/>
          </a:bodyPr>
          <a:lstStyle/>
          <a:p>
            <a:r>
              <a:rPr lang="en-GB" dirty="0" smtClean="0"/>
              <a:t>.</a:t>
            </a:r>
            <a:endParaRPr lang="en-GB" dirty="0"/>
          </a:p>
        </p:txBody>
      </p:sp>
      <p:sp>
        <p:nvSpPr>
          <p:cNvPr id="3" name="Content Placeholder 2"/>
          <p:cNvSpPr>
            <a:spLocks noGrp="1"/>
          </p:cNvSpPr>
          <p:nvPr>
            <p:ph idx="1"/>
          </p:nvPr>
        </p:nvSpPr>
        <p:spPr>
          <a:xfrm>
            <a:off x="677334" y="1057275"/>
            <a:ext cx="8596668" cy="4984087"/>
          </a:xfrm>
        </p:spPr>
        <p:txBody>
          <a:bodyPr>
            <a:normAutofit lnSpcReduction="10000"/>
          </a:bodyPr>
          <a:lstStyle/>
          <a:p>
            <a:r>
              <a:rPr lang="en-GB" sz="2800" dirty="0" smtClean="0"/>
              <a:t>These quotations come from “</a:t>
            </a:r>
            <a:r>
              <a:rPr lang="en-GB" sz="2800" b="1" dirty="0" smtClean="0"/>
              <a:t>Wales: A Good Place to Grow Old?</a:t>
            </a:r>
            <a:r>
              <a:rPr lang="en-GB" sz="2800" dirty="0" smtClean="0"/>
              <a:t>”</a:t>
            </a:r>
          </a:p>
          <a:p>
            <a:pPr lvl="1"/>
            <a:r>
              <a:rPr lang="en-GB" sz="2800" dirty="0" smtClean="0"/>
              <a:t>A Bevan Foundation report for Age Alliance Wales, issued in </a:t>
            </a:r>
            <a:r>
              <a:rPr lang="en-GB" sz="2800" b="1" u="sng" dirty="0" smtClean="0"/>
              <a:t>2012</a:t>
            </a:r>
          </a:p>
          <a:p>
            <a:endParaRPr lang="en-GB" sz="2400" dirty="0"/>
          </a:p>
          <a:p>
            <a:r>
              <a:rPr lang="en-GB" sz="2800" dirty="0" smtClean="0"/>
              <a:t>As far as older people’s experiences are concerned, has there really been a change since 2012?</a:t>
            </a:r>
          </a:p>
          <a:p>
            <a:endParaRPr lang="en-GB" sz="2800" dirty="0"/>
          </a:p>
          <a:p>
            <a:r>
              <a:rPr lang="en-GB" sz="2800" dirty="0" smtClean="0"/>
              <a:t>What could you suggest to make changes which are recognisable to older people?</a:t>
            </a:r>
            <a:endParaRPr lang="en-GB" sz="2800" dirty="0"/>
          </a:p>
        </p:txBody>
      </p:sp>
    </p:spTree>
    <p:extLst>
      <p:ext uri="{BB962C8B-B14F-4D97-AF65-F5344CB8AC3E}">
        <p14:creationId xmlns:p14="http://schemas.microsoft.com/office/powerpoint/2010/main" val="35561121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2869</TotalTime>
  <Words>1186</Words>
  <Application>Microsoft Office PowerPoint</Application>
  <PresentationFormat>Widescreen</PresentationFormat>
  <Paragraphs>80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Trebuchet MS</vt:lpstr>
      <vt:lpstr>Wingdings 3</vt:lpstr>
      <vt:lpstr>Facet</vt:lpstr>
      <vt:lpstr>Age Alliance Wales</vt:lpstr>
      <vt:lpstr>2017’s React to the Act Older People’s Survey </vt:lpstr>
      <vt:lpstr>2017’s findings included:</vt:lpstr>
      <vt:lpstr>AAW Online Surveys</vt:lpstr>
      <vt:lpstr>Local Authority Staff responses...</vt:lpstr>
      <vt:lpstr>Have local authorities funding processes supported the third sector in the delivery of quality services </vt:lpstr>
      <vt:lpstr>Have local authority commissioning processes encouraged third sector organisations to set up and deliver services in partnership? </vt:lpstr>
      <vt:lpstr>Age Alliance Wales respondents said...</vt:lpstr>
      <vt:lpstr>Age Alliance Wales respondents said...</vt:lpstr>
      <vt:lpstr>So...</vt:lpstr>
      <vt:lpstr>2018 Focus Groups</vt:lpstr>
      <vt:lpstr>1- Accessing GPs and surgeries</vt:lpstr>
      <vt:lpstr>Implications: </vt:lpstr>
      <vt:lpstr>2 – Difficulties reaching hospital </vt:lpstr>
      <vt:lpstr>3 - Accessing social care </vt:lpstr>
      <vt:lpstr> Accessing Social care after hospital</vt:lpstr>
      <vt:lpstr>Some interesting quotations…</vt:lpstr>
      <vt:lpstr>.</vt:lpstr>
      <vt:lpst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Alliance Wales</dc:title>
  <dc:creator>Coralie Merchant</dc:creator>
  <cp:lastModifiedBy>Christopher Williams</cp:lastModifiedBy>
  <cp:revision>246</cp:revision>
  <cp:lastPrinted>2018-06-04T10:15:35Z</cp:lastPrinted>
  <dcterms:created xsi:type="dcterms:W3CDTF">2017-05-31T07:53:58Z</dcterms:created>
  <dcterms:modified xsi:type="dcterms:W3CDTF">2018-06-11T13:54:27Z</dcterms:modified>
</cp:coreProperties>
</file>