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59" r:id="rId5"/>
    <p:sldId id="261" r:id="rId6"/>
    <p:sldId id="262" r:id="rId7"/>
    <p:sldId id="266" r:id="rId8"/>
    <p:sldId id="263" r:id="rId9"/>
    <p:sldId id="267" r:id="rId10"/>
    <p:sldId id="264" r:id="rId11"/>
    <p:sldId id="257" r:id="rId12"/>
    <p:sldId id="265" r:id="rId13"/>
    <p:sldId id="269" r:id="rId14"/>
    <p:sldId id="270" r:id="rId15"/>
    <p:sldId id="271" r:id="rId16"/>
    <p:sldId id="272" r:id="rId17"/>
    <p:sldId id="273" r:id="rId18"/>
    <p:sldId id="274" r:id="rId19"/>
    <p:sldId id="275" r:id="rId20"/>
    <p:sldId id="276" r:id="rId21"/>
    <p:sldId id="277" r:id="rId22"/>
    <p:sldId id="278" r:id="rId23"/>
    <p:sldId id="279" r:id="rId24"/>
    <p:sldId id="26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07B489-704C-4550-B12A-5970D759358B}" type="datetimeFigureOut">
              <a:rPr lang="en-US" smtClean="0"/>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151268-DB80-4073-9AC0-2AFF4CC469E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07B489-704C-4550-B12A-5970D759358B}" type="datetimeFigureOut">
              <a:rPr lang="en-US" smtClean="0"/>
              <a:t>1/31/2016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151268-DB80-4073-9AC0-2AFF4CC469E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etective with Magnifying Glass"/>
          <p:cNvPicPr>
            <a:picLocks noChangeAspect="1" noChangeArrowheads="1"/>
          </p:cNvPicPr>
          <p:nvPr/>
        </p:nvPicPr>
        <p:blipFill>
          <a:blip r:embed="rId2" cstate="print"/>
          <a:srcRect/>
          <a:stretch>
            <a:fillRect/>
          </a:stretch>
        </p:blipFill>
        <p:spPr bwMode="auto">
          <a:xfrm>
            <a:off x="990600" y="1546225"/>
            <a:ext cx="2427438" cy="4871113"/>
          </a:xfrm>
          <a:prstGeom prst="rect">
            <a:avLst/>
          </a:prstGeom>
          <a:noFill/>
        </p:spPr>
      </p:pic>
      <p:pic>
        <p:nvPicPr>
          <p:cNvPr id="11268" name="Picture 4" descr="Detective Supplies"/>
          <p:cNvPicPr>
            <a:picLocks noChangeAspect="1" noChangeArrowheads="1"/>
          </p:cNvPicPr>
          <p:nvPr/>
        </p:nvPicPr>
        <p:blipFill>
          <a:blip r:embed="rId3" cstate="print"/>
          <a:srcRect/>
          <a:stretch>
            <a:fillRect/>
          </a:stretch>
        </p:blipFill>
        <p:spPr bwMode="auto">
          <a:xfrm>
            <a:off x="3875238" y="2133600"/>
            <a:ext cx="4678452" cy="3143920"/>
          </a:xfrm>
          <a:prstGeom prst="rect">
            <a:avLst/>
          </a:prstGeom>
          <a:noFill/>
        </p:spPr>
      </p:pic>
      <p:sp>
        <p:nvSpPr>
          <p:cNvPr id="2" name="Title 1"/>
          <p:cNvSpPr>
            <a:spLocks noGrp="1"/>
          </p:cNvSpPr>
          <p:nvPr>
            <p:ph type="ctrTitle"/>
          </p:nvPr>
        </p:nvSpPr>
        <p:spPr>
          <a:xfrm>
            <a:off x="533400" y="76200"/>
            <a:ext cx="7772400" cy="1470025"/>
          </a:xfrm>
        </p:spPr>
        <p:txBody>
          <a:bodyPr>
            <a:noAutofit/>
          </a:bodyPr>
          <a:lstStyle/>
          <a:p>
            <a:r>
              <a:rPr lang="en-US" sz="9600" dirty="0" smtClean="0">
                <a:solidFill>
                  <a:schemeClr val="bg1"/>
                </a:solidFill>
                <a:latin typeface="Berlin Sans FB" panose="020E0602020502020306" pitchFamily="34" charset="0"/>
              </a:rPr>
              <a:t>Main Idea</a:t>
            </a:r>
            <a:endParaRPr lang="en-US" sz="9600" dirty="0">
              <a:solidFill>
                <a:schemeClr val="bg1"/>
              </a:solidFill>
              <a:latin typeface="Berlin Sans FB" panose="020E0602020502020306" pitchFamily="34" charset="0"/>
            </a:endParaRPr>
          </a:p>
        </p:txBody>
      </p:sp>
      <p:sp>
        <p:nvSpPr>
          <p:cNvPr id="4" name="TextBox 3"/>
          <p:cNvSpPr txBox="1"/>
          <p:nvPr/>
        </p:nvSpPr>
        <p:spPr>
          <a:xfrm>
            <a:off x="3587646" y="5410200"/>
            <a:ext cx="5253636" cy="707886"/>
          </a:xfrm>
          <a:prstGeom prst="rect">
            <a:avLst/>
          </a:prstGeom>
          <a:noFill/>
        </p:spPr>
        <p:txBody>
          <a:bodyPr wrap="square" rtlCol="0">
            <a:spAutoFit/>
          </a:bodyPr>
          <a:lstStyle/>
          <a:p>
            <a:r>
              <a:rPr lang="en-US" sz="4000" dirty="0" smtClean="0">
                <a:solidFill>
                  <a:schemeClr val="bg1"/>
                </a:solidFill>
                <a:latin typeface="Berlin Sans FB" panose="020E0602020502020306" pitchFamily="34" charset="0"/>
              </a:rPr>
              <a:t>And supporting details…</a:t>
            </a:r>
            <a:endParaRPr lang="en-US" sz="4000" dirty="0">
              <a:solidFill>
                <a:schemeClr val="bg1"/>
              </a:solidFill>
              <a:latin typeface="Berlin Sans FB" panose="020E0602020502020306"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Demi" panose="020E0802020502020306" pitchFamily="34" charset="0"/>
                <a:ea typeface="CLCStoryTime" pitchFamily="2" charset="0"/>
              </a:rPr>
              <a:t>What is the main idea?</a:t>
            </a:r>
            <a:endParaRPr lang="en-US" dirty="0">
              <a:solidFill>
                <a:schemeClr val="bg1"/>
              </a:solidFill>
              <a:latin typeface="Berlin Sans FB Demi" panose="020E0802020502020306" pitchFamily="34" charset="0"/>
              <a:ea typeface="CLCStoryTime" pitchFamily="2" charset="0"/>
            </a:endParaRPr>
          </a:p>
        </p:txBody>
      </p:sp>
      <p:sp>
        <p:nvSpPr>
          <p:cNvPr id="3" name="Content Placeholder 2"/>
          <p:cNvSpPr>
            <a:spLocks noGrp="1"/>
          </p:cNvSpPr>
          <p:nvPr>
            <p:ph idx="1"/>
          </p:nvPr>
        </p:nvSpPr>
        <p:spPr/>
        <p:txBody>
          <a:bodyPr>
            <a:normAutofit/>
          </a:bodyPr>
          <a:lstStyle/>
          <a:p>
            <a:r>
              <a:rPr lang="en-US" dirty="0" smtClean="0">
                <a:solidFill>
                  <a:schemeClr val="bg1"/>
                </a:solidFill>
                <a:latin typeface="Berlin Sans FB Demi" panose="020E0802020502020306" pitchFamily="34" charset="0"/>
                <a:ea typeface="CLCStoryTime" pitchFamily="2" charset="0"/>
              </a:rPr>
              <a:t>The words “main idea” mean what something is </a:t>
            </a:r>
            <a:r>
              <a:rPr lang="en-US" b="1" u="sng" dirty="0" smtClean="0">
                <a:solidFill>
                  <a:srgbClr val="FFFF00"/>
                </a:solidFill>
                <a:latin typeface="Berlin Sans FB Demi" panose="020E0802020502020306" pitchFamily="34" charset="0"/>
                <a:ea typeface="CLCStoryTime" pitchFamily="2" charset="0"/>
              </a:rPr>
              <a:t>mostly about</a:t>
            </a:r>
            <a:r>
              <a:rPr lang="en-US" dirty="0" smtClean="0">
                <a:solidFill>
                  <a:schemeClr val="bg1"/>
                </a:solidFill>
                <a:latin typeface="Berlin Sans FB Demi" panose="020E0802020502020306" pitchFamily="34" charset="0"/>
                <a:ea typeface="CLCStoryTime" pitchFamily="2" charset="0"/>
              </a:rPr>
              <a:t>. </a:t>
            </a:r>
          </a:p>
          <a:p>
            <a:endParaRPr lang="en-US" dirty="0">
              <a:solidFill>
                <a:schemeClr val="bg1"/>
              </a:solidFill>
              <a:latin typeface="Berlin Sans FB Demi" panose="020E0802020502020306" pitchFamily="34" charset="0"/>
              <a:ea typeface="CLCStoryTime" pitchFamily="2" charset="0"/>
            </a:endParaRPr>
          </a:p>
          <a:p>
            <a:r>
              <a:rPr lang="en-US" dirty="0" smtClean="0">
                <a:solidFill>
                  <a:schemeClr val="bg1"/>
                </a:solidFill>
                <a:latin typeface="Berlin Sans FB Demi" panose="020E0802020502020306" pitchFamily="34" charset="0"/>
                <a:ea typeface="CLCStoryTime" pitchFamily="2" charset="0"/>
              </a:rPr>
              <a:t>Look at this picture. What do you  see the most of?  A strawberry!</a:t>
            </a:r>
          </a:p>
          <a:p>
            <a:pPr>
              <a:buNone/>
            </a:pPr>
            <a:r>
              <a:rPr lang="en-US" dirty="0">
                <a:solidFill>
                  <a:schemeClr val="bg1"/>
                </a:solidFill>
                <a:latin typeface="Berlin Sans FB Demi" panose="020E0802020502020306" pitchFamily="34" charset="0"/>
                <a:ea typeface="CLCStoryTime" pitchFamily="2" charset="0"/>
              </a:rPr>
              <a:t> </a:t>
            </a:r>
            <a:r>
              <a:rPr lang="en-US" dirty="0" smtClean="0">
                <a:solidFill>
                  <a:schemeClr val="bg1"/>
                </a:solidFill>
                <a:latin typeface="Berlin Sans FB Demi" panose="020E0802020502020306" pitchFamily="34" charset="0"/>
                <a:ea typeface="CLCStoryTime" pitchFamily="2" charset="0"/>
              </a:rPr>
              <a:t>  Even though there are seeds and a stem, and the color is red – the picture is </a:t>
            </a:r>
            <a:r>
              <a:rPr lang="en-US" b="1" u="sng" dirty="0" smtClean="0">
                <a:solidFill>
                  <a:srgbClr val="FFFF00"/>
                </a:solidFill>
                <a:latin typeface="Berlin Sans FB Demi" panose="020E0802020502020306" pitchFamily="34" charset="0"/>
                <a:ea typeface="CLCStoryTime" pitchFamily="2" charset="0"/>
              </a:rPr>
              <a:t>mostly about </a:t>
            </a:r>
            <a:r>
              <a:rPr lang="en-US" dirty="0" smtClean="0">
                <a:solidFill>
                  <a:schemeClr val="bg1"/>
                </a:solidFill>
                <a:latin typeface="Berlin Sans FB Demi" panose="020E0802020502020306" pitchFamily="34" charset="0"/>
                <a:ea typeface="CLCStoryTime" pitchFamily="2" charset="0"/>
              </a:rPr>
              <a:t>the strawberry. </a:t>
            </a:r>
          </a:p>
          <a:p>
            <a:pPr>
              <a:buNone/>
            </a:pPr>
            <a:endParaRPr lang="en-US" dirty="0">
              <a:solidFill>
                <a:schemeClr val="bg1"/>
              </a:solidFill>
              <a:latin typeface="CLCStoryTime" pitchFamily="2" charset="0"/>
              <a:ea typeface="CLCStoryTime" pitchFamily="2" charset="0"/>
            </a:endParaRPr>
          </a:p>
        </p:txBody>
      </p:sp>
      <p:pic>
        <p:nvPicPr>
          <p:cNvPr id="15362" name="Picture 2" descr="Strawberry"/>
          <p:cNvPicPr>
            <a:picLocks noChangeAspect="1" noChangeArrowheads="1"/>
          </p:cNvPicPr>
          <p:nvPr/>
        </p:nvPicPr>
        <p:blipFill>
          <a:blip r:embed="rId2" cstate="print"/>
          <a:srcRect/>
          <a:stretch>
            <a:fillRect/>
          </a:stretch>
        </p:blipFill>
        <p:spPr bwMode="auto">
          <a:xfrm>
            <a:off x="6553200" y="5410200"/>
            <a:ext cx="926461" cy="118145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Demi" panose="020E0802020502020306" pitchFamily="34" charset="0"/>
                <a:ea typeface="CLCStoryTime" pitchFamily="2" charset="0"/>
              </a:rPr>
              <a:t>Hide &amp; Seek</a:t>
            </a:r>
            <a:endParaRPr lang="en-US" dirty="0">
              <a:solidFill>
                <a:schemeClr val="bg1"/>
              </a:solidFill>
              <a:latin typeface="Berlin Sans FB Demi" panose="020E0802020502020306" pitchFamily="34" charset="0"/>
              <a:ea typeface="CLCStoryTime" pitchFamily="2" charset="0"/>
            </a:endParaRPr>
          </a:p>
        </p:txBody>
      </p:sp>
      <p:sp>
        <p:nvSpPr>
          <p:cNvPr id="3" name="Content Placeholder 2"/>
          <p:cNvSpPr>
            <a:spLocks noGrp="1"/>
          </p:cNvSpPr>
          <p:nvPr>
            <p:ph idx="1"/>
          </p:nvPr>
        </p:nvSpPr>
        <p:spPr>
          <a:xfrm>
            <a:off x="457200" y="1600200"/>
            <a:ext cx="4800600" cy="4953000"/>
          </a:xfrm>
        </p:spPr>
        <p:txBody>
          <a:bodyPr>
            <a:normAutofit lnSpcReduction="10000"/>
          </a:bodyPr>
          <a:lstStyle/>
          <a:p>
            <a:r>
              <a:rPr lang="en-US" dirty="0" smtClean="0">
                <a:solidFill>
                  <a:schemeClr val="bg1"/>
                </a:solidFill>
                <a:latin typeface="Berlin Sans FB Demi" panose="020E0802020502020306" pitchFamily="34" charset="0"/>
                <a:ea typeface="CLCStoryTime" pitchFamily="2" charset="0"/>
              </a:rPr>
              <a:t>Finding the main idea in reading passages can sometimes be a little more tricky. Today we are going to learn some ways to help us spot and find the Main Idea –when it is hidden in a bunch of words!</a:t>
            </a:r>
            <a:endParaRPr lang="en-US" dirty="0">
              <a:solidFill>
                <a:schemeClr val="bg1"/>
              </a:solidFill>
              <a:latin typeface="Berlin Sans FB Demi" panose="020E0802020502020306" pitchFamily="34" charset="0"/>
              <a:ea typeface="CLCStoryTime" pitchFamily="2" charset="0"/>
            </a:endParaRPr>
          </a:p>
        </p:txBody>
      </p:sp>
      <p:pic>
        <p:nvPicPr>
          <p:cNvPr id="17410" name="Picture 2" descr="Binoculars"/>
          <p:cNvPicPr>
            <a:picLocks noChangeAspect="1" noChangeArrowheads="1"/>
          </p:cNvPicPr>
          <p:nvPr/>
        </p:nvPicPr>
        <p:blipFill>
          <a:blip r:embed="rId2" cstate="print"/>
          <a:srcRect/>
          <a:stretch>
            <a:fillRect/>
          </a:stretch>
        </p:blipFill>
        <p:spPr bwMode="auto">
          <a:xfrm>
            <a:off x="5181600" y="1981200"/>
            <a:ext cx="3657600" cy="163837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panose="020E0602020502020306" pitchFamily="34" charset="0"/>
                <a:ea typeface="CLCStoryTime" pitchFamily="2" charset="0"/>
              </a:rPr>
              <a:t>Be a Reading Detective!</a:t>
            </a:r>
            <a:endParaRPr lang="en-US" dirty="0">
              <a:solidFill>
                <a:schemeClr val="bg1"/>
              </a:solidFill>
              <a:latin typeface="Berlin Sans FB" panose="020E0602020502020306" pitchFamily="34" charset="0"/>
              <a:ea typeface="CLCStoryTime" pitchFamily="2" charset="0"/>
            </a:endParaRPr>
          </a:p>
        </p:txBody>
      </p:sp>
      <p:sp>
        <p:nvSpPr>
          <p:cNvPr id="3" name="Content Placeholder 2"/>
          <p:cNvSpPr>
            <a:spLocks noGrp="1"/>
          </p:cNvSpPr>
          <p:nvPr>
            <p:ph idx="1"/>
          </p:nvPr>
        </p:nvSpPr>
        <p:spPr>
          <a:xfrm>
            <a:off x="457200" y="1600200"/>
            <a:ext cx="5562600" cy="4525963"/>
          </a:xfrm>
        </p:spPr>
        <p:txBody>
          <a:bodyPr>
            <a:normAutofit/>
          </a:bodyPr>
          <a:lstStyle/>
          <a:p>
            <a:r>
              <a:rPr lang="en-US" dirty="0" smtClean="0">
                <a:solidFill>
                  <a:schemeClr val="bg1"/>
                </a:solidFill>
                <a:latin typeface="Berlin Sans FB Demi" panose="020E0802020502020306" pitchFamily="34" charset="0"/>
                <a:ea typeface="CLCStoryTime" pitchFamily="2" charset="0"/>
              </a:rPr>
              <a:t>Good readers will always look for clues to help them spot the main idea in a </a:t>
            </a:r>
            <a:r>
              <a:rPr lang="en-US" dirty="0" smtClean="0">
                <a:solidFill>
                  <a:schemeClr val="bg1"/>
                </a:solidFill>
                <a:latin typeface="Berlin Sans FB Demi" panose="020E0802020502020306" pitchFamily="34" charset="0"/>
                <a:ea typeface="CLCStoryTime" pitchFamily="2" charset="0"/>
              </a:rPr>
              <a:t>story.</a:t>
            </a:r>
          </a:p>
          <a:p>
            <a:r>
              <a:rPr lang="en-US" dirty="0" smtClean="0">
                <a:solidFill>
                  <a:schemeClr val="bg1"/>
                </a:solidFill>
                <a:latin typeface="Berlin Sans FB Demi" panose="020E0802020502020306" pitchFamily="34" charset="0"/>
                <a:ea typeface="CLCStoryTime" pitchFamily="2" charset="0"/>
              </a:rPr>
              <a:t>Look </a:t>
            </a:r>
            <a:r>
              <a:rPr lang="en-US" dirty="0" smtClean="0">
                <a:solidFill>
                  <a:schemeClr val="bg1"/>
                </a:solidFill>
                <a:latin typeface="Berlin Sans FB Demi" panose="020E0802020502020306" pitchFamily="34" charset="0"/>
                <a:ea typeface="CLCStoryTime" pitchFamily="2" charset="0"/>
              </a:rPr>
              <a:t>at these 3 clues:</a:t>
            </a:r>
          </a:p>
          <a:p>
            <a:pPr lvl="1"/>
            <a:r>
              <a:rPr lang="en-US" b="1" dirty="0" smtClean="0">
                <a:solidFill>
                  <a:srgbClr val="FFFF00"/>
                </a:solidFill>
                <a:latin typeface="Berlin Sans FB Demi" panose="020E0802020502020306" pitchFamily="34" charset="0"/>
                <a:ea typeface="CLCStoryTime" pitchFamily="2" charset="0"/>
              </a:rPr>
              <a:t>The </a:t>
            </a:r>
            <a:r>
              <a:rPr lang="en-US" b="1" dirty="0" smtClean="0">
                <a:solidFill>
                  <a:srgbClr val="FFFF00"/>
                </a:solidFill>
                <a:latin typeface="Berlin Sans FB Demi" panose="020E0802020502020306" pitchFamily="34" charset="0"/>
                <a:ea typeface="CLCStoryTime" pitchFamily="2" charset="0"/>
              </a:rPr>
              <a:t>title</a:t>
            </a:r>
          </a:p>
          <a:p>
            <a:pPr lvl="1"/>
            <a:r>
              <a:rPr lang="en-US" b="1" dirty="0" smtClean="0">
                <a:solidFill>
                  <a:srgbClr val="FFFF00"/>
                </a:solidFill>
                <a:latin typeface="Berlin Sans FB Demi" panose="020E0802020502020306" pitchFamily="34" charset="0"/>
                <a:ea typeface="CLCStoryTime" pitchFamily="2" charset="0"/>
              </a:rPr>
              <a:t>The text</a:t>
            </a:r>
          </a:p>
          <a:p>
            <a:pPr lvl="1"/>
            <a:r>
              <a:rPr lang="en-US" b="1" dirty="0" smtClean="0">
                <a:solidFill>
                  <a:srgbClr val="FFFF00"/>
                </a:solidFill>
                <a:latin typeface="Berlin Sans FB Demi" panose="020E0802020502020306" pitchFamily="34" charset="0"/>
                <a:ea typeface="CLCStoryTime" pitchFamily="2" charset="0"/>
              </a:rPr>
              <a:t>The pictures</a:t>
            </a:r>
            <a:endParaRPr lang="en-US" b="1" dirty="0">
              <a:solidFill>
                <a:srgbClr val="FFFF00"/>
              </a:solidFill>
              <a:latin typeface="Berlin Sans FB Demi" panose="020E0802020502020306" pitchFamily="34" charset="0"/>
              <a:ea typeface="CLCStoryTime" pitchFamily="2" charset="0"/>
            </a:endParaRPr>
          </a:p>
        </p:txBody>
      </p:sp>
      <p:pic>
        <p:nvPicPr>
          <p:cNvPr id="14338" name="Picture 2" descr="Detective and Dog in Bushes"/>
          <p:cNvPicPr>
            <a:picLocks noChangeAspect="1" noChangeArrowheads="1"/>
          </p:cNvPicPr>
          <p:nvPr/>
        </p:nvPicPr>
        <p:blipFill>
          <a:blip r:embed="rId2" cstate="print"/>
          <a:srcRect/>
          <a:stretch>
            <a:fillRect/>
          </a:stretch>
        </p:blipFill>
        <p:spPr bwMode="auto">
          <a:xfrm>
            <a:off x="4876800" y="3505200"/>
            <a:ext cx="3867150" cy="314996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panose="020E0602020502020306" pitchFamily="34" charset="0"/>
                <a:ea typeface="CLCStoryTime" pitchFamily="2" charset="0"/>
              </a:rPr>
              <a:t>Look at the </a:t>
            </a:r>
            <a:r>
              <a:rPr lang="en-US" b="1" dirty="0" smtClean="0">
                <a:solidFill>
                  <a:srgbClr val="FFFF00"/>
                </a:solidFill>
                <a:latin typeface="Berlin Sans FB" panose="020E0602020502020306" pitchFamily="34" charset="0"/>
                <a:ea typeface="CLCStoryTime" pitchFamily="2" charset="0"/>
              </a:rPr>
              <a:t>Title</a:t>
            </a:r>
            <a:endParaRPr lang="en-US" b="1" dirty="0">
              <a:solidFill>
                <a:srgbClr val="FFFF00"/>
              </a:solidFill>
              <a:latin typeface="Berlin Sans FB" panose="020E0602020502020306" pitchFamily="34" charset="0"/>
              <a:ea typeface="CLCStoryTime" pitchFamily="2" charset="0"/>
            </a:endParaRPr>
          </a:p>
        </p:txBody>
      </p:sp>
      <p:sp>
        <p:nvSpPr>
          <p:cNvPr id="3" name="Content Placeholder 2"/>
          <p:cNvSpPr>
            <a:spLocks noGrp="1"/>
          </p:cNvSpPr>
          <p:nvPr>
            <p:ph idx="1"/>
          </p:nvPr>
        </p:nvSpPr>
        <p:spPr>
          <a:xfrm>
            <a:off x="457200" y="1600200"/>
            <a:ext cx="4953000" cy="4876800"/>
          </a:xfrm>
        </p:spPr>
        <p:txBody>
          <a:bodyPr>
            <a:normAutofit fontScale="92500" lnSpcReduction="20000"/>
          </a:bodyPr>
          <a:lstStyle/>
          <a:p>
            <a:r>
              <a:rPr lang="en-US" dirty="0" smtClean="0">
                <a:solidFill>
                  <a:schemeClr val="bg1"/>
                </a:solidFill>
                <a:latin typeface="Berlin Sans FB" panose="020E0602020502020306" pitchFamily="34" charset="0"/>
                <a:ea typeface="CLCStoryTime" pitchFamily="2" charset="0"/>
              </a:rPr>
              <a:t>The title is the name of the book or article.  What words do you see in the title?  One of those words will likely be part of the main idea!</a:t>
            </a:r>
          </a:p>
          <a:p>
            <a:endParaRPr lang="en-US" dirty="0">
              <a:solidFill>
                <a:schemeClr val="bg1"/>
              </a:solidFill>
              <a:latin typeface="Berlin Sans FB" panose="020E0602020502020306" pitchFamily="34" charset="0"/>
              <a:ea typeface="CLCStoryTime" pitchFamily="2" charset="0"/>
            </a:endParaRPr>
          </a:p>
          <a:p>
            <a:r>
              <a:rPr lang="en-US" dirty="0" smtClean="0">
                <a:solidFill>
                  <a:schemeClr val="bg1"/>
                </a:solidFill>
                <a:latin typeface="Berlin Sans FB" panose="020E0602020502020306" pitchFamily="34" charset="0"/>
                <a:ea typeface="CLCStoryTime" pitchFamily="2" charset="0"/>
              </a:rPr>
              <a:t>The title of this book is  </a:t>
            </a:r>
            <a:r>
              <a:rPr lang="en-US" u="sng" dirty="0" smtClean="0">
                <a:solidFill>
                  <a:schemeClr val="bg1"/>
                </a:solidFill>
                <a:latin typeface="Berlin Sans FB" panose="020E0602020502020306" pitchFamily="34" charset="0"/>
                <a:ea typeface="CLCStoryTime" pitchFamily="2" charset="0"/>
              </a:rPr>
              <a:t>All About Dogs</a:t>
            </a:r>
          </a:p>
          <a:p>
            <a:pPr>
              <a:buNone/>
            </a:pPr>
            <a:endParaRPr lang="en-US" u="sng" dirty="0" smtClean="0">
              <a:solidFill>
                <a:schemeClr val="bg1"/>
              </a:solidFill>
              <a:latin typeface="Berlin Sans FB" panose="020E0602020502020306" pitchFamily="34" charset="0"/>
              <a:ea typeface="CLCStoryTime" pitchFamily="2" charset="0"/>
            </a:endParaRPr>
          </a:p>
          <a:p>
            <a:r>
              <a:rPr lang="en-US" dirty="0" smtClean="0">
                <a:solidFill>
                  <a:schemeClr val="bg1"/>
                </a:solidFill>
                <a:latin typeface="Berlin Sans FB" panose="020E0602020502020306" pitchFamily="34" charset="0"/>
                <a:ea typeface="CLCStoryTime" pitchFamily="2" charset="0"/>
              </a:rPr>
              <a:t>What is the main idea of the book?    DOGS!</a:t>
            </a:r>
          </a:p>
          <a:p>
            <a:endParaRPr lang="en-US" u="sng" dirty="0">
              <a:solidFill>
                <a:schemeClr val="bg1"/>
              </a:solidFill>
              <a:latin typeface="CLCStoryTime" pitchFamily="2" charset="0"/>
              <a:ea typeface="CLCStoryTime" pitchFamily="2" charset="0"/>
            </a:endParaRPr>
          </a:p>
          <a:p>
            <a:endParaRPr lang="en-US" u="sng" dirty="0">
              <a:solidFill>
                <a:schemeClr val="bg1"/>
              </a:solidFill>
              <a:latin typeface="CLCStoryTime" pitchFamily="2" charset="0"/>
              <a:ea typeface="CLCStoryTime" pitchFamily="2" charset="0"/>
            </a:endParaRPr>
          </a:p>
        </p:txBody>
      </p:sp>
      <p:pic>
        <p:nvPicPr>
          <p:cNvPr id="18434" name="Picture 2" descr="http://img1.etsystatic.com/024/0/5704766/il_570xN.529837295_2zqv.jpg"/>
          <p:cNvPicPr>
            <a:picLocks noChangeAspect="1" noChangeArrowheads="1"/>
          </p:cNvPicPr>
          <p:nvPr/>
        </p:nvPicPr>
        <p:blipFill>
          <a:blip r:embed="rId2" cstate="print"/>
          <a:srcRect/>
          <a:stretch>
            <a:fillRect/>
          </a:stretch>
        </p:blipFill>
        <p:spPr bwMode="auto">
          <a:xfrm>
            <a:off x="5486400" y="1905000"/>
            <a:ext cx="3276600" cy="3429188"/>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panose="020E0602020502020306" pitchFamily="34" charset="0"/>
                <a:ea typeface="CLCStoryTime" pitchFamily="2" charset="0"/>
              </a:rPr>
              <a:t>Look at the </a:t>
            </a:r>
            <a:r>
              <a:rPr lang="en-US" dirty="0" smtClean="0">
                <a:solidFill>
                  <a:srgbClr val="FFFF00"/>
                </a:solidFill>
                <a:latin typeface="Berlin Sans FB" panose="020E0602020502020306" pitchFamily="34" charset="0"/>
                <a:ea typeface="CLCStoryTime" pitchFamily="2" charset="0"/>
              </a:rPr>
              <a:t>text!</a:t>
            </a:r>
            <a:endParaRPr lang="en-US" dirty="0">
              <a:solidFill>
                <a:srgbClr val="FFFF00"/>
              </a:solidFill>
              <a:latin typeface="Berlin Sans FB" panose="020E0602020502020306" pitchFamily="34" charset="0"/>
              <a:ea typeface="CLCStoryTime" pitchFamily="2" charset="0"/>
            </a:endParaRPr>
          </a:p>
        </p:txBody>
      </p:sp>
      <p:sp>
        <p:nvSpPr>
          <p:cNvPr id="3" name="Content Placeholder 2"/>
          <p:cNvSpPr>
            <a:spLocks noGrp="1"/>
          </p:cNvSpPr>
          <p:nvPr>
            <p:ph idx="1"/>
          </p:nvPr>
        </p:nvSpPr>
        <p:spPr>
          <a:xfrm>
            <a:off x="457200" y="1600200"/>
            <a:ext cx="5638800" cy="4525963"/>
          </a:xfrm>
        </p:spPr>
        <p:txBody>
          <a:bodyPr>
            <a:normAutofit lnSpcReduction="10000"/>
          </a:bodyPr>
          <a:lstStyle/>
          <a:p>
            <a:r>
              <a:rPr lang="en-US" dirty="0" smtClean="0">
                <a:solidFill>
                  <a:schemeClr val="bg1"/>
                </a:solidFill>
                <a:latin typeface="Berlin Sans FB" panose="020E0602020502020306" pitchFamily="34" charset="0"/>
                <a:ea typeface="CLCStoryTime" pitchFamily="2" charset="0"/>
              </a:rPr>
              <a:t>The word “text” just means the writing on the page. Scan quickly through the passage or a few pages of the book. Are there any words that you see </a:t>
            </a:r>
            <a:r>
              <a:rPr lang="en-US" u="sng" dirty="0" smtClean="0">
                <a:solidFill>
                  <a:srgbClr val="FFFF00"/>
                </a:solidFill>
                <a:latin typeface="Berlin Sans FB" panose="020E0602020502020306" pitchFamily="34" charset="0"/>
                <a:ea typeface="CLCStoryTime" pitchFamily="2" charset="0"/>
              </a:rPr>
              <a:t>repeated?</a:t>
            </a:r>
          </a:p>
          <a:p>
            <a:pPr>
              <a:buNone/>
            </a:pPr>
            <a:r>
              <a:rPr lang="en-US" dirty="0">
                <a:solidFill>
                  <a:srgbClr val="FFFF00"/>
                </a:solidFill>
                <a:latin typeface="Berlin Sans FB" panose="020E0602020502020306" pitchFamily="34" charset="0"/>
                <a:ea typeface="CLCStoryTime" pitchFamily="2" charset="0"/>
              </a:rPr>
              <a:t> </a:t>
            </a:r>
            <a:r>
              <a:rPr lang="en-US" dirty="0" smtClean="0">
                <a:solidFill>
                  <a:srgbClr val="FFFF00"/>
                </a:solidFill>
                <a:latin typeface="Berlin Sans FB" panose="020E0602020502020306" pitchFamily="34" charset="0"/>
                <a:ea typeface="CLCStoryTime" pitchFamily="2" charset="0"/>
              </a:rPr>
              <a:t>  </a:t>
            </a:r>
            <a:r>
              <a:rPr lang="en-US" dirty="0" smtClean="0">
                <a:solidFill>
                  <a:schemeClr val="bg1"/>
                </a:solidFill>
                <a:latin typeface="Berlin Sans FB" panose="020E0602020502020306" pitchFamily="34" charset="0"/>
                <a:ea typeface="CLCStoryTime" pitchFamily="2" charset="0"/>
              </a:rPr>
              <a:t>If so, pay attention as that is a key clue to what the main idea might be.</a:t>
            </a:r>
            <a:endParaRPr lang="en-US" dirty="0">
              <a:solidFill>
                <a:srgbClr val="FFFF00"/>
              </a:solidFill>
              <a:latin typeface="Berlin Sans FB" panose="020E0602020502020306" pitchFamily="34" charset="0"/>
              <a:ea typeface="CLCStoryTime" pitchFamily="2" charset="0"/>
            </a:endParaRPr>
          </a:p>
        </p:txBody>
      </p:sp>
      <p:pic>
        <p:nvPicPr>
          <p:cNvPr id="19458" name="Picture 2" descr="Detective Dog and Cat"/>
          <p:cNvPicPr>
            <a:picLocks noChangeAspect="1" noChangeArrowheads="1"/>
          </p:cNvPicPr>
          <p:nvPr/>
        </p:nvPicPr>
        <p:blipFill>
          <a:blip r:embed="rId2" cstate="print"/>
          <a:srcRect/>
          <a:stretch>
            <a:fillRect/>
          </a:stretch>
        </p:blipFill>
        <p:spPr bwMode="auto">
          <a:xfrm>
            <a:off x="5562600" y="3352800"/>
            <a:ext cx="3375025" cy="324002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panose="020E0602020502020306" pitchFamily="34" charset="0"/>
                <a:ea typeface="CLCStoryTime" pitchFamily="2" charset="0"/>
              </a:rPr>
              <a:t>Look at the pictures!</a:t>
            </a:r>
            <a:endParaRPr lang="en-US" dirty="0">
              <a:solidFill>
                <a:schemeClr val="bg1"/>
              </a:solidFill>
              <a:latin typeface="Berlin Sans FB" panose="020E0602020502020306" pitchFamily="34" charset="0"/>
              <a:ea typeface="CLCStoryTime" pitchFamily="2" charset="0"/>
            </a:endParaRPr>
          </a:p>
        </p:txBody>
      </p:sp>
      <p:sp>
        <p:nvSpPr>
          <p:cNvPr id="3" name="Content Placeholder 2"/>
          <p:cNvSpPr>
            <a:spLocks noGrp="1"/>
          </p:cNvSpPr>
          <p:nvPr>
            <p:ph idx="1"/>
          </p:nvPr>
        </p:nvSpPr>
        <p:spPr>
          <a:xfrm>
            <a:off x="457200" y="1600200"/>
            <a:ext cx="5257800" cy="4525963"/>
          </a:xfrm>
        </p:spPr>
        <p:txBody>
          <a:bodyPr>
            <a:normAutofit/>
          </a:bodyPr>
          <a:lstStyle/>
          <a:p>
            <a:r>
              <a:rPr lang="en-US" dirty="0" smtClean="0">
                <a:solidFill>
                  <a:schemeClr val="bg1"/>
                </a:solidFill>
                <a:latin typeface="Berlin Sans FB" panose="020E0602020502020306" pitchFamily="34" charset="0"/>
                <a:ea typeface="CLCStoryTime" pitchFamily="2" charset="0"/>
              </a:rPr>
              <a:t>The third and last clue when searching for the MAIN IDEA – is to look at any </a:t>
            </a:r>
            <a:r>
              <a:rPr lang="en-US" dirty="0" smtClean="0">
                <a:solidFill>
                  <a:srgbClr val="FFFF00"/>
                </a:solidFill>
                <a:latin typeface="Berlin Sans FB" panose="020E0602020502020306" pitchFamily="34" charset="0"/>
                <a:ea typeface="CLCStoryTime" pitchFamily="2" charset="0"/>
              </a:rPr>
              <a:t>pictures</a:t>
            </a:r>
            <a:r>
              <a:rPr lang="en-US" dirty="0" smtClean="0">
                <a:solidFill>
                  <a:schemeClr val="bg1"/>
                </a:solidFill>
                <a:latin typeface="Berlin Sans FB" panose="020E0602020502020306" pitchFamily="34" charset="0"/>
                <a:ea typeface="CLCStoryTime" pitchFamily="2" charset="0"/>
              </a:rPr>
              <a:t>, </a:t>
            </a:r>
            <a:r>
              <a:rPr lang="en-US" dirty="0" smtClean="0">
                <a:solidFill>
                  <a:srgbClr val="FFFF00"/>
                </a:solidFill>
                <a:latin typeface="Berlin Sans FB" panose="020E0602020502020306" pitchFamily="34" charset="0"/>
                <a:ea typeface="CLCStoryTime" pitchFamily="2" charset="0"/>
              </a:rPr>
              <a:t>graphs or illustrations.</a:t>
            </a:r>
            <a:r>
              <a:rPr lang="en-US" dirty="0" smtClean="0">
                <a:solidFill>
                  <a:schemeClr val="bg1"/>
                </a:solidFill>
                <a:latin typeface="Berlin Sans FB" panose="020E0602020502020306" pitchFamily="34" charset="0"/>
                <a:ea typeface="CLCStoryTime" pitchFamily="2" charset="0"/>
              </a:rPr>
              <a:t>  They will give you a better idea of what the main idea of the story is about.</a:t>
            </a:r>
            <a:endParaRPr lang="en-US" dirty="0">
              <a:solidFill>
                <a:schemeClr val="bg1"/>
              </a:solidFill>
              <a:latin typeface="Berlin Sans FB" panose="020E0602020502020306" pitchFamily="34" charset="0"/>
              <a:ea typeface="CLCStoryTime" pitchFamily="2" charset="0"/>
            </a:endParaRPr>
          </a:p>
        </p:txBody>
      </p:sp>
      <p:sp>
        <p:nvSpPr>
          <p:cNvPr id="5" name="TextBox 4"/>
          <p:cNvSpPr txBox="1"/>
          <p:nvPr/>
        </p:nvSpPr>
        <p:spPr>
          <a:xfrm>
            <a:off x="5199262" y="5493848"/>
            <a:ext cx="4017770" cy="923330"/>
          </a:xfrm>
          <a:prstGeom prst="rect">
            <a:avLst/>
          </a:prstGeom>
          <a:noFill/>
        </p:spPr>
        <p:txBody>
          <a:bodyPr wrap="square" rtlCol="0">
            <a:spAutoFit/>
          </a:bodyPr>
          <a:lstStyle/>
          <a:p>
            <a:r>
              <a:rPr lang="en-US" dirty="0" smtClean="0">
                <a:solidFill>
                  <a:schemeClr val="bg1"/>
                </a:solidFill>
                <a:latin typeface="Berlin Sans FB" panose="020E0602020502020306" pitchFamily="34" charset="0"/>
                <a:ea typeface="CLCStoryTime" panose="02000603000000000000" pitchFamily="2" charset="0"/>
              </a:rPr>
              <a:t>What do you think is the main of this book?</a:t>
            </a:r>
          </a:p>
          <a:p>
            <a:r>
              <a:rPr lang="en-US" dirty="0" smtClean="0">
                <a:solidFill>
                  <a:schemeClr val="bg1"/>
                </a:solidFill>
                <a:latin typeface="Berlin Sans FB" panose="020E0602020502020306" pitchFamily="34" charset="0"/>
                <a:ea typeface="CLCStoryTime" panose="02000603000000000000" pitchFamily="2" charset="0"/>
              </a:rPr>
              <a:t>What is it mostly about?</a:t>
            </a:r>
            <a:endParaRPr lang="en-US" dirty="0">
              <a:solidFill>
                <a:schemeClr val="bg1"/>
              </a:solidFill>
              <a:latin typeface="Berlin Sans FB" panose="020E0602020502020306" pitchFamily="34" charset="0"/>
              <a:ea typeface="CLCStoryTime" panose="02000603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9262" y="1235814"/>
            <a:ext cx="4290043" cy="4221402"/>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4105002"/>
            <a:ext cx="1175803" cy="830117"/>
          </a:xfrm>
          <a:prstGeom prst="rect">
            <a:avLst/>
          </a:prstGeom>
        </p:spPr>
      </p:pic>
      <p:sp>
        <p:nvSpPr>
          <p:cNvPr id="9" name="TextBox 8"/>
          <p:cNvSpPr txBox="1"/>
          <p:nvPr/>
        </p:nvSpPr>
        <p:spPr>
          <a:xfrm>
            <a:off x="7348003" y="3569952"/>
            <a:ext cx="1524000" cy="369332"/>
          </a:xfrm>
          <a:prstGeom prst="rect">
            <a:avLst/>
          </a:prstGeom>
          <a:noFill/>
        </p:spPr>
        <p:txBody>
          <a:bodyPr wrap="square" rtlCol="0">
            <a:spAutoFit/>
          </a:bodyPr>
          <a:lstStyle/>
          <a:p>
            <a:pPr algn="ctr"/>
            <a:r>
              <a:rPr lang="en-US" dirty="0" smtClean="0">
                <a:latin typeface="Berlin Sans FB" panose="020E0602020502020306" pitchFamily="34" charset="0"/>
                <a:ea typeface="CLCStoryTime" panose="02000603000000000000" pitchFamily="2" charset="0"/>
              </a:rPr>
              <a:t>Football</a:t>
            </a:r>
            <a:endParaRPr lang="en-US" dirty="0">
              <a:latin typeface="Berlin Sans FB" panose="020E0602020502020306" pitchFamily="34" charset="0"/>
              <a:ea typeface="CLCStoryTime" panose="02000603000000000000" pitchFamily="2"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latin typeface="Berlin Sans FB" panose="020E0602020502020306" pitchFamily="34" charset="0"/>
                <a:ea typeface="CLCStoryTime" pitchFamily="2" charset="0"/>
              </a:rPr>
              <a:t>Give it a try! </a:t>
            </a:r>
            <a:endParaRPr lang="en-US" dirty="0">
              <a:latin typeface="Berlin Sans FB" panose="020E0602020502020306" pitchFamily="34" charset="0"/>
              <a:ea typeface="CLCStoryTime" pitchFamily="2" charset="0"/>
            </a:endParaRPr>
          </a:p>
        </p:txBody>
      </p:sp>
      <p:sp>
        <p:nvSpPr>
          <p:cNvPr id="3" name="Content Placeholder 2"/>
          <p:cNvSpPr>
            <a:spLocks noGrp="1"/>
          </p:cNvSpPr>
          <p:nvPr>
            <p:ph idx="1"/>
          </p:nvPr>
        </p:nvSpPr>
        <p:spPr>
          <a:xfrm>
            <a:off x="457200" y="1600200"/>
            <a:ext cx="5486400" cy="4572000"/>
          </a:xfrm>
        </p:spPr>
        <p:txBody>
          <a:bodyPr>
            <a:normAutofit/>
          </a:bodyPr>
          <a:lstStyle/>
          <a:p>
            <a:r>
              <a:rPr lang="en-US" sz="4000" dirty="0" smtClean="0">
                <a:solidFill>
                  <a:srgbClr val="FFFF00"/>
                </a:solidFill>
                <a:latin typeface="Berlin Sans FB" panose="020E0602020502020306" pitchFamily="34" charset="0"/>
                <a:ea typeface="CLCStoryTime" pitchFamily="2" charset="0"/>
              </a:rPr>
              <a:t>Read this passage and try to spot the main idea. </a:t>
            </a:r>
            <a:r>
              <a:rPr lang="en-US" sz="4000" dirty="0">
                <a:solidFill>
                  <a:srgbClr val="FFFF00"/>
                </a:solidFill>
                <a:latin typeface="Berlin Sans FB" panose="020E0602020502020306" pitchFamily="34" charset="0"/>
                <a:ea typeface="CLCStoryTime" pitchFamily="2" charset="0"/>
              </a:rPr>
              <a:t> </a:t>
            </a:r>
            <a:r>
              <a:rPr lang="en-US" sz="4000" dirty="0" smtClean="0">
                <a:solidFill>
                  <a:srgbClr val="FFFF00"/>
                </a:solidFill>
                <a:latin typeface="Berlin Sans FB" panose="020E0602020502020306" pitchFamily="34" charset="0"/>
                <a:ea typeface="CLCStoryTime" pitchFamily="2" charset="0"/>
              </a:rPr>
              <a:t>Remember, look at the title, text and pictures to give you some clues!</a:t>
            </a:r>
          </a:p>
          <a:p>
            <a:pPr>
              <a:buNone/>
            </a:pPr>
            <a:endParaRPr lang="en-US" sz="4000" dirty="0" smtClean="0">
              <a:solidFill>
                <a:schemeClr val="bg1"/>
              </a:solidFill>
              <a:latin typeface="Berlin Sans FB" panose="020E0602020502020306" pitchFamily="34" charset="0"/>
              <a:ea typeface="CLCStoryTime" pitchFamily="2" charset="0"/>
            </a:endParaRPr>
          </a:p>
          <a:p>
            <a:pPr algn="ctr">
              <a:buNone/>
            </a:pPr>
            <a:endParaRPr lang="en-US" sz="2400" b="1" dirty="0">
              <a:solidFill>
                <a:schemeClr val="bg1"/>
              </a:solidFill>
              <a:latin typeface="Berlin Sans FB" panose="020E0602020502020306" pitchFamily="34" charset="0"/>
              <a:ea typeface="CLCStoryTime"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1600200"/>
            <a:ext cx="3911200" cy="474660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bg1"/>
                </a:solidFill>
                <a:latin typeface="Berlin Sans FB" panose="020E0602020502020306" pitchFamily="34" charset="0"/>
              </a:rPr>
              <a:t>The Amazing Ant</a:t>
            </a:r>
            <a:endParaRPr lang="en-US" u="sng" dirty="0">
              <a:solidFill>
                <a:schemeClr val="bg1"/>
              </a:solidFill>
              <a:latin typeface="Berlin Sans FB" panose="020E0602020502020306" pitchFamily="34" charset="0"/>
            </a:endParaRPr>
          </a:p>
        </p:txBody>
      </p:sp>
      <p:sp>
        <p:nvSpPr>
          <p:cNvPr id="3" name="Content Placeholder 2"/>
          <p:cNvSpPr>
            <a:spLocks noGrp="1"/>
          </p:cNvSpPr>
          <p:nvPr>
            <p:ph idx="1"/>
          </p:nvPr>
        </p:nvSpPr>
        <p:spPr>
          <a:xfrm>
            <a:off x="533400" y="1600200"/>
            <a:ext cx="8153400" cy="4525963"/>
          </a:xfrm>
        </p:spPr>
        <p:txBody>
          <a:bodyPr/>
          <a:lstStyle/>
          <a:p>
            <a:pPr algn="ctr">
              <a:buNone/>
            </a:pPr>
            <a:r>
              <a:rPr lang="en-US" b="1" dirty="0" smtClean="0">
                <a:solidFill>
                  <a:schemeClr val="bg1"/>
                </a:solidFill>
                <a:latin typeface="Berlin Sans FB" panose="020E0602020502020306" pitchFamily="34" charset="0"/>
                <a:ea typeface="CLCStoryTime" pitchFamily="2" charset="0"/>
              </a:rPr>
              <a:t>Ants are amazing. </a:t>
            </a:r>
          </a:p>
          <a:p>
            <a:pPr algn="ctr">
              <a:buNone/>
            </a:pPr>
            <a:r>
              <a:rPr lang="en-US" b="1" dirty="0" smtClean="0">
                <a:solidFill>
                  <a:schemeClr val="bg1"/>
                </a:solidFill>
                <a:latin typeface="Berlin Sans FB" panose="020E0602020502020306" pitchFamily="34" charset="0"/>
                <a:ea typeface="CLCStoryTime" pitchFamily="2" charset="0"/>
              </a:rPr>
              <a:t>They live in large groups called colonies.</a:t>
            </a:r>
          </a:p>
          <a:p>
            <a:pPr algn="ctr">
              <a:buNone/>
            </a:pPr>
            <a:r>
              <a:rPr lang="en-US" b="1" dirty="0" smtClean="0">
                <a:solidFill>
                  <a:schemeClr val="bg1"/>
                </a:solidFill>
                <a:latin typeface="Berlin Sans FB" panose="020E0602020502020306" pitchFamily="34" charset="0"/>
                <a:ea typeface="CLCStoryTime" pitchFamily="2" charset="0"/>
              </a:rPr>
              <a:t>Most ants like to build their nests underground.  Each ant nest will be full of tunnels. Sometimes ants will not live underground. You might find ants in dead trees, under rocks, or even in nests made of leaves.  </a:t>
            </a:r>
          </a:p>
          <a:p>
            <a:pPr algn="ctr"/>
            <a:endParaRPr lang="en-US" dirty="0">
              <a:latin typeface="Berlin Sans FB" panose="020E0602020502020306" pitchFamily="34" charset="0"/>
            </a:endParaRPr>
          </a:p>
        </p:txBody>
      </p:sp>
      <p:pic>
        <p:nvPicPr>
          <p:cNvPr id="4" name="Picture 2" descr="Ant with a Flower with a Flower"/>
          <p:cNvPicPr>
            <a:picLocks noChangeAspect="1" noChangeArrowheads="1"/>
          </p:cNvPicPr>
          <p:nvPr/>
        </p:nvPicPr>
        <p:blipFill>
          <a:blip r:embed="rId2" cstate="print"/>
          <a:srcRect/>
          <a:stretch>
            <a:fillRect/>
          </a:stretch>
        </p:blipFill>
        <p:spPr bwMode="auto">
          <a:xfrm>
            <a:off x="6629400" y="304800"/>
            <a:ext cx="1448816" cy="177165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890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sz="3100" dirty="0" smtClean="0">
                <a:solidFill>
                  <a:schemeClr val="bg1"/>
                </a:solidFill>
                <a:latin typeface="Berlin Sans FB" panose="020E0602020502020306" pitchFamily="34" charset="0"/>
                <a:ea typeface="CLCStoryTime" pitchFamily="2" charset="0"/>
              </a:rPr>
              <a:t/>
            </a:r>
            <a:br>
              <a:rPr lang="en-US" sz="3100" dirty="0" smtClean="0">
                <a:solidFill>
                  <a:schemeClr val="bg1"/>
                </a:solidFill>
                <a:latin typeface="Berlin Sans FB" panose="020E0602020502020306" pitchFamily="34" charset="0"/>
                <a:ea typeface="CLCStoryTime" pitchFamily="2" charset="0"/>
              </a:rPr>
            </a:br>
            <a:r>
              <a:rPr lang="en-US" sz="3100" dirty="0" smtClean="0">
                <a:solidFill>
                  <a:schemeClr val="bg1"/>
                </a:solidFill>
                <a:latin typeface="Berlin Sans FB" panose="020E0602020502020306" pitchFamily="34" charset="0"/>
                <a:ea typeface="CLCStoryTime" pitchFamily="2" charset="0"/>
              </a:rPr>
              <a:t>What is the </a:t>
            </a:r>
            <a:r>
              <a:rPr lang="en-US" sz="3100" dirty="0" smtClean="0">
                <a:solidFill>
                  <a:srgbClr val="FFFF00"/>
                </a:solidFill>
                <a:latin typeface="Berlin Sans FB" panose="020E0602020502020306" pitchFamily="34" charset="0"/>
                <a:ea typeface="CLCStoryTime" pitchFamily="2" charset="0"/>
              </a:rPr>
              <a:t>main idea </a:t>
            </a:r>
            <a:r>
              <a:rPr lang="en-US" sz="3100" dirty="0" smtClean="0">
                <a:solidFill>
                  <a:schemeClr val="bg1"/>
                </a:solidFill>
                <a:latin typeface="Berlin Sans FB" panose="020E0602020502020306" pitchFamily="34" charset="0"/>
                <a:ea typeface="CLCStoryTime" pitchFamily="2" charset="0"/>
              </a:rPr>
              <a:t>of this passage?</a:t>
            </a:r>
            <a:br>
              <a:rPr lang="en-US" sz="3100" dirty="0" smtClean="0">
                <a:solidFill>
                  <a:schemeClr val="bg1"/>
                </a:solidFill>
                <a:latin typeface="Berlin Sans FB" panose="020E0602020502020306" pitchFamily="34" charset="0"/>
                <a:ea typeface="CLCStoryTime" pitchFamily="2" charset="0"/>
              </a:rPr>
            </a:br>
            <a:r>
              <a:rPr lang="en-US" sz="3100" dirty="0" smtClean="0">
                <a:solidFill>
                  <a:schemeClr val="bg1"/>
                </a:solidFill>
                <a:latin typeface="Berlin Sans FB" panose="020E0602020502020306" pitchFamily="34" charset="0"/>
                <a:ea typeface="CLCStoryTime" pitchFamily="2" charset="0"/>
              </a:rPr>
              <a:t>What is the passage mostly about?</a:t>
            </a:r>
            <a:r>
              <a:rPr lang="en-US" dirty="0" smtClean="0">
                <a:solidFill>
                  <a:srgbClr val="FFFF00"/>
                </a:solidFill>
                <a:latin typeface="Berlin Sans FB" panose="020E0602020502020306" pitchFamily="34" charset="0"/>
                <a:ea typeface="CLCStoryTime" pitchFamily="2" charset="0"/>
              </a:rPr>
              <a:t/>
            </a:r>
            <a:br>
              <a:rPr lang="en-US" dirty="0" smtClean="0">
                <a:solidFill>
                  <a:srgbClr val="FFFF00"/>
                </a:solidFill>
                <a:latin typeface="Berlin Sans FB" panose="020E0602020502020306" pitchFamily="34" charset="0"/>
                <a:ea typeface="CLCStoryTime" pitchFamily="2" charset="0"/>
              </a:rPr>
            </a:br>
            <a:endParaRPr lang="en-US" dirty="0">
              <a:latin typeface="Berlin Sans FB" panose="020E0602020502020306" pitchFamily="34" charset="0"/>
            </a:endParaRPr>
          </a:p>
        </p:txBody>
      </p:sp>
      <p:sp>
        <p:nvSpPr>
          <p:cNvPr id="4" name="Content Placeholder 3"/>
          <p:cNvSpPr>
            <a:spLocks noGrp="1"/>
          </p:cNvSpPr>
          <p:nvPr>
            <p:ph idx="1"/>
          </p:nvPr>
        </p:nvSpPr>
        <p:spPr/>
        <p:txBody>
          <a:bodyPr>
            <a:normAutofit lnSpcReduction="10000"/>
          </a:bodyPr>
          <a:lstStyle/>
          <a:p>
            <a:r>
              <a:rPr lang="en-US" sz="2400" dirty="0" smtClean="0">
                <a:solidFill>
                  <a:schemeClr val="bg1"/>
                </a:solidFill>
                <a:latin typeface="Berlin Sans FB" panose="020E0602020502020306" pitchFamily="34" charset="0"/>
                <a:ea typeface="CLCStoryTime" pitchFamily="2" charset="0"/>
              </a:rPr>
              <a:t>Clue #1 – The Title: </a:t>
            </a:r>
            <a:r>
              <a:rPr lang="en-US" sz="2400" u="sng" dirty="0" smtClean="0">
                <a:solidFill>
                  <a:srgbClr val="FFC000"/>
                </a:solidFill>
                <a:latin typeface="Berlin Sans FB" panose="020E0602020502020306" pitchFamily="34" charset="0"/>
                <a:ea typeface="CLCStoryTime" pitchFamily="2" charset="0"/>
              </a:rPr>
              <a:t>The Amazing Ant</a:t>
            </a:r>
          </a:p>
          <a:p>
            <a:endParaRPr lang="en-US" sz="2400" dirty="0">
              <a:solidFill>
                <a:schemeClr val="bg1"/>
              </a:solidFill>
              <a:latin typeface="Berlin Sans FB" panose="020E0602020502020306" pitchFamily="34" charset="0"/>
              <a:ea typeface="CLCStoryTime" pitchFamily="2" charset="0"/>
            </a:endParaRPr>
          </a:p>
          <a:p>
            <a:pPr algn="ctr">
              <a:buNone/>
            </a:pPr>
            <a:r>
              <a:rPr lang="en-US" sz="2400" dirty="0" smtClean="0">
                <a:solidFill>
                  <a:schemeClr val="bg1"/>
                </a:solidFill>
                <a:latin typeface="Berlin Sans FB" panose="020E0602020502020306" pitchFamily="34" charset="0"/>
                <a:ea typeface="CLCStoryTime" pitchFamily="2" charset="0"/>
              </a:rPr>
              <a:t>Clue # 2 – The Text: </a:t>
            </a:r>
          </a:p>
          <a:p>
            <a:pPr algn="ctr">
              <a:buNone/>
            </a:pPr>
            <a:r>
              <a:rPr lang="en-US" sz="2400" dirty="0" smtClean="0">
                <a:solidFill>
                  <a:schemeClr val="bg1"/>
                </a:solidFill>
                <a:latin typeface="Berlin Sans FB" panose="020E0602020502020306" pitchFamily="34" charset="0"/>
                <a:ea typeface="CLCStoryTime" pitchFamily="2" charset="0"/>
              </a:rPr>
              <a:t> </a:t>
            </a:r>
            <a:r>
              <a:rPr lang="en-US" sz="2400" u="sng" dirty="0" smtClean="0">
                <a:solidFill>
                  <a:schemeClr val="bg1"/>
                </a:solidFill>
                <a:latin typeface="Berlin Sans FB" panose="020E0602020502020306" pitchFamily="34" charset="0"/>
                <a:ea typeface="CLCStoryTime" pitchFamily="2" charset="0"/>
              </a:rPr>
              <a:t>The Amazing </a:t>
            </a:r>
            <a:r>
              <a:rPr lang="en-US" sz="2400" u="sng" dirty="0" smtClean="0">
                <a:solidFill>
                  <a:srgbClr val="FFC000"/>
                </a:solidFill>
                <a:latin typeface="Berlin Sans FB" panose="020E0602020502020306" pitchFamily="34" charset="0"/>
                <a:ea typeface="CLCStoryTime" pitchFamily="2" charset="0"/>
              </a:rPr>
              <a:t>Ant</a:t>
            </a:r>
          </a:p>
          <a:p>
            <a:pPr algn="ctr">
              <a:buNone/>
            </a:pPr>
            <a:r>
              <a:rPr lang="en-US" sz="2400" dirty="0" smtClean="0">
                <a:solidFill>
                  <a:srgbClr val="FFC000"/>
                </a:solidFill>
                <a:latin typeface="Berlin Sans FB" panose="020E0602020502020306" pitchFamily="34" charset="0"/>
                <a:ea typeface="CLCStoryTime" pitchFamily="2" charset="0"/>
              </a:rPr>
              <a:t>Ants </a:t>
            </a:r>
            <a:r>
              <a:rPr lang="en-US" sz="2400" dirty="0" smtClean="0">
                <a:solidFill>
                  <a:schemeClr val="bg1"/>
                </a:solidFill>
                <a:latin typeface="Berlin Sans FB" panose="020E0602020502020306" pitchFamily="34" charset="0"/>
                <a:ea typeface="CLCStoryTime" pitchFamily="2" charset="0"/>
              </a:rPr>
              <a:t>are amazing. They live in large groups called colonies.</a:t>
            </a:r>
          </a:p>
          <a:p>
            <a:pPr algn="ctr">
              <a:buNone/>
            </a:pPr>
            <a:r>
              <a:rPr lang="en-US" sz="2400" dirty="0" smtClean="0">
                <a:solidFill>
                  <a:schemeClr val="bg1"/>
                </a:solidFill>
                <a:latin typeface="Berlin Sans FB" panose="020E0602020502020306" pitchFamily="34" charset="0"/>
                <a:ea typeface="CLCStoryTime" pitchFamily="2" charset="0"/>
              </a:rPr>
              <a:t>Most </a:t>
            </a:r>
            <a:r>
              <a:rPr lang="en-US" sz="2400" dirty="0" smtClean="0">
                <a:solidFill>
                  <a:srgbClr val="FFC000"/>
                </a:solidFill>
                <a:latin typeface="Berlin Sans FB" panose="020E0602020502020306" pitchFamily="34" charset="0"/>
                <a:ea typeface="CLCStoryTime" pitchFamily="2" charset="0"/>
              </a:rPr>
              <a:t>ants</a:t>
            </a:r>
            <a:r>
              <a:rPr lang="en-US" sz="2400" dirty="0" smtClean="0">
                <a:solidFill>
                  <a:schemeClr val="bg1"/>
                </a:solidFill>
                <a:latin typeface="Berlin Sans FB" panose="020E0602020502020306" pitchFamily="34" charset="0"/>
                <a:ea typeface="CLCStoryTime" pitchFamily="2" charset="0"/>
              </a:rPr>
              <a:t> like to build their nests underground.  Each </a:t>
            </a:r>
            <a:r>
              <a:rPr lang="en-US" sz="2400" dirty="0" smtClean="0">
                <a:solidFill>
                  <a:srgbClr val="FFC000"/>
                </a:solidFill>
                <a:latin typeface="Berlin Sans FB" panose="020E0602020502020306" pitchFamily="34" charset="0"/>
                <a:ea typeface="CLCStoryTime" pitchFamily="2" charset="0"/>
              </a:rPr>
              <a:t>ant</a:t>
            </a:r>
            <a:r>
              <a:rPr lang="en-US" sz="2400" dirty="0" smtClean="0">
                <a:solidFill>
                  <a:schemeClr val="bg1"/>
                </a:solidFill>
                <a:latin typeface="Berlin Sans FB" panose="020E0602020502020306" pitchFamily="34" charset="0"/>
                <a:ea typeface="CLCStoryTime" pitchFamily="2" charset="0"/>
              </a:rPr>
              <a:t> nest will be full of tunnels. Sometimes </a:t>
            </a:r>
            <a:r>
              <a:rPr lang="en-US" sz="2400" dirty="0" smtClean="0">
                <a:solidFill>
                  <a:srgbClr val="FFC000"/>
                </a:solidFill>
                <a:latin typeface="Berlin Sans FB" panose="020E0602020502020306" pitchFamily="34" charset="0"/>
                <a:ea typeface="CLCStoryTime" pitchFamily="2" charset="0"/>
              </a:rPr>
              <a:t>ants</a:t>
            </a:r>
            <a:r>
              <a:rPr lang="en-US" sz="2400" dirty="0" smtClean="0">
                <a:solidFill>
                  <a:schemeClr val="bg1"/>
                </a:solidFill>
                <a:latin typeface="Berlin Sans FB" panose="020E0602020502020306" pitchFamily="34" charset="0"/>
                <a:ea typeface="CLCStoryTime" pitchFamily="2" charset="0"/>
              </a:rPr>
              <a:t> will not live underground. You might find </a:t>
            </a:r>
            <a:r>
              <a:rPr lang="en-US" sz="2400" dirty="0" smtClean="0">
                <a:solidFill>
                  <a:srgbClr val="FFC000"/>
                </a:solidFill>
                <a:latin typeface="Berlin Sans FB" panose="020E0602020502020306" pitchFamily="34" charset="0"/>
                <a:ea typeface="CLCStoryTime" pitchFamily="2" charset="0"/>
              </a:rPr>
              <a:t>ants</a:t>
            </a:r>
            <a:r>
              <a:rPr lang="en-US" sz="2400" dirty="0" smtClean="0">
                <a:solidFill>
                  <a:schemeClr val="bg1"/>
                </a:solidFill>
                <a:latin typeface="Berlin Sans FB" panose="020E0602020502020306" pitchFamily="34" charset="0"/>
                <a:ea typeface="CLCStoryTime" pitchFamily="2" charset="0"/>
              </a:rPr>
              <a:t> in dead trees, under rocks, or even in nests made of leaves.</a:t>
            </a:r>
          </a:p>
          <a:p>
            <a:pPr algn="ctr">
              <a:buNone/>
            </a:pPr>
            <a:endParaRPr lang="en-US" sz="2400" dirty="0">
              <a:solidFill>
                <a:schemeClr val="bg1"/>
              </a:solidFill>
              <a:latin typeface="Berlin Sans FB" panose="020E0602020502020306" pitchFamily="34" charset="0"/>
              <a:ea typeface="CLCStoryTime" pitchFamily="2" charset="0"/>
            </a:endParaRPr>
          </a:p>
          <a:p>
            <a:pPr algn="ctr">
              <a:buNone/>
            </a:pPr>
            <a:r>
              <a:rPr lang="en-US" sz="2400" dirty="0" smtClean="0">
                <a:solidFill>
                  <a:schemeClr val="bg1"/>
                </a:solidFill>
                <a:latin typeface="Berlin Sans FB" panose="020E0602020502020306" pitchFamily="34" charset="0"/>
                <a:ea typeface="CLCStoryTime" pitchFamily="2" charset="0"/>
              </a:rPr>
              <a:t>Clue # 3 – The Pictures</a:t>
            </a:r>
          </a:p>
          <a:p>
            <a:endParaRPr lang="en-US" sz="2400" dirty="0" smtClean="0">
              <a:solidFill>
                <a:schemeClr val="bg1"/>
              </a:solidFill>
              <a:latin typeface="Berlin Sans FB" panose="020E0602020502020306" pitchFamily="34" charset="0"/>
              <a:ea typeface="CLCStoryTime" pitchFamily="2" charset="0"/>
            </a:endParaRPr>
          </a:p>
        </p:txBody>
      </p:sp>
      <p:pic>
        <p:nvPicPr>
          <p:cNvPr id="5" name="Picture 2" descr="Ant with a Flower with a Flower"/>
          <p:cNvPicPr>
            <a:picLocks noChangeAspect="1" noChangeArrowheads="1"/>
          </p:cNvPicPr>
          <p:nvPr/>
        </p:nvPicPr>
        <p:blipFill>
          <a:blip r:embed="rId2" cstate="print"/>
          <a:srcRect/>
          <a:stretch>
            <a:fillRect/>
          </a:stretch>
        </p:blipFill>
        <p:spPr bwMode="auto">
          <a:xfrm>
            <a:off x="6781800" y="4800600"/>
            <a:ext cx="1447800" cy="177040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solidFill>
                  <a:schemeClr val="bg1"/>
                </a:solidFill>
                <a:latin typeface="Berlin Sans FB" panose="020E0602020502020306" pitchFamily="34" charset="0"/>
                <a:ea typeface="CLCStoryTime" pitchFamily="2" charset="0"/>
              </a:rPr>
              <a:t>Have you figured out the main idea of this passage?</a:t>
            </a:r>
            <a:endParaRPr lang="en-US" dirty="0">
              <a:solidFill>
                <a:schemeClr val="bg1"/>
              </a:solidFill>
              <a:latin typeface="Berlin Sans FB" panose="020E0602020502020306" pitchFamily="34" charset="0"/>
              <a:ea typeface="CLCStoryTime" pitchFamily="2" charset="0"/>
            </a:endParaRPr>
          </a:p>
        </p:txBody>
      </p:sp>
      <p:sp>
        <p:nvSpPr>
          <p:cNvPr id="4" name="Content Placeholder 2"/>
          <p:cNvSpPr txBox="1">
            <a:spLocks/>
          </p:cNvSpPr>
          <p:nvPr/>
        </p:nvSpPr>
        <p:spPr>
          <a:xfrm>
            <a:off x="457200" y="1981200"/>
            <a:ext cx="8229600" cy="47545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bg1"/>
                </a:solidFill>
                <a:effectLst/>
                <a:uLnTx/>
                <a:uFillTx/>
                <a:latin typeface="Berlin Sans FB" panose="020E0602020502020306" pitchFamily="34" charset="0"/>
                <a:ea typeface="CLCStoryTime" pitchFamily="2" charset="0"/>
              </a:rPr>
              <a:t>	</a:t>
            </a:r>
            <a:r>
              <a:rPr kumimoji="0" lang="en-US" sz="2800" b="0" i="0" u="none" strike="noStrike" kern="1200" cap="none" spc="0" normalizeH="0" baseline="0" noProof="0" dirty="0" smtClean="0">
                <a:ln>
                  <a:noFill/>
                </a:ln>
                <a:solidFill>
                  <a:schemeClr val="bg1"/>
                </a:solidFill>
                <a:effectLst/>
                <a:uLnTx/>
                <a:uFillTx/>
                <a:latin typeface="Berlin Sans FB" panose="020E0602020502020306" pitchFamily="34" charset="0"/>
                <a:ea typeface="CLCStoryTime" pitchFamily="2" charset="0"/>
              </a:rPr>
              <a:t>Which one of these choices is the correct answer: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smtClean="0">
              <a:ln>
                <a:noFill/>
              </a:ln>
              <a:solidFill>
                <a:schemeClr val="bg1"/>
              </a:solidFill>
              <a:effectLst/>
              <a:uLnTx/>
              <a:uFillTx/>
              <a:latin typeface="Berlin Sans FB" panose="020E0602020502020306" pitchFamily="34" charset="0"/>
              <a:ea typeface="CLCStoryTime" pitchFamily="2"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2800" dirty="0">
                <a:solidFill>
                  <a:schemeClr val="bg1"/>
                </a:solidFill>
                <a:latin typeface="Berlin Sans FB" panose="020E0602020502020306" pitchFamily="34" charset="0"/>
                <a:ea typeface="CLCStoryTime" pitchFamily="2" charset="0"/>
              </a:rPr>
              <a:t> </a:t>
            </a:r>
            <a:r>
              <a:rPr lang="en-US" sz="2800" dirty="0" smtClean="0">
                <a:solidFill>
                  <a:schemeClr val="bg1"/>
                </a:solidFill>
                <a:latin typeface="Berlin Sans FB" panose="020E0602020502020306" pitchFamily="34" charset="0"/>
                <a:ea typeface="CLCStoryTime" pitchFamily="2" charset="0"/>
              </a:rPr>
              <a:t>  </a:t>
            </a:r>
            <a:r>
              <a:rPr lang="en-US" sz="2400" dirty="0" smtClean="0">
                <a:solidFill>
                  <a:schemeClr val="bg1"/>
                </a:solidFill>
                <a:latin typeface="Berlin Sans FB" panose="020E0602020502020306" pitchFamily="34" charset="0"/>
                <a:ea typeface="CLCStoryTime" pitchFamily="2" charset="0"/>
              </a:rPr>
              <a:t>A. </a:t>
            </a:r>
            <a:r>
              <a:rPr kumimoji="0" lang="en-US" sz="2400" b="0" i="0" u="none" strike="noStrike" kern="1200" cap="none" spc="0" normalizeH="0" baseline="0" noProof="0" dirty="0" smtClean="0">
                <a:ln>
                  <a:noFill/>
                </a:ln>
                <a:solidFill>
                  <a:schemeClr val="bg1"/>
                </a:solidFill>
                <a:effectLst/>
                <a:uLnTx/>
                <a:uFillTx/>
                <a:latin typeface="Berlin Sans FB" panose="020E0602020502020306" pitchFamily="34" charset="0"/>
                <a:ea typeface="CLCStoryTime" pitchFamily="2" charset="0"/>
              </a:rPr>
              <a:t>Large groups of ants are called colonies.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chemeClr val="bg1"/>
              </a:solidFill>
              <a:effectLst/>
              <a:uLnTx/>
              <a:uFillTx/>
              <a:latin typeface="Berlin Sans FB" panose="020E0602020502020306" pitchFamily="34" charset="0"/>
              <a:ea typeface="CLCStoryTime" pitchFamily="2"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bg1"/>
                </a:solidFill>
                <a:effectLst/>
                <a:uLnTx/>
                <a:uFillTx/>
                <a:latin typeface="Berlin Sans FB" panose="020E0602020502020306" pitchFamily="34" charset="0"/>
                <a:ea typeface="CLCStoryTime" pitchFamily="2" charset="0"/>
              </a:rPr>
              <a:t>   B. Rotting leaves make a nice nest.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bg1"/>
              </a:solidFill>
              <a:effectLst/>
              <a:uLnTx/>
              <a:uFillTx/>
              <a:latin typeface="Berlin Sans FB" panose="020E0602020502020306" pitchFamily="34" charset="0"/>
              <a:ea typeface="CLCStoryTime" pitchFamily="2"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bg1"/>
                </a:solidFill>
                <a:effectLst/>
                <a:uLnTx/>
                <a:uFillTx/>
                <a:latin typeface="Berlin Sans FB" panose="020E0602020502020306" pitchFamily="34" charset="0"/>
                <a:ea typeface="CLCStoryTime" pitchFamily="2" charset="0"/>
              </a:rPr>
              <a:t>   C. Ants are amazing creatures.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417638"/>
          </a:xfrm>
        </p:spPr>
        <p:txBody>
          <a:bodyPr>
            <a:normAutofit fontScale="90000"/>
          </a:bodyPr>
          <a:lstStyle/>
          <a:p>
            <a:r>
              <a:rPr lang="en-US" dirty="0" smtClean="0">
                <a:solidFill>
                  <a:schemeClr val="bg1"/>
                </a:solidFill>
                <a:latin typeface="Berlin Sans FB" panose="020E0602020502020306" pitchFamily="34" charset="0"/>
                <a:ea typeface="CLCStoryTime" pitchFamily="2" charset="0"/>
              </a:rPr>
              <a:t>The correct answer is “C”</a:t>
            </a:r>
            <a:br>
              <a:rPr lang="en-US" dirty="0" smtClean="0">
                <a:solidFill>
                  <a:schemeClr val="bg1"/>
                </a:solidFill>
                <a:latin typeface="Berlin Sans FB" panose="020E0602020502020306" pitchFamily="34" charset="0"/>
                <a:ea typeface="CLCStoryTime" pitchFamily="2" charset="0"/>
              </a:rPr>
            </a:br>
            <a:r>
              <a:rPr lang="en-US" dirty="0">
                <a:solidFill>
                  <a:schemeClr val="bg1"/>
                </a:solidFill>
                <a:latin typeface="Berlin Sans FB" panose="020E0602020502020306" pitchFamily="34" charset="0"/>
                <a:ea typeface="CLCStoryTime" pitchFamily="2" charset="0"/>
              </a:rPr>
              <a:t/>
            </a:r>
            <a:br>
              <a:rPr lang="en-US" dirty="0">
                <a:solidFill>
                  <a:schemeClr val="bg1"/>
                </a:solidFill>
                <a:latin typeface="Berlin Sans FB" panose="020E0602020502020306" pitchFamily="34" charset="0"/>
                <a:ea typeface="CLCStoryTime" pitchFamily="2" charset="0"/>
              </a:rPr>
            </a:br>
            <a:r>
              <a:rPr lang="en-US" dirty="0" smtClean="0">
                <a:solidFill>
                  <a:srgbClr val="FFFF00"/>
                </a:solidFill>
                <a:latin typeface="Berlin Sans FB" panose="020E0602020502020306" pitchFamily="34" charset="0"/>
                <a:ea typeface="CLCStoryTime" pitchFamily="2" charset="0"/>
              </a:rPr>
              <a:t>Ants are amazing creatures!</a:t>
            </a:r>
            <a:endParaRPr lang="en-US" dirty="0">
              <a:solidFill>
                <a:srgbClr val="FFFF00"/>
              </a:solidFill>
              <a:latin typeface="Berlin Sans FB" panose="020E0602020502020306" pitchFamily="34" charset="0"/>
              <a:ea typeface="CLCStoryTime" pitchFamily="2" charset="0"/>
            </a:endParaRPr>
          </a:p>
        </p:txBody>
      </p:sp>
      <p:pic>
        <p:nvPicPr>
          <p:cNvPr id="20482" name="Picture 2" descr="Ant"/>
          <p:cNvPicPr>
            <a:picLocks noChangeAspect="1" noChangeArrowheads="1"/>
          </p:cNvPicPr>
          <p:nvPr/>
        </p:nvPicPr>
        <p:blipFill>
          <a:blip r:embed="rId2" cstate="print"/>
          <a:srcRect/>
          <a:stretch>
            <a:fillRect/>
          </a:stretch>
        </p:blipFill>
        <p:spPr bwMode="auto">
          <a:xfrm>
            <a:off x="3048000" y="2362200"/>
            <a:ext cx="2773172" cy="40386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panose="020E0602020502020306" pitchFamily="34" charset="0"/>
                <a:ea typeface="CLCStoryTime" pitchFamily="2" charset="0"/>
              </a:rPr>
              <a:t>Another Practice Passage</a:t>
            </a:r>
            <a:endParaRPr lang="en-US" dirty="0">
              <a:solidFill>
                <a:schemeClr val="bg1"/>
              </a:solidFill>
              <a:latin typeface="Berlin Sans FB" panose="020E0602020502020306" pitchFamily="34" charset="0"/>
              <a:ea typeface="CLCStoryTime" pitchFamily="2" charset="0"/>
            </a:endParaRPr>
          </a:p>
        </p:txBody>
      </p:sp>
      <p:sp>
        <p:nvSpPr>
          <p:cNvPr id="3" name="Content Placeholder 2"/>
          <p:cNvSpPr>
            <a:spLocks noGrp="1"/>
          </p:cNvSpPr>
          <p:nvPr>
            <p:ph idx="1"/>
          </p:nvPr>
        </p:nvSpPr>
        <p:spPr>
          <a:xfrm>
            <a:off x="457200" y="1600200"/>
            <a:ext cx="5257800" cy="4525963"/>
          </a:xfrm>
        </p:spPr>
        <p:txBody>
          <a:bodyPr>
            <a:noAutofit/>
          </a:bodyPr>
          <a:lstStyle/>
          <a:p>
            <a:r>
              <a:rPr lang="en-US" sz="4000" dirty="0" smtClean="0">
                <a:solidFill>
                  <a:schemeClr val="bg1"/>
                </a:solidFill>
                <a:latin typeface="Berlin Sans FB" panose="020E0602020502020306" pitchFamily="34" charset="0"/>
                <a:ea typeface="CLCStoryTime" pitchFamily="2" charset="0"/>
              </a:rPr>
              <a:t>Read the passage on the next slide and try to use the clues to identify the main idea. Good luck, detectives!</a:t>
            </a:r>
            <a:endParaRPr lang="en-US" sz="4000" dirty="0">
              <a:solidFill>
                <a:schemeClr val="bg1"/>
              </a:solidFill>
              <a:latin typeface="Berlin Sans FB" panose="020E0602020502020306" pitchFamily="34" charset="0"/>
              <a:ea typeface="CLCStoryTime" pitchFamily="2" charset="0"/>
            </a:endParaRPr>
          </a:p>
        </p:txBody>
      </p:sp>
      <p:pic>
        <p:nvPicPr>
          <p:cNvPr id="26626" name="Picture 2" descr="Dog Looking for Clues in a Trash Can"/>
          <p:cNvPicPr>
            <a:picLocks noChangeAspect="1" noChangeArrowheads="1"/>
          </p:cNvPicPr>
          <p:nvPr/>
        </p:nvPicPr>
        <p:blipFill>
          <a:blip r:embed="rId2" cstate="print"/>
          <a:srcRect/>
          <a:stretch>
            <a:fillRect/>
          </a:stretch>
        </p:blipFill>
        <p:spPr bwMode="auto">
          <a:xfrm>
            <a:off x="5257800" y="1600200"/>
            <a:ext cx="3324225" cy="47625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bg1"/>
                </a:solidFill>
                <a:latin typeface="Berlin Sans FB" panose="020E0602020502020306" pitchFamily="34" charset="0"/>
              </a:rPr>
              <a:t>Frog  Habitats</a:t>
            </a:r>
            <a:endParaRPr lang="en-US" u="sng" dirty="0">
              <a:solidFill>
                <a:schemeClr val="bg1"/>
              </a:solidFill>
              <a:latin typeface="Berlin Sans FB" panose="020E0602020502020306" pitchFamily="34" charset="0"/>
            </a:endParaRPr>
          </a:p>
        </p:txBody>
      </p:sp>
      <p:sp>
        <p:nvSpPr>
          <p:cNvPr id="3" name="Content Placeholder 2"/>
          <p:cNvSpPr>
            <a:spLocks noGrp="1"/>
          </p:cNvSpPr>
          <p:nvPr>
            <p:ph idx="1"/>
          </p:nvPr>
        </p:nvSpPr>
        <p:spPr>
          <a:xfrm>
            <a:off x="457200" y="1600200"/>
            <a:ext cx="5791200" cy="4525963"/>
          </a:xfrm>
        </p:spPr>
        <p:txBody>
          <a:bodyPr/>
          <a:lstStyle/>
          <a:p>
            <a:r>
              <a:rPr lang="en-US" dirty="0" smtClean="0">
                <a:solidFill>
                  <a:schemeClr val="bg1"/>
                </a:solidFill>
                <a:latin typeface="Berlin Sans FB" panose="020E0602020502020306" pitchFamily="34" charset="0"/>
              </a:rPr>
              <a:t>Frogs live in wet places such as ponds, lakes and rivers.  Frogs love to swim and often can be found near water sources.  Tadpoles are baby frogs.  Tadpoles don’t look like frogs yet, and they only live in water.  Frogs live all over the world, except for Antarctica.</a:t>
            </a:r>
            <a:endParaRPr lang="en-US" dirty="0">
              <a:solidFill>
                <a:schemeClr val="bg1"/>
              </a:solidFill>
              <a:latin typeface="Berlin Sans FB" panose="020E0602020502020306" pitchFamily="34" charset="0"/>
            </a:endParaRPr>
          </a:p>
        </p:txBody>
      </p:sp>
      <p:pic>
        <p:nvPicPr>
          <p:cNvPr id="30722" name="Picture 2" descr="Cartoon Frog"/>
          <p:cNvPicPr>
            <a:picLocks noChangeAspect="1" noChangeArrowheads="1"/>
          </p:cNvPicPr>
          <p:nvPr/>
        </p:nvPicPr>
        <p:blipFill>
          <a:blip r:embed="rId2" cstate="print"/>
          <a:srcRect/>
          <a:stretch>
            <a:fillRect/>
          </a:stretch>
        </p:blipFill>
        <p:spPr bwMode="auto">
          <a:xfrm>
            <a:off x="6324600" y="2895600"/>
            <a:ext cx="2590800" cy="305518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solidFill>
                  <a:schemeClr val="bg1"/>
                </a:solidFill>
                <a:latin typeface="Berlin Sans FB" panose="020E0602020502020306" pitchFamily="34" charset="0"/>
                <a:ea typeface="CLCStoryTime" pitchFamily="2" charset="0"/>
              </a:rPr>
              <a:t>What is the main idea </a:t>
            </a:r>
            <a:br>
              <a:rPr lang="en-US" dirty="0" smtClean="0">
                <a:solidFill>
                  <a:schemeClr val="bg1"/>
                </a:solidFill>
                <a:latin typeface="Berlin Sans FB" panose="020E0602020502020306" pitchFamily="34" charset="0"/>
                <a:ea typeface="CLCStoryTime" pitchFamily="2" charset="0"/>
              </a:rPr>
            </a:br>
            <a:r>
              <a:rPr lang="en-US" dirty="0" smtClean="0">
                <a:solidFill>
                  <a:schemeClr val="bg1"/>
                </a:solidFill>
                <a:latin typeface="Berlin Sans FB" panose="020E0602020502020306" pitchFamily="34" charset="0"/>
                <a:ea typeface="CLCStoryTime" pitchFamily="2" charset="0"/>
              </a:rPr>
              <a:t>of this passage?</a:t>
            </a:r>
            <a:endParaRPr lang="en-US" dirty="0">
              <a:solidFill>
                <a:schemeClr val="bg1"/>
              </a:solidFill>
              <a:latin typeface="Berlin Sans FB" panose="020E0602020502020306" pitchFamily="34" charset="0"/>
              <a:ea typeface="CLCStoryTime" pitchFamily="2" charset="0"/>
            </a:endParaRPr>
          </a:p>
        </p:txBody>
      </p:sp>
      <p:sp>
        <p:nvSpPr>
          <p:cNvPr id="3" name="Content Placeholder 2"/>
          <p:cNvSpPr>
            <a:spLocks noGrp="1"/>
          </p:cNvSpPr>
          <p:nvPr>
            <p:ph idx="1"/>
          </p:nvPr>
        </p:nvSpPr>
        <p:spPr/>
        <p:txBody>
          <a:bodyPr/>
          <a:lstStyle/>
          <a:p>
            <a:pPr>
              <a:buNone/>
            </a:pPr>
            <a:endParaRPr lang="en-US" dirty="0">
              <a:latin typeface="Berlin Sans FB" panose="020E0602020502020306" pitchFamily="34" charset="0"/>
              <a:ea typeface="CLCStoryTime" pitchFamily="2" charset="0"/>
            </a:endParaRPr>
          </a:p>
          <a:p>
            <a:pPr marL="514350" indent="-514350">
              <a:buAutoNum type="alphaUcPeriod"/>
            </a:pPr>
            <a:r>
              <a:rPr lang="en-US" dirty="0" smtClean="0">
                <a:solidFill>
                  <a:schemeClr val="bg1"/>
                </a:solidFill>
                <a:latin typeface="Berlin Sans FB" panose="020E0602020502020306" pitchFamily="34" charset="0"/>
                <a:ea typeface="CLCStoryTime" pitchFamily="2" charset="0"/>
              </a:rPr>
              <a:t>Frogs, and where they mostly live</a:t>
            </a:r>
          </a:p>
          <a:p>
            <a:pPr marL="514350" indent="-514350">
              <a:buAutoNum type="alphaUcPeriod"/>
            </a:pPr>
            <a:endParaRPr lang="en-US" dirty="0">
              <a:solidFill>
                <a:schemeClr val="bg1"/>
              </a:solidFill>
              <a:latin typeface="Berlin Sans FB" panose="020E0602020502020306" pitchFamily="34" charset="0"/>
              <a:ea typeface="CLCStoryTime" pitchFamily="2" charset="0"/>
            </a:endParaRPr>
          </a:p>
          <a:p>
            <a:pPr marL="514350" indent="-514350">
              <a:buAutoNum type="alphaUcPeriod"/>
            </a:pPr>
            <a:r>
              <a:rPr lang="en-US" dirty="0" smtClean="0">
                <a:solidFill>
                  <a:schemeClr val="bg1"/>
                </a:solidFill>
                <a:latin typeface="Berlin Sans FB" panose="020E0602020502020306" pitchFamily="34" charset="0"/>
                <a:ea typeface="CLCStoryTime" pitchFamily="2" charset="0"/>
              </a:rPr>
              <a:t>Tadpoles</a:t>
            </a:r>
          </a:p>
          <a:p>
            <a:pPr marL="514350" indent="-514350">
              <a:buAutoNum type="alphaUcPeriod"/>
            </a:pPr>
            <a:endParaRPr lang="en-US" dirty="0">
              <a:solidFill>
                <a:schemeClr val="bg1"/>
              </a:solidFill>
              <a:latin typeface="Berlin Sans FB" panose="020E0602020502020306" pitchFamily="34" charset="0"/>
              <a:ea typeface="CLCStoryTime" pitchFamily="2" charset="0"/>
            </a:endParaRPr>
          </a:p>
          <a:p>
            <a:pPr marL="514350" indent="-514350">
              <a:buAutoNum type="alphaUcPeriod"/>
            </a:pPr>
            <a:r>
              <a:rPr lang="en-US" dirty="0" smtClean="0">
                <a:solidFill>
                  <a:schemeClr val="bg1"/>
                </a:solidFill>
                <a:latin typeface="Berlin Sans FB" panose="020E0602020502020306" pitchFamily="34" charset="0"/>
                <a:ea typeface="CLCStoryTime" pitchFamily="2" charset="0"/>
              </a:rPr>
              <a:t>Antarctica </a:t>
            </a:r>
          </a:p>
          <a:p>
            <a:pPr marL="514350" indent="-514350">
              <a:buAutoNum type="alphaUcPeriod"/>
            </a:pPr>
            <a:endParaRPr lang="en-US" dirty="0">
              <a:solidFill>
                <a:schemeClr val="bg1"/>
              </a:solidFill>
              <a:latin typeface="Berlin Sans FB" panose="020E0602020502020306" pitchFamily="34" charset="0"/>
              <a:ea typeface="CLCStoryTime" pitchFamily="2" charset="0"/>
            </a:endParaRPr>
          </a:p>
          <a:p>
            <a:pPr marL="514350" indent="-514350">
              <a:buAutoNum type="alphaUcPeriod"/>
            </a:pPr>
            <a:endParaRPr lang="en-US" dirty="0" smtClean="0">
              <a:solidFill>
                <a:schemeClr val="bg1"/>
              </a:solidFill>
              <a:latin typeface="Berlin Sans FB" panose="020E0602020502020306" pitchFamily="34" charset="0"/>
              <a:ea typeface="CLCStoryTime" pitchFamily="2" charset="0"/>
            </a:endParaRPr>
          </a:p>
          <a:p>
            <a:pPr marL="514350" indent="-514350">
              <a:buAutoNum type="alphaUcPeriod"/>
            </a:pPr>
            <a:endParaRPr lang="en-US" dirty="0">
              <a:solidFill>
                <a:schemeClr val="bg1"/>
              </a:solidFill>
              <a:latin typeface="Berlin Sans FB" panose="020E0602020502020306" pitchFamily="34" charset="0"/>
              <a:ea typeface="CLCStoryTime" pitchFamily="2" charset="0"/>
            </a:endParaRPr>
          </a:p>
          <a:p>
            <a:pPr marL="514350" indent="-514350">
              <a:buAutoNum type="alphaUcPeriod"/>
            </a:pPr>
            <a:endParaRPr lang="en-US" dirty="0">
              <a:solidFill>
                <a:schemeClr val="bg1"/>
              </a:solidFill>
              <a:latin typeface="Berlin Sans FB" panose="020E0602020502020306" pitchFamily="34" charset="0"/>
              <a:ea typeface="CLCStoryTime" pitchFamily="2"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Berlin Sans FB" panose="020E0602020502020306" pitchFamily="34" charset="0"/>
                <a:ea typeface="CLCStoryTime" pitchFamily="2" charset="0"/>
              </a:rPr>
              <a:t>The answer is “A”</a:t>
            </a:r>
            <a:endParaRPr lang="en-US" dirty="0">
              <a:solidFill>
                <a:schemeClr val="bg1"/>
              </a:solidFill>
              <a:latin typeface="Berlin Sans FB" panose="020E0602020502020306" pitchFamily="34" charset="0"/>
              <a:ea typeface="CLCStoryTime" pitchFamily="2" charset="0"/>
            </a:endParaRPr>
          </a:p>
        </p:txBody>
      </p:sp>
      <p:sp>
        <p:nvSpPr>
          <p:cNvPr id="3" name="Content Placeholder 2"/>
          <p:cNvSpPr>
            <a:spLocks noGrp="1"/>
          </p:cNvSpPr>
          <p:nvPr>
            <p:ph idx="1"/>
          </p:nvPr>
        </p:nvSpPr>
        <p:spPr/>
        <p:txBody>
          <a:bodyPr/>
          <a:lstStyle/>
          <a:p>
            <a:r>
              <a:rPr lang="en-US" dirty="0" smtClean="0">
                <a:solidFill>
                  <a:schemeClr val="bg1"/>
                </a:solidFill>
                <a:latin typeface="Berlin Sans FB" panose="020E0602020502020306" pitchFamily="34" charset="0"/>
                <a:ea typeface="CLCStoryTime" pitchFamily="2" charset="0"/>
              </a:rPr>
              <a:t>Go back and look at the title, text and pictures to review.  Great job!</a:t>
            </a:r>
            <a:endParaRPr lang="en-US" dirty="0">
              <a:solidFill>
                <a:schemeClr val="bg1"/>
              </a:solidFill>
              <a:latin typeface="Berlin Sans FB" panose="020E0602020502020306" pitchFamily="34" charset="0"/>
              <a:ea typeface="CLCStoryTime" pitchFamily="2" charset="0"/>
            </a:endParaRPr>
          </a:p>
        </p:txBody>
      </p:sp>
      <p:pic>
        <p:nvPicPr>
          <p:cNvPr id="28674" name="Picture 2" descr="Frog Eating a Fly"/>
          <p:cNvPicPr>
            <a:picLocks noChangeAspect="1" noChangeArrowheads="1"/>
          </p:cNvPicPr>
          <p:nvPr/>
        </p:nvPicPr>
        <p:blipFill>
          <a:blip r:embed="rId2" cstate="print"/>
          <a:srcRect/>
          <a:stretch>
            <a:fillRect/>
          </a:stretch>
        </p:blipFill>
        <p:spPr bwMode="auto">
          <a:xfrm>
            <a:off x="990600" y="2895600"/>
            <a:ext cx="3505200" cy="340705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FFFF00"/>
                </a:solidFill>
                <a:latin typeface="Berlin Sans FB" panose="020E0602020502020306" pitchFamily="34" charset="0"/>
              </a:rPr>
              <a:t>Frog  Habitats</a:t>
            </a:r>
            <a:endParaRPr lang="en-US" u="sng" dirty="0">
              <a:solidFill>
                <a:srgbClr val="FFFF00"/>
              </a:solidFill>
              <a:latin typeface="Berlin Sans FB" panose="020E0602020502020306" pitchFamily="34" charset="0"/>
            </a:endParaRPr>
          </a:p>
        </p:txBody>
      </p:sp>
      <p:sp>
        <p:nvSpPr>
          <p:cNvPr id="3" name="Content Placeholder 2"/>
          <p:cNvSpPr>
            <a:spLocks noGrp="1"/>
          </p:cNvSpPr>
          <p:nvPr>
            <p:ph idx="1"/>
          </p:nvPr>
        </p:nvSpPr>
        <p:spPr>
          <a:xfrm>
            <a:off x="457200" y="1600200"/>
            <a:ext cx="5791200" cy="4525963"/>
          </a:xfrm>
        </p:spPr>
        <p:txBody>
          <a:bodyPr/>
          <a:lstStyle/>
          <a:p>
            <a:r>
              <a:rPr lang="en-US" dirty="0" smtClean="0">
                <a:solidFill>
                  <a:srgbClr val="FFFF00"/>
                </a:solidFill>
                <a:latin typeface="Berlin Sans FB" panose="020E0602020502020306" pitchFamily="34" charset="0"/>
              </a:rPr>
              <a:t>Frogs live </a:t>
            </a:r>
            <a:r>
              <a:rPr lang="en-US" dirty="0" smtClean="0">
                <a:solidFill>
                  <a:schemeClr val="bg1"/>
                </a:solidFill>
                <a:latin typeface="Berlin Sans FB" panose="020E0602020502020306" pitchFamily="34" charset="0"/>
              </a:rPr>
              <a:t>in wet places such as ponds, lakes and rivers.  Frogs love to swim and often can be found near water sources.  Tadpoles are baby frogs.  Tadpoles don’t look like frogs yet, and they only </a:t>
            </a:r>
            <a:r>
              <a:rPr lang="en-US" dirty="0" smtClean="0">
                <a:solidFill>
                  <a:srgbClr val="FFFF00"/>
                </a:solidFill>
                <a:latin typeface="Berlin Sans FB" panose="020E0602020502020306" pitchFamily="34" charset="0"/>
              </a:rPr>
              <a:t>live in </a:t>
            </a:r>
            <a:r>
              <a:rPr lang="en-US" dirty="0" smtClean="0">
                <a:solidFill>
                  <a:schemeClr val="bg1"/>
                </a:solidFill>
                <a:latin typeface="Berlin Sans FB" panose="020E0602020502020306" pitchFamily="34" charset="0"/>
              </a:rPr>
              <a:t>water.  </a:t>
            </a:r>
            <a:r>
              <a:rPr lang="en-US" dirty="0" smtClean="0">
                <a:solidFill>
                  <a:srgbClr val="FFFF00"/>
                </a:solidFill>
                <a:latin typeface="Berlin Sans FB" panose="020E0602020502020306" pitchFamily="34" charset="0"/>
              </a:rPr>
              <a:t>Frogs live </a:t>
            </a:r>
            <a:r>
              <a:rPr lang="en-US" dirty="0" smtClean="0">
                <a:solidFill>
                  <a:schemeClr val="bg1"/>
                </a:solidFill>
                <a:latin typeface="Berlin Sans FB" panose="020E0602020502020306" pitchFamily="34" charset="0"/>
              </a:rPr>
              <a:t>all over the world, except for Antarctica.</a:t>
            </a:r>
            <a:endParaRPr lang="en-US" dirty="0">
              <a:solidFill>
                <a:schemeClr val="bg1"/>
              </a:solidFill>
              <a:latin typeface="Berlin Sans FB" panose="020E0602020502020306" pitchFamily="34" charset="0"/>
            </a:endParaRPr>
          </a:p>
        </p:txBody>
      </p:sp>
      <p:pic>
        <p:nvPicPr>
          <p:cNvPr id="4" name="Picture 2" descr="Frog Eating a Fly"/>
          <p:cNvPicPr>
            <a:picLocks noChangeAspect="1" noChangeArrowheads="1"/>
          </p:cNvPicPr>
          <p:nvPr/>
        </p:nvPicPr>
        <p:blipFill>
          <a:blip r:embed="rId2" cstate="print"/>
          <a:srcRect/>
          <a:stretch>
            <a:fillRect/>
          </a:stretch>
        </p:blipFill>
        <p:spPr bwMode="auto">
          <a:xfrm>
            <a:off x="6230203" y="2286000"/>
            <a:ext cx="2748054" cy="267110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latin typeface="Berlin Sans FB" panose="020E0602020502020306" pitchFamily="34" charset="0"/>
                <a:ea typeface="CLCStoryTime" panose="02000603000000000000" pitchFamily="2" charset="0"/>
              </a:rPr>
              <a:t>Supporting Details</a:t>
            </a:r>
            <a:endParaRPr lang="en-US" dirty="0">
              <a:latin typeface="Berlin Sans FB" panose="020E0602020502020306" pitchFamily="34" charset="0"/>
              <a:ea typeface="CLCStoryTime" panose="02000603000000000000" pitchFamily="2" charset="0"/>
            </a:endParaRPr>
          </a:p>
        </p:txBody>
      </p:sp>
      <p:sp>
        <p:nvSpPr>
          <p:cNvPr id="3" name="Content Placeholder 2"/>
          <p:cNvSpPr>
            <a:spLocks noGrp="1"/>
          </p:cNvSpPr>
          <p:nvPr>
            <p:ph idx="1"/>
          </p:nvPr>
        </p:nvSpPr>
        <p:spPr>
          <a:xfrm>
            <a:off x="457200" y="1600200"/>
            <a:ext cx="5562600" cy="4724400"/>
          </a:xfrm>
        </p:spPr>
        <p:txBody>
          <a:bodyPr>
            <a:normAutofit fontScale="92500" lnSpcReduction="20000"/>
          </a:bodyPr>
          <a:lstStyle/>
          <a:p>
            <a:r>
              <a:rPr lang="en-US" sz="3600" dirty="0" smtClean="0">
                <a:latin typeface="Berlin Sans FB" panose="020E0602020502020306" pitchFamily="34" charset="0"/>
                <a:ea typeface="CLCStoryTime" panose="02000603000000000000" pitchFamily="2" charset="0"/>
              </a:rPr>
              <a:t>Supporting details give the reader more information about the main idea. </a:t>
            </a:r>
          </a:p>
          <a:p>
            <a:endParaRPr lang="en-US" sz="3600" dirty="0">
              <a:latin typeface="Berlin Sans FB" panose="020E0602020502020306" pitchFamily="34" charset="0"/>
              <a:ea typeface="CLCStoryTime" panose="02000603000000000000" pitchFamily="2" charset="0"/>
            </a:endParaRPr>
          </a:p>
          <a:p>
            <a:r>
              <a:rPr lang="en-US" sz="3600" dirty="0" smtClean="0">
                <a:latin typeface="Berlin Sans FB" panose="020E0602020502020306" pitchFamily="34" charset="0"/>
                <a:ea typeface="CLCStoryTime" panose="02000603000000000000" pitchFamily="2" charset="0"/>
              </a:rPr>
              <a:t>While the main idea is the </a:t>
            </a:r>
            <a:r>
              <a:rPr lang="en-US" sz="3600" dirty="0" smtClean="0">
                <a:solidFill>
                  <a:schemeClr val="bg1"/>
                </a:solidFill>
                <a:latin typeface="Berlin Sans FB" panose="020E0602020502020306" pitchFamily="34" charset="0"/>
                <a:ea typeface="CLCStoryTime" panose="02000603000000000000" pitchFamily="2" charset="0"/>
              </a:rPr>
              <a:t>MOST IMPORTANT </a:t>
            </a:r>
            <a:r>
              <a:rPr lang="en-US" sz="3600" dirty="0" smtClean="0">
                <a:latin typeface="Berlin Sans FB" panose="020E0602020502020306" pitchFamily="34" charset="0"/>
                <a:ea typeface="CLCStoryTime" panose="02000603000000000000" pitchFamily="2" charset="0"/>
              </a:rPr>
              <a:t>idea in the story, the supporting details help you to better understand the main idea. Let’s look closer at supporting details.</a:t>
            </a:r>
            <a:endParaRPr lang="en-US" sz="3600" dirty="0">
              <a:latin typeface="Berlin Sans FB" panose="020E0602020502020306" pitchFamily="34" charset="0"/>
              <a:ea typeface="CLCStoryTime" panose="02000603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1752600"/>
            <a:ext cx="3075892" cy="3797398"/>
          </a:xfrm>
          <a:prstGeom prst="rect">
            <a:avLst/>
          </a:prstGeom>
        </p:spPr>
      </p:pic>
    </p:spTree>
    <p:extLst>
      <p:ext uri="{BB962C8B-B14F-4D97-AF65-F5344CB8AC3E}">
        <p14:creationId xmlns:p14="http://schemas.microsoft.com/office/powerpoint/2010/main" val="25977185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latin typeface="Berlin Sans FB" panose="020E0602020502020306" pitchFamily="34" charset="0"/>
                <a:ea typeface="CLCStoryTime" panose="02000603000000000000" pitchFamily="2" charset="0"/>
              </a:rPr>
              <a:t>Supporting Details</a:t>
            </a:r>
            <a:endParaRPr lang="en-US" dirty="0">
              <a:latin typeface="Berlin Sans FB" panose="020E0602020502020306" pitchFamily="34" charset="0"/>
              <a:ea typeface="CLCStoryTime" panose="02000603000000000000" pitchFamily="2" charset="0"/>
            </a:endParaRPr>
          </a:p>
        </p:txBody>
      </p:sp>
      <p:sp>
        <p:nvSpPr>
          <p:cNvPr id="3" name="Content Placeholder 2"/>
          <p:cNvSpPr>
            <a:spLocks noGrp="1"/>
          </p:cNvSpPr>
          <p:nvPr>
            <p:ph idx="1"/>
          </p:nvPr>
        </p:nvSpPr>
        <p:spPr>
          <a:xfrm>
            <a:off x="457200" y="1600200"/>
            <a:ext cx="8229600" cy="4525963"/>
          </a:xfrm>
        </p:spPr>
        <p:txBody>
          <a:bodyPr>
            <a:normAutofit/>
          </a:bodyPr>
          <a:lstStyle/>
          <a:p>
            <a:r>
              <a:rPr lang="en-US" sz="4000" dirty="0" smtClean="0">
                <a:latin typeface="Berlin Sans FB" panose="020E0602020502020306" pitchFamily="34" charset="0"/>
                <a:ea typeface="CLCStoryTime" panose="02000603000000000000" pitchFamily="2" charset="0"/>
              </a:rPr>
              <a:t>Remember that supporting details </a:t>
            </a:r>
            <a:r>
              <a:rPr lang="en-US" sz="4000" u="sng" dirty="0" smtClean="0">
                <a:solidFill>
                  <a:schemeClr val="bg1"/>
                </a:solidFill>
                <a:latin typeface="Berlin Sans FB" panose="020E0602020502020306" pitchFamily="34" charset="0"/>
                <a:ea typeface="CLCStoryTime" panose="02000603000000000000" pitchFamily="2" charset="0"/>
              </a:rPr>
              <a:t>describe</a:t>
            </a:r>
            <a:r>
              <a:rPr lang="en-US" sz="4000" dirty="0" smtClean="0">
                <a:latin typeface="Berlin Sans FB" panose="020E0602020502020306" pitchFamily="34" charset="0"/>
                <a:ea typeface="CLCStoryTime" panose="02000603000000000000" pitchFamily="2" charset="0"/>
              </a:rPr>
              <a:t> or </a:t>
            </a:r>
            <a:r>
              <a:rPr lang="en-US" sz="4000" u="sng" dirty="0" smtClean="0">
                <a:solidFill>
                  <a:schemeClr val="bg1"/>
                </a:solidFill>
                <a:latin typeface="Berlin Sans FB" panose="020E0602020502020306" pitchFamily="34" charset="0"/>
                <a:ea typeface="CLCStoryTime" panose="02000603000000000000" pitchFamily="2" charset="0"/>
              </a:rPr>
              <a:t>explain</a:t>
            </a:r>
            <a:r>
              <a:rPr lang="en-US" sz="4000" dirty="0" smtClean="0">
                <a:latin typeface="Berlin Sans FB" panose="020E0602020502020306" pitchFamily="34" charset="0"/>
                <a:ea typeface="CLCStoryTime" panose="02000603000000000000" pitchFamily="2" charset="0"/>
              </a:rPr>
              <a:t> the main idea.  While the main idea will cover the whole paragraph or article, the </a:t>
            </a:r>
            <a:r>
              <a:rPr lang="en-US" sz="4000" dirty="0" smtClean="0">
                <a:solidFill>
                  <a:srgbClr val="FFFF00"/>
                </a:solidFill>
                <a:latin typeface="Berlin Sans FB" panose="020E0602020502020306" pitchFamily="34" charset="0"/>
                <a:ea typeface="CLCStoryTime" panose="02000603000000000000" pitchFamily="2" charset="0"/>
              </a:rPr>
              <a:t>supporting details will likely be specific details in sentences.</a:t>
            </a:r>
            <a:endParaRPr lang="en-US" sz="4000" dirty="0">
              <a:solidFill>
                <a:srgbClr val="FFFF00"/>
              </a:solidFill>
              <a:latin typeface="Berlin Sans FB" panose="020E0602020502020306" pitchFamily="34" charset="0"/>
              <a:ea typeface="CLCStoryTime" panose="02000603000000000000" pitchFamily="2" charset="0"/>
            </a:endParaRPr>
          </a:p>
        </p:txBody>
      </p:sp>
    </p:spTree>
    <p:extLst>
      <p:ext uri="{BB962C8B-B14F-4D97-AF65-F5344CB8AC3E}">
        <p14:creationId xmlns:p14="http://schemas.microsoft.com/office/powerpoint/2010/main" val="25838210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panose="020E0602020502020306" pitchFamily="34" charset="0"/>
                <a:ea typeface="CLCStoryTime" panose="02000603000000000000" pitchFamily="2" charset="0"/>
              </a:rPr>
              <a:t>Let’s Practice</a:t>
            </a:r>
            <a:endParaRPr lang="en-US" dirty="0">
              <a:solidFill>
                <a:schemeClr val="bg1"/>
              </a:solidFill>
              <a:latin typeface="Berlin Sans FB" panose="020E0602020502020306" pitchFamily="34" charset="0"/>
              <a:ea typeface="CLCStoryTime" panose="02000603000000000000" pitchFamily="2" charset="0"/>
            </a:endParaRPr>
          </a:p>
        </p:txBody>
      </p:sp>
      <p:sp>
        <p:nvSpPr>
          <p:cNvPr id="3" name="Content Placeholder 2"/>
          <p:cNvSpPr>
            <a:spLocks noGrp="1"/>
          </p:cNvSpPr>
          <p:nvPr>
            <p:ph idx="1"/>
          </p:nvPr>
        </p:nvSpPr>
        <p:spPr>
          <a:xfrm>
            <a:off x="457200" y="1600201"/>
            <a:ext cx="8229600" cy="838199"/>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sz="2000" dirty="0" smtClean="0">
                <a:solidFill>
                  <a:schemeClr val="tx1"/>
                </a:solidFill>
                <a:latin typeface="Berlin Sans FB" panose="020E0602020502020306" pitchFamily="34" charset="0"/>
                <a:ea typeface="CLCStoryTime" panose="02000603000000000000" pitchFamily="2" charset="0"/>
              </a:rPr>
              <a:t>Read the following passage and identify the main idea and the supporting details.</a:t>
            </a:r>
          </a:p>
          <a:p>
            <a:endParaRPr lang="en-US" dirty="0">
              <a:latin typeface="Berlin Sans FB" panose="020E0602020502020306" pitchFamily="34" charset="0"/>
              <a:ea typeface="CLCStoryTime" panose="02000603000000000000" pitchFamily="2" charset="0"/>
            </a:endParaRPr>
          </a:p>
        </p:txBody>
      </p:sp>
      <p:sp>
        <p:nvSpPr>
          <p:cNvPr id="4" name="TextBox 3"/>
          <p:cNvSpPr txBox="1"/>
          <p:nvPr/>
        </p:nvSpPr>
        <p:spPr>
          <a:xfrm>
            <a:off x="762000" y="2743200"/>
            <a:ext cx="7620000" cy="3046988"/>
          </a:xfrm>
          <a:prstGeom prst="rect">
            <a:avLst/>
          </a:prstGeom>
          <a:noFill/>
        </p:spPr>
        <p:txBody>
          <a:bodyPr wrap="square" rtlCol="0">
            <a:spAutoFit/>
          </a:bodyPr>
          <a:lstStyle/>
          <a:p>
            <a:pPr algn="ctr"/>
            <a:r>
              <a:rPr lang="en-US" sz="2400" dirty="0" smtClean="0">
                <a:solidFill>
                  <a:schemeClr val="bg1"/>
                </a:solidFill>
                <a:latin typeface="Berlin Sans FB" panose="020E0602020502020306" pitchFamily="34" charset="0"/>
                <a:ea typeface="CLCStoryTime" panose="02000603000000000000" pitchFamily="2" charset="0"/>
              </a:rPr>
              <a:t>Shark Teeth</a:t>
            </a:r>
          </a:p>
          <a:p>
            <a:endParaRPr lang="en-US" sz="2400" dirty="0">
              <a:solidFill>
                <a:schemeClr val="bg1"/>
              </a:solidFill>
              <a:latin typeface="Berlin Sans FB" panose="020E0602020502020306" pitchFamily="34" charset="0"/>
              <a:ea typeface="CLCStoryTime" panose="02000603000000000000" pitchFamily="2" charset="0"/>
            </a:endParaRPr>
          </a:p>
          <a:p>
            <a:r>
              <a:rPr lang="en-US" sz="2400" dirty="0" smtClean="0">
                <a:solidFill>
                  <a:schemeClr val="bg1"/>
                </a:solidFill>
                <a:latin typeface="Berlin Sans FB" panose="020E0602020502020306" pitchFamily="34" charset="0"/>
                <a:ea typeface="CLCStoryTime" panose="02000603000000000000" pitchFamily="2" charset="0"/>
              </a:rPr>
              <a:t>Sharks have many rows of sharp teeth. In its lifetime, a shark will go through more than 10,000 teeth!  Sharks are always losing teeth, and growing new teeth. Each shark has a different set of teeth. Some are flat, some are long and spiky and some are jagged. Sharks will take a bite out of their prey before eating it. </a:t>
            </a:r>
            <a:endParaRPr lang="en-US" sz="2400" dirty="0">
              <a:solidFill>
                <a:schemeClr val="bg1"/>
              </a:solidFill>
              <a:latin typeface="Berlin Sans FB" panose="020E0602020502020306" pitchFamily="34" charset="0"/>
              <a:ea typeface="CLCStoryTime" panose="02000603000000000000" pitchFamily="2" charset="0"/>
            </a:endParaRPr>
          </a:p>
        </p:txBody>
      </p:sp>
    </p:spTree>
    <p:extLst>
      <p:ext uri="{BB962C8B-B14F-4D97-AF65-F5344CB8AC3E}">
        <p14:creationId xmlns:p14="http://schemas.microsoft.com/office/powerpoint/2010/main" val="35085534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latin typeface="Berlin Sans FB" panose="020E0602020502020306" pitchFamily="34" charset="0"/>
                <a:ea typeface="CLCStoryTime" panose="02000603000000000000" pitchFamily="2" charset="0"/>
              </a:rPr>
              <a:t>What is this passage </a:t>
            </a:r>
            <a:br>
              <a:rPr lang="en-US" dirty="0" smtClean="0">
                <a:latin typeface="Berlin Sans FB" panose="020E0602020502020306" pitchFamily="34" charset="0"/>
                <a:ea typeface="CLCStoryTime" panose="02000603000000000000" pitchFamily="2" charset="0"/>
              </a:rPr>
            </a:br>
            <a:r>
              <a:rPr lang="en-US" dirty="0" smtClean="0">
                <a:latin typeface="Berlin Sans FB" panose="020E0602020502020306" pitchFamily="34" charset="0"/>
                <a:ea typeface="CLCStoryTime" panose="02000603000000000000" pitchFamily="2" charset="0"/>
              </a:rPr>
              <a:t>mostly about?</a:t>
            </a:r>
            <a:br>
              <a:rPr lang="en-US" dirty="0" smtClean="0">
                <a:latin typeface="Berlin Sans FB" panose="020E0602020502020306" pitchFamily="34" charset="0"/>
                <a:ea typeface="CLCStoryTime" panose="02000603000000000000" pitchFamily="2" charset="0"/>
              </a:rPr>
            </a:br>
            <a:r>
              <a:rPr lang="en-US" dirty="0" smtClean="0">
                <a:latin typeface="Berlin Sans FB" panose="020E0602020502020306" pitchFamily="34" charset="0"/>
                <a:ea typeface="CLCStoryTime" panose="02000603000000000000" pitchFamily="2" charset="0"/>
              </a:rPr>
              <a:t> Find the main idea!</a:t>
            </a:r>
            <a:endParaRPr lang="en-US" dirty="0">
              <a:latin typeface="Berlin Sans FB" panose="020E0602020502020306" pitchFamily="34" charset="0"/>
              <a:ea typeface="CLCStoryTime" panose="02000603000000000000" pitchFamily="2" charset="0"/>
            </a:endParaRPr>
          </a:p>
        </p:txBody>
      </p:sp>
      <p:sp>
        <p:nvSpPr>
          <p:cNvPr id="3" name="Content Placeholder 2"/>
          <p:cNvSpPr>
            <a:spLocks noGrp="1"/>
          </p:cNvSpPr>
          <p:nvPr>
            <p:ph idx="1"/>
          </p:nvPr>
        </p:nvSpPr>
        <p:spPr>
          <a:xfrm>
            <a:off x="478809" y="2133600"/>
            <a:ext cx="8229600" cy="4525963"/>
          </a:xfrm>
        </p:spPr>
        <p:txBody>
          <a:bodyPr/>
          <a:lstStyle/>
          <a:p>
            <a:r>
              <a:rPr lang="en-US" dirty="0" smtClean="0">
                <a:solidFill>
                  <a:schemeClr val="bg1"/>
                </a:solidFill>
                <a:latin typeface="Berlin Sans FB" panose="020E0602020502020306" pitchFamily="34" charset="0"/>
              </a:rPr>
              <a:t>Sharks</a:t>
            </a:r>
          </a:p>
          <a:p>
            <a:endParaRPr lang="en-US" dirty="0">
              <a:solidFill>
                <a:schemeClr val="bg1"/>
              </a:solidFill>
              <a:latin typeface="Berlin Sans FB" panose="020E0602020502020306" pitchFamily="34" charset="0"/>
            </a:endParaRPr>
          </a:p>
          <a:p>
            <a:r>
              <a:rPr lang="en-US" dirty="0" smtClean="0">
                <a:solidFill>
                  <a:schemeClr val="bg1"/>
                </a:solidFill>
                <a:latin typeface="Berlin Sans FB" panose="020E0602020502020306" pitchFamily="34" charset="0"/>
              </a:rPr>
              <a:t>Shark Teeth</a:t>
            </a:r>
          </a:p>
          <a:p>
            <a:endParaRPr lang="en-US" dirty="0">
              <a:solidFill>
                <a:schemeClr val="bg1"/>
              </a:solidFill>
              <a:latin typeface="Berlin Sans FB" panose="020E0602020502020306" pitchFamily="34" charset="0"/>
            </a:endParaRPr>
          </a:p>
          <a:p>
            <a:r>
              <a:rPr lang="en-US" dirty="0" smtClean="0">
                <a:solidFill>
                  <a:schemeClr val="bg1"/>
                </a:solidFill>
                <a:latin typeface="Berlin Sans FB" panose="020E0602020502020306" pitchFamily="34" charset="0"/>
              </a:rPr>
              <a:t>Underwater animals</a:t>
            </a:r>
          </a:p>
          <a:p>
            <a:endParaRPr lang="en-US" dirty="0">
              <a:solidFill>
                <a:schemeClr val="bg1"/>
              </a:solidFill>
              <a:latin typeface="Berlin Sans FB" panose="020E0602020502020306" pitchFamily="34" charset="0"/>
            </a:endParaRPr>
          </a:p>
          <a:p>
            <a:endParaRPr lang="en-US" dirty="0">
              <a:solidFill>
                <a:schemeClr val="bg1"/>
              </a:solidFill>
              <a:latin typeface="Berlin Sans FB" panose="020E0602020502020306"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9624" y="2438400"/>
            <a:ext cx="4641254" cy="3611740"/>
          </a:xfrm>
          <a:prstGeom prst="rect">
            <a:avLst/>
          </a:prstGeom>
        </p:spPr>
      </p:pic>
      <p:sp>
        <p:nvSpPr>
          <p:cNvPr id="5" name="TextBox 4"/>
          <p:cNvSpPr txBox="1"/>
          <p:nvPr/>
        </p:nvSpPr>
        <p:spPr>
          <a:xfrm>
            <a:off x="4329752" y="6354940"/>
            <a:ext cx="4800600" cy="369332"/>
          </a:xfrm>
          <a:prstGeom prst="rect">
            <a:avLst/>
          </a:prstGeom>
          <a:noFill/>
        </p:spPr>
        <p:txBody>
          <a:bodyPr wrap="square" rtlCol="0">
            <a:spAutoFit/>
          </a:bodyPr>
          <a:lstStyle/>
          <a:p>
            <a:r>
              <a:rPr lang="en-US" dirty="0" smtClean="0">
                <a:solidFill>
                  <a:srgbClr val="FFC000"/>
                </a:solidFill>
                <a:latin typeface="Berlin Sans FB" panose="020E0602020502020306" pitchFamily="34" charset="0"/>
                <a:ea typeface="CLCStoryTime" panose="02000603000000000000" pitchFamily="2" charset="0"/>
              </a:rPr>
              <a:t>The correct answer is Shark Teeth</a:t>
            </a:r>
            <a:endParaRPr lang="en-US" dirty="0">
              <a:solidFill>
                <a:srgbClr val="FFC000"/>
              </a:solidFill>
              <a:latin typeface="Berlin Sans FB" panose="020E0602020502020306" pitchFamily="34" charset="0"/>
              <a:ea typeface="CLCStoryTime" panose="02000603000000000000" pitchFamily="2" charset="0"/>
            </a:endParaRPr>
          </a:p>
        </p:txBody>
      </p:sp>
    </p:spTree>
    <p:extLst>
      <p:ext uri="{BB962C8B-B14F-4D97-AF65-F5344CB8AC3E}">
        <p14:creationId xmlns:p14="http://schemas.microsoft.com/office/powerpoint/2010/main" val="29486716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latin typeface="Berlin Sans FB" panose="020E0602020502020306" pitchFamily="34" charset="0"/>
                <a:ea typeface="CLCStoryTime" panose="02000603000000000000" pitchFamily="2" charset="0"/>
              </a:rPr>
              <a:t>Now lets look at the supporting details…</a:t>
            </a:r>
            <a:endParaRPr lang="en-US" dirty="0">
              <a:latin typeface="Berlin Sans FB" panose="020E0602020502020306" pitchFamily="34" charset="0"/>
              <a:ea typeface="CLCStoryTime" panose="02000603000000000000" pitchFamily="2" charset="0"/>
            </a:endParaRPr>
          </a:p>
        </p:txBody>
      </p:sp>
      <p:sp>
        <p:nvSpPr>
          <p:cNvPr id="3" name="Content Placeholder 2"/>
          <p:cNvSpPr>
            <a:spLocks noGrp="1"/>
          </p:cNvSpPr>
          <p:nvPr>
            <p:ph idx="1"/>
          </p:nvPr>
        </p:nvSpPr>
        <p:spPr>
          <a:xfrm>
            <a:off x="457200" y="1600200"/>
            <a:ext cx="8229600" cy="4525963"/>
          </a:xfrm>
        </p:spPr>
        <p:txBody>
          <a:bodyPr>
            <a:normAutofit/>
          </a:bodyPr>
          <a:lstStyle/>
          <a:p>
            <a:r>
              <a:rPr lang="en-US" dirty="0" smtClean="0">
                <a:solidFill>
                  <a:schemeClr val="bg1"/>
                </a:solidFill>
                <a:latin typeface="Berlin Sans FB" panose="020E0602020502020306" pitchFamily="34" charset="0"/>
                <a:ea typeface="CLCStoryTime" panose="02000603000000000000" pitchFamily="2" charset="0"/>
              </a:rPr>
              <a:t>These supporting details describe and help explain the main idea:</a:t>
            </a:r>
          </a:p>
          <a:p>
            <a:pPr marL="0" indent="0">
              <a:buNone/>
            </a:pPr>
            <a:endParaRPr lang="en-US" dirty="0" smtClean="0">
              <a:latin typeface="Berlin Sans FB" panose="020E0602020502020306" pitchFamily="34" charset="0"/>
              <a:ea typeface="CLCStoryTime" panose="02000603000000000000" pitchFamily="2" charset="0"/>
            </a:endParaRPr>
          </a:p>
          <a:p>
            <a:r>
              <a:rPr lang="en-US" sz="1800" dirty="0" smtClean="0">
                <a:solidFill>
                  <a:schemeClr val="bg1"/>
                </a:solidFill>
                <a:latin typeface="Berlin Sans FB" panose="020E0602020502020306" pitchFamily="34" charset="0"/>
                <a:ea typeface="CLCStoryTime" panose="02000603000000000000" pitchFamily="2" charset="0"/>
              </a:rPr>
              <a:t>1. Sharks have many rows of teeth</a:t>
            </a:r>
          </a:p>
          <a:p>
            <a:r>
              <a:rPr lang="en-US" sz="1800" dirty="0" smtClean="0">
                <a:solidFill>
                  <a:schemeClr val="bg1"/>
                </a:solidFill>
                <a:latin typeface="Berlin Sans FB" panose="020E0602020502020306" pitchFamily="34" charset="0"/>
                <a:ea typeface="CLCStoryTime" panose="02000603000000000000" pitchFamily="2" charset="0"/>
              </a:rPr>
              <a:t>2. Sharks are losing and growing teeth</a:t>
            </a:r>
          </a:p>
          <a:p>
            <a:r>
              <a:rPr lang="en-US" sz="1800" dirty="0" smtClean="0">
                <a:solidFill>
                  <a:schemeClr val="bg1"/>
                </a:solidFill>
                <a:latin typeface="Berlin Sans FB" panose="020E0602020502020306" pitchFamily="34" charset="0"/>
                <a:ea typeface="CLCStoryTime" panose="02000603000000000000" pitchFamily="2" charset="0"/>
              </a:rPr>
              <a:t>3. Sharks will lose more than 10,000 teeth in their lifetime.</a:t>
            </a:r>
          </a:p>
          <a:p>
            <a:r>
              <a:rPr lang="en-US" sz="1800" dirty="0" smtClean="0">
                <a:solidFill>
                  <a:schemeClr val="bg1"/>
                </a:solidFill>
                <a:latin typeface="Berlin Sans FB" panose="020E0602020502020306" pitchFamily="34" charset="0"/>
                <a:ea typeface="CLCStoryTime" panose="02000603000000000000" pitchFamily="2" charset="0"/>
              </a:rPr>
              <a:t>4. Shark teeth are flat, long and spiky.</a:t>
            </a:r>
            <a:endParaRPr lang="en-US" sz="1800" dirty="0">
              <a:solidFill>
                <a:schemeClr val="bg1"/>
              </a:solidFill>
              <a:latin typeface="Berlin Sans FB" panose="020E0602020502020306" pitchFamily="34" charset="0"/>
              <a:ea typeface="CLCStoryTime" panose="02000603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4419600"/>
            <a:ext cx="2819296" cy="2193925"/>
          </a:xfrm>
          <a:prstGeom prst="rect">
            <a:avLst/>
          </a:prstGeom>
        </p:spPr>
      </p:pic>
    </p:spTree>
    <p:extLst>
      <p:ext uri="{BB962C8B-B14F-4D97-AF65-F5344CB8AC3E}">
        <p14:creationId xmlns:p14="http://schemas.microsoft.com/office/powerpoint/2010/main" val="36587244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6000" dirty="0" smtClean="0">
                <a:latin typeface="Berlin Sans FB" panose="020E0602020502020306" pitchFamily="34" charset="0"/>
                <a:ea typeface="CLCStoryTime" panose="02000603000000000000" pitchFamily="2" charset="0"/>
              </a:rPr>
              <a:t>Chart it out!</a:t>
            </a:r>
            <a:endParaRPr lang="en-US" sz="6000" dirty="0">
              <a:latin typeface="Berlin Sans FB" panose="020E0602020502020306" pitchFamily="34" charset="0"/>
              <a:ea typeface="CLCStoryTime" panose="02000603000000000000" pitchFamily="2" charset="0"/>
            </a:endParaRPr>
          </a:p>
        </p:txBody>
      </p:sp>
      <p:sp>
        <p:nvSpPr>
          <p:cNvPr id="3" name="Content Placeholder 2"/>
          <p:cNvSpPr>
            <a:spLocks noGrp="1"/>
          </p:cNvSpPr>
          <p:nvPr>
            <p:ph idx="1"/>
          </p:nvPr>
        </p:nvSpPr>
        <p:spPr>
          <a:xfrm>
            <a:off x="457200" y="1600201"/>
            <a:ext cx="8229600" cy="1590703"/>
          </a:xfrm>
        </p:spPr>
        <p:txBody>
          <a:bodyPr>
            <a:normAutofit/>
          </a:bodyPr>
          <a:lstStyle/>
          <a:p>
            <a:r>
              <a:rPr lang="en-US" sz="2400" dirty="0" smtClean="0">
                <a:solidFill>
                  <a:schemeClr val="bg1"/>
                </a:solidFill>
                <a:latin typeface="Berlin Sans FB" panose="020E0602020502020306" pitchFamily="34" charset="0"/>
                <a:ea typeface="CLCStoryTime" panose="02000603000000000000" pitchFamily="2" charset="0"/>
              </a:rPr>
              <a:t>Graphic organizers can help you to identify the </a:t>
            </a:r>
            <a:r>
              <a:rPr lang="en-US" sz="2400" u="sng" dirty="0" smtClean="0">
                <a:solidFill>
                  <a:srgbClr val="00B0F0"/>
                </a:solidFill>
                <a:latin typeface="Berlin Sans FB" panose="020E0602020502020306" pitchFamily="34" charset="0"/>
                <a:ea typeface="CLCStoryTime" panose="02000603000000000000" pitchFamily="2" charset="0"/>
              </a:rPr>
              <a:t>main idea </a:t>
            </a:r>
            <a:r>
              <a:rPr lang="en-US" sz="2400" dirty="0" smtClean="0">
                <a:solidFill>
                  <a:schemeClr val="bg1"/>
                </a:solidFill>
                <a:latin typeface="Berlin Sans FB" panose="020E0602020502020306" pitchFamily="34" charset="0"/>
                <a:ea typeface="CLCStoryTime" panose="02000603000000000000" pitchFamily="2" charset="0"/>
              </a:rPr>
              <a:t>and </a:t>
            </a:r>
            <a:r>
              <a:rPr lang="en-US" sz="2400" u="sng" dirty="0" smtClean="0">
                <a:solidFill>
                  <a:srgbClr val="FFFF00"/>
                </a:solidFill>
                <a:latin typeface="Berlin Sans FB" panose="020E0602020502020306" pitchFamily="34" charset="0"/>
                <a:ea typeface="CLCStoryTime" panose="02000603000000000000" pitchFamily="2" charset="0"/>
              </a:rPr>
              <a:t>supporting details</a:t>
            </a:r>
            <a:r>
              <a:rPr lang="en-US" sz="2400" dirty="0" smtClean="0">
                <a:solidFill>
                  <a:schemeClr val="bg1"/>
                </a:solidFill>
                <a:latin typeface="Berlin Sans FB" panose="020E0602020502020306" pitchFamily="34" charset="0"/>
                <a:ea typeface="CLCStoryTime" panose="02000603000000000000" pitchFamily="2" charset="0"/>
              </a:rPr>
              <a:t>.  Here is a sample: </a:t>
            </a:r>
            <a:endParaRPr lang="en-US" sz="2400" dirty="0">
              <a:solidFill>
                <a:schemeClr val="bg1"/>
              </a:solidFill>
              <a:latin typeface="Berlin Sans FB" panose="020E0602020502020306" pitchFamily="34" charset="0"/>
              <a:ea typeface="CLCStoryTime" panose="02000603000000000000" pitchFamily="2" charset="0"/>
            </a:endParaRPr>
          </a:p>
        </p:txBody>
      </p:sp>
      <p:sp>
        <p:nvSpPr>
          <p:cNvPr id="5" name="Oval 4"/>
          <p:cNvSpPr/>
          <p:nvPr/>
        </p:nvSpPr>
        <p:spPr>
          <a:xfrm>
            <a:off x="3124200" y="2747111"/>
            <a:ext cx="3200400" cy="3302853"/>
          </a:xfrm>
          <a:prstGeom prst="ellipse">
            <a:avLst/>
          </a:prstGeom>
          <a:solidFill>
            <a:srgbClr val="00B0F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6" name="TextBox 5"/>
          <p:cNvSpPr txBox="1"/>
          <p:nvPr/>
        </p:nvSpPr>
        <p:spPr>
          <a:xfrm>
            <a:off x="3590304" y="3989385"/>
            <a:ext cx="2438400" cy="1077218"/>
          </a:xfrm>
          <a:prstGeom prst="rect">
            <a:avLst/>
          </a:prstGeom>
          <a:noFill/>
        </p:spPr>
        <p:txBody>
          <a:bodyPr wrap="square" rtlCol="0">
            <a:spAutoFit/>
          </a:bodyPr>
          <a:lstStyle/>
          <a:p>
            <a:pPr algn="ctr"/>
            <a:r>
              <a:rPr lang="en-US" sz="3200" dirty="0" smtClean="0">
                <a:latin typeface="Berlin Sans FB" panose="020E0602020502020306" pitchFamily="34" charset="0"/>
              </a:rPr>
              <a:t>SHARK TEETH</a:t>
            </a:r>
            <a:endParaRPr lang="en-US" sz="3200" dirty="0">
              <a:latin typeface="Berlin Sans FB" panose="020E0602020502020306" pitchFamily="34" charset="0"/>
            </a:endParaRPr>
          </a:p>
        </p:txBody>
      </p:sp>
      <p:sp>
        <p:nvSpPr>
          <p:cNvPr id="7" name="Right Arrow 6"/>
          <p:cNvSpPr/>
          <p:nvPr/>
        </p:nvSpPr>
        <p:spPr>
          <a:xfrm rot="19772478">
            <a:off x="5933883" y="4073034"/>
            <a:ext cx="1447800" cy="484632"/>
          </a:xfrm>
          <a:prstGeom prst="right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8" name="Oval 7"/>
          <p:cNvSpPr/>
          <p:nvPr/>
        </p:nvSpPr>
        <p:spPr>
          <a:xfrm>
            <a:off x="7086600" y="2738169"/>
            <a:ext cx="1600200" cy="1828800"/>
          </a:xfrm>
          <a:prstGeom prst="ellipse">
            <a:avLst/>
          </a:prstGeom>
          <a:solidFill>
            <a:srgbClr val="FFFF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9" name="TextBox 8"/>
          <p:cNvSpPr txBox="1"/>
          <p:nvPr/>
        </p:nvSpPr>
        <p:spPr>
          <a:xfrm>
            <a:off x="7307900" y="3190904"/>
            <a:ext cx="1378899" cy="923330"/>
          </a:xfrm>
          <a:prstGeom prst="rect">
            <a:avLst/>
          </a:prstGeom>
          <a:noFill/>
        </p:spPr>
        <p:txBody>
          <a:bodyPr wrap="square" rtlCol="0">
            <a:spAutoFit/>
          </a:bodyPr>
          <a:lstStyle/>
          <a:p>
            <a:r>
              <a:rPr lang="en-US" dirty="0" smtClean="0">
                <a:latin typeface="Berlin Sans FB" panose="020E0602020502020306" pitchFamily="34" charset="0"/>
              </a:rPr>
              <a:t>Sharks have</a:t>
            </a:r>
          </a:p>
          <a:p>
            <a:r>
              <a:rPr lang="en-US" dirty="0" smtClean="0">
                <a:latin typeface="Berlin Sans FB" panose="020E0602020502020306" pitchFamily="34" charset="0"/>
              </a:rPr>
              <a:t>many rows</a:t>
            </a:r>
          </a:p>
          <a:p>
            <a:r>
              <a:rPr lang="en-US" dirty="0" smtClean="0">
                <a:latin typeface="Berlin Sans FB" panose="020E0602020502020306" pitchFamily="34" charset="0"/>
              </a:rPr>
              <a:t>of teeth.</a:t>
            </a:r>
            <a:endParaRPr lang="en-US" dirty="0">
              <a:latin typeface="Berlin Sans FB" panose="020E0602020502020306" pitchFamily="34" charset="0"/>
            </a:endParaRPr>
          </a:p>
        </p:txBody>
      </p:sp>
      <p:sp>
        <p:nvSpPr>
          <p:cNvPr id="10" name="Oval 9"/>
          <p:cNvSpPr/>
          <p:nvPr/>
        </p:nvSpPr>
        <p:spPr>
          <a:xfrm>
            <a:off x="7053805" y="4975350"/>
            <a:ext cx="1600200" cy="1828800"/>
          </a:xfrm>
          <a:prstGeom prst="ellipse">
            <a:avLst/>
          </a:prstGeom>
          <a:solidFill>
            <a:srgbClr val="FFFF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11" name="Right Arrow 10"/>
          <p:cNvSpPr/>
          <p:nvPr/>
        </p:nvSpPr>
        <p:spPr>
          <a:xfrm rot="1529783">
            <a:off x="5813671" y="5402754"/>
            <a:ext cx="1473040" cy="484632"/>
          </a:xfrm>
          <a:prstGeom prst="right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12" name="TextBox 11"/>
          <p:cNvSpPr txBox="1"/>
          <p:nvPr/>
        </p:nvSpPr>
        <p:spPr>
          <a:xfrm>
            <a:off x="7298627" y="5208702"/>
            <a:ext cx="1219200" cy="1477328"/>
          </a:xfrm>
          <a:prstGeom prst="rect">
            <a:avLst/>
          </a:prstGeom>
          <a:noFill/>
        </p:spPr>
        <p:txBody>
          <a:bodyPr wrap="square" rtlCol="0">
            <a:spAutoFit/>
          </a:bodyPr>
          <a:lstStyle/>
          <a:p>
            <a:r>
              <a:rPr lang="en-US" dirty="0" smtClean="0">
                <a:latin typeface="Berlin Sans FB" panose="020E0602020502020306" pitchFamily="34" charset="0"/>
              </a:rPr>
              <a:t>Sharks lose and grow teeth  during their life.</a:t>
            </a:r>
            <a:endParaRPr lang="en-US" dirty="0">
              <a:latin typeface="Berlin Sans FB" panose="020E0602020502020306" pitchFamily="34" charset="0"/>
            </a:endParaRPr>
          </a:p>
        </p:txBody>
      </p:sp>
      <p:sp>
        <p:nvSpPr>
          <p:cNvPr id="13" name="Oval 12"/>
          <p:cNvSpPr/>
          <p:nvPr/>
        </p:nvSpPr>
        <p:spPr>
          <a:xfrm>
            <a:off x="762000" y="2747111"/>
            <a:ext cx="1600200" cy="1828800"/>
          </a:xfrm>
          <a:prstGeom prst="ellipse">
            <a:avLst/>
          </a:prstGeom>
          <a:solidFill>
            <a:srgbClr val="FFFF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14" name="Right Arrow 13"/>
          <p:cNvSpPr/>
          <p:nvPr/>
        </p:nvSpPr>
        <p:spPr>
          <a:xfrm rot="12917957">
            <a:off x="2157102" y="3942731"/>
            <a:ext cx="1447800" cy="484632"/>
          </a:xfrm>
          <a:prstGeom prst="right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15" name="TextBox 14"/>
          <p:cNvSpPr txBox="1"/>
          <p:nvPr/>
        </p:nvSpPr>
        <p:spPr>
          <a:xfrm>
            <a:off x="1055047" y="2895083"/>
            <a:ext cx="1219200" cy="1477328"/>
          </a:xfrm>
          <a:prstGeom prst="rect">
            <a:avLst/>
          </a:prstGeom>
          <a:noFill/>
        </p:spPr>
        <p:txBody>
          <a:bodyPr wrap="square" rtlCol="0">
            <a:spAutoFit/>
          </a:bodyPr>
          <a:lstStyle/>
          <a:p>
            <a:r>
              <a:rPr lang="en-US" dirty="0" smtClean="0">
                <a:latin typeface="Berlin Sans FB" panose="020E0602020502020306" pitchFamily="34" charset="0"/>
              </a:rPr>
              <a:t>Shark teeth are flat, jagged and spiky.</a:t>
            </a:r>
            <a:endParaRPr lang="en-US" dirty="0">
              <a:latin typeface="Berlin Sans FB" panose="020E0602020502020306" pitchFamily="34" charset="0"/>
            </a:endParaRPr>
          </a:p>
        </p:txBody>
      </p:sp>
      <p:sp>
        <p:nvSpPr>
          <p:cNvPr id="16" name="Oval 15"/>
          <p:cNvSpPr/>
          <p:nvPr/>
        </p:nvSpPr>
        <p:spPr>
          <a:xfrm>
            <a:off x="674047" y="4944746"/>
            <a:ext cx="1600200" cy="1828800"/>
          </a:xfrm>
          <a:prstGeom prst="ellipse">
            <a:avLst/>
          </a:prstGeom>
          <a:solidFill>
            <a:srgbClr val="FFFF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17" name="Right Arrow 16"/>
          <p:cNvSpPr/>
          <p:nvPr/>
        </p:nvSpPr>
        <p:spPr>
          <a:xfrm rot="9322263">
            <a:off x="2265450" y="5375765"/>
            <a:ext cx="1447800" cy="484632"/>
          </a:xfrm>
          <a:prstGeom prst="right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Berlin Sans FB" panose="020E0602020502020306" pitchFamily="34" charset="0"/>
            </a:endParaRPr>
          </a:p>
        </p:txBody>
      </p:sp>
      <p:sp>
        <p:nvSpPr>
          <p:cNvPr id="19" name="TextBox 18"/>
          <p:cNvSpPr txBox="1"/>
          <p:nvPr/>
        </p:nvSpPr>
        <p:spPr>
          <a:xfrm>
            <a:off x="844850" y="5347202"/>
            <a:ext cx="1378899" cy="1200329"/>
          </a:xfrm>
          <a:prstGeom prst="rect">
            <a:avLst/>
          </a:prstGeom>
          <a:noFill/>
        </p:spPr>
        <p:txBody>
          <a:bodyPr wrap="square" rtlCol="0">
            <a:spAutoFit/>
          </a:bodyPr>
          <a:lstStyle/>
          <a:p>
            <a:r>
              <a:rPr lang="en-US" dirty="0" smtClean="0">
                <a:latin typeface="Berlin Sans FB" panose="020E0602020502020306" pitchFamily="34" charset="0"/>
              </a:rPr>
              <a:t>Sharks use up more than 10,000 teeth</a:t>
            </a:r>
          </a:p>
        </p:txBody>
      </p:sp>
    </p:spTree>
    <p:extLst>
      <p:ext uri="{BB962C8B-B14F-4D97-AF65-F5344CB8AC3E}">
        <p14:creationId xmlns:p14="http://schemas.microsoft.com/office/powerpoint/2010/main" val="16423012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chemeClr val="bg1"/>
                </a:solidFill>
                <a:latin typeface="Berlin Sans FB" panose="020E0602020502020306" pitchFamily="34" charset="0"/>
                <a:ea typeface="CLCStoryTime" pitchFamily="2" charset="0"/>
              </a:rPr>
              <a:t>Practice Makes Perfect!</a:t>
            </a:r>
            <a:endParaRPr lang="en-US" dirty="0">
              <a:solidFill>
                <a:schemeClr val="bg1"/>
              </a:solidFill>
              <a:latin typeface="Berlin Sans FB" panose="020E0602020502020306" pitchFamily="34" charset="0"/>
              <a:ea typeface="CLCStoryTime" pitchFamily="2" charset="0"/>
            </a:endParaRPr>
          </a:p>
        </p:txBody>
      </p:sp>
      <p:sp>
        <p:nvSpPr>
          <p:cNvPr id="3" name="Content Placeholder 2"/>
          <p:cNvSpPr>
            <a:spLocks noGrp="1"/>
          </p:cNvSpPr>
          <p:nvPr>
            <p:ph idx="1"/>
          </p:nvPr>
        </p:nvSpPr>
        <p:spPr>
          <a:xfrm>
            <a:off x="457200" y="1600200"/>
            <a:ext cx="5867400" cy="4525963"/>
          </a:xfrm>
        </p:spPr>
        <p:txBody>
          <a:bodyPr>
            <a:normAutofit fontScale="92500" lnSpcReduction="10000"/>
          </a:bodyPr>
          <a:lstStyle/>
          <a:p>
            <a:r>
              <a:rPr lang="en-US" dirty="0" smtClean="0">
                <a:solidFill>
                  <a:schemeClr val="bg1"/>
                </a:solidFill>
                <a:latin typeface="Berlin Sans FB" panose="020E0602020502020306" pitchFamily="34" charset="0"/>
                <a:ea typeface="CLCStoryTime" pitchFamily="2" charset="0"/>
              </a:rPr>
              <a:t>Learning how to pick out the main idea and supporting details of an article takes practice.  </a:t>
            </a:r>
          </a:p>
          <a:p>
            <a:pPr marL="0" indent="0">
              <a:buNone/>
            </a:pPr>
            <a:endParaRPr lang="en-US" dirty="0" smtClean="0">
              <a:solidFill>
                <a:schemeClr val="bg1"/>
              </a:solidFill>
              <a:latin typeface="Berlin Sans FB" panose="020E0602020502020306" pitchFamily="34" charset="0"/>
              <a:ea typeface="CLCStoryTime" pitchFamily="2" charset="0"/>
            </a:endParaRPr>
          </a:p>
          <a:p>
            <a:r>
              <a:rPr lang="en-US" dirty="0" smtClean="0">
                <a:solidFill>
                  <a:schemeClr val="bg1"/>
                </a:solidFill>
                <a:latin typeface="Berlin Sans FB" panose="020E0602020502020306" pitchFamily="34" charset="0"/>
                <a:ea typeface="CLCStoryTime" pitchFamily="2" charset="0"/>
              </a:rPr>
              <a:t>Just remember to look for the clues of title, text and pictures to find the main idea. Supporting details will be specific pieces of information that add to the main idea.</a:t>
            </a:r>
            <a:endParaRPr lang="en-US" dirty="0">
              <a:solidFill>
                <a:schemeClr val="bg1"/>
              </a:solidFill>
              <a:latin typeface="Berlin Sans FB" panose="020E0602020502020306" pitchFamily="34" charset="0"/>
              <a:ea typeface="CLCStoryTime" pitchFamily="2" charset="0"/>
            </a:endParaRPr>
          </a:p>
        </p:txBody>
      </p:sp>
      <p:pic>
        <p:nvPicPr>
          <p:cNvPr id="24580" name="Picture 4" descr="Girl Detective"/>
          <p:cNvPicPr>
            <a:picLocks noChangeAspect="1" noChangeArrowheads="1"/>
          </p:cNvPicPr>
          <p:nvPr/>
        </p:nvPicPr>
        <p:blipFill>
          <a:blip r:embed="rId2" cstate="print"/>
          <a:srcRect/>
          <a:stretch>
            <a:fillRect/>
          </a:stretch>
        </p:blipFill>
        <p:spPr bwMode="auto">
          <a:xfrm>
            <a:off x="6096000" y="1600200"/>
            <a:ext cx="2724150" cy="47625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1054</Words>
  <Application>Microsoft Office PowerPoint</Application>
  <PresentationFormat>On-screen Show (4:3)</PresentationFormat>
  <Paragraphs>108</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Berlin Sans FB</vt:lpstr>
      <vt:lpstr>Berlin Sans FB Demi</vt:lpstr>
      <vt:lpstr>Calibri</vt:lpstr>
      <vt:lpstr>CLCStoryTime</vt:lpstr>
      <vt:lpstr>Office Theme</vt:lpstr>
      <vt:lpstr>Main Idea</vt:lpstr>
      <vt:lpstr>What is the main idea?</vt:lpstr>
      <vt:lpstr>Hide &amp; Seek</vt:lpstr>
      <vt:lpstr>Be a Reading Detective!</vt:lpstr>
      <vt:lpstr>Look at the Title</vt:lpstr>
      <vt:lpstr>Look at the text!</vt:lpstr>
      <vt:lpstr>Look at the pictures!</vt:lpstr>
      <vt:lpstr>Give it a try! </vt:lpstr>
      <vt:lpstr>The Amazing Ant</vt:lpstr>
      <vt:lpstr> What is the main idea of this passage? What is the passage mostly about? </vt:lpstr>
      <vt:lpstr>Have you figured out the main idea of this passage?</vt:lpstr>
      <vt:lpstr>The correct answer is “C”  Ants are amazing creatures!</vt:lpstr>
      <vt:lpstr>Another Practice Passage</vt:lpstr>
      <vt:lpstr>Frog  Habitats</vt:lpstr>
      <vt:lpstr>What is the main idea  of this passage?</vt:lpstr>
      <vt:lpstr>The answer is “A”</vt:lpstr>
      <vt:lpstr>Frog  Habitats</vt:lpstr>
      <vt:lpstr>Supporting Details</vt:lpstr>
      <vt:lpstr>Supporting Details</vt:lpstr>
      <vt:lpstr>Let’s Practice</vt:lpstr>
      <vt:lpstr>What is this passage  mostly about?  Find the main idea!</vt:lpstr>
      <vt:lpstr>Now lets look at the supporting details…</vt:lpstr>
      <vt:lpstr>Chart it out!</vt:lpstr>
      <vt:lpstr>Practice Makes Perfect!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the Main Idea</dc:title>
  <dc:creator>Julie</dc:creator>
  <cp:lastModifiedBy>Amy</cp:lastModifiedBy>
  <cp:revision>27</cp:revision>
  <dcterms:created xsi:type="dcterms:W3CDTF">2014-03-12T13:19:31Z</dcterms:created>
  <dcterms:modified xsi:type="dcterms:W3CDTF">2016-01-31T22:44:36Z</dcterms:modified>
</cp:coreProperties>
</file>