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7" d="100"/>
          <a:sy n="57" d="100"/>
        </p:scale>
        <p:origin x="-83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png"/><Relationship Id="rId4"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912471-D971-9042-B911-E75D54043CBD}" type="doc">
      <dgm:prSet loTypeId="urn:microsoft.com/office/officeart/2005/8/layout/pList1#1" loCatId="" qsTypeId="urn:microsoft.com/office/officeart/2005/8/quickstyle/simple4" qsCatId="simple" csTypeId="urn:microsoft.com/office/officeart/2005/8/colors/accent1_2" csCatId="accent1" phldr="1"/>
      <dgm:spPr/>
      <dgm:t>
        <a:bodyPr/>
        <a:lstStyle/>
        <a:p>
          <a:endParaRPr lang="en-US"/>
        </a:p>
      </dgm:t>
    </dgm:pt>
    <dgm:pt modelId="{C5E8CBB6-99AD-7740-BF7F-49FB7FFF025C}">
      <dgm:prSet phldrT="[Text]"/>
      <dgm:spPr/>
      <dgm:t>
        <a:bodyPr/>
        <a:lstStyle/>
        <a:p>
          <a:r>
            <a:rPr lang="en-US" dirty="0" smtClean="0"/>
            <a:t>Just Eat</a:t>
          </a:r>
          <a:endParaRPr lang="en-US" dirty="0"/>
        </a:p>
      </dgm:t>
    </dgm:pt>
    <dgm:pt modelId="{8CBBECC5-E927-3844-9D4B-E63B88BBAF8A}" type="parTrans" cxnId="{03979903-EB96-5A48-93E5-633FB0C5C6AC}">
      <dgm:prSet/>
      <dgm:spPr/>
      <dgm:t>
        <a:bodyPr/>
        <a:lstStyle/>
        <a:p>
          <a:endParaRPr lang="en-US"/>
        </a:p>
      </dgm:t>
    </dgm:pt>
    <dgm:pt modelId="{FB2FFA1F-CF06-9242-9A93-9E10C9E9A8E3}" type="sibTrans" cxnId="{03979903-EB96-5A48-93E5-633FB0C5C6AC}">
      <dgm:prSet/>
      <dgm:spPr/>
      <dgm:t>
        <a:bodyPr/>
        <a:lstStyle/>
        <a:p>
          <a:endParaRPr lang="en-US"/>
        </a:p>
      </dgm:t>
    </dgm:pt>
    <dgm:pt modelId="{F670B59F-695C-9146-9E13-9EC7A5B7E281}">
      <dgm:prSet phldrT="[Text]"/>
      <dgm:spPr/>
      <dgm:t>
        <a:bodyPr/>
        <a:lstStyle/>
        <a:p>
          <a:r>
            <a:rPr lang="en-US" dirty="0" smtClean="0"/>
            <a:t>Golden Leaf Holdings</a:t>
          </a:r>
          <a:endParaRPr lang="en-US" dirty="0"/>
        </a:p>
      </dgm:t>
    </dgm:pt>
    <dgm:pt modelId="{6D743C6F-3967-3E40-88F9-C1B487F9C471}" type="parTrans" cxnId="{6AAC866D-86D5-8947-B6CB-2315408E584D}">
      <dgm:prSet/>
      <dgm:spPr/>
      <dgm:t>
        <a:bodyPr/>
        <a:lstStyle/>
        <a:p>
          <a:endParaRPr lang="en-US"/>
        </a:p>
      </dgm:t>
    </dgm:pt>
    <dgm:pt modelId="{5984E063-0716-9749-B011-66F82B97B107}" type="sibTrans" cxnId="{6AAC866D-86D5-8947-B6CB-2315408E584D}">
      <dgm:prSet/>
      <dgm:spPr/>
      <dgm:t>
        <a:bodyPr/>
        <a:lstStyle/>
        <a:p>
          <a:endParaRPr lang="en-US"/>
        </a:p>
      </dgm:t>
    </dgm:pt>
    <dgm:pt modelId="{5F2C8672-B777-6D44-93D8-5C41516C19C7}">
      <dgm:prSet phldrT="[Text]"/>
      <dgm:spPr/>
      <dgm:t>
        <a:bodyPr/>
        <a:lstStyle/>
        <a:p>
          <a:r>
            <a:rPr lang="en-US" dirty="0" smtClean="0"/>
            <a:t>Oculus Rift</a:t>
          </a:r>
          <a:endParaRPr lang="en-US" dirty="0"/>
        </a:p>
      </dgm:t>
    </dgm:pt>
    <dgm:pt modelId="{893ACA05-66F4-8E48-8A02-18C0109BB471}" type="parTrans" cxnId="{74B5EB3D-2526-AC42-A4BB-F40570EF6920}">
      <dgm:prSet/>
      <dgm:spPr/>
      <dgm:t>
        <a:bodyPr/>
        <a:lstStyle/>
        <a:p>
          <a:endParaRPr lang="en-US"/>
        </a:p>
      </dgm:t>
    </dgm:pt>
    <dgm:pt modelId="{E02E3BE0-4CF0-0148-9293-97FA60FD9CF5}" type="sibTrans" cxnId="{74B5EB3D-2526-AC42-A4BB-F40570EF6920}">
      <dgm:prSet/>
      <dgm:spPr/>
      <dgm:t>
        <a:bodyPr/>
        <a:lstStyle/>
        <a:p>
          <a:endParaRPr lang="en-US"/>
        </a:p>
      </dgm:t>
    </dgm:pt>
    <dgm:pt modelId="{6BEE4121-6E47-3743-AA15-70F80E6598A5}">
      <dgm:prSet phldrT="[Text]"/>
      <dgm:spPr/>
      <dgm:t>
        <a:bodyPr/>
        <a:lstStyle/>
        <a:p>
          <a:r>
            <a:rPr lang="en-US" dirty="0" smtClean="0"/>
            <a:t>Spotify</a:t>
          </a:r>
          <a:endParaRPr lang="en-US" dirty="0"/>
        </a:p>
      </dgm:t>
    </dgm:pt>
    <dgm:pt modelId="{90B0C3E1-0DC7-1949-BE0C-54081C47EF76}" type="parTrans" cxnId="{7487BE43-CF6F-8A4B-B1F6-31477280D931}">
      <dgm:prSet/>
      <dgm:spPr/>
      <dgm:t>
        <a:bodyPr/>
        <a:lstStyle/>
        <a:p>
          <a:endParaRPr lang="en-US"/>
        </a:p>
      </dgm:t>
    </dgm:pt>
    <dgm:pt modelId="{795D4C6C-C6AA-0A45-9DE6-F716EB858DBF}" type="sibTrans" cxnId="{7487BE43-CF6F-8A4B-B1F6-31477280D931}">
      <dgm:prSet/>
      <dgm:spPr/>
      <dgm:t>
        <a:bodyPr/>
        <a:lstStyle/>
        <a:p>
          <a:endParaRPr lang="en-US"/>
        </a:p>
      </dgm:t>
    </dgm:pt>
    <dgm:pt modelId="{D0326DCA-4A51-684A-ABE2-E98275F729E3}" type="pres">
      <dgm:prSet presAssocID="{A3912471-D971-9042-B911-E75D54043CBD}" presName="Name0" presStyleCnt="0">
        <dgm:presLayoutVars>
          <dgm:dir/>
          <dgm:resizeHandles val="exact"/>
        </dgm:presLayoutVars>
      </dgm:prSet>
      <dgm:spPr/>
      <dgm:t>
        <a:bodyPr/>
        <a:lstStyle/>
        <a:p>
          <a:endParaRPr lang="en-US"/>
        </a:p>
      </dgm:t>
    </dgm:pt>
    <dgm:pt modelId="{4BBCC47B-0062-D443-8747-72FF27A47C53}" type="pres">
      <dgm:prSet presAssocID="{C5E8CBB6-99AD-7740-BF7F-49FB7FFF025C}" presName="compNode" presStyleCnt="0"/>
      <dgm:spPr/>
    </dgm:pt>
    <dgm:pt modelId="{0BD55FAB-F4F8-8442-A05B-1FA34C39B413}" type="pres">
      <dgm:prSet presAssocID="{C5E8CBB6-99AD-7740-BF7F-49FB7FFF025C}" presName="pictRect" presStyleLbl="node1" presStyleIdx="0" presStyleCnt="4"/>
      <dgm:spPr>
        <a:blipFill>
          <a:blip xmlns:r="http://schemas.openxmlformats.org/officeDocument/2006/relationships" r:embed="rId1">
            <a:extLst>
              <a:ext uri="{28A0092B-C50C-407E-A947-70E740481C1C}">
                <a14:useLocalDpi xmlns:a14="http://schemas.microsoft.com/office/drawing/2010/main" xmlns="" val="0"/>
              </a:ext>
            </a:extLst>
          </a:blip>
          <a:srcRect/>
          <a:stretch>
            <a:fillRect t="-23000" b="-23000"/>
          </a:stretch>
        </a:blipFill>
      </dgm:spPr>
    </dgm:pt>
    <dgm:pt modelId="{B41C380B-26D6-934C-B77D-D1295E83F8AB}" type="pres">
      <dgm:prSet presAssocID="{C5E8CBB6-99AD-7740-BF7F-49FB7FFF025C}" presName="textRect" presStyleLbl="revTx" presStyleIdx="0" presStyleCnt="4">
        <dgm:presLayoutVars>
          <dgm:bulletEnabled val="1"/>
        </dgm:presLayoutVars>
      </dgm:prSet>
      <dgm:spPr/>
      <dgm:t>
        <a:bodyPr/>
        <a:lstStyle/>
        <a:p>
          <a:endParaRPr lang="en-US"/>
        </a:p>
      </dgm:t>
    </dgm:pt>
    <dgm:pt modelId="{2BCDCE14-C2C0-B944-B284-6CF2BBA14815}" type="pres">
      <dgm:prSet presAssocID="{FB2FFA1F-CF06-9242-9A93-9E10C9E9A8E3}" presName="sibTrans" presStyleLbl="sibTrans2D1" presStyleIdx="0" presStyleCnt="0"/>
      <dgm:spPr/>
      <dgm:t>
        <a:bodyPr/>
        <a:lstStyle/>
        <a:p>
          <a:endParaRPr lang="en-US"/>
        </a:p>
      </dgm:t>
    </dgm:pt>
    <dgm:pt modelId="{3D695D13-177F-C846-B6F4-D57A67564485}" type="pres">
      <dgm:prSet presAssocID="{F670B59F-695C-9146-9E13-9EC7A5B7E281}" presName="compNode" presStyleCnt="0"/>
      <dgm:spPr/>
    </dgm:pt>
    <dgm:pt modelId="{21BD1536-4E87-EC41-9DC0-65F265408517}" type="pres">
      <dgm:prSet presAssocID="{F670B59F-695C-9146-9E13-9EC7A5B7E281}" presName="pictRect" presStyleLbl="node1" presStyleIdx="1" presStyleCnt="4"/>
      <dgm:spPr>
        <a:blipFill>
          <a:blip xmlns:r="http://schemas.openxmlformats.org/officeDocument/2006/relationships" r:embed="rId2">
            <a:extLst>
              <a:ext uri="{28A0092B-C50C-407E-A947-70E740481C1C}">
                <a14:useLocalDpi xmlns:a14="http://schemas.microsoft.com/office/drawing/2010/main" xmlns="" val="0"/>
              </a:ext>
            </a:extLst>
          </a:blip>
          <a:srcRect/>
          <a:stretch>
            <a:fillRect l="-11000" r="-11000"/>
          </a:stretch>
        </a:blipFill>
      </dgm:spPr>
    </dgm:pt>
    <dgm:pt modelId="{F5E81BD7-EC0F-7047-B4F1-FE7B40EA9441}" type="pres">
      <dgm:prSet presAssocID="{F670B59F-695C-9146-9E13-9EC7A5B7E281}" presName="textRect" presStyleLbl="revTx" presStyleIdx="1" presStyleCnt="4">
        <dgm:presLayoutVars>
          <dgm:bulletEnabled val="1"/>
        </dgm:presLayoutVars>
      </dgm:prSet>
      <dgm:spPr/>
      <dgm:t>
        <a:bodyPr/>
        <a:lstStyle/>
        <a:p>
          <a:endParaRPr lang="en-US"/>
        </a:p>
      </dgm:t>
    </dgm:pt>
    <dgm:pt modelId="{D16E4318-60AA-6C4F-B0AC-3984E9297A52}" type="pres">
      <dgm:prSet presAssocID="{5984E063-0716-9749-B011-66F82B97B107}" presName="sibTrans" presStyleLbl="sibTrans2D1" presStyleIdx="0" presStyleCnt="0"/>
      <dgm:spPr/>
      <dgm:t>
        <a:bodyPr/>
        <a:lstStyle/>
        <a:p>
          <a:endParaRPr lang="en-US"/>
        </a:p>
      </dgm:t>
    </dgm:pt>
    <dgm:pt modelId="{2DF51ADA-3073-8B4F-BA7E-8FC24D27384F}" type="pres">
      <dgm:prSet presAssocID="{5F2C8672-B777-6D44-93D8-5C41516C19C7}" presName="compNode" presStyleCnt="0"/>
      <dgm:spPr/>
    </dgm:pt>
    <dgm:pt modelId="{26CC512F-B01A-6D46-B4F0-071340BAEFEB}" type="pres">
      <dgm:prSet presAssocID="{5F2C8672-B777-6D44-93D8-5C41516C19C7}" presName="pictRect" presStyleLbl="node1" presStyleIdx="2" presStyleCnt="4"/>
      <dgm:spPr>
        <a:blipFill>
          <a:blip xmlns:r="http://schemas.openxmlformats.org/officeDocument/2006/relationships" r:embed="rId3">
            <a:extLst>
              <a:ext uri="{28A0092B-C50C-407E-A947-70E740481C1C}">
                <a14:useLocalDpi xmlns:a14="http://schemas.microsoft.com/office/drawing/2010/main" xmlns="" val="0"/>
              </a:ext>
            </a:extLst>
          </a:blip>
          <a:srcRect/>
          <a:stretch>
            <a:fillRect l="-16000" r="-16000"/>
          </a:stretch>
        </a:blipFill>
      </dgm:spPr>
    </dgm:pt>
    <dgm:pt modelId="{C338E9EF-AFD8-1643-AD89-7C790BD271A0}" type="pres">
      <dgm:prSet presAssocID="{5F2C8672-B777-6D44-93D8-5C41516C19C7}" presName="textRect" presStyleLbl="revTx" presStyleIdx="2" presStyleCnt="4">
        <dgm:presLayoutVars>
          <dgm:bulletEnabled val="1"/>
        </dgm:presLayoutVars>
      </dgm:prSet>
      <dgm:spPr/>
      <dgm:t>
        <a:bodyPr/>
        <a:lstStyle/>
        <a:p>
          <a:endParaRPr lang="en-US"/>
        </a:p>
      </dgm:t>
    </dgm:pt>
    <dgm:pt modelId="{B79DED97-BCC1-6340-B1FE-593275F6EBFE}" type="pres">
      <dgm:prSet presAssocID="{E02E3BE0-4CF0-0148-9293-97FA60FD9CF5}" presName="sibTrans" presStyleLbl="sibTrans2D1" presStyleIdx="0" presStyleCnt="0"/>
      <dgm:spPr/>
      <dgm:t>
        <a:bodyPr/>
        <a:lstStyle/>
        <a:p>
          <a:endParaRPr lang="en-US"/>
        </a:p>
      </dgm:t>
    </dgm:pt>
    <dgm:pt modelId="{3772CB02-EB71-9746-B596-F57BD7CEDA60}" type="pres">
      <dgm:prSet presAssocID="{6BEE4121-6E47-3743-AA15-70F80E6598A5}" presName="compNode" presStyleCnt="0"/>
      <dgm:spPr/>
    </dgm:pt>
    <dgm:pt modelId="{443234E7-9018-1644-9420-A447CA226029}" type="pres">
      <dgm:prSet presAssocID="{6BEE4121-6E47-3743-AA15-70F80E6598A5}" presName="pictRect" presStyleLbl="node1" presStyleIdx="3" presStyleCnt="4"/>
      <dgm:spPr>
        <a:blipFill>
          <a:blip xmlns:r="http://schemas.openxmlformats.org/officeDocument/2006/relationships" r:embed="rId4">
            <a:extLst>
              <a:ext uri="{28A0092B-C50C-407E-A947-70E740481C1C}">
                <a14:useLocalDpi xmlns:a14="http://schemas.microsoft.com/office/drawing/2010/main" xmlns="" val="0"/>
              </a:ext>
            </a:extLst>
          </a:blip>
          <a:srcRect/>
          <a:stretch>
            <a:fillRect l="-16000" r="-16000"/>
          </a:stretch>
        </a:blipFill>
      </dgm:spPr>
    </dgm:pt>
    <dgm:pt modelId="{720F24C4-174C-3345-97F1-04B2E9F1A910}" type="pres">
      <dgm:prSet presAssocID="{6BEE4121-6E47-3743-AA15-70F80E6598A5}" presName="textRect" presStyleLbl="revTx" presStyleIdx="3" presStyleCnt="4">
        <dgm:presLayoutVars>
          <dgm:bulletEnabled val="1"/>
        </dgm:presLayoutVars>
      </dgm:prSet>
      <dgm:spPr/>
      <dgm:t>
        <a:bodyPr/>
        <a:lstStyle/>
        <a:p>
          <a:endParaRPr lang="en-US"/>
        </a:p>
      </dgm:t>
    </dgm:pt>
  </dgm:ptLst>
  <dgm:cxnLst>
    <dgm:cxn modelId="{C4CFC562-C92E-DE4A-8068-AC8E8B64FC4F}" type="presOf" srcId="{FB2FFA1F-CF06-9242-9A93-9E10C9E9A8E3}" destId="{2BCDCE14-C2C0-B944-B284-6CF2BBA14815}" srcOrd="0" destOrd="0" presId="urn:microsoft.com/office/officeart/2005/8/layout/pList1#1"/>
    <dgm:cxn modelId="{74B5EB3D-2526-AC42-A4BB-F40570EF6920}" srcId="{A3912471-D971-9042-B911-E75D54043CBD}" destId="{5F2C8672-B777-6D44-93D8-5C41516C19C7}" srcOrd="2" destOrd="0" parTransId="{893ACA05-66F4-8E48-8A02-18C0109BB471}" sibTransId="{E02E3BE0-4CF0-0148-9293-97FA60FD9CF5}"/>
    <dgm:cxn modelId="{85CA5810-A77B-FF49-AB50-75FEAD573B65}" type="presOf" srcId="{F670B59F-695C-9146-9E13-9EC7A5B7E281}" destId="{F5E81BD7-EC0F-7047-B4F1-FE7B40EA9441}" srcOrd="0" destOrd="0" presId="urn:microsoft.com/office/officeart/2005/8/layout/pList1#1"/>
    <dgm:cxn modelId="{1721C529-C5B6-EF40-8057-3D2F87F01250}" type="presOf" srcId="{A3912471-D971-9042-B911-E75D54043CBD}" destId="{D0326DCA-4A51-684A-ABE2-E98275F729E3}" srcOrd="0" destOrd="0" presId="urn:microsoft.com/office/officeart/2005/8/layout/pList1#1"/>
    <dgm:cxn modelId="{1BE3A95B-33CA-B94D-8078-9B08D1617DA9}" type="presOf" srcId="{C5E8CBB6-99AD-7740-BF7F-49FB7FFF025C}" destId="{B41C380B-26D6-934C-B77D-D1295E83F8AB}" srcOrd="0" destOrd="0" presId="urn:microsoft.com/office/officeart/2005/8/layout/pList1#1"/>
    <dgm:cxn modelId="{B8550487-44FB-E34D-BC30-E86DB63DFE3B}" type="presOf" srcId="{5F2C8672-B777-6D44-93D8-5C41516C19C7}" destId="{C338E9EF-AFD8-1643-AD89-7C790BD271A0}" srcOrd="0" destOrd="0" presId="urn:microsoft.com/office/officeart/2005/8/layout/pList1#1"/>
    <dgm:cxn modelId="{03979903-EB96-5A48-93E5-633FB0C5C6AC}" srcId="{A3912471-D971-9042-B911-E75D54043CBD}" destId="{C5E8CBB6-99AD-7740-BF7F-49FB7FFF025C}" srcOrd="0" destOrd="0" parTransId="{8CBBECC5-E927-3844-9D4B-E63B88BBAF8A}" sibTransId="{FB2FFA1F-CF06-9242-9A93-9E10C9E9A8E3}"/>
    <dgm:cxn modelId="{7487BE43-CF6F-8A4B-B1F6-31477280D931}" srcId="{A3912471-D971-9042-B911-E75D54043CBD}" destId="{6BEE4121-6E47-3743-AA15-70F80E6598A5}" srcOrd="3" destOrd="0" parTransId="{90B0C3E1-0DC7-1949-BE0C-54081C47EF76}" sibTransId="{795D4C6C-C6AA-0A45-9DE6-F716EB858DBF}"/>
    <dgm:cxn modelId="{A6B98B4C-1CAD-3146-9EA6-2A7509E7353E}" type="presOf" srcId="{E02E3BE0-4CF0-0148-9293-97FA60FD9CF5}" destId="{B79DED97-BCC1-6340-B1FE-593275F6EBFE}" srcOrd="0" destOrd="0" presId="urn:microsoft.com/office/officeart/2005/8/layout/pList1#1"/>
    <dgm:cxn modelId="{B0F3FBF1-4DD8-3441-9981-7ADF0310DC24}" type="presOf" srcId="{6BEE4121-6E47-3743-AA15-70F80E6598A5}" destId="{720F24C4-174C-3345-97F1-04B2E9F1A910}" srcOrd="0" destOrd="0" presId="urn:microsoft.com/office/officeart/2005/8/layout/pList1#1"/>
    <dgm:cxn modelId="{550DCCAC-874F-4B44-B719-8C6EE7358752}" type="presOf" srcId="{5984E063-0716-9749-B011-66F82B97B107}" destId="{D16E4318-60AA-6C4F-B0AC-3984E9297A52}" srcOrd="0" destOrd="0" presId="urn:microsoft.com/office/officeart/2005/8/layout/pList1#1"/>
    <dgm:cxn modelId="{6AAC866D-86D5-8947-B6CB-2315408E584D}" srcId="{A3912471-D971-9042-B911-E75D54043CBD}" destId="{F670B59F-695C-9146-9E13-9EC7A5B7E281}" srcOrd="1" destOrd="0" parTransId="{6D743C6F-3967-3E40-88F9-C1B487F9C471}" sibTransId="{5984E063-0716-9749-B011-66F82B97B107}"/>
    <dgm:cxn modelId="{C4DE67B5-C8DB-D143-A674-E7E5025ACA5F}" type="presParOf" srcId="{D0326DCA-4A51-684A-ABE2-E98275F729E3}" destId="{4BBCC47B-0062-D443-8747-72FF27A47C53}" srcOrd="0" destOrd="0" presId="urn:microsoft.com/office/officeart/2005/8/layout/pList1#1"/>
    <dgm:cxn modelId="{70E91E92-5F26-754C-9047-21C9D353050E}" type="presParOf" srcId="{4BBCC47B-0062-D443-8747-72FF27A47C53}" destId="{0BD55FAB-F4F8-8442-A05B-1FA34C39B413}" srcOrd="0" destOrd="0" presId="urn:microsoft.com/office/officeart/2005/8/layout/pList1#1"/>
    <dgm:cxn modelId="{10EADCEA-D661-F647-8600-EA871FF57F05}" type="presParOf" srcId="{4BBCC47B-0062-D443-8747-72FF27A47C53}" destId="{B41C380B-26D6-934C-B77D-D1295E83F8AB}" srcOrd="1" destOrd="0" presId="urn:microsoft.com/office/officeart/2005/8/layout/pList1#1"/>
    <dgm:cxn modelId="{6B30A8F1-96F2-534C-8671-D47D32A9086C}" type="presParOf" srcId="{D0326DCA-4A51-684A-ABE2-E98275F729E3}" destId="{2BCDCE14-C2C0-B944-B284-6CF2BBA14815}" srcOrd="1" destOrd="0" presId="urn:microsoft.com/office/officeart/2005/8/layout/pList1#1"/>
    <dgm:cxn modelId="{A6DA033D-E088-F049-948E-663D3A1B82B0}" type="presParOf" srcId="{D0326DCA-4A51-684A-ABE2-E98275F729E3}" destId="{3D695D13-177F-C846-B6F4-D57A67564485}" srcOrd="2" destOrd="0" presId="urn:microsoft.com/office/officeart/2005/8/layout/pList1#1"/>
    <dgm:cxn modelId="{C8C7AE0C-2837-364E-805F-79257DFFF13A}" type="presParOf" srcId="{3D695D13-177F-C846-B6F4-D57A67564485}" destId="{21BD1536-4E87-EC41-9DC0-65F265408517}" srcOrd="0" destOrd="0" presId="urn:microsoft.com/office/officeart/2005/8/layout/pList1#1"/>
    <dgm:cxn modelId="{97B763A0-A1DD-C34E-BD0C-4D81ADBE570F}" type="presParOf" srcId="{3D695D13-177F-C846-B6F4-D57A67564485}" destId="{F5E81BD7-EC0F-7047-B4F1-FE7B40EA9441}" srcOrd="1" destOrd="0" presId="urn:microsoft.com/office/officeart/2005/8/layout/pList1#1"/>
    <dgm:cxn modelId="{A9F7239E-39C3-2D43-8523-81B37DE18FC3}" type="presParOf" srcId="{D0326DCA-4A51-684A-ABE2-E98275F729E3}" destId="{D16E4318-60AA-6C4F-B0AC-3984E9297A52}" srcOrd="3" destOrd="0" presId="urn:microsoft.com/office/officeart/2005/8/layout/pList1#1"/>
    <dgm:cxn modelId="{0ECB25C3-0756-5A45-B294-7D5674EAB3DE}" type="presParOf" srcId="{D0326DCA-4A51-684A-ABE2-E98275F729E3}" destId="{2DF51ADA-3073-8B4F-BA7E-8FC24D27384F}" srcOrd="4" destOrd="0" presId="urn:microsoft.com/office/officeart/2005/8/layout/pList1#1"/>
    <dgm:cxn modelId="{A27ECA84-66E1-8B46-90E6-0DDCCB1827AC}" type="presParOf" srcId="{2DF51ADA-3073-8B4F-BA7E-8FC24D27384F}" destId="{26CC512F-B01A-6D46-B4F0-071340BAEFEB}" srcOrd="0" destOrd="0" presId="urn:microsoft.com/office/officeart/2005/8/layout/pList1#1"/>
    <dgm:cxn modelId="{C420FA08-E20E-F74B-A73A-CBB46AD473F7}" type="presParOf" srcId="{2DF51ADA-3073-8B4F-BA7E-8FC24D27384F}" destId="{C338E9EF-AFD8-1643-AD89-7C790BD271A0}" srcOrd="1" destOrd="0" presId="urn:microsoft.com/office/officeart/2005/8/layout/pList1#1"/>
    <dgm:cxn modelId="{AD7F1581-61EA-C04F-BB73-8FCF09EB1067}" type="presParOf" srcId="{D0326DCA-4A51-684A-ABE2-E98275F729E3}" destId="{B79DED97-BCC1-6340-B1FE-593275F6EBFE}" srcOrd="5" destOrd="0" presId="urn:microsoft.com/office/officeart/2005/8/layout/pList1#1"/>
    <dgm:cxn modelId="{B87963B2-AAE9-3E4B-BA2A-07CC6DC46BCB}" type="presParOf" srcId="{D0326DCA-4A51-684A-ABE2-E98275F729E3}" destId="{3772CB02-EB71-9746-B596-F57BD7CEDA60}" srcOrd="6" destOrd="0" presId="urn:microsoft.com/office/officeart/2005/8/layout/pList1#1"/>
    <dgm:cxn modelId="{092A1911-6E16-DB48-9A98-EA6C55412B10}" type="presParOf" srcId="{3772CB02-EB71-9746-B596-F57BD7CEDA60}" destId="{443234E7-9018-1644-9420-A447CA226029}" srcOrd="0" destOrd="0" presId="urn:microsoft.com/office/officeart/2005/8/layout/pList1#1"/>
    <dgm:cxn modelId="{C49C3345-3112-F64B-8395-30B8C9A858D1}" type="presParOf" srcId="{3772CB02-EB71-9746-B596-F57BD7CEDA60}" destId="{720F24C4-174C-3345-97F1-04B2E9F1A910}" srcOrd="1" destOrd="0" presId="urn:microsoft.com/office/officeart/2005/8/layout/pList1#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7FCDE5-80BF-CC4A-8885-763A6B7508FF}"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9C55ABF3-1827-0E4C-B9CC-23CC2B7904B4}">
      <dgm:prSet phldrT="[Text]"/>
      <dgm:spPr/>
      <dgm:t>
        <a:bodyPr/>
        <a:lstStyle/>
        <a:p>
          <a:r>
            <a:rPr lang="en-US" dirty="0" smtClean="0"/>
            <a:t>Advantages of being the fist mover</a:t>
          </a:r>
          <a:endParaRPr lang="en-US" dirty="0"/>
        </a:p>
      </dgm:t>
    </dgm:pt>
    <dgm:pt modelId="{BD68835A-3C25-CB46-82AB-9D1023D9F900}" type="parTrans" cxnId="{647756FE-A742-5D49-B6F9-5DF1010910DA}">
      <dgm:prSet/>
      <dgm:spPr/>
      <dgm:t>
        <a:bodyPr/>
        <a:lstStyle/>
        <a:p>
          <a:endParaRPr lang="en-US"/>
        </a:p>
      </dgm:t>
    </dgm:pt>
    <dgm:pt modelId="{A8F2EF74-0080-9F4A-85E5-7928E1538966}" type="sibTrans" cxnId="{647756FE-A742-5D49-B6F9-5DF1010910DA}">
      <dgm:prSet/>
      <dgm:spPr/>
      <dgm:t>
        <a:bodyPr/>
        <a:lstStyle/>
        <a:p>
          <a:endParaRPr lang="en-US"/>
        </a:p>
      </dgm:t>
    </dgm:pt>
    <dgm:pt modelId="{CB42DC69-860F-304A-AC7E-D92CD200BC9E}">
      <dgm:prSet phldrT="[Text]"/>
      <dgm:spPr/>
      <dgm:t>
        <a:bodyPr/>
        <a:lstStyle/>
        <a:p>
          <a:r>
            <a:rPr lang="en-US" dirty="0" smtClean="0"/>
            <a:t>A business first into the market can develop a significant competitive advantage through learning by doing - making it difficult and costly for new firms/rivals to enter</a:t>
          </a:r>
          <a:endParaRPr lang="en-US" dirty="0"/>
        </a:p>
      </dgm:t>
    </dgm:pt>
    <dgm:pt modelId="{4683F14D-F565-824C-8438-FB9355BBA3AB}" type="parTrans" cxnId="{5C3C648A-779C-F24A-96DA-BBD571878902}">
      <dgm:prSet/>
      <dgm:spPr/>
      <dgm:t>
        <a:bodyPr/>
        <a:lstStyle/>
        <a:p>
          <a:endParaRPr lang="en-US"/>
        </a:p>
      </dgm:t>
    </dgm:pt>
    <dgm:pt modelId="{B2FF4A9F-1F0C-744D-9C22-4C2A1D104547}" type="sibTrans" cxnId="{5C3C648A-779C-F24A-96DA-BBD571878902}">
      <dgm:prSet/>
      <dgm:spPr/>
      <dgm:t>
        <a:bodyPr/>
        <a:lstStyle/>
        <a:p>
          <a:endParaRPr lang="en-US"/>
        </a:p>
      </dgm:t>
    </dgm:pt>
    <dgm:pt modelId="{3AC5A2A7-1F77-E641-BFFE-B76075DBBECD}">
      <dgm:prSet phldrT="[Text]"/>
      <dgm:spPr/>
      <dgm:t>
        <a:bodyPr/>
        <a:lstStyle/>
        <a:p>
          <a:r>
            <a:rPr lang="en-US" dirty="0" smtClean="0"/>
            <a:t>Critical evaluation points</a:t>
          </a:r>
          <a:endParaRPr lang="en-US" dirty="0"/>
        </a:p>
      </dgm:t>
    </dgm:pt>
    <dgm:pt modelId="{7DC2D5C4-26D0-5048-82FA-E39A0B5DD0D4}" type="parTrans" cxnId="{143E0D52-B9F2-9841-B84E-D28680101FC3}">
      <dgm:prSet/>
      <dgm:spPr/>
      <dgm:t>
        <a:bodyPr/>
        <a:lstStyle/>
        <a:p>
          <a:endParaRPr lang="en-US"/>
        </a:p>
      </dgm:t>
    </dgm:pt>
    <dgm:pt modelId="{834D42A3-F2DF-4C4E-88A0-EA2623CBBF42}" type="sibTrans" cxnId="{143E0D52-B9F2-9841-B84E-D28680101FC3}">
      <dgm:prSet/>
      <dgm:spPr/>
      <dgm:t>
        <a:bodyPr/>
        <a:lstStyle/>
        <a:p>
          <a:endParaRPr lang="en-US"/>
        </a:p>
      </dgm:t>
    </dgm:pt>
    <dgm:pt modelId="{11B09983-58A2-2248-8DC0-F032FAFFD539}">
      <dgm:prSet phldrT="[Text]"/>
      <dgm:spPr/>
      <dgm:t>
        <a:bodyPr/>
        <a:lstStyle/>
        <a:p>
          <a:r>
            <a:rPr lang="en-US" dirty="0" smtClean="0"/>
            <a:t>Employees from first mover may leave to set up challenge brands – taking some of the intellectual capital with them</a:t>
          </a:r>
          <a:endParaRPr lang="en-US" dirty="0"/>
        </a:p>
      </dgm:t>
    </dgm:pt>
    <dgm:pt modelId="{72FC640A-E84D-7C45-98CA-F7B9D79E044B}" type="parTrans" cxnId="{ADE15E56-94E2-D242-B04C-34EA59F5F284}">
      <dgm:prSet/>
      <dgm:spPr/>
      <dgm:t>
        <a:bodyPr/>
        <a:lstStyle/>
        <a:p>
          <a:endParaRPr lang="en-US"/>
        </a:p>
      </dgm:t>
    </dgm:pt>
    <dgm:pt modelId="{8284C61E-C58C-BB46-8383-0E9DB6F12885}" type="sibTrans" cxnId="{ADE15E56-94E2-D242-B04C-34EA59F5F284}">
      <dgm:prSet/>
      <dgm:spPr/>
      <dgm:t>
        <a:bodyPr/>
        <a:lstStyle/>
        <a:p>
          <a:endParaRPr lang="en-US"/>
        </a:p>
      </dgm:t>
    </dgm:pt>
    <dgm:pt modelId="{FDCCCBBF-4403-0149-89C3-8A4C27366D84}">
      <dgm:prSet phldrT="[Text]"/>
      <dgm:spPr/>
      <dgm:t>
        <a:bodyPr/>
        <a:lstStyle/>
        <a:p>
          <a:r>
            <a:rPr lang="en-US" dirty="0" smtClean="0"/>
            <a:t>They can exploit internal economies of scale (leading to lower LRAC) and also build brand loyalty/ repeat demand</a:t>
          </a:r>
          <a:endParaRPr lang="en-US" dirty="0"/>
        </a:p>
      </dgm:t>
    </dgm:pt>
    <dgm:pt modelId="{1932CA22-5E7E-E94D-93B2-E83DD7B1A909}" type="parTrans" cxnId="{3308FBF7-63DC-C246-BBF2-F12CD04FD9C7}">
      <dgm:prSet/>
      <dgm:spPr/>
      <dgm:t>
        <a:bodyPr/>
        <a:lstStyle/>
        <a:p>
          <a:endParaRPr lang="en-US"/>
        </a:p>
      </dgm:t>
    </dgm:pt>
    <dgm:pt modelId="{D3845423-4D50-B148-B268-D3AC22709E15}" type="sibTrans" cxnId="{3308FBF7-63DC-C246-BBF2-F12CD04FD9C7}">
      <dgm:prSet/>
      <dgm:spPr/>
      <dgm:t>
        <a:bodyPr/>
        <a:lstStyle/>
        <a:p>
          <a:endParaRPr lang="en-US"/>
        </a:p>
      </dgm:t>
    </dgm:pt>
    <dgm:pt modelId="{807E1A2B-4CFB-814F-BA33-8B5C90246A50}">
      <dgm:prSet phldrT="[Text]"/>
      <dgm:spPr/>
      <dgm:t>
        <a:bodyPr/>
        <a:lstStyle/>
        <a:p>
          <a:r>
            <a:rPr lang="en-US" dirty="0" smtClean="0"/>
            <a:t>First movers are often unprofitable, failure rate can be high</a:t>
          </a:r>
          <a:endParaRPr lang="en-US" dirty="0"/>
        </a:p>
      </dgm:t>
    </dgm:pt>
    <dgm:pt modelId="{0BB91758-15E2-DE4F-98CE-CEFEC00277F0}" type="parTrans" cxnId="{E15C542A-0107-E04B-8CB0-1981E9D26807}">
      <dgm:prSet/>
      <dgm:spPr/>
      <dgm:t>
        <a:bodyPr/>
        <a:lstStyle/>
        <a:p>
          <a:endParaRPr lang="en-US"/>
        </a:p>
      </dgm:t>
    </dgm:pt>
    <dgm:pt modelId="{1CCC34FC-AB76-7942-B9FD-57BA6F0292DA}" type="sibTrans" cxnId="{E15C542A-0107-E04B-8CB0-1981E9D26807}">
      <dgm:prSet/>
      <dgm:spPr/>
      <dgm:t>
        <a:bodyPr/>
        <a:lstStyle/>
        <a:p>
          <a:endParaRPr lang="en-US"/>
        </a:p>
      </dgm:t>
    </dgm:pt>
    <dgm:pt modelId="{EDE1555F-DCCD-9C47-B6E4-CF709F400860}">
      <dgm:prSet phldrT="[Text]"/>
      <dgm:spPr/>
      <dgm:t>
        <a:bodyPr/>
        <a:lstStyle/>
        <a:p>
          <a:r>
            <a:rPr lang="en-US" dirty="0" smtClean="0"/>
            <a:t>Second-movers can learn much from first mover mistakes</a:t>
          </a:r>
          <a:endParaRPr lang="en-US" dirty="0"/>
        </a:p>
      </dgm:t>
    </dgm:pt>
    <dgm:pt modelId="{F54E64D1-DB44-C04B-9ABA-D2FC1D6837B6}" type="parTrans" cxnId="{E8CED9DB-B899-774D-A972-43044C7DA100}">
      <dgm:prSet/>
      <dgm:spPr/>
      <dgm:t>
        <a:bodyPr/>
        <a:lstStyle/>
        <a:p>
          <a:endParaRPr lang="en-US"/>
        </a:p>
      </dgm:t>
    </dgm:pt>
    <dgm:pt modelId="{6C7F3214-E80B-7449-BA54-42E8F1A7EA11}" type="sibTrans" cxnId="{E8CED9DB-B899-774D-A972-43044C7DA100}">
      <dgm:prSet/>
      <dgm:spPr/>
      <dgm:t>
        <a:bodyPr/>
        <a:lstStyle/>
        <a:p>
          <a:endParaRPr lang="en-US"/>
        </a:p>
      </dgm:t>
    </dgm:pt>
    <dgm:pt modelId="{39A33D4E-86C8-8144-BB34-81A26469320A}">
      <dgm:prSet phldrT="[Text]"/>
      <dgm:spPr/>
      <dgm:t>
        <a:bodyPr/>
        <a:lstStyle/>
        <a:p>
          <a:r>
            <a:rPr lang="en-US" dirty="0" smtClean="0"/>
            <a:t>Consumer behaviour can become habitual – hard to eat into!</a:t>
          </a:r>
          <a:endParaRPr lang="en-US" dirty="0"/>
        </a:p>
      </dgm:t>
    </dgm:pt>
    <dgm:pt modelId="{657ADF27-463B-FC4F-B7B9-EB057592AE7B}" type="parTrans" cxnId="{A33A420B-3624-AC47-B287-5BE3149D506D}">
      <dgm:prSet/>
      <dgm:spPr/>
      <dgm:t>
        <a:bodyPr/>
        <a:lstStyle/>
        <a:p>
          <a:endParaRPr lang="en-US"/>
        </a:p>
      </dgm:t>
    </dgm:pt>
    <dgm:pt modelId="{FA4998D4-BD12-234B-BCB2-98D97B9927D3}" type="sibTrans" cxnId="{A33A420B-3624-AC47-B287-5BE3149D506D}">
      <dgm:prSet/>
      <dgm:spPr/>
      <dgm:t>
        <a:bodyPr/>
        <a:lstStyle/>
        <a:p>
          <a:endParaRPr lang="en-US"/>
        </a:p>
      </dgm:t>
    </dgm:pt>
    <dgm:pt modelId="{CFDCCC44-3AB4-0348-876B-A972EAD8AFEE}" type="pres">
      <dgm:prSet presAssocID="{977FCDE5-80BF-CC4A-8885-763A6B7508FF}" presName="linear" presStyleCnt="0">
        <dgm:presLayoutVars>
          <dgm:animLvl val="lvl"/>
          <dgm:resizeHandles val="exact"/>
        </dgm:presLayoutVars>
      </dgm:prSet>
      <dgm:spPr/>
      <dgm:t>
        <a:bodyPr/>
        <a:lstStyle/>
        <a:p>
          <a:endParaRPr lang="en-US"/>
        </a:p>
      </dgm:t>
    </dgm:pt>
    <dgm:pt modelId="{4D8ACD4A-7F79-4F45-A960-CA2EB93F6BFA}" type="pres">
      <dgm:prSet presAssocID="{9C55ABF3-1827-0E4C-B9CC-23CC2B7904B4}" presName="parentText" presStyleLbl="node1" presStyleIdx="0" presStyleCnt="2">
        <dgm:presLayoutVars>
          <dgm:chMax val="0"/>
          <dgm:bulletEnabled val="1"/>
        </dgm:presLayoutVars>
      </dgm:prSet>
      <dgm:spPr/>
      <dgm:t>
        <a:bodyPr/>
        <a:lstStyle/>
        <a:p>
          <a:endParaRPr lang="en-US"/>
        </a:p>
      </dgm:t>
    </dgm:pt>
    <dgm:pt modelId="{65B0F505-D53F-8A43-87BD-FBE9AF11ADDC}" type="pres">
      <dgm:prSet presAssocID="{9C55ABF3-1827-0E4C-B9CC-23CC2B7904B4}" presName="childText" presStyleLbl="revTx" presStyleIdx="0" presStyleCnt="2">
        <dgm:presLayoutVars>
          <dgm:bulletEnabled val="1"/>
        </dgm:presLayoutVars>
      </dgm:prSet>
      <dgm:spPr/>
      <dgm:t>
        <a:bodyPr/>
        <a:lstStyle/>
        <a:p>
          <a:endParaRPr lang="en-US"/>
        </a:p>
      </dgm:t>
    </dgm:pt>
    <dgm:pt modelId="{A3A17FCD-0764-874A-983B-E4200F08DA13}" type="pres">
      <dgm:prSet presAssocID="{3AC5A2A7-1F77-E641-BFFE-B76075DBBECD}" presName="parentText" presStyleLbl="node1" presStyleIdx="1" presStyleCnt="2">
        <dgm:presLayoutVars>
          <dgm:chMax val="0"/>
          <dgm:bulletEnabled val="1"/>
        </dgm:presLayoutVars>
      </dgm:prSet>
      <dgm:spPr/>
      <dgm:t>
        <a:bodyPr/>
        <a:lstStyle/>
        <a:p>
          <a:endParaRPr lang="en-US"/>
        </a:p>
      </dgm:t>
    </dgm:pt>
    <dgm:pt modelId="{186D4AF2-6234-DC49-8F88-E9E51BF27D40}" type="pres">
      <dgm:prSet presAssocID="{3AC5A2A7-1F77-E641-BFFE-B76075DBBECD}" presName="childText" presStyleLbl="revTx" presStyleIdx="1" presStyleCnt="2">
        <dgm:presLayoutVars>
          <dgm:bulletEnabled val="1"/>
        </dgm:presLayoutVars>
      </dgm:prSet>
      <dgm:spPr/>
      <dgm:t>
        <a:bodyPr/>
        <a:lstStyle/>
        <a:p>
          <a:endParaRPr lang="en-US"/>
        </a:p>
      </dgm:t>
    </dgm:pt>
  </dgm:ptLst>
  <dgm:cxnLst>
    <dgm:cxn modelId="{143E0D52-B9F2-9841-B84E-D28680101FC3}" srcId="{977FCDE5-80BF-CC4A-8885-763A6B7508FF}" destId="{3AC5A2A7-1F77-E641-BFFE-B76075DBBECD}" srcOrd="1" destOrd="0" parTransId="{7DC2D5C4-26D0-5048-82FA-E39A0B5DD0D4}" sibTransId="{834D42A3-F2DF-4C4E-88A0-EA2623CBBF42}"/>
    <dgm:cxn modelId="{A33A420B-3624-AC47-B287-5BE3149D506D}" srcId="{9C55ABF3-1827-0E4C-B9CC-23CC2B7904B4}" destId="{39A33D4E-86C8-8144-BB34-81A26469320A}" srcOrd="2" destOrd="0" parTransId="{657ADF27-463B-FC4F-B7B9-EB057592AE7B}" sibTransId="{FA4998D4-BD12-234B-BCB2-98D97B9927D3}"/>
    <dgm:cxn modelId="{ADE15E56-94E2-D242-B04C-34EA59F5F284}" srcId="{3AC5A2A7-1F77-E641-BFFE-B76075DBBECD}" destId="{11B09983-58A2-2248-8DC0-F032FAFFD539}" srcOrd="0" destOrd="0" parTransId="{72FC640A-E84D-7C45-98CA-F7B9D79E044B}" sibTransId="{8284C61E-C58C-BB46-8383-0E9DB6F12885}"/>
    <dgm:cxn modelId="{3EF01584-2F4C-564C-B8B9-0F7F5537F3F7}" type="presOf" srcId="{FDCCCBBF-4403-0149-89C3-8A4C27366D84}" destId="{65B0F505-D53F-8A43-87BD-FBE9AF11ADDC}" srcOrd="0" destOrd="1" presId="urn:microsoft.com/office/officeart/2005/8/layout/vList2"/>
    <dgm:cxn modelId="{130ED5DE-D927-A34D-85C8-FA1A23A29548}" type="presOf" srcId="{9C55ABF3-1827-0E4C-B9CC-23CC2B7904B4}" destId="{4D8ACD4A-7F79-4F45-A960-CA2EB93F6BFA}" srcOrd="0" destOrd="0" presId="urn:microsoft.com/office/officeart/2005/8/layout/vList2"/>
    <dgm:cxn modelId="{647756FE-A742-5D49-B6F9-5DF1010910DA}" srcId="{977FCDE5-80BF-CC4A-8885-763A6B7508FF}" destId="{9C55ABF3-1827-0E4C-B9CC-23CC2B7904B4}" srcOrd="0" destOrd="0" parTransId="{BD68835A-3C25-CB46-82AB-9D1023D9F900}" sibTransId="{A8F2EF74-0080-9F4A-85E5-7928E1538966}"/>
    <dgm:cxn modelId="{11963371-B0F6-7A4B-85D0-6DB2195F491C}" type="presOf" srcId="{977FCDE5-80BF-CC4A-8885-763A6B7508FF}" destId="{CFDCCC44-3AB4-0348-876B-A972EAD8AFEE}" srcOrd="0" destOrd="0" presId="urn:microsoft.com/office/officeart/2005/8/layout/vList2"/>
    <dgm:cxn modelId="{47F77C8C-8E67-CF40-A8BA-4E0CDB5485BB}" type="presOf" srcId="{3AC5A2A7-1F77-E641-BFFE-B76075DBBECD}" destId="{A3A17FCD-0764-874A-983B-E4200F08DA13}" srcOrd="0" destOrd="0" presId="urn:microsoft.com/office/officeart/2005/8/layout/vList2"/>
    <dgm:cxn modelId="{6A563B51-6659-D043-9DDC-09C60DEA1EDA}" type="presOf" srcId="{EDE1555F-DCCD-9C47-B6E4-CF709F400860}" destId="{186D4AF2-6234-DC49-8F88-E9E51BF27D40}" srcOrd="0" destOrd="2" presId="urn:microsoft.com/office/officeart/2005/8/layout/vList2"/>
    <dgm:cxn modelId="{3308FBF7-63DC-C246-BBF2-F12CD04FD9C7}" srcId="{9C55ABF3-1827-0E4C-B9CC-23CC2B7904B4}" destId="{FDCCCBBF-4403-0149-89C3-8A4C27366D84}" srcOrd="1" destOrd="0" parTransId="{1932CA22-5E7E-E94D-93B2-E83DD7B1A909}" sibTransId="{D3845423-4D50-B148-B268-D3AC22709E15}"/>
    <dgm:cxn modelId="{5C3C648A-779C-F24A-96DA-BBD571878902}" srcId="{9C55ABF3-1827-0E4C-B9CC-23CC2B7904B4}" destId="{CB42DC69-860F-304A-AC7E-D92CD200BC9E}" srcOrd="0" destOrd="0" parTransId="{4683F14D-F565-824C-8438-FB9355BBA3AB}" sibTransId="{B2FF4A9F-1F0C-744D-9C22-4C2A1D104547}"/>
    <dgm:cxn modelId="{387D3A7A-EB88-434A-9CEB-3D0BC51CCD9D}" type="presOf" srcId="{807E1A2B-4CFB-814F-BA33-8B5C90246A50}" destId="{186D4AF2-6234-DC49-8F88-E9E51BF27D40}" srcOrd="0" destOrd="1" presId="urn:microsoft.com/office/officeart/2005/8/layout/vList2"/>
    <dgm:cxn modelId="{D2D49C86-CBEA-414F-AFCB-9017E790BEDA}" type="presOf" srcId="{39A33D4E-86C8-8144-BB34-81A26469320A}" destId="{65B0F505-D53F-8A43-87BD-FBE9AF11ADDC}" srcOrd="0" destOrd="2" presId="urn:microsoft.com/office/officeart/2005/8/layout/vList2"/>
    <dgm:cxn modelId="{B8167DE1-4E80-F440-860B-B7430D44EADC}" type="presOf" srcId="{11B09983-58A2-2248-8DC0-F032FAFFD539}" destId="{186D4AF2-6234-DC49-8F88-E9E51BF27D40}" srcOrd="0" destOrd="0" presId="urn:microsoft.com/office/officeart/2005/8/layout/vList2"/>
    <dgm:cxn modelId="{E8CED9DB-B899-774D-A972-43044C7DA100}" srcId="{3AC5A2A7-1F77-E641-BFFE-B76075DBBECD}" destId="{EDE1555F-DCCD-9C47-B6E4-CF709F400860}" srcOrd="2" destOrd="0" parTransId="{F54E64D1-DB44-C04B-9ABA-D2FC1D6837B6}" sibTransId="{6C7F3214-E80B-7449-BA54-42E8F1A7EA11}"/>
    <dgm:cxn modelId="{AA9E7AAF-2FAD-D046-8091-DE4CF3C2F4E2}" type="presOf" srcId="{CB42DC69-860F-304A-AC7E-D92CD200BC9E}" destId="{65B0F505-D53F-8A43-87BD-FBE9AF11ADDC}" srcOrd="0" destOrd="0" presId="urn:microsoft.com/office/officeart/2005/8/layout/vList2"/>
    <dgm:cxn modelId="{E15C542A-0107-E04B-8CB0-1981E9D26807}" srcId="{3AC5A2A7-1F77-E641-BFFE-B76075DBBECD}" destId="{807E1A2B-4CFB-814F-BA33-8B5C90246A50}" srcOrd="1" destOrd="0" parTransId="{0BB91758-15E2-DE4F-98CE-CEFEC00277F0}" sibTransId="{1CCC34FC-AB76-7942-B9FD-57BA6F0292DA}"/>
    <dgm:cxn modelId="{C1B75625-160B-1B40-921F-57662A61DFEA}" type="presParOf" srcId="{CFDCCC44-3AB4-0348-876B-A972EAD8AFEE}" destId="{4D8ACD4A-7F79-4F45-A960-CA2EB93F6BFA}" srcOrd="0" destOrd="0" presId="urn:microsoft.com/office/officeart/2005/8/layout/vList2"/>
    <dgm:cxn modelId="{4130D414-2A47-B540-B7BF-04E777C0A894}" type="presParOf" srcId="{CFDCCC44-3AB4-0348-876B-A972EAD8AFEE}" destId="{65B0F505-D53F-8A43-87BD-FBE9AF11ADDC}" srcOrd="1" destOrd="0" presId="urn:microsoft.com/office/officeart/2005/8/layout/vList2"/>
    <dgm:cxn modelId="{00B111E6-8073-964E-BEAB-BEADFBFFCD18}" type="presParOf" srcId="{CFDCCC44-3AB4-0348-876B-A972EAD8AFEE}" destId="{A3A17FCD-0764-874A-983B-E4200F08DA13}" srcOrd="2" destOrd="0" presId="urn:microsoft.com/office/officeart/2005/8/layout/vList2"/>
    <dgm:cxn modelId="{41CEE25C-E0ED-3546-BE58-8270625CE367}" type="presParOf" srcId="{CFDCCC44-3AB4-0348-876B-A972EAD8AFEE}" destId="{186D4AF2-6234-DC49-8F88-E9E51BF27D40}" srcOrd="3"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List1#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B5A0D4-40F2-2747-BBA7-BF3076886E48}" type="datetimeFigureOut">
              <a:rPr lang="en-US" smtClean="0"/>
              <a:pPr/>
              <a:t>2/23/2016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154E02-5BAA-4C48-BB0C-44A5D807B7DA}" type="slidenum">
              <a:rPr lang="en-US" smtClean="0"/>
              <a:pPr/>
              <a:t>‹#›</a:t>
            </a:fld>
            <a:endParaRPr lang="en-US"/>
          </a:p>
        </p:txBody>
      </p:sp>
    </p:spTree>
    <p:extLst>
      <p:ext uri="{BB962C8B-B14F-4D97-AF65-F5344CB8AC3E}">
        <p14:creationId xmlns:p14="http://schemas.microsoft.com/office/powerpoint/2010/main" xmlns="" val="22809631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F623006-8D0C-4D8E-B7A6-85FE6D57AF2C}"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F623006-8D0C-4D8E-B7A6-85FE6D57AF2C}"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F623006-8D0C-4D8E-B7A6-85FE6D57AF2C}" type="slidenum">
              <a:rPr lang="en-GB" smtClean="0"/>
              <a:pPr/>
              <a:t>21</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387953F-0543-F941-AF6C-5E072303EC58}"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3240238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387953F-0543-F941-AF6C-5E072303EC58}"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3611665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387953F-0543-F941-AF6C-5E072303EC58}"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466525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387953F-0543-F941-AF6C-5E072303EC58}" type="datetimeFigureOut">
              <a:rPr lang="en-US" smtClean="0"/>
              <a:pPr/>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261474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387953F-0543-F941-AF6C-5E072303EC58}" type="datetimeFigureOut">
              <a:rPr lang="en-US" smtClean="0"/>
              <a:pPr/>
              <a:t>2/23/2016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1396448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387953F-0543-F941-AF6C-5E072303EC58}" type="datetimeFigureOut">
              <a:rPr lang="en-US" smtClean="0"/>
              <a:pPr/>
              <a:t>2/23/2016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574992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87953F-0543-F941-AF6C-5E072303EC58}" type="datetimeFigureOut">
              <a:rPr lang="en-US" smtClean="0"/>
              <a:pPr/>
              <a:t>2/23/2016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402232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387953F-0543-F941-AF6C-5E072303EC58}" type="datetimeFigureOut">
              <a:rPr lang="en-US" smtClean="0"/>
              <a:pPr/>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3405310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387953F-0543-F941-AF6C-5E072303EC58}" type="datetimeFigureOut">
              <a:rPr lang="en-US" smtClean="0"/>
              <a:pPr/>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2624552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387953F-0543-F941-AF6C-5E072303EC58}"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2722647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387953F-0543-F941-AF6C-5E072303EC58}"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1202110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7758919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775891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87953F-0543-F941-AF6C-5E072303EC58}" type="datetimeFigureOut">
              <a:rPr lang="en-US" smtClean="0"/>
              <a:pPr/>
              <a:t>2/23/2016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92A57E-FE6F-7840-B44B-BF2E8288A0AE}" type="slidenum">
              <a:rPr lang="en-US" smtClean="0"/>
              <a:pPr/>
              <a:t>‹#›</a:t>
            </a:fld>
            <a:endParaRPr lang="en-US"/>
          </a:p>
        </p:txBody>
      </p:sp>
    </p:spTree>
    <p:extLst>
      <p:ext uri="{BB962C8B-B14F-4D97-AF65-F5344CB8AC3E}">
        <p14:creationId xmlns:p14="http://schemas.microsoft.com/office/powerpoint/2010/main" xmlns="" val="98291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2.xml"/><Relationship Id="rId5" Type="http://schemas.openxmlformats.org/officeDocument/2006/relationships/image" Target="../media/image2.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15140" y="768772"/>
            <a:ext cx="9159139" cy="2330028"/>
          </a:xfrm>
          <a:prstGeom prst="rect">
            <a:avLst/>
          </a:prstGeom>
        </p:spPr>
      </p:pic>
      <p:sp>
        <p:nvSpPr>
          <p:cNvPr id="4" name="Title 1"/>
          <p:cNvSpPr>
            <a:spLocks noGrp="1"/>
          </p:cNvSpPr>
          <p:nvPr/>
        </p:nvSpPr>
        <p:spPr>
          <a:xfrm>
            <a:off x="450850" y="1071265"/>
            <a:ext cx="8242300" cy="917575"/>
          </a:xfrm>
          <a:prstGeom prst="rect">
            <a:avLst/>
          </a:prstGeom>
        </p:spPr>
        <p:txBody>
          <a:bodyPr lIns="36000" tIns="0" rIns="36000" bIns="0" anchor="t" anchorCtr="1">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b="1" dirty="0" smtClean="0">
                <a:solidFill>
                  <a:schemeClr val="bg1"/>
                </a:solidFill>
              </a:rPr>
              <a:t>Oligopoly and Game Theory</a:t>
            </a:r>
            <a:endParaRPr lang="en-GB" b="1" dirty="0">
              <a:solidFill>
                <a:schemeClr val="bg1"/>
              </a:solidFill>
            </a:endParaRPr>
          </a:p>
        </p:txBody>
      </p:sp>
      <p:sp>
        <p:nvSpPr>
          <p:cNvPr id="5" name="Subtitle 2"/>
          <p:cNvSpPr txBox="1">
            <a:spLocks/>
          </p:cNvSpPr>
          <p:nvPr/>
        </p:nvSpPr>
        <p:spPr>
          <a:xfrm>
            <a:off x="304800" y="2413000"/>
            <a:ext cx="8242300" cy="622300"/>
          </a:xfrm>
          <a:prstGeom prst="rect">
            <a:avLst/>
          </a:prstGeom>
        </p:spPr>
        <p:txBody>
          <a:bodyPr>
            <a:normAutofit/>
          </a:bodyPr>
          <a:lstStyle>
            <a:lvl1pPr marL="0" indent="0" algn="ctr" defTabSz="914400" rtl="0" eaLnBrk="1" latinLnBrk="0" hangingPunct="1">
              <a:spcBef>
                <a:spcPct val="20000"/>
              </a:spcBef>
              <a:buFont typeface="Arial" pitchFamily="34" charset="0"/>
              <a:buNone/>
              <a:defRPr sz="2800" kern="1200" baseline="0">
                <a:solidFill>
                  <a:srgbClr val="FFFFFF"/>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GB" dirty="0" smtClean="0"/>
              <a:t>Topic 3.3.</a:t>
            </a:r>
            <a:r>
              <a:rPr lang="en-US" dirty="0" smtClean="0"/>
              <a:t>9</a:t>
            </a:r>
            <a:endParaRPr lang="en-US" dirty="0"/>
          </a:p>
        </p:txBody>
      </p:sp>
      <p:sp>
        <p:nvSpPr>
          <p:cNvPr id="9" name="TextBox 8"/>
          <p:cNvSpPr txBox="1"/>
          <p:nvPr/>
        </p:nvSpPr>
        <p:spPr>
          <a:xfrm>
            <a:off x="179512" y="3284984"/>
            <a:ext cx="8784976" cy="3323987"/>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800" dirty="0" smtClean="0"/>
              <a:t>Students </a:t>
            </a:r>
            <a:r>
              <a:rPr lang="en-US" sz="2800" dirty="0"/>
              <a:t>should be able to:</a:t>
            </a:r>
          </a:p>
          <a:p>
            <a:pPr marL="457200" indent="-457200">
              <a:buFont typeface="Arial"/>
              <a:buChar char="•"/>
            </a:pPr>
            <a:r>
              <a:rPr lang="en-US" sz="2600" dirty="0"/>
              <a:t>Use simple game theory to illustrate the interdependence that exists in oligopolistic </a:t>
            </a:r>
            <a:r>
              <a:rPr lang="en-US" sz="2600" dirty="0" smtClean="0"/>
              <a:t>markets</a:t>
            </a:r>
          </a:p>
          <a:p>
            <a:pPr marL="457200" indent="-457200">
              <a:buFont typeface="Arial"/>
              <a:buChar char="•"/>
            </a:pPr>
            <a:r>
              <a:rPr lang="en-US" sz="2600" dirty="0"/>
              <a:t>U</a:t>
            </a:r>
            <a:r>
              <a:rPr lang="en-US" sz="2600" dirty="0" smtClean="0"/>
              <a:t>nderstanding the </a:t>
            </a:r>
            <a:r>
              <a:rPr lang="en-US" sz="2600" dirty="0"/>
              <a:t>prisoners’ dilemma and a simple two firm/two outcome model. Students should analyse the advantages/disadvantages of being a first </a:t>
            </a:r>
            <a:r>
              <a:rPr lang="en-US" sz="2600" dirty="0" smtClean="0"/>
              <a:t>mover</a:t>
            </a:r>
          </a:p>
          <a:p>
            <a:pPr marL="457200" indent="-457200">
              <a:buFont typeface="Arial"/>
              <a:buChar char="•"/>
            </a:pPr>
            <a:r>
              <a:rPr lang="en-US" sz="2600" dirty="0" smtClean="0"/>
              <a:t>Students </a:t>
            </a:r>
            <a:r>
              <a:rPr lang="en-US" sz="2600" dirty="0"/>
              <a:t>will not be expected to </a:t>
            </a:r>
            <a:r>
              <a:rPr lang="en-US" sz="2600" dirty="0" smtClean="0"/>
              <a:t>have an </a:t>
            </a:r>
            <a:r>
              <a:rPr lang="en-US" sz="2600" dirty="0"/>
              <a:t>understanding of the Nash </a:t>
            </a:r>
            <a:r>
              <a:rPr lang="en-US" sz="2600" dirty="0" smtClean="0"/>
              <a:t>Equilibrium</a:t>
            </a:r>
            <a:endParaRPr lang="en-US" sz="2600" dirty="0"/>
          </a:p>
        </p:txBody>
      </p:sp>
    </p:spTree>
    <p:custDataLst>
      <p:tags r:id="rId1"/>
    </p:custDataLst>
    <p:extLst>
      <p:ext uri="{BB962C8B-B14F-4D97-AF65-F5344CB8AC3E}">
        <p14:creationId xmlns:p14="http://schemas.microsoft.com/office/powerpoint/2010/main" xmlns="" val="17761883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15140" y="768772"/>
            <a:ext cx="9159139" cy="2330028"/>
          </a:xfrm>
          <a:prstGeom prst="rect">
            <a:avLst/>
          </a:prstGeom>
        </p:spPr>
      </p:pic>
      <p:sp>
        <p:nvSpPr>
          <p:cNvPr id="4" name="Title 1"/>
          <p:cNvSpPr>
            <a:spLocks noGrp="1"/>
          </p:cNvSpPr>
          <p:nvPr/>
        </p:nvSpPr>
        <p:spPr>
          <a:xfrm>
            <a:off x="450850" y="1071265"/>
            <a:ext cx="8242300" cy="917575"/>
          </a:xfrm>
          <a:prstGeom prst="rect">
            <a:avLst/>
          </a:prstGeom>
        </p:spPr>
        <p:txBody>
          <a:bodyPr lIns="36000" tIns="0" rIns="36000" bIns="0" anchor="t" anchorCtr="1">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b="1" dirty="0" smtClean="0">
                <a:solidFill>
                  <a:schemeClr val="bg1"/>
                </a:solidFill>
              </a:rPr>
              <a:t>Oligopoly and Game Theory</a:t>
            </a:r>
            <a:endParaRPr lang="en-GB" b="1" dirty="0">
              <a:solidFill>
                <a:schemeClr val="bg1"/>
              </a:solidFill>
            </a:endParaRPr>
          </a:p>
        </p:txBody>
      </p:sp>
      <p:sp>
        <p:nvSpPr>
          <p:cNvPr id="5" name="Subtitle 2"/>
          <p:cNvSpPr txBox="1">
            <a:spLocks/>
          </p:cNvSpPr>
          <p:nvPr/>
        </p:nvSpPr>
        <p:spPr>
          <a:xfrm>
            <a:off x="304800" y="2413000"/>
            <a:ext cx="8242300" cy="622300"/>
          </a:xfrm>
          <a:prstGeom prst="rect">
            <a:avLst/>
          </a:prstGeom>
        </p:spPr>
        <p:txBody>
          <a:bodyPr>
            <a:normAutofit/>
          </a:bodyPr>
          <a:lstStyle>
            <a:lvl1pPr marL="0" indent="0" algn="ctr" defTabSz="914400" rtl="0" eaLnBrk="1" latinLnBrk="0" hangingPunct="1">
              <a:spcBef>
                <a:spcPct val="20000"/>
              </a:spcBef>
              <a:buFont typeface="Arial" pitchFamily="34" charset="0"/>
              <a:buNone/>
              <a:defRPr sz="2800" kern="1200" baseline="0">
                <a:solidFill>
                  <a:srgbClr val="FFFFFF"/>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GB" dirty="0" smtClean="0"/>
              <a:t>Topic 3.3.</a:t>
            </a:r>
            <a:r>
              <a:rPr lang="en-US" dirty="0" smtClean="0"/>
              <a:t>9</a:t>
            </a:r>
            <a:endParaRPr lang="en-US" dirty="0"/>
          </a:p>
        </p:txBody>
      </p:sp>
      <p:pic>
        <p:nvPicPr>
          <p:cNvPr id="2" name="Picture 1" descr="shutterstock_54718774.jp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403648" y="3140968"/>
            <a:ext cx="6264696" cy="3646053"/>
          </a:xfrm>
          <a:prstGeom prst="rect">
            <a:avLst/>
          </a:prstGeom>
        </p:spPr>
      </p:pic>
    </p:spTree>
    <p:custDataLst>
      <p:tags r:id="rId1"/>
    </p:custDataLst>
    <p:extLst>
      <p:ext uri="{BB962C8B-B14F-4D97-AF65-F5344CB8AC3E}">
        <p14:creationId xmlns:p14="http://schemas.microsoft.com/office/powerpoint/2010/main" xmlns="" val="10576744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Game Theory and Oligopoly</a:t>
            </a:r>
            <a:endParaRPr lang="en-US" sz="4000" b="1" dirty="0">
              <a:solidFill>
                <a:srgbClr val="FFFFFF"/>
              </a:solidFill>
            </a:endParaRPr>
          </a:p>
        </p:txBody>
      </p:sp>
      <p:pic>
        <p:nvPicPr>
          <p:cNvPr id="47" name="Picture 46" descr="dilemma_1.png"/>
          <p:cNvPicPr>
            <a:picLocks noChangeAspect="1"/>
          </p:cNvPicPr>
          <p:nvPr/>
        </p:nvPicPr>
        <p:blipFill>
          <a:blip r:embed="rId2" cstate="print"/>
          <a:stretch>
            <a:fillRect/>
          </a:stretch>
        </p:blipFill>
        <p:spPr>
          <a:xfrm>
            <a:off x="539552" y="1556792"/>
            <a:ext cx="3672408" cy="2515703"/>
          </a:xfrm>
          <a:prstGeom prst="rect">
            <a:avLst/>
          </a:prstGeom>
        </p:spPr>
      </p:pic>
      <p:sp>
        <p:nvSpPr>
          <p:cNvPr id="48" name="TextBox 47"/>
          <p:cNvSpPr txBox="1"/>
          <p:nvPr/>
        </p:nvSpPr>
        <p:spPr>
          <a:xfrm>
            <a:off x="4572000" y="1556793"/>
            <a:ext cx="4176464" cy="4893647"/>
          </a:xfrm>
          <a:prstGeom prst="rect">
            <a:avLst/>
          </a:prstGeom>
          <a:effectLst>
            <a:glow rad="228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400" dirty="0" smtClean="0"/>
              <a:t>Game theory is the study of how people and businesses behave in </a:t>
            </a:r>
            <a:r>
              <a:rPr lang="en-GB" sz="2400" b="1" dirty="0" smtClean="0"/>
              <a:t>strategic situations </a:t>
            </a:r>
            <a:r>
              <a:rPr lang="en-GB" sz="2400" dirty="0" smtClean="0"/>
              <a:t>(i.e. when they must consider the effect of other people’s responses to their own actions). </a:t>
            </a:r>
          </a:p>
          <a:p>
            <a:endParaRPr lang="en-GB" sz="2400" dirty="0" smtClean="0"/>
          </a:p>
          <a:p>
            <a:r>
              <a:rPr lang="en-GB" sz="2400" dirty="0" smtClean="0"/>
              <a:t>In an oligopoly, each company knows that its revenues and profits depend on the actions of other firms. This gives rise to the classic example of the “Prisoners’ </a:t>
            </a:r>
            <a:r>
              <a:rPr lang="en-GB" sz="2400" dirty="0"/>
              <a:t>D</a:t>
            </a:r>
            <a:r>
              <a:rPr lang="en-GB" sz="2400" dirty="0" smtClean="0"/>
              <a:t>ilemma”.</a:t>
            </a:r>
          </a:p>
        </p:txBody>
      </p:sp>
      <p:sp>
        <p:nvSpPr>
          <p:cNvPr id="49" name="TextBox 48"/>
          <p:cNvSpPr txBox="1"/>
          <p:nvPr/>
        </p:nvSpPr>
        <p:spPr>
          <a:xfrm>
            <a:off x="539552" y="4437112"/>
            <a:ext cx="3672408" cy="1938992"/>
          </a:xfrm>
          <a:prstGeom prst="rect">
            <a:avLst/>
          </a:prstGeom>
          <a:effectLst>
            <a:glow rad="228600">
              <a:schemeClr val="accent6">
                <a:satMod val="175000"/>
                <a:alpha val="40000"/>
              </a:schemeClr>
            </a:glow>
            <a:outerShdw blurRad="40000" dist="20000" dir="5400000" rotWithShape="0">
              <a:srgbClr val="000000">
                <a:alpha val="38000"/>
              </a:srgb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400" dirty="0" smtClean="0">
                <a:solidFill>
                  <a:schemeClr val="tx2">
                    <a:lumMod val="75000"/>
                  </a:schemeClr>
                </a:solidFill>
              </a:rPr>
              <a:t>Oligopoly theory makes heavy use of </a:t>
            </a:r>
            <a:r>
              <a:rPr lang="en-GB" sz="2400" b="1" dirty="0" smtClean="0">
                <a:solidFill>
                  <a:schemeClr val="tx2">
                    <a:lumMod val="75000"/>
                  </a:schemeClr>
                </a:solidFill>
              </a:rPr>
              <a:t>game theory </a:t>
            </a:r>
            <a:r>
              <a:rPr lang="en-GB" sz="2400" dirty="0" smtClean="0">
                <a:solidFill>
                  <a:schemeClr val="tx2">
                    <a:lumMod val="75000"/>
                  </a:schemeClr>
                </a:solidFill>
              </a:rPr>
              <a:t>to model the actual behaviour of businesses in concentrated markets</a:t>
            </a:r>
          </a:p>
        </p:txBody>
      </p:sp>
    </p:spTree>
    <p:extLst>
      <p:ext uri="{BB962C8B-B14F-4D97-AF65-F5344CB8AC3E}">
        <p14:creationId xmlns:p14="http://schemas.microsoft.com/office/powerpoint/2010/main" xmlns="" val="1023034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ectangle 3"/>
          <p:cNvSpPr/>
          <p:nvPr/>
        </p:nvSpPr>
        <p:spPr>
          <a:xfrm>
            <a:off x="107504" y="144673"/>
            <a:ext cx="8928992" cy="707886"/>
          </a:xfrm>
          <a:prstGeom prst="rect">
            <a:avLst/>
          </a:prstGeom>
        </p:spPr>
        <p:txBody>
          <a:bodyPr wrap="square">
            <a:spAutoFit/>
          </a:bodyPr>
          <a:lstStyle/>
          <a:p>
            <a:r>
              <a:rPr lang="en-US" sz="4000" b="1" dirty="0" smtClean="0">
                <a:solidFill>
                  <a:srgbClr val="FFFFFF"/>
                </a:solidFill>
              </a:rPr>
              <a:t>Key Concepts – Game Theory</a:t>
            </a:r>
            <a:endParaRPr lang="en-US" sz="4000" b="1" dirty="0">
              <a:solidFill>
                <a:srgbClr val="FFFFFF"/>
              </a:solidFill>
            </a:endParaRPr>
          </a:p>
        </p:txBody>
      </p:sp>
      <p:graphicFrame>
        <p:nvGraphicFramePr>
          <p:cNvPr id="7" name="Table 6"/>
          <p:cNvGraphicFramePr>
            <a:graphicFrameLocks noGrp="1"/>
          </p:cNvGraphicFramePr>
          <p:nvPr>
            <p:extLst>
              <p:ext uri="{D42A27DB-BD31-4B8C-83A1-F6EECF244321}">
                <p14:modId xmlns:p14="http://schemas.microsoft.com/office/powerpoint/2010/main" xmlns="" val="4208532596"/>
              </p:ext>
            </p:extLst>
          </p:nvPr>
        </p:nvGraphicFramePr>
        <p:xfrm>
          <a:off x="251520" y="1124745"/>
          <a:ext cx="8712968" cy="5690712"/>
        </p:xfrm>
        <a:graphic>
          <a:graphicData uri="http://schemas.openxmlformats.org/drawingml/2006/table">
            <a:tbl>
              <a:tblPr firstRow="1" bandRow="1">
                <a:tableStyleId>{5C22544A-7EE6-4342-B048-85BDC9FD1C3A}</a:tableStyleId>
              </a:tblPr>
              <a:tblGrid>
                <a:gridCol w="3384376"/>
                <a:gridCol w="5328592"/>
              </a:tblGrid>
              <a:tr h="891064">
                <a:tc>
                  <a:txBody>
                    <a:bodyPr/>
                    <a:lstStyle/>
                    <a:p>
                      <a:r>
                        <a:rPr lang="en-US" sz="2000" dirty="0" smtClean="0"/>
                        <a:t>Cooperative</a:t>
                      </a:r>
                      <a:r>
                        <a:rPr lang="en-US" sz="2000" baseline="0" dirty="0" smtClean="0"/>
                        <a:t> outcome</a:t>
                      </a:r>
                      <a:endParaRPr lang="en-US" sz="2000" dirty="0"/>
                    </a:p>
                  </a:txBody>
                  <a:tcPr anchor="ctr"/>
                </a:tc>
                <a:tc>
                  <a:txBody>
                    <a:bodyPr/>
                    <a:lstStyle/>
                    <a:p>
                      <a:r>
                        <a:rPr lang="en-US" sz="2000" dirty="0" smtClean="0"/>
                        <a:t>An equilibrium in a game where the players agree to cooperate</a:t>
                      </a:r>
                      <a:endParaRPr lang="en-US" sz="2000" dirty="0"/>
                    </a:p>
                  </a:txBody>
                  <a:tcPr anchor="ctr"/>
                </a:tc>
              </a:tr>
              <a:tr h="891064">
                <a:tc>
                  <a:txBody>
                    <a:bodyPr/>
                    <a:lstStyle/>
                    <a:p>
                      <a:r>
                        <a:rPr lang="en-US" sz="2000" dirty="0" smtClean="0"/>
                        <a:t>Dominant strategy</a:t>
                      </a:r>
                      <a:endParaRPr lang="en-US" sz="2000" dirty="0"/>
                    </a:p>
                  </a:txBody>
                  <a:tcPr anchor="ctr"/>
                </a:tc>
                <a:tc>
                  <a:txBody>
                    <a:bodyPr/>
                    <a:lstStyle/>
                    <a:p>
                      <a:r>
                        <a:rPr lang="en-US" sz="2000" dirty="0" smtClean="0"/>
                        <a:t>A dominant strategy is one where a single strategy is best for a player regardless of what strategy other players in the game decide to use</a:t>
                      </a:r>
                      <a:endParaRPr lang="en-US" sz="2000" dirty="0"/>
                    </a:p>
                  </a:txBody>
                  <a:tcPr anchor="ctr"/>
                </a:tc>
              </a:tr>
              <a:tr h="891064">
                <a:tc>
                  <a:txBody>
                    <a:bodyPr/>
                    <a:lstStyle/>
                    <a:p>
                      <a:r>
                        <a:rPr lang="en-US" sz="2000" dirty="0" smtClean="0"/>
                        <a:t>Nash equilibrium</a:t>
                      </a:r>
                      <a:endParaRPr lang="en-US" sz="2000" dirty="0"/>
                    </a:p>
                  </a:txBody>
                  <a:tcPr anchor="ctr"/>
                </a:tc>
                <a:tc>
                  <a:txBody>
                    <a:bodyPr/>
                    <a:lstStyle/>
                    <a:p>
                      <a:r>
                        <a:rPr lang="en-US" sz="2000" dirty="0" smtClean="0"/>
                        <a:t>Any situation where all participants in a game are pursuing their best possible strategy given the strategies of </a:t>
                      </a:r>
                      <a:r>
                        <a:rPr lang="en-US" sz="2000" u="sng" dirty="0" smtClean="0"/>
                        <a:t>all</a:t>
                      </a:r>
                      <a:r>
                        <a:rPr lang="en-US" sz="2000" dirty="0" smtClean="0"/>
                        <a:t> of the other participants</a:t>
                      </a:r>
                      <a:endParaRPr lang="en-US" sz="2000" dirty="0"/>
                    </a:p>
                  </a:txBody>
                  <a:tcPr anchor="ctr"/>
                </a:tc>
              </a:tr>
              <a:tr h="891064">
                <a:tc>
                  <a:txBody>
                    <a:bodyPr/>
                    <a:lstStyle/>
                    <a:p>
                      <a:r>
                        <a:rPr lang="en-US" sz="2000" dirty="0" smtClean="0"/>
                        <a:t>Tacit</a:t>
                      </a:r>
                      <a:r>
                        <a:rPr lang="en-US" sz="2000" baseline="0" dirty="0" smtClean="0"/>
                        <a:t> collusion</a:t>
                      </a:r>
                      <a:endParaRPr lang="en-US" sz="2000" dirty="0"/>
                    </a:p>
                  </a:txBody>
                  <a:tcPr anchor="ctr"/>
                </a:tc>
                <a:tc>
                  <a:txBody>
                    <a:bodyPr/>
                    <a:lstStyle/>
                    <a:p>
                      <a:r>
                        <a:rPr lang="en-US" sz="2000" dirty="0" smtClean="0"/>
                        <a:t>Where firms undertake actions that are likely to minimize a competitive response, e.g. avoiding price-cutting or not attacking each other’s market</a:t>
                      </a:r>
                      <a:endParaRPr lang="en-US" sz="2000" dirty="0"/>
                    </a:p>
                  </a:txBody>
                  <a:tcPr anchor="ctr"/>
                </a:tc>
              </a:tr>
              <a:tr h="891064">
                <a:tc>
                  <a:txBody>
                    <a:bodyPr/>
                    <a:lstStyle/>
                    <a:p>
                      <a:r>
                        <a:rPr lang="en-US" sz="2000" dirty="0" smtClean="0"/>
                        <a:t>Whistle blowing</a:t>
                      </a:r>
                      <a:endParaRPr lang="en-US" sz="2000" dirty="0"/>
                    </a:p>
                  </a:txBody>
                  <a:tcPr anchor="ctr"/>
                </a:tc>
                <a:tc>
                  <a:txBody>
                    <a:bodyPr/>
                    <a:lstStyle/>
                    <a:p>
                      <a:r>
                        <a:rPr lang="en-US" sz="2000" dirty="0" smtClean="0"/>
                        <a:t>When one or more agents in a collusive agreement report it to the authorities</a:t>
                      </a:r>
                      <a:endParaRPr lang="en-US" sz="2000" dirty="0"/>
                    </a:p>
                  </a:txBody>
                  <a:tcPr anchor="ctr"/>
                </a:tc>
              </a:tr>
              <a:tr h="891064">
                <a:tc>
                  <a:txBody>
                    <a:bodyPr/>
                    <a:lstStyle/>
                    <a:p>
                      <a:r>
                        <a:rPr lang="en-US" sz="2000" dirty="0" smtClean="0"/>
                        <a:t>Zero sum game</a:t>
                      </a:r>
                      <a:endParaRPr lang="en-US" sz="2000" dirty="0"/>
                    </a:p>
                  </a:txBody>
                  <a:tcPr anchor="ctr"/>
                </a:tc>
                <a:tc>
                  <a:txBody>
                    <a:bodyPr/>
                    <a:lstStyle/>
                    <a:p>
                      <a:r>
                        <a:rPr lang="en-US" sz="2000" dirty="0" smtClean="0"/>
                        <a:t>An economic transaction in which whatever is gained by one party must be lost by the other. </a:t>
                      </a:r>
                      <a:endParaRPr lang="en-US" sz="2000" dirty="0"/>
                    </a:p>
                  </a:txBody>
                  <a:tcPr anchor="ctr"/>
                </a:tc>
              </a:tr>
            </a:tbl>
          </a:graphicData>
        </a:graphic>
      </p:graphicFrame>
    </p:spTree>
    <p:extLst>
      <p:ext uri="{BB962C8B-B14F-4D97-AF65-F5344CB8AC3E}">
        <p14:creationId xmlns:p14="http://schemas.microsoft.com/office/powerpoint/2010/main" xmlns="" val="1097532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Game Theory – Prisoners’ Dilemma</a:t>
            </a:r>
            <a:endParaRPr lang="en-US" sz="4000" b="1" dirty="0">
              <a:solidFill>
                <a:srgbClr val="FFFFFF"/>
              </a:solidFill>
            </a:endParaRPr>
          </a:p>
        </p:txBody>
      </p:sp>
      <p:graphicFrame>
        <p:nvGraphicFramePr>
          <p:cNvPr id="7" name="Table 6"/>
          <p:cNvGraphicFramePr>
            <a:graphicFrameLocks noGrp="1"/>
          </p:cNvGraphicFramePr>
          <p:nvPr>
            <p:extLst>
              <p:ext uri="{D42A27DB-BD31-4B8C-83A1-F6EECF244321}">
                <p14:modId xmlns:p14="http://schemas.microsoft.com/office/powerpoint/2010/main" xmlns="" val="3288616661"/>
              </p:ext>
            </p:extLst>
          </p:nvPr>
        </p:nvGraphicFramePr>
        <p:xfrm>
          <a:off x="467544" y="1412776"/>
          <a:ext cx="5616624" cy="3096344"/>
        </p:xfrm>
        <a:graphic>
          <a:graphicData uri="http://schemas.openxmlformats.org/drawingml/2006/table">
            <a:tbl>
              <a:tblPr>
                <a:tableStyleId>{85BE263C-DBD7-4A20-BB59-AAB30ACAA65A}</a:tableStyleId>
              </a:tblPr>
              <a:tblGrid>
                <a:gridCol w="1486342"/>
                <a:gridCol w="1486342"/>
                <a:gridCol w="1486342"/>
                <a:gridCol w="1157598"/>
              </a:tblGrid>
              <a:tr h="774086">
                <a:tc rowSpan="2" gridSpan="2">
                  <a:txBody>
                    <a:bodyPr/>
                    <a:lstStyle/>
                    <a:p>
                      <a:pPr>
                        <a:lnSpc>
                          <a:spcPct val="115000"/>
                        </a:lnSpc>
                        <a:spcAft>
                          <a:spcPts val="0"/>
                        </a:spcAft>
                      </a:pPr>
                      <a:endParaRPr lang="en-GB" sz="2800" b="1" dirty="0">
                        <a:latin typeface="Calibri"/>
                        <a:ea typeface="Calibri"/>
                        <a:cs typeface="Times New Roman"/>
                      </a:endParaRPr>
                    </a:p>
                  </a:txBody>
                  <a:tcPr marL="68580" marR="68580" marT="0" marB="0"/>
                </a:tc>
                <a:tc rowSpan="2" hMerge="1">
                  <a:txBody>
                    <a:bodyPr/>
                    <a:lstStyle/>
                    <a:p>
                      <a:endParaRPr lang="en-GB"/>
                    </a:p>
                  </a:txBody>
                  <a:tcPr/>
                </a:tc>
                <a:tc gridSpan="2">
                  <a:txBody>
                    <a:bodyPr/>
                    <a:lstStyle/>
                    <a:p>
                      <a:pPr algn="ctr">
                        <a:lnSpc>
                          <a:spcPct val="115000"/>
                        </a:lnSpc>
                        <a:spcAft>
                          <a:spcPts val="0"/>
                        </a:spcAft>
                      </a:pPr>
                      <a:r>
                        <a:rPr lang="en-GB" sz="2800" b="1" dirty="0">
                          <a:solidFill>
                            <a:srgbClr val="00B050"/>
                          </a:solidFill>
                        </a:rPr>
                        <a:t>Prisoner B</a:t>
                      </a:r>
                      <a:endParaRPr lang="en-GB" sz="2000" b="1" dirty="0">
                        <a:solidFill>
                          <a:srgbClr val="00B050"/>
                        </a:solidFill>
                        <a:latin typeface="Calibri"/>
                        <a:ea typeface="Calibri"/>
                        <a:cs typeface="Times New Roman"/>
                      </a:endParaRPr>
                    </a:p>
                  </a:txBody>
                  <a:tcPr marL="68580" marR="68580" marT="0" marB="0"/>
                </a:tc>
                <a:tc hMerge="1">
                  <a:txBody>
                    <a:bodyPr/>
                    <a:lstStyle/>
                    <a:p>
                      <a:endParaRPr lang="en-GB"/>
                    </a:p>
                  </a:txBody>
                  <a:tcPr/>
                </a:tc>
              </a:tr>
              <a:tr h="774086">
                <a:tc gridSpan="2" vMerge="1">
                  <a:txBody>
                    <a:bodyPr/>
                    <a:lstStyle/>
                    <a:p>
                      <a:endParaRPr lang="en-GB"/>
                    </a:p>
                  </a:txBody>
                  <a:tcPr/>
                </a:tc>
                <a:tc hMerge="1" vMerge="1">
                  <a:txBody>
                    <a:bodyPr/>
                    <a:lstStyle/>
                    <a:p>
                      <a:endParaRPr lang="en-GB"/>
                    </a:p>
                  </a:txBody>
                  <a:tcPr/>
                </a:tc>
                <a:tc>
                  <a:txBody>
                    <a:bodyPr/>
                    <a:lstStyle/>
                    <a:p>
                      <a:pPr>
                        <a:lnSpc>
                          <a:spcPct val="115000"/>
                        </a:lnSpc>
                        <a:spcAft>
                          <a:spcPts val="0"/>
                        </a:spcAft>
                      </a:pPr>
                      <a:r>
                        <a:rPr lang="en-GB" sz="2800" dirty="0" smtClean="0"/>
                        <a:t>Silent</a:t>
                      </a:r>
                      <a:endParaRPr lang="en-GB" sz="2000" b="1" dirty="0">
                        <a:latin typeface="Calibri"/>
                        <a:ea typeface="Calibri"/>
                        <a:cs typeface="Times New Roman"/>
                      </a:endParaRPr>
                    </a:p>
                  </a:txBody>
                  <a:tcPr marL="68580" marR="68580" marT="0" marB="0"/>
                </a:tc>
                <a:tc>
                  <a:txBody>
                    <a:bodyPr/>
                    <a:lstStyle/>
                    <a:p>
                      <a:pPr>
                        <a:lnSpc>
                          <a:spcPct val="115000"/>
                        </a:lnSpc>
                        <a:spcAft>
                          <a:spcPts val="0"/>
                        </a:spcAft>
                      </a:pPr>
                      <a:r>
                        <a:rPr lang="en-GB" sz="2800" b="0" dirty="0" smtClean="0">
                          <a:latin typeface="+mn-lt"/>
                          <a:ea typeface="+mn-ea"/>
                          <a:cs typeface="+mn-cs"/>
                        </a:rPr>
                        <a:t>Betray</a:t>
                      </a:r>
                      <a:endParaRPr lang="en-GB" sz="2000" b="1" dirty="0">
                        <a:latin typeface="Calibri"/>
                        <a:ea typeface="Calibri"/>
                        <a:cs typeface="Times New Roman"/>
                      </a:endParaRPr>
                    </a:p>
                  </a:txBody>
                  <a:tcPr marL="68580" marR="68580" marT="0" marB="0"/>
                </a:tc>
              </a:tr>
              <a:tr h="774086">
                <a:tc rowSpan="2">
                  <a:txBody>
                    <a:bodyPr/>
                    <a:lstStyle/>
                    <a:p>
                      <a:pPr algn="ctr">
                        <a:lnSpc>
                          <a:spcPct val="115000"/>
                        </a:lnSpc>
                        <a:spcAft>
                          <a:spcPts val="0"/>
                        </a:spcAft>
                      </a:pPr>
                      <a:r>
                        <a:rPr lang="en-GB" sz="2800" dirty="0"/>
                        <a:t>Prisoner A</a:t>
                      </a:r>
                      <a:endParaRPr lang="en-GB" sz="2000" b="1" dirty="0">
                        <a:solidFill>
                          <a:srgbClr val="FFFF00"/>
                        </a:solidFill>
                        <a:latin typeface="Calibri"/>
                        <a:ea typeface="Calibri"/>
                        <a:cs typeface="Times New Roman"/>
                      </a:endParaRPr>
                    </a:p>
                  </a:txBody>
                  <a:tcPr marL="68580" marR="68580" marT="0" marB="0" anchor="ctr"/>
                </a:tc>
                <a:tc>
                  <a:txBody>
                    <a:bodyPr/>
                    <a:lstStyle/>
                    <a:p>
                      <a:pPr algn="r">
                        <a:lnSpc>
                          <a:spcPct val="115000"/>
                        </a:lnSpc>
                        <a:spcAft>
                          <a:spcPts val="0"/>
                        </a:spcAft>
                      </a:pPr>
                      <a:r>
                        <a:rPr lang="en-GB" sz="2800" dirty="0" smtClean="0"/>
                        <a:t>Silent</a:t>
                      </a:r>
                      <a:endParaRPr lang="en-GB" sz="2000" b="1" dirty="0">
                        <a:solidFill>
                          <a:srgbClr val="FFFF00"/>
                        </a:solidFill>
                        <a:latin typeface="Calibri"/>
                        <a:ea typeface="Calibri"/>
                        <a:cs typeface="Times New Roman"/>
                      </a:endParaRPr>
                    </a:p>
                  </a:txBody>
                  <a:tcPr marL="68580" marR="68580" marT="0" marB="0"/>
                </a:tc>
                <a:tc>
                  <a:txBody>
                    <a:bodyPr/>
                    <a:lstStyle/>
                    <a:p>
                      <a:pPr algn="ctr">
                        <a:lnSpc>
                          <a:spcPct val="115000"/>
                        </a:lnSpc>
                        <a:spcAft>
                          <a:spcPts val="0"/>
                        </a:spcAft>
                      </a:pPr>
                      <a:r>
                        <a:rPr lang="en-GB" sz="2800" dirty="0" smtClean="0">
                          <a:solidFill>
                            <a:srgbClr val="FF0000"/>
                          </a:solidFill>
                        </a:rPr>
                        <a:t>(6M,</a:t>
                      </a:r>
                      <a:r>
                        <a:rPr lang="en-GB" sz="2800" b="1" dirty="0" smtClean="0">
                          <a:solidFill>
                            <a:srgbClr val="00B050"/>
                          </a:solidFill>
                        </a:rPr>
                        <a:t>6M</a:t>
                      </a:r>
                      <a:r>
                        <a:rPr lang="en-GB" sz="2800" dirty="0" smtClean="0">
                          <a:solidFill>
                            <a:srgbClr val="FF0000"/>
                          </a:solidFill>
                        </a:rPr>
                        <a:t>)</a:t>
                      </a:r>
                      <a:endParaRPr lang="en-GB" sz="2000" b="1" dirty="0">
                        <a:solidFill>
                          <a:srgbClr val="FF0000"/>
                        </a:solidFill>
                        <a:latin typeface="Calibri"/>
                        <a:ea typeface="Calibri"/>
                        <a:cs typeface="Times New Roman"/>
                      </a:endParaRPr>
                    </a:p>
                  </a:txBody>
                  <a:tcPr marL="68580" marR="68580" marT="0" marB="0"/>
                </a:tc>
                <a:tc>
                  <a:txBody>
                    <a:bodyPr/>
                    <a:lstStyle/>
                    <a:p>
                      <a:pPr algn="ctr">
                        <a:lnSpc>
                          <a:spcPct val="115000"/>
                        </a:lnSpc>
                        <a:spcAft>
                          <a:spcPts val="0"/>
                        </a:spcAft>
                      </a:pPr>
                      <a:r>
                        <a:rPr lang="en-GB" sz="2800" dirty="0" smtClean="0">
                          <a:solidFill>
                            <a:srgbClr val="FF0000"/>
                          </a:solidFill>
                        </a:rPr>
                        <a:t>(10Y,</a:t>
                      </a:r>
                      <a:r>
                        <a:rPr lang="en-GB" sz="2800" b="1" dirty="0" smtClean="0">
                          <a:solidFill>
                            <a:srgbClr val="00B050"/>
                          </a:solidFill>
                        </a:rPr>
                        <a:t>0</a:t>
                      </a:r>
                      <a:r>
                        <a:rPr lang="en-GB" sz="2800" dirty="0">
                          <a:solidFill>
                            <a:srgbClr val="FF0000"/>
                          </a:solidFill>
                        </a:rPr>
                        <a:t>)</a:t>
                      </a:r>
                      <a:endParaRPr lang="en-GB" sz="2000" b="1" dirty="0">
                        <a:solidFill>
                          <a:srgbClr val="FF0000"/>
                        </a:solidFill>
                        <a:latin typeface="Calibri"/>
                        <a:ea typeface="Calibri"/>
                        <a:cs typeface="Times New Roman"/>
                      </a:endParaRPr>
                    </a:p>
                  </a:txBody>
                  <a:tcPr marL="68580" marR="68580" marT="0" marB="0"/>
                </a:tc>
              </a:tr>
              <a:tr h="774086">
                <a:tc vMerge="1">
                  <a:txBody>
                    <a:bodyPr/>
                    <a:lstStyle/>
                    <a:p>
                      <a:endParaRPr lang="en-GB"/>
                    </a:p>
                  </a:txBody>
                  <a:tcPr/>
                </a:tc>
                <a:tc>
                  <a:txBody>
                    <a:bodyPr/>
                    <a:lstStyle/>
                    <a:p>
                      <a:pPr algn="r">
                        <a:lnSpc>
                          <a:spcPct val="115000"/>
                        </a:lnSpc>
                        <a:spcAft>
                          <a:spcPts val="0"/>
                        </a:spcAft>
                      </a:pPr>
                      <a:r>
                        <a:rPr lang="en-GB" sz="2800" dirty="0" smtClean="0"/>
                        <a:t>Betray</a:t>
                      </a:r>
                      <a:endParaRPr lang="en-GB" sz="2000" b="1" dirty="0">
                        <a:solidFill>
                          <a:srgbClr val="FFFF00"/>
                        </a:solidFill>
                        <a:latin typeface="Calibri"/>
                        <a:ea typeface="Calibri"/>
                        <a:cs typeface="Times New Roman"/>
                      </a:endParaRPr>
                    </a:p>
                  </a:txBody>
                  <a:tcPr marL="68580" marR="68580" marT="0" marB="0"/>
                </a:tc>
                <a:tc>
                  <a:txBody>
                    <a:bodyPr/>
                    <a:lstStyle/>
                    <a:p>
                      <a:pPr algn="ctr">
                        <a:lnSpc>
                          <a:spcPct val="115000"/>
                        </a:lnSpc>
                        <a:spcAft>
                          <a:spcPts val="0"/>
                        </a:spcAft>
                      </a:pPr>
                      <a:r>
                        <a:rPr lang="en-GB" sz="2800" dirty="0" smtClean="0">
                          <a:solidFill>
                            <a:srgbClr val="FF0000"/>
                          </a:solidFill>
                        </a:rPr>
                        <a:t>(0,</a:t>
                      </a:r>
                      <a:r>
                        <a:rPr lang="en-GB" sz="2800" b="1" dirty="0" smtClean="0">
                          <a:solidFill>
                            <a:srgbClr val="00B050"/>
                          </a:solidFill>
                        </a:rPr>
                        <a:t>10Y</a:t>
                      </a:r>
                      <a:r>
                        <a:rPr lang="en-GB" sz="2800" dirty="0" smtClean="0">
                          <a:solidFill>
                            <a:srgbClr val="FF0000"/>
                          </a:solidFill>
                        </a:rPr>
                        <a:t>)</a:t>
                      </a:r>
                      <a:endParaRPr lang="en-GB" sz="2000" b="1" dirty="0">
                        <a:solidFill>
                          <a:srgbClr val="FF0000"/>
                        </a:solidFill>
                        <a:latin typeface="Calibri"/>
                        <a:ea typeface="Calibri"/>
                        <a:cs typeface="Times New Roman"/>
                      </a:endParaRPr>
                    </a:p>
                  </a:txBody>
                  <a:tcPr marL="68580" marR="68580" marT="0" marB="0"/>
                </a:tc>
                <a:tc>
                  <a:txBody>
                    <a:bodyPr/>
                    <a:lstStyle/>
                    <a:p>
                      <a:pPr algn="ctr">
                        <a:lnSpc>
                          <a:spcPct val="115000"/>
                        </a:lnSpc>
                        <a:spcAft>
                          <a:spcPts val="0"/>
                        </a:spcAft>
                      </a:pPr>
                      <a:r>
                        <a:rPr lang="en-GB" sz="2800" dirty="0" smtClean="0">
                          <a:solidFill>
                            <a:srgbClr val="FF0000"/>
                          </a:solidFill>
                        </a:rPr>
                        <a:t>(5Y,</a:t>
                      </a:r>
                      <a:r>
                        <a:rPr lang="en-GB" sz="2800" b="1" dirty="0" smtClean="0">
                          <a:solidFill>
                            <a:srgbClr val="00B050"/>
                          </a:solidFill>
                        </a:rPr>
                        <a:t>5Y</a:t>
                      </a:r>
                      <a:r>
                        <a:rPr lang="en-GB" sz="2800" dirty="0" smtClean="0">
                          <a:solidFill>
                            <a:srgbClr val="FF0000"/>
                          </a:solidFill>
                        </a:rPr>
                        <a:t>)</a:t>
                      </a:r>
                      <a:endParaRPr lang="en-GB" sz="2000" b="1" dirty="0">
                        <a:solidFill>
                          <a:srgbClr val="FF0000"/>
                        </a:solidFill>
                        <a:latin typeface="Calibri"/>
                        <a:ea typeface="Calibri"/>
                        <a:cs typeface="Times New Roman"/>
                      </a:endParaRPr>
                    </a:p>
                  </a:txBody>
                  <a:tcPr marL="68580" marR="68580" marT="0" marB="0"/>
                </a:tc>
              </a:tr>
            </a:tbl>
          </a:graphicData>
        </a:graphic>
      </p:graphicFrame>
      <p:sp>
        <p:nvSpPr>
          <p:cNvPr id="8" name="TextBox 7"/>
          <p:cNvSpPr txBox="1"/>
          <p:nvPr/>
        </p:nvSpPr>
        <p:spPr>
          <a:xfrm>
            <a:off x="395536" y="4725144"/>
            <a:ext cx="5616624"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dirty="0"/>
              <a:t>Comment on the best strategies for each player and the likely outcome in this game</a:t>
            </a:r>
          </a:p>
        </p:txBody>
      </p:sp>
      <p:sp>
        <p:nvSpPr>
          <p:cNvPr id="9" name="TextBox 8"/>
          <p:cNvSpPr txBox="1"/>
          <p:nvPr/>
        </p:nvSpPr>
        <p:spPr>
          <a:xfrm>
            <a:off x="6300192" y="1268760"/>
            <a:ext cx="2664296" cy="5355313"/>
          </a:xfrm>
          <a:prstGeom prst="rect">
            <a:avLst/>
          </a:prstGeom>
          <a:noFill/>
        </p:spPr>
        <p:txBody>
          <a:bodyPr wrap="square" rtlCol="0">
            <a:spAutoFit/>
          </a:bodyPr>
          <a:lstStyle/>
          <a:p>
            <a:r>
              <a:rPr lang="en-GB" dirty="0" smtClean="0"/>
              <a:t>The prisoners' dilemma is a particular game that illustrated why it is </a:t>
            </a:r>
            <a:r>
              <a:rPr lang="en-GB" b="1" dirty="0" smtClean="0"/>
              <a:t>difficult to cooperate</a:t>
            </a:r>
            <a:r>
              <a:rPr lang="en-GB" dirty="0" smtClean="0"/>
              <a:t>, even when it is in the best interest of both parties. </a:t>
            </a:r>
          </a:p>
          <a:p>
            <a:endParaRPr lang="en-GB" dirty="0"/>
          </a:p>
          <a:p>
            <a:r>
              <a:rPr lang="en-GB" dirty="0" smtClean="0"/>
              <a:t>Both players select their own dominant strategies for short-sighted personal gain</a:t>
            </a:r>
            <a:r>
              <a:rPr lang="en-GB" dirty="0"/>
              <a:t> </a:t>
            </a:r>
            <a:r>
              <a:rPr lang="en-GB" dirty="0" smtClean="0"/>
              <a:t>/ self-interest.</a:t>
            </a:r>
          </a:p>
          <a:p>
            <a:endParaRPr lang="en-GB" dirty="0"/>
          </a:p>
          <a:p>
            <a:r>
              <a:rPr lang="en-GB" dirty="0" smtClean="0"/>
              <a:t>Eventually, they reach an equilibrium in which they are both worse off than they would have been, if they could both agree to select an alternative (non-dominant) strategy.</a:t>
            </a:r>
            <a:endParaRPr lang="en-GB" dirty="0"/>
          </a:p>
        </p:txBody>
      </p:sp>
    </p:spTree>
    <p:extLst>
      <p:ext uri="{BB962C8B-B14F-4D97-AF65-F5344CB8AC3E}">
        <p14:creationId xmlns:p14="http://schemas.microsoft.com/office/powerpoint/2010/main" xmlns="" val="4555221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a:solidFill>
            <a:srgbClr val="254061"/>
          </a:solidFill>
        </p:spPr>
        <p:txBody>
          <a:bodyPr wrap="square">
            <a:spAutoFit/>
          </a:bodyPr>
          <a:lstStyle/>
          <a:p>
            <a:r>
              <a:rPr lang="en-US" sz="4000" b="1" dirty="0" smtClean="0">
                <a:solidFill>
                  <a:srgbClr val="FFFFFF"/>
                </a:solidFill>
              </a:rPr>
              <a:t>Prisoners’ Dilemma – Decision Trees</a:t>
            </a:r>
            <a:endParaRPr lang="en-US" sz="4000" b="1" dirty="0">
              <a:solidFill>
                <a:srgbClr val="FFFFFF"/>
              </a:solidFill>
            </a:endParaRPr>
          </a:p>
        </p:txBody>
      </p:sp>
      <p:graphicFrame>
        <p:nvGraphicFramePr>
          <p:cNvPr id="10" name="Table 9"/>
          <p:cNvGraphicFramePr>
            <a:graphicFrameLocks noGrp="1"/>
          </p:cNvGraphicFramePr>
          <p:nvPr>
            <p:extLst>
              <p:ext uri="{D42A27DB-BD31-4B8C-83A1-F6EECF244321}">
                <p14:modId xmlns:p14="http://schemas.microsoft.com/office/powerpoint/2010/main" xmlns="" val="3589742060"/>
              </p:ext>
            </p:extLst>
          </p:nvPr>
        </p:nvGraphicFramePr>
        <p:xfrm>
          <a:off x="323528" y="1268760"/>
          <a:ext cx="4032447" cy="2376264"/>
        </p:xfrm>
        <a:graphic>
          <a:graphicData uri="http://schemas.openxmlformats.org/drawingml/2006/table">
            <a:tbl>
              <a:tblPr>
                <a:tableStyleId>{85BE263C-DBD7-4A20-BB59-AAB30ACAA65A}</a:tableStyleId>
              </a:tblPr>
              <a:tblGrid>
                <a:gridCol w="1067117"/>
                <a:gridCol w="1067117"/>
                <a:gridCol w="1067117"/>
                <a:gridCol w="831096"/>
              </a:tblGrid>
              <a:tr h="570084">
                <a:tc rowSpan="2" gridSpan="2">
                  <a:txBody>
                    <a:bodyPr/>
                    <a:lstStyle/>
                    <a:p>
                      <a:pPr>
                        <a:lnSpc>
                          <a:spcPct val="115000"/>
                        </a:lnSpc>
                        <a:spcAft>
                          <a:spcPts val="0"/>
                        </a:spcAft>
                      </a:pPr>
                      <a:endParaRPr lang="en-GB" sz="1800" b="1" dirty="0">
                        <a:latin typeface="Calibri"/>
                        <a:ea typeface="Calibri"/>
                        <a:cs typeface="Times New Roman"/>
                      </a:endParaRPr>
                    </a:p>
                  </a:txBody>
                  <a:tcPr marL="68580" marR="68580" marT="0" marB="0"/>
                </a:tc>
                <a:tc rowSpan="2" hMerge="1">
                  <a:txBody>
                    <a:bodyPr/>
                    <a:lstStyle/>
                    <a:p>
                      <a:endParaRPr lang="en-GB"/>
                    </a:p>
                  </a:txBody>
                  <a:tcPr/>
                </a:tc>
                <a:tc gridSpan="2">
                  <a:txBody>
                    <a:bodyPr/>
                    <a:lstStyle/>
                    <a:p>
                      <a:pPr algn="ctr">
                        <a:lnSpc>
                          <a:spcPct val="115000"/>
                        </a:lnSpc>
                        <a:spcAft>
                          <a:spcPts val="0"/>
                        </a:spcAft>
                      </a:pPr>
                      <a:r>
                        <a:rPr lang="en-GB" sz="1800" b="1" dirty="0">
                          <a:solidFill>
                            <a:srgbClr val="00B050"/>
                          </a:solidFill>
                        </a:rPr>
                        <a:t>Prisoner B</a:t>
                      </a:r>
                      <a:endParaRPr lang="en-GB" sz="1400" b="1" dirty="0">
                        <a:solidFill>
                          <a:srgbClr val="00B050"/>
                        </a:solidFill>
                        <a:latin typeface="Calibri"/>
                        <a:ea typeface="Calibri"/>
                        <a:cs typeface="Times New Roman"/>
                      </a:endParaRPr>
                    </a:p>
                  </a:txBody>
                  <a:tcPr marL="68580" marR="68580" marT="0" marB="0"/>
                </a:tc>
                <a:tc hMerge="1">
                  <a:txBody>
                    <a:bodyPr/>
                    <a:lstStyle/>
                    <a:p>
                      <a:endParaRPr lang="en-GB"/>
                    </a:p>
                  </a:txBody>
                  <a:tcPr/>
                </a:tc>
              </a:tr>
              <a:tr h="570084">
                <a:tc gridSpan="2" vMerge="1">
                  <a:txBody>
                    <a:bodyPr/>
                    <a:lstStyle/>
                    <a:p>
                      <a:endParaRPr lang="en-GB"/>
                    </a:p>
                  </a:txBody>
                  <a:tcPr/>
                </a:tc>
                <a:tc hMerge="1" vMerge="1">
                  <a:txBody>
                    <a:bodyPr/>
                    <a:lstStyle/>
                    <a:p>
                      <a:endParaRPr lang="en-GB"/>
                    </a:p>
                  </a:txBody>
                  <a:tcPr/>
                </a:tc>
                <a:tc>
                  <a:txBody>
                    <a:bodyPr/>
                    <a:lstStyle/>
                    <a:p>
                      <a:pPr>
                        <a:lnSpc>
                          <a:spcPct val="115000"/>
                        </a:lnSpc>
                        <a:spcAft>
                          <a:spcPts val="0"/>
                        </a:spcAft>
                      </a:pPr>
                      <a:r>
                        <a:rPr lang="en-GB" sz="1800" dirty="0" smtClean="0"/>
                        <a:t>Silent</a:t>
                      </a:r>
                      <a:endParaRPr lang="en-GB" sz="1400" b="1" dirty="0">
                        <a:latin typeface="Calibri"/>
                        <a:ea typeface="Calibri"/>
                        <a:cs typeface="Times New Roman"/>
                      </a:endParaRPr>
                    </a:p>
                  </a:txBody>
                  <a:tcPr marL="68580" marR="68580" marT="0" marB="0"/>
                </a:tc>
                <a:tc>
                  <a:txBody>
                    <a:bodyPr/>
                    <a:lstStyle/>
                    <a:p>
                      <a:pPr>
                        <a:lnSpc>
                          <a:spcPct val="115000"/>
                        </a:lnSpc>
                        <a:spcAft>
                          <a:spcPts val="0"/>
                        </a:spcAft>
                      </a:pPr>
                      <a:r>
                        <a:rPr lang="en-GB" sz="1800" b="0" dirty="0" smtClean="0">
                          <a:latin typeface="+mn-lt"/>
                          <a:ea typeface="+mn-ea"/>
                          <a:cs typeface="+mn-cs"/>
                        </a:rPr>
                        <a:t>Betray</a:t>
                      </a:r>
                      <a:endParaRPr lang="en-GB" sz="1400" b="1" dirty="0">
                        <a:latin typeface="Calibri"/>
                        <a:ea typeface="Calibri"/>
                        <a:cs typeface="Times New Roman"/>
                      </a:endParaRPr>
                    </a:p>
                  </a:txBody>
                  <a:tcPr marL="68580" marR="68580" marT="0" marB="0"/>
                </a:tc>
              </a:tr>
              <a:tr h="570084">
                <a:tc rowSpan="2">
                  <a:txBody>
                    <a:bodyPr/>
                    <a:lstStyle/>
                    <a:p>
                      <a:pPr algn="ctr">
                        <a:lnSpc>
                          <a:spcPct val="115000"/>
                        </a:lnSpc>
                        <a:spcAft>
                          <a:spcPts val="0"/>
                        </a:spcAft>
                      </a:pPr>
                      <a:r>
                        <a:rPr lang="en-GB" sz="1800" dirty="0"/>
                        <a:t>Prisoner A</a:t>
                      </a:r>
                      <a:endParaRPr lang="en-GB" sz="1400" b="1" dirty="0">
                        <a:solidFill>
                          <a:srgbClr val="FFFF00"/>
                        </a:solidFill>
                        <a:latin typeface="Calibri"/>
                        <a:ea typeface="Calibri"/>
                        <a:cs typeface="Times New Roman"/>
                      </a:endParaRPr>
                    </a:p>
                  </a:txBody>
                  <a:tcPr marL="68580" marR="68580" marT="0" marB="0" anchor="ctr"/>
                </a:tc>
                <a:tc>
                  <a:txBody>
                    <a:bodyPr/>
                    <a:lstStyle/>
                    <a:p>
                      <a:pPr algn="r">
                        <a:lnSpc>
                          <a:spcPct val="115000"/>
                        </a:lnSpc>
                        <a:spcAft>
                          <a:spcPts val="0"/>
                        </a:spcAft>
                      </a:pPr>
                      <a:r>
                        <a:rPr lang="en-GB" sz="1800" dirty="0" smtClean="0"/>
                        <a:t>Silent</a:t>
                      </a:r>
                      <a:endParaRPr lang="en-GB" sz="1400" b="1" dirty="0">
                        <a:solidFill>
                          <a:srgbClr val="FFFF00"/>
                        </a:solidFill>
                        <a:latin typeface="Calibri"/>
                        <a:ea typeface="Calibri"/>
                        <a:cs typeface="Times New Roman"/>
                      </a:endParaRPr>
                    </a:p>
                  </a:txBody>
                  <a:tcPr marL="68580" marR="68580" marT="0" marB="0"/>
                </a:tc>
                <a:tc>
                  <a:txBody>
                    <a:bodyPr/>
                    <a:lstStyle/>
                    <a:p>
                      <a:pPr algn="ctr">
                        <a:lnSpc>
                          <a:spcPct val="115000"/>
                        </a:lnSpc>
                        <a:spcAft>
                          <a:spcPts val="0"/>
                        </a:spcAft>
                      </a:pPr>
                      <a:r>
                        <a:rPr lang="en-GB" sz="1800" dirty="0" smtClean="0">
                          <a:solidFill>
                            <a:srgbClr val="FF0000"/>
                          </a:solidFill>
                        </a:rPr>
                        <a:t>(6M,</a:t>
                      </a:r>
                      <a:r>
                        <a:rPr lang="en-GB" sz="1800" b="1" dirty="0" smtClean="0">
                          <a:solidFill>
                            <a:srgbClr val="00B050"/>
                          </a:solidFill>
                        </a:rPr>
                        <a:t>6M</a:t>
                      </a:r>
                      <a:r>
                        <a:rPr lang="en-GB" sz="1800" dirty="0" smtClean="0">
                          <a:solidFill>
                            <a:srgbClr val="FF0000"/>
                          </a:solidFill>
                        </a:rPr>
                        <a:t>)</a:t>
                      </a:r>
                      <a:endParaRPr lang="en-GB" sz="1400" b="1" dirty="0">
                        <a:solidFill>
                          <a:srgbClr val="FF0000"/>
                        </a:solidFill>
                        <a:latin typeface="Calibri"/>
                        <a:ea typeface="Calibri"/>
                        <a:cs typeface="Times New Roman"/>
                      </a:endParaRPr>
                    </a:p>
                  </a:txBody>
                  <a:tcPr marL="68580" marR="68580" marT="0" marB="0"/>
                </a:tc>
                <a:tc>
                  <a:txBody>
                    <a:bodyPr/>
                    <a:lstStyle/>
                    <a:p>
                      <a:pPr algn="ctr">
                        <a:lnSpc>
                          <a:spcPct val="115000"/>
                        </a:lnSpc>
                        <a:spcAft>
                          <a:spcPts val="0"/>
                        </a:spcAft>
                      </a:pPr>
                      <a:r>
                        <a:rPr lang="en-GB" sz="1800" dirty="0" smtClean="0">
                          <a:solidFill>
                            <a:srgbClr val="FF0000"/>
                          </a:solidFill>
                        </a:rPr>
                        <a:t>(10Y,</a:t>
                      </a:r>
                      <a:r>
                        <a:rPr lang="en-GB" sz="1800" b="1" dirty="0" smtClean="0">
                          <a:solidFill>
                            <a:srgbClr val="00B050"/>
                          </a:solidFill>
                        </a:rPr>
                        <a:t>0</a:t>
                      </a:r>
                      <a:r>
                        <a:rPr lang="en-GB" sz="1800" dirty="0">
                          <a:solidFill>
                            <a:srgbClr val="FF0000"/>
                          </a:solidFill>
                        </a:rPr>
                        <a:t>)</a:t>
                      </a:r>
                      <a:endParaRPr lang="en-GB" sz="1400" b="1" dirty="0">
                        <a:solidFill>
                          <a:srgbClr val="FF0000"/>
                        </a:solidFill>
                        <a:latin typeface="Calibri"/>
                        <a:ea typeface="Calibri"/>
                        <a:cs typeface="Times New Roman"/>
                      </a:endParaRPr>
                    </a:p>
                  </a:txBody>
                  <a:tcPr marL="68580" marR="68580" marT="0" marB="0"/>
                </a:tc>
              </a:tr>
              <a:tr h="666012">
                <a:tc vMerge="1">
                  <a:txBody>
                    <a:bodyPr/>
                    <a:lstStyle/>
                    <a:p>
                      <a:endParaRPr lang="en-GB"/>
                    </a:p>
                  </a:txBody>
                  <a:tcPr/>
                </a:tc>
                <a:tc>
                  <a:txBody>
                    <a:bodyPr/>
                    <a:lstStyle/>
                    <a:p>
                      <a:pPr algn="r">
                        <a:lnSpc>
                          <a:spcPct val="115000"/>
                        </a:lnSpc>
                        <a:spcAft>
                          <a:spcPts val="0"/>
                        </a:spcAft>
                      </a:pPr>
                      <a:r>
                        <a:rPr lang="en-GB" sz="1800" dirty="0" smtClean="0"/>
                        <a:t>Betray</a:t>
                      </a:r>
                      <a:endParaRPr lang="en-GB" sz="1400" b="1" dirty="0">
                        <a:solidFill>
                          <a:srgbClr val="FFFF00"/>
                        </a:solidFill>
                        <a:latin typeface="Calibri"/>
                        <a:ea typeface="Calibri"/>
                        <a:cs typeface="Times New Roman"/>
                      </a:endParaRPr>
                    </a:p>
                  </a:txBody>
                  <a:tcPr marL="68580" marR="68580" marT="0" marB="0"/>
                </a:tc>
                <a:tc>
                  <a:txBody>
                    <a:bodyPr/>
                    <a:lstStyle/>
                    <a:p>
                      <a:pPr algn="ctr">
                        <a:lnSpc>
                          <a:spcPct val="115000"/>
                        </a:lnSpc>
                        <a:spcAft>
                          <a:spcPts val="0"/>
                        </a:spcAft>
                      </a:pPr>
                      <a:r>
                        <a:rPr lang="en-GB" sz="1800" dirty="0" smtClean="0">
                          <a:solidFill>
                            <a:srgbClr val="FF0000"/>
                          </a:solidFill>
                        </a:rPr>
                        <a:t>(0,</a:t>
                      </a:r>
                      <a:r>
                        <a:rPr lang="en-GB" sz="1800" b="1" dirty="0" smtClean="0">
                          <a:solidFill>
                            <a:srgbClr val="00B050"/>
                          </a:solidFill>
                        </a:rPr>
                        <a:t>10Y</a:t>
                      </a:r>
                      <a:r>
                        <a:rPr lang="en-GB" sz="1800" dirty="0" smtClean="0">
                          <a:solidFill>
                            <a:srgbClr val="FF0000"/>
                          </a:solidFill>
                        </a:rPr>
                        <a:t>)</a:t>
                      </a:r>
                      <a:endParaRPr lang="en-GB" sz="1400" b="1" dirty="0">
                        <a:solidFill>
                          <a:srgbClr val="FF0000"/>
                        </a:solidFill>
                        <a:latin typeface="Calibri"/>
                        <a:ea typeface="Calibri"/>
                        <a:cs typeface="Times New Roman"/>
                      </a:endParaRPr>
                    </a:p>
                  </a:txBody>
                  <a:tcPr marL="68580" marR="68580" marT="0" marB="0"/>
                </a:tc>
                <a:tc>
                  <a:txBody>
                    <a:bodyPr/>
                    <a:lstStyle/>
                    <a:p>
                      <a:pPr algn="ctr">
                        <a:lnSpc>
                          <a:spcPct val="115000"/>
                        </a:lnSpc>
                        <a:spcAft>
                          <a:spcPts val="0"/>
                        </a:spcAft>
                      </a:pPr>
                      <a:r>
                        <a:rPr lang="en-GB" sz="1800" dirty="0" smtClean="0">
                          <a:solidFill>
                            <a:srgbClr val="FF0000"/>
                          </a:solidFill>
                        </a:rPr>
                        <a:t>(5Y,</a:t>
                      </a:r>
                      <a:r>
                        <a:rPr lang="en-GB" sz="1800" b="1" dirty="0" smtClean="0">
                          <a:solidFill>
                            <a:srgbClr val="00B050"/>
                          </a:solidFill>
                        </a:rPr>
                        <a:t>5Y</a:t>
                      </a:r>
                      <a:r>
                        <a:rPr lang="en-GB" sz="1800" dirty="0" smtClean="0">
                          <a:solidFill>
                            <a:srgbClr val="FF0000"/>
                          </a:solidFill>
                        </a:rPr>
                        <a:t>)</a:t>
                      </a:r>
                      <a:endParaRPr lang="en-GB" sz="1400" b="1" dirty="0">
                        <a:solidFill>
                          <a:srgbClr val="FF0000"/>
                        </a:solidFill>
                        <a:latin typeface="Calibri"/>
                        <a:ea typeface="Calibri"/>
                        <a:cs typeface="Times New Roman"/>
                      </a:endParaRPr>
                    </a:p>
                  </a:txBody>
                  <a:tcPr marL="68580" marR="68580" marT="0" marB="0"/>
                </a:tc>
              </a:tr>
            </a:tbl>
          </a:graphicData>
        </a:graphic>
      </p:graphicFrame>
      <p:pic>
        <p:nvPicPr>
          <p:cNvPr id="11" name="Picture 10" descr="decision_tree.jpg"/>
          <p:cNvPicPr>
            <a:picLocks noChangeAspect="1"/>
          </p:cNvPicPr>
          <p:nvPr/>
        </p:nvPicPr>
        <p:blipFill>
          <a:blip r:embed="rId2" cstate="print"/>
          <a:stretch>
            <a:fillRect/>
          </a:stretch>
        </p:blipFill>
        <p:spPr>
          <a:xfrm>
            <a:off x="4283968" y="2996952"/>
            <a:ext cx="4464496" cy="3588358"/>
          </a:xfrm>
          <a:prstGeom prst="rect">
            <a:avLst/>
          </a:prstGeom>
        </p:spPr>
      </p:pic>
    </p:spTree>
    <p:extLst>
      <p:ext uri="{BB962C8B-B14F-4D97-AF65-F5344CB8AC3E}">
        <p14:creationId xmlns:p14="http://schemas.microsoft.com/office/powerpoint/2010/main" xmlns="" val="3100765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712968" cy="707886"/>
          </a:xfrm>
          <a:prstGeom prst="rect">
            <a:avLst/>
          </a:prstGeom>
        </p:spPr>
        <p:txBody>
          <a:bodyPr wrap="square">
            <a:spAutoFit/>
          </a:bodyPr>
          <a:lstStyle/>
          <a:p>
            <a:r>
              <a:rPr lang="en-US" sz="4000" b="1" dirty="0" smtClean="0">
                <a:solidFill>
                  <a:srgbClr val="FFFFFF"/>
                </a:solidFill>
              </a:rPr>
              <a:t>Nash Equilibrium</a:t>
            </a:r>
            <a:endParaRPr lang="en-US" sz="4000" b="1" dirty="0">
              <a:solidFill>
                <a:srgbClr val="FFFFFF"/>
              </a:solidFill>
            </a:endParaRPr>
          </a:p>
        </p:txBody>
      </p:sp>
      <p:sp>
        <p:nvSpPr>
          <p:cNvPr id="3" name="Content Placeholder 2"/>
          <p:cNvSpPr>
            <a:spLocks noGrp="1"/>
          </p:cNvSpPr>
          <p:nvPr>
            <p:ph idx="1"/>
          </p:nvPr>
        </p:nvSpPr>
        <p:spPr>
          <a:xfrm>
            <a:off x="251520" y="1196752"/>
            <a:ext cx="8640960" cy="5472608"/>
          </a:xfrm>
        </p:spPr>
        <p:txBody>
          <a:bodyPr/>
          <a:lstStyle/>
          <a:p>
            <a:r>
              <a:rPr lang="en-US" dirty="0" smtClean="0"/>
              <a:t>Nash </a:t>
            </a:r>
            <a:r>
              <a:rPr lang="en-US" dirty="0"/>
              <a:t>Equilibrium is an important idea in game theory – it describes any situation where all of the participants in a game are pursuing their best possible strategy given the strategies of all of the other participants. </a:t>
            </a:r>
          </a:p>
          <a:p>
            <a:r>
              <a:rPr lang="en-US" dirty="0" smtClean="0"/>
              <a:t>In </a:t>
            </a:r>
            <a:r>
              <a:rPr lang="en-US" dirty="0"/>
              <a:t>a Nash Equilibrium, the outcome of a game that occurs is when player A takes the best possible action given the action of player B, and player B takes the best possible action given the action of player A</a:t>
            </a:r>
          </a:p>
          <a:p>
            <a:endParaRPr lang="en-US" dirty="0"/>
          </a:p>
        </p:txBody>
      </p:sp>
    </p:spTree>
    <p:extLst>
      <p:ext uri="{BB962C8B-B14F-4D97-AF65-F5344CB8AC3E}">
        <p14:creationId xmlns:p14="http://schemas.microsoft.com/office/powerpoint/2010/main" xmlns="" val="967082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A Simple Pricing Game</a:t>
            </a:r>
            <a:endParaRPr lang="en-US" sz="4000" b="1" dirty="0">
              <a:solidFill>
                <a:srgbClr val="FFFFFF"/>
              </a:solidFill>
            </a:endParaRPr>
          </a:p>
        </p:txBody>
      </p:sp>
      <p:graphicFrame>
        <p:nvGraphicFramePr>
          <p:cNvPr id="6" name="Group 215"/>
          <p:cNvGraphicFramePr>
            <a:graphicFrameLocks noGrp="1"/>
          </p:cNvGraphicFramePr>
          <p:nvPr>
            <p:extLst>
              <p:ext uri="{D42A27DB-BD31-4B8C-83A1-F6EECF244321}">
                <p14:modId xmlns:p14="http://schemas.microsoft.com/office/powerpoint/2010/main" xmlns="" val="1969395966"/>
              </p:ext>
            </p:extLst>
          </p:nvPr>
        </p:nvGraphicFramePr>
        <p:xfrm>
          <a:off x="179512" y="2204864"/>
          <a:ext cx="8568951" cy="3816423"/>
        </p:xfrm>
        <a:graphic>
          <a:graphicData uri="http://schemas.openxmlformats.org/drawingml/2006/table">
            <a:tbl>
              <a:tblPr>
                <a:tableStyleId>{0E3FDE45-AF77-4B5C-9715-49D594BDF05E}</a:tableStyleId>
              </a:tblPr>
              <a:tblGrid>
                <a:gridCol w="864096"/>
                <a:gridCol w="1800200"/>
                <a:gridCol w="2693786"/>
                <a:gridCol w="3210869"/>
              </a:tblGrid>
              <a:tr h="55452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Firm B </a:t>
                      </a:r>
                      <a:r>
                        <a:rPr kumimoji="0" lang="en-GB" sz="2600" b="0" i="1" u="none" strike="noStrike" cap="none" normalizeH="0" baseline="0" dirty="0" smtClean="0">
                          <a:ln>
                            <a:noFill/>
                          </a:ln>
                          <a:effectLst/>
                        </a:rPr>
                        <a:t>(right hand figures below)</a:t>
                      </a:r>
                      <a:endParaRPr kumimoji="0" lang="en-GB" sz="2600" b="0" i="1" u="none" strike="noStrike" cap="none" normalizeH="0" baseline="0" dirty="0" smtClean="0">
                        <a:ln>
                          <a:noFill/>
                        </a:ln>
                        <a:solidFill>
                          <a:schemeClr val="bg1"/>
                        </a:solidFill>
                        <a:effectLst/>
                        <a:latin typeface="Arial" charset="0"/>
                      </a:endParaRPr>
                    </a:p>
                  </a:txBody>
                  <a:tcPr anchor="ctr" horzOverflow="overflow"/>
                </a:tc>
                <a:tc hMerge="1">
                  <a:txBody>
                    <a:bodyPr/>
                    <a:lstStyle/>
                    <a:p>
                      <a:endParaRPr lang="en-GB"/>
                    </a:p>
                  </a:txBody>
                  <a:tcPr/>
                </a:tc>
              </a:tr>
              <a:tr h="1087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u="none" strike="noStrike" cap="none" normalizeH="0" baseline="0" dirty="0" smtClean="0">
                          <a:ln>
                            <a:noFill/>
                          </a:ln>
                          <a:effectLst/>
                        </a:rPr>
                        <a:t>Expected Profit ($bn)</a:t>
                      </a:r>
                      <a:endParaRPr kumimoji="0" lang="en-US" sz="2600" b="0" i="1" u="none" strike="noStrike" cap="none" normalizeH="0" baseline="0" dirty="0" smtClean="0">
                        <a:ln>
                          <a:noFill/>
                        </a:ln>
                        <a:solidFill>
                          <a:schemeClr val="accent6">
                            <a:lumMod val="50000"/>
                          </a:schemeClr>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High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Low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r>
              <a:tr h="108730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Firm A</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High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$3bn; </a:t>
                      </a:r>
                      <a:r>
                        <a:rPr kumimoji="0" lang="en-GB" sz="2600" b="1" u="none" strike="noStrike" kern="1200" cap="none" normalizeH="0" baseline="0" dirty="0" smtClean="0">
                          <a:ln>
                            <a:noFill/>
                          </a:ln>
                          <a:solidFill>
                            <a:srgbClr val="FF0000"/>
                          </a:solidFill>
                          <a:effectLst/>
                        </a:rPr>
                        <a:t>$3bn</a:t>
                      </a:r>
                      <a:endParaRPr kumimoji="0" lang="en-GB" sz="2600" b="1" i="0" u="none" strike="noStrike" kern="1200" cap="none" normalizeH="0" baseline="0" dirty="0" smtClean="0">
                        <a:ln>
                          <a:noFill/>
                        </a:ln>
                        <a:solidFill>
                          <a:srgbClr val="FF0000"/>
                        </a:solidFill>
                        <a:effectLst/>
                        <a:latin typeface="Arial" charset="0"/>
                        <a:ea typeface="+mn-ea"/>
                        <a:cs typeface="+mn-cs"/>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$0bn, </a:t>
                      </a:r>
                      <a:r>
                        <a:rPr kumimoji="0" lang="en-GB" sz="2600" b="1" u="none" strike="noStrike" cap="none" normalizeH="0" baseline="0" dirty="0" smtClean="0">
                          <a:ln>
                            <a:noFill/>
                          </a:ln>
                          <a:solidFill>
                            <a:srgbClr val="FF0000"/>
                          </a:solidFill>
                          <a:effectLst/>
                        </a:rPr>
                        <a:t>$5bn</a:t>
                      </a:r>
                      <a:endParaRPr kumimoji="0" lang="en-GB" sz="2600" b="1" i="0" u="none" strike="noStrike" cap="none" normalizeH="0" baseline="0" dirty="0" smtClean="0">
                        <a:ln>
                          <a:noFill/>
                        </a:ln>
                        <a:solidFill>
                          <a:srgbClr val="FF0000"/>
                        </a:solidFill>
                        <a:effectLst/>
                        <a:latin typeface="Arial" charset="0"/>
                      </a:endParaRPr>
                    </a:p>
                  </a:txBody>
                  <a:tcPr anchor="ctr" horzOverflow="overflow"/>
                </a:tc>
              </a:tr>
              <a:tr h="1087300">
                <a:tc vMerge="1">
                  <a:txBody>
                    <a:bodyPr/>
                    <a:lstStyle/>
                    <a:p>
                      <a:endParaRPr lang="en-GB"/>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Low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$5bn; </a:t>
                      </a:r>
                      <a:r>
                        <a:rPr kumimoji="0" lang="en-GB" sz="2600" b="1" u="none" strike="noStrike" cap="none" normalizeH="0" baseline="0" dirty="0" smtClean="0">
                          <a:ln>
                            <a:noFill/>
                          </a:ln>
                          <a:solidFill>
                            <a:srgbClr val="FF0000"/>
                          </a:solidFill>
                          <a:effectLst/>
                        </a:rPr>
                        <a:t>$0bn</a:t>
                      </a:r>
                      <a:endParaRPr kumimoji="0" lang="en-GB" sz="2600" b="1" i="0" u="none" strike="noStrike" cap="none" normalizeH="0" baseline="0" dirty="0" smtClean="0">
                        <a:ln>
                          <a:noFill/>
                        </a:ln>
                        <a:solidFill>
                          <a:srgbClr val="FF0000"/>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$1bn, </a:t>
                      </a:r>
                      <a:r>
                        <a:rPr kumimoji="0" lang="en-GB" sz="2600" b="1" u="none" strike="noStrike" cap="none" normalizeH="0" baseline="0" dirty="0" smtClean="0">
                          <a:ln>
                            <a:noFill/>
                          </a:ln>
                          <a:solidFill>
                            <a:srgbClr val="FF0000"/>
                          </a:solidFill>
                          <a:effectLst/>
                        </a:rPr>
                        <a:t>$1bn</a:t>
                      </a:r>
                      <a:endParaRPr kumimoji="0" lang="en-GB" sz="2600" b="1" i="0" u="none" strike="noStrike" cap="none" normalizeH="0" baseline="0" dirty="0" smtClean="0">
                        <a:ln>
                          <a:noFill/>
                        </a:ln>
                        <a:solidFill>
                          <a:srgbClr val="FF0000"/>
                        </a:solidFill>
                        <a:effectLst/>
                        <a:latin typeface="Arial" charset="0"/>
                      </a:endParaRPr>
                    </a:p>
                  </a:txBody>
                  <a:tcPr anchor="ctr" horzOverflow="overflow"/>
                </a:tc>
              </a:tr>
            </a:tbl>
          </a:graphicData>
        </a:graphic>
      </p:graphicFrame>
      <p:sp>
        <p:nvSpPr>
          <p:cNvPr id="7" name="TextBox 6"/>
          <p:cNvSpPr txBox="1"/>
          <p:nvPr/>
        </p:nvSpPr>
        <p:spPr>
          <a:xfrm>
            <a:off x="179512" y="1196752"/>
            <a:ext cx="8568952" cy="707886"/>
          </a:xfrm>
          <a:prstGeom prst="rect">
            <a:avLst/>
          </a:prstGeom>
          <a:effectLst>
            <a:glow rad="63500">
              <a:schemeClr val="accent1">
                <a:satMod val="175000"/>
                <a:alpha val="40000"/>
              </a:schemeClr>
            </a:glow>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000" dirty="0" smtClean="0"/>
              <a:t>In this </a:t>
            </a:r>
            <a:r>
              <a:rPr lang="en-GB" sz="2000" b="1" dirty="0" smtClean="0"/>
              <a:t>two firm game</a:t>
            </a:r>
            <a:r>
              <a:rPr lang="en-GB" sz="2000" dirty="0" smtClean="0"/>
              <a:t>, they have to decide whether to </a:t>
            </a:r>
            <a:r>
              <a:rPr lang="en-GB" sz="2000" b="1" dirty="0" smtClean="0"/>
              <a:t>set high or low prices</a:t>
            </a:r>
          </a:p>
          <a:p>
            <a:r>
              <a:rPr lang="en-GB" sz="2000" dirty="0" smtClean="0"/>
              <a:t>The table shows the profits (pay-offs) that results from </a:t>
            </a:r>
            <a:r>
              <a:rPr lang="en-GB" sz="2000" b="1" dirty="0" smtClean="0"/>
              <a:t>each set of choices</a:t>
            </a:r>
            <a:endParaRPr lang="en-GB" sz="2000" b="1" dirty="0"/>
          </a:p>
        </p:txBody>
      </p:sp>
      <p:sp>
        <p:nvSpPr>
          <p:cNvPr id="2" name="TextBox 1"/>
          <p:cNvSpPr txBox="1"/>
          <p:nvPr/>
        </p:nvSpPr>
        <p:spPr>
          <a:xfrm>
            <a:off x="179512" y="6165304"/>
            <a:ext cx="7488832" cy="369332"/>
          </a:xfrm>
          <a:prstGeom prst="rect">
            <a:avLst/>
          </a:prstGeom>
          <a:noFill/>
        </p:spPr>
        <p:txBody>
          <a:bodyPr wrap="square" rtlCol="0">
            <a:spAutoFit/>
          </a:bodyPr>
          <a:lstStyle/>
          <a:p>
            <a:r>
              <a:rPr lang="en-US" dirty="0" smtClean="0"/>
              <a:t>This grid shows a pay-off matrix – it shows a simple game between A and</a:t>
            </a:r>
            <a:endParaRPr lang="en-US" dirty="0"/>
          </a:p>
        </p:txBody>
      </p:sp>
    </p:spTree>
    <p:extLst>
      <p:ext uri="{BB962C8B-B14F-4D97-AF65-F5344CB8AC3E}">
        <p14:creationId xmlns:p14="http://schemas.microsoft.com/office/powerpoint/2010/main" xmlns="" val="164367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a:solidFill>
            <a:srgbClr val="254061"/>
          </a:solidFill>
        </p:spPr>
        <p:txBody>
          <a:bodyPr wrap="square">
            <a:spAutoFit/>
          </a:bodyPr>
          <a:lstStyle/>
          <a:p>
            <a:r>
              <a:rPr lang="en-US" sz="4000" b="1" dirty="0" smtClean="0">
                <a:solidFill>
                  <a:srgbClr val="FFFFFF"/>
                </a:solidFill>
              </a:rPr>
              <a:t>A Simple Pricing Game</a:t>
            </a:r>
            <a:endParaRPr lang="en-US" sz="4000" b="1" dirty="0">
              <a:solidFill>
                <a:srgbClr val="FFFFFF"/>
              </a:solidFill>
            </a:endParaRPr>
          </a:p>
        </p:txBody>
      </p:sp>
      <p:graphicFrame>
        <p:nvGraphicFramePr>
          <p:cNvPr id="6" name="Group 215"/>
          <p:cNvGraphicFramePr>
            <a:graphicFrameLocks noGrp="1"/>
          </p:cNvGraphicFramePr>
          <p:nvPr>
            <p:extLst>
              <p:ext uri="{D42A27DB-BD31-4B8C-83A1-F6EECF244321}">
                <p14:modId xmlns:p14="http://schemas.microsoft.com/office/powerpoint/2010/main" xmlns="" val="2890647011"/>
              </p:ext>
            </p:extLst>
          </p:nvPr>
        </p:nvGraphicFramePr>
        <p:xfrm>
          <a:off x="179512" y="2204864"/>
          <a:ext cx="8568951" cy="3816423"/>
        </p:xfrm>
        <a:graphic>
          <a:graphicData uri="http://schemas.openxmlformats.org/drawingml/2006/table">
            <a:tbl>
              <a:tblPr>
                <a:tableStyleId>{0E3FDE45-AF77-4B5C-9715-49D594BDF05E}</a:tableStyleId>
              </a:tblPr>
              <a:tblGrid>
                <a:gridCol w="864096"/>
                <a:gridCol w="1800200"/>
                <a:gridCol w="2693786"/>
                <a:gridCol w="3210869"/>
              </a:tblGrid>
              <a:tr h="55452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b="1" u="none" strike="noStrike" cap="none" normalizeH="0" baseline="0" dirty="0" smtClean="0">
                          <a:ln>
                            <a:noFill/>
                          </a:ln>
                          <a:effectLst/>
                        </a:rPr>
                        <a:t>Firm B </a:t>
                      </a:r>
                      <a:r>
                        <a:rPr kumimoji="0" lang="en-GB" sz="2600" b="1" i="1" u="none" strike="noStrike" cap="none" normalizeH="0" baseline="0" dirty="0" smtClean="0">
                          <a:ln>
                            <a:noFill/>
                          </a:ln>
                          <a:effectLst/>
                        </a:rPr>
                        <a:t>(right hand figures below)</a:t>
                      </a:r>
                      <a:endParaRPr kumimoji="0" lang="en-GB" sz="2600" b="1" i="1" u="none" strike="noStrike" cap="none" normalizeH="0" baseline="0" dirty="0" smtClean="0">
                        <a:ln>
                          <a:noFill/>
                        </a:ln>
                        <a:solidFill>
                          <a:schemeClr val="bg1"/>
                        </a:solidFill>
                        <a:effectLst/>
                        <a:latin typeface="Arial" charset="0"/>
                      </a:endParaRPr>
                    </a:p>
                  </a:txBody>
                  <a:tcPr anchor="ctr" horzOverflow="overflow"/>
                </a:tc>
                <a:tc hMerge="1">
                  <a:txBody>
                    <a:bodyPr/>
                    <a:lstStyle/>
                    <a:p>
                      <a:endParaRPr lang="en-GB"/>
                    </a:p>
                  </a:txBody>
                  <a:tcPr/>
                </a:tc>
              </a:tr>
              <a:tr h="1087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u="none" strike="noStrike" cap="none" normalizeH="0" baseline="0" dirty="0" smtClean="0">
                          <a:ln>
                            <a:noFill/>
                          </a:ln>
                          <a:effectLst/>
                        </a:rPr>
                        <a:t>Expected Profit ($bn)</a:t>
                      </a:r>
                      <a:endParaRPr kumimoji="0" lang="en-US" sz="2600" b="0" i="1" u="none" strike="noStrike" cap="none" normalizeH="0" baseline="0" dirty="0" smtClean="0">
                        <a:ln>
                          <a:noFill/>
                        </a:ln>
                        <a:solidFill>
                          <a:schemeClr val="accent6">
                            <a:lumMod val="50000"/>
                          </a:schemeClr>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High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Low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r>
              <a:tr h="108730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Firm A</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High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$3bn; </a:t>
                      </a:r>
                      <a:r>
                        <a:rPr kumimoji="0" lang="en-GB" sz="2600" b="1" u="none" strike="noStrike" kern="1200" cap="none" normalizeH="0" baseline="0" dirty="0" smtClean="0">
                          <a:ln>
                            <a:noFill/>
                          </a:ln>
                          <a:solidFill>
                            <a:srgbClr val="FF0000"/>
                          </a:solidFill>
                          <a:effectLst/>
                        </a:rPr>
                        <a:t>$3bn</a:t>
                      </a:r>
                      <a:endParaRPr kumimoji="0" lang="en-GB" sz="2600" b="1" i="0" u="none" strike="noStrike" kern="1200" cap="none" normalizeH="0" baseline="0" dirty="0" smtClean="0">
                        <a:ln>
                          <a:noFill/>
                        </a:ln>
                        <a:solidFill>
                          <a:srgbClr val="FF0000"/>
                        </a:solidFill>
                        <a:effectLst/>
                        <a:latin typeface="Arial" charset="0"/>
                        <a:ea typeface="+mn-ea"/>
                        <a:cs typeface="+mn-cs"/>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$0bn, </a:t>
                      </a:r>
                      <a:r>
                        <a:rPr kumimoji="0" lang="en-GB" sz="2600" b="1" u="none" strike="noStrike" cap="none" normalizeH="0" baseline="0" dirty="0" smtClean="0">
                          <a:ln>
                            <a:noFill/>
                          </a:ln>
                          <a:solidFill>
                            <a:srgbClr val="FF0000"/>
                          </a:solidFill>
                          <a:effectLst/>
                        </a:rPr>
                        <a:t>$5bn</a:t>
                      </a:r>
                      <a:endParaRPr kumimoji="0" lang="en-GB" sz="2600" b="1" i="0" u="none" strike="noStrike" cap="none" normalizeH="0" baseline="0" dirty="0" smtClean="0">
                        <a:ln>
                          <a:noFill/>
                        </a:ln>
                        <a:solidFill>
                          <a:srgbClr val="FF0000"/>
                        </a:solidFill>
                        <a:effectLst/>
                        <a:latin typeface="Arial" charset="0"/>
                      </a:endParaRPr>
                    </a:p>
                  </a:txBody>
                  <a:tcPr anchor="ctr" horzOverflow="overflow"/>
                </a:tc>
              </a:tr>
              <a:tr h="1087300">
                <a:tc vMerge="1">
                  <a:txBody>
                    <a:bodyPr/>
                    <a:lstStyle/>
                    <a:p>
                      <a:endParaRPr lang="en-GB"/>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Low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$5bn; </a:t>
                      </a:r>
                      <a:r>
                        <a:rPr kumimoji="0" lang="en-GB" sz="2600" b="1" u="none" strike="noStrike" cap="none" normalizeH="0" baseline="0" dirty="0" smtClean="0">
                          <a:ln>
                            <a:noFill/>
                          </a:ln>
                          <a:solidFill>
                            <a:srgbClr val="FF0000"/>
                          </a:solidFill>
                          <a:effectLst/>
                        </a:rPr>
                        <a:t>$0bn</a:t>
                      </a:r>
                      <a:endParaRPr kumimoji="0" lang="en-GB" sz="2600" b="1" i="0" u="none" strike="noStrike" cap="none" normalizeH="0" baseline="0" dirty="0" smtClean="0">
                        <a:ln>
                          <a:noFill/>
                        </a:ln>
                        <a:solidFill>
                          <a:srgbClr val="FF0000"/>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$1bn, </a:t>
                      </a:r>
                      <a:r>
                        <a:rPr kumimoji="0" lang="en-GB" sz="2600" b="1" u="none" strike="noStrike" cap="none" normalizeH="0" baseline="0" dirty="0" smtClean="0">
                          <a:ln>
                            <a:noFill/>
                          </a:ln>
                          <a:solidFill>
                            <a:srgbClr val="FF0000"/>
                          </a:solidFill>
                          <a:effectLst/>
                        </a:rPr>
                        <a:t>$1bn</a:t>
                      </a:r>
                      <a:endParaRPr kumimoji="0" lang="en-GB" sz="2600" b="1" i="0" u="none" strike="noStrike" cap="none" normalizeH="0" baseline="0" dirty="0" smtClean="0">
                        <a:ln>
                          <a:noFill/>
                        </a:ln>
                        <a:solidFill>
                          <a:srgbClr val="FF0000"/>
                        </a:solidFill>
                        <a:effectLst/>
                        <a:latin typeface="Arial" charset="0"/>
                      </a:endParaRPr>
                    </a:p>
                  </a:txBody>
                  <a:tcPr anchor="ctr" horzOverflow="overflow"/>
                </a:tc>
              </a:tr>
            </a:tbl>
          </a:graphicData>
        </a:graphic>
      </p:graphicFrame>
      <p:sp>
        <p:nvSpPr>
          <p:cNvPr id="7" name="TextBox 6"/>
          <p:cNvSpPr txBox="1"/>
          <p:nvPr/>
        </p:nvSpPr>
        <p:spPr>
          <a:xfrm>
            <a:off x="179512" y="1196752"/>
            <a:ext cx="8568952"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2000" dirty="0" smtClean="0"/>
              <a:t>To understand the game </a:t>
            </a:r>
            <a:r>
              <a:rPr lang="en-GB" sz="2000" b="1" dirty="0" smtClean="0"/>
              <a:t>we isolate one firm </a:t>
            </a:r>
            <a:r>
              <a:rPr lang="en-GB" sz="2000" dirty="0" smtClean="0"/>
              <a:t>and assume that Firm B makes the first decision.  Assume that each firm is a profit maximiser.</a:t>
            </a:r>
            <a:endParaRPr lang="en-GB" sz="2000" b="1" dirty="0"/>
          </a:p>
        </p:txBody>
      </p:sp>
      <p:sp>
        <p:nvSpPr>
          <p:cNvPr id="2" name="TextBox 1"/>
          <p:cNvSpPr txBox="1"/>
          <p:nvPr/>
        </p:nvSpPr>
        <p:spPr>
          <a:xfrm>
            <a:off x="179512" y="6165304"/>
            <a:ext cx="7488832" cy="369332"/>
          </a:xfrm>
          <a:prstGeom prst="rect">
            <a:avLst/>
          </a:prstGeom>
          <a:noFill/>
        </p:spPr>
        <p:txBody>
          <a:bodyPr wrap="square" rtlCol="0">
            <a:spAutoFit/>
          </a:bodyPr>
          <a:lstStyle/>
          <a:p>
            <a:r>
              <a:rPr lang="en-US" dirty="0" smtClean="0"/>
              <a:t>This grid shows a pay-off matrix – it shows a simple game between A and</a:t>
            </a:r>
            <a:endParaRPr lang="en-US" dirty="0"/>
          </a:p>
        </p:txBody>
      </p:sp>
    </p:spTree>
    <p:extLst>
      <p:ext uri="{BB962C8B-B14F-4D97-AF65-F5344CB8AC3E}">
        <p14:creationId xmlns:p14="http://schemas.microsoft.com/office/powerpoint/2010/main" xmlns="" val="117729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A Simple Pricing Game </a:t>
            </a:r>
            <a:endParaRPr lang="en-US" sz="4000" b="1" dirty="0">
              <a:solidFill>
                <a:srgbClr val="FFFFFF"/>
              </a:solidFill>
            </a:endParaRPr>
          </a:p>
        </p:txBody>
      </p:sp>
      <p:graphicFrame>
        <p:nvGraphicFramePr>
          <p:cNvPr id="6" name="Group 215"/>
          <p:cNvGraphicFramePr>
            <a:graphicFrameLocks noGrp="1"/>
          </p:cNvGraphicFramePr>
          <p:nvPr>
            <p:extLst>
              <p:ext uri="{D42A27DB-BD31-4B8C-83A1-F6EECF244321}">
                <p14:modId xmlns:p14="http://schemas.microsoft.com/office/powerpoint/2010/main" xmlns="" val="839342576"/>
              </p:ext>
            </p:extLst>
          </p:nvPr>
        </p:nvGraphicFramePr>
        <p:xfrm>
          <a:off x="179512" y="2204864"/>
          <a:ext cx="8568951" cy="3816423"/>
        </p:xfrm>
        <a:graphic>
          <a:graphicData uri="http://schemas.openxmlformats.org/drawingml/2006/table">
            <a:tbl>
              <a:tblPr>
                <a:tableStyleId>{0E3FDE45-AF77-4B5C-9715-49D594BDF05E}</a:tableStyleId>
              </a:tblPr>
              <a:tblGrid>
                <a:gridCol w="765182"/>
                <a:gridCol w="1899114"/>
                <a:gridCol w="2693786"/>
                <a:gridCol w="3210869"/>
              </a:tblGrid>
              <a:tr h="55452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B</a:t>
                      </a:r>
                      <a:endParaRPr kumimoji="0" lang="en-GB" sz="2600" b="0" i="0" u="none" strike="noStrike" cap="none" normalizeH="0" baseline="0" dirty="0" smtClean="0">
                        <a:ln>
                          <a:noFill/>
                        </a:ln>
                        <a:solidFill>
                          <a:schemeClr val="bg1"/>
                        </a:solidFill>
                        <a:effectLst/>
                        <a:latin typeface="Arial" charset="0"/>
                      </a:endParaRPr>
                    </a:p>
                  </a:txBody>
                  <a:tcPr anchor="ctr" horzOverflow="overflow"/>
                </a:tc>
                <a:tc hMerge="1">
                  <a:txBody>
                    <a:bodyPr/>
                    <a:lstStyle/>
                    <a:p>
                      <a:endParaRPr lang="en-GB"/>
                    </a:p>
                  </a:txBody>
                  <a:tcPr/>
                </a:tc>
              </a:tr>
              <a:tr h="1087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u="none" strike="noStrike" cap="none" normalizeH="0" baseline="0" dirty="0" smtClean="0">
                          <a:ln>
                            <a:noFill/>
                          </a:ln>
                          <a:effectLst/>
                        </a:rPr>
                        <a:t>Profit $bn</a:t>
                      </a:r>
                      <a:endParaRPr kumimoji="0" lang="en-US" sz="2600" b="0" i="1" u="none" strike="noStrike" cap="none" normalizeH="0" baseline="0" dirty="0" smtClean="0">
                        <a:ln>
                          <a:noFill/>
                        </a:ln>
                        <a:solidFill>
                          <a:schemeClr val="accent6">
                            <a:lumMod val="50000"/>
                          </a:schemeClr>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High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Low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r>
              <a:tr h="108730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A</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High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$3bn; </a:t>
                      </a:r>
                      <a:r>
                        <a:rPr kumimoji="0" lang="en-GB" sz="2600" u="none" strike="noStrike" kern="1200" cap="none" normalizeH="0" baseline="0" dirty="0" smtClean="0">
                          <a:ln>
                            <a:noFill/>
                          </a:ln>
                          <a:effectLst/>
                        </a:rPr>
                        <a:t>$3bn</a:t>
                      </a:r>
                      <a:endParaRPr kumimoji="0" lang="en-GB" sz="2600" b="0" i="0" u="none" strike="noStrike" kern="1200" cap="none" normalizeH="0" baseline="0" dirty="0" smtClean="0">
                        <a:ln>
                          <a:noFill/>
                        </a:ln>
                        <a:solidFill>
                          <a:srgbClr val="FF0000"/>
                        </a:solidFill>
                        <a:effectLst/>
                        <a:latin typeface="Arial" charset="0"/>
                        <a:ea typeface="+mn-ea"/>
                        <a:cs typeface="+mn-cs"/>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$0 bn, $5bn</a:t>
                      </a:r>
                      <a:endParaRPr kumimoji="0" lang="en-GB" sz="2600" b="0" i="0" u="none" strike="noStrike" cap="none" normalizeH="0" baseline="0" dirty="0" smtClean="0">
                        <a:ln>
                          <a:noFill/>
                        </a:ln>
                        <a:solidFill>
                          <a:srgbClr val="FF0000"/>
                        </a:solidFill>
                        <a:effectLst/>
                        <a:latin typeface="Arial" charset="0"/>
                      </a:endParaRPr>
                    </a:p>
                  </a:txBody>
                  <a:tcPr anchor="ctr" horzOverflow="overflow"/>
                </a:tc>
              </a:tr>
              <a:tr h="1087300">
                <a:tc vMerge="1">
                  <a:txBody>
                    <a:bodyPr/>
                    <a:lstStyle/>
                    <a:p>
                      <a:endParaRPr lang="en-GB"/>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Low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$5bn; $0bn</a:t>
                      </a:r>
                      <a:endParaRPr kumimoji="0" lang="en-GB" sz="2600" b="0" i="0" u="none" strike="noStrike" cap="none" normalizeH="0" baseline="0" dirty="0" smtClean="0">
                        <a:ln>
                          <a:noFill/>
                        </a:ln>
                        <a:solidFill>
                          <a:srgbClr val="FF0000"/>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b="1" u="none" strike="noStrike" cap="none" normalizeH="0" baseline="0" dirty="0" smtClean="0">
                          <a:ln>
                            <a:noFill/>
                          </a:ln>
                          <a:solidFill>
                            <a:srgbClr val="FF0000"/>
                          </a:solidFill>
                          <a:effectLst/>
                        </a:rPr>
                        <a:t>$1bn, $1bn</a:t>
                      </a:r>
                      <a:endParaRPr kumimoji="0" lang="en-GB" sz="2600" b="1" i="0" u="none" strike="noStrike" cap="none" normalizeH="0" baseline="0" dirty="0" smtClean="0">
                        <a:ln>
                          <a:noFill/>
                        </a:ln>
                        <a:solidFill>
                          <a:srgbClr val="FF0000"/>
                        </a:solidFill>
                        <a:effectLst/>
                        <a:latin typeface="Arial" charset="0"/>
                      </a:endParaRPr>
                    </a:p>
                  </a:txBody>
                  <a:tcPr anchor="ctr" horzOverflow="overflow"/>
                </a:tc>
              </a:tr>
            </a:tbl>
          </a:graphicData>
        </a:graphic>
      </p:graphicFrame>
      <p:sp>
        <p:nvSpPr>
          <p:cNvPr id="7" name="TextBox 6"/>
          <p:cNvSpPr txBox="1"/>
          <p:nvPr/>
        </p:nvSpPr>
        <p:spPr>
          <a:xfrm>
            <a:off x="179512" y="1196752"/>
            <a:ext cx="8568952" cy="707886"/>
          </a:xfrm>
          <a:prstGeom prst="rect">
            <a:avLst/>
          </a:prstGeom>
          <a:effectLst>
            <a:glow rad="63500">
              <a:schemeClr val="accent1">
                <a:satMod val="175000"/>
                <a:alpha val="40000"/>
              </a:schemeClr>
            </a:glow>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000" dirty="0" smtClean="0"/>
              <a:t>In this game, regardless of what the other firm decides to do, the best response of the other firm is to charge a lower price – </a:t>
            </a:r>
            <a:r>
              <a:rPr lang="en-GB" sz="2000" b="1" dirty="0" smtClean="0">
                <a:solidFill>
                  <a:srgbClr val="FF0000"/>
                </a:solidFill>
              </a:rPr>
              <a:t>they may settle at this low price</a:t>
            </a:r>
            <a:endParaRPr lang="en-GB" sz="2000" b="1" dirty="0">
              <a:solidFill>
                <a:srgbClr val="FF0000"/>
              </a:solidFill>
            </a:endParaRPr>
          </a:p>
        </p:txBody>
      </p:sp>
      <p:sp>
        <p:nvSpPr>
          <p:cNvPr id="9" name="Down Arrow 8"/>
          <p:cNvSpPr/>
          <p:nvPr/>
        </p:nvSpPr>
        <p:spPr>
          <a:xfrm>
            <a:off x="8388424" y="2060848"/>
            <a:ext cx="504056" cy="3600400"/>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45349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Pricing Game – Incentives to Collude</a:t>
            </a:r>
            <a:endParaRPr lang="en-US" sz="4000" b="1" dirty="0">
              <a:solidFill>
                <a:srgbClr val="FFFFFF"/>
              </a:solidFill>
            </a:endParaRPr>
          </a:p>
        </p:txBody>
      </p:sp>
      <p:graphicFrame>
        <p:nvGraphicFramePr>
          <p:cNvPr id="6" name="Group 215"/>
          <p:cNvGraphicFramePr>
            <a:graphicFrameLocks noGrp="1"/>
          </p:cNvGraphicFramePr>
          <p:nvPr>
            <p:extLst>
              <p:ext uri="{D42A27DB-BD31-4B8C-83A1-F6EECF244321}">
                <p14:modId xmlns:p14="http://schemas.microsoft.com/office/powerpoint/2010/main" xmlns="" val="306242337"/>
              </p:ext>
            </p:extLst>
          </p:nvPr>
        </p:nvGraphicFramePr>
        <p:xfrm>
          <a:off x="179512" y="2204864"/>
          <a:ext cx="8568951" cy="3816423"/>
        </p:xfrm>
        <a:graphic>
          <a:graphicData uri="http://schemas.openxmlformats.org/drawingml/2006/table">
            <a:tbl>
              <a:tblPr>
                <a:tableStyleId>{0E3FDE45-AF77-4B5C-9715-49D594BDF05E}</a:tableStyleId>
              </a:tblPr>
              <a:tblGrid>
                <a:gridCol w="765182"/>
                <a:gridCol w="1899114"/>
                <a:gridCol w="2693786"/>
                <a:gridCol w="3210869"/>
              </a:tblGrid>
              <a:tr h="55452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B</a:t>
                      </a:r>
                      <a:endParaRPr kumimoji="0" lang="en-GB" sz="2600" b="0" i="0" u="none" strike="noStrike" cap="none" normalizeH="0" baseline="0" dirty="0" smtClean="0">
                        <a:ln>
                          <a:noFill/>
                        </a:ln>
                        <a:solidFill>
                          <a:schemeClr val="bg1"/>
                        </a:solidFill>
                        <a:effectLst/>
                        <a:latin typeface="Arial" charset="0"/>
                      </a:endParaRPr>
                    </a:p>
                  </a:txBody>
                  <a:tcPr anchor="ctr" horzOverflow="overflow"/>
                </a:tc>
                <a:tc hMerge="1">
                  <a:txBody>
                    <a:bodyPr/>
                    <a:lstStyle/>
                    <a:p>
                      <a:endParaRPr lang="en-GB"/>
                    </a:p>
                  </a:txBody>
                  <a:tcPr/>
                </a:tc>
              </a:tr>
              <a:tr h="1087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u="none" strike="noStrike" cap="none" normalizeH="0" baseline="0" dirty="0" smtClean="0">
                          <a:ln>
                            <a:noFill/>
                          </a:ln>
                          <a:effectLst/>
                        </a:rPr>
                        <a:t>Profit $bn</a:t>
                      </a:r>
                      <a:endParaRPr kumimoji="0" lang="en-US" sz="2600" b="0" i="1" u="none" strike="noStrike" cap="none" normalizeH="0" baseline="0" dirty="0" smtClean="0">
                        <a:ln>
                          <a:noFill/>
                        </a:ln>
                        <a:solidFill>
                          <a:schemeClr val="accent6">
                            <a:lumMod val="50000"/>
                          </a:schemeClr>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High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Low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r>
              <a:tr h="108730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A</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High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b="1" u="none" strike="noStrike" cap="none" normalizeH="0" baseline="0" dirty="0" smtClean="0">
                          <a:ln>
                            <a:noFill/>
                          </a:ln>
                          <a:solidFill>
                            <a:srgbClr val="0000FF"/>
                          </a:solidFill>
                          <a:effectLst/>
                        </a:rPr>
                        <a:t>$3bn; </a:t>
                      </a:r>
                      <a:r>
                        <a:rPr kumimoji="0" lang="en-GB" sz="2600" b="1" u="none" strike="noStrike" kern="1200" cap="none" normalizeH="0" baseline="0" dirty="0" smtClean="0">
                          <a:ln>
                            <a:noFill/>
                          </a:ln>
                          <a:solidFill>
                            <a:srgbClr val="0000FF"/>
                          </a:solidFill>
                          <a:effectLst/>
                        </a:rPr>
                        <a:t>$3bn</a:t>
                      </a:r>
                      <a:endParaRPr kumimoji="0" lang="en-GB" sz="2600" b="1" i="0" u="none" strike="noStrike" kern="1200" cap="none" normalizeH="0" baseline="0" dirty="0" smtClean="0">
                        <a:ln>
                          <a:noFill/>
                        </a:ln>
                        <a:solidFill>
                          <a:srgbClr val="0000FF"/>
                        </a:solidFill>
                        <a:effectLst/>
                        <a:latin typeface="Arial" charset="0"/>
                        <a:ea typeface="+mn-ea"/>
                        <a:cs typeface="+mn-cs"/>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$0 bn, $5bn</a:t>
                      </a:r>
                      <a:endParaRPr kumimoji="0" lang="en-GB" sz="2600" b="0" i="0" u="none" strike="noStrike" cap="none" normalizeH="0" baseline="0" dirty="0" smtClean="0">
                        <a:ln>
                          <a:noFill/>
                        </a:ln>
                        <a:solidFill>
                          <a:srgbClr val="FF0000"/>
                        </a:solidFill>
                        <a:effectLst/>
                        <a:latin typeface="Arial" charset="0"/>
                      </a:endParaRPr>
                    </a:p>
                  </a:txBody>
                  <a:tcPr anchor="ctr" horzOverflow="overflow"/>
                </a:tc>
              </a:tr>
              <a:tr h="1087300">
                <a:tc vMerge="1">
                  <a:txBody>
                    <a:bodyPr/>
                    <a:lstStyle/>
                    <a:p>
                      <a:endParaRPr lang="en-GB"/>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Low Prices</a:t>
                      </a:r>
                      <a:endParaRPr kumimoji="0" lang="en-GB" sz="2600" b="0" i="0" u="none" strike="noStrike" cap="none" normalizeH="0" baseline="0" dirty="0" smtClean="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u="none" strike="noStrike" cap="none" normalizeH="0" baseline="0" dirty="0" smtClean="0">
                          <a:ln>
                            <a:noFill/>
                          </a:ln>
                          <a:effectLst/>
                        </a:rPr>
                        <a:t>$5bn; $0bn</a:t>
                      </a:r>
                      <a:endParaRPr kumimoji="0" lang="en-GB" sz="2600" b="0" i="0" u="none" strike="noStrike" cap="none" normalizeH="0" baseline="0" dirty="0" smtClean="0">
                        <a:ln>
                          <a:noFill/>
                        </a:ln>
                        <a:solidFill>
                          <a:srgbClr val="FF0000"/>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600" b="1" u="none" strike="noStrike" cap="none" normalizeH="0" baseline="0" dirty="0" smtClean="0">
                          <a:ln>
                            <a:noFill/>
                          </a:ln>
                          <a:solidFill>
                            <a:srgbClr val="FF0000"/>
                          </a:solidFill>
                          <a:effectLst/>
                        </a:rPr>
                        <a:t>$1bn, $1bn</a:t>
                      </a:r>
                      <a:endParaRPr kumimoji="0" lang="en-GB" sz="2600" b="1" i="0" u="none" strike="noStrike" cap="none" normalizeH="0" baseline="0" dirty="0" smtClean="0">
                        <a:ln>
                          <a:noFill/>
                        </a:ln>
                        <a:solidFill>
                          <a:srgbClr val="FF0000"/>
                        </a:solidFill>
                        <a:effectLst/>
                        <a:latin typeface="Arial" charset="0"/>
                      </a:endParaRPr>
                    </a:p>
                  </a:txBody>
                  <a:tcPr anchor="ctr" horzOverflow="overflow"/>
                </a:tc>
              </a:tr>
            </a:tbl>
          </a:graphicData>
        </a:graphic>
      </p:graphicFrame>
      <p:sp>
        <p:nvSpPr>
          <p:cNvPr id="7" name="TextBox 6"/>
          <p:cNvSpPr txBox="1"/>
          <p:nvPr/>
        </p:nvSpPr>
        <p:spPr>
          <a:xfrm>
            <a:off x="179512" y="1196752"/>
            <a:ext cx="8568952" cy="707886"/>
          </a:xfrm>
          <a:prstGeom prst="rect">
            <a:avLst/>
          </a:prstGeom>
          <a:effectLst>
            <a:glow rad="63500">
              <a:schemeClr val="accent1">
                <a:satMod val="175000"/>
                <a:alpha val="40000"/>
              </a:schemeClr>
            </a:glow>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000" dirty="0" smtClean="0"/>
              <a:t>If these firms got together and decided to collude by </a:t>
            </a:r>
            <a:r>
              <a:rPr lang="en-GB" sz="2000" b="1" dirty="0" smtClean="0"/>
              <a:t>both setting a high price</a:t>
            </a:r>
            <a:r>
              <a:rPr lang="en-GB" sz="2000" dirty="0" smtClean="0"/>
              <a:t>, then both of them would earn higher total profits – this would be </a:t>
            </a:r>
            <a:r>
              <a:rPr lang="en-GB" sz="2000" b="1" dirty="0" smtClean="0"/>
              <a:t>pareto optimal</a:t>
            </a:r>
            <a:endParaRPr lang="en-GB" sz="2000" b="1" dirty="0">
              <a:solidFill>
                <a:srgbClr val="FF0000"/>
              </a:solidFill>
            </a:endParaRPr>
          </a:p>
        </p:txBody>
      </p:sp>
      <p:sp>
        <p:nvSpPr>
          <p:cNvPr id="2" name="Down Arrow 1"/>
          <p:cNvSpPr/>
          <p:nvPr/>
        </p:nvSpPr>
        <p:spPr>
          <a:xfrm>
            <a:off x="2771800" y="2060848"/>
            <a:ext cx="504056" cy="2304256"/>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98582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Rock Paper Scissors – Nash Equilibrium?</a:t>
            </a:r>
            <a:endParaRPr lang="en-US" sz="4000" b="1" dirty="0">
              <a:solidFill>
                <a:srgbClr val="FFFFFF"/>
              </a:solidFill>
            </a:endParaRPr>
          </a:p>
        </p:txBody>
      </p:sp>
      <p:sp>
        <p:nvSpPr>
          <p:cNvPr id="7" name="TextBox 6"/>
          <p:cNvSpPr txBox="1"/>
          <p:nvPr/>
        </p:nvSpPr>
        <p:spPr>
          <a:xfrm>
            <a:off x="179512" y="1350640"/>
            <a:ext cx="8712968" cy="707886"/>
          </a:xfrm>
          <a:prstGeom prst="rect">
            <a:avLst/>
          </a:prstGeom>
        </p:spPr>
        <p:style>
          <a:lnRef idx="1">
            <a:schemeClr val="dk1"/>
          </a:lnRef>
          <a:fillRef idx="2">
            <a:schemeClr val="dk1"/>
          </a:fillRef>
          <a:effectRef idx="1">
            <a:schemeClr val="dk1"/>
          </a:effectRef>
          <a:fontRef idx="minor">
            <a:schemeClr val="dk1"/>
          </a:fontRef>
        </p:style>
        <p:txBody>
          <a:bodyPr wrap="square" rtlCol="0" anchor="ctr">
            <a:spAutoFit/>
          </a:bodyPr>
          <a:lstStyle/>
          <a:p>
            <a:r>
              <a:rPr lang="en-GB" sz="2000" dirty="0" smtClean="0"/>
              <a:t>In the famous Rock, Paper, Scissors game: Rock &gt; Scissors, Paper &gt; Rock and Scissors &gt; Paper. Is there an </a:t>
            </a:r>
            <a:r>
              <a:rPr lang="en-GB" sz="2000" b="1" dirty="0" smtClean="0"/>
              <a:t>optimum strategy </a:t>
            </a:r>
            <a:r>
              <a:rPr lang="en-GB" sz="2000" dirty="0" smtClean="0"/>
              <a:t>when playing this game?</a:t>
            </a:r>
            <a:endParaRPr lang="en-GB" sz="2000" b="1"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xmlns="" val="2777106251"/>
              </p:ext>
            </p:extLst>
          </p:nvPr>
        </p:nvGraphicFramePr>
        <p:xfrm>
          <a:off x="179512" y="2420888"/>
          <a:ext cx="8712968" cy="3672408"/>
        </p:xfrm>
        <a:graphic>
          <a:graphicData uri="http://schemas.openxmlformats.org/drawingml/2006/table">
            <a:tbl>
              <a:tblPr firstRow="1" bandRow="1">
                <a:tableStyleId>{073A0DAA-6AF3-43AB-8588-CEC1D06C72B9}</a:tableStyleId>
              </a:tblPr>
              <a:tblGrid>
                <a:gridCol w="2178242"/>
                <a:gridCol w="2178242"/>
                <a:gridCol w="2178242"/>
                <a:gridCol w="2178242"/>
              </a:tblGrid>
              <a:tr h="918102">
                <a:tc>
                  <a:txBody>
                    <a:bodyPr/>
                    <a:lstStyle/>
                    <a:p>
                      <a:pPr algn="l"/>
                      <a:endParaRPr lang="en-US" sz="2800" dirty="0"/>
                    </a:p>
                  </a:txBody>
                  <a:tcPr anchor="ctr"/>
                </a:tc>
                <a:tc>
                  <a:txBody>
                    <a:bodyPr/>
                    <a:lstStyle/>
                    <a:p>
                      <a:pPr algn="ctr"/>
                      <a:r>
                        <a:rPr lang="en-US" sz="2800" dirty="0" smtClean="0"/>
                        <a:t>Rock</a:t>
                      </a:r>
                      <a:endParaRPr lang="en-US" sz="2800" dirty="0"/>
                    </a:p>
                  </a:txBody>
                  <a:tcPr anchor="ctr"/>
                </a:tc>
                <a:tc>
                  <a:txBody>
                    <a:bodyPr/>
                    <a:lstStyle/>
                    <a:p>
                      <a:pPr algn="ctr"/>
                      <a:r>
                        <a:rPr lang="en-US" sz="2800" dirty="0" smtClean="0"/>
                        <a:t>Paper</a:t>
                      </a:r>
                      <a:endParaRPr lang="en-US" sz="2800" dirty="0"/>
                    </a:p>
                  </a:txBody>
                  <a:tcPr anchor="ctr"/>
                </a:tc>
                <a:tc>
                  <a:txBody>
                    <a:bodyPr/>
                    <a:lstStyle/>
                    <a:p>
                      <a:pPr algn="ctr"/>
                      <a:r>
                        <a:rPr lang="en-US" sz="2800" dirty="0" smtClean="0"/>
                        <a:t>Scissors</a:t>
                      </a:r>
                      <a:endParaRPr lang="en-US" sz="2800" dirty="0"/>
                    </a:p>
                  </a:txBody>
                  <a:tcPr anchor="ctr"/>
                </a:tc>
              </a:tr>
              <a:tr h="918102">
                <a:tc>
                  <a:txBody>
                    <a:bodyPr/>
                    <a:lstStyle/>
                    <a:p>
                      <a:pPr algn="l"/>
                      <a:r>
                        <a:rPr lang="en-US" sz="2800" dirty="0" smtClean="0"/>
                        <a:t>Rock</a:t>
                      </a:r>
                      <a:endParaRPr lang="en-US" sz="2800" dirty="0"/>
                    </a:p>
                  </a:txBody>
                  <a:tcPr anchor="ctr"/>
                </a:tc>
                <a:tc>
                  <a:txBody>
                    <a:bodyPr/>
                    <a:lstStyle/>
                    <a:p>
                      <a:pPr algn="ctr"/>
                      <a:r>
                        <a:rPr lang="en-US" sz="2800" b="1" dirty="0" smtClean="0"/>
                        <a:t>( 0,</a:t>
                      </a:r>
                      <a:r>
                        <a:rPr lang="en-US" sz="2800" b="1" baseline="0" dirty="0" smtClean="0"/>
                        <a:t> 0)</a:t>
                      </a:r>
                      <a:endParaRPr lang="en-US" sz="2800" b="1" dirty="0"/>
                    </a:p>
                  </a:txBody>
                  <a:tcPr anchor="ctr"/>
                </a:tc>
                <a:tc>
                  <a:txBody>
                    <a:bodyPr/>
                    <a:lstStyle/>
                    <a:p>
                      <a:pPr algn="ctr"/>
                      <a:r>
                        <a:rPr lang="en-US" sz="2800" dirty="0" smtClean="0"/>
                        <a:t>(-1 , 1)</a:t>
                      </a:r>
                      <a:endParaRPr lang="en-US" sz="2800" dirty="0"/>
                    </a:p>
                  </a:txBody>
                  <a:tcPr anchor="ctr"/>
                </a:tc>
                <a:tc>
                  <a:txBody>
                    <a:bodyPr/>
                    <a:lstStyle/>
                    <a:p>
                      <a:pPr algn="ctr"/>
                      <a:r>
                        <a:rPr lang="en-US" sz="2800" dirty="0" smtClean="0"/>
                        <a:t>(1, -1)</a:t>
                      </a:r>
                      <a:endParaRPr lang="en-US" sz="2800" dirty="0"/>
                    </a:p>
                  </a:txBody>
                  <a:tcPr anchor="ctr"/>
                </a:tc>
              </a:tr>
              <a:tr h="918102">
                <a:tc>
                  <a:txBody>
                    <a:bodyPr/>
                    <a:lstStyle/>
                    <a:p>
                      <a:pPr algn="l"/>
                      <a:r>
                        <a:rPr lang="en-US" sz="2800" dirty="0" smtClean="0"/>
                        <a:t>Paper</a:t>
                      </a:r>
                      <a:endParaRPr lang="en-US" sz="2800" dirty="0"/>
                    </a:p>
                  </a:txBody>
                  <a:tcPr anchor="ctr"/>
                </a:tc>
                <a:tc>
                  <a:txBody>
                    <a:bodyPr/>
                    <a:lstStyle/>
                    <a:p>
                      <a:pPr algn="ctr"/>
                      <a:r>
                        <a:rPr lang="en-US" sz="2800" dirty="0" smtClean="0"/>
                        <a:t>(1, -1)</a:t>
                      </a:r>
                      <a:endParaRPr lang="en-US" sz="2800" dirty="0"/>
                    </a:p>
                  </a:txBody>
                  <a:tcPr anchor="ctr"/>
                </a:tc>
                <a:tc>
                  <a:txBody>
                    <a:bodyPr/>
                    <a:lstStyle/>
                    <a:p>
                      <a:pPr algn="ctr"/>
                      <a:r>
                        <a:rPr lang="en-US" sz="2800" dirty="0" smtClean="0"/>
                        <a:t>(0,</a:t>
                      </a:r>
                      <a:r>
                        <a:rPr lang="en-US" sz="2800" baseline="0" dirty="0" smtClean="0"/>
                        <a:t> 0)</a:t>
                      </a:r>
                      <a:endParaRPr lang="en-US" sz="2800" dirty="0"/>
                    </a:p>
                  </a:txBody>
                  <a:tcPr anchor="ctr"/>
                </a:tc>
                <a:tc>
                  <a:txBody>
                    <a:bodyPr/>
                    <a:lstStyle/>
                    <a:p>
                      <a:pPr algn="ctr"/>
                      <a:r>
                        <a:rPr lang="en-US" sz="2800" dirty="0" smtClean="0"/>
                        <a:t>(-1, 1)</a:t>
                      </a:r>
                      <a:endParaRPr lang="en-US" sz="2800" dirty="0"/>
                    </a:p>
                  </a:txBody>
                  <a:tcPr anchor="ctr"/>
                </a:tc>
              </a:tr>
              <a:tr h="918102">
                <a:tc>
                  <a:txBody>
                    <a:bodyPr/>
                    <a:lstStyle/>
                    <a:p>
                      <a:pPr algn="l"/>
                      <a:r>
                        <a:rPr lang="en-US" sz="2800" dirty="0" smtClean="0"/>
                        <a:t>Scissors</a:t>
                      </a:r>
                      <a:endParaRPr lang="en-US" sz="2800" dirty="0"/>
                    </a:p>
                  </a:txBody>
                  <a:tcPr anchor="ctr"/>
                </a:tc>
                <a:tc>
                  <a:txBody>
                    <a:bodyPr/>
                    <a:lstStyle/>
                    <a:p>
                      <a:pPr algn="ctr"/>
                      <a:r>
                        <a:rPr lang="en-US" sz="2800" dirty="0" smtClean="0"/>
                        <a:t>(-1, 1)</a:t>
                      </a:r>
                      <a:endParaRPr lang="en-US" sz="2800" dirty="0"/>
                    </a:p>
                  </a:txBody>
                  <a:tcPr anchor="ctr"/>
                </a:tc>
                <a:tc>
                  <a:txBody>
                    <a:bodyPr/>
                    <a:lstStyle/>
                    <a:p>
                      <a:pPr algn="ctr"/>
                      <a:r>
                        <a:rPr lang="en-US" sz="2800" dirty="0" smtClean="0"/>
                        <a:t>(1, -1)</a:t>
                      </a:r>
                      <a:endParaRPr lang="en-US" sz="2800" dirty="0"/>
                    </a:p>
                  </a:txBody>
                  <a:tcPr anchor="ctr"/>
                </a:tc>
                <a:tc>
                  <a:txBody>
                    <a:bodyPr/>
                    <a:lstStyle/>
                    <a:p>
                      <a:pPr algn="ctr"/>
                      <a:r>
                        <a:rPr lang="en-US" sz="2800" dirty="0" smtClean="0"/>
                        <a:t>(0, 0)</a:t>
                      </a:r>
                      <a:endParaRPr lang="en-US" sz="2800" dirty="0"/>
                    </a:p>
                  </a:txBody>
                  <a:tcPr anchor="ctr"/>
                </a:tc>
              </a:tr>
            </a:tbl>
          </a:graphicData>
        </a:graphic>
      </p:graphicFrame>
      <p:sp>
        <p:nvSpPr>
          <p:cNvPr id="9" name="TextBox 8"/>
          <p:cNvSpPr txBox="1"/>
          <p:nvPr/>
        </p:nvSpPr>
        <p:spPr>
          <a:xfrm>
            <a:off x="179512" y="6237312"/>
            <a:ext cx="8712968" cy="400110"/>
          </a:xfrm>
          <a:prstGeom prst="rect">
            <a:avLst/>
          </a:prstGeom>
        </p:spPr>
        <p:style>
          <a:lnRef idx="1">
            <a:schemeClr val="dk1"/>
          </a:lnRef>
          <a:fillRef idx="2">
            <a:schemeClr val="dk1"/>
          </a:fillRef>
          <a:effectRef idx="1">
            <a:schemeClr val="dk1"/>
          </a:effectRef>
          <a:fontRef idx="minor">
            <a:schemeClr val="dk1"/>
          </a:fontRef>
        </p:style>
        <p:txBody>
          <a:bodyPr wrap="square" rtlCol="0" anchor="ctr">
            <a:spAutoFit/>
          </a:bodyPr>
          <a:lstStyle/>
          <a:p>
            <a:r>
              <a:rPr lang="en-GB" sz="2000" b="1" dirty="0" smtClean="0">
                <a:solidFill>
                  <a:srgbClr val="FF0000"/>
                </a:solidFill>
              </a:rPr>
              <a:t>There is no Nash Equilibrium in this game!</a:t>
            </a:r>
            <a:endParaRPr lang="en-GB" sz="2000" b="1" dirty="0">
              <a:solidFill>
                <a:srgbClr val="FF0000"/>
              </a:solidFill>
            </a:endParaRPr>
          </a:p>
        </p:txBody>
      </p:sp>
    </p:spTree>
    <p:extLst>
      <p:ext uri="{BB962C8B-B14F-4D97-AF65-F5344CB8AC3E}">
        <p14:creationId xmlns:p14="http://schemas.microsoft.com/office/powerpoint/2010/main" xmlns="" val="2036700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Rock Paper Scissors – Random Strategy </a:t>
            </a:r>
            <a:endParaRPr lang="en-US" sz="4000" b="1" dirty="0">
              <a:solidFill>
                <a:srgbClr val="FFFFFF"/>
              </a:solidFill>
            </a:endParaRPr>
          </a:p>
        </p:txBody>
      </p:sp>
      <p:graphicFrame>
        <p:nvGraphicFramePr>
          <p:cNvPr id="4" name="Table 3"/>
          <p:cNvGraphicFramePr>
            <a:graphicFrameLocks noGrp="1"/>
          </p:cNvGraphicFramePr>
          <p:nvPr>
            <p:extLst>
              <p:ext uri="{D42A27DB-BD31-4B8C-83A1-F6EECF244321}">
                <p14:modId xmlns:p14="http://schemas.microsoft.com/office/powerpoint/2010/main" xmlns="" val="520928624"/>
              </p:ext>
            </p:extLst>
          </p:nvPr>
        </p:nvGraphicFramePr>
        <p:xfrm>
          <a:off x="179512" y="1124744"/>
          <a:ext cx="5328592" cy="3600400"/>
        </p:xfrm>
        <a:graphic>
          <a:graphicData uri="http://schemas.openxmlformats.org/drawingml/2006/table">
            <a:tbl>
              <a:tblPr firstRow="1" bandRow="1">
                <a:tableStyleId>{073A0DAA-6AF3-43AB-8588-CEC1D06C72B9}</a:tableStyleId>
              </a:tblPr>
              <a:tblGrid>
                <a:gridCol w="1332148"/>
                <a:gridCol w="1332148"/>
                <a:gridCol w="1332148"/>
                <a:gridCol w="1332148"/>
              </a:tblGrid>
              <a:tr h="900100">
                <a:tc>
                  <a:txBody>
                    <a:bodyPr/>
                    <a:lstStyle/>
                    <a:p>
                      <a:pPr algn="l"/>
                      <a:endParaRPr lang="en-US" sz="2400" dirty="0"/>
                    </a:p>
                  </a:txBody>
                  <a:tcPr anchor="ctr"/>
                </a:tc>
                <a:tc>
                  <a:txBody>
                    <a:bodyPr/>
                    <a:lstStyle/>
                    <a:p>
                      <a:pPr algn="ctr"/>
                      <a:r>
                        <a:rPr lang="en-US" sz="2400" dirty="0" smtClean="0"/>
                        <a:t>Rock</a:t>
                      </a:r>
                      <a:endParaRPr lang="en-US" sz="2400" dirty="0"/>
                    </a:p>
                  </a:txBody>
                  <a:tcPr anchor="ctr"/>
                </a:tc>
                <a:tc>
                  <a:txBody>
                    <a:bodyPr/>
                    <a:lstStyle/>
                    <a:p>
                      <a:pPr algn="ctr"/>
                      <a:r>
                        <a:rPr lang="en-US" sz="2400" dirty="0" smtClean="0"/>
                        <a:t>Paper</a:t>
                      </a:r>
                      <a:endParaRPr lang="en-US" sz="2400" dirty="0"/>
                    </a:p>
                  </a:txBody>
                  <a:tcPr anchor="ctr"/>
                </a:tc>
                <a:tc>
                  <a:txBody>
                    <a:bodyPr/>
                    <a:lstStyle/>
                    <a:p>
                      <a:pPr algn="ctr"/>
                      <a:r>
                        <a:rPr lang="en-US" sz="2400" dirty="0" smtClean="0"/>
                        <a:t>Scissors</a:t>
                      </a:r>
                      <a:endParaRPr lang="en-US" sz="2400" dirty="0"/>
                    </a:p>
                  </a:txBody>
                  <a:tcPr anchor="ctr"/>
                </a:tc>
              </a:tr>
              <a:tr h="900100">
                <a:tc>
                  <a:txBody>
                    <a:bodyPr/>
                    <a:lstStyle/>
                    <a:p>
                      <a:pPr algn="l"/>
                      <a:r>
                        <a:rPr lang="en-US" sz="2400" dirty="0" smtClean="0"/>
                        <a:t>Rock</a:t>
                      </a:r>
                      <a:endParaRPr lang="en-US" sz="2400" dirty="0"/>
                    </a:p>
                  </a:txBody>
                  <a:tcPr anchor="ctr"/>
                </a:tc>
                <a:tc>
                  <a:txBody>
                    <a:bodyPr/>
                    <a:lstStyle/>
                    <a:p>
                      <a:pPr algn="ctr"/>
                      <a:r>
                        <a:rPr lang="en-US" sz="2400" b="1" dirty="0" smtClean="0"/>
                        <a:t>( 0,</a:t>
                      </a:r>
                      <a:r>
                        <a:rPr lang="en-US" sz="2400" b="1" baseline="0" dirty="0" smtClean="0"/>
                        <a:t> 0)</a:t>
                      </a:r>
                      <a:endParaRPr lang="en-US" sz="2400" b="1" dirty="0"/>
                    </a:p>
                  </a:txBody>
                  <a:tcPr anchor="ctr"/>
                </a:tc>
                <a:tc>
                  <a:txBody>
                    <a:bodyPr/>
                    <a:lstStyle/>
                    <a:p>
                      <a:pPr algn="ctr"/>
                      <a:r>
                        <a:rPr lang="en-US" sz="2400" dirty="0" smtClean="0"/>
                        <a:t>(-1 , 1)</a:t>
                      </a:r>
                      <a:endParaRPr lang="en-US" sz="2400" dirty="0"/>
                    </a:p>
                  </a:txBody>
                  <a:tcPr anchor="ctr"/>
                </a:tc>
                <a:tc>
                  <a:txBody>
                    <a:bodyPr/>
                    <a:lstStyle/>
                    <a:p>
                      <a:pPr algn="ctr"/>
                      <a:r>
                        <a:rPr lang="en-US" sz="2400" dirty="0" smtClean="0"/>
                        <a:t>(1, -1)</a:t>
                      </a:r>
                      <a:endParaRPr lang="en-US" sz="2400" dirty="0"/>
                    </a:p>
                  </a:txBody>
                  <a:tcPr anchor="ctr"/>
                </a:tc>
              </a:tr>
              <a:tr h="900100">
                <a:tc>
                  <a:txBody>
                    <a:bodyPr/>
                    <a:lstStyle/>
                    <a:p>
                      <a:pPr algn="l"/>
                      <a:r>
                        <a:rPr lang="en-US" sz="2400" dirty="0" smtClean="0"/>
                        <a:t>Paper</a:t>
                      </a:r>
                      <a:endParaRPr lang="en-US" sz="2400" dirty="0"/>
                    </a:p>
                  </a:txBody>
                  <a:tcPr anchor="ctr"/>
                </a:tc>
                <a:tc>
                  <a:txBody>
                    <a:bodyPr/>
                    <a:lstStyle/>
                    <a:p>
                      <a:pPr algn="ctr"/>
                      <a:r>
                        <a:rPr lang="en-US" sz="2400" dirty="0" smtClean="0"/>
                        <a:t>(1, -1)</a:t>
                      </a:r>
                      <a:endParaRPr lang="en-US" sz="2400" dirty="0"/>
                    </a:p>
                  </a:txBody>
                  <a:tcPr anchor="ctr"/>
                </a:tc>
                <a:tc>
                  <a:txBody>
                    <a:bodyPr/>
                    <a:lstStyle/>
                    <a:p>
                      <a:pPr algn="ctr"/>
                      <a:r>
                        <a:rPr lang="en-US" sz="2400" dirty="0" smtClean="0"/>
                        <a:t>(0,</a:t>
                      </a:r>
                      <a:r>
                        <a:rPr lang="en-US" sz="2400" baseline="0" dirty="0" smtClean="0"/>
                        <a:t> 0)</a:t>
                      </a:r>
                      <a:endParaRPr lang="en-US" sz="2400" dirty="0"/>
                    </a:p>
                  </a:txBody>
                  <a:tcPr anchor="ctr"/>
                </a:tc>
                <a:tc>
                  <a:txBody>
                    <a:bodyPr/>
                    <a:lstStyle/>
                    <a:p>
                      <a:pPr algn="ctr"/>
                      <a:r>
                        <a:rPr lang="en-US" sz="2400" dirty="0" smtClean="0"/>
                        <a:t>(-1, 1)</a:t>
                      </a:r>
                      <a:endParaRPr lang="en-US" sz="2400" dirty="0"/>
                    </a:p>
                  </a:txBody>
                  <a:tcPr anchor="ctr"/>
                </a:tc>
              </a:tr>
              <a:tr h="900100">
                <a:tc>
                  <a:txBody>
                    <a:bodyPr/>
                    <a:lstStyle/>
                    <a:p>
                      <a:pPr algn="l"/>
                      <a:r>
                        <a:rPr lang="en-US" sz="2400" dirty="0" smtClean="0"/>
                        <a:t>Scissors</a:t>
                      </a:r>
                      <a:endParaRPr lang="en-US" sz="2400" dirty="0"/>
                    </a:p>
                  </a:txBody>
                  <a:tcPr anchor="ctr"/>
                </a:tc>
                <a:tc>
                  <a:txBody>
                    <a:bodyPr/>
                    <a:lstStyle/>
                    <a:p>
                      <a:pPr algn="ctr"/>
                      <a:r>
                        <a:rPr lang="en-US" sz="2400" dirty="0" smtClean="0"/>
                        <a:t>(-1, 1)</a:t>
                      </a:r>
                      <a:endParaRPr lang="en-US" sz="2400" dirty="0"/>
                    </a:p>
                  </a:txBody>
                  <a:tcPr anchor="ctr"/>
                </a:tc>
                <a:tc>
                  <a:txBody>
                    <a:bodyPr/>
                    <a:lstStyle/>
                    <a:p>
                      <a:pPr algn="ctr"/>
                      <a:r>
                        <a:rPr lang="en-US" sz="2400" dirty="0" smtClean="0"/>
                        <a:t>(1, -1)</a:t>
                      </a:r>
                      <a:endParaRPr lang="en-US" sz="2400" dirty="0"/>
                    </a:p>
                  </a:txBody>
                  <a:tcPr anchor="ctr"/>
                </a:tc>
                <a:tc>
                  <a:txBody>
                    <a:bodyPr/>
                    <a:lstStyle/>
                    <a:p>
                      <a:pPr algn="ctr"/>
                      <a:r>
                        <a:rPr lang="en-US" sz="2400" dirty="0" smtClean="0"/>
                        <a:t>(0, 0)</a:t>
                      </a:r>
                      <a:endParaRPr lang="en-US" sz="2400" dirty="0"/>
                    </a:p>
                  </a:txBody>
                  <a:tcPr anchor="ctr"/>
                </a:tc>
              </a:tr>
            </a:tbl>
          </a:graphicData>
        </a:graphic>
      </p:graphicFrame>
      <p:pic>
        <p:nvPicPr>
          <p:cNvPr id="2" name="Picture 1" descr="shutterstock_86287981.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64087" y="1124744"/>
            <a:ext cx="3698259" cy="5544616"/>
          </a:xfrm>
          <a:prstGeom prst="rect">
            <a:avLst/>
          </a:prstGeom>
        </p:spPr>
      </p:pic>
      <p:sp>
        <p:nvSpPr>
          <p:cNvPr id="3" name="TextBox 2"/>
          <p:cNvSpPr txBox="1"/>
          <p:nvPr/>
        </p:nvSpPr>
        <p:spPr>
          <a:xfrm>
            <a:off x="179512" y="4941168"/>
            <a:ext cx="5184576" cy="1754327"/>
          </a:xfrm>
          <a:prstGeom prst="rect">
            <a:avLst/>
          </a:prstGeom>
          <a:solidFill>
            <a:srgbClr val="EEF1F6"/>
          </a:solidFill>
          <a:effectLst>
            <a:outerShdw blurRad="50800" dist="38100" dir="2700000" algn="tl" rotWithShape="0">
              <a:prstClr val="black">
                <a:alpha val="40000"/>
              </a:prstClr>
            </a:outerShdw>
          </a:effectLst>
        </p:spPr>
        <p:txBody>
          <a:bodyPr wrap="square" rtlCol="0">
            <a:spAutoFit/>
          </a:bodyPr>
          <a:lstStyle/>
          <a:p>
            <a:r>
              <a:rPr lang="en-US" dirty="0" smtClean="0"/>
              <a:t>In this game </a:t>
            </a:r>
            <a:r>
              <a:rPr lang="en-US" dirty="0"/>
              <a:t>matter what both players choose, at least one of them can always improve their payoff by switching to a different choice. If one of them wins the game, the loser can improve their payoff by </a:t>
            </a:r>
            <a:r>
              <a:rPr lang="en-US" dirty="0" smtClean="0"/>
              <a:t>switching. </a:t>
            </a:r>
            <a:r>
              <a:rPr lang="en-US" dirty="0"/>
              <a:t>If it's a tie, either player can improve their payoff by switching to a different choice.</a:t>
            </a:r>
          </a:p>
        </p:txBody>
      </p:sp>
    </p:spTree>
    <p:extLst>
      <p:ext uri="{BB962C8B-B14F-4D97-AF65-F5344CB8AC3E}">
        <p14:creationId xmlns:p14="http://schemas.microsoft.com/office/powerpoint/2010/main" xmlns="" val="20565797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Pricing Game for Two Confectioners</a:t>
            </a:r>
            <a:endParaRPr lang="en-US" sz="4000" b="1" dirty="0">
              <a:solidFill>
                <a:srgbClr val="FFFFFF"/>
              </a:solidFill>
            </a:endParaRPr>
          </a:p>
        </p:txBody>
      </p:sp>
      <p:sp>
        <p:nvSpPr>
          <p:cNvPr id="7" name="TextBox 6"/>
          <p:cNvSpPr txBox="1"/>
          <p:nvPr/>
        </p:nvSpPr>
        <p:spPr>
          <a:xfrm>
            <a:off x="179512" y="1196752"/>
            <a:ext cx="8712968" cy="1015663"/>
          </a:xfrm>
          <a:prstGeom prst="rect">
            <a:avLst/>
          </a:prstGeom>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r>
              <a:rPr lang="en-GB" sz="2000" dirty="0"/>
              <a:t>Nestle and Cadbury are the two dominant firms in the UK chocolate market.  They face the decision whether to raise prices using their market power, or to leave prices unchanged.  Their payoff matrix is </a:t>
            </a:r>
            <a:r>
              <a:rPr lang="en-GB" sz="2000" dirty="0" smtClean="0"/>
              <a:t>below showing the change in profits</a:t>
            </a:r>
            <a:endParaRPr lang="en-GB" sz="2000" b="1" dirty="0">
              <a:solidFill>
                <a:srgbClr val="FF0000"/>
              </a:solidFill>
            </a:endParaRPr>
          </a:p>
        </p:txBody>
      </p:sp>
      <p:sp>
        <p:nvSpPr>
          <p:cNvPr id="9" name="TextBox 8"/>
          <p:cNvSpPr txBox="1"/>
          <p:nvPr/>
        </p:nvSpPr>
        <p:spPr>
          <a:xfrm>
            <a:off x="179512" y="6237312"/>
            <a:ext cx="8712968" cy="400110"/>
          </a:xfrm>
          <a:prstGeom prst="rect">
            <a:avLst/>
          </a:prstGeom>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r>
              <a:rPr lang="en-GB" sz="2000" dirty="0"/>
              <a:t>Identify if a Nash Equilibrium exists in the game above</a:t>
            </a:r>
            <a:endParaRPr lang="en-GB" sz="2000" b="1" dirty="0">
              <a:solidFill>
                <a:srgbClr val="FF00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xmlns="" val="1130523453"/>
              </p:ext>
            </p:extLst>
          </p:nvPr>
        </p:nvGraphicFramePr>
        <p:xfrm>
          <a:off x="179512" y="2420888"/>
          <a:ext cx="8712968" cy="3528392"/>
        </p:xfrm>
        <a:graphic>
          <a:graphicData uri="http://schemas.openxmlformats.org/drawingml/2006/table">
            <a:tbl>
              <a:tblPr firstRow="1" bandRow="1">
                <a:tableStyleId>{5C22544A-7EE6-4342-B048-85BDC9FD1C3A}</a:tableStyleId>
              </a:tblPr>
              <a:tblGrid>
                <a:gridCol w="2178242"/>
                <a:gridCol w="2178242"/>
                <a:gridCol w="2178242"/>
                <a:gridCol w="2178242"/>
              </a:tblGrid>
              <a:tr h="882098">
                <a:tc>
                  <a:txBody>
                    <a:bodyPr/>
                    <a:lstStyle/>
                    <a:p>
                      <a:endParaRPr lang="en-US" sz="2400" dirty="0"/>
                    </a:p>
                  </a:txBody>
                  <a:tcPr anchor="ctr"/>
                </a:tc>
                <a:tc>
                  <a:txBody>
                    <a:bodyPr/>
                    <a:lstStyle/>
                    <a:p>
                      <a:endParaRPr lang="en-US" sz="2400" dirty="0"/>
                    </a:p>
                  </a:txBody>
                  <a:tcPr anchor="ctr"/>
                </a:tc>
                <a:tc>
                  <a:txBody>
                    <a:bodyPr/>
                    <a:lstStyle/>
                    <a:p>
                      <a:r>
                        <a:rPr lang="en-US" sz="2400" dirty="0" smtClean="0"/>
                        <a:t>Nestle</a:t>
                      </a:r>
                      <a:endParaRPr lang="en-US" sz="2400" dirty="0"/>
                    </a:p>
                  </a:txBody>
                  <a:tcPr anchor="ctr"/>
                </a:tc>
                <a:tc>
                  <a:txBody>
                    <a:bodyPr/>
                    <a:lstStyle/>
                    <a:p>
                      <a:endParaRPr lang="en-US" sz="2400" dirty="0"/>
                    </a:p>
                  </a:txBody>
                  <a:tcPr anchor="ctr"/>
                </a:tc>
              </a:tr>
              <a:tr h="882098">
                <a:tc>
                  <a:txBody>
                    <a:bodyPr/>
                    <a:lstStyle/>
                    <a:p>
                      <a:r>
                        <a:rPr lang="en-US" sz="2400" dirty="0" smtClean="0"/>
                        <a:t>Pay-off is profits in £s</a:t>
                      </a:r>
                      <a:endParaRPr lang="en-US" sz="2400" dirty="0"/>
                    </a:p>
                  </a:txBody>
                  <a:tcPr anchor="ctr"/>
                </a:tc>
                <a:tc>
                  <a:txBody>
                    <a:bodyPr/>
                    <a:lstStyle/>
                    <a:p>
                      <a:endParaRPr lang="en-US" sz="2400" dirty="0"/>
                    </a:p>
                  </a:txBody>
                  <a:tcPr anchor="ctr"/>
                </a:tc>
                <a:tc>
                  <a:txBody>
                    <a:bodyPr/>
                    <a:lstStyle/>
                    <a:p>
                      <a:r>
                        <a:rPr lang="en-US" sz="2400" dirty="0" smtClean="0"/>
                        <a:t>Raise Price</a:t>
                      </a:r>
                      <a:endParaRPr lang="en-US" sz="2400" dirty="0"/>
                    </a:p>
                  </a:txBody>
                  <a:tcPr anchor="ctr"/>
                </a:tc>
                <a:tc>
                  <a:txBody>
                    <a:bodyPr/>
                    <a:lstStyle/>
                    <a:p>
                      <a:r>
                        <a:rPr lang="en-US" sz="2400" dirty="0" smtClean="0"/>
                        <a:t>Remain Unchanged</a:t>
                      </a:r>
                      <a:endParaRPr lang="en-US" sz="2400" dirty="0"/>
                    </a:p>
                  </a:txBody>
                  <a:tcPr anchor="ctr"/>
                </a:tc>
              </a:tr>
              <a:tr h="882098">
                <a:tc>
                  <a:txBody>
                    <a:bodyPr/>
                    <a:lstStyle/>
                    <a:p>
                      <a:r>
                        <a:rPr lang="en-US" sz="2400" b="1" dirty="0" smtClean="0"/>
                        <a:t>Cadbury</a:t>
                      </a:r>
                      <a:endParaRPr lang="en-US" sz="2400" b="1" dirty="0"/>
                    </a:p>
                  </a:txBody>
                  <a:tcPr anchor="ctr"/>
                </a:tc>
                <a:tc>
                  <a:txBody>
                    <a:bodyPr/>
                    <a:lstStyle/>
                    <a:p>
                      <a:r>
                        <a:rPr lang="en-US" sz="2400" dirty="0" smtClean="0"/>
                        <a:t>Raise Price</a:t>
                      </a:r>
                      <a:endParaRPr lang="en-US" sz="2400" dirty="0"/>
                    </a:p>
                  </a:txBody>
                  <a:tcPr anchor="ctr"/>
                </a:tc>
                <a:tc>
                  <a:txBody>
                    <a:bodyPr/>
                    <a:lstStyle/>
                    <a:p>
                      <a:r>
                        <a:rPr lang="en-US" sz="2400" dirty="0" smtClean="0"/>
                        <a:t>(2, -2)</a:t>
                      </a:r>
                      <a:endParaRPr lang="en-US" sz="2400" dirty="0"/>
                    </a:p>
                  </a:txBody>
                  <a:tcPr anchor="ctr"/>
                </a:tc>
                <a:tc>
                  <a:txBody>
                    <a:bodyPr/>
                    <a:lstStyle/>
                    <a:p>
                      <a:r>
                        <a:rPr lang="en-US" sz="2400" dirty="0" smtClean="0"/>
                        <a:t>(12, -12)</a:t>
                      </a:r>
                      <a:endParaRPr lang="en-US" sz="2400" dirty="0"/>
                    </a:p>
                  </a:txBody>
                  <a:tcPr anchor="ctr"/>
                </a:tc>
              </a:tr>
              <a:tr h="882098">
                <a:tc>
                  <a:txBody>
                    <a:bodyPr/>
                    <a:lstStyle/>
                    <a:p>
                      <a:endParaRPr lang="en-US" sz="2400" dirty="0"/>
                    </a:p>
                  </a:txBody>
                  <a:tcPr anchor="ctr"/>
                </a:tc>
                <a:tc>
                  <a:txBody>
                    <a:bodyPr/>
                    <a:lstStyle/>
                    <a:p>
                      <a:r>
                        <a:rPr lang="en-US" sz="2400" dirty="0" smtClean="0"/>
                        <a:t>Remain Unchanged</a:t>
                      </a:r>
                      <a:endParaRPr lang="en-US" sz="2400" dirty="0"/>
                    </a:p>
                  </a:txBody>
                  <a:tcPr anchor="ctr"/>
                </a:tc>
                <a:tc>
                  <a:txBody>
                    <a:bodyPr/>
                    <a:lstStyle/>
                    <a:p>
                      <a:r>
                        <a:rPr lang="en-US" sz="2400" dirty="0" smtClean="0"/>
                        <a:t>(10, -10)</a:t>
                      </a:r>
                      <a:endParaRPr lang="en-US" sz="2400" dirty="0"/>
                    </a:p>
                  </a:txBody>
                  <a:tcPr anchor="ctr"/>
                </a:tc>
                <a:tc>
                  <a:txBody>
                    <a:bodyPr/>
                    <a:lstStyle/>
                    <a:p>
                      <a:r>
                        <a:rPr lang="en-US" sz="2400" dirty="0" smtClean="0"/>
                        <a:t>(0, 0)</a:t>
                      </a:r>
                      <a:endParaRPr lang="en-US" sz="2400" dirty="0"/>
                    </a:p>
                  </a:txBody>
                  <a:tcPr anchor="ctr"/>
                </a:tc>
              </a:tr>
            </a:tbl>
          </a:graphicData>
        </a:graphic>
      </p:graphicFrame>
    </p:spTree>
    <p:extLst>
      <p:ext uri="{BB962C8B-B14F-4D97-AF65-F5344CB8AC3E}">
        <p14:creationId xmlns:p14="http://schemas.microsoft.com/office/powerpoint/2010/main" xmlns="" val="1134349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Pricing Game for Two Confectioners</a:t>
            </a:r>
            <a:endParaRPr lang="en-US" sz="4000" b="1" dirty="0">
              <a:solidFill>
                <a:srgbClr val="FFFFFF"/>
              </a:solidFill>
            </a:endParaRPr>
          </a:p>
        </p:txBody>
      </p:sp>
      <p:sp>
        <p:nvSpPr>
          <p:cNvPr id="7" name="TextBox 6"/>
          <p:cNvSpPr txBox="1"/>
          <p:nvPr/>
        </p:nvSpPr>
        <p:spPr>
          <a:xfrm>
            <a:off x="179512" y="1196752"/>
            <a:ext cx="8712968" cy="1015663"/>
          </a:xfrm>
          <a:prstGeom prst="rect">
            <a:avLst/>
          </a:prstGeom>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r>
              <a:rPr lang="en-GB" sz="2000" dirty="0"/>
              <a:t>Nestle and Cadbury are the two dominant firms in the UK chocolate market.  They face the decision whether to raise prices using their market power, or to leave prices unchanged.  Their payoff matrix is </a:t>
            </a:r>
            <a:r>
              <a:rPr lang="en-GB" sz="2000" dirty="0" smtClean="0"/>
              <a:t>below showing the change in profits</a:t>
            </a:r>
            <a:endParaRPr lang="en-GB" sz="2000" b="1"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xmlns="" val="3604140426"/>
              </p:ext>
            </p:extLst>
          </p:nvPr>
        </p:nvGraphicFramePr>
        <p:xfrm>
          <a:off x="179512" y="2420888"/>
          <a:ext cx="8712968" cy="3528392"/>
        </p:xfrm>
        <a:graphic>
          <a:graphicData uri="http://schemas.openxmlformats.org/drawingml/2006/table">
            <a:tbl>
              <a:tblPr firstRow="1" bandRow="1">
                <a:tableStyleId>{5C22544A-7EE6-4342-B048-85BDC9FD1C3A}</a:tableStyleId>
              </a:tblPr>
              <a:tblGrid>
                <a:gridCol w="2178242"/>
                <a:gridCol w="2178242"/>
                <a:gridCol w="2178242"/>
                <a:gridCol w="2178242"/>
              </a:tblGrid>
              <a:tr h="882098">
                <a:tc>
                  <a:txBody>
                    <a:bodyPr/>
                    <a:lstStyle/>
                    <a:p>
                      <a:endParaRPr lang="en-US" sz="2400" dirty="0"/>
                    </a:p>
                  </a:txBody>
                  <a:tcPr anchor="ctr"/>
                </a:tc>
                <a:tc>
                  <a:txBody>
                    <a:bodyPr/>
                    <a:lstStyle/>
                    <a:p>
                      <a:endParaRPr lang="en-US" sz="2400" dirty="0"/>
                    </a:p>
                  </a:txBody>
                  <a:tcPr anchor="ctr"/>
                </a:tc>
                <a:tc>
                  <a:txBody>
                    <a:bodyPr/>
                    <a:lstStyle/>
                    <a:p>
                      <a:r>
                        <a:rPr lang="en-US" sz="2400" dirty="0" smtClean="0"/>
                        <a:t>Nestle</a:t>
                      </a:r>
                      <a:endParaRPr lang="en-US" sz="2400" dirty="0"/>
                    </a:p>
                  </a:txBody>
                  <a:tcPr anchor="ctr"/>
                </a:tc>
                <a:tc>
                  <a:txBody>
                    <a:bodyPr/>
                    <a:lstStyle/>
                    <a:p>
                      <a:endParaRPr lang="en-US" sz="2400" dirty="0"/>
                    </a:p>
                  </a:txBody>
                  <a:tcPr anchor="ctr"/>
                </a:tc>
              </a:tr>
              <a:tr h="882098">
                <a:tc>
                  <a:txBody>
                    <a:bodyPr/>
                    <a:lstStyle/>
                    <a:p>
                      <a:r>
                        <a:rPr lang="en-US" sz="2400" dirty="0" smtClean="0"/>
                        <a:t>Pay-off is profits in £s</a:t>
                      </a:r>
                      <a:endParaRPr lang="en-US" sz="2400" dirty="0"/>
                    </a:p>
                  </a:txBody>
                  <a:tcPr anchor="ctr"/>
                </a:tc>
                <a:tc>
                  <a:txBody>
                    <a:bodyPr/>
                    <a:lstStyle/>
                    <a:p>
                      <a:endParaRPr lang="en-US" sz="2400" dirty="0"/>
                    </a:p>
                  </a:txBody>
                  <a:tcPr anchor="ctr"/>
                </a:tc>
                <a:tc>
                  <a:txBody>
                    <a:bodyPr/>
                    <a:lstStyle/>
                    <a:p>
                      <a:r>
                        <a:rPr lang="en-US" sz="2400" dirty="0" smtClean="0"/>
                        <a:t>Raise Price</a:t>
                      </a:r>
                      <a:endParaRPr lang="en-US" sz="2400" dirty="0"/>
                    </a:p>
                  </a:txBody>
                  <a:tcPr anchor="ctr"/>
                </a:tc>
                <a:tc>
                  <a:txBody>
                    <a:bodyPr/>
                    <a:lstStyle/>
                    <a:p>
                      <a:r>
                        <a:rPr lang="en-US" sz="2400" dirty="0" smtClean="0"/>
                        <a:t>Remain Unchanged</a:t>
                      </a:r>
                      <a:endParaRPr lang="en-US" sz="2400" dirty="0"/>
                    </a:p>
                  </a:txBody>
                  <a:tcPr anchor="ctr"/>
                </a:tc>
              </a:tr>
              <a:tr h="882098">
                <a:tc>
                  <a:txBody>
                    <a:bodyPr/>
                    <a:lstStyle/>
                    <a:p>
                      <a:r>
                        <a:rPr lang="en-US" sz="2400" b="1" dirty="0" smtClean="0"/>
                        <a:t>Cadbury</a:t>
                      </a:r>
                      <a:endParaRPr lang="en-US" sz="2400" b="1" dirty="0"/>
                    </a:p>
                  </a:txBody>
                  <a:tcPr anchor="ctr"/>
                </a:tc>
                <a:tc>
                  <a:txBody>
                    <a:bodyPr/>
                    <a:lstStyle/>
                    <a:p>
                      <a:r>
                        <a:rPr lang="en-US" sz="2400" dirty="0" smtClean="0"/>
                        <a:t>Raise Price</a:t>
                      </a:r>
                      <a:endParaRPr lang="en-US" sz="2400" dirty="0"/>
                    </a:p>
                  </a:txBody>
                  <a:tcPr anchor="ctr"/>
                </a:tc>
                <a:tc>
                  <a:txBody>
                    <a:bodyPr/>
                    <a:lstStyle/>
                    <a:p>
                      <a:r>
                        <a:rPr lang="en-US" sz="2400" dirty="0" smtClean="0"/>
                        <a:t>(2, -2)</a:t>
                      </a:r>
                      <a:endParaRPr lang="en-US" sz="2400" dirty="0"/>
                    </a:p>
                  </a:txBody>
                  <a:tcPr anchor="ctr"/>
                </a:tc>
                <a:tc>
                  <a:txBody>
                    <a:bodyPr/>
                    <a:lstStyle/>
                    <a:p>
                      <a:r>
                        <a:rPr lang="en-US" sz="2400" dirty="0" smtClean="0"/>
                        <a:t>(12, -12)</a:t>
                      </a:r>
                      <a:endParaRPr lang="en-US" sz="2400" dirty="0"/>
                    </a:p>
                  </a:txBody>
                  <a:tcPr anchor="ctr"/>
                </a:tc>
              </a:tr>
              <a:tr h="882098">
                <a:tc>
                  <a:txBody>
                    <a:bodyPr/>
                    <a:lstStyle/>
                    <a:p>
                      <a:endParaRPr lang="en-US" sz="2400" dirty="0"/>
                    </a:p>
                  </a:txBody>
                  <a:tcPr anchor="ctr"/>
                </a:tc>
                <a:tc>
                  <a:txBody>
                    <a:bodyPr/>
                    <a:lstStyle/>
                    <a:p>
                      <a:r>
                        <a:rPr lang="en-US" sz="2400" dirty="0" smtClean="0"/>
                        <a:t>Remain Unchanged</a:t>
                      </a:r>
                      <a:endParaRPr lang="en-US" sz="2400" dirty="0"/>
                    </a:p>
                  </a:txBody>
                  <a:tcPr anchor="ctr"/>
                </a:tc>
                <a:tc>
                  <a:txBody>
                    <a:bodyPr/>
                    <a:lstStyle/>
                    <a:p>
                      <a:r>
                        <a:rPr lang="en-US" sz="2400" dirty="0" smtClean="0"/>
                        <a:t>(10, -10)</a:t>
                      </a:r>
                      <a:endParaRPr lang="en-US" sz="2400" dirty="0"/>
                    </a:p>
                  </a:txBody>
                  <a:tcPr anchor="ctr"/>
                </a:tc>
                <a:tc>
                  <a:txBody>
                    <a:bodyPr/>
                    <a:lstStyle/>
                    <a:p>
                      <a:r>
                        <a:rPr lang="en-US" sz="2400" dirty="0" smtClean="0"/>
                        <a:t>(0, 0)</a:t>
                      </a:r>
                      <a:endParaRPr lang="en-US" sz="2400" dirty="0"/>
                    </a:p>
                  </a:txBody>
                  <a:tcPr anchor="ctr"/>
                </a:tc>
              </a:tr>
            </a:tbl>
          </a:graphicData>
        </a:graphic>
      </p:graphicFrame>
      <p:sp>
        <p:nvSpPr>
          <p:cNvPr id="9" name="TextBox 8"/>
          <p:cNvSpPr txBox="1"/>
          <p:nvPr/>
        </p:nvSpPr>
        <p:spPr>
          <a:xfrm>
            <a:off x="179512" y="6083424"/>
            <a:ext cx="8712968" cy="707886"/>
          </a:xfrm>
          <a:prstGeom prst="rect">
            <a:avLst/>
          </a:prstGeom>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r>
              <a:rPr lang="en-GB" sz="2000" dirty="0"/>
              <a:t>A player has a dominant strategy when it has one strategy that offers a higher pay-off than any other </a:t>
            </a:r>
            <a:r>
              <a:rPr lang="en-GB" sz="2000" u="sng" dirty="0"/>
              <a:t>irrespective of the choice made by the other player</a:t>
            </a:r>
            <a:r>
              <a:rPr lang="en-GB" sz="2000" dirty="0"/>
              <a:t>. </a:t>
            </a:r>
          </a:p>
        </p:txBody>
      </p:sp>
    </p:spTree>
    <p:extLst>
      <p:ext uri="{BB962C8B-B14F-4D97-AF65-F5344CB8AC3E}">
        <p14:creationId xmlns:p14="http://schemas.microsoft.com/office/powerpoint/2010/main" xmlns="" val="39546520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First Mover Advantage</a:t>
            </a:r>
            <a:endParaRPr lang="en-US" sz="4000" b="1" dirty="0">
              <a:solidFill>
                <a:srgbClr val="FFFFFF"/>
              </a:solidFill>
            </a:endParaRPr>
          </a:p>
        </p:txBody>
      </p:sp>
      <p:pic>
        <p:nvPicPr>
          <p:cNvPr id="2" name="Picture 1" descr="shutterstock_231345532.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9512" y="1124745"/>
            <a:ext cx="5210542" cy="4392487"/>
          </a:xfrm>
          <a:prstGeom prst="rect">
            <a:avLst/>
          </a:prstGeom>
        </p:spPr>
      </p:pic>
      <p:sp>
        <p:nvSpPr>
          <p:cNvPr id="3" name="TextBox 2"/>
          <p:cNvSpPr txBox="1"/>
          <p:nvPr/>
        </p:nvSpPr>
        <p:spPr>
          <a:xfrm>
            <a:off x="5580112" y="1196752"/>
            <a:ext cx="3384376" cy="5062924"/>
          </a:xfrm>
          <a:prstGeom prst="rect">
            <a:avLst/>
          </a:prstGeom>
          <a:solidFill>
            <a:srgbClr val="EEF1F6"/>
          </a:solidFill>
          <a:effectLst>
            <a:outerShdw blurRad="50800" dist="38100" dir="2700000" algn="tl" rotWithShape="0">
              <a:prstClr val="black">
                <a:alpha val="40000"/>
              </a:prstClr>
            </a:outerShdw>
          </a:effectLst>
        </p:spPr>
        <p:txBody>
          <a:bodyPr wrap="square" rtlCol="0">
            <a:spAutoFit/>
          </a:bodyPr>
          <a:lstStyle/>
          <a:p>
            <a:r>
              <a:rPr lang="en-US" sz="1900" dirty="0" smtClean="0"/>
              <a:t>Two players A and B take turns choosing a number between 1 and 10 (inclusive)</a:t>
            </a:r>
          </a:p>
          <a:p>
            <a:endParaRPr lang="en-US" sz="1900" dirty="0"/>
          </a:p>
          <a:p>
            <a:r>
              <a:rPr lang="en-US" sz="1900" dirty="0" smtClean="0"/>
              <a:t>A goes first</a:t>
            </a:r>
          </a:p>
          <a:p>
            <a:endParaRPr lang="en-US" sz="1900" dirty="0"/>
          </a:p>
          <a:p>
            <a:r>
              <a:rPr lang="en-US" sz="1900" dirty="0" smtClean="0"/>
              <a:t>The cumulative number of ALL of the numbers chosen is calculated as the game progresses</a:t>
            </a:r>
          </a:p>
          <a:p>
            <a:endParaRPr lang="en-US" sz="1900" dirty="0"/>
          </a:p>
          <a:p>
            <a:r>
              <a:rPr lang="en-US" sz="1900" dirty="0" smtClean="0"/>
              <a:t>The winner is the player whose choice of number TAKES THE TOTAL to 100 or more</a:t>
            </a:r>
          </a:p>
          <a:p>
            <a:endParaRPr lang="en-US" sz="1900" dirty="0"/>
          </a:p>
          <a:p>
            <a:r>
              <a:rPr lang="en-US" sz="1900" dirty="0" smtClean="0"/>
              <a:t>Does this game have first mover advantage?</a:t>
            </a:r>
            <a:endParaRPr lang="en-US" sz="1900" dirty="0"/>
          </a:p>
        </p:txBody>
      </p:sp>
    </p:spTree>
    <p:extLst>
      <p:ext uri="{BB962C8B-B14F-4D97-AF65-F5344CB8AC3E}">
        <p14:creationId xmlns:p14="http://schemas.microsoft.com/office/powerpoint/2010/main" xmlns="" val="4986704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utterstock_70205326.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801" y="1025996"/>
            <a:ext cx="7617544" cy="5787380"/>
          </a:xfrm>
          <a:prstGeom prst="rect">
            <a:avLst/>
          </a:prstGeom>
        </p:spPr>
      </p:pic>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First Mover Advantage – 0 to 100 Game</a:t>
            </a:r>
            <a:endParaRPr lang="en-US" sz="4000" b="1" dirty="0">
              <a:solidFill>
                <a:srgbClr val="FFFFFF"/>
              </a:solidFill>
            </a:endParaRPr>
          </a:p>
        </p:txBody>
      </p:sp>
      <p:sp>
        <p:nvSpPr>
          <p:cNvPr id="3" name="TextBox 2"/>
          <p:cNvSpPr txBox="1"/>
          <p:nvPr/>
        </p:nvSpPr>
        <p:spPr>
          <a:xfrm>
            <a:off x="4139952" y="2636912"/>
            <a:ext cx="4824536" cy="3893374"/>
          </a:xfrm>
          <a:prstGeom prst="rect">
            <a:avLst/>
          </a:prstGeom>
          <a:solidFill>
            <a:srgbClr val="EEF1F6"/>
          </a:solidFill>
          <a:effectLst>
            <a:outerShdw blurRad="50800" dist="38100" dir="2700000" algn="tl" rotWithShape="0">
              <a:prstClr val="black">
                <a:alpha val="40000"/>
              </a:prstClr>
            </a:outerShdw>
          </a:effectLst>
        </p:spPr>
        <p:txBody>
          <a:bodyPr wrap="square" rtlCol="0">
            <a:spAutoFit/>
          </a:bodyPr>
          <a:lstStyle/>
          <a:p>
            <a:pPr marL="342900" indent="-342900">
              <a:buFont typeface="Arial"/>
              <a:buChar char="•"/>
            </a:pPr>
            <a:r>
              <a:rPr lang="en-US" sz="1900" dirty="0" smtClean="0"/>
              <a:t>For Player A to win, he/she must a number that takes the total to 100 or more</a:t>
            </a:r>
          </a:p>
          <a:p>
            <a:pPr marL="342900" indent="-342900">
              <a:buFont typeface="Arial"/>
              <a:buChar char="•"/>
            </a:pPr>
            <a:r>
              <a:rPr lang="en-US" sz="1900" dirty="0" smtClean="0"/>
              <a:t>The only way this can happen is Player B to leave me a number of 90 or more</a:t>
            </a:r>
          </a:p>
          <a:p>
            <a:pPr marL="342900" indent="-342900">
              <a:buFont typeface="Arial"/>
              <a:buChar char="•"/>
            </a:pPr>
            <a:r>
              <a:rPr lang="en-US" sz="1900" dirty="0" smtClean="0"/>
              <a:t>Player A needs to ensure Player B is left with 89</a:t>
            </a:r>
          </a:p>
          <a:p>
            <a:pPr marL="342900" indent="-342900">
              <a:buFont typeface="Arial"/>
              <a:buChar char="•"/>
            </a:pPr>
            <a:r>
              <a:rPr lang="en-US" sz="1900" dirty="0" smtClean="0"/>
              <a:t>Player B knows this too</a:t>
            </a:r>
          </a:p>
          <a:p>
            <a:pPr marL="342900" indent="-342900">
              <a:buFont typeface="Arial"/>
              <a:buChar char="•"/>
            </a:pPr>
            <a:r>
              <a:rPr lang="en-US" sz="1900" dirty="0" smtClean="0"/>
              <a:t>Player A needs to leave Player B with 78</a:t>
            </a:r>
          </a:p>
          <a:p>
            <a:pPr marL="342900" indent="-342900">
              <a:buFont typeface="Arial"/>
              <a:buChar char="•"/>
            </a:pPr>
            <a:r>
              <a:rPr lang="en-US" sz="1900" dirty="0" smtClean="0"/>
              <a:t>Use backward-induction to work towards the solution</a:t>
            </a:r>
          </a:p>
          <a:p>
            <a:pPr marL="342900" indent="-342900">
              <a:buFont typeface="Arial"/>
              <a:buChar char="•"/>
            </a:pPr>
            <a:r>
              <a:rPr lang="en-US" sz="1900" dirty="0" smtClean="0"/>
              <a:t>100 – 89 – 78 – 67 – 56 – 45 – 34 – 23 – 12</a:t>
            </a:r>
          </a:p>
          <a:p>
            <a:pPr marL="342900" indent="-342900">
              <a:buFont typeface="Arial"/>
              <a:buChar char="•"/>
            </a:pPr>
            <a:r>
              <a:rPr lang="en-US" sz="1900" dirty="0" smtClean="0"/>
              <a:t>Player A can ensure he/she wins by going first and choosing </a:t>
            </a:r>
            <a:r>
              <a:rPr lang="en-US" sz="1900" b="1" dirty="0" smtClean="0"/>
              <a:t>1</a:t>
            </a:r>
            <a:endParaRPr lang="en-US" sz="1900" dirty="0" smtClean="0"/>
          </a:p>
        </p:txBody>
      </p:sp>
    </p:spTree>
    <p:extLst>
      <p:ext uri="{BB962C8B-B14F-4D97-AF65-F5344CB8AC3E}">
        <p14:creationId xmlns:p14="http://schemas.microsoft.com/office/powerpoint/2010/main" xmlns="" val="41432456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a:solidFill>
                  <a:srgbClr val="FFFFFF"/>
                </a:solidFill>
              </a:rPr>
              <a:t>E</a:t>
            </a:r>
            <a:r>
              <a:rPr lang="en-US" sz="4000" b="1" dirty="0" smtClean="0">
                <a:solidFill>
                  <a:srgbClr val="FFFFFF"/>
                </a:solidFill>
              </a:rPr>
              <a:t>xamples of First Mover Advantage?</a:t>
            </a:r>
            <a:endParaRPr lang="en-US" sz="4000" b="1" dirty="0">
              <a:solidFill>
                <a:srgbClr val="FFFFFF"/>
              </a:solidFill>
            </a:endParaRPr>
          </a:p>
        </p:txBody>
      </p:sp>
      <p:pic>
        <p:nvPicPr>
          <p:cNvPr id="2" name="Picture 1" descr="shutterstock_171144734.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7504" y="1052736"/>
            <a:ext cx="4248472" cy="5688632"/>
          </a:xfrm>
          <a:prstGeom prst="rect">
            <a:avLst/>
          </a:prstGeom>
        </p:spPr>
      </p:pic>
      <p:graphicFrame>
        <p:nvGraphicFramePr>
          <p:cNvPr id="5" name="Diagram 4"/>
          <p:cNvGraphicFramePr/>
          <p:nvPr>
            <p:extLst>
              <p:ext uri="{D42A27DB-BD31-4B8C-83A1-F6EECF244321}">
                <p14:modId xmlns:p14="http://schemas.microsoft.com/office/powerpoint/2010/main" xmlns="" val="3412565759"/>
              </p:ext>
            </p:extLst>
          </p:nvPr>
        </p:nvGraphicFramePr>
        <p:xfrm>
          <a:off x="4483100" y="1066800"/>
          <a:ext cx="4553396" cy="5674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320347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856984" cy="707886"/>
          </a:xfrm>
          <a:prstGeom prst="rect">
            <a:avLst/>
          </a:prstGeom>
        </p:spPr>
        <p:txBody>
          <a:bodyPr wrap="square">
            <a:spAutoFit/>
          </a:bodyPr>
          <a:lstStyle/>
          <a:p>
            <a:r>
              <a:rPr lang="en-US" sz="4000" b="1" dirty="0" smtClean="0">
                <a:solidFill>
                  <a:srgbClr val="FFFFFF"/>
                </a:solidFill>
              </a:rPr>
              <a:t>Evaluating First Mover Advantage</a:t>
            </a:r>
            <a:endParaRPr lang="en-US" sz="4000" b="1" dirty="0">
              <a:solidFill>
                <a:srgbClr val="FFFFFF"/>
              </a:solidFill>
            </a:endParaRPr>
          </a:p>
        </p:txBody>
      </p:sp>
      <p:graphicFrame>
        <p:nvGraphicFramePr>
          <p:cNvPr id="4" name="Diagram 3"/>
          <p:cNvGraphicFramePr/>
          <p:nvPr>
            <p:extLst>
              <p:ext uri="{D42A27DB-BD31-4B8C-83A1-F6EECF244321}">
                <p14:modId xmlns:p14="http://schemas.microsoft.com/office/powerpoint/2010/main" xmlns="" val="3869917814"/>
              </p:ext>
            </p:extLst>
          </p:nvPr>
        </p:nvGraphicFramePr>
        <p:xfrm>
          <a:off x="203200" y="1079500"/>
          <a:ext cx="8761288" cy="5589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397687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27383"/>
            <a:ext cx="9144000" cy="1008112"/>
          </a:xfrm>
          <a:prstGeom prst="rect">
            <a:avLst/>
          </a:prstGeom>
          <a:solidFill>
            <a:srgbClr val="2540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p:cNvSpPr/>
          <p:nvPr/>
        </p:nvSpPr>
        <p:spPr>
          <a:xfrm>
            <a:off x="107504" y="144673"/>
            <a:ext cx="8712968" cy="707886"/>
          </a:xfrm>
          <a:prstGeom prst="rect">
            <a:avLst/>
          </a:prstGeom>
        </p:spPr>
        <p:txBody>
          <a:bodyPr wrap="square">
            <a:spAutoFit/>
          </a:bodyPr>
          <a:lstStyle/>
          <a:p>
            <a:r>
              <a:rPr lang="en-US" sz="4000" b="1" dirty="0" smtClean="0">
                <a:solidFill>
                  <a:srgbClr val="FFFFFF"/>
                </a:solidFill>
              </a:rPr>
              <a:t>Applications of Game Theory</a:t>
            </a:r>
            <a:endParaRPr lang="en-US" sz="4000" b="1" dirty="0">
              <a:solidFill>
                <a:srgbClr val="FFFFFF"/>
              </a:solidFill>
            </a:endParaRPr>
          </a:p>
        </p:txBody>
      </p:sp>
      <p:sp>
        <p:nvSpPr>
          <p:cNvPr id="3" name="Content Placeholder 2"/>
          <p:cNvSpPr>
            <a:spLocks noGrp="1"/>
          </p:cNvSpPr>
          <p:nvPr>
            <p:ph idx="1"/>
          </p:nvPr>
        </p:nvSpPr>
        <p:spPr>
          <a:xfrm>
            <a:off x="251520" y="1196752"/>
            <a:ext cx="8640960" cy="5472608"/>
          </a:xfrm>
        </p:spPr>
        <p:txBody>
          <a:bodyPr/>
          <a:lstStyle/>
          <a:p>
            <a:r>
              <a:rPr lang="en-US" dirty="0"/>
              <a:t>Interdependent </a:t>
            </a:r>
            <a:r>
              <a:rPr lang="en-US" dirty="0" smtClean="0"/>
              <a:t>pricing in an oligopoly</a:t>
            </a:r>
          </a:p>
          <a:p>
            <a:pPr lvl="1"/>
            <a:r>
              <a:rPr lang="en-US" dirty="0" smtClean="0"/>
              <a:t>Price wars in concentrated markets</a:t>
            </a:r>
            <a:endParaRPr lang="en-US" dirty="0"/>
          </a:p>
          <a:p>
            <a:r>
              <a:rPr lang="en-US" dirty="0"/>
              <a:t>Decisions on how much to spend on</a:t>
            </a:r>
          </a:p>
          <a:p>
            <a:pPr lvl="1"/>
            <a:r>
              <a:rPr lang="en-US" dirty="0"/>
              <a:t>Research and development</a:t>
            </a:r>
          </a:p>
          <a:p>
            <a:pPr lvl="1"/>
            <a:r>
              <a:rPr lang="en-US" dirty="0"/>
              <a:t>Marketing</a:t>
            </a:r>
          </a:p>
          <a:p>
            <a:pPr lvl="1"/>
            <a:r>
              <a:rPr lang="en-US" dirty="0"/>
              <a:t>New product </a:t>
            </a:r>
            <a:r>
              <a:rPr lang="en-US" dirty="0" smtClean="0"/>
              <a:t>launches</a:t>
            </a:r>
          </a:p>
          <a:p>
            <a:pPr lvl="1"/>
            <a:r>
              <a:rPr lang="en-US" dirty="0" smtClean="0"/>
              <a:t>Output decisions</a:t>
            </a:r>
            <a:endParaRPr lang="en-US" dirty="0"/>
          </a:p>
          <a:p>
            <a:r>
              <a:rPr lang="en-US" dirty="0"/>
              <a:t>Co-operative and collaboration between businesses </a:t>
            </a:r>
            <a:r>
              <a:rPr lang="en-US" dirty="0" smtClean="0"/>
              <a:t>(trust</a:t>
            </a:r>
            <a:r>
              <a:rPr lang="en-US" dirty="0"/>
              <a:t>)</a:t>
            </a:r>
          </a:p>
          <a:p>
            <a:endParaRPr lang="en-US" dirty="0"/>
          </a:p>
        </p:txBody>
      </p:sp>
    </p:spTree>
    <p:extLst>
      <p:ext uri="{BB962C8B-B14F-4D97-AF65-F5344CB8AC3E}">
        <p14:creationId xmlns:p14="http://schemas.microsoft.com/office/powerpoint/2010/main" xmlns="" val="34846988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15140" y="768772"/>
            <a:ext cx="9159139" cy="2330028"/>
          </a:xfrm>
          <a:prstGeom prst="rect">
            <a:avLst/>
          </a:prstGeom>
        </p:spPr>
      </p:pic>
      <p:sp>
        <p:nvSpPr>
          <p:cNvPr id="4" name="Title 1"/>
          <p:cNvSpPr>
            <a:spLocks noGrp="1"/>
          </p:cNvSpPr>
          <p:nvPr/>
        </p:nvSpPr>
        <p:spPr>
          <a:xfrm>
            <a:off x="450850" y="1071265"/>
            <a:ext cx="8242300" cy="917575"/>
          </a:xfrm>
          <a:prstGeom prst="rect">
            <a:avLst/>
          </a:prstGeom>
        </p:spPr>
        <p:txBody>
          <a:bodyPr lIns="36000" tIns="0" rIns="36000" bIns="0" anchor="t" anchorCtr="1">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b="1" dirty="0" smtClean="0">
                <a:solidFill>
                  <a:schemeClr val="bg1"/>
                </a:solidFill>
              </a:rPr>
              <a:t>Oligopoly and Game Theory</a:t>
            </a:r>
            <a:endParaRPr lang="en-GB" b="1" dirty="0">
              <a:solidFill>
                <a:schemeClr val="bg1"/>
              </a:solidFill>
            </a:endParaRPr>
          </a:p>
        </p:txBody>
      </p:sp>
      <p:sp>
        <p:nvSpPr>
          <p:cNvPr id="5" name="Subtitle 2"/>
          <p:cNvSpPr txBox="1">
            <a:spLocks/>
          </p:cNvSpPr>
          <p:nvPr/>
        </p:nvSpPr>
        <p:spPr>
          <a:xfrm>
            <a:off x="304800" y="2413000"/>
            <a:ext cx="8242300" cy="622300"/>
          </a:xfrm>
          <a:prstGeom prst="rect">
            <a:avLst/>
          </a:prstGeom>
        </p:spPr>
        <p:txBody>
          <a:bodyPr>
            <a:normAutofit/>
          </a:bodyPr>
          <a:lstStyle>
            <a:lvl1pPr marL="0" indent="0" algn="ctr" defTabSz="914400" rtl="0" eaLnBrk="1" latinLnBrk="0" hangingPunct="1">
              <a:spcBef>
                <a:spcPct val="20000"/>
              </a:spcBef>
              <a:buFont typeface="Arial" pitchFamily="34" charset="0"/>
              <a:buNone/>
              <a:defRPr sz="2800" kern="1200" baseline="0">
                <a:solidFill>
                  <a:srgbClr val="FFFFFF"/>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GB" dirty="0" smtClean="0"/>
              <a:t>Topic 3.3.</a:t>
            </a:r>
            <a:r>
              <a:rPr lang="en-US" dirty="0" smtClean="0"/>
              <a:t>9</a:t>
            </a:r>
            <a:endParaRPr lang="en-US" dirty="0"/>
          </a:p>
        </p:txBody>
      </p:sp>
      <p:sp>
        <p:nvSpPr>
          <p:cNvPr id="9" name="TextBox 8"/>
          <p:cNvSpPr txBox="1"/>
          <p:nvPr/>
        </p:nvSpPr>
        <p:spPr>
          <a:xfrm>
            <a:off x="179512" y="3284984"/>
            <a:ext cx="8784976" cy="3323987"/>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800" dirty="0" smtClean="0"/>
              <a:t>Students </a:t>
            </a:r>
            <a:r>
              <a:rPr lang="en-US" sz="2800" dirty="0"/>
              <a:t>should be able to:</a:t>
            </a:r>
          </a:p>
          <a:p>
            <a:pPr marL="457200" indent="-457200">
              <a:buFont typeface="Arial"/>
              <a:buChar char="•"/>
            </a:pPr>
            <a:r>
              <a:rPr lang="en-US" sz="2600" dirty="0"/>
              <a:t>Use simple game theory to illustrate the interdependence that exists in oligopolistic </a:t>
            </a:r>
            <a:r>
              <a:rPr lang="en-US" sz="2600" dirty="0" smtClean="0"/>
              <a:t>markets</a:t>
            </a:r>
          </a:p>
          <a:p>
            <a:pPr marL="457200" indent="-457200">
              <a:buFont typeface="Arial"/>
              <a:buChar char="•"/>
            </a:pPr>
            <a:r>
              <a:rPr lang="en-US" sz="2600" dirty="0"/>
              <a:t>U</a:t>
            </a:r>
            <a:r>
              <a:rPr lang="en-US" sz="2600" dirty="0" smtClean="0"/>
              <a:t>nderstanding the </a:t>
            </a:r>
            <a:r>
              <a:rPr lang="en-US" sz="2600" dirty="0"/>
              <a:t>prisoners’ dilemma and a simple two firm/two outcome model. Students should analyse the advantages/disadvantages of being a first </a:t>
            </a:r>
            <a:r>
              <a:rPr lang="en-US" sz="2600" dirty="0" smtClean="0"/>
              <a:t>mover</a:t>
            </a:r>
          </a:p>
          <a:p>
            <a:pPr marL="457200" indent="-457200">
              <a:buFont typeface="Arial"/>
              <a:buChar char="•"/>
            </a:pPr>
            <a:r>
              <a:rPr lang="en-US" sz="2600" dirty="0" smtClean="0"/>
              <a:t>Students </a:t>
            </a:r>
            <a:r>
              <a:rPr lang="en-US" sz="2600" dirty="0"/>
              <a:t>will not be expected to </a:t>
            </a:r>
            <a:r>
              <a:rPr lang="en-US" sz="2600" dirty="0" smtClean="0"/>
              <a:t>have an </a:t>
            </a:r>
            <a:r>
              <a:rPr lang="en-US" sz="2600" dirty="0"/>
              <a:t>understanding of the Nash </a:t>
            </a:r>
            <a:r>
              <a:rPr lang="en-US" sz="2600" dirty="0" smtClean="0"/>
              <a:t>Equilibrium</a:t>
            </a:r>
            <a:endParaRPr lang="en-US" sz="2600" dirty="0"/>
          </a:p>
        </p:txBody>
      </p:sp>
    </p:spTree>
    <p:custDataLst>
      <p:tags r:id="rId1"/>
    </p:custDataLst>
    <p:extLst>
      <p:ext uri="{BB962C8B-B14F-4D97-AF65-F5344CB8AC3E}">
        <p14:creationId xmlns:p14="http://schemas.microsoft.com/office/powerpoint/2010/main" xmlns="" val="59967366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1673</Words>
  <Application>Microsoft Office PowerPoint</Application>
  <PresentationFormat>On-screen Show (4:3)</PresentationFormat>
  <Paragraphs>226</Paragraphs>
  <Slides>21</Slides>
  <Notes>3</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Tutor2u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Geoff Riley</dc:creator>
  <cp:lastModifiedBy>Mark Potts</cp:lastModifiedBy>
  <cp:revision>1</cp:revision>
  <dcterms:created xsi:type="dcterms:W3CDTF">2016-02-14T19:36:56Z</dcterms:created>
  <dcterms:modified xsi:type="dcterms:W3CDTF">2016-02-23T17:24:08Z</dcterms:modified>
</cp:coreProperties>
</file>