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80" r:id="rId3"/>
    <p:sldId id="281" r:id="rId4"/>
    <p:sldId id="257" r:id="rId5"/>
    <p:sldId id="258" r:id="rId6"/>
    <p:sldId id="261" r:id="rId7"/>
    <p:sldId id="263" r:id="rId8"/>
    <p:sldId id="264" r:id="rId9"/>
    <p:sldId id="265" r:id="rId10"/>
    <p:sldId id="289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85" r:id="rId21"/>
    <p:sldId id="276" r:id="rId22"/>
    <p:sldId id="275" r:id="rId23"/>
    <p:sldId id="295" r:id="rId24"/>
    <p:sldId id="298" r:id="rId25"/>
    <p:sldId id="277" r:id="rId26"/>
    <p:sldId id="279" r:id="rId27"/>
    <p:sldId id="297" r:id="rId28"/>
    <p:sldId id="294" r:id="rId29"/>
    <p:sldId id="300" r:id="rId30"/>
    <p:sldId id="293" r:id="rId31"/>
    <p:sldId id="288" r:id="rId32"/>
    <p:sldId id="292" r:id="rId33"/>
    <p:sldId id="287" r:id="rId34"/>
    <p:sldId id="290" r:id="rId35"/>
    <p:sldId id="296" r:id="rId36"/>
  </p:sldIdLst>
  <p:sldSz cx="9144000" cy="6858000" type="screen4x3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1836" y="-102"/>
      </p:cViewPr>
      <p:guideLst>
        <p:guide orient="horz" pos="2212"/>
        <p:guide pos="29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838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675" y="0"/>
            <a:ext cx="4033838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DDFA9-6065-4506-AFED-4C4F43B0C24B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675"/>
            <a:ext cx="4033838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675" y="6670675"/>
            <a:ext cx="4033838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740EB-17E8-4A34-9376-4D7F982A6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75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5" y="1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6558AE00-7FCB-4505-A2FB-3D2AC3364889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7050"/>
            <a:ext cx="35115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35974"/>
            <a:ext cx="7447280" cy="31603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5" y="6670728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5D56885-9680-4676-9086-2AC6367B92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3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5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98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161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13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98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Special requests:</a:t>
            </a:r>
            <a:r>
              <a:rPr lang="en-US" baseline="0" dirty="0" smtClean="0"/>
              <a:t> craft books, </a:t>
            </a:r>
            <a:r>
              <a:rPr lang="en-US" baseline="0" dirty="0" err="1" smtClean="0"/>
              <a:t>sci</a:t>
            </a:r>
            <a:r>
              <a:rPr lang="en-US" baseline="0" dirty="0" smtClean="0"/>
              <a:t> fi, cook books, extra Playaways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8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01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82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02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Rolodexes have</a:t>
            </a:r>
            <a:r>
              <a:rPr lang="en-US" baseline="0" dirty="0" smtClean="0"/>
              <a:t> library cards or written bar codes, give your name, we check out your books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56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Charging station, kindles,</a:t>
            </a:r>
            <a:r>
              <a:rPr lang="en-US" baseline="0" dirty="0" smtClean="0"/>
              <a:t> tablets, CD 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51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Laptops, scanners, Rolodex,</a:t>
            </a:r>
            <a:r>
              <a:rPr lang="en-US" baseline="0" dirty="0" smtClean="0"/>
              <a:t> notebooks, card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37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Sign up now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28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Single</a:t>
            </a:r>
            <a:r>
              <a:rPr lang="en-US" baseline="0" dirty="0" smtClean="0"/>
              <a:t> sided carts &amp; </a:t>
            </a:r>
            <a:r>
              <a:rPr lang="en-US" baseline="0" smtClean="0"/>
              <a:t>different locations </a:t>
            </a:r>
            <a:r>
              <a:rPr lang="en-US" baseline="0" dirty="0" smtClean="0"/>
              <a:t>= maximum flexibility for limited mobility customers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452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 goes at front</a:t>
            </a:r>
            <a:r>
              <a:rPr lang="en-US" baseline="0" dirty="0" smtClean="0"/>
              <a:t> of truck on safety grid, tablecloth, extra DVDs, bags carry supplies and returned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59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Facility card, work</a:t>
            </a:r>
            <a:r>
              <a:rPr lang="en-US" baseline="0" dirty="0" smtClean="0"/>
              <a:t> closely to support programs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71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BBM</a:t>
            </a:r>
            <a:r>
              <a:rPr lang="en-US" baseline="0" dirty="0" smtClean="0"/>
              <a:t> is postage free mailing of LP/AV materials, must be certified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56885-9680-4676-9086-2AC6367B920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42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679804E-EF84-4EA7-9118-226608A6FB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1CDAA48-2142-4A84-B963-A353F429C9D7}" type="datetimeFigureOut">
              <a:rPr lang="en-US" smtClean="0"/>
              <a:t>10/23/2014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Lobby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</a:t>
            </a:r>
            <a:r>
              <a:rPr lang="en-US" sz="96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Stops</a:t>
            </a:r>
            <a:br>
              <a:rPr lang="en-US" sz="960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80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</a:t>
            </a:r>
            <a:r>
              <a:rPr lang="en-US" sz="96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/>
            </a:r>
            <a:br>
              <a:rPr lang="en-US" sz="960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the</a:t>
            </a:r>
            <a:r>
              <a:rPr lang="en-US" sz="7200" dirty="0">
                <a:solidFill>
                  <a:schemeClr val="tx2">
                    <a:lumMod val="50000"/>
                  </a:schemeClr>
                </a:solidFill>
                <a:effectLst/>
              </a:rPr>
              <a:t> </a:t>
            </a: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Loudoun Way</a:t>
            </a:r>
            <a:endParaRPr lang="en-US" sz="720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ABOS 2014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Virginia LaRocque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1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Loudoun County: 520 square miles, 350K population, 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home of the Internet &amp; many government/tech companies</a:t>
            </a:r>
            <a:endParaRPr lang="en-US" sz="200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242248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West is low density/rural</a:t>
            </a:r>
            <a:br>
              <a:rPr lang="en-US" sz="32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East is high density/suburban</a:t>
            </a:r>
            <a:endParaRPr lang="en-US" sz="240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25" y="1170781"/>
            <a:ext cx="3730625" cy="37306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170781"/>
            <a:ext cx="3730625" cy="3730625"/>
          </a:xfrm>
        </p:spPr>
      </p:pic>
    </p:spTree>
    <p:extLst>
      <p:ext uri="{BB962C8B-B14F-4D97-AF65-F5344CB8AC3E}">
        <p14:creationId xmlns:p14="http://schemas.microsoft.com/office/powerpoint/2010/main" val="88117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1. We are the library / </a:t>
            </a:r>
            <a:b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40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   say it &amp; show it all the time</a:t>
            </a:r>
            <a:b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2. Everything on wheels</a:t>
            </a:r>
            <a:b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3. Details are what we do / </a:t>
            </a:r>
            <a:b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40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   write it down!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</a:rPr>
              <a:t>Rules for us</a:t>
            </a:r>
            <a:endParaRPr lang="en-US" sz="6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029200"/>
            <a:ext cx="5486400" cy="404446"/>
          </a:xfrm>
        </p:spPr>
        <p:txBody>
          <a:bodyPr/>
          <a:lstStyle/>
          <a:p>
            <a:r>
              <a:rPr lang="en-US" sz="2800" dirty="0"/>
              <a:t>We start and end our day here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9" b="1521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715000"/>
            <a:ext cx="7010400" cy="6858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Calendar hanging on a closet door beside shelving unit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533401"/>
            <a:ext cx="3008313" cy="380999"/>
          </a:xfrm>
        </p:spPr>
        <p:txBody>
          <a:bodyPr/>
          <a:lstStyle/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Our lives day by day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715000" y="1066800"/>
            <a:ext cx="3008313" cy="502920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W</a:t>
            </a: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here we go 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What time we leave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Staff schedules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Meetings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Presentations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Bookmarks done √</a:t>
            </a: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Attendance at visit/stop</a:t>
            </a:r>
          </a:p>
          <a:p>
            <a:endParaRPr lang="en-US" sz="22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Even our exercise classes</a:t>
            </a:r>
            <a:endParaRPr lang="en-US" sz="2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000" y="990600"/>
            <a:ext cx="5486400" cy="4419600"/>
          </a:xfrm>
        </p:spPr>
      </p:pic>
    </p:spTree>
    <p:extLst>
      <p:ext uri="{BB962C8B-B14F-4D97-AF65-F5344CB8AC3E}">
        <p14:creationId xmlns:p14="http://schemas.microsoft.com/office/powerpoint/2010/main" val="398990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524000"/>
            <a:ext cx="7235981" cy="4191000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Remember for Today’s Stop</a:t>
            </a:r>
            <a:b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Check notebooks for </a:t>
            </a:r>
            <a:r>
              <a:rPr lang="en-US" sz="2400" b="0" u="sng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special requests</a:t>
            </a: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before check out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Is truck restocked? Enough new books? 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Run Pull List 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Run Overdue </a:t>
            </a:r>
            <a:r>
              <a:rPr lang="en-US" sz="2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L</a:t>
            </a: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ist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MiFi (charged)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Rolodex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Stop envelope w/ Notebook &amp; Bookmarks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Wear badges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One additional green bin &amp; sign for returns</a:t>
            </a:r>
            <a:endParaRPr lang="en-US" sz="36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1702"/>
            <a:ext cx="5119734" cy="949569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</a:rPr>
              <a:t>Our Checklist</a:t>
            </a:r>
            <a:endParaRPr lang="en-US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3716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524000"/>
            <a:ext cx="7235981" cy="4191000"/>
          </a:xfrm>
        </p:spPr>
        <p:txBody>
          <a:bodyPr/>
          <a:lstStyle/>
          <a:p>
            <a:r>
              <a:rPr lang="en-US" sz="3200" b="0" i="1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Example</a:t>
            </a:r>
            <a:br>
              <a:rPr lang="en-US" sz="3200" b="0" i="1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Ashby Ponds: 1 hour, 2</a:t>
            </a:r>
            <a:r>
              <a:rPr lang="en-US" sz="2800" b="0" baseline="3000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nd</a:t>
            </a: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 stop after Wingler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holds on Rust double sided cart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new/7 day regular print on 1 shelf of Rust cart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Use 2 computers on </a:t>
            </a:r>
            <a:r>
              <a:rPr lang="en-US" sz="2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A</a:t>
            </a: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shby Ponds network as guest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Bring back returns, don’t check in 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horse books for Ms. T. 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endParaRPr lang="en-US" sz="36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1702"/>
            <a:ext cx="5119734" cy="949569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</a:rPr>
              <a:t>Our Checklist</a:t>
            </a:r>
            <a:endParaRPr lang="en-US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3716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4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524000"/>
            <a:ext cx="7235981" cy="4876800"/>
          </a:xfrm>
        </p:spPr>
        <p:txBody>
          <a:bodyPr/>
          <a:lstStyle/>
          <a:p>
            <a:r>
              <a:rPr lang="en-US" sz="32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Example </a:t>
            </a:r>
            <a:br>
              <a:rPr lang="en-US" sz="3200" b="0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Falcons Landing: 1 hour</a:t>
            </a:r>
            <a:b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14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Use 2 computers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sign about holds not picked up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new/7 day regular print with sign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Take 2 bios, presidents or famous people, on 	audio CD for Mr. D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2800" b="0" dirty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endParaRPr lang="en-US" sz="28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1702"/>
            <a:ext cx="5119734" cy="949569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</a:rPr>
              <a:t>Our Checklist</a:t>
            </a:r>
            <a:endParaRPr lang="en-US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3716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1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sz="4000" b="1" dirty="0" smtClean="0"/>
              <a:t>2 types of Lobby Stop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Books on </a:t>
            </a:r>
            <a:r>
              <a:rPr lang="en-US" sz="4000" b="1" dirty="0"/>
              <a:t>C</a:t>
            </a:r>
            <a:r>
              <a:rPr lang="en-US" sz="4000" b="1" dirty="0" smtClean="0"/>
              <a:t>arts </a:t>
            </a:r>
          </a:p>
          <a:p>
            <a:r>
              <a:rPr lang="en-US" sz="4000" b="1" dirty="0" smtClean="0"/>
              <a:t>Books in Trays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6797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Pull holds for Today’s Visit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Visit/Stops are alphabetical around the room.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Holds, </a:t>
            </a:r>
            <a:r>
              <a:rPr lang="en-US" sz="2800" u="sng" dirty="0" smtClean="0">
                <a:solidFill>
                  <a:schemeClr val="tx2">
                    <a:lumMod val="50000"/>
                  </a:schemeClr>
                </a:solidFill>
              </a:rPr>
              <a:t>Rolodex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and stop envelope together</a:t>
            </a: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Same day stops are in same Rolodex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Don’t forget the sign for pick up! 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52500"/>
            <a:ext cx="4800600" cy="4800600"/>
          </a:xfrm>
        </p:spPr>
      </p:pic>
    </p:spTree>
    <p:extLst>
      <p:ext uri="{BB962C8B-B14F-4D97-AF65-F5344CB8AC3E}">
        <p14:creationId xmlns:p14="http://schemas.microsoft.com/office/powerpoint/2010/main" val="37082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/>
          <a:p>
            <a:r>
              <a:rPr lang="en-US" sz="26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Pack the wagon’s bin w/ holds, box w/ MiFi, phone, laptops, add bin for returns (&amp; sign), carry bags too!</a:t>
            </a:r>
            <a:endParaRPr lang="en-US" sz="26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387713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838200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Storage cart for DVDs and Audio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23" y="838200"/>
            <a:ext cx="3616554" cy="4419600"/>
          </a:xfrm>
        </p:spPr>
      </p:pic>
    </p:spTree>
    <p:extLst>
      <p:ext uri="{BB962C8B-B14F-4D97-AF65-F5344CB8AC3E}">
        <p14:creationId xmlns:p14="http://schemas.microsoft.com/office/powerpoint/2010/main" val="147341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Ready to roll! </a:t>
            </a:r>
            <a:endParaRPr lang="en-US" sz="54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369783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It’s all about Geometry!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418209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Here’s how we pack a little truck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Cart with E Track &amp; tie-down straps</a:t>
            </a:r>
          </a:p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4400" y="952500"/>
            <a:ext cx="4800600" cy="4800600"/>
          </a:xfrm>
        </p:spPr>
      </p:pic>
    </p:spTree>
    <p:extLst>
      <p:ext uri="{BB962C8B-B14F-4D97-AF65-F5344CB8AC3E}">
        <p14:creationId xmlns:p14="http://schemas.microsoft.com/office/powerpoint/2010/main" val="24967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View from back of truck, LP Non Fic, magazines, LP mysteries, LP romance, LP fiction, wagon goes in the middle, extra cart goes in front fastened on safety grid</a:t>
            </a:r>
            <a:endParaRPr lang="en-US" sz="24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045"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1806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>
                <a:solidFill>
                  <a:schemeClr val="tx2">
                    <a:lumMod val="50000"/>
                  </a:schemeClr>
                </a:solidFill>
                <a:effectLst/>
              </a:rPr>
              <a:t>Leisure World holds </a:t>
            </a: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cart on safety grid at front </a:t>
            </a:r>
            <a:r>
              <a:rPr lang="en-US" sz="2400" b="0" dirty="0">
                <a:solidFill>
                  <a:schemeClr val="tx2">
                    <a:lumMod val="50000"/>
                  </a:schemeClr>
                </a:solidFill>
                <a:effectLst/>
              </a:rPr>
              <a:t>of </a:t>
            </a: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truck. </a:t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Ashby Ponds holds cart goes on the side of truck, 	displaced cart is moved to safety grid at front </a:t>
            </a:r>
            <a:endParaRPr lang="en-US" sz="24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1099" y="1257300"/>
            <a:ext cx="3806825" cy="373062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6025" y="1170781"/>
            <a:ext cx="3730625" cy="3730625"/>
          </a:xfrm>
        </p:spPr>
      </p:pic>
    </p:spTree>
    <p:extLst>
      <p:ext uri="{BB962C8B-B14F-4D97-AF65-F5344CB8AC3E}">
        <p14:creationId xmlns:p14="http://schemas.microsoft.com/office/powerpoint/2010/main" val="13360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/>
            </a:r>
            <a:br>
              <a:rPr lang="en-US" sz="24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Trays </a:t>
            </a:r>
            <a:r>
              <a:rPr lang="en-US" sz="2800" b="0" dirty="0">
                <a:solidFill>
                  <a:schemeClr val="tx2">
                    <a:lumMod val="50000"/>
                  </a:schemeClr>
                </a:solidFill>
                <a:effectLst/>
              </a:rPr>
              <a:t>of Harlequin Love Inspired &amp; </a:t>
            </a: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Suspense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New </a:t>
            </a:r>
            <a:r>
              <a:rPr lang="en-US" sz="2800" b="0" dirty="0">
                <a:solidFill>
                  <a:schemeClr val="tx2">
                    <a:lumMod val="50000"/>
                  </a:schemeClr>
                </a:solidFill>
                <a:effectLst/>
              </a:rPr>
              <a:t>books </a:t>
            </a: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&amp; signs in canvas bags</a:t>
            </a:r>
            <a:endParaRPr lang="en-US" sz="28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25" y="1170781"/>
            <a:ext cx="3730625" cy="37306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170781"/>
            <a:ext cx="3730625" cy="3730625"/>
          </a:xfrm>
        </p:spPr>
      </p:pic>
    </p:spTree>
    <p:extLst>
      <p:ext uri="{BB962C8B-B14F-4D97-AF65-F5344CB8AC3E}">
        <p14:creationId xmlns:p14="http://schemas.microsoft.com/office/powerpoint/2010/main" val="422261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Mystery cart, almost too heavy for the lift, </a:t>
            </a:r>
            <a:b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</a:br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with green risers and tray of music CDs</a:t>
            </a:r>
            <a:endParaRPr lang="en-US" sz="28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241597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685800"/>
          </a:xfrm>
        </p:spPr>
        <p:txBody>
          <a:bodyPr/>
          <a:lstStyle/>
          <a:p>
            <a:r>
              <a:rPr lang="en-US" sz="28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Sometimes we get help, sometimes we don’t </a:t>
            </a:r>
            <a:endParaRPr lang="en-US" sz="28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25" y="1160123"/>
            <a:ext cx="3730625" cy="3751942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170781"/>
            <a:ext cx="3730625" cy="3730625"/>
          </a:xfrm>
        </p:spPr>
      </p:pic>
    </p:spTree>
    <p:extLst>
      <p:ext uri="{BB962C8B-B14F-4D97-AF65-F5344CB8AC3E}">
        <p14:creationId xmlns:p14="http://schemas.microsoft.com/office/powerpoint/2010/main" val="32682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Ready for customers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382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136830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685800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Ready for customers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6754" y="838200"/>
            <a:ext cx="4052491" cy="4419600"/>
          </a:xfrm>
        </p:spPr>
      </p:pic>
    </p:spTree>
    <p:extLst>
      <p:ext uri="{BB962C8B-B14F-4D97-AF65-F5344CB8AC3E}">
        <p14:creationId xmlns:p14="http://schemas.microsoft.com/office/powerpoint/2010/main" val="19314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685800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Ready for customers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755" y="990600"/>
            <a:ext cx="4052491" cy="4052491"/>
          </a:xfrm>
        </p:spPr>
      </p:pic>
    </p:spTree>
    <p:extLst>
      <p:ext uri="{BB962C8B-B14F-4D97-AF65-F5344CB8AC3E}">
        <p14:creationId xmlns:p14="http://schemas.microsoft.com/office/powerpoint/2010/main" val="215189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838200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Different set up at each stop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3000"/>
            <a:ext cx="3276600" cy="37338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142999"/>
            <a:ext cx="3730625" cy="3758407"/>
          </a:xfrm>
        </p:spPr>
      </p:pic>
    </p:spTree>
    <p:extLst>
      <p:ext uri="{BB962C8B-B14F-4D97-AF65-F5344CB8AC3E}">
        <p14:creationId xmlns:p14="http://schemas.microsoft.com/office/powerpoint/2010/main" val="16402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685800"/>
          </a:xfrm>
        </p:spPr>
        <p:txBody>
          <a:bodyPr/>
          <a:lstStyle/>
          <a:p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Different set up </a:t>
            </a: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at each </a:t>
            </a:r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stop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79" y="1447800"/>
            <a:ext cx="3429000" cy="34290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743060"/>
            <a:ext cx="3730625" cy="2586066"/>
          </a:xfrm>
        </p:spPr>
      </p:pic>
    </p:spTree>
    <p:extLst>
      <p:ext uri="{BB962C8B-B14F-4D97-AF65-F5344CB8AC3E}">
        <p14:creationId xmlns:p14="http://schemas.microsoft.com/office/powerpoint/2010/main" val="31661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685800"/>
          </a:xfrm>
        </p:spPr>
        <p:txBody>
          <a:bodyPr/>
          <a:lstStyle/>
          <a:p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Different set up </a:t>
            </a: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at each </a:t>
            </a:r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stop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1"/>
            <a:ext cx="3429000" cy="28956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1600200"/>
            <a:ext cx="3730625" cy="2778909"/>
          </a:xfrm>
        </p:spPr>
      </p:pic>
    </p:spTree>
    <p:extLst>
      <p:ext uri="{BB962C8B-B14F-4D97-AF65-F5344CB8AC3E}">
        <p14:creationId xmlns:p14="http://schemas.microsoft.com/office/powerpoint/2010/main" val="294357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838200"/>
          </a:xfrm>
        </p:spPr>
        <p:txBody>
          <a:bodyPr/>
          <a:lstStyle/>
          <a:p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Different set up </a:t>
            </a:r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at each </a:t>
            </a:r>
            <a:r>
              <a:rPr lang="en-US" sz="3200" b="0" dirty="0">
                <a:solidFill>
                  <a:schemeClr val="tx2">
                    <a:lumMod val="50000"/>
                  </a:schemeClr>
                </a:solidFill>
                <a:effectLst/>
              </a:rPr>
              <a:t>stop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79" y="1447800"/>
            <a:ext cx="3429000" cy="34290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190595"/>
            <a:ext cx="3429000" cy="2381405"/>
          </a:xfrm>
        </p:spPr>
      </p:pic>
    </p:spTree>
    <p:extLst>
      <p:ext uri="{BB962C8B-B14F-4D97-AF65-F5344CB8AC3E}">
        <p14:creationId xmlns:p14="http://schemas.microsoft.com/office/powerpoint/2010/main" val="40006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sz="4000" b="1" dirty="0" smtClean="0"/>
              <a:t>2 types of Lobby Stop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Books on Carts </a:t>
            </a:r>
          </a:p>
          <a:p>
            <a:r>
              <a:rPr lang="en-US" sz="4000" b="1" dirty="0" smtClean="0"/>
              <a:t>Books in Trays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732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990600"/>
            <a:ext cx="3008313" cy="1162050"/>
          </a:xfrm>
        </p:spPr>
        <p:txBody>
          <a:bodyPr/>
          <a:lstStyle/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Lobby Stop w/ Trays</a:t>
            </a: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715000" y="2209800"/>
            <a:ext cx="3008313" cy="3352800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Assisted Living</a:t>
            </a:r>
          </a:p>
          <a:p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End of lunch</a:t>
            </a:r>
          </a:p>
          <a:p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New Large Print &amp; </a:t>
            </a:r>
          </a:p>
          <a:p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lots of DVDs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199840"/>
            <a:ext cx="4800598" cy="4305919"/>
          </a:xfrm>
        </p:spPr>
      </p:pic>
    </p:spTree>
    <p:extLst>
      <p:ext uri="{BB962C8B-B14F-4D97-AF65-F5344CB8AC3E}">
        <p14:creationId xmlns:p14="http://schemas.microsoft.com/office/powerpoint/2010/main" val="283117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Ms. B. selects a book from the trays</a:t>
            </a:r>
            <a:endParaRPr lang="en-US" sz="36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41903"/>
            <a:ext cx="7467599" cy="4212193"/>
          </a:xfrm>
        </p:spPr>
      </p:pic>
    </p:spTree>
    <p:extLst>
      <p:ext uri="{BB962C8B-B14F-4D97-AF65-F5344CB8AC3E}">
        <p14:creationId xmlns:p14="http://schemas.microsoft.com/office/powerpoint/2010/main" val="1528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Mr. L. selects many DVDs from the trays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93" y="941903"/>
            <a:ext cx="6394413" cy="4212193"/>
          </a:xfrm>
        </p:spPr>
      </p:pic>
    </p:spTree>
    <p:extLst>
      <p:ext uri="{BB962C8B-B14F-4D97-AF65-F5344CB8AC3E}">
        <p14:creationId xmlns:p14="http://schemas.microsoft.com/office/powerpoint/2010/main" val="1950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Checking out DVDs for Meadow Glen staff</a:t>
            </a:r>
            <a:endParaRPr lang="en-US" sz="32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47737"/>
            <a:ext cx="7467600" cy="4200525"/>
          </a:xfrm>
        </p:spPr>
      </p:pic>
    </p:spTree>
    <p:extLst>
      <p:ext uri="{BB962C8B-B14F-4D97-AF65-F5344CB8AC3E}">
        <p14:creationId xmlns:p14="http://schemas.microsoft.com/office/powerpoint/2010/main" val="252202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 smtClean="0">
                <a:solidFill>
                  <a:schemeClr val="tx2">
                    <a:lumMod val="50000"/>
                  </a:schemeClr>
                </a:solidFill>
                <a:effectLst/>
                <a:latin typeface="+mn-lt"/>
              </a:rPr>
              <a:t>Adding a Stop or Reducing Service</a:t>
            </a:r>
            <a:endParaRPr lang="en-US" sz="4000" b="0" dirty="0">
              <a:solidFill>
                <a:schemeClr val="tx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New facilities are opening all the time</a:t>
            </a:r>
          </a:p>
          <a:p>
            <a:r>
              <a:rPr lang="en-US" b="1" dirty="0" smtClean="0"/>
              <a:t>Offer </a:t>
            </a:r>
            <a:r>
              <a:rPr lang="en-US" b="1" u="sng" dirty="0" smtClean="0"/>
              <a:t>Books-By-Mail</a:t>
            </a:r>
          </a:p>
          <a:p>
            <a:r>
              <a:rPr lang="en-US" b="1" dirty="0" smtClean="0"/>
              <a:t>Big?  Plan ahead for 2 visits a month</a:t>
            </a:r>
          </a:p>
          <a:p>
            <a:endParaRPr lang="en-US" b="1" dirty="0"/>
          </a:p>
          <a:p>
            <a:r>
              <a:rPr lang="en-US" b="1" dirty="0" smtClean="0"/>
              <a:t>Facilities are losing readers all the time</a:t>
            </a:r>
          </a:p>
          <a:p>
            <a:r>
              <a:rPr lang="en-US" b="1" dirty="0" smtClean="0"/>
              <a:t>Is it Staff or Customers using the service?</a:t>
            </a:r>
          </a:p>
          <a:p>
            <a:r>
              <a:rPr lang="en-US" b="1" dirty="0" smtClean="0"/>
              <a:t>Quantity matters</a:t>
            </a:r>
          </a:p>
          <a:p>
            <a:r>
              <a:rPr lang="en-US" b="1" dirty="0" smtClean="0"/>
              <a:t>Downsize to Books-By-Mail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9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Questions?</a:t>
            </a:r>
            <a:endParaRPr 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Virginia LaRocque</a:t>
            </a: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Manager, Outreach Services</a:t>
            </a: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Loudoun County Public Library</a:t>
            </a: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Leesburg, VA 20176</a:t>
            </a: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Virginia.LaRocque@Loudoun.gov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u="sng" dirty="0" smtClean="0"/>
              <a:t>Stuff &amp; Equipment</a:t>
            </a:r>
          </a:p>
          <a:p>
            <a:pPr marL="0" indent="0">
              <a:buNone/>
            </a:pPr>
            <a:endParaRPr lang="en-US" sz="2600" b="1" u="sng" dirty="0" smtClean="0"/>
          </a:p>
          <a:p>
            <a:pPr marL="0" indent="0">
              <a:buNone/>
            </a:pPr>
            <a:r>
              <a:rPr lang="en-US" b="1" dirty="0" smtClean="0"/>
              <a:t>Truck</a:t>
            </a:r>
            <a:r>
              <a:rPr lang="en-US" b="1" dirty="0"/>
              <a:t>: Chevy </a:t>
            </a:r>
            <a:r>
              <a:rPr lang="en-US" b="1" dirty="0" smtClean="0"/>
              <a:t>Express </a:t>
            </a:r>
            <a:r>
              <a:rPr lang="en-US" b="1" dirty="0"/>
              <a:t>van </a:t>
            </a:r>
            <a:r>
              <a:rPr lang="en-US" b="1" dirty="0" smtClean="0"/>
              <a:t>w/ back-up     	camera &amp; E-Track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Polo Shirts: Port Authority</a:t>
            </a:r>
          </a:p>
          <a:p>
            <a:pPr marL="0" indent="0">
              <a:buNone/>
            </a:pPr>
            <a:r>
              <a:rPr lang="en-US" b="1" dirty="0"/>
              <a:t>Coats: Lands </a:t>
            </a:r>
            <a:r>
              <a:rPr lang="en-US" b="1" dirty="0" smtClean="0"/>
              <a:t>End </a:t>
            </a:r>
            <a:r>
              <a:rPr lang="en-US" b="1" dirty="0"/>
              <a:t>squall jackets</a:t>
            </a:r>
          </a:p>
          <a:p>
            <a:pPr marL="0" indent="0">
              <a:buNone/>
            </a:pPr>
            <a:r>
              <a:rPr lang="en-US" b="1" dirty="0"/>
              <a:t>Canvas bags: </a:t>
            </a:r>
          </a:p>
          <a:p>
            <a:pPr marL="400050" lvl="1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LL Bean (unmarked)</a:t>
            </a:r>
          </a:p>
          <a:p>
            <a:pPr marL="400050" lvl="1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Lands End (LCPL </a:t>
            </a:r>
            <a:r>
              <a:rPr lang="en-US" sz="2800" b="1" dirty="0" smtClean="0">
                <a:solidFill>
                  <a:schemeClr val="tx2"/>
                </a:solidFill>
              </a:rPr>
              <a:t>logo, long handles)</a:t>
            </a:r>
            <a:endParaRPr lang="en-US" sz="28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/>
              <a:t>Badges and magnetic sign: Signarama</a:t>
            </a:r>
          </a:p>
          <a:p>
            <a:pPr marL="0" indent="0">
              <a:buNone/>
            </a:pPr>
            <a:r>
              <a:rPr lang="en-US" b="1" dirty="0"/>
              <a:t>Tablecloths/runners: Displayit</a:t>
            </a:r>
          </a:p>
          <a:p>
            <a:pPr marL="0" indent="0">
              <a:buNone/>
            </a:pPr>
            <a:r>
              <a:rPr lang="en-US" b="1" dirty="0"/>
              <a:t>Bins and green box: Uline</a:t>
            </a:r>
          </a:p>
          <a:p>
            <a:pPr marL="0" indent="0">
              <a:buNone/>
            </a:pPr>
            <a:r>
              <a:rPr lang="en-US" b="1" dirty="0"/>
              <a:t>Wagon: Uline handi-mover, 600 </a:t>
            </a:r>
            <a:r>
              <a:rPr lang="en-US" b="1" dirty="0" smtClean="0"/>
              <a:t>lbs., 	solid </a:t>
            </a:r>
            <a:r>
              <a:rPr lang="en-US" b="1" dirty="0"/>
              <a:t>wheels</a:t>
            </a:r>
          </a:p>
          <a:p>
            <a:pPr marL="0" indent="0">
              <a:buNone/>
            </a:pPr>
            <a:r>
              <a:rPr lang="en-US" b="1" dirty="0"/>
              <a:t>Retractable </a:t>
            </a:r>
            <a:r>
              <a:rPr lang="en-US" b="1" dirty="0" smtClean="0"/>
              <a:t>Tie-Downs: </a:t>
            </a:r>
            <a:r>
              <a:rPr lang="en-US" b="1" dirty="0"/>
              <a:t>Home Depot</a:t>
            </a:r>
          </a:p>
          <a:p>
            <a:pPr marL="0" indent="0">
              <a:buNone/>
            </a:pPr>
            <a:r>
              <a:rPr lang="en-US" b="1" dirty="0"/>
              <a:t>Green risers: Michaels </a:t>
            </a:r>
            <a:r>
              <a:rPr lang="en-US" b="1" dirty="0" smtClean="0"/>
              <a:t>crafts </a:t>
            </a:r>
            <a:r>
              <a:rPr lang="en-US" b="1" dirty="0"/>
              <a:t>“lap desk” </a:t>
            </a:r>
          </a:p>
          <a:p>
            <a:pPr marL="0" indent="0">
              <a:buNone/>
            </a:pPr>
            <a:r>
              <a:rPr lang="en-US" b="1" dirty="0"/>
              <a:t>MiFi: Verizon Jetpac </a:t>
            </a:r>
            <a:r>
              <a:rPr lang="en-US" b="1" dirty="0" smtClean="0"/>
              <a:t>(hot spot)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912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TC101859868[[fn=Thermal]]</Template>
  <TotalTime>1003</TotalTime>
  <Words>506</Words>
  <Application>Microsoft Office PowerPoint</Application>
  <PresentationFormat>On-screen Show (4:3)</PresentationFormat>
  <Paragraphs>141</Paragraphs>
  <Slides>35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Thermal</vt:lpstr>
      <vt:lpstr>Lobby Stops   the Loudoun Way</vt:lpstr>
      <vt:lpstr>Loudoun County: 520 square miles, 350K population,  home of the Internet &amp; many government/tech companies</vt:lpstr>
      <vt:lpstr>West is low density/rural East is high density/suburban</vt:lpstr>
      <vt:lpstr>1. We are the library /       say it &amp; show it all the time  2. Everything on wheels  3. Details are what we do /       write it down!  </vt:lpstr>
      <vt:lpstr>We start and end our day here</vt:lpstr>
      <vt:lpstr>Our lives day by day</vt:lpstr>
      <vt:lpstr>Remember for Today’s Stop  Check notebooks for special requests before check out Is truck restocked? Enough new books?  Run Pull List  Run Overdue List MiFi (charged) Rolodex Stop envelope w/ Notebook &amp; Bookmarks Wear badges One additional green bin &amp; sign for returns</vt:lpstr>
      <vt:lpstr>Example  Ashby Ponds: 1 hour, 2nd stop after Wingler  Take holds on Rust double sided cart Take new/7 day regular print on 1 shelf of Rust cart Use 2 computers on Ashby Ponds network as guest Bring back returns, don’t check in  Take horse books for Ms. T.  </vt:lpstr>
      <vt:lpstr>Example  Falcons Landing: 1 hour  Use 2 computers Take sign about holds not picked up Take new/7 day regular print with sign Take 2 bios, presidents or famous people, on  audio CD for Mr. D  </vt:lpstr>
      <vt:lpstr>PowerPoint Presentation</vt:lpstr>
      <vt:lpstr>Pull holds for Today’s Visit</vt:lpstr>
      <vt:lpstr>Pack the wagon’s bin w/ holds, box w/ MiFi, phone, laptops, add bin for returns (&amp; sign), carry bags too!</vt:lpstr>
      <vt:lpstr>Storage cart for DVDs and Audio</vt:lpstr>
      <vt:lpstr>Ready to roll! </vt:lpstr>
      <vt:lpstr>It’s all about Geometry!</vt:lpstr>
      <vt:lpstr>Here’s how we pack a little truck</vt:lpstr>
      <vt:lpstr> View from back of truck, LP Non Fic, magazines, LP mysteries, LP romance, LP fiction, wagon goes in the middle, extra cart goes in front fastened on safety grid</vt:lpstr>
      <vt:lpstr>Leisure World holds cart on safety grid at front of truck.  Ashby Ponds holds cart goes on the side of truck,  displaced cart is moved to safety grid at front </vt:lpstr>
      <vt:lpstr> Trays of Harlequin Love Inspired &amp; Suspense New books &amp; signs in canvas bags</vt:lpstr>
      <vt:lpstr>Mystery cart, almost too heavy for the lift,  with green risers and tray of music CDs</vt:lpstr>
      <vt:lpstr>Sometimes we get help, sometimes we don’t </vt:lpstr>
      <vt:lpstr>Ready for customers</vt:lpstr>
      <vt:lpstr>Ready for customers</vt:lpstr>
      <vt:lpstr>Ready for customers</vt:lpstr>
      <vt:lpstr>Different set up at each stop</vt:lpstr>
      <vt:lpstr>Different set up at each stop</vt:lpstr>
      <vt:lpstr>Different set up at each stop</vt:lpstr>
      <vt:lpstr>Different set up at each stop</vt:lpstr>
      <vt:lpstr>PowerPoint Presentation</vt:lpstr>
      <vt:lpstr>Lobby Stop w/ Trays</vt:lpstr>
      <vt:lpstr>Ms. B. selects a book from the trays</vt:lpstr>
      <vt:lpstr>Mr. L. selects many DVDs from the trays</vt:lpstr>
      <vt:lpstr>Checking out DVDs for Meadow Glen staff</vt:lpstr>
      <vt:lpstr>Adding a Stop or Reducing Service</vt:lpstr>
      <vt:lpstr>Questions?</vt:lpstr>
    </vt:vector>
  </TitlesOfParts>
  <Company>County of Loudoun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Lobby Stops   the Loudoun Way</dc:title>
  <dc:creator>Admin</dc:creator>
  <cp:lastModifiedBy>Admin</cp:lastModifiedBy>
  <cp:revision>121</cp:revision>
  <cp:lastPrinted>2014-10-23T22:36:56Z</cp:lastPrinted>
  <dcterms:created xsi:type="dcterms:W3CDTF">2014-10-01T19:55:10Z</dcterms:created>
  <dcterms:modified xsi:type="dcterms:W3CDTF">2014-10-23T22:41:44Z</dcterms:modified>
</cp:coreProperties>
</file>