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671" r:id="rId2"/>
  </p:sldMasterIdLst>
  <p:notesMasterIdLst>
    <p:notesMasterId r:id="rId26"/>
  </p:notesMasterIdLst>
  <p:sldIdLst>
    <p:sldId id="257" r:id="rId3"/>
    <p:sldId id="258" r:id="rId4"/>
    <p:sldId id="328" r:id="rId5"/>
    <p:sldId id="359" r:id="rId6"/>
    <p:sldId id="360" r:id="rId7"/>
    <p:sldId id="300" r:id="rId8"/>
    <p:sldId id="291" r:id="rId9"/>
    <p:sldId id="302" r:id="rId10"/>
    <p:sldId id="331" r:id="rId11"/>
    <p:sldId id="332" r:id="rId12"/>
    <p:sldId id="333" r:id="rId13"/>
    <p:sldId id="334" r:id="rId14"/>
    <p:sldId id="335" r:id="rId15"/>
    <p:sldId id="337" r:id="rId16"/>
    <p:sldId id="338" r:id="rId17"/>
    <p:sldId id="341" r:id="rId18"/>
    <p:sldId id="342" r:id="rId19"/>
    <p:sldId id="326" r:id="rId20"/>
    <p:sldId id="353" r:id="rId21"/>
    <p:sldId id="361" r:id="rId22"/>
    <p:sldId id="355" r:id="rId23"/>
    <p:sldId id="362" r:id="rId24"/>
    <p:sldId id="35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0D2DA"/>
    <a:srgbClr val="DDE0DA"/>
    <a:srgbClr val="2A6786"/>
    <a:srgbClr val="44496C"/>
    <a:srgbClr val="1F9B15"/>
    <a:srgbClr val="0976A7"/>
    <a:srgbClr val="299A16"/>
    <a:srgbClr val="1B95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68290" autoAdjust="0"/>
  </p:normalViewPr>
  <p:slideViewPr>
    <p:cSldViewPr>
      <p:cViewPr varScale="1">
        <p:scale>
          <a:sx n="57" d="100"/>
          <a:sy n="57" d="100"/>
        </p:scale>
        <p:origin x="-1709" y="-8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592"/>
    </p:cViewPr>
  </p:sorterViewPr>
  <p:notesViewPr>
    <p:cSldViewPr>
      <p:cViewPr varScale="1">
        <p:scale>
          <a:sx n="64" d="100"/>
          <a:sy n="64" d="100"/>
        </p:scale>
        <p:origin x="-2597" y="-8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60B645-781E-4032-A73B-3A021BC7AC3B}" type="datetimeFigureOut">
              <a:rPr lang="en-CA" smtClean="0"/>
              <a:pPr/>
              <a:t>03/02/2015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44992E-C89B-4656-B19B-E42401697FFF}" type="slidenum">
              <a:rPr lang="en-CA" smtClean="0"/>
              <a:pPr/>
              <a:t>‹#›</a:t>
            </a:fld>
            <a:endParaRPr lang="en-CA"/>
          </a:p>
        </p:txBody>
      </p:sp>
    </p:spTree>
    <p:extLst>
      <p:ext uri="{BB962C8B-B14F-4D97-AF65-F5344CB8AC3E}">
        <p14:creationId xmlns:p14="http://schemas.microsoft.com/office/powerpoint/2010/main" val="4133520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544992E-C89B-4656-B19B-E42401697FFF}" type="slidenum">
              <a:rPr lang="en-CA" smtClean="0"/>
              <a:pPr/>
              <a:t>1</a:t>
            </a:fld>
            <a:endParaRPr lang="en-CA"/>
          </a:p>
        </p:txBody>
      </p:sp>
    </p:spTree>
    <p:extLst>
      <p:ext uri="{BB962C8B-B14F-4D97-AF65-F5344CB8AC3E}">
        <p14:creationId xmlns:p14="http://schemas.microsoft.com/office/powerpoint/2010/main" val="1904890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dirty="0" smtClean="0"/>
              <a:t>Rural area of approx. 4,500 sq km (takes over an hour to drive east to west and north to south)</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cs typeface="Tahoma" pitchFamily="34" charset="0"/>
              </a:rPr>
              <a:t>2 main village hubs, </a:t>
            </a:r>
            <a:r>
              <a:rPr lang="en-US" baseline="0" dirty="0" err="1" smtClean="0">
                <a:cs typeface="Tahoma" pitchFamily="34" charset="0"/>
              </a:rPr>
              <a:t>Haliburton</a:t>
            </a:r>
            <a:r>
              <a:rPr lang="en-US" baseline="0" dirty="0" smtClean="0">
                <a:cs typeface="Tahoma" pitchFamily="34" charset="0"/>
              </a:rPr>
              <a:t> and Minden</a:t>
            </a:r>
            <a:endParaRPr lang="en-US" dirty="0" smtClean="0">
              <a:cs typeface="Tahoma" pitchFamily="34" charset="0"/>
            </a:endParaRPr>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cs typeface="Tahoma" pitchFamily="34" charset="0"/>
              </a:rPr>
              <a:t>2</a:t>
            </a:r>
            <a:r>
              <a:rPr lang="en-US" baseline="0" dirty="0" smtClean="0">
                <a:cs typeface="Tahoma" pitchFamily="34" charset="0"/>
              </a:rPr>
              <a:t> tiered gov’t</a:t>
            </a:r>
          </a:p>
          <a:p>
            <a:pPr>
              <a:buFontTx/>
              <a:buChar char="•"/>
            </a:pPr>
            <a:r>
              <a:rPr lang="en-US" dirty="0" smtClean="0"/>
              <a:t>Year-round population approx. 16,500 (density 3.7/km</a:t>
            </a:r>
            <a:r>
              <a:rPr lang="en-US" dirty="0" smtClean="0">
                <a:cs typeface="Tahoma" pitchFamily="34" charset="0"/>
              </a:rPr>
              <a:t>²)</a:t>
            </a:r>
          </a:p>
          <a:p>
            <a:pPr>
              <a:buFontTx/>
              <a:buChar char="•"/>
            </a:pPr>
            <a:r>
              <a:rPr lang="en-US" dirty="0" smtClean="0">
                <a:cs typeface="Tahoma" pitchFamily="34" charset="0"/>
              </a:rPr>
              <a:t>Seasonal pop. +45,000</a:t>
            </a:r>
          </a:p>
          <a:p>
            <a:pPr>
              <a:buFontTx/>
              <a:buChar char="•"/>
            </a:pPr>
            <a:r>
              <a:rPr lang="en-US" dirty="0" smtClean="0">
                <a:cs typeface="Tahoma" pitchFamily="34" charset="0"/>
              </a:rPr>
              <a:t>Seniors</a:t>
            </a:r>
          </a:p>
          <a:p>
            <a:pPr>
              <a:buFontTx/>
              <a:buChar char="•"/>
            </a:pPr>
            <a:endParaRPr lang="en-US" dirty="0" smtClean="0"/>
          </a:p>
          <a:p>
            <a:endParaRPr lang="en-US" dirty="0" smtClean="0"/>
          </a:p>
          <a:p>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solidFill>
                  <a:prstClr val="black"/>
                </a:solidFill>
              </a:rPr>
              <a:pPr/>
              <a:t>2</a:t>
            </a:fld>
            <a:endParaRPr lang="en-CA" dirty="0">
              <a:solidFill>
                <a:prstClr val="black"/>
              </a:solidFill>
            </a:endParaRPr>
          </a:p>
        </p:txBody>
      </p:sp>
    </p:spTree>
    <p:extLst>
      <p:ext uri="{BB962C8B-B14F-4D97-AF65-F5344CB8AC3E}">
        <p14:creationId xmlns:p14="http://schemas.microsoft.com/office/powerpoint/2010/main" val="1927854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3612976"/>
          </a:xfrm>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dirty="0" smtClean="0"/>
              <a:t>The CIA has been the key player in bringing active transportation to the attention of both municipal decision makers and the general community. Rural municipalities don’t have the luxury of staff dedicated to cycling, walking or AT concerns. Having a group able to advocate, raise awareness, do education…has been critical  bridging the knowledge gap, both for the public and with municipalities.</a:t>
            </a:r>
            <a:endParaRPr lang="en-US" dirty="0" smtClean="0">
              <a:cs typeface="Times New Roman" charset="0"/>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dirty="0" smtClean="0"/>
              <a:t>Presently includes reps from: public health, community economic development, trails, cycling,</a:t>
            </a:r>
            <a:r>
              <a:rPr lang="en-US" baseline="0" dirty="0" smtClean="0"/>
              <a:t> </a:t>
            </a:r>
            <a:r>
              <a:rPr lang="en-US" dirty="0" smtClean="0"/>
              <a:t>business (chamber of commerce)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dirty="0" smtClean="0"/>
              <a:t>over the years the CIA has accessed a variety of local and provincial grants to fund our</a:t>
            </a:r>
            <a:r>
              <a:rPr lang="en-US" baseline="0" dirty="0" smtClean="0"/>
              <a:t> work</a:t>
            </a:r>
            <a:endParaRPr lang="en-US" dirty="0" smtClean="0"/>
          </a:p>
          <a:p>
            <a:pPr eaLnBrk="1" hangingPunct="1">
              <a:buFontTx/>
              <a:buChar char="-"/>
            </a:pPr>
            <a:endParaRPr lang="en-US" dirty="0" smtClean="0"/>
          </a:p>
        </p:txBody>
      </p:sp>
      <p:sp>
        <p:nvSpPr>
          <p:cNvPr id="4" name="Slide Number Placeholder 3"/>
          <p:cNvSpPr>
            <a:spLocks noGrp="1"/>
          </p:cNvSpPr>
          <p:nvPr>
            <p:ph type="sldNum" sz="quarter" idx="10"/>
          </p:nvPr>
        </p:nvSpPr>
        <p:spPr/>
        <p:txBody>
          <a:bodyPr/>
          <a:lstStyle/>
          <a:p>
            <a:fld id="{E7C152DA-1529-4DE4-9B30-3AC5CE429B4C}" type="slidenum">
              <a:rPr lang="en-CA" smtClean="0"/>
              <a:pPr/>
              <a:t>3</a:t>
            </a:fld>
            <a:endParaRPr lang="en-CA" dirty="0"/>
          </a:p>
        </p:txBody>
      </p:sp>
    </p:spTree>
    <p:extLst>
      <p:ext uri="{BB962C8B-B14F-4D97-AF65-F5344CB8AC3E}">
        <p14:creationId xmlns:p14="http://schemas.microsoft.com/office/powerpoint/2010/main" val="2521298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Advocacy efforts target municipal elected officials. </a:t>
            </a:r>
          </a:p>
          <a:p>
            <a:endParaRPr lang="en-US"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Policy advocacy – participate in and contribute to Official Plan reviews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Communication: delegations to council, creating information briefs, writing letters, phone conversations with </a:t>
            </a:r>
            <a:r>
              <a:rPr lang="en-US" baseline="0" dirty="0" err="1" smtClean="0"/>
              <a:t>councillors</a:t>
            </a:r>
            <a:endParaRPr lang="en-US" baseline="0"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Engaging the community in…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Making the case e.g. raise awareness with county of multiple benefits of paving shoulders (not only cycling – also road life, safety, reduced maintenance cost, tourism)</a:t>
            </a:r>
          </a:p>
          <a:p>
            <a:pPr marL="171450" indent="-171450">
              <a:buFontTx/>
              <a:buChar char="-"/>
            </a:pPr>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4</a:t>
            </a:fld>
            <a:endParaRPr lang="en-CA" dirty="0"/>
          </a:p>
        </p:txBody>
      </p:sp>
    </p:spTree>
    <p:extLst>
      <p:ext uri="{BB962C8B-B14F-4D97-AF65-F5344CB8AC3E}">
        <p14:creationId xmlns:p14="http://schemas.microsoft.com/office/powerpoint/2010/main" val="1196884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marL="171450" indent="-171450">
              <a:buFontTx/>
              <a:buChar char="-"/>
            </a:pPr>
            <a:r>
              <a:rPr lang="en-US" baseline="0" dirty="0" smtClean="0"/>
              <a:t>Primary focus of CIA has been to build positive relationships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dirty="0" smtClean="0"/>
              <a:t>A cross section of sectors</a:t>
            </a:r>
            <a:r>
              <a:rPr lang="en-US" baseline="0" dirty="0" smtClean="0"/>
              <a:t> who have </a:t>
            </a:r>
            <a:r>
              <a:rPr lang="en-US" baseline="0" smtClean="0"/>
              <a:t>been engaged demonstrates </a:t>
            </a:r>
            <a:r>
              <a:rPr lang="en-US" baseline="0" dirty="0" smtClean="0"/>
              <a:t>that AT is of interest to many – seniors, businesses, health, economic development, cycling, trails, tourism</a:t>
            </a:r>
            <a:endParaRPr lang="en-US" dirty="0" smtClean="0">
              <a:cs typeface="Times New Roman" charset="0"/>
            </a:endParaRPr>
          </a:p>
          <a:p>
            <a:endParaRPr lang="en-CA" dirty="0"/>
          </a:p>
        </p:txBody>
      </p:sp>
      <p:sp>
        <p:nvSpPr>
          <p:cNvPr id="4" name="Slide Number Placeholder 3"/>
          <p:cNvSpPr>
            <a:spLocks noGrp="1"/>
          </p:cNvSpPr>
          <p:nvPr>
            <p:ph type="sldNum" sz="quarter" idx="10"/>
          </p:nvPr>
        </p:nvSpPr>
        <p:spPr/>
        <p:txBody>
          <a:bodyPr/>
          <a:lstStyle/>
          <a:p>
            <a:fld id="{73DA1C89-701B-4068-9D7E-5FDAE8CD9C75}" type="slidenum">
              <a:rPr lang="en-CA" smtClean="0"/>
              <a:pPr/>
              <a:t>5</a:t>
            </a:fld>
            <a:endParaRPr lang="en-CA"/>
          </a:p>
        </p:txBody>
      </p:sp>
    </p:spTree>
    <p:extLst>
      <p:ext uri="{BB962C8B-B14F-4D97-AF65-F5344CB8AC3E}">
        <p14:creationId xmlns:p14="http://schemas.microsoft.com/office/powerpoint/2010/main" val="3561117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3612976"/>
          </a:xfrm>
        </p:spPr>
        <p:txBody>
          <a:bodyPr/>
          <a:lstStyle/>
          <a:p>
            <a:r>
              <a:rPr lang="en-US" dirty="0" smtClean="0"/>
              <a:t>Municipalities are key partners as you are the ones to</a:t>
            </a:r>
            <a:r>
              <a:rPr lang="en-US" baseline="0" dirty="0" smtClean="0"/>
              <a:t> create supportive land use policy, implement plans and on-the-ground changes; play important role in creating a healthy active community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Our communication:</a:t>
            </a:r>
          </a:p>
          <a:p>
            <a:endParaRPr lang="en-US" sz="900" b="1" kern="1200" dirty="0" smtClean="0">
              <a:solidFill>
                <a:schemeClr val="bg2">
                  <a:lumMod val="10000"/>
                </a:schemeClr>
              </a:solidFill>
              <a:latin typeface="+mn-lt"/>
              <a:ea typeface="+mn-ea"/>
              <a:cs typeface="+mn-cs"/>
            </a:endParaRPr>
          </a:p>
          <a:p>
            <a:r>
              <a:rPr lang="en-US" sz="1200" b="1" kern="1200" dirty="0" smtClean="0">
                <a:solidFill>
                  <a:schemeClr val="bg2">
                    <a:lumMod val="10000"/>
                  </a:schemeClr>
                </a:solidFill>
                <a:latin typeface="+mn-lt"/>
                <a:ea typeface="+mn-ea"/>
                <a:cs typeface="+mn-cs"/>
              </a:rPr>
              <a:t>How?</a:t>
            </a:r>
            <a:endParaRPr lang="en-US" sz="1200" b="1" dirty="0" smtClean="0">
              <a:solidFill>
                <a:schemeClr val="bg2">
                  <a:lumMod val="10000"/>
                </a:schemeClr>
              </a:solidFill>
            </a:endParaRPr>
          </a:p>
          <a:p>
            <a:pPr marL="342900" indent="-342900">
              <a:buFont typeface="Arial" pitchFamily="34" charset="0"/>
              <a:buChar char="•"/>
            </a:pPr>
            <a:r>
              <a:rPr lang="en-US" sz="1200" kern="1200" dirty="0" smtClean="0">
                <a:solidFill>
                  <a:schemeClr val="bg2">
                    <a:lumMod val="10000"/>
                  </a:schemeClr>
                </a:solidFill>
                <a:latin typeface="+mn-lt"/>
                <a:ea typeface="+mn-ea"/>
                <a:cs typeface="Arial" pitchFamily="34" charset="0"/>
              </a:rPr>
              <a:t>Communicating the benefits of AT through regular reports, updates and delegations to council, sharing meeting minutes</a:t>
            </a:r>
          </a:p>
          <a:p>
            <a:pPr marL="342900" indent="-342900">
              <a:buFont typeface="Arial" pitchFamily="34" charset="0"/>
              <a:buChar char="•"/>
            </a:pPr>
            <a:r>
              <a:rPr lang="en-US" sz="1200" kern="1200" dirty="0" smtClean="0">
                <a:solidFill>
                  <a:schemeClr val="bg2">
                    <a:lumMod val="10000"/>
                  </a:schemeClr>
                </a:solidFill>
                <a:latin typeface="+mn-lt"/>
                <a:ea typeface="+mn-ea"/>
                <a:cs typeface="Arial" pitchFamily="34" charset="0"/>
              </a:rPr>
              <a:t>Staff – community liaison</a:t>
            </a:r>
          </a:p>
          <a:p>
            <a:pPr marL="342900" indent="-342900">
              <a:buFont typeface="Arial" pitchFamily="34" charset="0"/>
              <a:buChar char="•"/>
            </a:pPr>
            <a:r>
              <a:rPr lang="en-US" sz="1200" kern="1200" dirty="0" smtClean="0">
                <a:solidFill>
                  <a:schemeClr val="bg2">
                    <a:lumMod val="10000"/>
                  </a:schemeClr>
                </a:solidFill>
                <a:latin typeface="+mn-lt"/>
                <a:ea typeface="+mn-ea"/>
                <a:cs typeface="Arial" pitchFamily="34" charset="0"/>
              </a:rPr>
              <a:t>Learn about municipal</a:t>
            </a:r>
            <a:r>
              <a:rPr lang="en-US" sz="1200" kern="1200" baseline="0" dirty="0" smtClean="0">
                <a:solidFill>
                  <a:schemeClr val="bg2">
                    <a:lumMod val="10000"/>
                  </a:schemeClr>
                </a:solidFill>
                <a:latin typeface="+mn-lt"/>
                <a:ea typeface="+mn-ea"/>
                <a:cs typeface="Arial" pitchFamily="34" charset="0"/>
              </a:rPr>
              <a:t> </a:t>
            </a:r>
            <a:r>
              <a:rPr lang="en-US" sz="1200" kern="1200" dirty="0" smtClean="0">
                <a:solidFill>
                  <a:schemeClr val="bg2">
                    <a:lumMod val="10000"/>
                  </a:schemeClr>
                </a:solidFill>
                <a:latin typeface="+mn-lt"/>
                <a:ea typeface="+mn-ea"/>
                <a:cs typeface="Arial" pitchFamily="34" charset="0"/>
              </a:rPr>
              <a:t>priorities</a:t>
            </a:r>
          </a:p>
          <a:p>
            <a:pPr marL="342900" indent="-342900">
              <a:buFont typeface="Arial" pitchFamily="34" charset="0"/>
              <a:buChar char="•"/>
            </a:pPr>
            <a:r>
              <a:rPr lang="en-US" sz="1200" kern="1200" dirty="0" smtClean="0">
                <a:solidFill>
                  <a:schemeClr val="bg2">
                    <a:lumMod val="10000"/>
                  </a:schemeClr>
                </a:solidFill>
                <a:latin typeface="+mn-lt"/>
                <a:ea typeface="+mn-ea"/>
                <a:cs typeface="+mn-cs"/>
              </a:rPr>
              <a:t>Engage municipalities by:</a:t>
            </a:r>
          </a:p>
          <a:p>
            <a:pPr marL="800100" lvl="1" indent="-342900">
              <a:buFont typeface="Arial" pitchFamily="34" charset="0"/>
              <a:buChar char="•"/>
            </a:pPr>
            <a:r>
              <a:rPr lang="en-US" sz="1200" kern="1200" dirty="0" smtClean="0">
                <a:solidFill>
                  <a:schemeClr val="bg2">
                    <a:lumMod val="10000"/>
                  </a:schemeClr>
                </a:solidFill>
                <a:latin typeface="+mn-lt"/>
                <a:ea typeface="+mn-ea"/>
                <a:cs typeface="+mn-cs"/>
              </a:rPr>
              <a:t>Hosting workshops and events with outside experts and inviting  </a:t>
            </a:r>
            <a:r>
              <a:rPr lang="en-US" sz="1200" kern="1200" dirty="0" err="1" smtClean="0">
                <a:solidFill>
                  <a:schemeClr val="bg2">
                    <a:lumMod val="10000"/>
                  </a:schemeClr>
                </a:solidFill>
                <a:latin typeface="+mn-lt"/>
                <a:ea typeface="+mn-ea"/>
                <a:cs typeface="+mn-cs"/>
              </a:rPr>
              <a:t>councillors</a:t>
            </a:r>
            <a:r>
              <a:rPr lang="en-US" sz="1200" kern="1200" dirty="0" smtClean="0">
                <a:solidFill>
                  <a:schemeClr val="bg2">
                    <a:lumMod val="10000"/>
                  </a:schemeClr>
                </a:solidFill>
                <a:latin typeface="+mn-lt"/>
                <a:ea typeface="+mn-ea"/>
                <a:cs typeface="+mn-cs"/>
              </a:rPr>
              <a:t> and staff</a:t>
            </a:r>
          </a:p>
          <a:p>
            <a:pPr marL="800100" lvl="1" indent="-342900">
              <a:buFont typeface="Arial" pitchFamily="34" charset="0"/>
              <a:buChar char="•"/>
            </a:pPr>
            <a:r>
              <a:rPr lang="en-US" sz="1200" kern="1200" dirty="0" smtClean="0">
                <a:solidFill>
                  <a:schemeClr val="bg2">
                    <a:lumMod val="10000"/>
                  </a:schemeClr>
                </a:solidFill>
                <a:latin typeface="+mn-lt"/>
                <a:ea typeface="+mn-ea"/>
                <a:cs typeface="Arial" pitchFamily="34" charset="0"/>
              </a:rPr>
              <a:t>Hosting community walkabouts</a:t>
            </a:r>
          </a:p>
          <a:p>
            <a:pPr marL="800100" lvl="1" indent="-342900">
              <a:buFont typeface="Arial" pitchFamily="34" charset="0"/>
              <a:buChar char="•"/>
            </a:pPr>
            <a:r>
              <a:rPr lang="en-US" sz="1200" kern="1200" dirty="0" smtClean="0">
                <a:solidFill>
                  <a:schemeClr val="bg2">
                    <a:lumMod val="10000"/>
                  </a:schemeClr>
                </a:solidFill>
                <a:latin typeface="+mn-lt"/>
                <a:ea typeface="+mn-ea"/>
                <a:cs typeface="Arial" pitchFamily="34" charset="0"/>
              </a:rPr>
              <a:t>On-going conversation, not a “one-off”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bg2">
                    <a:lumMod val="10000"/>
                  </a:schemeClr>
                </a:solidFill>
                <a:latin typeface="+mn-lt"/>
                <a:ea typeface="+mn-ea"/>
                <a:cs typeface="Arial" pitchFamily="34" charset="0"/>
              </a:rPr>
              <a:t>Expand capacity - </a:t>
            </a:r>
            <a:r>
              <a:rPr lang="en-US" baseline="0" dirty="0" smtClean="0"/>
              <a:t>Community groups and public health are excellent resources to support your efforts and expand capacity, especially on new initiatives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We have expertise and knowledge, and access to additional supports (e.g. public health –refer to earlier info)</a:t>
            </a:r>
          </a:p>
          <a:p>
            <a:pPr marL="342900" indent="-342900">
              <a:buFont typeface="Arial" pitchFamily="34" charset="0"/>
              <a:buChar char="•"/>
            </a:pPr>
            <a:endParaRPr lang="en-US" sz="1200" kern="1200" dirty="0" smtClean="0">
              <a:solidFill>
                <a:schemeClr val="bg2">
                  <a:lumMod val="10000"/>
                </a:schemeClr>
              </a:solidFill>
              <a:latin typeface="+mn-lt"/>
              <a:ea typeface="+mn-ea"/>
              <a:cs typeface="Arial" pitchFamily="34" charset="0"/>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E7C152DA-1529-4DE4-9B30-3AC5CE429B4C}" type="slidenum">
              <a:rPr lang="en-CA" smtClean="0"/>
              <a:pPr/>
              <a:t>6</a:t>
            </a:fld>
            <a:endParaRPr lang="en-CA" dirty="0"/>
          </a:p>
        </p:txBody>
      </p:sp>
    </p:spTree>
    <p:extLst>
      <p:ext uri="{BB962C8B-B14F-4D97-AF65-F5344CB8AC3E}">
        <p14:creationId xmlns:p14="http://schemas.microsoft.com/office/powerpoint/2010/main" val="1921827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Planning and research – great example of expanding capacity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a:t>
            </a:r>
            <a:r>
              <a:rPr lang="en-US" dirty="0" smtClean="0"/>
              <a:t>Developed AT plans for both </a:t>
            </a:r>
            <a:r>
              <a:rPr lang="en-US" dirty="0" err="1" smtClean="0"/>
              <a:t>Haliburton</a:t>
            </a:r>
            <a:r>
              <a:rPr lang="en-US" dirty="0" smtClean="0"/>
              <a:t> and Minden. We presented these to council</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AT plans include concept illustrations or </a:t>
            </a:r>
            <a:r>
              <a:rPr lang="en-US" baseline="0" dirty="0" err="1" smtClean="0"/>
              <a:t>photoshopping</a:t>
            </a:r>
            <a:r>
              <a:rPr lang="en-US" baseline="0" dirty="0" smtClean="0"/>
              <a:t> of problem areas to help create a vision of what could work better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dirty="0" smtClean="0"/>
              <a:t>these plans/reports were developed by the CIA, rather than commissioned by the county or municipality, which is more typical. Great example of how in a rural community, where the time and resources of municipal staff and council are limited, community groups can </a:t>
            </a:r>
            <a:r>
              <a:rPr lang="en-US" b="1" dirty="0" smtClean="0"/>
              <a:t>enhance the capacity </a:t>
            </a:r>
            <a:r>
              <a:rPr lang="en-US" dirty="0" smtClean="0"/>
              <a:t>to do new things, acting as partners to the work of the municipality</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developed tools, but also builds credibility</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dirty="0" smtClean="0"/>
          </a:p>
          <a:p>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7</a:t>
            </a:fld>
            <a:endParaRPr lang="en-CA" dirty="0"/>
          </a:p>
        </p:txBody>
      </p:sp>
    </p:spTree>
    <p:extLst>
      <p:ext uri="{BB962C8B-B14F-4D97-AF65-F5344CB8AC3E}">
        <p14:creationId xmlns:p14="http://schemas.microsoft.com/office/powerpoint/2010/main" val="2176379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2696" y="4355976"/>
            <a:ext cx="5486400" cy="4114800"/>
          </a:xfrm>
        </p:spPr>
        <p:txBody>
          <a:bodyPr/>
          <a:lstStyle/>
          <a:p>
            <a:r>
              <a:rPr lang="en-CA" sz="1200" kern="1200" dirty="0" smtClean="0">
                <a:solidFill>
                  <a:schemeClr val="tx1"/>
                </a:solidFill>
                <a:effectLst/>
                <a:latin typeface="+mn-lt"/>
                <a:ea typeface="+mn-ea"/>
                <a:cs typeface="+mn-cs"/>
              </a:rPr>
              <a:t>Important to build a base of community support,</a:t>
            </a:r>
            <a:r>
              <a:rPr lang="en-CA" sz="1200" kern="1200" baseline="0" dirty="0" smtClean="0">
                <a:solidFill>
                  <a:schemeClr val="tx1"/>
                </a:solidFill>
                <a:effectLst/>
                <a:latin typeface="+mn-lt"/>
                <a:ea typeface="+mn-ea"/>
                <a:cs typeface="+mn-cs"/>
              </a:rPr>
              <a:t> to demonstrate community interest in AT – more likely for policy and investment </a:t>
            </a:r>
          </a:p>
          <a:p>
            <a:pPr marL="171450" indent="-171450">
              <a:buFontTx/>
              <a:buChar char="-"/>
            </a:pPr>
            <a:r>
              <a:rPr lang="en-US" dirty="0" smtClean="0"/>
              <a:t>Community based research is also an</a:t>
            </a:r>
            <a:r>
              <a:rPr lang="en-US" baseline="0" dirty="0" smtClean="0"/>
              <a:t> education strategy</a:t>
            </a:r>
          </a:p>
          <a:p>
            <a:pPr marL="171450" indent="-171450">
              <a:buFontTx/>
              <a:buChar char="-"/>
            </a:pPr>
            <a:r>
              <a:rPr lang="en-US" baseline="0" dirty="0" smtClean="0"/>
              <a:t>We have focused planning and messaging on hubs rather than whole county – too big an area; more realistic</a:t>
            </a:r>
          </a:p>
          <a:p>
            <a:pPr marL="171450" indent="-171450">
              <a:buFontTx/>
              <a:buChar char="-"/>
            </a:pPr>
            <a:r>
              <a:rPr lang="en-US" baseline="0" dirty="0" smtClean="0"/>
              <a:t>Messaging: Developed a ‘doable’ AT message for rural area – acknowledging that people need to drive to town due to distance, but encouraging them to then park and walk once they got there</a:t>
            </a:r>
          </a:p>
          <a:p>
            <a:pPr marL="171450" indent="-171450">
              <a:buFontTx/>
              <a:buChar char="-"/>
            </a:pPr>
            <a:r>
              <a:rPr lang="en-US" baseline="0" dirty="0" smtClean="0"/>
              <a:t>Share the Road – since 2009, initiated w/ MTO grant – collaborative project between county, municipalities, CIA, public health, OPP. Signs, media, posters, print, magnets. </a:t>
            </a:r>
          </a:p>
          <a:p>
            <a:pPr marL="171450" indent="-171450">
              <a:buFontTx/>
              <a:buChar char="-"/>
            </a:pPr>
            <a:r>
              <a:rPr lang="en-US" baseline="0" dirty="0" smtClean="0"/>
              <a:t>Events and activities to promote AT </a:t>
            </a:r>
          </a:p>
          <a:p>
            <a:pPr marL="171450" indent="-171450">
              <a:buFontTx/>
              <a:buChar char="-"/>
            </a:pPr>
            <a:r>
              <a:rPr lang="en-US" baseline="0" dirty="0" smtClean="0"/>
              <a:t>Maps and signs to encourage walking in town</a:t>
            </a:r>
          </a:p>
          <a:p>
            <a:pPr marL="171450" indent="-171450">
              <a:buFontTx/>
              <a:buChar char="-"/>
            </a:pPr>
            <a:r>
              <a:rPr lang="en-US" baseline="0" dirty="0" smtClean="0"/>
              <a:t>Media: PSA’s, articles, interviews, letters to editor – to maintain ‘community conversation’</a:t>
            </a:r>
          </a:p>
          <a:p>
            <a:endParaRPr lang="en-CA"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C152DA-1529-4DE4-9B30-3AC5CE429B4C}" type="slidenum">
              <a:rPr lang="en-CA" smtClean="0"/>
              <a:pPr/>
              <a:t>8</a:t>
            </a:fld>
            <a:endParaRPr lang="en-CA" dirty="0"/>
          </a:p>
        </p:txBody>
      </p:sp>
    </p:spTree>
    <p:extLst>
      <p:ext uri="{BB962C8B-B14F-4D97-AF65-F5344CB8AC3E}">
        <p14:creationId xmlns:p14="http://schemas.microsoft.com/office/powerpoint/2010/main" val="3938887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2011 – 12 CIA did a comprehensive evaluation to measure</a:t>
            </a:r>
            <a:r>
              <a:rPr lang="en-US" dirty="0" smtClean="0"/>
              <a:t> changes in active transportation since 2005 and assess our contribution to these changes.</a:t>
            </a:r>
            <a:r>
              <a:rPr lang="en-US" baseline="0" dirty="0" smtClean="0"/>
              <a:t> The evaluation used these four approaches. </a:t>
            </a:r>
          </a:p>
          <a:p>
            <a:pPr>
              <a:buClrTx/>
              <a:buFont typeface="Arial" pitchFamily="34" charset="0"/>
              <a:buChar char="•"/>
            </a:pPr>
            <a:r>
              <a:rPr lang="en-US" sz="1200" kern="1200" dirty="0" smtClean="0">
                <a:solidFill>
                  <a:schemeClr val="bg2">
                    <a:lumMod val="10000"/>
                  </a:schemeClr>
                </a:solidFill>
                <a:latin typeface="+mn-lt"/>
                <a:ea typeface="+mn-ea"/>
                <a:cs typeface="+mn-cs"/>
              </a:rPr>
              <a:t>Inventory: policy and infrastructure changes</a:t>
            </a:r>
          </a:p>
          <a:p>
            <a:pPr>
              <a:buClrTx/>
              <a:buFont typeface="Arial" pitchFamily="34" charset="0"/>
              <a:buChar char="•"/>
            </a:pPr>
            <a:r>
              <a:rPr lang="en-US" sz="1200" kern="1200" dirty="0" smtClean="0">
                <a:solidFill>
                  <a:schemeClr val="bg2">
                    <a:lumMod val="10000"/>
                  </a:schemeClr>
                </a:solidFill>
                <a:latin typeface="+mn-lt"/>
                <a:ea typeface="+mn-ea"/>
                <a:cs typeface="+mn-cs"/>
              </a:rPr>
              <a:t>Survey: asked residents about their AT awareness and </a:t>
            </a:r>
            <a:r>
              <a:rPr lang="en-US" sz="1200" kern="1200" dirty="0" err="1" smtClean="0">
                <a:solidFill>
                  <a:schemeClr val="bg2">
                    <a:lumMod val="10000"/>
                  </a:schemeClr>
                </a:solidFill>
                <a:latin typeface="+mn-lt"/>
                <a:ea typeface="+mn-ea"/>
                <a:cs typeface="+mn-cs"/>
              </a:rPr>
              <a:t>behaviour</a:t>
            </a:r>
            <a:endParaRPr lang="en-US" sz="1200" kern="1200" dirty="0" smtClean="0">
              <a:solidFill>
                <a:schemeClr val="bg2">
                  <a:lumMod val="10000"/>
                </a:schemeClr>
              </a:solidFill>
              <a:latin typeface="+mn-lt"/>
              <a:ea typeface="+mn-ea"/>
              <a:cs typeface="+mn-cs"/>
            </a:endParaRPr>
          </a:p>
          <a:p>
            <a:pPr>
              <a:buClrTx/>
              <a:buFont typeface="Arial" pitchFamily="34" charset="0"/>
              <a:buChar char="•"/>
            </a:pPr>
            <a:r>
              <a:rPr lang="en-US" sz="1200" kern="1200" dirty="0" smtClean="0">
                <a:solidFill>
                  <a:schemeClr val="bg2">
                    <a:lumMod val="10000"/>
                  </a:schemeClr>
                </a:solidFill>
                <a:latin typeface="+mn-lt"/>
                <a:ea typeface="+mn-ea"/>
                <a:cs typeface="+mn-cs"/>
              </a:rPr>
              <a:t>Observational Study: manual counts of people walking and cycling</a:t>
            </a:r>
          </a:p>
          <a:p>
            <a:pPr>
              <a:buClrTx/>
              <a:buFont typeface="Arial" pitchFamily="34" charset="0"/>
              <a:buChar char="•"/>
            </a:pPr>
            <a:r>
              <a:rPr lang="en-US" sz="1200" kern="1200" dirty="0" smtClean="0">
                <a:solidFill>
                  <a:schemeClr val="bg2">
                    <a:lumMod val="10000"/>
                  </a:schemeClr>
                </a:solidFill>
                <a:latin typeface="+mn-lt"/>
                <a:ea typeface="+mn-ea"/>
                <a:cs typeface="+mn-cs"/>
              </a:rPr>
              <a:t>Key Informant Interviews</a:t>
            </a:r>
          </a:p>
          <a:p>
            <a:r>
              <a:rPr lang="en-US" dirty="0" smtClean="0"/>
              <a:t>It provided us with quantitative and qualitative information to look at where we were, where we are, and what kinds of things contributed</a:t>
            </a:r>
            <a:r>
              <a:rPr lang="en-US" baseline="0" dirty="0" smtClean="0"/>
              <a:t> to getting us there. </a:t>
            </a:r>
          </a:p>
          <a:p>
            <a:endParaRPr lang="en-US" dirty="0" smtClean="0"/>
          </a:p>
          <a:p>
            <a:endParaRPr lang="en-CA" dirty="0"/>
          </a:p>
        </p:txBody>
      </p:sp>
      <p:sp>
        <p:nvSpPr>
          <p:cNvPr id="4" name="Slide Number Placeholder 3"/>
          <p:cNvSpPr>
            <a:spLocks noGrp="1"/>
          </p:cNvSpPr>
          <p:nvPr>
            <p:ph type="sldNum" sz="quarter" idx="10"/>
          </p:nvPr>
        </p:nvSpPr>
        <p:spPr/>
        <p:txBody>
          <a:bodyPr/>
          <a:lstStyle/>
          <a:p>
            <a:fld id="{D544992E-C89B-4656-B19B-E42401697FFF}" type="slidenum">
              <a:rPr lang="en-CA" smtClean="0"/>
              <a:pPr/>
              <a:t>9</a:t>
            </a:fld>
            <a:endParaRPr lang="en-CA"/>
          </a:p>
        </p:txBody>
      </p:sp>
    </p:spTree>
    <p:extLst>
      <p:ext uri="{BB962C8B-B14F-4D97-AF65-F5344CB8AC3E}">
        <p14:creationId xmlns:p14="http://schemas.microsoft.com/office/powerpoint/2010/main" val="2026401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Infrastructure: County and municipalities have made ma</a:t>
            </a:r>
            <a:r>
              <a:rPr lang="en-US" baseline="0" dirty="0" smtClean="0"/>
              <a:t>ny improvements over the past 7 years.</a:t>
            </a:r>
          </a:p>
          <a:p>
            <a:r>
              <a:rPr lang="en-US" baseline="0" dirty="0" smtClean="0"/>
              <a:t>In Minden: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Downtown Streetscape – widening sidewalks, coloured concrete, changes to planters</a:t>
            </a:r>
          </a:p>
          <a:p>
            <a:pPr marL="171450" indent="-171450">
              <a:buFontTx/>
              <a:buChar char="-"/>
            </a:pPr>
            <a:r>
              <a:rPr lang="en-US" baseline="0" dirty="0" smtClean="0"/>
              <a:t>Downtown Improvement Plan – long range planning and vision that reflects several of the recommendations in the Minden Active Transportation Plan</a:t>
            </a:r>
          </a:p>
          <a:p>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10</a:t>
            </a:fld>
            <a:endParaRPr lang="en-CA" dirty="0"/>
          </a:p>
        </p:txBody>
      </p:sp>
    </p:spTree>
    <p:extLst>
      <p:ext uri="{BB962C8B-B14F-4D97-AF65-F5344CB8AC3E}">
        <p14:creationId xmlns:p14="http://schemas.microsoft.com/office/powerpoint/2010/main" val="4280398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Completion of </a:t>
            </a:r>
            <a:r>
              <a:rPr lang="en-US" baseline="0" dirty="0" err="1" smtClean="0"/>
              <a:t>Riverwalk</a:t>
            </a:r>
            <a:r>
              <a:rPr lang="en-US" baseline="0" dirty="0" smtClean="0"/>
              <a:t>, including Logger’s Crossing bridge</a:t>
            </a:r>
          </a:p>
          <a:p>
            <a:pPr marL="171450" indent="-171450">
              <a:buFontTx/>
              <a:buChar char="-"/>
            </a:pPr>
            <a:r>
              <a:rPr lang="en-US" baseline="0" dirty="0" smtClean="0"/>
              <a:t>Amenities: Sculptures, shelters, benches and lighting along the </a:t>
            </a:r>
            <a:r>
              <a:rPr lang="en-US" baseline="0" dirty="0" err="1" smtClean="0"/>
              <a:t>Riverwalk</a:t>
            </a:r>
            <a:endParaRPr lang="en-US" baseline="0" dirty="0" smtClean="0"/>
          </a:p>
          <a:p>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11</a:t>
            </a:fld>
            <a:endParaRPr lang="en-CA" dirty="0"/>
          </a:p>
        </p:txBody>
      </p:sp>
    </p:spTree>
    <p:extLst>
      <p:ext uri="{BB962C8B-B14F-4D97-AF65-F5344CB8AC3E}">
        <p14:creationId xmlns:p14="http://schemas.microsoft.com/office/powerpoint/2010/main" val="22516622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dirty="0" smtClean="0"/>
              <a:t>The</a:t>
            </a:r>
            <a:r>
              <a:rPr lang="en-US" baseline="0" dirty="0" smtClean="0"/>
              <a:t> county has begun adding 1.2 m paved shoulders to major road projects since 2008, total </a:t>
            </a:r>
            <a:r>
              <a:rPr lang="en-US" baseline="0" dirty="0" err="1" smtClean="0"/>
              <a:t>approx</a:t>
            </a:r>
            <a:r>
              <a:rPr lang="en-US" baseline="0" dirty="0" smtClean="0"/>
              <a:t> 30.5 </a:t>
            </a:r>
            <a:r>
              <a:rPr lang="en-US" baseline="0" dirty="0" smtClean="0"/>
              <a:t>km</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Paved shoulders included in major road projects – 4 </a:t>
            </a:r>
            <a:r>
              <a:rPr lang="en-US" baseline="0" dirty="0" err="1" smtClean="0"/>
              <a:t>yr</a:t>
            </a:r>
            <a:r>
              <a:rPr lang="en-US" baseline="0" dirty="0" smtClean="0"/>
              <a:t> Capital Works Plan for roads</a:t>
            </a:r>
            <a:endParaRPr lang="en-US" baseline="0" dirty="0" smtClean="0"/>
          </a:p>
          <a:p>
            <a:pPr marL="171450" indent="-171450">
              <a:buFontTx/>
              <a:buChar char="-"/>
            </a:pPr>
            <a:r>
              <a:rPr lang="en-US" baseline="0" dirty="0" smtClean="0"/>
              <a:t>Share the road signs (2009) installed across county </a:t>
            </a:r>
          </a:p>
        </p:txBody>
      </p:sp>
      <p:sp>
        <p:nvSpPr>
          <p:cNvPr id="4" name="Slide Number Placeholder 3"/>
          <p:cNvSpPr>
            <a:spLocks noGrp="1"/>
          </p:cNvSpPr>
          <p:nvPr>
            <p:ph type="sldNum" sz="quarter" idx="10"/>
          </p:nvPr>
        </p:nvSpPr>
        <p:spPr/>
        <p:txBody>
          <a:bodyPr/>
          <a:lstStyle/>
          <a:p>
            <a:fld id="{E7C152DA-1529-4DE4-9B30-3AC5CE429B4C}" type="slidenum">
              <a:rPr lang="en-CA" smtClean="0"/>
              <a:pPr/>
              <a:t>12</a:t>
            </a:fld>
            <a:endParaRPr lang="en-CA" dirty="0"/>
          </a:p>
        </p:txBody>
      </p:sp>
    </p:spTree>
    <p:extLst>
      <p:ext uri="{BB962C8B-B14F-4D97-AF65-F5344CB8AC3E}">
        <p14:creationId xmlns:p14="http://schemas.microsoft.com/office/powerpoint/2010/main" val="3820629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Haliburton</a:t>
            </a:r>
            <a:r>
              <a:rPr lang="en-US" dirty="0" smtClean="0"/>
              <a:t> Case Study: Two major projects: </a:t>
            </a:r>
          </a:p>
          <a:p>
            <a:pPr marL="171450" indent="-171450">
              <a:buFontTx/>
              <a:buChar char="-"/>
            </a:pPr>
            <a:r>
              <a:rPr lang="en-US" baseline="0" dirty="0" smtClean="0"/>
              <a:t>Phase 1: York St. Streetscape</a:t>
            </a:r>
          </a:p>
          <a:p>
            <a:pPr marL="0" indent="0">
              <a:buFontTx/>
              <a:buNone/>
            </a:pPr>
            <a:endParaRPr lang="en-US" baseline="0" dirty="0" smtClean="0"/>
          </a:p>
          <a:p>
            <a:pPr marL="171450" indent="-171450">
              <a:buFontTx/>
              <a:buChar char="-"/>
            </a:pPr>
            <a:r>
              <a:rPr lang="en-US" baseline="0" dirty="0" smtClean="0"/>
              <a:t>building on the left is food bank and second hand clothing store; on the right are some retail businesses and services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York St was identified in community consultations done by the CIA in 2005 as  problem spots for AT. </a:t>
            </a:r>
          </a:p>
          <a:p>
            <a:pPr marL="171450"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7C152DA-1529-4DE4-9B30-3AC5CE429B4C}" type="slidenum">
              <a:rPr lang="en-CA" smtClean="0"/>
              <a:pPr/>
              <a:t>13</a:t>
            </a:fld>
            <a:endParaRPr lang="en-CA" dirty="0"/>
          </a:p>
        </p:txBody>
      </p:sp>
    </p:spTree>
    <p:extLst>
      <p:ext uri="{BB962C8B-B14F-4D97-AF65-F5344CB8AC3E}">
        <p14:creationId xmlns:p14="http://schemas.microsoft.com/office/powerpoint/2010/main" val="2503315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2007 the</a:t>
            </a:r>
            <a:r>
              <a:rPr lang="en-US" baseline="0" dirty="0" smtClean="0"/>
              <a:t> CIA contracted a landscape architect to do illustrations for improving York St. These were presented to council and were included in the </a:t>
            </a:r>
            <a:r>
              <a:rPr lang="en-US" baseline="0" dirty="0" err="1" smtClean="0"/>
              <a:t>Haliburton</a:t>
            </a:r>
            <a:r>
              <a:rPr lang="en-US" baseline="0" dirty="0" smtClean="0"/>
              <a:t> AT Plan. </a:t>
            </a:r>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14</a:t>
            </a:fld>
            <a:endParaRPr lang="en-CA" dirty="0"/>
          </a:p>
        </p:txBody>
      </p:sp>
    </p:spTree>
    <p:extLst>
      <p:ext uri="{BB962C8B-B14F-4D97-AF65-F5344CB8AC3E}">
        <p14:creationId xmlns:p14="http://schemas.microsoft.com/office/powerpoint/2010/main" val="1142358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2008,</a:t>
            </a:r>
            <a:r>
              <a:rPr lang="en-US" baseline="0" dirty="0" smtClean="0"/>
              <a:t> the municipality contracted the same landscape architect to do the full streetscape plan</a:t>
            </a:r>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15</a:t>
            </a:fld>
            <a:endParaRPr lang="en-CA" dirty="0"/>
          </a:p>
        </p:txBody>
      </p:sp>
    </p:spTree>
    <p:extLst>
      <p:ext uri="{BB962C8B-B14F-4D97-AF65-F5344CB8AC3E}">
        <p14:creationId xmlns:p14="http://schemas.microsoft.com/office/powerpoint/2010/main" val="31080004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544992E-C89B-4656-B19B-E42401697FFF}" type="slidenum">
              <a:rPr lang="en-CA" smtClean="0"/>
              <a:pPr/>
              <a:t>16</a:t>
            </a:fld>
            <a:endParaRPr lang="en-CA"/>
          </a:p>
        </p:txBody>
      </p:sp>
    </p:spTree>
    <p:extLst>
      <p:ext uri="{BB962C8B-B14F-4D97-AF65-F5344CB8AC3E}">
        <p14:creationId xmlns:p14="http://schemas.microsoft.com/office/powerpoint/2010/main" val="616752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New amenities: bike parking, sidewalks, crosswalks, </a:t>
            </a:r>
            <a:r>
              <a:rPr lang="en-US" baseline="0" dirty="0" err="1" smtClean="0"/>
              <a:t>buildouts</a:t>
            </a:r>
            <a:r>
              <a:rPr lang="en-US" baseline="0" dirty="0" smtClean="0"/>
              <a:t>, tree plantings and lighting</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CIA’s efforts helped build community awareness and support, as well as adding momentum. </a:t>
            </a:r>
            <a:endParaRPr lang="en-CA" dirty="0" smtClean="0"/>
          </a:p>
        </p:txBody>
      </p:sp>
      <p:sp>
        <p:nvSpPr>
          <p:cNvPr id="4" name="Slide Number Placeholder 3"/>
          <p:cNvSpPr>
            <a:spLocks noGrp="1"/>
          </p:cNvSpPr>
          <p:nvPr>
            <p:ph type="sldNum" sz="quarter" idx="10"/>
          </p:nvPr>
        </p:nvSpPr>
        <p:spPr/>
        <p:txBody>
          <a:bodyPr/>
          <a:lstStyle/>
          <a:p>
            <a:fld id="{E7C152DA-1529-4DE4-9B30-3AC5CE429B4C}" type="slidenum">
              <a:rPr lang="en-CA" smtClean="0"/>
              <a:pPr/>
              <a:t>17</a:t>
            </a:fld>
            <a:endParaRPr lang="en-CA" dirty="0"/>
          </a:p>
        </p:txBody>
      </p:sp>
    </p:spTree>
    <p:extLst>
      <p:ext uri="{BB962C8B-B14F-4D97-AF65-F5344CB8AC3E}">
        <p14:creationId xmlns:p14="http://schemas.microsoft.com/office/powerpoint/2010/main" val="13969679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Phase</a:t>
            </a:r>
            <a:r>
              <a:rPr lang="en-US" baseline="0" dirty="0" smtClean="0"/>
              <a:t> 2: </a:t>
            </a:r>
            <a:r>
              <a:rPr lang="en-US" dirty="0" smtClean="0"/>
              <a:t>completed 2013, Highland St. Main downtown street</a:t>
            </a:r>
          </a:p>
          <a:p>
            <a:r>
              <a:rPr lang="en-US" baseline="0" dirty="0" smtClean="0"/>
              <a:t>buried hydro lines, new sidewalks and paving stones, new light fixtures, benches, build outs at crosswalk and corners, post and ring bike racks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Improvements to York and Highland were on the municipal list of projects; the CIA’s efforts helped build community awareness and support, as well as adding momentum. </a:t>
            </a:r>
          </a:p>
          <a:p>
            <a:r>
              <a:rPr lang="en-US" baseline="0" dirty="0" smtClean="0"/>
              <a:t>\</a:t>
            </a:r>
            <a:r>
              <a:rPr lang="en-US" sz="1200" kern="1200" dirty="0" smtClean="0">
                <a:solidFill>
                  <a:schemeClr val="tx1"/>
                </a:solidFill>
                <a:effectLst/>
                <a:latin typeface="+mn-lt"/>
                <a:ea typeface="+mn-ea"/>
                <a:cs typeface="+mn-cs"/>
              </a:rPr>
              <a:t>- Cost approx. 1.7 million (not including the expenses paid</a:t>
            </a:r>
            <a:r>
              <a:rPr lang="en-US" sz="1200" kern="1200" baseline="0" dirty="0" smtClean="0">
                <a:solidFill>
                  <a:schemeClr val="tx1"/>
                </a:solidFill>
                <a:effectLst/>
                <a:latin typeface="+mn-lt"/>
                <a:ea typeface="+mn-ea"/>
                <a:cs typeface="+mn-cs"/>
              </a:rPr>
              <a:t> by </a:t>
            </a:r>
            <a:r>
              <a:rPr lang="en-US" sz="1200" kern="1200" dirty="0" smtClean="0">
                <a:solidFill>
                  <a:schemeClr val="tx1"/>
                </a:solidFill>
                <a:effectLst/>
                <a:latin typeface="+mn-lt"/>
                <a:ea typeface="+mn-ea"/>
                <a:cs typeface="+mn-cs"/>
              </a:rPr>
              <a:t>Hydro One)</a:t>
            </a:r>
            <a:endParaRPr lang="en-CA" sz="1200" kern="1200" dirty="0" smtClean="0">
              <a:solidFill>
                <a:schemeClr val="tx1"/>
              </a:solidFill>
              <a:effectLst/>
              <a:latin typeface="+mn-lt"/>
              <a:ea typeface="+mn-ea"/>
              <a:cs typeface="+mn-cs"/>
            </a:endParaRPr>
          </a:p>
          <a:p>
            <a:pPr marL="171450" lvl="0" indent="-171450">
              <a:buFontTx/>
              <a:buChar char="-"/>
            </a:pPr>
            <a:r>
              <a:rPr lang="en-US" sz="1200" kern="1200" dirty="0" smtClean="0">
                <a:solidFill>
                  <a:schemeClr val="tx1"/>
                </a:solidFill>
                <a:effectLst/>
                <a:latin typeface="+mn-lt"/>
                <a:ea typeface="+mn-ea"/>
                <a:cs typeface="+mn-cs"/>
              </a:rPr>
              <a:t>Funded</a:t>
            </a:r>
            <a:r>
              <a:rPr lang="en-US" sz="1200" kern="1200" baseline="0" dirty="0" smtClean="0">
                <a:solidFill>
                  <a:schemeClr val="tx1"/>
                </a:solidFill>
                <a:effectLst/>
                <a:latin typeface="+mn-lt"/>
                <a:ea typeface="+mn-ea"/>
                <a:cs typeface="+mn-cs"/>
              </a:rPr>
              <a:t> 1/3 Provincial government and 2/3 Dysart et al.</a:t>
            </a:r>
          </a:p>
          <a:p>
            <a:pPr marL="171450" lvl="0" indent="-171450">
              <a:buFontTx/>
              <a:buChar char="-"/>
            </a:pPr>
            <a:r>
              <a:rPr lang="en-US" sz="1200" kern="1200" baseline="0" dirty="0" smtClean="0">
                <a:solidFill>
                  <a:schemeClr val="tx1"/>
                </a:solidFill>
                <a:effectLst/>
                <a:latin typeface="+mn-lt"/>
                <a:ea typeface="+mn-ea"/>
                <a:cs typeface="+mn-cs"/>
              </a:rPr>
              <a:t>Partnership: Municipality, Hydro One, downtown businesses</a:t>
            </a:r>
          </a:p>
          <a:p>
            <a:pPr marL="171450" lvl="0" indent="-171450">
              <a:buFontTx/>
              <a:buChar char="-"/>
            </a:pPr>
            <a:endParaRPr lang="en-CA" sz="1200" kern="1200" dirty="0" smtClean="0">
              <a:solidFill>
                <a:schemeClr val="tx1"/>
              </a:solidFill>
              <a:effectLst/>
              <a:latin typeface="+mn-lt"/>
              <a:ea typeface="+mn-ea"/>
              <a:cs typeface="+mn-cs"/>
            </a:endParaRPr>
          </a:p>
          <a:p>
            <a:pPr marL="171450" lvl="0" indent="-171450">
              <a:buFontTx/>
              <a:buChar char="-"/>
            </a:pPr>
            <a:r>
              <a:rPr lang="en-US" sz="1200" kern="1200" dirty="0" smtClean="0">
                <a:solidFill>
                  <a:schemeClr val="tx1"/>
                </a:solidFill>
                <a:effectLst/>
                <a:latin typeface="+mn-lt"/>
                <a:ea typeface="+mn-ea"/>
                <a:cs typeface="+mn-cs"/>
              </a:rPr>
              <a:t>The Municipality negotiated with Hydro</a:t>
            </a:r>
            <a:r>
              <a:rPr lang="en-US" sz="1200" kern="1200" baseline="0" dirty="0" smtClean="0">
                <a:solidFill>
                  <a:schemeClr val="tx1"/>
                </a:solidFill>
                <a:effectLst/>
                <a:latin typeface="+mn-lt"/>
                <a:ea typeface="+mn-ea"/>
                <a:cs typeface="+mn-cs"/>
              </a:rPr>
              <a:t> One to b</a:t>
            </a:r>
            <a:r>
              <a:rPr lang="en-US" sz="1200" kern="1200" dirty="0" smtClean="0">
                <a:solidFill>
                  <a:schemeClr val="tx1"/>
                </a:solidFill>
                <a:effectLst/>
                <a:latin typeface="+mn-lt"/>
                <a:ea typeface="+mn-ea"/>
                <a:cs typeface="+mn-cs"/>
              </a:rPr>
              <a:t>ury</a:t>
            </a:r>
            <a:r>
              <a:rPr lang="en-US" sz="1200" kern="1200" baseline="0" dirty="0" smtClean="0">
                <a:solidFill>
                  <a:schemeClr val="tx1"/>
                </a:solidFill>
                <a:effectLst/>
                <a:latin typeface="+mn-lt"/>
                <a:ea typeface="+mn-ea"/>
                <a:cs typeface="+mn-cs"/>
              </a:rPr>
              <a:t> the hydro lines, as Hydro One was already in the planning stages to upgrade their facilities along Highland Street. Hydro One agreed to invest in underground infrastructure, if they could coordinate activities with the Municipality's work. </a:t>
            </a:r>
            <a:r>
              <a:rPr lang="en-US" sz="1200" kern="1200" dirty="0" smtClean="0">
                <a:solidFill>
                  <a:schemeClr val="tx1"/>
                </a:solidFill>
                <a:effectLst/>
                <a:latin typeface="+mn-lt"/>
                <a:ea typeface="+mn-ea"/>
                <a:cs typeface="+mn-cs"/>
              </a:rPr>
              <a:t>Hydro One invested approximately $5 - 600,000.00</a:t>
            </a:r>
            <a:r>
              <a:rPr lang="en-US" sz="1200" u="sng" kern="1200" dirty="0" smtClean="0">
                <a:solidFill>
                  <a:schemeClr val="tx1"/>
                </a:solidFill>
                <a:effectLst/>
                <a:latin typeface="+mn-lt"/>
                <a:ea typeface="+mn-ea"/>
                <a:cs typeface="+mn-cs"/>
              </a:rPr>
              <a:t>+</a:t>
            </a:r>
            <a:r>
              <a:rPr lang="en-US" sz="1200" u="none" kern="1200" baseline="0" dirty="0" smtClean="0">
                <a:solidFill>
                  <a:schemeClr val="tx1"/>
                </a:solidFill>
                <a:effectLst/>
                <a:latin typeface="+mn-lt"/>
                <a:ea typeface="+mn-ea"/>
                <a:cs typeface="+mn-cs"/>
              </a:rPr>
              <a:t> to bury the lines.  T</a:t>
            </a:r>
            <a:r>
              <a:rPr lang="en-US" sz="1200" kern="1200" dirty="0" smtClean="0">
                <a:solidFill>
                  <a:schemeClr val="tx1"/>
                </a:solidFill>
                <a:effectLst/>
                <a:latin typeface="+mn-lt"/>
                <a:ea typeface="+mn-ea"/>
                <a:cs typeface="+mn-cs"/>
              </a:rPr>
              <a:t>he Municipality contributed an additional $35,000 to assist with trenching, covering, paving etc.</a:t>
            </a:r>
            <a:r>
              <a:rPr lang="en-CA" sz="1200" kern="1200" baseline="0" dirty="0" smtClean="0">
                <a:solidFill>
                  <a:schemeClr val="tx1"/>
                </a:solidFill>
                <a:effectLst/>
                <a:latin typeface="+mn-lt"/>
                <a:ea typeface="+mn-ea"/>
                <a:cs typeface="+mn-cs"/>
              </a:rPr>
              <a:t> </a:t>
            </a:r>
          </a:p>
          <a:p>
            <a:pPr marL="171450" lvl="0" indent="-171450">
              <a:buFontTx/>
              <a:buChar char="-"/>
            </a:pPr>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Municipality conducted extensive public engagement as part of the project planning. The Public Works department worked closely with the local BIA.  </a:t>
            </a:r>
            <a:r>
              <a:rPr lang="en-US" sz="1200" kern="1200" dirty="0" smtClean="0">
                <a:solidFill>
                  <a:schemeClr val="tx1"/>
                </a:solidFill>
                <a:effectLst/>
                <a:latin typeface="+mn-lt"/>
                <a:ea typeface="+mn-ea"/>
                <a:cs typeface="+mn-cs"/>
              </a:rPr>
              <a:t>It was important to</a:t>
            </a:r>
            <a:r>
              <a:rPr lang="en-US" sz="1200" kern="1200" baseline="0" dirty="0" smtClean="0">
                <a:solidFill>
                  <a:schemeClr val="tx1"/>
                </a:solidFill>
                <a:effectLst/>
                <a:latin typeface="+mn-lt"/>
                <a:ea typeface="+mn-ea"/>
                <a:cs typeface="+mn-cs"/>
              </a:rPr>
              <a:t> work directly with individual business owners and get them on-board because there is a strip of privately owned land between the municipal road allowance and the front of many stores.  By engaging each business owner and getting their buy-in to the project, the Municipality was able to achieve a consistent look to the streetscape </a:t>
            </a:r>
            <a:r>
              <a:rPr lang="en-US" sz="1200" kern="1200" dirty="0" smtClean="0">
                <a:solidFill>
                  <a:schemeClr val="tx1"/>
                </a:solidFill>
                <a:effectLst/>
                <a:latin typeface="+mn-lt"/>
                <a:ea typeface="+mn-ea"/>
                <a:cs typeface="+mn-cs"/>
              </a:rPr>
              <a:t>i.e. paving stones</a:t>
            </a:r>
            <a:r>
              <a:rPr lang="en-US" sz="1200" kern="1200" baseline="0" dirty="0" smtClean="0">
                <a:solidFill>
                  <a:schemeClr val="tx1"/>
                </a:solidFill>
                <a:effectLst/>
                <a:latin typeface="+mn-lt"/>
                <a:ea typeface="+mn-ea"/>
                <a:cs typeface="+mn-cs"/>
              </a:rPr>
              <a:t> flowed seamlessly across the municipal road allowance and the abutting private land</a:t>
            </a:r>
            <a:r>
              <a:rPr lang="en-US" sz="1200" kern="120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Businesses had to contribute financially for pavers on their property. </a:t>
            </a:r>
          </a:p>
          <a:p>
            <a:pPr marL="171450" lvl="0" indent="-171450">
              <a:buFontTx/>
              <a:buChar char="-"/>
            </a:pPr>
            <a:r>
              <a:rPr lang="en-US" dirty="0" smtClean="0"/>
              <a:t>The project also included </a:t>
            </a:r>
            <a:r>
              <a:rPr lang="en-US" baseline="0" dirty="0" smtClean="0"/>
              <a:t>installing new energy efficient (LED) street light fixtures; </a:t>
            </a:r>
            <a:r>
              <a:rPr lang="en-CA" sz="1200" kern="1200" baseline="0" dirty="0" smtClean="0">
                <a:solidFill>
                  <a:schemeClr val="tx1"/>
                </a:solidFill>
                <a:effectLst/>
                <a:latin typeface="+mn-lt"/>
                <a:ea typeface="+mn-ea"/>
                <a:cs typeface="+mn-cs"/>
              </a:rPr>
              <a:t>completing </a:t>
            </a:r>
            <a:r>
              <a:rPr lang="en-US" sz="1200" kern="1200" dirty="0" smtClean="0">
                <a:solidFill>
                  <a:schemeClr val="tx1"/>
                </a:solidFill>
                <a:effectLst/>
                <a:latin typeface="+mn-lt"/>
                <a:ea typeface="+mn-ea"/>
                <a:cs typeface="+mn-cs"/>
              </a:rPr>
              <a:t>remedial work on the storm and sanitary sewer systems;</a:t>
            </a:r>
            <a:r>
              <a:rPr lang="en-US" sz="1200" kern="1200" baseline="0" dirty="0" smtClean="0">
                <a:solidFill>
                  <a:schemeClr val="tx1"/>
                </a:solidFill>
                <a:effectLst/>
                <a:latin typeface="+mn-lt"/>
                <a:ea typeface="+mn-ea"/>
                <a:cs typeface="+mn-cs"/>
              </a:rPr>
              <a:t> </a:t>
            </a:r>
            <a:r>
              <a:rPr lang="en-US" dirty="0" smtClean="0"/>
              <a:t>paving the street; upgrading the sidewalk; installing</a:t>
            </a:r>
            <a:r>
              <a:rPr lang="en-US" baseline="0" dirty="0" smtClean="0"/>
              <a:t> </a:t>
            </a:r>
            <a:r>
              <a:rPr lang="en-US" dirty="0" smtClean="0"/>
              <a:t>brickwork; planting trees and shrubs;</a:t>
            </a:r>
            <a:r>
              <a:rPr lang="en-US" baseline="0" dirty="0" smtClean="0"/>
              <a:t> removing individual parking meters and installing “pay and display” units; and adding traditionally styled benches, garbage cans and other street furniture. </a:t>
            </a:r>
            <a:endParaRPr lang="en-US"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Timing of the work was challenging because the Municipality had to work around the summer tourism season, as well as the winter conditions.  It was agreed with local business owners that work would proceed only from the spring thaw until the end of June and then again from </a:t>
            </a:r>
            <a:r>
              <a:rPr lang="en-US" baseline="0" dirty="0" err="1" smtClean="0"/>
              <a:t>Labour</a:t>
            </a:r>
            <a:r>
              <a:rPr lang="en-US" baseline="0" dirty="0" smtClean="0"/>
              <a:t> Day weekend until the winter snow.  The hydro services were installed during the fall of 2011. Construction of the streetscape began in September 2012 and was 95% complete that fall.  The final work was done in the spring of 2013. </a:t>
            </a:r>
            <a:endParaRPr lang="en-CA" dirty="0" smtClean="0"/>
          </a:p>
          <a:p>
            <a:endParaRPr lang="en-US" baseline="0" dirty="0" smtClean="0"/>
          </a:p>
        </p:txBody>
      </p:sp>
      <p:sp>
        <p:nvSpPr>
          <p:cNvPr id="4" name="Slide Number Placeholder 3"/>
          <p:cNvSpPr>
            <a:spLocks noGrp="1"/>
          </p:cNvSpPr>
          <p:nvPr>
            <p:ph type="sldNum" sz="quarter" idx="10"/>
          </p:nvPr>
        </p:nvSpPr>
        <p:spPr/>
        <p:txBody>
          <a:bodyPr/>
          <a:lstStyle/>
          <a:p>
            <a:fld id="{E7C152DA-1529-4DE4-9B30-3AC5CE429B4C}" type="slidenum">
              <a:rPr lang="en-CA" smtClean="0"/>
              <a:pPr/>
              <a:t>18</a:t>
            </a:fld>
            <a:endParaRPr lang="en-CA" dirty="0"/>
          </a:p>
        </p:txBody>
      </p:sp>
    </p:spTree>
    <p:extLst>
      <p:ext uri="{BB962C8B-B14F-4D97-AF65-F5344CB8AC3E}">
        <p14:creationId xmlns:p14="http://schemas.microsoft.com/office/powerpoint/2010/main" val="39776719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Prior to 2010 only one OP referenced cycling. Now, all have policies specific to cycling, active transportation, healthy communities, walking.</a:t>
            </a:r>
            <a:endParaRPr lang="en-US" dirty="0" smtClean="0"/>
          </a:p>
          <a:p>
            <a:r>
              <a:rPr lang="en-US" dirty="0" smtClean="0"/>
              <a:t>In some cases, our recommendations were included verbatim. In others, the “spirit” of our recommendations were captured in new policy.</a:t>
            </a:r>
          </a:p>
          <a:p>
            <a:endParaRPr lang="en-US" dirty="0" smtClean="0"/>
          </a:p>
          <a:p>
            <a:r>
              <a:rPr lang="en-US" baseline="0" dirty="0" smtClean="0"/>
              <a:t>The Dysart et al Official Plan includes several references to active transportation and healthy communities:</a:t>
            </a:r>
          </a:p>
          <a:p>
            <a:r>
              <a:rPr lang="en-US" u="sng" baseline="0" dirty="0" smtClean="0"/>
              <a:t>Section 2.2.4</a:t>
            </a:r>
            <a:r>
              <a:rPr lang="en-US" baseline="0" dirty="0" smtClean="0"/>
              <a:t>:  “Promotion of Recreation Opportunities” provides direction to incorporate the principles of active transportation into municipal infrastructure projects; and encourages new private development to incorporate the principles of active transportation.</a:t>
            </a:r>
          </a:p>
          <a:p>
            <a:r>
              <a:rPr lang="en-US" u="sng" baseline="0" dirty="0" smtClean="0"/>
              <a:t>Section 2.2.7</a:t>
            </a:r>
            <a:r>
              <a:rPr lang="en-US" u="none" baseline="0" dirty="0" smtClean="0"/>
              <a:t>:</a:t>
            </a:r>
            <a:r>
              <a:rPr lang="en-US" baseline="0" dirty="0" smtClean="0"/>
              <a:t> “Promotion of </a:t>
            </a:r>
            <a:r>
              <a:rPr lang="en-US" baseline="0" dirty="0" err="1" smtClean="0"/>
              <a:t>Liveable</a:t>
            </a:r>
            <a:r>
              <a:rPr lang="en-US" baseline="0" dirty="0" smtClean="0"/>
              <a:t> Settlements” encourages healthy, active communities by applying the principles of good community design, active transportation, as well as, parks and recreation opportunities.</a:t>
            </a:r>
          </a:p>
          <a:p>
            <a:r>
              <a:rPr lang="en-US" u="sng" baseline="0" dirty="0" smtClean="0"/>
              <a:t>Section 3.2.2.3</a:t>
            </a:r>
            <a:r>
              <a:rPr lang="en-US" baseline="0" dirty="0" smtClean="0"/>
              <a:t>:  “Municipal Roads” recognizes that the road network serves pedestrian and non-motorized vehicles in addition to vehicular traffic.  It encourages the principles of active transportation in project design.</a:t>
            </a:r>
          </a:p>
          <a:p>
            <a:r>
              <a:rPr lang="en-US" u="sng" baseline="0" dirty="0" smtClean="0"/>
              <a:t>Section 4.1</a:t>
            </a:r>
            <a:r>
              <a:rPr lang="en-US" baseline="0" dirty="0" smtClean="0"/>
              <a:t>:  “Settlement Patterns” recognizes that opportunities for intensification and redevelopment will incorporate the improvement and enhancement of facilities for active transportation.</a:t>
            </a:r>
          </a:p>
          <a:p>
            <a:r>
              <a:rPr lang="en-US" u="sng" baseline="0" dirty="0" smtClean="0"/>
              <a:t>Section 4.8</a:t>
            </a:r>
            <a:r>
              <a:rPr lang="en-US" baseline="0" dirty="0" smtClean="0"/>
              <a:t>:  “Active Transportation and Recreation Trails” promotes development policies that encourage an active, healthy community; recognizes the </a:t>
            </a:r>
            <a:r>
              <a:rPr lang="en-US" i="1" baseline="0" dirty="0" smtClean="0"/>
              <a:t>Active Communities Charter</a:t>
            </a:r>
            <a:r>
              <a:rPr lang="en-US" baseline="0" dirty="0" smtClean="0"/>
              <a:t>; the </a:t>
            </a:r>
            <a:r>
              <a:rPr lang="en-US" i="1" baseline="0" dirty="0" smtClean="0"/>
              <a:t>Active Transportation Plan for the Village of Haliburton, 2009</a:t>
            </a:r>
            <a:r>
              <a:rPr lang="en-US" baseline="0" dirty="0" smtClean="0"/>
              <a:t> and the </a:t>
            </a:r>
            <a:r>
              <a:rPr lang="en-US" i="1" baseline="0" dirty="0" smtClean="0"/>
              <a:t>Haliburton County Cycling Master Plan, 2008 </a:t>
            </a:r>
            <a:r>
              <a:rPr lang="en-US" i="0" baseline="0" dirty="0" smtClean="0"/>
              <a:t>; encourages the development of pedestrian and bike access and linkages; supports protection of our local portages, the rail trail and other recreation trails and facilities.</a:t>
            </a:r>
          </a:p>
          <a:p>
            <a:endParaRPr lang="en-US" i="1" baseline="0" dirty="0" smtClean="0"/>
          </a:p>
        </p:txBody>
      </p:sp>
      <p:sp>
        <p:nvSpPr>
          <p:cNvPr id="4" name="Slide Number Placeholder 3"/>
          <p:cNvSpPr>
            <a:spLocks noGrp="1"/>
          </p:cNvSpPr>
          <p:nvPr>
            <p:ph type="sldNum" sz="quarter" idx="10"/>
          </p:nvPr>
        </p:nvSpPr>
        <p:spPr/>
        <p:txBody>
          <a:bodyPr/>
          <a:lstStyle/>
          <a:p>
            <a:fld id="{E7C152DA-1529-4DE4-9B30-3AC5CE429B4C}" type="slidenum">
              <a:rPr lang="en-CA" smtClean="0"/>
              <a:pPr/>
              <a:t>19</a:t>
            </a:fld>
            <a:endParaRPr lang="en-CA" dirty="0"/>
          </a:p>
        </p:txBody>
      </p:sp>
    </p:spTree>
    <p:extLst>
      <p:ext uri="{BB962C8B-B14F-4D97-AF65-F5344CB8AC3E}">
        <p14:creationId xmlns:p14="http://schemas.microsoft.com/office/powerpoint/2010/main" val="48174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Changes in the Culture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2004, active transportation was not part of anyone’s conversation, at a community or local government level.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evaluation showed us</a:t>
            </a:r>
            <a:r>
              <a:rPr lang="en-US" dirty="0" smtClean="0"/>
              <a:t> that there has been a cultural shift over</a:t>
            </a:r>
            <a:r>
              <a:rPr lang="en-US" baseline="0" dirty="0" smtClean="0"/>
              <a:t> time, and recognition of the benefits of AT. </a:t>
            </a: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also found that the CIA is recognized as a credible resource for municipalities, and that municipalities see us as expanding their capacity and contributing to the changes that have taken place.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73DA1C89-701B-4068-9D7E-5FDAE8CD9C75}" type="slidenum">
              <a:rPr lang="en-CA" smtClean="0"/>
              <a:pPr/>
              <a:t>20</a:t>
            </a:fld>
            <a:endParaRPr lang="en-CA"/>
          </a:p>
        </p:txBody>
      </p:sp>
    </p:spTree>
    <p:extLst>
      <p:ext uri="{BB962C8B-B14F-4D97-AF65-F5344CB8AC3E}">
        <p14:creationId xmlns:p14="http://schemas.microsoft.com/office/powerpoint/2010/main" val="2670611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Surveys gave us qualitative info indicating increased</a:t>
            </a:r>
            <a:r>
              <a:rPr lang="en-US" baseline="0" dirty="0" smtClean="0"/>
              <a:t> awareness in the community</a:t>
            </a:r>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21</a:t>
            </a:fld>
            <a:endParaRPr lang="en-CA" dirty="0"/>
          </a:p>
        </p:txBody>
      </p:sp>
    </p:spTree>
    <p:extLst>
      <p:ext uri="{BB962C8B-B14F-4D97-AF65-F5344CB8AC3E}">
        <p14:creationId xmlns:p14="http://schemas.microsoft.com/office/powerpoint/2010/main" val="32598007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are more people walking – highlights from 2 locations observational studies.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Average numbers based on 3 hours of observation per site.</a:t>
            </a:r>
            <a:endParaRPr lang="en-CA"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73DA1C89-701B-4068-9D7E-5FDAE8CD9C75}" type="slidenum">
              <a:rPr lang="en-CA" smtClean="0"/>
              <a:pPr/>
              <a:t>22</a:t>
            </a:fld>
            <a:endParaRPr lang="en-CA"/>
          </a:p>
        </p:txBody>
      </p:sp>
    </p:spTree>
    <p:extLst>
      <p:ext uri="{BB962C8B-B14F-4D97-AF65-F5344CB8AC3E}">
        <p14:creationId xmlns:p14="http://schemas.microsoft.com/office/powerpoint/2010/main" val="359026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Increasing capacity – CIA work</a:t>
            </a:r>
            <a:r>
              <a:rPr lang="en-US" baseline="0" dirty="0" smtClean="0"/>
              <a:t> represented pre-planning</a:t>
            </a:r>
            <a:endParaRPr lang="en-US" dirty="0" smtClean="0"/>
          </a:p>
          <a:p>
            <a:pPr marL="171450" indent="-171450">
              <a:buFontTx/>
              <a:buChar char="-"/>
            </a:pPr>
            <a:r>
              <a:rPr lang="en-US" dirty="0" smtClean="0"/>
              <a:t>Multiple goals and priorities:</a:t>
            </a:r>
            <a:r>
              <a:rPr lang="en-US" baseline="0" dirty="0" smtClean="0"/>
              <a:t> e.g. needs of aging population, tourism and economic development, health, environment, quality of place, accessibility, safety.</a:t>
            </a:r>
          </a:p>
          <a:p>
            <a:pPr marL="171450" indent="-171450">
              <a:buFontTx/>
              <a:buChar char="-"/>
            </a:pPr>
            <a:r>
              <a:rPr lang="en-US" baseline="0" dirty="0" smtClean="0"/>
              <a:t>Grassroots and Inclusive: community group (CIA) bringing to the community can be viewed as less threatening than if initiated by local government; helps to build level of community participation and buy-in</a:t>
            </a:r>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23</a:t>
            </a:fld>
            <a:endParaRPr lang="en-CA" dirty="0"/>
          </a:p>
        </p:txBody>
      </p:sp>
    </p:spTree>
    <p:extLst>
      <p:ext uri="{BB962C8B-B14F-4D97-AF65-F5344CB8AC3E}">
        <p14:creationId xmlns:p14="http://schemas.microsoft.com/office/powerpoint/2010/main" val="1082494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9E13A2ED-78BD-4EE5-ACAD-C2A26A74F79B}" type="datetimeFigureOut">
              <a:rPr lang="en-CA" smtClean="0">
                <a:solidFill>
                  <a:prstClr val="black">
                    <a:lumMod val="65000"/>
                    <a:lumOff val="35000"/>
                  </a:prstClr>
                </a:solidFill>
              </a:rPr>
              <a:pPr/>
              <a:t>03/02/2015</a:t>
            </a:fld>
            <a:endParaRPr lang="en-CA">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CA">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49120D51-A41A-46CF-9073-B8783F499BD2}" type="slidenum">
              <a:rPr lang="en-CA" smtClean="0">
                <a:solidFill>
                  <a:prstClr val="black">
                    <a:lumMod val="65000"/>
                    <a:lumOff val="35000"/>
                  </a:prstClr>
                </a:solidFill>
              </a:rPr>
              <a:pPr/>
              <a:t>‹#›</a:t>
            </a:fld>
            <a:endParaRPr lang="en-CA">
              <a:solidFill>
                <a:prstClr val="black">
                  <a:lumMod val="65000"/>
                  <a:lumOff val="3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CA45F14-20C8-4997-95B3-D0AE3B0A6BFD}" type="datetimeFigureOut">
              <a:rPr lang="en-CA" smtClean="0">
                <a:solidFill>
                  <a:srgbClr val="5B6973">
                    <a:shade val="90000"/>
                  </a:srgbClr>
                </a:solidFill>
              </a:rPr>
              <a:pPr/>
              <a:t>03/02/2015</a:t>
            </a:fld>
            <a:endParaRPr lang="en-CA">
              <a:solidFill>
                <a:srgbClr val="5B6973">
                  <a:shade val="90000"/>
                </a:srgbClr>
              </a:solidFill>
            </a:endParaRPr>
          </a:p>
        </p:txBody>
      </p:sp>
      <p:sp>
        <p:nvSpPr>
          <p:cNvPr id="19" name="Footer Placeholder 18"/>
          <p:cNvSpPr>
            <a:spLocks noGrp="1"/>
          </p:cNvSpPr>
          <p:nvPr>
            <p:ph type="ftr" sz="quarter" idx="11"/>
          </p:nvPr>
        </p:nvSpPr>
        <p:spPr/>
        <p:txBody>
          <a:bodyPr/>
          <a:lstStyle/>
          <a:p>
            <a:endParaRPr lang="en-CA">
              <a:solidFill>
                <a:srgbClr val="5B6973">
                  <a:shade val="90000"/>
                </a:srgbClr>
              </a:solidFill>
            </a:endParaRPr>
          </a:p>
        </p:txBody>
      </p:sp>
      <p:sp>
        <p:nvSpPr>
          <p:cNvPr id="27" name="Slide Number Placeholder 26"/>
          <p:cNvSpPr>
            <a:spLocks noGrp="1"/>
          </p:cNvSpPr>
          <p:nvPr>
            <p:ph type="sldNum" sz="quarter" idx="12"/>
          </p:nvPr>
        </p:nvSpPr>
        <p:spPr/>
        <p:txBody>
          <a:bodyPr/>
          <a:lstStyle/>
          <a:p>
            <a:fld id="{25A8D7A4-36EC-447B-8DDE-64A15C400EB7}" type="slidenum">
              <a:rPr lang="en-CA" smtClean="0">
                <a:solidFill>
                  <a:srgbClr val="5B6973">
                    <a:shade val="90000"/>
                  </a:srgbClr>
                </a:solidFill>
              </a:rPr>
              <a:pPr/>
              <a:t>‹#›</a:t>
            </a:fld>
            <a:endParaRPr lang="en-CA">
              <a:solidFill>
                <a:srgbClr val="5B6973">
                  <a:shade val="90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928B4F-EEB0-4FF8-943C-F62029620D76}" type="datetime1">
              <a:rPr lang="en-CA" smtClean="0"/>
              <a:pPr/>
              <a:t>03/02/2015</a:t>
            </a:fld>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8F9E4CFC-4D78-4278-B5AF-4AF15C3C8939}" type="slidenum">
              <a:rPr lang="en-CA" smtClean="0"/>
              <a:pPr/>
              <a:t>‹#›</a:t>
            </a:fld>
            <a:endParaRPr lang="en-C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13A2ED-78BD-4EE5-ACAD-C2A26A74F79B}" type="datetimeFigureOut">
              <a:rPr lang="en-CA" smtClean="0">
                <a:solidFill>
                  <a:prstClr val="black">
                    <a:lumMod val="65000"/>
                    <a:lumOff val="35000"/>
                  </a:prstClr>
                </a:solidFill>
              </a:rPr>
              <a:pPr/>
              <a:t>03/02/2015</a:t>
            </a:fld>
            <a:endParaRPr lang="en-CA">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en-CA">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49120D51-A41A-46CF-9073-B8783F499BD2}" type="slidenum">
              <a:rPr lang="en-CA" smtClean="0">
                <a:solidFill>
                  <a:prstClr val="black">
                    <a:lumMod val="65000"/>
                    <a:lumOff val="35000"/>
                  </a:prstClr>
                </a:solidFill>
              </a:rPr>
              <a:pPr/>
              <a:t>‹#›</a:t>
            </a:fld>
            <a:endParaRPr lang="en-CA">
              <a:solidFill>
                <a:prstClr val="black">
                  <a:lumMod val="65000"/>
                  <a:lumOff val="3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BFB7FB4-436C-43B9-98F6-F4E86B233833}" type="datetime1">
              <a:rPr lang="en-CA" smtClean="0"/>
              <a:pPr/>
              <a:t>03/02/2015</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8F9E4CFC-4D78-4278-B5AF-4AF15C3C8939}" type="slidenum">
              <a:rPr lang="en-CA" smtClean="0"/>
              <a:pPr/>
              <a:t>‹#›</a:t>
            </a:fld>
            <a:endParaRPr lang="en-C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999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999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3000">
              <a:srgbClr val="DDE0DA"/>
            </a:gs>
            <a:gs pos="60000">
              <a:srgbClr val="B0D2DA"/>
            </a:gs>
            <a:gs pos="99000">
              <a:srgbClr val="2A6786">
                <a:lumMod val="84000"/>
                <a:lumOff val="16000"/>
                <a:alpha val="83000"/>
              </a:srgb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9E13A2ED-78BD-4EE5-ACAD-C2A26A74F79B}" type="datetimeFigureOut">
              <a:rPr lang="en-CA" smtClean="0">
                <a:solidFill>
                  <a:prstClr val="black">
                    <a:lumMod val="65000"/>
                    <a:lumOff val="35000"/>
                  </a:prstClr>
                </a:solidFill>
              </a:rPr>
              <a:pPr/>
              <a:t>03/02/2015</a:t>
            </a:fld>
            <a:endParaRPr lang="en-CA">
              <a:solidFill>
                <a:prstClr val="black">
                  <a:lumMod val="65000"/>
                  <a:lumOff val="35000"/>
                </a:prstClr>
              </a:solidFill>
            </a:endParaRPr>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CA">
              <a:solidFill>
                <a:prstClr val="black">
                  <a:lumMod val="65000"/>
                  <a:lumOff val="35000"/>
                </a:prstClr>
              </a:solidFill>
            </a:endParaRP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49120D51-A41A-46CF-9073-B8783F499BD2}" type="slidenum">
              <a:rPr lang="en-CA" smtClean="0">
                <a:solidFill>
                  <a:prstClr val="black">
                    <a:lumMod val="65000"/>
                    <a:lumOff val="35000"/>
                  </a:prstClr>
                </a:solidFill>
              </a:rPr>
              <a:pPr/>
              <a:t>‹#›</a:t>
            </a:fld>
            <a:endParaRPr lang="en-CA">
              <a:solidFill>
                <a:prstClr val="black">
                  <a:lumMod val="65000"/>
                  <a:lumOff val="35000"/>
                </a:prstClr>
              </a:solidFill>
            </a:endParaRPr>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77" r:id="rId3"/>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3000">
              <a:srgbClr val="DDE0DA"/>
            </a:gs>
            <a:gs pos="60000">
              <a:srgbClr val="B0D2DA"/>
            </a:gs>
            <a:gs pos="99000">
              <a:srgbClr val="2A6786">
                <a:lumMod val="84000"/>
                <a:lumOff val="16000"/>
                <a:alpha val="83000"/>
              </a:srgb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9E13A2ED-78BD-4EE5-ACAD-C2A26A74F79B}" type="datetimeFigureOut">
              <a:rPr lang="en-CA" smtClean="0">
                <a:solidFill>
                  <a:prstClr val="black">
                    <a:lumMod val="65000"/>
                    <a:lumOff val="35000"/>
                  </a:prstClr>
                </a:solidFill>
              </a:rPr>
              <a:pPr/>
              <a:t>03/02/2015</a:t>
            </a:fld>
            <a:endParaRPr lang="en-CA">
              <a:solidFill>
                <a:prstClr val="black">
                  <a:lumMod val="65000"/>
                  <a:lumOff val="35000"/>
                </a:prstClr>
              </a:solidFill>
            </a:endParaRPr>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CA">
              <a:solidFill>
                <a:prstClr val="black">
                  <a:lumMod val="65000"/>
                  <a:lumOff val="35000"/>
                </a:prstClr>
              </a:solidFill>
            </a:endParaRP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49120D51-A41A-46CF-9073-B8783F499BD2}" type="slidenum">
              <a:rPr lang="en-CA" smtClean="0">
                <a:solidFill>
                  <a:prstClr val="black">
                    <a:lumMod val="65000"/>
                    <a:lumOff val="35000"/>
                  </a:prstClr>
                </a:solidFill>
              </a:rPr>
              <a:pPr/>
              <a:t>‹#›</a:t>
            </a:fld>
            <a:endParaRPr lang="en-CA">
              <a:solidFill>
                <a:prstClr val="black">
                  <a:lumMod val="65000"/>
                  <a:lumOff val="35000"/>
                </a:prstClr>
              </a:solidFill>
            </a:endParaRPr>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Tree>
  </p:cSld>
  <p:clrMap bg1="lt1" tx1="dk1" bg2="lt2" tx2="dk2" accent1="accent1" accent2="accent2" accent3="accent3" accent4="accent4" accent5="accent5" accent6="accent6" hlink="hlink" folHlink="folHlink"/>
  <p:sldLayoutIdLst>
    <p:sldLayoutId id="2147483672" r:id="rId1"/>
    <p:sldLayoutId id="2147483678" r:id="rId2"/>
    <p:sldLayoutId id="2147483679" r:id="rId3"/>
    <p:sldLayoutId id="2147483680" r:id="rId4"/>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6.jpeg"/><Relationship Id="rId3" Type="http://schemas.openxmlformats.org/officeDocument/2006/relationships/image" Target="../media/image7.jpeg"/><Relationship Id="rId7" Type="http://schemas.openxmlformats.org/officeDocument/2006/relationships/image" Target="../media/image11.png"/><Relationship Id="rId12"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0.tiff"/><Relationship Id="rId11" Type="http://schemas.openxmlformats.org/officeDocument/2006/relationships/image" Target="../media/image15.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2.jp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37.jpeg"/><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1052736"/>
            <a:ext cx="8640960" cy="1499592"/>
          </a:xfrm>
        </p:spPr>
        <p:txBody>
          <a:bodyPr>
            <a:noAutofit/>
          </a:bodyPr>
          <a:lstStyle/>
          <a:p>
            <a:pPr algn="ctr"/>
            <a:r>
              <a:rPr lang="en-US" sz="4000" kern="1200" dirty="0" smtClean="0">
                <a:solidFill>
                  <a:schemeClr val="accent1">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Building Capacity for </a:t>
            </a:r>
            <a:br>
              <a:rPr lang="en-US" sz="4000" kern="1200" dirty="0" smtClean="0">
                <a:solidFill>
                  <a:schemeClr val="accent1">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br>
            <a:r>
              <a:rPr lang="en-US" sz="4000" kern="1200" dirty="0" smtClean="0">
                <a:solidFill>
                  <a:schemeClr val="accent1">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Active Transportation in the </a:t>
            </a:r>
            <a:br>
              <a:rPr lang="en-US" sz="4000" kern="1200" dirty="0" smtClean="0">
                <a:solidFill>
                  <a:schemeClr val="accent1">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br>
            <a:r>
              <a:rPr lang="en-US" sz="4000" kern="1200" dirty="0" err="1" smtClean="0">
                <a:solidFill>
                  <a:schemeClr val="accent1">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Haliburton</a:t>
            </a:r>
            <a:r>
              <a:rPr lang="en-US" sz="4000" kern="1200" dirty="0" smtClean="0">
                <a:solidFill>
                  <a:schemeClr val="accent1">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 Highlands</a:t>
            </a:r>
            <a:endParaRPr lang="en-CA" sz="4000" dirty="0">
              <a:solidFill>
                <a:schemeClr val="accent1">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1560" y="2780928"/>
            <a:ext cx="7886700" cy="3457575"/>
          </a:xfrm>
          <a:prstGeom prst="rect">
            <a:avLst/>
          </a:prstGeom>
        </p:spPr>
      </p:pic>
      <p:sp>
        <p:nvSpPr>
          <p:cNvPr id="7" name="TextBox 6"/>
          <p:cNvSpPr txBox="1"/>
          <p:nvPr/>
        </p:nvSpPr>
        <p:spPr>
          <a:xfrm>
            <a:off x="4589735" y="6340678"/>
            <a:ext cx="3943350" cy="369332"/>
          </a:xfrm>
          <a:prstGeom prst="rect">
            <a:avLst/>
          </a:prstGeom>
          <a:noFill/>
        </p:spPr>
        <p:txBody>
          <a:bodyPr wrap="square" rtlCol="0">
            <a:spAutoFit/>
          </a:bodyPr>
          <a:lstStyle/>
          <a:p>
            <a:r>
              <a:rPr lang="en-US" dirty="0"/>
              <a:t>Photo: Sue Tiffin, The Highlander</a:t>
            </a:r>
            <a:endParaRPr lang="en-CA" dirty="0"/>
          </a:p>
        </p:txBody>
      </p:sp>
    </p:spTree>
    <p:extLst>
      <p:ext uri="{BB962C8B-B14F-4D97-AF65-F5344CB8AC3E}">
        <p14:creationId xmlns:p14="http://schemas.microsoft.com/office/powerpoint/2010/main" val="25511832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32656"/>
            <a:ext cx="8712968" cy="688097"/>
          </a:xfrm>
        </p:spPr>
        <p:txBody>
          <a:bodyPr>
            <a:noAutofit/>
          </a:bodyPr>
          <a:lstStyle/>
          <a:p>
            <a:r>
              <a:rPr lang="en-CA" sz="3200" b="1" dirty="0" err="1" smtClean="0">
                <a:solidFill>
                  <a:schemeClr val="accent1">
                    <a:lumMod val="50000"/>
                  </a:schemeClr>
                </a:solidFill>
                <a:latin typeface="Tahoma" pitchFamily="34" charset="0"/>
                <a:ea typeface="Tahoma" pitchFamily="34" charset="0"/>
                <a:cs typeface="Tahoma" pitchFamily="34" charset="0"/>
              </a:rPr>
              <a:t>Haliburton</a:t>
            </a:r>
            <a:r>
              <a:rPr lang="en-CA" sz="3200" b="1" dirty="0">
                <a:solidFill>
                  <a:schemeClr val="accent1">
                    <a:lumMod val="50000"/>
                  </a:schemeClr>
                </a:solidFill>
                <a:latin typeface="Tahoma" pitchFamily="34" charset="0"/>
                <a:ea typeface="Tahoma" pitchFamily="34" charset="0"/>
                <a:cs typeface="Tahoma" pitchFamily="34" charset="0"/>
              </a:rPr>
              <a:t> </a:t>
            </a:r>
            <a:r>
              <a:rPr lang="en-CA" sz="3200" b="1" dirty="0" smtClean="0">
                <a:solidFill>
                  <a:schemeClr val="accent1">
                    <a:lumMod val="50000"/>
                  </a:schemeClr>
                </a:solidFill>
                <a:latin typeface="Tahoma" pitchFamily="34" charset="0"/>
                <a:ea typeface="Tahoma" pitchFamily="34" charset="0"/>
                <a:cs typeface="Tahoma" pitchFamily="34" charset="0"/>
              </a:rPr>
              <a:t>County, Ontario</a:t>
            </a:r>
            <a:endParaRPr lang="en-CA" sz="3200" b="1" dirty="0">
              <a:solidFill>
                <a:schemeClr val="accent1">
                  <a:lumMod val="50000"/>
                </a:schemeClr>
              </a:solidFill>
              <a:latin typeface="Tahoma" pitchFamily="34" charset="0"/>
              <a:ea typeface="Tahoma" pitchFamily="34" charset="0"/>
              <a:cs typeface="Tahoma" pitchFamily="34" charset="0"/>
            </a:endParaRPr>
          </a:p>
        </p:txBody>
      </p:sp>
      <p:sp>
        <p:nvSpPr>
          <p:cNvPr id="3" name="Slide Number Placeholder 2"/>
          <p:cNvSpPr>
            <a:spLocks noGrp="1"/>
          </p:cNvSpPr>
          <p:nvPr>
            <p:ph type="sldNum" sz="quarter" idx="12"/>
          </p:nvPr>
        </p:nvSpPr>
        <p:spPr/>
        <p:txBody>
          <a:bodyPr/>
          <a:lstStyle/>
          <a:p>
            <a:fld id="{4A66D8FF-197E-4B8B-AD7E-E86EDF1EA16B}" type="slidenum">
              <a:rPr lang="en-CA" smtClean="0">
                <a:solidFill>
                  <a:srgbClr val="5B6973">
                    <a:lumMod val="60000"/>
                    <a:lumOff val="40000"/>
                  </a:srgbClr>
                </a:solidFill>
                <a:latin typeface="Arial" pitchFamily="34" charset="0"/>
                <a:cs typeface="Arial" pitchFamily="34" charset="0"/>
              </a:rPr>
              <a:pPr/>
              <a:t>2</a:t>
            </a:fld>
            <a:endParaRPr lang="en-CA" dirty="0">
              <a:solidFill>
                <a:srgbClr val="5B6973">
                  <a:lumMod val="60000"/>
                  <a:lumOff val="40000"/>
                </a:srgbClr>
              </a:solidFill>
              <a:latin typeface="Arial" pitchFamily="34" charset="0"/>
              <a:cs typeface="Arial"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71600" y="1068653"/>
            <a:ext cx="6984776" cy="5132142"/>
          </a:xfrm>
          <a:prstGeom prst="rect">
            <a:avLst/>
          </a:prstGeom>
          <a:ln>
            <a:noFill/>
          </a:ln>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88224" y="5229200"/>
            <a:ext cx="2420874" cy="1278263"/>
          </a:xfrm>
          <a:prstGeom prst="rect">
            <a:avLst/>
          </a:prstGeom>
        </p:spPr>
      </p:pic>
    </p:spTree>
    <p:extLst>
      <p:ext uri="{BB962C8B-B14F-4D97-AF65-F5344CB8AC3E}">
        <p14:creationId xmlns:p14="http://schemas.microsoft.com/office/powerpoint/2010/main" val="8483760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026"/>
          <p:cNvSpPr txBox="1">
            <a:spLocks noGrp="1" noChangeArrowheads="1"/>
          </p:cNvSpPr>
          <p:nvPr>
            <p:ph idx="1"/>
          </p:nvPr>
        </p:nvSpPr>
        <p:spPr bwMode="auto">
          <a:xfrm>
            <a:off x="217234" y="548680"/>
            <a:ext cx="8517632"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93192" lvl="1" indent="0">
              <a:buNone/>
            </a:pPr>
            <a:r>
              <a:rPr lang="en-US" sz="3000" b="1" dirty="0" smtClean="0">
                <a:solidFill>
                  <a:schemeClr val="accent1">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Communities in Action Committee (CIA)</a:t>
            </a:r>
          </a:p>
          <a:p>
            <a:pPr marL="393192" lvl="1" indent="0">
              <a:buNone/>
            </a:pPr>
            <a:endParaRPr lang="en-CA" sz="1400" b="1" dirty="0" smtClean="0">
              <a:solidFill>
                <a:schemeClr val="bg1"/>
              </a:solidFill>
              <a:latin typeface="+mj-lt"/>
              <a:cs typeface="Times New Roman" charset="0"/>
            </a:endParaRPr>
          </a:p>
          <a:p>
            <a:pPr marL="393192" lvl="1" indent="0">
              <a:buNone/>
            </a:pPr>
            <a:r>
              <a:rPr lang="en-CA" sz="2600" b="1" dirty="0" smtClean="0">
                <a:solidFill>
                  <a:schemeClr val="bg2">
                    <a:lumMod val="10000"/>
                  </a:schemeClr>
                </a:solidFill>
                <a:latin typeface="+mj-lt"/>
                <a:cs typeface="Times New Roman" charset="0"/>
              </a:rPr>
              <a:t>Promotes active transportation as a way to create a healthy </a:t>
            </a:r>
            <a:r>
              <a:rPr lang="en-CA" sz="2600" b="1" dirty="0">
                <a:solidFill>
                  <a:schemeClr val="bg2">
                    <a:lumMod val="10000"/>
                  </a:schemeClr>
                </a:solidFill>
                <a:latin typeface="+mj-lt"/>
                <a:cs typeface="Times New Roman" charset="0"/>
              </a:rPr>
              <a:t>active </a:t>
            </a:r>
            <a:r>
              <a:rPr lang="en-CA" sz="2600" b="1" dirty="0" smtClean="0">
                <a:solidFill>
                  <a:schemeClr val="bg2">
                    <a:lumMod val="10000"/>
                  </a:schemeClr>
                </a:solidFill>
                <a:latin typeface="+mj-lt"/>
                <a:cs typeface="Times New Roman" charset="0"/>
              </a:rPr>
              <a:t>community</a:t>
            </a:r>
          </a:p>
        </p:txBody>
      </p:sp>
      <p:sp>
        <p:nvSpPr>
          <p:cNvPr id="5" name="Slide Number Placeholder 4"/>
          <p:cNvSpPr>
            <a:spLocks noGrp="1"/>
          </p:cNvSpPr>
          <p:nvPr>
            <p:ph type="sldNum" sz="quarter" idx="12"/>
          </p:nvPr>
        </p:nvSpPr>
        <p:spPr/>
        <p:txBody>
          <a:bodyPr/>
          <a:lstStyle/>
          <a:p>
            <a:fld id="{4A66D8FF-197E-4B8B-AD7E-E86EDF1EA16B}" type="slidenum">
              <a:rPr lang="en-CA" sz="1800" smtClean="0">
                <a:solidFill>
                  <a:schemeClr val="bg1"/>
                </a:solidFill>
              </a:rPr>
              <a:pPr/>
              <a:t>3</a:t>
            </a:fld>
            <a:endParaRPr lang="en-CA" sz="1800" dirty="0">
              <a:solidFill>
                <a:schemeClr val="bg1"/>
              </a:solidFill>
            </a:endParaRP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80112" y="2564904"/>
            <a:ext cx="3154754" cy="3154754"/>
          </a:xfrm>
          <a:prstGeom prst="rect">
            <a:avLst/>
          </a:prstGeom>
        </p:spPr>
      </p:pic>
      <p:sp>
        <p:nvSpPr>
          <p:cNvPr id="6" name="Content Placeholder 2"/>
          <p:cNvSpPr txBox="1">
            <a:spLocks/>
          </p:cNvSpPr>
          <p:nvPr/>
        </p:nvSpPr>
        <p:spPr>
          <a:xfrm>
            <a:off x="683568" y="2564904"/>
            <a:ext cx="4392488" cy="3816424"/>
          </a:xfrm>
          <a:prstGeom prst="rect">
            <a:avLst/>
          </a:prstGeom>
        </p:spPr>
        <p:txBody>
          <a:bodyPr>
            <a:normAutofit lnSpcReduction="1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Tx/>
              <a:buNone/>
            </a:pPr>
            <a:r>
              <a:rPr lang="en-US" sz="2800" dirty="0" smtClean="0">
                <a:solidFill>
                  <a:schemeClr val="bg2">
                    <a:lumMod val="10000"/>
                  </a:schemeClr>
                </a:solidFill>
                <a:latin typeface="+mj-lt"/>
              </a:rPr>
              <a:t>We do this by:</a:t>
            </a:r>
          </a:p>
          <a:p>
            <a:pPr>
              <a:buClrTx/>
              <a:buFont typeface="Arial" pitchFamily="34" charset="0"/>
              <a:buChar char="•"/>
            </a:pPr>
            <a:r>
              <a:rPr lang="en-US" sz="2800" dirty="0" smtClean="0">
                <a:solidFill>
                  <a:schemeClr val="bg2">
                    <a:lumMod val="10000"/>
                  </a:schemeClr>
                </a:solidFill>
                <a:latin typeface="+mj-lt"/>
              </a:rPr>
              <a:t>Advocating</a:t>
            </a:r>
          </a:p>
          <a:p>
            <a:pPr>
              <a:buClrTx/>
              <a:buFont typeface="Arial" pitchFamily="34" charset="0"/>
              <a:buChar char="•"/>
            </a:pPr>
            <a:r>
              <a:rPr lang="en-US" sz="2800" dirty="0" smtClean="0">
                <a:solidFill>
                  <a:schemeClr val="bg2">
                    <a:lumMod val="10000"/>
                  </a:schemeClr>
                </a:solidFill>
                <a:latin typeface="+mj-lt"/>
              </a:rPr>
              <a:t>Building partnerships</a:t>
            </a:r>
          </a:p>
          <a:p>
            <a:pPr>
              <a:buClrTx/>
              <a:buFont typeface="Arial" pitchFamily="34" charset="0"/>
              <a:buChar char="•"/>
            </a:pPr>
            <a:r>
              <a:rPr lang="en-US" sz="2800" dirty="0" smtClean="0">
                <a:solidFill>
                  <a:schemeClr val="bg2">
                    <a:lumMod val="10000"/>
                  </a:schemeClr>
                </a:solidFill>
                <a:latin typeface="+mj-lt"/>
              </a:rPr>
              <a:t>Planning and research</a:t>
            </a:r>
          </a:p>
          <a:p>
            <a:pPr>
              <a:buClrTx/>
              <a:buFont typeface="Arial" pitchFamily="34" charset="0"/>
              <a:buChar char="•"/>
            </a:pPr>
            <a:r>
              <a:rPr lang="en-US" sz="2800" dirty="0" smtClean="0">
                <a:solidFill>
                  <a:schemeClr val="bg2">
                    <a:lumMod val="10000"/>
                  </a:schemeClr>
                </a:solidFill>
                <a:latin typeface="+mj-lt"/>
              </a:rPr>
              <a:t>Influencing policy</a:t>
            </a:r>
          </a:p>
          <a:p>
            <a:pPr>
              <a:buClrTx/>
              <a:buFont typeface="Arial" pitchFamily="34" charset="0"/>
              <a:buChar char="•"/>
            </a:pPr>
            <a:r>
              <a:rPr lang="en-US" sz="2800" dirty="0" smtClean="0">
                <a:solidFill>
                  <a:schemeClr val="bg2">
                    <a:lumMod val="10000"/>
                  </a:schemeClr>
                </a:solidFill>
                <a:latin typeface="+mj-lt"/>
              </a:rPr>
              <a:t>Community education and promotion</a:t>
            </a:r>
          </a:p>
          <a:p>
            <a:pPr>
              <a:buClrTx/>
              <a:buFont typeface="Arial" pitchFamily="34" charset="0"/>
              <a:buChar char="•"/>
            </a:pPr>
            <a:r>
              <a:rPr lang="en-US" sz="2800" dirty="0" smtClean="0">
                <a:solidFill>
                  <a:schemeClr val="bg2">
                    <a:lumMod val="10000"/>
                  </a:schemeClr>
                </a:solidFill>
                <a:latin typeface="+mj-lt"/>
              </a:rPr>
              <a:t>Evaluation</a:t>
            </a:r>
            <a:endParaRPr lang="en-US" sz="2800" dirty="0">
              <a:solidFill>
                <a:schemeClr val="bg2">
                  <a:lumMod val="10000"/>
                </a:schemeClr>
              </a:solidFill>
              <a:latin typeface="+mj-lt"/>
            </a:endParaRPr>
          </a:p>
        </p:txBody>
      </p:sp>
    </p:spTree>
    <p:extLst>
      <p:ext uri="{BB962C8B-B14F-4D97-AF65-F5344CB8AC3E}">
        <p14:creationId xmlns:p14="http://schemas.microsoft.com/office/powerpoint/2010/main" val="23640588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latin typeface="Arial" panose="020B0604020202020204" pitchFamily="34" charset="0"/>
                <a:cs typeface="Arial" panose="020B0604020202020204" pitchFamily="34" charset="0"/>
              </a:rPr>
              <a:pPr/>
              <a:t>4</a:t>
            </a:fld>
            <a:endParaRPr lang="en-CA" dirty="0">
              <a:latin typeface="Arial" panose="020B0604020202020204" pitchFamily="34" charset="0"/>
              <a:cs typeface="Arial" panose="020B0604020202020204" pitchFamily="34" charset="0"/>
            </a:endParaRPr>
          </a:p>
        </p:txBody>
      </p:sp>
      <p:sp>
        <p:nvSpPr>
          <p:cNvPr id="3" name="Text Box 2052"/>
          <p:cNvSpPr txBox="1">
            <a:spLocks noChangeArrowheads="1"/>
          </p:cNvSpPr>
          <p:nvPr/>
        </p:nvSpPr>
        <p:spPr bwMode="auto">
          <a:xfrm>
            <a:off x="611561" y="332656"/>
            <a:ext cx="280831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marL="0" lvl="1" indent="0" eaLnBrk="1" hangingPunct="1">
              <a:spcBef>
                <a:spcPct val="50000"/>
              </a:spcBef>
              <a:defRPr/>
            </a:pPr>
            <a:r>
              <a:rPr lang="en-US" sz="3200" b="1" dirty="0" smtClean="0">
                <a:solidFill>
                  <a:schemeClr val="accent1">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Advocacy</a:t>
            </a:r>
          </a:p>
        </p:txBody>
      </p:sp>
      <p:sp>
        <p:nvSpPr>
          <p:cNvPr id="5" name="TextBox 4"/>
          <p:cNvSpPr txBox="1"/>
          <p:nvPr/>
        </p:nvSpPr>
        <p:spPr>
          <a:xfrm>
            <a:off x="251520" y="1196752"/>
            <a:ext cx="4896543" cy="5029069"/>
          </a:xfrm>
          <a:prstGeom prst="rect">
            <a:avLst/>
          </a:prstGeom>
          <a:noFill/>
        </p:spPr>
        <p:txBody>
          <a:bodyPr wrap="square" rtlCol="0">
            <a:spAutoFit/>
          </a:bodyPr>
          <a:lstStyle/>
          <a:p>
            <a:pPr lvl="0">
              <a:spcBef>
                <a:spcPct val="20000"/>
              </a:spcBef>
            </a:pPr>
            <a:r>
              <a:rPr lang="en-US" sz="2800" dirty="0" smtClean="0">
                <a:solidFill>
                  <a:prstClr val="black"/>
                </a:solidFill>
              </a:rPr>
              <a:t>The CIA doesn’t ‘do’ infrastructure, so we need to advocate for investment. </a:t>
            </a:r>
          </a:p>
          <a:p>
            <a:pPr lvl="0">
              <a:spcBef>
                <a:spcPct val="20000"/>
              </a:spcBef>
            </a:pPr>
            <a:endParaRPr lang="en-US" sz="1400" dirty="0" smtClean="0">
              <a:solidFill>
                <a:prstClr val="black"/>
              </a:solidFill>
            </a:endParaRPr>
          </a:p>
          <a:p>
            <a:pPr lvl="0">
              <a:spcBef>
                <a:spcPct val="20000"/>
              </a:spcBef>
            </a:pPr>
            <a:r>
              <a:rPr lang="en-US" sz="2800" b="1" dirty="0" smtClean="0">
                <a:solidFill>
                  <a:prstClr val="black"/>
                </a:solidFill>
              </a:rPr>
              <a:t>How?</a:t>
            </a:r>
          </a:p>
          <a:p>
            <a:pPr marL="342900" lvl="0" indent="-342900">
              <a:spcBef>
                <a:spcPct val="20000"/>
              </a:spcBef>
              <a:buFont typeface="Arial" pitchFamily="34" charset="0"/>
              <a:buChar char="•"/>
            </a:pPr>
            <a:r>
              <a:rPr lang="en-US" sz="2800" dirty="0" smtClean="0">
                <a:solidFill>
                  <a:prstClr val="black"/>
                </a:solidFill>
              </a:rPr>
              <a:t>Advocating </a:t>
            </a:r>
            <a:r>
              <a:rPr lang="en-US" sz="2800" dirty="0">
                <a:solidFill>
                  <a:prstClr val="black"/>
                </a:solidFill>
              </a:rPr>
              <a:t>for supportive </a:t>
            </a:r>
            <a:r>
              <a:rPr lang="en-US" sz="2800" dirty="0" smtClean="0">
                <a:solidFill>
                  <a:prstClr val="black"/>
                </a:solidFill>
              </a:rPr>
              <a:t>   land </a:t>
            </a:r>
            <a:r>
              <a:rPr lang="en-US" sz="2800" dirty="0">
                <a:solidFill>
                  <a:prstClr val="black"/>
                </a:solidFill>
              </a:rPr>
              <a:t>use policy</a:t>
            </a:r>
          </a:p>
          <a:p>
            <a:pPr marL="342900" indent="-342900">
              <a:spcBef>
                <a:spcPct val="20000"/>
              </a:spcBef>
              <a:buFont typeface="Arial" pitchFamily="34" charset="0"/>
              <a:buChar char="•"/>
            </a:pPr>
            <a:r>
              <a:rPr lang="en-US" sz="2800" dirty="0">
                <a:latin typeface="+mj-lt"/>
                <a:cs typeface="Arial" pitchFamily="34" charset="0"/>
              </a:rPr>
              <a:t>Communication with council</a:t>
            </a:r>
          </a:p>
          <a:p>
            <a:pPr marL="342900" indent="-342900">
              <a:spcBef>
                <a:spcPct val="20000"/>
              </a:spcBef>
              <a:buFont typeface="Arial" pitchFamily="34" charset="0"/>
              <a:buChar char="•"/>
            </a:pPr>
            <a:r>
              <a:rPr lang="en-US" sz="2800" dirty="0">
                <a:solidFill>
                  <a:prstClr val="black"/>
                </a:solidFill>
              </a:rPr>
              <a:t>Engaging the community</a:t>
            </a:r>
          </a:p>
          <a:p>
            <a:pPr marL="342900" lvl="0" indent="-342900">
              <a:spcBef>
                <a:spcPct val="20000"/>
              </a:spcBef>
              <a:buFont typeface="Arial" pitchFamily="34" charset="0"/>
              <a:buChar char="•"/>
            </a:pPr>
            <a:r>
              <a:rPr lang="en-US" sz="2800" dirty="0" smtClean="0">
                <a:solidFill>
                  <a:prstClr val="black"/>
                </a:solidFill>
              </a:rPr>
              <a:t>Making the case</a:t>
            </a:r>
          </a:p>
          <a:p>
            <a:pPr marL="342900" indent="-342900">
              <a:buFont typeface="Arial" pitchFamily="34" charset="0"/>
              <a:buChar char="•"/>
            </a:pPr>
            <a:endParaRPr lang="en-CA" sz="2400" dirty="0">
              <a:latin typeface="Arial" pitchFamily="34" charset="0"/>
              <a:cs typeface="Arial" pitchFamily="34" charset="0"/>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32040" y="974703"/>
            <a:ext cx="3921900" cy="5229200"/>
          </a:xfrm>
          <a:prstGeom prst="rect">
            <a:avLst/>
          </a:prstGeom>
        </p:spPr>
      </p:pic>
    </p:spTree>
    <p:extLst>
      <p:ext uri="{BB962C8B-B14F-4D97-AF65-F5344CB8AC3E}">
        <p14:creationId xmlns:p14="http://schemas.microsoft.com/office/powerpoint/2010/main" val="5888288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622399" y="2852802"/>
            <a:ext cx="1872208" cy="1872208"/>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4974" y="3041111"/>
            <a:ext cx="2516212" cy="901643"/>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1141" y="5679920"/>
            <a:ext cx="2830616" cy="753259"/>
          </a:xfrm>
          <a:prstGeom prst="rect">
            <a:avLst/>
          </a:prstGeom>
        </p:spPr>
      </p:pic>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72936" y="5142554"/>
            <a:ext cx="1282282" cy="1408249"/>
          </a:xfrm>
          <a:prstGeom prst="rect">
            <a:avLst/>
          </a:prstGeom>
        </p:spPr>
      </p:pic>
      <p:pic>
        <p:nvPicPr>
          <p:cNvPr id="1026" name="Picture 2" descr="CARP Banne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644988" y="5142554"/>
            <a:ext cx="1880219" cy="91399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317395" y="5600018"/>
            <a:ext cx="1662603" cy="950785"/>
          </a:xfrm>
          <a:prstGeom prst="rect">
            <a:avLst/>
          </a:prstGeom>
        </p:spPr>
      </p:pic>
      <p:pic>
        <p:nvPicPr>
          <p:cNvPr id="8" name="Picture 7"/>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737054" y="3730981"/>
            <a:ext cx="1354046" cy="1153234"/>
          </a:xfrm>
          <a:prstGeom prst="rect">
            <a:avLst/>
          </a:prstGeom>
        </p:spPr>
      </p:pic>
      <p:pic>
        <p:nvPicPr>
          <p:cNvPr id="9" name="Picture 8"/>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269455" y="3730981"/>
            <a:ext cx="1626998" cy="1294367"/>
          </a:xfrm>
          <a:prstGeom prst="rect">
            <a:avLst/>
          </a:prstGeom>
        </p:spPr>
      </p:pic>
      <p:pic>
        <p:nvPicPr>
          <p:cNvPr id="10" name="Picture 9"/>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24974" y="4948412"/>
            <a:ext cx="2479250" cy="595144"/>
          </a:xfrm>
          <a:prstGeom prst="rect">
            <a:avLst/>
          </a:prstGeom>
        </p:spPr>
      </p:pic>
      <p:sp>
        <p:nvSpPr>
          <p:cNvPr id="23" name="Text Box 2052"/>
          <p:cNvSpPr txBox="1">
            <a:spLocks noChangeArrowheads="1"/>
          </p:cNvSpPr>
          <p:nvPr/>
        </p:nvSpPr>
        <p:spPr bwMode="auto">
          <a:xfrm>
            <a:off x="683568" y="518562"/>
            <a:ext cx="511534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spcBef>
                <a:spcPct val="50000"/>
              </a:spcBef>
              <a:defRPr/>
            </a:pPr>
            <a:r>
              <a:rPr lang="en-US" sz="3200" b="1" dirty="0" smtClean="0">
                <a:solidFill>
                  <a:schemeClr val="accent1">
                    <a:lumMod val="50000"/>
                  </a:schemeClr>
                </a:solidFill>
                <a:effectLst>
                  <a:outerShdw blurRad="38100" dist="38100" dir="2700000" algn="tl">
                    <a:srgbClr val="000000">
                      <a:alpha val="43137"/>
                    </a:srgbClr>
                  </a:outerShdw>
                </a:effectLst>
                <a:latin typeface="Tahoma" pitchFamily="34" charset="0"/>
              </a:rPr>
              <a:t>Building Partnerships</a:t>
            </a:r>
            <a:endParaRPr lang="en-CA" sz="3200" b="1" dirty="0" smtClean="0">
              <a:solidFill>
                <a:schemeClr val="accent1">
                  <a:lumMod val="50000"/>
                </a:schemeClr>
              </a:solidFill>
              <a:effectLst>
                <a:outerShdw blurRad="38100" dist="38100" dir="2700000" algn="tl">
                  <a:srgbClr val="000000">
                    <a:alpha val="43137"/>
                  </a:srgbClr>
                </a:outerShdw>
              </a:effectLst>
              <a:latin typeface="Tahoma" pitchFamily="34" charset="0"/>
            </a:endParaRPr>
          </a:p>
        </p:txBody>
      </p:sp>
      <p:sp>
        <p:nvSpPr>
          <p:cNvPr id="3" name="Rectangle 2"/>
          <p:cNvSpPr/>
          <p:nvPr/>
        </p:nvSpPr>
        <p:spPr>
          <a:xfrm>
            <a:off x="683568" y="1412776"/>
            <a:ext cx="7848872" cy="954107"/>
          </a:xfrm>
          <a:prstGeom prst="rect">
            <a:avLst/>
          </a:prstGeom>
        </p:spPr>
        <p:txBody>
          <a:bodyPr wrap="square">
            <a:spAutoFit/>
          </a:bodyPr>
          <a:lstStyle/>
          <a:p>
            <a:r>
              <a:rPr lang="en-US" sz="2800" dirty="0"/>
              <a:t>Partnerships are key to addressing capacity issues that exist in rural communities.</a:t>
            </a:r>
          </a:p>
        </p:txBody>
      </p:sp>
      <p:pic>
        <p:nvPicPr>
          <p:cNvPr id="24" name="Picture 23"/>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559125" y="2213670"/>
            <a:ext cx="2420874" cy="1278263"/>
          </a:xfrm>
          <a:prstGeom prst="rect">
            <a:avLst/>
          </a:prstGeom>
        </p:spPr>
      </p:pic>
      <p:pic>
        <p:nvPicPr>
          <p:cNvPr id="11" name="Picture 10"/>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338888" y="4168157"/>
            <a:ext cx="1942741" cy="576064"/>
          </a:xfrm>
          <a:prstGeom prst="rect">
            <a:avLst/>
          </a:prstGeom>
        </p:spPr>
      </p:pic>
    </p:spTree>
    <p:extLst>
      <p:ext uri="{BB962C8B-B14F-4D97-AF65-F5344CB8AC3E}">
        <p14:creationId xmlns:p14="http://schemas.microsoft.com/office/powerpoint/2010/main" val="16341138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052"/>
          <p:cNvSpPr txBox="1">
            <a:spLocks noChangeArrowheads="1"/>
          </p:cNvSpPr>
          <p:nvPr/>
        </p:nvSpPr>
        <p:spPr bwMode="auto">
          <a:xfrm>
            <a:off x="404783" y="715289"/>
            <a:ext cx="841848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eaLnBrk="1" hangingPunct="1">
              <a:spcBef>
                <a:spcPct val="50000"/>
              </a:spcBef>
              <a:defRPr/>
            </a:pPr>
            <a:r>
              <a:rPr lang="en-US" sz="3200" b="1" dirty="0" smtClean="0">
                <a:solidFill>
                  <a:schemeClr val="accent1">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Municipalities are key partners!</a:t>
            </a:r>
            <a:endParaRPr lang="en-CA" sz="3200" b="1" dirty="0" smtClean="0">
              <a:solidFill>
                <a:schemeClr val="accent1">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p:txBody>
      </p:sp>
      <p:sp>
        <p:nvSpPr>
          <p:cNvPr id="3" name="Rectangle 2"/>
          <p:cNvSpPr/>
          <p:nvPr/>
        </p:nvSpPr>
        <p:spPr>
          <a:xfrm>
            <a:off x="473567" y="1452215"/>
            <a:ext cx="4140460" cy="4031873"/>
          </a:xfrm>
          <a:prstGeom prst="rect">
            <a:avLst/>
          </a:prstGeom>
        </p:spPr>
        <p:txBody>
          <a:bodyPr wrap="square">
            <a:spAutoFit/>
          </a:bodyPr>
          <a:lstStyle/>
          <a:p>
            <a:r>
              <a:rPr lang="en-US" sz="2400" dirty="0" smtClean="0">
                <a:solidFill>
                  <a:schemeClr val="bg2">
                    <a:lumMod val="10000"/>
                  </a:schemeClr>
                </a:solidFill>
                <a:latin typeface="+mj-lt"/>
              </a:rPr>
              <a:t>You…</a:t>
            </a:r>
          </a:p>
          <a:p>
            <a:pPr marL="457200" indent="-457200">
              <a:buFont typeface="Arial" pitchFamily="34" charset="0"/>
              <a:buChar char="•"/>
            </a:pPr>
            <a:r>
              <a:rPr lang="en-US" sz="2400" dirty="0" smtClean="0">
                <a:solidFill>
                  <a:schemeClr val="bg2">
                    <a:lumMod val="10000"/>
                  </a:schemeClr>
                </a:solidFill>
                <a:latin typeface="+mj-lt"/>
                <a:cs typeface="Arial" pitchFamily="34" charset="0"/>
              </a:rPr>
              <a:t>Create policy</a:t>
            </a:r>
          </a:p>
          <a:p>
            <a:pPr marL="457200" indent="-457200">
              <a:buFont typeface="Arial" pitchFamily="34" charset="0"/>
              <a:buChar char="•"/>
            </a:pPr>
            <a:r>
              <a:rPr lang="en-US" sz="2400" dirty="0" smtClean="0">
                <a:solidFill>
                  <a:schemeClr val="bg2">
                    <a:lumMod val="10000"/>
                  </a:schemeClr>
                </a:solidFill>
                <a:latin typeface="+mj-lt"/>
                <a:cs typeface="Arial" pitchFamily="34" charset="0"/>
              </a:rPr>
              <a:t>Plan and design communities and transportation networks</a:t>
            </a:r>
          </a:p>
          <a:p>
            <a:pPr marL="457200" indent="-457200">
              <a:buFont typeface="Arial" pitchFamily="34" charset="0"/>
              <a:buChar char="•"/>
            </a:pPr>
            <a:r>
              <a:rPr lang="en-US" sz="2400" dirty="0" smtClean="0">
                <a:solidFill>
                  <a:schemeClr val="bg2">
                    <a:lumMod val="10000"/>
                  </a:schemeClr>
                </a:solidFill>
                <a:latin typeface="+mj-lt"/>
                <a:cs typeface="Arial" pitchFamily="34" charset="0"/>
              </a:rPr>
              <a:t>Invest in infrastructure</a:t>
            </a:r>
          </a:p>
          <a:p>
            <a:r>
              <a:rPr lang="en-US" sz="2400" dirty="0" smtClean="0">
                <a:solidFill>
                  <a:schemeClr val="bg2">
                    <a:lumMod val="10000"/>
                  </a:schemeClr>
                </a:solidFill>
                <a:latin typeface="+mj-lt"/>
                <a:cs typeface="Arial" pitchFamily="34" charset="0"/>
              </a:rPr>
              <a:t>We…</a:t>
            </a:r>
          </a:p>
          <a:p>
            <a:pPr marL="457200" indent="-457200">
              <a:buFont typeface="Arial" pitchFamily="34" charset="0"/>
              <a:buChar char="•"/>
            </a:pPr>
            <a:r>
              <a:rPr lang="en-US" sz="2400" dirty="0" smtClean="0">
                <a:solidFill>
                  <a:schemeClr val="bg2">
                    <a:lumMod val="10000"/>
                  </a:schemeClr>
                </a:solidFill>
                <a:latin typeface="+mj-lt"/>
                <a:cs typeface="Arial" pitchFamily="34" charset="0"/>
              </a:rPr>
              <a:t>Communicate</a:t>
            </a:r>
          </a:p>
          <a:p>
            <a:pPr marL="457200" indent="-457200">
              <a:buFont typeface="Arial" pitchFamily="34" charset="0"/>
              <a:buChar char="•"/>
            </a:pPr>
            <a:r>
              <a:rPr lang="en-US" sz="2400" dirty="0" smtClean="0">
                <a:solidFill>
                  <a:schemeClr val="bg2">
                    <a:lumMod val="10000"/>
                  </a:schemeClr>
                </a:solidFill>
                <a:latin typeface="+mj-lt"/>
                <a:cs typeface="Arial" pitchFamily="34" charset="0"/>
              </a:rPr>
              <a:t>Engage</a:t>
            </a:r>
          </a:p>
          <a:p>
            <a:pPr marL="457200" indent="-457200">
              <a:buFont typeface="Arial" pitchFamily="34" charset="0"/>
              <a:buChar char="•"/>
            </a:pPr>
            <a:r>
              <a:rPr lang="en-US" sz="2400" dirty="0" smtClean="0">
                <a:solidFill>
                  <a:schemeClr val="bg2">
                    <a:lumMod val="10000"/>
                  </a:schemeClr>
                </a:solidFill>
                <a:latin typeface="+mj-lt"/>
                <a:cs typeface="Arial" pitchFamily="34" charset="0"/>
              </a:rPr>
              <a:t>Expand capacity</a:t>
            </a:r>
            <a:endParaRPr lang="en-US" sz="2400" dirty="0">
              <a:solidFill>
                <a:schemeClr val="bg2">
                  <a:lumMod val="10000"/>
                </a:schemeClr>
              </a:solidFill>
              <a:latin typeface="+mj-lt"/>
              <a:cs typeface="Arial" pitchFamily="34" charset="0"/>
            </a:endParaRPr>
          </a:p>
          <a:p>
            <a:endParaRPr lang="en-US" sz="1600" b="1" dirty="0" smtClean="0">
              <a:solidFill>
                <a:schemeClr val="bg2">
                  <a:lumMod val="10000"/>
                </a:schemeClr>
              </a:solidFill>
              <a:latin typeface="+mj-lt"/>
            </a:endParaRPr>
          </a:p>
        </p:txBody>
      </p:sp>
      <p:sp>
        <p:nvSpPr>
          <p:cNvPr id="4" name="Slide Number Placeholder 3"/>
          <p:cNvSpPr>
            <a:spLocks noGrp="1"/>
          </p:cNvSpPr>
          <p:nvPr>
            <p:ph type="sldNum" sz="quarter" idx="12"/>
          </p:nvPr>
        </p:nvSpPr>
        <p:spPr/>
        <p:txBody>
          <a:bodyPr/>
          <a:lstStyle/>
          <a:p>
            <a:fld id="{4A66D8FF-197E-4B8B-AD7E-E86EDF1EA16B}" type="slidenum">
              <a:rPr lang="en-CA" sz="1800" smtClean="0">
                <a:solidFill>
                  <a:schemeClr val="bg1"/>
                </a:solidFill>
              </a:rPr>
              <a:pPr/>
              <a:t>6</a:t>
            </a:fld>
            <a:endParaRPr lang="en-CA" sz="1800" dirty="0">
              <a:solidFill>
                <a:schemeClr val="bg1"/>
              </a:solidFill>
            </a:endParaRP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04048" y="1628800"/>
            <a:ext cx="3543858" cy="4725144"/>
          </a:xfrm>
          <a:prstGeom prst="rect">
            <a:avLst/>
          </a:prstGeom>
        </p:spPr>
      </p:pic>
    </p:spTree>
    <p:extLst>
      <p:ext uri="{BB962C8B-B14F-4D97-AF65-F5344CB8AC3E}">
        <p14:creationId xmlns:p14="http://schemas.microsoft.com/office/powerpoint/2010/main" val="20586259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latin typeface="Arial" panose="020B0604020202020204" pitchFamily="34" charset="0"/>
                <a:cs typeface="Arial" panose="020B0604020202020204" pitchFamily="34" charset="0"/>
              </a:rPr>
              <a:pPr/>
              <a:t>7</a:t>
            </a:fld>
            <a:endParaRPr lang="en-CA" dirty="0">
              <a:latin typeface="Arial" panose="020B0604020202020204" pitchFamily="34" charset="0"/>
              <a:cs typeface="Arial" panose="020B0604020202020204" pitchFamily="34" charset="0"/>
            </a:endParaRPr>
          </a:p>
        </p:txBody>
      </p:sp>
      <p:sp>
        <p:nvSpPr>
          <p:cNvPr id="3" name="Rectangle 2"/>
          <p:cNvSpPr/>
          <p:nvPr/>
        </p:nvSpPr>
        <p:spPr>
          <a:xfrm>
            <a:off x="179512" y="1772816"/>
            <a:ext cx="5112568" cy="3785652"/>
          </a:xfrm>
          <a:prstGeom prst="rect">
            <a:avLst/>
          </a:prstGeom>
        </p:spPr>
        <p:txBody>
          <a:bodyPr wrap="square">
            <a:spAutoFit/>
          </a:bodyPr>
          <a:lstStyle/>
          <a:p>
            <a:r>
              <a:rPr lang="en-US" sz="2400" dirty="0" smtClean="0">
                <a:solidFill>
                  <a:schemeClr val="bg2">
                    <a:lumMod val="10000"/>
                  </a:schemeClr>
                </a:solidFill>
                <a:latin typeface="+mj-lt"/>
                <a:cs typeface="Arial" panose="020B0604020202020204" pitchFamily="34" charset="0"/>
              </a:rPr>
              <a:t>Built a strong, evidence-based </a:t>
            </a:r>
          </a:p>
          <a:p>
            <a:r>
              <a:rPr lang="en-US" sz="2400" dirty="0" smtClean="0">
                <a:solidFill>
                  <a:schemeClr val="bg2">
                    <a:lumMod val="10000"/>
                  </a:schemeClr>
                </a:solidFill>
                <a:latin typeface="+mj-lt"/>
                <a:cs typeface="Arial" panose="020B0604020202020204" pitchFamily="34" charset="0"/>
              </a:rPr>
              <a:t>case, developed tools and resources.</a:t>
            </a:r>
          </a:p>
          <a:p>
            <a:endParaRPr lang="en-US" sz="2400" dirty="0">
              <a:solidFill>
                <a:schemeClr val="bg2">
                  <a:lumMod val="10000"/>
                </a:schemeClr>
              </a:solidFill>
              <a:latin typeface="+mj-lt"/>
              <a:cs typeface="Arial" panose="020B0604020202020204" pitchFamily="34" charset="0"/>
            </a:endParaRPr>
          </a:p>
          <a:p>
            <a:r>
              <a:rPr lang="en-US" sz="2400" b="1" dirty="0" smtClean="0">
                <a:solidFill>
                  <a:schemeClr val="bg2">
                    <a:lumMod val="10000"/>
                  </a:schemeClr>
                </a:solidFill>
                <a:latin typeface="+mj-lt"/>
                <a:cs typeface="Arial" panose="020B0604020202020204" pitchFamily="34" charset="0"/>
              </a:rPr>
              <a:t>How?</a:t>
            </a:r>
          </a:p>
          <a:p>
            <a:pPr marL="342900" indent="-342900">
              <a:buFont typeface="Arial" pitchFamily="34" charset="0"/>
              <a:buChar char="•"/>
            </a:pPr>
            <a:r>
              <a:rPr lang="en-US" sz="2400" dirty="0">
                <a:solidFill>
                  <a:schemeClr val="bg2">
                    <a:lumMod val="10000"/>
                  </a:schemeClr>
                </a:solidFill>
                <a:latin typeface="+mj-lt"/>
                <a:cs typeface="Arial" panose="020B0604020202020204" pitchFamily="34" charset="0"/>
              </a:rPr>
              <a:t>Developed active transportation plans – </a:t>
            </a:r>
            <a:r>
              <a:rPr lang="en-US" sz="2400" dirty="0" err="1">
                <a:solidFill>
                  <a:schemeClr val="bg2">
                    <a:lumMod val="10000"/>
                  </a:schemeClr>
                </a:solidFill>
                <a:latin typeface="+mj-lt"/>
                <a:cs typeface="Arial" panose="020B0604020202020204" pitchFamily="34" charset="0"/>
              </a:rPr>
              <a:t>Haliburton</a:t>
            </a:r>
            <a:r>
              <a:rPr lang="en-US" sz="2400" dirty="0">
                <a:solidFill>
                  <a:schemeClr val="bg2">
                    <a:lumMod val="10000"/>
                  </a:schemeClr>
                </a:solidFill>
                <a:latin typeface="+mj-lt"/>
                <a:cs typeface="Arial" panose="020B0604020202020204" pitchFamily="34" charset="0"/>
              </a:rPr>
              <a:t> &amp; Minden</a:t>
            </a:r>
          </a:p>
          <a:p>
            <a:pPr marL="342900" indent="-342900">
              <a:buFont typeface="Arial" pitchFamily="34" charset="0"/>
              <a:buChar char="•"/>
            </a:pPr>
            <a:r>
              <a:rPr lang="en-US" sz="2400" dirty="0">
                <a:solidFill>
                  <a:schemeClr val="bg2">
                    <a:lumMod val="10000"/>
                  </a:schemeClr>
                </a:solidFill>
                <a:latin typeface="+mj-lt"/>
                <a:cs typeface="Arial" panose="020B0604020202020204" pitchFamily="34" charset="0"/>
              </a:rPr>
              <a:t>Helped create a vision</a:t>
            </a:r>
          </a:p>
          <a:p>
            <a:pPr marL="342900" indent="-342900">
              <a:buFont typeface="Arial" pitchFamily="34" charset="0"/>
              <a:buChar char="•"/>
            </a:pPr>
            <a:r>
              <a:rPr lang="en-US" sz="2400" dirty="0">
                <a:solidFill>
                  <a:schemeClr val="bg2">
                    <a:lumMod val="10000"/>
                  </a:schemeClr>
                </a:solidFill>
                <a:latin typeface="+mj-lt"/>
                <a:cs typeface="Arial" panose="020B0604020202020204" pitchFamily="34" charset="0"/>
              </a:rPr>
              <a:t>Conducted community based research</a:t>
            </a:r>
          </a:p>
          <a:p>
            <a:pPr marL="342900" indent="-342900">
              <a:buFont typeface="Arial" pitchFamily="34" charset="0"/>
              <a:buChar char="•"/>
            </a:pPr>
            <a:r>
              <a:rPr lang="en-US" sz="2400" dirty="0" smtClean="0">
                <a:solidFill>
                  <a:schemeClr val="bg2">
                    <a:lumMod val="10000"/>
                  </a:schemeClr>
                </a:solidFill>
                <a:latin typeface="+mj-lt"/>
                <a:cs typeface="Arial" panose="020B0604020202020204" pitchFamily="34" charset="0"/>
              </a:rPr>
              <a:t>Tool </a:t>
            </a:r>
            <a:r>
              <a:rPr lang="en-US" sz="2400" dirty="0">
                <a:solidFill>
                  <a:schemeClr val="bg2">
                    <a:lumMod val="10000"/>
                  </a:schemeClr>
                </a:solidFill>
                <a:latin typeface="+mj-lt"/>
                <a:cs typeface="Arial" panose="020B0604020202020204" pitchFamily="34" charset="0"/>
              </a:rPr>
              <a:t>for both municipality and CIA</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8104" y="2814311"/>
            <a:ext cx="2733813" cy="3788892"/>
          </a:xfrm>
          <a:prstGeom prst="rect">
            <a:avLst/>
          </a:prstGeom>
          <a:ln w="19050">
            <a:noFill/>
          </a:ln>
        </p:spPr>
      </p:pic>
      <p:sp>
        <p:nvSpPr>
          <p:cNvPr id="6" name="Rectangle 5"/>
          <p:cNvSpPr/>
          <p:nvPr/>
        </p:nvSpPr>
        <p:spPr>
          <a:xfrm>
            <a:off x="179512" y="688340"/>
            <a:ext cx="5112568" cy="584775"/>
          </a:xfrm>
          <a:prstGeom prst="rect">
            <a:avLst/>
          </a:prstGeom>
        </p:spPr>
        <p:txBody>
          <a:bodyPr wrap="square">
            <a:spAutoFit/>
          </a:bodyPr>
          <a:lstStyle/>
          <a:p>
            <a:pPr marL="0" lvl="1"/>
            <a:r>
              <a:rPr lang="en-US" sz="3200" b="1" dirty="0" smtClean="0">
                <a:solidFill>
                  <a:schemeClr val="accent1">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Planning &amp; Research </a:t>
            </a:r>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32040" y="188640"/>
            <a:ext cx="4140100" cy="2433518"/>
          </a:xfrm>
          <a:prstGeom prst="rect">
            <a:avLst/>
          </a:prstGeom>
        </p:spPr>
      </p:pic>
    </p:spTree>
    <p:extLst>
      <p:ext uri="{BB962C8B-B14F-4D97-AF65-F5344CB8AC3E}">
        <p14:creationId xmlns:p14="http://schemas.microsoft.com/office/powerpoint/2010/main" val="36925499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9296" y="787299"/>
            <a:ext cx="5255395" cy="4968552"/>
          </a:xfrm>
          <a:prstGeom prst="rect">
            <a:avLst/>
          </a:prstGeom>
        </p:spPr>
        <p:txBody>
          <a:bodyPr>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Tx/>
              <a:buNone/>
            </a:pPr>
            <a:r>
              <a:rPr lang="en-US" dirty="0" smtClean="0">
                <a:solidFill>
                  <a:schemeClr val="bg2">
                    <a:lumMod val="10000"/>
                  </a:schemeClr>
                </a:solidFill>
              </a:rPr>
              <a:t>Builds a base </a:t>
            </a:r>
            <a:r>
              <a:rPr lang="en-US" dirty="0" smtClean="0">
                <a:solidFill>
                  <a:schemeClr val="bg2">
                    <a:lumMod val="10000"/>
                  </a:schemeClr>
                </a:solidFill>
                <a:latin typeface="+mj-lt"/>
              </a:rPr>
              <a:t>of community support, awareness and activity.</a:t>
            </a:r>
          </a:p>
          <a:p>
            <a:pPr>
              <a:buFont typeface="Wingdings 2"/>
              <a:buNone/>
            </a:pPr>
            <a:endParaRPr lang="en-US" sz="1400" b="1" dirty="0" smtClean="0">
              <a:solidFill>
                <a:schemeClr val="bg2">
                  <a:lumMod val="10000"/>
                </a:schemeClr>
              </a:solidFill>
              <a:latin typeface="+mj-lt"/>
            </a:endParaRPr>
          </a:p>
          <a:p>
            <a:pPr>
              <a:buFont typeface="Wingdings 2"/>
              <a:buNone/>
            </a:pPr>
            <a:r>
              <a:rPr lang="en-US" sz="2800" b="1" dirty="0" smtClean="0">
                <a:solidFill>
                  <a:schemeClr val="bg2">
                    <a:lumMod val="10000"/>
                  </a:schemeClr>
                </a:solidFill>
                <a:latin typeface="+mj-lt"/>
              </a:rPr>
              <a:t>How? </a:t>
            </a:r>
          </a:p>
          <a:p>
            <a:pPr>
              <a:buClrTx/>
              <a:buFont typeface="Arial" pitchFamily="34" charset="0"/>
              <a:buChar char="•"/>
            </a:pPr>
            <a:r>
              <a:rPr lang="en-US" dirty="0" smtClean="0">
                <a:solidFill>
                  <a:schemeClr val="bg2">
                    <a:lumMod val="10000"/>
                  </a:schemeClr>
                </a:solidFill>
                <a:latin typeface="+mj-lt"/>
                <a:cs typeface="Arial" pitchFamily="34" charset="0"/>
              </a:rPr>
              <a:t>Community-based research </a:t>
            </a:r>
          </a:p>
          <a:p>
            <a:pPr>
              <a:buClrTx/>
              <a:buFont typeface="Arial" pitchFamily="34" charset="0"/>
              <a:buChar char="•"/>
            </a:pPr>
            <a:r>
              <a:rPr lang="en-US" dirty="0" smtClean="0">
                <a:solidFill>
                  <a:schemeClr val="bg2">
                    <a:lumMod val="10000"/>
                  </a:schemeClr>
                </a:solidFill>
                <a:latin typeface="+mj-lt"/>
                <a:cs typeface="Arial" pitchFamily="34" charset="0"/>
              </a:rPr>
              <a:t>Focus </a:t>
            </a:r>
            <a:r>
              <a:rPr lang="en-US" dirty="0">
                <a:solidFill>
                  <a:schemeClr val="bg2">
                    <a:lumMod val="10000"/>
                  </a:schemeClr>
                </a:solidFill>
                <a:latin typeface="+mj-lt"/>
                <a:cs typeface="Arial" pitchFamily="34" charset="0"/>
              </a:rPr>
              <a:t>on village hubs</a:t>
            </a:r>
          </a:p>
          <a:p>
            <a:pPr>
              <a:buClrTx/>
              <a:buFont typeface="Arial" pitchFamily="34" charset="0"/>
              <a:buChar char="•"/>
            </a:pPr>
            <a:r>
              <a:rPr lang="en-US" dirty="0">
                <a:solidFill>
                  <a:schemeClr val="bg2">
                    <a:lumMod val="10000"/>
                  </a:schemeClr>
                </a:solidFill>
                <a:latin typeface="+mj-lt"/>
                <a:cs typeface="Arial" pitchFamily="34" charset="0"/>
              </a:rPr>
              <a:t>Awareness raising campaigns  </a:t>
            </a:r>
            <a:r>
              <a:rPr lang="en-US" dirty="0" smtClean="0">
                <a:solidFill>
                  <a:schemeClr val="bg2">
                    <a:lumMod val="10000"/>
                  </a:schemeClr>
                </a:solidFill>
                <a:latin typeface="+mj-lt"/>
                <a:cs typeface="Arial" pitchFamily="34" charset="0"/>
              </a:rPr>
              <a:t>        e.g. Share the Road</a:t>
            </a:r>
          </a:p>
          <a:p>
            <a:pPr>
              <a:buClrTx/>
              <a:buFont typeface="Arial" pitchFamily="34" charset="0"/>
              <a:buChar char="•"/>
            </a:pPr>
            <a:r>
              <a:rPr lang="en-US" dirty="0" smtClean="0">
                <a:solidFill>
                  <a:schemeClr val="bg2">
                    <a:lumMod val="10000"/>
                  </a:schemeClr>
                </a:solidFill>
                <a:latin typeface="+mj-lt"/>
                <a:cs typeface="Arial" pitchFamily="34" charset="0"/>
              </a:rPr>
              <a:t>Events  </a:t>
            </a:r>
            <a:r>
              <a:rPr lang="en-US" dirty="0">
                <a:solidFill>
                  <a:schemeClr val="bg2">
                    <a:lumMod val="10000"/>
                  </a:schemeClr>
                </a:solidFill>
                <a:latin typeface="+mj-lt"/>
                <a:cs typeface="Arial" pitchFamily="34" charset="0"/>
              </a:rPr>
              <a:t>and </a:t>
            </a:r>
            <a:r>
              <a:rPr lang="en-US" dirty="0" smtClean="0">
                <a:solidFill>
                  <a:schemeClr val="bg2">
                    <a:lumMod val="10000"/>
                  </a:schemeClr>
                </a:solidFill>
                <a:latin typeface="+mj-lt"/>
                <a:cs typeface="Arial" pitchFamily="34" charset="0"/>
              </a:rPr>
              <a:t>activities</a:t>
            </a:r>
          </a:p>
          <a:p>
            <a:pPr>
              <a:buClrTx/>
              <a:buFont typeface="Arial" pitchFamily="34" charset="0"/>
              <a:buChar char="•"/>
            </a:pPr>
            <a:r>
              <a:rPr lang="en-US" dirty="0" smtClean="0">
                <a:solidFill>
                  <a:schemeClr val="bg2">
                    <a:lumMod val="10000"/>
                  </a:schemeClr>
                </a:solidFill>
                <a:latin typeface="+mj-lt"/>
                <a:cs typeface="Arial" pitchFamily="34" charset="0"/>
              </a:rPr>
              <a:t>Maps</a:t>
            </a:r>
          </a:p>
          <a:p>
            <a:pPr>
              <a:buClrTx/>
              <a:buFont typeface="Arial" pitchFamily="34" charset="0"/>
              <a:buChar char="•"/>
            </a:pPr>
            <a:r>
              <a:rPr lang="en-US" dirty="0" smtClean="0">
                <a:solidFill>
                  <a:schemeClr val="bg2">
                    <a:lumMod val="10000"/>
                  </a:schemeClr>
                </a:solidFill>
                <a:latin typeface="+mj-lt"/>
                <a:cs typeface="Arial" pitchFamily="34" charset="0"/>
              </a:rPr>
              <a:t>Media</a:t>
            </a:r>
          </a:p>
          <a:p>
            <a:pPr marL="0" indent="0">
              <a:buClrTx/>
              <a:buNone/>
            </a:pPr>
            <a:endParaRPr lang="en-US" dirty="0">
              <a:solidFill>
                <a:schemeClr val="bg2">
                  <a:lumMod val="10000"/>
                </a:schemeClr>
              </a:solidFill>
              <a:latin typeface="+mj-lt"/>
              <a:cs typeface="Arial" pitchFamily="34" charset="0"/>
            </a:endParaRPr>
          </a:p>
          <a:p>
            <a:pPr marL="0" indent="0">
              <a:buClrTx/>
              <a:buNone/>
            </a:pPr>
            <a:endParaRPr lang="en-US" dirty="0">
              <a:solidFill>
                <a:schemeClr val="bg2">
                  <a:lumMod val="10000"/>
                </a:schemeClr>
              </a:solidFill>
              <a:latin typeface="+mj-lt"/>
              <a:cs typeface="Arial" pitchFamily="34" charset="0"/>
            </a:endParaRPr>
          </a:p>
        </p:txBody>
      </p:sp>
      <p:sp>
        <p:nvSpPr>
          <p:cNvPr id="2" name="Slide Number Placeholder 1"/>
          <p:cNvSpPr>
            <a:spLocks noGrp="1"/>
          </p:cNvSpPr>
          <p:nvPr>
            <p:ph type="sldNum" sz="quarter" idx="12"/>
          </p:nvPr>
        </p:nvSpPr>
        <p:spPr/>
        <p:txBody>
          <a:bodyPr/>
          <a:lstStyle/>
          <a:p>
            <a:fld id="{4A66D8FF-197E-4B8B-AD7E-E86EDF1EA16B}" type="slidenum">
              <a:rPr lang="en-CA" sz="1800" smtClean="0">
                <a:solidFill>
                  <a:schemeClr val="bg1"/>
                </a:solidFill>
              </a:rPr>
              <a:pPr/>
              <a:t>8</a:t>
            </a:fld>
            <a:endParaRPr lang="en-CA" sz="1800" dirty="0">
              <a:solidFill>
                <a:schemeClr val="bg1"/>
              </a:solidFill>
            </a:endParaRP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8104" y="1071660"/>
            <a:ext cx="3595207" cy="2837142"/>
          </a:xfrm>
          <a:prstGeom prst="rect">
            <a:avLst/>
          </a:prstGeom>
        </p:spPr>
      </p:pic>
      <p:sp>
        <p:nvSpPr>
          <p:cNvPr id="9" name="Rectangle 8"/>
          <p:cNvSpPr/>
          <p:nvPr/>
        </p:nvSpPr>
        <p:spPr>
          <a:xfrm>
            <a:off x="251520" y="188640"/>
            <a:ext cx="8673124" cy="584775"/>
          </a:xfrm>
          <a:prstGeom prst="rect">
            <a:avLst/>
          </a:prstGeom>
        </p:spPr>
        <p:txBody>
          <a:bodyPr wrap="square">
            <a:spAutoFit/>
          </a:bodyPr>
          <a:lstStyle/>
          <a:p>
            <a:pPr marL="0" lvl="1" algn="ctr"/>
            <a:r>
              <a:rPr lang="en-US" sz="3200" b="1" dirty="0" smtClean="0">
                <a:solidFill>
                  <a:schemeClr val="accent1">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Community Education and Promotion</a:t>
            </a:r>
            <a:endParaRPr lang="en-US" sz="3200" b="1" dirty="0">
              <a:solidFill>
                <a:schemeClr val="accent1">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p:txBody>
      </p:sp>
      <p:pic>
        <p:nvPicPr>
          <p:cNvPr id="10" name="Picture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89624" y="4149080"/>
            <a:ext cx="4629873" cy="2692189"/>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7504" y="5761149"/>
            <a:ext cx="4204338" cy="1080120"/>
          </a:xfrm>
          <a:prstGeom prst="rect">
            <a:avLst/>
          </a:prstGeom>
        </p:spPr>
      </p:pic>
    </p:spTree>
    <p:extLst>
      <p:ext uri="{BB962C8B-B14F-4D97-AF65-F5344CB8AC3E}">
        <p14:creationId xmlns:p14="http://schemas.microsoft.com/office/powerpoint/2010/main" val="12148738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pPr/>
              <a:t>9</a:t>
            </a:fld>
            <a:endParaRPr lang="en-CA" dirty="0"/>
          </a:p>
        </p:txBody>
      </p:sp>
      <p:sp>
        <p:nvSpPr>
          <p:cNvPr id="3" name="Text Box 2052"/>
          <p:cNvSpPr txBox="1">
            <a:spLocks noChangeArrowheads="1"/>
          </p:cNvSpPr>
          <p:nvPr/>
        </p:nvSpPr>
        <p:spPr bwMode="auto">
          <a:xfrm>
            <a:off x="683568" y="443133"/>
            <a:ext cx="7776864"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spcBef>
                <a:spcPct val="50000"/>
              </a:spcBef>
              <a:defRPr/>
            </a:pPr>
            <a:r>
              <a:rPr lang="en-US" sz="3200" b="1" dirty="0" smtClean="0">
                <a:solidFill>
                  <a:schemeClr val="accent1">
                    <a:lumMod val="50000"/>
                  </a:schemeClr>
                </a:solidFill>
                <a:effectLst>
                  <a:outerShdw blurRad="38100" dist="38100" dir="2700000" algn="tl">
                    <a:srgbClr val="000000">
                      <a:alpha val="43137"/>
                    </a:srgbClr>
                  </a:outerShdw>
                </a:effectLst>
                <a:latin typeface="Tahoma" pitchFamily="34" charset="0"/>
              </a:rPr>
              <a:t>What does our community look like today? Evaluation</a:t>
            </a:r>
            <a:endParaRPr lang="en-CA" sz="3200" b="1" dirty="0" smtClean="0">
              <a:solidFill>
                <a:schemeClr val="accent1">
                  <a:lumMod val="50000"/>
                </a:schemeClr>
              </a:solidFill>
              <a:effectLst>
                <a:outerShdw blurRad="38100" dist="38100" dir="2700000" algn="tl">
                  <a:srgbClr val="000000">
                    <a:alpha val="43137"/>
                  </a:srgbClr>
                </a:outerShdw>
              </a:effectLst>
              <a:latin typeface="Tahoma" pitchFamily="34" charset="0"/>
            </a:endParaRPr>
          </a:p>
        </p:txBody>
      </p:sp>
      <p:pic>
        <p:nvPicPr>
          <p:cNvPr id="5" name="Picture 3" descr="C:\Photos\Share the Road\STR signs 008.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95400" y="1844824"/>
            <a:ext cx="6553200"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57579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052"/>
          <p:cNvSpPr txBox="1">
            <a:spLocks noChangeArrowheads="1"/>
          </p:cNvSpPr>
          <p:nvPr/>
        </p:nvSpPr>
        <p:spPr bwMode="auto">
          <a:xfrm>
            <a:off x="735163" y="1121151"/>
            <a:ext cx="777686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spcBef>
                <a:spcPct val="50000"/>
              </a:spcBef>
              <a:defRPr/>
            </a:pPr>
            <a:r>
              <a:rPr lang="en-US" sz="3200" b="1" dirty="0" smtClean="0">
                <a:solidFill>
                  <a:schemeClr val="accent1">
                    <a:lumMod val="50000"/>
                  </a:schemeClr>
                </a:solidFill>
                <a:effectLst>
                  <a:outerShdw blurRad="38100" dist="38100" dir="2700000" algn="tl">
                    <a:srgbClr val="000000">
                      <a:alpha val="43137"/>
                    </a:srgbClr>
                  </a:outerShdw>
                </a:effectLst>
                <a:latin typeface="Tahoma" pitchFamily="34" charset="0"/>
              </a:rPr>
              <a:t>Minden – downtown streetscape</a:t>
            </a:r>
            <a:endParaRPr lang="en-CA" sz="3200" b="1" dirty="0" smtClean="0">
              <a:solidFill>
                <a:schemeClr val="accent1">
                  <a:lumMod val="50000"/>
                </a:schemeClr>
              </a:solidFill>
              <a:effectLst>
                <a:outerShdw blurRad="38100" dist="38100" dir="2700000" algn="tl">
                  <a:srgbClr val="000000">
                    <a:alpha val="43137"/>
                  </a:srgbClr>
                </a:outerShdw>
              </a:effectLst>
              <a:latin typeface="Tahoma" pitchFamily="34" charset="0"/>
            </a:endParaRP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12" y="2132856"/>
            <a:ext cx="4176464" cy="3132348"/>
          </a:xfrm>
          <a:prstGeom prst="rect">
            <a:avLst/>
          </a:prstGeom>
          <a:ln w="19050">
            <a:noFill/>
          </a:ln>
        </p:spPr>
      </p:pic>
      <p:sp>
        <p:nvSpPr>
          <p:cNvPr id="3" name="Slide Number Placeholder 2"/>
          <p:cNvSpPr>
            <a:spLocks noGrp="1"/>
          </p:cNvSpPr>
          <p:nvPr>
            <p:ph type="sldNum" sz="quarter" idx="12"/>
          </p:nvPr>
        </p:nvSpPr>
        <p:spPr/>
        <p:txBody>
          <a:bodyPr/>
          <a:lstStyle/>
          <a:p>
            <a:fld id="{4A66D8FF-197E-4B8B-AD7E-E86EDF1EA16B}" type="slidenum">
              <a:rPr lang="en-CA" sz="1800" smtClean="0">
                <a:solidFill>
                  <a:schemeClr val="bg1"/>
                </a:solidFill>
              </a:rPr>
              <a:pPr/>
              <a:t>10</a:t>
            </a:fld>
            <a:endParaRPr lang="en-CA" sz="1800" dirty="0">
              <a:solidFill>
                <a:schemeClr val="bg1"/>
              </a:solidFill>
            </a:endParaRPr>
          </a:p>
        </p:txBody>
      </p:sp>
      <p:pic>
        <p:nvPicPr>
          <p:cNvPr id="9" name="Picture 8" descr="P1010134.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99992" y="3227816"/>
            <a:ext cx="4464496" cy="3348372"/>
          </a:xfrm>
          <a:prstGeom prst="rect">
            <a:avLst/>
          </a:prstGeom>
          <a:ln w="19050">
            <a:noFill/>
          </a:ln>
        </p:spPr>
      </p:pic>
    </p:spTree>
    <p:extLst>
      <p:ext uri="{BB962C8B-B14F-4D97-AF65-F5344CB8AC3E}">
        <p14:creationId xmlns:p14="http://schemas.microsoft.com/office/powerpoint/2010/main" val="22054440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pPr/>
              <a:t>11</a:t>
            </a:fld>
            <a:endParaRPr lang="en-CA" dirty="0"/>
          </a:p>
        </p:txBody>
      </p:sp>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38045" y="2276872"/>
            <a:ext cx="4242816" cy="3182112"/>
          </a:xfrm>
          <a:prstGeom prst="rect">
            <a:avLst/>
          </a:prstGeom>
          <a:ln w="19050">
            <a:noFill/>
          </a:ln>
        </p:spPr>
      </p:pic>
      <p:sp>
        <p:nvSpPr>
          <p:cNvPr id="5" name="Text Box 2052"/>
          <p:cNvSpPr txBox="1">
            <a:spLocks noChangeArrowheads="1"/>
          </p:cNvSpPr>
          <p:nvPr/>
        </p:nvSpPr>
        <p:spPr bwMode="auto">
          <a:xfrm>
            <a:off x="683568" y="836712"/>
            <a:ext cx="770485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spcBef>
                <a:spcPct val="50000"/>
              </a:spcBef>
              <a:defRPr/>
            </a:pPr>
            <a:r>
              <a:rPr lang="en-US" sz="3200" b="1" dirty="0" smtClean="0">
                <a:solidFill>
                  <a:schemeClr val="accent1">
                    <a:lumMod val="50000"/>
                  </a:schemeClr>
                </a:solidFill>
                <a:effectLst>
                  <a:outerShdw blurRad="38100" dist="38100" dir="2700000" algn="tl">
                    <a:srgbClr val="000000">
                      <a:alpha val="43137"/>
                    </a:srgbClr>
                  </a:outerShdw>
                </a:effectLst>
                <a:latin typeface="Tahoma" pitchFamily="34" charset="0"/>
              </a:rPr>
              <a:t>Minden - </a:t>
            </a:r>
            <a:r>
              <a:rPr lang="en-US" sz="3200" b="1" dirty="0" err="1" smtClean="0">
                <a:solidFill>
                  <a:schemeClr val="accent1">
                    <a:lumMod val="50000"/>
                  </a:schemeClr>
                </a:solidFill>
                <a:effectLst>
                  <a:outerShdw blurRad="38100" dist="38100" dir="2700000" algn="tl">
                    <a:srgbClr val="000000">
                      <a:alpha val="43137"/>
                    </a:srgbClr>
                  </a:outerShdw>
                </a:effectLst>
                <a:latin typeface="Tahoma" pitchFamily="34" charset="0"/>
              </a:rPr>
              <a:t>Riverwalk</a:t>
            </a:r>
            <a:endParaRPr lang="en-CA" sz="3200" b="1" dirty="0" smtClean="0">
              <a:solidFill>
                <a:schemeClr val="accent1">
                  <a:lumMod val="50000"/>
                </a:schemeClr>
              </a:solidFill>
              <a:effectLst>
                <a:outerShdw blurRad="38100" dist="38100" dir="2700000" algn="tl">
                  <a:srgbClr val="000000">
                    <a:alpha val="43137"/>
                  </a:srgbClr>
                </a:outerShdw>
              </a:effectLst>
              <a:latin typeface="Tahoma" pitchFamily="34" charset="0"/>
            </a:endParaRPr>
          </a:p>
        </p:txBody>
      </p:sp>
      <p:pic>
        <p:nvPicPr>
          <p:cNvPr id="6" name="Picture 5" descr="P1010613.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12" y="2276872"/>
            <a:ext cx="4388271" cy="3240360"/>
          </a:xfrm>
          <a:prstGeom prst="rect">
            <a:avLst/>
          </a:prstGeom>
          <a:ln w="19050">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520" y="964597"/>
            <a:ext cx="4386314" cy="3528394"/>
          </a:xfrm>
          <a:prstGeom prst="rect">
            <a:avLst/>
          </a:prstGeom>
          <a:ln w="19050">
            <a:noFill/>
          </a:ln>
        </p:spPr>
      </p:pic>
      <p:pic>
        <p:nvPicPr>
          <p:cNvPr id="3" name="Picture 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932040" y="2492896"/>
            <a:ext cx="3893348" cy="3888432"/>
          </a:xfrm>
          <a:prstGeom prst="rect">
            <a:avLst/>
          </a:prstGeom>
          <a:ln w="19050">
            <a:noFill/>
          </a:ln>
        </p:spPr>
      </p:pic>
      <p:sp>
        <p:nvSpPr>
          <p:cNvPr id="4" name="Rectangle 3"/>
          <p:cNvSpPr/>
          <p:nvPr/>
        </p:nvSpPr>
        <p:spPr>
          <a:xfrm>
            <a:off x="251520" y="4581128"/>
            <a:ext cx="4572000" cy="1077218"/>
          </a:xfrm>
          <a:prstGeom prst="rect">
            <a:avLst/>
          </a:prstGeom>
        </p:spPr>
        <p:txBody>
          <a:bodyPr>
            <a:spAutoFit/>
          </a:bodyPr>
          <a:lstStyle/>
          <a:p>
            <a:pPr>
              <a:spcBef>
                <a:spcPct val="50000"/>
              </a:spcBef>
              <a:defRPr/>
            </a:pPr>
            <a:r>
              <a:rPr lang="en-US" sz="3200" b="1" dirty="0" smtClean="0">
                <a:solidFill>
                  <a:schemeClr val="accent1">
                    <a:lumMod val="50000"/>
                  </a:schemeClr>
                </a:solidFill>
                <a:effectLst>
                  <a:outerShdw blurRad="38100" dist="38100" dir="2700000" algn="tl">
                    <a:srgbClr val="000000">
                      <a:alpha val="43137"/>
                    </a:srgbClr>
                  </a:outerShdw>
                </a:effectLst>
                <a:latin typeface="Tahoma" pitchFamily="34" charset="0"/>
              </a:rPr>
              <a:t>County Roads – paved shoulders</a:t>
            </a:r>
            <a:endParaRPr lang="en-CA" sz="3200" b="1" dirty="0">
              <a:solidFill>
                <a:schemeClr val="accent1">
                  <a:lumMod val="50000"/>
                </a:schemeClr>
              </a:solidFill>
              <a:effectLst>
                <a:outerShdw blurRad="38100" dist="38100" dir="2700000" algn="tl">
                  <a:srgbClr val="000000">
                    <a:alpha val="43137"/>
                  </a:srgbClr>
                </a:outerShdw>
              </a:effectLst>
              <a:latin typeface="Tahoma" pitchFamily="34" charset="0"/>
            </a:endParaRPr>
          </a:p>
        </p:txBody>
      </p:sp>
      <p:sp>
        <p:nvSpPr>
          <p:cNvPr id="5" name="Slide Number Placeholder 4"/>
          <p:cNvSpPr>
            <a:spLocks noGrp="1"/>
          </p:cNvSpPr>
          <p:nvPr>
            <p:ph type="sldNum" sz="quarter" idx="12"/>
          </p:nvPr>
        </p:nvSpPr>
        <p:spPr/>
        <p:txBody>
          <a:bodyPr/>
          <a:lstStyle/>
          <a:p>
            <a:fld id="{4A66D8FF-197E-4B8B-AD7E-E86EDF1EA16B}" type="slidenum">
              <a:rPr lang="en-CA" sz="1800" smtClean="0">
                <a:solidFill>
                  <a:schemeClr val="bg1"/>
                </a:solidFill>
              </a:rPr>
              <a:pPr/>
              <a:t>12</a:t>
            </a:fld>
            <a:endParaRPr lang="en-CA" sz="1800" dirty="0">
              <a:solidFill>
                <a:schemeClr val="bg1"/>
              </a:solidFill>
            </a:endParaRPr>
          </a:p>
        </p:txBody>
      </p:sp>
    </p:spTree>
    <p:extLst>
      <p:ext uri="{BB962C8B-B14F-4D97-AF65-F5344CB8AC3E}">
        <p14:creationId xmlns:p14="http://schemas.microsoft.com/office/powerpoint/2010/main" val="29433780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pPr/>
              <a:t>13</a:t>
            </a:fld>
            <a:endParaRPr lang="en-CA"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924944"/>
            <a:ext cx="9144000" cy="3175136"/>
          </a:xfrm>
          <a:prstGeom prst="rect">
            <a:avLst/>
          </a:prstGeom>
          <a:ln w="19050">
            <a:noFill/>
          </a:ln>
        </p:spPr>
      </p:pic>
      <p:sp>
        <p:nvSpPr>
          <p:cNvPr id="6" name="Text Box 2052"/>
          <p:cNvSpPr txBox="1">
            <a:spLocks noChangeArrowheads="1"/>
          </p:cNvSpPr>
          <p:nvPr/>
        </p:nvSpPr>
        <p:spPr bwMode="auto">
          <a:xfrm>
            <a:off x="395536" y="908720"/>
            <a:ext cx="756084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spcBef>
                <a:spcPct val="50000"/>
              </a:spcBef>
              <a:defRPr/>
            </a:pPr>
            <a:r>
              <a:rPr lang="en-CA" sz="3200" b="1" dirty="0" err="1" smtClean="0">
                <a:solidFill>
                  <a:schemeClr val="accent1">
                    <a:lumMod val="50000"/>
                  </a:schemeClr>
                </a:solidFill>
                <a:effectLst>
                  <a:outerShdw blurRad="38100" dist="38100" dir="2700000" algn="tl">
                    <a:srgbClr val="000000">
                      <a:alpha val="43137"/>
                    </a:srgbClr>
                  </a:outerShdw>
                </a:effectLst>
                <a:latin typeface="Tahoma" pitchFamily="34" charset="0"/>
              </a:rPr>
              <a:t>Haliburton</a:t>
            </a:r>
            <a:r>
              <a:rPr lang="en-CA" sz="3200" b="1" dirty="0" smtClean="0">
                <a:solidFill>
                  <a:schemeClr val="accent1">
                    <a:lumMod val="50000"/>
                  </a:schemeClr>
                </a:solidFill>
                <a:effectLst>
                  <a:outerShdw blurRad="38100" dist="38100" dir="2700000" algn="tl">
                    <a:srgbClr val="000000">
                      <a:alpha val="43137"/>
                    </a:srgbClr>
                  </a:outerShdw>
                </a:effectLst>
                <a:latin typeface="Tahoma" pitchFamily="34" charset="0"/>
              </a:rPr>
              <a:t> – Phase 1 – York St.</a:t>
            </a:r>
          </a:p>
        </p:txBody>
      </p:sp>
      <p:sp>
        <p:nvSpPr>
          <p:cNvPr id="5" name="TextBox 4"/>
          <p:cNvSpPr txBox="1"/>
          <p:nvPr/>
        </p:nvSpPr>
        <p:spPr>
          <a:xfrm>
            <a:off x="4547842" y="2165449"/>
            <a:ext cx="3455377" cy="461665"/>
          </a:xfrm>
          <a:prstGeom prst="rect">
            <a:avLst/>
          </a:prstGeom>
          <a:noFill/>
        </p:spPr>
        <p:txBody>
          <a:bodyPr wrap="square" rtlCol="0">
            <a:spAutoFit/>
          </a:bodyPr>
          <a:lstStyle/>
          <a:p>
            <a:r>
              <a:rPr lang="en-US" sz="2400" dirty="0" smtClean="0">
                <a:latin typeface="+mj-lt"/>
              </a:rPr>
              <a:t>York St before, 2008</a:t>
            </a:r>
            <a:endParaRPr lang="en-CA" sz="2400" dirty="0">
              <a:latin typeface="+mj-lt"/>
            </a:endParaRPr>
          </a:p>
        </p:txBody>
      </p:sp>
    </p:spTree>
    <p:extLst>
      <p:ext uri="{BB962C8B-B14F-4D97-AF65-F5344CB8AC3E}">
        <p14:creationId xmlns:p14="http://schemas.microsoft.com/office/powerpoint/2010/main" val="27076011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pPr/>
              <a:t>14</a:t>
            </a:fld>
            <a:endParaRPr lang="en-CA" dirty="0"/>
          </a:p>
        </p:txBody>
      </p:sp>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472440"/>
            <a:ext cx="9144000" cy="5913120"/>
          </a:xfrm>
          <a:prstGeom prst="rect">
            <a:avLst/>
          </a:prstGeom>
        </p:spPr>
      </p:pic>
    </p:spTree>
    <p:extLst>
      <p:ext uri="{BB962C8B-B14F-4D97-AF65-F5344CB8AC3E}">
        <p14:creationId xmlns:p14="http://schemas.microsoft.com/office/powerpoint/2010/main" val="39821343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pPr/>
              <a:t>15</a:t>
            </a:fld>
            <a:endParaRPr lang="en-CA" dirty="0"/>
          </a:p>
        </p:txBody>
      </p:sp>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304467"/>
            <a:ext cx="9144000" cy="6249066"/>
          </a:xfrm>
          <a:prstGeom prst="rect">
            <a:avLst/>
          </a:prstGeom>
        </p:spPr>
      </p:pic>
    </p:spTree>
    <p:extLst>
      <p:ext uri="{BB962C8B-B14F-4D97-AF65-F5344CB8AC3E}">
        <p14:creationId xmlns:p14="http://schemas.microsoft.com/office/powerpoint/2010/main" val="1513657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pPr/>
              <a:t>16</a:t>
            </a:fld>
            <a:endParaRPr lang="en-CA" dirty="0"/>
          </a:p>
        </p:txBody>
      </p:sp>
      <p:sp>
        <p:nvSpPr>
          <p:cNvPr id="4" name="TextBox 3"/>
          <p:cNvSpPr txBox="1"/>
          <p:nvPr/>
        </p:nvSpPr>
        <p:spPr>
          <a:xfrm>
            <a:off x="3419872" y="5949280"/>
            <a:ext cx="2232248" cy="523220"/>
          </a:xfrm>
          <a:prstGeom prst="rect">
            <a:avLst/>
          </a:prstGeom>
          <a:noFill/>
        </p:spPr>
        <p:txBody>
          <a:bodyPr wrap="square" rtlCol="0">
            <a:spAutoFit/>
          </a:bodyPr>
          <a:lstStyle/>
          <a:p>
            <a:r>
              <a:rPr lang="en-US" sz="2800" dirty="0" smtClean="0">
                <a:latin typeface="+mj-lt"/>
              </a:rPr>
              <a:t>During</a:t>
            </a:r>
            <a:endParaRPr lang="en-CA" sz="2800" dirty="0">
              <a:latin typeface="+mj-lt"/>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6240" y="338609"/>
            <a:ext cx="7219512" cy="5414634"/>
          </a:xfrm>
          <a:prstGeom prst="rect">
            <a:avLst/>
          </a:prstGeom>
        </p:spPr>
      </p:pic>
    </p:spTree>
    <p:extLst>
      <p:ext uri="{BB962C8B-B14F-4D97-AF65-F5344CB8AC3E}">
        <p14:creationId xmlns:p14="http://schemas.microsoft.com/office/powerpoint/2010/main" val="11399651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pPr/>
              <a:t>17</a:t>
            </a:fld>
            <a:endParaRPr lang="en-CA" dirty="0"/>
          </a:p>
        </p:txBody>
      </p:sp>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3528" y="1657350"/>
            <a:ext cx="8450501" cy="4219922"/>
          </a:xfrm>
          <a:prstGeom prst="rect">
            <a:avLst/>
          </a:prstGeom>
          <a:ln w="19050">
            <a:solidFill>
              <a:schemeClr val="accent1"/>
            </a:solidFill>
          </a:ln>
        </p:spPr>
      </p:pic>
      <p:sp>
        <p:nvSpPr>
          <p:cNvPr id="4" name="TextBox 3"/>
          <p:cNvSpPr txBox="1"/>
          <p:nvPr/>
        </p:nvSpPr>
        <p:spPr>
          <a:xfrm>
            <a:off x="2771800" y="931615"/>
            <a:ext cx="4464496" cy="523220"/>
          </a:xfrm>
          <a:prstGeom prst="rect">
            <a:avLst/>
          </a:prstGeom>
          <a:noFill/>
        </p:spPr>
        <p:txBody>
          <a:bodyPr wrap="square" rtlCol="0">
            <a:spAutoFit/>
          </a:bodyPr>
          <a:lstStyle/>
          <a:p>
            <a:r>
              <a:rPr lang="en-US" sz="2800" dirty="0" smtClean="0">
                <a:latin typeface="+mj-lt"/>
              </a:rPr>
              <a:t>Done! York St, 2013</a:t>
            </a:r>
            <a:endParaRPr lang="en-CA" sz="2800" dirty="0">
              <a:latin typeface="+mj-lt"/>
            </a:endParaRPr>
          </a:p>
        </p:txBody>
      </p:sp>
    </p:spTree>
    <p:extLst>
      <p:ext uri="{BB962C8B-B14F-4D97-AF65-F5344CB8AC3E}">
        <p14:creationId xmlns:p14="http://schemas.microsoft.com/office/powerpoint/2010/main" val="9218154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latin typeface="Arial" panose="020B0604020202020204" pitchFamily="34" charset="0"/>
                <a:cs typeface="Arial" panose="020B0604020202020204" pitchFamily="34" charset="0"/>
              </a:rPr>
              <a:pPr/>
              <a:t>18</a:t>
            </a:fld>
            <a:endParaRPr lang="en-CA"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3515" y="260648"/>
            <a:ext cx="4400037" cy="3300028"/>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62451" y="2852936"/>
            <a:ext cx="5184576" cy="3888432"/>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20167" y="170306"/>
            <a:ext cx="4126860" cy="2670321"/>
          </a:xfrm>
          <a:prstGeom prst="rect">
            <a:avLst/>
          </a:prstGeom>
        </p:spPr>
      </p:pic>
      <p:sp>
        <p:nvSpPr>
          <p:cNvPr id="7" name="Text Box 2052"/>
          <p:cNvSpPr txBox="1">
            <a:spLocks noChangeArrowheads="1"/>
          </p:cNvSpPr>
          <p:nvPr/>
        </p:nvSpPr>
        <p:spPr bwMode="auto">
          <a:xfrm>
            <a:off x="237334" y="4005064"/>
            <a:ext cx="3254546"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spcBef>
                <a:spcPct val="50000"/>
              </a:spcBef>
              <a:defRPr/>
            </a:pPr>
            <a:r>
              <a:rPr lang="en-CA" sz="3200" b="1" dirty="0" err="1" smtClean="0">
                <a:solidFill>
                  <a:schemeClr val="accent1">
                    <a:lumMod val="50000"/>
                  </a:schemeClr>
                </a:solidFill>
                <a:effectLst>
                  <a:outerShdw blurRad="38100" dist="38100" dir="2700000" algn="tl">
                    <a:srgbClr val="000000">
                      <a:alpha val="43137"/>
                    </a:srgbClr>
                  </a:outerShdw>
                </a:effectLst>
                <a:latin typeface="Tahoma" pitchFamily="34" charset="0"/>
              </a:rPr>
              <a:t>Haliburton</a:t>
            </a:r>
            <a:r>
              <a:rPr lang="en-CA" sz="3200" b="1" dirty="0" smtClean="0">
                <a:solidFill>
                  <a:schemeClr val="accent1">
                    <a:lumMod val="50000"/>
                  </a:schemeClr>
                </a:solidFill>
                <a:effectLst>
                  <a:outerShdw blurRad="38100" dist="38100" dir="2700000" algn="tl">
                    <a:srgbClr val="000000">
                      <a:alpha val="43137"/>
                    </a:srgbClr>
                  </a:outerShdw>
                </a:effectLst>
                <a:latin typeface="Tahoma" pitchFamily="34" charset="0"/>
              </a:rPr>
              <a:t> – </a:t>
            </a:r>
          </a:p>
          <a:p>
            <a:pPr eaLnBrk="1" hangingPunct="1">
              <a:spcBef>
                <a:spcPct val="50000"/>
              </a:spcBef>
              <a:defRPr/>
            </a:pPr>
            <a:r>
              <a:rPr lang="en-CA" sz="3200" b="1" dirty="0" smtClean="0">
                <a:solidFill>
                  <a:schemeClr val="accent1">
                    <a:lumMod val="50000"/>
                  </a:schemeClr>
                </a:solidFill>
                <a:effectLst>
                  <a:outerShdw blurRad="38100" dist="38100" dir="2700000" algn="tl">
                    <a:srgbClr val="000000">
                      <a:alpha val="43137"/>
                    </a:srgbClr>
                  </a:outerShdw>
                </a:effectLst>
                <a:latin typeface="Tahoma" pitchFamily="34" charset="0"/>
              </a:rPr>
              <a:t>Phase 2 </a:t>
            </a:r>
          </a:p>
          <a:p>
            <a:pPr eaLnBrk="1" hangingPunct="1">
              <a:spcBef>
                <a:spcPct val="50000"/>
              </a:spcBef>
              <a:defRPr/>
            </a:pPr>
            <a:r>
              <a:rPr lang="en-CA" sz="3200" b="1" dirty="0" smtClean="0">
                <a:solidFill>
                  <a:schemeClr val="accent1">
                    <a:lumMod val="50000"/>
                  </a:schemeClr>
                </a:solidFill>
                <a:effectLst>
                  <a:outerShdw blurRad="38100" dist="38100" dir="2700000" algn="tl">
                    <a:srgbClr val="000000">
                      <a:alpha val="43137"/>
                    </a:srgbClr>
                  </a:outerShdw>
                </a:effectLst>
                <a:latin typeface="Tahoma" pitchFamily="34" charset="0"/>
              </a:rPr>
              <a:t>Highland St.</a:t>
            </a:r>
            <a:endParaRPr lang="en-US" sz="3200" b="1" dirty="0" smtClean="0">
              <a:solidFill>
                <a:schemeClr val="accent1">
                  <a:lumMod val="50000"/>
                </a:schemeClr>
              </a:solidFill>
              <a:effectLst>
                <a:outerShdw blurRad="38100" dist="38100" dir="2700000" algn="tl">
                  <a:srgbClr val="000000">
                    <a:alpha val="43137"/>
                  </a:srgbClr>
                </a:outerShdw>
              </a:effectLst>
              <a:latin typeface="Tahoma" pitchFamily="34" charset="0"/>
            </a:endParaRPr>
          </a:p>
        </p:txBody>
      </p:sp>
    </p:spTree>
    <p:extLst>
      <p:ext uri="{BB962C8B-B14F-4D97-AF65-F5344CB8AC3E}">
        <p14:creationId xmlns:p14="http://schemas.microsoft.com/office/powerpoint/2010/main" val="366645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A66D8FF-197E-4B8B-AD7E-E86EDF1EA16B}" type="slidenum">
              <a:rPr lang="en-CA" sz="1800" smtClean="0">
                <a:solidFill>
                  <a:schemeClr val="bg1"/>
                </a:solidFill>
              </a:rPr>
              <a:pPr/>
              <a:t>19</a:t>
            </a:fld>
            <a:endParaRPr lang="en-CA" sz="1800" dirty="0">
              <a:solidFill>
                <a:schemeClr val="bg1"/>
              </a:solidFill>
            </a:endParaRPr>
          </a:p>
        </p:txBody>
      </p:sp>
      <p:sp>
        <p:nvSpPr>
          <p:cNvPr id="3" name="TextBox 2"/>
          <p:cNvSpPr txBox="1"/>
          <p:nvPr/>
        </p:nvSpPr>
        <p:spPr>
          <a:xfrm>
            <a:off x="462026" y="1340768"/>
            <a:ext cx="8136904" cy="4785926"/>
          </a:xfrm>
          <a:prstGeom prst="rect">
            <a:avLst/>
          </a:prstGeom>
          <a:noFill/>
        </p:spPr>
        <p:txBody>
          <a:bodyPr wrap="square" rtlCol="0">
            <a:spAutoFit/>
          </a:bodyPr>
          <a:lstStyle/>
          <a:p>
            <a:pPr>
              <a:spcBef>
                <a:spcPct val="50000"/>
              </a:spcBef>
            </a:pPr>
            <a:r>
              <a:rPr lang="en-US" sz="2000" b="1" dirty="0" smtClean="0">
                <a:solidFill>
                  <a:schemeClr val="bg2">
                    <a:lumMod val="10000"/>
                  </a:schemeClr>
                </a:solidFill>
                <a:latin typeface="Arial" pitchFamily="34" charset="0"/>
                <a:ea typeface="Arial Unicode MS" pitchFamily="34" charset="-128"/>
                <a:cs typeface="Arial" pitchFamily="34" charset="0"/>
              </a:rPr>
              <a:t>The County Official Plan </a:t>
            </a:r>
            <a:r>
              <a:rPr lang="en-US" sz="2000" dirty="0" smtClean="0">
                <a:solidFill>
                  <a:schemeClr val="bg2">
                    <a:lumMod val="10000"/>
                  </a:schemeClr>
                </a:solidFill>
                <a:latin typeface="Arial" pitchFamily="34" charset="0"/>
                <a:ea typeface="Arial Unicode MS" pitchFamily="34" charset="-128"/>
                <a:cs typeface="Arial" pitchFamily="34" charset="0"/>
              </a:rPr>
              <a:t>provides broad policy direction:</a:t>
            </a:r>
          </a:p>
          <a:p>
            <a:pPr>
              <a:spcBef>
                <a:spcPct val="50000"/>
              </a:spcBef>
            </a:pPr>
            <a:r>
              <a:rPr lang="en-US" sz="2000" dirty="0" smtClean="0">
                <a:solidFill>
                  <a:schemeClr val="bg2">
                    <a:lumMod val="10000"/>
                  </a:schemeClr>
                </a:solidFill>
                <a:latin typeface="Arial" pitchFamily="34" charset="0"/>
                <a:ea typeface="Arial Unicode MS" pitchFamily="34" charset="-128"/>
                <a:cs typeface="Arial" pitchFamily="34" charset="0"/>
              </a:rPr>
              <a:t>“Land </a:t>
            </a:r>
            <a:r>
              <a:rPr lang="en-US" sz="2000" dirty="0">
                <a:solidFill>
                  <a:schemeClr val="bg2">
                    <a:lumMod val="10000"/>
                  </a:schemeClr>
                </a:solidFill>
                <a:latin typeface="Arial" pitchFamily="34" charset="0"/>
                <a:ea typeface="Arial Unicode MS" pitchFamily="34" charset="-128"/>
                <a:cs typeface="Arial" pitchFamily="34" charset="0"/>
              </a:rPr>
              <a:t>use patterns and development should promote energy efficiency, improved air quality, and allow for compact development that is designed in such a way to support and encourage active transportation…”</a:t>
            </a:r>
            <a:r>
              <a:rPr lang="en-US" sz="2000" b="1" i="1" dirty="0">
                <a:solidFill>
                  <a:schemeClr val="bg2">
                    <a:lumMod val="10000"/>
                  </a:schemeClr>
                </a:solidFill>
                <a:latin typeface="Arial" pitchFamily="34" charset="0"/>
                <a:ea typeface="Arial Unicode MS" pitchFamily="34" charset="-128"/>
                <a:cs typeface="Arial" pitchFamily="34" charset="0"/>
              </a:rPr>
              <a:t> </a:t>
            </a:r>
            <a:r>
              <a:rPr lang="en-US" sz="2000" i="1" dirty="0">
                <a:solidFill>
                  <a:schemeClr val="bg2">
                    <a:lumMod val="10000"/>
                  </a:schemeClr>
                </a:solidFill>
                <a:latin typeface="Arial" pitchFamily="34" charset="0"/>
                <a:ea typeface="Arial Unicode MS" pitchFamily="34" charset="-128"/>
                <a:cs typeface="Arial" pitchFamily="34" charset="0"/>
              </a:rPr>
              <a:t>(County of Haliburton Official Plan, 2010, 2.3.5.3</a:t>
            </a:r>
            <a:r>
              <a:rPr lang="en-US" sz="2000" i="1" dirty="0" smtClean="0">
                <a:solidFill>
                  <a:schemeClr val="bg2">
                    <a:lumMod val="10000"/>
                  </a:schemeClr>
                </a:solidFill>
                <a:latin typeface="Arial" pitchFamily="34" charset="0"/>
                <a:ea typeface="Arial Unicode MS" pitchFamily="34" charset="-128"/>
                <a:cs typeface="Arial" pitchFamily="34" charset="0"/>
              </a:rPr>
              <a:t>)</a:t>
            </a:r>
          </a:p>
          <a:p>
            <a:pPr>
              <a:spcBef>
                <a:spcPct val="50000"/>
              </a:spcBef>
            </a:pPr>
            <a:endParaRPr lang="en-US" sz="1000" b="1" dirty="0" smtClean="0">
              <a:solidFill>
                <a:schemeClr val="bg2">
                  <a:lumMod val="10000"/>
                </a:schemeClr>
              </a:solidFill>
              <a:latin typeface="Arial" pitchFamily="34" charset="0"/>
              <a:ea typeface="Arial Unicode MS" pitchFamily="34" charset="-128"/>
              <a:cs typeface="Arial" pitchFamily="34" charset="0"/>
            </a:endParaRPr>
          </a:p>
          <a:p>
            <a:pPr>
              <a:spcBef>
                <a:spcPct val="50000"/>
              </a:spcBef>
            </a:pPr>
            <a:r>
              <a:rPr lang="en-US" sz="2000" b="1" dirty="0" smtClean="0">
                <a:solidFill>
                  <a:schemeClr val="bg2">
                    <a:lumMod val="10000"/>
                  </a:schemeClr>
                </a:solidFill>
                <a:latin typeface="Arial" pitchFamily="34" charset="0"/>
                <a:ea typeface="Arial Unicode MS" pitchFamily="34" charset="-128"/>
                <a:cs typeface="Arial" pitchFamily="34" charset="0"/>
              </a:rPr>
              <a:t>The Dysart et al Official Plan</a:t>
            </a:r>
            <a:r>
              <a:rPr lang="en-US" sz="2000" dirty="0" smtClean="0">
                <a:solidFill>
                  <a:schemeClr val="bg2">
                    <a:lumMod val="10000"/>
                  </a:schemeClr>
                </a:solidFill>
                <a:latin typeface="Arial" pitchFamily="34" charset="0"/>
                <a:ea typeface="Arial Unicode MS" pitchFamily="34" charset="-128"/>
                <a:cs typeface="Arial" pitchFamily="34" charset="0"/>
              </a:rPr>
              <a:t>, 2010 more specific policy direction:</a:t>
            </a:r>
          </a:p>
          <a:p>
            <a:pPr>
              <a:spcBef>
                <a:spcPct val="50000"/>
              </a:spcBef>
            </a:pPr>
            <a:r>
              <a:rPr lang="en-US" sz="2000" u="sng" dirty="0">
                <a:latin typeface="Arial" panose="020B0604020202020204" pitchFamily="34" charset="0"/>
                <a:cs typeface="Arial" panose="020B0604020202020204" pitchFamily="34" charset="0"/>
              </a:rPr>
              <a:t>Section 2.2.4</a:t>
            </a:r>
            <a:r>
              <a:rPr lang="en-US" sz="2000" dirty="0">
                <a:latin typeface="Arial" panose="020B0604020202020204" pitchFamily="34" charset="0"/>
                <a:cs typeface="Arial" panose="020B0604020202020204" pitchFamily="34" charset="0"/>
              </a:rPr>
              <a:t>:  “Promotion of Recreation Opportunities” </a:t>
            </a:r>
            <a:endParaRPr lang="en-US" sz="2000" dirty="0" smtClean="0">
              <a:latin typeface="Arial" panose="020B0604020202020204" pitchFamily="34" charset="0"/>
              <a:cs typeface="Arial" panose="020B0604020202020204" pitchFamily="34" charset="0"/>
            </a:endParaRPr>
          </a:p>
          <a:p>
            <a:pPr>
              <a:spcBef>
                <a:spcPct val="50000"/>
              </a:spcBef>
            </a:pPr>
            <a:r>
              <a:rPr lang="en-US" sz="2000" u="sng" dirty="0" smtClean="0">
                <a:latin typeface="Arial" panose="020B0604020202020204" pitchFamily="34" charset="0"/>
                <a:cs typeface="Arial" panose="020B0604020202020204" pitchFamily="34" charset="0"/>
              </a:rPr>
              <a:t>Section 2.2.7</a:t>
            </a:r>
            <a:r>
              <a:rPr lang="en-US" sz="2000" dirty="0" smtClean="0">
                <a:latin typeface="Arial" panose="020B0604020202020204" pitchFamily="34" charset="0"/>
                <a:cs typeface="Arial" panose="020B0604020202020204" pitchFamily="34" charset="0"/>
              </a:rPr>
              <a:t>: “Promotion of </a:t>
            </a:r>
            <a:r>
              <a:rPr lang="en-US" sz="2000" dirty="0" err="1" smtClean="0">
                <a:latin typeface="Arial" panose="020B0604020202020204" pitchFamily="34" charset="0"/>
                <a:cs typeface="Arial" panose="020B0604020202020204" pitchFamily="34" charset="0"/>
              </a:rPr>
              <a:t>Liveable</a:t>
            </a:r>
            <a:r>
              <a:rPr lang="en-US" sz="2000" dirty="0" smtClean="0">
                <a:latin typeface="Arial" panose="020B0604020202020204" pitchFamily="34" charset="0"/>
                <a:cs typeface="Arial" panose="020B0604020202020204" pitchFamily="34" charset="0"/>
              </a:rPr>
              <a:t> Settlements”</a:t>
            </a:r>
          </a:p>
          <a:p>
            <a:pPr>
              <a:spcBef>
                <a:spcPct val="50000"/>
              </a:spcBef>
            </a:pPr>
            <a:r>
              <a:rPr lang="en-US" sz="2000" u="sng" dirty="0">
                <a:latin typeface="Arial" panose="020B0604020202020204" pitchFamily="34" charset="0"/>
                <a:cs typeface="Arial" panose="020B0604020202020204" pitchFamily="34" charset="0"/>
              </a:rPr>
              <a:t>Section 3.2.2.3</a:t>
            </a:r>
            <a:r>
              <a:rPr lang="en-US" sz="2000" dirty="0">
                <a:latin typeface="Arial" panose="020B0604020202020204" pitchFamily="34" charset="0"/>
                <a:cs typeface="Arial" panose="020B0604020202020204" pitchFamily="34" charset="0"/>
              </a:rPr>
              <a:t>:  “Municipal Roads” </a:t>
            </a:r>
            <a:endParaRPr lang="en-US" sz="2000" dirty="0" smtClean="0">
              <a:latin typeface="Arial" panose="020B0604020202020204" pitchFamily="34" charset="0"/>
              <a:cs typeface="Arial" panose="020B0604020202020204" pitchFamily="34" charset="0"/>
            </a:endParaRPr>
          </a:p>
          <a:p>
            <a:pPr>
              <a:spcBef>
                <a:spcPct val="50000"/>
              </a:spcBef>
            </a:pPr>
            <a:r>
              <a:rPr lang="en-US" sz="2000" u="sng" dirty="0">
                <a:latin typeface="Arial" panose="020B0604020202020204" pitchFamily="34" charset="0"/>
                <a:cs typeface="Arial" panose="020B0604020202020204" pitchFamily="34" charset="0"/>
              </a:rPr>
              <a:t>Section 4.1</a:t>
            </a:r>
            <a:r>
              <a:rPr lang="en-US" sz="2000" dirty="0">
                <a:latin typeface="Arial" panose="020B0604020202020204" pitchFamily="34" charset="0"/>
                <a:cs typeface="Arial" panose="020B0604020202020204" pitchFamily="34" charset="0"/>
              </a:rPr>
              <a:t>:  “Settlement Patterns” </a:t>
            </a:r>
            <a:endParaRPr lang="en-US" sz="2000" dirty="0" smtClean="0">
              <a:latin typeface="Arial" panose="020B0604020202020204" pitchFamily="34" charset="0"/>
              <a:cs typeface="Arial" panose="020B0604020202020204" pitchFamily="34" charset="0"/>
            </a:endParaRPr>
          </a:p>
          <a:p>
            <a:pPr>
              <a:spcBef>
                <a:spcPct val="50000"/>
              </a:spcBef>
            </a:pPr>
            <a:r>
              <a:rPr lang="en-US" sz="2000" u="sng" dirty="0">
                <a:latin typeface="Arial" panose="020B0604020202020204" pitchFamily="34" charset="0"/>
                <a:cs typeface="Arial" panose="020B0604020202020204" pitchFamily="34" charset="0"/>
              </a:rPr>
              <a:t>Section 4.8</a:t>
            </a:r>
            <a:r>
              <a:rPr lang="en-US" sz="2000" dirty="0">
                <a:latin typeface="Arial" panose="020B0604020202020204" pitchFamily="34" charset="0"/>
                <a:cs typeface="Arial" panose="020B0604020202020204" pitchFamily="34" charset="0"/>
              </a:rPr>
              <a:t>:  “Active Transportation and Recreation Trails”</a:t>
            </a:r>
            <a:r>
              <a:rPr lang="en-US" sz="2000" dirty="0" smtClean="0">
                <a:latin typeface="Arial" panose="020B0604020202020204" pitchFamily="34" charset="0"/>
                <a:cs typeface="Arial" panose="020B0604020202020204" pitchFamily="34" charset="0"/>
              </a:rPr>
              <a:t> </a:t>
            </a:r>
            <a:endParaRPr lang="en-US" sz="2000" i="1" dirty="0" smtClean="0">
              <a:solidFill>
                <a:schemeClr val="bg2">
                  <a:lumMod val="10000"/>
                </a:schemeClr>
              </a:solidFill>
              <a:latin typeface="Arial" panose="020B0604020202020204" pitchFamily="34" charset="0"/>
              <a:ea typeface="Arial Unicode MS" pitchFamily="34" charset="-128"/>
              <a:cs typeface="Arial" panose="020B0604020202020204" pitchFamily="34" charset="0"/>
            </a:endParaRPr>
          </a:p>
        </p:txBody>
      </p:sp>
      <p:sp>
        <p:nvSpPr>
          <p:cNvPr id="5" name="Text Box 2052"/>
          <p:cNvSpPr txBox="1">
            <a:spLocks noChangeArrowheads="1"/>
          </p:cNvSpPr>
          <p:nvPr/>
        </p:nvSpPr>
        <p:spPr bwMode="auto">
          <a:xfrm>
            <a:off x="486002" y="479374"/>
            <a:ext cx="799288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spcBef>
                <a:spcPct val="50000"/>
              </a:spcBef>
              <a:defRPr/>
            </a:pPr>
            <a:r>
              <a:rPr lang="en-US" sz="3200" b="1" dirty="0" smtClean="0">
                <a:solidFill>
                  <a:schemeClr val="accent1">
                    <a:lumMod val="50000"/>
                  </a:schemeClr>
                </a:solidFill>
                <a:effectLst>
                  <a:outerShdw blurRad="38100" dist="38100" dir="2700000" algn="tl">
                    <a:srgbClr val="000000">
                      <a:alpha val="43137"/>
                    </a:srgbClr>
                  </a:outerShdw>
                </a:effectLst>
                <a:latin typeface="Tahoma" pitchFamily="34" charset="0"/>
              </a:rPr>
              <a:t>New Policies</a:t>
            </a:r>
            <a:endParaRPr lang="en-CA" sz="3200" b="1" dirty="0" smtClean="0">
              <a:solidFill>
                <a:schemeClr val="accent1">
                  <a:lumMod val="50000"/>
                </a:schemeClr>
              </a:solidFill>
              <a:effectLst>
                <a:outerShdw blurRad="38100" dist="38100" dir="2700000" algn="tl">
                  <a:srgbClr val="000000">
                    <a:alpha val="43137"/>
                  </a:srgbClr>
                </a:outerShdw>
              </a:effectLst>
              <a:latin typeface="Tahoma" pitchFamily="34" charset="0"/>
            </a:endParaRPr>
          </a:p>
        </p:txBody>
      </p:sp>
    </p:spTree>
    <p:extLst>
      <p:ext uri="{BB962C8B-B14F-4D97-AF65-F5344CB8AC3E}">
        <p14:creationId xmlns:p14="http://schemas.microsoft.com/office/powerpoint/2010/main" val="6382160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3769" y="5877272"/>
            <a:ext cx="8280920" cy="830997"/>
          </a:xfrm>
          <a:prstGeom prst="rect">
            <a:avLst/>
          </a:prstGeom>
        </p:spPr>
        <p:txBody>
          <a:bodyPr wrap="square">
            <a:spAutoFit/>
          </a:bodyPr>
          <a:lstStyle/>
          <a:p>
            <a:pPr lvl="0">
              <a:spcBef>
                <a:spcPts val="700"/>
              </a:spcBef>
              <a:buClr>
                <a:srgbClr val="DD8047"/>
              </a:buClr>
              <a:buSzPct val="60000"/>
            </a:pPr>
            <a:r>
              <a:rPr lang="en-US" sz="2400" dirty="0">
                <a:solidFill>
                  <a:schemeClr val="bg2">
                    <a:lumMod val="10000"/>
                  </a:schemeClr>
                </a:solidFill>
                <a:latin typeface="Arial" panose="020B0604020202020204" pitchFamily="34" charset="0"/>
                <a:cs typeface="Arial" panose="020B0604020202020204" pitchFamily="34" charset="0"/>
              </a:rPr>
              <a:t>“The CIA has been the main reason for us incorporating active transportation into our planning in the village.”</a:t>
            </a:r>
          </a:p>
        </p:txBody>
      </p:sp>
      <p:sp>
        <p:nvSpPr>
          <p:cNvPr id="4" name="Rectangle 3"/>
          <p:cNvSpPr/>
          <p:nvPr/>
        </p:nvSpPr>
        <p:spPr>
          <a:xfrm>
            <a:off x="755576" y="332656"/>
            <a:ext cx="7992888" cy="1938992"/>
          </a:xfrm>
          <a:prstGeom prst="rect">
            <a:avLst/>
          </a:prstGeom>
        </p:spPr>
        <p:txBody>
          <a:bodyPr wrap="square">
            <a:spAutoFit/>
          </a:bodyPr>
          <a:lstStyle/>
          <a:p>
            <a:pPr lvl="0">
              <a:buClr>
                <a:srgbClr val="DD8047"/>
              </a:buClr>
              <a:defRPr/>
            </a:pPr>
            <a:r>
              <a:rPr lang="en-US" sz="2400" dirty="0">
                <a:solidFill>
                  <a:prstClr val="black"/>
                </a:solidFill>
                <a:latin typeface="Arial" panose="020B0604020202020204" pitchFamily="34" charset="0"/>
                <a:cs typeface="Arial" panose="020B0604020202020204" pitchFamily="34" charset="0"/>
              </a:rPr>
              <a:t>“The population is aging and so this </a:t>
            </a:r>
            <a:r>
              <a:rPr lang="en-US" sz="2400" dirty="0" smtClean="0">
                <a:solidFill>
                  <a:prstClr val="black"/>
                </a:solidFill>
                <a:latin typeface="Arial" panose="020B0604020202020204" pitchFamily="34" charset="0"/>
                <a:cs typeface="Arial" panose="020B0604020202020204" pitchFamily="34" charset="0"/>
              </a:rPr>
              <a:t>(active transportation) has </a:t>
            </a:r>
            <a:r>
              <a:rPr lang="en-US" sz="2400" dirty="0">
                <a:solidFill>
                  <a:prstClr val="black"/>
                </a:solidFill>
                <a:latin typeface="Arial" panose="020B0604020202020204" pitchFamily="34" charset="0"/>
                <a:cs typeface="Arial" panose="020B0604020202020204" pitchFamily="34" charset="0"/>
              </a:rPr>
              <a:t>become an economic strategy for our municipality – making it a destination for retirees and creating places for walking has influenced our whole decision-making.” </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67744" y="2420888"/>
            <a:ext cx="4384939" cy="3288704"/>
          </a:xfrm>
          <a:prstGeom prst="rect">
            <a:avLst/>
          </a:prstGeom>
        </p:spPr>
      </p:pic>
    </p:spTree>
    <p:extLst>
      <p:ext uri="{BB962C8B-B14F-4D97-AF65-F5344CB8AC3E}">
        <p14:creationId xmlns:p14="http://schemas.microsoft.com/office/powerpoint/2010/main" val="20978024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052"/>
          <p:cNvSpPr txBox="1">
            <a:spLocks noChangeArrowheads="1"/>
          </p:cNvSpPr>
          <p:nvPr/>
        </p:nvSpPr>
        <p:spPr bwMode="auto">
          <a:xfrm>
            <a:off x="617700" y="603105"/>
            <a:ext cx="748883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spcBef>
                <a:spcPct val="50000"/>
              </a:spcBef>
              <a:defRPr/>
            </a:pPr>
            <a:r>
              <a:rPr lang="en-US" sz="3200" b="1" dirty="0" smtClean="0">
                <a:solidFill>
                  <a:schemeClr val="accent1">
                    <a:lumMod val="50000"/>
                  </a:schemeClr>
                </a:solidFill>
                <a:effectLst>
                  <a:outerShdw blurRad="38100" dist="38100" dir="2700000" algn="tl">
                    <a:srgbClr val="000000">
                      <a:alpha val="43137"/>
                    </a:srgbClr>
                  </a:outerShdw>
                </a:effectLst>
                <a:latin typeface="Tahoma" pitchFamily="34" charset="0"/>
              </a:rPr>
              <a:t>Increased Awareness</a:t>
            </a:r>
            <a:endParaRPr lang="en-CA" sz="3200" b="1" dirty="0" smtClean="0">
              <a:solidFill>
                <a:schemeClr val="accent1">
                  <a:lumMod val="50000"/>
                </a:schemeClr>
              </a:solidFill>
              <a:effectLst>
                <a:outerShdw blurRad="38100" dist="38100" dir="2700000" algn="tl">
                  <a:srgbClr val="000000">
                    <a:alpha val="43137"/>
                  </a:srgbClr>
                </a:outerShdw>
              </a:effectLst>
              <a:latin typeface="Tahoma" pitchFamily="34" charset="0"/>
            </a:endParaRPr>
          </a:p>
        </p:txBody>
      </p:sp>
      <p:sp>
        <p:nvSpPr>
          <p:cNvPr id="4" name="Slide Number Placeholder 3"/>
          <p:cNvSpPr>
            <a:spLocks noGrp="1"/>
          </p:cNvSpPr>
          <p:nvPr>
            <p:ph type="sldNum" sz="quarter" idx="12"/>
          </p:nvPr>
        </p:nvSpPr>
        <p:spPr/>
        <p:txBody>
          <a:bodyPr/>
          <a:lstStyle/>
          <a:p>
            <a:fld id="{4A66D8FF-197E-4B8B-AD7E-E86EDF1EA16B}" type="slidenum">
              <a:rPr lang="en-CA" sz="1800" smtClean="0">
                <a:solidFill>
                  <a:schemeClr val="bg1"/>
                </a:solidFill>
              </a:rPr>
              <a:pPr/>
              <a:t>21</a:t>
            </a:fld>
            <a:endParaRPr lang="en-CA" sz="1800" dirty="0">
              <a:solidFill>
                <a:schemeClr val="bg1"/>
              </a:solidFill>
            </a:endParaRPr>
          </a:p>
        </p:txBody>
      </p:sp>
      <p:sp>
        <p:nvSpPr>
          <p:cNvPr id="5" name="Rectangle 4"/>
          <p:cNvSpPr/>
          <p:nvPr/>
        </p:nvSpPr>
        <p:spPr>
          <a:xfrm>
            <a:off x="475952" y="1188436"/>
            <a:ext cx="8352928" cy="5201424"/>
          </a:xfrm>
          <a:prstGeom prst="rect">
            <a:avLst/>
          </a:prstGeom>
        </p:spPr>
        <p:txBody>
          <a:bodyPr wrap="square">
            <a:spAutoFit/>
          </a:bodyPr>
          <a:lstStyle/>
          <a:p>
            <a:endParaRPr lang="en-US" sz="2400" dirty="0">
              <a:solidFill>
                <a:schemeClr val="bg2">
                  <a:lumMod val="10000"/>
                </a:schemeClr>
              </a:solidFill>
              <a:latin typeface="Arial" pitchFamily="34" charset="0"/>
              <a:cs typeface="Arial" pitchFamily="34" charset="0"/>
            </a:endParaRPr>
          </a:p>
          <a:p>
            <a:r>
              <a:rPr lang="en-US" sz="2800" dirty="0" smtClean="0">
                <a:solidFill>
                  <a:schemeClr val="bg2">
                    <a:lumMod val="10000"/>
                  </a:schemeClr>
                </a:solidFill>
                <a:cs typeface="Arial" pitchFamily="34" charset="0"/>
              </a:rPr>
              <a:t>“People now have a place to go to walk and they may even go further than they did before. Just having the infrastructure gets people out.”</a:t>
            </a:r>
          </a:p>
          <a:p>
            <a:endParaRPr lang="en-US" sz="2800" dirty="0">
              <a:solidFill>
                <a:schemeClr val="bg2">
                  <a:lumMod val="10000"/>
                </a:schemeClr>
              </a:solidFill>
              <a:cs typeface="Arial" pitchFamily="34" charset="0"/>
            </a:endParaRPr>
          </a:p>
          <a:p>
            <a:r>
              <a:rPr lang="en-US" sz="2800" dirty="0" smtClean="0">
                <a:solidFill>
                  <a:schemeClr val="bg2">
                    <a:lumMod val="10000"/>
                  </a:schemeClr>
                </a:solidFill>
                <a:cs typeface="Arial" pitchFamily="34" charset="0"/>
              </a:rPr>
              <a:t>“The increased use of York St. is huge! There are also more people cycling around town generally, especially to the college.”</a:t>
            </a:r>
            <a:endParaRPr lang="en-CA" sz="2800" dirty="0" smtClean="0">
              <a:solidFill>
                <a:schemeClr val="bg2">
                  <a:lumMod val="10000"/>
                </a:schemeClr>
              </a:solidFill>
              <a:cs typeface="Arial" pitchFamily="34" charset="0"/>
            </a:endParaRPr>
          </a:p>
          <a:p>
            <a:endParaRPr lang="en-US" sz="2800" dirty="0">
              <a:solidFill>
                <a:schemeClr val="bg2">
                  <a:lumMod val="10000"/>
                </a:schemeClr>
              </a:solidFill>
              <a:cs typeface="Arial" pitchFamily="34" charset="0"/>
            </a:endParaRPr>
          </a:p>
          <a:p>
            <a:r>
              <a:rPr lang="en-US" sz="2800" dirty="0" smtClean="0">
                <a:solidFill>
                  <a:schemeClr val="bg2">
                    <a:lumMod val="10000"/>
                  </a:schemeClr>
                </a:solidFill>
                <a:cs typeface="Arial" pitchFamily="34" charset="0"/>
              </a:rPr>
              <a:t>“</a:t>
            </a:r>
            <a:r>
              <a:rPr lang="en-CA" sz="2800" dirty="0">
                <a:solidFill>
                  <a:schemeClr val="bg2">
                    <a:lumMod val="10000"/>
                  </a:schemeClr>
                </a:solidFill>
                <a:cs typeface="Arial" pitchFamily="34" charset="0"/>
              </a:rPr>
              <a:t>As a driver it is very helpful to have the Share the Road signs as reminders to look out for (and share the road with) cyclists</a:t>
            </a:r>
            <a:r>
              <a:rPr lang="en-CA" sz="2800" dirty="0" smtClean="0">
                <a:solidFill>
                  <a:schemeClr val="bg2">
                    <a:lumMod val="10000"/>
                  </a:schemeClr>
                </a:solidFill>
                <a:cs typeface="Arial" pitchFamily="34" charset="0"/>
              </a:rPr>
              <a:t>.”</a:t>
            </a:r>
            <a:endParaRPr lang="en-CA" sz="2800" dirty="0" smtClean="0">
              <a:solidFill>
                <a:schemeClr val="bg2">
                  <a:lumMod val="10000"/>
                </a:schemeClr>
              </a:solidFill>
            </a:endParaRPr>
          </a:p>
        </p:txBody>
      </p:sp>
    </p:spTree>
    <p:extLst>
      <p:ext uri="{BB962C8B-B14F-4D97-AF65-F5344CB8AC3E}">
        <p14:creationId xmlns:p14="http://schemas.microsoft.com/office/powerpoint/2010/main" val="25367820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29125" y="898741"/>
            <a:ext cx="5156358" cy="3056708"/>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3642547791"/>
              </p:ext>
            </p:extLst>
          </p:nvPr>
        </p:nvGraphicFramePr>
        <p:xfrm>
          <a:off x="4716016" y="4581128"/>
          <a:ext cx="4283968" cy="1913017"/>
        </p:xfrm>
        <a:graphic>
          <a:graphicData uri="http://schemas.openxmlformats.org/drawingml/2006/table">
            <a:tbl>
              <a:tblPr firstRow="1" bandRow="1">
                <a:tableStyleId>{5C22544A-7EE6-4342-B048-85BDC9FD1C3A}</a:tableStyleId>
              </a:tblPr>
              <a:tblGrid>
                <a:gridCol w="1070992"/>
                <a:gridCol w="1070992"/>
                <a:gridCol w="1070992"/>
                <a:gridCol w="1070992"/>
              </a:tblGrid>
              <a:tr h="731423">
                <a:tc gridSpan="2">
                  <a:txBody>
                    <a:bodyPr/>
                    <a:lstStyle/>
                    <a:p>
                      <a:pPr algn="ctr"/>
                      <a:r>
                        <a:rPr lang="en-US" sz="2400" dirty="0" smtClean="0">
                          <a:solidFill>
                            <a:schemeClr val="tx1"/>
                          </a:solidFill>
                        </a:rPr>
                        <a:t>Pritchard Lane</a:t>
                      </a:r>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sz="2400" dirty="0" smtClean="0">
                          <a:solidFill>
                            <a:schemeClr val="tx1"/>
                          </a:solidFill>
                        </a:rPr>
                        <a:t>Water St.</a:t>
                      </a:r>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r>
              <a:tr h="416391">
                <a:tc>
                  <a:txBody>
                    <a:bodyPr/>
                    <a:lstStyle/>
                    <a:p>
                      <a:pPr algn="ctr"/>
                      <a:r>
                        <a:rPr lang="en-US" sz="2400" b="1" dirty="0" smtClean="0">
                          <a:solidFill>
                            <a:schemeClr val="accent3"/>
                          </a:solidFill>
                        </a:rPr>
                        <a:t>2007</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lumMod val="50000"/>
                            </a:schemeClr>
                          </a:solidFill>
                        </a:rPr>
                        <a:t>2012</a:t>
                      </a:r>
                      <a:endParaRPr lang="en-US" sz="2400" b="1" dirty="0">
                        <a:solidFill>
                          <a:schemeClr val="accent2">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3"/>
                          </a:solidFill>
                        </a:rPr>
                        <a:t>2007</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lumMod val="50000"/>
                            </a:schemeClr>
                          </a:solidFill>
                        </a:rPr>
                        <a:t>2012</a:t>
                      </a:r>
                      <a:endParaRPr lang="en-US" sz="2400" b="1" dirty="0">
                        <a:solidFill>
                          <a:schemeClr val="accent2">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4394">
                <a:tc>
                  <a:txBody>
                    <a:bodyPr/>
                    <a:lstStyle/>
                    <a:p>
                      <a:pPr algn="ctr"/>
                      <a:r>
                        <a:rPr lang="en-US" sz="2400" b="1" dirty="0" smtClean="0">
                          <a:solidFill>
                            <a:schemeClr val="accent3"/>
                          </a:solidFill>
                        </a:rPr>
                        <a:t>7</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lumMod val="50000"/>
                            </a:schemeClr>
                          </a:solidFill>
                        </a:rPr>
                        <a:t>24</a:t>
                      </a:r>
                      <a:endParaRPr lang="en-US" sz="2400" b="1" dirty="0">
                        <a:solidFill>
                          <a:schemeClr val="accent2">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3"/>
                          </a:solidFill>
                        </a:rPr>
                        <a:t>5</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lumMod val="50000"/>
                            </a:schemeClr>
                          </a:solidFill>
                        </a:rPr>
                        <a:t>75</a:t>
                      </a:r>
                      <a:endParaRPr lang="en-US" sz="2400" b="1" dirty="0">
                        <a:solidFill>
                          <a:schemeClr val="accent2">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269465770"/>
              </p:ext>
            </p:extLst>
          </p:nvPr>
        </p:nvGraphicFramePr>
        <p:xfrm>
          <a:off x="107504" y="4581129"/>
          <a:ext cx="4342453" cy="1907110"/>
        </p:xfrm>
        <a:graphic>
          <a:graphicData uri="http://schemas.openxmlformats.org/drawingml/2006/table">
            <a:tbl>
              <a:tblPr firstRow="1" bandRow="1">
                <a:tableStyleId>{5C22544A-7EE6-4342-B048-85BDC9FD1C3A}</a:tableStyleId>
              </a:tblPr>
              <a:tblGrid>
                <a:gridCol w="1008112"/>
                <a:gridCol w="1094949"/>
                <a:gridCol w="1212304"/>
                <a:gridCol w="1027088"/>
              </a:tblGrid>
              <a:tr h="660396">
                <a:tc gridSpan="2">
                  <a:txBody>
                    <a:bodyPr/>
                    <a:lstStyle/>
                    <a:p>
                      <a:pPr algn="ctr"/>
                      <a:r>
                        <a:rPr lang="en-US" sz="2400" dirty="0" smtClean="0">
                          <a:solidFill>
                            <a:schemeClr val="tx1"/>
                          </a:solidFill>
                        </a:rPr>
                        <a:t>Highland St.</a:t>
                      </a:r>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sz="2400" dirty="0" smtClean="0">
                          <a:solidFill>
                            <a:schemeClr val="tx1"/>
                          </a:solidFill>
                        </a:rPr>
                        <a:t>York St.</a:t>
                      </a:r>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r>
              <a:tr h="422298">
                <a:tc>
                  <a:txBody>
                    <a:bodyPr/>
                    <a:lstStyle/>
                    <a:p>
                      <a:pPr algn="ctr"/>
                      <a:r>
                        <a:rPr lang="en-US" sz="2400" b="1" dirty="0" smtClean="0">
                          <a:solidFill>
                            <a:schemeClr val="accent3"/>
                          </a:solidFill>
                        </a:rPr>
                        <a:t>2005</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lumMod val="50000"/>
                            </a:schemeClr>
                          </a:solidFill>
                        </a:rPr>
                        <a:t>2012</a:t>
                      </a:r>
                      <a:endParaRPr lang="en-US" sz="2400" b="1" dirty="0">
                        <a:solidFill>
                          <a:schemeClr val="accent2">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3"/>
                          </a:solidFill>
                        </a:rPr>
                        <a:t>2005</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lumMod val="50000"/>
                            </a:schemeClr>
                          </a:solidFill>
                        </a:rPr>
                        <a:t>2012</a:t>
                      </a:r>
                      <a:endParaRPr lang="en-US" sz="2400" b="1" dirty="0">
                        <a:solidFill>
                          <a:schemeClr val="accent2">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89514">
                <a:tc>
                  <a:txBody>
                    <a:bodyPr/>
                    <a:lstStyle/>
                    <a:p>
                      <a:pPr algn="ctr"/>
                      <a:r>
                        <a:rPr lang="en-US" sz="2400" b="1" dirty="0" smtClean="0">
                          <a:solidFill>
                            <a:schemeClr val="accent3"/>
                          </a:solidFill>
                        </a:rPr>
                        <a:t>146</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lumMod val="50000"/>
                            </a:schemeClr>
                          </a:solidFill>
                        </a:rPr>
                        <a:t>277</a:t>
                      </a:r>
                      <a:endParaRPr lang="en-US" sz="2400" b="1" dirty="0">
                        <a:solidFill>
                          <a:schemeClr val="accent2">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3"/>
                          </a:solidFill>
                        </a:rPr>
                        <a:t>106</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lumMod val="50000"/>
                            </a:schemeClr>
                          </a:solidFill>
                        </a:rPr>
                        <a:t>135</a:t>
                      </a:r>
                      <a:endParaRPr lang="en-US" sz="2400" b="1" dirty="0">
                        <a:solidFill>
                          <a:schemeClr val="accent2">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TextBox 5"/>
          <p:cNvSpPr txBox="1"/>
          <p:nvPr/>
        </p:nvSpPr>
        <p:spPr>
          <a:xfrm>
            <a:off x="1259632" y="3933056"/>
            <a:ext cx="1944216" cy="461665"/>
          </a:xfrm>
          <a:prstGeom prst="rect">
            <a:avLst/>
          </a:prstGeom>
          <a:noFill/>
        </p:spPr>
        <p:txBody>
          <a:bodyPr wrap="square" rtlCol="0">
            <a:spAutoFit/>
          </a:bodyPr>
          <a:lstStyle/>
          <a:p>
            <a:r>
              <a:rPr lang="en-US" sz="2400" b="1" dirty="0" err="1" smtClean="0"/>
              <a:t>Haliburton</a:t>
            </a:r>
            <a:endParaRPr lang="en-CA" sz="2400" b="1" dirty="0"/>
          </a:p>
        </p:txBody>
      </p:sp>
      <p:sp>
        <p:nvSpPr>
          <p:cNvPr id="9" name="TextBox 8"/>
          <p:cNvSpPr txBox="1"/>
          <p:nvPr/>
        </p:nvSpPr>
        <p:spPr>
          <a:xfrm>
            <a:off x="6228184" y="3933055"/>
            <a:ext cx="1944216" cy="461665"/>
          </a:xfrm>
          <a:prstGeom prst="rect">
            <a:avLst/>
          </a:prstGeom>
          <a:noFill/>
        </p:spPr>
        <p:txBody>
          <a:bodyPr wrap="square" rtlCol="0">
            <a:spAutoFit/>
          </a:bodyPr>
          <a:lstStyle/>
          <a:p>
            <a:r>
              <a:rPr lang="en-US" sz="2400" b="1" dirty="0" smtClean="0"/>
              <a:t>Minden</a:t>
            </a:r>
            <a:endParaRPr lang="en-CA" sz="2400" b="1" dirty="0"/>
          </a:p>
        </p:txBody>
      </p:sp>
      <p:sp>
        <p:nvSpPr>
          <p:cNvPr id="7" name="Text Box 2052"/>
          <p:cNvSpPr txBox="1">
            <a:spLocks noChangeArrowheads="1"/>
          </p:cNvSpPr>
          <p:nvPr/>
        </p:nvSpPr>
        <p:spPr bwMode="auto">
          <a:xfrm>
            <a:off x="486002" y="239321"/>
            <a:ext cx="574218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spcBef>
                <a:spcPct val="50000"/>
              </a:spcBef>
              <a:defRPr/>
            </a:pPr>
            <a:r>
              <a:rPr lang="en-US" sz="3200" b="1" dirty="0" smtClean="0">
                <a:solidFill>
                  <a:schemeClr val="accent1">
                    <a:lumMod val="50000"/>
                  </a:schemeClr>
                </a:solidFill>
                <a:effectLst>
                  <a:outerShdw blurRad="38100" dist="38100" dir="2700000" algn="tl">
                    <a:srgbClr val="000000">
                      <a:alpha val="43137"/>
                    </a:srgbClr>
                  </a:outerShdw>
                </a:effectLst>
                <a:latin typeface="Tahoma" pitchFamily="34" charset="0"/>
              </a:rPr>
              <a:t>Changes in AT Levels</a:t>
            </a:r>
          </a:p>
        </p:txBody>
      </p:sp>
    </p:spTree>
    <p:extLst>
      <p:ext uri="{BB962C8B-B14F-4D97-AF65-F5344CB8AC3E}">
        <p14:creationId xmlns:p14="http://schemas.microsoft.com/office/powerpoint/2010/main" val="14031740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pPr/>
              <a:t>23</a:t>
            </a:fld>
            <a:endParaRPr lang="en-CA" dirty="0"/>
          </a:p>
        </p:txBody>
      </p:sp>
      <p:sp>
        <p:nvSpPr>
          <p:cNvPr id="3" name="TextBox 2"/>
          <p:cNvSpPr txBox="1"/>
          <p:nvPr/>
        </p:nvSpPr>
        <p:spPr>
          <a:xfrm>
            <a:off x="923121" y="1412776"/>
            <a:ext cx="7344816" cy="4832092"/>
          </a:xfrm>
          <a:prstGeom prst="rect">
            <a:avLst/>
          </a:prstGeom>
          <a:noFill/>
        </p:spPr>
        <p:txBody>
          <a:bodyPr wrap="square" rtlCol="0">
            <a:spAutoFit/>
          </a:bodyPr>
          <a:lstStyle/>
          <a:p>
            <a:pPr marL="285750" indent="-285750">
              <a:buFont typeface="Arial" pitchFamily="34" charset="0"/>
              <a:buChar char="•"/>
            </a:pPr>
            <a:r>
              <a:rPr lang="en-US" sz="2800" dirty="0" smtClean="0">
                <a:latin typeface="+mj-lt"/>
              </a:rPr>
              <a:t>Increases municipal capacity</a:t>
            </a:r>
          </a:p>
          <a:p>
            <a:pPr marL="285750" indent="-285750">
              <a:buFont typeface="Arial" pitchFamily="34" charset="0"/>
              <a:buChar char="•"/>
            </a:pPr>
            <a:r>
              <a:rPr lang="en-US" sz="2800" dirty="0" smtClean="0">
                <a:latin typeface="+mj-lt"/>
              </a:rPr>
              <a:t>Taps into community expertise</a:t>
            </a:r>
          </a:p>
          <a:p>
            <a:pPr marL="285750" indent="-285750">
              <a:buFont typeface="Arial" pitchFamily="34" charset="0"/>
              <a:buChar char="•"/>
            </a:pPr>
            <a:r>
              <a:rPr lang="en-US" sz="2800" dirty="0" smtClean="0">
                <a:latin typeface="+mj-lt"/>
              </a:rPr>
              <a:t>Provides additional funding opportunities</a:t>
            </a:r>
          </a:p>
          <a:p>
            <a:pPr marL="285750" indent="-285750">
              <a:buFont typeface="Arial" pitchFamily="34" charset="0"/>
              <a:buChar char="•"/>
            </a:pPr>
            <a:r>
              <a:rPr lang="en-US" sz="2800" dirty="0" smtClean="0">
                <a:latin typeface="+mj-lt"/>
              </a:rPr>
              <a:t>Achieves multiple goals and priorities</a:t>
            </a:r>
          </a:p>
          <a:p>
            <a:pPr marL="285750" indent="-285750">
              <a:buFont typeface="Arial" pitchFamily="34" charset="0"/>
              <a:buChar char="•"/>
            </a:pPr>
            <a:r>
              <a:rPr lang="en-US" sz="2800" dirty="0" smtClean="0">
                <a:latin typeface="+mj-lt"/>
              </a:rPr>
              <a:t>Provides grassroots forum for community to participate and engage in planning</a:t>
            </a:r>
          </a:p>
          <a:p>
            <a:pPr marL="285750" indent="-285750">
              <a:buFont typeface="Arial" pitchFamily="34" charset="0"/>
              <a:buChar char="•"/>
            </a:pPr>
            <a:r>
              <a:rPr lang="en-US" sz="2800" dirty="0" smtClean="0">
                <a:latin typeface="+mj-lt"/>
              </a:rPr>
              <a:t>More inclusive</a:t>
            </a:r>
          </a:p>
          <a:p>
            <a:pPr marL="285750" indent="-285750">
              <a:buFont typeface="Arial" pitchFamily="34" charset="0"/>
              <a:buChar char="•"/>
            </a:pPr>
            <a:r>
              <a:rPr lang="en-US" sz="2800" dirty="0" smtClean="0">
                <a:latin typeface="+mj-lt"/>
              </a:rPr>
              <a:t>Everyone (community</a:t>
            </a:r>
            <a:r>
              <a:rPr lang="en-US" sz="2800" dirty="0">
                <a:latin typeface="+mj-lt"/>
              </a:rPr>
              <a:t> </a:t>
            </a:r>
            <a:r>
              <a:rPr lang="en-US" sz="2800" dirty="0" smtClean="0">
                <a:latin typeface="+mj-lt"/>
              </a:rPr>
              <a:t>and politicians) becomes more aware of needs and impacts of cyclists and pedestrians </a:t>
            </a:r>
          </a:p>
          <a:p>
            <a:pPr marL="285750" indent="-285750">
              <a:buFont typeface="Arial" pitchFamily="34" charset="0"/>
              <a:buChar char="•"/>
            </a:pPr>
            <a:r>
              <a:rPr lang="en-US" sz="2800" dirty="0" smtClean="0">
                <a:latin typeface="+mj-lt"/>
              </a:rPr>
              <a:t>Becomes part of community ‘fabric’</a:t>
            </a:r>
          </a:p>
        </p:txBody>
      </p:sp>
      <p:sp>
        <p:nvSpPr>
          <p:cNvPr id="4" name="Text Box 2052"/>
          <p:cNvSpPr txBox="1">
            <a:spLocks noChangeArrowheads="1"/>
          </p:cNvSpPr>
          <p:nvPr/>
        </p:nvSpPr>
        <p:spPr bwMode="auto">
          <a:xfrm>
            <a:off x="275049" y="476672"/>
            <a:ext cx="864096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spcBef>
                <a:spcPct val="50000"/>
              </a:spcBef>
              <a:defRPr/>
            </a:pPr>
            <a:r>
              <a:rPr lang="en-US" sz="3200" b="1" dirty="0" smtClean="0">
                <a:solidFill>
                  <a:schemeClr val="accent1">
                    <a:lumMod val="50000"/>
                  </a:schemeClr>
                </a:solidFill>
                <a:effectLst>
                  <a:outerShdw blurRad="38100" dist="38100" dir="2700000" algn="tl">
                    <a:srgbClr val="000000">
                      <a:alpha val="43137"/>
                    </a:srgbClr>
                  </a:outerShdw>
                </a:effectLst>
                <a:latin typeface="Tahoma" pitchFamily="34" charset="0"/>
              </a:rPr>
              <a:t>Benefits of Collaborative Planning for AT</a:t>
            </a:r>
            <a:endParaRPr lang="en-CA" sz="3200" b="1" dirty="0" smtClean="0">
              <a:solidFill>
                <a:schemeClr val="accent1">
                  <a:lumMod val="50000"/>
                </a:schemeClr>
              </a:solidFill>
              <a:effectLst>
                <a:outerShdw blurRad="38100" dist="38100" dir="2700000" algn="tl">
                  <a:srgbClr val="000000">
                    <a:alpha val="43137"/>
                  </a:srgbClr>
                </a:outerShdw>
              </a:effectLst>
              <a:latin typeface="Tahoma" pitchFamily="34" charset="0"/>
            </a:endParaRPr>
          </a:p>
        </p:txBody>
      </p:sp>
    </p:spTree>
    <p:extLst>
      <p:ext uri="{BB962C8B-B14F-4D97-AF65-F5344CB8AC3E}">
        <p14:creationId xmlns:p14="http://schemas.microsoft.com/office/powerpoint/2010/main" val="83867649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Custom 5">
      <a:dk1>
        <a:sysClr val="windowText" lastClr="000000"/>
      </a:dk1>
      <a:lt1>
        <a:srgbClr val="0070C0"/>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3_Executive">
  <a:themeElements>
    <a:clrScheme name="Custom 5">
      <a:dk1>
        <a:sysClr val="windowText" lastClr="000000"/>
      </a:dk1>
      <a:lt1>
        <a:srgbClr val="0070C0"/>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2627</TotalTime>
  <Words>2575</Words>
  <Application>Microsoft Office PowerPoint</Application>
  <PresentationFormat>On-screen Show (4:3)</PresentationFormat>
  <Paragraphs>260</Paragraphs>
  <Slides>23</Slides>
  <Notes>23</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Executive</vt:lpstr>
      <vt:lpstr>3_Executive</vt:lpstr>
      <vt:lpstr>Building Capacity for  Active Transportation in the  Haliburton Highlands</vt:lpstr>
      <vt:lpstr>Haliburton County, Ontario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HKPR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Capacity for  Active Transportation in the  Haliburton Highlands</dc:title>
  <dc:creator>Sue Shikaze</dc:creator>
  <cp:lastModifiedBy>Sue Shikaze</cp:lastModifiedBy>
  <cp:revision>134</cp:revision>
  <dcterms:created xsi:type="dcterms:W3CDTF">2014-07-25T15:24:08Z</dcterms:created>
  <dcterms:modified xsi:type="dcterms:W3CDTF">2015-02-03T15:30:04Z</dcterms:modified>
</cp:coreProperties>
</file>