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1.xml" ContentType="application/vnd.openxmlformats-officedocument.drawingml.chart+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4" r:id="rId1"/>
    <p:sldMasterId id="2147483671" r:id="rId2"/>
    <p:sldMasterId id="2147483673" r:id="rId3"/>
  </p:sldMasterIdLst>
  <p:notesMasterIdLst>
    <p:notesMasterId r:id="rId30"/>
  </p:notesMasterIdLst>
  <p:sldIdLst>
    <p:sldId id="257" r:id="rId4"/>
    <p:sldId id="258" r:id="rId5"/>
    <p:sldId id="259" r:id="rId6"/>
    <p:sldId id="264" r:id="rId7"/>
    <p:sldId id="286" r:id="rId8"/>
    <p:sldId id="289" r:id="rId9"/>
    <p:sldId id="290" r:id="rId10"/>
    <p:sldId id="291" r:id="rId11"/>
    <p:sldId id="299" r:id="rId12"/>
    <p:sldId id="300" r:id="rId13"/>
    <p:sldId id="302" r:id="rId14"/>
    <p:sldId id="297" r:id="rId15"/>
    <p:sldId id="301" r:id="rId16"/>
    <p:sldId id="310" r:id="rId17"/>
    <p:sldId id="315" r:id="rId18"/>
    <p:sldId id="305" r:id="rId19"/>
    <p:sldId id="306" r:id="rId20"/>
    <p:sldId id="311" r:id="rId21"/>
    <p:sldId id="312" r:id="rId22"/>
    <p:sldId id="314" r:id="rId23"/>
    <p:sldId id="304" r:id="rId24"/>
    <p:sldId id="307" r:id="rId25"/>
    <p:sldId id="319" r:id="rId26"/>
    <p:sldId id="318" r:id="rId27"/>
    <p:sldId id="321" r:id="rId28"/>
    <p:sldId id="285"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0D2DA"/>
    <a:srgbClr val="DDE0DA"/>
    <a:srgbClr val="2A6786"/>
    <a:srgbClr val="44496C"/>
    <a:srgbClr val="1F9B15"/>
    <a:srgbClr val="0976A7"/>
    <a:srgbClr val="299A16"/>
    <a:srgbClr val="1B956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1" autoAdjust="0"/>
    <p:restoredTop sz="73620" autoAdjust="0"/>
  </p:normalViewPr>
  <p:slideViewPr>
    <p:cSldViewPr>
      <p:cViewPr varScale="1">
        <p:scale>
          <a:sx n="63" d="100"/>
          <a:sy n="63" d="100"/>
        </p:scale>
        <p:origin x="-1517" y="-72"/>
      </p:cViewPr>
      <p:guideLst>
        <p:guide orient="horz" pos="2160"/>
        <p:guide pos="2880"/>
      </p:guideLst>
    </p:cSldViewPr>
  </p:slideViewPr>
  <p:outlineViewPr>
    <p:cViewPr>
      <p:scale>
        <a:sx n="33" d="100"/>
        <a:sy n="33" d="100"/>
      </p:scale>
      <p:origin x="0" y="0"/>
    </p:cViewPr>
  </p:outlineViewPr>
  <p:notesTextViewPr>
    <p:cViewPr>
      <p:scale>
        <a:sx n="1" d="1"/>
        <a:sy n="1" d="1"/>
      </p:scale>
      <p:origin x="0" y="576"/>
    </p:cViewPr>
  </p:notesTextViewPr>
  <p:sorterViewPr>
    <p:cViewPr>
      <p:scale>
        <a:sx n="100" d="100"/>
        <a:sy n="100" d="100"/>
      </p:scale>
      <p:origin x="0" y="1195"/>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oleObject" Target="file:///C:\Users\Kate\Documents\CIA\Conferences%20etc\ACT\Destinations%20&amp;%20Barrier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C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Sheet1!$F$55</c:f>
              <c:strCache>
                <c:ptCount val="1"/>
                <c:pt idx="0">
                  <c:v>2007</c:v>
                </c:pt>
              </c:strCache>
            </c:strRef>
          </c:tx>
          <c:invertIfNegative val="0"/>
          <c:dLbls>
            <c:dLbl>
              <c:idx val="2"/>
              <c:layout>
                <c:manualLayout>
                  <c:x val="0"/>
                  <c:y val="1.111111111111119E-2"/>
                </c:manualLayout>
              </c:layout>
              <c:showLegendKey val="0"/>
              <c:showVal val="1"/>
              <c:showCatName val="0"/>
              <c:showSerName val="0"/>
              <c:showPercent val="0"/>
              <c:showBubbleSize val="0"/>
            </c:dLbl>
            <c:txPr>
              <a:bodyPr/>
              <a:lstStyle/>
              <a:p>
                <a:pPr>
                  <a:defRPr sz="1800" b="1">
                    <a:solidFill>
                      <a:schemeClr val="bg2">
                        <a:lumMod val="10000"/>
                      </a:schemeClr>
                    </a:solidFill>
                  </a:defRPr>
                </a:pPr>
                <a:endParaRPr lang="en-US"/>
              </a:p>
            </c:txPr>
            <c:showLegendKey val="0"/>
            <c:showVal val="1"/>
            <c:showCatName val="0"/>
            <c:showSerName val="0"/>
            <c:showPercent val="0"/>
            <c:showBubbleSize val="0"/>
            <c:showLeaderLines val="0"/>
          </c:dLbls>
          <c:cat>
            <c:strRef>
              <c:f>Sheet1!$E$56:$E$58</c:f>
              <c:strCache>
                <c:ptCount val="3"/>
                <c:pt idx="0">
                  <c:v>Mostly Use AT</c:v>
                </c:pt>
                <c:pt idx="1">
                  <c:v>Sometimes Use AT</c:v>
                </c:pt>
                <c:pt idx="2">
                  <c:v>Mostly Drive</c:v>
                </c:pt>
              </c:strCache>
            </c:strRef>
          </c:cat>
          <c:val>
            <c:numRef>
              <c:f>Sheet1!$F$56:$F$58</c:f>
              <c:numCache>
                <c:formatCode>General</c:formatCode>
                <c:ptCount val="3"/>
                <c:pt idx="0">
                  <c:v>20</c:v>
                </c:pt>
                <c:pt idx="1">
                  <c:v>24</c:v>
                </c:pt>
                <c:pt idx="2">
                  <c:v>56</c:v>
                </c:pt>
              </c:numCache>
            </c:numRef>
          </c:val>
        </c:ser>
        <c:ser>
          <c:idx val="1"/>
          <c:order val="1"/>
          <c:tx>
            <c:strRef>
              <c:f>Sheet1!$G$55</c:f>
              <c:strCache>
                <c:ptCount val="1"/>
                <c:pt idx="0">
                  <c:v>2011</c:v>
                </c:pt>
              </c:strCache>
            </c:strRef>
          </c:tx>
          <c:invertIfNegative val="0"/>
          <c:dLbls>
            <c:numFmt formatCode="#,##0_);\(#,##0\)" sourceLinked="0"/>
            <c:txPr>
              <a:bodyPr/>
              <a:lstStyle/>
              <a:p>
                <a:pPr>
                  <a:defRPr sz="1800" b="1">
                    <a:solidFill>
                      <a:schemeClr val="bg2">
                        <a:lumMod val="10000"/>
                      </a:schemeClr>
                    </a:solidFill>
                  </a:defRPr>
                </a:pPr>
                <a:endParaRPr lang="en-US"/>
              </a:p>
            </c:txPr>
            <c:showLegendKey val="0"/>
            <c:showVal val="1"/>
            <c:showCatName val="0"/>
            <c:showSerName val="0"/>
            <c:showPercent val="0"/>
            <c:showBubbleSize val="0"/>
            <c:showLeaderLines val="0"/>
          </c:dLbls>
          <c:cat>
            <c:strRef>
              <c:f>Sheet1!$E$56:$E$58</c:f>
              <c:strCache>
                <c:ptCount val="3"/>
                <c:pt idx="0">
                  <c:v>Mostly Use AT</c:v>
                </c:pt>
                <c:pt idx="1">
                  <c:v>Sometimes Use AT</c:v>
                </c:pt>
                <c:pt idx="2">
                  <c:v>Mostly Drive</c:v>
                </c:pt>
              </c:strCache>
            </c:strRef>
          </c:cat>
          <c:val>
            <c:numRef>
              <c:f>Sheet1!$G$56:$G$58</c:f>
              <c:numCache>
                <c:formatCode>General</c:formatCode>
                <c:ptCount val="3"/>
                <c:pt idx="0">
                  <c:v>44</c:v>
                </c:pt>
                <c:pt idx="1">
                  <c:v>39</c:v>
                </c:pt>
                <c:pt idx="2">
                  <c:v>18</c:v>
                </c:pt>
              </c:numCache>
            </c:numRef>
          </c:val>
        </c:ser>
        <c:dLbls>
          <c:showLegendKey val="0"/>
          <c:showVal val="0"/>
          <c:showCatName val="0"/>
          <c:showSerName val="0"/>
          <c:showPercent val="0"/>
          <c:showBubbleSize val="0"/>
        </c:dLbls>
        <c:gapWidth val="150"/>
        <c:axId val="96663808"/>
        <c:axId val="97611776"/>
      </c:barChart>
      <c:catAx>
        <c:axId val="96663808"/>
        <c:scaling>
          <c:orientation val="minMax"/>
        </c:scaling>
        <c:delete val="0"/>
        <c:axPos val="b"/>
        <c:majorTickMark val="none"/>
        <c:minorTickMark val="none"/>
        <c:tickLblPos val="nextTo"/>
        <c:txPr>
          <a:bodyPr/>
          <a:lstStyle/>
          <a:p>
            <a:pPr>
              <a:defRPr sz="1800" b="1">
                <a:solidFill>
                  <a:schemeClr val="bg2">
                    <a:lumMod val="10000"/>
                  </a:schemeClr>
                </a:solidFill>
              </a:defRPr>
            </a:pPr>
            <a:endParaRPr lang="en-US"/>
          </a:p>
        </c:txPr>
        <c:crossAx val="97611776"/>
        <c:crosses val="autoZero"/>
        <c:auto val="1"/>
        <c:lblAlgn val="ctr"/>
        <c:lblOffset val="100"/>
        <c:noMultiLvlLbl val="0"/>
      </c:catAx>
      <c:valAx>
        <c:axId val="97611776"/>
        <c:scaling>
          <c:orientation val="minMax"/>
        </c:scaling>
        <c:delete val="0"/>
        <c:axPos val="l"/>
        <c:majorGridlines/>
        <c:title>
          <c:tx>
            <c:rich>
              <a:bodyPr rot="0" vert="wordArtVert"/>
              <a:lstStyle/>
              <a:p>
                <a:pPr>
                  <a:defRPr sz="1800">
                    <a:solidFill>
                      <a:schemeClr val="bg2">
                        <a:lumMod val="10000"/>
                      </a:schemeClr>
                    </a:solidFill>
                  </a:defRPr>
                </a:pPr>
                <a:r>
                  <a:rPr lang="en-US" sz="1800" dirty="0">
                    <a:solidFill>
                      <a:schemeClr val="bg2">
                        <a:lumMod val="10000"/>
                      </a:schemeClr>
                    </a:solidFill>
                  </a:rPr>
                  <a:t>Percent</a:t>
                </a:r>
              </a:p>
            </c:rich>
          </c:tx>
          <c:layout/>
          <c:overlay val="0"/>
        </c:title>
        <c:numFmt formatCode="General" sourceLinked="1"/>
        <c:majorTickMark val="out"/>
        <c:minorTickMark val="none"/>
        <c:tickLblPos val="nextTo"/>
        <c:txPr>
          <a:bodyPr/>
          <a:lstStyle/>
          <a:p>
            <a:pPr>
              <a:defRPr sz="1600" b="0">
                <a:solidFill>
                  <a:schemeClr val="bg2">
                    <a:lumMod val="10000"/>
                  </a:schemeClr>
                </a:solidFill>
              </a:defRPr>
            </a:pPr>
            <a:endParaRPr lang="en-US"/>
          </a:p>
        </c:txPr>
        <c:crossAx val="96663808"/>
        <c:crosses val="autoZero"/>
        <c:crossBetween val="between"/>
      </c:valAx>
    </c:plotArea>
    <c:legend>
      <c:legendPos val="r"/>
      <c:layout/>
      <c:overlay val="0"/>
      <c:txPr>
        <a:bodyPr/>
        <a:lstStyle/>
        <a:p>
          <a:pPr>
            <a:defRPr sz="1800" b="1">
              <a:solidFill>
                <a:schemeClr val="bg2">
                  <a:lumMod val="10000"/>
                </a:schemeClr>
              </a:solidFill>
            </a:defRPr>
          </a:pPr>
          <a:endParaRPr lang="en-US"/>
        </a:p>
      </c:txPr>
    </c:legend>
    <c:plotVisOnly val="1"/>
    <c:dispBlanksAs val="gap"/>
    <c:showDLblsOverMax val="0"/>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960B645-781E-4032-A73B-3A021BC7AC3B}" type="datetimeFigureOut">
              <a:rPr lang="en-CA" smtClean="0"/>
              <a:pPr/>
              <a:t>05/09/2014</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544992E-C89B-4656-B19B-E42401697FFF}" type="slidenum">
              <a:rPr lang="en-CA" smtClean="0"/>
              <a:pPr/>
              <a:t>‹#›</a:t>
            </a:fld>
            <a:endParaRPr lang="en-CA"/>
          </a:p>
        </p:txBody>
      </p:sp>
    </p:spTree>
    <p:extLst>
      <p:ext uri="{BB962C8B-B14F-4D97-AF65-F5344CB8AC3E}">
        <p14:creationId xmlns:p14="http://schemas.microsoft.com/office/powerpoint/2010/main" val="41335203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Char char="•"/>
            </a:pPr>
            <a:r>
              <a:rPr lang="en-US" dirty="0" smtClean="0"/>
              <a:t>Rural area of approx. 4,500 sq km (takes over an hour to drive east to west and north to south)</a:t>
            </a:r>
          </a:p>
          <a:p>
            <a:pPr marL="0" marR="0" indent="0" algn="l" defTabSz="914400" rtl="0" eaLnBrk="1" fontAlgn="auto" latinLnBrk="0" hangingPunct="1">
              <a:lnSpc>
                <a:spcPct val="100000"/>
              </a:lnSpc>
              <a:spcBef>
                <a:spcPts val="0"/>
              </a:spcBef>
              <a:spcAft>
                <a:spcPts val="0"/>
              </a:spcAft>
              <a:buClrTx/>
              <a:buSzTx/>
              <a:buFontTx/>
              <a:buChar char="•"/>
              <a:tabLst/>
              <a:defRPr/>
            </a:pPr>
            <a:r>
              <a:rPr lang="en-US" baseline="0" dirty="0" smtClean="0">
                <a:cs typeface="Tahoma" pitchFamily="34" charset="0"/>
              </a:rPr>
              <a:t>2 main village hubs, </a:t>
            </a:r>
            <a:r>
              <a:rPr lang="en-US" baseline="0" dirty="0" err="1" smtClean="0">
                <a:cs typeface="Tahoma" pitchFamily="34" charset="0"/>
              </a:rPr>
              <a:t>Haliburton</a:t>
            </a:r>
            <a:r>
              <a:rPr lang="en-US" baseline="0" dirty="0" smtClean="0">
                <a:cs typeface="Tahoma" pitchFamily="34" charset="0"/>
              </a:rPr>
              <a:t> and Minden</a:t>
            </a:r>
            <a:endParaRPr lang="en-US" dirty="0" smtClean="0">
              <a:cs typeface="Tahoma" pitchFamily="34" charset="0"/>
            </a:endParaRPr>
          </a:p>
          <a:p>
            <a:pPr marL="0" marR="0" indent="0" algn="l" defTabSz="914400" rtl="0" eaLnBrk="1" fontAlgn="auto" latinLnBrk="0" hangingPunct="1">
              <a:lnSpc>
                <a:spcPct val="100000"/>
              </a:lnSpc>
              <a:spcBef>
                <a:spcPts val="0"/>
              </a:spcBef>
              <a:spcAft>
                <a:spcPts val="0"/>
              </a:spcAft>
              <a:buClrTx/>
              <a:buSzTx/>
              <a:buFontTx/>
              <a:buChar char="•"/>
              <a:tabLst/>
              <a:defRPr/>
            </a:pPr>
            <a:r>
              <a:rPr lang="en-US" dirty="0" smtClean="0">
                <a:cs typeface="Tahoma" pitchFamily="34" charset="0"/>
              </a:rPr>
              <a:t>2</a:t>
            </a:r>
            <a:r>
              <a:rPr lang="en-US" baseline="0" dirty="0" smtClean="0">
                <a:cs typeface="Tahoma" pitchFamily="34" charset="0"/>
              </a:rPr>
              <a:t> tiered gov’t</a:t>
            </a:r>
          </a:p>
          <a:p>
            <a:pPr>
              <a:buFontTx/>
              <a:buChar char="•"/>
            </a:pPr>
            <a:r>
              <a:rPr lang="en-US" dirty="0" smtClean="0"/>
              <a:t>Year-round population approx. 16,500 (density 3.7/km</a:t>
            </a:r>
            <a:r>
              <a:rPr lang="en-US" dirty="0" smtClean="0">
                <a:cs typeface="Tahoma" pitchFamily="34" charset="0"/>
              </a:rPr>
              <a:t>²)</a:t>
            </a:r>
          </a:p>
          <a:p>
            <a:pPr>
              <a:buFontTx/>
              <a:buChar char="•"/>
            </a:pPr>
            <a:r>
              <a:rPr lang="en-US" dirty="0" smtClean="0">
                <a:cs typeface="Tahoma" pitchFamily="34" charset="0"/>
              </a:rPr>
              <a:t>Seasonal pop. +45,000</a:t>
            </a:r>
          </a:p>
          <a:p>
            <a:pPr>
              <a:buFontTx/>
              <a:buChar char="•"/>
            </a:pPr>
            <a:r>
              <a:rPr lang="en-US" dirty="0" smtClean="0">
                <a:cs typeface="Tahoma" pitchFamily="34" charset="0"/>
              </a:rPr>
              <a:t>Seniors</a:t>
            </a:r>
          </a:p>
          <a:p>
            <a:pPr>
              <a:buFontTx/>
              <a:buChar char="•"/>
            </a:pPr>
            <a:endParaRPr lang="en-US" dirty="0" smtClean="0"/>
          </a:p>
          <a:p>
            <a:endParaRPr lang="en-US" dirty="0" smtClean="0"/>
          </a:p>
          <a:p>
            <a:endParaRPr lang="en-CA" dirty="0"/>
          </a:p>
        </p:txBody>
      </p:sp>
      <p:sp>
        <p:nvSpPr>
          <p:cNvPr id="4" name="Slide Number Placeholder 3"/>
          <p:cNvSpPr>
            <a:spLocks noGrp="1"/>
          </p:cNvSpPr>
          <p:nvPr>
            <p:ph type="sldNum" sz="quarter" idx="10"/>
          </p:nvPr>
        </p:nvSpPr>
        <p:spPr/>
        <p:txBody>
          <a:bodyPr/>
          <a:lstStyle/>
          <a:p>
            <a:fld id="{E7C152DA-1529-4DE4-9B30-3AC5CE429B4C}" type="slidenum">
              <a:rPr lang="en-CA" smtClean="0">
                <a:solidFill>
                  <a:prstClr val="black"/>
                </a:solidFill>
              </a:rPr>
              <a:pPr/>
              <a:t>2</a:t>
            </a:fld>
            <a:endParaRPr lang="en-CA" dirty="0">
              <a:solidFill>
                <a:prstClr val="black"/>
              </a:solidFill>
            </a:endParaRPr>
          </a:p>
        </p:txBody>
      </p:sp>
    </p:spTree>
    <p:extLst>
      <p:ext uri="{BB962C8B-B14F-4D97-AF65-F5344CB8AC3E}">
        <p14:creationId xmlns:p14="http://schemas.microsoft.com/office/powerpoint/2010/main" val="19278545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Capacity</a:t>
            </a:r>
            <a:r>
              <a:rPr lang="en-US" baseline="0" dirty="0" smtClean="0"/>
              <a:t> issues means AT is not necessarily a top of list priority – for infrastructure or for planning.</a:t>
            </a:r>
          </a:p>
          <a:p>
            <a:endParaRPr lang="en-US" baseline="0" dirty="0" smtClean="0"/>
          </a:p>
          <a:p>
            <a:r>
              <a:rPr lang="en-US" baseline="0" dirty="0" smtClean="0"/>
              <a:t>Distances plus low density mean separate facilities (e.g. separate bike paths) not feasible; also existing separate paths (rail trails) are multi-use and include motorized uses (part of rural culture</a:t>
            </a:r>
            <a:r>
              <a:rPr lang="en-US" baseline="0" dirty="0" smtClean="0"/>
              <a:t>), also no public transit</a:t>
            </a:r>
            <a:endParaRPr lang="en-CA" dirty="0"/>
          </a:p>
        </p:txBody>
      </p:sp>
      <p:sp>
        <p:nvSpPr>
          <p:cNvPr id="4" name="Slide Number Placeholder 3"/>
          <p:cNvSpPr>
            <a:spLocks noGrp="1"/>
          </p:cNvSpPr>
          <p:nvPr>
            <p:ph type="sldNum" sz="quarter" idx="10"/>
          </p:nvPr>
        </p:nvSpPr>
        <p:spPr/>
        <p:txBody>
          <a:bodyPr/>
          <a:lstStyle/>
          <a:p>
            <a:fld id="{D544992E-C89B-4656-B19B-E42401697FFF}" type="slidenum">
              <a:rPr lang="en-CA" smtClean="0"/>
              <a:pPr/>
              <a:t>3</a:t>
            </a:fld>
            <a:endParaRPr lang="en-CA"/>
          </a:p>
        </p:txBody>
      </p:sp>
    </p:spTree>
    <p:extLst>
      <p:ext uri="{BB962C8B-B14F-4D97-AF65-F5344CB8AC3E}">
        <p14:creationId xmlns:p14="http://schemas.microsoft.com/office/powerpoint/2010/main" val="30765141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defRPr/>
            </a:pPr>
            <a:r>
              <a:rPr lang="en-US" sz="1200" dirty="0" smtClean="0">
                <a:cs typeface="Times New Roman" charset="0"/>
              </a:rPr>
              <a:t>Our</a:t>
            </a:r>
            <a:r>
              <a:rPr lang="en-US" sz="1200" baseline="0" dirty="0" smtClean="0">
                <a:cs typeface="Times New Roman" charset="0"/>
              </a:rPr>
              <a:t> presentation: who, how, what, lessons learned</a:t>
            </a:r>
            <a:endParaRPr lang="en-US" sz="1200" dirty="0" smtClean="0">
              <a:cs typeface="Times New Roman" charset="0"/>
            </a:endParaRPr>
          </a:p>
          <a:p>
            <a:endParaRPr lang="en-CA" dirty="0"/>
          </a:p>
        </p:txBody>
      </p:sp>
      <p:sp>
        <p:nvSpPr>
          <p:cNvPr id="4" name="Slide Number Placeholder 3"/>
          <p:cNvSpPr>
            <a:spLocks noGrp="1"/>
          </p:cNvSpPr>
          <p:nvPr>
            <p:ph type="sldNum" sz="quarter" idx="10"/>
          </p:nvPr>
        </p:nvSpPr>
        <p:spPr/>
        <p:txBody>
          <a:bodyPr/>
          <a:lstStyle/>
          <a:p>
            <a:fld id="{E7C152DA-1529-4DE4-9B30-3AC5CE429B4C}" type="slidenum">
              <a:rPr lang="en-CA" smtClean="0"/>
              <a:pPr/>
              <a:t>4</a:t>
            </a:fld>
            <a:endParaRPr lang="en-CA" dirty="0"/>
          </a:p>
        </p:txBody>
      </p:sp>
    </p:spTree>
    <p:extLst>
      <p:ext uri="{BB962C8B-B14F-4D97-AF65-F5344CB8AC3E}">
        <p14:creationId xmlns:p14="http://schemas.microsoft.com/office/powerpoint/2010/main" val="5578514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2004 –Communities</a:t>
            </a:r>
            <a:r>
              <a:rPr lang="en-US" baseline="0" dirty="0" smtClean="0"/>
              <a:t> in Action Committee</a:t>
            </a:r>
          </a:p>
          <a:p>
            <a:r>
              <a:rPr lang="en-US" baseline="0" dirty="0" smtClean="0"/>
              <a:t>A coalition of community stakeholders who wanted to increase physical activity opportunities by creating communities that were safe and healthy for people of all ages to get around in using active transportation.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Currently the CIA members represent:</a:t>
            </a:r>
          </a:p>
          <a:p>
            <a:endParaRPr lang="en-US" baseline="0" dirty="0" smtClean="0"/>
          </a:p>
          <a:p>
            <a:endParaRPr lang="en-CA" dirty="0"/>
          </a:p>
        </p:txBody>
      </p:sp>
      <p:sp>
        <p:nvSpPr>
          <p:cNvPr id="4" name="Slide Number Placeholder 3"/>
          <p:cNvSpPr>
            <a:spLocks noGrp="1"/>
          </p:cNvSpPr>
          <p:nvPr>
            <p:ph type="sldNum" sz="quarter" idx="10"/>
          </p:nvPr>
        </p:nvSpPr>
        <p:spPr/>
        <p:txBody>
          <a:bodyPr/>
          <a:lstStyle/>
          <a:p>
            <a:fld id="{73DA1C89-701B-4068-9D7E-5FDAE8CD9C75}" type="slidenum">
              <a:rPr lang="en-CA" smtClean="0"/>
              <a:pPr/>
              <a:t>5</a:t>
            </a:fld>
            <a:endParaRPr lang="en-CA"/>
          </a:p>
        </p:txBody>
      </p:sp>
    </p:spTree>
    <p:extLst>
      <p:ext uri="{BB962C8B-B14F-4D97-AF65-F5344CB8AC3E}">
        <p14:creationId xmlns:p14="http://schemas.microsoft.com/office/powerpoint/2010/main" val="35611175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figure</a:t>
            </a:r>
            <a:r>
              <a:rPr lang="en-US" baseline="0" dirty="0" smtClean="0"/>
              <a:t> provides a schematic of our strategies/actions over the years (purple), what we have been trying to influence (yellow).</a:t>
            </a:r>
          </a:p>
          <a:p>
            <a:pPr marL="0" indent="0">
              <a:buFontTx/>
              <a:buNone/>
            </a:pPr>
            <a:endParaRPr lang="en-US" baseline="0" dirty="0" smtClean="0"/>
          </a:p>
          <a:p>
            <a:pPr marL="0" indent="0">
              <a:buFontTx/>
              <a:buNone/>
            </a:pPr>
            <a:r>
              <a:rPr lang="en-US" baseline="0" dirty="0" smtClean="0"/>
              <a:t>Arrows indicate how our actions and other factors (green) influenced the outcomes, found through the evaluation. </a:t>
            </a:r>
            <a:endParaRPr lang="en-CA" dirty="0"/>
          </a:p>
        </p:txBody>
      </p:sp>
      <p:sp>
        <p:nvSpPr>
          <p:cNvPr id="4" name="Slide Number Placeholder 3"/>
          <p:cNvSpPr>
            <a:spLocks noGrp="1"/>
          </p:cNvSpPr>
          <p:nvPr>
            <p:ph type="sldNum" sz="quarter" idx="10"/>
          </p:nvPr>
        </p:nvSpPr>
        <p:spPr/>
        <p:txBody>
          <a:bodyPr/>
          <a:lstStyle/>
          <a:p>
            <a:fld id="{E7C152DA-1529-4DE4-9B30-3AC5CE429B4C}" type="slidenum">
              <a:rPr lang="en-CA" smtClean="0"/>
              <a:pPr/>
              <a:t>6</a:t>
            </a:fld>
            <a:endParaRPr lang="en-CA" dirty="0"/>
          </a:p>
        </p:txBody>
      </p:sp>
    </p:spTree>
    <p:extLst>
      <p:ext uri="{BB962C8B-B14F-4D97-AF65-F5344CB8AC3E}">
        <p14:creationId xmlns:p14="http://schemas.microsoft.com/office/powerpoint/2010/main" val="11395945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Advocacy efforts target municipal elected officials. </a:t>
            </a:r>
          </a:p>
          <a:p>
            <a:endParaRPr lang="en-US" dirty="0" smtClean="0"/>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baseline="0" dirty="0" smtClean="0"/>
              <a:t>Policy advocacy – participate in and contribute to Official Plan reviews</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baseline="0" dirty="0" smtClean="0"/>
              <a:t>Communication: delegations to council, creating information briefs, writing letters, phone conversations with </a:t>
            </a:r>
            <a:r>
              <a:rPr lang="en-US" baseline="0" dirty="0" err="1" smtClean="0"/>
              <a:t>councillors</a:t>
            </a:r>
            <a:endParaRPr lang="en-US" baseline="0" dirty="0" smtClean="0"/>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baseline="0" dirty="0" smtClean="0"/>
              <a:t>Making the case e.g. Paved shoulders: raise awareness with county of multiple benefits of paving shoulders (not only cycling – also road life, safety, reduced maintenance cost, tourism)</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baseline="0" dirty="0" smtClean="0"/>
              <a:t>Engaging the community – paved shoulders</a:t>
            </a:r>
          </a:p>
          <a:p>
            <a:pPr marL="171450" indent="-171450">
              <a:buFontTx/>
              <a:buChar char="-"/>
            </a:pPr>
            <a:r>
              <a:rPr lang="en-US" baseline="0" dirty="0" smtClean="0"/>
              <a:t>April 2014 – consulted by County roads </a:t>
            </a:r>
            <a:r>
              <a:rPr lang="en-US" baseline="0" dirty="0" err="1" smtClean="0"/>
              <a:t>dept</a:t>
            </a:r>
            <a:r>
              <a:rPr lang="en-US" baseline="0" dirty="0" smtClean="0"/>
              <a:t> on priority roads for cycling that need paved shoulders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171450" indent="-171450">
              <a:buFontTx/>
              <a:buChar char="-"/>
            </a:pPr>
            <a:endParaRPr lang="en-CA" dirty="0"/>
          </a:p>
        </p:txBody>
      </p:sp>
      <p:sp>
        <p:nvSpPr>
          <p:cNvPr id="4" name="Slide Number Placeholder 3"/>
          <p:cNvSpPr>
            <a:spLocks noGrp="1"/>
          </p:cNvSpPr>
          <p:nvPr>
            <p:ph type="sldNum" sz="quarter" idx="10"/>
          </p:nvPr>
        </p:nvSpPr>
        <p:spPr/>
        <p:txBody>
          <a:bodyPr/>
          <a:lstStyle/>
          <a:p>
            <a:fld id="{E7C152DA-1529-4DE4-9B30-3AC5CE429B4C}" type="slidenum">
              <a:rPr lang="en-CA" smtClean="0"/>
              <a:pPr/>
              <a:t>7</a:t>
            </a:fld>
            <a:endParaRPr lang="en-CA" dirty="0"/>
          </a:p>
        </p:txBody>
      </p:sp>
    </p:spTree>
    <p:extLst>
      <p:ext uri="{BB962C8B-B14F-4D97-AF65-F5344CB8AC3E}">
        <p14:creationId xmlns:p14="http://schemas.microsoft.com/office/powerpoint/2010/main" val="11968844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dirty="0" smtClean="0"/>
              <a:t>Developed AT plans for both </a:t>
            </a:r>
            <a:r>
              <a:rPr lang="en-US" dirty="0" err="1" smtClean="0"/>
              <a:t>Haliburton</a:t>
            </a:r>
            <a:r>
              <a:rPr lang="en-US" dirty="0" smtClean="0"/>
              <a:t> and Minden. We presented these to council</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baseline="0" dirty="0" smtClean="0"/>
              <a:t>AT plans include concept illustrations or </a:t>
            </a:r>
            <a:r>
              <a:rPr lang="en-US" baseline="0" dirty="0" err="1" smtClean="0"/>
              <a:t>photoshopping</a:t>
            </a:r>
            <a:r>
              <a:rPr lang="en-US" baseline="0" dirty="0" smtClean="0"/>
              <a:t> of problem areas to help create a vision of what could work better </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dirty="0" smtClean="0"/>
              <a:t>these plans/reports were developed by the CIA, rather than commissioned by the county or municipality, which is more typical. Great example of how in a rural community, where the time and resources of municipal staff and council are limited, community groups can </a:t>
            </a:r>
            <a:r>
              <a:rPr lang="en-US" b="1" dirty="0" smtClean="0"/>
              <a:t>enhance the capacity </a:t>
            </a:r>
            <a:r>
              <a:rPr lang="en-US" dirty="0" smtClean="0"/>
              <a:t>to do new things, acting as partners to the work of the municipality</a:t>
            </a:r>
          </a:p>
          <a:p>
            <a:endParaRPr lang="en-CA" dirty="0"/>
          </a:p>
        </p:txBody>
      </p:sp>
      <p:sp>
        <p:nvSpPr>
          <p:cNvPr id="4" name="Slide Number Placeholder 3"/>
          <p:cNvSpPr>
            <a:spLocks noGrp="1"/>
          </p:cNvSpPr>
          <p:nvPr>
            <p:ph type="sldNum" sz="quarter" idx="10"/>
          </p:nvPr>
        </p:nvSpPr>
        <p:spPr/>
        <p:txBody>
          <a:bodyPr/>
          <a:lstStyle/>
          <a:p>
            <a:fld id="{E7C152DA-1529-4DE4-9B30-3AC5CE429B4C}" type="slidenum">
              <a:rPr lang="en-CA" smtClean="0"/>
              <a:pPr/>
              <a:t>8</a:t>
            </a:fld>
            <a:endParaRPr lang="en-CA" dirty="0"/>
          </a:p>
        </p:txBody>
      </p:sp>
    </p:spTree>
    <p:extLst>
      <p:ext uri="{BB962C8B-B14F-4D97-AF65-F5344CB8AC3E}">
        <p14:creationId xmlns:p14="http://schemas.microsoft.com/office/powerpoint/2010/main" val="21763797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a small</a:t>
            </a:r>
            <a:r>
              <a:rPr lang="en-US" baseline="0" dirty="0" smtClean="0"/>
              <a:t> community, no one group can do this work alone. Engaging partners is critical. </a:t>
            </a:r>
          </a:p>
          <a:p>
            <a:r>
              <a:rPr lang="en-US" sz="1200" b="0" dirty="0" smtClean="0">
                <a:solidFill>
                  <a:schemeClr val="bg2">
                    <a:lumMod val="10000"/>
                  </a:schemeClr>
                </a:solidFill>
                <a:latin typeface="Arial" panose="020B0604020202020204" pitchFamily="34" charset="0"/>
                <a:cs typeface="Arial" panose="020B0604020202020204" pitchFamily="34" charset="0"/>
              </a:rPr>
              <a:t>Benefits: s</a:t>
            </a:r>
            <a:r>
              <a:rPr lang="en-US" sz="1200" kern="1200" dirty="0" smtClean="0">
                <a:solidFill>
                  <a:schemeClr val="bg2">
                    <a:lumMod val="10000"/>
                  </a:schemeClr>
                </a:solidFill>
                <a:latin typeface="+mn-lt"/>
                <a:ea typeface="+mn-ea"/>
                <a:cs typeface="Arial" panose="020B0604020202020204" pitchFamily="34" charset="0"/>
              </a:rPr>
              <a:t>hared resources and work;</a:t>
            </a:r>
            <a:r>
              <a:rPr lang="en-US" sz="1200" kern="1200" baseline="0" dirty="0" smtClean="0">
                <a:solidFill>
                  <a:schemeClr val="bg2">
                    <a:lumMod val="10000"/>
                  </a:schemeClr>
                </a:solidFill>
                <a:latin typeface="+mn-lt"/>
                <a:ea typeface="+mn-ea"/>
                <a:cs typeface="Arial" panose="020B0604020202020204" pitchFamily="34" charset="0"/>
              </a:rPr>
              <a:t> </a:t>
            </a:r>
            <a:r>
              <a:rPr lang="en-US" sz="1200" kern="1200" dirty="0" smtClean="0">
                <a:solidFill>
                  <a:schemeClr val="bg2">
                    <a:lumMod val="10000"/>
                  </a:schemeClr>
                </a:solidFill>
                <a:latin typeface="+mn-lt"/>
                <a:ea typeface="+mn-ea"/>
                <a:cs typeface="Arial" panose="020B0604020202020204" pitchFamily="34" charset="0"/>
              </a:rPr>
              <a:t>Enhanced capacity and opportunities; Avoid duplication; Greater diversity; Synergy</a:t>
            </a:r>
            <a:endParaRPr lang="en-US" sz="1200" b="1" kern="1200" dirty="0" smtClean="0">
              <a:solidFill>
                <a:schemeClr val="bg2">
                  <a:lumMod val="10000"/>
                </a:schemeClr>
              </a:solidFill>
              <a:latin typeface="+mn-lt"/>
              <a:ea typeface="+mn-ea"/>
              <a:cs typeface="Arial" panose="020B0604020202020204" pitchFamily="34" charset="0"/>
            </a:endParaRPr>
          </a:p>
          <a:p>
            <a:endParaRPr lang="en-US" dirty="0" smtClean="0"/>
          </a:p>
          <a:p>
            <a:r>
              <a:rPr lang="en-US" dirty="0" smtClean="0"/>
              <a:t>AT benefits can be framed in many ways. </a:t>
            </a:r>
          </a:p>
          <a:p>
            <a:r>
              <a:rPr lang="en-US" dirty="0" smtClean="0"/>
              <a:t>Opportunity to engage many other stakeholders adding weight and credibility to the message.</a:t>
            </a:r>
          </a:p>
          <a:p>
            <a:r>
              <a:rPr lang="en-US" dirty="0" smtClean="0"/>
              <a:t>Really</a:t>
            </a:r>
            <a:r>
              <a:rPr lang="en-US" baseline="0" dirty="0" smtClean="0"/>
              <a:t> helps to demonstrate the multiple benefits of planning for and encouraging AT.</a:t>
            </a:r>
            <a:endParaRPr lang="en-US" dirty="0" smtClean="0"/>
          </a:p>
          <a:p>
            <a:endParaRPr lang="en-US" dirty="0" smtClean="0"/>
          </a:p>
        </p:txBody>
      </p:sp>
      <p:sp>
        <p:nvSpPr>
          <p:cNvPr id="4" name="Slide Number Placeholder 3"/>
          <p:cNvSpPr>
            <a:spLocks noGrp="1"/>
          </p:cNvSpPr>
          <p:nvPr>
            <p:ph type="sldNum" sz="quarter" idx="10"/>
          </p:nvPr>
        </p:nvSpPr>
        <p:spPr/>
        <p:txBody>
          <a:bodyPr/>
          <a:lstStyle/>
          <a:p>
            <a:fld id="{E7C152DA-1529-4DE4-9B30-3AC5CE429B4C}" type="slidenum">
              <a:rPr lang="en-CA" smtClean="0"/>
              <a:pPr/>
              <a:t>9</a:t>
            </a:fld>
            <a:endParaRPr lang="en-CA" dirty="0"/>
          </a:p>
        </p:txBody>
      </p:sp>
    </p:spTree>
    <p:extLst>
      <p:ext uri="{BB962C8B-B14F-4D97-AF65-F5344CB8AC3E}">
        <p14:creationId xmlns:p14="http://schemas.microsoft.com/office/powerpoint/2010/main" val="16907524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2748880"/>
          </a:xfrm>
        </p:spPr>
        <p:txBody>
          <a:bodyPr/>
          <a:lstStyle/>
          <a:p>
            <a:r>
              <a:rPr lang="en-US" dirty="0" smtClean="0"/>
              <a:t>Municipalities are key partners as they are the ones to</a:t>
            </a:r>
            <a:r>
              <a:rPr lang="en-US" baseline="0" dirty="0" smtClean="0"/>
              <a:t> impact land use policy, planning and on-the-ground </a:t>
            </a:r>
            <a:r>
              <a:rPr lang="en-US" baseline="0" dirty="0" err="1" smtClean="0"/>
              <a:t>changse</a:t>
            </a:r>
            <a:endParaRPr lang="en-US" baseline="0" dirty="0" smtClean="0"/>
          </a:p>
          <a:p>
            <a:r>
              <a:rPr lang="en-US" baseline="0" dirty="0" smtClean="0"/>
              <a:t>Therefore, it is critical that they recognize the benefits and their role in encouraging more AT</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baseline="0" dirty="0" smtClean="0"/>
              <a:t>Purpose of delegations: provide updates, ask for input, raise awareness of their role; only very rarely ask for money</a:t>
            </a:r>
            <a:endParaRPr lang="en-US" dirty="0" smtClean="0"/>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dirty="0" smtClean="0"/>
              <a:t>Our municipal priorities: tourism, </a:t>
            </a:r>
            <a:r>
              <a:rPr lang="en-US" dirty="0" err="1" smtClean="0"/>
              <a:t>ec</a:t>
            </a:r>
            <a:r>
              <a:rPr lang="en-US" dirty="0" smtClean="0"/>
              <a:t> </a:t>
            </a:r>
            <a:r>
              <a:rPr lang="en-US" dirty="0" err="1" smtClean="0"/>
              <a:t>dev’t</a:t>
            </a:r>
            <a:r>
              <a:rPr lang="en-US" dirty="0" smtClean="0"/>
              <a:t>/jobs,</a:t>
            </a:r>
            <a:r>
              <a:rPr lang="en-US" baseline="0" dirty="0" smtClean="0"/>
              <a:t> aging population…</a:t>
            </a:r>
            <a:r>
              <a:rPr lang="en-US" b="1" baseline="0" dirty="0" smtClean="0"/>
              <a:t>we need to connect the dots</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dirty="0" smtClean="0"/>
              <a:t>Workshops with visiting ‘experts’</a:t>
            </a:r>
            <a:r>
              <a:rPr lang="en-US" baseline="0" dirty="0" smtClean="0"/>
              <a:t> e.g. Walk 21 Roadshow, Mayor of Ajax spoke to Roads Committee, Gil </a:t>
            </a:r>
            <a:r>
              <a:rPr lang="en-US" baseline="0" dirty="0" err="1" smtClean="0"/>
              <a:t>Penalosa</a:t>
            </a:r>
            <a:endParaRPr lang="en-US" baseline="0" dirty="0" smtClean="0"/>
          </a:p>
          <a:p>
            <a:pPr marL="171450" marR="0" indent="-171450" algn="l" defTabSz="914400" rtl="0" eaLnBrk="1" fontAlgn="auto" latinLnBrk="0" hangingPunct="1">
              <a:lnSpc>
                <a:spcPct val="100000"/>
              </a:lnSpc>
              <a:spcBef>
                <a:spcPts val="0"/>
              </a:spcBef>
              <a:spcAft>
                <a:spcPts val="0"/>
              </a:spcAft>
              <a:buClrTx/>
              <a:buSzTx/>
              <a:buFontTx/>
              <a:buChar char="-"/>
              <a:tabLst/>
              <a:defRPr/>
            </a:pPr>
            <a:endParaRPr lang="en-US" dirty="0" smtClean="0"/>
          </a:p>
          <a:p>
            <a:pPr lvl="1"/>
            <a:endParaRPr lang="en-US" dirty="0" smtClean="0"/>
          </a:p>
          <a:p>
            <a:endParaRPr lang="en-US" baseline="0" dirty="0" smtClean="0"/>
          </a:p>
        </p:txBody>
      </p:sp>
      <p:sp>
        <p:nvSpPr>
          <p:cNvPr id="4" name="Slide Number Placeholder 3"/>
          <p:cNvSpPr>
            <a:spLocks noGrp="1"/>
          </p:cNvSpPr>
          <p:nvPr>
            <p:ph type="sldNum" sz="quarter" idx="10"/>
          </p:nvPr>
        </p:nvSpPr>
        <p:spPr/>
        <p:txBody>
          <a:bodyPr/>
          <a:lstStyle/>
          <a:p>
            <a:fld id="{E7C152DA-1529-4DE4-9B30-3AC5CE429B4C}" type="slidenum">
              <a:rPr lang="en-CA" smtClean="0"/>
              <a:pPr/>
              <a:t>10</a:t>
            </a:fld>
            <a:endParaRPr lang="en-CA" dirty="0"/>
          </a:p>
        </p:txBody>
      </p:sp>
    </p:spTree>
    <p:extLst>
      <p:ext uri="{BB962C8B-B14F-4D97-AF65-F5344CB8AC3E}">
        <p14:creationId xmlns:p14="http://schemas.microsoft.com/office/powerpoint/2010/main" val="19218273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2696" y="4355976"/>
            <a:ext cx="5486400" cy="4114800"/>
          </a:xfrm>
        </p:spPr>
        <p:txBody>
          <a:bodyPr/>
          <a:lstStyle/>
          <a:p>
            <a:r>
              <a:rPr lang="en-CA" sz="1200" kern="1200" dirty="0" smtClean="0">
                <a:solidFill>
                  <a:schemeClr val="tx1"/>
                </a:solidFill>
                <a:effectLst/>
                <a:latin typeface="+mn-lt"/>
                <a:ea typeface="+mn-ea"/>
                <a:cs typeface="+mn-cs"/>
              </a:rPr>
              <a:t>If influencing</a:t>
            </a:r>
            <a:r>
              <a:rPr lang="en-CA" sz="1200" kern="1200" baseline="0" dirty="0" smtClean="0">
                <a:solidFill>
                  <a:schemeClr val="tx1"/>
                </a:solidFill>
                <a:effectLst/>
                <a:latin typeface="+mn-lt"/>
                <a:ea typeface="+mn-ea"/>
                <a:cs typeface="+mn-cs"/>
              </a:rPr>
              <a:t> decision makers and policy is a top-down approach, equally important are the bottom-up strategies: </a:t>
            </a:r>
            <a:r>
              <a:rPr lang="en-CA" sz="1200" kern="1200" dirty="0" smtClean="0">
                <a:solidFill>
                  <a:schemeClr val="tx1"/>
                </a:solidFill>
                <a:effectLst/>
                <a:latin typeface="+mn-lt"/>
                <a:ea typeface="+mn-ea"/>
                <a:cs typeface="+mn-cs"/>
              </a:rPr>
              <a:t>Community engagement and building a base of community support</a:t>
            </a:r>
            <a:r>
              <a:rPr lang="en-CA" sz="1200" kern="1200" baseline="0" dirty="0" smtClean="0">
                <a:solidFill>
                  <a:schemeClr val="tx1"/>
                </a:solidFill>
                <a:effectLst/>
                <a:latin typeface="+mn-lt"/>
                <a:ea typeface="+mn-ea"/>
                <a:cs typeface="+mn-cs"/>
              </a:rPr>
              <a:t>,  because decision makers are more likely to respond to the interests of their constituents. </a:t>
            </a:r>
          </a:p>
          <a:p>
            <a:pPr marL="171450" indent="-171450">
              <a:buFontTx/>
              <a:buChar char="-"/>
            </a:pPr>
            <a:r>
              <a:rPr lang="en-US" dirty="0" smtClean="0"/>
              <a:t>Community based research is also an</a:t>
            </a:r>
            <a:r>
              <a:rPr lang="en-US" baseline="0" dirty="0" smtClean="0"/>
              <a:t> education strategy</a:t>
            </a:r>
          </a:p>
          <a:p>
            <a:pPr marL="171450" indent="-171450">
              <a:buFontTx/>
              <a:buChar char="-"/>
            </a:pPr>
            <a:r>
              <a:rPr lang="en-US" baseline="0" dirty="0" smtClean="0"/>
              <a:t>We have focused planning and messaging on hubs rather than whole county – too big an area; more realistic</a:t>
            </a:r>
          </a:p>
          <a:p>
            <a:pPr marL="171450" indent="-171450">
              <a:buFontTx/>
              <a:buChar char="-"/>
            </a:pPr>
            <a:r>
              <a:rPr lang="en-US" baseline="0" dirty="0" smtClean="0"/>
              <a:t>Messaging: Developed a ‘doable’ AT message for rural area – acknowledging that people need to drive to town due to distance, but encouraging them to then park and walk once they got there</a:t>
            </a:r>
          </a:p>
          <a:p>
            <a:pPr marL="171450" indent="-171450">
              <a:buFontTx/>
              <a:buChar char="-"/>
            </a:pPr>
            <a:r>
              <a:rPr lang="en-US" baseline="0" dirty="0" smtClean="0"/>
              <a:t>Events and activities to promote AT </a:t>
            </a:r>
          </a:p>
          <a:p>
            <a:pPr marL="171450" indent="-171450">
              <a:buFontTx/>
              <a:buChar char="-"/>
            </a:pPr>
            <a:r>
              <a:rPr lang="en-US" baseline="0" dirty="0" smtClean="0"/>
              <a:t>Maps and signs to encourage walking in town</a:t>
            </a:r>
          </a:p>
          <a:p>
            <a:pPr marL="171450" indent="-171450">
              <a:buFontTx/>
              <a:buChar char="-"/>
            </a:pPr>
            <a:r>
              <a:rPr lang="en-US" baseline="0" dirty="0" smtClean="0"/>
              <a:t>Media: PSA’s, articles, interviews, letters to editor – to maintain ‘community conversation’</a:t>
            </a:r>
          </a:p>
          <a:p>
            <a:endParaRPr lang="en-CA" sz="1200" kern="1200" baseline="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7C152DA-1529-4DE4-9B30-3AC5CE429B4C}" type="slidenum">
              <a:rPr lang="en-CA" smtClean="0"/>
              <a:pPr/>
              <a:t>11</a:t>
            </a:fld>
            <a:endParaRPr lang="en-CA" dirty="0"/>
          </a:p>
        </p:txBody>
      </p:sp>
    </p:spTree>
    <p:extLst>
      <p:ext uri="{BB962C8B-B14F-4D97-AF65-F5344CB8AC3E}">
        <p14:creationId xmlns:p14="http://schemas.microsoft.com/office/powerpoint/2010/main" val="39388873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baseline="0" dirty="0" smtClean="0"/>
              <a:t>Events and activities over the years - e.g. Cycling Festival, Walk a Mile in Her Shoes, bike rodeos</a:t>
            </a:r>
          </a:p>
          <a:p>
            <a:endParaRPr lang="en-CA" dirty="0"/>
          </a:p>
        </p:txBody>
      </p:sp>
      <p:sp>
        <p:nvSpPr>
          <p:cNvPr id="4" name="Slide Number Placeholder 3"/>
          <p:cNvSpPr>
            <a:spLocks noGrp="1"/>
          </p:cNvSpPr>
          <p:nvPr>
            <p:ph type="sldNum" sz="quarter" idx="10"/>
          </p:nvPr>
        </p:nvSpPr>
        <p:spPr/>
        <p:txBody>
          <a:bodyPr/>
          <a:lstStyle/>
          <a:p>
            <a:fld id="{CA7E5391-9686-43CA-94FC-B25BACA4F5B1}" type="slidenum">
              <a:rPr lang="en-CA" smtClean="0"/>
              <a:pPr/>
              <a:t>12</a:t>
            </a:fld>
            <a:endParaRPr lang="en-CA"/>
          </a:p>
        </p:txBody>
      </p:sp>
    </p:spTree>
    <p:extLst>
      <p:ext uri="{BB962C8B-B14F-4D97-AF65-F5344CB8AC3E}">
        <p14:creationId xmlns:p14="http://schemas.microsoft.com/office/powerpoint/2010/main" val="5863010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We</a:t>
            </a:r>
            <a:r>
              <a:rPr lang="en-US" sz="1200" kern="1200" baseline="0" dirty="0" smtClean="0">
                <a:solidFill>
                  <a:schemeClr val="tx1"/>
                </a:solidFill>
                <a:latin typeface="+mn-lt"/>
                <a:ea typeface="+mn-ea"/>
                <a:cs typeface="+mn-cs"/>
              </a:rPr>
              <a:t> know that the CIA isn’t responsible for ALL of the changes we’ve seen over the past 5 – 10 years. But we have contributed. </a:t>
            </a:r>
            <a:endParaRPr lang="en-US" sz="1200" kern="1200" baseline="0" dirty="0" smtClean="0">
              <a:solidFill>
                <a:schemeClr val="tx1"/>
              </a:solidFill>
              <a:latin typeface="+mn-lt"/>
              <a:ea typeface="+mn-ea"/>
              <a:cs typeface="+mn-cs"/>
            </a:endParaRP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Got a grant to fund. Included </a:t>
            </a:r>
            <a:r>
              <a:rPr lang="en-US" sz="1200" kern="1200" baseline="0" smtClean="0">
                <a:solidFill>
                  <a:schemeClr val="tx1"/>
                </a:solidFill>
                <a:latin typeface="+mn-lt"/>
                <a:ea typeface="+mn-ea"/>
                <a:cs typeface="+mn-cs"/>
              </a:rPr>
              <a:t>project coordination</a:t>
            </a:r>
            <a:endParaRPr lang="en-US" sz="1200"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So, 2011-12</a:t>
            </a:r>
            <a:r>
              <a:rPr lang="en-US" sz="1200" kern="1200" baseline="0" dirty="0" smtClean="0">
                <a:solidFill>
                  <a:schemeClr val="tx1"/>
                </a:solidFill>
                <a:latin typeface="+mn-lt"/>
                <a:ea typeface="+mn-ea"/>
                <a:cs typeface="+mn-cs"/>
              </a:rPr>
              <a:t> - </a:t>
            </a:r>
            <a:r>
              <a:rPr lang="en-US" sz="1200" kern="1200" dirty="0" smtClean="0">
                <a:solidFill>
                  <a:schemeClr val="tx1"/>
                </a:solidFill>
                <a:latin typeface="+mn-lt"/>
                <a:ea typeface="+mn-ea"/>
                <a:cs typeface="+mn-cs"/>
              </a:rPr>
              <a:t>Used a community-based approach to find out:</a:t>
            </a:r>
          </a:p>
          <a:p>
            <a:r>
              <a:rPr lang="en-CA" sz="1200" kern="1200" dirty="0" smtClean="0">
                <a:solidFill>
                  <a:schemeClr val="tx1"/>
                </a:solidFill>
                <a:latin typeface="+mn-lt"/>
                <a:ea typeface="+mn-ea"/>
                <a:cs typeface="+mn-cs"/>
              </a:rPr>
              <a:t>1. What has changed since the CIA began work on active transportation? </a:t>
            </a:r>
          </a:p>
          <a:p>
            <a:r>
              <a:rPr lang="en-CA" sz="1200" kern="1200" dirty="0" smtClean="0">
                <a:solidFill>
                  <a:schemeClr val="tx1"/>
                </a:solidFill>
                <a:latin typeface="+mn-lt"/>
                <a:ea typeface="+mn-ea"/>
                <a:cs typeface="+mn-cs"/>
              </a:rPr>
              <a:t>2. What has been our contribution to these changes?</a:t>
            </a: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kern="1200" dirty="0" smtClean="0">
                <a:solidFill>
                  <a:schemeClr val="tx1"/>
                </a:solidFill>
                <a:latin typeface="+mn-lt"/>
                <a:ea typeface="+mn-ea"/>
                <a:cs typeface="+mn-cs"/>
              </a:rPr>
              <a:t>3. How effective have we been?</a:t>
            </a:r>
            <a:endParaRPr lang="en-US" sz="1200" kern="1200" dirty="0" smtClean="0">
              <a:solidFill>
                <a:schemeClr val="tx1"/>
              </a:solidFill>
              <a:latin typeface="+mn-lt"/>
              <a:ea typeface="+mn-ea"/>
              <a:cs typeface="+mn-cs"/>
            </a:endParaRPr>
          </a:p>
          <a:p>
            <a:pPr lvl="0"/>
            <a:endParaRPr lang="en-US" sz="1200" kern="1200" dirty="0" smtClean="0">
              <a:solidFill>
                <a:schemeClr val="tx1"/>
              </a:solidFill>
              <a:latin typeface="+mn-lt"/>
              <a:ea typeface="+mn-ea"/>
              <a:cs typeface="+mn-cs"/>
            </a:endParaRPr>
          </a:p>
          <a:p>
            <a:r>
              <a:rPr lang="en-US" baseline="0" dirty="0" smtClean="0"/>
              <a:t>The evaluation consisted of these four pieces. No time to go into detail, but each piece can be replicated with minimal funding and human resources – would be happy to share more info off-line.</a:t>
            </a:r>
          </a:p>
          <a:p>
            <a:endParaRPr lang="en-US" baseline="0" dirty="0" smtClean="0"/>
          </a:p>
          <a:p>
            <a:endParaRPr lang="en-US" baseline="0" dirty="0" smtClean="0"/>
          </a:p>
          <a:p>
            <a:endParaRPr lang="en-CA" dirty="0"/>
          </a:p>
        </p:txBody>
      </p:sp>
      <p:sp>
        <p:nvSpPr>
          <p:cNvPr id="4" name="Slide Number Placeholder 3"/>
          <p:cNvSpPr>
            <a:spLocks noGrp="1"/>
          </p:cNvSpPr>
          <p:nvPr>
            <p:ph type="sldNum" sz="quarter" idx="10"/>
          </p:nvPr>
        </p:nvSpPr>
        <p:spPr/>
        <p:txBody>
          <a:bodyPr/>
          <a:lstStyle/>
          <a:p>
            <a:fld id="{E7C152DA-1529-4DE4-9B30-3AC5CE429B4C}" type="slidenum">
              <a:rPr lang="en-CA" smtClean="0"/>
              <a:pPr/>
              <a:t>13</a:t>
            </a:fld>
            <a:endParaRPr lang="en-CA" dirty="0"/>
          </a:p>
        </p:txBody>
      </p:sp>
    </p:spTree>
    <p:extLst>
      <p:ext uri="{BB962C8B-B14F-4D97-AF65-F5344CB8AC3E}">
        <p14:creationId xmlns:p14="http://schemas.microsoft.com/office/powerpoint/2010/main" val="6962460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sz="1200" dirty="0" smtClean="0">
                <a:solidFill>
                  <a:schemeClr val="bg2">
                    <a:lumMod val="10000"/>
                  </a:schemeClr>
                </a:solidFill>
                <a:cs typeface="Arial" pitchFamily="34" charset="0"/>
              </a:rPr>
              <a:t>From the </a:t>
            </a:r>
            <a:r>
              <a:rPr lang="en-US" sz="1200" dirty="0" err="1" smtClean="0">
                <a:solidFill>
                  <a:schemeClr val="bg2">
                    <a:lumMod val="10000"/>
                  </a:schemeClr>
                </a:solidFill>
                <a:cs typeface="Arial" pitchFamily="34" charset="0"/>
              </a:rPr>
              <a:t>Inventory</a:t>
            </a:r>
            <a:r>
              <a:rPr lang="en-US" sz="1200" baseline="0" dirty="0" err="1" smtClean="0">
                <a:solidFill>
                  <a:schemeClr val="bg2">
                    <a:lumMod val="10000"/>
                  </a:schemeClr>
                </a:solidFill>
                <a:cs typeface="Arial" pitchFamily="34" charset="0"/>
              </a:rPr>
              <a:t>:</a:t>
            </a:r>
            <a:r>
              <a:rPr lang="en-US" sz="1200" dirty="0" err="1" smtClean="0">
                <a:solidFill>
                  <a:schemeClr val="bg2">
                    <a:lumMod val="10000"/>
                  </a:schemeClr>
                </a:solidFill>
                <a:cs typeface="Arial" pitchFamily="34" charset="0"/>
              </a:rPr>
              <a:t>all</a:t>
            </a:r>
            <a:r>
              <a:rPr lang="en-US" sz="1200" dirty="0" smtClean="0">
                <a:solidFill>
                  <a:schemeClr val="bg2">
                    <a:lumMod val="10000"/>
                  </a:schemeClr>
                </a:solidFill>
                <a:cs typeface="Arial" pitchFamily="34" charset="0"/>
              </a:rPr>
              <a:t> OP’s now include language to support healthy, active communities in general and AT specifically.</a:t>
            </a:r>
          </a:p>
          <a:p>
            <a:r>
              <a:rPr lang="en-US" dirty="0" smtClean="0"/>
              <a:t>In some cases, our recommendations were included verbatim. In others, the “spirit” of our recommendations were captured in new policy.</a:t>
            </a:r>
          </a:p>
          <a:p>
            <a:r>
              <a:rPr lang="en-US" baseline="0" dirty="0" smtClean="0"/>
              <a:t>Only one OP previously contained any reference to cycling, and none of them used the term “active transportation”.</a:t>
            </a:r>
            <a:endParaRPr lang="en-CA" dirty="0" smtClean="0"/>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endParaRPr lang="en-US" sz="1200" dirty="0" smtClean="0">
              <a:solidFill>
                <a:schemeClr val="bg2">
                  <a:lumMod val="10000"/>
                </a:schemeClr>
              </a:solidFill>
              <a:latin typeface="Arial" pitchFamily="34" charset="0"/>
              <a:cs typeface="Arial" pitchFamily="34" charset="0"/>
            </a:endParaRPr>
          </a:p>
          <a:p>
            <a:pPr eaLnBrk="1" hangingPunct="1">
              <a:buFont typeface="Arial" pitchFamily="34" charset="0"/>
              <a:buNone/>
            </a:pPr>
            <a:endParaRPr lang="en-US" dirty="0" smtClean="0"/>
          </a:p>
          <a:p>
            <a:pPr eaLnBrk="1" hangingPunct="1">
              <a:buFont typeface="Arial" pitchFamily="34" charset="0"/>
              <a:buNone/>
            </a:pPr>
            <a:endParaRPr lang="en-CA" dirty="0"/>
          </a:p>
        </p:txBody>
      </p:sp>
      <p:sp>
        <p:nvSpPr>
          <p:cNvPr id="4" name="Slide Number Placeholder 3"/>
          <p:cNvSpPr>
            <a:spLocks noGrp="1"/>
          </p:cNvSpPr>
          <p:nvPr>
            <p:ph type="sldNum" sz="quarter" idx="10"/>
          </p:nvPr>
        </p:nvSpPr>
        <p:spPr/>
        <p:txBody>
          <a:bodyPr/>
          <a:lstStyle/>
          <a:p>
            <a:fld id="{E7C152DA-1529-4DE4-9B30-3AC5CE429B4C}" type="slidenum">
              <a:rPr lang="en-CA" smtClean="0"/>
              <a:pPr/>
              <a:t>14</a:t>
            </a:fld>
            <a:endParaRPr lang="en-CA" dirty="0"/>
          </a:p>
        </p:txBody>
      </p:sp>
    </p:spTree>
    <p:extLst>
      <p:ext uri="{BB962C8B-B14F-4D97-AF65-F5344CB8AC3E}">
        <p14:creationId xmlns:p14="http://schemas.microsoft.com/office/powerpoint/2010/main" val="30659518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Surveys gave us qualitative info indicating increased</a:t>
            </a:r>
            <a:r>
              <a:rPr lang="en-US" baseline="0" dirty="0" smtClean="0"/>
              <a:t> awareness</a:t>
            </a:r>
            <a:endParaRPr lang="en-CA" dirty="0" smtClean="0"/>
          </a:p>
          <a:p>
            <a:endParaRPr lang="en-CA" dirty="0"/>
          </a:p>
        </p:txBody>
      </p:sp>
      <p:sp>
        <p:nvSpPr>
          <p:cNvPr id="4" name="Slide Number Placeholder 3"/>
          <p:cNvSpPr>
            <a:spLocks noGrp="1"/>
          </p:cNvSpPr>
          <p:nvPr>
            <p:ph type="sldNum" sz="quarter" idx="10"/>
          </p:nvPr>
        </p:nvSpPr>
        <p:spPr/>
        <p:txBody>
          <a:bodyPr/>
          <a:lstStyle/>
          <a:p>
            <a:fld id="{E7C152DA-1529-4DE4-9B30-3AC5CE429B4C}" type="slidenum">
              <a:rPr lang="en-CA" smtClean="0"/>
              <a:pPr/>
              <a:t>15</a:t>
            </a:fld>
            <a:endParaRPr lang="en-CA" dirty="0"/>
          </a:p>
        </p:txBody>
      </p:sp>
    </p:spTree>
    <p:extLst>
      <p:ext uri="{BB962C8B-B14F-4D97-AF65-F5344CB8AC3E}">
        <p14:creationId xmlns:p14="http://schemas.microsoft.com/office/powerpoint/2010/main" val="31779956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Key Informants</a:t>
            </a:r>
            <a:r>
              <a:rPr lang="en-US" baseline="0" dirty="0" smtClean="0"/>
              <a:t> interviews revealed </a:t>
            </a:r>
            <a:r>
              <a:rPr lang="en-US" dirty="0" smtClean="0"/>
              <a:t>that there has been a cultural shift over</a:t>
            </a:r>
            <a:r>
              <a:rPr lang="en-US" baseline="0" dirty="0" smtClean="0"/>
              <a:t> time, and recognition of the benefits of AT. </a:t>
            </a:r>
            <a:r>
              <a:rPr lang="en-US" dirty="0" smtClean="0"/>
              <a:t>In 2004, active transportation was not part of anyone’s conversation, at a community or local government level.</a:t>
            </a:r>
          </a:p>
          <a:p>
            <a:endParaRPr lang="en-US" dirty="0" smtClean="0"/>
          </a:p>
          <a:p>
            <a:endParaRPr lang="en-CA" dirty="0"/>
          </a:p>
        </p:txBody>
      </p:sp>
      <p:sp>
        <p:nvSpPr>
          <p:cNvPr id="4" name="Slide Number Placeholder 3"/>
          <p:cNvSpPr>
            <a:spLocks noGrp="1"/>
          </p:cNvSpPr>
          <p:nvPr>
            <p:ph type="sldNum" sz="quarter" idx="10"/>
          </p:nvPr>
        </p:nvSpPr>
        <p:spPr/>
        <p:txBody>
          <a:bodyPr/>
          <a:lstStyle/>
          <a:p>
            <a:fld id="{E7C152DA-1529-4DE4-9B30-3AC5CE429B4C}" type="slidenum">
              <a:rPr lang="en-CA" smtClean="0"/>
              <a:pPr/>
              <a:t>16</a:t>
            </a:fld>
            <a:endParaRPr lang="en-CA"/>
          </a:p>
        </p:txBody>
      </p:sp>
    </p:spTree>
    <p:extLst>
      <p:ext uri="{BB962C8B-B14F-4D97-AF65-F5344CB8AC3E}">
        <p14:creationId xmlns:p14="http://schemas.microsoft.com/office/powerpoint/2010/main" val="2308119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Key informants also indicated that the CIA is recognized as a credible resource for municipalities, and that municipalities see us as expanding their capacity and contributing to the changes that have taken place.</a:t>
            </a:r>
          </a:p>
          <a:p>
            <a:r>
              <a:rPr lang="en-US" baseline="0" dirty="0" smtClean="0"/>
              <a:t>Illustrates important role of community based groups in rural communities to move AT forward.</a:t>
            </a:r>
          </a:p>
          <a:p>
            <a:endParaRPr lang="en-US" dirty="0" smtClean="0"/>
          </a:p>
          <a:p>
            <a:endParaRPr lang="en-US" baseline="0" dirty="0" smtClean="0"/>
          </a:p>
        </p:txBody>
      </p:sp>
      <p:sp>
        <p:nvSpPr>
          <p:cNvPr id="4" name="Slide Number Placeholder 3"/>
          <p:cNvSpPr>
            <a:spLocks noGrp="1"/>
          </p:cNvSpPr>
          <p:nvPr>
            <p:ph type="sldNum" sz="quarter" idx="10"/>
          </p:nvPr>
        </p:nvSpPr>
        <p:spPr/>
        <p:txBody>
          <a:bodyPr/>
          <a:lstStyle/>
          <a:p>
            <a:fld id="{E7C152DA-1529-4DE4-9B30-3AC5CE429B4C}" type="slidenum">
              <a:rPr lang="en-CA" smtClean="0"/>
              <a:pPr/>
              <a:t>17</a:t>
            </a:fld>
            <a:endParaRPr lang="en-CA"/>
          </a:p>
        </p:txBody>
      </p:sp>
    </p:spTree>
    <p:extLst>
      <p:ext uri="{BB962C8B-B14F-4D97-AF65-F5344CB8AC3E}">
        <p14:creationId xmlns:p14="http://schemas.microsoft.com/office/powerpoint/2010/main" val="12576648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Inventory documented changes that County and municipalities have made </a:t>
            </a:r>
            <a:r>
              <a:rPr lang="en-US" baseline="0" dirty="0" smtClean="0"/>
              <a:t>to infrastructure since 2005</a:t>
            </a:r>
          </a:p>
          <a:p>
            <a:endParaRPr lang="en-US" dirty="0" smtClean="0"/>
          </a:p>
          <a:p>
            <a:r>
              <a:rPr lang="en-US" dirty="0" smtClean="0"/>
              <a:t>Before</a:t>
            </a:r>
            <a:r>
              <a:rPr lang="en-US" baseline="0" dirty="0" smtClean="0"/>
              <a:t> and After of the Gull River, Minden 2008 to 2012</a:t>
            </a:r>
          </a:p>
          <a:p>
            <a:pPr marL="171450" indent="-171450">
              <a:buFontTx/>
              <a:buChar char="-"/>
            </a:pPr>
            <a:r>
              <a:rPr lang="en-US" baseline="0" dirty="0" smtClean="0"/>
              <a:t>Completion of Riverwalk, including Logger’s Crossing bridge</a:t>
            </a:r>
          </a:p>
          <a:p>
            <a:pPr marL="171450" indent="-171450">
              <a:buFontTx/>
              <a:buChar char="-"/>
            </a:pPr>
            <a:r>
              <a:rPr lang="en-US" baseline="0" dirty="0" smtClean="0"/>
              <a:t>Amenities: Sculptures, shelters, benches and lighting along the </a:t>
            </a:r>
            <a:r>
              <a:rPr lang="en-US" baseline="0" dirty="0" err="1" smtClean="0"/>
              <a:t>Riverwalk</a:t>
            </a:r>
            <a:endParaRPr lang="en-US" baseline="0" dirty="0" smtClean="0"/>
          </a:p>
          <a:p>
            <a:pPr marL="171450" indent="-171450">
              <a:buFontTx/>
              <a:buChar char="-"/>
            </a:pPr>
            <a:r>
              <a:rPr lang="en-US" baseline="0" dirty="0" smtClean="0"/>
              <a:t>CIA role: assisting with funding, promotion, evaluation</a:t>
            </a:r>
          </a:p>
          <a:p>
            <a:endParaRPr lang="en-CA" dirty="0"/>
          </a:p>
        </p:txBody>
      </p:sp>
      <p:sp>
        <p:nvSpPr>
          <p:cNvPr id="4" name="Slide Number Placeholder 3"/>
          <p:cNvSpPr>
            <a:spLocks noGrp="1"/>
          </p:cNvSpPr>
          <p:nvPr>
            <p:ph type="sldNum" sz="quarter" idx="10"/>
          </p:nvPr>
        </p:nvSpPr>
        <p:spPr/>
        <p:txBody>
          <a:bodyPr/>
          <a:lstStyle/>
          <a:p>
            <a:fld id="{E7C152DA-1529-4DE4-9B30-3AC5CE429B4C}" type="slidenum">
              <a:rPr lang="en-CA" smtClean="0"/>
              <a:pPr/>
              <a:t>18</a:t>
            </a:fld>
            <a:endParaRPr lang="en-CA" dirty="0"/>
          </a:p>
        </p:txBody>
      </p:sp>
    </p:spTree>
    <p:extLst>
      <p:ext uri="{BB962C8B-B14F-4D97-AF65-F5344CB8AC3E}">
        <p14:creationId xmlns:p14="http://schemas.microsoft.com/office/powerpoint/2010/main" val="23598539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a:t>
            </a:r>
            <a:r>
              <a:rPr lang="en-US" dirty="0" err="1" smtClean="0"/>
              <a:t>Haliburton</a:t>
            </a:r>
            <a:r>
              <a:rPr lang="en-US" dirty="0" smtClean="0"/>
              <a:t>: Two major projects (2011-12): </a:t>
            </a:r>
          </a:p>
          <a:p>
            <a:r>
              <a:rPr lang="en-US" baseline="0" dirty="0" smtClean="0"/>
              <a:t>- Phase 1: York St. Streetscape</a:t>
            </a:r>
          </a:p>
          <a:p>
            <a:pPr marL="171450" indent="-171450">
              <a:buFontTx/>
              <a:buChar char="-"/>
            </a:pPr>
            <a:r>
              <a:rPr lang="en-US" baseline="0" dirty="0" smtClean="0"/>
              <a:t>New amenities: bike parking, sidewalks, tree plantings and lighting</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CIA contribution:</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baseline="0" dirty="0" smtClean="0"/>
              <a:t>contracted a landscape architect to do illustrations to provide a vision for improvements. These were included in the </a:t>
            </a:r>
            <a:r>
              <a:rPr lang="en-US" baseline="0" dirty="0" err="1" smtClean="0"/>
              <a:t>Haliburton</a:t>
            </a:r>
            <a:r>
              <a:rPr lang="en-US" baseline="0" dirty="0" smtClean="0"/>
              <a:t> AT Plan. The municipality contracted the same architect to do the full streetscape plan. </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baseline="0" dirty="0" smtClean="0"/>
              <a:t>CIA’s efforts helped build community awareness and support, as well as adding momentum. </a:t>
            </a:r>
            <a:endParaRPr lang="en-CA" dirty="0" smtClean="0"/>
          </a:p>
          <a:p>
            <a:endParaRPr lang="en-US" baseline="0" dirty="0" smtClean="0"/>
          </a:p>
        </p:txBody>
      </p:sp>
      <p:sp>
        <p:nvSpPr>
          <p:cNvPr id="4" name="Slide Number Placeholder 3"/>
          <p:cNvSpPr>
            <a:spLocks noGrp="1"/>
          </p:cNvSpPr>
          <p:nvPr>
            <p:ph type="sldNum" sz="quarter" idx="10"/>
          </p:nvPr>
        </p:nvSpPr>
        <p:spPr/>
        <p:txBody>
          <a:bodyPr/>
          <a:lstStyle/>
          <a:p>
            <a:fld id="{E7C152DA-1529-4DE4-9B30-3AC5CE429B4C}" type="slidenum">
              <a:rPr lang="en-CA" smtClean="0"/>
              <a:pPr/>
              <a:t>19</a:t>
            </a:fld>
            <a:endParaRPr lang="en-CA" dirty="0"/>
          </a:p>
        </p:txBody>
      </p:sp>
    </p:spTree>
    <p:extLst>
      <p:ext uri="{BB962C8B-B14F-4D97-AF65-F5344CB8AC3E}">
        <p14:creationId xmlns:p14="http://schemas.microsoft.com/office/powerpoint/2010/main" val="25033151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dirty="0" smtClean="0"/>
              <a:t>The</a:t>
            </a:r>
            <a:r>
              <a:rPr lang="en-US" baseline="0" dirty="0" smtClean="0"/>
              <a:t> county has begun adding 1.2 m paved shoulders to major road projects since 2008, total </a:t>
            </a:r>
            <a:r>
              <a:rPr lang="en-US" baseline="0" dirty="0" err="1" smtClean="0"/>
              <a:t>approx</a:t>
            </a:r>
            <a:r>
              <a:rPr lang="en-US" baseline="0" dirty="0" smtClean="0"/>
              <a:t> 42 km</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baseline="0" dirty="0" smtClean="0"/>
              <a:t>CIA role: advocacy, awareness raising. </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baseline="0" dirty="0" smtClean="0"/>
              <a:t>Share the road campaign initiated 2009 CIA and Health Unit key partners in promotional aspects </a:t>
            </a:r>
            <a:endParaRPr lang="en-CA" dirty="0"/>
          </a:p>
        </p:txBody>
      </p:sp>
      <p:sp>
        <p:nvSpPr>
          <p:cNvPr id="4" name="Slide Number Placeholder 3"/>
          <p:cNvSpPr>
            <a:spLocks noGrp="1"/>
          </p:cNvSpPr>
          <p:nvPr>
            <p:ph type="sldNum" sz="quarter" idx="10"/>
          </p:nvPr>
        </p:nvSpPr>
        <p:spPr/>
        <p:txBody>
          <a:bodyPr/>
          <a:lstStyle/>
          <a:p>
            <a:fld id="{E7C152DA-1529-4DE4-9B30-3AC5CE429B4C}" type="slidenum">
              <a:rPr lang="en-CA" smtClean="0"/>
              <a:pPr/>
              <a:t>20</a:t>
            </a:fld>
            <a:endParaRPr lang="en-CA" dirty="0"/>
          </a:p>
        </p:txBody>
      </p:sp>
    </p:spTree>
    <p:extLst>
      <p:ext uri="{BB962C8B-B14F-4D97-AF65-F5344CB8AC3E}">
        <p14:creationId xmlns:p14="http://schemas.microsoft.com/office/powerpoint/2010/main" val="7128402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Observational Study: General lack of hard data means we need to gather it</a:t>
            </a:r>
          </a:p>
          <a:p>
            <a:pPr marL="0" indent="0">
              <a:buFontTx/>
              <a:buNone/>
            </a:pPr>
            <a:endParaRPr lang="en-US" dirty="0" smtClean="0"/>
          </a:p>
          <a:p>
            <a:pPr marL="0" indent="0">
              <a:buFontTx/>
              <a:buNone/>
            </a:pPr>
            <a:r>
              <a:rPr lang="en-US" dirty="0" smtClean="0"/>
              <a:t>Evidence is needed in order to get and keep walking and cycling on the ‘radar’ - Builds</a:t>
            </a:r>
            <a:r>
              <a:rPr lang="en-US" baseline="0" dirty="0" smtClean="0"/>
              <a:t> the case and builds credibility</a:t>
            </a:r>
          </a:p>
          <a:p>
            <a:pPr marL="0" indent="0">
              <a:buFontTx/>
              <a:buNone/>
            </a:pPr>
            <a:r>
              <a:rPr lang="en-US" baseline="0" dirty="0" smtClean="0"/>
              <a:t>Used protocol from Alta Planning &amp; Design for National Walking and Cycling documentation Project; could be replicated with minimal resources</a:t>
            </a:r>
            <a:endParaRPr lang="en-CA" dirty="0"/>
          </a:p>
        </p:txBody>
      </p:sp>
      <p:sp>
        <p:nvSpPr>
          <p:cNvPr id="4" name="Slide Number Placeholder 3"/>
          <p:cNvSpPr>
            <a:spLocks noGrp="1"/>
          </p:cNvSpPr>
          <p:nvPr>
            <p:ph type="sldNum" sz="quarter" idx="10"/>
          </p:nvPr>
        </p:nvSpPr>
        <p:spPr/>
        <p:txBody>
          <a:bodyPr/>
          <a:lstStyle/>
          <a:p>
            <a:fld id="{E7C152DA-1529-4DE4-9B30-3AC5CE429B4C}" type="slidenum">
              <a:rPr lang="en-CA" smtClean="0"/>
              <a:pPr/>
              <a:t>21</a:t>
            </a:fld>
            <a:endParaRPr lang="en-CA" dirty="0"/>
          </a:p>
        </p:txBody>
      </p:sp>
    </p:spTree>
    <p:extLst>
      <p:ext uri="{BB962C8B-B14F-4D97-AF65-F5344CB8AC3E}">
        <p14:creationId xmlns:p14="http://schemas.microsoft.com/office/powerpoint/2010/main" val="33327269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Self-reported responses from the survey indicated increases in self-reported active transportation activity. 2007 survey done in Minden.</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Significantly more people reported using AT while in Minden in 2011, </a:t>
            </a:r>
            <a:r>
              <a:rPr lang="en-US" sz="1200" kern="1200" dirty="0" smtClean="0">
                <a:solidFill>
                  <a:schemeClr val="tx1"/>
                </a:solidFill>
                <a:latin typeface="+mn-lt"/>
                <a:ea typeface="+mn-ea"/>
                <a:cs typeface="+mn-cs"/>
              </a:rPr>
              <a:t>this included parking their car in one spot and walking, biking, etc. to get around.</a:t>
            </a:r>
            <a:endParaRPr lang="en-US" baseline="0" dirty="0" smtClean="0"/>
          </a:p>
          <a:p>
            <a:endParaRPr lang="en-US" baseline="0" dirty="0" smtClean="0"/>
          </a:p>
          <a:p>
            <a:endParaRPr lang="en-CA" dirty="0" smtClean="0"/>
          </a:p>
          <a:p>
            <a:endParaRPr lang="en-CA" dirty="0"/>
          </a:p>
        </p:txBody>
      </p:sp>
      <p:sp>
        <p:nvSpPr>
          <p:cNvPr id="4" name="Slide Number Placeholder 3"/>
          <p:cNvSpPr>
            <a:spLocks noGrp="1"/>
          </p:cNvSpPr>
          <p:nvPr>
            <p:ph type="sldNum" sz="quarter" idx="10"/>
          </p:nvPr>
        </p:nvSpPr>
        <p:spPr/>
        <p:txBody>
          <a:bodyPr/>
          <a:lstStyle/>
          <a:p>
            <a:fld id="{E7C152DA-1529-4DE4-9B30-3AC5CE429B4C}" type="slidenum">
              <a:rPr lang="en-CA" smtClean="0"/>
              <a:pPr/>
              <a:t>22</a:t>
            </a:fld>
            <a:endParaRPr lang="en-CA" dirty="0"/>
          </a:p>
        </p:txBody>
      </p:sp>
    </p:spTree>
    <p:extLst>
      <p:ext uri="{BB962C8B-B14F-4D97-AF65-F5344CB8AC3E}">
        <p14:creationId xmlns:p14="http://schemas.microsoft.com/office/powerpoint/2010/main" val="22870059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dirty="0" smtClean="0"/>
              <a:t>Rural</a:t>
            </a:r>
            <a:r>
              <a:rPr lang="en-US" baseline="0" dirty="0" smtClean="0"/>
              <a:t> communities lend themselves to AT promotion – settlements are usually small and services in close proximity and can be the focus of planning and promotion</a:t>
            </a:r>
            <a:endParaRPr lang="en-US" dirty="0" smtClean="0"/>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kern="1200" dirty="0" smtClean="0">
                <a:solidFill>
                  <a:schemeClr val="tx1"/>
                </a:solidFill>
                <a:effectLst/>
              </a:rPr>
              <a:t>Need a group </a:t>
            </a:r>
            <a:r>
              <a:rPr lang="en-US" baseline="0" dirty="0" smtClean="0"/>
              <a:t>that has AT as a priority and focus to keep it on the community and political radar. </a:t>
            </a:r>
            <a:r>
              <a:rPr lang="en-CA" kern="1200" dirty="0" smtClean="0">
                <a:solidFill>
                  <a:schemeClr val="tx1"/>
                </a:solidFill>
                <a:effectLst/>
              </a:rPr>
              <a:t>Community brings skills and expertise that can help municipalities to try new and innovative ways to create a healthy community. </a:t>
            </a:r>
            <a:r>
              <a:rPr lang="en-CA" dirty="0" smtClean="0"/>
              <a:t>N</a:t>
            </a:r>
            <a:r>
              <a:rPr lang="en-CA" kern="1200" dirty="0" smtClean="0">
                <a:solidFill>
                  <a:schemeClr val="tx1"/>
                </a:solidFill>
                <a:effectLst/>
              </a:rPr>
              <a:t>either group can do this work alone.  </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CA" dirty="0" smtClean="0"/>
              <a:t>changing behaviour is complex, so a variety of strategies are needed. </a:t>
            </a:r>
            <a:r>
              <a:rPr lang="en-US" dirty="0" smtClean="0"/>
              <a:t>Many things contribute.</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dirty="0" smtClean="0"/>
              <a:t>Evaluation helps you to know what kind of impact you are having. It also helps </a:t>
            </a:r>
            <a:r>
              <a:rPr lang="en-US" kern="1200" dirty="0" smtClean="0">
                <a:solidFill>
                  <a:schemeClr val="tx1"/>
                </a:solidFill>
                <a:effectLst/>
              </a:rPr>
              <a:t>to make the case for continued investment. It may be difficult to draw direct cause and effect relationships between specific interventions and outcomes. But it can be helpful to measure what changes occur and what/who contributed </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baseline="0" dirty="0" smtClean="0"/>
              <a:t>Once is not enough – be in it for the long haul. </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kern="1200" dirty="0" smtClean="0">
                <a:solidFill>
                  <a:schemeClr val="tx1"/>
                </a:solidFill>
                <a:effectLst/>
              </a:rPr>
              <a:t>You</a:t>
            </a:r>
            <a:r>
              <a:rPr lang="en-US" kern="1200" baseline="0" dirty="0" smtClean="0">
                <a:solidFill>
                  <a:schemeClr val="tx1"/>
                </a:solidFill>
                <a:effectLst/>
              </a:rPr>
              <a:t> don’t have to hire an external consultant; using multiple data collection methods and triangulating results can provide valid information</a:t>
            </a:r>
            <a:endParaRPr lang="en-CA" kern="1200" dirty="0" smtClean="0">
              <a:solidFill>
                <a:schemeClr val="tx1"/>
              </a:solidFill>
              <a:effectLst/>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kern="1200" dirty="0" smtClean="0">
              <a:solidFill>
                <a:schemeClr val="tx1"/>
              </a:solidFill>
              <a:effectLst/>
            </a:endParaRPr>
          </a:p>
          <a:p>
            <a:endParaRPr lang="en-CA" dirty="0"/>
          </a:p>
        </p:txBody>
      </p:sp>
      <p:sp>
        <p:nvSpPr>
          <p:cNvPr id="4" name="Slide Number Placeholder 3"/>
          <p:cNvSpPr>
            <a:spLocks noGrp="1"/>
          </p:cNvSpPr>
          <p:nvPr>
            <p:ph type="sldNum" sz="quarter" idx="10"/>
          </p:nvPr>
        </p:nvSpPr>
        <p:spPr/>
        <p:txBody>
          <a:bodyPr/>
          <a:lstStyle/>
          <a:p>
            <a:fld id="{E7C152DA-1529-4DE4-9B30-3AC5CE429B4C}" type="slidenum">
              <a:rPr lang="en-CA" smtClean="0"/>
              <a:pPr/>
              <a:t>24</a:t>
            </a:fld>
            <a:endParaRPr lang="en-CA" dirty="0"/>
          </a:p>
        </p:txBody>
      </p:sp>
    </p:spTree>
    <p:extLst>
      <p:ext uri="{BB962C8B-B14F-4D97-AF65-F5344CB8AC3E}">
        <p14:creationId xmlns:p14="http://schemas.microsoft.com/office/powerpoint/2010/main" val="11669319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Tx/>
              <a:buChar char="-"/>
              <a:tabLst/>
              <a:defRPr/>
            </a:pPr>
            <a:endParaRPr lang="en-US" baseline="0" dirty="0" smtClean="0"/>
          </a:p>
          <a:p>
            <a:pPr marR="0" algn="l" defTabSz="914400" rtl="0" eaLnBrk="1" fontAlgn="auto" latinLnBrk="0" hangingPunct="1">
              <a:lnSpc>
                <a:spcPct val="100000"/>
              </a:lnSpc>
              <a:spcBef>
                <a:spcPts val="0"/>
              </a:spcBef>
              <a:spcAft>
                <a:spcPts val="0"/>
              </a:spcAft>
              <a:buClrTx/>
              <a:buSzTx/>
              <a:tabLst/>
              <a:defRPr/>
            </a:pPr>
            <a:endParaRPr lang="en-US" baseline="0" dirty="0" smtClean="0"/>
          </a:p>
          <a:p>
            <a:pPr marL="171450" indent="-171450">
              <a:buFontTx/>
              <a:buChar char="-"/>
            </a:pPr>
            <a:endParaRPr lang="en-US" baseline="0" dirty="0" smtClean="0"/>
          </a:p>
          <a:p>
            <a:endParaRPr lang="en-CA" dirty="0" smtClean="0"/>
          </a:p>
          <a:p>
            <a:endParaRPr lang="en-CA" dirty="0"/>
          </a:p>
        </p:txBody>
      </p:sp>
      <p:sp>
        <p:nvSpPr>
          <p:cNvPr id="4" name="Slide Number Placeholder 3"/>
          <p:cNvSpPr>
            <a:spLocks noGrp="1"/>
          </p:cNvSpPr>
          <p:nvPr>
            <p:ph type="sldNum" sz="quarter" idx="10"/>
          </p:nvPr>
        </p:nvSpPr>
        <p:spPr/>
        <p:txBody>
          <a:bodyPr/>
          <a:lstStyle/>
          <a:p>
            <a:fld id="{E7C152DA-1529-4DE4-9B30-3AC5CE429B4C}" type="slidenum">
              <a:rPr lang="en-CA" smtClean="0"/>
              <a:pPr/>
              <a:t>25</a:t>
            </a:fld>
            <a:endParaRPr lang="en-CA" dirty="0"/>
          </a:p>
        </p:txBody>
      </p:sp>
    </p:spTree>
    <p:extLst>
      <p:ext uri="{BB962C8B-B14F-4D97-AF65-F5344CB8AC3E}">
        <p14:creationId xmlns:p14="http://schemas.microsoft.com/office/powerpoint/2010/main" val="15871598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E7C152DA-1529-4DE4-9B30-3AC5CE429B4C}" type="slidenum">
              <a:rPr lang="en-CA" smtClean="0"/>
              <a:pPr/>
              <a:t>26</a:t>
            </a:fld>
            <a:endParaRPr lang="en-CA" dirty="0"/>
          </a:p>
        </p:txBody>
      </p:sp>
    </p:spTree>
    <p:extLst>
      <p:ext uri="{BB962C8B-B14F-4D97-AF65-F5344CB8AC3E}">
        <p14:creationId xmlns:p14="http://schemas.microsoft.com/office/powerpoint/2010/main" val="41966088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10"/>
          </p:nvPr>
        </p:nvSpPr>
        <p:spPr/>
        <p:txBody>
          <a:bodyPr/>
          <a:lstStyle/>
          <a:p>
            <a:fld id="{9E13A2ED-78BD-4EE5-ACAD-C2A26A74F79B}" type="datetimeFigureOut">
              <a:rPr lang="en-CA" smtClean="0">
                <a:solidFill>
                  <a:prstClr val="black">
                    <a:lumMod val="65000"/>
                    <a:lumOff val="35000"/>
                  </a:prstClr>
                </a:solidFill>
              </a:rPr>
              <a:pPr/>
              <a:t>05/09/2014</a:t>
            </a:fld>
            <a:endParaRPr lang="en-CA">
              <a:solidFill>
                <a:prstClr val="black">
                  <a:lumMod val="65000"/>
                  <a:lumOff val="35000"/>
                </a:prstClr>
              </a:solidFill>
            </a:endParaRPr>
          </a:p>
        </p:txBody>
      </p:sp>
      <p:sp>
        <p:nvSpPr>
          <p:cNvPr id="5" name="Footer Placeholder 4"/>
          <p:cNvSpPr>
            <a:spLocks noGrp="1"/>
          </p:cNvSpPr>
          <p:nvPr>
            <p:ph type="ftr" sz="quarter" idx="11"/>
          </p:nvPr>
        </p:nvSpPr>
        <p:spPr/>
        <p:txBody>
          <a:bodyPr/>
          <a:lstStyle/>
          <a:p>
            <a:endParaRPr lang="en-CA">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p>
            <a:fld id="{49120D51-A41A-46CF-9073-B8783F499BD2}" type="slidenum">
              <a:rPr lang="en-CA" smtClean="0">
                <a:solidFill>
                  <a:prstClr val="black">
                    <a:lumMod val="65000"/>
                    <a:lumOff val="35000"/>
                  </a:prstClr>
                </a:solidFill>
              </a:rPr>
              <a:pPr/>
              <a:t>‹#›</a:t>
            </a:fld>
            <a:endParaRPr lang="en-CA">
              <a:solidFill>
                <a:prstClr val="black">
                  <a:lumMod val="65000"/>
                  <a:lumOff val="35000"/>
                </a:prstClr>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6CA45F14-20C8-4997-95B3-D0AE3B0A6BFD}" type="datetimeFigureOut">
              <a:rPr lang="en-CA" smtClean="0">
                <a:solidFill>
                  <a:srgbClr val="5B6973">
                    <a:shade val="90000"/>
                  </a:srgbClr>
                </a:solidFill>
              </a:rPr>
              <a:pPr/>
              <a:t>05/09/2014</a:t>
            </a:fld>
            <a:endParaRPr lang="en-CA">
              <a:solidFill>
                <a:srgbClr val="5B6973">
                  <a:shade val="90000"/>
                </a:srgbClr>
              </a:solidFill>
            </a:endParaRPr>
          </a:p>
        </p:txBody>
      </p:sp>
      <p:sp>
        <p:nvSpPr>
          <p:cNvPr id="19" name="Footer Placeholder 18"/>
          <p:cNvSpPr>
            <a:spLocks noGrp="1"/>
          </p:cNvSpPr>
          <p:nvPr>
            <p:ph type="ftr" sz="quarter" idx="11"/>
          </p:nvPr>
        </p:nvSpPr>
        <p:spPr/>
        <p:txBody>
          <a:bodyPr/>
          <a:lstStyle/>
          <a:p>
            <a:endParaRPr lang="en-CA">
              <a:solidFill>
                <a:srgbClr val="5B6973">
                  <a:shade val="90000"/>
                </a:srgbClr>
              </a:solidFill>
            </a:endParaRPr>
          </a:p>
        </p:txBody>
      </p:sp>
      <p:sp>
        <p:nvSpPr>
          <p:cNvPr id="27" name="Slide Number Placeholder 26"/>
          <p:cNvSpPr>
            <a:spLocks noGrp="1"/>
          </p:cNvSpPr>
          <p:nvPr>
            <p:ph type="sldNum" sz="quarter" idx="12"/>
          </p:nvPr>
        </p:nvSpPr>
        <p:spPr/>
        <p:txBody>
          <a:bodyPr/>
          <a:lstStyle/>
          <a:p>
            <a:fld id="{25A8D7A4-36EC-447B-8DDE-64A15C400EB7}" type="slidenum">
              <a:rPr lang="en-CA" smtClean="0">
                <a:solidFill>
                  <a:srgbClr val="5B6973">
                    <a:shade val="90000"/>
                  </a:srgbClr>
                </a:solidFill>
              </a:rPr>
              <a:pPr/>
              <a:t>‹#›</a:t>
            </a:fld>
            <a:endParaRPr lang="en-CA">
              <a:solidFill>
                <a:srgbClr val="5B6973">
                  <a:shade val="90000"/>
                </a:srgbClr>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529999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928B4F-EEB0-4FF8-943C-F62029620D76}" type="datetime1">
              <a:rPr lang="en-CA" smtClean="0"/>
              <a:pPr/>
              <a:t>05/09/2014</a:t>
            </a:fld>
            <a:endParaRPr lang="en-CA" dirty="0"/>
          </a:p>
        </p:txBody>
      </p:sp>
      <p:sp>
        <p:nvSpPr>
          <p:cNvPr id="3" name="Footer Placeholder 2"/>
          <p:cNvSpPr>
            <a:spLocks noGrp="1"/>
          </p:cNvSpPr>
          <p:nvPr>
            <p:ph type="ftr" sz="quarter" idx="11"/>
          </p:nvPr>
        </p:nvSpPr>
        <p:spPr/>
        <p:txBody>
          <a:bodyPr/>
          <a:lstStyle/>
          <a:p>
            <a:endParaRPr lang="en-CA" dirty="0"/>
          </a:p>
        </p:txBody>
      </p:sp>
      <p:sp>
        <p:nvSpPr>
          <p:cNvPr id="4" name="Slide Number Placeholder 3"/>
          <p:cNvSpPr>
            <a:spLocks noGrp="1"/>
          </p:cNvSpPr>
          <p:nvPr>
            <p:ph type="sldNum" sz="quarter" idx="12"/>
          </p:nvPr>
        </p:nvSpPr>
        <p:spPr/>
        <p:txBody>
          <a:bodyPr/>
          <a:lstStyle/>
          <a:p>
            <a:fld id="{8F9E4CFC-4D78-4278-B5AF-4AF15C3C8939}" type="slidenum">
              <a:rPr lang="en-CA" smtClean="0"/>
              <a:pPr/>
              <a:t>‹#›</a:t>
            </a:fld>
            <a:endParaRPr lang="en-CA"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E13A2ED-78BD-4EE5-ACAD-C2A26A74F79B}" type="datetimeFigureOut">
              <a:rPr lang="en-CA" smtClean="0">
                <a:solidFill>
                  <a:prstClr val="black">
                    <a:lumMod val="65000"/>
                    <a:lumOff val="35000"/>
                  </a:prstClr>
                </a:solidFill>
              </a:rPr>
              <a:pPr/>
              <a:t>05/09/2014</a:t>
            </a:fld>
            <a:endParaRPr lang="en-CA">
              <a:solidFill>
                <a:prstClr val="black">
                  <a:lumMod val="65000"/>
                  <a:lumOff val="35000"/>
                </a:prstClr>
              </a:solidFill>
            </a:endParaRPr>
          </a:p>
        </p:txBody>
      </p:sp>
      <p:sp>
        <p:nvSpPr>
          <p:cNvPr id="3" name="Footer Placeholder 2"/>
          <p:cNvSpPr>
            <a:spLocks noGrp="1"/>
          </p:cNvSpPr>
          <p:nvPr>
            <p:ph type="ftr" sz="quarter" idx="11"/>
          </p:nvPr>
        </p:nvSpPr>
        <p:spPr/>
        <p:txBody>
          <a:bodyPr/>
          <a:lstStyle/>
          <a:p>
            <a:endParaRPr lang="en-CA">
              <a:solidFill>
                <a:prstClr val="black">
                  <a:lumMod val="65000"/>
                  <a:lumOff val="35000"/>
                </a:prstClr>
              </a:solidFill>
            </a:endParaRPr>
          </a:p>
        </p:txBody>
      </p:sp>
      <p:sp>
        <p:nvSpPr>
          <p:cNvPr id="4" name="Slide Number Placeholder 3"/>
          <p:cNvSpPr>
            <a:spLocks noGrp="1"/>
          </p:cNvSpPr>
          <p:nvPr>
            <p:ph type="sldNum" sz="quarter" idx="12"/>
          </p:nvPr>
        </p:nvSpPr>
        <p:spPr/>
        <p:txBody>
          <a:bodyPr/>
          <a:lstStyle/>
          <a:p>
            <a:fld id="{49120D51-A41A-46CF-9073-B8783F499BD2}" type="slidenum">
              <a:rPr lang="en-CA" smtClean="0">
                <a:solidFill>
                  <a:prstClr val="black">
                    <a:lumMod val="65000"/>
                    <a:lumOff val="35000"/>
                  </a:prstClr>
                </a:solidFill>
              </a:rPr>
              <a:pPr/>
              <a:t>‹#›</a:t>
            </a:fld>
            <a:endParaRPr lang="en-CA">
              <a:solidFill>
                <a:prstClr val="black">
                  <a:lumMod val="65000"/>
                  <a:lumOff val="35000"/>
                </a:prstClr>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E13A2ED-78BD-4EE5-ACAD-C2A26A74F79B}" type="datetimeFigureOut">
              <a:rPr lang="en-CA" smtClean="0">
                <a:solidFill>
                  <a:prstClr val="black">
                    <a:lumMod val="65000"/>
                    <a:lumOff val="35000"/>
                  </a:prstClr>
                </a:solidFill>
              </a:rPr>
              <a:pPr/>
              <a:t>05/09/2014</a:t>
            </a:fld>
            <a:endParaRPr lang="en-CA">
              <a:solidFill>
                <a:prstClr val="black">
                  <a:lumMod val="65000"/>
                  <a:lumOff val="35000"/>
                </a:prstClr>
              </a:solidFill>
            </a:endParaRPr>
          </a:p>
        </p:txBody>
      </p:sp>
      <p:sp>
        <p:nvSpPr>
          <p:cNvPr id="3" name="Footer Placeholder 2"/>
          <p:cNvSpPr>
            <a:spLocks noGrp="1"/>
          </p:cNvSpPr>
          <p:nvPr>
            <p:ph type="ftr" sz="quarter" idx="11"/>
          </p:nvPr>
        </p:nvSpPr>
        <p:spPr/>
        <p:txBody>
          <a:bodyPr/>
          <a:lstStyle/>
          <a:p>
            <a:endParaRPr lang="en-CA">
              <a:solidFill>
                <a:prstClr val="black">
                  <a:lumMod val="65000"/>
                  <a:lumOff val="35000"/>
                </a:prstClr>
              </a:solidFill>
            </a:endParaRPr>
          </a:p>
        </p:txBody>
      </p:sp>
      <p:sp>
        <p:nvSpPr>
          <p:cNvPr id="4" name="Slide Number Placeholder 3"/>
          <p:cNvSpPr>
            <a:spLocks noGrp="1"/>
          </p:cNvSpPr>
          <p:nvPr>
            <p:ph type="sldNum" sz="quarter" idx="12"/>
          </p:nvPr>
        </p:nvSpPr>
        <p:spPr/>
        <p:txBody>
          <a:bodyPr/>
          <a:lstStyle/>
          <a:p>
            <a:fld id="{49120D51-A41A-46CF-9073-B8783F499BD2}" type="slidenum">
              <a:rPr lang="en-CA" smtClean="0">
                <a:solidFill>
                  <a:prstClr val="black">
                    <a:lumMod val="65000"/>
                    <a:lumOff val="35000"/>
                  </a:prstClr>
                </a:solidFill>
              </a:rPr>
              <a:pPr/>
              <a:t>‹#›</a:t>
            </a:fld>
            <a:endParaRPr lang="en-CA">
              <a:solidFill>
                <a:prstClr val="black">
                  <a:lumMod val="65000"/>
                  <a:lumOff val="35000"/>
                </a:prstClr>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5.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3000">
              <a:srgbClr val="DDE0DA"/>
            </a:gs>
            <a:gs pos="60000">
              <a:srgbClr val="B0D2DA"/>
            </a:gs>
            <a:gs pos="99000">
              <a:srgbClr val="2A6786">
                <a:lumMod val="84000"/>
                <a:lumOff val="16000"/>
                <a:alpha val="83000"/>
              </a:srgbClr>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9E13A2ED-78BD-4EE5-ACAD-C2A26A74F79B}" type="datetimeFigureOut">
              <a:rPr lang="en-CA" smtClean="0">
                <a:solidFill>
                  <a:prstClr val="black">
                    <a:lumMod val="65000"/>
                    <a:lumOff val="35000"/>
                  </a:prstClr>
                </a:solidFill>
              </a:rPr>
              <a:pPr/>
              <a:t>05/09/2014</a:t>
            </a:fld>
            <a:endParaRPr lang="en-CA">
              <a:solidFill>
                <a:prstClr val="black">
                  <a:lumMod val="65000"/>
                  <a:lumOff val="35000"/>
                </a:prstClr>
              </a:solidFill>
            </a:endParaRPr>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en-CA">
              <a:solidFill>
                <a:prstClr val="black">
                  <a:lumMod val="65000"/>
                  <a:lumOff val="35000"/>
                </a:prstClr>
              </a:solidFill>
            </a:endParaRPr>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49120D51-A41A-46CF-9073-B8783F499BD2}" type="slidenum">
              <a:rPr lang="en-CA" smtClean="0">
                <a:solidFill>
                  <a:prstClr val="black">
                    <a:lumMod val="65000"/>
                    <a:lumOff val="35000"/>
                  </a:prstClr>
                </a:solidFill>
              </a:rPr>
              <a:pPr/>
              <a:t>‹#›</a:t>
            </a:fld>
            <a:endParaRPr lang="en-CA">
              <a:solidFill>
                <a:prstClr val="black">
                  <a:lumMod val="65000"/>
                  <a:lumOff val="35000"/>
                </a:prstClr>
              </a:solidFill>
            </a:endParaRPr>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70C0"/>
              </a:solidFill>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70C0"/>
              </a:solidFill>
            </a:endParaRPr>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76" r:id="rId3"/>
    <p:sldLayoutId id="2147483677" r:id="rId4"/>
  </p:sldLayoutIdLst>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3000">
              <a:srgbClr val="DDE0DA"/>
            </a:gs>
            <a:gs pos="60000">
              <a:srgbClr val="B0D2DA"/>
            </a:gs>
            <a:gs pos="99000">
              <a:srgbClr val="2A6786">
                <a:lumMod val="84000"/>
                <a:lumOff val="16000"/>
                <a:alpha val="83000"/>
              </a:srgbClr>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9E13A2ED-78BD-4EE5-ACAD-C2A26A74F79B}" type="datetimeFigureOut">
              <a:rPr lang="en-CA" smtClean="0">
                <a:solidFill>
                  <a:prstClr val="black">
                    <a:lumMod val="65000"/>
                    <a:lumOff val="35000"/>
                  </a:prstClr>
                </a:solidFill>
              </a:rPr>
              <a:pPr/>
              <a:t>05/09/2014</a:t>
            </a:fld>
            <a:endParaRPr lang="en-CA">
              <a:solidFill>
                <a:prstClr val="black">
                  <a:lumMod val="65000"/>
                  <a:lumOff val="35000"/>
                </a:prstClr>
              </a:solidFill>
            </a:endParaRPr>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en-CA">
              <a:solidFill>
                <a:prstClr val="black">
                  <a:lumMod val="65000"/>
                  <a:lumOff val="35000"/>
                </a:prstClr>
              </a:solidFill>
            </a:endParaRPr>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49120D51-A41A-46CF-9073-B8783F499BD2}" type="slidenum">
              <a:rPr lang="en-CA" smtClean="0">
                <a:solidFill>
                  <a:prstClr val="black">
                    <a:lumMod val="65000"/>
                    <a:lumOff val="35000"/>
                  </a:prstClr>
                </a:solidFill>
              </a:rPr>
              <a:pPr/>
              <a:t>‹#›</a:t>
            </a:fld>
            <a:endParaRPr lang="en-CA">
              <a:solidFill>
                <a:prstClr val="black">
                  <a:lumMod val="65000"/>
                  <a:lumOff val="35000"/>
                </a:prstClr>
              </a:solidFill>
            </a:endParaRPr>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70C0"/>
              </a:solidFill>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70C0"/>
              </a:solidFill>
            </a:endParaRPr>
          </a:p>
        </p:txBody>
      </p:sp>
    </p:spTree>
  </p:cSld>
  <p:clrMap bg1="lt1" tx1="dk1" bg2="lt2" tx2="dk2" accent1="accent1" accent2="accent2" accent3="accent3" accent4="accent4" accent5="accent5" accent6="accent6" hlink="hlink" folHlink="folHlink"/>
  <p:sldLayoutIdLst>
    <p:sldLayoutId id="2147483672" r:id="rId1"/>
  </p:sldLayoutIdLst>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3000">
              <a:srgbClr val="DDE0DA"/>
            </a:gs>
            <a:gs pos="60000">
              <a:srgbClr val="B0D2DA"/>
            </a:gs>
            <a:gs pos="99000">
              <a:srgbClr val="2A6786">
                <a:lumMod val="84000"/>
                <a:lumOff val="16000"/>
                <a:alpha val="83000"/>
              </a:srgbClr>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9E13A2ED-78BD-4EE5-ACAD-C2A26A74F79B}" type="datetimeFigureOut">
              <a:rPr lang="en-CA" smtClean="0">
                <a:solidFill>
                  <a:prstClr val="black">
                    <a:lumMod val="65000"/>
                    <a:lumOff val="35000"/>
                  </a:prstClr>
                </a:solidFill>
              </a:rPr>
              <a:pPr/>
              <a:t>05/09/2014</a:t>
            </a:fld>
            <a:endParaRPr lang="en-CA">
              <a:solidFill>
                <a:prstClr val="black">
                  <a:lumMod val="65000"/>
                  <a:lumOff val="35000"/>
                </a:prstClr>
              </a:solidFill>
            </a:endParaRPr>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en-CA">
              <a:solidFill>
                <a:prstClr val="black">
                  <a:lumMod val="65000"/>
                  <a:lumOff val="35000"/>
                </a:prstClr>
              </a:solidFill>
            </a:endParaRPr>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49120D51-A41A-46CF-9073-B8783F499BD2}" type="slidenum">
              <a:rPr lang="en-CA" smtClean="0">
                <a:solidFill>
                  <a:prstClr val="black">
                    <a:lumMod val="65000"/>
                    <a:lumOff val="35000"/>
                  </a:prstClr>
                </a:solidFill>
              </a:rPr>
              <a:pPr/>
              <a:t>‹#›</a:t>
            </a:fld>
            <a:endParaRPr lang="en-CA">
              <a:solidFill>
                <a:prstClr val="black">
                  <a:lumMod val="65000"/>
                  <a:lumOff val="35000"/>
                </a:prstClr>
              </a:solidFill>
            </a:endParaRPr>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70C0"/>
              </a:solidFill>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70C0"/>
              </a:solidFill>
            </a:endParaRPr>
          </a:p>
        </p:txBody>
      </p:sp>
    </p:spTree>
  </p:cSld>
  <p:clrMap bg1="lt1" tx1="dk1" bg2="lt2" tx2="dk2" accent1="accent1" accent2="accent2" accent3="accent3" accent4="accent4" accent5="accent5" accent6="accent6" hlink="hlink" folHlink="folHlink"/>
  <p:sldLayoutIdLst>
    <p:sldLayoutId id="2147483674" r:id="rId1"/>
  </p:sldLayoutIdLst>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8" Type="http://schemas.openxmlformats.org/officeDocument/2006/relationships/image" Target="../media/image15.jpeg"/><Relationship Id="rId13" Type="http://schemas.openxmlformats.org/officeDocument/2006/relationships/image" Target="../media/image20.png"/><Relationship Id="rId18" Type="http://schemas.openxmlformats.org/officeDocument/2006/relationships/image" Target="../media/image25.png"/><Relationship Id="rId3" Type="http://schemas.openxmlformats.org/officeDocument/2006/relationships/image" Target="../media/image10.jpeg"/><Relationship Id="rId7" Type="http://schemas.openxmlformats.org/officeDocument/2006/relationships/image" Target="../media/image14.png"/><Relationship Id="rId12" Type="http://schemas.openxmlformats.org/officeDocument/2006/relationships/image" Target="../media/image19.png"/><Relationship Id="rId17" Type="http://schemas.openxmlformats.org/officeDocument/2006/relationships/image" Target="../media/image24.png"/><Relationship Id="rId2" Type="http://schemas.openxmlformats.org/officeDocument/2006/relationships/notesSlide" Target="../notesSlides/notesSlide4.xml"/><Relationship Id="rId16" Type="http://schemas.openxmlformats.org/officeDocument/2006/relationships/image" Target="../media/image23.png"/><Relationship Id="rId1" Type="http://schemas.openxmlformats.org/officeDocument/2006/relationships/slideLayout" Target="../slideLayouts/slideLayout3.xml"/><Relationship Id="rId6" Type="http://schemas.openxmlformats.org/officeDocument/2006/relationships/image" Target="../media/image13.tiff"/><Relationship Id="rId11" Type="http://schemas.openxmlformats.org/officeDocument/2006/relationships/image" Target="../media/image18.jpeg"/><Relationship Id="rId5" Type="http://schemas.openxmlformats.org/officeDocument/2006/relationships/image" Target="../media/image12.jpeg"/><Relationship Id="rId15" Type="http://schemas.openxmlformats.org/officeDocument/2006/relationships/image" Target="../media/image22.png"/><Relationship Id="rId10" Type="http://schemas.openxmlformats.org/officeDocument/2006/relationships/image" Target="../media/image17.jpeg"/><Relationship Id="rId19" Type="http://schemas.openxmlformats.org/officeDocument/2006/relationships/image" Target="../media/image26.png"/><Relationship Id="rId4" Type="http://schemas.openxmlformats.org/officeDocument/2006/relationships/image" Target="../media/image11.jpeg"/><Relationship Id="rId9" Type="http://schemas.openxmlformats.org/officeDocument/2006/relationships/image" Target="../media/image16.jpeg"/><Relationship Id="rId14" Type="http://schemas.openxmlformats.org/officeDocument/2006/relationships/image" Target="../media/image21.png"/></Relationships>
</file>

<file path=ppt/slides/_rels/slide6.xml.rels><?xml version="1.0" encoding="UTF-8" standalone="yes"?>
<Relationships xmlns="http://schemas.openxmlformats.org/package/2006/relationships"><Relationship Id="rId8" Type="http://schemas.openxmlformats.org/officeDocument/2006/relationships/slide" Target="slide7.xml"/><Relationship Id="rId3" Type="http://schemas.openxmlformats.org/officeDocument/2006/relationships/slide" Target="slide14.xml"/><Relationship Id="rId7" Type="http://schemas.openxmlformats.org/officeDocument/2006/relationships/slide" Target="slide11.xml"/><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slide" Target="slide9.xml"/><Relationship Id="rId5" Type="http://schemas.openxmlformats.org/officeDocument/2006/relationships/slide" Target="slide8.xml"/><Relationship Id="rId4" Type="http://schemas.openxmlformats.org/officeDocument/2006/relationships/slide" Target="slide13.xml"/></Relationships>
</file>

<file path=ppt/slides/_rels/slide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slide" Target="slide6.xml"/></Relationships>
</file>

<file path=ppt/slides/_rels/slide8.xml.rels><?xml version="1.0" encoding="UTF-8" standalone="yes"?>
<Relationships xmlns="http://schemas.openxmlformats.org/package/2006/relationships"><Relationship Id="rId3" Type="http://schemas.openxmlformats.org/officeDocument/2006/relationships/image" Target="../media/image28.wmf"/><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slide" Target="slide6.xml"/><Relationship Id="rId4" Type="http://schemas.openxmlformats.org/officeDocument/2006/relationships/image" Target="../media/image29.jpeg"/></Relationships>
</file>

<file path=ppt/slides/_rels/slide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openxmlformats.org/officeDocument/2006/relationships/image" Target="../media/image33.jpeg"/><Relationship Id="rId4" Type="http://schemas.openxmlformats.org/officeDocument/2006/relationships/image" Target="../media/image32.jpeg"/></Relationships>
</file>

<file path=ppt/slides/_rels/slide1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slide" Target="slide6.xml"/><Relationship Id="rId5" Type="http://schemas.openxmlformats.org/officeDocument/2006/relationships/image" Target="../media/image36.jpeg"/><Relationship Id="rId4" Type="http://schemas.openxmlformats.org/officeDocument/2006/relationships/image" Target="../media/image35.jpeg"/></Relationships>
</file>

<file path=ppt/slides/_rels/slide13.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37.jp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39.jpeg"/></Relationships>
</file>

<file path=ppt/slides/_rels/slide1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41.jpeg"/></Relationships>
</file>

<file path=ppt/slides/_rels/slide2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image" Target="../media/image43.jp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hyperlink" Target="mailto:sshikaze@hkpr.on.ca" TargetMode="External"/><Relationship Id="rId7" Type="http://schemas.openxmlformats.org/officeDocument/2006/relationships/hyperlink" Target="http://www.hkpr.on.ca/" TargetMode="External"/><Relationship Id="rId2" Type="http://schemas.openxmlformats.org/officeDocument/2006/relationships/notesSlide" Target="../notesSlides/notesSlide24.xml"/><Relationship Id="rId1" Type="http://schemas.openxmlformats.org/officeDocument/2006/relationships/slideLayout" Target="../slideLayouts/slideLayout5.xml"/><Relationship Id="rId6" Type="http://schemas.openxmlformats.org/officeDocument/2006/relationships/hyperlink" Target="http://www.cyclehaliburton.ca/" TargetMode="External"/><Relationship Id="rId5" Type="http://schemas.openxmlformats.org/officeDocument/2006/relationships/hyperlink" Target="http://www.communitiesinaction.ca/" TargetMode="External"/><Relationship Id="rId4" Type="http://schemas.openxmlformats.org/officeDocument/2006/relationships/hyperlink" Target="mailto:kvhall06@gmail.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9512" y="1052736"/>
            <a:ext cx="8640960" cy="1499592"/>
          </a:xfrm>
        </p:spPr>
        <p:txBody>
          <a:bodyPr>
            <a:noAutofit/>
          </a:bodyPr>
          <a:lstStyle/>
          <a:p>
            <a:pPr algn="ctr"/>
            <a:r>
              <a:rPr lang="en-US" sz="4000" kern="1200" dirty="0" smtClean="0">
                <a:solidFill>
                  <a:schemeClr val="accent1">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Building Capacity for </a:t>
            </a:r>
            <a:br>
              <a:rPr lang="en-US" sz="4000" kern="1200" dirty="0" smtClean="0">
                <a:solidFill>
                  <a:schemeClr val="accent1">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en-US" sz="4000" kern="1200" dirty="0" smtClean="0">
                <a:solidFill>
                  <a:schemeClr val="accent1">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Active Transportation in the </a:t>
            </a:r>
            <a:br>
              <a:rPr lang="en-US" sz="4000" kern="1200" dirty="0" smtClean="0">
                <a:solidFill>
                  <a:schemeClr val="accent1">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en-US" sz="4000" kern="1200" dirty="0" err="1" smtClean="0">
                <a:solidFill>
                  <a:schemeClr val="accent1">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Haliburton</a:t>
            </a:r>
            <a:r>
              <a:rPr lang="en-US" sz="4000" kern="1200" dirty="0" smtClean="0">
                <a:solidFill>
                  <a:schemeClr val="accent1">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Highlands</a:t>
            </a:r>
            <a:endParaRPr lang="en-CA" sz="4000" dirty="0">
              <a:solidFill>
                <a:schemeClr val="accent1">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6" name="Picture 5"/>
          <p:cNvPicPr>
            <a:picLocks noChangeAspect="1"/>
          </p:cNvPicPr>
          <p:nvPr/>
        </p:nvPicPr>
        <p:blipFill rotWithShape="1">
          <a:blip r:embed="rId2" cstate="screen">
            <a:extLst>
              <a:ext uri="{28A0092B-C50C-407E-A947-70E740481C1C}">
                <a14:useLocalDpi xmlns:a14="http://schemas.microsoft.com/office/drawing/2010/main" val="0"/>
              </a:ext>
            </a:extLst>
          </a:blip>
          <a:srcRect/>
          <a:stretch/>
        </p:blipFill>
        <p:spPr>
          <a:xfrm>
            <a:off x="611560" y="2780928"/>
            <a:ext cx="7886700" cy="3457575"/>
          </a:xfrm>
          <a:prstGeom prst="rect">
            <a:avLst/>
          </a:prstGeom>
        </p:spPr>
      </p:pic>
      <p:sp>
        <p:nvSpPr>
          <p:cNvPr id="7" name="TextBox 6"/>
          <p:cNvSpPr txBox="1"/>
          <p:nvPr/>
        </p:nvSpPr>
        <p:spPr>
          <a:xfrm>
            <a:off x="4589735" y="6340678"/>
            <a:ext cx="3943350" cy="369332"/>
          </a:xfrm>
          <a:prstGeom prst="rect">
            <a:avLst/>
          </a:prstGeom>
          <a:noFill/>
        </p:spPr>
        <p:txBody>
          <a:bodyPr wrap="square" rtlCol="0">
            <a:spAutoFit/>
          </a:bodyPr>
          <a:lstStyle/>
          <a:p>
            <a:r>
              <a:rPr lang="en-US" dirty="0"/>
              <a:t>Photo: Sue Tiffin, The Highlander</a:t>
            </a:r>
            <a:endParaRPr lang="en-CA" dirty="0"/>
          </a:p>
        </p:txBody>
      </p:sp>
    </p:spTree>
    <p:extLst>
      <p:ext uri="{BB962C8B-B14F-4D97-AF65-F5344CB8AC3E}">
        <p14:creationId xmlns:p14="http://schemas.microsoft.com/office/powerpoint/2010/main" val="255118327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332656"/>
            <a:ext cx="8712968" cy="688097"/>
          </a:xfrm>
        </p:spPr>
        <p:txBody>
          <a:bodyPr>
            <a:noAutofit/>
          </a:bodyPr>
          <a:lstStyle/>
          <a:p>
            <a:r>
              <a:rPr lang="en-CA" sz="3600" b="1" dirty="0" err="1" smtClean="0">
                <a:solidFill>
                  <a:schemeClr val="accent1">
                    <a:lumMod val="50000"/>
                  </a:schemeClr>
                </a:solidFill>
                <a:latin typeface="Arial" panose="020B0604020202020204" pitchFamily="34" charset="0"/>
                <a:cs typeface="Arial" panose="020B0604020202020204" pitchFamily="34" charset="0"/>
              </a:rPr>
              <a:t>Haliburton</a:t>
            </a:r>
            <a:r>
              <a:rPr lang="en-CA" sz="3600" b="1" dirty="0">
                <a:solidFill>
                  <a:schemeClr val="accent1">
                    <a:lumMod val="50000"/>
                  </a:schemeClr>
                </a:solidFill>
                <a:latin typeface="Arial" panose="020B0604020202020204" pitchFamily="34" charset="0"/>
                <a:cs typeface="Arial" panose="020B0604020202020204" pitchFamily="34" charset="0"/>
              </a:rPr>
              <a:t> </a:t>
            </a:r>
            <a:r>
              <a:rPr lang="en-CA" sz="3600" b="1" dirty="0" smtClean="0">
                <a:solidFill>
                  <a:schemeClr val="accent1">
                    <a:lumMod val="50000"/>
                  </a:schemeClr>
                </a:solidFill>
                <a:latin typeface="Arial" panose="020B0604020202020204" pitchFamily="34" charset="0"/>
                <a:cs typeface="Arial" panose="020B0604020202020204" pitchFamily="34" charset="0"/>
              </a:rPr>
              <a:t>County, Ontario, Canada</a:t>
            </a:r>
            <a:endParaRPr lang="en-CA" sz="3600" b="1" dirty="0">
              <a:solidFill>
                <a:schemeClr val="accent1">
                  <a:lumMod val="50000"/>
                </a:schemeClr>
              </a:solidFill>
              <a:latin typeface="Arial" panose="020B0604020202020204" pitchFamily="34" charset="0"/>
              <a:cs typeface="Arial" panose="020B0604020202020204" pitchFamily="34" charset="0"/>
            </a:endParaRPr>
          </a:p>
        </p:txBody>
      </p:sp>
      <p:sp>
        <p:nvSpPr>
          <p:cNvPr id="3" name="Slide Number Placeholder 2"/>
          <p:cNvSpPr>
            <a:spLocks noGrp="1"/>
          </p:cNvSpPr>
          <p:nvPr>
            <p:ph type="sldNum" sz="quarter" idx="12"/>
          </p:nvPr>
        </p:nvSpPr>
        <p:spPr/>
        <p:txBody>
          <a:bodyPr/>
          <a:lstStyle/>
          <a:p>
            <a:fld id="{4A66D8FF-197E-4B8B-AD7E-E86EDF1EA16B}" type="slidenum">
              <a:rPr lang="en-CA" smtClean="0">
                <a:solidFill>
                  <a:srgbClr val="5B6973">
                    <a:lumMod val="60000"/>
                    <a:lumOff val="40000"/>
                  </a:srgbClr>
                </a:solidFill>
                <a:latin typeface="Arial" pitchFamily="34" charset="0"/>
                <a:cs typeface="Arial" pitchFamily="34" charset="0"/>
              </a:rPr>
              <a:pPr/>
              <a:t>2</a:t>
            </a:fld>
            <a:endParaRPr lang="en-CA" dirty="0">
              <a:solidFill>
                <a:srgbClr val="5B6973">
                  <a:lumMod val="60000"/>
                  <a:lumOff val="40000"/>
                </a:srgbClr>
              </a:solidFill>
              <a:latin typeface="Arial" pitchFamily="34" charset="0"/>
              <a:cs typeface="Arial" pitchFamily="34" charset="0"/>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1600" y="1068653"/>
            <a:ext cx="6984776" cy="5132142"/>
          </a:xfrm>
          <a:prstGeom prst="rect">
            <a:avLst/>
          </a:prstGeom>
          <a:ln>
            <a:noFill/>
          </a:ln>
        </p:spPr>
      </p:pic>
      <p:pic>
        <p:nvPicPr>
          <p:cNvPr id="6" name="Picture 5"/>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6588224" y="5229200"/>
            <a:ext cx="2420874" cy="1278263"/>
          </a:xfrm>
          <a:prstGeom prst="rect">
            <a:avLst/>
          </a:prstGeom>
        </p:spPr>
      </p:pic>
    </p:spTree>
    <p:extLst>
      <p:ext uri="{BB962C8B-B14F-4D97-AF65-F5344CB8AC3E}">
        <p14:creationId xmlns:p14="http://schemas.microsoft.com/office/powerpoint/2010/main" val="84837603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404664"/>
            <a:ext cx="8856984" cy="907504"/>
          </a:xfrm>
        </p:spPr>
        <p:txBody>
          <a:bodyPr/>
          <a:lstStyle/>
          <a:p>
            <a:r>
              <a:rPr lang="en-US" sz="3400" b="1" dirty="0" smtClean="0">
                <a:solidFill>
                  <a:schemeClr val="accent1">
                    <a:lumMod val="50000"/>
                  </a:schemeClr>
                </a:solidFill>
                <a:latin typeface="Arial" panose="020B0604020202020204" pitchFamily="34" charset="0"/>
                <a:cs typeface="Arial" panose="020B0604020202020204" pitchFamily="34" charset="0"/>
              </a:rPr>
              <a:t>Active Transportation: Rural Challenges</a:t>
            </a:r>
            <a:endParaRPr lang="en-CA" sz="3400" b="1" dirty="0">
              <a:solidFill>
                <a:schemeClr val="accent1">
                  <a:lumMod val="50000"/>
                </a:schemeClr>
              </a:solidFill>
              <a:latin typeface="Arial" panose="020B0604020202020204" pitchFamily="34" charset="0"/>
              <a:cs typeface="Arial" panose="020B0604020202020204" pitchFamily="34" charset="0"/>
            </a:endParaRPr>
          </a:p>
        </p:txBody>
      </p:sp>
      <p:sp>
        <p:nvSpPr>
          <p:cNvPr id="4" name="Rectangle 2"/>
          <p:cNvSpPr>
            <a:spLocks noGrp="1" noChangeArrowheads="1"/>
          </p:cNvSpPr>
          <p:nvPr>
            <p:ph idx="1"/>
          </p:nvPr>
        </p:nvSpPr>
        <p:spPr bwMode="auto">
          <a:xfrm>
            <a:off x="4572000" y="1723120"/>
            <a:ext cx="4413176" cy="4464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ormAutofit lnSpcReduction="10000"/>
          </a:bodyPr>
          <a:lstStyle/>
          <a:p>
            <a:pPr marL="342900" indent="-342900">
              <a:lnSpc>
                <a:spcPct val="90000"/>
              </a:lnSpc>
              <a:spcBef>
                <a:spcPct val="20000"/>
              </a:spcBef>
            </a:pPr>
            <a:r>
              <a:rPr lang="en-US" sz="2800" b="1" dirty="0" smtClean="0">
                <a:solidFill>
                  <a:schemeClr val="tx1"/>
                </a:solidFill>
              </a:rPr>
              <a:t>Capacity </a:t>
            </a:r>
            <a:r>
              <a:rPr lang="en-US" sz="2800" b="1" dirty="0">
                <a:solidFill>
                  <a:schemeClr val="tx1"/>
                </a:solidFill>
              </a:rPr>
              <a:t>– </a:t>
            </a:r>
            <a:r>
              <a:rPr lang="en-US" sz="2800" dirty="0">
                <a:solidFill>
                  <a:schemeClr val="tx1"/>
                </a:solidFill>
              </a:rPr>
              <a:t>financial, human</a:t>
            </a:r>
          </a:p>
          <a:p>
            <a:pPr marL="342900" indent="-342900">
              <a:lnSpc>
                <a:spcPct val="90000"/>
              </a:lnSpc>
              <a:spcBef>
                <a:spcPct val="20000"/>
              </a:spcBef>
            </a:pPr>
            <a:r>
              <a:rPr lang="en-US" sz="2800" b="1" dirty="0">
                <a:solidFill>
                  <a:schemeClr val="tx1"/>
                </a:solidFill>
              </a:rPr>
              <a:t>Infrastructure – </a:t>
            </a:r>
            <a:r>
              <a:rPr lang="en-US" sz="2800" dirty="0">
                <a:solidFill>
                  <a:schemeClr val="tx1"/>
                </a:solidFill>
              </a:rPr>
              <a:t>extensive road network</a:t>
            </a:r>
          </a:p>
          <a:p>
            <a:pPr marL="342900" indent="-342900">
              <a:lnSpc>
                <a:spcPct val="90000"/>
              </a:lnSpc>
              <a:spcBef>
                <a:spcPct val="20000"/>
              </a:spcBef>
            </a:pPr>
            <a:r>
              <a:rPr lang="en-US" sz="2800" b="1" dirty="0">
                <a:solidFill>
                  <a:schemeClr val="tx1"/>
                </a:solidFill>
              </a:rPr>
              <a:t>Geography – </a:t>
            </a:r>
            <a:r>
              <a:rPr lang="en-US" sz="2800" dirty="0">
                <a:solidFill>
                  <a:schemeClr val="tx1"/>
                </a:solidFill>
              </a:rPr>
              <a:t>large </a:t>
            </a:r>
            <a:r>
              <a:rPr lang="en-US" sz="2800" dirty="0" smtClean="0">
                <a:solidFill>
                  <a:schemeClr val="tx1"/>
                </a:solidFill>
              </a:rPr>
              <a:t>distances, low density</a:t>
            </a:r>
          </a:p>
          <a:p>
            <a:pPr marL="342900" indent="-342900">
              <a:lnSpc>
                <a:spcPct val="90000"/>
              </a:lnSpc>
              <a:spcBef>
                <a:spcPct val="20000"/>
              </a:spcBef>
            </a:pPr>
            <a:r>
              <a:rPr lang="en-US" sz="2800" b="1" dirty="0" smtClean="0">
                <a:solidFill>
                  <a:schemeClr val="tx1"/>
                </a:solidFill>
              </a:rPr>
              <a:t>Attitudes – </a:t>
            </a:r>
            <a:r>
              <a:rPr lang="en-US" sz="2800" dirty="0">
                <a:solidFill>
                  <a:schemeClr val="tx1"/>
                </a:solidFill>
              </a:rPr>
              <a:t>rural “car </a:t>
            </a:r>
            <a:r>
              <a:rPr lang="en-US" sz="2800" dirty="0" smtClean="0">
                <a:solidFill>
                  <a:schemeClr val="tx1"/>
                </a:solidFill>
              </a:rPr>
              <a:t>culture”- transportation </a:t>
            </a:r>
            <a:r>
              <a:rPr lang="en-US" sz="2800" dirty="0">
                <a:solidFill>
                  <a:schemeClr val="tx1"/>
                </a:solidFill>
              </a:rPr>
              <a:t>= roads = cars</a:t>
            </a:r>
            <a:endParaRPr lang="en-US" sz="2800" b="1" dirty="0">
              <a:solidFill>
                <a:schemeClr val="tx1"/>
              </a:solidFill>
            </a:endParaRPr>
          </a:p>
          <a:p>
            <a:pPr marL="342900" indent="-342900">
              <a:lnSpc>
                <a:spcPct val="90000"/>
              </a:lnSpc>
              <a:spcBef>
                <a:spcPct val="20000"/>
              </a:spcBef>
            </a:pPr>
            <a:r>
              <a:rPr lang="en-US" sz="2800" b="1" dirty="0">
                <a:solidFill>
                  <a:schemeClr val="tx1"/>
                </a:solidFill>
              </a:rPr>
              <a:t>Knowledge Gap – </a:t>
            </a:r>
            <a:r>
              <a:rPr lang="en-US" sz="2800" dirty="0">
                <a:solidFill>
                  <a:schemeClr val="tx1"/>
                </a:solidFill>
              </a:rPr>
              <a:t>most evidence is urban based</a:t>
            </a:r>
            <a:endParaRPr lang="en-US" sz="2800" b="1" dirty="0">
              <a:solidFill>
                <a:schemeClr val="tx1"/>
              </a:solidFill>
            </a:endParaRPr>
          </a:p>
        </p:txBody>
      </p:sp>
      <p:pic>
        <p:nvPicPr>
          <p:cNvPr id="5" name="Picture 4"/>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79512" y="1988840"/>
            <a:ext cx="4283968" cy="3212976"/>
          </a:xfrm>
          <a:prstGeom prst="rect">
            <a:avLst/>
          </a:prstGeom>
        </p:spPr>
      </p:pic>
    </p:spTree>
    <p:extLst>
      <p:ext uri="{BB962C8B-B14F-4D97-AF65-F5344CB8AC3E}">
        <p14:creationId xmlns:p14="http://schemas.microsoft.com/office/powerpoint/2010/main" val="138515542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F9E4CFC-4D78-4278-B5AF-4AF15C3C8939}" type="slidenum">
              <a:rPr lang="en-CA" smtClean="0">
                <a:solidFill>
                  <a:schemeClr val="tx2">
                    <a:lumMod val="60000"/>
                    <a:lumOff val="40000"/>
                  </a:schemeClr>
                </a:solidFill>
                <a:latin typeface="Arial" pitchFamily="34" charset="0"/>
                <a:cs typeface="Arial" pitchFamily="34" charset="0"/>
              </a:rPr>
              <a:pPr/>
              <a:t>4</a:t>
            </a:fld>
            <a:endParaRPr lang="en-CA" dirty="0">
              <a:solidFill>
                <a:schemeClr val="tx2">
                  <a:lumMod val="60000"/>
                  <a:lumOff val="40000"/>
                </a:schemeClr>
              </a:solidFill>
              <a:latin typeface="Arial" pitchFamily="34" charset="0"/>
              <a:cs typeface="Arial" pitchFamily="34" charset="0"/>
            </a:endParaRP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b="9929"/>
          <a:stretch/>
        </p:blipFill>
        <p:spPr>
          <a:xfrm>
            <a:off x="179512" y="1412776"/>
            <a:ext cx="4310489" cy="2592288"/>
          </a:xfrm>
          <a:prstGeom prst="rect">
            <a:avLst/>
          </a:prstGeom>
          <a:ln w="19050">
            <a:noFill/>
          </a:ln>
        </p:spPr>
      </p:pic>
      <p:pic>
        <p:nvPicPr>
          <p:cNvPr id="7" name="Picture 6"/>
          <p:cNvPicPr>
            <a:picLocks noChangeAspect="1"/>
          </p:cNvPicPr>
          <p:nvPr/>
        </p:nvPicPr>
        <p:blipFill rotWithShape="1">
          <a:blip r:embed="rId4" cstate="screen">
            <a:extLst>
              <a:ext uri="{28A0092B-C50C-407E-A947-70E740481C1C}">
                <a14:useLocalDpi xmlns:a14="http://schemas.microsoft.com/office/drawing/2010/main" val="0"/>
              </a:ext>
            </a:extLst>
          </a:blip>
          <a:srcRect t="6690"/>
          <a:stretch/>
        </p:blipFill>
        <p:spPr>
          <a:xfrm>
            <a:off x="169484" y="4186410"/>
            <a:ext cx="4068652" cy="2529194"/>
          </a:xfrm>
          <a:prstGeom prst="rect">
            <a:avLst/>
          </a:prstGeom>
        </p:spPr>
      </p:pic>
      <p:sp>
        <p:nvSpPr>
          <p:cNvPr id="8" name="Title 1"/>
          <p:cNvSpPr txBox="1">
            <a:spLocks/>
          </p:cNvSpPr>
          <p:nvPr/>
        </p:nvSpPr>
        <p:spPr>
          <a:xfrm>
            <a:off x="334267" y="116632"/>
            <a:ext cx="8352928" cy="1512168"/>
          </a:xfrm>
          <a:prstGeom prst="rect">
            <a:avLst/>
          </a:prstGeom>
        </p:spPr>
        <p:txBody>
          <a:bodyPr>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pPr>
              <a:lnSpc>
                <a:spcPct val="150000"/>
              </a:lnSpc>
            </a:pPr>
            <a:r>
              <a:rPr lang="en-US" sz="2400" b="1" dirty="0" smtClean="0">
                <a:solidFill>
                  <a:schemeClr val="accent1">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Good news: Implementation of cycling/AT initiatives </a:t>
            </a:r>
            <a:r>
              <a:rPr lang="en-US" sz="2400" b="1" u="sng" dirty="0" smtClean="0">
                <a:solidFill>
                  <a:schemeClr val="accent1">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IS</a:t>
            </a:r>
            <a:r>
              <a:rPr lang="en-US" sz="2400" b="1" dirty="0" smtClean="0">
                <a:solidFill>
                  <a:schemeClr val="accent1">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achievable in small, rural communities!</a:t>
            </a:r>
            <a:endParaRPr lang="en-CA" sz="2400" b="1" dirty="0">
              <a:solidFill>
                <a:schemeClr val="accent1">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9" name="Content Placeholder 3"/>
          <p:cNvPicPr>
            <a:picLocks noChangeAspect="1"/>
          </p:cNvPicPr>
          <p:nvPr/>
        </p:nvPicPr>
        <p:blipFill rotWithShape="1">
          <a:blip r:embed="rId5" cstate="screen">
            <a:extLst>
              <a:ext uri="{28A0092B-C50C-407E-A947-70E740481C1C}">
                <a14:useLocalDpi xmlns:a14="http://schemas.microsoft.com/office/drawing/2010/main" val="0"/>
              </a:ext>
            </a:extLst>
          </a:blip>
          <a:srcRect t="11314" b="7594"/>
          <a:stretch/>
        </p:blipFill>
        <p:spPr>
          <a:xfrm>
            <a:off x="4607276" y="3942468"/>
            <a:ext cx="4499992" cy="2773136"/>
          </a:xfrm>
          <a:prstGeom prst="rect">
            <a:avLst/>
          </a:prstGeom>
        </p:spPr>
      </p:pic>
      <p:pic>
        <p:nvPicPr>
          <p:cNvPr id="4" name="Picture 3"/>
          <p:cNvPicPr>
            <a:picLocks noChangeAspect="1"/>
          </p:cNvPicPr>
          <p:nvPr/>
        </p:nvPicPr>
        <p:blipFill rotWithShape="1">
          <a:blip r:embed="rId6" cstate="print">
            <a:extLst>
              <a:ext uri="{28A0092B-C50C-407E-A947-70E740481C1C}">
                <a14:useLocalDpi xmlns:a14="http://schemas.microsoft.com/office/drawing/2010/main" val="0"/>
              </a:ext>
            </a:extLst>
          </a:blip>
          <a:srcRect t="-2878" b="8973"/>
          <a:stretch/>
        </p:blipFill>
        <p:spPr>
          <a:xfrm>
            <a:off x="4807492" y="1340768"/>
            <a:ext cx="4099560" cy="2349883"/>
          </a:xfrm>
          <a:prstGeom prst="rect">
            <a:avLst/>
          </a:prstGeom>
        </p:spPr>
      </p:pic>
    </p:spTree>
    <p:extLst>
      <p:ext uri="{BB962C8B-B14F-4D97-AF65-F5344CB8AC3E}">
        <p14:creationId xmlns:p14="http://schemas.microsoft.com/office/powerpoint/2010/main" val="357283518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13307" y="3371496"/>
            <a:ext cx="1872208" cy="1872208"/>
          </a:xfrm>
          <a:prstGeom prst="rect">
            <a:avLst/>
          </a:prstGeom>
        </p:spPr>
      </p:pic>
      <p:pic>
        <p:nvPicPr>
          <p:cNvPr id="4" name="Picture 3"/>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343976" y="3798854"/>
            <a:ext cx="2516212" cy="901643"/>
          </a:xfrm>
          <a:prstGeom prst="rect">
            <a:avLst/>
          </a:prstGeom>
        </p:spPr>
      </p:pic>
      <p:pic>
        <p:nvPicPr>
          <p:cNvPr id="5" name="Picture 4"/>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395536" y="5805264"/>
            <a:ext cx="2830616" cy="753259"/>
          </a:xfrm>
          <a:prstGeom prst="rect">
            <a:avLst/>
          </a:prstGeom>
        </p:spPr>
      </p:pic>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796136" y="5157192"/>
            <a:ext cx="1282282" cy="1408249"/>
          </a:xfrm>
          <a:prstGeom prst="rect">
            <a:avLst/>
          </a:prstGeom>
        </p:spPr>
      </p:pic>
      <p:pic>
        <p:nvPicPr>
          <p:cNvPr id="1026" name="Picture 2" descr="CARP Banne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635896" y="5661248"/>
            <a:ext cx="1880219" cy="91399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8" cstate="screen">
            <a:extLst>
              <a:ext uri="{28A0092B-C50C-407E-A947-70E740481C1C}">
                <a14:useLocalDpi xmlns:a14="http://schemas.microsoft.com/office/drawing/2010/main" val="0"/>
              </a:ext>
            </a:extLst>
          </a:blip>
          <a:stretch>
            <a:fillRect/>
          </a:stretch>
        </p:blipFill>
        <p:spPr>
          <a:xfrm>
            <a:off x="7308304" y="5589240"/>
            <a:ext cx="1662603" cy="950785"/>
          </a:xfrm>
          <a:prstGeom prst="rect">
            <a:avLst/>
          </a:prstGeom>
        </p:spPr>
      </p:pic>
      <p:pic>
        <p:nvPicPr>
          <p:cNvPr id="8" name="Picture 7"/>
          <p:cNvPicPr>
            <a:picLocks noChangeAspect="1"/>
          </p:cNvPicPr>
          <p:nvPr/>
        </p:nvPicPr>
        <p:blipFill>
          <a:blip r:embed="rId9" cstate="screen">
            <a:extLst>
              <a:ext uri="{28A0092B-C50C-407E-A947-70E740481C1C}">
                <a14:useLocalDpi xmlns:a14="http://schemas.microsoft.com/office/drawing/2010/main" val="0"/>
              </a:ext>
            </a:extLst>
          </a:blip>
          <a:stretch>
            <a:fillRect/>
          </a:stretch>
        </p:blipFill>
        <p:spPr>
          <a:xfrm>
            <a:off x="5692080" y="3730983"/>
            <a:ext cx="1354046" cy="1153234"/>
          </a:xfrm>
          <a:prstGeom prst="rect">
            <a:avLst/>
          </a:prstGeom>
        </p:spPr>
      </p:pic>
      <p:pic>
        <p:nvPicPr>
          <p:cNvPr id="9" name="Picture 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246204" y="3730982"/>
            <a:ext cx="1626998" cy="1294367"/>
          </a:xfrm>
          <a:prstGeom prst="rect">
            <a:avLst/>
          </a:prstGeom>
        </p:spPr>
      </p:pic>
      <p:pic>
        <p:nvPicPr>
          <p:cNvPr id="10" name="Picture 9"/>
          <p:cNvPicPr>
            <a:picLocks noChangeAspect="1"/>
          </p:cNvPicPr>
          <p:nvPr/>
        </p:nvPicPr>
        <p:blipFill>
          <a:blip r:embed="rId11" cstate="screen">
            <a:extLst>
              <a:ext uri="{28A0092B-C50C-407E-A947-70E740481C1C}">
                <a14:useLocalDpi xmlns:a14="http://schemas.microsoft.com/office/drawing/2010/main" val="0"/>
              </a:ext>
            </a:extLst>
          </a:blip>
          <a:stretch>
            <a:fillRect/>
          </a:stretch>
        </p:blipFill>
        <p:spPr>
          <a:xfrm>
            <a:off x="380939" y="4885047"/>
            <a:ext cx="2479250" cy="595144"/>
          </a:xfrm>
          <a:prstGeom prst="rect">
            <a:avLst/>
          </a:prstGeom>
        </p:spPr>
      </p:pic>
      <p:grpSp>
        <p:nvGrpSpPr>
          <p:cNvPr id="12" name="Group 11"/>
          <p:cNvGrpSpPr/>
          <p:nvPr/>
        </p:nvGrpSpPr>
        <p:grpSpPr>
          <a:xfrm>
            <a:off x="-22589" y="657887"/>
            <a:ext cx="9144000" cy="2645109"/>
            <a:chOff x="0" y="0"/>
            <a:chExt cx="9144000" cy="2645109"/>
          </a:xfrm>
        </p:grpSpPr>
        <p:sp>
          <p:nvSpPr>
            <p:cNvPr id="13" name="Rectangle 12"/>
            <p:cNvSpPr/>
            <p:nvPr/>
          </p:nvSpPr>
          <p:spPr>
            <a:xfrm>
              <a:off x="0" y="0"/>
              <a:ext cx="9144000" cy="10189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4" name="Picture 13"/>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0" y="1018984"/>
              <a:ext cx="1239683" cy="1606527"/>
            </a:xfrm>
            <a:prstGeom prst="rect">
              <a:avLst/>
            </a:prstGeom>
          </p:spPr>
        </p:pic>
        <p:pic>
          <p:nvPicPr>
            <p:cNvPr id="15" name="Picture 14"/>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239683" y="1005797"/>
              <a:ext cx="1633894" cy="1639312"/>
            </a:xfrm>
            <a:prstGeom prst="rect">
              <a:avLst/>
            </a:prstGeom>
          </p:spPr>
        </p:pic>
        <p:pic>
          <p:nvPicPr>
            <p:cNvPr id="16" name="Picture 15"/>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2378942" y="923020"/>
              <a:ext cx="1469422" cy="1714325"/>
            </a:xfrm>
            <a:prstGeom prst="rect">
              <a:avLst/>
            </a:prstGeom>
          </p:spPr>
        </p:pic>
        <p:pic>
          <p:nvPicPr>
            <p:cNvPr id="17" name="Picture 16"/>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3736725" y="446002"/>
              <a:ext cx="1059272" cy="2179509"/>
            </a:xfrm>
            <a:prstGeom prst="rect">
              <a:avLst/>
            </a:prstGeom>
          </p:spPr>
        </p:pic>
        <p:pic>
          <p:nvPicPr>
            <p:cNvPr id="18" name="Picture 17"/>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4656978" y="934855"/>
              <a:ext cx="1299430" cy="1690656"/>
            </a:xfrm>
            <a:prstGeom prst="rect">
              <a:avLst/>
            </a:prstGeom>
          </p:spPr>
        </p:pic>
        <p:pic>
          <p:nvPicPr>
            <p:cNvPr id="19" name="Picture 18"/>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5819618" y="997322"/>
              <a:ext cx="1254691" cy="1630461"/>
            </a:xfrm>
            <a:prstGeom prst="rect">
              <a:avLst/>
            </a:prstGeom>
          </p:spPr>
        </p:pic>
        <p:pic>
          <p:nvPicPr>
            <p:cNvPr id="20" name="Picture 19"/>
            <p:cNvPicPr>
              <a:picLocks noChangeAspect="1"/>
            </p:cNvPicPr>
            <p:nvPr/>
          </p:nvPicPr>
          <p:blipFill>
            <a:blip r:embed="rId18" cstate="screen">
              <a:extLst>
                <a:ext uri="{28A0092B-C50C-407E-A947-70E740481C1C}">
                  <a14:useLocalDpi xmlns:a14="http://schemas.microsoft.com/office/drawing/2010/main" val="0"/>
                </a:ext>
              </a:extLst>
            </a:blip>
            <a:stretch>
              <a:fillRect/>
            </a:stretch>
          </p:blipFill>
          <p:spPr>
            <a:xfrm>
              <a:off x="6903457" y="960951"/>
              <a:ext cx="1838476" cy="1667760"/>
            </a:xfrm>
            <a:prstGeom prst="rect">
              <a:avLst/>
            </a:prstGeom>
          </p:spPr>
        </p:pic>
        <p:pic>
          <p:nvPicPr>
            <p:cNvPr id="21" name="Picture 20"/>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7686462" y="957751"/>
              <a:ext cx="1457538" cy="1667760"/>
            </a:xfrm>
            <a:prstGeom prst="rect">
              <a:avLst/>
            </a:prstGeom>
          </p:spPr>
        </p:pic>
      </p:grpSp>
      <p:sp>
        <p:nvSpPr>
          <p:cNvPr id="22" name="Title 1"/>
          <p:cNvSpPr txBox="1">
            <a:spLocks/>
          </p:cNvSpPr>
          <p:nvPr/>
        </p:nvSpPr>
        <p:spPr>
          <a:xfrm>
            <a:off x="548994" y="14544"/>
            <a:ext cx="8229600" cy="907504"/>
          </a:xfrm>
          <a:prstGeom prst="rect">
            <a:avLst/>
          </a:prstGeom>
        </p:spPr>
        <p:txBody>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US" sz="3200" b="1" dirty="0" smtClean="0">
                <a:solidFill>
                  <a:schemeClr val="accent1">
                    <a:lumMod val="50000"/>
                  </a:schemeClr>
                </a:solidFill>
                <a:latin typeface="Arial" panose="020B0604020202020204" pitchFamily="34" charset="0"/>
                <a:cs typeface="Arial" panose="020B0604020202020204" pitchFamily="34" charset="0"/>
              </a:rPr>
              <a:t>Communities in Action Committee</a:t>
            </a:r>
            <a:endParaRPr lang="en-CA" sz="3200" b="1" dirty="0">
              <a:solidFill>
                <a:schemeClr val="accent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341138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F9E4CFC-4D78-4278-B5AF-4AF15C3C8939}" type="slidenum">
              <a:rPr lang="en-CA" smtClean="0"/>
              <a:pPr/>
              <a:t>6</a:t>
            </a:fld>
            <a:endParaRPr lang="en-CA" dirty="0"/>
          </a:p>
        </p:txBody>
      </p:sp>
      <p:sp>
        <p:nvSpPr>
          <p:cNvPr id="11" name="Text Box 2"/>
          <p:cNvSpPr txBox="1">
            <a:spLocks noChangeArrowheads="1"/>
          </p:cNvSpPr>
          <p:nvPr/>
        </p:nvSpPr>
        <p:spPr bwMode="auto">
          <a:xfrm>
            <a:off x="7658100" y="2935580"/>
            <a:ext cx="1378396" cy="800219"/>
          </a:xfrm>
          <a:prstGeom prst="rect">
            <a:avLst/>
          </a:prstGeom>
          <a:solidFill>
            <a:srgbClr val="FFFF00"/>
          </a:solidFill>
          <a:ln w="9525">
            <a:solidFill>
              <a:srgbClr val="000000"/>
            </a:solidFill>
            <a:miter lim="800000"/>
            <a:headEnd/>
            <a:tailEnd/>
          </a:ln>
        </p:spPr>
        <p:txBody>
          <a:bodyPr rot="0" vert="horz" wrap="square" lIns="91440" tIns="45720" rIns="91440" bIns="45720" anchor="t" anchorCtr="0">
            <a:spAutoFit/>
          </a:bodyPr>
          <a:lstStyle/>
          <a:p>
            <a:pPr>
              <a:lnSpc>
                <a:spcPct val="115000"/>
              </a:lnSpc>
              <a:spcAft>
                <a:spcPts val="1000"/>
              </a:spcAft>
            </a:pPr>
            <a:r>
              <a:rPr lang="en-CA" sz="2000" dirty="0">
                <a:solidFill>
                  <a:sysClr val="windowText" lastClr="000000"/>
                </a:solidFill>
                <a:effectLst/>
                <a:latin typeface="Calibri"/>
                <a:ea typeface="Calibri"/>
                <a:cs typeface="Times New Roman"/>
              </a:rPr>
              <a:t>Increased </a:t>
            </a:r>
            <a:r>
              <a:rPr lang="en-CA" sz="2000" dirty="0" smtClean="0">
                <a:solidFill>
                  <a:sysClr val="windowText" lastClr="000000"/>
                </a:solidFill>
                <a:effectLst/>
                <a:latin typeface="Calibri"/>
                <a:ea typeface="Calibri"/>
                <a:cs typeface="Times New Roman"/>
              </a:rPr>
              <a:t>AT activity</a:t>
            </a:r>
          </a:p>
        </p:txBody>
      </p:sp>
      <p:sp>
        <p:nvSpPr>
          <p:cNvPr id="13" name="Text Box 2"/>
          <p:cNvSpPr txBox="1">
            <a:spLocks noChangeArrowheads="1"/>
          </p:cNvSpPr>
          <p:nvPr/>
        </p:nvSpPr>
        <p:spPr bwMode="auto">
          <a:xfrm>
            <a:off x="5310182" y="2920339"/>
            <a:ext cx="2011680" cy="889913"/>
          </a:xfrm>
          <a:prstGeom prst="rect">
            <a:avLst/>
          </a:prstGeom>
          <a:solidFill>
            <a:srgbClr val="FFFF00"/>
          </a:solidFill>
          <a:ln w="9525">
            <a:solidFill>
              <a:srgbClr val="000000"/>
            </a:solidFill>
            <a:miter lim="800000"/>
            <a:headEnd/>
            <a:tailEnd/>
          </a:ln>
        </p:spPr>
        <p:txBody>
          <a:bodyPr rot="0" vert="horz" wrap="square" lIns="91440" tIns="45720" rIns="91440" bIns="45720" anchor="t" anchorCtr="0">
            <a:noAutofit/>
          </a:bodyPr>
          <a:lstStyle/>
          <a:p>
            <a:pPr>
              <a:lnSpc>
                <a:spcPct val="115000"/>
              </a:lnSpc>
              <a:spcAft>
                <a:spcPts val="1000"/>
              </a:spcAft>
            </a:pPr>
            <a:r>
              <a:rPr lang="en-US" sz="2000" dirty="0">
                <a:solidFill>
                  <a:sysClr val="windowText" lastClr="000000"/>
                </a:solidFill>
                <a:effectLst/>
                <a:latin typeface="Calibri"/>
                <a:ea typeface="Calibri"/>
                <a:cs typeface="Times New Roman"/>
              </a:rPr>
              <a:t>Improved infrastructure</a:t>
            </a:r>
            <a:endParaRPr lang="en-CA" sz="2000" dirty="0">
              <a:solidFill>
                <a:sysClr val="windowText" lastClr="000000"/>
              </a:solidFill>
              <a:effectLst/>
              <a:latin typeface="Calibri"/>
              <a:ea typeface="Calibri"/>
              <a:cs typeface="Times New Roman"/>
            </a:endParaRPr>
          </a:p>
        </p:txBody>
      </p:sp>
      <p:sp>
        <p:nvSpPr>
          <p:cNvPr id="14" name="Text Box 2">
            <a:hlinkClick r:id="rId3" action="ppaction://hlinksldjump"/>
          </p:cNvPr>
          <p:cNvSpPr txBox="1">
            <a:spLocks noChangeArrowheads="1"/>
          </p:cNvSpPr>
          <p:nvPr/>
        </p:nvSpPr>
        <p:spPr bwMode="auto">
          <a:xfrm>
            <a:off x="2788286" y="1622722"/>
            <a:ext cx="2011680" cy="800219"/>
          </a:xfrm>
          <a:prstGeom prst="rect">
            <a:avLst/>
          </a:prstGeom>
          <a:solidFill>
            <a:srgbClr val="FFFF00"/>
          </a:solidFill>
          <a:ln w="9525">
            <a:solidFill>
              <a:srgbClr val="000000"/>
            </a:solidFill>
            <a:miter lim="800000"/>
            <a:headEnd/>
            <a:tailEnd/>
          </a:ln>
        </p:spPr>
        <p:txBody>
          <a:bodyPr rot="0" vert="horz" wrap="square" lIns="91440" tIns="45720" rIns="91440" bIns="45720" anchor="t" anchorCtr="0">
            <a:spAutoFit/>
          </a:bodyPr>
          <a:lstStyle/>
          <a:p>
            <a:pPr>
              <a:lnSpc>
                <a:spcPct val="115000"/>
              </a:lnSpc>
              <a:spcAft>
                <a:spcPts val="1000"/>
              </a:spcAft>
            </a:pPr>
            <a:r>
              <a:rPr lang="en-US" sz="2000" dirty="0">
                <a:effectLst/>
                <a:latin typeface="Calibri"/>
                <a:ea typeface="Calibri"/>
                <a:cs typeface="Times New Roman"/>
              </a:rPr>
              <a:t>Official Plan </a:t>
            </a:r>
            <a:r>
              <a:rPr lang="en-US" sz="2000" dirty="0" smtClean="0">
                <a:effectLst/>
                <a:latin typeface="Calibri"/>
                <a:ea typeface="Calibri"/>
                <a:cs typeface="Times New Roman"/>
              </a:rPr>
              <a:t>policies</a:t>
            </a:r>
            <a:endParaRPr lang="en-CA" sz="2000" dirty="0">
              <a:effectLst/>
              <a:latin typeface="Calibri"/>
              <a:ea typeface="Calibri"/>
              <a:cs typeface="Times New Roman"/>
            </a:endParaRPr>
          </a:p>
        </p:txBody>
      </p:sp>
      <p:sp>
        <p:nvSpPr>
          <p:cNvPr id="20" name="Text Box 12"/>
          <p:cNvSpPr txBox="1">
            <a:spLocks noChangeArrowheads="1"/>
          </p:cNvSpPr>
          <p:nvPr/>
        </p:nvSpPr>
        <p:spPr bwMode="auto">
          <a:xfrm>
            <a:off x="5310182" y="277629"/>
            <a:ext cx="1661160" cy="801980"/>
          </a:xfrm>
          <a:prstGeom prst="rect">
            <a:avLst/>
          </a:prstGeom>
          <a:solidFill>
            <a:srgbClr val="00D05E"/>
          </a:solidFill>
          <a:ln w="9525">
            <a:solidFill>
              <a:srgbClr val="000000"/>
            </a:solidFill>
            <a:miter lim="800000"/>
            <a:headEnd/>
            <a:tailEnd/>
          </a:ln>
        </p:spPr>
        <p:txBody>
          <a:bodyPr rot="0" vert="horz" wrap="square" lIns="91440" tIns="45720" rIns="91440" bIns="45720" anchor="t" anchorCtr="0">
            <a:noAutofit/>
          </a:bodyPr>
          <a:lstStyle/>
          <a:p>
            <a:pPr>
              <a:lnSpc>
                <a:spcPct val="115000"/>
              </a:lnSpc>
              <a:spcAft>
                <a:spcPts val="1000"/>
              </a:spcAft>
            </a:pPr>
            <a:r>
              <a:rPr lang="en-US" sz="2000" dirty="0">
                <a:effectLst/>
                <a:latin typeface="Calibri"/>
                <a:ea typeface="Calibri"/>
                <a:cs typeface="Times New Roman"/>
              </a:rPr>
              <a:t>Availability of Funding</a:t>
            </a:r>
            <a:endParaRPr lang="en-CA" sz="2000" dirty="0">
              <a:effectLst/>
              <a:latin typeface="Calibri"/>
              <a:ea typeface="Calibri"/>
              <a:cs typeface="Times New Roman"/>
            </a:endParaRPr>
          </a:p>
        </p:txBody>
      </p:sp>
      <p:sp>
        <p:nvSpPr>
          <p:cNvPr id="21" name="Text Box 13"/>
          <p:cNvSpPr txBox="1">
            <a:spLocks noChangeArrowheads="1"/>
          </p:cNvSpPr>
          <p:nvPr/>
        </p:nvSpPr>
        <p:spPr bwMode="auto">
          <a:xfrm>
            <a:off x="5310181" y="1486560"/>
            <a:ext cx="1283417" cy="790311"/>
          </a:xfrm>
          <a:prstGeom prst="rect">
            <a:avLst/>
          </a:prstGeom>
          <a:solidFill>
            <a:srgbClr val="00D05E"/>
          </a:solidFill>
          <a:ln w="9525">
            <a:solidFill>
              <a:srgbClr val="000000"/>
            </a:solidFill>
            <a:miter lim="800000"/>
            <a:headEnd/>
            <a:tailEnd/>
          </a:ln>
        </p:spPr>
        <p:txBody>
          <a:bodyPr rot="0" vert="horz" wrap="square" lIns="91440" tIns="45720" rIns="91440" bIns="45720" anchor="t" anchorCtr="0">
            <a:noAutofit/>
          </a:bodyPr>
          <a:lstStyle/>
          <a:p>
            <a:pPr>
              <a:lnSpc>
                <a:spcPct val="115000"/>
              </a:lnSpc>
              <a:spcAft>
                <a:spcPts val="1000"/>
              </a:spcAft>
            </a:pPr>
            <a:r>
              <a:rPr lang="en-US" sz="2000" dirty="0">
                <a:effectLst/>
                <a:latin typeface="Calibri"/>
                <a:ea typeface="Calibri"/>
                <a:cs typeface="Times New Roman"/>
              </a:rPr>
              <a:t>Municipal </a:t>
            </a:r>
            <a:r>
              <a:rPr lang="en-US" sz="2000" dirty="0" smtClean="0">
                <a:effectLst/>
                <a:latin typeface="Calibri"/>
                <a:ea typeface="Calibri"/>
                <a:cs typeface="Times New Roman"/>
              </a:rPr>
              <a:t>Priorities</a:t>
            </a:r>
            <a:endParaRPr lang="en-CA" sz="2000" dirty="0">
              <a:effectLst/>
              <a:latin typeface="Calibri"/>
              <a:ea typeface="Calibri"/>
              <a:cs typeface="Times New Roman"/>
            </a:endParaRPr>
          </a:p>
        </p:txBody>
      </p:sp>
      <p:sp>
        <p:nvSpPr>
          <p:cNvPr id="32" name="Text Box 5"/>
          <p:cNvSpPr txBox="1">
            <a:spLocks noChangeArrowheads="1"/>
          </p:cNvSpPr>
          <p:nvPr/>
        </p:nvSpPr>
        <p:spPr bwMode="auto">
          <a:xfrm>
            <a:off x="2788286" y="299428"/>
            <a:ext cx="1934846" cy="902256"/>
          </a:xfrm>
          <a:prstGeom prst="rect">
            <a:avLst/>
          </a:prstGeom>
          <a:solidFill>
            <a:srgbClr val="00D05E"/>
          </a:solidFill>
          <a:ln w="9525">
            <a:solidFill>
              <a:srgbClr val="000000"/>
            </a:solidFill>
            <a:miter lim="800000"/>
            <a:headEnd/>
            <a:tailEnd/>
          </a:ln>
        </p:spPr>
        <p:txBody>
          <a:bodyPr rot="0" vert="horz" wrap="square" lIns="91440" tIns="45720" rIns="91440" bIns="45720" anchor="t" anchorCtr="0">
            <a:noAutofit/>
          </a:bodyPr>
          <a:lstStyle/>
          <a:p>
            <a:pPr>
              <a:lnSpc>
                <a:spcPct val="115000"/>
              </a:lnSpc>
              <a:spcAft>
                <a:spcPts val="1000"/>
              </a:spcAft>
            </a:pPr>
            <a:r>
              <a:rPr lang="en-US" sz="2000" dirty="0">
                <a:effectLst/>
                <a:latin typeface="Calibri"/>
                <a:ea typeface="Calibri"/>
                <a:cs typeface="Times New Roman"/>
              </a:rPr>
              <a:t>New provincial policy direction</a:t>
            </a:r>
            <a:endParaRPr lang="en-CA" sz="2000" dirty="0">
              <a:effectLst/>
              <a:latin typeface="Calibri"/>
              <a:ea typeface="Calibri"/>
              <a:cs typeface="Times New Roman"/>
            </a:endParaRPr>
          </a:p>
        </p:txBody>
      </p:sp>
      <p:cxnSp>
        <p:nvCxnSpPr>
          <p:cNvPr id="41" name="Straight Connector 40"/>
          <p:cNvCxnSpPr/>
          <p:nvPr/>
        </p:nvCxnSpPr>
        <p:spPr>
          <a:xfrm>
            <a:off x="4632960" y="6088380"/>
            <a:ext cx="381000"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a:xfrm>
            <a:off x="5103016" y="4891256"/>
            <a:ext cx="4214119" cy="1440180"/>
            <a:chOff x="998220" y="5684520"/>
            <a:chExt cx="3333524" cy="1440180"/>
          </a:xfrm>
        </p:grpSpPr>
        <p:sp>
          <p:nvSpPr>
            <p:cNvPr id="50" name="Text Box 1"/>
            <p:cNvSpPr txBox="1"/>
            <p:nvPr/>
          </p:nvSpPr>
          <p:spPr>
            <a:xfrm>
              <a:off x="998220" y="5684520"/>
              <a:ext cx="312420" cy="327660"/>
            </a:xfrm>
            <a:prstGeom prst="rect">
              <a:avLst/>
            </a:prstGeom>
            <a:solidFill>
              <a:schemeClr val="accent4">
                <a:lumMod val="60000"/>
                <a:lumOff val="40000"/>
              </a:schemeClr>
            </a:solidFill>
            <a:ln w="6350">
              <a:solidFill>
                <a:prstClr val="black"/>
              </a:solid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en-CA" sz="1100" dirty="0">
                  <a:effectLst/>
                  <a:latin typeface="Calibri"/>
                  <a:ea typeface="Calibri"/>
                  <a:cs typeface="Times New Roman"/>
                </a:rPr>
                <a:t> </a:t>
              </a:r>
            </a:p>
          </p:txBody>
        </p:sp>
        <p:sp>
          <p:nvSpPr>
            <p:cNvPr id="51" name="Text Box 290"/>
            <p:cNvSpPr txBox="1"/>
            <p:nvPr/>
          </p:nvSpPr>
          <p:spPr>
            <a:xfrm>
              <a:off x="998220" y="6217920"/>
              <a:ext cx="312420" cy="327660"/>
            </a:xfrm>
            <a:prstGeom prst="rect">
              <a:avLst/>
            </a:prstGeom>
            <a:solidFill>
              <a:srgbClr val="FFFF00"/>
            </a:solidFill>
            <a:ln w="6350">
              <a:solidFill>
                <a:prstClr val="black"/>
              </a:solid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en-CA" sz="1100" dirty="0">
                  <a:effectLst/>
                  <a:latin typeface="Calibri"/>
                  <a:ea typeface="Calibri"/>
                  <a:cs typeface="Times New Roman"/>
                </a:rPr>
                <a:t> </a:t>
              </a:r>
            </a:p>
          </p:txBody>
        </p:sp>
        <p:sp>
          <p:nvSpPr>
            <p:cNvPr id="52" name="Text Box 291"/>
            <p:cNvSpPr txBox="1"/>
            <p:nvPr/>
          </p:nvSpPr>
          <p:spPr>
            <a:xfrm flipV="1">
              <a:off x="998220" y="6751320"/>
              <a:ext cx="312420" cy="373380"/>
            </a:xfrm>
            <a:prstGeom prst="rect">
              <a:avLst/>
            </a:prstGeom>
            <a:solidFill>
              <a:srgbClr val="00D05E"/>
            </a:solidFill>
            <a:ln w="6350">
              <a:solidFill>
                <a:prstClr val="black"/>
              </a:solid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en-CA" sz="1100" dirty="0">
                  <a:effectLst/>
                  <a:latin typeface="Calibri"/>
                  <a:ea typeface="Calibri"/>
                  <a:cs typeface="Times New Roman"/>
                </a:rPr>
                <a:t> </a:t>
              </a:r>
            </a:p>
          </p:txBody>
        </p:sp>
        <p:sp>
          <p:nvSpPr>
            <p:cNvPr id="53" name="Text Box 292"/>
            <p:cNvSpPr txBox="1"/>
            <p:nvPr/>
          </p:nvSpPr>
          <p:spPr>
            <a:xfrm>
              <a:off x="1358132" y="6201873"/>
              <a:ext cx="2973612" cy="51054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en-US" sz="2000" dirty="0">
                  <a:effectLst/>
                  <a:latin typeface="+mj-lt"/>
                  <a:ea typeface="Calibri"/>
                  <a:cs typeface="Times New Roman"/>
                </a:rPr>
                <a:t>Observed and measured changes</a:t>
              </a:r>
              <a:endParaRPr lang="en-CA" sz="2000" dirty="0">
                <a:effectLst/>
                <a:latin typeface="+mj-lt"/>
                <a:ea typeface="Calibri"/>
                <a:cs typeface="Times New Roman"/>
              </a:endParaRPr>
            </a:p>
          </p:txBody>
        </p:sp>
        <p:sp>
          <p:nvSpPr>
            <p:cNvPr id="54" name="Text Box 293"/>
            <p:cNvSpPr txBox="1"/>
            <p:nvPr/>
          </p:nvSpPr>
          <p:spPr>
            <a:xfrm>
              <a:off x="1358132" y="5684520"/>
              <a:ext cx="1828800" cy="28956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en-US" sz="2000" dirty="0">
                  <a:effectLst/>
                  <a:latin typeface="+mj-lt"/>
                  <a:ea typeface="Calibri"/>
                  <a:cs typeface="Times New Roman"/>
                </a:rPr>
                <a:t>CIA </a:t>
              </a:r>
              <a:r>
                <a:rPr lang="en-US" sz="2000" dirty="0" smtClean="0">
                  <a:latin typeface="+mj-lt"/>
                  <a:ea typeface="Calibri"/>
                  <a:cs typeface="Times New Roman"/>
                </a:rPr>
                <a:t>strategies</a:t>
              </a:r>
              <a:endParaRPr lang="en-CA" sz="2000" dirty="0">
                <a:effectLst/>
                <a:latin typeface="+mj-lt"/>
                <a:ea typeface="Calibri"/>
                <a:cs typeface="Times New Roman"/>
              </a:endParaRPr>
            </a:p>
          </p:txBody>
        </p:sp>
        <p:sp>
          <p:nvSpPr>
            <p:cNvPr id="55" name="Text Box 294"/>
            <p:cNvSpPr txBox="1"/>
            <p:nvPr/>
          </p:nvSpPr>
          <p:spPr>
            <a:xfrm>
              <a:off x="1363980" y="6736864"/>
              <a:ext cx="1828800" cy="28956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en-US" sz="2000" dirty="0">
                  <a:effectLst/>
                  <a:latin typeface="+mj-lt"/>
                  <a:ea typeface="Calibri"/>
                  <a:cs typeface="Times New Roman"/>
                </a:rPr>
                <a:t>External factors</a:t>
              </a:r>
              <a:endParaRPr lang="en-CA" sz="2000" dirty="0">
                <a:effectLst/>
                <a:latin typeface="+mj-lt"/>
                <a:ea typeface="Calibri"/>
                <a:cs typeface="Times New Roman"/>
              </a:endParaRPr>
            </a:p>
          </p:txBody>
        </p:sp>
      </p:grpSp>
      <p:sp>
        <p:nvSpPr>
          <p:cNvPr id="48" name="Text Box 8">
            <a:hlinkClick r:id="rId4" action="ppaction://hlinksldjump"/>
          </p:cNvPr>
          <p:cNvSpPr txBox="1">
            <a:spLocks noChangeArrowheads="1"/>
          </p:cNvSpPr>
          <p:nvPr/>
        </p:nvSpPr>
        <p:spPr bwMode="auto">
          <a:xfrm>
            <a:off x="251520" y="5945568"/>
            <a:ext cx="1784616" cy="575184"/>
          </a:xfrm>
          <a:prstGeom prst="rect">
            <a:avLst/>
          </a:prstGeom>
          <a:solidFill>
            <a:schemeClr val="accent4">
              <a:lumMod val="60000"/>
              <a:lumOff val="40000"/>
            </a:schemeClr>
          </a:solidFill>
          <a:ln w="9525">
            <a:solidFill>
              <a:srgbClr val="000000"/>
            </a:solidFill>
            <a:miter lim="800000"/>
            <a:headEnd/>
            <a:tailEnd/>
          </a:ln>
        </p:spPr>
        <p:txBody>
          <a:bodyPr rot="0" vert="horz" wrap="square" lIns="91440" tIns="45720" rIns="91440" bIns="45720" anchor="t" anchorCtr="0">
            <a:noAutofit/>
          </a:bodyPr>
          <a:lstStyle/>
          <a:p>
            <a:pPr>
              <a:lnSpc>
                <a:spcPct val="115000"/>
              </a:lnSpc>
              <a:spcAft>
                <a:spcPts val="1000"/>
              </a:spcAft>
            </a:pPr>
            <a:r>
              <a:rPr lang="en-US" sz="2000" dirty="0" smtClean="0">
                <a:solidFill>
                  <a:sysClr val="windowText" lastClr="000000"/>
                </a:solidFill>
                <a:effectLst/>
                <a:latin typeface="Calibri"/>
                <a:ea typeface="Calibri"/>
                <a:cs typeface="Times New Roman"/>
              </a:rPr>
              <a:t>Evaluation</a:t>
            </a:r>
            <a:endParaRPr lang="en-CA" sz="2000" dirty="0">
              <a:solidFill>
                <a:sysClr val="windowText" lastClr="000000"/>
              </a:solidFill>
              <a:effectLst/>
              <a:latin typeface="Calibri"/>
              <a:ea typeface="Calibri"/>
              <a:cs typeface="Times New Roman"/>
            </a:endParaRPr>
          </a:p>
        </p:txBody>
      </p:sp>
      <p:cxnSp>
        <p:nvCxnSpPr>
          <p:cNvPr id="60" name="Straight Arrow Connector 59"/>
          <p:cNvCxnSpPr>
            <a:stCxn id="44" idx="3"/>
          </p:cNvCxnSpPr>
          <p:nvPr/>
        </p:nvCxnSpPr>
        <p:spPr>
          <a:xfrm>
            <a:off x="2044176" y="684534"/>
            <a:ext cx="744110" cy="1142536"/>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a:off x="2074828" y="1917666"/>
            <a:ext cx="724805"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65" name="Straight Arrow Connector 64"/>
          <p:cNvCxnSpPr/>
          <p:nvPr/>
        </p:nvCxnSpPr>
        <p:spPr>
          <a:xfrm>
            <a:off x="2041275" y="4945844"/>
            <a:ext cx="747011"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66" name="Straight Arrow Connector 65"/>
          <p:cNvCxnSpPr/>
          <p:nvPr/>
        </p:nvCxnSpPr>
        <p:spPr>
          <a:xfrm>
            <a:off x="2027028" y="3442799"/>
            <a:ext cx="772605"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69" name="Straight Arrow Connector 68"/>
          <p:cNvCxnSpPr/>
          <p:nvPr/>
        </p:nvCxnSpPr>
        <p:spPr>
          <a:xfrm>
            <a:off x="2063481" y="691278"/>
            <a:ext cx="724805" cy="2251046"/>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72" name="Straight Arrow Connector 71"/>
          <p:cNvCxnSpPr>
            <a:stCxn id="43" idx="3"/>
          </p:cNvCxnSpPr>
          <p:nvPr/>
        </p:nvCxnSpPr>
        <p:spPr>
          <a:xfrm>
            <a:off x="2038986" y="1899904"/>
            <a:ext cx="761258" cy="1376542"/>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78" name="Straight Arrow Connector 77"/>
          <p:cNvCxnSpPr/>
          <p:nvPr/>
        </p:nvCxnSpPr>
        <p:spPr>
          <a:xfrm flipV="1">
            <a:off x="2014492" y="2423786"/>
            <a:ext cx="804072" cy="1077222"/>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80" name="Straight Arrow Connector 79"/>
          <p:cNvCxnSpPr/>
          <p:nvPr/>
        </p:nvCxnSpPr>
        <p:spPr>
          <a:xfrm flipV="1">
            <a:off x="2014492" y="3912770"/>
            <a:ext cx="783446" cy="1033074"/>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83" name="Straight Arrow Connector 82"/>
          <p:cNvCxnSpPr/>
          <p:nvPr/>
        </p:nvCxnSpPr>
        <p:spPr>
          <a:xfrm>
            <a:off x="3750132" y="1201684"/>
            <a:ext cx="0" cy="434502"/>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85" name="Straight Arrow Connector 84"/>
          <p:cNvCxnSpPr/>
          <p:nvPr/>
        </p:nvCxnSpPr>
        <p:spPr>
          <a:xfrm>
            <a:off x="6723048" y="1079609"/>
            <a:ext cx="0" cy="184073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87" name="Straight Arrow Connector 86"/>
          <p:cNvCxnSpPr/>
          <p:nvPr/>
        </p:nvCxnSpPr>
        <p:spPr>
          <a:xfrm>
            <a:off x="5849488" y="2276871"/>
            <a:ext cx="0" cy="658709"/>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89" name="Straight Arrow Connector 88"/>
          <p:cNvCxnSpPr>
            <a:endCxn id="11" idx="1"/>
          </p:cNvCxnSpPr>
          <p:nvPr/>
        </p:nvCxnSpPr>
        <p:spPr>
          <a:xfrm>
            <a:off x="7321862" y="3328881"/>
            <a:ext cx="336238" cy="6809"/>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91" name="Straight Arrow Connector 90"/>
          <p:cNvCxnSpPr/>
          <p:nvPr/>
        </p:nvCxnSpPr>
        <p:spPr>
          <a:xfrm>
            <a:off x="4799966" y="1957315"/>
            <a:ext cx="758038" cy="963024"/>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93" name="Straight Arrow Connector 92"/>
          <p:cNvCxnSpPr/>
          <p:nvPr/>
        </p:nvCxnSpPr>
        <p:spPr>
          <a:xfrm flipV="1">
            <a:off x="3756671" y="2422941"/>
            <a:ext cx="0" cy="334674"/>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97" name="Straight Arrow Connector 96"/>
          <p:cNvCxnSpPr/>
          <p:nvPr/>
        </p:nvCxnSpPr>
        <p:spPr>
          <a:xfrm flipV="1">
            <a:off x="4632960" y="3735800"/>
            <a:ext cx="3107392" cy="714824"/>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99" name="Straight Arrow Connector 98"/>
          <p:cNvCxnSpPr/>
          <p:nvPr/>
        </p:nvCxnSpPr>
        <p:spPr>
          <a:xfrm flipH="1">
            <a:off x="2038986" y="548680"/>
            <a:ext cx="773794"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43" name="Text Box 8">
            <a:hlinkClick r:id="rId5" action="ppaction://hlinksldjump"/>
          </p:cNvPr>
          <p:cNvSpPr txBox="1">
            <a:spLocks noChangeArrowheads="1"/>
          </p:cNvSpPr>
          <p:nvPr/>
        </p:nvSpPr>
        <p:spPr bwMode="auto">
          <a:xfrm>
            <a:off x="254370" y="1447338"/>
            <a:ext cx="1784616" cy="905132"/>
          </a:xfrm>
          <a:prstGeom prst="rect">
            <a:avLst/>
          </a:prstGeom>
          <a:solidFill>
            <a:schemeClr val="accent4">
              <a:lumMod val="60000"/>
              <a:lumOff val="40000"/>
            </a:schemeClr>
          </a:solidFill>
          <a:ln w="9525">
            <a:solidFill>
              <a:srgbClr val="000000"/>
            </a:solidFill>
            <a:miter lim="800000"/>
            <a:headEnd/>
            <a:tailEnd/>
          </a:ln>
        </p:spPr>
        <p:txBody>
          <a:bodyPr rot="0" vert="horz" wrap="square" lIns="91440" tIns="45720" rIns="91440" bIns="45720" anchor="t" anchorCtr="0">
            <a:noAutofit/>
          </a:bodyPr>
          <a:lstStyle/>
          <a:p>
            <a:pPr>
              <a:lnSpc>
                <a:spcPct val="115000"/>
              </a:lnSpc>
              <a:spcAft>
                <a:spcPts val="1000"/>
              </a:spcAft>
            </a:pPr>
            <a:r>
              <a:rPr lang="en-US" sz="2000" dirty="0" smtClean="0">
                <a:solidFill>
                  <a:sysClr val="windowText" lastClr="000000"/>
                </a:solidFill>
                <a:effectLst/>
                <a:latin typeface="Calibri"/>
                <a:ea typeface="Calibri"/>
                <a:cs typeface="Times New Roman"/>
              </a:rPr>
              <a:t>Planning and Research</a:t>
            </a:r>
            <a:endParaRPr lang="en-CA" sz="2000" dirty="0">
              <a:solidFill>
                <a:sysClr val="windowText" lastClr="000000"/>
              </a:solidFill>
              <a:effectLst/>
              <a:latin typeface="Calibri"/>
              <a:ea typeface="Calibri"/>
              <a:cs typeface="Times New Roman"/>
            </a:endParaRPr>
          </a:p>
        </p:txBody>
      </p:sp>
      <p:sp>
        <p:nvSpPr>
          <p:cNvPr id="45" name="Text Box 10">
            <a:hlinkClick r:id="rId6" action="ppaction://hlinksldjump"/>
          </p:cNvPr>
          <p:cNvSpPr txBox="1">
            <a:spLocks noChangeArrowheads="1"/>
          </p:cNvSpPr>
          <p:nvPr/>
        </p:nvSpPr>
        <p:spPr bwMode="auto">
          <a:xfrm>
            <a:off x="251520" y="2849715"/>
            <a:ext cx="1784616" cy="1186167"/>
          </a:xfrm>
          <a:prstGeom prst="rect">
            <a:avLst/>
          </a:prstGeom>
          <a:solidFill>
            <a:schemeClr val="accent4">
              <a:lumMod val="60000"/>
              <a:lumOff val="40000"/>
            </a:schemeClr>
          </a:solidFill>
          <a:ln w="9525">
            <a:solidFill>
              <a:srgbClr val="000000"/>
            </a:solidFill>
            <a:miter lim="800000"/>
            <a:headEnd/>
            <a:tailEnd/>
          </a:ln>
        </p:spPr>
        <p:txBody>
          <a:bodyPr rot="0" vert="horz" wrap="square" lIns="91440" tIns="45720" rIns="91440" bIns="45720" anchor="t" anchorCtr="0">
            <a:noAutofit/>
          </a:bodyPr>
          <a:lstStyle/>
          <a:p>
            <a:pPr>
              <a:lnSpc>
                <a:spcPct val="115000"/>
              </a:lnSpc>
              <a:spcAft>
                <a:spcPts val="1000"/>
              </a:spcAft>
            </a:pPr>
            <a:r>
              <a:rPr lang="en-US" sz="2000" dirty="0" smtClean="0">
                <a:solidFill>
                  <a:sysClr val="windowText" lastClr="000000"/>
                </a:solidFill>
                <a:effectLst/>
                <a:latin typeface="Calibri"/>
                <a:ea typeface="Calibri"/>
                <a:cs typeface="Times New Roman"/>
              </a:rPr>
              <a:t>Partnership &amp; Collaboration</a:t>
            </a:r>
            <a:endParaRPr lang="en-CA" sz="2000" dirty="0">
              <a:effectLst/>
              <a:latin typeface="Calibri"/>
              <a:ea typeface="Calibri"/>
              <a:cs typeface="Times New Roman"/>
            </a:endParaRPr>
          </a:p>
        </p:txBody>
      </p:sp>
      <p:cxnSp>
        <p:nvCxnSpPr>
          <p:cNvPr id="108" name="Straight Arrow Connector 107"/>
          <p:cNvCxnSpPr/>
          <p:nvPr/>
        </p:nvCxnSpPr>
        <p:spPr>
          <a:xfrm flipV="1">
            <a:off x="4799966" y="2276871"/>
            <a:ext cx="510216" cy="971786"/>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12" name="Text Box 2"/>
          <p:cNvSpPr txBox="1">
            <a:spLocks noChangeArrowheads="1"/>
          </p:cNvSpPr>
          <p:nvPr/>
        </p:nvSpPr>
        <p:spPr bwMode="auto">
          <a:xfrm>
            <a:off x="2799633" y="2758608"/>
            <a:ext cx="2011680" cy="1154162"/>
          </a:xfrm>
          <a:prstGeom prst="rect">
            <a:avLst/>
          </a:prstGeom>
          <a:solidFill>
            <a:srgbClr val="FFFF00"/>
          </a:solidFill>
          <a:ln w="9525">
            <a:solidFill>
              <a:srgbClr val="000000"/>
            </a:solidFill>
            <a:miter lim="800000"/>
            <a:headEnd/>
            <a:tailEnd/>
          </a:ln>
        </p:spPr>
        <p:txBody>
          <a:bodyPr rot="0" vert="horz" wrap="square" lIns="91440" tIns="45720" rIns="91440" bIns="45720" anchor="t" anchorCtr="0">
            <a:spAutoFit/>
          </a:bodyPr>
          <a:lstStyle/>
          <a:p>
            <a:pPr>
              <a:lnSpc>
                <a:spcPct val="115000"/>
              </a:lnSpc>
              <a:spcAft>
                <a:spcPts val="1000"/>
              </a:spcAft>
            </a:pPr>
            <a:r>
              <a:rPr lang="en-US" sz="2000" b="1" dirty="0" smtClean="0">
                <a:solidFill>
                  <a:sysClr val="windowText" lastClr="000000"/>
                </a:solidFill>
                <a:effectLst/>
                <a:latin typeface="Calibri"/>
                <a:ea typeface="Calibri"/>
                <a:cs typeface="Times New Roman"/>
                <a:sym typeface="Symbol"/>
              </a:rPr>
              <a:t></a:t>
            </a:r>
            <a:r>
              <a:rPr lang="en-US" sz="2000" dirty="0" smtClean="0">
                <a:solidFill>
                  <a:sysClr val="windowText" lastClr="000000"/>
                </a:solidFill>
                <a:effectLst/>
                <a:latin typeface="Calibri"/>
                <a:ea typeface="Calibri"/>
                <a:cs typeface="Times New Roman"/>
                <a:sym typeface="Symbol"/>
              </a:rPr>
              <a:t> </a:t>
            </a:r>
            <a:r>
              <a:rPr lang="en-US" sz="2000" dirty="0" smtClean="0">
                <a:solidFill>
                  <a:sysClr val="windowText" lastClr="000000"/>
                </a:solidFill>
                <a:effectLst/>
                <a:latin typeface="Calibri"/>
                <a:ea typeface="Calibri"/>
                <a:cs typeface="Times New Roman"/>
              </a:rPr>
              <a:t> </a:t>
            </a:r>
            <a:r>
              <a:rPr lang="en-US" sz="2000" dirty="0">
                <a:solidFill>
                  <a:sysClr val="windowText" lastClr="000000"/>
                </a:solidFill>
                <a:effectLst/>
                <a:latin typeface="Calibri"/>
                <a:ea typeface="Calibri"/>
                <a:cs typeface="Times New Roman"/>
              </a:rPr>
              <a:t>awareness and </a:t>
            </a:r>
            <a:r>
              <a:rPr lang="en-US" sz="2000" dirty="0" smtClean="0">
                <a:solidFill>
                  <a:sysClr val="windowText" lastClr="000000"/>
                </a:solidFill>
                <a:effectLst/>
                <a:latin typeface="Calibri"/>
                <a:ea typeface="Calibri"/>
                <a:cs typeface="Times New Roman"/>
              </a:rPr>
              <a:t>understanding –municipalities</a:t>
            </a:r>
            <a:endParaRPr lang="en-CA" sz="2000" dirty="0">
              <a:solidFill>
                <a:sysClr val="windowText" lastClr="000000"/>
              </a:solidFill>
              <a:effectLst/>
              <a:latin typeface="Calibri"/>
              <a:ea typeface="Calibri"/>
              <a:cs typeface="Times New Roman"/>
            </a:endParaRPr>
          </a:p>
        </p:txBody>
      </p:sp>
      <p:sp>
        <p:nvSpPr>
          <p:cNvPr id="56" name="Text Box 2"/>
          <p:cNvSpPr txBox="1">
            <a:spLocks noChangeArrowheads="1"/>
          </p:cNvSpPr>
          <p:nvPr/>
        </p:nvSpPr>
        <p:spPr bwMode="auto">
          <a:xfrm>
            <a:off x="2799633" y="4254447"/>
            <a:ext cx="2011680" cy="1154162"/>
          </a:xfrm>
          <a:prstGeom prst="rect">
            <a:avLst/>
          </a:prstGeom>
          <a:solidFill>
            <a:srgbClr val="FFFF00"/>
          </a:solidFill>
          <a:ln w="9525">
            <a:solidFill>
              <a:srgbClr val="000000"/>
            </a:solidFill>
            <a:miter lim="800000"/>
            <a:headEnd/>
            <a:tailEnd/>
          </a:ln>
        </p:spPr>
        <p:txBody>
          <a:bodyPr rot="0" vert="horz" wrap="square" lIns="91440" tIns="45720" rIns="91440" bIns="45720" anchor="t" anchorCtr="0">
            <a:spAutoFit/>
          </a:bodyPr>
          <a:lstStyle/>
          <a:p>
            <a:pPr>
              <a:lnSpc>
                <a:spcPct val="115000"/>
              </a:lnSpc>
              <a:spcAft>
                <a:spcPts val="1000"/>
              </a:spcAft>
            </a:pPr>
            <a:r>
              <a:rPr lang="en-US" sz="2000" b="1" dirty="0" smtClean="0">
                <a:solidFill>
                  <a:sysClr val="windowText" lastClr="000000"/>
                </a:solidFill>
                <a:effectLst/>
                <a:latin typeface="Calibri"/>
                <a:ea typeface="Calibri"/>
                <a:cs typeface="Times New Roman"/>
                <a:sym typeface="Symbol"/>
              </a:rPr>
              <a:t></a:t>
            </a:r>
            <a:r>
              <a:rPr lang="en-US" sz="2000" dirty="0" smtClean="0">
                <a:solidFill>
                  <a:sysClr val="windowText" lastClr="000000"/>
                </a:solidFill>
                <a:effectLst/>
                <a:latin typeface="Calibri"/>
                <a:ea typeface="Calibri"/>
                <a:cs typeface="Times New Roman"/>
                <a:sym typeface="Symbol"/>
              </a:rPr>
              <a:t> </a:t>
            </a:r>
            <a:r>
              <a:rPr lang="en-US" sz="2000" dirty="0" smtClean="0">
                <a:solidFill>
                  <a:sysClr val="windowText" lastClr="000000"/>
                </a:solidFill>
                <a:effectLst/>
                <a:latin typeface="Calibri"/>
                <a:ea typeface="Calibri"/>
                <a:cs typeface="Times New Roman"/>
              </a:rPr>
              <a:t> </a:t>
            </a:r>
            <a:r>
              <a:rPr lang="en-US" sz="2000" dirty="0">
                <a:solidFill>
                  <a:sysClr val="windowText" lastClr="000000"/>
                </a:solidFill>
                <a:effectLst/>
                <a:latin typeface="Calibri"/>
                <a:ea typeface="Calibri"/>
                <a:cs typeface="Times New Roman"/>
              </a:rPr>
              <a:t>awareness and </a:t>
            </a:r>
            <a:r>
              <a:rPr lang="en-US" sz="2000" dirty="0" smtClean="0">
                <a:solidFill>
                  <a:sysClr val="windowText" lastClr="000000"/>
                </a:solidFill>
                <a:effectLst/>
                <a:latin typeface="Calibri"/>
                <a:ea typeface="Calibri"/>
                <a:cs typeface="Times New Roman"/>
              </a:rPr>
              <a:t>understanding – community</a:t>
            </a:r>
            <a:endParaRPr lang="en-CA" sz="2000" dirty="0">
              <a:solidFill>
                <a:sysClr val="windowText" lastClr="000000"/>
              </a:solidFill>
              <a:effectLst/>
              <a:latin typeface="Calibri"/>
              <a:ea typeface="Calibri"/>
              <a:cs typeface="Times New Roman"/>
            </a:endParaRPr>
          </a:p>
        </p:txBody>
      </p:sp>
      <p:sp>
        <p:nvSpPr>
          <p:cNvPr id="42" name="Text Box 7">
            <a:hlinkClick r:id="rId7" action="ppaction://hlinksldjump"/>
          </p:cNvPr>
          <p:cNvSpPr txBox="1"/>
          <p:nvPr/>
        </p:nvSpPr>
        <p:spPr>
          <a:xfrm>
            <a:off x="242412" y="4408547"/>
            <a:ext cx="1784616" cy="1254978"/>
          </a:xfrm>
          <a:prstGeom prst="rect">
            <a:avLst/>
          </a:prstGeom>
          <a:solidFill>
            <a:schemeClr val="accent4">
              <a:lumMod val="60000"/>
              <a:lumOff val="40000"/>
            </a:schemeClr>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0"/>
              </a:spcAft>
            </a:pPr>
            <a:r>
              <a:rPr lang="en-US" sz="2000" dirty="0" smtClean="0">
                <a:effectLst/>
                <a:latin typeface="+mj-lt"/>
                <a:ea typeface="Calibri"/>
                <a:cs typeface="Times New Roman"/>
              </a:rPr>
              <a:t>Community Education </a:t>
            </a:r>
            <a:r>
              <a:rPr lang="en-US" sz="2000" dirty="0" smtClean="0">
                <a:effectLst/>
                <a:latin typeface="+mj-lt"/>
                <a:ea typeface="Calibri"/>
                <a:cs typeface="Times New Roman"/>
                <a:hlinkClick r:id="rId7" action="ppaction://hlinksldjump"/>
              </a:rPr>
              <a:t>and</a:t>
            </a:r>
            <a:r>
              <a:rPr lang="en-US" sz="2000" dirty="0" smtClean="0">
                <a:effectLst/>
                <a:latin typeface="+mj-lt"/>
                <a:ea typeface="Calibri"/>
                <a:cs typeface="Times New Roman"/>
              </a:rPr>
              <a:t> Promotion</a:t>
            </a:r>
            <a:endParaRPr lang="en-US" sz="2000" dirty="0">
              <a:latin typeface="+mj-lt"/>
              <a:ea typeface="Calibri"/>
              <a:cs typeface="Times New Roman"/>
            </a:endParaRPr>
          </a:p>
        </p:txBody>
      </p:sp>
      <p:sp>
        <p:nvSpPr>
          <p:cNvPr id="44" name="Text Box 9">
            <a:hlinkClick r:id="rId8" action="ppaction://hlinksldjump"/>
          </p:cNvPr>
          <p:cNvSpPr txBox="1">
            <a:spLocks noChangeArrowheads="1"/>
          </p:cNvSpPr>
          <p:nvPr/>
        </p:nvSpPr>
        <p:spPr bwMode="auto">
          <a:xfrm>
            <a:off x="267600" y="388339"/>
            <a:ext cx="1776576" cy="592389"/>
          </a:xfrm>
          <a:prstGeom prst="rect">
            <a:avLst/>
          </a:prstGeom>
          <a:solidFill>
            <a:schemeClr val="accent4">
              <a:lumMod val="60000"/>
              <a:lumOff val="40000"/>
            </a:schemeClr>
          </a:solidFill>
          <a:ln w="9525">
            <a:solidFill>
              <a:srgbClr val="000000"/>
            </a:solidFill>
            <a:miter lim="800000"/>
            <a:headEnd/>
            <a:tailEnd/>
          </a:ln>
        </p:spPr>
        <p:txBody>
          <a:bodyPr rot="0" vert="horz" wrap="square" lIns="91440" tIns="45720" rIns="91440" bIns="45720" anchor="t" anchorCtr="0">
            <a:noAutofit/>
          </a:bodyPr>
          <a:lstStyle/>
          <a:p>
            <a:pPr>
              <a:lnSpc>
                <a:spcPct val="115000"/>
              </a:lnSpc>
              <a:spcAft>
                <a:spcPts val="1000"/>
              </a:spcAft>
            </a:pPr>
            <a:r>
              <a:rPr lang="en-US" sz="2000" dirty="0" smtClean="0">
                <a:solidFill>
                  <a:sysClr val="windowText" lastClr="000000"/>
                </a:solidFill>
                <a:effectLst/>
                <a:latin typeface="Calibri"/>
                <a:ea typeface="Calibri"/>
                <a:cs typeface="Times New Roman"/>
              </a:rPr>
              <a:t>Advocacy</a:t>
            </a:r>
            <a:endParaRPr lang="en-CA" sz="2000" dirty="0">
              <a:solidFill>
                <a:sysClr val="windowText" lastClr="000000"/>
              </a:solidFill>
              <a:effectLst/>
              <a:latin typeface="Calibri"/>
              <a:ea typeface="Calibri"/>
              <a:cs typeface="Times New Roman"/>
            </a:endParaRPr>
          </a:p>
        </p:txBody>
      </p:sp>
      <p:cxnSp>
        <p:nvCxnSpPr>
          <p:cNvPr id="117" name="Straight Arrow Connector 116"/>
          <p:cNvCxnSpPr/>
          <p:nvPr/>
        </p:nvCxnSpPr>
        <p:spPr>
          <a:xfrm>
            <a:off x="8347298" y="2303688"/>
            <a:ext cx="0" cy="658709"/>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103" name="Text Box 13"/>
          <p:cNvSpPr txBox="1">
            <a:spLocks noChangeArrowheads="1"/>
          </p:cNvSpPr>
          <p:nvPr/>
        </p:nvSpPr>
        <p:spPr bwMode="auto">
          <a:xfrm>
            <a:off x="7658100" y="1562159"/>
            <a:ext cx="1283417" cy="790311"/>
          </a:xfrm>
          <a:prstGeom prst="rect">
            <a:avLst/>
          </a:prstGeom>
          <a:solidFill>
            <a:srgbClr val="00D05E"/>
          </a:solidFill>
          <a:ln w="9525">
            <a:solidFill>
              <a:srgbClr val="000000"/>
            </a:solidFill>
            <a:miter lim="800000"/>
            <a:headEnd/>
            <a:tailEnd/>
          </a:ln>
        </p:spPr>
        <p:txBody>
          <a:bodyPr rot="0" vert="horz" wrap="square" lIns="91440" tIns="45720" rIns="91440" bIns="45720" anchor="t" anchorCtr="0">
            <a:noAutofit/>
          </a:bodyPr>
          <a:lstStyle/>
          <a:p>
            <a:pPr>
              <a:lnSpc>
                <a:spcPct val="115000"/>
              </a:lnSpc>
              <a:spcAft>
                <a:spcPts val="1000"/>
              </a:spcAft>
            </a:pPr>
            <a:r>
              <a:rPr lang="en-US" sz="2000" dirty="0" smtClean="0">
                <a:effectLst/>
                <a:latin typeface="Calibri"/>
                <a:ea typeface="Calibri"/>
                <a:cs typeface="Times New Roman"/>
              </a:rPr>
              <a:t>Other Influences</a:t>
            </a:r>
            <a:endParaRPr lang="en-CA" sz="2000" dirty="0">
              <a:effectLst/>
              <a:latin typeface="Calibri"/>
              <a:ea typeface="Calibri"/>
              <a:cs typeface="Times New Roman"/>
            </a:endParaRPr>
          </a:p>
        </p:txBody>
      </p:sp>
    </p:spTree>
    <p:extLst>
      <p:ext uri="{BB962C8B-B14F-4D97-AF65-F5344CB8AC3E}">
        <p14:creationId xmlns:p14="http://schemas.microsoft.com/office/powerpoint/2010/main" val="128777520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F9E4CFC-4D78-4278-B5AF-4AF15C3C8939}" type="slidenum">
              <a:rPr lang="en-CA" smtClean="0">
                <a:latin typeface="Arial" panose="020B0604020202020204" pitchFamily="34" charset="0"/>
                <a:cs typeface="Arial" panose="020B0604020202020204" pitchFamily="34" charset="0"/>
              </a:rPr>
              <a:pPr/>
              <a:t>7</a:t>
            </a:fld>
            <a:endParaRPr lang="en-CA" dirty="0">
              <a:latin typeface="Arial" panose="020B0604020202020204" pitchFamily="34" charset="0"/>
              <a:cs typeface="Arial" panose="020B0604020202020204" pitchFamily="34" charset="0"/>
            </a:endParaRPr>
          </a:p>
        </p:txBody>
      </p:sp>
      <p:sp>
        <p:nvSpPr>
          <p:cNvPr id="3" name="Text Box 2052"/>
          <p:cNvSpPr txBox="1">
            <a:spLocks noChangeArrowheads="1"/>
          </p:cNvSpPr>
          <p:nvPr/>
        </p:nvSpPr>
        <p:spPr bwMode="auto">
          <a:xfrm>
            <a:off x="611561" y="332656"/>
            <a:ext cx="2808312"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marL="0" lvl="1" indent="0" eaLnBrk="1" hangingPunct="1">
              <a:spcBef>
                <a:spcPct val="50000"/>
              </a:spcBef>
              <a:defRPr/>
            </a:pPr>
            <a:r>
              <a:rPr lang="en-US" sz="3600" b="1" dirty="0" smtClean="0">
                <a:solidFill>
                  <a:schemeClr val="accent1">
                    <a:lumMod val="50000"/>
                  </a:schemeClr>
                </a:solidFill>
                <a:effectLst>
                  <a:outerShdw blurRad="38100" dist="38100" dir="2700000" algn="tl">
                    <a:srgbClr val="000000">
                      <a:alpha val="43137"/>
                    </a:srgbClr>
                  </a:outerShdw>
                </a:effectLst>
                <a:latin typeface="Arial" pitchFamily="34" charset="0"/>
                <a:cs typeface="Arial" pitchFamily="34" charset="0"/>
              </a:rPr>
              <a:t>Advocacy</a:t>
            </a:r>
          </a:p>
        </p:txBody>
      </p:sp>
      <p:sp>
        <p:nvSpPr>
          <p:cNvPr id="5" name="TextBox 4"/>
          <p:cNvSpPr txBox="1"/>
          <p:nvPr/>
        </p:nvSpPr>
        <p:spPr>
          <a:xfrm>
            <a:off x="251520" y="1196752"/>
            <a:ext cx="4896543" cy="5029069"/>
          </a:xfrm>
          <a:prstGeom prst="rect">
            <a:avLst/>
          </a:prstGeom>
          <a:noFill/>
        </p:spPr>
        <p:txBody>
          <a:bodyPr wrap="square" rtlCol="0">
            <a:spAutoFit/>
          </a:bodyPr>
          <a:lstStyle/>
          <a:p>
            <a:pPr lvl="0">
              <a:spcBef>
                <a:spcPct val="20000"/>
              </a:spcBef>
            </a:pPr>
            <a:r>
              <a:rPr lang="en-US" sz="2800" dirty="0" smtClean="0">
                <a:solidFill>
                  <a:prstClr val="black"/>
                </a:solidFill>
              </a:rPr>
              <a:t>The CIA doesn’t ‘do’ infrastructure, so we need to advocate for investment. </a:t>
            </a:r>
          </a:p>
          <a:p>
            <a:pPr lvl="0">
              <a:spcBef>
                <a:spcPct val="20000"/>
              </a:spcBef>
            </a:pPr>
            <a:endParaRPr lang="en-US" sz="1400" dirty="0" smtClean="0">
              <a:solidFill>
                <a:prstClr val="black"/>
              </a:solidFill>
            </a:endParaRPr>
          </a:p>
          <a:p>
            <a:pPr lvl="0">
              <a:spcBef>
                <a:spcPct val="20000"/>
              </a:spcBef>
            </a:pPr>
            <a:r>
              <a:rPr lang="en-US" sz="2800" b="1" dirty="0" smtClean="0">
                <a:solidFill>
                  <a:prstClr val="black"/>
                </a:solidFill>
              </a:rPr>
              <a:t>How?</a:t>
            </a:r>
          </a:p>
          <a:p>
            <a:pPr marL="342900" lvl="0" indent="-342900">
              <a:spcBef>
                <a:spcPct val="20000"/>
              </a:spcBef>
              <a:buFont typeface="Arial" pitchFamily="34" charset="0"/>
              <a:buChar char="•"/>
            </a:pPr>
            <a:r>
              <a:rPr lang="en-US" sz="2800" dirty="0" smtClean="0">
                <a:solidFill>
                  <a:prstClr val="black"/>
                </a:solidFill>
              </a:rPr>
              <a:t>Advocating </a:t>
            </a:r>
            <a:r>
              <a:rPr lang="en-US" sz="2800" dirty="0">
                <a:solidFill>
                  <a:prstClr val="black"/>
                </a:solidFill>
              </a:rPr>
              <a:t>for supportive </a:t>
            </a:r>
            <a:r>
              <a:rPr lang="en-US" sz="2800" dirty="0" smtClean="0">
                <a:solidFill>
                  <a:prstClr val="black"/>
                </a:solidFill>
              </a:rPr>
              <a:t>   land </a:t>
            </a:r>
            <a:r>
              <a:rPr lang="en-US" sz="2800" dirty="0">
                <a:solidFill>
                  <a:prstClr val="black"/>
                </a:solidFill>
              </a:rPr>
              <a:t>use policy</a:t>
            </a:r>
          </a:p>
          <a:p>
            <a:pPr marL="342900" indent="-342900">
              <a:spcBef>
                <a:spcPct val="20000"/>
              </a:spcBef>
              <a:buFont typeface="Arial" pitchFamily="34" charset="0"/>
              <a:buChar char="•"/>
            </a:pPr>
            <a:r>
              <a:rPr lang="en-US" sz="2800" dirty="0">
                <a:latin typeface="+mj-lt"/>
                <a:cs typeface="Arial" pitchFamily="34" charset="0"/>
              </a:rPr>
              <a:t>Communication with council</a:t>
            </a:r>
          </a:p>
          <a:p>
            <a:pPr marL="342900" lvl="0" indent="-342900">
              <a:spcBef>
                <a:spcPct val="20000"/>
              </a:spcBef>
              <a:buFont typeface="Arial" pitchFamily="34" charset="0"/>
              <a:buChar char="•"/>
            </a:pPr>
            <a:r>
              <a:rPr lang="en-US" sz="2800" dirty="0" smtClean="0">
                <a:solidFill>
                  <a:prstClr val="black"/>
                </a:solidFill>
              </a:rPr>
              <a:t>Making the case</a:t>
            </a:r>
          </a:p>
          <a:p>
            <a:pPr marL="342900" lvl="0" indent="-342900">
              <a:spcBef>
                <a:spcPct val="20000"/>
              </a:spcBef>
              <a:buFont typeface="Arial" pitchFamily="34" charset="0"/>
              <a:buChar char="•"/>
            </a:pPr>
            <a:r>
              <a:rPr lang="en-US" sz="2800" dirty="0" smtClean="0">
                <a:solidFill>
                  <a:prstClr val="black"/>
                </a:solidFill>
              </a:rPr>
              <a:t>Engaging the community</a:t>
            </a:r>
          </a:p>
          <a:p>
            <a:pPr marL="342900" indent="-342900">
              <a:buFont typeface="Arial" pitchFamily="34" charset="0"/>
              <a:buChar char="•"/>
            </a:pPr>
            <a:endParaRPr lang="en-CA" sz="2400" dirty="0">
              <a:latin typeface="Arial" pitchFamily="34" charset="0"/>
              <a:cs typeface="Arial" pitchFamily="34" charset="0"/>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32040" y="1412776"/>
            <a:ext cx="4024489" cy="3237338"/>
          </a:xfrm>
          <a:prstGeom prst="rect">
            <a:avLst/>
          </a:prstGeom>
          <a:ln>
            <a:solidFill>
              <a:schemeClr val="accent1"/>
            </a:solidFill>
          </a:ln>
        </p:spPr>
      </p:pic>
      <p:sp>
        <p:nvSpPr>
          <p:cNvPr id="4" name="Action Button: Back or Previous 3">
            <a:hlinkClick r:id="rId4" action="ppaction://hlinksldjump" highlightClick="1"/>
          </p:cNvPr>
          <p:cNvSpPr/>
          <p:nvPr/>
        </p:nvSpPr>
        <p:spPr>
          <a:xfrm>
            <a:off x="8100392" y="5805264"/>
            <a:ext cx="504056" cy="432048"/>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5888288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F9E4CFC-4D78-4278-B5AF-4AF15C3C8939}" type="slidenum">
              <a:rPr lang="en-CA" smtClean="0">
                <a:latin typeface="Arial" panose="020B0604020202020204" pitchFamily="34" charset="0"/>
                <a:cs typeface="Arial" panose="020B0604020202020204" pitchFamily="34" charset="0"/>
              </a:rPr>
              <a:pPr/>
              <a:t>8</a:t>
            </a:fld>
            <a:endParaRPr lang="en-CA" dirty="0">
              <a:latin typeface="Arial" panose="020B0604020202020204" pitchFamily="34" charset="0"/>
              <a:cs typeface="Arial" panose="020B0604020202020204" pitchFamily="34" charset="0"/>
            </a:endParaRPr>
          </a:p>
        </p:txBody>
      </p:sp>
      <p:sp>
        <p:nvSpPr>
          <p:cNvPr id="3" name="Rectangle 2"/>
          <p:cNvSpPr/>
          <p:nvPr/>
        </p:nvSpPr>
        <p:spPr>
          <a:xfrm>
            <a:off x="179512" y="1772816"/>
            <a:ext cx="5112568" cy="4154984"/>
          </a:xfrm>
          <a:prstGeom prst="rect">
            <a:avLst/>
          </a:prstGeom>
        </p:spPr>
        <p:txBody>
          <a:bodyPr wrap="square">
            <a:spAutoFit/>
          </a:bodyPr>
          <a:lstStyle/>
          <a:p>
            <a:r>
              <a:rPr lang="en-US" sz="2400" dirty="0" smtClean="0">
                <a:solidFill>
                  <a:schemeClr val="bg2">
                    <a:lumMod val="10000"/>
                  </a:schemeClr>
                </a:solidFill>
                <a:latin typeface="+mj-lt"/>
                <a:cs typeface="Arial" panose="020B0604020202020204" pitchFamily="34" charset="0"/>
              </a:rPr>
              <a:t>Built a strong, evidence-based </a:t>
            </a:r>
          </a:p>
          <a:p>
            <a:r>
              <a:rPr lang="en-US" sz="2400" dirty="0" smtClean="0">
                <a:solidFill>
                  <a:schemeClr val="bg2">
                    <a:lumMod val="10000"/>
                  </a:schemeClr>
                </a:solidFill>
                <a:latin typeface="+mj-lt"/>
                <a:cs typeface="Arial" panose="020B0604020202020204" pitchFamily="34" charset="0"/>
              </a:rPr>
              <a:t>case, developed tools and resources.</a:t>
            </a:r>
          </a:p>
          <a:p>
            <a:r>
              <a:rPr lang="en-US" sz="2400" dirty="0" smtClean="0">
                <a:solidFill>
                  <a:schemeClr val="bg2">
                    <a:lumMod val="10000"/>
                  </a:schemeClr>
                </a:solidFill>
                <a:latin typeface="+mj-lt"/>
                <a:cs typeface="Arial" panose="020B0604020202020204" pitchFamily="34" charset="0"/>
              </a:rPr>
              <a:t>Established CIA as a credible resource.</a:t>
            </a:r>
          </a:p>
          <a:p>
            <a:endParaRPr lang="en-US" sz="2400" dirty="0">
              <a:solidFill>
                <a:schemeClr val="bg2">
                  <a:lumMod val="10000"/>
                </a:schemeClr>
              </a:solidFill>
              <a:latin typeface="+mj-lt"/>
              <a:cs typeface="Arial" panose="020B0604020202020204" pitchFamily="34" charset="0"/>
            </a:endParaRPr>
          </a:p>
          <a:p>
            <a:r>
              <a:rPr lang="en-US" sz="2400" b="1" dirty="0" smtClean="0">
                <a:solidFill>
                  <a:schemeClr val="bg2">
                    <a:lumMod val="10000"/>
                  </a:schemeClr>
                </a:solidFill>
                <a:latin typeface="+mj-lt"/>
                <a:cs typeface="Arial" panose="020B0604020202020204" pitchFamily="34" charset="0"/>
              </a:rPr>
              <a:t>How?</a:t>
            </a:r>
          </a:p>
          <a:p>
            <a:pPr marL="342900" indent="-342900">
              <a:buFont typeface="Arial" pitchFamily="34" charset="0"/>
              <a:buChar char="•"/>
            </a:pPr>
            <a:r>
              <a:rPr lang="en-US" sz="2400" dirty="0">
                <a:solidFill>
                  <a:schemeClr val="bg2">
                    <a:lumMod val="10000"/>
                  </a:schemeClr>
                </a:solidFill>
                <a:latin typeface="+mj-lt"/>
                <a:cs typeface="Arial" panose="020B0604020202020204" pitchFamily="34" charset="0"/>
              </a:rPr>
              <a:t>Developed active transportation plans – </a:t>
            </a:r>
            <a:r>
              <a:rPr lang="en-US" sz="2400" dirty="0" err="1">
                <a:solidFill>
                  <a:schemeClr val="bg2">
                    <a:lumMod val="10000"/>
                  </a:schemeClr>
                </a:solidFill>
                <a:latin typeface="+mj-lt"/>
                <a:cs typeface="Arial" panose="020B0604020202020204" pitchFamily="34" charset="0"/>
              </a:rPr>
              <a:t>Haliburton</a:t>
            </a:r>
            <a:r>
              <a:rPr lang="en-US" sz="2400" dirty="0">
                <a:solidFill>
                  <a:schemeClr val="bg2">
                    <a:lumMod val="10000"/>
                  </a:schemeClr>
                </a:solidFill>
                <a:latin typeface="+mj-lt"/>
                <a:cs typeface="Arial" panose="020B0604020202020204" pitchFamily="34" charset="0"/>
              </a:rPr>
              <a:t> &amp; Minden</a:t>
            </a:r>
          </a:p>
          <a:p>
            <a:pPr marL="342900" indent="-342900">
              <a:buFont typeface="Arial" pitchFamily="34" charset="0"/>
              <a:buChar char="•"/>
            </a:pPr>
            <a:r>
              <a:rPr lang="en-US" sz="2400" dirty="0">
                <a:solidFill>
                  <a:schemeClr val="bg2">
                    <a:lumMod val="10000"/>
                  </a:schemeClr>
                </a:solidFill>
                <a:latin typeface="+mj-lt"/>
                <a:cs typeface="Arial" panose="020B0604020202020204" pitchFamily="34" charset="0"/>
              </a:rPr>
              <a:t>Helped create a vision</a:t>
            </a:r>
          </a:p>
          <a:p>
            <a:pPr marL="342900" indent="-342900">
              <a:buFont typeface="Arial" pitchFamily="34" charset="0"/>
              <a:buChar char="•"/>
            </a:pPr>
            <a:r>
              <a:rPr lang="en-US" sz="2400" dirty="0">
                <a:solidFill>
                  <a:schemeClr val="bg2">
                    <a:lumMod val="10000"/>
                  </a:schemeClr>
                </a:solidFill>
                <a:latin typeface="+mj-lt"/>
                <a:cs typeface="Arial" panose="020B0604020202020204" pitchFamily="34" charset="0"/>
              </a:rPr>
              <a:t>Conducted community based research</a:t>
            </a:r>
          </a:p>
          <a:p>
            <a:pPr marL="342900" indent="-342900">
              <a:buFont typeface="Arial" pitchFamily="34" charset="0"/>
              <a:buChar char="•"/>
            </a:pPr>
            <a:r>
              <a:rPr lang="en-US" sz="2400" dirty="0" smtClean="0">
                <a:solidFill>
                  <a:schemeClr val="bg2">
                    <a:lumMod val="10000"/>
                  </a:schemeClr>
                </a:solidFill>
                <a:latin typeface="+mj-lt"/>
                <a:cs typeface="Arial" panose="020B0604020202020204" pitchFamily="34" charset="0"/>
              </a:rPr>
              <a:t>Tool </a:t>
            </a:r>
            <a:r>
              <a:rPr lang="en-US" sz="2400" dirty="0">
                <a:solidFill>
                  <a:schemeClr val="bg2">
                    <a:lumMod val="10000"/>
                  </a:schemeClr>
                </a:solidFill>
                <a:latin typeface="+mj-lt"/>
                <a:cs typeface="Arial" panose="020B0604020202020204" pitchFamily="34" charset="0"/>
              </a:rPr>
              <a:t>for both municipality and CIA</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08104" y="2814311"/>
            <a:ext cx="2733813" cy="3788892"/>
          </a:xfrm>
          <a:prstGeom prst="rect">
            <a:avLst/>
          </a:prstGeom>
          <a:ln w="19050">
            <a:noFill/>
          </a:ln>
        </p:spPr>
      </p:pic>
      <p:sp>
        <p:nvSpPr>
          <p:cNvPr id="6" name="Rectangle 5"/>
          <p:cNvSpPr/>
          <p:nvPr/>
        </p:nvSpPr>
        <p:spPr>
          <a:xfrm>
            <a:off x="179512" y="688340"/>
            <a:ext cx="5112568" cy="646331"/>
          </a:xfrm>
          <a:prstGeom prst="rect">
            <a:avLst/>
          </a:prstGeom>
        </p:spPr>
        <p:txBody>
          <a:bodyPr wrap="square">
            <a:spAutoFit/>
          </a:bodyPr>
          <a:lstStyle/>
          <a:p>
            <a:pPr marL="0" lvl="1"/>
            <a:r>
              <a:rPr lang="en-US" sz="3600" b="1" dirty="0" smtClean="0">
                <a:solidFill>
                  <a:schemeClr val="accent1">
                    <a:lumMod val="50000"/>
                  </a:schemeClr>
                </a:solidFill>
                <a:effectLst>
                  <a:outerShdw blurRad="38100" dist="38100" dir="2700000" algn="tl">
                    <a:srgbClr val="000000">
                      <a:alpha val="43137"/>
                    </a:srgbClr>
                  </a:outerShdw>
                </a:effectLst>
                <a:latin typeface="Arial" panose="020B0604020202020204" pitchFamily="34" charset="0"/>
                <a:cs typeface="Arial" pitchFamily="34" charset="0"/>
              </a:rPr>
              <a:t>Planning &amp; Research </a:t>
            </a:r>
          </a:p>
        </p:txBody>
      </p:sp>
      <p:pic>
        <p:nvPicPr>
          <p:cNvPr id="7" name="Picture 6"/>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4932040" y="188640"/>
            <a:ext cx="4140100" cy="2433518"/>
          </a:xfrm>
          <a:prstGeom prst="rect">
            <a:avLst/>
          </a:prstGeom>
        </p:spPr>
      </p:pic>
      <p:sp>
        <p:nvSpPr>
          <p:cNvPr id="8" name="Action Button: Back or Previous 7">
            <a:hlinkClick r:id="rId5" action="ppaction://hlinksldjump" highlightClick="1"/>
          </p:cNvPr>
          <p:cNvSpPr/>
          <p:nvPr/>
        </p:nvSpPr>
        <p:spPr>
          <a:xfrm>
            <a:off x="8352420" y="5876125"/>
            <a:ext cx="504056" cy="432048"/>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69254997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F9E4CFC-4D78-4278-B5AF-4AF15C3C8939}" type="slidenum">
              <a:rPr lang="en-CA" smtClean="0">
                <a:latin typeface="Arial" panose="020B0604020202020204" pitchFamily="34" charset="0"/>
                <a:cs typeface="Arial" panose="020B0604020202020204" pitchFamily="34" charset="0"/>
              </a:rPr>
              <a:pPr/>
              <a:t>9</a:t>
            </a:fld>
            <a:endParaRPr lang="en-CA" dirty="0">
              <a:latin typeface="Arial" panose="020B0604020202020204" pitchFamily="34" charset="0"/>
              <a:cs typeface="Arial" panose="020B0604020202020204" pitchFamily="34" charset="0"/>
            </a:endParaRPr>
          </a:p>
        </p:txBody>
      </p:sp>
      <p:sp>
        <p:nvSpPr>
          <p:cNvPr id="4" name="Rectangle 3"/>
          <p:cNvSpPr/>
          <p:nvPr/>
        </p:nvSpPr>
        <p:spPr>
          <a:xfrm>
            <a:off x="395536" y="1340768"/>
            <a:ext cx="5454558" cy="4901342"/>
          </a:xfrm>
          <a:prstGeom prst="rect">
            <a:avLst/>
          </a:prstGeom>
        </p:spPr>
        <p:txBody>
          <a:bodyPr wrap="square">
            <a:spAutoFit/>
          </a:bodyPr>
          <a:lstStyle/>
          <a:p>
            <a:pPr lvl="0">
              <a:spcBef>
                <a:spcPts val="700"/>
              </a:spcBef>
              <a:buClr>
                <a:srgbClr val="DD8047"/>
              </a:buClr>
              <a:buSzPct val="60000"/>
            </a:pPr>
            <a:r>
              <a:rPr lang="en-US" sz="2600" b="1" dirty="0" smtClean="0">
                <a:solidFill>
                  <a:schemeClr val="bg2">
                    <a:lumMod val="10000"/>
                  </a:schemeClr>
                </a:solidFill>
                <a:cs typeface="Arial" panose="020B0604020202020204" pitchFamily="34" charset="0"/>
              </a:rPr>
              <a:t>AT complements many initiatives</a:t>
            </a:r>
          </a:p>
          <a:p>
            <a:pPr marL="457200" lvl="0" indent="-457200">
              <a:spcBef>
                <a:spcPts val="700"/>
              </a:spcBef>
              <a:buSzPct val="100000"/>
              <a:buFont typeface="Arial" panose="020B0604020202020204" pitchFamily="34" charset="0"/>
              <a:buChar char="•"/>
            </a:pPr>
            <a:r>
              <a:rPr lang="en-US" sz="2600" dirty="0" smtClean="0">
                <a:solidFill>
                  <a:schemeClr val="bg2">
                    <a:lumMod val="10000"/>
                  </a:schemeClr>
                </a:solidFill>
                <a:cs typeface="Arial" panose="020B0604020202020204" pitchFamily="34" charset="0"/>
              </a:rPr>
              <a:t>Health</a:t>
            </a:r>
          </a:p>
          <a:p>
            <a:pPr marL="457200" lvl="0" indent="-457200">
              <a:spcBef>
                <a:spcPts val="700"/>
              </a:spcBef>
              <a:buSzPct val="100000"/>
              <a:buFont typeface="Arial" panose="020B0604020202020204" pitchFamily="34" charset="0"/>
              <a:buChar char="•"/>
            </a:pPr>
            <a:r>
              <a:rPr lang="en-US" sz="2600" dirty="0" smtClean="0">
                <a:solidFill>
                  <a:schemeClr val="bg2">
                    <a:lumMod val="10000"/>
                  </a:schemeClr>
                </a:solidFill>
                <a:cs typeface="Arial" panose="020B0604020202020204" pitchFamily="34" charset="0"/>
              </a:rPr>
              <a:t>Accessibility </a:t>
            </a:r>
          </a:p>
          <a:p>
            <a:pPr marL="457200" indent="-457200">
              <a:spcBef>
                <a:spcPts val="700"/>
              </a:spcBef>
              <a:buSzPct val="100000"/>
              <a:buFont typeface="Arial" panose="020B0604020202020204" pitchFamily="34" charset="0"/>
              <a:buChar char="•"/>
            </a:pPr>
            <a:r>
              <a:rPr lang="en-US" sz="2600" dirty="0" smtClean="0">
                <a:solidFill>
                  <a:schemeClr val="bg2">
                    <a:lumMod val="10000"/>
                  </a:schemeClr>
                </a:solidFill>
                <a:cs typeface="Arial" panose="020B0604020202020204" pitchFamily="34" charset="0"/>
              </a:rPr>
              <a:t>Equity </a:t>
            </a:r>
          </a:p>
          <a:p>
            <a:pPr marL="457200" indent="-457200">
              <a:spcBef>
                <a:spcPts val="700"/>
              </a:spcBef>
              <a:buSzPct val="100000"/>
              <a:buFont typeface="Arial" panose="020B0604020202020204" pitchFamily="34" charset="0"/>
              <a:buChar char="•"/>
            </a:pPr>
            <a:r>
              <a:rPr lang="en-US" sz="2600" dirty="0" smtClean="0">
                <a:solidFill>
                  <a:schemeClr val="bg2">
                    <a:lumMod val="10000"/>
                  </a:schemeClr>
                </a:solidFill>
                <a:cs typeface="Arial" panose="020B0604020202020204" pitchFamily="34" charset="0"/>
              </a:rPr>
              <a:t>Safety </a:t>
            </a:r>
          </a:p>
          <a:p>
            <a:pPr marL="457200" indent="-457200">
              <a:spcBef>
                <a:spcPts val="700"/>
              </a:spcBef>
              <a:buSzPct val="100000"/>
              <a:buFont typeface="Arial" panose="020B0604020202020204" pitchFamily="34" charset="0"/>
              <a:buChar char="•"/>
            </a:pPr>
            <a:r>
              <a:rPr lang="en-US" sz="2600" dirty="0" smtClean="0">
                <a:solidFill>
                  <a:schemeClr val="bg2">
                    <a:lumMod val="10000"/>
                  </a:schemeClr>
                </a:solidFill>
                <a:cs typeface="Arial" panose="020B0604020202020204" pitchFamily="34" charset="0"/>
              </a:rPr>
              <a:t>Recreation</a:t>
            </a:r>
          </a:p>
          <a:p>
            <a:pPr marL="457200" indent="-457200">
              <a:spcBef>
                <a:spcPts val="700"/>
              </a:spcBef>
              <a:buSzPct val="100000"/>
              <a:buFont typeface="Arial" panose="020B0604020202020204" pitchFamily="34" charset="0"/>
              <a:buChar char="•"/>
            </a:pPr>
            <a:r>
              <a:rPr lang="en-US" sz="2600" dirty="0" smtClean="0">
                <a:solidFill>
                  <a:schemeClr val="bg2">
                    <a:lumMod val="10000"/>
                  </a:schemeClr>
                </a:solidFill>
                <a:cs typeface="Arial" panose="020B0604020202020204" pitchFamily="34" charset="0"/>
              </a:rPr>
              <a:t>Environment</a:t>
            </a:r>
          </a:p>
          <a:p>
            <a:pPr marL="457200" indent="-457200">
              <a:spcBef>
                <a:spcPts val="700"/>
              </a:spcBef>
              <a:buSzPct val="100000"/>
              <a:buFont typeface="Arial" panose="020B0604020202020204" pitchFamily="34" charset="0"/>
              <a:buChar char="•"/>
            </a:pPr>
            <a:r>
              <a:rPr lang="en-US" sz="2600" dirty="0" smtClean="0">
                <a:solidFill>
                  <a:schemeClr val="bg2">
                    <a:lumMod val="10000"/>
                  </a:schemeClr>
                </a:solidFill>
                <a:cs typeface="Arial" panose="020B0604020202020204" pitchFamily="34" charset="0"/>
              </a:rPr>
              <a:t>Social engagement </a:t>
            </a:r>
          </a:p>
          <a:p>
            <a:pPr marL="457200" indent="-457200">
              <a:spcBef>
                <a:spcPts val="700"/>
              </a:spcBef>
              <a:buSzPct val="100000"/>
              <a:buFont typeface="Arial" panose="020B0604020202020204" pitchFamily="34" charset="0"/>
              <a:buChar char="•"/>
            </a:pPr>
            <a:r>
              <a:rPr lang="en-US" sz="2600" dirty="0" smtClean="0">
                <a:solidFill>
                  <a:schemeClr val="bg2">
                    <a:lumMod val="10000"/>
                  </a:schemeClr>
                </a:solidFill>
                <a:cs typeface="Arial" panose="020B0604020202020204" pitchFamily="34" charset="0"/>
              </a:rPr>
              <a:t>Economic development &amp; tourism</a:t>
            </a:r>
          </a:p>
          <a:p>
            <a:pPr marL="457200" indent="-457200">
              <a:spcBef>
                <a:spcPts val="700"/>
              </a:spcBef>
              <a:buSzPct val="100000"/>
              <a:buFont typeface="Arial" panose="020B0604020202020204" pitchFamily="34" charset="0"/>
              <a:buChar char="•"/>
            </a:pPr>
            <a:r>
              <a:rPr lang="en-US" sz="2600" dirty="0" smtClean="0">
                <a:solidFill>
                  <a:schemeClr val="bg2">
                    <a:lumMod val="10000"/>
                  </a:schemeClr>
                </a:solidFill>
                <a:cs typeface="Arial" panose="020B0604020202020204" pitchFamily="34" charset="0"/>
              </a:rPr>
              <a:t>Productivity</a:t>
            </a:r>
            <a:endParaRPr lang="en-US" sz="2600" dirty="0">
              <a:solidFill>
                <a:schemeClr val="bg2">
                  <a:lumMod val="10000"/>
                </a:schemeClr>
              </a:solidFill>
              <a:cs typeface="Arial" panose="020B0604020202020204" pitchFamily="34" charset="0"/>
            </a:endParaRPr>
          </a:p>
        </p:txBody>
      </p:sp>
      <p:sp>
        <p:nvSpPr>
          <p:cNvPr id="6" name="Rectangle 5"/>
          <p:cNvSpPr/>
          <p:nvPr/>
        </p:nvSpPr>
        <p:spPr>
          <a:xfrm>
            <a:off x="899592" y="332656"/>
            <a:ext cx="7128792" cy="646331"/>
          </a:xfrm>
          <a:prstGeom prst="rect">
            <a:avLst/>
          </a:prstGeom>
        </p:spPr>
        <p:txBody>
          <a:bodyPr wrap="square">
            <a:spAutoFit/>
          </a:bodyPr>
          <a:lstStyle/>
          <a:p>
            <a:pPr marL="0" lvl="1" algn="ctr"/>
            <a:r>
              <a:rPr lang="en-US" sz="3600" b="1" dirty="0" smtClean="0">
                <a:solidFill>
                  <a:schemeClr val="accent1">
                    <a:lumMod val="50000"/>
                  </a:schemeClr>
                </a:solidFill>
                <a:effectLst>
                  <a:outerShdw blurRad="38100" dist="38100" dir="2700000" algn="tl">
                    <a:srgbClr val="000000">
                      <a:alpha val="43137"/>
                    </a:srgbClr>
                  </a:outerShdw>
                </a:effectLst>
                <a:latin typeface="Arial" panose="020B0604020202020204" pitchFamily="34" charset="0"/>
                <a:cs typeface="Arial" pitchFamily="34" charset="0"/>
              </a:rPr>
              <a:t>Partnership and Collaboration</a:t>
            </a:r>
          </a:p>
        </p:txBody>
      </p:sp>
      <p:pic>
        <p:nvPicPr>
          <p:cNvPr id="8" name="Picture 7" descr="IMG_5216.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52120" y="1361710"/>
            <a:ext cx="3384376" cy="4512502"/>
          </a:xfrm>
          <a:prstGeom prst="rect">
            <a:avLst/>
          </a:prstGeom>
          <a:ln>
            <a:noFill/>
          </a:ln>
        </p:spPr>
      </p:pic>
    </p:spTree>
    <p:extLst>
      <p:ext uri="{BB962C8B-B14F-4D97-AF65-F5344CB8AC3E}">
        <p14:creationId xmlns:p14="http://schemas.microsoft.com/office/powerpoint/2010/main" val="26290026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052"/>
          <p:cNvSpPr txBox="1">
            <a:spLocks noChangeArrowheads="1"/>
          </p:cNvSpPr>
          <p:nvPr/>
        </p:nvSpPr>
        <p:spPr bwMode="auto">
          <a:xfrm>
            <a:off x="470768" y="426988"/>
            <a:ext cx="8418487"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algn="ctr" eaLnBrk="1" hangingPunct="1">
              <a:spcBef>
                <a:spcPct val="50000"/>
              </a:spcBef>
              <a:defRPr/>
            </a:pPr>
            <a:r>
              <a:rPr lang="en-US" sz="3600" b="1" dirty="0" smtClean="0">
                <a:solidFill>
                  <a:schemeClr val="accent1">
                    <a:lumMod val="50000"/>
                  </a:schemeClr>
                </a:solidFill>
                <a:effectLst>
                  <a:outerShdw blurRad="38100" dist="38100" dir="2700000" algn="tl">
                    <a:srgbClr val="000000">
                      <a:alpha val="43137"/>
                    </a:srgbClr>
                  </a:outerShdw>
                </a:effectLst>
                <a:latin typeface="Arial" pitchFamily="34" charset="0"/>
                <a:cs typeface="Arial" pitchFamily="34" charset="0"/>
              </a:rPr>
              <a:t>Municipalities are key partners</a:t>
            </a:r>
            <a:endParaRPr lang="en-CA" sz="3600" b="1" dirty="0" smtClean="0">
              <a:solidFill>
                <a:schemeClr val="accent1">
                  <a:lumMod val="50000"/>
                </a:schemeClr>
              </a:solidFill>
              <a:effectLst>
                <a:outerShdw blurRad="38100" dist="38100" dir="2700000" algn="tl">
                  <a:srgbClr val="000000">
                    <a:alpha val="43137"/>
                  </a:srgbClr>
                </a:outerShdw>
              </a:effectLst>
              <a:latin typeface="Arial" pitchFamily="34" charset="0"/>
              <a:cs typeface="Arial" pitchFamily="34" charset="0"/>
            </a:endParaRPr>
          </a:p>
        </p:txBody>
      </p:sp>
      <p:sp>
        <p:nvSpPr>
          <p:cNvPr id="3" name="Rectangle 2"/>
          <p:cNvSpPr/>
          <p:nvPr/>
        </p:nvSpPr>
        <p:spPr>
          <a:xfrm>
            <a:off x="539552" y="1268760"/>
            <a:ext cx="8280920" cy="4401205"/>
          </a:xfrm>
          <a:prstGeom prst="rect">
            <a:avLst/>
          </a:prstGeom>
        </p:spPr>
        <p:txBody>
          <a:bodyPr wrap="square">
            <a:spAutoFit/>
          </a:bodyPr>
          <a:lstStyle/>
          <a:p>
            <a:r>
              <a:rPr lang="en-US" sz="2800" dirty="0" smtClean="0">
                <a:solidFill>
                  <a:schemeClr val="bg2">
                    <a:lumMod val="10000"/>
                  </a:schemeClr>
                </a:solidFill>
                <a:latin typeface="+mj-lt"/>
              </a:rPr>
              <a:t>Raise awareness with municipal elected officials and staff </a:t>
            </a:r>
            <a:r>
              <a:rPr lang="en-US" sz="2800" dirty="0" smtClean="0">
                <a:solidFill>
                  <a:schemeClr val="bg2">
                    <a:lumMod val="10000"/>
                  </a:schemeClr>
                </a:solidFill>
                <a:latin typeface="+mj-lt"/>
                <a:cs typeface="Arial" pitchFamily="34" charset="0"/>
              </a:rPr>
              <a:t>about their </a:t>
            </a:r>
            <a:r>
              <a:rPr lang="en-US" sz="2800" dirty="0">
                <a:solidFill>
                  <a:schemeClr val="bg2">
                    <a:lumMod val="10000"/>
                  </a:schemeClr>
                </a:solidFill>
                <a:latin typeface="+mj-lt"/>
                <a:cs typeface="Arial" pitchFamily="34" charset="0"/>
              </a:rPr>
              <a:t>role </a:t>
            </a:r>
            <a:r>
              <a:rPr lang="en-US" sz="2800" dirty="0" smtClean="0">
                <a:solidFill>
                  <a:schemeClr val="bg2">
                    <a:lumMod val="10000"/>
                  </a:schemeClr>
                </a:solidFill>
                <a:latin typeface="+mj-lt"/>
                <a:cs typeface="Arial" pitchFamily="34" charset="0"/>
              </a:rPr>
              <a:t>in </a:t>
            </a:r>
            <a:r>
              <a:rPr lang="en-US" sz="2800" dirty="0">
                <a:solidFill>
                  <a:schemeClr val="bg2">
                    <a:lumMod val="10000"/>
                  </a:schemeClr>
                </a:solidFill>
                <a:latin typeface="+mj-lt"/>
                <a:cs typeface="Arial" pitchFamily="34" charset="0"/>
              </a:rPr>
              <a:t>creating a healthy, active community that </a:t>
            </a:r>
            <a:r>
              <a:rPr lang="en-US" sz="2800" dirty="0" smtClean="0">
                <a:solidFill>
                  <a:schemeClr val="bg2">
                    <a:lumMod val="10000"/>
                  </a:schemeClr>
                </a:solidFill>
                <a:latin typeface="+mj-lt"/>
                <a:cs typeface="Arial" pitchFamily="34" charset="0"/>
              </a:rPr>
              <a:t>includes active transportation.</a:t>
            </a:r>
            <a:endParaRPr lang="en-US" sz="2800" dirty="0">
              <a:solidFill>
                <a:schemeClr val="bg2">
                  <a:lumMod val="10000"/>
                </a:schemeClr>
              </a:solidFill>
              <a:latin typeface="+mj-lt"/>
              <a:cs typeface="Arial" pitchFamily="34" charset="0"/>
            </a:endParaRPr>
          </a:p>
          <a:p>
            <a:endParaRPr lang="en-US" sz="2800" b="1" dirty="0" smtClean="0">
              <a:solidFill>
                <a:schemeClr val="bg2">
                  <a:lumMod val="10000"/>
                </a:schemeClr>
              </a:solidFill>
              <a:latin typeface="+mj-lt"/>
            </a:endParaRPr>
          </a:p>
          <a:p>
            <a:r>
              <a:rPr lang="en-US" sz="2800" b="1" dirty="0" smtClean="0">
                <a:solidFill>
                  <a:schemeClr val="bg2">
                    <a:lumMod val="10000"/>
                  </a:schemeClr>
                </a:solidFill>
                <a:latin typeface="+mj-lt"/>
              </a:rPr>
              <a:t>How?</a:t>
            </a:r>
            <a:endParaRPr lang="en-US" sz="2800" b="1" dirty="0">
              <a:solidFill>
                <a:schemeClr val="bg2">
                  <a:lumMod val="10000"/>
                </a:schemeClr>
              </a:solidFill>
            </a:endParaRPr>
          </a:p>
          <a:p>
            <a:pPr marL="342900" indent="-342900">
              <a:buFont typeface="Arial" pitchFamily="34" charset="0"/>
              <a:buChar char="•"/>
            </a:pPr>
            <a:r>
              <a:rPr lang="en-US" sz="2800" dirty="0" smtClean="0">
                <a:solidFill>
                  <a:schemeClr val="bg2">
                    <a:lumMod val="10000"/>
                  </a:schemeClr>
                </a:solidFill>
                <a:latin typeface="+mj-lt"/>
                <a:cs typeface="Arial" pitchFamily="34" charset="0"/>
              </a:rPr>
              <a:t>Communicating the benefits through regular reports, updates and delegations to council </a:t>
            </a:r>
          </a:p>
          <a:p>
            <a:pPr marL="342900" indent="-342900">
              <a:buFont typeface="Arial" pitchFamily="34" charset="0"/>
              <a:buChar char="•"/>
            </a:pPr>
            <a:r>
              <a:rPr lang="en-US" sz="2800" dirty="0" smtClean="0">
                <a:solidFill>
                  <a:schemeClr val="bg2">
                    <a:lumMod val="10000"/>
                  </a:schemeClr>
                </a:solidFill>
                <a:latin typeface="+mj-lt"/>
                <a:cs typeface="Arial" pitchFamily="34" charset="0"/>
              </a:rPr>
              <a:t>Identifying WIIFT, speaking to their priorities</a:t>
            </a:r>
            <a:endParaRPr lang="en-US" sz="2800" dirty="0">
              <a:solidFill>
                <a:schemeClr val="bg2">
                  <a:lumMod val="10000"/>
                </a:schemeClr>
              </a:solidFill>
              <a:latin typeface="+mj-lt"/>
              <a:cs typeface="Arial" pitchFamily="34" charset="0"/>
            </a:endParaRPr>
          </a:p>
          <a:p>
            <a:pPr marL="342900" indent="-342900">
              <a:buFont typeface="Arial" pitchFamily="34" charset="0"/>
              <a:buChar char="•"/>
            </a:pPr>
            <a:r>
              <a:rPr lang="en-US" sz="2800" dirty="0" smtClean="0">
                <a:solidFill>
                  <a:schemeClr val="bg2">
                    <a:lumMod val="10000"/>
                  </a:schemeClr>
                </a:solidFill>
                <a:latin typeface="+mj-lt"/>
              </a:rPr>
              <a:t>Hosting workshops </a:t>
            </a:r>
            <a:r>
              <a:rPr lang="en-US" sz="2800" dirty="0">
                <a:solidFill>
                  <a:schemeClr val="bg2">
                    <a:lumMod val="10000"/>
                  </a:schemeClr>
                </a:solidFill>
                <a:latin typeface="+mj-lt"/>
              </a:rPr>
              <a:t>and </a:t>
            </a:r>
            <a:r>
              <a:rPr lang="en-US" sz="2800" dirty="0" smtClean="0">
                <a:solidFill>
                  <a:schemeClr val="bg2">
                    <a:lumMod val="10000"/>
                  </a:schemeClr>
                </a:solidFill>
                <a:latin typeface="+mj-lt"/>
              </a:rPr>
              <a:t>events and inviting  councillors and staff</a:t>
            </a:r>
            <a:endParaRPr lang="en-US" sz="2800" dirty="0">
              <a:solidFill>
                <a:schemeClr val="bg2">
                  <a:lumMod val="10000"/>
                </a:schemeClr>
              </a:solidFill>
              <a:latin typeface="+mj-lt"/>
            </a:endParaRPr>
          </a:p>
        </p:txBody>
      </p:sp>
      <p:sp>
        <p:nvSpPr>
          <p:cNvPr id="4" name="Slide Number Placeholder 3"/>
          <p:cNvSpPr>
            <a:spLocks noGrp="1"/>
          </p:cNvSpPr>
          <p:nvPr>
            <p:ph type="sldNum" sz="quarter" idx="12"/>
          </p:nvPr>
        </p:nvSpPr>
        <p:spPr/>
        <p:txBody>
          <a:bodyPr/>
          <a:lstStyle/>
          <a:p>
            <a:fld id="{4A66D8FF-197E-4B8B-AD7E-E86EDF1EA16B}" type="slidenum">
              <a:rPr lang="en-CA" sz="1800" smtClean="0">
                <a:solidFill>
                  <a:schemeClr val="bg1"/>
                </a:solidFill>
              </a:rPr>
              <a:pPr/>
              <a:t>10</a:t>
            </a:fld>
            <a:endParaRPr lang="en-CA" sz="1800" dirty="0">
              <a:solidFill>
                <a:schemeClr val="bg1"/>
              </a:solidFill>
            </a:endParaRPr>
          </a:p>
        </p:txBody>
      </p:sp>
      <p:sp>
        <p:nvSpPr>
          <p:cNvPr id="5" name="Action Button: Back or Previous 4">
            <a:hlinkClick r:id="rId3" action="ppaction://hlinksldjump" highlightClick="1"/>
          </p:cNvPr>
          <p:cNvSpPr/>
          <p:nvPr/>
        </p:nvSpPr>
        <p:spPr>
          <a:xfrm>
            <a:off x="8100392" y="5805264"/>
            <a:ext cx="504056" cy="432048"/>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05862593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459296" y="1268760"/>
            <a:ext cx="5552864" cy="4968552"/>
          </a:xfrm>
          <a:prstGeom prst="rect">
            <a:avLst/>
          </a:prstGeom>
        </p:spPr>
        <p:txBody>
          <a:bodyPr>
            <a:normAutofit lnSpcReduction="10000"/>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buClrTx/>
              <a:buNone/>
            </a:pPr>
            <a:r>
              <a:rPr lang="en-US" dirty="0" smtClean="0">
                <a:solidFill>
                  <a:schemeClr val="bg2">
                    <a:lumMod val="10000"/>
                  </a:schemeClr>
                </a:solidFill>
              </a:rPr>
              <a:t>Build a base </a:t>
            </a:r>
            <a:r>
              <a:rPr lang="en-US" dirty="0" smtClean="0">
                <a:solidFill>
                  <a:schemeClr val="bg2">
                    <a:lumMod val="10000"/>
                  </a:schemeClr>
                </a:solidFill>
                <a:latin typeface="+mj-lt"/>
              </a:rPr>
              <a:t>of community support, awareness and activity.</a:t>
            </a:r>
          </a:p>
          <a:p>
            <a:pPr>
              <a:buFont typeface="Wingdings 2"/>
              <a:buNone/>
            </a:pPr>
            <a:endParaRPr lang="en-US" sz="1400" b="1" dirty="0" smtClean="0">
              <a:solidFill>
                <a:schemeClr val="bg2">
                  <a:lumMod val="10000"/>
                </a:schemeClr>
              </a:solidFill>
              <a:latin typeface="+mj-lt"/>
            </a:endParaRPr>
          </a:p>
          <a:p>
            <a:pPr>
              <a:buFont typeface="Wingdings 2"/>
              <a:buNone/>
            </a:pPr>
            <a:r>
              <a:rPr lang="en-US" sz="2800" b="1" dirty="0" smtClean="0">
                <a:solidFill>
                  <a:schemeClr val="bg2">
                    <a:lumMod val="10000"/>
                  </a:schemeClr>
                </a:solidFill>
                <a:latin typeface="+mj-lt"/>
              </a:rPr>
              <a:t>How? </a:t>
            </a:r>
          </a:p>
          <a:p>
            <a:pPr>
              <a:buClrTx/>
              <a:buFont typeface="Arial" pitchFamily="34" charset="0"/>
              <a:buChar char="•"/>
            </a:pPr>
            <a:r>
              <a:rPr lang="en-US" dirty="0" smtClean="0">
                <a:solidFill>
                  <a:schemeClr val="bg2">
                    <a:lumMod val="10000"/>
                  </a:schemeClr>
                </a:solidFill>
                <a:latin typeface="+mj-lt"/>
                <a:cs typeface="Arial" pitchFamily="34" charset="0"/>
              </a:rPr>
              <a:t>Community-based research </a:t>
            </a:r>
          </a:p>
          <a:p>
            <a:pPr>
              <a:buClrTx/>
              <a:buFont typeface="Arial" pitchFamily="34" charset="0"/>
              <a:buChar char="•"/>
            </a:pPr>
            <a:r>
              <a:rPr lang="en-US" dirty="0" smtClean="0">
                <a:solidFill>
                  <a:schemeClr val="bg2">
                    <a:lumMod val="10000"/>
                  </a:schemeClr>
                </a:solidFill>
                <a:latin typeface="+mj-lt"/>
                <a:cs typeface="Arial" pitchFamily="34" charset="0"/>
              </a:rPr>
              <a:t>Focus </a:t>
            </a:r>
            <a:r>
              <a:rPr lang="en-US" dirty="0">
                <a:solidFill>
                  <a:schemeClr val="bg2">
                    <a:lumMod val="10000"/>
                  </a:schemeClr>
                </a:solidFill>
                <a:latin typeface="+mj-lt"/>
                <a:cs typeface="Arial" pitchFamily="34" charset="0"/>
              </a:rPr>
              <a:t>on village hubs</a:t>
            </a:r>
          </a:p>
          <a:p>
            <a:pPr>
              <a:buClrTx/>
              <a:buFont typeface="Arial" pitchFamily="34" charset="0"/>
              <a:buChar char="•"/>
            </a:pPr>
            <a:r>
              <a:rPr lang="en-US" dirty="0">
                <a:solidFill>
                  <a:schemeClr val="bg2">
                    <a:lumMod val="10000"/>
                  </a:schemeClr>
                </a:solidFill>
                <a:latin typeface="+mj-lt"/>
                <a:cs typeface="Arial" pitchFamily="34" charset="0"/>
              </a:rPr>
              <a:t>Awareness raising campaigns </a:t>
            </a:r>
            <a:r>
              <a:rPr lang="en-US" dirty="0" smtClean="0">
                <a:solidFill>
                  <a:schemeClr val="bg2">
                    <a:lumMod val="10000"/>
                  </a:schemeClr>
                </a:solidFill>
                <a:latin typeface="+mj-lt"/>
                <a:cs typeface="Arial" pitchFamily="34" charset="0"/>
              </a:rPr>
              <a:t>e.g. </a:t>
            </a:r>
            <a:r>
              <a:rPr lang="en-US" dirty="0">
                <a:solidFill>
                  <a:schemeClr val="bg2">
                    <a:lumMod val="10000"/>
                  </a:schemeClr>
                </a:solidFill>
                <a:latin typeface="+mj-lt"/>
                <a:cs typeface="Arial" pitchFamily="34" charset="0"/>
              </a:rPr>
              <a:t>“Park the Car and Get </a:t>
            </a:r>
            <a:r>
              <a:rPr lang="en-US" dirty="0" smtClean="0">
                <a:solidFill>
                  <a:schemeClr val="bg2">
                    <a:lumMod val="10000"/>
                  </a:schemeClr>
                </a:solidFill>
                <a:latin typeface="+mj-lt"/>
                <a:cs typeface="Arial" pitchFamily="34" charset="0"/>
              </a:rPr>
              <a:t>Moving”, share the road</a:t>
            </a:r>
          </a:p>
          <a:p>
            <a:pPr>
              <a:buClrTx/>
              <a:buFont typeface="Arial" pitchFamily="34" charset="0"/>
              <a:buChar char="•"/>
            </a:pPr>
            <a:r>
              <a:rPr lang="en-US" dirty="0" smtClean="0">
                <a:solidFill>
                  <a:schemeClr val="bg2">
                    <a:lumMod val="10000"/>
                  </a:schemeClr>
                </a:solidFill>
                <a:latin typeface="+mj-lt"/>
                <a:cs typeface="Arial" pitchFamily="34" charset="0"/>
              </a:rPr>
              <a:t>Events  </a:t>
            </a:r>
            <a:r>
              <a:rPr lang="en-US" dirty="0">
                <a:solidFill>
                  <a:schemeClr val="bg2">
                    <a:lumMod val="10000"/>
                  </a:schemeClr>
                </a:solidFill>
                <a:latin typeface="+mj-lt"/>
                <a:cs typeface="Arial" pitchFamily="34" charset="0"/>
              </a:rPr>
              <a:t>and </a:t>
            </a:r>
            <a:r>
              <a:rPr lang="en-US" dirty="0" smtClean="0">
                <a:solidFill>
                  <a:schemeClr val="bg2">
                    <a:lumMod val="10000"/>
                  </a:schemeClr>
                </a:solidFill>
                <a:latin typeface="+mj-lt"/>
                <a:cs typeface="Arial" pitchFamily="34" charset="0"/>
              </a:rPr>
              <a:t>activities</a:t>
            </a:r>
          </a:p>
          <a:p>
            <a:pPr>
              <a:buClrTx/>
              <a:buFont typeface="Arial" pitchFamily="34" charset="0"/>
              <a:buChar char="•"/>
            </a:pPr>
            <a:r>
              <a:rPr lang="en-US" dirty="0" smtClean="0">
                <a:solidFill>
                  <a:schemeClr val="bg2">
                    <a:lumMod val="10000"/>
                  </a:schemeClr>
                </a:solidFill>
                <a:latin typeface="+mj-lt"/>
                <a:cs typeface="Arial" pitchFamily="34" charset="0"/>
              </a:rPr>
              <a:t>Maps</a:t>
            </a:r>
          </a:p>
          <a:p>
            <a:pPr>
              <a:buClrTx/>
              <a:buFont typeface="Arial" pitchFamily="34" charset="0"/>
              <a:buChar char="•"/>
            </a:pPr>
            <a:r>
              <a:rPr lang="en-US" dirty="0" smtClean="0">
                <a:solidFill>
                  <a:schemeClr val="bg2">
                    <a:lumMod val="10000"/>
                  </a:schemeClr>
                </a:solidFill>
                <a:latin typeface="+mj-lt"/>
                <a:cs typeface="Arial" pitchFamily="34" charset="0"/>
              </a:rPr>
              <a:t>Media</a:t>
            </a:r>
          </a:p>
          <a:p>
            <a:pPr marL="0" indent="0">
              <a:buClrTx/>
              <a:buNone/>
            </a:pPr>
            <a:endParaRPr lang="en-US" dirty="0">
              <a:solidFill>
                <a:schemeClr val="bg2">
                  <a:lumMod val="10000"/>
                </a:schemeClr>
              </a:solidFill>
              <a:latin typeface="+mj-lt"/>
              <a:cs typeface="Arial" pitchFamily="34" charset="0"/>
            </a:endParaRPr>
          </a:p>
          <a:p>
            <a:pPr marL="0" indent="0">
              <a:buClrTx/>
              <a:buNone/>
            </a:pPr>
            <a:endParaRPr lang="en-US" dirty="0">
              <a:solidFill>
                <a:schemeClr val="bg2">
                  <a:lumMod val="10000"/>
                </a:schemeClr>
              </a:solidFill>
              <a:latin typeface="+mj-lt"/>
              <a:cs typeface="Arial" pitchFamily="34" charset="0"/>
            </a:endParaRPr>
          </a:p>
        </p:txBody>
      </p:sp>
      <p:sp>
        <p:nvSpPr>
          <p:cNvPr id="2" name="Slide Number Placeholder 1"/>
          <p:cNvSpPr>
            <a:spLocks noGrp="1"/>
          </p:cNvSpPr>
          <p:nvPr>
            <p:ph type="sldNum" sz="quarter" idx="12"/>
          </p:nvPr>
        </p:nvSpPr>
        <p:spPr/>
        <p:txBody>
          <a:bodyPr/>
          <a:lstStyle/>
          <a:p>
            <a:fld id="{4A66D8FF-197E-4B8B-AD7E-E86EDF1EA16B}" type="slidenum">
              <a:rPr lang="en-CA" sz="1800" smtClean="0">
                <a:solidFill>
                  <a:schemeClr val="bg1"/>
                </a:solidFill>
              </a:rPr>
              <a:pPr/>
              <a:t>11</a:t>
            </a:fld>
            <a:endParaRPr lang="en-CA" sz="1800" dirty="0">
              <a:solidFill>
                <a:schemeClr val="bg1"/>
              </a:solidFill>
            </a:endParaRPr>
          </a:p>
        </p:txBody>
      </p:sp>
      <p:pic>
        <p:nvPicPr>
          <p:cNvPr id="5" name="Picture 4"/>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7944536" y="3230111"/>
            <a:ext cx="950244" cy="3456384"/>
          </a:xfrm>
          <a:prstGeom prst="rect">
            <a:avLst/>
          </a:prstGeom>
        </p:spPr>
      </p:pic>
      <p:pic>
        <p:nvPicPr>
          <p:cNvPr id="6" name="Picture 5"/>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6207700" y="3181320"/>
            <a:ext cx="1485121" cy="3553966"/>
          </a:xfrm>
          <a:prstGeom prst="rect">
            <a:avLst/>
          </a:prstGeom>
        </p:spPr>
      </p:pic>
      <p:pic>
        <p:nvPicPr>
          <p:cNvPr id="8" name="Picture 7"/>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6089992" y="887744"/>
            <a:ext cx="2773138" cy="2188410"/>
          </a:xfrm>
          <a:prstGeom prst="rect">
            <a:avLst/>
          </a:prstGeom>
        </p:spPr>
      </p:pic>
      <p:sp>
        <p:nvSpPr>
          <p:cNvPr id="9" name="Rectangle 8"/>
          <p:cNvSpPr/>
          <p:nvPr/>
        </p:nvSpPr>
        <p:spPr>
          <a:xfrm>
            <a:off x="251520" y="188640"/>
            <a:ext cx="8673124" cy="646331"/>
          </a:xfrm>
          <a:prstGeom prst="rect">
            <a:avLst/>
          </a:prstGeom>
        </p:spPr>
        <p:txBody>
          <a:bodyPr wrap="square">
            <a:spAutoFit/>
          </a:bodyPr>
          <a:lstStyle/>
          <a:p>
            <a:pPr marL="0" lvl="1" algn="ctr"/>
            <a:r>
              <a:rPr lang="en-US" sz="3600" b="1" dirty="0" smtClean="0">
                <a:solidFill>
                  <a:schemeClr val="accent1">
                    <a:lumMod val="50000"/>
                  </a:schemeClr>
                </a:solidFill>
                <a:effectLst>
                  <a:outerShdw blurRad="38100" dist="38100" dir="2700000" algn="tl">
                    <a:srgbClr val="000000">
                      <a:alpha val="43137"/>
                    </a:srgbClr>
                  </a:outerShdw>
                </a:effectLst>
                <a:latin typeface="Arial" panose="020B0604020202020204" pitchFamily="34" charset="0"/>
                <a:ea typeface="Tahoma" panose="020B0604030504040204" pitchFamily="34" charset="0"/>
                <a:cs typeface="Arial" panose="020B0604020202020204" pitchFamily="34" charset="0"/>
              </a:rPr>
              <a:t>Community Education and Promotion</a:t>
            </a:r>
            <a:endParaRPr lang="en-US" sz="3600" b="1" dirty="0">
              <a:solidFill>
                <a:schemeClr val="accent1">
                  <a:lumMod val="50000"/>
                </a:schemeClr>
              </a:solidFill>
              <a:effectLst>
                <a:outerShdw blurRad="38100" dist="38100" dir="2700000" algn="tl">
                  <a:srgbClr val="000000">
                    <a:alpha val="43137"/>
                  </a:srgbClr>
                </a:outerShdw>
              </a:effectLst>
              <a:latin typeface="Arial" panose="020B0604020202020204" pitchFamily="34" charset="0"/>
              <a:ea typeface="Tahoma" panose="020B0604030504040204" pitchFamily="34" charset="0"/>
              <a:cs typeface="Arial" panose="020B0604020202020204" pitchFamily="34" charset="0"/>
            </a:endParaRPr>
          </a:p>
        </p:txBody>
      </p:sp>
    </p:spTree>
    <p:extLst>
      <p:ext uri="{BB962C8B-B14F-4D97-AF65-F5344CB8AC3E}">
        <p14:creationId xmlns:p14="http://schemas.microsoft.com/office/powerpoint/2010/main" val="121487389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cstate="screen">
            <a:extLst>
              <a:ext uri="{28A0092B-C50C-407E-A947-70E740481C1C}">
                <a14:useLocalDpi xmlns:a14="http://schemas.microsoft.com/office/drawing/2010/main" val="0"/>
              </a:ext>
            </a:extLst>
          </a:blip>
          <a:srcRect/>
          <a:stretch/>
        </p:blipFill>
        <p:spPr>
          <a:xfrm>
            <a:off x="179512" y="1166315"/>
            <a:ext cx="4178321" cy="2595327"/>
          </a:xfrm>
          <a:prstGeom prst="rect">
            <a:avLst/>
          </a:prstGeom>
        </p:spPr>
      </p:pic>
      <p:pic>
        <p:nvPicPr>
          <p:cNvPr id="6" name="Picture 5"/>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296424" y="3861048"/>
            <a:ext cx="6122818" cy="2828925"/>
          </a:xfrm>
          <a:prstGeom prst="rect">
            <a:avLst/>
          </a:prstGeom>
        </p:spPr>
      </p:pic>
      <p:sp>
        <p:nvSpPr>
          <p:cNvPr id="8" name="Rectangle 7"/>
          <p:cNvSpPr/>
          <p:nvPr/>
        </p:nvSpPr>
        <p:spPr>
          <a:xfrm>
            <a:off x="2267744" y="345823"/>
            <a:ext cx="5040560" cy="646331"/>
          </a:xfrm>
          <a:prstGeom prst="rect">
            <a:avLst/>
          </a:prstGeom>
        </p:spPr>
        <p:txBody>
          <a:bodyPr wrap="square">
            <a:spAutoFit/>
          </a:bodyPr>
          <a:lstStyle/>
          <a:p>
            <a:pPr lvl="0">
              <a:spcBef>
                <a:spcPct val="50000"/>
              </a:spcBef>
              <a:defRPr/>
            </a:pPr>
            <a:r>
              <a:rPr lang="en-US" sz="3600" b="1" dirty="0" smtClean="0">
                <a:solidFill>
                  <a:srgbClr val="629DD1">
                    <a:lumMod val="50000"/>
                  </a:srgbClr>
                </a:solidFill>
                <a:effectLst>
                  <a:outerShdw blurRad="38100" dist="38100" dir="2700000" algn="tl">
                    <a:srgbClr val="000000">
                      <a:alpha val="43137"/>
                    </a:srgbClr>
                  </a:outerShdw>
                </a:effectLst>
                <a:latin typeface="Arial" pitchFamily="34" charset="0"/>
                <a:cs typeface="Arial" pitchFamily="34" charset="0"/>
              </a:rPr>
              <a:t>Events and Activities</a:t>
            </a:r>
            <a:endParaRPr lang="en-CA" sz="3600" b="1" dirty="0">
              <a:solidFill>
                <a:srgbClr val="629DD1">
                  <a:lumMod val="50000"/>
                </a:srgbClr>
              </a:solidFill>
              <a:effectLst>
                <a:outerShdw blurRad="38100" dist="38100" dir="2700000" algn="tl">
                  <a:srgbClr val="000000">
                    <a:alpha val="43137"/>
                  </a:srgbClr>
                </a:outerShdw>
              </a:effectLst>
              <a:latin typeface="Arial" pitchFamily="34" charset="0"/>
              <a:cs typeface="Arial" pitchFamily="34" charset="0"/>
            </a:endParaRPr>
          </a:p>
        </p:txBody>
      </p:sp>
      <p:pic>
        <p:nvPicPr>
          <p:cNvPr id="3" name="Picture 2"/>
          <p:cNvPicPr>
            <a:picLocks noChangeAspect="1"/>
          </p:cNvPicPr>
          <p:nvPr/>
        </p:nvPicPr>
        <p:blipFill rotWithShape="1">
          <a:blip r:embed="rId5" cstate="print">
            <a:extLst>
              <a:ext uri="{28A0092B-C50C-407E-A947-70E740481C1C}">
                <a14:useLocalDpi xmlns:a14="http://schemas.microsoft.com/office/drawing/2010/main" val="0"/>
              </a:ext>
            </a:extLst>
          </a:blip>
          <a:srcRect l="8555" t="12035" r="18788" b="12855"/>
          <a:stretch/>
        </p:blipFill>
        <p:spPr>
          <a:xfrm>
            <a:off x="4572000" y="1151088"/>
            <a:ext cx="4463296" cy="2595327"/>
          </a:xfrm>
          <a:prstGeom prst="rect">
            <a:avLst/>
          </a:prstGeom>
        </p:spPr>
      </p:pic>
      <p:sp>
        <p:nvSpPr>
          <p:cNvPr id="10" name="Action Button: Back or Previous 9">
            <a:hlinkClick r:id="rId6" action="ppaction://hlinksldjump" highlightClick="1"/>
          </p:cNvPr>
          <p:cNvSpPr/>
          <p:nvPr/>
        </p:nvSpPr>
        <p:spPr>
          <a:xfrm>
            <a:off x="8100392" y="5805264"/>
            <a:ext cx="504056" cy="432048"/>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23457574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F9E4CFC-4D78-4278-B5AF-4AF15C3C8939}" type="slidenum">
              <a:rPr lang="en-CA" smtClean="0"/>
              <a:pPr/>
              <a:t>13</a:t>
            </a:fld>
            <a:endParaRPr lang="en-CA" dirty="0"/>
          </a:p>
        </p:txBody>
      </p:sp>
      <p:sp>
        <p:nvSpPr>
          <p:cNvPr id="4" name="Content Placeholder 2"/>
          <p:cNvSpPr txBox="1">
            <a:spLocks/>
          </p:cNvSpPr>
          <p:nvPr/>
        </p:nvSpPr>
        <p:spPr>
          <a:xfrm>
            <a:off x="323528" y="1844824"/>
            <a:ext cx="5328592" cy="4392488"/>
          </a:xfrm>
          <a:prstGeom prst="rect">
            <a:avLst/>
          </a:prstGeom>
        </p:spPr>
        <p:txBody>
          <a:bodyPr>
            <a:norm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a:buClrTx/>
              <a:buFont typeface="Arial" pitchFamily="34" charset="0"/>
              <a:buChar char="•"/>
            </a:pPr>
            <a:r>
              <a:rPr lang="en-US" sz="2800" dirty="0">
                <a:latin typeface="+mj-lt"/>
              </a:rPr>
              <a:t>Inventory: policy and infrastructure changes</a:t>
            </a:r>
          </a:p>
          <a:p>
            <a:pPr>
              <a:buClrTx/>
              <a:buFont typeface="Arial" pitchFamily="34" charset="0"/>
              <a:buChar char="•"/>
            </a:pPr>
            <a:r>
              <a:rPr lang="en-US" sz="2800" dirty="0" smtClean="0">
                <a:latin typeface="+mj-lt"/>
              </a:rPr>
              <a:t>Survey: asked residents                about their AT awareness         and behaviour</a:t>
            </a:r>
          </a:p>
          <a:p>
            <a:pPr>
              <a:buClrTx/>
              <a:buFont typeface="Arial" pitchFamily="34" charset="0"/>
              <a:buChar char="•"/>
            </a:pPr>
            <a:r>
              <a:rPr lang="en-US" sz="2800" dirty="0" smtClean="0">
                <a:latin typeface="+mj-lt"/>
              </a:rPr>
              <a:t>Observational Study:          manual counts of people walking and cycling</a:t>
            </a:r>
          </a:p>
          <a:p>
            <a:pPr>
              <a:buClrTx/>
              <a:buFont typeface="Arial" pitchFamily="34" charset="0"/>
              <a:buChar char="•"/>
            </a:pPr>
            <a:r>
              <a:rPr lang="en-US" sz="2800" dirty="0" smtClean="0">
                <a:latin typeface="+mj-lt"/>
              </a:rPr>
              <a:t>Key Informant Interviews</a:t>
            </a:r>
          </a:p>
        </p:txBody>
      </p:sp>
      <p:sp>
        <p:nvSpPr>
          <p:cNvPr id="6" name="Rectangle 5"/>
          <p:cNvSpPr/>
          <p:nvPr/>
        </p:nvSpPr>
        <p:spPr>
          <a:xfrm>
            <a:off x="467544" y="540388"/>
            <a:ext cx="3085931" cy="646331"/>
          </a:xfrm>
          <a:prstGeom prst="rect">
            <a:avLst/>
          </a:prstGeom>
        </p:spPr>
        <p:txBody>
          <a:bodyPr wrap="square">
            <a:spAutoFit/>
          </a:bodyPr>
          <a:lstStyle/>
          <a:p>
            <a:pPr marL="0" lvl="1" algn="ctr"/>
            <a:r>
              <a:rPr lang="en-US" sz="3600" b="1" dirty="0" smtClean="0">
                <a:solidFill>
                  <a:schemeClr val="accent1">
                    <a:lumMod val="50000"/>
                  </a:schemeClr>
                </a:solidFill>
                <a:effectLst>
                  <a:outerShdw blurRad="38100" dist="38100" dir="2700000" algn="tl">
                    <a:srgbClr val="000000">
                      <a:alpha val="43137"/>
                    </a:srgbClr>
                  </a:outerShdw>
                </a:effectLst>
                <a:latin typeface="Arial" panose="020B0604020202020204" pitchFamily="34" charset="0"/>
                <a:ea typeface="Tahoma" panose="020B0604030504040204" pitchFamily="34" charset="0"/>
                <a:cs typeface="Arial" panose="020B0604020202020204" pitchFamily="34" charset="0"/>
              </a:rPr>
              <a:t>Evaluation</a:t>
            </a:r>
          </a:p>
        </p:txBody>
      </p:sp>
      <p:sp>
        <p:nvSpPr>
          <p:cNvPr id="7" name="Action Button: Back or Previous 6">
            <a:hlinkClick r:id="rId3" action="ppaction://hlinksldjump" highlightClick="1"/>
          </p:cNvPr>
          <p:cNvSpPr/>
          <p:nvPr/>
        </p:nvSpPr>
        <p:spPr>
          <a:xfrm>
            <a:off x="8100392" y="5805264"/>
            <a:ext cx="504056" cy="432048"/>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88024" y="1296065"/>
            <a:ext cx="4102608" cy="3072384"/>
          </a:xfrm>
          <a:prstGeom prst="rect">
            <a:avLst/>
          </a:prstGeom>
        </p:spPr>
      </p:pic>
    </p:spTree>
    <p:extLst>
      <p:ext uri="{BB962C8B-B14F-4D97-AF65-F5344CB8AC3E}">
        <p14:creationId xmlns:p14="http://schemas.microsoft.com/office/powerpoint/2010/main" val="421469798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052"/>
          <p:cNvSpPr txBox="1">
            <a:spLocks noChangeArrowheads="1"/>
          </p:cNvSpPr>
          <p:nvPr/>
        </p:nvSpPr>
        <p:spPr bwMode="auto">
          <a:xfrm>
            <a:off x="611560" y="377369"/>
            <a:ext cx="7704856" cy="1277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algn="ctr" eaLnBrk="1" hangingPunct="1">
              <a:spcBef>
                <a:spcPts val="600"/>
              </a:spcBef>
              <a:defRPr/>
            </a:pPr>
            <a:r>
              <a:rPr lang="en-US" sz="3600" b="1" dirty="0" smtClean="0">
                <a:solidFill>
                  <a:schemeClr val="accent1">
                    <a:lumMod val="50000"/>
                  </a:schemeClr>
                </a:solidFill>
                <a:effectLst>
                  <a:outerShdw blurRad="38100" dist="38100" dir="2700000" algn="tl">
                    <a:srgbClr val="000000">
                      <a:alpha val="43137"/>
                    </a:srgbClr>
                  </a:outerShdw>
                </a:effectLst>
                <a:latin typeface="Arial" panose="020B0604020202020204" pitchFamily="34" charset="0"/>
                <a:ea typeface="Tahoma" panose="020B0604030504040204" pitchFamily="34" charset="0"/>
                <a:cs typeface="Arial" panose="020B0604020202020204" pitchFamily="34" charset="0"/>
              </a:rPr>
              <a:t>Observed and Measured Changes:</a:t>
            </a:r>
          </a:p>
          <a:p>
            <a:pPr algn="ctr" eaLnBrk="1" hangingPunct="1">
              <a:spcBef>
                <a:spcPts val="600"/>
              </a:spcBef>
              <a:defRPr/>
            </a:pPr>
            <a:r>
              <a:rPr lang="en-US" sz="3600" b="1" dirty="0" smtClean="0">
                <a:solidFill>
                  <a:schemeClr val="accent1">
                    <a:lumMod val="50000"/>
                  </a:schemeClr>
                </a:solidFill>
                <a:effectLst>
                  <a:outerShdw blurRad="38100" dist="38100" dir="2700000" algn="tl">
                    <a:srgbClr val="000000">
                      <a:alpha val="43137"/>
                    </a:srgbClr>
                  </a:outerShdw>
                </a:effectLst>
                <a:latin typeface="Arial" panose="020B0604020202020204" pitchFamily="34" charset="0"/>
                <a:ea typeface="Tahoma" panose="020B0604030504040204" pitchFamily="34" charset="0"/>
                <a:cs typeface="Arial" panose="020B0604020202020204" pitchFamily="34" charset="0"/>
              </a:rPr>
              <a:t>Official Plan Policies</a:t>
            </a:r>
            <a:endParaRPr lang="en-CA" sz="3600" b="1" dirty="0" smtClean="0">
              <a:solidFill>
                <a:schemeClr val="accent1">
                  <a:lumMod val="50000"/>
                </a:schemeClr>
              </a:solidFill>
              <a:effectLst>
                <a:outerShdw blurRad="38100" dist="38100" dir="2700000" algn="tl">
                  <a:srgbClr val="000000">
                    <a:alpha val="43137"/>
                  </a:srgbClr>
                </a:outerShdw>
              </a:effectLst>
              <a:latin typeface="Arial" panose="020B0604020202020204" pitchFamily="34" charset="0"/>
              <a:ea typeface="Tahoma" panose="020B0604030504040204" pitchFamily="34" charset="0"/>
              <a:cs typeface="Arial" panose="020B0604020202020204" pitchFamily="34" charset="0"/>
            </a:endParaRPr>
          </a:p>
        </p:txBody>
      </p:sp>
      <p:sp>
        <p:nvSpPr>
          <p:cNvPr id="3" name="Slide Number Placeholder 2"/>
          <p:cNvSpPr>
            <a:spLocks noGrp="1"/>
          </p:cNvSpPr>
          <p:nvPr>
            <p:ph type="sldNum" sz="quarter" idx="12"/>
          </p:nvPr>
        </p:nvSpPr>
        <p:spPr/>
        <p:txBody>
          <a:bodyPr/>
          <a:lstStyle/>
          <a:p>
            <a:fld id="{4A66D8FF-197E-4B8B-AD7E-E86EDF1EA16B}" type="slidenum">
              <a:rPr lang="en-CA" sz="1800" smtClean="0">
                <a:solidFill>
                  <a:schemeClr val="bg1"/>
                </a:solidFill>
                <a:latin typeface="Arial" panose="020B0604020202020204" pitchFamily="34" charset="0"/>
                <a:cs typeface="Arial" panose="020B0604020202020204" pitchFamily="34" charset="0"/>
              </a:rPr>
              <a:pPr/>
              <a:t>14</a:t>
            </a:fld>
            <a:endParaRPr lang="en-CA" sz="1800" dirty="0">
              <a:solidFill>
                <a:schemeClr val="bg1"/>
              </a:solidFill>
              <a:latin typeface="Arial" panose="020B0604020202020204" pitchFamily="34" charset="0"/>
              <a:cs typeface="Arial" panose="020B0604020202020204" pitchFamily="34" charset="0"/>
            </a:endParaRPr>
          </a:p>
        </p:txBody>
      </p:sp>
      <p:sp>
        <p:nvSpPr>
          <p:cNvPr id="5" name="TextBox 4"/>
          <p:cNvSpPr txBox="1"/>
          <p:nvPr/>
        </p:nvSpPr>
        <p:spPr>
          <a:xfrm>
            <a:off x="467544" y="1700808"/>
            <a:ext cx="8136904" cy="4693593"/>
          </a:xfrm>
          <a:prstGeom prst="rect">
            <a:avLst/>
          </a:prstGeom>
          <a:noFill/>
        </p:spPr>
        <p:txBody>
          <a:bodyPr wrap="square" rtlCol="0">
            <a:spAutoFit/>
          </a:bodyPr>
          <a:lstStyle/>
          <a:p>
            <a:pPr>
              <a:spcBef>
                <a:spcPct val="50000"/>
              </a:spcBef>
            </a:pPr>
            <a:r>
              <a:rPr lang="en-US" sz="2600" dirty="0" smtClean="0">
                <a:solidFill>
                  <a:schemeClr val="bg2">
                    <a:lumMod val="10000"/>
                  </a:schemeClr>
                </a:solidFill>
                <a:latin typeface="+mj-lt"/>
                <a:ea typeface="Arial Unicode MS" pitchFamily="34" charset="-128"/>
                <a:cs typeface="Arial" pitchFamily="34" charset="0"/>
              </a:rPr>
              <a:t>“Land </a:t>
            </a:r>
            <a:r>
              <a:rPr lang="en-US" sz="2600" dirty="0">
                <a:solidFill>
                  <a:schemeClr val="bg2">
                    <a:lumMod val="10000"/>
                  </a:schemeClr>
                </a:solidFill>
                <a:latin typeface="+mj-lt"/>
                <a:ea typeface="Arial Unicode MS" pitchFamily="34" charset="-128"/>
                <a:cs typeface="Arial" pitchFamily="34" charset="0"/>
              </a:rPr>
              <a:t>use patterns and development should promote energy efficiency, improved air quality, and allow for compact development that is designed in such a way to support and encourage active transportation…”</a:t>
            </a:r>
            <a:r>
              <a:rPr lang="en-US" sz="2600" b="1" i="1" dirty="0">
                <a:solidFill>
                  <a:schemeClr val="bg2">
                    <a:lumMod val="10000"/>
                  </a:schemeClr>
                </a:solidFill>
                <a:latin typeface="+mj-lt"/>
                <a:ea typeface="Arial Unicode MS" pitchFamily="34" charset="-128"/>
                <a:cs typeface="Arial" pitchFamily="34" charset="0"/>
              </a:rPr>
              <a:t> </a:t>
            </a:r>
            <a:r>
              <a:rPr lang="en-US" sz="2600" i="1" dirty="0">
                <a:solidFill>
                  <a:schemeClr val="bg2">
                    <a:lumMod val="10000"/>
                  </a:schemeClr>
                </a:solidFill>
                <a:latin typeface="+mj-lt"/>
                <a:ea typeface="Arial Unicode MS" pitchFamily="34" charset="-128"/>
                <a:cs typeface="Arial" pitchFamily="34" charset="0"/>
              </a:rPr>
              <a:t>(County of </a:t>
            </a:r>
            <a:r>
              <a:rPr lang="en-US" sz="2600" i="1" dirty="0" err="1">
                <a:solidFill>
                  <a:schemeClr val="bg2">
                    <a:lumMod val="10000"/>
                  </a:schemeClr>
                </a:solidFill>
                <a:latin typeface="+mj-lt"/>
                <a:ea typeface="Arial Unicode MS" pitchFamily="34" charset="-128"/>
                <a:cs typeface="Arial" pitchFamily="34" charset="0"/>
              </a:rPr>
              <a:t>Haliburton</a:t>
            </a:r>
            <a:r>
              <a:rPr lang="en-US" sz="2600" i="1" dirty="0">
                <a:solidFill>
                  <a:schemeClr val="bg2">
                    <a:lumMod val="10000"/>
                  </a:schemeClr>
                </a:solidFill>
                <a:latin typeface="+mj-lt"/>
                <a:ea typeface="Arial Unicode MS" pitchFamily="34" charset="-128"/>
                <a:cs typeface="Arial" pitchFamily="34" charset="0"/>
              </a:rPr>
              <a:t> Official Plan, 2010, 2.3.5.3</a:t>
            </a:r>
            <a:r>
              <a:rPr lang="en-US" sz="2600" i="1" dirty="0" smtClean="0">
                <a:solidFill>
                  <a:schemeClr val="bg2">
                    <a:lumMod val="10000"/>
                  </a:schemeClr>
                </a:solidFill>
                <a:latin typeface="+mj-lt"/>
                <a:ea typeface="Arial Unicode MS" pitchFamily="34" charset="-128"/>
                <a:cs typeface="Arial" pitchFamily="34" charset="0"/>
              </a:rPr>
              <a:t>)</a:t>
            </a:r>
          </a:p>
          <a:p>
            <a:pPr lvl="0">
              <a:spcBef>
                <a:spcPct val="50000"/>
              </a:spcBef>
            </a:pPr>
            <a:r>
              <a:rPr lang="en-US" sz="2600" dirty="0">
                <a:solidFill>
                  <a:srgbClr val="E7ECED">
                    <a:lumMod val="10000"/>
                  </a:srgbClr>
                </a:solidFill>
                <a:latin typeface="+mj-lt"/>
                <a:ea typeface="Arial Unicode MS" pitchFamily="34" charset="-128"/>
                <a:cs typeface="Arial" pitchFamily="34" charset="0"/>
              </a:rPr>
              <a:t>“It is an objective of this Plan to promote healthy, </a:t>
            </a:r>
            <a:r>
              <a:rPr lang="en-US" sz="2600" dirty="0" err="1">
                <a:solidFill>
                  <a:srgbClr val="E7ECED">
                    <a:lumMod val="10000"/>
                  </a:srgbClr>
                </a:solidFill>
                <a:latin typeface="+mj-lt"/>
                <a:ea typeface="Arial Unicode MS" pitchFamily="34" charset="-128"/>
                <a:cs typeface="Arial" pitchFamily="34" charset="0"/>
              </a:rPr>
              <a:t>liveable</a:t>
            </a:r>
            <a:r>
              <a:rPr lang="en-US" sz="2600" dirty="0">
                <a:solidFill>
                  <a:srgbClr val="E7ECED">
                    <a:lumMod val="10000"/>
                  </a:srgbClr>
                </a:solidFill>
                <a:latin typeface="+mj-lt"/>
                <a:ea typeface="Arial Unicode MS" pitchFamily="34" charset="-128"/>
                <a:cs typeface="Arial" pitchFamily="34" charset="0"/>
              </a:rPr>
              <a:t> and safe communities by:…encouraging healthy, active communities by applying principles of good community design, active transportation, as well as providing parks and recreation opportunities.”</a:t>
            </a:r>
            <a:r>
              <a:rPr lang="en-US" sz="2600" i="1" dirty="0">
                <a:solidFill>
                  <a:srgbClr val="E7ECED">
                    <a:lumMod val="10000"/>
                  </a:srgbClr>
                </a:solidFill>
                <a:latin typeface="+mj-lt"/>
                <a:ea typeface="Arial Unicode MS" pitchFamily="34" charset="-128"/>
                <a:cs typeface="Arial" pitchFamily="34" charset="0"/>
              </a:rPr>
              <a:t> (Dysart et al. Official Plan, 2010, 2.2.7</a:t>
            </a:r>
            <a:r>
              <a:rPr lang="en-US" sz="2600" i="1" dirty="0" smtClean="0">
                <a:solidFill>
                  <a:srgbClr val="E7ECED">
                    <a:lumMod val="10000"/>
                  </a:srgbClr>
                </a:solidFill>
                <a:latin typeface="+mj-lt"/>
                <a:ea typeface="Arial Unicode MS" pitchFamily="34" charset="-128"/>
                <a:cs typeface="Arial" pitchFamily="34" charset="0"/>
              </a:rPr>
              <a:t>)</a:t>
            </a:r>
            <a:endParaRPr lang="en-US" sz="2600" i="1" dirty="0" smtClean="0">
              <a:solidFill>
                <a:schemeClr val="bg2">
                  <a:lumMod val="10000"/>
                </a:schemeClr>
              </a:solidFill>
              <a:latin typeface="+mj-lt"/>
              <a:ea typeface="Arial Unicode MS" pitchFamily="34" charset="-128"/>
              <a:cs typeface="Arial" pitchFamily="34" charset="0"/>
            </a:endParaRPr>
          </a:p>
        </p:txBody>
      </p:sp>
    </p:spTree>
    <p:extLst>
      <p:ext uri="{BB962C8B-B14F-4D97-AF65-F5344CB8AC3E}">
        <p14:creationId xmlns:p14="http://schemas.microsoft.com/office/powerpoint/2010/main" val="74122291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F9E4CFC-4D78-4278-B5AF-4AF15C3C8939}" type="slidenum">
              <a:rPr lang="en-CA" smtClean="0"/>
              <a:pPr/>
              <a:t>15</a:t>
            </a:fld>
            <a:endParaRPr lang="en-CA" dirty="0"/>
          </a:p>
        </p:txBody>
      </p:sp>
      <p:sp>
        <p:nvSpPr>
          <p:cNvPr id="3" name="Text Box 2052"/>
          <p:cNvSpPr txBox="1">
            <a:spLocks noChangeArrowheads="1"/>
          </p:cNvSpPr>
          <p:nvPr/>
        </p:nvSpPr>
        <p:spPr bwMode="auto">
          <a:xfrm>
            <a:off x="683568" y="332656"/>
            <a:ext cx="7704856" cy="1277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spcBef>
                <a:spcPts val="600"/>
              </a:spcBef>
              <a:defRPr/>
            </a:pPr>
            <a:r>
              <a:rPr lang="en-US" sz="3600" b="1" dirty="0">
                <a:solidFill>
                  <a:schemeClr val="accent1">
                    <a:lumMod val="50000"/>
                  </a:schemeClr>
                </a:solidFill>
                <a:effectLst>
                  <a:outerShdw blurRad="38100" dist="38100" dir="2700000" algn="tl">
                    <a:srgbClr val="000000">
                      <a:alpha val="43137"/>
                    </a:srgbClr>
                  </a:outerShdw>
                </a:effectLst>
                <a:latin typeface="Arial" panose="020B0604020202020204" pitchFamily="34" charset="0"/>
                <a:ea typeface="Tahoma" panose="020B0604030504040204" pitchFamily="34" charset="0"/>
                <a:cs typeface="Arial" panose="020B0604020202020204" pitchFamily="34" charset="0"/>
              </a:rPr>
              <a:t>Observed and Measured Changes:</a:t>
            </a:r>
          </a:p>
          <a:p>
            <a:pPr algn="ctr" eaLnBrk="1" hangingPunct="1">
              <a:spcBef>
                <a:spcPts val="600"/>
              </a:spcBef>
              <a:defRPr/>
            </a:pPr>
            <a:r>
              <a:rPr lang="en-US" sz="3600" b="1" dirty="0" smtClean="0">
                <a:solidFill>
                  <a:schemeClr val="accent1">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Community Awareness</a:t>
            </a:r>
            <a:endParaRPr lang="en-CA" sz="3600" b="1" dirty="0" smtClean="0">
              <a:solidFill>
                <a:schemeClr val="accent1">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4" name="Rectangle 3"/>
          <p:cNvSpPr/>
          <p:nvPr/>
        </p:nvSpPr>
        <p:spPr>
          <a:xfrm>
            <a:off x="395536" y="1988840"/>
            <a:ext cx="8208912" cy="4401205"/>
          </a:xfrm>
          <a:prstGeom prst="rect">
            <a:avLst/>
          </a:prstGeom>
        </p:spPr>
        <p:txBody>
          <a:bodyPr wrap="square">
            <a:spAutoFit/>
          </a:bodyPr>
          <a:lstStyle/>
          <a:p>
            <a:r>
              <a:rPr lang="en-US" sz="2600" dirty="0" smtClean="0">
                <a:solidFill>
                  <a:schemeClr val="bg2">
                    <a:lumMod val="10000"/>
                  </a:schemeClr>
                </a:solidFill>
                <a:latin typeface="+mj-lt"/>
                <a:cs typeface="Arial" pitchFamily="34" charset="0"/>
              </a:rPr>
              <a:t>“I think that there is more awareness of trails and the desire to use them. People are becoming more physically active as there is more public education around things like obesity and diabetes. Parents and kids are using them more for a healthy lifestyle and there are more trails systems overall.”</a:t>
            </a:r>
            <a:r>
              <a:rPr lang="en-CA" sz="2600" dirty="0" smtClean="0">
                <a:solidFill>
                  <a:schemeClr val="bg2">
                    <a:lumMod val="10000"/>
                  </a:schemeClr>
                </a:solidFill>
                <a:latin typeface="+mj-lt"/>
                <a:cs typeface="Arial" pitchFamily="34" charset="0"/>
              </a:rPr>
              <a:t> </a:t>
            </a:r>
          </a:p>
          <a:p>
            <a:endParaRPr lang="en-US" sz="2600" dirty="0">
              <a:solidFill>
                <a:schemeClr val="bg2">
                  <a:lumMod val="10000"/>
                </a:schemeClr>
              </a:solidFill>
              <a:latin typeface="+mj-lt"/>
              <a:cs typeface="Arial" pitchFamily="34" charset="0"/>
            </a:endParaRPr>
          </a:p>
          <a:p>
            <a:r>
              <a:rPr lang="en-US" sz="2600" dirty="0" smtClean="0">
                <a:solidFill>
                  <a:schemeClr val="bg2">
                    <a:lumMod val="10000"/>
                  </a:schemeClr>
                </a:solidFill>
                <a:latin typeface="+mj-lt"/>
                <a:cs typeface="Arial" pitchFamily="34" charset="0"/>
              </a:rPr>
              <a:t>“</a:t>
            </a:r>
            <a:r>
              <a:rPr lang="en-CA" sz="2600" dirty="0">
                <a:solidFill>
                  <a:schemeClr val="bg2">
                    <a:lumMod val="10000"/>
                  </a:schemeClr>
                </a:solidFill>
                <a:latin typeface="+mj-lt"/>
                <a:cs typeface="Arial" pitchFamily="34" charset="0"/>
              </a:rPr>
              <a:t>As a driver it is very helpful to have the Share the Road signs as reminders to look out for (and share the road with) cyclists</a:t>
            </a:r>
            <a:r>
              <a:rPr lang="en-CA" sz="2600" dirty="0" smtClean="0">
                <a:solidFill>
                  <a:schemeClr val="bg2">
                    <a:lumMod val="10000"/>
                  </a:schemeClr>
                </a:solidFill>
                <a:latin typeface="+mj-lt"/>
                <a:cs typeface="Arial" pitchFamily="34" charset="0"/>
              </a:rPr>
              <a:t>.”</a:t>
            </a:r>
            <a:endParaRPr lang="en-CA" sz="2600" dirty="0" smtClean="0">
              <a:solidFill>
                <a:schemeClr val="bg2">
                  <a:lumMod val="10000"/>
                </a:schemeClr>
              </a:solidFill>
              <a:latin typeface="+mj-lt"/>
            </a:endParaRPr>
          </a:p>
          <a:p>
            <a:pPr lvl="0"/>
            <a:endParaRPr lang="en-CA" sz="2000" dirty="0" smtClean="0">
              <a:solidFill>
                <a:schemeClr val="bg1"/>
              </a:solidFill>
              <a:latin typeface="+mj-lt"/>
            </a:endParaRPr>
          </a:p>
        </p:txBody>
      </p:sp>
    </p:spTree>
    <p:extLst>
      <p:ext uri="{BB962C8B-B14F-4D97-AF65-F5344CB8AC3E}">
        <p14:creationId xmlns:p14="http://schemas.microsoft.com/office/powerpoint/2010/main" val="136348751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7"/>
          <p:cNvSpPr txBox="1">
            <a:spLocks/>
          </p:cNvSpPr>
          <p:nvPr/>
        </p:nvSpPr>
        <p:spPr>
          <a:xfrm>
            <a:off x="539552" y="1700808"/>
            <a:ext cx="8153400" cy="4536504"/>
          </a:xfrm>
          <a:prstGeom prst="rect">
            <a:avLst/>
          </a:prstGeom>
        </p:spPr>
        <p:txBody>
          <a:bodyPr vert="horz">
            <a:noAutofit/>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700"/>
              </a:spcBef>
              <a:spcAft>
                <a:spcPts val="0"/>
              </a:spcAft>
              <a:buClr>
                <a:srgbClr val="DD8047"/>
              </a:buClr>
              <a:buSzPct val="60000"/>
              <a:buNone/>
              <a:tabLst/>
              <a:defRPr/>
            </a:pPr>
            <a:r>
              <a:rPr kumimoji="0" lang="en-CA" sz="2600" b="0" i="0" u="none" strike="noStrike" kern="1200" cap="none" spc="0" normalizeH="0" baseline="0" noProof="0" dirty="0" smtClean="0">
                <a:ln>
                  <a:noFill/>
                </a:ln>
                <a:solidFill>
                  <a:schemeClr val="bg2">
                    <a:lumMod val="10000"/>
                  </a:schemeClr>
                </a:solidFill>
                <a:effectLst/>
                <a:uLnTx/>
                <a:uFillTx/>
                <a:cs typeface="Arial" panose="020B0604020202020204" pitchFamily="34" charset="0"/>
              </a:rPr>
              <a:t>“Politicians are more aware of the needs and impacts of cyclists and pedestrians now.”</a:t>
            </a:r>
          </a:p>
          <a:p>
            <a:pPr marL="320040" marR="0" lvl="0" indent="-320040" algn="l" defTabSz="914400" rtl="0" eaLnBrk="1" fontAlgn="auto" latinLnBrk="0" hangingPunct="1">
              <a:lnSpc>
                <a:spcPct val="100000"/>
              </a:lnSpc>
              <a:spcBef>
                <a:spcPts val="700"/>
              </a:spcBef>
              <a:spcAft>
                <a:spcPts val="0"/>
              </a:spcAft>
              <a:buClr>
                <a:srgbClr val="DD8047"/>
              </a:buClr>
              <a:buSzPct val="60000"/>
              <a:buFont typeface="Wingdings"/>
              <a:buNone/>
              <a:tabLst/>
              <a:defRPr/>
            </a:pPr>
            <a:endParaRPr kumimoji="0" lang="en-CA" sz="1000" b="0" i="0" u="none" strike="noStrike" kern="1200" cap="none" spc="0" normalizeH="0" baseline="0" noProof="0" dirty="0" smtClean="0">
              <a:ln>
                <a:noFill/>
              </a:ln>
              <a:solidFill>
                <a:schemeClr val="bg2">
                  <a:lumMod val="10000"/>
                </a:schemeClr>
              </a:solidFill>
              <a:effectLst/>
              <a:uLnTx/>
              <a:uFillTx/>
              <a:cs typeface="Arial" panose="020B0604020202020204" pitchFamily="34" charset="0"/>
            </a:endParaRPr>
          </a:p>
          <a:p>
            <a:pPr marL="0" marR="0" lvl="0" indent="0" algn="l" defTabSz="914400" rtl="0" eaLnBrk="1" fontAlgn="auto" latinLnBrk="0" hangingPunct="1">
              <a:lnSpc>
                <a:spcPct val="100000"/>
              </a:lnSpc>
              <a:spcBef>
                <a:spcPts val="700"/>
              </a:spcBef>
              <a:spcAft>
                <a:spcPts val="0"/>
              </a:spcAft>
              <a:buClr>
                <a:srgbClr val="DD8047"/>
              </a:buClr>
              <a:buSzPct val="60000"/>
              <a:buNone/>
              <a:tabLst/>
              <a:defRPr/>
            </a:pPr>
            <a:r>
              <a:rPr kumimoji="0" lang="en-CA" sz="2600" b="0" i="0" u="none" strike="noStrike" kern="1200" cap="none" spc="0" normalizeH="0" baseline="0" noProof="0" dirty="0" smtClean="0">
                <a:ln>
                  <a:noFill/>
                </a:ln>
                <a:solidFill>
                  <a:schemeClr val="bg2">
                    <a:lumMod val="10000"/>
                  </a:schemeClr>
                </a:solidFill>
                <a:effectLst/>
                <a:uLnTx/>
                <a:uFillTx/>
                <a:cs typeface="Arial" panose="020B0604020202020204" pitchFamily="34" charset="0"/>
              </a:rPr>
              <a:t>“(My role..) has been to ensure that we are all thinking about active transportation when making decisions regarding roads and sidewalks.”</a:t>
            </a:r>
          </a:p>
          <a:p>
            <a:pPr marL="320040" marR="0" lvl="0" indent="-320040" algn="l" defTabSz="914400" rtl="0" eaLnBrk="1" fontAlgn="auto" latinLnBrk="0" hangingPunct="1">
              <a:lnSpc>
                <a:spcPct val="100000"/>
              </a:lnSpc>
              <a:spcBef>
                <a:spcPts val="700"/>
              </a:spcBef>
              <a:spcAft>
                <a:spcPts val="0"/>
              </a:spcAft>
              <a:buClr>
                <a:srgbClr val="DD8047"/>
              </a:buClr>
              <a:buSzPct val="60000"/>
              <a:buFont typeface="Wingdings"/>
              <a:buNone/>
              <a:tabLst/>
              <a:defRPr/>
            </a:pPr>
            <a:endParaRPr kumimoji="0" lang="en-CA" sz="1000" b="0" i="0" u="none" strike="noStrike" kern="1200" cap="none" spc="0" normalizeH="0" baseline="0" noProof="0" dirty="0" smtClean="0">
              <a:ln>
                <a:noFill/>
              </a:ln>
              <a:solidFill>
                <a:schemeClr val="bg2">
                  <a:lumMod val="10000"/>
                </a:schemeClr>
              </a:solidFill>
              <a:effectLst/>
              <a:uLnTx/>
              <a:uFillTx/>
              <a:cs typeface="Arial" panose="020B0604020202020204" pitchFamily="34" charset="0"/>
            </a:endParaRPr>
          </a:p>
          <a:p>
            <a:pPr marL="0" lvl="0" indent="0">
              <a:buClr>
                <a:srgbClr val="DD8047"/>
              </a:buClr>
              <a:buNone/>
              <a:defRPr/>
            </a:pPr>
            <a:r>
              <a:rPr lang="en-US" sz="2600" dirty="0">
                <a:solidFill>
                  <a:prstClr val="black"/>
                </a:solidFill>
                <a:cs typeface="Arial" panose="020B0604020202020204" pitchFamily="34" charset="0"/>
              </a:rPr>
              <a:t>“The population is aging and so this has become an economic strategy for our municipality – making it a destination for retirees and creating places for walking has influenced our whole decision-making.” </a:t>
            </a:r>
          </a:p>
        </p:txBody>
      </p:sp>
      <p:sp>
        <p:nvSpPr>
          <p:cNvPr id="4" name="Text Box 2052"/>
          <p:cNvSpPr txBox="1">
            <a:spLocks noChangeArrowheads="1"/>
          </p:cNvSpPr>
          <p:nvPr/>
        </p:nvSpPr>
        <p:spPr bwMode="auto">
          <a:xfrm>
            <a:off x="539552" y="260648"/>
            <a:ext cx="8069237" cy="1277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spcBef>
                <a:spcPts val="600"/>
              </a:spcBef>
              <a:defRPr/>
            </a:pPr>
            <a:r>
              <a:rPr lang="en-US" sz="3600" b="1" dirty="0">
                <a:solidFill>
                  <a:schemeClr val="accent1">
                    <a:lumMod val="50000"/>
                  </a:schemeClr>
                </a:solidFill>
                <a:effectLst>
                  <a:outerShdw blurRad="38100" dist="38100" dir="2700000" algn="tl">
                    <a:srgbClr val="000000">
                      <a:alpha val="43137"/>
                    </a:srgbClr>
                  </a:outerShdw>
                </a:effectLst>
                <a:latin typeface="Arial" panose="020B0604020202020204" pitchFamily="34" charset="0"/>
                <a:ea typeface="Tahoma" panose="020B0604030504040204" pitchFamily="34" charset="0"/>
                <a:cs typeface="Arial" panose="020B0604020202020204" pitchFamily="34" charset="0"/>
              </a:rPr>
              <a:t>Observed and Measured Changes</a:t>
            </a:r>
            <a:r>
              <a:rPr lang="en-US" sz="3600" b="1" dirty="0" smtClean="0">
                <a:solidFill>
                  <a:schemeClr val="accent1">
                    <a:lumMod val="50000"/>
                  </a:schemeClr>
                </a:solidFill>
                <a:effectLst>
                  <a:outerShdw blurRad="38100" dist="38100" dir="2700000" algn="tl">
                    <a:srgbClr val="000000">
                      <a:alpha val="43137"/>
                    </a:srgbClr>
                  </a:outerShdw>
                </a:effectLst>
                <a:latin typeface="Arial" panose="020B0604020202020204" pitchFamily="34" charset="0"/>
                <a:ea typeface="Tahoma" panose="020B0604030504040204" pitchFamily="34" charset="0"/>
                <a:cs typeface="Arial" panose="020B0604020202020204" pitchFamily="34" charset="0"/>
              </a:rPr>
              <a:t>:</a:t>
            </a:r>
          </a:p>
          <a:p>
            <a:pPr algn="ctr" eaLnBrk="1" hangingPunct="1">
              <a:spcBef>
                <a:spcPts val="600"/>
              </a:spcBef>
              <a:defRPr/>
            </a:pPr>
            <a:r>
              <a:rPr lang="en-US" sz="3600" b="1" dirty="0" smtClean="0">
                <a:solidFill>
                  <a:schemeClr val="accent1">
                    <a:lumMod val="50000"/>
                  </a:schemeClr>
                </a:solidFill>
                <a:effectLst>
                  <a:outerShdw blurRad="38100" dist="38100" dir="2700000" algn="tl">
                    <a:srgbClr val="000000">
                      <a:alpha val="43137"/>
                    </a:srgbClr>
                  </a:outerShdw>
                </a:effectLst>
                <a:latin typeface="Arial" panose="020B0604020202020204" pitchFamily="34" charset="0"/>
                <a:ea typeface="Tahoma" panose="020B0604030504040204" pitchFamily="34" charset="0"/>
                <a:cs typeface="Arial" panose="020B0604020202020204" pitchFamily="34" charset="0"/>
              </a:rPr>
              <a:t>Municipal Awareness</a:t>
            </a:r>
            <a:endParaRPr lang="en-US" sz="3600" b="1" dirty="0">
              <a:solidFill>
                <a:schemeClr val="accent1">
                  <a:lumMod val="50000"/>
                </a:schemeClr>
              </a:solidFill>
              <a:effectLst>
                <a:outerShdw blurRad="38100" dist="38100" dir="2700000" algn="tl">
                  <a:srgbClr val="000000">
                    <a:alpha val="43137"/>
                  </a:srgbClr>
                </a:outerShdw>
              </a:effectLst>
              <a:latin typeface="Arial" panose="020B0604020202020204" pitchFamily="34" charset="0"/>
              <a:ea typeface="Tahoma" panose="020B0604030504040204" pitchFamily="34" charset="0"/>
              <a:cs typeface="Arial" panose="020B0604020202020204" pitchFamily="34" charset="0"/>
            </a:endParaRPr>
          </a:p>
        </p:txBody>
      </p:sp>
      <p:sp>
        <p:nvSpPr>
          <p:cNvPr id="2" name="Slide Number Placeholder 1"/>
          <p:cNvSpPr>
            <a:spLocks noGrp="1"/>
          </p:cNvSpPr>
          <p:nvPr>
            <p:ph type="sldNum" sz="quarter" idx="12"/>
          </p:nvPr>
        </p:nvSpPr>
        <p:spPr/>
        <p:txBody>
          <a:bodyPr/>
          <a:lstStyle/>
          <a:p>
            <a:fld id="{4A66D8FF-197E-4B8B-AD7E-E86EDF1EA16B}" type="slidenum">
              <a:rPr lang="en-CA" sz="1800" smtClean="0">
                <a:solidFill>
                  <a:schemeClr val="bg1"/>
                </a:solidFill>
                <a:latin typeface="Arial" panose="020B0604020202020204" pitchFamily="34" charset="0"/>
                <a:cs typeface="Arial" panose="020B0604020202020204" pitchFamily="34" charset="0"/>
              </a:rPr>
              <a:pPr/>
              <a:t>16</a:t>
            </a:fld>
            <a:endParaRPr lang="en-CA" sz="18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9861122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052"/>
          <p:cNvSpPr txBox="1">
            <a:spLocks noChangeArrowheads="1"/>
          </p:cNvSpPr>
          <p:nvPr/>
        </p:nvSpPr>
        <p:spPr bwMode="auto">
          <a:xfrm>
            <a:off x="467544" y="764704"/>
            <a:ext cx="7956376"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algn="ctr" eaLnBrk="1" hangingPunct="1">
              <a:spcBef>
                <a:spcPct val="50000"/>
              </a:spcBef>
              <a:defRPr/>
            </a:pPr>
            <a:r>
              <a:rPr lang="en-US" sz="3600" b="1" dirty="0" smtClean="0">
                <a:solidFill>
                  <a:schemeClr val="accent1">
                    <a:lumMod val="50000"/>
                  </a:schemeClr>
                </a:solidFill>
                <a:effectLst>
                  <a:outerShdw blurRad="38100" dist="38100" dir="2700000" algn="tl">
                    <a:srgbClr val="000000">
                      <a:alpha val="43137"/>
                    </a:srgbClr>
                  </a:outerShdw>
                </a:effectLst>
                <a:latin typeface="Arial" panose="020B0604020202020204" pitchFamily="34" charset="0"/>
                <a:ea typeface="Tahoma" panose="020B0604030504040204" pitchFamily="34" charset="0"/>
                <a:cs typeface="Arial" panose="020B0604020202020204" pitchFamily="34" charset="0"/>
              </a:rPr>
              <a:t>Municipal Awareness of the CIA</a:t>
            </a:r>
            <a:endParaRPr lang="en-CA" sz="3600" b="1" dirty="0" smtClean="0">
              <a:solidFill>
                <a:schemeClr val="accent1">
                  <a:lumMod val="50000"/>
                </a:schemeClr>
              </a:solidFill>
              <a:effectLst>
                <a:outerShdw blurRad="38100" dist="38100" dir="2700000" algn="tl">
                  <a:srgbClr val="000000">
                    <a:alpha val="43137"/>
                  </a:srgbClr>
                </a:outerShdw>
              </a:effectLst>
              <a:latin typeface="Arial" panose="020B0604020202020204" pitchFamily="34" charset="0"/>
              <a:ea typeface="Tahoma" panose="020B0604030504040204" pitchFamily="34" charset="0"/>
              <a:cs typeface="Arial" panose="020B0604020202020204" pitchFamily="34" charset="0"/>
            </a:endParaRPr>
          </a:p>
        </p:txBody>
      </p:sp>
      <p:sp>
        <p:nvSpPr>
          <p:cNvPr id="4" name="Rectangle 3"/>
          <p:cNvSpPr/>
          <p:nvPr/>
        </p:nvSpPr>
        <p:spPr>
          <a:xfrm>
            <a:off x="323528" y="1700808"/>
            <a:ext cx="8448848" cy="4360168"/>
          </a:xfrm>
          <a:prstGeom prst="rect">
            <a:avLst/>
          </a:prstGeom>
        </p:spPr>
        <p:txBody>
          <a:bodyPr wrap="square">
            <a:spAutoFit/>
          </a:bodyPr>
          <a:lstStyle/>
          <a:p>
            <a:pPr lvl="0">
              <a:spcBef>
                <a:spcPts val="700"/>
              </a:spcBef>
              <a:buClr>
                <a:srgbClr val="DD8047"/>
              </a:buClr>
              <a:buSzPct val="60000"/>
            </a:pPr>
            <a:r>
              <a:rPr lang="en-US" sz="2600" dirty="0" smtClean="0">
                <a:solidFill>
                  <a:schemeClr val="bg2">
                    <a:lumMod val="10000"/>
                  </a:schemeClr>
                </a:solidFill>
                <a:latin typeface="+mj-lt"/>
                <a:cs typeface="Arial" panose="020B0604020202020204" pitchFamily="34" charset="0"/>
              </a:rPr>
              <a:t>“…</a:t>
            </a:r>
            <a:r>
              <a:rPr lang="en-US" sz="2600" dirty="0">
                <a:solidFill>
                  <a:schemeClr val="bg2">
                    <a:lumMod val="10000"/>
                  </a:schemeClr>
                </a:solidFill>
                <a:latin typeface="+mj-lt"/>
                <a:cs typeface="Arial" panose="020B0604020202020204" pitchFamily="34" charset="0"/>
              </a:rPr>
              <a:t>to have them as an independent body to provide the municipal and county levels with direction and to highlight best practices and bring resources to the table is very effective.” </a:t>
            </a:r>
            <a:endParaRPr lang="en-US" sz="2600" dirty="0" smtClean="0">
              <a:solidFill>
                <a:schemeClr val="bg2">
                  <a:lumMod val="10000"/>
                </a:schemeClr>
              </a:solidFill>
              <a:latin typeface="+mj-lt"/>
              <a:cs typeface="Arial" panose="020B0604020202020204" pitchFamily="34" charset="0"/>
            </a:endParaRPr>
          </a:p>
          <a:p>
            <a:pPr marL="320040" lvl="0" indent="-320040">
              <a:spcBef>
                <a:spcPts val="700"/>
              </a:spcBef>
              <a:buClr>
                <a:srgbClr val="DD8047"/>
              </a:buClr>
              <a:buSzPct val="60000"/>
            </a:pPr>
            <a:endParaRPr lang="en-US" sz="1000" dirty="0">
              <a:solidFill>
                <a:schemeClr val="bg2">
                  <a:lumMod val="10000"/>
                </a:schemeClr>
              </a:solidFill>
              <a:latin typeface="+mj-lt"/>
              <a:cs typeface="Arial" panose="020B0604020202020204" pitchFamily="34" charset="0"/>
            </a:endParaRPr>
          </a:p>
          <a:p>
            <a:pPr lvl="0">
              <a:spcBef>
                <a:spcPts val="700"/>
              </a:spcBef>
              <a:buClr>
                <a:srgbClr val="DD8047"/>
              </a:buClr>
              <a:buSzPct val="60000"/>
            </a:pPr>
            <a:r>
              <a:rPr lang="en-US" sz="2600" dirty="0">
                <a:solidFill>
                  <a:schemeClr val="bg2">
                    <a:lumMod val="10000"/>
                  </a:schemeClr>
                </a:solidFill>
                <a:latin typeface="+mj-lt"/>
                <a:cs typeface="Arial" panose="020B0604020202020204" pitchFamily="34" charset="0"/>
              </a:rPr>
              <a:t>“The CIA has been the main reason for us incorporating active transportation into our planning in the village.”</a:t>
            </a:r>
          </a:p>
          <a:p>
            <a:pPr lvl="0">
              <a:spcBef>
                <a:spcPts val="700"/>
              </a:spcBef>
              <a:buClr>
                <a:srgbClr val="DD8047"/>
              </a:buClr>
              <a:buSzPct val="60000"/>
            </a:pPr>
            <a:endParaRPr lang="en-US" sz="1000" dirty="0">
              <a:solidFill>
                <a:schemeClr val="bg2">
                  <a:lumMod val="10000"/>
                </a:schemeClr>
              </a:solidFill>
              <a:latin typeface="+mj-lt"/>
              <a:cs typeface="Arial" panose="020B0604020202020204" pitchFamily="34" charset="0"/>
            </a:endParaRPr>
          </a:p>
          <a:p>
            <a:pPr lvl="0">
              <a:spcBef>
                <a:spcPts val="700"/>
              </a:spcBef>
              <a:buClr>
                <a:srgbClr val="DD8047"/>
              </a:buClr>
              <a:buSzPct val="60000"/>
            </a:pPr>
            <a:r>
              <a:rPr lang="en-US" sz="2600" dirty="0">
                <a:solidFill>
                  <a:schemeClr val="bg2">
                    <a:lumMod val="10000"/>
                  </a:schemeClr>
                </a:solidFill>
                <a:latin typeface="+mj-lt"/>
                <a:cs typeface="Arial" panose="020B0604020202020204" pitchFamily="34" charset="0"/>
              </a:rPr>
              <a:t>“The CIA has been a great partner for council and for lobbying other levels of government. Lots of projects would not have been put into place if it weren’t for them.”</a:t>
            </a:r>
          </a:p>
        </p:txBody>
      </p:sp>
      <p:sp>
        <p:nvSpPr>
          <p:cNvPr id="3" name="Slide Number Placeholder 2"/>
          <p:cNvSpPr>
            <a:spLocks noGrp="1"/>
          </p:cNvSpPr>
          <p:nvPr>
            <p:ph type="sldNum" sz="quarter" idx="12"/>
          </p:nvPr>
        </p:nvSpPr>
        <p:spPr/>
        <p:txBody>
          <a:bodyPr/>
          <a:lstStyle/>
          <a:p>
            <a:fld id="{4A66D8FF-197E-4B8B-AD7E-E86EDF1EA16B}" type="slidenum">
              <a:rPr lang="en-CA" sz="1800" smtClean="0">
                <a:solidFill>
                  <a:schemeClr val="bg1"/>
                </a:solidFill>
                <a:latin typeface="Arial" panose="020B0604020202020204" pitchFamily="34" charset="0"/>
                <a:cs typeface="Arial" panose="020B0604020202020204" pitchFamily="34" charset="0"/>
              </a:rPr>
              <a:pPr/>
              <a:t>17</a:t>
            </a:fld>
            <a:endParaRPr lang="en-CA" sz="18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0553322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F9E4CFC-4D78-4278-B5AF-4AF15C3C8939}" type="slidenum">
              <a:rPr lang="en-CA" smtClean="0"/>
              <a:pPr/>
              <a:t>18</a:t>
            </a:fld>
            <a:endParaRPr lang="en-CA"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33821" y="2228799"/>
            <a:ext cx="4521663" cy="3391247"/>
          </a:xfrm>
          <a:prstGeom prst="rect">
            <a:avLst/>
          </a:prstGeom>
          <a:ln>
            <a:noFill/>
          </a:ln>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 y="2228799"/>
            <a:ext cx="4521662" cy="3391247"/>
          </a:xfrm>
          <a:prstGeom prst="rect">
            <a:avLst/>
          </a:prstGeom>
          <a:ln>
            <a:noFill/>
          </a:ln>
        </p:spPr>
      </p:pic>
      <p:sp>
        <p:nvSpPr>
          <p:cNvPr id="7" name="Text Box 2052"/>
          <p:cNvSpPr txBox="1">
            <a:spLocks noChangeArrowheads="1"/>
          </p:cNvSpPr>
          <p:nvPr/>
        </p:nvSpPr>
        <p:spPr bwMode="auto">
          <a:xfrm>
            <a:off x="395536" y="188640"/>
            <a:ext cx="7920879" cy="1277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algn="ctr" eaLnBrk="1" hangingPunct="1">
              <a:spcBef>
                <a:spcPts val="600"/>
              </a:spcBef>
              <a:defRPr/>
            </a:pPr>
            <a:r>
              <a:rPr lang="en-US" sz="3600" b="1" dirty="0">
                <a:solidFill>
                  <a:schemeClr val="accent1">
                    <a:lumMod val="50000"/>
                  </a:schemeClr>
                </a:solidFill>
                <a:effectLst>
                  <a:outerShdw blurRad="38100" dist="38100" dir="2700000" algn="tl">
                    <a:srgbClr val="000000">
                      <a:alpha val="43137"/>
                    </a:srgbClr>
                  </a:outerShdw>
                </a:effectLst>
                <a:latin typeface="Arial" panose="020B0604020202020204" pitchFamily="34" charset="0"/>
                <a:ea typeface="Tahoma" panose="020B0604030504040204" pitchFamily="34" charset="0"/>
                <a:cs typeface="Arial" panose="020B0604020202020204" pitchFamily="34" charset="0"/>
              </a:rPr>
              <a:t>Observed and Measured Changes:</a:t>
            </a:r>
          </a:p>
          <a:p>
            <a:pPr algn="ctr" eaLnBrk="1" hangingPunct="1">
              <a:spcBef>
                <a:spcPts val="600"/>
              </a:spcBef>
              <a:defRPr/>
            </a:pPr>
            <a:r>
              <a:rPr lang="en-US" sz="3600" b="1" dirty="0" smtClean="0">
                <a:solidFill>
                  <a:schemeClr val="accent1">
                    <a:lumMod val="50000"/>
                  </a:schemeClr>
                </a:solidFill>
                <a:effectLst>
                  <a:outerShdw blurRad="38100" dist="38100" dir="2700000" algn="tl">
                    <a:srgbClr val="000000">
                      <a:alpha val="43137"/>
                    </a:srgbClr>
                  </a:outerShdw>
                </a:effectLst>
                <a:latin typeface="Arial" panose="020B0604020202020204" pitchFamily="34" charset="0"/>
                <a:ea typeface="Tahoma" panose="020B0604030504040204" pitchFamily="34" charset="0"/>
                <a:cs typeface="Arial" panose="020B0604020202020204" pitchFamily="34" charset="0"/>
              </a:rPr>
              <a:t>Improved Infrastructure </a:t>
            </a:r>
            <a:endParaRPr lang="en-CA" sz="3600" b="1" dirty="0" smtClean="0">
              <a:solidFill>
                <a:schemeClr val="accent1">
                  <a:lumMod val="50000"/>
                </a:schemeClr>
              </a:solidFill>
              <a:effectLst>
                <a:outerShdw blurRad="38100" dist="38100" dir="2700000" algn="tl">
                  <a:srgbClr val="000000">
                    <a:alpha val="43137"/>
                  </a:srgbClr>
                </a:outerShdw>
              </a:effectLst>
              <a:latin typeface="Arial" panose="020B0604020202020204" pitchFamily="34" charset="0"/>
              <a:ea typeface="Tahoma" panose="020B0604030504040204" pitchFamily="34" charset="0"/>
              <a:cs typeface="Arial" panose="020B0604020202020204" pitchFamily="34" charset="0"/>
            </a:endParaRPr>
          </a:p>
        </p:txBody>
      </p:sp>
      <p:sp>
        <p:nvSpPr>
          <p:cNvPr id="8" name="Rectangle 7"/>
          <p:cNvSpPr/>
          <p:nvPr/>
        </p:nvSpPr>
        <p:spPr>
          <a:xfrm>
            <a:off x="2555776" y="5877272"/>
            <a:ext cx="3878212" cy="646331"/>
          </a:xfrm>
          <a:prstGeom prst="rect">
            <a:avLst/>
          </a:prstGeom>
        </p:spPr>
        <p:txBody>
          <a:bodyPr wrap="square">
            <a:spAutoFit/>
          </a:bodyPr>
          <a:lstStyle/>
          <a:p>
            <a:pPr lvl="0" algn="ctr">
              <a:spcBef>
                <a:spcPct val="50000"/>
              </a:spcBef>
              <a:defRPr/>
            </a:pPr>
            <a:r>
              <a:rPr lang="en-US" sz="3600" b="1" dirty="0" smtClean="0">
                <a:solidFill>
                  <a:srgbClr val="629DD1">
                    <a:lumMod val="50000"/>
                  </a:srgbClr>
                </a:solidFill>
                <a:effectLst>
                  <a:outerShdw blurRad="38100" dist="38100" dir="2700000" algn="tl">
                    <a:srgbClr val="000000">
                      <a:alpha val="43137"/>
                    </a:srgbClr>
                  </a:outerShdw>
                </a:effectLst>
              </a:rPr>
              <a:t>Minden Riverwalk</a:t>
            </a:r>
            <a:endParaRPr lang="en-CA" sz="3600" b="1" dirty="0">
              <a:solidFill>
                <a:srgbClr val="629DD1">
                  <a:lumMod val="50000"/>
                </a:srgb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95916841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F9E4CFC-4D78-4278-B5AF-4AF15C3C8939}" type="slidenum">
              <a:rPr lang="en-CA" smtClean="0"/>
              <a:pPr/>
              <a:t>19</a:t>
            </a:fld>
            <a:endParaRPr lang="en-CA" dirty="0"/>
          </a:p>
        </p:txBody>
      </p:sp>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t="18000" b="28475"/>
          <a:stretch/>
        </p:blipFill>
        <p:spPr>
          <a:xfrm>
            <a:off x="259169" y="992154"/>
            <a:ext cx="8676456" cy="2996952"/>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59632" y="3501008"/>
            <a:ext cx="6480720" cy="3236273"/>
          </a:xfrm>
          <a:prstGeom prst="rect">
            <a:avLst/>
          </a:prstGeom>
          <a:ln>
            <a:solidFill>
              <a:schemeClr val="accent1"/>
            </a:solidFill>
          </a:ln>
        </p:spPr>
      </p:pic>
      <p:sp>
        <p:nvSpPr>
          <p:cNvPr id="7" name="Rectangle 6"/>
          <p:cNvSpPr/>
          <p:nvPr/>
        </p:nvSpPr>
        <p:spPr>
          <a:xfrm>
            <a:off x="2650642" y="345823"/>
            <a:ext cx="3878212" cy="646331"/>
          </a:xfrm>
          <a:prstGeom prst="rect">
            <a:avLst/>
          </a:prstGeom>
        </p:spPr>
        <p:txBody>
          <a:bodyPr wrap="square">
            <a:spAutoFit/>
          </a:bodyPr>
          <a:lstStyle/>
          <a:p>
            <a:pPr lvl="0" algn="ctr">
              <a:spcBef>
                <a:spcPct val="50000"/>
              </a:spcBef>
              <a:defRPr/>
            </a:pPr>
            <a:r>
              <a:rPr lang="en-US" sz="3600" b="1" dirty="0" err="1" smtClean="0">
                <a:solidFill>
                  <a:srgbClr val="629DD1">
                    <a:lumMod val="50000"/>
                  </a:srgbClr>
                </a:solidFill>
                <a:effectLst>
                  <a:outerShdw blurRad="38100" dist="38100" dir="2700000" algn="tl">
                    <a:srgbClr val="000000">
                      <a:alpha val="43137"/>
                    </a:srgbClr>
                  </a:outerShdw>
                </a:effectLst>
              </a:rPr>
              <a:t>Haliburton</a:t>
            </a:r>
            <a:r>
              <a:rPr lang="en-US" sz="3600" b="1" dirty="0" smtClean="0">
                <a:solidFill>
                  <a:srgbClr val="629DD1">
                    <a:lumMod val="50000"/>
                  </a:srgbClr>
                </a:solidFill>
                <a:effectLst>
                  <a:outerShdw blurRad="38100" dist="38100" dir="2700000" algn="tl">
                    <a:srgbClr val="000000">
                      <a:alpha val="43137"/>
                    </a:srgbClr>
                  </a:outerShdw>
                </a:effectLst>
              </a:rPr>
              <a:t>, York St.</a:t>
            </a:r>
            <a:endParaRPr lang="en-CA" sz="3600" b="1" dirty="0">
              <a:solidFill>
                <a:srgbClr val="629DD1">
                  <a:lumMod val="50000"/>
                </a:srgb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17488251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F9E4CFC-4D78-4278-B5AF-4AF15C3C8939}" type="slidenum">
              <a:rPr lang="en-CA" smtClean="0"/>
              <a:pPr/>
              <a:t>20</a:t>
            </a:fld>
            <a:endParaRPr lang="en-CA"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76056" y="1820901"/>
            <a:ext cx="3893348" cy="3888432"/>
          </a:xfrm>
          <a:prstGeom prst="rect">
            <a:avLst/>
          </a:prstGeom>
          <a:ln w="19050">
            <a:noFill/>
          </a:ln>
        </p:spPr>
      </p:pic>
      <p:sp>
        <p:nvSpPr>
          <p:cNvPr id="7" name="Rectangle 6"/>
          <p:cNvSpPr/>
          <p:nvPr/>
        </p:nvSpPr>
        <p:spPr>
          <a:xfrm>
            <a:off x="1547664" y="642510"/>
            <a:ext cx="6264696" cy="646331"/>
          </a:xfrm>
          <a:prstGeom prst="rect">
            <a:avLst/>
          </a:prstGeom>
        </p:spPr>
        <p:txBody>
          <a:bodyPr wrap="square">
            <a:spAutoFit/>
          </a:bodyPr>
          <a:lstStyle/>
          <a:p>
            <a:pPr lvl="0" algn="ctr">
              <a:spcBef>
                <a:spcPct val="50000"/>
              </a:spcBef>
              <a:defRPr/>
            </a:pPr>
            <a:r>
              <a:rPr lang="en-US" sz="3600" b="1" dirty="0" smtClean="0">
                <a:solidFill>
                  <a:srgbClr val="629DD1">
                    <a:lumMod val="50000"/>
                  </a:srgbClr>
                </a:solidFill>
                <a:effectLst>
                  <a:outerShdw blurRad="38100" dist="38100" dir="2700000" algn="tl">
                    <a:srgbClr val="000000">
                      <a:alpha val="43137"/>
                    </a:srgbClr>
                  </a:outerShdw>
                </a:effectLst>
              </a:rPr>
              <a:t>County Roads, paved shoulders</a:t>
            </a:r>
            <a:endParaRPr lang="en-CA" sz="3600" b="1" dirty="0">
              <a:solidFill>
                <a:srgbClr val="629DD1">
                  <a:lumMod val="50000"/>
                </a:srgbClr>
              </a:solidFill>
              <a:effectLst>
                <a:outerShdw blurRad="38100" dist="38100" dir="2700000" algn="tl">
                  <a:srgbClr val="000000">
                    <a:alpha val="43137"/>
                  </a:srgbClr>
                </a:outerShdw>
              </a:effectLst>
            </a:endParaRPr>
          </a:p>
        </p:txBody>
      </p:sp>
      <p:pic>
        <p:nvPicPr>
          <p:cNvPr id="5" name="Picture 4"/>
          <p:cNvPicPr>
            <a:picLocks noChangeAspect="1"/>
          </p:cNvPicPr>
          <p:nvPr/>
        </p:nvPicPr>
        <p:blipFill rotWithShape="1">
          <a:blip r:embed="rId4">
            <a:extLst>
              <a:ext uri="{28A0092B-C50C-407E-A947-70E740481C1C}">
                <a14:useLocalDpi xmlns:a14="http://schemas.microsoft.com/office/drawing/2010/main" val="0"/>
              </a:ext>
            </a:extLst>
          </a:blip>
          <a:srcRect r="13762"/>
          <a:stretch/>
        </p:blipFill>
        <p:spPr>
          <a:xfrm>
            <a:off x="215279" y="1837950"/>
            <a:ext cx="4431905" cy="3854333"/>
          </a:xfrm>
          <a:prstGeom prst="rect">
            <a:avLst/>
          </a:prstGeom>
        </p:spPr>
      </p:pic>
    </p:spTree>
    <p:extLst>
      <p:ext uri="{BB962C8B-B14F-4D97-AF65-F5344CB8AC3E}">
        <p14:creationId xmlns:p14="http://schemas.microsoft.com/office/powerpoint/2010/main" val="4701591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F9E4CFC-4D78-4278-B5AF-4AF15C3C8939}" type="slidenum">
              <a:rPr lang="en-CA" smtClean="0">
                <a:latin typeface="Arial" panose="020B0604020202020204" pitchFamily="34" charset="0"/>
                <a:cs typeface="Arial" panose="020B0604020202020204" pitchFamily="34" charset="0"/>
              </a:rPr>
              <a:pPr/>
              <a:t>21</a:t>
            </a:fld>
            <a:endParaRPr lang="en-CA" dirty="0">
              <a:latin typeface="Arial" panose="020B0604020202020204" pitchFamily="34" charset="0"/>
              <a:cs typeface="Arial" panose="020B0604020202020204" pitchFamily="34" charset="0"/>
            </a:endParaRPr>
          </a:p>
        </p:txBody>
      </p:sp>
      <p:sp>
        <p:nvSpPr>
          <p:cNvPr id="4" name="Title 3"/>
          <p:cNvSpPr txBox="1">
            <a:spLocks/>
          </p:cNvSpPr>
          <p:nvPr/>
        </p:nvSpPr>
        <p:spPr>
          <a:xfrm>
            <a:off x="611560" y="5733256"/>
            <a:ext cx="8136904" cy="830997"/>
          </a:xfrm>
          <a:prstGeom prst="rect">
            <a:avLst/>
          </a:prstGeom>
          <a:noFill/>
        </p:spPr>
        <p:txBody>
          <a:bodyPr vert="horz" wrap="square" rtlCol="0" anchor="ctr">
            <a:sp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CA" sz="2400" b="1" i="0" u="none" strike="noStrike" kern="120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rPr>
              <a:t>Average number of people using AT based on 3 hours of observation.</a:t>
            </a:r>
            <a:endParaRPr kumimoji="0" lang="en-CA" sz="2400" b="1" i="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endParaRPr>
          </a:p>
        </p:txBody>
      </p:sp>
      <p:sp>
        <p:nvSpPr>
          <p:cNvPr id="5" name="Title 3"/>
          <p:cNvSpPr txBox="1">
            <a:spLocks/>
          </p:cNvSpPr>
          <p:nvPr/>
        </p:nvSpPr>
        <p:spPr>
          <a:xfrm>
            <a:off x="107504" y="2307649"/>
            <a:ext cx="1708222" cy="523220"/>
          </a:xfrm>
          <a:prstGeom prst="rect">
            <a:avLst/>
          </a:prstGeom>
          <a:noFill/>
        </p:spPr>
        <p:txBody>
          <a:bodyPr vert="horz" wrap="square" rtlCol="0" anchor="ctr">
            <a:sp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smtClean="0">
                <a:ln>
                  <a:noFill/>
                </a:ln>
                <a:solidFill>
                  <a:schemeClr val="accent2"/>
                </a:solidFill>
                <a:effectLst/>
                <a:uLnTx/>
                <a:uFillTx/>
                <a:latin typeface="Arial" panose="020B0604020202020204" pitchFamily="34" charset="0"/>
                <a:cs typeface="Arial" panose="020B0604020202020204" pitchFamily="34" charset="0"/>
              </a:rPr>
              <a:t>Minden</a:t>
            </a:r>
            <a:endParaRPr kumimoji="0" lang="en-CA" sz="2800" b="1" i="0" u="none" strike="noStrike" kern="1200" cap="none" spc="0" normalizeH="0" baseline="0" noProof="0" dirty="0">
              <a:ln>
                <a:noFill/>
              </a:ln>
              <a:solidFill>
                <a:schemeClr val="accent2"/>
              </a:solidFill>
              <a:effectLst/>
              <a:uLnTx/>
              <a:uFillTx/>
              <a:latin typeface="Arial" panose="020B0604020202020204" pitchFamily="34" charset="0"/>
              <a:cs typeface="Arial" panose="020B0604020202020204" pitchFamily="34" charset="0"/>
            </a:endParaRPr>
          </a:p>
        </p:txBody>
      </p:sp>
      <p:graphicFrame>
        <p:nvGraphicFramePr>
          <p:cNvPr id="6" name="Table 5"/>
          <p:cNvGraphicFramePr>
            <a:graphicFrameLocks noGrp="1"/>
          </p:cNvGraphicFramePr>
          <p:nvPr>
            <p:extLst>
              <p:ext uri="{D42A27DB-BD31-4B8C-83A1-F6EECF244321}">
                <p14:modId xmlns:p14="http://schemas.microsoft.com/office/powerpoint/2010/main" val="1270622876"/>
              </p:ext>
            </p:extLst>
          </p:nvPr>
        </p:nvGraphicFramePr>
        <p:xfrm>
          <a:off x="2305197" y="1700579"/>
          <a:ext cx="6227246" cy="1737360"/>
        </p:xfrm>
        <a:graphic>
          <a:graphicData uri="http://schemas.openxmlformats.org/drawingml/2006/table">
            <a:tbl>
              <a:tblPr firstRow="1" bandRow="1">
                <a:tableStyleId>{5C22544A-7EE6-4342-B048-85BDC9FD1C3A}</a:tableStyleId>
              </a:tblPr>
              <a:tblGrid>
                <a:gridCol w="1037874"/>
                <a:gridCol w="1028697"/>
                <a:gridCol w="1047053"/>
                <a:gridCol w="1037874"/>
                <a:gridCol w="1037874"/>
                <a:gridCol w="1037874"/>
              </a:tblGrid>
              <a:tr h="784617">
                <a:tc gridSpan="2">
                  <a:txBody>
                    <a:bodyPr/>
                    <a:lstStyle/>
                    <a:p>
                      <a:pPr algn="ctr"/>
                      <a:r>
                        <a:rPr lang="en-US" sz="2400" dirty="0" err="1" smtClean="0">
                          <a:solidFill>
                            <a:schemeClr val="tx2">
                              <a:lumMod val="75000"/>
                            </a:schemeClr>
                          </a:solidFill>
                        </a:rPr>
                        <a:t>Invergordon</a:t>
                      </a:r>
                      <a:r>
                        <a:rPr lang="en-US" sz="2400" dirty="0" smtClean="0">
                          <a:solidFill>
                            <a:schemeClr val="tx2">
                              <a:lumMod val="75000"/>
                            </a:schemeClr>
                          </a:solidFill>
                        </a:rPr>
                        <a:t> Ave.</a:t>
                      </a:r>
                      <a:endParaRPr lang="en-US" sz="2400" dirty="0">
                        <a:solidFill>
                          <a:schemeClr val="tx2">
                            <a:lumMod val="7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c gridSpan="2">
                  <a:txBody>
                    <a:bodyPr/>
                    <a:lstStyle/>
                    <a:p>
                      <a:pPr algn="ctr"/>
                      <a:r>
                        <a:rPr lang="en-US" sz="2400" dirty="0" smtClean="0">
                          <a:solidFill>
                            <a:schemeClr val="tx2">
                              <a:lumMod val="75000"/>
                            </a:schemeClr>
                          </a:solidFill>
                        </a:rPr>
                        <a:t>Pritchard Lane</a:t>
                      </a:r>
                      <a:endParaRPr lang="en-US" sz="2400" dirty="0">
                        <a:solidFill>
                          <a:schemeClr val="tx2">
                            <a:lumMod val="7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c gridSpan="2">
                  <a:txBody>
                    <a:bodyPr/>
                    <a:lstStyle/>
                    <a:p>
                      <a:pPr algn="ctr"/>
                      <a:r>
                        <a:rPr lang="en-US" sz="2400" dirty="0" smtClean="0">
                          <a:solidFill>
                            <a:schemeClr val="tx2">
                              <a:lumMod val="75000"/>
                            </a:schemeClr>
                          </a:solidFill>
                        </a:rPr>
                        <a:t>Water St.</a:t>
                      </a:r>
                      <a:endParaRPr lang="en-US" sz="2400" dirty="0">
                        <a:solidFill>
                          <a:schemeClr val="tx2">
                            <a:lumMod val="7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r>
              <a:tr h="435898">
                <a:tc>
                  <a:txBody>
                    <a:bodyPr/>
                    <a:lstStyle/>
                    <a:p>
                      <a:pPr algn="ctr"/>
                      <a:r>
                        <a:rPr lang="en-US" sz="2400" b="1" dirty="0" smtClean="0">
                          <a:solidFill>
                            <a:schemeClr val="accent3"/>
                          </a:solidFill>
                        </a:rPr>
                        <a:t>2007</a:t>
                      </a:r>
                      <a:endParaRPr lang="en-US" sz="2400" b="1" dirty="0">
                        <a:solidFill>
                          <a:schemeClr val="accent3"/>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b="1" dirty="0" smtClean="0">
                          <a:solidFill>
                            <a:schemeClr val="accent2"/>
                          </a:solidFill>
                        </a:rPr>
                        <a:t>2012</a:t>
                      </a:r>
                      <a:endParaRPr lang="en-US" sz="2400" b="1" dirty="0">
                        <a:solidFill>
                          <a:schemeClr val="accent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b="1" dirty="0" smtClean="0">
                          <a:solidFill>
                            <a:schemeClr val="accent3"/>
                          </a:solidFill>
                        </a:rPr>
                        <a:t>2007</a:t>
                      </a:r>
                      <a:endParaRPr lang="en-US" sz="2400" b="1" dirty="0">
                        <a:solidFill>
                          <a:schemeClr val="accent3"/>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b="1" dirty="0" smtClean="0">
                          <a:solidFill>
                            <a:schemeClr val="accent2"/>
                          </a:solidFill>
                        </a:rPr>
                        <a:t>2012</a:t>
                      </a:r>
                      <a:endParaRPr lang="en-US" sz="2400" b="1" dirty="0">
                        <a:solidFill>
                          <a:schemeClr val="accent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b="1" dirty="0" smtClean="0">
                          <a:solidFill>
                            <a:schemeClr val="accent3"/>
                          </a:solidFill>
                        </a:rPr>
                        <a:t>2007</a:t>
                      </a:r>
                      <a:endParaRPr lang="en-US" sz="2400" b="1" dirty="0">
                        <a:solidFill>
                          <a:schemeClr val="accent3"/>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b="1" dirty="0" smtClean="0">
                          <a:solidFill>
                            <a:schemeClr val="accent2"/>
                          </a:solidFill>
                        </a:rPr>
                        <a:t>2012</a:t>
                      </a:r>
                      <a:endParaRPr lang="en-US" sz="2400" b="1" dirty="0">
                        <a:solidFill>
                          <a:schemeClr val="accent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35898">
                <a:tc>
                  <a:txBody>
                    <a:bodyPr/>
                    <a:lstStyle/>
                    <a:p>
                      <a:pPr algn="ctr"/>
                      <a:r>
                        <a:rPr lang="en-US" sz="2400" b="1" dirty="0" smtClean="0">
                          <a:solidFill>
                            <a:schemeClr val="accent3"/>
                          </a:solidFill>
                        </a:rPr>
                        <a:t>10</a:t>
                      </a:r>
                      <a:endParaRPr lang="en-US" sz="2400" b="1" dirty="0">
                        <a:solidFill>
                          <a:schemeClr val="accent3"/>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b="1" dirty="0" smtClean="0">
                          <a:solidFill>
                            <a:schemeClr val="accent2"/>
                          </a:solidFill>
                        </a:rPr>
                        <a:t>21</a:t>
                      </a:r>
                      <a:endParaRPr lang="en-US" sz="2400" b="1" dirty="0">
                        <a:solidFill>
                          <a:schemeClr val="accent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b="1" dirty="0" smtClean="0">
                          <a:solidFill>
                            <a:schemeClr val="accent3"/>
                          </a:solidFill>
                        </a:rPr>
                        <a:t>7</a:t>
                      </a:r>
                      <a:endParaRPr lang="en-US" sz="2400" b="1" dirty="0">
                        <a:solidFill>
                          <a:schemeClr val="accent3"/>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b="1" dirty="0" smtClean="0">
                          <a:solidFill>
                            <a:schemeClr val="accent2"/>
                          </a:solidFill>
                        </a:rPr>
                        <a:t>24</a:t>
                      </a:r>
                      <a:endParaRPr lang="en-US" sz="2400" b="1" dirty="0">
                        <a:solidFill>
                          <a:schemeClr val="accent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b="1" dirty="0" smtClean="0">
                          <a:solidFill>
                            <a:schemeClr val="accent3"/>
                          </a:solidFill>
                        </a:rPr>
                        <a:t>5</a:t>
                      </a:r>
                      <a:endParaRPr lang="en-US" sz="2400" b="1" dirty="0">
                        <a:solidFill>
                          <a:schemeClr val="accent3"/>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b="1" dirty="0" smtClean="0">
                          <a:solidFill>
                            <a:schemeClr val="accent2"/>
                          </a:solidFill>
                        </a:rPr>
                        <a:t>75</a:t>
                      </a:r>
                      <a:endParaRPr lang="en-US" sz="2400" b="1" dirty="0">
                        <a:solidFill>
                          <a:schemeClr val="accent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638479153"/>
              </p:ext>
            </p:extLst>
          </p:nvPr>
        </p:nvGraphicFramePr>
        <p:xfrm>
          <a:off x="2339752" y="3844851"/>
          <a:ext cx="6183396" cy="1737360"/>
        </p:xfrm>
        <a:graphic>
          <a:graphicData uri="http://schemas.openxmlformats.org/drawingml/2006/table">
            <a:tbl>
              <a:tblPr firstRow="1" bandRow="1">
                <a:tableStyleId>{5C22544A-7EE6-4342-B048-85BDC9FD1C3A}</a:tableStyleId>
              </a:tblPr>
              <a:tblGrid>
                <a:gridCol w="1030566"/>
                <a:gridCol w="1030566"/>
                <a:gridCol w="1030566"/>
                <a:gridCol w="1030566"/>
                <a:gridCol w="1030566"/>
                <a:gridCol w="1030566"/>
              </a:tblGrid>
              <a:tr h="733399">
                <a:tc gridSpan="2">
                  <a:txBody>
                    <a:bodyPr/>
                    <a:lstStyle/>
                    <a:p>
                      <a:pPr algn="ctr"/>
                      <a:r>
                        <a:rPr lang="en-US" sz="2400" dirty="0" smtClean="0">
                          <a:solidFill>
                            <a:schemeClr val="tx2">
                              <a:lumMod val="75000"/>
                            </a:schemeClr>
                          </a:solidFill>
                        </a:rPr>
                        <a:t>Highland St.</a:t>
                      </a:r>
                      <a:endParaRPr lang="en-US" sz="2400" dirty="0">
                        <a:solidFill>
                          <a:schemeClr val="tx2">
                            <a:lumMod val="7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c gridSpan="2">
                  <a:txBody>
                    <a:bodyPr/>
                    <a:lstStyle/>
                    <a:p>
                      <a:pPr algn="ctr"/>
                      <a:r>
                        <a:rPr lang="en-US" sz="2400" dirty="0" smtClean="0">
                          <a:solidFill>
                            <a:schemeClr val="tx2">
                              <a:lumMod val="75000"/>
                            </a:schemeClr>
                          </a:solidFill>
                        </a:rPr>
                        <a:t>York St.</a:t>
                      </a:r>
                      <a:endParaRPr lang="en-US" sz="2400" dirty="0">
                        <a:solidFill>
                          <a:schemeClr val="tx2">
                            <a:lumMod val="7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c gridSpan="2">
                  <a:txBody>
                    <a:bodyPr/>
                    <a:lstStyle/>
                    <a:p>
                      <a:pPr algn="ctr"/>
                      <a:r>
                        <a:rPr lang="en-US" sz="2400" dirty="0" smtClean="0">
                          <a:solidFill>
                            <a:schemeClr val="tx2">
                              <a:lumMod val="75000"/>
                            </a:schemeClr>
                          </a:solidFill>
                        </a:rPr>
                        <a:t>Courtesy</a:t>
                      </a:r>
                      <a:r>
                        <a:rPr lang="en-US" sz="2400" baseline="0" dirty="0" smtClean="0">
                          <a:solidFill>
                            <a:schemeClr val="tx2">
                              <a:lumMod val="75000"/>
                            </a:schemeClr>
                          </a:solidFill>
                        </a:rPr>
                        <a:t> Crossing</a:t>
                      </a:r>
                      <a:endParaRPr lang="en-US" sz="2400" dirty="0">
                        <a:solidFill>
                          <a:schemeClr val="tx2">
                            <a:lumMod val="7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r>
              <a:tr h="407444">
                <a:tc>
                  <a:txBody>
                    <a:bodyPr/>
                    <a:lstStyle/>
                    <a:p>
                      <a:pPr algn="ctr"/>
                      <a:r>
                        <a:rPr lang="en-US" sz="2400" b="1" dirty="0" smtClean="0">
                          <a:solidFill>
                            <a:schemeClr val="accent3"/>
                          </a:solidFill>
                        </a:rPr>
                        <a:t>2005</a:t>
                      </a:r>
                      <a:endParaRPr lang="en-US" sz="2400" b="1" dirty="0">
                        <a:solidFill>
                          <a:schemeClr val="accent3"/>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b="1" dirty="0" smtClean="0">
                          <a:solidFill>
                            <a:schemeClr val="accent2"/>
                          </a:solidFill>
                        </a:rPr>
                        <a:t>2012</a:t>
                      </a:r>
                      <a:endParaRPr lang="en-US" sz="2400" b="1" dirty="0">
                        <a:solidFill>
                          <a:schemeClr val="accent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b="1" dirty="0" smtClean="0">
                          <a:solidFill>
                            <a:schemeClr val="accent3"/>
                          </a:solidFill>
                        </a:rPr>
                        <a:t>2005</a:t>
                      </a:r>
                      <a:endParaRPr lang="en-US" sz="2400" b="1" dirty="0">
                        <a:solidFill>
                          <a:schemeClr val="accent3"/>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b="1" dirty="0" smtClean="0">
                          <a:solidFill>
                            <a:schemeClr val="accent2"/>
                          </a:solidFill>
                        </a:rPr>
                        <a:t>2012</a:t>
                      </a:r>
                      <a:endParaRPr lang="en-US" sz="2400" b="1" dirty="0">
                        <a:solidFill>
                          <a:schemeClr val="accent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b="1" dirty="0" smtClean="0">
                          <a:solidFill>
                            <a:schemeClr val="accent3"/>
                          </a:solidFill>
                        </a:rPr>
                        <a:t>2005</a:t>
                      </a:r>
                      <a:endParaRPr lang="en-US" sz="2400" b="1" dirty="0">
                        <a:solidFill>
                          <a:schemeClr val="accent3"/>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b="1" dirty="0" smtClean="0">
                          <a:solidFill>
                            <a:schemeClr val="accent2"/>
                          </a:solidFill>
                        </a:rPr>
                        <a:t>2012</a:t>
                      </a:r>
                      <a:endParaRPr lang="en-US" sz="2400" b="1" dirty="0">
                        <a:solidFill>
                          <a:schemeClr val="accent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43333">
                <a:tc>
                  <a:txBody>
                    <a:bodyPr/>
                    <a:lstStyle/>
                    <a:p>
                      <a:pPr algn="ctr"/>
                      <a:r>
                        <a:rPr lang="en-US" sz="2400" b="1" dirty="0" smtClean="0">
                          <a:solidFill>
                            <a:schemeClr val="accent3"/>
                          </a:solidFill>
                        </a:rPr>
                        <a:t>146</a:t>
                      </a:r>
                      <a:endParaRPr lang="en-US" sz="2400" b="1" dirty="0">
                        <a:solidFill>
                          <a:schemeClr val="accent3"/>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b="1" dirty="0" smtClean="0">
                          <a:solidFill>
                            <a:schemeClr val="accent2"/>
                          </a:solidFill>
                        </a:rPr>
                        <a:t>277</a:t>
                      </a:r>
                      <a:endParaRPr lang="en-US" sz="2400" b="1" dirty="0">
                        <a:solidFill>
                          <a:schemeClr val="accent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b="1" dirty="0" smtClean="0">
                          <a:solidFill>
                            <a:schemeClr val="accent3"/>
                          </a:solidFill>
                        </a:rPr>
                        <a:t>106</a:t>
                      </a:r>
                      <a:endParaRPr lang="en-US" sz="2400" b="1" dirty="0">
                        <a:solidFill>
                          <a:schemeClr val="accent3"/>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b="1" dirty="0" smtClean="0">
                          <a:solidFill>
                            <a:schemeClr val="accent2"/>
                          </a:solidFill>
                        </a:rPr>
                        <a:t>135</a:t>
                      </a:r>
                      <a:endParaRPr lang="en-US" sz="2400" b="1" dirty="0">
                        <a:solidFill>
                          <a:schemeClr val="accent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b="1" dirty="0" smtClean="0">
                          <a:solidFill>
                            <a:schemeClr val="accent3"/>
                          </a:solidFill>
                        </a:rPr>
                        <a:t>55</a:t>
                      </a:r>
                      <a:endParaRPr lang="en-US" sz="2400" b="1" dirty="0">
                        <a:solidFill>
                          <a:schemeClr val="accent3"/>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b="1" dirty="0" smtClean="0">
                          <a:solidFill>
                            <a:schemeClr val="accent2"/>
                          </a:solidFill>
                        </a:rPr>
                        <a:t>56</a:t>
                      </a:r>
                      <a:endParaRPr lang="en-US" sz="2400" b="1" dirty="0">
                        <a:solidFill>
                          <a:schemeClr val="accent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8" name="Title 3"/>
          <p:cNvSpPr txBox="1">
            <a:spLocks/>
          </p:cNvSpPr>
          <p:nvPr/>
        </p:nvSpPr>
        <p:spPr>
          <a:xfrm>
            <a:off x="251520" y="4221088"/>
            <a:ext cx="1872208" cy="492443"/>
          </a:xfrm>
          <a:prstGeom prst="rect">
            <a:avLst/>
          </a:prstGeom>
          <a:noFill/>
        </p:spPr>
        <p:txBody>
          <a:bodyPr vert="horz" wrap="square" rtlCol="0" anchor="ctr">
            <a:sp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CA" sz="2600" b="1" i="0" u="none" strike="noStrike" kern="1200" cap="none" spc="0" normalizeH="0" baseline="0" noProof="0" dirty="0" smtClean="0">
                <a:ln>
                  <a:noFill/>
                </a:ln>
                <a:solidFill>
                  <a:schemeClr val="accent2"/>
                </a:solidFill>
                <a:effectLst/>
                <a:uLnTx/>
                <a:uFillTx/>
                <a:latin typeface="Arial" panose="020B0604020202020204" pitchFamily="34" charset="0"/>
                <a:cs typeface="Arial" panose="020B0604020202020204" pitchFamily="34" charset="0"/>
              </a:rPr>
              <a:t>Haliburton</a:t>
            </a:r>
            <a:endParaRPr kumimoji="0" lang="en-CA" sz="2600" b="1" i="0" u="none" strike="noStrike" kern="1200" cap="none" spc="0" normalizeH="0" baseline="0" noProof="0" dirty="0">
              <a:ln>
                <a:noFill/>
              </a:ln>
              <a:solidFill>
                <a:schemeClr val="accent2"/>
              </a:solidFill>
              <a:effectLst/>
              <a:uLnTx/>
              <a:uFillTx/>
              <a:latin typeface="Arial" panose="020B0604020202020204" pitchFamily="34" charset="0"/>
              <a:cs typeface="Arial" panose="020B0604020202020204" pitchFamily="34" charset="0"/>
            </a:endParaRPr>
          </a:p>
        </p:txBody>
      </p:sp>
      <p:sp>
        <p:nvSpPr>
          <p:cNvPr id="10" name="Rectangle 9"/>
          <p:cNvSpPr/>
          <p:nvPr/>
        </p:nvSpPr>
        <p:spPr>
          <a:xfrm>
            <a:off x="755576" y="260648"/>
            <a:ext cx="7920880" cy="1277273"/>
          </a:xfrm>
          <a:prstGeom prst="rect">
            <a:avLst/>
          </a:prstGeom>
        </p:spPr>
        <p:txBody>
          <a:bodyPr wrap="square">
            <a:spAutoFit/>
          </a:bodyPr>
          <a:lstStyle/>
          <a:p>
            <a:pPr lvl="0">
              <a:spcBef>
                <a:spcPts val="600"/>
              </a:spcBef>
              <a:defRPr/>
            </a:pPr>
            <a:r>
              <a:rPr lang="en-US" sz="3600" b="1" dirty="0">
                <a:solidFill>
                  <a:srgbClr val="629DD1">
                    <a:lumMod val="50000"/>
                  </a:srgbClr>
                </a:solidFill>
                <a:effectLst>
                  <a:outerShdw blurRad="38100" dist="38100" dir="2700000" algn="tl">
                    <a:srgbClr val="000000">
                      <a:alpha val="43137"/>
                    </a:srgbClr>
                  </a:outerShdw>
                </a:effectLst>
                <a:latin typeface="Arial" panose="020B0604020202020204" pitchFamily="34" charset="0"/>
                <a:ea typeface="Tahoma" panose="020B0604030504040204" pitchFamily="34" charset="0"/>
                <a:cs typeface="Arial" panose="020B0604020202020204" pitchFamily="34" charset="0"/>
              </a:rPr>
              <a:t>Observed and Measured Changes</a:t>
            </a:r>
            <a:r>
              <a:rPr lang="en-US" sz="3600" b="1" dirty="0" smtClean="0">
                <a:solidFill>
                  <a:srgbClr val="629DD1">
                    <a:lumMod val="50000"/>
                  </a:srgbClr>
                </a:solidFill>
                <a:effectLst>
                  <a:outerShdw blurRad="38100" dist="38100" dir="2700000" algn="tl">
                    <a:srgbClr val="000000">
                      <a:alpha val="43137"/>
                    </a:srgbClr>
                  </a:outerShdw>
                </a:effectLst>
                <a:latin typeface="Arial" panose="020B0604020202020204" pitchFamily="34" charset="0"/>
                <a:ea typeface="Tahoma" panose="020B0604030504040204" pitchFamily="34" charset="0"/>
                <a:cs typeface="Arial" panose="020B0604020202020204" pitchFamily="34" charset="0"/>
              </a:rPr>
              <a:t>:</a:t>
            </a:r>
          </a:p>
          <a:p>
            <a:pPr lvl="0" algn="ctr">
              <a:spcBef>
                <a:spcPts val="600"/>
              </a:spcBef>
              <a:defRPr/>
            </a:pPr>
            <a:r>
              <a:rPr lang="en-US" sz="3600" b="1" dirty="0" smtClean="0">
                <a:solidFill>
                  <a:srgbClr val="629DD1">
                    <a:lumMod val="50000"/>
                  </a:srgbClr>
                </a:solidFill>
                <a:effectLst>
                  <a:outerShdw blurRad="38100" dist="38100" dir="2700000" algn="tl">
                    <a:srgbClr val="000000">
                      <a:alpha val="43137"/>
                    </a:srgbClr>
                  </a:outerShdw>
                </a:effectLst>
                <a:latin typeface="Arial" panose="020B0604020202020204" pitchFamily="34" charset="0"/>
                <a:ea typeface="Tahoma" panose="020B0604030504040204" pitchFamily="34" charset="0"/>
                <a:cs typeface="Arial" panose="020B0604020202020204" pitchFamily="34" charset="0"/>
              </a:rPr>
              <a:t>Increased AT Activity</a:t>
            </a:r>
            <a:endParaRPr lang="en-US" sz="3600" b="1" dirty="0">
              <a:solidFill>
                <a:srgbClr val="629DD1">
                  <a:lumMod val="50000"/>
                </a:srgbClr>
              </a:solidFill>
              <a:effectLst>
                <a:outerShdw blurRad="38100" dist="38100" dir="2700000" algn="tl">
                  <a:srgbClr val="000000">
                    <a:alpha val="43137"/>
                  </a:srgbClr>
                </a:outerShdw>
              </a:effectLst>
              <a:latin typeface="Arial" panose="020B0604020202020204" pitchFamily="34" charset="0"/>
              <a:ea typeface="Tahoma" panose="020B0604030504040204" pitchFamily="34" charset="0"/>
              <a:cs typeface="Arial" panose="020B0604020202020204" pitchFamily="34" charset="0"/>
            </a:endParaRPr>
          </a:p>
        </p:txBody>
      </p:sp>
    </p:spTree>
    <p:extLst>
      <p:ext uri="{BB962C8B-B14F-4D97-AF65-F5344CB8AC3E}">
        <p14:creationId xmlns:p14="http://schemas.microsoft.com/office/powerpoint/2010/main" val="304465422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F9E4CFC-4D78-4278-B5AF-4AF15C3C8939}" type="slidenum">
              <a:rPr lang="en-CA" smtClean="0"/>
              <a:pPr/>
              <a:t>22</a:t>
            </a:fld>
            <a:endParaRPr lang="en-CA" dirty="0"/>
          </a:p>
        </p:txBody>
      </p:sp>
      <p:sp>
        <p:nvSpPr>
          <p:cNvPr id="4" name="Rectangle 3"/>
          <p:cNvSpPr/>
          <p:nvPr/>
        </p:nvSpPr>
        <p:spPr>
          <a:xfrm>
            <a:off x="899592" y="1628800"/>
            <a:ext cx="7560840" cy="492443"/>
          </a:xfrm>
          <a:prstGeom prst="rect">
            <a:avLst/>
          </a:prstGeom>
        </p:spPr>
        <p:txBody>
          <a:bodyPr wrap="square">
            <a:spAutoFit/>
          </a:bodyPr>
          <a:lstStyle/>
          <a:p>
            <a:r>
              <a:rPr lang="en-US" sz="2600" b="1" dirty="0" smtClean="0">
                <a:solidFill>
                  <a:schemeClr val="bg2">
                    <a:lumMod val="10000"/>
                  </a:schemeClr>
                </a:solidFill>
                <a:latin typeface="+mj-lt"/>
                <a:cs typeface="Arial" pitchFamily="34" charset="0"/>
              </a:rPr>
              <a:t>Self-reported frequency of AT use (from survey data)</a:t>
            </a:r>
            <a:endParaRPr lang="en-CA" sz="2600" dirty="0">
              <a:solidFill>
                <a:schemeClr val="bg2">
                  <a:lumMod val="10000"/>
                </a:schemeClr>
              </a:solidFill>
              <a:latin typeface="+mj-lt"/>
              <a:cs typeface="Arial" pitchFamily="34" charset="0"/>
            </a:endParaRPr>
          </a:p>
        </p:txBody>
      </p:sp>
      <p:graphicFrame>
        <p:nvGraphicFramePr>
          <p:cNvPr id="5" name="Chart 4"/>
          <p:cNvGraphicFramePr/>
          <p:nvPr>
            <p:extLst>
              <p:ext uri="{D42A27DB-BD31-4B8C-83A1-F6EECF244321}">
                <p14:modId xmlns:p14="http://schemas.microsoft.com/office/powerpoint/2010/main" val="3612247443"/>
              </p:ext>
            </p:extLst>
          </p:nvPr>
        </p:nvGraphicFramePr>
        <p:xfrm>
          <a:off x="1259632" y="2204864"/>
          <a:ext cx="6480720" cy="4320480"/>
        </p:xfrm>
        <a:graphic>
          <a:graphicData uri="http://schemas.openxmlformats.org/drawingml/2006/chart">
            <c:chart xmlns:c="http://schemas.openxmlformats.org/drawingml/2006/chart" xmlns:r="http://schemas.openxmlformats.org/officeDocument/2006/relationships" r:id="rId3"/>
          </a:graphicData>
        </a:graphic>
      </p:graphicFrame>
      <p:sp>
        <p:nvSpPr>
          <p:cNvPr id="8" name="Rectangle 7"/>
          <p:cNvSpPr/>
          <p:nvPr/>
        </p:nvSpPr>
        <p:spPr>
          <a:xfrm>
            <a:off x="611560" y="180886"/>
            <a:ext cx="7704856" cy="1277273"/>
          </a:xfrm>
          <a:prstGeom prst="rect">
            <a:avLst/>
          </a:prstGeom>
        </p:spPr>
        <p:txBody>
          <a:bodyPr wrap="square">
            <a:spAutoFit/>
          </a:bodyPr>
          <a:lstStyle/>
          <a:p>
            <a:pPr lvl="0">
              <a:spcBef>
                <a:spcPts val="600"/>
              </a:spcBef>
              <a:defRPr/>
            </a:pPr>
            <a:r>
              <a:rPr lang="en-US" sz="3600" b="1" dirty="0">
                <a:solidFill>
                  <a:srgbClr val="629DD1">
                    <a:lumMod val="50000"/>
                  </a:srgbClr>
                </a:solidFill>
                <a:effectLst>
                  <a:outerShdw blurRad="38100" dist="38100" dir="2700000" algn="tl">
                    <a:srgbClr val="000000">
                      <a:alpha val="43137"/>
                    </a:srgbClr>
                  </a:outerShdw>
                </a:effectLst>
                <a:latin typeface="Arial" panose="020B0604020202020204" pitchFamily="34" charset="0"/>
                <a:ea typeface="Tahoma" panose="020B0604030504040204" pitchFamily="34" charset="0"/>
                <a:cs typeface="Arial" panose="020B0604020202020204" pitchFamily="34" charset="0"/>
              </a:rPr>
              <a:t>Observed and Measured Changes</a:t>
            </a:r>
            <a:r>
              <a:rPr lang="en-US" sz="3600" b="1" dirty="0" smtClean="0">
                <a:solidFill>
                  <a:srgbClr val="629DD1">
                    <a:lumMod val="50000"/>
                  </a:srgbClr>
                </a:solidFill>
                <a:effectLst>
                  <a:outerShdw blurRad="38100" dist="38100" dir="2700000" algn="tl">
                    <a:srgbClr val="000000">
                      <a:alpha val="43137"/>
                    </a:srgbClr>
                  </a:outerShdw>
                </a:effectLst>
                <a:latin typeface="Arial" panose="020B0604020202020204" pitchFamily="34" charset="0"/>
                <a:ea typeface="Tahoma" panose="020B0604030504040204" pitchFamily="34" charset="0"/>
                <a:cs typeface="Arial" panose="020B0604020202020204" pitchFamily="34" charset="0"/>
              </a:rPr>
              <a:t>:</a:t>
            </a:r>
          </a:p>
          <a:p>
            <a:pPr lvl="0" algn="ctr">
              <a:spcBef>
                <a:spcPts val="600"/>
              </a:spcBef>
              <a:defRPr/>
            </a:pPr>
            <a:r>
              <a:rPr lang="en-US" sz="3600" b="1" dirty="0" smtClean="0">
                <a:solidFill>
                  <a:srgbClr val="629DD1">
                    <a:lumMod val="50000"/>
                  </a:srgbClr>
                </a:solidFill>
                <a:effectLst>
                  <a:outerShdw blurRad="38100" dist="38100" dir="2700000" algn="tl">
                    <a:srgbClr val="000000">
                      <a:alpha val="43137"/>
                    </a:srgbClr>
                  </a:outerShdw>
                </a:effectLst>
                <a:latin typeface="Arial" panose="020B0604020202020204" pitchFamily="34" charset="0"/>
                <a:ea typeface="Tahoma" panose="020B0604030504040204" pitchFamily="34" charset="0"/>
                <a:cs typeface="Arial" panose="020B0604020202020204" pitchFamily="34" charset="0"/>
              </a:rPr>
              <a:t>Increased AT Activity</a:t>
            </a:r>
            <a:endParaRPr lang="en-US" sz="3600" b="1" dirty="0">
              <a:solidFill>
                <a:srgbClr val="629DD1">
                  <a:lumMod val="50000"/>
                </a:srgbClr>
              </a:solidFill>
              <a:effectLst>
                <a:outerShdw blurRad="38100" dist="38100" dir="2700000" algn="tl">
                  <a:srgbClr val="000000">
                    <a:alpha val="43137"/>
                  </a:srgbClr>
                </a:outerShdw>
              </a:effectLst>
              <a:latin typeface="Arial" panose="020B0604020202020204" pitchFamily="34" charset="0"/>
              <a:ea typeface="Tahoma" panose="020B0604030504040204" pitchFamily="34" charset="0"/>
              <a:cs typeface="Arial" panose="020B0604020202020204" pitchFamily="34" charset="0"/>
            </a:endParaRPr>
          </a:p>
        </p:txBody>
      </p:sp>
    </p:spTree>
    <p:extLst>
      <p:ext uri="{BB962C8B-B14F-4D97-AF65-F5344CB8AC3E}">
        <p14:creationId xmlns:p14="http://schemas.microsoft.com/office/powerpoint/2010/main" val="62787462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F9E4CFC-4D78-4278-B5AF-4AF15C3C8939}" type="slidenum">
              <a:rPr lang="en-CA" smtClean="0"/>
              <a:pPr/>
              <a:t>23</a:t>
            </a:fld>
            <a:endParaRPr lang="en-CA" dirty="0"/>
          </a:p>
        </p:txBody>
      </p:sp>
      <p:sp>
        <p:nvSpPr>
          <p:cNvPr id="4" name="Content Placeholder 2"/>
          <p:cNvSpPr txBox="1">
            <a:spLocks/>
          </p:cNvSpPr>
          <p:nvPr/>
        </p:nvSpPr>
        <p:spPr>
          <a:xfrm>
            <a:off x="595702" y="1556792"/>
            <a:ext cx="8153400" cy="4421088"/>
          </a:xfrm>
          <a:prstGeom prst="rect">
            <a:avLst/>
          </a:prstGeom>
        </p:spPr>
        <p:txBody>
          <a:bodyPr vert="horz">
            <a:normAutofit lnSpcReduction="10000"/>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buClrTx/>
              <a:buSzPct val="100000"/>
              <a:buFont typeface="Arial" pitchFamily="34" charset="0"/>
              <a:buChar char="•"/>
            </a:pPr>
            <a:r>
              <a:rPr lang="en-US" sz="2800" dirty="0">
                <a:latin typeface="+mj-lt"/>
              </a:rPr>
              <a:t>Awareness </a:t>
            </a:r>
            <a:r>
              <a:rPr lang="en-US" sz="2800" dirty="0" smtClean="0">
                <a:latin typeface="+mj-lt"/>
              </a:rPr>
              <a:t>raising, promotion and improved infrastructure contribute </a:t>
            </a:r>
            <a:r>
              <a:rPr lang="en-US" sz="2800" dirty="0">
                <a:latin typeface="+mj-lt"/>
              </a:rPr>
              <a:t>to encouraging more walking and cycling</a:t>
            </a:r>
          </a:p>
          <a:p>
            <a:pPr>
              <a:buClrTx/>
              <a:buSzPct val="100000"/>
              <a:buFont typeface="Arial" pitchFamily="34" charset="0"/>
              <a:buChar char="•"/>
            </a:pPr>
            <a:r>
              <a:rPr lang="en-US" sz="2800" dirty="0" smtClean="0">
                <a:latin typeface="+mj-lt"/>
              </a:rPr>
              <a:t>CIA activities contributed </a:t>
            </a:r>
            <a:r>
              <a:rPr lang="en-US" sz="2800" dirty="0">
                <a:latin typeface="+mj-lt"/>
              </a:rPr>
              <a:t>to observed changes in </a:t>
            </a:r>
            <a:r>
              <a:rPr lang="en-US" sz="2800" dirty="0" smtClean="0">
                <a:latin typeface="+mj-lt"/>
              </a:rPr>
              <a:t>AT policy</a:t>
            </a:r>
            <a:r>
              <a:rPr lang="en-US" sz="2800" dirty="0">
                <a:latin typeface="+mj-lt"/>
              </a:rPr>
              <a:t>, </a:t>
            </a:r>
            <a:r>
              <a:rPr lang="en-US" sz="2800" dirty="0" smtClean="0">
                <a:latin typeface="+mj-lt"/>
              </a:rPr>
              <a:t>planning, infrastructure and activity</a:t>
            </a:r>
          </a:p>
          <a:p>
            <a:pPr>
              <a:buClrTx/>
              <a:buSzPct val="100000"/>
              <a:buFont typeface="Arial" pitchFamily="34" charset="0"/>
              <a:buChar char="•"/>
            </a:pPr>
            <a:r>
              <a:rPr kumimoji="0" lang="en-US" sz="2800" b="0" i="0" u="none" strike="noStrike" kern="1200" cap="none" spc="0" normalizeH="0" baseline="0" noProof="0" dirty="0" smtClean="0">
                <a:ln>
                  <a:noFill/>
                </a:ln>
                <a:effectLst/>
                <a:uLnTx/>
                <a:uFillTx/>
                <a:latin typeface="+mj-lt"/>
              </a:rPr>
              <a:t>The CIA added to the capacity of municipalities around AT planning; </a:t>
            </a:r>
            <a:r>
              <a:rPr lang="en-US" sz="2800" dirty="0">
                <a:latin typeface="+mj-lt"/>
              </a:rPr>
              <a:t>AT Plans were effective </a:t>
            </a:r>
            <a:r>
              <a:rPr lang="en-US" sz="2800" dirty="0" smtClean="0">
                <a:latin typeface="+mj-lt"/>
              </a:rPr>
              <a:t>resources</a:t>
            </a:r>
          </a:p>
          <a:p>
            <a:pPr>
              <a:buClrTx/>
              <a:buSzPct val="100000"/>
              <a:buFont typeface="Arial" pitchFamily="34" charset="0"/>
              <a:buChar char="•"/>
            </a:pPr>
            <a:r>
              <a:rPr lang="en-US" sz="2800" dirty="0" smtClean="0">
                <a:latin typeface="+mj-lt"/>
              </a:rPr>
              <a:t>The </a:t>
            </a:r>
            <a:r>
              <a:rPr lang="en-US" sz="2800" dirty="0">
                <a:latin typeface="+mj-lt"/>
              </a:rPr>
              <a:t>CIA’s participation in the review of official plans was an effective strategy to affect policy change</a:t>
            </a:r>
          </a:p>
          <a:p>
            <a:pPr>
              <a:buClrTx/>
              <a:buSzPct val="100000"/>
              <a:buFont typeface="Arial" pitchFamily="34" charset="0"/>
              <a:buChar char="•"/>
            </a:pPr>
            <a:endParaRPr lang="en-US" sz="2800" dirty="0" smtClean="0">
              <a:latin typeface="+mj-lt"/>
            </a:endParaRPr>
          </a:p>
        </p:txBody>
      </p:sp>
      <p:sp>
        <p:nvSpPr>
          <p:cNvPr id="5" name="Title 4"/>
          <p:cNvSpPr>
            <a:spLocks noGrp="1"/>
          </p:cNvSpPr>
          <p:nvPr>
            <p:ph type="title" idx="4294967295"/>
          </p:nvPr>
        </p:nvSpPr>
        <p:spPr>
          <a:xfrm>
            <a:off x="508018" y="404664"/>
            <a:ext cx="8229600" cy="722344"/>
          </a:xfrm>
        </p:spPr>
        <p:txBody>
          <a:bodyPr>
            <a:noAutofit/>
          </a:bodyPr>
          <a:lstStyle/>
          <a:p>
            <a:r>
              <a:rPr lang="en-CA" sz="3600" b="1" dirty="0" smtClean="0">
                <a:solidFill>
                  <a:schemeClr val="accent1">
                    <a:lumMod val="50000"/>
                  </a:schemeClr>
                </a:solidFill>
                <a:latin typeface="Arial" panose="020B0604020202020204" pitchFamily="34" charset="0"/>
                <a:ea typeface="Tahoma" panose="020B0604030504040204" pitchFamily="34" charset="0"/>
                <a:cs typeface="Arial" panose="020B0604020202020204" pitchFamily="34" charset="0"/>
              </a:rPr>
              <a:t>Conclusions from the data</a:t>
            </a:r>
            <a:endParaRPr lang="en-CA" sz="3600" b="1" dirty="0">
              <a:solidFill>
                <a:schemeClr val="accent1">
                  <a:lumMod val="50000"/>
                </a:schemeClr>
              </a:solidFill>
              <a:latin typeface="Arial" panose="020B0604020202020204" pitchFamily="34" charset="0"/>
              <a:ea typeface="Tahoma" panose="020B0604030504040204" pitchFamily="34" charset="0"/>
              <a:cs typeface="Arial" panose="020B0604020202020204" pitchFamily="34" charset="0"/>
            </a:endParaRPr>
          </a:p>
        </p:txBody>
      </p:sp>
    </p:spTree>
    <p:extLst>
      <p:ext uri="{BB962C8B-B14F-4D97-AF65-F5344CB8AC3E}">
        <p14:creationId xmlns:p14="http://schemas.microsoft.com/office/powerpoint/2010/main" val="156495841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F9E4CFC-4D78-4278-B5AF-4AF15C3C8939}" type="slidenum">
              <a:rPr lang="en-CA" smtClean="0"/>
              <a:pPr/>
              <a:t>24</a:t>
            </a:fld>
            <a:endParaRPr lang="en-CA" dirty="0"/>
          </a:p>
        </p:txBody>
      </p:sp>
      <p:sp>
        <p:nvSpPr>
          <p:cNvPr id="3" name="TextBox 2"/>
          <p:cNvSpPr txBox="1"/>
          <p:nvPr/>
        </p:nvSpPr>
        <p:spPr>
          <a:xfrm>
            <a:off x="362040" y="1484784"/>
            <a:ext cx="8568952" cy="4878259"/>
          </a:xfrm>
          <a:prstGeom prst="rect">
            <a:avLst/>
          </a:prstGeom>
          <a:noFill/>
        </p:spPr>
        <p:txBody>
          <a:bodyPr wrap="square" rtlCol="0">
            <a:spAutoFit/>
          </a:bodyPr>
          <a:lstStyle/>
          <a:p>
            <a:pPr marL="342900" indent="-342900">
              <a:spcAft>
                <a:spcPts val="600"/>
              </a:spcAft>
              <a:buFont typeface="Arial" panose="020B0604020202020204" pitchFamily="34" charset="0"/>
              <a:buChar char="•"/>
            </a:pPr>
            <a:r>
              <a:rPr lang="en-US" sz="2600" dirty="0">
                <a:solidFill>
                  <a:srgbClr val="E7ECED">
                    <a:lumMod val="10000"/>
                  </a:srgbClr>
                </a:solidFill>
                <a:latin typeface="Calibri" panose="020F0502020204030204" pitchFamily="34" charset="0"/>
                <a:cs typeface="Calibri" panose="020F0502020204030204" pitchFamily="34" charset="0"/>
              </a:rPr>
              <a:t>Implementation of AT initiatives is achievable in small, rural communities!</a:t>
            </a:r>
          </a:p>
          <a:p>
            <a:pPr marL="342900" indent="-342900">
              <a:spcAft>
                <a:spcPts val="600"/>
              </a:spcAft>
              <a:buFont typeface="Arial" panose="020B0604020202020204" pitchFamily="34" charset="0"/>
              <a:buChar char="•"/>
            </a:pPr>
            <a:r>
              <a:rPr lang="en-US" sz="2600" dirty="0" smtClean="0">
                <a:solidFill>
                  <a:schemeClr val="bg2">
                    <a:lumMod val="10000"/>
                  </a:schemeClr>
                </a:solidFill>
                <a:latin typeface="Calibri" panose="020F0502020204030204" pitchFamily="34" charset="0"/>
                <a:cs typeface="Calibri" panose="020F0502020204030204" pitchFamily="34" charset="0"/>
              </a:rPr>
              <a:t>Leadership on AT can </a:t>
            </a:r>
            <a:r>
              <a:rPr lang="en-US" sz="2600" dirty="0">
                <a:solidFill>
                  <a:schemeClr val="bg2">
                    <a:lumMod val="10000"/>
                  </a:schemeClr>
                </a:solidFill>
                <a:latin typeface="Calibri" panose="020F0502020204030204" pitchFamily="34" charset="0"/>
                <a:cs typeface="Calibri" panose="020F0502020204030204" pitchFamily="34" charset="0"/>
              </a:rPr>
              <a:t>come from community groups and enhances municipal </a:t>
            </a:r>
            <a:r>
              <a:rPr lang="en-US" sz="2600" dirty="0" smtClean="0">
                <a:solidFill>
                  <a:schemeClr val="bg2">
                    <a:lumMod val="10000"/>
                  </a:schemeClr>
                </a:solidFill>
                <a:latin typeface="Calibri" panose="020F0502020204030204" pitchFamily="34" charset="0"/>
                <a:cs typeface="Calibri" panose="020F0502020204030204" pitchFamily="34" charset="0"/>
              </a:rPr>
              <a:t>capacity</a:t>
            </a:r>
          </a:p>
          <a:p>
            <a:pPr marL="342900" indent="-342900">
              <a:spcAft>
                <a:spcPts val="600"/>
              </a:spcAft>
              <a:buFont typeface="Arial" panose="020B0604020202020204" pitchFamily="34" charset="0"/>
              <a:buChar char="•"/>
            </a:pPr>
            <a:r>
              <a:rPr lang="en-US" sz="2600" dirty="0" smtClean="0">
                <a:solidFill>
                  <a:schemeClr val="bg2">
                    <a:lumMod val="10000"/>
                  </a:schemeClr>
                </a:solidFill>
                <a:latin typeface="Calibri" panose="020F0502020204030204" pitchFamily="34" charset="0"/>
                <a:cs typeface="Calibri" panose="020F0502020204030204" pitchFamily="34" charset="0"/>
              </a:rPr>
              <a:t>Increases in AT are achieved through many interventions implemented over time</a:t>
            </a:r>
          </a:p>
          <a:p>
            <a:pPr marL="342900" indent="-342900">
              <a:spcAft>
                <a:spcPts val="600"/>
              </a:spcAft>
              <a:buFont typeface="Arial" panose="020B0604020202020204" pitchFamily="34" charset="0"/>
              <a:buChar char="•"/>
            </a:pPr>
            <a:r>
              <a:rPr lang="en-US" sz="2600" dirty="0" smtClean="0">
                <a:solidFill>
                  <a:schemeClr val="bg2">
                    <a:lumMod val="10000"/>
                  </a:schemeClr>
                </a:solidFill>
                <a:latin typeface="Calibri" panose="020F0502020204030204" pitchFamily="34" charset="0"/>
                <a:cs typeface="Calibri" panose="020F0502020204030204" pitchFamily="34" charset="0"/>
              </a:rPr>
              <a:t>Measurement, monitoring and evaluation of interventions are required to better understand the return on investment</a:t>
            </a:r>
          </a:p>
          <a:p>
            <a:pPr marL="342900" indent="-342900">
              <a:spcAft>
                <a:spcPts val="600"/>
              </a:spcAft>
              <a:buFont typeface="Arial" panose="020B0604020202020204" pitchFamily="34" charset="0"/>
              <a:buChar char="•"/>
            </a:pPr>
            <a:r>
              <a:rPr lang="en-US" sz="2600" dirty="0" smtClean="0">
                <a:solidFill>
                  <a:schemeClr val="bg2">
                    <a:lumMod val="10000"/>
                  </a:schemeClr>
                </a:solidFill>
                <a:latin typeface="Calibri" panose="020F0502020204030204" pitchFamily="34" charset="0"/>
                <a:cs typeface="Calibri" panose="020F0502020204030204" pitchFamily="34" charset="0"/>
              </a:rPr>
              <a:t>Having and articulating a consistent vision is important</a:t>
            </a:r>
          </a:p>
          <a:p>
            <a:pPr marL="342900" indent="-342900">
              <a:spcAft>
                <a:spcPts val="600"/>
              </a:spcAft>
              <a:buFont typeface="Arial" panose="020B0604020202020204" pitchFamily="34" charset="0"/>
              <a:buChar char="•"/>
            </a:pPr>
            <a:r>
              <a:rPr lang="en-US" sz="2600" dirty="0" smtClean="0">
                <a:solidFill>
                  <a:schemeClr val="bg2">
                    <a:lumMod val="10000"/>
                  </a:schemeClr>
                </a:solidFill>
                <a:latin typeface="Calibri" panose="020F0502020204030204" pitchFamily="34" charset="0"/>
                <a:cs typeface="Calibri" panose="020F0502020204030204" pitchFamily="34" charset="0"/>
              </a:rPr>
              <a:t>Community-based research is a valuable and effective approach to evaluation</a:t>
            </a:r>
          </a:p>
        </p:txBody>
      </p:sp>
      <p:sp>
        <p:nvSpPr>
          <p:cNvPr id="4" name="Text Box 2052"/>
          <p:cNvSpPr txBox="1">
            <a:spLocks noChangeArrowheads="1"/>
          </p:cNvSpPr>
          <p:nvPr/>
        </p:nvSpPr>
        <p:spPr bwMode="auto">
          <a:xfrm>
            <a:off x="2966370" y="620688"/>
            <a:ext cx="336029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algn="ctr" eaLnBrk="1" hangingPunct="1">
              <a:spcBef>
                <a:spcPct val="50000"/>
              </a:spcBef>
              <a:defRPr/>
            </a:pPr>
            <a:r>
              <a:rPr lang="en-US" sz="3600" b="1" dirty="0" smtClean="0">
                <a:solidFill>
                  <a:schemeClr val="accent1">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Implications</a:t>
            </a:r>
            <a:endParaRPr lang="en-CA" sz="3600" b="1" dirty="0" smtClean="0">
              <a:solidFill>
                <a:schemeClr val="accent1">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9133516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43125" y="1424097"/>
            <a:ext cx="8136904" cy="4708981"/>
          </a:xfrm>
          <a:prstGeom prst="rect">
            <a:avLst/>
          </a:prstGeom>
          <a:noFill/>
        </p:spPr>
        <p:txBody>
          <a:bodyPr wrap="square" rtlCol="0">
            <a:spAutoFit/>
          </a:bodyPr>
          <a:lstStyle/>
          <a:p>
            <a:pPr marL="342900" indent="-342900">
              <a:spcAft>
                <a:spcPts val="600"/>
              </a:spcAft>
              <a:buFont typeface="Arial" pitchFamily="34" charset="0"/>
              <a:buChar char="•"/>
            </a:pPr>
            <a:r>
              <a:rPr lang="en-US" sz="2600" dirty="0" smtClean="0">
                <a:latin typeface="+mj-lt"/>
                <a:cs typeface="Arial" pitchFamily="34" charset="0"/>
              </a:rPr>
              <a:t>Build partnerships with multiple sectors</a:t>
            </a:r>
          </a:p>
          <a:p>
            <a:pPr marL="342900" indent="-342900">
              <a:spcAft>
                <a:spcPts val="600"/>
              </a:spcAft>
              <a:buFont typeface="Arial" pitchFamily="34" charset="0"/>
              <a:buChar char="•"/>
            </a:pPr>
            <a:r>
              <a:rPr lang="en-US" sz="2600" dirty="0" smtClean="0">
                <a:latin typeface="+mj-lt"/>
                <a:cs typeface="Arial" pitchFamily="34" charset="0"/>
              </a:rPr>
              <a:t>Public </a:t>
            </a:r>
            <a:r>
              <a:rPr lang="en-US" sz="2600" dirty="0">
                <a:latin typeface="+mj-lt"/>
                <a:cs typeface="Arial" pitchFamily="34" charset="0"/>
              </a:rPr>
              <a:t>Health is a key </a:t>
            </a:r>
            <a:r>
              <a:rPr lang="en-US" sz="2600" dirty="0" smtClean="0">
                <a:latin typeface="+mj-lt"/>
                <a:cs typeface="Arial" pitchFamily="34" charset="0"/>
              </a:rPr>
              <a:t>partner</a:t>
            </a:r>
          </a:p>
          <a:p>
            <a:pPr marL="342900" indent="-342900">
              <a:spcAft>
                <a:spcPts val="600"/>
              </a:spcAft>
              <a:buFont typeface="Arial" pitchFamily="34" charset="0"/>
              <a:buChar char="•"/>
            </a:pPr>
            <a:r>
              <a:rPr lang="en-US" sz="2600" dirty="0">
                <a:latin typeface="+mj-lt"/>
                <a:cs typeface="Arial" pitchFamily="34" charset="0"/>
              </a:rPr>
              <a:t>Take evidence-informed action</a:t>
            </a:r>
          </a:p>
          <a:p>
            <a:pPr marL="342900" indent="-342900">
              <a:spcAft>
                <a:spcPts val="600"/>
              </a:spcAft>
              <a:buFont typeface="Arial" pitchFamily="34" charset="0"/>
              <a:buChar char="•"/>
            </a:pPr>
            <a:r>
              <a:rPr lang="en-US" sz="2600" dirty="0" smtClean="0">
                <a:latin typeface="+mj-lt"/>
                <a:cs typeface="Arial" pitchFamily="34" charset="0"/>
              </a:rPr>
              <a:t>Relate </a:t>
            </a:r>
            <a:r>
              <a:rPr lang="en-US" sz="2600" dirty="0">
                <a:latin typeface="+mj-lt"/>
                <a:cs typeface="Arial" pitchFamily="34" charset="0"/>
              </a:rPr>
              <a:t>the message to municipal priorities</a:t>
            </a:r>
          </a:p>
          <a:p>
            <a:pPr marL="342900" indent="-342900">
              <a:spcAft>
                <a:spcPts val="600"/>
              </a:spcAft>
              <a:buFont typeface="Arial" pitchFamily="34" charset="0"/>
              <a:buChar char="•"/>
            </a:pPr>
            <a:r>
              <a:rPr lang="en-US" sz="2600" dirty="0">
                <a:latin typeface="+mj-lt"/>
                <a:cs typeface="Arial" pitchFamily="34" charset="0"/>
              </a:rPr>
              <a:t>Top down and bottom up</a:t>
            </a:r>
          </a:p>
          <a:p>
            <a:pPr marL="342900" indent="-342900">
              <a:spcAft>
                <a:spcPts val="600"/>
              </a:spcAft>
              <a:buFont typeface="Arial" pitchFamily="34" charset="0"/>
              <a:buChar char="•"/>
            </a:pPr>
            <a:r>
              <a:rPr lang="en-US" sz="2600" dirty="0" smtClean="0">
                <a:latin typeface="+mj-lt"/>
                <a:cs typeface="Arial" pitchFamily="34" charset="0"/>
              </a:rPr>
              <a:t>Provide </a:t>
            </a:r>
            <a:r>
              <a:rPr lang="en-US" sz="2600" dirty="0">
                <a:latin typeface="+mj-lt"/>
                <a:cs typeface="Arial" pitchFamily="34" charset="0"/>
              </a:rPr>
              <a:t>a </a:t>
            </a:r>
            <a:r>
              <a:rPr lang="en-US" sz="2600" dirty="0" smtClean="0">
                <a:latin typeface="+mj-lt"/>
                <a:cs typeface="Arial" pitchFamily="34" charset="0"/>
              </a:rPr>
              <a:t>visual</a:t>
            </a:r>
          </a:p>
          <a:p>
            <a:pPr marL="342900" indent="-342900">
              <a:spcAft>
                <a:spcPts val="600"/>
              </a:spcAft>
              <a:buFont typeface="Arial" pitchFamily="34" charset="0"/>
              <a:buChar char="•"/>
            </a:pPr>
            <a:r>
              <a:rPr lang="en-US" sz="2600" dirty="0" smtClean="0">
                <a:latin typeface="+mj-lt"/>
                <a:cs typeface="Arial" pitchFamily="34" charset="0"/>
              </a:rPr>
              <a:t>Identify </a:t>
            </a:r>
            <a:r>
              <a:rPr lang="en-US" sz="2600" dirty="0">
                <a:latin typeface="+mj-lt"/>
                <a:cs typeface="Arial" pitchFamily="34" charset="0"/>
              </a:rPr>
              <a:t>manageable message and focus</a:t>
            </a:r>
          </a:p>
          <a:p>
            <a:pPr marL="342900" indent="-342900">
              <a:spcAft>
                <a:spcPts val="600"/>
              </a:spcAft>
              <a:buFont typeface="Arial" pitchFamily="34" charset="0"/>
              <a:buChar char="•"/>
            </a:pPr>
            <a:r>
              <a:rPr lang="en-US" sz="2600" dirty="0">
                <a:latin typeface="+mj-lt"/>
                <a:cs typeface="Arial" pitchFamily="34" charset="0"/>
              </a:rPr>
              <a:t>How the message is delivered is as important as the message itself </a:t>
            </a:r>
            <a:endParaRPr lang="en-US" sz="2600" dirty="0" smtClean="0">
              <a:latin typeface="+mj-lt"/>
              <a:cs typeface="Arial" panose="020B0604020202020204" pitchFamily="34" charset="0"/>
            </a:endParaRPr>
          </a:p>
          <a:p>
            <a:pPr marL="342900" indent="-342900">
              <a:spcAft>
                <a:spcPts val="600"/>
              </a:spcAft>
              <a:buFont typeface="Arial" pitchFamily="34" charset="0"/>
              <a:buChar char="•"/>
            </a:pPr>
            <a:r>
              <a:rPr lang="en-US" sz="2600" dirty="0" smtClean="0">
                <a:latin typeface="+mj-lt"/>
                <a:cs typeface="Arial" panose="020B0604020202020204" pitchFamily="34" charset="0"/>
              </a:rPr>
              <a:t>Find </a:t>
            </a:r>
            <a:r>
              <a:rPr lang="en-US" sz="2600" dirty="0">
                <a:latin typeface="+mj-lt"/>
                <a:cs typeface="Arial" panose="020B0604020202020204" pitchFamily="34" charset="0"/>
              </a:rPr>
              <a:t>opportunities </a:t>
            </a:r>
            <a:r>
              <a:rPr lang="en-US" sz="2600" dirty="0" smtClean="0">
                <a:latin typeface="+mj-lt"/>
                <a:cs typeface="Arial" panose="020B0604020202020204" pitchFamily="34" charset="0"/>
              </a:rPr>
              <a:t>for knowledge exchange</a:t>
            </a:r>
            <a:endParaRPr lang="en-US" sz="2600" dirty="0">
              <a:latin typeface="+mj-lt"/>
              <a:cs typeface="Arial" panose="020B0604020202020204" pitchFamily="34" charset="0"/>
            </a:endParaRPr>
          </a:p>
        </p:txBody>
      </p:sp>
      <p:sp>
        <p:nvSpPr>
          <p:cNvPr id="4" name="Slide Number Placeholder 3"/>
          <p:cNvSpPr>
            <a:spLocks noGrp="1"/>
          </p:cNvSpPr>
          <p:nvPr>
            <p:ph type="sldNum" sz="quarter" idx="12"/>
          </p:nvPr>
        </p:nvSpPr>
        <p:spPr/>
        <p:txBody>
          <a:bodyPr/>
          <a:lstStyle/>
          <a:p>
            <a:fld id="{4A66D8FF-197E-4B8B-AD7E-E86EDF1EA16B}" type="slidenum">
              <a:rPr lang="en-CA" sz="1800" smtClean="0">
                <a:solidFill>
                  <a:schemeClr val="bg1"/>
                </a:solidFill>
              </a:rPr>
              <a:pPr/>
              <a:t>25</a:t>
            </a:fld>
            <a:endParaRPr lang="en-CA" sz="1800" dirty="0">
              <a:solidFill>
                <a:schemeClr val="bg1"/>
              </a:solidFill>
            </a:endParaRPr>
          </a:p>
        </p:txBody>
      </p:sp>
      <p:sp>
        <p:nvSpPr>
          <p:cNvPr id="5" name="Title 4"/>
          <p:cNvSpPr>
            <a:spLocks noGrp="1"/>
          </p:cNvSpPr>
          <p:nvPr>
            <p:ph type="title" idx="4294967295"/>
          </p:nvPr>
        </p:nvSpPr>
        <p:spPr>
          <a:xfrm>
            <a:off x="451752" y="404664"/>
            <a:ext cx="8229600" cy="794352"/>
          </a:xfrm>
        </p:spPr>
        <p:txBody>
          <a:bodyPr>
            <a:noAutofit/>
          </a:bodyPr>
          <a:lstStyle/>
          <a:p>
            <a:r>
              <a:rPr lang="en-CA" sz="3600" b="1" dirty="0" smtClean="0">
                <a:solidFill>
                  <a:schemeClr val="accent1">
                    <a:lumMod val="50000"/>
                  </a:schemeClr>
                </a:solidFill>
                <a:latin typeface="Arial" panose="020B0604020202020204" pitchFamily="34" charset="0"/>
                <a:ea typeface="Tahoma" panose="020B0604030504040204" pitchFamily="34" charset="0"/>
                <a:cs typeface="Arial" panose="020B0604020202020204" pitchFamily="34" charset="0"/>
              </a:rPr>
              <a:t>Lessons Learned</a:t>
            </a:r>
            <a:endParaRPr lang="en-CA" sz="3600" b="1" dirty="0">
              <a:solidFill>
                <a:schemeClr val="accent1">
                  <a:lumMod val="50000"/>
                </a:schemeClr>
              </a:solidFill>
              <a:latin typeface="Arial" panose="020B0604020202020204" pitchFamily="34" charset="0"/>
              <a:ea typeface="Tahoma" panose="020B0604030504040204" pitchFamily="34" charset="0"/>
              <a:cs typeface="Arial" panose="020B0604020202020204" pitchFamily="34" charset="0"/>
            </a:endParaRPr>
          </a:p>
        </p:txBody>
      </p:sp>
    </p:spTree>
    <p:extLst>
      <p:ext uri="{BB962C8B-B14F-4D97-AF65-F5344CB8AC3E}">
        <p14:creationId xmlns:p14="http://schemas.microsoft.com/office/powerpoint/2010/main" val="19639709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5"/>
          <p:cNvSpPr txBox="1">
            <a:spLocks/>
          </p:cNvSpPr>
          <p:nvPr/>
        </p:nvSpPr>
        <p:spPr>
          <a:xfrm>
            <a:off x="467544" y="3212976"/>
            <a:ext cx="8229600" cy="2592288"/>
          </a:xfrm>
          <a:prstGeom prst="rect">
            <a:avLst/>
          </a:prstGeom>
        </p:spPr>
        <p:txBody>
          <a:bodyPr>
            <a:norm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buFont typeface="Wingdings 2"/>
              <a:buNone/>
            </a:pPr>
            <a:endParaRPr lang="en-US" sz="800" dirty="0" smtClean="0">
              <a:solidFill>
                <a:schemeClr val="bg1"/>
              </a:solidFill>
              <a:latin typeface="+mj-lt"/>
            </a:endParaRPr>
          </a:p>
          <a:p>
            <a:pPr marL="0" indent="0">
              <a:buFont typeface="Wingdings 2"/>
              <a:buNone/>
            </a:pPr>
            <a:endParaRPr lang="en-US" sz="2400" dirty="0" smtClean="0">
              <a:solidFill>
                <a:schemeClr val="bg1"/>
              </a:solidFill>
              <a:latin typeface="+mj-lt"/>
            </a:endParaRPr>
          </a:p>
          <a:p>
            <a:pPr marL="0" indent="0">
              <a:buFont typeface="Wingdings 2"/>
              <a:buNone/>
            </a:pPr>
            <a:endParaRPr lang="en-US" dirty="0"/>
          </a:p>
        </p:txBody>
      </p:sp>
      <p:sp>
        <p:nvSpPr>
          <p:cNvPr id="5" name="TextBox 4"/>
          <p:cNvSpPr txBox="1"/>
          <p:nvPr/>
        </p:nvSpPr>
        <p:spPr>
          <a:xfrm>
            <a:off x="2123728" y="1834946"/>
            <a:ext cx="4608512" cy="3970318"/>
          </a:xfrm>
          <a:prstGeom prst="rect">
            <a:avLst/>
          </a:prstGeom>
          <a:noFill/>
        </p:spPr>
        <p:txBody>
          <a:bodyPr wrap="square" rtlCol="0">
            <a:spAutoFit/>
          </a:bodyPr>
          <a:lstStyle/>
          <a:p>
            <a:r>
              <a:rPr lang="en-US" sz="2800" dirty="0" smtClean="0">
                <a:solidFill>
                  <a:schemeClr val="accent1">
                    <a:lumMod val="50000"/>
                  </a:schemeClr>
                </a:solidFill>
                <a:latin typeface="+mj-lt"/>
              </a:rPr>
              <a:t>Sue Shikaze</a:t>
            </a:r>
          </a:p>
          <a:p>
            <a:r>
              <a:rPr lang="en-US" sz="2800" dirty="0" smtClean="0">
                <a:solidFill>
                  <a:schemeClr val="bg1"/>
                </a:solidFill>
                <a:latin typeface="+mj-lt"/>
                <a:hlinkClick r:id="rId3"/>
              </a:rPr>
              <a:t>sshikaze@hkpr.on.ca</a:t>
            </a:r>
            <a:endParaRPr lang="en-US" sz="2800" dirty="0" smtClean="0">
              <a:solidFill>
                <a:schemeClr val="bg1"/>
              </a:solidFill>
              <a:latin typeface="+mj-lt"/>
            </a:endParaRPr>
          </a:p>
          <a:p>
            <a:endParaRPr lang="en-US" sz="2800" dirty="0">
              <a:solidFill>
                <a:schemeClr val="bg1"/>
              </a:solidFill>
              <a:latin typeface="+mj-lt"/>
            </a:endParaRPr>
          </a:p>
          <a:p>
            <a:r>
              <a:rPr lang="en-US" sz="2800" dirty="0" smtClean="0">
                <a:solidFill>
                  <a:schemeClr val="accent1">
                    <a:lumMod val="50000"/>
                  </a:schemeClr>
                </a:solidFill>
                <a:latin typeface="+mj-lt"/>
              </a:rPr>
              <a:t>Kate Hall</a:t>
            </a:r>
          </a:p>
          <a:p>
            <a:r>
              <a:rPr lang="en-US" sz="2800" dirty="0" smtClean="0">
                <a:solidFill>
                  <a:schemeClr val="bg1"/>
                </a:solidFill>
                <a:latin typeface="+mj-lt"/>
                <a:hlinkClick r:id="rId4"/>
              </a:rPr>
              <a:t>kvhall06@gmail.com</a:t>
            </a:r>
            <a:r>
              <a:rPr lang="en-US" sz="2800" dirty="0" smtClean="0">
                <a:solidFill>
                  <a:schemeClr val="bg1"/>
                </a:solidFill>
                <a:latin typeface="+mj-lt"/>
              </a:rPr>
              <a:t> </a:t>
            </a:r>
          </a:p>
          <a:p>
            <a:endParaRPr lang="en-US" sz="2800" dirty="0">
              <a:latin typeface="+mj-lt"/>
            </a:endParaRPr>
          </a:p>
          <a:p>
            <a:r>
              <a:rPr lang="en-US" sz="2800" dirty="0" smtClean="0">
                <a:solidFill>
                  <a:schemeClr val="bg1"/>
                </a:solidFill>
                <a:latin typeface="+mj-lt"/>
                <a:hlinkClick r:id="rId5"/>
              </a:rPr>
              <a:t>www.communitiesinaction.ca</a:t>
            </a:r>
            <a:endParaRPr lang="en-US" sz="2800" dirty="0" smtClean="0">
              <a:solidFill>
                <a:schemeClr val="bg1"/>
              </a:solidFill>
              <a:latin typeface="+mj-lt"/>
            </a:endParaRPr>
          </a:p>
          <a:p>
            <a:r>
              <a:rPr lang="en-US" sz="2800" dirty="0" smtClean="0">
                <a:solidFill>
                  <a:schemeClr val="bg1"/>
                </a:solidFill>
                <a:latin typeface="+mj-lt"/>
                <a:hlinkClick r:id="rId6"/>
              </a:rPr>
              <a:t>www.cyclehaliburton.ca</a:t>
            </a:r>
            <a:endParaRPr lang="en-US" sz="2800" dirty="0" smtClean="0">
              <a:solidFill>
                <a:schemeClr val="bg1"/>
              </a:solidFill>
              <a:latin typeface="+mj-lt"/>
            </a:endParaRPr>
          </a:p>
          <a:p>
            <a:r>
              <a:rPr lang="en-US" sz="2800" dirty="0" smtClean="0">
                <a:solidFill>
                  <a:schemeClr val="bg1"/>
                </a:solidFill>
                <a:latin typeface="+mj-lt"/>
                <a:hlinkClick r:id="rId7"/>
              </a:rPr>
              <a:t>www.hkpr.on.ca</a:t>
            </a:r>
            <a:endParaRPr lang="en-US" sz="2800" dirty="0" smtClean="0">
              <a:solidFill>
                <a:schemeClr val="bg1"/>
              </a:solidFill>
              <a:latin typeface="+mj-lt"/>
            </a:endParaRPr>
          </a:p>
        </p:txBody>
      </p:sp>
      <p:sp>
        <p:nvSpPr>
          <p:cNvPr id="4" name="Slide Number Placeholder 3"/>
          <p:cNvSpPr>
            <a:spLocks noGrp="1"/>
          </p:cNvSpPr>
          <p:nvPr>
            <p:ph type="sldNum" sz="quarter" idx="12"/>
          </p:nvPr>
        </p:nvSpPr>
        <p:spPr/>
        <p:txBody>
          <a:bodyPr/>
          <a:lstStyle/>
          <a:p>
            <a:fld id="{4A66D8FF-197E-4B8B-AD7E-E86EDF1EA16B}" type="slidenum">
              <a:rPr lang="en-CA" sz="1800" smtClean="0">
                <a:solidFill>
                  <a:schemeClr val="bg1"/>
                </a:solidFill>
              </a:rPr>
              <a:pPr/>
              <a:t>26</a:t>
            </a:fld>
            <a:endParaRPr lang="en-CA" sz="1800" dirty="0">
              <a:solidFill>
                <a:schemeClr val="bg1"/>
              </a:solidFill>
            </a:endParaRPr>
          </a:p>
        </p:txBody>
      </p:sp>
      <p:sp>
        <p:nvSpPr>
          <p:cNvPr id="6" name="Rectangle 5"/>
          <p:cNvSpPr/>
          <p:nvPr/>
        </p:nvSpPr>
        <p:spPr>
          <a:xfrm>
            <a:off x="2816780" y="908718"/>
            <a:ext cx="3074560" cy="646331"/>
          </a:xfrm>
          <a:prstGeom prst="rect">
            <a:avLst/>
          </a:prstGeom>
          <a:noFill/>
        </p:spPr>
        <p:txBody>
          <a:bodyPr wrap="none" lIns="91440" tIns="45720" rIns="91440" bIns="45720">
            <a:spAutoFit/>
          </a:bodyPr>
          <a:lstStyle/>
          <a:p>
            <a:pPr algn="ctr"/>
            <a:r>
              <a:rPr lang="en-US" sz="3600" b="1" dirty="0" smtClean="0">
                <a:ln w="1905"/>
                <a:solidFill>
                  <a:schemeClr val="accent1">
                    <a:lumMod val="50000"/>
                  </a:schemeClr>
                </a:solidFill>
                <a:effectLst>
                  <a:innerShdw blurRad="69850" dist="43180" dir="5400000">
                    <a:srgbClr val="000000">
                      <a:alpha val="65000"/>
                    </a:srgbClr>
                  </a:innerShdw>
                </a:effectLst>
                <a:latin typeface="Arial" pitchFamily="34" charset="0"/>
                <a:cs typeface="Arial" pitchFamily="34" charset="0"/>
              </a:rPr>
              <a:t>THANK YOU!</a:t>
            </a:r>
            <a:endParaRPr lang="en-US" sz="3600" b="1" dirty="0">
              <a:ln w="1905"/>
              <a:solidFill>
                <a:schemeClr val="accent1">
                  <a:lumMod val="50000"/>
                </a:schemeClr>
              </a:solidFill>
              <a:effectLst>
                <a:innerShdw blurRad="69850" dist="43180" dir="5400000">
                  <a:srgbClr val="000000">
                    <a:alpha val="65000"/>
                  </a:srgbClr>
                </a:innerShdw>
              </a:effectLst>
              <a:latin typeface="Arial" pitchFamily="34" charset="0"/>
              <a:cs typeface="Arial" pitchFamily="34" charset="0"/>
            </a:endParaRPr>
          </a:p>
        </p:txBody>
      </p:sp>
    </p:spTree>
    <p:extLst>
      <p:ext uri="{BB962C8B-B14F-4D97-AF65-F5344CB8AC3E}">
        <p14:creationId xmlns:p14="http://schemas.microsoft.com/office/powerpoint/2010/main" val="84648776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xecutive">
  <a:themeElements>
    <a:clrScheme name="Custom 5">
      <a:dk1>
        <a:sysClr val="windowText" lastClr="000000"/>
      </a:dk1>
      <a:lt1>
        <a:srgbClr val="0070C0"/>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3_Executive">
  <a:themeElements>
    <a:clrScheme name="Custom 5">
      <a:dk1>
        <a:sysClr val="windowText" lastClr="000000"/>
      </a:dk1>
      <a:lt1>
        <a:srgbClr val="0070C0"/>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3.xml><?xml version="1.0" encoding="utf-8"?>
<a:theme xmlns:a="http://schemas.openxmlformats.org/drawingml/2006/main" name="4_Executive">
  <a:themeElements>
    <a:clrScheme name="Custom 5">
      <a:dk1>
        <a:sysClr val="windowText" lastClr="000000"/>
      </a:dk1>
      <a:lt1>
        <a:srgbClr val="0070C0"/>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1494</TotalTime>
  <Words>2466</Words>
  <Application>Microsoft Office PowerPoint</Application>
  <PresentationFormat>On-screen Show (4:3)</PresentationFormat>
  <Paragraphs>327</Paragraphs>
  <Slides>26</Slides>
  <Notes>24</Notes>
  <HiddenSlides>0</HiddenSlides>
  <MMClips>0</MMClips>
  <ScaleCrop>false</ScaleCrop>
  <HeadingPairs>
    <vt:vector size="4" baseType="variant">
      <vt:variant>
        <vt:lpstr>Theme</vt:lpstr>
      </vt:variant>
      <vt:variant>
        <vt:i4>3</vt:i4>
      </vt:variant>
      <vt:variant>
        <vt:lpstr>Slide Titles</vt:lpstr>
      </vt:variant>
      <vt:variant>
        <vt:i4>26</vt:i4>
      </vt:variant>
    </vt:vector>
  </HeadingPairs>
  <TitlesOfParts>
    <vt:vector size="29" baseType="lpstr">
      <vt:lpstr>Executive</vt:lpstr>
      <vt:lpstr>3_Executive</vt:lpstr>
      <vt:lpstr>4_Executive</vt:lpstr>
      <vt:lpstr>Building Capacity for  Active Transportation in the  Haliburton Highlands</vt:lpstr>
      <vt:lpstr>Haliburton County, Ontario, Canada</vt:lpstr>
      <vt:lpstr>Active Transportation: Rural Challenges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Conclusions from the data</vt:lpstr>
      <vt:lpstr>PowerPoint Presentation</vt:lpstr>
      <vt:lpstr>Lessons Learned</vt:lpstr>
      <vt:lpstr>PowerPoint Presentation</vt:lpstr>
    </vt:vector>
  </TitlesOfParts>
  <Company>HKPR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Building Capacity for  Active Transportation in the  Haliburton Highlands</dc:title>
  <dc:creator>Sue Shikaze</dc:creator>
  <cp:lastModifiedBy>Sue Shikaze</cp:lastModifiedBy>
  <cp:revision>77</cp:revision>
  <dcterms:created xsi:type="dcterms:W3CDTF">2014-07-25T15:24:08Z</dcterms:created>
  <dcterms:modified xsi:type="dcterms:W3CDTF">2014-09-05T20:10:05Z</dcterms:modified>
</cp:coreProperties>
</file>