
<file path=[Content_Types].xml><?xml version="1.0" encoding="utf-8"?>
<Types xmlns="http://schemas.openxmlformats.org/package/2006/content-types">
  <Default Extension="png" ContentType="image/png"/>
  <Default Extension="xls" ContentType="application/vnd.ms-excel"/>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gif" ContentType="image/gi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6"/>
  </p:notesMasterIdLst>
  <p:sldIdLst>
    <p:sldId id="256" r:id="rId2"/>
    <p:sldId id="323" r:id="rId3"/>
    <p:sldId id="324" r:id="rId4"/>
    <p:sldId id="257" r:id="rId5"/>
    <p:sldId id="319" r:id="rId6"/>
    <p:sldId id="330" r:id="rId7"/>
    <p:sldId id="332" r:id="rId8"/>
    <p:sldId id="322" r:id="rId9"/>
    <p:sldId id="296" r:id="rId10"/>
    <p:sldId id="325" r:id="rId11"/>
    <p:sldId id="306" r:id="rId12"/>
    <p:sldId id="269" r:id="rId13"/>
    <p:sldId id="314" r:id="rId14"/>
    <p:sldId id="309" r:id="rId15"/>
    <p:sldId id="315" r:id="rId16"/>
    <p:sldId id="274" r:id="rId17"/>
    <p:sldId id="272" r:id="rId18"/>
    <p:sldId id="285" r:id="rId19"/>
    <p:sldId id="288" r:id="rId20"/>
    <p:sldId id="311" r:id="rId21"/>
    <p:sldId id="310" r:id="rId22"/>
    <p:sldId id="308" r:id="rId23"/>
    <p:sldId id="275" r:id="rId24"/>
    <p:sldId id="280" r:id="rId25"/>
    <p:sldId id="284" r:id="rId26"/>
    <p:sldId id="281" r:id="rId27"/>
    <p:sldId id="283" r:id="rId28"/>
    <p:sldId id="305" r:id="rId29"/>
    <p:sldId id="307" r:id="rId30"/>
    <p:sldId id="312" r:id="rId31"/>
    <p:sldId id="289" r:id="rId32"/>
    <p:sldId id="292" r:id="rId33"/>
    <p:sldId id="326" r:id="rId34"/>
    <p:sldId id="334" r:id="rId35"/>
    <p:sldId id="335" r:id="rId36"/>
    <p:sldId id="313" r:id="rId37"/>
    <p:sldId id="316" r:id="rId38"/>
    <p:sldId id="327" r:id="rId39"/>
    <p:sldId id="340" r:id="rId40"/>
    <p:sldId id="337" r:id="rId41"/>
    <p:sldId id="341" r:id="rId42"/>
    <p:sldId id="345" r:id="rId43"/>
    <p:sldId id="336" r:id="rId44"/>
    <p:sldId id="342" r:id="rId45"/>
    <p:sldId id="338" r:id="rId46"/>
    <p:sldId id="317" r:id="rId47"/>
    <p:sldId id="273" r:id="rId48"/>
    <p:sldId id="293" r:id="rId49"/>
    <p:sldId id="347" r:id="rId50"/>
    <p:sldId id="294" r:id="rId51"/>
    <p:sldId id="328" r:id="rId52"/>
    <p:sldId id="318" r:id="rId53"/>
    <p:sldId id="298" r:id="rId54"/>
    <p:sldId id="348" r:id="rId55"/>
    <p:sldId id="346" r:id="rId56"/>
    <p:sldId id="299" r:id="rId57"/>
    <p:sldId id="270" r:id="rId58"/>
    <p:sldId id="278" r:id="rId59"/>
    <p:sldId id="279" r:id="rId60"/>
    <p:sldId id="277" r:id="rId61"/>
    <p:sldId id="300" r:id="rId62"/>
    <p:sldId id="321" r:id="rId63"/>
    <p:sldId id="301" r:id="rId64"/>
    <p:sldId id="302" r:id="rId65"/>
  </p:sldIdLst>
  <p:sldSz cx="12192000" cy="6858000"/>
  <p:notesSz cx="6858000" cy="9144000"/>
  <p:defaultTextStyle>
    <a:defPPr>
      <a:defRPr lang="en-US"/>
    </a:defPPr>
    <a:lvl1pPr algn="l" rtl="0" fontAlgn="base">
      <a:spcBef>
        <a:spcPct val="0"/>
      </a:spcBef>
      <a:spcAft>
        <a:spcPct val="0"/>
      </a:spcAft>
      <a:defRPr sz="2400" kern="1200">
        <a:solidFill>
          <a:schemeClr val="tx1"/>
        </a:solidFill>
        <a:latin typeface="Arial" pitchFamily="-72" charset="0"/>
        <a:ea typeface="ＭＳ Ｐゴシック" pitchFamily="-72" charset="-128"/>
        <a:cs typeface="ＭＳ Ｐゴシック" pitchFamily="-72" charset="-128"/>
      </a:defRPr>
    </a:lvl1pPr>
    <a:lvl2pPr marL="457200" algn="l" rtl="0" fontAlgn="base">
      <a:spcBef>
        <a:spcPct val="0"/>
      </a:spcBef>
      <a:spcAft>
        <a:spcPct val="0"/>
      </a:spcAft>
      <a:defRPr sz="2400" kern="1200">
        <a:solidFill>
          <a:schemeClr val="tx1"/>
        </a:solidFill>
        <a:latin typeface="Arial" pitchFamily="-72" charset="0"/>
        <a:ea typeface="ＭＳ Ｐゴシック" pitchFamily="-72" charset="-128"/>
        <a:cs typeface="ＭＳ Ｐゴシック" pitchFamily="-72" charset="-128"/>
      </a:defRPr>
    </a:lvl2pPr>
    <a:lvl3pPr marL="914400" algn="l" rtl="0" fontAlgn="base">
      <a:spcBef>
        <a:spcPct val="0"/>
      </a:spcBef>
      <a:spcAft>
        <a:spcPct val="0"/>
      </a:spcAft>
      <a:defRPr sz="2400" kern="1200">
        <a:solidFill>
          <a:schemeClr val="tx1"/>
        </a:solidFill>
        <a:latin typeface="Arial" pitchFamily="-72" charset="0"/>
        <a:ea typeface="ＭＳ Ｐゴシック" pitchFamily="-72" charset="-128"/>
        <a:cs typeface="ＭＳ Ｐゴシック" pitchFamily="-72" charset="-128"/>
      </a:defRPr>
    </a:lvl3pPr>
    <a:lvl4pPr marL="1371600" algn="l" rtl="0" fontAlgn="base">
      <a:spcBef>
        <a:spcPct val="0"/>
      </a:spcBef>
      <a:spcAft>
        <a:spcPct val="0"/>
      </a:spcAft>
      <a:defRPr sz="2400" kern="1200">
        <a:solidFill>
          <a:schemeClr val="tx1"/>
        </a:solidFill>
        <a:latin typeface="Arial" pitchFamily="-72" charset="0"/>
        <a:ea typeface="ＭＳ Ｐゴシック" pitchFamily="-72" charset="-128"/>
        <a:cs typeface="ＭＳ Ｐゴシック" pitchFamily="-72" charset="-128"/>
      </a:defRPr>
    </a:lvl4pPr>
    <a:lvl5pPr marL="1828800" algn="l" rtl="0" fontAlgn="base">
      <a:spcBef>
        <a:spcPct val="0"/>
      </a:spcBef>
      <a:spcAft>
        <a:spcPct val="0"/>
      </a:spcAft>
      <a:defRPr sz="2400" kern="1200">
        <a:solidFill>
          <a:schemeClr val="tx1"/>
        </a:solidFill>
        <a:latin typeface="Arial" pitchFamily="-72" charset="0"/>
        <a:ea typeface="ＭＳ Ｐゴシック" pitchFamily="-72" charset="-128"/>
        <a:cs typeface="ＭＳ Ｐゴシック" pitchFamily="-72" charset="-128"/>
      </a:defRPr>
    </a:lvl5pPr>
    <a:lvl6pPr marL="2286000" algn="l" defTabSz="457200" rtl="0" eaLnBrk="1" latinLnBrk="0" hangingPunct="1">
      <a:defRPr sz="2400" kern="1200">
        <a:solidFill>
          <a:schemeClr val="tx1"/>
        </a:solidFill>
        <a:latin typeface="Arial" pitchFamily="-72" charset="0"/>
        <a:ea typeface="ＭＳ Ｐゴシック" pitchFamily="-72" charset="-128"/>
        <a:cs typeface="ＭＳ Ｐゴシック" pitchFamily="-72" charset="-128"/>
      </a:defRPr>
    </a:lvl6pPr>
    <a:lvl7pPr marL="2743200" algn="l" defTabSz="457200" rtl="0" eaLnBrk="1" latinLnBrk="0" hangingPunct="1">
      <a:defRPr sz="2400" kern="1200">
        <a:solidFill>
          <a:schemeClr val="tx1"/>
        </a:solidFill>
        <a:latin typeface="Arial" pitchFamily="-72" charset="0"/>
        <a:ea typeface="ＭＳ Ｐゴシック" pitchFamily="-72" charset="-128"/>
        <a:cs typeface="ＭＳ Ｐゴシック" pitchFamily="-72" charset="-128"/>
      </a:defRPr>
    </a:lvl7pPr>
    <a:lvl8pPr marL="3200400" algn="l" defTabSz="457200" rtl="0" eaLnBrk="1" latinLnBrk="0" hangingPunct="1">
      <a:defRPr sz="2400" kern="1200">
        <a:solidFill>
          <a:schemeClr val="tx1"/>
        </a:solidFill>
        <a:latin typeface="Arial" pitchFamily="-72" charset="0"/>
        <a:ea typeface="ＭＳ Ｐゴシック" pitchFamily="-72" charset="-128"/>
        <a:cs typeface="ＭＳ Ｐゴシック" pitchFamily="-72" charset="-128"/>
      </a:defRPr>
    </a:lvl8pPr>
    <a:lvl9pPr marL="3657600" algn="l" defTabSz="457200" rtl="0" eaLnBrk="1" latinLnBrk="0" hangingPunct="1">
      <a:defRPr sz="2400" kern="1200">
        <a:solidFill>
          <a:schemeClr val="tx1"/>
        </a:solidFill>
        <a:latin typeface="Arial" pitchFamily="-72" charset="0"/>
        <a:ea typeface="ＭＳ Ｐゴシック" pitchFamily="-72" charset="-128"/>
        <a:cs typeface="ＭＳ Ｐゴシック" pitchFamily="-72" charset="-128"/>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snapVertSplitter="1" vertBarState="minimized">
    <p:restoredLeft sz="5956" autoAdjust="0"/>
    <p:restoredTop sz="91117" autoAdjust="0"/>
  </p:normalViewPr>
  <p:slideViewPr>
    <p:cSldViewPr snapToGrid="0">
      <p:cViewPr varScale="1">
        <p:scale>
          <a:sx n="68" d="100"/>
          <a:sy n="68" d="100"/>
        </p:scale>
        <p:origin x="1314" y="4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2750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Control</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Sheet1!$A$2:$A$3</c:f>
              <c:strCache>
                <c:ptCount val="1"/>
                <c:pt idx="0">
                  <c:v>5% Weight Loss at 2 Years</c:v>
                </c:pt>
              </c:strCache>
            </c:strRef>
          </c:cat>
          <c:val>
            <c:numRef>
              <c:f>Sheet1!$B$2:$B$3</c:f>
              <c:numCache>
                <c:formatCode>General</c:formatCode>
                <c:ptCount val="2"/>
                <c:pt idx="0" formatCode="0%">
                  <c:v>0.19</c:v>
                </c:pt>
              </c:numCache>
            </c:numRef>
          </c:val>
        </c:ser>
        <c:ser>
          <c:idx val="1"/>
          <c:order val="1"/>
          <c:tx>
            <c:strRef>
              <c:f>Sheet1!$C$1</c:f>
              <c:strCache>
                <c:ptCount val="1"/>
                <c:pt idx="0">
                  <c:v>Phone Coaching</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Sheet1!$A$2:$A$3</c:f>
              <c:strCache>
                <c:ptCount val="1"/>
                <c:pt idx="0">
                  <c:v>5% Weight Loss at 2 Years</c:v>
                </c:pt>
              </c:strCache>
            </c:strRef>
          </c:cat>
          <c:val>
            <c:numRef>
              <c:f>Sheet1!$C$2:$C$3</c:f>
              <c:numCache>
                <c:formatCode>General</c:formatCode>
                <c:ptCount val="2"/>
                <c:pt idx="0" formatCode="0%">
                  <c:v>0.38</c:v>
                </c:pt>
              </c:numCache>
            </c:numRef>
          </c:val>
        </c:ser>
        <c:ser>
          <c:idx val="2"/>
          <c:order val="2"/>
          <c:tx>
            <c:strRef>
              <c:f>Sheet1!$D$1</c:f>
              <c:strCache>
                <c:ptCount val="1"/>
                <c:pt idx="0">
                  <c:v>In Person</c:v>
                </c:pt>
              </c:strCache>
            </c:strRef>
          </c:tx>
          <c:spPr>
            <a:solidFill>
              <a:schemeClr val="accent3">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Sheet1!$A$2:$A$3</c:f>
              <c:strCache>
                <c:ptCount val="1"/>
                <c:pt idx="0">
                  <c:v>5% Weight Loss at 2 Years</c:v>
                </c:pt>
              </c:strCache>
            </c:strRef>
          </c:cat>
          <c:val>
            <c:numRef>
              <c:f>Sheet1!$D$2:$D$3</c:f>
              <c:numCache>
                <c:formatCode>General</c:formatCode>
                <c:ptCount val="2"/>
                <c:pt idx="0" formatCode="0%">
                  <c:v>0.41</c:v>
                </c:pt>
              </c:numCache>
            </c:numRef>
          </c:val>
        </c:ser>
        <c:dLbls>
          <c:dLblPos val="inEnd"/>
          <c:showLegendKey val="0"/>
          <c:showVal val="1"/>
          <c:showCatName val="0"/>
          <c:showSerName val="0"/>
          <c:showPercent val="0"/>
          <c:showBubbleSize val="0"/>
        </c:dLbls>
        <c:gapWidth val="65"/>
        <c:axId val="137973808"/>
        <c:axId val="137969496"/>
      </c:barChart>
      <c:catAx>
        <c:axId val="137973808"/>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n-US"/>
          </a:p>
        </c:txPr>
        <c:crossAx val="137969496"/>
        <c:crosses val="autoZero"/>
        <c:auto val="1"/>
        <c:lblAlgn val="ctr"/>
        <c:lblOffset val="100"/>
        <c:noMultiLvlLbl val="0"/>
      </c:catAx>
      <c:valAx>
        <c:axId val="137969496"/>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crossAx val="137973808"/>
        <c:crosses val="autoZero"/>
        <c:crossBetween val="between"/>
      </c:valAx>
      <c:spPr>
        <a:noFill/>
        <a:ln>
          <a:noFill/>
        </a:ln>
        <a:effectLst/>
      </c:spPr>
    </c:plotArea>
    <c:legend>
      <c:legendPos val="b"/>
      <c:layout/>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9.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3.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9.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2.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3.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4514"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64515"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vl1pPr>
          </a:lstStyle>
          <a:p>
            <a:pPr>
              <a:defRPr/>
            </a:pPr>
            <a:fld id="{77300478-87A5-4BC3-8686-F9452710A743}" type="datetime1">
              <a:rPr lang="en-US"/>
              <a:pPr>
                <a:defRPr/>
              </a:pPr>
              <a:t>3/30/2017</a:t>
            </a:fld>
            <a:endParaRPr lang="en-US"/>
          </a:p>
        </p:txBody>
      </p:sp>
      <p:sp>
        <p:nvSpPr>
          <p:cNvPr id="13316" name="Placeholder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p:spPr>
      </p:sp>
      <p:sp>
        <p:nvSpPr>
          <p:cNvPr id="64517"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4518"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64519"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pPr>
              <a:defRPr/>
            </a:pPr>
            <a:fld id="{7A300471-EE38-4C1E-AC7E-8D484F580C8C}" type="slidenum">
              <a:rPr lang="en-US"/>
              <a:pPr>
                <a:defRPr/>
              </a:pPr>
              <a:t>‹#›</a:t>
            </a:fld>
            <a:endParaRPr lang="en-US"/>
          </a:p>
        </p:txBody>
      </p:sp>
    </p:spTree>
    <p:extLst>
      <p:ext uri="{BB962C8B-B14F-4D97-AF65-F5344CB8AC3E}">
        <p14:creationId xmlns:p14="http://schemas.microsoft.com/office/powerpoint/2010/main" val="2707286224"/>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Calibri" pitchFamily="-72" charset="0"/>
        <a:ea typeface="ＭＳ Ｐゴシック" pitchFamily="-72" charset="-128"/>
        <a:cs typeface="ＭＳ Ｐゴシック" pitchFamily="-72" charset="-128"/>
      </a:defRPr>
    </a:lvl1pPr>
    <a:lvl2pPr marL="457200" algn="l" defTabSz="457200" rtl="0" eaLnBrk="0" fontAlgn="base" hangingPunct="0">
      <a:spcBef>
        <a:spcPct val="30000"/>
      </a:spcBef>
      <a:spcAft>
        <a:spcPct val="0"/>
      </a:spcAft>
      <a:defRPr sz="1200" kern="1200">
        <a:solidFill>
          <a:schemeClr val="tx1"/>
        </a:solidFill>
        <a:latin typeface="Calibri" pitchFamily="-72" charset="0"/>
        <a:ea typeface="ＭＳ Ｐゴシック" pitchFamily="-72" charset="-128"/>
        <a:cs typeface="+mn-cs"/>
      </a:defRPr>
    </a:lvl2pPr>
    <a:lvl3pPr marL="914400" algn="l" defTabSz="457200" rtl="0" eaLnBrk="0" fontAlgn="base" hangingPunct="0">
      <a:spcBef>
        <a:spcPct val="30000"/>
      </a:spcBef>
      <a:spcAft>
        <a:spcPct val="0"/>
      </a:spcAft>
      <a:defRPr sz="1200" kern="1200">
        <a:solidFill>
          <a:schemeClr val="tx1"/>
        </a:solidFill>
        <a:latin typeface="Calibri" pitchFamily="-72" charset="0"/>
        <a:ea typeface="ＭＳ Ｐゴシック" pitchFamily="-72" charset="-128"/>
        <a:cs typeface="+mn-cs"/>
      </a:defRPr>
    </a:lvl3pPr>
    <a:lvl4pPr marL="1371600" algn="l" defTabSz="457200" rtl="0" eaLnBrk="0" fontAlgn="base" hangingPunct="0">
      <a:spcBef>
        <a:spcPct val="30000"/>
      </a:spcBef>
      <a:spcAft>
        <a:spcPct val="0"/>
      </a:spcAft>
      <a:defRPr sz="1200" kern="1200">
        <a:solidFill>
          <a:schemeClr val="tx1"/>
        </a:solidFill>
        <a:latin typeface="Calibri" pitchFamily="-72" charset="0"/>
        <a:ea typeface="ＭＳ Ｐゴシック" pitchFamily="-72" charset="-128"/>
        <a:cs typeface="+mn-cs"/>
      </a:defRPr>
    </a:lvl4pPr>
    <a:lvl5pPr marL="1828800" algn="l" defTabSz="457200" rtl="0" eaLnBrk="0" fontAlgn="base" hangingPunct="0">
      <a:spcBef>
        <a:spcPct val="30000"/>
      </a:spcBef>
      <a:spcAft>
        <a:spcPct val="0"/>
      </a:spcAft>
      <a:defRPr sz="1200" kern="1200">
        <a:solidFill>
          <a:schemeClr val="tx1"/>
        </a:solidFill>
        <a:latin typeface="Calibri" pitchFamily="-72" charset="0"/>
        <a:ea typeface="ＭＳ Ｐゴシック" pitchFamily="-72"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Placeholder 2"/>
          <p:cNvSpPr>
            <a:spLocks noGrp="1" noRot="1" noChangeAspect="1" noChangeArrowheads="1" noTextEdit="1"/>
          </p:cNvSpPr>
          <p:nvPr>
            <p:ph type="sldImg"/>
          </p:nvPr>
        </p:nvSpPr>
        <p:spPr>
          <a:ln/>
        </p:spPr>
      </p:sp>
      <p:sp>
        <p:nvSpPr>
          <p:cNvPr id="15362" name="Placeholder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5198451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Placeholder 2"/>
          <p:cNvSpPr>
            <a:spLocks noGrp="1" noRot="1" noChangeAspect="1" noChangeArrowheads="1" noTextEdit="1"/>
          </p:cNvSpPr>
          <p:nvPr>
            <p:ph type="sldImg"/>
          </p:nvPr>
        </p:nvSpPr>
        <p:spPr>
          <a:ln/>
        </p:spPr>
      </p:sp>
      <p:sp>
        <p:nvSpPr>
          <p:cNvPr id="147459" name="Placeholder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11083095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Placeholder 2"/>
          <p:cNvSpPr>
            <a:spLocks noGrp="1" noRot="1" noChangeAspect="1" noChangeArrowheads="1" noTextEdit="1"/>
          </p:cNvSpPr>
          <p:nvPr>
            <p:ph type="sldImg"/>
          </p:nvPr>
        </p:nvSpPr>
        <p:spPr>
          <a:ln/>
        </p:spPr>
      </p:sp>
      <p:sp>
        <p:nvSpPr>
          <p:cNvPr id="148483" name="Placeholder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15241149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Placeholder 2"/>
          <p:cNvSpPr>
            <a:spLocks noGrp="1" noRot="1" noChangeAspect="1" noChangeArrowheads="1" noTextEdit="1"/>
          </p:cNvSpPr>
          <p:nvPr>
            <p:ph type="sldImg"/>
          </p:nvPr>
        </p:nvSpPr>
        <p:spPr>
          <a:ln/>
        </p:spPr>
      </p:sp>
      <p:sp>
        <p:nvSpPr>
          <p:cNvPr id="19458" name="Placeholder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8626276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Placeholder 2"/>
          <p:cNvSpPr>
            <a:spLocks noGrp="1" noRot="1" noChangeAspect="1" noChangeArrowheads="1" noTextEdit="1"/>
          </p:cNvSpPr>
          <p:nvPr>
            <p:ph type="sldImg"/>
          </p:nvPr>
        </p:nvSpPr>
        <p:spPr>
          <a:ln/>
        </p:spPr>
      </p:sp>
      <p:sp>
        <p:nvSpPr>
          <p:cNvPr id="21506" name="Placeholder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1773973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Placeholder 2"/>
          <p:cNvSpPr>
            <a:spLocks noGrp="1" noRot="1" noChangeAspect="1" noChangeArrowheads="1" noTextEdit="1"/>
          </p:cNvSpPr>
          <p:nvPr>
            <p:ph type="sldImg"/>
          </p:nvPr>
        </p:nvSpPr>
        <p:spPr>
          <a:ln/>
        </p:spPr>
      </p:sp>
      <p:sp>
        <p:nvSpPr>
          <p:cNvPr id="149507" name="Placeholder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33254147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Placeholder 2"/>
          <p:cNvSpPr>
            <a:spLocks noGrp="1" noRot="1" noChangeAspect="1" noChangeArrowheads="1" noTextEdit="1"/>
          </p:cNvSpPr>
          <p:nvPr>
            <p:ph type="sldImg"/>
          </p:nvPr>
        </p:nvSpPr>
        <p:spPr>
          <a:ln/>
        </p:spPr>
      </p:sp>
      <p:sp>
        <p:nvSpPr>
          <p:cNvPr id="150531" name="Placeholder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28966855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Placeholder 2"/>
          <p:cNvSpPr>
            <a:spLocks noGrp="1" noRot="1" noChangeAspect="1" noChangeArrowheads="1" noTextEdit="1"/>
          </p:cNvSpPr>
          <p:nvPr>
            <p:ph type="sldImg"/>
          </p:nvPr>
        </p:nvSpPr>
        <p:spPr>
          <a:ln/>
        </p:spPr>
      </p:sp>
      <p:sp>
        <p:nvSpPr>
          <p:cNvPr id="151555" name="Placeholder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13031819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Placeholder 2"/>
          <p:cNvSpPr>
            <a:spLocks noGrp="1" noRot="1" noChangeAspect="1" noChangeArrowheads="1" noTextEdit="1"/>
          </p:cNvSpPr>
          <p:nvPr>
            <p:ph type="sldImg"/>
          </p:nvPr>
        </p:nvSpPr>
        <p:spPr>
          <a:ln/>
        </p:spPr>
      </p:sp>
      <p:sp>
        <p:nvSpPr>
          <p:cNvPr id="33794" name="Placeholder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0496172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Placeholder 2"/>
          <p:cNvSpPr>
            <a:spLocks noGrp="1" noRot="1" noChangeAspect="1" noChangeArrowheads="1" noTextEdit="1"/>
          </p:cNvSpPr>
          <p:nvPr>
            <p:ph type="sldImg"/>
          </p:nvPr>
        </p:nvSpPr>
        <p:spPr>
          <a:ln/>
        </p:spPr>
      </p:sp>
      <p:sp>
        <p:nvSpPr>
          <p:cNvPr id="152579" name="Placeholder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4827699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Placeholder 2"/>
          <p:cNvSpPr>
            <a:spLocks noGrp="1" noRot="1" noChangeAspect="1" noChangeArrowheads="1" noTextEdit="1"/>
          </p:cNvSpPr>
          <p:nvPr>
            <p:ph type="sldImg"/>
          </p:nvPr>
        </p:nvSpPr>
        <p:spPr>
          <a:ln/>
        </p:spPr>
      </p:sp>
      <p:sp>
        <p:nvSpPr>
          <p:cNvPr id="28674" name="Placeholder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3350670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Placeholder 2"/>
          <p:cNvSpPr>
            <a:spLocks noGrp="1" noRot="1" noChangeAspect="1" noChangeArrowheads="1" noTextEdit="1"/>
          </p:cNvSpPr>
          <p:nvPr>
            <p:ph type="sldImg"/>
          </p:nvPr>
        </p:nvSpPr>
        <p:spPr>
          <a:ln/>
        </p:spPr>
      </p:sp>
      <p:sp>
        <p:nvSpPr>
          <p:cNvPr id="38914" name="Placeholder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1621205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Placeholder 2"/>
          <p:cNvSpPr>
            <a:spLocks noGrp="1" noRot="1" noChangeAspect="1" noChangeArrowheads="1" noTextEdit="1"/>
          </p:cNvSpPr>
          <p:nvPr>
            <p:ph type="sldImg"/>
          </p:nvPr>
        </p:nvSpPr>
        <p:spPr>
          <a:ln/>
        </p:spPr>
      </p:sp>
      <p:sp>
        <p:nvSpPr>
          <p:cNvPr id="40962" name="Placeholder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4783445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Placeholder 2"/>
          <p:cNvSpPr>
            <a:spLocks noGrp="1" noRot="1" noChangeAspect="1" noChangeArrowheads="1" noTextEdit="1"/>
          </p:cNvSpPr>
          <p:nvPr>
            <p:ph type="sldImg"/>
          </p:nvPr>
        </p:nvSpPr>
        <p:spPr>
          <a:ln/>
        </p:spPr>
      </p:sp>
      <p:sp>
        <p:nvSpPr>
          <p:cNvPr id="43010" name="Placeholder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0351542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Placeholder 2"/>
          <p:cNvSpPr>
            <a:spLocks noGrp="1" noRot="1" noChangeAspect="1" noChangeArrowheads="1" noTextEdit="1"/>
          </p:cNvSpPr>
          <p:nvPr>
            <p:ph type="sldImg"/>
          </p:nvPr>
        </p:nvSpPr>
        <p:spPr>
          <a:ln/>
        </p:spPr>
      </p:sp>
      <p:sp>
        <p:nvSpPr>
          <p:cNvPr id="45058" name="Placeholder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7891602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Placeholder 2"/>
          <p:cNvSpPr>
            <a:spLocks noGrp="1" noRot="1" noChangeAspect="1" noChangeArrowheads="1" noTextEdit="1"/>
          </p:cNvSpPr>
          <p:nvPr>
            <p:ph type="sldImg"/>
          </p:nvPr>
        </p:nvSpPr>
        <p:spPr>
          <a:ln/>
        </p:spPr>
      </p:sp>
      <p:sp>
        <p:nvSpPr>
          <p:cNvPr id="47106" name="Placeholder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9119708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Placeholder 2"/>
          <p:cNvSpPr>
            <a:spLocks noGrp="1" noRot="1" noChangeAspect="1" noChangeArrowheads="1" noTextEdit="1"/>
          </p:cNvSpPr>
          <p:nvPr>
            <p:ph type="sldImg"/>
          </p:nvPr>
        </p:nvSpPr>
        <p:spPr>
          <a:ln/>
        </p:spPr>
      </p:sp>
      <p:sp>
        <p:nvSpPr>
          <p:cNvPr id="49154" name="Placeholder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6767857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Placeholder 2"/>
          <p:cNvSpPr>
            <a:spLocks noGrp="1" noRot="1" noChangeAspect="1" noChangeArrowheads="1" noTextEdit="1"/>
          </p:cNvSpPr>
          <p:nvPr>
            <p:ph type="sldImg"/>
          </p:nvPr>
        </p:nvSpPr>
        <p:spPr>
          <a:ln/>
        </p:spPr>
      </p:sp>
      <p:sp>
        <p:nvSpPr>
          <p:cNvPr id="51202" name="Placeholder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8599882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Placeholder 2"/>
          <p:cNvSpPr>
            <a:spLocks noGrp="1" noRot="1" noChangeAspect="1" noChangeArrowheads="1" noTextEdit="1"/>
          </p:cNvSpPr>
          <p:nvPr>
            <p:ph type="sldImg"/>
          </p:nvPr>
        </p:nvSpPr>
        <p:spPr>
          <a:ln/>
        </p:spPr>
      </p:sp>
      <p:sp>
        <p:nvSpPr>
          <p:cNvPr id="53250" name="Placeholder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7406451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Placeholder 2"/>
          <p:cNvSpPr>
            <a:spLocks noGrp="1" noRot="1" noChangeAspect="1" noChangeArrowheads="1" noTextEdit="1"/>
          </p:cNvSpPr>
          <p:nvPr>
            <p:ph type="sldImg"/>
          </p:nvPr>
        </p:nvSpPr>
        <p:spPr>
          <a:ln/>
        </p:spPr>
      </p:sp>
      <p:sp>
        <p:nvSpPr>
          <p:cNvPr id="55298" name="Placeholder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498919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Placeholder 2"/>
          <p:cNvSpPr>
            <a:spLocks noGrp="1" noRot="1" noChangeAspect="1" noChangeArrowheads="1" noTextEdit="1"/>
          </p:cNvSpPr>
          <p:nvPr>
            <p:ph type="sldImg"/>
          </p:nvPr>
        </p:nvSpPr>
        <p:spPr>
          <a:ln/>
        </p:spPr>
      </p:sp>
      <p:sp>
        <p:nvSpPr>
          <p:cNvPr id="57346" name="Placeholder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249665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Placeholder 2"/>
          <p:cNvSpPr>
            <a:spLocks noGrp="1" noRot="1" noChangeAspect="1" noChangeArrowheads="1" noTextEdit="1"/>
          </p:cNvSpPr>
          <p:nvPr>
            <p:ph type="sldImg"/>
          </p:nvPr>
        </p:nvSpPr>
        <p:spPr>
          <a:ln/>
        </p:spPr>
      </p:sp>
      <p:sp>
        <p:nvSpPr>
          <p:cNvPr id="59394" name="Placeholder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7867980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Placeholder 2"/>
          <p:cNvSpPr>
            <a:spLocks noGrp="1" noRot="1" noChangeAspect="1" noChangeArrowheads="1" noTextEdit="1"/>
          </p:cNvSpPr>
          <p:nvPr>
            <p:ph type="sldImg"/>
          </p:nvPr>
        </p:nvSpPr>
        <p:spPr>
          <a:ln/>
        </p:spPr>
      </p:sp>
      <p:sp>
        <p:nvSpPr>
          <p:cNvPr id="61442" name="Placeholder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9497164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Placeholder 2"/>
          <p:cNvSpPr>
            <a:spLocks noGrp="1" noRot="1" noChangeAspect="1" noChangeArrowheads="1" noTextEdit="1"/>
          </p:cNvSpPr>
          <p:nvPr>
            <p:ph type="sldImg"/>
          </p:nvPr>
        </p:nvSpPr>
        <p:spPr>
          <a:ln/>
        </p:spPr>
      </p:sp>
      <p:sp>
        <p:nvSpPr>
          <p:cNvPr id="63490" name="Placeholder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1112174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Placeholder 2"/>
          <p:cNvSpPr>
            <a:spLocks noGrp="1" noRot="1" noChangeAspect="1" noChangeArrowheads="1" noTextEdit="1"/>
          </p:cNvSpPr>
          <p:nvPr>
            <p:ph type="sldImg"/>
          </p:nvPr>
        </p:nvSpPr>
        <p:spPr>
          <a:ln/>
        </p:spPr>
      </p:sp>
      <p:sp>
        <p:nvSpPr>
          <p:cNvPr id="65538" name="Placeholder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059349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Placeholder 2"/>
          <p:cNvSpPr>
            <a:spLocks noGrp="1" noRot="1" noChangeAspect="1" noChangeArrowheads="1" noTextEdit="1"/>
          </p:cNvSpPr>
          <p:nvPr>
            <p:ph type="sldImg"/>
          </p:nvPr>
        </p:nvSpPr>
        <p:spPr>
          <a:ln/>
        </p:spPr>
      </p:sp>
      <p:sp>
        <p:nvSpPr>
          <p:cNvPr id="67586" name="Placeholder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9309081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Placeholder 2"/>
          <p:cNvSpPr>
            <a:spLocks noGrp="1" noRot="1" noChangeAspect="1" noChangeArrowheads="1" noTextEdit="1"/>
          </p:cNvSpPr>
          <p:nvPr>
            <p:ph type="sldImg"/>
          </p:nvPr>
        </p:nvSpPr>
        <p:spPr>
          <a:ln/>
        </p:spPr>
      </p:sp>
      <p:sp>
        <p:nvSpPr>
          <p:cNvPr id="69634" name="Placeholder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7082669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Placeholder 2"/>
          <p:cNvSpPr>
            <a:spLocks noGrp="1" noRot="1" noChangeAspect="1" noChangeArrowheads="1" noTextEdit="1"/>
          </p:cNvSpPr>
          <p:nvPr>
            <p:ph type="sldImg"/>
          </p:nvPr>
        </p:nvSpPr>
        <p:spPr>
          <a:ln/>
        </p:spPr>
      </p:sp>
      <p:sp>
        <p:nvSpPr>
          <p:cNvPr id="71682" name="Placeholder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33607193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Placeholder 2"/>
          <p:cNvSpPr>
            <a:spLocks noGrp="1" noRot="1" noChangeAspect="1" noChangeArrowheads="1" noTextEdit="1"/>
          </p:cNvSpPr>
          <p:nvPr>
            <p:ph type="sldImg"/>
          </p:nvPr>
        </p:nvSpPr>
        <p:spPr>
          <a:ln/>
        </p:spPr>
      </p:sp>
      <p:sp>
        <p:nvSpPr>
          <p:cNvPr id="73730" name="Placeholder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9570606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Placeholder 2"/>
          <p:cNvSpPr>
            <a:spLocks noGrp="1" noRot="1" noChangeAspect="1" noChangeArrowheads="1" noTextEdit="1"/>
          </p:cNvSpPr>
          <p:nvPr>
            <p:ph type="sldImg"/>
          </p:nvPr>
        </p:nvSpPr>
        <p:spPr>
          <a:ln/>
        </p:spPr>
      </p:sp>
      <p:sp>
        <p:nvSpPr>
          <p:cNvPr id="75778" name="Placeholder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0756964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Placeholder 2"/>
          <p:cNvSpPr>
            <a:spLocks noGrp="1" noRot="1" noChangeAspect="1" noChangeArrowheads="1" noTextEdit="1"/>
          </p:cNvSpPr>
          <p:nvPr>
            <p:ph type="sldImg"/>
          </p:nvPr>
        </p:nvSpPr>
        <p:spPr>
          <a:ln/>
        </p:spPr>
      </p:sp>
      <p:sp>
        <p:nvSpPr>
          <p:cNvPr id="77826" name="Placeholder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45363375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Placeholder 2"/>
          <p:cNvSpPr>
            <a:spLocks noGrp="1" noRot="1" noChangeAspect="1" noChangeArrowheads="1" noTextEdit="1"/>
          </p:cNvSpPr>
          <p:nvPr>
            <p:ph type="sldImg"/>
          </p:nvPr>
        </p:nvSpPr>
        <p:spPr>
          <a:ln/>
        </p:spPr>
      </p:sp>
      <p:sp>
        <p:nvSpPr>
          <p:cNvPr id="79874" name="Placeholder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31056805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Placeholder 2"/>
          <p:cNvSpPr>
            <a:spLocks noGrp="1" noRot="1" noChangeAspect="1" noChangeArrowheads="1" noTextEdit="1"/>
          </p:cNvSpPr>
          <p:nvPr>
            <p:ph type="sldImg"/>
          </p:nvPr>
        </p:nvSpPr>
        <p:spPr>
          <a:ln/>
        </p:spPr>
      </p:sp>
      <p:sp>
        <p:nvSpPr>
          <p:cNvPr id="153603" name="Placeholder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406043748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Image Placeholder 1"/>
          <p:cNvSpPr>
            <a:spLocks noGrp="1" noRot="1" noChangeAspect="1"/>
          </p:cNvSpPr>
          <p:nvPr>
            <p:ph type="sldImg"/>
          </p:nvPr>
        </p:nvSpPr>
        <p:spPr>
          <a:ln/>
        </p:spPr>
      </p:sp>
      <p:sp>
        <p:nvSpPr>
          <p:cNvPr id="82946" name="Notes Placeholder 2"/>
          <p:cNvSpPr>
            <a:spLocks noGrp="1"/>
          </p:cNvSpPr>
          <p:nvPr>
            <p:ph type="body" idx="1"/>
          </p:nvPr>
        </p:nvSpPr>
        <p:spPr>
          <a:noFill/>
          <a:ln/>
        </p:spPr>
        <p:txBody>
          <a:bodyPr/>
          <a:lstStyle/>
          <a:p>
            <a:pPr eaLnBrk="1" hangingPunct="1"/>
            <a:endParaRPr lang="en-US"/>
          </a:p>
        </p:txBody>
      </p:sp>
      <p:sp>
        <p:nvSpPr>
          <p:cNvPr id="82947" name="Slide Number Placeholder 3"/>
          <p:cNvSpPr>
            <a:spLocks noGrp="1"/>
          </p:cNvSpPr>
          <p:nvPr>
            <p:ph type="sldNum" sz="quarter" idx="5"/>
          </p:nvPr>
        </p:nvSpPr>
        <p:spPr>
          <a:noFill/>
        </p:spPr>
        <p:txBody>
          <a:bodyPr/>
          <a:lstStyle/>
          <a:p>
            <a:fld id="{D159FA33-00A5-411D-BD30-6AD5EF3AC83B}" type="slidenum">
              <a:rPr lang="en-US" smtClean="0"/>
              <a:pPr/>
              <a:t>34</a:t>
            </a:fld>
            <a:endParaRPr lang="en-US" smtClean="0"/>
          </a:p>
        </p:txBody>
      </p:sp>
    </p:spTree>
    <p:extLst>
      <p:ext uri="{BB962C8B-B14F-4D97-AF65-F5344CB8AC3E}">
        <p14:creationId xmlns:p14="http://schemas.microsoft.com/office/powerpoint/2010/main" val="314023941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Slide Image Placeholder 1"/>
          <p:cNvSpPr>
            <a:spLocks noGrp="1" noRot="1" noChangeAspect="1"/>
          </p:cNvSpPr>
          <p:nvPr>
            <p:ph type="sldImg"/>
          </p:nvPr>
        </p:nvSpPr>
        <p:spPr>
          <a:ln/>
        </p:spPr>
      </p:sp>
      <p:sp>
        <p:nvSpPr>
          <p:cNvPr id="84994" name="Notes Placeholder 2"/>
          <p:cNvSpPr>
            <a:spLocks noGrp="1"/>
          </p:cNvSpPr>
          <p:nvPr>
            <p:ph type="body" idx="1"/>
          </p:nvPr>
        </p:nvSpPr>
        <p:spPr>
          <a:noFill/>
          <a:ln/>
        </p:spPr>
        <p:txBody>
          <a:bodyPr/>
          <a:lstStyle/>
          <a:p>
            <a:pPr eaLnBrk="1" hangingPunct="1"/>
            <a:endParaRPr lang="en-US"/>
          </a:p>
        </p:txBody>
      </p:sp>
      <p:sp>
        <p:nvSpPr>
          <p:cNvPr id="84995" name="Slide Number Placeholder 3"/>
          <p:cNvSpPr>
            <a:spLocks noGrp="1"/>
          </p:cNvSpPr>
          <p:nvPr>
            <p:ph type="sldNum" sz="quarter" idx="5"/>
          </p:nvPr>
        </p:nvSpPr>
        <p:spPr>
          <a:noFill/>
        </p:spPr>
        <p:txBody>
          <a:bodyPr/>
          <a:lstStyle/>
          <a:p>
            <a:fld id="{D97979F5-722A-4106-89FE-F1BD8E576E7D}" type="slidenum">
              <a:rPr lang="en-US" smtClean="0"/>
              <a:pPr/>
              <a:t>35</a:t>
            </a:fld>
            <a:endParaRPr lang="en-US" smtClean="0"/>
          </a:p>
        </p:txBody>
      </p:sp>
    </p:spTree>
    <p:extLst>
      <p:ext uri="{BB962C8B-B14F-4D97-AF65-F5344CB8AC3E}">
        <p14:creationId xmlns:p14="http://schemas.microsoft.com/office/powerpoint/2010/main" val="364280406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Placeholder 2"/>
          <p:cNvSpPr>
            <a:spLocks noGrp="1" noRot="1" noChangeAspect="1" noChangeArrowheads="1" noTextEdit="1"/>
          </p:cNvSpPr>
          <p:nvPr>
            <p:ph type="sldImg"/>
          </p:nvPr>
        </p:nvSpPr>
        <p:spPr>
          <a:ln/>
        </p:spPr>
      </p:sp>
      <p:sp>
        <p:nvSpPr>
          <p:cNvPr id="87042" name="Placeholder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4549581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Placeholder 2"/>
          <p:cNvSpPr>
            <a:spLocks noGrp="1" noRot="1" noChangeAspect="1" noChangeArrowheads="1" noTextEdit="1"/>
          </p:cNvSpPr>
          <p:nvPr>
            <p:ph type="sldImg"/>
          </p:nvPr>
        </p:nvSpPr>
        <p:spPr>
          <a:ln/>
        </p:spPr>
      </p:sp>
      <p:sp>
        <p:nvSpPr>
          <p:cNvPr id="89090" name="Placeholder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07536007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Placeholder 2"/>
          <p:cNvSpPr>
            <a:spLocks noGrp="1" noRot="1" noChangeAspect="1" noChangeArrowheads="1" noTextEdit="1"/>
          </p:cNvSpPr>
          <p:nvPr>
            <p:ph type="sldImg"/>
          </p:nvPr>
        </p:nvSpPr>
        <p:spPr>
          <a:ln/>
        </p:spPr>
      </p:sp>
      <p:sp>
        <p:nvSpPr>
          <p:cNvPr id="154627" name="Placeholder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303162928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Placeholder 2"/>
          <p:cNvSpPr>
            <a:spLocks noGrp="1" noRot="1" noChangeAspect="1" noChangeArrowheads="1" noTextEdit="1"/>
          </p:cNvSpPr>
          <p:nvPr>
            <p:ph type="sldImg"/>
          </p:nvPr>
        </p:nvSpPr>
        <p:spPr>
          <a:ln/>
        </p:spPr>
      </p:sp>
      <p:sp>
        <p:nvSpPr>
          <p:cNvPr id="155651" name="Placeholder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79505682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Image Placeholder 1"/>
          <p:cNvSpPr>
            <a:spLocks noGrp="1" noRot="1" noChangeAspect="1"/>
          </p:cNvSpPr>
          <p:nvPr>
            <p:ph type="sldImg"/>
          </p:nvPr>
        </p:nvSpPr>
        <p:spPr>
          <a:ln/>
        </p:spPr>
      </p:sp>
      <p:sp>
        <p:nvSpPr>
          <p:cNvPr id="93186" name="Notes Placeholder 2"/>
          <p:cNvSpPr>
            <a:spLocks noGrp="1"/>
          </p:cNvSpPr>
          <p:nvPr>
            <p:ph type="body" idx="1"/>
          </p:nvPr>
        </p:nvSpPr>
        <p:spPr>
          <a:noFill/>
          <a:ln/>
        </p:spPr>
        <p:txBody>
          <a:bodyPr/>
          <a:lstStyle/>
          <a:p>
            <a:pPr eaLnBrk="1" hangingPunct="1"/>
            <a:endParaRPr lang="en-US"/>
          </a:p>
        </p:txBody>
      </p:sp>
      <p:sp>
        <p:nvSpPr>
          <p:cNvPr id="93187" name="Slide Number Placeholder 3"/>
          <p:cNvSpPr>
            <a:spLocks noGrp="1"/>
          </p:cNvSpPr>
          <p:nvPr>
            <p:ph type="sldNum" sz="quarter" idx="5"/>
          </p:nvPr>
        </p:nvSpPr>
        <p:spPr>
          <a:noFill/>
        </p:spPr>
        <p:txBody>
          <a:bodyPr/>
          <a:lstStyle/>
          <a:p>
            <a:fld id="{F036014A-F655-44CC-9916-5C8E5AE1FC84}" type="slidenum">
              <a:rPr lang="en-US" smtClean="0"/>
              <a:pPr/>
              <a:t>40</a:t>
            </a:fld>
            <a:endParaRPr lang="en-US" smtClean="0"/>
          </a:p>
        </p:txBody>
      </p:sp>
    </p:spTree>
    <p:extLst>
      <p:ext uri="{BB962C8B-B14F-4D97-AF65-F5344CB8AC3E}">
        <p14:creationId xmlns:p14="http://schemas.microsoft.com/office/powerpoint/2010/main" val="159345403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Placeholder 2"/>
          <p:cNvSpPr>
            <a:spLocks noGrp="1" noRot="1" noChangeAspect="1" noChangeArrowheads="1" noTextEdit="1"/>
          </p:cNvSpPr>
          <p:nvPr>
            <p:ph type="sldImg"/>
          </p:nvPr>
        </p:nvSpPr>
        <p:spPr>
          <a:ln/>
        </p:spPr>
      </p:sp>
      <p:sp>
        <p:nvSpPr>
          <p:cNvPr id="156675" name="Placeholder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337678855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Placeholder 2"/>
          <p:cNvSpPr>
            <a:spLocks noGrp="1" noRot="1" noChangeAspect="1" noChangeArrowheads="1" noTextEdit="1"/>
          </p:cNvSpPr>
          <p:nvPr>
            <p:ph type="sldImg"/>
          </p:nvPr>
        </p:nvSpPr>
        <p:spPr>
          <a:ln/>
        </p:spPr>
      </p:sp>
      <p:sp>
        <p:nvSpPr>
          <p:cNvPr id="157699" name="Placeholder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19495463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Slide Image Placeholder 1"/>
          <p:cNvSpPr>
            <a:spLocks noGrp="1" noRot="1" noChangeAspect="1"/>
          </p:cNvSpPr>
          <p:nvPr>
            <p:ph type="sldImg"/>
          </p:nvPr>
        </p:nvSpPr>
        <p:spPr>
          <a:ln/>
        </p:spPr>
      </p:sp>
      <p:sp>
        <p:nvSpPr>
          <p:cNvPr id="97282" name="Notes Placeholder 2"/>
          <p:cNvSpPr>
            <a:spLocks noGrp="1"/>
          </p:cNvSpPr>
          <p:nvPr>
            <p:ph type="body" idx="1"/>
          </p:nvPr>
        </p:nvSpPr>
        <p:spPr>
          <a:noFill/>
          <a:ln/>
        </p:spPr>
        <p:txBody>
          <a:bodyPr/>
          <a:lstStyle/>
          <a:p>
            <a:pPr eaLnBrk="1" hangingPunct="1"/>
            <a:endParaRPr lang="en-US"/>
          </a:p>
        </p:txBody>
      </p:sp>
      <p:sp>
        <p:nvSpPr>
          <p:cNvPr id="97283" name="Slide Number Placeholder 3"/>
          <p:cNvSpPr>
            <a:spLocks noGrp="1"/>
          </p:cNvSpPr>
          <p:nvPr>
            <p:ph type="sldNum" sz="quarter" idx="5"/>
          </p:nvPr>
        </p:nvSpPr>
        <p:spPr>
          <a:noFill/>
        </p:spPr>
        <p:txBody>
          <a:bodyPr/>
          <a:lstStyle/>
          <a:p>
            <a:fld id="{3CC99CEC-9EBF-4DE3-8E78-BADFC258C5B5}" type="slidenum">
              <a:rPr lang="en-US" smtClean="0"/>
              <a:pPr/>
              <a:t>43</a:t>
            </a:fld>
            <a:endParaRPr lang="en-US" smtClean="0"/>
          </a:p>
        </p:txBody>
      </p:sp>
    </p:spTree>
    <p:extLst>
      <p:ext uri="{BB962C8B-B14F-4D97-AF65-F5344CB8AC3E}">
        <p14:creationId xmlns:p14="http://schemas.microsoft.com/office/powerpoint/2010/main" val="140327466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Placeholder 2"/>
          <p:cNvSpPr>
            <a:spLocks noGrp="1" noRot="1" noChangeAspect="1" noChangeArrowheads="1" noTextEdit="1"/>
          </p:cNvSpPr>
          <p:nvPr>
            <p:ph type="sldImg"/>
          </p:nvPr>
        </p:nvSpPr>
        <p:spPr>
          <a:ln/>
        </p:spPr>
      </p:sp>
      <p:sp>
        <p:nvSpPr>
          <p:cNvPr id="158723" name="Placeholder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202401307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Slide Image Placeholder 1"/>
          <p:cNvSpPr>
            <a:spLocks noGrp="1" noRot="1" noChangeAspect="1"/>
          </p:cNvSpPr>
          <p:nvPr>
            <p:ph type="sldImg"/>
          </p:nvPr>
        </p:nvSpPr>
        <p:spPr>
          <a:ln/>
        </p:spPr>
      </p:sp>
      <p:sp>
        <p:nvSpPr>
          <p:cNvPr id="100354" name="Notes Placeholder 2"/>
          <p:cNvSpPr>
            <a:spLocks noGrp="1"/>
          </p:cNvSpPr>
          <p:nvPr>
            <p:ph type="body" idx="1"/>
          </p:nvPr>
        </p:nvSpPr>
        <p:spPr>
          <a:noFill/>
          <a:ln/>
        </p:spPr>
        <p:txBody>
          <a:bodyPr/>
          <a:lstStyle/>
          <a:p>
            <a:pPr eaLnBrk="1" hangingPunct="1"/>
            <a:endParaRPr lang="en-US"/>
          </a:p>
        </p:txBody>
      </p:sp>
      <p:sp>
        <p:nvSpPr>
          <p:cNvPr id="100355" name="Slide Number Placeholder 3"/>
          <p:cNvSpPr>
            <a:spLocks noGrp="1"/>
          </p:cNvSpPr>
          <p:nvPr>
            <p:ph type="sldNum" sz="quarter" idx="5"/>
          </p:nvPr>
        </p:nvSpPr>
        <p:spPr>
          <a:noFill/>
        </p:spPr>
        <p:txBody>
          <a:bodyPr/>
          <a:lstStyle/>
          <a:p>
            <a:fld id="{BB5C183A-AB32-4D38-8B3F-3B6A7BE6A10F}" type="slidenum">
              <a:rPr lang="en-US" smtClean="0"/>
              <a:pPr/>
              <a:t>45</a:t>
            </a:fld>
            <a:endParaRPr lang="en-US" smtClean="0"/>
          </a:p>
        </p:txBody>
      </p:sp>
    </p:spTree>
    <p:extLst>
      <p:ext uri="{BB962C8B-B14F-4D97-AF65-F5344CB8AC3E}">
        <p14:creationId xmlns:p14="http://schemas.microsoft.com/office/powerpoint/2010/main" val="65881601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Placeholder 2"/>
          <p:cNvSpPr>
            <a:spLocks noGrp="1" noRot="1" noChangeAspect="1" noChangeArrowheads="1" noTextEdit="1"/>
          </p:cNvSpPr>
          <p:nvPr>
            <p:ph type="sldImg"/>
          </p:nvPr>
        </p:nvSpPr>
        <p:spPr>
          <a:ln/>
        </p:spPr>
      </p:sp>
      <p:sp>
        <p:nvSpPr>
          <p:cNvPr id="102402" name="Placeholder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04678593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Placeholder 2"/>
          <p:cNvSpPr>
            <a:spLocks noGrp="1" noRot="1" noChangeAspect="1" noChangeArrowheads="1" noTextEdit="1"/>
          </p:cNvSpPr>
          <p:nvPr>
            <p:ph type="sldImg"/>
          </p:nvPr>
        </p:nvSpPr>
        <p:spPr>
          <a:ln/>
        </p:spPr>
      </p:sp>
      <p:sp>
        <p:nvSpPr>
          <p:cNvPr id="104450" name="Placeholder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60258020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Placeholder 2"/>
          <p:cNvSpPr>
            <a:spLocks noGrp="1" noRot="1" noChangeAspect="1" noChangeArrowheads="1" noTextEdit="1"/>
          </p:cNvSpPr>
          <p:nvPr>
            <p:ph type="sldImg"/>
          </p:nvPr>
        </p:nvSpPr>
        <p:spPr>
          <a:ln/>
        </p:spPr>
      </p:sp>
      <p:sp>
        <p:nvSpPr>
          <p:cNvPr id="106498" name="Placeholder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06508639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Placeholder 2"/>
          <p:cNvSpPr>
            <a:spLocks noGrp="1" noRot="1" noChangeAspect="1" noChangeArrowheads="1" noTextEdit="1"/>
          </p:cNvSpPr>
          <p:nvPr>
            <p:ph type="sldImg"/>
          </p:nvPr>
        </p:nvSpPr>
        <p:spPr>
          <a:ln/>
        </p:spPr>
      </p:sp>
      <p:sp>
        <p:nvSpPr>
          <p:cNvPr id="108546" name="Placeholder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51818881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Placeholder 2"/>
          <p:cNvSpPr>
            <a:spLocks noGrp="1" noRot="1" noChangeAspect="1" noChangeArrowheads="1" noTextEdit="1"/>
          </p:cNvSpPr>
          <p:nvPr>
            <p:ph type="sldImg"/>
          </p:nvPr>
        </p:nvSpPr>
        <p:spPr>
          <a:ln/>
        </p:spPr>
      </p:sp>
      <p:sp>
        <p:nvSpPr>
          <p:cNvPr id="110594" name="Placeholder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17407790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Placeholder 2"/>
          <p:cNvSpPr>
            <a:spLocks noGrp="1" noRot="1" noChangeAspect="1" noChangeArrowheads="1" noTextEdit="1"/>
          </p:cNvSpPr>
          <p:nvPr>
            <p:ph type="sldImg"/>
          </p:nvPr>
        </p:nvSpPr>
        <p:spPr>
          <a:ln/>
        </p:spPr>
      </p:sp>
      <p:sp>
        <p:nvSpPr>
          <p:cNvPr id="159747" name="Placeholder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217296733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Placeholder 2"/>
          <p:cNvSpPr>
            <a:spLocks noGrp="1" noRot="1" noChangeAspect="1" noChangeArrowheads="1" noTextEdit="1"/>
          </p:cNvSpPr>
          <p:nvPr>
            <p:ph type="sldImg"/>
          </p:nvPr>
        </p:nvSpPr>
        <p:spPr>
          <a:ln/>
        </p:spPr>
      </p:sp>
      <p:sp>
        <p:nvSpPr>
          <p:cNvPr id="113666" name="Placeholder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85116387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Placeholder 2"/>
          <p:cNvSpPr>
            <a:spLocks noGrp="1" noRot="1" noChangeAspect="1" noChangeArrowheads="1" noTextEdit="1"/>
          </p:cNvSpPr>
          <p:nvPr>
            <p:ph type="sldImg"/>
          </p:nvPr>
        </p:nvSpPr>
        <p:spPr>
          <a:ln/>
        </p:spPr>
      </p:sp>
      <p:sp>
        <p:nvSpPr>
          <p:cNvPr id="115714" name="Placeholder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91028063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Placeholder 2"/>
          <p:cNvSpPr>
            <a:spLocks noGrp="1" noRot="1" noChangeAspect="1" noChangeArrowheads="1" noTextEdit="1"/>
          </p:cNvSpPr>
          <p:nvPr>
            <p:ph type="sldImg"/>
          </p:nvPr>
        </p:nvSpPr>
        <p:spPr>
          <a:ln/>
        </p:spPr>
      </p:sp>
      <p:sp>
        <p:nvSpPr>
          <p:cNvPr id="117762" name="Placeholder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99078733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Placeholder 2"/>
          <p:cNvSpPr>
            <a:spLocks noGrp="1" noRot="1" noChangeAspect="1" noChangeArrowheads="1" noTextEdit="1"/>
          </p:cNvSpPr>
          <p:nvPr>
            <p:ph type="sldImg"/>
          </p:nvPr>
        </p:nvSpPr>
        <p:spPr>
          <a:ln/>
        </p:spPr>
      </p:sp>
      <p:sp>
        <p:nvSpPr>
          <p:cNvPr id="119810" name="Placeholder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24473631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Placeholder 2"/>
          <p:cNvSpPr>
            <a:spLocks noGrp="1" noRot="1" noChangeAspect="1" noChangeArrowheads="1" noTextEdit="1"/>
          </p:cNvSpPr>
          <p:nvPr>
            <p:ph type="sldImg"/>
          </p:nvPr>
        </p:nvSpPr>
        <p:spPr>
          <a:ln/>
        </p:spPr>
      </p:sp>
      <p:sp>
        <p:nvSpPr>
          <p:cNvPr id="121858" name="Placeholder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01469044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Placeholder 2"/>
          <p:cNvSpPr>
            <a:spLocks noGrp="1" noRot="1" noChangeAspect="1" noChangeArrowheads="1" noTextEdit="1"/>
          </p:cNvSpPr>
          <p:nvPr>
            <p:ph type="sldImg"/>
          </p:nvPr>
        </p:nvSpPr>
        <p:spPr>
          <a:ln/>
        </p:spPr>
      </p:sp>
      <p:sp>
        <p:nvSpPr>
          <p:cNvPr id="124930" name="Placeholder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04284194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Placeholder 2"/>
          <p:cNvSpPr>
            <a:spLocks noGrp="1" noRot="1" noChangeAspect="1" noChangeArrowheads="1" noTextEdit="1"/>
          </p:cNvSpPr>
          <p:nvPr>
            <p:ph type="sldImg"/>
          </p:nvPr>
        </p:nvSpPr>
        <p:spPr>
          <a:ln/>
        </p:spPr>
      </p:sp>
      <p:sp>
        <p:nvSpPr>
          <p:cNvPr id="126978" name="Placeholder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67041994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Placeholder 2"/>
          <p:cNvSpPr>
            <a:spLocks noGrp="1" noRot="1" noChangeAspect="1" noChangeArrowheads="1" noTextEdit="1"/>
          </p:cNvSpPr>
          <p:nvPr>
            <p:ph type="sldImg"/>
          </p:nvPr>
        </p:nvSpPr>
        <p:spPr>
          <a:ln/>
        </p:spPr>
      </p:sp>
      <p:sp>
        <p:nvSpPr>
          <p:cNvPr id="129026" name="Placeholder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81060114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Placeholder 2"/>
          <p:cNvSpPr>
            <a:spLocks noGrp="1" noRot="1" noChangeAspect="1" noChangeArrowheads="1" noTextEdit="1"/>
          </p:cNvSpPr>
          <p:nvPr>
            <p:ph type="sldImg"/>
          </p:nvPr>
        </p:nvSpPr>
        <p:spPr>
          <a:ln/>
        </p:spPr>
      </p:sp>
      <p:sp>
        <p:nvSpPr>
          <p:cNvPr id="131074" name="Placeholder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84478880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Placeholder 2"/>
          <p:cNvSpPr>
            <a:spLocks noGrp="1" noRot="1" noChangeAspect="1" noChangeArrowheads="1" noTextEdit="1"/>
          </p:cNvSpPr>
          <p:nvPr>
            <p:ph type="sldImg"/>
          </p:nvPr>
        </p:nvSpPr>
        <p:spPr>
          <a:ln/>
        </p:spPr>
      </p:sp>
      <p:sp>
        <p:nvSpPr>
          <p:cNvPr id="135170" name="Placeholder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94480947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Placeholder 2"/>
          <p:cNvSpPr>
            <a:spLocks noGrp="1" noRot="1" noChangeAspect="1" noChangeArrowheads="1" noTextEdit="1"/>
          </p:cNvSpPr>
          <p:nvPr>
            <p:ph type="sldImg"/>
          </p:nvPr>
        </p:nvSpPr>
        <p:spPr>
          <a:ln/>
        </p:spPr>
      </p:sp>
      <p:sp>
        <p:nvSpPr>
          <p:cNvPr id="161795" name="Placeholder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26409955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Placeholder 2"/>
          <p:cNvSpPr>
            <a:spLocks noGrp="1" noRot="1" noChangeAspect="1" noChangeArrowheads="1" noTextEdit="1"/>
          </p:cNvSpPr>
          <p:nvPr>
            <p:ph type="sldImg"/>
          </p:nvPr>
        </p:nvSpPr>
        <p:spPr>
          <a:ln/>
        </p:spPr>
      </p:sp>
      <p:sp>
        <p:nvSpPr>
          <p:cNvPr id="138242" name="Placeholder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57112488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Placeholder 2"/>
          <p:cNvSpPr>
            <a:spLocks noGrp="1" noRot="1" noChangeAspect="1" noChangeArrowheads="1" noTextEdit="1"/>
          </p:cNvSpPr>
          <p:nvPr>
            <p:ph type="sldImg"/>
          </p:nvPr>
        </p:nvSpPr>
        <p:spPr>
          <a:ln/>
        </p:spPr>
      </p:sp>
      <p:sp>
        <p:nvSpPr>
          <p:cNvPr id="140290" name="Placeholder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7415875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5" name="Date Placeholder 3"/>
          <p:cNvSpPr>
            <a:spLocks noGrp="1"/>
          </p:cNvSpPr>
          <p:nvPr>
            <p:ph type="dt" sz="half" idx="10"/>
          </p:nvPr>
        </p:nvSpPr>
        <p:spPr/>
        <p:txBody>
          <a:bodyPr/>
          <a:lstStyle>
            <a:lvl1pPr>
              <a:defRPr smtClean="0"/>
            </a:lvl1pPr>
          </a:lstStyle>
          <a:p>
            <a:pPr>
              <a:defRPr/>
            </a:pPr>
            <a:fld id="{ED07DE2A-0BA3-4499-9D51-0E3DFDAAB406}" type="datetime1">
              <a:rPr lang="en-US"/>
              <a:pPr>
                <a:defRPr/>
              </a:pPr>
              <a:t>3/30/2017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94C73038-8805-44E9-8185-7121D965FC8A}" type="slidenum">
              <a:rPr lang="en-US"/>
              <a:pPr>
                <a:defRPr/>
              </a:pPr>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831699" y="5996112"/>
            <a:ext cx="2216802" cy="2025487"/>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Footer Placeholder 4"/>
          <p:cNvSpPr>
            <a:spLocks noGrp="1"/>
          </p:cNvSpPr>
          <p:nvPr>
            <p:ph type="ftr" sz="quarter" idx="11"/>
          </p:nvPr>
        </p:nvSpPr>
        <p:spPr/>
        <p:txBody>
          <a:bodyPr/>
          <a:lstStyle>
            <a:lvl1pPr>
              <a:defRPr/>
            </a:lvl1pPr>
          </a:lstStyle>
          <a:p>
            <a:pPr>
              <a:defRPr/>
            </a:pPr>
            <a:endParaRPr lang="en-US" dirty="0"/>
          </a:p>
        </p:txBody>
      </p:sp>
      <p:sp>
        <p:nvSpPr>
          <p:cNvPr id="8" name="Slide Number Placeholder 5"/>
          <p:cNvSpPr>
            <a:spLocks noGrp="1"/>
          </p:cNvSpPr>
          <p:nvPr>
            <p:ph type="sldNum" sz="quarter" idx="12"/>
          </p:nvPr>
        </p:nvSpPr>
        <p:spPr/>
        <p:txBody>
          <a:bodyPr/>
          <a:lstStyle>
            <a:lvl1pPr>
              <a:defRPr/>
            </a:lvl1pPr>
          </a:lstStyle>
          <a:p>
            <a:pPr>
              <a:defRPr/>
            </a:pPr>
            <a:fld id="{6193E56E-71EA-451B-B41B-16F25A8195FE}" type="slidenum">
              <a:rPr lang="en-US"/>
              <a:pPr>
                <a:defRPr/>
              </a:pPr>
              <a:t>‹#›</a:t>
            </a:fld>
            <a:endParaRPr lang="en-US"/>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93599" y="5932613"/>
            <a:ext cx="2394602" cy="2187942"/>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214E9042-2F5A-41B5-B05B-8EFD8F45588F}" type="datetime1">
              <a:rPr lang="en-US"/>
              <a:pPr>
                <a:defRPr/>
              </a:pPr>
              <a:t>3/30/2017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FA1F0932-962F-455C-BA41-9EACD6CDF348}" type="slidenum">
              <a:rPr lang="en-US"/>
              <a:pPr>
                <a:defRPr/>
              </a:pPr>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93599" y="5970713"/>
            <a:ext cx="2356502" cy="215313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B96AEDE9-C929-43D8-924C-284B91C1E756}" type="datetime1">
              <a:rPr lang="en-US"/>
              <a:pPr>
                <a:defRPr/>
              </a:pPr>
              <a:t>3/30/2017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9E8C0290-9794-41DA-B68B-4D15B02DCEEC}" type="slidenum">
              <a:rPr lang="en-US"/>
              <a:pPr>
                <a:defRPr/>
              </a:pPr>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66599" y="5907213"/>
            <a:ext cx="2458102" cy="2245962"/>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9D1A3012-6C99-468F-82F1-063446EA22DF}" type="datetime1">
              <a:rPr lang="en-US"/>
              <a:pPr>
                <a:defRPr/>
              </a:pPr>
              <a:t>3/30/2017</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BAE56098-30AD-47BC-920A-D6A510AA35FC}" type="slidenum">
              <a:rPr lang="en-US"/>
              <a:pPr>
                <a:defRPr/>
              </a:pPr>
              <a:t>‹#›</a:t>
            </a:fld>
            <a:endParaRPr lang="en-US"/>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851074" y="5956495"/>
            <a:ext cx="2293002" cy="209511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229CC59C-68AF-4C8F-90FD-435F8B7E670B}" type="datetime1">
              <a:rPr lang="en-US"/>
              <a:pPr>
                <a:defRPr/>
              </a:pPr>
              <a:t>3/30/2017</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F78D54E5-66B6-4CA9-90FD-5CAD363A05A5}" type="slidenum">
              <a:rPr lang="en-US"/>
              <a:pPr>
                <a:defRPr/>
              </a:pPr>
              <a:t>‹#›</a:t>
            </a:fld>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17399" y="5945313"/>
            <a:ext cx="2508902" cy="2292378"/>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A39E9B22-DFC0-43AA-8324-1B7DFB1A41FE}" type="datetime1">
              <a:rPr lang="en-US"/>
              <a:pPr>
                <a:defRPr/>
              </a:pPr>
              <a:t>3/30/2017</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85D5DA4C-4229-4095-A37F-D2540D9D6522}" type="slidenum">
              <a:rPr lang="en-US"/>
              <a:pPr>
                <a:defRPr/>
              </a:pPr>
              <a:t>‹#›</a:t>
            </a:fld>
            <a:endParaRPr lang="en-US"/>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68199" y="5881813"/>
            <a:ext cx="2496202" cy="2280774"/>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2F4D6EA2-0F45-4416-81E0-A1395A5E2448}" type="datetime1">
              <a:rPr lang="en-US"/>
              <a:pPr>
                <a:defRPr/>
              </a:pPr>
              <a:t>3/30/2017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694A0D6-223F-4241-BE27-9EC0D5626DA3}"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F49EA2A5-C4E6-4600-8CA7-C305B4551026}" type="datetime1">
              <a:rPr lang="en-US"/>
              <a:pPr>
                <a:defRPr/>
              </a:pPr>
              <a:t>3/30/2017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7D6A620-245C-4532-B78A-79B629A50017}"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1E2D74C-AF87-461B-9B06-78CCEA71C9AC}" type="datetime1">
              <a:rPr lang="en-US"/>
              <a:pPr>
                <a:defRPr/>
              </a:pPr>
              <a:t>3/30/2017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A226F46-7235-4B87-BDE1-4490C5C6341B}"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419C8DF-1F12-4D54-B42D-8049DA9E8C08}" type="datetime1">
              <a:rPr lang="en-US"/>
              <a:pPr>
                <a:defRPr/>
              </a:pPr>
              <a:t>3/30/2017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85930A9-9469-48B7-ABCB-2DF30736E6D7}"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ea typeface="+mn-ea"/>
                <a:cs typeface="+mn-cs"/>
              </a:defRPr>
            </a:lvl1pPr>
          </a:lstStyle>
          <a:p>
            <a:pPr>
              <a:defRPr/>
            </a:pPr>
            <a:fld id="{7C3F9F15-1718-480E-B7FF-AB9625478D04}" type="datetime1">
              <a:rPr lang="en-US"/>
              <a:pPr>
                <a:defRPr/>
              </a:pPr>
              <a:t>3/30/2017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cs typeface="+mn-cs"/>
              </a:defRPr>
            </a:lvl1pPr>
          </a:lstStyle>
          <a:p>
            <a:pPr>
              <a:defRPr/>
            </a:pPr>
            <a:fld id="{F29DE25A-FFF2-4F62-9DE0-C0F0841DA5E6}"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59" r:id="rId3"/>
    <p:sldLayoutId id="2147483658" r:id="rId4"/>
    <p:sldLayoutId id="2147483657" r:id="rId5"/>
    <p:sldLayoutId id="2147483656" r:id="rId6"/>
    <p:sldLayoutId id="2147483655" r:id="rId7"/>
    <p:sldLayoutId id="2147483654" r:id="rId8"/>
    <p:sldLayoutId id="2147483653" r:id="rId9"/>
    <p:sldLayoutId id="2147483652" r:id="rId10"/>
    <p:sldLayoutId id="2147483651" r:id="rId11"/>
  </p:sldLayoutIdLst>
  <p:hf hdr="0" ftr="0" dt="0"/>
  <p:txStyles>
    <p:titleStyle>
      <a:lvl1pPr algn="l" rtl="0" eaLnBrk="0" fontAlgn="base" hangingPunct="0">
        <a:lnSpc>
          <a:spcPct val="90000"/>
        </a:lnSpc>
        <a:spcBef>
          <a:spcPct val="0"/>
        </a:spcBef>
        <a:spcAft>
          <a:spcPct val="0"/>
        </a:spcAft>
        <a:defRPr sz="4400" kern="1200">
          <a:solidFill>
            <a:schemeClr val="tx1"/>
          </a:solidFill>
          <a:latin typeface="+mj-lt"/>
          <a:ea typeface="ＭＳ Ｐゴシック" pitchFamily="-72" charset="-128"/>
          <a:cs typeface="ＭＳ Ｐゴシック" pitchFamily="-72" charset="-128"/>
        </a:defRPr>
      </a:lvl1pPr>
      <a:lvl2pPr algn="l" rtl="0" eaLnBrk="0" fontAlgn="base" hangingPunct="0">
        <a:lnSpc>
          <a:spcPct val="90000"/>
        </a:lnSpc>
        <a:spcBef>
          <a:spcPct val="0"/>
        </a:spcBef>
        <a:spcAft>
          <a:spcPct val="0"/>
        </a:spcAft>
        <a:defRPr sz="4400">
          <a:solidFill>
            <a:schemeClr val="tx1"/>
          </a:solidFill>
          <a:latin typeface="Calibri Light" charset="0"/>
          <a:ea typeface="ＭＳ Ｐゴシック" pitchFamily="-72" charset="-128"/>
          <a:cs typeface="ＭＳ Ｐゴシック" pitchFamily="-72" charset="-128"/>
        </a:defRPr>
      </a:lvl2pPr>
      <a:lvl3pPr algn="l" rtl="0" eaLnBrk="0" fontAlgn="base" hangingPunct="0">
        <a:lnSpc>
          <a:spcPct val="90000"/>
        </a:lnSpc>
        <a:spcBef>
          <a:spcPct val="0"/>
        </a:spcBef>
        <a:spcAft>
          <a:spcPct val="0"/>
        </a:spcAft>
        <a:defRPr sz="4400">
          <a:solidFill>
            <a:schemeClr val="tx1"/>
          </a:solidFill>
          <a:latin typeface="Calibri Light" charset="0"/>
          <a:ea typeface="ＭＳ Ｐゴシック" pitchFamily="-72" charset="-128"/>
          <a:cs typeface="ＭＳ Ｐゴシック" pitchFamily="-72" charset="-128"/>
        </a:defRPr>
      </a:lvl3pPr>
      <a:lvl4pPr algn="l" rtl="0" eaLnBrk="0" fontAlgn="base" hangingPunct="0">
        <a:lnSpc>
          <a:spcPct val="90000"/>
        </a:lnSpc>
        <a:spcBef>
          <a:spcPct val="0"/>
        </a:spcBef>
        <a:spcAft>
          <a:spcPct val="0"/>
        </a:spcAft>
        <a:defRPr sz="4400">
          <a:solidFill>
            <a:schemeClr val="tx1"/>
          </a:solidFill>
          <a:latin typeface="Calibri Light" charset="0"/>
          <a:ea typeface="ＭＳ Ｐゴシック" pitchFamily="-72" charset="-128"/>
          <a:cs typeface="ＭＳ Ｐゴシック" pitchFamily="-72" charset="-128"/>
        </a:defRPr>
      </a:lvl4pPr>
      <a:lvl5pPr algn="l" rtl="0" eaLnBrk="0" fontAlgn="base" hangingPunct="0">
        <a:lnSpc>
          <a:spcPct val="90000"/>
        </a:lnSpc>
        <a:spcBef>
          <a:spcPct val="0"/>
        </a:spcBef>
        <a:spcAft>
          <a:spcPct val="0"/>
        </a:spcAft>
        <a:defRPr sz="4400">
          <a:solidFill>
            <a:schemeClr val="tx1"/>
          </a:solidFill>
          <a:latin typeface="Calibri Light" charset="0"/>
          <a:ea typeface="ＭＳ Ｐゴシック" pitchFamily="-72" charset="-128"/>
          <a:cs typeface="ＭＳ Ｐゴシック" pitchFamily="-72" charset="-128"/>
        </a:defRPr>
      </a:lvl5pPr>
      <a:lvl6pPr marL="457200" algn="l" rtl="0" fontAlgn="base">
        <a:lnSpc>
          <a:spcPct val="90000"/>
        </a:lnSpc>
        <a:spcBef>
          <a:spcPct val="0"/>
        </a:spcBef>
        <a:spcAft>
          <a:spcPct val="0"/>
        </a:spcAft>
        <a:defRPr sz="4400">
          <a:solidFill>
            <a:schemeClr val="tx1"/>
          </a:solidFill>
          <a:latin typeface="Calibri Light" charset="0"/>
          <a:ea typeface="ＭＳ Ｐゴシック" pitchFamily="-72" charset="-128"/>
          <a:cs typeface="ＭＳ Ｐゴシック" pitchFamily="-72" charset="-128"/>
        </a:defRPr>
      </a:lvl6pPr>
      <a:lvl7pPr marL="914400" algn="l" rtl="0" fontAlgn="base">
        <a:lnSpc>
          <a:spcPct val="90000"/>
        </a:lnSpc>
        <a:spcBef>
          <a:spcPct val="0"/>
        </a:spcBef>
        <a:spcAft>
          <a:spcPct val="0"/>
        </a:spcAft>
        <a:defRPr sz="4400">
          <a:solidFill>
            <a:schemeClr val="tx1"/>
          </a:solidFill>
          <a:latin typeface="Calibri Light" charset="0"/>
          <a:ea typeface="ＭＳ Ｐゴシック" pitchFamily="-72" charset="-128"/>
          <a:cs typeface="ＭＳ Ｐゴシック" pitchFamily="-72" charset="-128"/>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pitchFamily="-72" charset="-128"/>
          <a:cs typeface="ＭＳ Ｐゴシック" pitchFamily="-72" charset="-128"/>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pitchFamily="-72" charset="-128"/>
          <a:cs typeface="ＭＳ Ｐゴシック" pitchFamily="-72" charset="-128"/>
        </a:defRPr>
      </a:lvl9pPr>
    </p:titleStyle>
    <p:bodyStyle>
      <a:lvl1pPr marL="228600" indent="-228600" algn="l" rtl="0" eaLnBrk="0" fontAlgn="base" hangingPunct="0">
        <a:lnSpc>
          <a:spcPct val="90000"/>
        </a:lnSpc>
        <a:spcBef>
          <a:spcPts val="1000"/>
        </a:spcBef>
        <a:spcAft>
          <a:spcPct val="0"/>
        </a:spcAft>
        <a:buFont typeface="Arial" pitchFamily="-72" charset="0"/>
        <a:buChar char="•"/>
        <a:defRPr sz="2800" kern="1200">
          <a:solidFill>
            <a:schemeClr val="tx1"/>
          </a:solidFill>
          <a:latin typeface="+mn-lt"/>
          <a:ea typeface="ＭＳ Ｐゴシック" pitchFamily="-72" charset="-128"/>
          <a:cs typeface="ＭＳ Ｐゴシック" pitchFamily="-72" charset="-128"/>
        </a:defRPr>
      </a:lvl1pPr>
      <a:lvl2pPr marL="685800" indent="-228600" algn="l" rtl="0" eaLnBrk="0" fontAlgn="base" hangingPunct="0">
        <a:lnSpc>
          <a:spcPct val="90000"/>
        </a:lnSpc>
        <a:spcBef>
          <a:spcPts val="500"/>
        </a:spcBef>
        <a:spcAft>
          <a:spcPct val="0"/>
        </a:spcAft>
        <a:buFont typeface="Arial" pitchFamily="-72" charset="0"/>
        <a:buChar char="•"/>
        <a:defRPr sz="2400" kern="1200">
          <a:solidFill>
            <a:schemeClr val="tx1"/>
          </a:solidFill>
          <a:latin typeface="+mn-lt"/>
          <a:ea typeface="ＭＳ Ｐゴシック" pitchFamily="-72" charset="-128"/>
          <a:cs typeface="+mn-cs"/>
        </a:defRPr>
      </a:lvl2pPr>
      <a:lvl3pPr marL="1143000" indent="-228600" algn="l" rtl="0" eaLnBrk="0" fontAlgn="base" hangingPunct="0">
        <a:lnSpc>
          <a:spcPct val="90000"/>
        </a:lnSpc>
        <a:spcBef>
          <a:spcPts val="500"/>
        </a:spcBef>
        <a:spcAft>
          <a:spcPct val="0"/>
        </a:spcAft>
        <a:buFont typeface="Arial" pitchFamily="-72" charset="0"/>
        <a:buChar char="•"/>
        <a:defRPr sz="2000" kern="1200">
          <a:solidFill>
            <a:schemeClr val="tx1"/>
          </a:solidFill>
          <a:latin typeface="+mn-lt"/>
          <a:ea typeface="ＭＳ Ｐゴシック" pitchFamily="-72" charset="-128"/>
          <a:cs typeface="+mn-cs"/>
        </a:defRPr>
      </a:lvl3pPr>
      <a:lvl4pPr marL="1600200" indent="-228600" algn="l" rtl="0" eaLnBrk="0" fontAlgn="base" hangingPunct="0">
        <a:lnSpc>
          <a:spcPct val="90000"/>
        </a:lnSpc>
        <a:spcBef>
          <a:spcPts val="500"/>
        </a:spcBef>
        <a:spcAft>
          <a:spcPct val="0"/>
        </a:spcAft>
        <a:buFont typeface="Arial" pitchFamily="-72" charset="0"/>
        <a:buChar char="•"/>
        <a:defRPr kern="1200">
          <a:solidFill>
            <a:schemeClr val="tx1"/>
          </a:solidFill>
          <a:latin typeface="+mn-lt"/>
          <a:ea typeface="ＭＳ Ｐゴシック" pitchFamily="-72" charset="-128"/>
          <a:cs typeface="+mn-cs"/>
        </a:defRPr>
      </a:lvl4pPr>
      <a:lvl5pPr marL="2057400" indent="-228600" algn="l" rtl="0" eaLnBrk="0" fontAlgn="base" hangingPunct="0">
        <a:lnSpc>
          <a:spcPct val="90000"/>
        </a:lnSpc>
        <a:spcBef>
          <a:spcPts val="500"/>
        </a:spcBef>
        <a:spcAft>
          <a:spcPct val="0"/>
        </a:spcAft>
        <a:buFont typeface="Arial" pitchFamily="-72" charset="0"/>
        <a:buChar char="•"/>
        <a:defRPr kern="1200">
          <a:solidFill>
            <a:schemeClr val="tx1"/>
          </a:solidFill>
          <a:latin typeface="+mn-lt"/>
          <a:ea typeface="ＭＳ Ｐゴシック" pitchFamily="-72"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9.png"/><Relationship Id="rId4" Type="http://schemas.openxmlformats.org/officeDocument/2006/relationships/oleObject" Target="../embeddings/Microsoft_Excel_97-2003_Worksheet1.xls"/></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10.png"/><Relationship Id="rId4" Type="http://schemas.openxmlformats.org/officeDocument/2006/relationships/oleObject" Target="../embeddings/Microsoft_Excel_97-2003_Worksheet2.xls"/></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www.businessofapps.com/wp-content/uploads/2015/10/Screen-shot-2015-10-29-at-8.26.25-AM.png"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12.png"/><Relationship Id="rId4" Type="http://schemas.openxmlformats.org/officeDocument/2006/relationships/oleObject" Target="../embeddings/Microsoft_Excel_97-2003_Worksheet3.xls"/></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13.emf"/><Relationship Id="rId4" Type="http://schemas.openxmlformats.org/officeDocument/2006/relationships/oleObject" Target="../embeddings/Microsoft_Excel_97-2003_Worksheet4.xls"/></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18.emf"/><Relationship Id="rId4" Type="http://schemas.openxmlformats.org/officeDocument/2006/relationships/oleObject" Target="../embeddings/Microsoft_Excel_97-2003_Worksheet5.xls"/></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23.png"/><Relationship Id="rId4" Type="http://schemas.openxmlformats.org/officeDocument/2006/relationships/oleObject" Target="../embeddings/Microsoft_Excel_97-2003_Worksheet6.xls"/></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image" Target="../media/image29.png"/><Relationship Id="rId4" Type="http://schemas.openxmlformats.org/officeDocument/2006/relationships/oleObject" Target="../embeddings/Microsoft_Excel_97-2003_Worksheet7.xls"/></Relationships>
</file>

<file path=ppt/slides/_rels/slide4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image" Target="../media/image32.png"/><Relationship Id="rId4" Type="http://schemas.openxmlformats.org/officeDocument/2006/relationships/oleObject" Target="../embeddings/Microsoft_Excel_97-2003_Worksheet8.xls"/></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image" Target="../media/image33.png"/><Relationship Id="rId4" Type="http://schemas.openxmlformats.org/officeDocument/2006/relationships/oleObject" Target="../embeddings/Microsoft_Excel_97-2003_Worksheet9.xls"/></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p:cNvSpPr>
            <a:spLocks noGrp="1"/>
          </p:cNvSpPr>
          <p:nvPr>
            <p:ph type="ctrTitle"/>
          </p:nvPr>
        </p:nvSpPr>
        <p:spPr/>
        <p:txBody>
          <a:bodyPr/>
          <a:lstStyle/>
          <a:p>
            <a:pPr eaLnBrk="1" hangingPunct="1">
              <a:defRPr/>
            </a:pPr>
            <a:r>
              <a:rPr lang="en-US" sz="3600" dirty="0" smtClean="0">
                <a:solidFill>
                  <a:schemeClr val="accent5">
                    <a:lumMod val="75000"/>
                  </a:schemeClr>
                </a:solidFill>
              </a:rPr>
              <a:t>The US </a:t>
            </a:r>
            <a:br>
              <a:rPr lang="en-US" sz="3600" dirty="0" smtClean="0">
                <a:solidFill>
                  <a:schemeClr val="accent5">
                    <a:lumMod val="75000"/>
                  </a:schemeClr>
                </a:solidFill>
              </a:rPr>
            </a:br>
            <a:r>
              <a:rPr lang="en-US" sz="3600" dirty="0" smtClean="0">
                <a:solidFill>
                  <a:schemeClr val="accent5">
                    <a:lumMod val="75000"/>
                  </a:schemeClr>
                </a:solidFill>
              </a:rPr>
              <a:t>Wearables/Wellness Tracking &amp; Coaching Market</a:t>
            </a:r>
          </a:p>
        </p:txBody>
      </p:sp>
      <p:sp>
        <p:nvSpPr>
          <p:cNvPr id="13314" name="Subtitle 2"/>
          <p:cNvSpPr>
            <a:spLocks noGrp="1"/>
          </p:cNvSpPr>
          <p:nvPr>
            <p:ph type="subTitle" idx="1"/>
          </p:nvPr>
        </p:nvSpPr>
        <p:spPr/>
        <p:txBody>
          <a:bodyPr/>
          <a:lstStyle/>
          <a:p>
            <a:pPr eaLnBrk="1" hangingPunct="1">
              <a:defRPr/>
            </a:pPr>
            <a:r>
              <a:rPr lang="en-US" dirty="0" smtClean="0">
                <a:solidFill>
                  <a:schemeClr val="accent5">
                    <a:lumMod val="75000"/>
                  </a:schemeClr>
                </a:solidFill>
              </a:rPr>
              <a:t>Recap of Secondary Research</a:t>
            </a:r>
          </a:p>
          <a:p>
            <a:pPr eaLnBrk="1" hangingPunct="1">
              <a:defRPr/>
            </a:pPr>
            <a:r>
              <a:rPr lang="en-US" dirty="0" smtClean="0">
                <a:solidFill>
                  <a:schemeClr val="accent5">
                    <a:lumMod val="75000"/>
                  </a:schemeClr>
                </a:solidFill>
              </a:rPr>
              <a:t>January 28</a:t>
            </a:r>
            <a:r>
              <a:rPr lang="en-US" baseline="30000" dirty="0" smtClean="0">
                <a:solidFill>
                  <a:schemeClr val="accent5">
                    <a:lumMod val="75000"/>
                  </a:schemeClr>
                </a:solidFill>
              </a:rPr>
              <a:t>th</a:t>
            </a:r>
            <a:r>
              <a:rPr lang="en-US" dirty="0" smtClean="0">
                <a:solidFill>
                  <a:schemeClr val="accent5">
                    <a:lumMod val="75000"/>
                  </a:schemeClr>
                </a:solidFill>
              </a:rPr>
              <a:t>, 2016</a:t>
            </a:r>
          </a:p>
          <a:p>
            <a:pPr eaLnBrk="1" hangingPunct="1">
              <a:defRPr/>
            </a:pPr>
            <a:endParaRPr lang="en-US" dirty="0" smtClean="0"/>
          </a:p>
        </p:txBody>
      </p:sp>
      <p:sp>
        <p:nvSpPr>
          <p:cNvPr id="2" name="Slide Number Placeholder 1"/>
          <p:cNvSpPr>
            <a:spLocks noGrp="1"/>
          </p:cNvSpPr>
          <p:nvPr>
            <p:ph type="sldNum" sz="quarter" idx="12"/>
          </p:nvPr>
        </p:nvSpPr>
        <p:spPr/>
        <p:txBody>
          <a:bodyPr/>
          <a:lstStyle/>
          <a:p>
            <a:pPr>
              <a:defRPr/>
            </a:pP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eaLnBrk="1" hangingPunct="1">
              <a:defRPr/>
            </a:pPr>
            <a:r>
              <a:rPr lang="en-US" dirty="0" smtClean="0">
                <a:solidFill>
                  <a:schemeClr val="accent5">
                    <a:lumMod val="75000"/>
                  </a:schemeClr>
                </a:solidFill>
              </a:rPr>
              <a:t>Presentation Outline</a:t>
            </a:r>
            <a:endParaRPr lang="en-US" dirty="0">
              <a:solidFill>
                <a:schemeClr val="accent5">
                  <a:lumMod val="75000"/>
                </a:schemeClr>
              </a:solidFill>
            </a:endParaRPr>
          </a:p>
        </p:txBody>
      </p:sp>
      <p:sp>
        <p:nvSpPr>
          <p:cNvPr id="3" name="Content Placeholder 2"/>
          <p:cNvSpPr>
            <a:spLocks noGrp="1"/>
          </p:cNvSpPr>
          <p:nvPr>
            <p:ph idx="1"/>
          </p:nvPr>
        </p:nvSpPr>
        <p:spPr/>
        <p:txBody>
          <a:bodyPr/>
          <a:lstStyle/>
          <a:p>
            <a:pPr eaLnBrk="1" hangingPunct="1">
              <a:defRPr/>
            </a:pPr>
            <a:r>
              <a:rPr lang="en-US" sz="2400" dirty="0" smtClean="0">
                <a:solidFill>
                  <a:schemeClr val="accent5">
                    <a:lumMod val="75000"/>
                  </a:schemeClr>
                </a:solidFill>
              </a:rPr>
              <a:t>Objectives</a:t>
            </a:r>
          </a:p>
          <a:p>
            <a:pPr eaLnBrk="1" hangingPunct="1">
              <a:defRPr/>
            </a:pPr>
            <a:r>
              <a:rPr lang="en-US" sz="2400" dirty="0" smtClean="0">
                <a:solidFill>
                  <a:schemeClr val="accent5">
                    <a:lumMod val="75000"/>
                  </a:schemeClr>
                </a:solidFill>
              </a:rPr>
              <a:t>Methodology</a:t>
            </a:r>
          </a:p>
          <a:p>
            <a:pPr eaLnBrk="1" hangingPunct="1">
              <a:defRPr/>
            </a:pPr>
            <a:r>
              <a:rPr lang="en-US" sz="2400" dirty="0" smtClean="0">
                <a:solidFill>
                  <a:schemeClr val="accent5">
                    <a:lumMod val="75000"/>
                  </a:schemeClr>
                </a:solidFill>
              </a:rPr>
              <a:t>Setting the Stage</a:t>
            </a:r>
          </a:p>
          <a:p>
            <a:pPr eaLnBrk="1" hangingPunct="1">
              <a:defRPr/>
            </a:pPr>
            <a:r>
              <a:rPr lang="en-US" sz="2400" dirty="0">
                <a:solidFill>
                  <a:schemeClr val="accent5">
                    <a:lumMod val="75000"/>
                  </a:schemeClr>
                </a:solidFill>
              </a:rPr>
              <a:t>T</a:t>
            </a:r>
            <a:r>
              <a:rPr lang="en-US" sz="2400" dirty="0" smtClean="0">
                <a:solidFill>
                  <a:schemeClr val="accent5">
                    <a:lumMod val="75000"/>
                  </a:schemeClr>
                </a:solidFill>
              </a:rPr>
              <a:t>echnology Framework for Seniors</a:t>
            </a:r>
          </a:p>
          <a:p>
            <a:pPr eaLnBrk="1" hangingPunct="1">
              <a:defRPr/>
            </a:pPr>
            <a:r>
              <a:rPr lang="en-US" sz="2400" dirty="0" smtClean="0">
                <a:solidFill>
                  <a:schemeClr val="accent5">
                    <a:lumMod val="75000"/>
                  </a:schemeClr>
                </a:solidFill>
              </a:rPr>
              <a:t>The Wearable Market</a:t>
            </a:r>
          </a:p>
          <a:p>
            <a:pPr lvl="1" eaLnBrk="1" hangingPunct="1">
              <a:defRPr/>
            </a:pPr>
            <a:r>
              <a:rPr lang="en-US" sz="2000" dirty="0" smtClean="0">
                <a:solidFill>
                  <a:schemeClr val="accent5">
                    <a:lumMod val="75000"/>
                  </a:schemeClr>
                </a:solidFill>
              </a:rPr>
              <a:t>Total Market</a:t>
            </a:r>
          </a:p>
          <a:p>
            <a:pPr lvl="1" eaLnBrk="1" hangingPunct="1">
              <a:defRPr/>
            </a:pPr>
            <a:r>
              <a:rPr lang="en-US" sz="2000" dirty="0" smtClean="0">
                <a:solidFill>
                  <a:schemeClr val="accent5">
                    <a:lumMod val="75000"/>
                  </a:schemeClr>
                </a:solidFill>
              </a:rPr>
              <a:t>US Market</a:t>
            </a:r>
          </a:p>
          <a:p>
            <a:pPr lvl="2" eaLnBrk="1" hangingPunct="1">
              <a:defRPr/>
            </a:pPr>
            <a:r>
              <a:rPr lang="en-US" sz="1800" dirty="0" smtClean="0">
                <a:solidFill>
                  <a:schemeClr val="accent5">
                    <a:lumMod val="75000"/>
                  </a:schemeClr>
                </a:solidFill>
              </a:rPr>
              <a:t>Demographics of Wearable Users</a:t>
            </a:r>
          </a:p>
          <a:p>
            <a:pPr lvl="2" eaLnBrk="1" hangingPunct="1">
              <a:defRPr/>
            </a:pPr>
            <a:r>
              <a:rPr lang="en-US" sz="1800" dirty="0" smtClean="0">
                <a:solidFill>
                  <a:schemeClr val="accent5">
                    <a:lumMod val="75000"/>
                  </a:schemeClr>
                </a:solidFill>
              </a:rPr>
              <a:t>Types of Wearables</a:t>
            </a:r>
          </a:p>
          <a:p>
            <a:pPr lvl="1" eaLnBrk="1" hangingPunct="1">
              <a:defRPr/>
            </a:pPr>
            <a:r>
              <a:rPr lang="en-US" sz="2000" dirty="0" smtClean="0">
                <a:solidFill>
                  <a:schemeClr val="accent5">
                    <a:lumMod val="75000"/>
                  </a:schemeClr>
                </a:solidFill>
              </a:rPr>
              <a:t>Healthcare</a:t>
            </a:r>
          </a:p>
          <a:p>
            <a:pPr lvl="1" eaLnBrk="1" hangingPunct="1">
              <a:defRPr/>
            </a:pPr>
            <a:r>
              <a:rPr lang="en-US" sz="2000" dirty="0" smtClean="0">
                <a:solidFill>
                  <a:schemeClr val="accent5">
                    <a:lumMod val="75000"/>
                  </a:schemeClr>
                </a:solidFill>
              </a:rPr>
              <a:t>Fitness</a:t>
            </a:r>
          </a:p>
          <a:p>
            <a:pPr lvl="1" eaLnBrk="1" hangingPunct="1">
              <a:defRPr/>
            </a:pPr>
            <a:endParaRPr lang="en-US" dirty="0" smtClean="0">
              <a:solidFill>
                <a:schemeClr val="accent5">
                  <a:lumMod val="75000"/>
                </a:schemeClr>
              </a:solidFill>
            </a:endParaRPr>
          </a:p>
          <a:p>
            <a:pPr lvl="1" eaLnBrk="1" hangingPunct="1">
              <a:defRPr/>
            </a:pPr>
            <a:endParaRPr lang="en-US" dirty="0" smtClean="0"/>
          </a:p>
          <a:p>
            <a:pPr lvl="1" eaLnBrk="1" hangingPunct="1">
              <a:defRPr/>
            </a:pPr>
            <a:endParaRPr lang="en-US" dirty="0"/>
          </a:p>
        </p:txBody>
      </p:sp>
      <p:sp>
        <p:nvSpPr>
          <p:cNvPr id="4" name="Slide Number Placeholder 3"/>
          <p:cNvSpPr>
            <a:spLocks noGrp="1"/>
          </p:cNvSpPr>
          <p:nvPr>
            <p:ph type="sldNum" sz="quarter" idx="12"/>
          </p:nvPr>
        </p:nvSpPr>
        <p:spPr/>
        <p:txBody>
          <a:bodyPr/>
          <a:lstStyle/>
          <a:p>
            <a:pPr>
              <a:defRPr/>
            </a:pPr>
            <a:fld id="{34380B28-B2E1-49EA-8D9F-5E144CC3E253}" type="slidenum">
              <a:rPr lang="en-US" smtClean="0"/>
              <a:pPr>
                <a:defRPr/>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eaLnBrk="1" hangingPunct="1">
              <a:defRPr/>
            </a:pPr>
            <a:r>
              <a:rPr lang="en-US" dirty="0" smtClean="0">
                <a:solidFill>
                  <a:schemeClr val="accent5">
                    <a:lumMod val="75000"/>
                  </a:schemeClr>
                </a:solidFill>
              </a:rPr>
              <a:t>Presentation Outline continued</a:t>
            </a:r>
            <a:endParaRPr lang="en-US" dirty="0">
              <a:solidFill>
                <a:schemeClr val="accent5">
                  <a:lumMod val="75000"/>
                </a:schemeClr>
              </a:solidFill>
            </a:endParaRPr>
          </a:p>
        </p:txBody>
      </p:sp>
      <p:sp>
        <p:nvSpPr>
          <p:cNvPr id="3" name="Content Placeholder 2"/>
          <p:cNvSpPr>
            <a:spLocks noGrp="1"/>
          </p:cNvSpPr>
          <p:nvPr>
            <p:ph idx="1"/>
          </p:nvPr>
        </p:nvSpPr>
        <p:spPr/>
        <p:txBody>
          <a:bodyPr/>
          <a:lstStyle/>
          <a:p>
            <a:pPr eaLnBrk="1" hangingPunct="1">
              <a:defRPr/>
            </a:pPr>
            <a:r>
              <a:rPr lang="en-US" sz="2400" dirty="0" smtClean="0">
                <a:solidFill>
                  <a:schemeClr val="accent5">
                    <a:lumMod val="75000"/>
                  </a:schemeClr>
                </a:solidFill>
              </a:rPr>
              <a:t>Leading Manufacturers of Wearable Technology</a:t>
            </a:r>
          </a:p>
          <a:p>
            <a:pPr eaLnBrk="1" hangingPunct="1">
              <a:defRPr/>
            </a:pPr>
            <a:r>
              <a:rPr lang="en-US" sz="2400" dirty="0" smtClean="0">
                <a:solidFill>
                  <a:schemeClr val="accent5">
                    <a:lumMod val="75000"/>
                  </a:schemeClr>
                </a:solidFill>
              </a:rPr>
              <a:t>Telehealth/</a:t>
            </a:r>
            <a:r>
              <a:rPr lang="en-US" sz="2400" dirty="0" err="1" smtClean="0">
                <a:solidFill>
                  <a:schemeClr val="accent5">
                    <a:lumMod val="75000"/>
                  </a:schemeClr>
                </a:solidFill>
              </a:rPr>
              <a:t>mHealth</a:t>
            </a:r>
            <a:r>
              <a:rPr lang="en-US" sz="2400" dirty="0" smtClean="0">
                <a:solidFill>
                  <a:schemeClr val="accent5">
                    <a:lumMod val="75000"/>
                  </a:schemeClr>
                </a:solidFill>
              </a:rPr>
              <a:t> Leaders of Wearable Technology</a:t>
            </a:r>
          </a:p>
          <a:p>
            <a:pPr eaLnBrk="1" hangingPunct="1">
              <a:defRPr/>
            </a:pPr>
            <a:r>
              <a:rPr lang="en-US" sz="2400" dirty="0" smtClean="0">
                <a:solidFill>
                  <a:schemeClr val="accent5">
                    <a:lumMod val="75000"/>
                  </a:schemeClr>
                </a:solidFill>
              </a:rPr>
              <a:t>Benefits of Telehealth/Wellness Tracking</a:t>
            </a:r>
          </a:p>
          <a:p>
            <a:pPr eaLnBrk="1" hangingPunct="1">
              <a:defRPr/>
            </a:pPr>
            <a:r>
              <a:rPr lang="en-US" sz="2400" dirty="0" smtClean="0">
                <a:solidFill>
                  <a:schemeClr val="accent5">
                    <a:lumMod val="75000"/>
                  </a:schemeClr>
                </a:solidFill>
              </a:rPr>
              <a:t>Other Issues</a:t>
            </a:r>
          </a:p>
          <a:p>
            <a:pPr eaLnBrk="1" hangingPunct="1">
              <a:defRPr/>
            </a:pPr>
            <a:r>
              <a:rPr lang="en-US" sz="2400" dirty="0" smtClean="0">
                <a:solidFill>
                  <a:schemeClr val="accent5">
                    <a:lumMod val="75000"/>
                  </a:schemeClr>
                </a:solidFill>
              </a:rPr>
              <a:t>Summary/Conclusions</a:t>
            </a:r>
          </a:p>
          <a:p>
            <a:pPr eaLnBrk="1" hangingPunct="1">
              <a:defRPr/>
            </a:pPr>
            <a:r>
              <a:rPr lang="en-US" sz="2400" dirty="0" smtClean="0">
                <a:solidFill>
                  <a:schemeClr val="accent5">
                    <a:lumMod val="75000"/>
                  </a:schemeClr>
                </a:solidFill>
              </a:rPr>
              <a:t>Issues to Address</a:t>
            </a:r>
          </a:p>
          <a:p>
            <a:pPr eaLnBrk="1" hangingPunct="1">
              <a:defRPr/>
            </a:pPr>
            <a:r>
              <a:rPr lang="en-US" sz="2400" dirty="0" smtClean="0">
                <a:solidFill>
                  <a:schemeClr val="accent5">
                    <a:lumMod val="75000"/>
                  </a:schemeClr>
                </a:solidFill>
              </a:rPr>
              <a:t>Next Steps</a:t>
            </a:r>
          </a:p>
          <a:p>
            <a:pPr eaLnBrk="1" hangingPunct="1">
              <a:defRPr/>
            </a:pPr>
            <a:r>
              <a:rPr lang="en-US" sz="2400" dirty="0" smtClean="0">
                <a:solidFill>
                  <a:schemeClr val="accent5">
                    <a:lumMod val="75000"/>
                  </a:schemeClr>
                </a:solidFill>
              </a:rPr>
              <a:t>Appendix: Syndicated Research Reports Available for Purchase</a:t>
            </a:r>
          </a:p>
          <a:p>
            <a:pPr lvl="1" eaLnBrk="1" hangingPunct="1">
              <a:defRPr/>
            </a:pPr>
            <a:endParaRPr lang="en-US" dirty="0" smtClean="0"/>
          </a:p>
          <a:p>
            <a:pPr lvl="1" eaLnBrk="1" hangingPunct="1">
              <a:defRPr/>
            </a:pPr>
            <a:endParaRPr lang="en-US" dirty="0" smtClean="0"/>
          </a:p>
          <a:p>
            <a:pPr lvl="1" eaLnBrk="1" hangingPunct="1">
              <a:defRPr/>
            </a:pPr>
            <a:endParaRPr lang="en-US" dirty="0"/>
          </a:p>
        </p:txBody>
      </p:sp>
      <p:sp>
        <p:nvSpPr>
          <p:cNvPr id="4" name="Slide Number Placeholder 3"/>
          <p:cNvSpPr>
            <a:spLocks noGrp="1"/>
          </p:cNvSpPr>
          <p:nvPr>
            <p:ph type="sldNum" sz="quarter" idx="12"/>
          </p:nvPr>
        </p:nvSpPr>
        <p:spPr/>
        <p:txBody>
          <a:bodyPr/>
          <a:lstStyle/>
          <a:p>
            <a:pPr>
              <a:defRPr/>
            </a:pPr>
            <a:fld id="{EC0645F4-1659-4F7C-8AE0-079AEDA0649E}" type="slidenum">
              <a:rPr lang="en-US" smtClean="0"/>
              <a:pPr>
                <a:defRPr/>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title"/>
          </p:nvPr>
        </p:nvSpPr>
        <p:spPr/>
        <p:txBody>
          <a:bodyPr/>
          <a:lstStyle/>
          <a:p>
            <a:pPr algn="ctr" eaLnBrk="1" hangingPunct="1">
              <a:defRPr/>
            </a:pPr>
            <a:r>
              <a:rPr lang="en-US" dirty="0" smtClean="0">
                <a:solidFill>
                  <a:schemeClr val="accent5">
                    <a:lumMod val="75000"/>
                  </a:schemeClr>
                </a:solidFill>
              </a:rPr>
              <a:t>Objectives of Secondary Research</a:t>
            </a:r>
          </a:p>
        </p:txBody>
      </p:sp>
      <p:sp>
        <p:nvSpPr>
          <p:cNvPr id="3" name="Rectangle 2"/>
          <p:cNvSpPr/>
          <p:nvPr/>
        </p:nvSpPr>
        <p:spPr>
          <a:xfrm>
            <a:off x="838200" y="1798638"/>
            <a:ext cx="6096000" cy="3876675"/>
          </a:xfrm>
          <a:prstGeom prst="rect">
            <a:avLst/>
          </a:prstGeom>
        </p:spPr>
        <p:txBody>
          <a:bodyPr>
            <a:spAutoFit/>
          </a:bodyPr>
          <a:lstStyle/>
          <a:p>
            <a:pPr fontAlgn="auto">
              <a:lnSpc>
                <a:spcPct val="107000"/>
              </a:lnSpc>
              <a:spcBef>
                <a:spcPts val="0"/>
              </a:spcBef>
              <a:spcAft>
                <a:spcPts val="800"/>
              </a:spcAft>
              <a:defRPr/>
            </a:pPr>
            <a:r>
              <a:rPr lang="en-US" sz="2800"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rPr>
              <a:t>Objectives of Research are:</a:t>
            </a:r>
          </a:p>
          <a:p>
            <a:pPr marL="342900" indent="-342900" fontAlgn="auto">
              <a:lnSpc>
                <a:spcPct val="107000"/>
              </a:lnSpc>
              <a:spcBef>
                <a:spcPts val="0"/>
              </a:spcBef>
              <a:spcAft>
                <a:spcPts val="0"/>
              </a:spcAft>
              <a:buFont typeface="+mj-lt"/>
              <a:buAutoNum type="arabicPeriod"/>
              <a:defRPr/>
            </a:pPr>
            <a:r>
              <a:rPr lang="en-US"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rPr>
              <a:t>Identify the major players for Wearable Technology sold to seniors 65+ Aging in Place</a:t>
            </a:r>
          </a:p>
          <a:p>
            <a:pPr marL="342900" indent="-342900" fontAlgn="auto">
              <a:lnSpc>
                <a:spcPct val="107000"/>
              </a:lnSpc>
              <a:spcBef>
                <a:spcPts val="0"/>
              </a:spcBef>
              <a:spcAft>
                <a:spcPts val="0"/>
              </a:spcAft>
              <a:buFont typeface="+mj-lt"/>
              <a:buAutoNum type="arabicPeriod"/>
              <a:defRPr/>
            </a:pPr>
            <a:r>
              <a:rPr lang="en-US"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rPr>
              <a:t>Determine usage of senior population of wearable technology for fitness</a:t>
            </a:r>
          </a:p>
          <a:p>
            <a:pPr marL="342900" indent="-342900" fontAlgn="auto">
              <a:lnSpc>
                <a:spcPct val="107000"/>
              </a:lnSpc>
              <a:spcBef>
                <a:spcPts val="0"/>
              </a:spcBef>
              <a:spcAft>
                <a:spcPts val="0"/>
              </a:spcAft>
              <a:buFont typeface="+mj-lt"/>
              <a:buAutoNum type="arabicPeriod"/>
              <a:defRPr/>
            </a:pPr>
            <a:r>
              <a:rPr lang="en-US"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rPr>
              <a:t>Identify any senior communities piloting or using this </a:t>
            </a:r>
            <a:r>
              <a:rPr lang="en-US" dirty="0" smtClean="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rPr>
              <a:t>technology for wellness tracking </a:t>
            </a:r>
            <a:endParaRPr lang="en-US"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indent="-342900" fontAlgn="auto">
              <a:lnSpc>
                <a:spcPct val="107000"/>
              </a:lnSpc>
              <a:spcBef>
                <a:spcPts val="0"/>
              </a:spcBef>
              <a:spcAft>
                <a:spcPts val="800"/>
              </a:spcAft>
              <a:buFont typeface="+mj-lt"/>
              <a:buAutoNum type="arabicPeriod"/>
              <a:defRPr/>
            </a:pPr>
            <a:r>
              <a:rPr lang="en-US"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rPr>
              <a:t>Obtain any other relevant/interesting information</a:t>
            </a:r>
          </a:p>
        </p:txBody>
      </p:sp>
      <p:sp>
        <p:nvSpPr>
          <p:cNvPr id="2" name="Slide Number Placeholder 1"/>
          <p:cNvSpPr>
            <a:spLocks noGrp="1"/>
          </p:cNvSpPr>
          <p:nvPr>
            <p:ph type="sldNum" sz="quarter" idx="12"/>
          </p:nvPr>
        </p:nvSpPr>
        <p:spPr/>
        <p:txBody>
          <a:bodyPr/>
          <a:lstStyle/>
          <a:p>
            <a:pPr>
              <a:defRPr/>
            </a:pPr>
            <a:fld id="{37CE5507-443A-436B-9EE2-D84CC3360C0D}" type="slidenum">
              <a:rPr lang="en-US" smtClean="0"/>
              <a:pPr>
                <a:defRPr/>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p:txBody>
          <a:bodyPr/>
          <a:lstStyle/>
          <a:p>
            <a:pPr algn="ctr" eaLnBrk="1" hangingPunct="1">
              <a:defRPr/>
            </a:pPr>
            <a:r>
              <a:rPr lang="en-US" dirty="0" smtClean="0">
                <a:solidFill>
                  <a:schemeClr val="accent5">
                    <a:lumMod val="75000"/>
                  </a:schemeClr>
                </a:solidFill>
              </a:rPr>
              <a:t>Methodology</a:t>
            </a:r>
          </a:p>
        </p:txBody>
      </p:sp>
      <p:sp>
        <p:nvSpPr>
          <p:cNvPr id="3" name="Content Placeholder 2"/>
          <p:cNvSpPr>
            <a:spLocks noGrp="1"/>
          </p:cNvSpPr>
          <p:nvPr>
            <p:ph idx="1"/>
          </p:nvPr>
        </p:nvSpPr>
        <p:spPr/>
        <p:txBody>
          <a:bodyPr rtlCol="0">
            <a:normAutofit fontScale="92500" lnSpcReduction="10000"/>
          </a:bodyPr>
          <a:lstStyle/>
          <a:p>
            <a:pPr eaLnBrk="1" fontAlgn="auto" hangingPunct="1">
              <a:spcAft>
                <a:spcPts val="0"/>
              </a:spcAft>
              <a:buFont typeface="Arial" panose="020B0604020202020204" pitchFamily="34" charset="0"/>
              <a:buChar char="•"/>
              <a:defRPr/>
            </a:pPr>
            <a:r>
              <a:rPr lang="en-US" dirty="0" smtClean="0">
                <a:solidFill>
                  <a:schemeClr val="accent5">
                    <a:lumMod val="75000"/>
                  </a:schemeClr>
                </a:solidFill>
                <a:ea typeface="+mn-ea"/>
                <a:cs typeface="+mn-cs"/>
              </a:rPr>
              <a:t>Intensive searching on google for a variety of terms</a:t>
            </a:r>
          </a:p>
          <a:p>
            <a:pPr lvl="1" eaLnBrk="1" fontAlgn="auto" hangingPunct="1">
              <a:spcAft>
                <a:spcPts val="0"/>
              </a:spcAft>
              <a:buFont typeface="Arial" panose="020B0604020202020204" pitchFamily="34" charset="0"/>
              <a:buChar char="•"/>
              <a:defRPr/>
            </a:pPr>
            <a:r>
              <a:rPr lang="en-US" dirty="0" smtClean="0">
                <a:solidFill>
                  <a:schemeClr val="accent5">
                    <a:lumMod val="75000"/>
                  </a:schemeClr>
                </a:solidFill>
                <a:ea typeface="+mn-ea"/>
              </a:rPr>
              <a:t>Seniors, living at home, aging in place, senior community centers</a:t>
            </a:r>
          </a:p>
          <a:p>
            <a:pPr lvl="1" eaLnBrk="1" fontAlgn="auto" hangingPunct="1">
              <a:spcAft>
                <a:spcPts val="0"/>
              </a:spcAft>
              <a:buFont typeface="Arial" panose="020B0604020202020204" pitchFamily="34" charset="0"/>
              <a:buChar char="•"/>
              <a:defRPr/>
            </a:pPr>
            <a:r>
              <a:rPr lang="en-US" dirty="0" smtClean="0">
                <a:solidFill>
                  <a:schemeClr val="accent5">
                    <a:lumMod val="75000"/>
                  </a:schemeClr>
                </a:solidFill>
                <a:ea typeface="+mn-ea"/>
              </a:rPr>
              <a:t>Wearable technology, fitness tracking, tele-health, </a:t>
            </a:r>
            <a:r>
              <a:rPr lang="en-US" dirty="0" err="1" smtClean="0">
                <a:solidFill>
                  <a:schemeClr val="accent5">
                    <a:lumMod val="75000"/>
                  </a:schemeClr>
                </a:solidFill>
                <a:ea typeface="+mn-ea"/>
              </a:rPr>
              <a:t>mhealth</a:t>
            </a:r>
            <a:r>
              <a:rPr lang="en-US" dirty="0" smtClean="0">
                <a:solidFill>
                  <a:schemeClr val="accent5">
                    <a:lumMod val="75000"/>
                  </a:schemeClr>
                </a:solidFill>
                <a:ea typeface="+mn-ea"/>
              </a:rPr>
              <a:t>, remote patient monitoring, wellness coaching, wellness tracking</a:t>
            </a:r>
          </a:p>
          <a:p>
            <a:pPr lvl="1" eaLnBrk="1" fontAlgn="auto" hangingPunct="1">
              <a:spcAft>
                <a:spcPts val="0"/>
              </a:spcAft>
              <a:buFont typeface="Arial" panose="020B0604020202020204" pitchFamily="34" charset="0"/>
              <a:buChar char="•"/>
              <a:defRPr/>
            </a:pPr>
            <a:r>
              <a:rPr lang="en-US" dirty="0" smtClean="0">
                <a:solidFill>
                  <a:schemeClr val="accent5">
                    <a:lumMod val="75000"/>
                  </a:schemeClr>
                </a:solidFill>
                <a:ea typeface="+mn-ea"/>
              </a:rPr>
              <a:t>National Institute of Health, National Institute of Aging</a:t>
            </a:r>
          </a:p>
          <a:p>
            <a:pPr lvl="1" eaLnBrk="1" fontAlgn="auto" hangingPunct="1">
              <a:spcAft>
                <a:spcPts val="0"/>
              </a:spcAft>
              <a:buFont typeface="Arial" panose="020B0604020202020204" pitchFamily="34" charset="0"/>
              <a:buChar char="•"/>
              <a:defRPr/>
            </a:pPr>
            <a:r>
              <a:rPr lang="en-US" dirty="0" smtClean="0">
                <a:solidFill>
                  <a:schemeClr val="accent5">
                    <a:lumMod val="75000"/>
                  </a:schemeClr>
                </a:solidFill>
                <a:ea typeface="+mn-ea"/>
              </a:rPr>
              <a:t>Aging In Place Technology Watch</a:t>
            </a:r>
          </a:p>
          <a:p>
            <a:pPr lvl="1" eaLnBrk="1" fontAlgn="auto" hangingPunct="1">
              <a:spcAft>
                <a:spcPts val="0"/>
              </a:spcAft>
              <a:buFont typeface="Arial" panose="020B0604020202020204" pitchFamily="34" charset="0"/>
              <a:buChar char="•"/>
              <a:defRPr/>
            </a:pPr>
            <a:r>
              <a:rPr lang="en-US" dirty="0" smtClean="0">
                <a:solidFill>
                  <a:schemeClr val="accent5">
                    <a:lumMod val="75000"/>
                  </a:schemeClr>
                </a:solidFill>
                <a:ea typeface="+mn-ea"/>
              </a:rPr>
              <a:t>Market Research.com, </a:t>
            </a:r>
            <a:r>
              <a:rPr lang="en-US" dirty="0" err="1" smtClean="0">
                <a:solidFill>
                  <a:schemeClr val="accent5">
                    <a:lumMod val="75000"/>
                  </a:schemeClr>
                </a:solidFill>
                <a:ea typeface="+mn-ea"/>
              </a:rPr>
              <a:t>emarketer</a:t>
            </a:r>
            <a:endParaRPr lang="en-US" dirty="0" smtClean="0">
              <a:solidFill>
                <a:schemeClr val="accent5">
                  <a:lumMod val="75000"/>
                </a:schemeClr>
              </a:solidFill>
              <a:ea typeface="+mn-ea"/>
            </a:endParaRPr>
          </a:p>
          <a:p>
            <a:pPr lvl="1" eaLnBrk="1" fontAlgn="auto" hangingPunct="1">
              <a:spcAft>
                <a:spcPts val="0"/>
              </a:spcAft>
              <a:buFont typeface="Arial" panose="020B0604020202020204" pitchFamily="34" charset="0"/>
              <a:buChar char="•"/>
              <a:defRPr/>
            </a:pPr>
            <a:r>
              <a:rPr lang="en-US" dirty="0" smtClean="0">
                <a:solidFill>
                  <a:schemeClr val="accent5">
                    <a:lumMod val="75000"/>
                  </a:schemeClr>
                </a:solidFill>
                <a:ea typeface="+mn-ea"/>
              </a:rPr>
              <a:t>Financial investment firms: Morgan Stanley and Goldman Sachs</a:t>
            </a:r>
          </a:p>
          <a:p>
            <a:pPr eaLnBrk="1" fontAlgn="auto" hangingPunct="1">
              <a:spcAft>
                <a:spcPts val="0"/>
              </a:spcAft>
              <a:buFont typeface="Arial" panose="020B0604020202020204" pitchFamily="34" charset="0"/>
              <a:buChar char="•"/>
              <a:defRPr/>
            </a:pPr>
            <a:r>
              <a:rPr lang="en-US" dirty="0" smtClean="0">
                <a:solidFill>
                  <a:schemeClr val="accent5">
                    <a:lumMod val="75000"/>
                  </a:schemeClr>
                </a:solidFill>
                <a:ea typeface="+mn-ea"/>
              </a:rPr>
              <a:t>Syndicated Research Firms (Databases): Frost &amp; Sullivan, IDC, Gartner Research, Parks Associates, ABI Research, Mintel, </a:t>
            </a:r>
            <a:r>
              <a:rPr lang="en-US" dirty="0" err="1" smtClean="0">
                <a:solidFill>
                  <a:schemeClr val="accent5">
                    <a:lumMod val="75000"/>
                  </a:schemeClr>
                </a:solidFill>
                <a:ea typeface="+mn-ea"/>
              </a:rPr>
              <a:t>Soreon</a:t>
            </a:r>
            <a:r>
              <a:rPr lang="en-US" dirty="0" smtClean="0">
                <a:solidFill>
                  <a:schemeClr val="accent5">
                    <a:lumMod val="75000"/>
                  </a:schemeClr>
                </a:solidFill>
                <a:ea typeface="+mn-ea"/>
              </a:rPr>
              <a:t> Research, Global Industry Analysts, </a:t>
            </a:r>
            <a:r>
              <a:rPr lang="en-US" dirty="0" err="1" smtClean="0">
                <a:solidFill>
                  <a:schemeClr val="accent5">
                    <a:lumMod val="75000"/>
                  </a:schemeClr>
                </a:solidFill>
                <a:ea typeface="+mn-ea"/>
              </a:rPr>
              <a:t>VisionGain</a:t>
            </a:r>
            <a:r>
              <a:rPr lang="en-US" dirty="0" smtClean="0">
                <a:solidFill>
                  <a:schemeClr val="accent5">
                    <a:lumMod val="75000"/>
                  </a:schemeClr>
                </a:solidFill>
                <a:ea typeface="+mn-ea"/>
              </a:rPr>
              <a:t>, Statista</a:t>
            </a:r>
          </a:p>
          <a:p>
            <a:pPr lvl="1" eaLnBrk="1" fontAlgn="auto" hangingPunct="1">
              <a:spcAft>
                <a:spcPts val="0"/>
              </a:spcAft>
              <a:buFont typeface="Arial" panose="020B0604020202020204" pitchFamily="34" charset="0"/>
              <a:buChar char="•"/>
              <a:defRPr/>
            </a:pPr>
            <a:r>
              <a:rPr lang="en-US" dirty="0" smtClean="0">
                <a:solidFill>
                  <a:schemeClr val="accent5">
                    <a:lumMod val="75000"/>
                  </a:schemeClr>
                </a:solidFill>
                <a:ea typeface="+mn-ea"/>
              </a:rPr>
              <a:t>Discussions with several groups</a:t>
            </a:r>
            <a:endParaRPr lang="en-US" dirty="0">
              <a:solidFill>
                <a:schemeClr val="accent5">
                  <a:lumMod val="75000"/>
                </a:schemeClr>
              </a:solidFill>
              <a:ea typeface="+mn-ea"/>
            </a:endParaRPr>
          </a:p>
        </p:txBody>
      </p:sp>
      <p:sp>
        <p:nvSpPr>
          <p:cNvPr id="2" name="Slide Number Placeholder 1"/>
          <p:cNvSpPr>
            <a:spLocks noGrp="1"/>
          </p:cNvSpPr>
          <p:nvPr>
            <p:ph type="sldNum" sz="quarter" idx="12"/>
          </p:nvPr>
        </p:nvSpPr>
        <p:spPr/>
        <p:txBody>
          <a:bodyPr/>
          <a:lstStyle/>
          <a:p>
            <a:pPr>
              <a:defRPr/>
            </a:pPr>
            <a:fld id="{9412EF67-EEE5-481F-96E1-0C3674D34046}" type="slidenum">
              <a:rPr lang="en-US" smtClean="0"/>
              <a:pPr>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eaLnBrk="1" hangingPunct="1">
              <a:defRPr/>
            </a:pPr>
            <a:r>
              <a:rPr lang="en-US" dirty="0" smtClean="0">
                <a:solidFill>
                  <a:schemeClr val="accent5">
                    <a:lumMod val="75000"/>
                  </a:schemeClr>
                </a:solidFill>
              </a:rPr>
              <a:t>Setting the Stage</a:t>
            </a:r>
            <a:endParaRPr lang="en-US" dirty="0"/>
          </a:p>
        </p:txBody>
      </p:sp>
      <p:sp>
        <p:nvSpPr>
          <p:cNvPr id="3" name="Content Placeholder 2"/>
          <p:cNvSpPr>
            <a:spLocks noGrp="1"/>
          </p:cNvSpPr>
          <p:nvPr>
            <p:ph idx="1"/>
          </p:nvPr>
        </p:nvSpPr>
        <p:spPr/>
        <p:txBody>
          <a:bodyPr/>
          <a:lstStyle/>
          <a:p>
            <a:pPr eaLnBrk="1" hangingPunct="1">
              <a:defRPr/>
            </a:pPr>
            <a:r>
              <a:rPr lang="en-US" i="1" dirty="0" smtClean="0">
                <a:solidFill>
                  <a:schemeClr val="accent5">
                    <a:lumMod val="75000"/>
                  </a:schemeClr>
                </a:solidFill>
              </a:rPr>
              <a:t>“It’s like the early days of the mobile phone, when the phones were bricks. We are at the early stages (of wearable technologies)” </a:t>
            </a:r>
          </a:p>
          <a:p>
            <a:pPr lvl="1" eaLnBrk="1" hangingPunct="1">
              <a:defRPr/>
            </a:pPr>
            <a:r>
              <a:rPr lang="en-US" i="1" dirty="0" smtClean="0"/>
              <a:t>Ivo </a:t>
            </a:r>
            <a:r>
              <a:rPr lang="en-US" i="1" dirty="0" err="1" smtClean="0"/>
              <a:t>Stivoric</a:t>
            </a:r>
            <a:r>
              <a:rPr lang="en-US" i="1" dirty="0" smtClean="0"/>
              <a:t> Jawbone </a:t>
            </a:r>
          </a:p>
          <a:p>
            <a:pPr lvl="1" eaLnBrk="1" hangingPunct="1">
              <a:defRPr/>
            </a:pPr>
            <a:r>
              <a:rPr lang="en-US" i="1" dirty="0" smtClean="0"/>
              <a:t>PWC focus group 2014</a:t>
            </a:r>
          </a:p>
          <a:p>
            <a:pPr eaLnBrk="1" hangingPunct="1">
              <a:defRPr/>
            </a:pPr>
            <a:r>
              <a:rPr lang="en-US" i="1" dirty="0" smtClean="0">
                <a:solidFill>
                  <a:schemeClr val="accent5">
                    <a:lumMod val="75000"/>
                  </a:schemeClr>
                </a:solidFill>
              </a:rPr>
              <a:t>“In five years, we’ll have better population tools that support anticipatory care”</a:t>
            </a:r>
          </a:p>
          <a:p>
            <a:pPr lvl="1" eaLnBrk="1" hangingPunct="1">
              <a:defRPr/>
            </a:pPr>
            <a:r>
              <a:rPr lang="en-US" i="1" dirty="0" err="1" smtClean="0"/>
              <a:t>Cris</a:t>
            </a:r>
            <a:r>
              <a:rPr lang="en-US" i="1" dirty="0" smtClean="0"/>
              <a:t> Ross Mayo Clinic</a:t>
            </a:r>
          </a:p>
          <a:p>
            <a:pPr lvl="1" eaLnBrk="1" hangingPunct="1">
              <a:defRPr/>
            </a:pPr>
            <a:r>
              <a:rPr lang="en-US" i="1" dirty="0" smtClean="0"/>
              <a:t>Health Research Institute/PWC 2014</a:t>
            </a:r>
          </a:p>
          <a:p>
            <a:pPr lvl="2" eaLnBrk="1" hangingPunct="1">
              <a:defRPr/>
            </a:pPr>
            <a:r>
              <a:rPr lang="en-US" i="1" dirty="0" smtClean="0"/>
              <a:t>Healthcare Delivery of the Future: How Digital Technology Can Bridge Time and Distance Between Clinicians and Consumers</a:t>
            </a:r>
          </a:p>
          <a:p>
            <a:pPr eaLnBrk="1" hangingPunct="1">
              <a:defRPr/>
            </a:pPr>
            <a:endParaRPr lang="en-US" i="1" dirty="0"/>
          </a:p>
        </p:txBody>
      </p:sp>
      <p:sp>
        <p:nvSpPr>
          <p:cNvPr id="4" name="Slide Number Placeholder 3"/>
          <p:cNvSpPr>
            <a:spLocks noGrp="1"/>
          </p:cNvSpPr>
          <p:nvPr>
            <p:ph type="sldNum" sz="quarter" idx="12"/>
          </p:nvPr>
        </p:nvSpPr>
        <p:spPr/>
        <p:txBody>
          <a:bodyPr/>
          <a:lstStyle/>
          <a:p>
            <a:pPr>
              <a:defRPr/>
            </a:pPr>
            <a:fld id="{9E1885B4-5FC4-4823-8A1F-F7EC0C2B1BC5}" type="slidenum">
              <a:rPr lang="en-US"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eaLnBrk="1" hangingPunct="1">
              <a:defRPr/>
            </a:pPr>
            <a:r>
              <a:rPr lang="en-US" dirty="0" smtClean="0">
                <a:solidFill>
                  <a:schemeClr val="accent5">
                    <a:lumMod val="75000"/>
                  </a:schemeClr>
                </a:solidFill>
              </a:rPr>
              <a:t>Setting the Stage </a:t>
            </a:r>
            <a:r>
              <a:rPr lang="en-US" sz="3600" dirty="0" smtClean="0">
                <a:solidFill>
                  <a:schemeClr val="accent5">
                    <a:lumMod val="75000"/>
                  </a:schemeClr>
                </a:solidFill>
              </a:rPr>
              <a:t>continued</a:t>
            </a:r>
            <a:endParaRPr lang="en-US" sz="3600" dirty="0"/>
          </a:p>
        </p:txBody>
      </p:sp>
      <p:sp>
        <p:nvSpPr>
          <p:cNvPr id="3" name="Content Placeholder 2"/>
          <p:cNvSpPr>
            <a:spLocks noGrp="1"/>
          </p:cNvSpPr>
          <p:nvPr>
            <p:ph idx="1"/>
          </p:nvPr>
        </p:nvSpPr>
        <p:spPr/>
        <p:txBody>
          <a:bodyPr/>
          <a:lstStyle/>
          <a:p>
            <a:pPr eaLnBrk="1" hangingPunct="1">
              <a:defRPr/>
            </a:pPr>
            <a:r>
              <a:rPr lang="en-US" i="1" dirty="0" smtClean="0">
                <a:solidFill>
                  <a:schemeClr val="accent5">
                    <a:lumMod val="75000"/>
                  </a:schemeClr>
                </a:solidFill>
              </a:rPr>
              <a:t>56% of people believe average life expectancy will grow 10 years because of wearable enabled monitoring of vital signs</a:t>
            </a:r>
          </a:p>
          <a:p>
            <a:pPr lvl="1" eaLnBrk="1" hangingPunct="1">
              <a:defRPr/>
            </a:pPr>
            <a:r>
              <a:rPr lang="en-US" i="1" dirty="0" smtClean="0"/>
              <a:t>HRI/CIS Wearables Consumer Survey 2014</a:t>
            </a:r>
          </a:p>
          <a:p>
            <a:pPr eaLnBrk="1" hangingPunct="1">
              <a:defRPr/>
            </a:pPr>
            <a:r>
              <a:rPr lang="en-US" i="1" dirty="0" smtClean="0">
                <a:solidFill>
                  <a:schemeClr val="accent5">
                    <a:lumMod val="75000"/>
                  </a:schemeClr>
                </a:solidFill>
              </a:rPr>
              <a:t>90% of seniors plan to stay in their own home</a:t>
            </a:r>
          </a:p>
          <a:p>
            <a:pPr lvl="1" eaLnBrk="1" hangingPunct="1">
              <a:defRPr/>
            </a:pPr>
            <a:r>
              <a:rPr lang="en-US" i="1" dirty="0" smtClean="0">
                <a:solidFill>
                  <a:schemeClr val="accent5">
                    <a:lumMod val="75000"/>
                  </a:schemeClr>
                </a:solidFill>
              </a:rPr>
              <a:t>67% of caregivers want to use technology but only 10% currently use</a:t>
            </a:r>
          </a:p>
          <a:p>
            <a:pPr lvl="1" eaLnBrk="1" hangingPunct="1">
              <a:defRPr/>
            </a:pPr>
            <a:r>
              <a:rPr lang="en-US" i="1" dirty="0" smtClean="0"/>
              <a:t>AARP Caregiver Innovation Frontiers Report 2016</a:t>
            </a:r>
          </a:p>
          <a:p>
            <a:pPr marL="0" indent="0" eaLnBrk="1" hangingPunct="1">
              <a:buFont typeface="Arial" pitchFamily="-72" charset="0"/>
              <a:buNone/>
              <a:defRPr/>
            </a:pPr>
            <a:endParaRPr lang="en-US" i="1" dirty="0"/>
          </a:p>
        </p:txBody>
      </p:sp>
      <p:sp>
        <p:nvSpPr>
          <p:cNvPr id="4" name="Slide Number Placeholder 3"/>
          <p:cNvSpPr>
            <a:spLocks noGrp="1"/>
          </p:cNvSpPr>
          <p:nvPr>
            <p:ph type="sldNum" sz="quarter" idx="12"/>
          </p:nvPr>
        </p:nvSpPr>
        <p:spPr/>
        <p:txBody>
          <a:bodyPr/>
          <a:lstStyle/>
          <a:p>
            <a:pPr>
              <a:defRPr/>
            </a:pPr>
            <a:fld id="{30C40734-534A-4D57-9311-D1CD9D910D5D}" type="slidenum">
              <a:rPr lang="en-US" smtClean="0"/>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eaLnBrk="1" hangingPunct="1">
              <a:defRPr/>
            </a:pPr>
            <a:r>
              <a:rPr lang="en-US" sz="3600" dirty="0" smtClean="0">
                <a:solidFill>
                  <a:schemeClr val="accent5">
                    <a:lumMod val="75000"/>
                  </a:schemeClr>
                </a:solidFill>
              </a:rPr>
              <a:t>A Framework For Technologies for Seniors</a:t>
            </a:r>
            <a:br>
              <a:rPr lang="en-US" sz="3600" dirty="0" smtClean="0">
                <a:solidFill>
                  <a:schemeClr val="accent5">
                    <a:lumMod val="75000"/>
                  </a:schemeClr>
                </a:solidFill>
              </a:rPr>
            </a:br>
            <a:r>
              <a:rPr lang="en-US" sz="2400" dirty="0" smtClean="0"/>
              <a:t>Aging in Place Technology Watch 2015</a:t>
            </a:r>
            <a:endParaRPr lang="en-US" sz="3600" dirty="0">
              <a:solidFill>
                <a:schemeClr val="accent5">
                  <a:lumMod val="75000"/>
                </a:schemeClr>
              </a:solidFill>
            </a:endParaRPr>
          </a:p>
        </p:txBody>
      </p:sp>
      <p:pic>
        <p:nvPicPr>
          <p:cNvPr id="24578" name="Picture 4" descr="Screen shot 2016-01-19 at 2"/>
          <p:cNvPicPr>
            <a:picLocks noGrp="1" noChangeAspect="1" noChangeArrowheads="1"/>
          </p:cNvPicPr>
          <p:nvPr>
            <p:ph idx="1"/>
          </p:nvPr>
        </p:nvPicPr>
        <p:blipFill>
          <a:blip r:embed="rId3"/>
          <a:srcRect/>
          <a:stretch>
            <a:fillRect/>
          </a:stretch>
        </p:blipFill>
        <p:spPr>
          <a:xfrm>
            <a:off x="2081213" y="1690688"/>
            <a:ext cx="6275387" cy="4351337"/>
          </a:xfrm>
        </p:spPr>
      </p:pic>
      <p:sp>
        <p:nvSpPr>
          <p:cNvPr id="24579" name="TextBox 4"/>
          <p:cNvSpPr txBox="1">
            <a:spLocks noChangeArrowheads="1"/>
          </p:cNvSpPr>
          <p:nvPr/>
        </p:nvSpPr>
        <p:spPr bwMode="auto">
          <a:xfrm>
            <a:off x="9129713" y="2536825"/>
            <a:ext cx="2747962" cy="238125"/>
          </a:xfrm>
          <a:prstGeom prst="rect">
            <a:avLst/>
          </a:prstGeom>
          <a:noFill/>
          <a:ln w="9525">
            <a:solidFill>
              <a:schemeClr val="tx1"/>
            </a:solidFill>
            <a:miter lim="800000"/>
            <a:headEnd/>
            <a:tailEnd/>
          </a:ln>
        </p:spPr>
        <p:txBody>
          <a:bodyPr wrap="none">
            <a:prstTxWarp prst="textNoShape">
              <a:avLst/>
            </a:prstTxWarp>
            <a:spAutoFit/>
          </a:bodyPr>
          <a:lstStyle/>
          <a:p>
            <a:r>
              <a:rPr lang="en-US" sz="900" b="1">
                <a:solidFill>
                  <a:srgbClr val="002060"/>
                </a:solidFill>
              </a:rPr>
              <a:t>PERS:  Personal Emergency Reporting System</a:t>
            </a:r>
          </a:p>
        </p:txBody>
      </p:sp>
      <p:sp>
        <p:nvSpPr>
          <p:cNvPr id="6" name="TextBox 5"/>
          <p:cNvSpPr txBox="1"/>
          <p:nvPr/>
        </p:nvSpPr>
        <p:spPr>
          <a:xfrm>
            <a:off x="1132010" y="6070600"/>
            <a:ext cx="2727325" cy="650875"/>
          </a:xfrm>
          <a:prstGeom prst="rect">
            <a:avLst/>
          </a:prstGeom>
          <a:noFill/>
          <a:ln>
            <a:solidFill>
              <a:schemeClr val="tx1"/>
            </a:solidFill>
          </a:ln>
        </p:spPr>
        <p:txBody>
          <a:bodyPr>
            <a:spAutoFit/>
          </a:bodyPr>
          <a:lstStyle/>
          <a:p>
            <a:pPr>
              <a:defRPr/>
            </a:pPr>
            <a:r>
              <a:rPr lang="en-US" sz="1800" dirty="0">
                <a:solidFill>
                  <a:schemeClr val="accent5">
                    <a:lumMod val="75000"/>
                  </a:schemeClr>
                </a:solidFill>
              </a:rPr>
              <a:t>Technologies overlap and may converge</a:t>
            </a:r>
          </a:p>
        </p:txBody>
      </p:sp>
      <p:sp>
        <p:nvSpPr>
          <p:cNvPr id="3" name="Slide Number Placeholder 2"/>
          <p:cNvSpPr>
            <a:spLocks noGrp="1"/>
          </p:cNvSpPr>
          <p:nvPr>
            <p:ph type="sldNum" sz="quarter" idx="12"/>
          </p:nvPr>
        </p:nvSpPr>
        <p:spPr/>
        <p:txBody>
          <a:bodyPr/>
          <a:lstStyle/>
          <a:p>
            <a:pPr>
              <a:defRPr/>
            </a:pPr>
            <a:fld id="{6AD181BB-E8E9-4AE8-B22A-38CCB0B10D42}" type="slidenum">
              <a:rPr lang="en-US" smtClean="0"/>
              <a:pPr>
                <a:defRPr/>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sz="3600" dirty="0" smtClean="0">
                <a:solidFill>
                  <a:schemeClr val="accent5">
                    <a:lumMod val="75000"/>
                  </a:schemeClr>
                </a:solidFill>
                <a:ea typeface="+mj-ea"/>
                <a:cs typeface="+mj-cs"/>
              </a:rPr>
              <a:t>Snapshot of Technology Devices Used by US Seniors/Caregivers</a:t>
            </a:r>
            <a:r>
              <a:rPr lang="en-US" dirty="0">
                <a:ea typeface="+mj-ea"/>
                <a:cs typeface="+mj-cs"/>
              </a:rPr>
              <a:t/>
            </a:r>
            <a:br>
              <a:rPr lang="en-US" dirty="0">
                <a:ea typeface="+mj-ea"/>
                <a:cs typeface="+mj-cs"/>
              </a:rPr>
            </a:br>
            <a:r>
              <a:rPr lang="en-US" sz="2700" dirty="0" smtClean="0">
                <a:ea typeface="+mj-ea"/>
                <a:cs typeface="+mj-cs"/>
              </a:rPr>
              <a:t>Parks </a:t>
            </a:r>
            <a:r>
              <a:rPr lang="en-US" sz="2700" dirty="0">
                <a:ea typeface="+mj-ea"/>
                <a:cs typeface="+mj-cs"/>
              </a:rPr>
              <a:t>Associates </a:t>
            </a:r>
            <a:r>
              <a:rPr lang="en-US" sz="2700" i="1" dirty="0" smtClean="0">
                <a:ea typeface="+mj-ea"/>
                <a:cs typeface="+mj-cs"/>
              </a:rPr>
              <a:t>Current and Future Caregiver Technology </a:t>
            </a:r>
            <a:r>
              <a:rPr lang="en-US" sz="2700" dirty="0" smtClean="0">
                <a:ea typeface="+mj-ea"/>
                <a:cs typeface="+mj-cs"/>
              </a:rPr>
              <a:t>December </a:t>
            </a:r>
            <a:r>
              <a:rPr lang="en-US" sz="2700" dirty="0">
                <a:ea typeface="+mj-ea"/>
                <a:cs typeface="+mj-cs"/>
              </a:rPr>
              <a:t>2014</a:t>
            </a:r>
          </a:p>
        </p:txBody>
      </p:sp>
      <p:graphicFrame>
        <p:nvGraphicFramePr>
          <p:cNvPr id="33071" name="Object 303"/>
          <p:cNvGraphicFramePr>
            <a:graphicFrameLocks noGrp="1"/>
          </p:cNvGraphicFramePr>
          <p:nvPr>
            <p:ph idx="1"/>
          </p:nvPr>
        </p:nvGraphicFramePr>
        <p:xfrm>
          <a:off x="838200" y="1825625"/>
          <a:ext cx="10515600" cy="4059238"/>
        </p:xfrm>
        <a:graphic>
          <a:graphicData uri="http://schemas.openxmlformats.org/presentationml/2006/ole">
            <mc:AlternateContent xmlns:mc="http://schemas.openxmlformats.org/markup-compatibility/2006">
              <mc:Choice xmlns:v="urn:schemas-microsoft-com:vml" Requires="v">
                <p:oleObj spid="_x0000_s33145" r:id="rId4" imgW="10514731" imgH="4059600" progId="Excel.Sheet.8">
                  <p:embed/>
                </p:oleObj>
              </mc:Choice>
              <mc:Fallback>
                <p:oleObj r:id="rId4" imgW="10514731" imgH="4059600" progId="Excel.Sheet.8">
                  <p:embed/>
                  <p:pic>
                    <p:nvPicPr>
                      <p:cNvPr id="0" name="Picture 303"/>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1825625"/>
                        <a:ext cx="10515600" cy="40592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2771" name="TextBox 2"/>
          <p:cNvSpPr txBox="1">
            <a:spLocks noChangeArrowheads="1"/>
          </p:cNvSpPr>
          <p:nvPr/>
        </p:nvSpPr>
        <p:spPr bwMode="auto">
          <a:xfrm>
            <a:off x="5828690" y="3853388"/>
            <a:ext cx="6057900" cy="646331"/>
          </a:xfrm>
          <a:prstGeom prst="rect">
            <a:avLst/>
          </a:prstGeom>
          <a:noFill/>
          <a:ln w="9525">
            <a:solidFill>
              <a:schemeClr val="tx1"/>
            </a:solidFill>
            <a:miter lim="800000"/>
            <a:headEnd/>
            <a:tailEnd/>
          </a:ln>
        </p:spPr>
        <p:txBody>
          <a:bodyPr>
            <a:prstTxWarp prst="textNoShape">
              <a:avLst/>
            </a:prstTxWarp>
            <a:spAutoFit/>
          </a:bodyPr>
          <a:lstStyle/>
          <a:p>
            <a:pPr>
              <a:defRPr/>
            </a:pPr>
            <a:r>
              <a:rPr lang="en-US" sz="1800" b="1" dirty="0" smtClean="0">
                <a:solidFill>
                  <a:schemeClr val="accent5">
                    <a:lumMod val="75000"/>
                  </a:schemeClr>
                </a:solidFill>
                <a:latin typeface="Calibri" pitchFamily="-72" charset="0"/>
              </a:rPr>
              <a:t>Tracking watch: 30% of caregivers want panic button for emergencies; 8% of caregivers use watch to track activity</a:t>
            </a:r>
            <a:endParaRPr lang="en-US" sz="1800" b="1" dirty="0">
              <a:solidFill>
                <a:schemeClr val="accent5">
                  <a:lumMod val="75000"/>
                </a:schemeClr>
              </a:solidFill>
              <a:latin typeface="Calibri" pitchFamily="-72" charset="0"/>
            </a:endParaRPr>
          </a:p>
        </p:txBody>
      </p:sp>
      <p:sp>
        <p:nvSpPr>
          <p:cNvPr id="3" name="Slide Number Placeholder 2"/>
          <p:cNvSpPr>
            <a:spLocks noGrp="1"/>
          </p:cNvSpPr>
          <p:nvPr>
            <p:ph type="sldNum" sz="quarter" idx="12"/>
          </p:nvPr>
        </p:nvSpPr>
        <p:spPr/>
        <p:txBody>
          <a:bodyPr/>
          <a:lstStyle/>
          <a:p>
            <a:pPr>
              <a:defRPr/>
            </a:pPr>
            <a:fld id="{6E5646EA-A931-4A47-B372-D470A6B5D012}" type="slidenum">
              <a:rPr lang="en-US" smtClean="0"/>
              <a:pPr>
                <a:defRPr/>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eaLnBrk="1" hangingPunct="1">
              <a:defRPr/>
            </a:pPr>
            <a:r>
              <a:rPr lang="en-US" sz="4000" dirty="0" smtClean="0">
                <a:solidFill>
                  <a:schemeClr val="accent5">
                    <a:lumMod val="75000"/>
                  </a:schemeClr>
                </a:solidFill>
              </a:rPr>
              <a:t>Personal Safety Monitoring US Market Forecast</a:t>
            </a:r>
            <a:br>
              <a:rPr lang="en-US" sz="4000" dirty="0" smtClean="0">
                <a:solidFill>
                  <a:schemeClr val="accent5">
                    <a:lumMod val="75000"/>
                  </a:schemeClr>
                </a:solidFill>
              </a:rPr>
            </a:br>
            <a:r>
              <a:rPr lang="en-US" sz="2400" dirty="0" smtClean="0"/>
              <a:t>AARP/Parks Associates 2016 Caregiving Innovation Frontiers</a:t>
            </a:r>
            <a:endParaRPr lang="en-US" sz="4000" dirty="0">
              <a:solidFill>
                <a:schemeClr val="accent5">
                  <a:lumMod val="75000"/>
                </a:schemeClr>
              </a:solidFill>
            </a:endParaRPr>
          </a:p>
        </p:txBody>
      </p:sp>
      <p:sp>
        <p:nvSpPr>
          <p:cNvPr id="3" name="Content Placeholder 2"/>
          <p:cNvSpPr>
            <a:spLocks noGrp="1"/>
          </p:cNvSpPr>
          <p:nvPr>
            <p:ph idx="1"/>
          </p:nvPr>
        </p:nvSpPr>
        <p:spPr/>
        <p:txBody>
          <a:bodyPr/>
          <a:lstStyle/>
          <a:p>
            <a:pPr eaLnBrk="1" hangingPunct="1">
              <a:defRPr/>
            </a:pPr>
            <a:r>
              <a:rPr lang="en-US" dirty="0" smtClean="0">
                <a:solidFill>
                  <a:schemeClr val="accent5">
                    <a:lumMod val="75000"/>
                  </a:schemeClr>
                </a:solidFill>
              </a:rPr>
              <a:t>Hazard Prevention and Emergency Response </a:t>
            </a:r>
          </a:p>
          <a:p>
            <a:pPr lvl="1" eaLnBrk="1" hangingPunct="1">
              <a:defRPr/>
            </a:pPr>
            <a:r>
              <a:rPr lang="en-US" dirty="0" smtClean="0">
                <a:solidFill>
                  <a:schemeClr val="accent5">
                    <a:lumMod val="75000"/>
                  </a:schemeClr>
                </a:solidFill>
              </a:rPr>
              <a:t>$1.5 billion to $2.9 billion 2016-2020</a:t>
            </a:r>
          </a:p>
          <a:p>
            <a:pPr lvl="1" eaLnBrk="1" hangingPunct="1">
              <a:defRPr/>
            </a:pPr>
            <a:endParaRPr lang="en-US" dirty="0"/>
          </a:p>
        </p:txBody>
      </p:sp>
      <p:sp>
        <p:nvSpPr>
          <p:cNvPr id="4" name="Slide Number Placeholder 3"/>
          <p:cNvSpPr>
            <a:spLocks noGrp="1"/>
          </p:cNvSpPr>
          <p:nvPr>
            <p:ph type="sldNum" sz="quarter" idx="12"/>
          </p:nvPr>
        </p:nvSpPr>
        <p:spPr/>
        <p:txBody>
          <a:bodyPr/>
          <a:lstStyle/>
          <a:p>
            <a:pPr>
              <a:defRPr/>
            </a:pPr>
            <a:fld id="{9712079F-6108-46C2-9E0A-4D4B9AB2254E}" type="slidenum">
              <a:rPr lang="en-US" smtClean="0"/>
              <a:pPr>
                <a:defRPr/>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p:txBody>
          <a:bodyPr/>
          <a:lstStyle/>
          <a:p>
            <a:pPr algn="ctr" eaLnBrk="1" hangingPunct="1">
              <a:defRPr/>
            </a:pPr>
            <a:r>
              <a:rPr lang="en-US" sz="4800" dirty="0" smtClean="0">
                <a:solidFill>
                  <a:schemeClr val="accent5">
                    <a:lumMod val="75000"/>
                  </a:schemeClr>
                </a:solidFill>
              </a:rPr>
              <a:t>Current and Projected Wearables Market</a:t>
            </a:r>
          </a:p>
        </p:txBody>
      </p:sp>
      <p:sp>
        <p:nvSpPr>
          <p:cNvPr id="2" name="Slide Number Placeholder 1"/>
          <p:cNvSpPr>
            <a:spLocks noGrp="1"/>
          </p:cNvSpPr>
          <p:nvPr>
            <p:ph type="sldNum" sz="quarter" idx="12"/>
          </p:nvPr>
        </p:nvSpPr>
        <p:spPr/>
        <p:txBody>
          <a:bodyPr/>
          <a:lstStyle/>
          <a:p>
            <a:pPr>
              <a:defRPr/>
            </a:pPr>
            <a:fld id="{087A08CC-79CE-4B06-95ED-969E1933074B}" type="slidenum">
              <a:rPr lang="en-US" smtClean="0"/>
              <a:pPr>
                <a:defRPr/>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a:xfrm>
            <a:off x="722313" y="419100"/>
            <a:ext cx="10515600" cy="1325563"/>
          </a:xfrm>
        </p:spPr>
        <p:txBody>
          <a:bodyPr/>
          <a:lstStyle/>
          <a:p>
            <a:pPr eaLnBrk="1" hangingPunct="1">
              <a:defRPr/>
            </a:pPr>
            <a:r>
              <a:rPr lang="en-US" dirty="0" smtClean="0">
                <a:solidFill>
                  <a:schemeClr val="accent5">
                    <a:lumMod val="75000"/>
                  </a:schemeClr>
                </a:solidFill>
              </a:rPr>
              <a:t>Estimate of </a:t>
            </a:r>
            <a:r>
              <a:rPr lang="en-US" b="1" dirty="0" smtClean="0">
                <a:solidFill>
                  <a:schemeClr val="accent5">
                    <a:lumMod val="75000"/>
                  </a:schemeClr>
                </a:solidFill>
              </a:rPr>
              <a:t>Total</a:t>
            </a:r>
            <a:r>
              <a:rPr lang="en-US" dirty="0" smtClean="0">
                <a:solidFill>
                  <a:schemeClr val="accent5">
                    <a:lumMod val="75000"/>
                  </a:schemeClr>
                </a:solidFill>
              </a:rPr>
              <a:t> Worldwide Wearable Market</a:t>
            </a:r>
            <a:r>
              <a:rPr lang="en-US" dirty="0" smtClean="0"/>
              <a:t/>
            </a:r>
            <a:br>
              <a:rPr lang="en-US" dirty="0" smtClean="0"/>
            </a:br>
            <a:r>
              <a:rPr lang="en-US" sz="2800" dirty="0" smtClean="0"/>
              <a:t>In millions of units from IDC (International Data Corporation) 2014</a:t>
            </a:r>
            <a:r>
              <a:rPr lang="en-US" dirty="0" smtClean="0"/>
              <a:t> </a:t>
            </a:r>
          </a:p>
        </p:txBody>
      </p:sp>
      <p:graphicFrame>
        <p:nvGraphicFramePr>
          <p:cNvPr id="17711" name="Object 303"/>
          <p:cNvGraphicFramePr>
            <a:graphicFrameLocks noGrp="1"/>
          </p:cNvGraphicFramePr>
          <p:nvPr>
            <p:ph idx="1"/>
          </p:nvPr>
        </p:nvGraphicFramePr>
        <p:xfrm>
          <a:off x="1157288" y="2105025"/>
          <a:ext cx="10515600" cy="3790950"/>
        </p:xfrm>
        <a:graphic>
          <a:graphicData uri="http://schemas.openxmlformats.org/presentationml/2006/ole">
            <mc:AlternateContent xmlns:mc="http://schemas.openxmlformats.org/markup-compatibility/2006">
              <mc:Choice xmlns:v="urn:schemas-microsoft-com:vml" Requires="v">
                <p:oleObj spid="_x0000_s17785" name="Chart" r:id="rId4" imgW="10514731" imgH="3785303" progId="Excel.Sheet.8">
                  <p:embed/>
                </p:oleObj>
              </mc:Choice>
              <mc:Fallback>
                <p:oleObj name="Chart" r:id="rId4" imgW="10514731" imgH="3785303" progId="Excel.Sheet.8">
                  <p:embed/>
                  <p:pic>
                    <p:nvPicPr>
                      <p:cNvPr id="0" name="Picture 303"/>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57288" y="2105025"/>
                        <a:ext cx="10515600" cy="37909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7411" name="TextBox 3"/>
          <p:cNvSpPr txBox="1">
            <a:spLocks noChangeArrowheads="1"/>
          </p:cNvSpPr>
          <p:nvPr/>
        </p:nvSpPr>
        <p:spPr bwMode="auto">
          <a:xfrm>
            <a:off x="881332" y="6033184"/>
            <a:ext cx="3762196" cy="646331"/>
          </a:xfrm>
          <a:prstGeom prst="rect">
            <a:avLst/>
          </a:prstGeom>
          <a:noFill/>
          <a:ln w="9525">
            <a:solidFill>
              <a:schemeClr val="tx1"/>
            </a:solidFill>
            <a:miter lim="800000"/>
            <a:headEnd/>
            <a:tailEnd/>
          </a:ln>
        </p:spPr>
        <p:txBody>
          <a:bodyPr wrap="square">
            <a:prstTxWarp prst="textNoShape">
              <a:avLst/>
            </a:prstTxWarp>
            <a:spAutoFit/>
          </a:bodyPr>
          <a:lstStyle/>
          <a:p>
            <a:pPr>
              <a:defRPr/>
            </a:pPr>
            <a:r>
              <a:rPr lang="en-US" sz="1800" b="1" dirty="0">
                <a:solidFill>
                  <a:schemeClr val="accent5">
                    <a:lumMod val="75000"/>
                  </a:schemeClr>
                </a:solidFill>
                <a:latin typeface="Calibri" pitchFamily="-72" charset="0"/>
              </a:rPr>
              <a:t>World Wide Wearables </a:t>
            </a:r>
            <a:r>
              <a:rPr lang="en-US" sz="1800" b="1" dirty="0" smtClean="0">
                <a:solidFill>
                  <a:schemeClr val="accent5">
                    <a:lumMod val="75000"/>
                  </a:schemeClr>
                </a:solidFill>
                <a:latin typeface="Calibri" pitchFamily="-72" charset="0"/>
              </a:rPr>
              <a:t>will </a:t>
            </a:r>
            <a:r>
              <a:rPr lang="en-US" sz="1800" b="1" dirty="0">
                <a:solidFill>
                  <a:schemeClr val="accent5">
                    <a:lumMod val="75000"/>
                  </a:schemeClr>
                </a:solidFill>
                <a:latin typeface="Calibri" pitchFamily="-72" charset="0"/>
              </a:rPr>
              <a:t>g</a:t>
            </a:r>
            <a:r>
              <a:rPr lang="en-US" sz="1800" b="1" dirty="0" smtClean="0">
                <a:solidFill>
                  <a:schemeClr val="accent5">
                    <a:lumMod val="75000"/>
                  </a:schemeClr>
                </a:solidFill>
                <a:latin typeface="Calibri" pitchFamily="-72" charset="0"/>
              </a:rPr>
              <a:t>row </a:t>
            </a:r>
          </a:p>
          <a:p>
            <a:pPr>
              <a:defRPr/>
            </a:pPr>
            <a:r>
              <a:rPr lang="en-US" sz="1800" b="1" dirty="0" smtClean="0">
                <a:solidFill>
                  <a:schemeClr val="accent5">
                    <a:lumMod val="75000"/>
                  </a:schemeClr>
                </a:solidFill>
                <a:latin typeface="Calibri" pitchFamily="-72" charset="0"/>
              </a:rPr>
              <a:t>2.5 </a:t>
            </a:r>
            <a:r>
              <a:rPr lang="en-US" sz="1800" b="1" dirty="0">
                <a:solidFill>
                  <a:schemeClr val="accent5">
                    <a:lumMod val="75000"/>
                  </a:schemeClr>
                </a:solidFill>
                <a:latin typeface="Calibri" pitchFamily="-72" charset="0"/>
              </a:rPr>
              <a:t>times </a:t>
            </a:r>
            <a:r>
              <a:rPr lang="en-US" sz="1800" b="1" dirty="0" smtClean="0">
                <a:solidFill>
                  <a:schemeClr val="accent5">
                    <a:lumMod val="75000"/>
                  </a:schemeClr>
                </a:solidFill>
                <a:latin typeface="Calibri" pitchFamily="-72" charset="0"/>
              </a:rPr>
              <a:t>from 2015 to 2019</a:t>
            </a:r>
            <a:endParaRPr lang="en-US" sz="1800" b="1" dirty="0">
              <a:solidFill>
                <a:schemeClr val="accent5">
                  <a:lumMod val="75000"/>
                </a:schemeClr>
              </a:solidFill>
              <a:latin typeface="Calibri" pitchFamily="-72" charset="0"/>
            </a:endParaRPr>
          </a:p>
        </p:txBody>
      </p:sp>
      <p:sp>
        <p:nvSpPr>
          <p:cNvPr id="2" name="Slide Number Placeholder 1"/>
          <p:cNvSpPr>
            <a:spLocks noGrp="1"/>
          </p:cNvSpPr>
          <p:nvPr>
            <p:ph type="sldNum" sz="quarter" idx="12"/>
          </p:nvPr>
        </p:nvSpPr>
        <p:spPr/>
        <p:txBody>
          <a:bodyPr/>
          <a:lstStyle/>
          <a:p>
            <a:pPr>
              <a:defRPr/>
            </a:pPr>
            <a:fld id="{0275D6EE-CCFD-436E-9E36-839F85DAB09A}" type="slidenum">
              <a:rPr lang="en-US" smtClean="0"/>
              <a:pPr>
                <a:defRPr/>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pPr algn="ctr" eaLnBrk="1" hangingPunct="1"/>
            <a:r>
              <a:rPr lang="en-US" sz="4400" dirty="0">
                <a:solidFill>
                  <a:srgbClr val="2F5597"/>
                </a:solidFill>
              </a:rPr>
              <a:t>D</a:t>
            </a:r>
            <a:r>
              <a:rPr lang="en-US" sz="4400" dirty="0" smtClean="0">
                <a:solidFill>
                  <a:srgbClr val="2F5597"/>
                </a:solidFill>
              </a:rPr>
              <a:t>emographics of US Wearable Users</a:t>
            </a:r>
          </a:p>
        </p:txBody>
      </p:sp>
      <p:sp>
        <p:nvSpPr>
          <p:cNvPr id="2" name="Slide Number Placeholder 1"/>
          <p:cNvSpPr>
            <a:spLocks noGrp="1"/>
          </p:cNvSpPr>
          <p:nvPr>
            <p:ph type="sldNum" sz="quarter" idx="12"/>
          </p:nvPr>
        </p:nvSpPr>
        <p:spPr/>
        <p:txBody>
          <a:bodyPr/>
          <a:lstStyle/>
          <a:p>
            <a:pPr>
              <a:defRPr/>
            </a:pPr>
            <a:fld id="{A60B686A-E424-4B80-9F3F-DB890298B4F5}" type="slidenum">
              <a:rPr lang="en-US" smtClean="0"/>
              <a:pPr>
                <a:defRPr/>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pPr algn="ctr" eaLnBrk="1" hangingPunct="1">
              <a:defRPr/>
            </a:pPr>
            <a:r>
              <a:rPr lang="en-US" sz="3600" dirty="0" smtClean="0">
                <a:solidFill>
                  <a:schemeClr val="accent5">
                    <a:lumMod val="75000"/>
                  </a:schemeClr>
                </a:solidFill>
              </a:rPr>
              <a:t>Projected Use of Wearables in US by Age Demographics</a:t>
            </a:r>
            <a:r>
              <a:rPr lang="en-US" sz="3600" dirty="0" smtClean="0"/>
              <a:t/>
            </a:r>
            <a:br>
              <a:rPr lang="en-US" sz="3600" dirty="0" smtClean="0"/>
            </a:br>
            <a:r>
              <a:rPr lang="en-US" sz="2800" dirty="0" smtClean="0"/>
              <a:t>Source: emarketer.com and </a:t>
            </a:r>
            <a:r>
              <a:rPr lang="en-US" sz="2800" dirty="0" err="1" smtClean="0"/>
              <a:t>Soreon</a:t>
            </a:r>
            <a:r>
              <a:rPr lang="en-US" sz="2800" dirty="0" smtClean="0"/>
              <a:t> Research</a:t>
            </a:r>
            <a:endParaRPr lang="en-US" sz="3600" dirty="0" smtClean="0"/>
          </a:p>
        </p:txBody>
      </p:sp>
      <p:pic>
        <p:nvPicPr>
          <p:cNvPr id="41986" name="Content Placeholder 3" descr="emarketer">
            <a:hlinkClick r:id="rId3"/>
          </p:cNvPr>
          <p:cNvPicPr>
            <a:picLocks noGrp="1"/>
          </p:cNvPicPr>
          <p:nvPr>
            <p:ph idx="1"/>
          </p:nvPr>
        </p:nvPicPr>
        <p:blipFill>
          <a:blip r:embed="rId4"/>
          <a:srcRect/>
          <a:stretch>
            <a:fillRect/>
          </a:stretch>
        </p:blipFill>
        <p:spPr>
          <a:xfrm>
            <a:off x="3905250" y="2382838"/>
            <a:ext cx="4381500" cy="3236912"/>
          </a:xfrm>
        </p:spPr>
      </p:pic>
      <p:sp>
        <p:nvSpPr>
          <p:cNvPr id="19459" name="TextBox 4"/>
          <p:cNvSpPr txBox="1">
            <a:spLocks noChangeArrowheads="1"/>
          </p:cNvSpPr>
          <p:nvPr/>
        </p:nvSpPr>
        <p:spPr bwMode="auto">
          <a:xfrm>
            <a:off x="3270250" y="5652955"/>
            <a:ext cx="5651500" cy="376237"/>
          </a:xfrm>
          <a:prstGeom prst="rect">
            <a:avLst/>
          </a:prstGeom>
          <a:noFill/>
          <a:ln w="9525">
            <a:solidFill>
              <a:schemeClr val="tx1"/>
            </a:solidFill>
            <a:miter lim="800000"/>
            <a:headEnd/>
            <a:tailEnd/>
          </a:ln>
        </p:spPr>
        <p:txBody>
          <a:bodyPr>
            <a:prstTxWarp prst="textNoShape">
              <a:avLst/>
            </a:prstTxWarp>
            <a:spAutoFit/>
          </a:bodyPr>
          <a:lstStyle/>
          <a:p>
            <a:pPr>
              <a:defRPr/>
            </a:pPr>
            <a:r>
              <a:rPr lang="en-US" sz="1800" b="1" dirty="0">
                <a:solidFill>
                  <a:schemeClr val="accent5">
                    <a:lumMod val="75000"/>
                  </a:schemeClr>
                </a:solidFill>
                <a:latin typeface="Calibri" pitchFamily="-72" charset="0"/>
              </a:rPr>
              <a:t>By 2019, 1 in 5 people 65+ years will be using a wearable</a:t>
            </a:r>
          </a:p>
        </p:txBody>
      </p:sp>
      <p:sp>
        <p:nvSpPr>
          <p:cNvPr id="2" name="Slide Number Placeholder 1"/>
          <p:cNvSpPr>
            <a:spLocks noGrp="1"/>
          </p:cNvSpPr>
          <p:nvPr>
            <p:ph type="sldNum" sz="quarter" idx="12"/>
          </p:nvPr>
        </p:nvSpPr>
        <p:spPr/>
        <p:txBody>
          <a:bodyPr/>
          <a:lstStyle/>
          <a:p>
            <a:pPr>
              <a:defRPr/>
            </a:pPr>
            <a:fld id="{9529AA40-1ABC-4853-BC15-3E677B92189B}" type="slidenum">
              <a:rPr lang="en-US" smtClean="0"/>
              <a:pPr>
                <a:defRPr/>
              </a:pPr>
              <a:t>14</a:t>
            </a:fld>
            <a:endParaRPr lang="en-US"/>
          </a:p>
        </p:txBody>
      </p:sp>
      <p:sp>
        <p:nvSpPr>
          <p:cNvPr id="3" name="TextBox 2"/>
          <p:cNvSpPr txBox="1"/>
          <p:nvPr/>
        </p:nvSpPr>
        <p:spPr>
          <a:xfrm>
            <a:off x="8610601" y="1893194"/>
            <a:ext cx="1473558" cy="338554"/>
          </a:xfrm>
          <a:prstGeom prst="rect">
            <a:avLst/>
          </a:prstGeom>
          <a:noFill/>
          <a:ln>
            <a:solidFill>
              <a:schemeClr val="tx1"/>
            </a:solidFill>
          </a:ln>
        </p:spPr>
        <p:txBody>
          <a:bodyPr wrap="square" rtlCol="0">
            <a:spAutoFit/>
          </a:bodyPr>
          <a:lstStyle/>
          <a:p>
            <a:r>
              <a:rPr lang="en-US" sz="1600" dirty="0" smtClean="0">
                <a:solidFill>
                  <a:srgbClr val="FF0000"/>
                </a:solidFill>
              </a:rPr>
              <a:t>Critical Chart</a:t>
            </a:r>
            <a:endParaRPr lang="en-US" sz="1600" dirty="0">
              <a:solidFill>
                <a:srgbClr val="FF0000"/>
              </a:solidFill>
            </a:endParaRPr>
          </a:p>
        </p:txBody>
      </p:sp>
      <p:sp>
        <p:nvSpPr>
          <p:cNvPr id="6" name="Right Arrow 5"/>
          <p:cNvSpPr/>
          <p:nvPr/>
        </p:nvSpPr>
        <p:spPr>
          <a:xfrm>
            <a:off x="3334035" y="4288375"/>
            <a:ext cx="571215" cy="14714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pPr eaLnBrk="1" hangingPunct="1">
              <a:defRPr/>
            </a:pPr>
            <a:r>
              <a:rPr lang="en-US" sz="4000" dirty="0" smtClean="0">
                <a:solidFill>
                  <a:schemeClr val="accent5">
                    <a:lumMod val="75000"/>
                  </a:schemeClr>
                </a:solidFill>
              </a:rPr>
              <a:t>Current and Projected Sales By Type of Wearables</a:t>
            </a:r>
          </a:p>
        </p:txBody>
      </p:sp>
      <p:sp>
        <p:nvSpPr>
          <p:cNvPr id="3" name="Text Placeholder 2"/>
          <p:cNvSpPr>
            <a:spLocks noGrp="1"/>
          </p:cNvSpPr>
          <p:nvPr>
            <p:ph type="body" idx="1"/>
          </p:nvPr>
        </p:nvSpPr>
        <p:spPr/>
        <p:txBody>
          <a:bodyPr rtlCol="0">
            <a:normAutofit/>
          </a:bodyPr>
          <a:lstStyle/>
          <a:p>
            <a:pPr eaLnBrk="1" fontAlgn="auto" hangingPunct="1">
              <a:spcAft>
                <a:spcPts val="0"/>
              </a:spcAft>
              <a:buFont typeface="Arial" panose="020B0604020202020204" pitchFamily="34" charset="0"/>
              <a:buNone/>
              <a:defRPr/>
            </a:pPr>
            <a:endParaRPr lang="en-US">
              <a:ea typeface="+mn-ea"/>
              <a:cs typeface="+mn-cs"/>
            </a:endParaRPr>
          </a:p>
        </p:txBody>
      </p:sp>
      <p:sp>
        <p:nvSpPr>
          <p:cNvPr id="2" name="Slide Number Placeholder 1"/>
          <p:cNvSpPr>
            <a:spLocks noGrp="1"/>
          </p:cNvSpPr>
          <p:nvPr>
            <p:ph type="sldNum" sz="quarter" idx="12"/>
          </p:nvPr>
        </p:nvSpPr>
        <p:spPr/>
        <p:txBody>
          <a:bodyPr/>
          <a:lstStyle/>
          <a:p>
            <a:pPr>
              <a:defRPr/>
            </a:pPr>
            <a:fld id="{013C6AC9-236E-456F-B258-8F349CEF2C97}" type="slidenum">
              <a:rPr lang="en-US" smtClean="0"/>
              <a:pPr>
                <a:defRPr/>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p:txBody>
          <a:bodyPr/>
          <a:lstStyle/>
          <a:p>
            <a:pPr algn="ctr" eaLnBrk="1" hangingPunct="1">
              <a:defRPr/>
            </a:pPr>
            <a:r>
              <a:rPr lang="en-US" sz="4000" dirty="0" smtClean="0">
                <a:solidFill>
                  <a:schemeClr val="accent5">
                    <a:lumMod val="75000"/>
                  </a:schemeClr>
                </a:solidFill>
              </a:rPr>
              <a:t>Projected Sales of Smart vs. Basic Wearables</a:t>
            </a:r>
            <a:r>
              <a:rPr lang="en-US" sz="4000" dirty="0" smtClean="0"/>
              <a:t/>
            </a:r>
            <a:br>
              <a:rPr lang="en-US" sz="4000" dirty="0" smtClean="0"/>
            </a:br>
            <a:r>
              <a:rPr lang="en-US" sz="2400" dirty="0" smtClean="0"/>
              <a:t>IDC 2015 millions of units Worldwide</a:t>
            </a:r>
            <a:endParaRPr lang="en-US" sz="4000" dirty="0" smtClean="0"/>
          </a:p>
        </p:txBody>
      </p:sp>
      <p:graphicFrame>
        <p:nvGraphicFramePr>
          <p:cNvPr id="46082" name="Content Placeholder 6"/>
          <p:cNvGraphicFramePr>
            <a:graphicFrameLocks noGrp="1"/>
          </p:cNvGraphicFramePr>
          <p:nvPr>
            <p:ph idx="1"/>
          </p:nvPr>
        </p:nvGraphicFramePr>
        <p:xfrm>
          <a:off x="889000" y="1635125"/>
          <a:ext cx="10414000" cy="4249738"/>
        </p:xfrm>
        <a:graphic>
          <a:graphicData uri="http://schemas.openxmlformats.org/presentationml/2006/ole">
            <mc:AlternateContent xmlns:mc="http://schemas.openxmlformats.org/markup-compatibility/2006">
              <mc:Choice xmlns:v="urn:schemas-microsoft-com:vml" Requires="v">
                <p:oleObj spid="_x0000_s46156" name="Chart" r:id="rId4" imgW="10411107" imgH="4248561" progId="Excel.Chart.8">
                  <p:embed/>
                </p:oleObj>
              </mc:Choice>
              <mc:Fallback>
                <p:oleObj name="Chart" r:id="rId4" imgW="10411107" imgH="4248561" progId="Excel.Chart.8">
                  <p:embed/>
                  <p:pic>
                    <p:nvPicPr>
                      <p:cNvPr id="0" name="Content Placeholder 6"/>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9000" y="1635125"/>
                        <a:ext cx="10414000" cy="42497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6083" name="TextBox 2"/>
          <p:cNvSpPr txBox="1">
            <a:spLocks noChangeArrowheads="1"/>
          </p:cNvSpPr>
          <p:nvPr/>
        </p:nvSpPr>
        <p:spPr bwMode="auto">
          <a:xfrm>
            <a:off x="2395203" y="4185344"/>
            <a:ext cx="415925" cy="366712"/>
          </a:xfrm>
          <a:prstGeom prst="rect">
            <a:avLst/>
          </a:prstGeom>
          <a:noFill/>
          <a:ln w="9525">
            <a:noFill/>
            <a:miter lim="800000"/>
            <a:headEnd/>
            <a:tailEnd/>
          </a:ln>
        </p:spPr>
        <p:txBody>
          <a:bodyPr wrap="none">
            <a:prstTxWarp prst="textNoShape">
              <a:avLst/>
            </a:prstTxWarp>
            <a:spAutoFit/>
          </a:bodyPr>
          <a:lstStyle/>
          <a:p>
            <a:r>
              <a:rPr lang="en-US" sz="1800" dirty="0">
                <a:solidFill>
                  <a:srgbClr val="FF0000"/>
                </a:solidFill>
                <a:latin typeface="Calibri" pitchFamily="-72" charset="0"/>
              </a:rPr>
              <a:t>26</a:t>
            </a:r>
          </a:p>
        </p:txBody>
      </p:sp>
      <p:sp>
        <p:nvSpPr>
          <p:cNvPr id="46084" name="TextBox 3"/>
          <p:cNvSpPr txBox="1">
            <a:spLocks noChangeArrowheads="1"/>
          </p:cNvSpPr>
          <p:nvPr/>
        </p:nvSpPr>
        <p:spPr bwMode="auto">
          <a:xfrm>
            <a:off x="4777838" y="3393282"/>
            <a:ext cx="415925" cy="366712"/>
          </a:xfrm>
          <a:prstGeom prst="rect">
            <a:avLst/>
          </a:prstGeom>
          <a:noFill/>
          <a:ln w="9525">
            <a:noFill/>
            <a:miter lim="800000"/>
            <a:headEnd/>
            <a:tailEnd/>
          </a:ln>
        </p:spPr>
        <p:txBody>
          <a:bodyPr wrap="none">
            <a:prstTxWarp prst="textNoShape">
              <a:avLst/>
            </a:prstTxWarp>
            <a:spAutoFit/>
          </a:bodyPr>
          <a:lstStyle/>
          <a:p>
            <a:r>
              <a:rPr lang="en-US" sz="1800" dirty="0">
                <a:solidFill>
                  <a:srgbClr val="FF0000"/>
                </a:solidFill>
                <a:latin typeface="Calibri" pitchFamily="-72" charset="0"/>
              </a:rPr>
              <a:t>72</a:t>
            </a:r>
          </a:p>
        </p:txBody>
      </p:sp>
      <p:sp>
        <p:nvSpPr>
          <p:cNvPr id="46085" name="TextBox 4"/>
          <p:cNvSpPr txBox="1">
            <a:spLocks noChangeArrowheads="1"/>
          </p:cNvSpPr>
          <p:nvPr/>
        </p:nvSpPr>
        <p:spPr bwMode="auto">
          <a:xfrm>
            <a:off x="7199491" y="1851025"/>
            <a:ext cx="531812" cy="366713"/>
          </a:xfrm>
          <a:prstGeom prst="rect">
            <a:avLst/>
          </a:prstGeom>
          <a:noFill/>
          <a:ln w="9525">
            <a:noFill/>
            <a:miter lim="800000"/>
            <a:headEnd/>
            <a:tailEnd/>
          </a:ln>
        </p:spPr>
        <p:txBody>
          <a:bodyPr wrap="none">
            <a:prstTxWarp prst="textNoShape">
              <a:avLst/>
            </a:prstTxWarp>
            <a:spAutoFit/>
          </a:bodyPr>
          <a:lstStyle/>
          <a:p>
            <a:r>
              <a:rPr lang="en-US" sz="1800" dirty="0">
                <a:solidFill>
                  <a:srgbClr val="FF0000"/>
                </a:solidFill>
                <a:latin typeface="Calibri" pitchFamily="-72" charset="0"/>
              </a:rPr>
              <a:t>155</a:t>
            </a:r>
          </a:p>
        </p:txBody>
      </p:sp>
      <p:sp>
        <p:nvSpPr>
          <p:cNvPr id="23558" name="TextBox 10"/>
          <p:cNvSpPr txBox="1">
            <a:spLocks noChangeArrowheads="1"/>
          </p:cNvSpPr>
          <p:nvPr/>
        </p:nvSpPr>
        <p:spPr bwMode="auto">
          <a:xfrm>
            <a:off x="1233902" y="2206206"/>
            <a:ext cx="5267325" cy="646331"/>
          </a:xfrm>
          <a:prstGeom prst="rect">
            <a:avLst/>
          </a:prstGeom>
          <a:noFill/>
          <a:ln w="9525">
            <a:solidFill>
              <a:schemeClr val="tx1"/>
            </a:solidFill>
            <a:miter lim="800000"/>
            <a:headEnd/>
            <a:tailEnd/>
          </a:ln>
        </p:spPr>
        <p:txBody>
          <a:bodyPr wrap="square">
            <a:prstTxWarp prst="textNoShape">
              <a:avLst/>
            </a:prstTxWarp>
            <a:spAutoFit/>
          </a:bodyPr>
          <a:lstStyle/>
          <a:p>
            <a:pPr>
              <a:defRPr/>
            </a:pPr>
            <a:r>
              <a:rPr lang="en-US" sz="1800" b="1" dirty="0">
                <a:solidFill>
                  <a:schemeClr val="accent5">
                    <a:lumMod val="75000"/>
                  </a:schemeClr>
                </a:solidFill>
                <a:latin typeface="Calibri" pitchFamily="-72" charset="0"/>
              </a:rPr>
              <a:t>Smart (Internet/3</a:t>
            </a:r>
            <a:r>
              <a:rPr lang="en-US" sz="1800" b="1" baseline="30000" dirty="0">
                <a:solidFill>
                  <a:schemeClr val="accent5">
                    <a:lumMod val="75000"/>
                  </a:schemeClr>
                </a:solidFill>
                <a:latin typeface="Calibri" pitchFamily="-72" charset="0"/>
              </a:rPr>
              <a:t>rd</a:t>
            </a:r>
            <a:r>
              <a:rPr lang="en-US" sz="1800" b="1" dirty="0">
                <a:solidFill>
                  <a:schemeClr val="accent5">
                    <a:lumMod val="75000"/>
                  </a:schemeClr>
                </a:solidFill>
                <a:latin typeface="Calibri" pitchFamily="-72" charset="0"/>
              </a:rPr>
              <a:t> Party) Wearables Will Overtake </a:t>
            </a:r>
            <a:endParaRPr lang="en-US" sz="1800" b="1" dirty="0" smtClean="0">
              <a:solidFill>
                <a:schemeClr val="accent5">
                  <a:lumMod val="75000"/>
                </a:schemeClr>
              </a:solidFill>
              <a:latin typeface="Calibri" pitchFamily="-72" charset="0"/>
            </a:endParaRPr>
          </a:p>
          <a:p>
            <a:pPr>
              <a:defRPr/>
            </a:pPr>
            <a:r>
              <a:rPr lang="en-US" sz="1800" b="1" dirty="0" smtClean="0">
                <a:solidFill>
                  <a:schemeClr val="accent5">
                    <a:lumMod val="75000"/>
                  </a:schemeClr>
                </a:solidFill>
                <a:latin typeface="Calibri" pitchFamily="-72" charset="0"/>
              </a:rPr>
              <a:t>Basic Wearables by 2029</a:t>
            </a:r>
            <a:endParaRPr lang="en-US" sz="1800" b="1" dirty="0">
              <a:solidFill>
                <a:schemeClr val="accent5">
                  <a:lumMod val="75000"/>
                </a:schemeClr>
              </a:solidFill>
              <a:latin typeface="Calibri" pitchFamily="-72" charset="0"/>
            </a:endParaRPr>
          </a:p>
        </p:txBody>
      </p:sp>
      <p:sp>
        <p:nvSpPr>
          <p:cNvPr id="2" name="Slide Number Placeholder 1"/>
          <p:cNvSpPr>
            <a:spLocks noGrp="1"/>
          </p:cNvSpPr>
          <p:nvPr>
            <p:ph type="sldNum" sz="quarter" idx="12"/>
          </p:nvPr>
        </p:nvSpPr>
        <p:spPr/>
        <p:txBody>
          <a:bodyPr/>
          <a:lstStyle/>
          <a:p>
            <a:pPr>
              <a:defRPr/>
            </a:pPr>
            <a:fld id="{A1656EDC-F3E1-416A-911D-BFC302BF7125}" type="slidenum">
              <a:rPr lang="en-US" smtClean="0"/>
              <a:pPr>
                <a:defRPr/>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p:txBody>
          <a:bodyPr/>
          <a:lstStyle/>
          <a:p>
            <a:pPr eaLnBrk="1" hangingPunct="1">
              <a:defRPr/>
            </a:pPr>
            <a:r>
              <a:rPr lang="en-US" sz="3600" dirty="0" smtClean="0">
                <a:solidFill>
                  <a:schemeClr val="accent5">
                    <a:lumMod val="75000"/>
                  </a:schemeClr>
                </a:solidFill>
              </a:rPr>
              <a:t>Percent of People </a:t>
            </a:r>
            <a:r>
              <a:rPr lang="en-US" sz="3600" b="1" dirty="0" smtClean="0">
                <a:solidFill>
                  <a:schemeClr val="accent5">
                    <a:lumMod val="75000"/>
                  </a:schemeClr>
                </a:solidFill>
              </a:rPr>
              <a:t>Likely</a:t>
            </a:r>
            <a:r>
              <a:rPr lang="en-US" sz="3600" dirty="0" smtClean="0">
                <a:solidFill>
                  <a:schemeClr val="accent5">
                    <a:lumMod val="75000"/>
                  </a:schemeClr>
                </a:solidFill>
              </a:rPr>
              <a:t> to Purchase Wearables by Type</a:t>
            </a:r>
            <a:r>
              <a:rPr lang="en-US" sz="3600" dirty="0" smtClean="0"/>
              <a:t/>
            </a:r>
            <a:br>
              <a:rPr lang="en-US" sz="3600" dirty="0" smtClean="0"/>
            </a:br>
            <a:r>
              <a:rPr lang="en-US" sz="2400" dirty="0" smtClean="0"/>
              <a:t>PWC (</a:t>
            </a:r>
            <a:r>
              <a:rPr lang="en-US" sz="2400" dirty="0" err="1" smtClean="0"/>
              <a:t>PriceWaterhouseCoopers</a:t>
            </a:r>
            <a:r>
              <a:rPr lang="en-US" sz="2400" dirty="0" smtClean="0"/>
              <a:t>) </a:t>
            </a:r>
            <a:r>
              <a:rPr lang="en-US" sz="2400" b="1" dirty="0" smtClean="0"/>
              <a:t>All Ages </a:t>
            </a:r>
            <a:r>
              <a:rPr lang="en-US" sz="2400" dirty="0" smtClean="0"/>
              <a:t>Healthcare Wearables The Early Years 2014</a:t>
            </a:r>
          </a:p>
        </p:txBody>
      </p:sp>
      <p:graphicFrame>
        <p:nvGraphicFramePr>
          <p:cNvPr id="22831" name="Object 303"/>
          <p:cNvGraphicFramePr>
            <a:graphicFrameLocks noGrp="1"/>
          </p:cNvGraphicFramePr>
          <p:nvPr>
            <p:ph idx="1"/>
            <p:extLst>
              <p:ext uri="{D42A27DB-BD31-4B8C-83A1-F6EECF244321}">
                <p14:modId xmlns:p14="http://schemas.microsoft.com/office/powerpoint/2010/main" val="2283550846"/>
              </p:ext>
            </p:extLst>
          </p:nvPr>
        </p:nvGraphicFramePr>
        <p:xfrm>
          <a:off x="862013" y="1690688"/>
          <a:ext cx="10466387" cy="4351337"/>
        </p:xfrm>
        <a:graphic>
          <a:graphicData uri="http://schemas.openxmlformats.org/presentationml/2006/ole">
            <mc:AlternateContent xmlns:mc="http://schemas.openxmlformats.org/markup-compatibility/2006">
              <mc:Choice xmlns:v="urn:schemas-microsoft-com:vml" Requires="v">
                <p:oleObj spid="_x0000_s22905" name="Worksheet" r:id="rId4" imgW="10515581" imgH="4372064" progId="Excel.Sheet.8">
                  <p:embed/>
                </p:oleObj>
              </mc:Choice>
              <mc:Fallback>
                <p:oleObj name="Worksheet" r:id="rId4" imgW="10515581" imgH="4372064" progId="Excel.Sheet.8">
                  <p:embed/>
                  <p:pic>
                    <p:nvPicPr>
                      <p:cNvPr id="0" name="Picture 303"/>
                      <p:cNvPicPr>
                        <a:picLocks noGrp="1" noChangeArrowheads="1"/>
                      </p:cNvPicPr>
                      <p:nvPr/>
                    </p:nvPicPr>
                    <p:blipFill>
                      <a:blip r:embed="rId5"/>
                      <a:srcRect/>
                      <a:stretch>
                        <a:fillRect/>
                      </a:stretch>
                    </p:blipFill>
                    <p:spPr bwMode="auto">
                      <a:xfrm>
                        <a:off x="862013" y="1690688"/>
                        <a:ext cx="10466387" cy="43513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2531" name="TextBox 6"/>
          <p:cNvSpPr txBox="1">
            <a:spLocks noChangeArrowheads="1"/>
          </p:cNvSpPr>
          <p:nvPr/>
        </p:nvSpPr>
        <p:spPr bwMode="auto">
          <a:xfrm>
            <a:off x="5134635" y="2870872"/>
            <a:ext cx="4597400" cy="650875"/>
          </a:xfrm>
          <a:prstGeom prst="rect">
            <a:avLst/>
          </a:prstGeom>
          <a:noFill/>
          <a:ln w="9525">
            <a:solidFill>
              <a:schemeClr val="tx1"/>
            </a:solidFill>
            <a:miter lim="800000"/>
            <a:headEnd/>
            <a:tailEnd/>
          </a:ln>
        </p:spPr>
        <p:txBody>
          <a:bodyPr>
            <a:prstTxWarp prst="textNoShape">
              <a:avLst/>
            </a:prstTxWarp>
            <a:spAutoFit/>
          </a:bodyPr>
          <a:lstStyle/>
          <a:p>
            <a:pPr>
              <a:defRPr/>
            </a:pPr>
            <a:r>
              <a:rPr lang="en-US" sz="1800" b="1" dirty="0">
                <a:solidFill>
                  <a:schemeClr val="accent5">
                    <a:lumMod val="75000"/>
                  </a:schemeClr>
                </a:solidFill>
                <a:latin typeface="Calibri" pitchFamily="-72" charset="0"/>
              </a:rPr>
              <a:t>Fitness bands  and smart watches </a:t>
            </a:r>
          </a:p>
          <a:p>
            <a:pPr>
              <a:defRPr/>
            </a:pPr>
            <a:r>
              <a:rPr lang="en-US" sz="1800" b="1" dirty="0">
                <a:solidFill>
                  <a:schemeClr val="accent5">
                    <a:lumMod val="75000"/>
                  </a:schemeClr>
                </a:solidFill>
                <a:latin typeface="Calibri" pitchFamily="-72" charset="0"/>
              </a:rPr>
              <a:t>are the most popular</a:t>
            </a:r>
          </a:p>
        </p:txBody>
      </p:sp>
      <p:sp>
        <p:nvSpPr>
          <p:cNvPr id="2" name="Slide Number Placeholder 1"/>
          <p:cNvSpPr>
            <a:spLocks noGrp="1"/>
          </p:cNvSpPr>
          <p:nvPr>
            <p:ph type="sldNum" sz="quarter" idx="12"/>
          </p:nvPr>
        </p:nvSpPr>
        <p:spPr/>
        <p:txBody>
          <a:bodyPr/>
          <a:lstStyle/>
          <a:p>
            <a:pPr>
              <a:defRPr/>
            </a:pPr>
            <a:fld id="{3E401DB0-D810-4BAF-B05E-7090AFABAEE3}" type="slidenum">
              <a:rPr lang="en-US" smtClean="0"/>
              <a:pPr>
                <a:defRPr/>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p:txBody>
          <a:bodyPr/>
          <a:lstStyle/>
          <a:p>
            <a:pPr algn="ctr" eaLnBrk="1" hangingPunct="1">
              <a:defRPr/>
            </a:pPr>
            <a:r>
              <a:rPr lang="en-US" dirty="0" smtClean="0">
                <a:solidFill>
                  <a:schemeClr val="accent5">
                    <a:lumMod val="75000"/>
                  </a:schemeClr>
                </a:solidFill>
              </a:rPr>
              <a:t>Worldwide Wearable Device Forecast</a:t>
            </a:r>
            <a:r>
              <a:rPr lang="en-US" dirty="0" smtClean="0"/>
              <a:t/>
            </a:r>
            <a:br>
              <a:rPr lang="en-US" dirty="0" smtClean="0"/>
            </a:br>
            <a:r>
              <a:rPr lang="en-US" sz="2400" dirty="0"/>
              <a:t>S</a:t>
            </a:r>
            <a:r>
              <a:rPr lang="en-US" sz="2400" dirty="0" smtClean="0"/>
              <a:t>ource: IDC 2015</a:t>
            </a:r>
          </a:p>
        </p:txBody>
      </p:sp>
      <p:pic>
        <p:nvPicPr>
          <p:cNvPr id="50178" name="Content Placeholder 3"/>
          <p:cNvPicPr>
            <a:picLocks noGrp="1" noChangeAspect="1"/>
          </p:cNvPicPr>
          <p:nvPr>
            <p:ph idx="1"/>
          </p:nvPr>
        </p:nvPicPr>
        <p:blipFill>
          <a:blip r:embed="rId3"/>
          <a:srcRect/>
          <a:stretch>
            <a:fillRect/>
          </a:stretch>
        </p:blipFill>
        <p:spPr>
          <a:xfrm>
            <a:off x="3348038" y="1533525"/>
            <a:ext cx="5457825" cy="4589463"/>
          </a:xfrm>
        </p:spPr>
      </p:pic>
      <p:sp>
        <p:nvSpPr>
          <p:cNvPr id="24579" name="TextBox 5"/>
          <p:cNvSpPr txBox="1">
            <a:spLocks noChangeArrowheads="1"/>
          </p:cNvSpPr>
          <p:nvPr/>
        </p:nvSpPr>
        <p:spPr bwMode="auto">
          <a:xfrm>
            <a:off x="5146675" y="1690688"/>
            <a:ext cx="6467475" cy="376238"/>
          </a:xfrm>
          <a:prstGeom prst="rect">
            <a:avLst/>
          </a:prstGeom>
          <a:noFill/>
          <a:ln w="9525">
            <a:solidFill>
              <a:schemeClr val="tx1"/>
            </a:solidFill>
            <a:miter lim="800000"/>
            <a:headEnd/>
            <a:tailEnd/>
          </a:ln>
        </p:spPr>
        <p:txBody>
          <a:bodyPr>
            <a:prstTxWarp prst="textNoShape">
              <a:avLst/>
            </a:prstTxWarp>
            <a:spAutoFit/>
          </a:bodyPr>
          <a:lstStyle/>
          <a:p>
            <a:pPr>
              <a:defRPr/>
            </a:pPr>
            <a:r>
              <a:rPr lang="en-US" sz="1800" b="1" dirty="0">
                <a:solidFill>
                  <a:schemeClr val="accent5">
                    <a:lumMod val="75000"/>
                  </a:schemeClr>
                </a:solidFill>
                <a:latin typeface="Calibri" pitchFamily="-72" charset="0"/>
              </a:rPr>
              <a:t>The dominant technology will continue to be </a:t>
            </a:r>
            <a:r>
              <a:rPr lang="en-US" sz="1800" b="1" dirty="0" err="1">
                <a:solidFill>
                  <a:schemeClr val="accent5">
                    <a:lumMod val="75000"/>
                  </a:schemeClr>
                </a:solidFill>
                <a:latin typeface="Calibri" pitchFamily="-72" charset="0"/>
              </a:rPr>
              <a:t>wristwear</a:t>
            </a:r>
            <a:r>
              <a:rPr lang="en-US" sz="1800" b="1" dirty="0">
                <a:solidFill>
                  <a:schemeClr val="accent5">
                    <a:lumMod val="75000"/>
                  </a:schemeClr>
                </a:solidFill>
                <a:latin typeface="Calibri" pitchFamily="-72" charset="0"/>
              </a:rPr>
              <a:t> devices</a:t>
            </a:r>
          </a:p>
        </p:txBody>
      </p:sp>
      <p:sp>
        <p:nvSpPr>
          <p:cNvPr id="24580" name="TextBox 2"/>
          <p:cNvSpPr txBox="1">
            <a:spLocks noChangeArrowheads="1"/>
          </p:cNvSpPr>
          <p:nvPr/>
        </p:nvSpPr>
        <p:spPr bwMode="auto">
          <a:xfrm>
            <a:off x="9326563" y="3433763"/>
            <a:ext cx="2060575" cy="376237"/>
          </a:xfrm>
          <a:prstGeom prst="rect">
            <a:avLst/>
          </a:prstGeom>
          <a:noFill/>
          <a:ln w="9525">
            <a:solidFill>
              <a:schemeClr val="tx1"/>
            </a:solidFill>
            <a:miter lim="800000"/>
            <a:headEnd/>
            <a:tailEnd/>
          </a:ln>
        </p:spPr>
        <p:txBody>
          <a:bodyPr wrap="none">
            <a:prstTxWarp prst="textNoShape">
              <a:avLst/>
            </a:prstTxWarp>
            <a:spAutoFit/>
          </a:bodyPr>
          <a:lstStyle/>
          <a:p>
            <a:pPr>
              <a:defRPr/>
            </a:pPr>
            <a:r>
              <a:rPr lang="en-US" sz="1800" b="1" dirty="0">
                <a:solidFill>
                  <a:schemeClr val="accent5">
                    <a:lumMod val="75000"/>
                  </a:schemeClr>
                </a:solidFill>
                <a:latin typeface="Calibri" pitchFamily="-72" charset="0"/>
              </a:rPr>
              <a:t>Modular is pendant</a:t>
            </a:r>
          </a:p>
        </p:txBody>
      </p:sp>
      <p:sp>
        <p:nvSpPr>
          <p:cNvPr id="2" name="Slide Number Placeholder 1"/>
          <p:cNvSpPr>
            <a:spLocks noGrp="1"/>
          </p:cNvSpPr>
          <p:nvPr>
            <p:ph type="sldNum" sz="quarter" idx="12"/>
          </p:nvPr>
        </p:nvSpPr>
        <p:spPr/>
        <p:txBody>
          <a:bodyPr/>
          <a:lstStyle/>
          <a:p>
            <a:pPr>
              <a:defRPr/>
            </a:pPr>
            <a:fld id="{846FC400-901A-46AF-8B37-1C30342442B2}" type="slidenum">
              <a:rPr lang="en-US" smtClean="0"/>
              <a:pPr>
                <a:defRPr/>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p:txBody>
          <a:bodyPr/>
          <a:lstStyle/>
          <a:p>
            <a:pPr algn="ctr" eaLnBrk="1" hangingPunct="1">
              <a:defRPr/>
            </a:pPr>
            <a:r>
              <a:rPr lang="en-US" sz="3600" dirty="0" smtClean="0">
                <a:solidFill>
                  <a:schemeClr val="accent5">
                    <a:lumMod val="75000"/>
                  </a:schemeClr>
                </a:solidFill>
              </a:rPr>
              <a:t>Projected Wearable Unit Sales by Type of Wearable</a:t>
            </a:r>
            <a:br>
              <a:rPr lang="en-US" sz="3600" dirty="0" smtClean="0">
                <a:solidFill>
                  <a:schemeClr val="accent5">
                    <a:lumMod val="75000"/>
                  </a:schemeClr>
                </a:solidFill>
              </a:rPr>
            </a:br>
            <a:r>
              <a:rPr lang="en-US" sz="2400" dirty="0" smtClean="0"/>
              <a:t>Source: IDC/Statista 2015</a:t>
            </a:r>
          </a:p>
        </p:txBody>
      </p:sp>
      <p:pic>
        <p:nvPicPr>
          <p:cNvPr id="52226" name="Content Placeholder 3"/>
          <p:cNvPicPr>
            <a:picLocks noGrp="1" noChangeAspect="1"/>
          </p:cNvPicPr>
          <p:nvPr>
            <p:ph idx="1"/>
          </p:nvPr>
        </p:nvPicPr>
        <p:blipFill>
          <a:blip r:embed="rId3"/>
          <a:srcRect/>
          <a:stretch>
            <a:fillRect/>
          </a:stretch>
        </p:blipFill>
        <p:spPr>
          <a:xfrm>
            <a:off x="3041650" y="1825625"/>
            <a:ext cx="6108700" cy="4351338"/>
          </a:xfrm>
        </p:spPr>
      </p:pic>
      <p:sp>
        <p:nvSpPr>
          <p:cNvPr id="25603" name="TextBox 4"/>
          <p:cNvSpPr txBox="1">
            <a:spLocks noChangeArrowheads="1"/>
          </p:cNvSpPr>
          <p:nvPr/>
        </p:nvSpPr>
        <p:spPr bwMode="auto">
          <a:xfrm>
            <a:off x="2167035" y="6311900"/>
            <a:ext cx="2405062" cy="376238"/>
          </a:xfrm>
          <a:prstGeom prst="rect">
            <a:avLst/>
          </a:prstGeom>
          <a:noFill/>
          <a:ln w="9525">
            <a:solidFill>
              <a:schemeClr val="tx1"/>
            </a:solidFill>
            <a:miter lim="800000"/>
            <a:headEnd/>
            <a:tailEnd/>
          </a:ln>
        </p:spPr>
        <p:txBody>
          <a:bodyPr>
            <a:prstTxWarp prst="textNoShape">
              <a:avLst/>
            </a:prstTxWarp>
            <a:spAutoFit/>
          </a:bodyPr>
          <a:lstStyle/>
          <a:p>
            <a:pPr>
              <a:defRPr/>
            </a:pPr>
            <a:r>
              <a:rPr lang="en-US" sz="1800" b="1" dirty="0" err="1">
                <a:solidFill>
                  <a:schemeClr val="accent5">
                    <a:lumMod val="75000"/>
                  </a:schemeClr>
                </a:solidFill>
                <a:latin typeface="Calibri" pitchFamily="-72" charset="0"/>
              </a:rPr>
              <a:t>Wristwear</a:t>
            </a:r>
            <a:r>
              <a:rPr lang="en-US" sz="1800" b="1" dirty="0">
                <a:solidFill>
                  <a:schemeClr val="accent5">
                    <a:lumMod val="75000"/>
                  </a:schemeClr>
                </a:solidFill>
                <a:latin typeface="Calibri" pitchFamily="-72" charset="0"/>
              </a:rPr>
              <a:t> is dominant</a:t>
            </a:r>
          </a:p>
        </p:txBody>
      </p:sp>
      <p:sp>
        <p:nvSpPr>
          <p:cNvPr id="2" name="Slide Number Placeholder 1"/>
          <p:cNvSpPr>
            <a:spLocks noGrp="1"/>
          </p:cNvSpPr>
          <p:nvPr>
            <p:ph type="sldNum" sz="quarter" idx="12"/>
          </p:nvPr>
        </p:nvSpPr>
        <p:spPr/>
        <p:txBody>
          <a:bodyPr/>
          <a:lstStyle/>
          <a:p>
            <a:pPr>
              <a:defRPr/>
            </a:pPr>
            <a:fld id="{7E83C117-71DC-472A-907B-5B8A5E2B8BC4}" type="slidenum">
              <a:rPr lang="en-US" smtClean="0"/>
              <a:pPr>
                <a:defRPr/>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lstStyle/>
          <a:p>
            <a:pPr algn="ctr" eaLnBrk="1" hangingPunct="1">
              <a:defRPr/>
            </a:pPr>
            <a:r>
              <a:rPr lang="en-US" dirty="0" smtClean="0">
                <a:solidFill>
                  <a:schemeClr val="accent5">
                    <a:lumMod val="75000"/>
                  </a:schemeClr>
                </a:solidFill>
              </a:rPr>
              <a:t>Forecast of Types of Wearable Products</a:t>
            </a:r>
            <a:r>
              <a:rPr lang="en-US" dirty="0" smtClean="0"/>
              <a:t/>
            </a:r>
            <a:br>
              <a:rPr lang="en-US" dirty="0" smtClean="0"/>
            </a:br>
            <a:r>
              <a:rPr lang="en-US" sz="2400" dirty="0" err="1" smtClean="0"/>
              <a:t>VisionGain</a:t>
            </a:r>
            <a:r>
              <a:rPr lang="en-US" sz="2400" dirty="0" smtClean="0"/>
              <a:t> 2015</a:t>
            </a:r>
          </a:p>
        </p:txBody>
      </p:sp>
      <p:pic>
        <p:nvPicPr>
          <p:cNvPr id="54274" name="Content Placeholder 3"/>
          <p:cNvPicPr>
            <a:picLocks noGrp="1" noChangeAspect="1"/>
          </p:cNvPicPr>
          <p:nvPr>
            <p:ph idx="1"/>
          </p:nvPr>
        </p:nvPicPr>
        <p:blipFill>
          <a:blip r:embed="rId3"/>
          <a:srcRect/>
          <a:stretch>
            <a:fillRect/>
          </a:stretch>
        </p:blipFill>
        <p:spPr>
          <a:xfrm>
            <a:off x="2940050" y="1594779"/>
            <a:ext cx="4749800" cy="4546600"/>
          </a:xfrm>
        </p:spPr>
      </p:pic>
      <p:sp>
        <p:nvSpPr>
          <p:cNvPr id="26627" name="TextBox 5"/>
          <p:cNvSpPr txBox="1">
            <a:spLocks noChangeArrowheads="1"/>
          </p:cNvSpPr>
          <p:nvPr/>
        </p:nvSpPr>
        <p:spPr bwMode="auto">
          <a:xfrm>
            <a:off x="8229600" y="2771775"/>
            <a:ext cx="3263900" cy="925513"/>
          </a:xfrm>
          <a:prstGeom prst="rect">
            <a:avLst/>
          </a:prstGeom>
          <a:noFill/>
          <a:ln w="9525">
            <a:solidFill>
              <a:schemeClr val="tx1"/>
            </a:solidFill>
            <a:miter lim="800000"/>
            <a:headEnd/>
            <a:tailEnd/>
          </a:ln>
        </p:spPr>
        <p:txBody>
          <a:bodyPr>
            <a:prstTxWarp prst="textNoShape">
              <a:avLst/>
            </a:prstTxWarp>
            <a:spAutoFit/>
          </a:bodyPr>
          <a:lstStyle/>
          <a:p>
            <a:pPr>
              <a:defRPr/>
            </a:pPr>
            <a:r>
              <a:rPr lang="en-US" sz="1800" b="1" dirty="0">
                <a:solidFill>
                  <a:schemeClr val="accent5">
                    <a:lumMod val="75000"/>
                  </a:schemeClr>
                </a:solidFill>
                <a:latin typeface="Calibri" pitchFamily="-72" charset="0"/>
              </a:rPr>
              <a:t>Smart watches and fitness devices will continue to dominate the market</a:t>
            </a:r>
          </a:p>
        </p:txBody>
      </p:sp>
      <p:sp>
        <p:nvSpPr>
          <p:cNvPr id="2" name="Slide Number Placeholder 1"/>
          <p:cNvSpPr>
            <a:spLocks noGrp="1"/>
          </p:cNvSpPr>
          <p:nvPr>
            <p:ph type="sldNum" sz="quarter" idx="12"/>
          </p:nvPr>
        </p:nvSpPr>
        <p:spPr/>
        <p:txBody>
          <a:bodyPr/>
          <a:lstStyle/>
          <a:p>
            <a:pPr>
              <a:defRPr/>
            </a:pPr>
            <a:fld id="{73742AAE-8B68-4DF2-B782-F83E51CD4289}" type="slidenum">
              <a:rPr lang="en-US" smtClean="0"/>
              <a:pPr>
                <a:defRPr/>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p:txBody>
          <a:bodyPr/>
          <a:lstStyle/>
          <a:p>
            <a:pPr algn="ctr" eaLnBrk="1" hangingPunct="1">
              <a:defRPr/>
            </a:pPr>
            <a:r>
              <a:rPr lang="en-US" sz="3200" dirty="0" smtClean="0">
                <a:solidFill>
                  <a:schemeClr val="accent5">
                    <a:lumMod val="75000"/>
                  </a:schemeClr>
                </a:solidFill>
              </a:rPr>
              <a:t>Type of Wearable by Demographics</a:t>
            </a:r>
            <a:br>
              <a:rPr lang="en-US" sz="3200" dirty="0" smtClean="0">
                <a:solidFill>
                  <a:schemeClr val="accent5">
                    <a:lumMod val="75000"/>
                  </a:schemeClr>
                </a:solidFill>
              </a:rPr>
            </a:br>
            <a:r>
              <a:rPr lang="en-US" sz="2800" dirty="0" smtClean="0"/>
              <a:t>Source: </a:t>
            </a:r>
            <a:r>
              <a:rPr lang="en-US" sz="2800" dirty="0" err="1" smtClean="0"/>
              <a:t>Aretcon</a:t>
            </a:r>
            <a:endParaRPr lang="en-US" sz="2800" dirty="0" smtClean="0"/>
          </a:p>
        </p:txBody>
      </p:sp>
      <p:pic>
        <p:nvPicPr>
          <p:cNvPr id="56322" name="Content Placeholder 3"/>
          <p:cNvPicPr>
            <a:picLocks noGrp="1" noChangeAspect="1"/>
          </p:cNvPicPr>
          <p:nvPr>
            <p:ph idx="1"/>
          </p:nvPr>
        </p:nvPicPr>
        <p:blipFill>
          <a:blip r:embed="rId3"/>
          <a:srcRect/>
          <a:stretch>
            <a:fillRect/>
          </a:stretch>
        </p:blipFill>
        <p:spPr>
          <a:xfrm>
            <a:off x="1751013" y="1404938"/>
            <a:ext cx="7546975" cy="5345112"/>
          </a:xfrm>
        </p:spPr>
      </p:pic>
      <p:sp>
        <p:nvSpPr>
          <p:cNvPr id="20483" name="TextBox 4"/>
          <p:cNvSpPr txBox="1">
            <a:spLocks noChangeArrowheads="1"/>
          </p:cNvSpPr>
          <p:nvPr/>
        </p:nvSpPr>
        <p:spPr bwMode="auto">
          <a:xfrm>
            <a:off x="9064625" y="3524250"/>
            <a:ext cx="2865438" cy="650875"/>
          </a:xfrm>
          <a:prstGeom prst="rect">
            <a:avLst/>
          </a:prstGeom>
          <a:noFill/>
          <a:ln w="9525">
            <a:solidFill>
              <a:schemeClr val="tx1"/>
            </a:solidFill>
            <a:miter lim="800000"/>
            <a:headEnd/>
            <a:tailEnd/>
          </a:ln>
        </p:spPr>
        <p:txBody>
          <a:bodyPr>
            <a:prstTxWarp prst="textNoShape">
              <a:avLst/>
            </a:prstTxWarp>
            <a:spAutoFit/>
          </a:bodyPr>
          <a:lstStyle/>
          <a:p>
            <a:pPr>
              <a:defRPr/>
            </a:pPr>
            <a:r>
              <a:rPr lang="en-US" sz="1800" b="1" dirty="0">
                <a:solidFill>
                  <a:schemeClr val="accent5">
                    <a:lumMod val="75000"/>
                  </a:schemeClr>
                </a:solidFill>
                <a:latin typeface="Calibri" pitchFamily="-72" charset="0"/>
              </a:rPr>
              <a:t>Over 55 prefer a fitness tracker over a smart watch</a:t>
            </a:r>
          </a:p>
        </p:txBody>
      </p:sp>
      <p:sp>
        <p:nvSpPr>
          <p:cNvPr id="2" name="Slide Number Placeholder 1"/>
          <p:cNvSpPr>
            <a:spLocks noGrp="1"/>
          </p:cNvSpPr>
          <p:nvPr>
            <p:ph type="sldNum" sz="quarter" idx="12"/>
          </p:nvPr>
        </p:nvSpPr>
        <p:spPr/>
        <p:txBody>
          <a:bodyPr/>
          <a:lstStyle/>
          <a:p>
            <a:pPr>
              <a:defRPr/>
            </a:pPr>
            <a:fld id="{5ED1B231-0943-4C08-B692-B205E1EB6CC7}" type="slidenum">
              <a:rPr lang="en-US" smtClean="0"/>
              <a:pPr>
                <a:defRPr/>
              </a:pPr>
              <a:t>21</a:t>
            </a:fld>
            <a:endParaRPr lang="en-US"/>
          </a:p>
        </p:txBody>
      </p:sp>
      <p:sp>
        <p:nvSpPr>
          <p:cNvPr id="3" name="TextBox 2"/>
          <p:cNvSpPr txBox="1"/>
          <p:nvPr/>
        </p:nvSpPr>
        <p:spPr>
          <a:xfrm>
            <a:off x="9064625" y="1833473"/>
            <a:ext cx="1841678" cy="400110"/>
          </a:xfrm>
          <a:prstGeom prst="rect">
            <a:avLst/>
          </a:prstGeom>
          <a:noFill/>
          <a:ln>
            <a:solidFill>
              <a:schemeClr val="tx1"/>
            </a:solidFill>
          </a:ln>
        </p:spPr>
        <p:txBody>
          <a:bodyPr wrap="square" rtlCol="0">
            <a:spAutoFit/>
          </a:bodyPr>
          <a:lstStyle/>
          <a:p>
            <a:r>
              <a:rPr lang="en-US" sz="2000" dirty="0" smtClean="0">
                <a:solidFill>
                  <a:srgbClr val="FF0000"/>
                </a:solidFill>
              </a:rPr>
              <a:t>Critical Chart</a:t>
            </a:r>
            <a:endParaRPr lang="en-US" sz="2000" dirty="0">
              <a:solidFill>
                <a:srgbClr val="FF0000"/>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p:txBody>
          <a:bodyPr/>
          <a:lstStyle/>
          <a:p>
            <a:pPr algn="ctr" eaLnBrk="1" hangingPunct="1">
              <a:defRPr/>
            </a:pPr>
            <a:r>
              <a:rPr lang="en-US" dirty="0" smtClean="0">
                <a:solidFill>
                  <a:schemeClr val="accent5">
                    <a:lumMod val="75000"/>
                  </a:schemeClr>
                </a:solidFill>
              </a:rPr>
              <a:t>Healthcare</a:t>
            </a:r>
          </a:p>
        </p:txBody>
      </p:sp>
      <p:sp>
        <p:nvSpPr>
          <p:cNvPr id="3" name="Text Placeholder 2"/>
          <p:cNvSpPr>
            <a:spLocks noGrp="1"/>
          </p:cNvSpPr>
          <p:nvPr>
            <p:ph type="body" idx="1"/>
          </p:nvPr>
        </p:nvSpPr>
        <p:spPr/>
        <p:txBody>
          <a:bodyPr rtlCol="0">
            <a:normAutofit/>
          </a:bodyPr>
          <a:lstStyle/>
          <a:p>
            <a:pPr eaLnBrk="1" fontAlgn="auto" hangingPunct="1">
              <a:spcAft>
                <a:spcPts val="0"/>
              </a:spcAft>
              <a:buFont typeface="Arial" panose="020B0604020202020204" pitchFamily="34" charset="0"/>
              <a:buNone/>
              <a:defRPr/>
            </a:pPr>
            <a:endParaRPr lang="en-US">
              <a:ea typeface="+mn-ea"/>
              <a:cs typeface="+mn-cs"/>
            </a:endParaRPr>
          </a:p>
        </p:txBody>
      </p:sp>
      <p:sp>
        <p:nvSpPr>
          <p:cNvPr id="2" name="Slide Number Placeholder 1"/>
          <p:cNvSpPr>
            <a:spLocks noGrp="1"/>
          </p:cNvSpPr>
          <p:nvPr>
            <p:ph type="sldNum" sz="quarter" idx="12"/>
          </p:nvPr>
        </p:nvSpPr>
        <p:spPr/>
        <p:txBody>
          <a:bodyPr/>
          <a:lstStyle/>
          <a:p>
            <a:pPr>
              <a:defRPr/>
            </a:pPr>
            <a:fld id="{DB20E520-6744-4222-849E-F34322800F31}" type="slidenum">
              <a:rPr lang="en-US" smtClean="0"/>
              <a:pPr>
                <a:defRPr/>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a:lstStyle/>
          <a:p>
            <a:pPr algn="ctr" eaLnBrk="1" hangingPunct="1">
              <a:defRPr/>
            </a:pPr>
            <a:r>
              <a:rPr lang="en-US" dirty="0">
                <a:solidFill>
                  <a:schemeClr val="accent5">
                    <a:lumMod val="75000"/>
                  </a:schemeClr>
                </a:solidFill>
              </a:rPr>
              <a:t>Estimate of Worldwide Healthcare Market</a:t>
            </a:r>
            <a:r>
              <a:rPr lang="en-US" dirty="0"/>
              <a:t/>
            </a:r>
            <a:br>
              <a:rPr lang="en-US" dirty="0"/>
            </a:br>
            <a:r>
              <a:rPr lang="en-US" sz="2400" dirty="0" smtClean="0"/>
              <a:t>Source: Statista -- In </a:t>
            </a:r>
            <a:r>
              <a:rPr lang="en-US" sz="2400" dirty="0"/>
              <a:t>millions of units </a:t>
            </a:r>
          </a:p>
        </p:txBody>
      </p:sp>
      <p:graphicFrame>
        <p:nvGraphicFramePr>
          <p:cNvPr id="29999" name="Object 303"/>
          <p:cNvGraphicFramePr>
            <a:graphicFrameLocks noGrp="1"/>
          </p:cNvGraphicFramePr>
          <p:nvPr>
            <p:ph idx="1"/>
            <p:extLst>
              <p:ext uri="{D42A27DB-BD31-4B8C-83A1-F6EECF244321}">
                <p14:modId xmlns:p14="http://schemas.microsoft.com/office/powerpoint/2010/main" val="1819319554"/>
              </p:ext>
            </p:extLst>
          </p:nvPr>
        </p:nvGraphicFramePr>
        <p:xfrm>
          <a:off x="858838" y="1825625"/>
          <a:ext cx="10472737" cy="3519488"/>
        </p:xfrm>
        <a:graphic>
          <a:graphicData uri="http://schemas.openxmlformats.org/presentationml/2006/ole">
            <mc:AlternateContent xmlns:mc="http://schemas.openxmlformats.org/markup-compatibility/2006">
              <mc:Choice xmlns:v="urn:schemas-microsoft-com:vml" Requires="v">
                <p:oleObj spid="_x0000_s30073" name="Worksheet" r:id="rId4" imgW="10515581" imgH="3533659" progId="Excel.Sheet.8">
                  <p:embed/>
                </p:oleObj>
              </mc:Choice>
              <mc:Fallback>
                <p:oleObj name="Worksheet" r:id="rId4" imgW="10515581" imgH="3533659" progId="Excel.Sheet.8">
                  <p:embed/>
                  <p:pic>
                    <p:nvPicPr>
                      <p:cNvPr id="0" name="Picture 303"/>
                      <p:cNvPicPr>
                        <a:picLocks noGrp="1" noChangeArrowheads="1"/>
                      </p:cNvPicPr>
                      <p:nvPr/>
                    </p:nvPicPr>
                    <p:blipFill>
                      <a:blip r:embed="rId5"/>
                      <a:srcRect/>
                      <a:stretch>
                        <a:fillRect/>
                      </a:stretch>
                    </p:blipFill>
                    <p:spPr bwMode="auto">
                      <a:xfrm>
                        <a:off x="858838" y="1825625"/>
                        <a:ext cx="10472737" cy="35194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9699" name="TextBox 2"/>
          <p:cNvSpPr txBox="1">
            <a:spLocks noChangeArrowheads="1"/>
          </p:cNvSpPr>
          <p:nvPr/>
        </p:nvSpPr>
        <p:spPr bwMode="auto">
          <a:xfrm>
            <a:off x="3914775" y="5667375"/>
            <a:ext cx="4610100" cy="376238"/>
          </a:xfrm>
          <a:prstGeom prst="rect">
            <a:avLst/>
          </a:prstGeom>
          <a:noFill/>
          <a:ln w="9525">
            <a:solidFill>
              <a:schemeClr val="tx1"/>
            </a:solidFill>
            <a:miter lim="800000"/>
            <a:headEnd/>
            <a:tailEnd/>
          </a:ln>
        </p:spPr>
        <p:txBody>
          <a:bodyPr>
            <a:prstTxWarp prst="textNoShape">
              <a:avLst/>
            </a:prstTxWarp>
            <a:spAutoFit/>
          </a:bodyPr>
          <a:lstStyle/>
          <a:p>
            <a:pPr>
              <a:defRPr/>
            </a:pPr>
            <a:r>
              <a:rPr lang="en-US" sz="1800" b="1" dirty="0">
                <a:solidFill>
                  <a:schemeClr val="accent5">
                    <a:lumMod val="75000"/>
                  </a:schemeClr>
                </a:solidFill>
                <a:latin typeface="Calibri" pitchFamily="-72" charset="0"/>
              </a:rPr>
              <a:t>Healthcare Wearables Will Continue to Grow</a:t>
            </a:r>
          </a:p>
        </p:txBody>
      </p:sp>
      <p:sp>
        <p:nvSpPr>
          <p:cNvPr id="2" name="Slide Number Placeholder 1"/>
          <p:cNvSpPr>
            <a:spLocks noGrp="1"/>
          </p:cNvSpPr>
          <p:nvPr>
            <p:ph type="sldNum" sz="quarter" idx="12"/>
          </p:nvPr>
        </p:nvSpPr>
        <p:spPr/>
        <p:txBody>
          <a:bodyPr/>
          <a:lstStyle/>
          <a:p>
            <a:pPr>
              <a:defRPr/>
            </a:pPr>
            <a:fld id="{EE69A074-D9F6-4E10-A7D4-48512EFC599E}" type="slidenum">
              <a:rPr lang="en-US" smtClean="0"/>
              <a:pPr>
                <a:defRPr/>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lstStyle/>
          <a:p>
            <a:pPr eaLnBrk="1" hangingPunct="1">
              <a:defRPr/>
            </a:pPr>
            <a:r>
              <a:rPr lang="en-US" sz="3200" dirty="0" smtClean="0">
                <a:solidFill>
                  <a:schemeClr val="accent5">
                    <a:lumMod val="75000"/>
                  </a:schemeClr>
                </a:solidFill>
              </a:rPr>
              <a:t>Projected Dollar Sales of Wearables for US Healthcare Market</a:t>
            </a:r>
          </a:p>
        </p:txBody>
      </p:sp>
      <p:pic>
        <p:nvPicPr>
          <p:cNvPr id="62466" name="Content Placeholder 3" descr="http://www.soreonresearch.com/wp-content/uploads/2014/08/Soreon-Reserach-Smart-Wearable-in-Healthcare-Report-2014-1024x542.jpg"/>
          <p:cNvPicPr>
            <a:picLocks noGrp="1"/>
          </p:cNvPicPr>
          <p:nvPr>
            <p:ph idx="1"/>
          </p:nvPr>
        </p:nvPicPr>
        <p:blipFill>
          <a:blip r:embed="rId3"/>
          <a:srcRect/>
          <a:stretch>
            <a:fillRect/>
          </a:stretch>
        </p:blipFill>
        <p:spPr>
          <a:xfrm>
            <a:off x="1985963" y="1362075"/>
            <a:ext cx="8220075" cy="4351338"/>
          </a:xfrm>
        </p:spPr>
      </p:pic>
      <p:sp>
        <p:nvSpPr>
          <p:cNvPr id="31747" name="TextBox 2"/>
          <p:cNvSpPr txBox="1">
            <a:spLocks noChangeArrowheads="1"/>
          </p:cNvSpPr>
          <p:nvPr/>
        </p:nvSpPr>
        <p:spPr bwMode="auto">
          <a:xfrm>
            <a:off x="358385" y="5900542"/>
            <a:ext cx="4413250" cy="650875"/>
          </a:xfrm>
          <a:prstGeom prst="rect">
            <a:avLst/>
          </a:prstGeom>
          <a:noFill/>
          <a:ln w="9525">
            <a:solidFill>
              <a:schemeClr val="tx1"/>
            </a:solidFill>
            <a:miter lim="800000"/>
            <a:headEnd/>
            <a:tailEnd/>
          </a:ln>
        </p:spPr>
        <p:txBody>
          <a:bodyPr>
            <a:prstTxWarp prst="textNoShape">
              <a:avLst/>
            </a:prstTxWarp>
            <a:spAutoFit/>
          </a:bodyPr>
          <a:lstStyle/>
          <a:p>
            <a:pPr>
              <a:defRPr/>
            </a:pPr>
            <a:r>
              <a:rPr lang="en-US" sz="1800" b="1" dirty="0" err="1">
                <a:solidFill>
                  <a:schemeClr val="accent5">
                    <a:lumMod val="75000"/>
                  </a:schemeClr>
                </a:solidFill>
                <a:latin typeface="Calibri" pitchFamily="-72" charset="0"/>
              </a:rPr>
              <a:t>Soreon</a:t>
            </a:r>
            <a:r>
              <a:rPr lang="en-US" sz="1800" b="1" dirty="0">
                <a:solidFill>
                  <a:schemeClr val="accent5">
                    <a:lumMod val="75000"/>
                  </a:schemeClr>
                </a:solidFill>
                <a:latin typeface="Calibri" pitchFamily="-72" charset="0"/>
              </a:rPr>
              <a:t> Research Indicates 8 Time Growth </a:t>
            </a:r>
          </a:p>
          <a:p>
            <a:pPr>
              <a:defRPr/>
            </a:pPr>
            <a:r>
              <a:rPr lang="en-US" sz="1800" b="1" dirty="0">
                <a:solidFill>
                  <a:schemeClr val="accent5">
                    <a:lumMod val="75000"/>
                  </a:schemeClr>
                </a:solidFill>
                <a:latin typeface="Calibri" pitchFamily="-72" charset="0"/>
              </a:rPr>
              <a:t>in  US Healthcare Market </a:t>
            </a:r>
            <a:r>
              <a:rPr lang="en-US" sz="1800" b="1" dirty="0" smtClean="0">
                <a:solidFill>
                  <a:schemeClr val="accent5">
                    <a:lumMod val="75000"/>
                  </a:schemeClr>
                </a:solidFill>
                <a:latin typeface="Calibri" pitchFamily="-72" charset="0"/>
              </a:rPr>
              <a:t>from 2015 to </a:t>
            </a:r>
            <a:r>
              <a:rPr lang="en-US" sz="1800" b="1" dirty="0">
                <a:solidFill>
                  <a:schemeClr val="accent5">
                    <a:lumMod val="75000"/>
                  </a:schemeClr>
                </a:solidFill>
                <a:latin typeface="Calibri" pitchFamily="-72" charset="0"/>
              </a:rPr>
              <a:t>2020</a:t>
            </a:r>
          </a:p>
        </p:txBody>
      </p:sp>
      <p:sp>
        <p:nvSpPr>
          <p:cNvPr id="2" name="Slide Number Placeholder 1"/>
          <p:cNvSpPr>
            <a:spLocks noGrp="1"/>
          </p:cNvSpPr>
          <p:nvPr>
            <p:ph type="sldNum" sz="quarter" idx="12"/>
          </p:nvPr>
        </p:nvSpPr>
        <p:spPr/>
        <p:txBody>
          <a:bodyPr/>
          <a:lstStyle/>
          <a:p>
            <a:pPr>
              <a:defRPr/>
            </a:pPr>
            <a:fld id="{B4A35003-2C70-4396-BE33-E2083E5526EB}" type="slidenum">
              <a:rPr lang="en-US" smtClean="0"/>
              <a:pPr>
                <a:defRPr/>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p:txBody>
          <a:bodyPr/>
          <a:lstStyle/>
          <a:p>
            <a:pPr algn="ctr" eaLnBrk="1" hangingPunct="1">
              <a:defRPr/>
            </a:pPr>
            <a:r>
              <a:rPr lang="en-US" sz="3600" dirty="0" smtClean="0">
                <a:solidFill>
                  <a:schemeClr val="accent5">
                    <a:lumMod val="75000"/>
                  </a:schemeClr>
                </a:solidFill>
              </a:rPr>
              <a:t>World Wearable Medical Device Market by Application</a:t>
            </a:r>
            <a:br>
              <a:rPr lang="en-US" sz="3600" dirty="0" smtClean="0">
                <a:solidFill>
                  <a:schemeClr val="accent5">
                    <a:lumMod val="75000"/>
                  </a:schemeClr>
                </a:solidFill>
              </a:rPr>
            </a:br>
            <a:r>
              <a:rPr lang="en-US" sz="2400" dirty="0" smtClean="0"/>
              <a:t>IDC 2014</a:t>
            </a:r>
          </a:p>
        </p:txBody>
      </p:sp>
      <p:pic>
        <p:nvPicPr>
          <p:cNvPr id="64514" name="Content Placeholder 3"/>
          <p:cNvPicPr>
            <a:picLocks noGrp="1" noChangeAspect="1"/>
          </p:cNvPicPr>
          <p:nvPr>
            <p:ph idx="1"/>
          </p:nvPr>
        </p:nvPicPr>
        <p:blipFill>
          <a:blip r:embed="rId3"/>
          <a:srcRect/>
          <a:stretch>
            <a:fillRect/>
          </a:stretch>
        </p:blipFill>
        <p:spPr>
          <a:xfrm>
            <a:off x="3067050" y="1690688"/>
            <a:ext cx="6481763" cy="4337050"/>
          </a:xfrm>
        </p:spPr>
      </p:pic>
      <p:sp>
        <p:nvSpPr>
          <p:cNvPr id="30723" name="TextBox 2"/>
          <p:cNvSpPr txBox="1">
            <a:spLocks noChangeArrowheads="1"/>
          </p:cNvSpPr>
          <p:nvPr/>
        </p:nvSpPr>
        <p:spPr bwMode="auto">
          <a:xfrm>
            <a:off x="157384" y="6168231"/>
            <a:ext cx="4203602" cy="376237"/>
          </a:xfrm>
          <a:prstGeom prst="rect">
            <a:avLst/>
          </a:prstGeom>
          <a:noFill/>
          <a:ln w="9525">
            <a:solidFill>
              <a:schemeClr val="tx1"/>
            </a:solidFill>
            <a:miter lim="800000"/>
            <a:headEnd/>
            <a:tailEnd/>
          </a:ln>
        </p:spPr>
        <p:txBody>
          <a:bodyPr wrap="square">
            <a:prstTxWarp prst="textNoShape">
              <a:avLst/>
            </a:prstTxWarp>
            <a:spAutoFit/>
          </a:bodyPr>
          <a:lstStyle/>
          <a:p>
            <a:pPr>
              <a:defRPr/>
            </a:pPr>
            <a:r>
              <a:rPr lang="en-US" sz="1800" b="1" dirty="0">
                <a:solidFill>
                  <a:schemeClr val="accent5">
                    <a:lumMod val="75000"/>
                  </a:schemeClr>
                </a:solidFill>
                <a:latin typeface="Calibri" pitchFamily="-72" charset="0"/>
              </a:rPr>
              <a:t>Home Healthcare Has the Most Growth</a:t>
            </a:r>
          </a:p>
        </p:txBody>
      </p:sp>
      <p:sp>
        <p:nvSpPr>
          <p:cNvPr id="2" name="Slide Number Placeholder 1"/>
          <p:cNvSpPr>
            <a:spLocks noGrp="1"/>
          </p:cNvSpPr>
          <p:nvPr>
            <p:ph type="sldNum" sz="quarter" idx="12"/>
          </p:nvPr>
        </p:nvSpPr>
        <p:spPr/>
        <p:txBody>
          <a:bodyPr/>
          <a:lstStyle/>
          <a:p>
            <a:pPr>
              <a:defRPr/>
            </a:pPr>
            <a:fld id="{A6945ECF-2CF3-4519-99E0-A27BE2806CD1}" type="slidenum">
              <a:rPr lang="en-US" smtClean="0"/>
              <a:pPr>
                <a:defRPr/>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p:txBody>
          <a:bodyPr/>
          <a:lstStyle/>
          <a:p>
            <a:pPr algn="ctr" eaLnBrk="1" hangingPunct="1">
              <a:defRPr/>
            </a:pPr>
            <a:r>
              <a:rPr lang="en-US" sz="2800" dirty="0" smtClean="0">
                <a:solidFill>
                  <a:schemeClr val="accent5">
                    <a:lumMod val="75000"/>
                  </a:schemeClr>
                </a:solidFill>
              </a:rPr>
              <a:t>Projected Applications of Smart Wearables in US Healthcare Industry</a:t>
            </a:r>
            <a:br>
              <a:rPr lang="en-US" sz="2800" dirty="0" smtClean="0">
                <a:solidFill>
                  <a:schemeClr val="accent5">
                    <a:lumMod val="75000"/>
                  </a:schemeClr>
                </a:solidFill>
              </a:rPr>
            </a:br>
            <a:r>
              <a:rPr lang="en-US" sz="2400" dirty="0" err="1" smtClean="0"/>
              <a:t>Soreon</a:t>
            </a:r>
            <a:r>
              <a:rPr lang="en-US" sz="2400" dirty="0" smtClean="0"/>
              <a:t> Research</a:t>
            </a:r>
          </a:p>
        </p:txBody>
      </p:sp>
      <p:pic>
        <p:nvPicPr>
          <p:cNvPr id="66562" name="Content Placeholder 3" descr="http://cdn2.artwhere.net/electronics-eetimes.com/imf/c/eyJtYXNrIjoiNTYweDM3NyIsIm0iOjE3fQ/images/01-edit-photos-uploads/2015/2015-01-january/news-cicor-soreon.jpg"/>
          <p:cNvPicPr>
            <a:picLocks noGrp="1"/>
          </p:cNvPicPr>
          <p:nvPr>
            <p:ph idx="1"/>
          </p:nvPr>
        </p:nvPicPr>
        <p:blipFill>
          <a:blip r:embed="rId3"/>
          <a:srcRect/>
          <a:stretch>
            <a:fillRect/>
          </a:stretch>
        </p:blipFill>
        <p:spPr>
          <a:xfrm>
            <a:off x="2757487" y="1462750"/>
            <a:ext cx="7089775" cy="4586287"/>
          </a:xfrm>
        </p:spPr>
      </p:pic>
      <p:sp>
        <p:nvSpPr>
          <p:cNvPr id="2" name="Slide Number Placeholder 1"/>
          <p:cNvSpPr>
            <a:spLocks noGrp="1"/>
          </p:cNvSpPr>
          <p:nvPr>
            <p:ph type="sldNum" sz="quarter" idx="12"/>
          </p:nvPr>
        </p:nvSpPr>
        <p:spPr/>
        <p:txBody>
          <a:bodyPr/>
          <a:lstStyle/>
          <a:p>
            <a:pPr>
              <a:defRPr/>
            </a:pPr>
            <a:fld id="{CE249B1D-FE77-43AB-B683-BBEA40AB1F8E}" type="slidenum">
              <a:rPr lang="en-US" smtClean="0"/>
              <a:pPr>
                <a:defRPr/>
              </a:pPr>
              <a:t>26</a:t>
            </a:fld>
            <a:endParaRPr lang="en-US"/>
          </a:p>
        </p:txBody>
      </p:sp>
      <p:sp>
        <p:nvSpPr>
          <p:cNvPr id="3" name="TextBox 2"/>
          <p:cNvSpPr txBox="1"/>
          <p:nvPr/>
        </p:nvSpPr>
        <p:spPr>
          <a:xfrm>
            <a:off x="1195069" y="6075144"/>
            <a:ext cx="3353416" cy="646331"/>
          </a:xfrm>
          <a:prstGeom prst="rect">
            <a:avLst/>
          </a:prstGeom>
          <a:noFill/>
          <a:ln>
            <a:solidFill>
              <a:schemeClr val="tx1"/>
            </a:solidFill>
          </a:ln>
        </p:spPr>
        <p:txBody>
          <a:bodyPr wrap="square" rtlCol="0">
            <a:spAutoFit/>
          </a:bodyPr>
          <a:lstStyle/>
          <a:p>
            <a:r>
              <a:rPr lang="en-US" sz="1800" dirty="0" smtClean="0">
                <a:solidFill>
                  <a:schemeClr val="accent5">
                    <a:lumMod val="75000"/>
                  </a:schemeClr>
                </a:solidFill>
              </a:rPr>
              <a:t>Several applications “overlap” </a:t>
            </a:r>
          </a:p>
          <a:p>
            <a:r>
              <a:rPr lang="en-US" sz="1800" dirty="0" smtClean="0">
                <a:solidFill>
                  <a:schemeClr val="accent5">
                    <a:lumMod val="75000"/>
                  </a:schemeClr>
                </a:solidFill>
              </a:rPr>
              <a:t>the geriatrics segment</a:t>
            </a:r>
            <a:endParaRPr lang="en-US" sz="1800" dirty="0">
              <a:solidFill>
                <a:schemeClr val="accent5">
                  <a:lumMod val="75000"/>
                </a:schemeClr>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p:txBody>
          <a:bodyPr/>
          <a:lstStyle/>
          <a:p>
            <a:pPr algn="ctr" eaLnBrk="1" hangingPunct="1">
              <a:defRPr/>
            </a:pPr>
            <a:r>
              <a:rPr lang="en-US" sz="3200" dirty="0" smtClean="0">
                <a:solidFill>
                  <a:schemeClr val="accent5">
                    <a:lumMod val="75000"/>
                  </a:schemeClr>
                </a:solidFill>
              </a:rPr>
              <a:t>Desired Applications for Health and Fitness Wearables</a:t>
            </a:r>
            <a:r>
              <a:rPr lang="en-US" sz="3200" dirty="0" smtClean="0"/>
              <a:t/>
            </a:r>
            <a:br>
              <a:rPr lang="en-US" sz="3200" dirty="0" smtClean="0"/>
            </a:br>
            <a:r>
              <a:rPr lang="en-US" sz="2400" dirty="0" smtClean="0"/>
              <a:t>Source: Consumer Technology Association</a:t>
            </a:r>
            <a:endParaRPr lang="en-US" sz="3200" dirty="0" smtClean="0"/>
          </a:p>
        </p:txBody>
      </p:sp>
      <p:pic>
        <p:nvPicPr>
          <p:cNvPr id="68610" name="Content Placeholder 3" descr="C:\Users\Alan\Desktop\Desired Applications.jpg"/>
          <p:cNvPicPr>
            <a:picLocks noGrp="1"/>
          </p:cNvPicPr>
          <p:nvPr>
            <p:ph idx="1"/>
          </p:nvPr>
        </p:nvPicPr>
        <p:blipFill>
          <a:blip r:embed="rId3"/>
          <a:srcRect/>
          <a:stretch>
            <a:fillRect/>
          </a:stretch>
        </p:blipFill>
        <p:spPr>
          <a:xfrm>
            <a:off x="1737360" y="1461492"/>
            <a:ext cx="5072063" cy="4778375"/>
          </a:xfrm>
        </p:spPr>
      </p:pic>
      <p:sp>
        <p:nvSpPr>
          <p:cNvPr id="33795" name="TextBox 4"/>
          <p:cNvSpPr txBox="1">
            <a:spLocks noChangeArrowheads="1"/>
          </p:cNvSpPr>
          <p:nvPr/>
        </p:nvSpPr>
        <p:spPr bwMode="auto">
          <a:xfrm>
            <a:off x="8267700" y="2927350"/>
            <a:ext cx="3819251" cy="923330"/>
          </a:xfrm>
          <a:prstGeom prst="rect">
            <a:avLst/>
          </a:prstGeom>
          <a:noFill/>
          <a:ln w="9525">
            <a:solidFill>
              <a:schemeClr val="tx1"/>
            </a:solidFill>
            <a:miter lim="800000"/>
            <a:headEnd/>
            <a:tailEnd/>
          </a:ln>
        </p:spPr>
        <p:txBody>
          <a:bodyPr wrap="none">
            <a:prstTxWarp prst="textNoShape">
              <a:avLst/>
            </a:prstTxWarp>
            <a:spAutoFit/>
          </a:bodyPr>
          <a:lstStyle/>
          <a:p>
            <a:pPr>
              <a:defRPr/>
            </a:pPr>
            <a:r>
              <a:rPr lang="en-US" sz="1800" b="1" dirty="0" smtClean="0">
                <a:solidFill>
                  <a:schemeClr val="accent5">
                    <a:lumMod val="75000"/>
                  </a:schemeClr>
                </a:solidFill>
                <a:latin typeface="Calibri" pitchFamily="-72" charset="0"/>
              </a:rPr>
              <a:t>Fitness oriented consumers did </a:t>
            </a:r>
          </a:p>
          <a:p>
            <a:pPr>
              <a:defRPr/>
            </a:pPr>
            <a:r>
              <a:rPr lang="en-US" sz="1800" b="1" dirty="0">
                <a:solidFill>
                  <a:schemeClr val="accent5">
                    <a:lumMod val="75000"/>
                  </a:schemeClr>
                </a:solidFill>
                <a:latin typeface="Calibri" pitchFamily="-72" charset="0"/>
              </a:rPr>
              <a:t>n</a:t>
            </a:r>
            <a:r>
              <a:rPr lang="en-US" sz="1800" b="1" dirty="0" smtClean="0">
                <a:solidFill>
                  <a:schemeClr val="accent5">
                    <a:lumMod val="75000"/>
                  </a:schemeClr>
                </a:solidFill>
                <a:latin typeface="Calibri" pitchFamily="-72" charset="0"/>
              </a:rPr>
              <a:t>ot view blood pressure as important </a:t>
            </a:r>
          </a:p>
          <a:p>
            <a:pPr>
              <a:defRPr/>
            </a:pPr>
            <a:r>
              <a:rPr lang="en-US" sz="1800" b="1" dirty="0" smtClean="0">
                <a:solidFill>
                  <a:schemeClr val="accent5">
                    <a:lumMod val="75000"/>
                  </a:schemeClr>
                </a:solidFill>
                <a:latin typeface="Calibri" pitchFamily="-72" charset="0"/>
              </a:rPr>
              <a:t>as health focused consumers</a:t>
            </a:r>
            <a:endParaRPr lang="en-US" sz="1800" b="1" dirty="0">
              <a:solidFill>
                <a:schemeClr val="accent5">
                  <a:lumMod val="75000"/>
                </a:schemeClr>
              </a:solidFill>
              <a:latin typeface="Calibri" pitchFamily="-72" charset="0"/>
            </a:endParaRPr>
          </a:p>
        </p:txBody>
      </p:sp>
      <p:sp>
        <p:nvSpPr>
          <p:cNvPr id="2" name="Slide Number Placeholder 1"/>
          <p:cNvSpPr>
            <a:spLocks noGrp="1"/>
          </p:cNvSpPr>
          <p:nvPr>
            <p:ph type="sldNum" sz="quarter" idx="12"/>
          </p:nvPr>
        </p:nvSpPr>
        <p:spPr/>
        <p:txBody>
          <a:bodyPr/>
          <a:lstStyle/>
          <a:p>
            <a:pPr>
              <a:defRPr/>
            </a:pPr>
            <a:fld id="{39E5ADA2-6336-471E-B3BB-832B9A330524}" type="slidenum">
              <a:rPr lang="en-US" smtClean="0"/>
              <a:pPr>
                <a:defRPr/>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p:txBody>
          <a:bodyPr/>
          <a:lstStyle/>
          <a:p>
            <a:pPr eaLnBrk="1" hangingPunct="1">
              <a:defRPr/>
            </a:pPr>
            <a:r>
              <a:rPr lang="en-US" sz="4400" dirty="0" smtClean="0">
                <a:solidFill>
                  <a:schemeClr val="accent5">
                    <a:lumMod val="75000"/>
                  </a:schemeClr>
                </a:solidFill>
              </a:rPr>
              <a:t>Leading Manufacturers of Wearable Devices</a:t>
            </a:r>
          </a:p>
        </p:txBody>
      </p:sp>
      <p:sp>
        <p:nvSpPr>
          <p:cNvPr id="3" name="Text Placeholder 2"/>
          <p:cNvSpPr>
            <a:spLocks noGrp="1"/>
          </p:cNvSpPr>
          <p:nvPr>
            <p:ph type="body" idx="1"/>
          </p:nvPr>
        </p:nvSpPr>
        <p:spPr/>
        <p:txBody>
          <a:bodyPr rtlCol="0">
            <a:normAutofit/>
          </a:bodyPr>
          <a:lstStyle/>
          <a:p>
            <a:pPr eaLnBrk="1" fontAlgn="auto" hangingPunct="1">
              <a:spcAft>
                <a:spcPts val="0"/>
              </a:spcAft>
              <a:buFont typeface="Arial" panose="020B0604020202020204" pitchFamily="34" charset="0"/>
              <a:buNone/>
              <a:defRPr/>
            </a:pPr>
            <a:endParaRPr lang="en-US">
              <a:ea typeface="+mn-ea"/>
              <a:cs typeface="+mn-cs"/>
            </a:endParaRPr>
          </a:p>
        </p:txBody>
      </p:sp>
      <p:sp>
        <p:nvSpPr>
          <p:cNvPr id="2" name="Slide Number Placeholder 1"/>
          <p:cNvSpPr>
            <a:spLocks noGrp="1"/>
          </p:cNvSpPr>
          <p:nvPr>
            <p:ph type="sldNum" sz="quarter" idx="12"/>
          </p:nvPr>
        </p:nvSpPr>
        <p:spPr/>
        <p:txBody>
          <a:bodyPr/>
          <a:lstStyle/>
          <a:p>
            <a:pPr>
              <a:defRPr/>
            </a:pPr>
            <a:fld id="{50E06CBF-F3A1-4561-AB94-38C32D8C83A5}" type="slidenum">
              <a:rPr lang="en-US" smtClean="0"/>
              <a:pPr>
                <a:defRPr/>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p:txBody>
          <a:bodyPr/>
          <a:lstStyle/>
          <a:p>
            <a:pPr algn="ctr" eaLnBrk="1" hangingPunct="1">
              <a:defRPr/>
            </a:pPr>
            <a:r>
              <a:rPr lang="en-US" sz="3200" dirty="0" smtClean="0">
                <a:solidFill>
                  <a:schemeClr val="accent5">
                    <a:lumMod val="75000"/>
                  </a:schemeClr>
                </a:solidFill>
              </a:rPr>
              <a:t>Market Share of Smart Wearables (3</a:t>
            </a:r>
            <a:r>
              <a:rPr lang="en-US" sz="3200" baseline="30000" dirty="0" smtClean="0">
                <a:solidFill>
                  <a:schemeClr val="accent5">
                    <a:lumMod val="75000"/>
                  </a:schemeClr>
                </a:solidFill>
              </a:rPr>
              <a:t>rd</a:t>
            </a:r>
            <a:r>
              <a:rPr lang="en-US" sz="3200" dirty="0" smtClean="0">
                <a:solidFill>
                  <a:schemeClr val="accent5">
                    <a:lumMod val="75000"/>
                  </a:schemeClr>
                </a:solidFill>
              </a:rPr>
              <a:t> Party Applications)</a:t>
            </a:r>
            <a:br>
              <a:rPr lang="en-US" sz="3200" dirty="0" smtClean="0">
                <a:solidFill>
                  <a:schemeClr val="accent5">
                    <a:lumMod val="75000"/>
                  </a:schemeClr>
                </a:solidFill>
              </a:rPr>
            </a:br>
            <a:r>
              <a:rPr lang="en-US" sz="2400" dirty="0" smtClean="0"/>
              <a:t>IDC 2015 2</a:t>
            </a:r>
            <a:r>
              <a:rPr lang="en-US" sz="2400" baseline="30000" dirty="0" smtClean="0"/>
              <a:t>nd</a:t>
            </a:r>
            <a:r>
              <a:rPr lang="en-US" sz="2400" dirty="0" smtClean="0"/>
              <a:t> Q Data </a:t>
            </a:r>
            <a:r>
              <a:rPr lang="en-US" sz="2400" b="1" dirty="0" smtClean="0"/>
              <a:t>Worldwide</a:t>
            </a:r>
            <a:r>
              <a:rPr lang="en-US" sz="2400" dirty="0" smtClean="0"/>
              <a:t> Shipments</a:t>
            </a:r>
          </a:p>
        </p:txBody>
      </p:sp>
      <p:graphicFrame>
        <p:nvGraphicFramePr>
          <p:cNvPr id="37167" name="Object 303"/>
          <p:cNvGraphicFramePr>
            <a:graphicFrameLocks noGrp="1"/>
          </p:cNvGraphicFramePr>
          <p:nvPr>
            <p:ph idx="1"/>
          </p:nvPr>
        </p:nvGraphicFramePr>
        <p:xfrm>
          <a:off x="838200" y="1555750"/>
          <a:ext cx="10515600" cy="4351338"/>
        </p:xfrm>
        <a:graphic>
          <a:graphicData uri="http://schemas.openxmlformats.org/presentationml/2006/ole">
            <mc:AlternateContent xmlns:mc="http://schemas.openxmlformats.org/markup-compatibility/2006">
              <mc:Choice xmlns:v="urn:schemas-microsoft-com:vml" Requires="v">
                <p:oleObj spid="_x0000_s37241" r:id="rId4" imgW="10514731" imgH="4352184" progId="Excel.Sheet.8">
                  <p:embed/>
                </p:oleObj>
              </mc:Choice>
              <mc:Fallback>
                <p:oleObj r:id="rId4" imgW="10514731" imgH="4352184" progId="Excel.Sheet.8">
                  <p:embed/>
                  <p:pic>
                    <p:nvPicPr>
                      <p:cNvPr id="0" name="Picture 303"/>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1555750"/>
                        <a:ext cx="10515600" cy="43513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6867" name="TextBox 2"/>
          <p:cNvSpPr txBox="1">
            <a:spLocks noChangeArrowheads="1"/>
          </p:cNvSpPr>
          <p:nvPr/>
        </p:nvSpPr>
        <p:spPr bwMode="auto">
          <a:xfrm>
            <a:off x="6484938" y="2011363"/>
            <a:ext cx="4868862" cy="376237"/>
          </a:xfrm>
          <a:prstGeom prst="rect">
            <a:avLst/>
          </a:prstGeom>
          <a:noFill/>
          <a:ln w="9525">
            <a:solidFill>
              <a:schemeClr val="tx1"/>
            </a:solidFill>
            <a:miter lim="800000"/>
            <a:headEnd/>
            <a:tailEnd/>
          </a:ln>
        </p:spPr>
        <p:txBody>
          <a:bodyPr>
            <a:prstTxWarp prst="textNoShape">
              <a:avLst/>
            </a:prstTxWarp>
            <a:spAutoFit/>
          </a:bodyPr>
          <a:lstStyle/>
          <a:p>
            <a:pPr>
              <a:defRPr/>
            </a:pPr>
            <a:r>
              <a:rPr lang="en-US" sz="1800" b="1" dirty="0">
                <a:solidFill>
                  <a:schemeClr val="accent5">
                    <a:lumMod val="75000"/>
                  </a:schemeClr>
                </a:solidFill>
                <a:latin typeface="Calibri" pitchFamily="-72" charset="0"/>
              </a:rPr>
              <a:t>Fitbit, Apple, and Xiaomi are the World Leaders</a:t>
            </a:r>
          </a:p>
        </p:txBody>
      </p:sp>
      <p:sp>
        <p:nvSpPr>
          <p:cNvPr id="2" name="Slide Number Placeholder 1"/>
          <p:cNvSpPr>
            <a:spLocks noGrp="1"/>
          </p:cNvSpPr>
          <p:nvPr>
            <p:ph type="sldNum" sz="quarter" idx="12"/>
          </p:nvPr>
        </p:nvSpPr>
        <p:spPr/>
        <p:txBody>
          <a:bodyPr/>
          <a:lstStyle/>
          <a:p>
            <a:pPr>
              <a:defRPr/>
            </a:pPr>
            <a:fld id="{752EF604-8351-4F5A-AA06-E9D81BA24F67}" type="slidenum">
              <a:rPr lang="en-US" smtClean="0"/>
              <a:pPr>
                <a:defRPr/>
              </a:pPr>
              <a:t>29</a:t>
            </a:fld>
            <a:endParaRPr lang="en-US"/>
          </a:p>
        </p:txBody>
      </p:sp>
      <p:sp>
        <p:nvSpPr>
          <p:cNvPr id="3" name="TextBox 2"/>
          <p:cNvSpPr txBox="1"/>
          <p:nvPr/>
        </p:nvSpPr>
        <p:spPr>
          <a:xfrm>
            <a:off x="960438" y="3084513"/>
            <a:ext cx="2881312" cy="590550"/>
          </a:xfrm>
          <a:prstGeom prst="rect">
            <a:avLst/>
          </a:prstGeom>
          <a:noFill/>
          <a:ln>
            <a:solidFill>
              <a:schemeClr val="tx1"/>
            </a:solidFill>
          </a:ln>
        </p:spPr>
        <p:txBody>
          <a:bodyPr wrap="none">
            <a:spAutoFit/>
          </a:bodyPr>
          <a:lstStyle/>
          <a:p>
            <a:pPr>
              <a:defRPr/>
            </a:pPr>
            <a:r>
              <a:rPr lang="en-US" sz="1600" dirty="0">
                <a:solidFill>
                  <a:schemeClr val="accent1">
                    <a:lumMod val="50000"/>
                  </a:schemeClr>
                </a:solidFill>
              </a:rPr>
              <a:t>Others not broken out by</a:t>
            </a:r>
          </a:p>
          <a:p>
            <a:pPr>
              <a:defRPr/>
            </a:pPr>
            <a:r>
              <a:rPr lang="en-US" sz="1600" dirty="0">
                <a:solidFill>
                  <a:schemeClr val="accent1">
                    <a:lumMod val="50000"/>
                  </a:schemeClr>
                </a:solidFill>
              </a:rPr>
              <a:t>IDC without purchasing report</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p:txBody>
          <a:bodyPr/>
          <a:lstStyle/>
          <a:p>
            <a:pPr algn="ctr" eaLnBrk="1" hangingPunct="1">
              <a:defRPr/>
            </a:pPr>
            <a:r>
              <a:rPr lang="en-US" dirty="0" smtClean="0">
                <a:solidFill>
                  <a:schemeClr val="accent5">
                    <a:lumMod val="75000"/>
                  </a:schemeClr>
                </a:solidFill>
              </a:rPr>
              <a:t>Global Leaders of Wearables</a:t>
            </a:r>
            <a:r>
              <a:rPr lang="en-US" dirty="0" smtClean="0"/>
              <a:t/>
            </a:r>
            <a:br>
              <a:rPr lang="en-US" dirty="0" smtClean="0"/>
            </a:br>
            <a:r>
              <a:rPr lang="en-US" sz="2400" dirty="0" smtClean="0"/>
              <a:t>Source: IDC/Statista</a:t>
            </a:r>
          </a:p>
        </p:txBody>
      </p:sp>
      <p:pic>
        <p:nvPicPr>
          <p:cNvPr id="74754" name="Content Placeholder 3" descr="C:\Users\Alan\Dropbox\chartoftheday_3762_wearable_device_shipments_n.jpg"/>
          <p:cNvPicPr>
            <a:picLocks noGrp="1"/>
          </p:cNvPicPr>
          <p:nvPr>
            <p:ph idx="1"/>
          </p:nvPr>
        </p:nvPicPr>
        <p:blipFill>
          <a:blip r:embed="rId3"/>
          <a:srcRect/>
          <a:stretch>
            <a:fillRect/>
          </a:stretch>
        </p:blipFill>
        <p:spPr>
          <a:xfrm>
            <a:off x="1849438" y="1698907"/>
            <a:ext cx="6761162" cy="5048250"/>
          </a:xfrm>
        </p:spPr>
      </p:pic>
      <p:sp>
        <p:nvSpPr>
          <p:cNvPr id="2" name="Slide Number Placeholder 1"/>
          <p:cNvSpPr>
            <a:spLocks noGrp="1"/>
          </p:cNvSpPr>
          <p:nvPr>
            <p:ph type="sldNum" sz="quarter" idx="12"/>
          </p:nvPr>
        </p:nvSpPr>
        <p:spPr/>
        <p:txBody>
          <a:bodyPr/>
          <a:lstStyle/>
          <a:p>
            <a:pPr>
              <a:defRPr/>
            </a:pPr>
            <a:fld id="{28D81FA2-7A20-4F0D-A7FF-40750544A87B}" type="slidenum">
              <a:rPr lang="en-US" smtClean="0"/>
              <a:pPr>
                <a:defRPr/>
              </a:pPr>
              <a:t>30</a:t>
            </a:fld>
            <a:endParaRPr lang="en-US"/>
          </a:p>
        </p:txBody>
      </p:sp>
      <p:sp>
        <p:nvSpPr>
          <p:cNvPr id="3" name="TextBox 2"/>
          <p:cNvSpPr txBox="1"/>
          <p:nvPr/>
        </p:nvSpPr>
        <p:spPr>
          <a:xfrm>
            <a:off x="9265212" y="3182717"/>
            <a:ext cx="2486025" cy="376238"/>
          </a:xfrm>
          <a:prstGeom prst="rect">
            <a:avLst/>
          </a:prstGeom>
          <a:noFill/>
          <a:ln>
            <a:solidFill>
              <a:schemeClr val="tx1"/>
            </a:solidFill>
          </a:ln>
        </p:spPr>
        <p:txBody>
          <a:bodyPr>
            <a:spAutoFit/>
          </a:bodyPr>
          <a:lstStyle/>
          <a:p>
            <a:pPr>
              <a:defRPr/>
            </a:pPr>
            <a:r>
              <a:rPr lang="en-US" sz="1800" dirty="0">
                <a:solidFill>
                  <a:schemeClr val="accent1">
                    <a:lumMod val="50000"/>
                  </a:schemeClr>
                </a:solidFill>
              </a:rPr>
              <a:t>*</a:t>
            </a:r>
            <a:r>
              <a:rPr lang="en-US" sz="1600" dirty="0">
                <a:solidFill>
                  <a:schemeClr val="accent1">
                    <a:lumMod val="50000"/>
                  </a:schemeClr>
                </a:solidFill>
              </a:rPr>
              <a:t>MI is brand of Xiaomi</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p:txBody>
          <a:bodyPr/>
          <a:lstStyle/>
          <a:p>
            <a:pPr algn="ctr" eaLnBrk="1" hangingPunct="1">
              <a:defRPr/>
            </a:pPr>
            <a:r>
              <a:rPr lang="en-US" dirty="0" smtClean="0">
                <a:solidFill>
                  <a:schemeClr val="accent5">
                    <a:lumMod val="75000"/>
                  </a:schemeClr>
                </a:solidFill>
              </a:rPr>
              <a:t>Brands of Fitness Trackers US</a:t>
            </a:r>
            <a:br>
              <a:rPr lang="en-US" dirty="0" smtClean="0">
                <a:solidFill>
                  <a:schemeClr val="accent5">
                    <a:lumMod val="75000"/>
                  </a:schemeClr>
                </a:solidFill>
              </a:rPr>
            </a:br>
            <a:r>
              <a:rPr lang="en-US" sz="2400" dirty="0" smtClean="0"/>
              <a:t>Parks Associates 2014</a:t>
            </a:r>
          </a:p>
        </p:txBody>
      </p:sp>
      <p:pic>
        <p:nvPicPr>
          <p:cNvPr id="76802" name="Content Placeholder 3" descr="https://www.parksassociates.com/bento/shop/images/wearables-2014-toc2.gif"/>
          <p:cNvPicPr>
            <a:picLocks noGrp="1"/>
          </p:cNvPicPr>
          <p:nvPr>
            <p:ph idx="1"/>
          </p:nvPr>
        </p:nvPicPr>
        <p:blipFill>
          <a:blip r:embed="rId3"/>
          <a:srcRect/>
          <a:stretch>
            <a:fillRect/>
          </a:stretch>
        </p:blipFill>
        <p:spPr>
          <a:xfrm>
            <a:off x="3103563" y="1825625"/>
            <a:ext cx="5984875" cy="4351338"/>
          </a:xfrm>
        </p:spPr>
      </p:pic>
      <p:sp>
        <p:nvSpPr>
          <p:cNvPr id="38915" name="TextBox 2"/>
          <p:cNvSpPr txBox="1">
            <a:spLocks noChangeArrowheads="1"/>
          </p:cNvSpPr>
          <p:nvPr/>
        </p:nvSpPr>
        <p:spPr bwMode="auto">
          <a:xfrm>
            <a:off x="6492875" y="3675856"/>
            <a:ext cx="4235450" cy="650875"/>
          </a:xfrm>
          <a:prstGeom prst="rect">
            <a:avLst/>
          </a:prstGeom>
          <a:noFill/>
          <a:ln w="9525">
            <a:solidFill>
              <a:schemeClr val="tx1"/>
            </a:solidFill>
            <a:miter lim="800000"/>
            <a:headEnd/>
            <a:tailEnd/>
          </a:ln>
        </p:spPr>
        <p:txBody>
          <a:bodyPr>
            <a:prstTxWarp prst="textNoShape">
              <a:avLst/>
            </a:prstTxWarp>
            <a:spAutoFit/>
          </a:bodyPr>
          <a:lstStyle/>
          <a:p>
            <a:pPr>
              <a:defRPr/>
            </a:pPr>
            <a:r>
              <a:rPr lang="en-US" sz="1800" b="1" dirty="0">
                <a:solidFill>
                  <a:schemeClr val="accent5">
                    <a:lumMod val="75000"/>
                  </a:schemeClr>
                </a:solidFill>
                <a:latin typeface="Calibri" pitchFamily="-72" charset="0"/>
              </a:rPr>
              <a:t>Fitbit is the leader in activity tracking, but the market is very fragmented</a:t>
            </a:r>
          </a:p>
        </p:txBody>
      </p:sp>
      <p:sp>
        <p:nvSpPr>
          <p:cNvPr id="2" name="Slide Number Placeholder 1"/>
          <p:cNvSpPr>
            <a:spLocks noGrp="1"/>
          </p:cNvSpPr>
          <p:nvPr>
            <p:ph type="sldNum" sz="quarter" idx="12"/>
          </p:nvPr>
        </p:nvSpPr>
        <p:spPr/>
        <p:txBody>
          <a:bodyPr/>
          <a:lstStyle/>
          <a:p>
            <a:pPr>
              <a:defRPr/>
            </a:pPr>
            <a:fld id="{9D31D268-D2DE-49CC-A9E1-A8CB4815F8AD}" type="slidenum">
              <a:rPr lang="en-US" smtClean="0"/>
              <a:pPr>
                <a:defRPr/>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a:xfrm>
            <a:off x="838200" y="1284288"/>
            <a:ext cx="10515600" cy="2852737"/>
          </a:xfrm>
        </p:spPr>
        <p:txBody>
          <a:bodyPr/>
          <a:lstStyle/>
          <a:p>
            <a:pPr algn="ctr" eaLnBrk="1" hangingPunct="1">
              <a:defRPr/>
            </a:pPr>
            <a:r>
              <a:rPr lang="en-US" sz="4400" dirty="0" smtClean="0">
                <a:solidFill>
                  <a:schemeClr val="accent5">
                    <a:lumMod val="75000"/>
                  </a:schemeClr>
                </a:solidFill>
              </a:rPr>
              <a:t>Tele-health/</a:t>
            </a:r>
            <a:r>
              <a:rPr lang="en-US" sz="4400" dirty="0" err="1" smtClean="0">
                <a:solidFill>
                  <a:schemeClr val="accent5">
                    <a:lumMod val="75000"/>
                  </a:schemeClr>
                </a:solidFill>
              </a:rPr>
              <a:t>mHealth</a:t>
            </a:r>
            <a:r>
              <a:rPr lang="en-US" sz="4400" dirty="0" smtClean="0">
                <a:solidFill>
                  <a:schemeClr val="accent5">
                    <a:lumMod val="75000"/>
                  </a:schemeClr>
                </a:solidFill>
              </a:rPr>
              <a:t> Fitness  </a:t>
            </a:r>
          </a:p>
        </p:txBody>
      </p:sp>
      <p:sp>
        <p:nvSpPr>
          <p:cNvPr id="3" name="Text Placeholder 2"/>
          <p:cNvSpPr>
            <a:spLocks noGrp="1"/>
          </p:cNvSpPr>
          <p:nvPr>
            <p:ph type="body" idx="1"/>
          </p:nvPr>
        </p:nvSpPr>
        <p:spPr>
          <a:xfrm>
            <a:off x="838200" y="4395788"/>
            <a:ext cx="10515600" cy="1500187"/>
          </a:xfrm>
        </p:spPr>
        <p:txBody>
          <a:bodyPr rtlCol="0">
            <a:normAutofit/>
          </a:bodyPr>
          <a:lstStyle/>
          <a:p>
            <a:pPr eaLnBrk="1" fontAlgn="auto" hangingPunct="1">
              <a:spcAft>
                <a:spcPts val="0"/>
              </a:spcAft>
              <a:buFont typeface="Arial" panose="020B0604020202020204" pitchFamily="34" charset="0"/>
              <a:buNone/>
              <a:defRPr/>
            </a:pPr>
            <a:endParaRPr lang="en-US">
              <a:ea typeface="+mn-ea"/>
              <a:cs typeface="+mn-cs"/>
            </a:endParaRPr>
          </a:p>
        </p:txBody>
      </p:sp>
      <p:sp>
        <p:nvSpPr>
          <p:cNvPr id="2" name="Slide Number Placeholder 1"/>
          <p:cNvSpPr>
            <a:spLocks noGrp="1"/>
          </p:cNvSpPr>
          <p:nvPr>
            <p:ph type="sldNum" sz="quarter" idx="12"/>
          </p:nvPr>
        </p:nvSpPr>
        <p:spPr/>
        <p:txBody>
          <a:bodyPr/>
          <a:lstStyle/>
          <a:p>
            <a:pPr>
              <a:defRPr/>
            </a:pPr>
            <a:fld id="{9EFB3378-AC60-4738-A51C-505E70C1A0EB}" type="slidenum">
              <a:rPr lang="en-US" smtClean="0"/>
              <a:pPr>
                <a:defRPr/>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eaLnBrk="1" hangingPunct="1">
              <a:defRPr/>
            </a:pPr>
            <a:r>
              <a:rPr lang="en-US" dirty="0" smtClean="0">
                <a:solidFill>
                  <a:schemeClr val="accent5">
                    <a:lumMod val="75000"/>
                  </a:schemeClr>
                </a:solidFill>
              </a:rPr>
              <a:t>US Telehealth Market</a:t>
            </a:r>
            <a:br>
              <a:rPr lang="en-US" dirty="0" smtClean="0">
                <a:solidFill>
                  <a:schemeClr val="accent5">
                    <a:lumMod val="75000"/>
                  </a:schemeClr>
                </a:solidFill>
              </a:rPr>
            </a:br>
            <a:endParaRPr lang="en-US" dirty="0">
              <a:solidFill>
                <a:schemeClr val="accent5">
                  <a:lumMod val="75000"/>
                </a:schemeClr>
              </a:solidFill>
            </a:endParaRPr>
          </a:p>
        </p:txBody>
      </p:sp>
      <p:sp>
        <p:nvSpPr>
          <p:cNvPr id="3" name="Content Placeholder 2"/>
          <p:cNvSpPr>
            <a:spLocks noGrp="1"/>
          </p:cNvSpPr>
          <p:nvPr>
            <p:ph idx="1"/>
          </p:nvPr>
        </p:nvSpPr>
        <p:spPr/>
        <p:txBody>
          <a:bodyPr/>
          <a:lstStyle/>
          <a:p>
            <a:pPr eaLnBrk="1" hangingPunct="1">
              <a:defRPr/>
            </a:pPr>
            <a:r>
              <a:rPr lang="en-US" sz="2400" dirty="0"/>
              <a:t>Source:</a:t>
            </a:r>
            <a:r>
              <a:rPr lang="en-US" sz="2400" dirty="0">
                <a:solidFill>
                  <a:schemeClr val="accent5">
                    <a:lumMod val="75000"/>
                  </a:schemeClr>
                </a:solidFill>
              </a:rPr>
              <a:t> </a:t>
            </a:r>
            <a:r>
              <a:rPr lang="en-US" sz="2400" dirty="0"/>
              <a:t>AARP/Parks Associates -- Caregiving Innovation Frontiers Report 2016</a:t>
            </a:r>
            <a:endParaRPr lang="en-US" sz="2400" dirty="0" smtClean="0">
              <a:solidFill>
                <a:schemeClr val="accent5">
                  <a:lumMod val="75000"/>
                </a:schemeClr>
              </a:solidFill>
            </a:endParaRPr>
          </a:p>
          <a:p>
            <a:pPr lvl="1" eaLnBrk="1" hangingPunct="1">
              <a:defRPr/>
            </a:pPr>
            <a:r>
              <a:rPr lang="en-US" dirty="0" smtClean="0">
                <a:solidFill>
                  <a:schemeClr val="accent5">
                    <a:lumMod val="75000"/>
                  </a:schemeClr>
                </a:solidFill>
              </a:rPr>
              <a:t>Telehealth Market is projected to be $1.0 to $1.6 billion</a:t>
            </a:r>
          </a:p>
          <a:p>
            <a:pPr lvl="1" eaLnBrk="1" hangingPunct="1">
              <a:defRPr/>
            </a:pPr>
            <a:r>
              <a:rPr lang="en-US" dirty="0" smtClean="0">
                <a:solidFill>
                  <a:schemeClr val="accent5">
                    <a:lumMod val="75000"/>
                  </a:schemeClr>
                </a:solidFill>
              </a:rPr>
              <a:t>Major criteria to be monitored</a:t>
            </a:r>
          </a:p>
          <a:p>
            <a:pPr lvl="2" eaLnBrk="1" hangingPunct="1">
              <a:defRPr/>
            </a:pPr>
            <a:r>
              <a:rPr lang="en-US" dirty="0" smtClean="0">
                <a:solidFill>
                  <a:schemeClr val="accent5">
                    <a:lumMod val="75000"/>
                  </a:schemeClr>
                </a:solidFill>
              </a:rPr>
              <a:t>Blood pressure and glucose levels</a:t>
            </a:r>
          </a:p>
          <a:p>
            <a:pPr lvl="2" eaLnBrk="1" hangingPunct="1">
              <a:defRPr/>
            </a:pPr>
            <a:r>
              <a:rPr lang="en-US" dirty="0" smtClean="0">
                <a:solidFill>
                  <a:schemeClr val="accent5">
                    <a:lumMod val="75000"/>
                  </a:schemeClr>
                </a:solidFill>
              </a:rPr>
              <a:t>Temperature and weight</a:t>
            </a:r>
          </a:p>
          <a:p>
            <a:pPr eaLnBrk="1" hangingPunct="1">
              <a:defRPr/>
            </a:pPr>
            <a:r>
              <a:rPr lang="en-US" sz="2400" dirty="0" smtClean="0"/>
              <a:t>Institute for Telehealth Consumerism 2015</a:t>
            </a:r>
          </a:p>
          <a:p>
            <a:pPr lvl="1" eaLnBrk="1" hangingPunct="1">
              <a:defRPr/>
            </a:pPr>
            <a:r>
              <a:rPr lang="en-US" sz="2000" dirty="0" smtClean="0">
                <a:solidFill>
                  <a:schemeClr val="accent1">
                    <a:lumMod val="50000"/>
                  </a:schemeClr>
                </a:solidFill>
              </a:rPr>
              <a:t>$6b 2013 to $9.6 billion in 2018</a:t>
            </a:r>
            <a:endParaRPr lang="en-US" dirty="0" smtClean="0">
              <a:solidFill>
                <a:schemeClr val="accent1">
                  <a:lumMod val="50000"/>
                </a:schemeClr>
              </a:solidFill>
            </a:endParaRPr>
          </a:p>
          <a:p>
            <a:pPr eaLnBrk="1" hangingPunct="1">
              <a:defRPr/>
            </a:pPr>
            <a:r>
              <a:rPr lang="en-US" sz="2400" dirty="0" smtClean="0"/>
              <a:t>Health Research Institute/PWC Healthcare Delivery of the Future 2014</a:t>
            </a:r>
          </a:p>
          <a:p>
            <a:pPr lvl="1" eaLnBrk="1" hangingPunct="1">
              <a:defRPr/>
            </a:pPr>
            <a:r>
              <a:rPr lang="en-US" sz="2000" dirty="0" smtClean="0">
                <a:solidFill>
                  <a:schemeClr val="accent5">
                    <a:lumMod val="75000"/>
                  </a:schemeClr>
                </a:solidFill>
              </a:rPr>
              <a:t>15% of clinicians offer telehealth to patients</a:t>
            </a:r>
          </a:p>
          <a:p>
            <a:pPr lvl="1" eaLnBrk="1" hangingPunct="1">
              <a:defRPr/>
            </a:pPr>
            <a:r>
              <a:rPr lang="en-US" sz="2000" dirty="0" smtClean="0">
                <a:solidFill>
                  <a:schemeClr val="accent5">
                    <a:lumMod val="75000"/>
                  </a:schemeClr>
                </a:solidFill>
              </a:rPr>
              <a:t>28% are considering it</a:t>
            </a:r>
          </a:p>
          <a:p>
            <a:pPr lvl="1" eaLnBrk="1" hangingPunct="1">
              <a:defRPr/>
            </a:pPr>
            <a:r>
              <a:rPr lang="en-US" sz="2000" dirty="0" smtClean="0">
                <a:solidFill>
                  <a:schemeClr val="accent5">
                    <a:lumMod val="75000"/>
                  </a:schemeClr>
                </a:solidFill>
              </a:rPr>
              <a:t>50% receive payment for services</a:t>
            </a:r>
          </a:p>
          <a:p>
            <a:pPr lvl="1" eaLnBrk="1" hangingPunct="1">
              <a:defRPr/>
            </a:pPr>
            <a:endParaRPr lang="en-US" sz="2000" dirty="0" smtClean="0"/>
          </a:p>
          <a:p>
            <a:pPr lvl="1" eaLnBrk="1" hangingPunct="1">
              <a:defRPr/>
            </a:pPr>
            <a:endParaRPr lang="en-US" sz="2000" dirty="0" smtClean="0">
              <a:solidFill>
                <a:schemeClr val="accent5">
                  <a:lumMod val="75000"/>
                </a:schemeClr>
              </a:solidFill>
            </a:endParaRPr>
          </a:p>
          <a:p>
            <a:pPr eaLnBrk="1" hangingPunct="1">
              <a:defRPr/>
            </a:pPr>
            <a:endParaRPr lang="en-US" dirty="0" smtClean="0">
              <a:solidFill>
                <a:schemeClr val="accent5">
                  <a:lumMod val="75000"/>
                </a:schemeClr>
              </a:solidFill>
            </a:endParaRPr>
          </a:p>
          <a:p>
            <a:pPr marL="457200" lvl="1" indent="0" eaLnBrk="1" hangingPunct="1">
              <a:buFont typeface="Arial" pitchFamily="-72" charset="0"/>
              <a:buNone/>
              <a:defRPr/>
            </a:pPr>
            <a:endParaRPr lang="en-US" dirty="0"/>
          </a:p>
        </p:txBody>
      </p:sp>
      <p:sp>
        <p:nvSpPr>
          <p:cNvPr id="4" name="Slide Number Placeholder 3"/>
          <p:cNvSpPr>
            <a:spLocks noGrp="1"/>
          </p:cNvSpPr>
          <p:nvPr>
            <p:ph type="sldNum" sz="quarter" idx="12"/>
          </p:nvPr>
        </p:nvSpPr>
        <p:spPr/>
        <p:txBody>
          <a:bodyPr/>
          <a:lstStyle/>
          <a:p>
            <a:pPr>
              <a:defRPr/>
            </a:pPr>
            <a:fld id="{D52BF2E8-8333-4BFE-8DF6-7BFA15E043AD}" type="slidenum">
              <a:rPr lang="en-US" smtClean="0"/>
              <a:pPr>
                <a:defRPr/>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algn="ctr" eaLnBrk="1" hangingPunct="1">
              <a:defRPr/>
            </a:pPr>
            <a:r>
              <a:rPr lang="en-US" altLang="en-US" sz="3200" dirty="0">
                <a:solidFill>
                  <a:schemeClr val="accent1">
                    <a:lumMod val="50000"/>
                  </a:schemeClr>
                </a:solidFill>
              </a:rPr>
              <a:t>Top Barriers to </a:t>
            </a:r>
            <a:r>
              <a:rPr lang="en-US" altLang="en-US" sz="3200" dirty="0" smtClean="0">
                <a:solidFill>
                  <a:schemeClr val="accent1">
                    <a:lumMod val="50000"/>
                  </a:schemeClr>
                </a:solidFill>
              </a:rPr>
              <a:t>Doctor Adoption </a:t>
            </a:r>
            <a:r>
              <a:rPr lang="en-US" altLang="en-US" sz="3200" dirty="0">
                <a:solidFill>
                  <a:schemeClr val="accent1">
                    <a:lumMod val="50000"/>
                  </a:schemeClr>
                </a:solidFill>
              </a:rPr>
              <a:t>for Mobile </a:t>
            </a:r>
            <a:r>
              <a:rPr lang="en-US" altLang="en-US" sz="3200" dirty="0" smtClean="0">
                <a:solidFill>
                  <a:schemeClr val="accent1">
                    <a:lumMod val="50000"/>
                  </a:schemeClr>
                </a:solidFill>
              </a:rPr>
              <a:t>Health</a:t>
            </a:r>
            <a:br>
              <a:rPr lang="en-US" altLang="en-US" sz="3200" dirty="0" smtClean="0">
                <a:solidFill>
                  <a:schemeClr val="accent1">
                    <a:lumMod val="50000"/>
                  </a:schemeClr>
                </a:solidFill>
              </a:rPr>
            </a:br>
            <a:r>
              <a:rPr lang="en-US" altLang="en-US" sz="2400" dirty="0" err="1"/>
              <a:t>Health</a:t>
            </a:r>
            <a:r>
              <a:rPr lang="en-US" altLang="en-US" sz="2400" dirty="0"/>
              <a:t> Research Institute/PWC Healthcare Delivery of the Future 2014</a:t>
            </a:r>
            <a:endParaRPr lang="en-US" altLang="en-US" sz="2400" dirty="0">
              <a:solidFill>
                <a:schemeClr val="accent1">
                  <a:lumMod val="50000"/>
                </a:schemeClr>
              </a:solidFill>
            </a:endParaRPr>
          </a:p>
        </p:txBody>
      </p:sp>
      <p:pic>
        <p:nvPicPr>
          <p:cNvPr id="81922" name="Picture 4" descr="Screen shot 2016-01-22 at 10"/>
          <p:cNvPicPr>
            <a:picLocks noChangeAspect="1" noChangeArrowheads="1"/>
          </p:cNvPicPr>
          <p:nvPr/>
        </p:nvPicPr>
        <p:blipFill>
          <a:blip r:embed="rId3"/>
          <a:srcRect/>
          <a:stretch>
            <a:fillRect/>
          </a:stretch>
        </p:blipFill>
        <p:spPr bwMode="auto">
          <a:xfrm>
            <a:off x="1384300" y="1889125"/>
            <a:ext cx="5410200" cy="4224338"/>
          </a:xfrm>
          <a:prstGeom prst="rect">
            <a:avLst/>
          </a:prstGeom>
          <a:noFill/>
          <a:ln w="9525">
            <a:noFill/>
            <a:miter lim="800000"/>
            <a:headEnd/>
            <a:tailEnd/>
          </a:ln>
        </p:spPr>
      </p:pic>
      <p:sp>
        <p:nvSpPr>
          <p:cNvPr id="2" name="TextBox 1"/>
          <p:cNvSpPr txBox="1"/>
          <p:nvPr/>
        </p:nvSpPr>
        <p:spPr>
          <a:xfrm>
            <a:off x="7302500" y="2498725"/>
            <a:ext cx="4138613" cy="1079500"/>
          </a:xfrm>
          <a:prstGeom prst="rect">
            <a:avLst/>
          </a:prstGeom>
          <a:noFill/>
          <a:ln>
            <a:solidFill>
              <a:schemeClr val="tx1"/>
            </a:solidFill>
          </a:ln>
        </p:spPr>
        <p:txBody>
          <a:bodyPr wrap="none">
            <a:spAutoFit/>
          </a:bodyPr>
          <a:lstStyle/>
          <a:p>
            <a:pPr marL="285750" indent="-285750">
              <a:buFont typeface="Wingdings" panose="05000000000000000000" pitchFamily="2" charset="2"/>
              <a:buChar char="ü"/>
              <a:defRPr/>
            </a:pPr>
            <a:r>
              <a:rPr lang="en-US" sz="1600" dirty="0">
                <a:solidFill>
                  <a:schemeClr val="accent1">
                    <a:lumMod val="50000"/>
                  </a:schemeClr>
                </a:solidFill>
              </a:rPr>
              <a:t>Many barriers to adopting mobile</a:t>
            </a:r>
          </a:p>
          <a:p>
            <a:pPr>
              <a:defRPr/>
            </a:pPr>
            <a:r>
              <a:rPr lang="en-US" sz="1600" dirty="0">
                <a:solidFill>
                  <a:schemeClr val="accent1">
                    <a:lumMod val="50000"/>
                  </a:schemeClr>
                </a:solidFill>
              </a:rPr>
              <a:t>     health</a:t>
            </a:r>
          </a:p>
          <a:p>
            <a:pPr marL="285750" indent="-285750">
              <a:buFont typeface="Wingdings" panose="05000000000000000000" pitchFamily="2" charset="2"/>
              <a:buChar char="ü"/>
              <a:defRPr/>
            </a:pPr>
            <a:r>
              <a:rPr lang="en-US" sz="1600" dirty="0">
                <a:solidFill>
                  <a:schemeClr val="accent1">
                    <a:lumMod val="50000"/>
                  </a:schemeClr>
                </a:solidFill>
              </a:rPr>
              <a:t>Top two are privacy/security of data and </a:t>
            </a:r>
          </a:p>
          <a:p>
            <a:pPr>
              <a:defRPr/>
            </a:pPr>
            <a:r>
              <a:rPr lang="en-US" sz="1600" dirty="0">
                <a:solidFill>
                  <a:schemeClr val="accent1">
                    <a:lumMod val="50000"/>
                  </a:schemeClr>
                </a:solidFill>
              </a:rPr>
              <a:t>     doctors not being paid</a:t>
            </a:r>
          </a:p>
        </p:txBody>
      </p:sp>
      <p:sp>
        <p:nvSpPr>
          <p:cNvPr id="3" name="Slide Number Placeholder 2"/>
          <p:cNvSpPr>
            <a:spLocks noGrp="1"/>
          </p:cNvSpPr>
          <p:nvPr>
            <p:ph type="sldNum" sz="quarter" idx="12"/>
          </p:nvPr>
        </p:nvSpPr>
        <p:spPr/>
        <p:txBody>
          <a:bodyPr/>
          <a:lstStyle/>
          <a:p>
            <a:pPr>
              <a:defRPr/>
            </a:pPr>
            <a:fld id="{2FA7CF7B-3943-489B-BB5A-4E1CD3D02403}" type="slidenum">
              <a:rPr lang="en-US" smtClean="0"/>
              <a:pPr>
                <a:defRPr/>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algn="ctr" eaLnBrk="1" hangingPunct="1">
              <a:defRPr/>
            </a:pPr>
            <a:r>
              <a:rPr lang="en-US" altLang="en-US" sz="3200" dirty="0">
                <a:solidFill>
                  <a:schemeClr val="accent1">
                    <a:lumMod val="50000"/>
                  </a:schemeClr>
                </a:solidFill>
              </a:rPr>
              <a:t>Physicians Reporting Healthcare Activities On A Mobile </a:t>
            </a:r>
            <a:r>
              <a:rPr lang="en-US" altLang="en-US" sz="3200" dirty="0" smtClean="0">
                <a:solidFill>
                  <a:schemeClr val="accent1">
                    <a:lumMod val="50000"/>
                  </a:schemeClr>
                </a:solidFill>
              </a:rPr>
              <a:t>Device</a:t>
            </a:r>
            <a:br>
              <a:rPr lang="en-US" altLang="en-US" sz="3200" dirty="0" smtClean="0">
                <a:solidFill>
                  <a:schemeClr val="accent1">
                    <a:lumMod val="50000"/>
                  </a:schemeClr>
                </a:solidFill>
              </a:rPr>
            </a:br>
            <a:r>
              <a:rPr lang="en-US" altLang="en-US" sz="2400" dirty="0" smtClean="0"/>
              <a:t>Health Research Institute/PWC Healthcare Delivery of the Future 2014</a:t>
            </a:r>
            <a:endParaRPr lang="en-US" altLang="en-US" sz="3200" dirty="0">
              <a:solidFill>
                <a:srgbClr val="0070C0"/>
              </a:solidFill>
            </a:endParaRPr>
          </a:p>
        </p:txBody>
      </p:sp>
      <p:pic>
        <p:nvPicPr>
          <p:cNvPr id="83970" name="Picture 4" descr="Screen shot 2016-01-22 at 10"/>
          <p:cNvPicPr>
            <a:picLocks noChangeAspect="1" noChangeArrowheads="1"/>
          </p:cNvPicPr>
          <p:nvPr/>
        </p:nvPicPr>
        <p:blipFill>
          <a:blip r:embed="rId3"/>
          <a:srcRect/>
          <a:stretch>
            <a:fillRect/>
          </a:stretch>
        </p:blipFill>
        <p:spPr bwMode="auto">
          <a:xfrm>
            <a:off x="2514600" y="1905000"/>
            <a:ext cx="7162800" cy="4359275"/>
          </a:xfrm>
          <a:prstGeom prst="rect">
            <a:avLst/>
          </a:prstGeom>
          <a:noFill/>
          <a:ln w="9525">
            <a:noFill/>
            <a:miter lim="800000"/>
            <a:headEnd/>
            <a:tailEnd/>
          </a:ln>
        </p:spPr>
      </p:pic>
      <p:sp>
        <p:nvSpPr>
          <p:cNvPr id="2" name="TextBox 1"/>
          <p:cNvSpPr txBox="1"/>
          <p:nvPr/>
        </p:nvSpPr>
        <p:spPr>
          <a:xfrm>
            <a:off x="7947025" y="3490913"/>
            <a:ext cx="4017963" cy="835025"/>
          </a:xfrm>
          <a:prstGeom prst="rect">
            <a:avLst/>
          </a:prstGeom>
          <a:noFill/>
          <a:ln>
            <a:solidFill>
              <a:schemeClr val="tx1"/>
            </a:solidFill>
          </a:ln>
        </p:spPr>
        <p:txBody>
          <a:bodyPr>
            <a:spAutoFit/>
          </a:bodyPr>
          <a:lstStyle/>
          <a:p>
            <a:pPr marL="285750" indent="-285750">
              <a:buFont typeface="Wingdings" panose="05000000000000000000" pitchFamily="2" charset="2"/>
              <a:buChar char="ü"/>
              <a:defRPr/>
            </a:pPr>
            <a:r>
              <a:rPr lang="en-US" sz="1600" dirty="0">
                <a:solidFill>
                  <a:schemeClr val="accent1">
                    <a:lumMod val="50000"/>
                  </a:schemeClr>
                </a:solidFill>
              </a:rPr>
              <a:t>20% use a medical device to receive data</a:t>
            </a:r>
          </a:p>
          <a:p>
            <a:pPr marL="285750" indent="-285750">
              <a:buFont typeface="Wingdings" panose="05000000000000000000" pitchFamily="2" charset="2"/>
              <a:buChar char="ü"/>
              <a:defRPr/>
            </a:pPr>
            <a:r>
              <a:rPr lang="en-US" sz="1600" dirty="0">
                <a:solidFill>
                  <a:schemeClr val="accent1">
                    <a:lumMod val="50000"/>
                  </a:schemeClr>
                </a:solidFill>
              </a:rPr>
              <a:t>14% receive data from a mobile app</a:t>
            </a:r>
          </a:p>
        </p:txBody>
      </p:sp>
      <p:sp>
        <p:nvSpPr>
          <p:cNvPr id="3" name="Slide Number Placeholder 2"/>
          <p:cNvSpPr>
            <a:spLocks noGrp="1"/>
          </p:cNvSpPr>
          <p:nvPr>
            <p:ph type="sldNum" sz="quarter" idx="12"/>
          </p:nvPr>
        </p:nvSpPr>
        <p:spPr/>
        <p:txBody>
          <a:bodyPr/>
          <a:lstStyle/>
          <a:p>
            <a:pPr>
              <a:defRPr/>
            </a:pPr>
            <a:fld id="{8EE521FF-05B1-4472-A66B-AFB4405615A9}" type="slidenum">
              <a:rPr lang="en-US" smtClean="0"/>
              <a:pPr>
                <a:defRPr/>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p:txBody>
          <a:bodyPr/>
          <a:lstStyle/>
          <a:p>
            <a:pPr algn="ctr" eaLnBrk="1" hangingPunct="1">
              <a:defRPr/>
            </a:pPr>
            <a:r>
              <a:rPr lang="en-US" dirty="0" smtClean="0">
                <a:solidFill>
                  <a:schemeClr val="accent5">
                    <a:lumMod val="75000"/>
                  </a:schemeClr>
                </a:solidFill>
              </a:rPr>
              <a:t>Top 20 </a:t>
            </a:r>
            <a:r>
              <a:rPr lang="en-US" b="1" dirty="0" smtClean="0">
                <a:solidFill>
                  <a:schemeClr val="accent5">
                    <a:lumMod val="75000"/>
                  </a:schemeClr>
                </a:solidFill>
              </a:rPr>
              <a:t>Health/Fitness</a:t>
            </a:r>
            <a:r>
              <a:rPr lang="en-US" dirty="0" smtClean="0">
                <a:solidFill>
                  <a:schemeClr val="accent5">
                    <a:lumMod val="75000"/>
                  </a:schemeClr>
                </a:solidFill>
              </a:rPr>
              <a:t> Device Manufacturers</a:t>
            </a:r>
            <a:br>
              <a:rPr lang="en-US" dirty="0" smtClean="0">
                <a:solidFill>
                  <a:schemeClr val="accent5">
                    <a:lumMod val="75000"/>
                  </a:schemeClr>
                </a:solidFill>
              </a:rPr>
            </a:br>
            <a:r>
              <a:rPr lang="en-US" sz="2400" dirty="0" smtClean="0"/>
              <a:t>VisionGain2015</a:t>
            </a:r>
          </a:p>
        </p:txBody>
      </p:sp>
      <p:sp>
        <p:nvSpPr>
          <p:cNvPr id="3" name="Content Placeholder 2"/>
          <p:cNvSpPr>
            <a:spLocks noGrp="1"/>
          </p:cNvSpPr>
          <p:nvPr>
            <p:ph idx="1"/>
          </p:nvPr>
        </p:nvSpPr>
        <p:spPr>
          <a:xfrm>
            <a:off x="722313" y="1427163"/>
            <a:ext cx="10515600" cy="4351337"/>
          </a:xfrm>
        </p:spPr>
        <p:txBody>
          <a:bodyPr rtlCol="0">
            <a:normAutofit fontScale="55000" lnSpcReduction="20000"/>
          </a:bodyPr>
          <a:lstStyle/>
          <a:p>
            <a:pPr marL="0" indent="0" eaLnBrk="1" fontAlgn="auto" hangingPunct="1">
              <a:spcAft>
                <a:spcPts val="0"/>
              </a:spcAft>
              <a:buFont typeface="Arial" panose="020B0604020202020204" pitchFamily="34" charset="0"/>
              <a:buNone/>
              <a:defRPr/>
            </a:pPr>
            <a:endParaRPr lang="en-US" dirty="0">
              <a:ea typeface="+mn-ea"/>
              <a:cs typeface="+mn-cs"/>
            </a:endParaRPr>
          </a:p>
          <a:p>
            <a:pPr marL="0" indent="0" eaLnBrk="1" fontAlgn="auto" hangingPunct="1">
              <a:spcAft>
                <a:spcPts val="0"/>
              </a:spcAft>
              <a:buFont typeface="Arial" pitchFamily="-72" charset="0"/>
              <a:buNone/>
              <a:defRPr/>
            </a:pPr>
            <a:endParaRPr lang="en-US" sz="5900" dirty="0">
              <a:solidFill>
                <a:schemeClr val="accent5">
                  <a:lumMod val="75000"/>
                </a:schemeClr>
              </a:solidFill>
              <a:ea typeface="+mn-ea"/>
              <a:cs typeface="+mn-cs"/>
            </a:endParaRPr>
          </a:p>
          <a:p>
            <a:pPr lvl="1" eaLnBrk="1" fontAlgn="auto" hangingPunct="1">
              <a:spcAft>
                <a:spcPts val="0"/>
              </a:spcAft>
              <a:buFont typeface="Wingdings" panose="05000000000000000000" pitchFamily="2" charset="2"/>
              <a:buChar char="ü"/>
              <a:defRPr/>
            </a:pPr>
            <a:r>
              <a:rPr lang="en-US" sz="5100" dirty="0" err="1" smtClean="0">
                <a:solidFill>
                  <a:schemeClr val="accent5">
                    <a:lumMod val="75000"/>
                  </a:schemeClr>
                </a:solidFill>
                <a:ea typeface="+mn-ea"/>
              </a:rPr>
              <a:t>AirStrip</a:t>
            </a:r>
            <a:r>
              <a:rPr lang="en-US" sz="5100" dirty="0" smtClean="0">
                <a:solidFill>
                  <a:schemeClr val="accent5">
                    <a:lumMod val="75000"/>
                  </a:schemeClr>
                </a:solidFill>
                <a:ea typeface="+mn-ea"/>
              </a:rPr>
              <a:t>     	</a:t>
            </a:r>
          </a:p>
          <a:p>
            <a:pPr lvl="1" eaLnBrk="1" fontAlgn="auto" hangingPunct="1">
              <a:spcAft>
                <a:spcPts val="0"/>
              </a:spcAft>
              <a:buFont typeface="Wingdings" panose="05000000000000000000" pitchFamily="2" charset="2"/>
              <a:buChar char="ü"/>
              <a:defRPr/>
            </a:pPr>
            <a:r>
              <a:rPr lang="en-US" sz="5100" dirty="0" err="1" smtClean="0">
                <a:solidFill>
                  <a:schemeClr val="accent5">
                    <a:lumMod val="75000"/>
                  </a:schemeClr>
                </a:solidFill>
                <a:ea typeface="+mn-ea"/>
              </a:rPr>
              <a:t>AliveCor</a:t>
            </a:r>
            <a:r>
              <a:rPr lang="en-US" sz="5100" dirty="0" smtClean="0">
                <a:solidFill>
                  <a:schemeClr val="accent5">
                    <a:lumMod val="75000"/>
                  </a:schemeClr>
                </a:solidFill>
                <a:ea typeface="+mn-ea"/>
              </a:rPr>
              <a:t> </a:t>
            </a:r>
            <a:endParaRPr lang="en-US" sz="5100" dirty="0">
              <a:solidFill>
                <a:schemeClr val="accent5">
                  <a:lumMod val="75000"/>
                </a:schemeClr>
              </a:solidFill>
              <a:ea typeface="+mn-ea"/>
            </a:endParaRPr>
          </a:p>
          <a:p>
            <a:pPr lvl="1" eaLnBrk="1" fontAlgn="auto" hangingPunct="1">
              <a:spcAft>
                <a:spcPts val="0"/>
              </a:spcAft>
              <a:buFont typeface="Wingdings" panose="05000000000000000000" pitchFamily="2" charset="2"/>
              <a:buChar char="ü"/>
              <a:defRPr/>
            </a:pPr>
            <a:r>
              <a:rPr lang="en-US" sz="5100" dirty="0">
                <a:solidFill>
                  <a:schemeClr val="accent5">
                    <a:lumMod val="75000"/>
                  </a:schemeClr>
                </a:solidFill>
                <a:ea typeface="+mn-ea"/>
              </a:rPr>
              <a:t>Apple </a:t>
            </a:r>
          </a:p>
          <a:p>
            <a:pPr lvl="1" eaLnBrk="1" fontAlgn="auto" hangingPunct="1">
              <a:spcAft>
                <a:spcPts val="0"/>
              </a:spcAft>
              <a:buFont typeface="Wingdings" panose="05000000000000000000" pitchFamily="2" charset="2"/>
              <a:buChar char="ü"/>
              <a:defRPr/>
            </a:pPr>
            <a:r>
              <a:rPr lang="en-US" sz="5100" dirty="0">
                <a:solidFill>
                  <a:schemeClr val="accent5">
                    <a:lumMod val="75000"/>
                  </a:schemeClr>
                </a:solidFill>
                <a:ea typeface="+mn-ea"/>
              </a:rPr>
              <a:t>AT&amp;T </a:t>
            </a:r>
          </a:p>
          <a:p>
            <a:pPr lvl="1" eaLnBrk="1" fontAlgn="auto" hangingPunct="1">
              <a:spcAft>
                <a:spcPts val="0"/>
              </a:spcAft>
              <a:buFont typeface="Wingdings" panose="05000000000000000000" pitchFamily="2" charset="2"/>
              <a:buChar char="ü"/>
              <a:defRPr/>
            </a:pPr>
            <a:r>
              <a:rPr lang="en-US" sz="5100" dirty="0" err="1">
                <a:solidFill>
                  <a:schemeClr val="accent5">
                    <a:lumMod val="75000"/>
                  </a:schemeClr>
                </a:solidFill>
                <a:ea typeface="+mn-ea"/>
              </a:rPr>
              <a:t>Athenahealth</a:t>
            </a:r>
            <a:r>
              <a:rPr lang="en-US" sz="5100" dirty="0">
                <a:solidFill>
                  <a:schemeClr val="accent5">
                    <a:lumMod val="75000"/>
                  </a:schemeClr>
                </a:solidFill>
                <a:ea typeface="+mn-ea"/>
              </a:rPr>
              <a:t> </a:t>
            </a:r>
          </a:p>
          <a:p>
            <a:pPr lvl="1" eaLnBrk="1" fontAlgn="auto" hangingPunct="1">
              <a:spcAft>
                <a:spcPts val="0"/>
              </a:spcAft>
              <a:buFont typeface="Wingdings" panose="05000000000000000000" pitchFamily="2" charset="2"/>
              <a:buChar char="ü"/>
              <a:defRPr/>
            </a:pPr>
            <a:r>
              <a:rPr lang="en-US" sz="5100" dirty="0">
                <a:solidFill>
                  <a:schemeClr val="accent5">
                    <a:lumMod val="75000"/>
                  </a:schemeClr>
                </a:solidFill>
                <a:ea typeface="+mn-ea"/>
              </a:rPr>
              <a:t>Boston Scientific </a:t>
            </a:r>
          </a:p>
          <a:p>
            <a:pPr lvl="1" eaLnBrk="1" fontAlgn="auto" hangingPunct="1">
              <a:spcAft>
                <a:spcPts val="0"/>
              </a:spcAft>
              <a:buFont typeface="Wingdings" panose="05000000000000000000" pitchFamily="2" charset="2"/>
              <a:buChar char="ü"/>
              <a:defRPr/>
            </a:pPr>
            <a:r>
              <a:rPr lang="en-US" sz="5100" dirty="0" err="1">
                <a:solidFill>
                  <a:schemeClr val="accent5">
                    <a:lumMod val="75000"/>
                  </a:schemeClr>
                </a:solidFill>
                <a:ea typeface="+mn-ea"/>
              </a:rPr>
              <a:t>CardioNet</a:t>
            </a:r>
            <a:r>
              <a:rPr lang="en-US" sz="5100" dirty="0">
                <a:solidFill>
                  <a:schemeClr val="accent5">
                    <a:lumMod val="75000"/>
                  </a:schemeClr>
                </a:solidFill>
                <a:ea typeface="+mn-ea"/>
              </a:rPr>
              <a:t> </a:t>
            </a:r>
          </a:p>
          <a:p>
            <a:pPr lvl="1" eaLnBrk="1" fontAlgn="auto" hangingPunct="1">
              <a:spcAft>
                <a:spcPts val="0"/>
              </a:spcAft>
              <a:buFont typeface="Wingdings" panose="05000000000000000000" pitchFamily="2" charset="2"/>
              <a:buChar char="ü"/>
              <a:defRPr/>
            </a:pPr>
            <a:r>
              <a:rPr lang="en-US" sz="5100" dirty="0">
                <a:solidFill>
                  <a:schemeClr val="accent5">
                    <a:lumMod val="75000"/>
                  </a:schemeClr>
                </a:solidFill>
                <a:ea typeface="+mn-ea"/>
              </a:rPr>
              <a:t>Cerner </a:t>
            </a:r>
          </a:p>
          <a:p>
            <a:pPr lvl="1" eaLnBrk="1" fontAlgn="auto" hangingPunct="1">
              <a:spcAft>
                <a:spcPts val="0"/>
              </a:spcAft>
              <a:buFont typeface="Wingdings" panose="05000000000000000000" pitchFamily="2" charset="2"/>
              <a:buChar char="ü"/>
              <a:defRPr/>
            </a:pPr>
            <a:r>
              <a:rPr lang="en-US" sz="5100" dirty="0" err="1">
                <a:solidFill>
                  <a:schemeClr val="accent5">
                    <a:lumMod val="75000"/>
                  </a:schemeClr>
                </a:solidFill>
                <a:ea typeface="+mn-ea"/>
              </a:rPr>
              <a:t>Epocrates</a:t>
            </a:r>
            <a:r>
              <a:rPr lang="en-US" sz="5100" dirty="0">
                <a:solidFill>
                  <a:schemeClr val="accent5">
                    <a:lumMod val="75000"/>
                  </a:schemeClr>
                </a:solidFill>
                <a:ea typeface="+mn-ea"/>
              </a:rPr>
              <a:t> </a:t>
            </a:r>
          </a:p>
          <a:p>
            <a:pPr lvl="1" eaLnBrk="1" fontAlgn="auto" hangingPunct="1">
              <a:spcAft>
                <a:spcPts val="0"/>
              </a:spcAft>
              <a:buFont typeface="Wingdings" panose="05000000000000000000" pitchFamily="2" charset="2"/>
              <a:buChar char="ü"/>
              <a:defRPr/>
            </a:pPr>
            <a:r>
              <a:rPr lang="en-US" sz="5100" dirty="0">
                <a:solidFill>
                  <a:schemeClr val="accent5">
                    <a:lumMod val="75000"/>
                  </a:schemeClr>
                </a:solidFill>
                <a:ea typeface="+mn-ea"/>
              </a:rPr>
              <a:t>Fitbit</a:t>
            </a:r>
            <a:r>
              <a:rPr lang="en-US" sz="4200" dirty="0">
                <a:solidFill>
                  <a:schemeClr val="accent5">
                    <a:lumMod val="75000"/>
                  </a:schemeClr>
                </a:solidFill>
                <a:ea typeface="+mn-ea"/>
              </a:rPr>
              <a:t> </a:t>
            </a:r>
          </a:p>
          <a:p>
            <a:pPr marL="0" indent="0" eaLnBrk="1" fontAlgn="auto" hangingPunct="1">
              <a:spcAft>
                <a:spcPts val="0"/>
              </a:spcAft>
              <a:buFont typeface="Arial" panose="020B0604020202020204" pitchFamily="34" charset="0"/>
              <a:buNone/>
              <a:defRPr/>
            </a:pPr>
            <a:endParaRPr lang="en-US" dirty="0">
              <a:ea typeface="+mn-ea"/>
              <a:cs typeface="+mn-cs"/>
            </a:endParaRPr>
          </a:p>
        </p:txBody>
      </p:sp>
      <p:sp>
        <p:nvSpPr>
          <p:cNvPr id="2" name="Slide Number Placeholder 1"/>
          <p:cNvSpPr>
            <a:spLocks noGrp="1"/>
          </p:cNvSpPr>
          <p:nvPr>
            <p:ph type="sldNum" sz="quarter" idx="12"/>
          </p:nvPr>
        </p:nvSpPr>
        <p:spPr/>
        <p:txBody>
          <a:bodyPr/>
          <a:lstStyle/>
          <a:p>
            <a:pPr>
              <a:defRPr/>
            </a:pPr>
            <a:fld id="{48D19C4F-A691-4E60-A3AF-4EAC653E673F}" type="slidenum">
              <a:rPr lang="en-US" smtClean="0"/>
              <a:pPr>
                <a:defRPr/>
              </a:pPr>
              <a:t>36</a:t>
            </a:fld>
            <a:endParaRPr lang="en-US"/>
          </a:p>
        </p:txBody>
      </p:sp>
      <p:sp>
        <p:nvSpPr>
          <p:cNvPr id="4" name="TextBox 3"/>
          <p:cNvSpPr txBox="1"/>
          <p:nvPr/>
        </p:nvSpPr>
        <p:spPr>
          <a:xfrm>
            <a:off x="5950425" y="2947916"/>
            <a:ext cx="2660176" cy="461665"/>
          </a:xfrm>
          <a:prstGeom prst="rect">
            <a:avLst/>
          </a:prstGeom>
          <a:noFill/>
          <a:ln>
            <a:solidFill>
              <a:schemeClr val="tx1"/>
            </a:solidFill>
          </a:ln>
        </p:spPr>
        <p:txBody>
          <a:bodyPr wrap="square" rtlCol="0">
            <a:spAutoFit/>
          </a:bodyPr>
          <a:lstStyle/>
          <a:p>
            <a:r>
              <a:rPr lang="en-US" dirty="0" smtClean="0">
                <a:solidFill>
                  <a:schemeClr val="accent5">
                    <a:lumMod val="75000"/>
                  </a:schemeClr>
                </a:solidFill>
              </a:rPr>
              <a:t>Alphabetical order</a:t>
            </a:r>
            <a:endParaRPr lang="en-US" dirty="0">
              <a:solidFill>
                <a:schemeClr val="accent5">
                  <a:lumMod val="75000"/>
                </a:schemeClr>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p:nvPr>
        </p:nvSpPr>
        <p:spPr/>
        <p:txBody>
          <a:bodyPr/>
          <a:lstStyle/>
          <a:p>
            <a:pPr algn="ctr" eaLnBrk="1" hangingPunct="1">
              <a:defRPr/>
            </a:pPr>
            <a:r>
              <a:rPr lang="en-US" dirty="0" smtClean="0">
                <a:solidFill>
                  <a:schemeClr val="accent5">
                    <a:lumMod val="75000"/>
                  </a:schemeClr>
                </a:solidFill>
              </a:rPr>
              <a:t>Top 20 </a:t>
            </a:r>
            <a:r>
              <a:rPr lang="en-US" dirty="0">
                <a:solidFill>
                  <a:schemeClr val="accent5">
                    <a:lumMod val="75000"/>
                  </a:schemeClr>
                </a:solidFill>
              </a:rPr>
              <a:t>H</a:t>
            </a:r>
            <a:r>
              <a:rPr lang="en-US" dirty="0" smtClean="0">
                <a:solidFill>
                  <a:schemeClr val="accent5">
                    <a:lumMod val="75000"/>
                  </a:schemeClr>
                </a:solidFill>
              </a:rPr>
              <a:t>ealth/Fitness Device Manufacturers</a:t>
            </a:r>
            <a:r>
              <a:rPr lang="en-US" dirty="0" smtClean="0"/>
              <a:t/>
            </a:r>
            <a:br>
              <a:rPr lang="en-US" dirty="0" smtClean="0"/>
            </a:br>
            <a:r>
              <a:rPr lang="en-US" sz="2800" dirty="0" smtClean="0"/>
              <a:t>VisionGain2015</a:t>
            </a:r>
          </a:p>
        </p:txBody>
      </p:sp>
      <p:sp>
        <p:nvSpPr>
          <p:cNvPr id="3" name="Content Placeholder 2"/>
          <p:cNvSpPr>
            <a:spLocks noGrp="1"/>
          </p:cNvSpPr>
          <p:nvPr>
            <p:ph idx="1"/>
          </p:nvPr>
        </p:nvSpPr>
        <p:spPr/>
        <p:txBody>
          <a:bodyPr rtlCol="0">
            <a:normAutofit fontScale="70000" lnSpcReduction="20000"/>
          </a:bodyPr>
          <a:lstStyle/>
          <a:p>
            <a:pPr marL="0" indent="0" eaLnBrk="1" fontAlgn="auto" hangingPunct="1">
              <a:spcAft>
                <a:spcPts val="0"/>
              </a:spcAft>
              <a:buFont typeface="Arial" pitchFamily="-72" charset="0"/>
              <a:buNone/>
              <a:defRPr/>
            </a:pPr>
            <a:endParaRPr lang="en-US" sz="5900" dirty="0">
              <a:solidFill>
                <a:schemeClr val="accent5">
                  <a:lumMod val="75000"/>
                </a:schemeClr>
              </a:solidFill>
              <a:ea typeface="+mn-ea"/>
              <a:cs typeface="+mn-cs"/>
            </a:endParaRPr>
          </a:p>
          <a:p>
            <a:pPr lvl="1" eaLnBrk="1" fontAlgn="auto" hangingPunct="1">
              <a:spcAft>
                <a:spcPts val="0"/>
              </a:spcAft>
              <a:buFont typeface="Wingdings" panose="05000000000000000000" pitchFamily="2" charset="2"/>
              <a:buChar char="ü"/>
              <a:defRPr/>
            </a:pPr>
            <a:r>
              <a:rPr lang="en-US" sz="4000" dirty="0" smtClean="0">
                <a:solidFill>
                  <a:schemeClr val="accent5">
                    <a:lumMod val="75000"/>
                  </a:schemeClr>
                </a:solidFill>
                <a:ea typeface="+mn-ea"/>
              </a:rPr>
              <a:t>Honeywell </a:t>
            </a:r>
            <a:endParaRPr lang="en-US" sz="4000" dirty="0">
              <a:solidFill>
                <a:schemeClr val="accent5">
                  <a:lumMod val="75000"/>
                </a:schemeClr>
              </a:solidFill>
              <a:ea typeface="+mn-ea"/>
            </a:endParaRPr>
          </a:p>
          <a:p>
            <a:pPr lvl="1" eaLnBrk="1" fontAlgn="auto" hangingPunct="1">
              <a:spcAft>
                <a:spcPts val="0"/>
              </a:spcAft>
              <a:buFont typeface="Wingdings" panose="05000000000000000000" pitchFamily="2" charset="2"/>
              <a:buChar char="ü"/>
              <a:defRPr/>
            </a:pPr>
            <a:r>
              <a:rPr lang="en-US" sz="4000" dirty="0">
                <a:solidFill>
                  <a:schemeClr val="accent5">
                    <a:lumMod val="75000"/>
                  </a:schemeClr>
                </a:solidFill>
                <a:ea typeface="+mn-ea"/>
              </a:rPr>
              <a:t>Jawbone </a:t>
            </a:r>
          </a:p>
          <a:p>
            <a:pPr lvl="1" eaLnBrk="1" fontAlgn="auto" hangingPunct="1">
              <a:spcAft>
                <a:spcPts val="0"/>
              </a:spcAft>
              <a:buFont typeface="Wingdings" panose="05000000000000000000" pitchFamily="2" charset="2"/>
              <a:buChar char="ü"/>
              <a:defRPr/>
            </a:pPr>
            <a:r>
              <a:rPr lang="en-US" sz="4000" dirty="0">
                <a:solidFill>
                  <a:schemeClr val="accent5">
                    <a:lumMod val="75000"/>
                  </a:schemeClr>
                </a:solidFill>
                <a:ea typeface="+mn-ea"/>
              </a:rPr>
              <a:t>Motion Computing </a:t>
            </a:r>
          </a:p>
          <a:p>
            <a:pPr lvl="1" eaLnBrk="1" fontAlgn="auto" hangingPunct="1">
              <a:spcAft>
                <a:spcPts val="0"/>
              </a:spcAft>
              <a:buFont typeface="Wingdings" panose="05000000000000000000" pitchFamily="2" charset="2"/>
              <a:buChar char="ü"/>
              <a:defRPr/>
            </a:pPr>
            <a:r>
              <a:rPr lang="en-US" sz="4000" dirty="0">
                <a:solidFill>
                  <a:schemeClr val="accent5">
                    <a:lumMod val="75000"/>
                  </a:schemeClr>
                </a:solidFill>
                <a:ea typeface="+mn-ea"/>
              </a:rPr>
              <a:t>Nike </a:t>
            </a:r>
          </a:p>
          <a:p>
            <a:pPr lvl="1" eaLnBrk="1" fontAlgn="auto" hangingPunct="1">
              <a:spcAft>
                <a:spcPts val="0"/>
              </a:spcAft>
              <a:buFont typeface="Wingdings" panose="05000000000000000000" pitchFamily="2" charset="2"/>
              <a:buChar char="ü"/>
              <a:defRPr/>
            </a:pPr>
            <a:r>
              <a:rPr lang="en-US" sz="4000" dirty="0">
                <a:solidFill>
                  <a:schemeClr val="accent5">
                    <a:lumMod val="75000"/>
                  </a:schemeClr>
                </a:solidFill>
                <a:ea typeface="+mn-ea"/>
              </a:rPr>
              <a:t>Qualcomm </a:t>
            </a:r>
          </a:p>
          <a:p>
            <a:pPr lvl="1" eaLnBrk="1" fontAlgn="auto" hangingPunct="1">
              <a:spcAft>
                <a:spcPts val="0"/>
              </a:spcAft>
              <a:buFont typeface="Wingdings" panose="05000000000000000000" pitchFamily="2" charset="2"/>
              <a:buChar char="ü"/>
              <a:defRPr/>
            </a:pPr>
            <a:r>
              <a:rPr lang="en-US" sz="4000" dirty="0">
                <a:solidFill>
                  <a:schemeClr val="accent5">
                    <a:lumMod val="75000"/>
                  </a:schemeClr>
                </a:solidFill>
                <a:ea typeface="+mn-ea"/>
              </a:rPr>
              <a:t>Sanofi </a:t>
            </a:r>
          </a:p>
          <a:p>
            <a:pPr lvl="1" eaLnBrk="1" fontAlgn="auto" hangingPunct="1">
              <a:spcAft>
                <a:spcPts val="0"/>
              </a:spcAft>
              <a:buFont typeface="Wingdings" panose="05000000000000000000" pitchFamily="2" charset="2"/>
              <a:buChar char="ü"/>
              <a:defRPr/>
            </a:pPr>
            <a:r>
              <a:rPr lang="en-US" sz="4000" dirty="0" err="1">
                <a:solidFill>
                  <a:schemeClr val="accent5">
                    <a:lumMod val="75000"/>
                  </a:schemeClr>
                </a:solidFill>
                <a:ea typeface="+mn-ea"/>
              </a:rPr>
              <a:t>Telcare</a:t>
            </a:r>
            <a:r>
              <a:rPr lang="en-US" sz="4000" dirty="0">
                <a:solidFill>
                  <a:schemeClr val="accent5">
                    <a:lumMod val="75000"/>
                  </a:schemeClr>
                </a:solidFill>
                <a:ea typeface="+mn-ea"/>
              </a:rPr>
              <a:t> </a:t>
            </a:r>
          </a:p>
          <a:p>
            <a:pPr lvl="1" eaLnBrk="1" fontAlgn="auto" hangingPunct="1">
              <a:spcAft>
                <a:spcPts val="0"/>
              </a:spcAft>
              <a:buFont typeface="Wingdings" panose="05000000000000000000" pitchFamily="2" charset="2"/>
              <a:buChar char="ü"/>
              <a:defRPr/>
            </a:pPr>
            <a:r>
              <a:rPr lang="en-US" sz="4000" dirty="0">
                <a:solidFill>
                  <a:schemeClr val="accent5">
                    <a:lumMod val="75000"/>
                  </a:schemeClr>
                </a:solidFill>
                <a:ea typeface="+mn-ea"/>
              </a:rPr>
              <a:t>Vodafone </a:t>
            </a:r>
          </a:p>
          <a:p>
            <a:pPr lvl="1" eaLnBrk="1" fontAlgn="auto" hangingPunct="1">
              <a:spcAft>
                <a:spcPts val="0"/>
              </a:spcAft>
              <a:buFont typeface="Wingdings" panose="05000000000000000000" pitchFamily="2" charset="2"/>
              <a:buChar char="ü"/>
              <a:defRPr/>
            </a:pPr>
            <a:r>
              <a:rPr lang="en-US" sz="4000" dirty="0" err="1">
                <a:solidFill>
                  <a:schemeClr val="accent5">
                    <a:lumMod val="75000"/>
                  </a:schemeClr>
                </a:solidFill>
                <a:ea typeface="+mn-ea"/>
              </a:rPr>
              <a:t>Voxiva</a:t>
            </a:r>
            <a:r>
              <a:rPr lang="en-US" sz="4000" dirty="0">
                <a:solidFill>
                  <a:schemeClr val="accent5">
                    <a:lumMod val="75000"/>
                  </a:schemeClr>
                </a:solidFill>
                <a:ea typeface="+mn-ea"/>
              </a:rPr>
              <a:t> </a:t>
            </a:r>
          </a:p>
          <a:p>
            <a:pPr lvl="1" eaLnBrk="1" fontAlgn="auto" hangingPunct="1">
              <a:spcAft>
                <a:spcPts val="0"/>
              </a:spcAft>
              <a:buFont typeface="Wingdings" panose="05000000000000000000" pitchFamily="2" charset="2"/>
              <a:buChar char="ü"/>
              <a:defRPr/>
            </a:pPr>
            <a:r>
              <a:rPr lang="en-US" sz="4000" dirty="0">
                <a:solidFill>
                  <a:schemeClr val="accent5">
                    <a:lumMod val="75000"/>
                  </a:schemeClr>
                </a:solidFill>
                <a:ea typeface="+mn-ea"/>
              </a:rPr>
              <a:t>Zephyr Technology </a:t>
            </a:r>
          </a:p>
          <a:p>
            <a:pPr marL="0" indent="0" eaLnBrk="1" fontAlgn="auto" hangingPunct="1">
              <a:spcAft>
                <a:spcPts val="0"/>
              </a:spcAft>
              <a:buFont typeface="Arial" panose="020B0604020202020204" pitchFamily="34" charset="0"/>
              <a:buNone/>
              <a:defRPr/>
            </a:pPr>
            <a:endParaRPr lang="en-US" dirty="0">
              <a:ea typeface="+mn-ea"/>
              <a:cs typeface="+mn-cs"/>
            </a:endParaRPr>
          </a:p>
        </p:txBody>
      </p:sp>
      <p:sp>
        <p:nvSpPr>
          <p:cNvPr id="2" name="Slide Number Placeholder 1"/>
          <p:cNvSpPr>
            <a:spLocks noGrp="1"/>
          </p:cNvSpPr>
          <p:nvPr>
            <p:ph type="sldNum" sz="quarter" idx="12"/>
          </p:nvPr>
        </p:nvSpPr>
        <p:spPr/>
        <p:txBody>
          <a:bodyPr/>
          <a:lstStyle/>
          <a:p>
            <a:pPr>
              <a:defRPr/>
            </a:pPr>
            <a:fld id="{4EA2DE53-1CA1-4E6B-B851-CCFEC77230CC}" type="slidenum">
              <a:rPr lang="en-US" smtClean="0"/>
              <a:pPr>
                <a:defRPr/>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eaLnBrk="1" hangingPunct="1">
              <a:defRPr/>
            </a:pPr>
            <a:r>
              <a:rPr lang="en-US" dirty="0" smtClean="0">
                <a:solidFill>
                  <a:schemeClr val="accent5">
                    <a:lumMod val="75000"/>
                  </a:schemeClr>
                </a:solidFill>
              </a:rPr>
              <a:t>Telehealth Service Providers</a:t>
            </a:r>
            <a:br>
              <a:rPr lang="en-US" dirty="0" smtClean="0">
                <a:solidFill>
                  <a:schemeClr val="accent5">
                    <a:lumMod val="75000"/>
                  </a:schemeClr>
                </a:solidFill>
              </a:rPr>
            </a:br>
            <a:r>
              <a:rPr lang="en-US" sz="2400" dirty="0" smtClean="0"/>
              <a:t>AARP/Parks Associates 2016</a:t>
            </a:r>
            <a:endParaRPr lang="en-US" dirty="0">
              <a:solidFill>
                <a:schemeClr val="accent5">
                  <a:lumMod val="75000"/>
                </a:schemeClr>
              </a:solidFill>
            </a:endParaRPr>
          </a:p>
        </p:txBody>
      </p:sp>
      <p:sp>
        <p:nvSpPr>
          <p:cNvPr id="3" name="Content Placeholder 2"/>
          <p:cNvSpPr>
            <a:spLocks noGrp="1"/>
          </p:cNvSpPr>
          <p:nvPr>
            <p:ph idx="1"/>
          </p:nvPr>
        </p:nvSpPr>
        <p:spPr>
          <a:xfrm>
            <a:off x="838200" y="1600200"/>
            <a:ext cx="10515600" cy="4800600"/>
          </a:xfrm>
        </p:spPr>
        <p:txBody>
          <a:bodyPr/>
          <a:lstStyle/>
          <a:p>
            <a:pPr eaLnBrk="1" hangingPunct="1">
              <a:defRPr/>
            </a:pPr>
            <a:r>
              <a:rPr lang="en-US" dirty="0" smtClean="0">
                <a:solidFill>
                  <a:schemeClr val="accent5">
                    <a:lumMod val="75000"/>
                  </a:schemeClr>
                </a:solidFill>
              </a:rPr>
              <a:t>Medical Providers in the Telehealth/Telemedicine Market</a:t>
            </a:r>
          </a:p>
          <a:p>
            <a:pPr lvl="2" eaLnBrk="1" hangingPunct="1">
              <a:buFont typeface="Wingdings" panose="05000000000000000000" pitchFamily="2" charset="2"/>
              <a:buChar char="ü"/>
              <a:defRPr/>
            </a:pPr>
            <a:r>
              <a:rPr lang="en-US" sz="1800" dirty="0" smtClean="0">
                <a:solidFill>
                  <a:schemeClr val="accent5">
                    <a:lumMod val="75000"/>
                  </a:schemeClr>
                </a:solidFill>
              </a:rPr>
              <a:t>Bright.md</a:t>
            </a:r>
          </a:p>
          <a:p>
            <a:pPr lvl="2" eaLnBrk="1" hangingPunct="1">
              <a:buFont typeface="Wingdings" panose="05000000000000000000" pitchFamily="2" charset="2"/>
              <a:buChar char="ü"/>
              <a:defRPr/>
            </a:pPr>
            <a:r>
              <a:rPr lang="en-US" sz="1800" dirty="0" smtClean="0">
                <a:solidFill>
                  <a:schemeClr val="accent5">
                    <a:lumMod val="75000"/>
                  </a:schemeClr>
                </a:solidFill>
              </a:rPr>
              <a:t>Circle Medical</a:t>
            </a:r>
          </a:p>
          <a:p>
            <a:pPr lvl="2" eaLnBrk="1" hangingPunct="1">
              <a:buFont typeface="Wingdings" panose="05000000000000000000" pitchFamily="2" charset="2"/>
              <a:buChar char="ü"/>
              <a:defRPr/>
            </a:pPr>
            <a:r>
              <a:rPr lang="en-US" sz="1800" dirty="0" err="1" smtClean="0">
                <a:solidFill>
                  <a:schemeClr val="accent5">
                    <a:lumMod val="75000"/>
                  </a:schemeClr>
                </a:solidFill>
              </a:rPr>
              <a:t>Curely</a:t>
            </a:r>
            <a:endParaRPr lang="en-US" sz="1800" dirty="0" smtClean="0">
              <a:solidFill>
                <a:schemeClr val="accent5">
                  <a:lumMod val="75000"/>
                </a:schemeClr>
              </a:solidFill>
            </a:endParaRPr>
          </a:p>
          <a:p>
            <a:pPr lvl="2" eaLnBrk="1" hangingPunct="1">
              <a:buFont typeface="Wingdings" panose="05000000000000000000" pitchFamily="2" charset="2"/>
              <a:buChar char="ü"/>
              <a:defRPr/>
            </a:pPr>
            <a:r>
              <a:rPr lang="en-US" sz="1800" dirty="0" smtClean="0">
                <a:solidFill>
                  <a:schemeClr val="accent5">
                    <a:lumMod val="75000"/>
                  </a:schemeClr>
                </a:solidFill>
              </a:rPr>
              <a:t>Doctor on Demand</a:t>
            </a:r>
          </a:p>
          <a:p>
            <a:pPr lvl="2" eaLnBrk="1" hangingPunct="1">
              <a:buFont typeface="Wingdings" panose="05000000000000000000" pitchFamily="2" charset="2"/>
              <a:buChar char="ü"/>
              <a:defRPr/>
            </a:pPr>
            <a:r>
              <a:rPr lang="en-US" sz="1800" dirty="0" smtClean="0">
                <a:solidFill>
                  <a:schemeClr val="accent5">
                    <a:lumMod val="75000"/>
                  </a:schemeClr>
                </a:solidFill>
              </a:rPr>
              <a:t>Heal</a:t>
            </a:r>
          </a:p>
          <a:p>
            <a:pPr lvl="2" eaLnBrk="1" hangingPunct="1">
              <a:buFont typeface="Wingdings" panose="05000000000000000000" pitchFamily="2" charset="2"/>
              <a:buChar char="ü"/>
              <a:defRPr/>
            </a:pPr>
            <a:r>
              <a:rPr lang="en-US" sz="1800" dirty="0" smtClean="0">
                <a:solidFill>
                  <a:schemeClr val="accent5">
                    <a:lumMod val="75000"/>
                  </a:schemeClr>
                </a:solidFill>
              </a:rPr>
              <a:t>One</a:t>
            </a:r>
          </a:p>
          <a:p>
            <a:pPr lvl="2" eaLnBrk="1" hangingPunct="1">
              <a:buFont typeface="Wingdings" panose="05000000000000000000" pitchFamily="2" charset="2"/>
              <a:buChar char="ü"/>
              <a:defRPr/>
            </a:pPr>
            <a:r>
              <a:rPr lang="en-US" sz="1800" dirty="0" smtClean="0">
                <a:solidFill>
                  <a:schemeClr val="accent5">
                    <a:lumMod val="75000"/>
                  </a:schemeClr>
                </a:solidFill>
              </a:rPr>
              <a:t>Maven</a:t>
            </a:r>
          </a:p>
          <a:p>
            <a:pPr lvl="2" eaLnBrk="1" hangingPunct="1">
              <a:buFont typeface="Wingdings" panose="05000000000000000000" pitchFamily="2" charset="2"/>
              <a:buChar char="ü"/>
              <a:defRPr/>
            </a:pPr>
            <a:r>
              <a:rPr lang="en-US" sz="1800" dirty="0" err="1" smtClean="0">
                <a:solidFill>
                  <a:schemeClr val="accent5">
                    <a:lumMod val="75000"/>
                  </a:schemeClr>
                </a:solidFill>
              </a:rPr>
              <a:t>Plushcare</a:t>
            </a:r>
            <a:endParaRPr lang="en-US" sz="1800" dirty="0" smtClean="0">
              <a:solidFill>
                <a:schemeClr val="accent5">
                  <a:lumMod val="75000"/>
                </a:schemeClr>
              </a:solidFill>
            </a:endParaRPr>
          </a:p>
          <a:p>
            <a:pPr lvl="2" eaLnBrk="1" hangingPunct="1">
              <a:buFont typeface="Wingdings" panose="05000000000000000000" pitchFamily="2" charset="2"/>
              <a:buChar char="ü"/>
              <a:defRPr/>
            </a:pPr>
            <a:r>
              <a:rPr lang="en-US" sz="1800" dirty="0" err="1" smtClean="0">
                <a:solidFill>
                  <a:schemeClr val="accent5">
                    <a:lumMod val="75000"/>
                  </a:schemeClr>
                </a:solidFill>
              </a:rPr>
              <a:t>Teladoc</a:t>
            </a:r>
            <a:endParaRPr lang="en-US" sz="1800" dirty="0" smtClean="0">
              <a:solidFill>
                <a:schemeClr val="accent5">
                  <a:lumMod val="75000"/>
                </a:schemeClr>
              </a:solidFill>
            </a:endParaRPr>
          </a:p>
          <a:p>
            <a:pPr lvl="2" eaLnBrk="1" hangingPunct="1">
              <a:buFont typeface="Wingdings" panose="05000000000000000000" pitchFamily="2" charset="2"/>
              <a:buChar char="ü"/>
              <a:defRPr/>
            </a:pPr>
            <a:r>
              <a:rPr lang="en-US" sz="1800" dirty="0" err="1" smtClean="0">
                <a:solidFill>
                  <a:schemeClr val="accent5">
                    <a:lumMod val="75000"/>
                  </a:schemeClr>
                </a:solidFill>
              </a:rPr>
              <a:t>Medicast</a:t>
            </a:r>
            <a:endParaRPr lang="en-US" sz="1800" dirty="0" smtClean="0">
              <a:solidFill>
                <a:schemeClr val="accent5">
                  <a:lumMod val="75000"/>
                </a:schemeClr>
              </a:solidFill>
            </a:endParaRPr>
          </a:p>
          <a:p>
            <a:pPr lvl="2" eaLnBrk="1" hangingPunct="1">
              <a:buFont typeface="Wingdings" panose="05000000000000000000" pitchFamily="2" charset="2"/>
              <a:buChar char="ü"/>
              <a:defRPr/>
            </a:pPr>
            <a:r>
              <a:rPr lang="en-US" sz="1800" dirty="0" smtClean="0">
                <a:solidFill>
                  <a:schemeClr val="accent5">
                    <a:lumMod val="75000"/>
                  </a:schemeClr>
                </a:solidFill>
              </a:rPr>
              <a:t>Pager</a:t>
            </a:r>
          </a:p>
          <a:p>
            <a:pPr lvl="2" eaLnBrk="1" hangingPunct="1">
              <a:buFont typeface="Wingdings" panose="05000000000000000000" pitchFamily="2" charset="2"/>
              <a:buChar char="ü"/>
              <a:defRPr/>
            </a:pPr>
            <a:r>
              <a:rPr lang="en-US" sz="1800" dirty="0" err="1" smtClean="0">
                <a:solidFill>
                  <a:schemeClr val="accent5">
                    <a:lumMod val="75000"/>
                  </a:schemeClr>
                </a:solidFill>
              </a:rPr>
              <a:t>Medzed</a:t>
            </a:r>
            <a:endParaRPr lang="en-US" sz="1800" dirty="0" smtClean="0">
              <a:solidFill>
                <a:schemeClr val="accent5">
                  <a:lumMod val="75000"/>
                </a:schemeClr>
              </a:solidFill>
            </a:endParaRPr>
          </a:p>
          <a:p>
            <a:pPr lvl="2" eaLnBrk="1" hangingPunct="1">
              <a:buFont typeface="Wingdings" panose="05000000000000000000" pitchFamily="2" charset="2"/>
              <a:buChar char="ü"/>
              <a:defRPr/>
            </a:pPr>
            <a:r>
              <a:rPr lang="en-US" sz="1800" dirty="0" smtClean="0">
                <a:solidFill>
                  <a:schemeClr val="accent5">
                    <a:lumMod val="75000"/>
                  </a:schemeClr>
                </a:solidFill>
              </a:rPr>
              <a:t>MD Live</a:t>
            </a:r>
          </a:p>
          <a:p>
            <a:pPr lvl="2" eaLnBrk="1" hangingPunct="1">
              <a:buFont typeface="Wingdings" panose="05000000000000000000" pitchFamily="2" charset="2"/>
              <a:buChar char="ü"/>
              <a:defRPr/>
            </a:pPr>
            <a:r>
              <a:rPr lang="en-US" sz="1800" dirty="0" err="1" smtClean="0">
                <a:solidFill>
                  <a:schemeClr val="accent5">
                    <a:lumMod val="75000"/>
                  </a:schemeClr>
                </a:solidFill>
              </a:rPr>
              <a:t>Touchcare</a:t>
            </a:r>
            <a:r>
              <a:rPr lang="en-US" dirty="0"/>
              <a:t>	</a:t>
            </a:r>
          </a:p>
        </p:txBody>
      </p:sp>
      <p:sp>
        <p:nvSpPr>
          <p:cNvPr id="4" name="Slide Number Placeholder 3"/>
          <p:cNvSpPr>
            <a:spLocks noGrp="1"/>
          </p:cNvSpPr>
          <p:nvPr>
            <p:ph type="sldNum" sz="quarter" idx="12"/>
          </p:nvPr>
        </p:nvSpPr>
        <p:spPr/>
        <p:txBody>
          <a:bodyPr/>
          <a:lstStyle/>
          <a:p>
            <a:pPr>
              <a:defRPr/>
            </a:pPr>
            <a:fld id="{DB017FFC-A75B-45EA-95FF-85B68CA64927}" type="slidenum">
              <a:rPr lang="en-US" smtClean="0"/>
              <a:pPr>
                <a:defRPr/>
              </a:pPr>
              <a:t>38</a:t>
            </a:fld>
            <a:endParaRPr lang="en-US"/>
          </a:p>
        </p:txBody>
      </p:sp>
      <p:sp>
        <p:nvSpPr>
          <p:cNvPr id="5" name="TextBox 4"/>
          <p:cNvSpPr txBox="1"/>
          <p:nvPr/>
        </p:nvSpPr>
        <p:spPr>
          <a:xfrm>
            <a:off x="5240740" y="3357349"/>
            <a:ext cx="4073551" cy="707886"/>
          </a:xfrm>
          <a:prstGeom prst="rect">
            <a:avLst/>
          </a:prstGeom>
          <a:noFill/>
          <a:ln>
            <a:solidFill>
              <a:schemeClr val="tx1"/>
            </a:solidFill>
          </a:ln>
        </p:spPr>
        <p:txBody>
          <a:bodyPr wrap="none" rtlCol="0">
            <a:spAutoFit/>
          </a:bodyPr>
          <a:lstStyle/>
          <a:p>
            <a:r>
              <a:rPr lang="en-US" sz="2000" dirty="0" smtClean="0">
                <a:solidFill>
                  <a:schemeClr val="accent5">
                    <a:lumMod val="75000"/>
                  </a:schemeClr>
                </a:solidFill>
              </a:rPr>
              <a:t>Unclear if these organizations are </a:t>
            </a:r>
          </a:p>
          <a:p>
            <a:r>
              <a:rPr lang="en-US" sz="2000" dirty="0">
                <a:solidFill>
                  <a:schemeClr val="accent5">
                    <a:lumMod val="75000"/>
                  </a:schemeClr>
                </a:solidFill>
              </a:rPr>
              <a:t>w</a:t>
            </a:r>
            <a:r>
              <a:rPr lang="en-US" sz="2000" dirty="0" smtClean="0">
                <a:solidFill>
                  <a:schemeClr val="accent5">
                    <a:lumMod val="75000"/>
                  </a:schemeClr>
                </a:solidFill>
              </a:rPr>
              <a:t>orking with other groups</a:t>
            </a:r>
            <a:endParaRPr lang="en-US" sz="2000" dirty="0">
              <a:solidFill>
                <a:schemeClr val="accent5">
                  <a:lumMod val="75000"/>
                </a:schemeClr>
              </a:solidFill>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eaLnBrk="1" hangingPunct="1">
              <a:defRPr/>
            </a:pPr>
            <a:r>
              <a:rPr lang="en-US" sz="4400" dirty="0" smtClean="0">
                <a:solidFill>
                  <a:schemeClr val="accent1">
                    <a:lumMod val="50000"/>
                  </a:schemeClr>
                </a:solidFill>
              </a:rPr>
              <a:t>Results/Benefits in Using Wellness Monitoring</a:t>
            </a:r>
            <a:endParaRPr lang="en-US" sz="4400" dirty="0">
              <a:solidFill>
                <a:schemeClr val="accent1">
                  <a:lumMod val="50000"/>
                </a:schemeClr>
              </a:solidFill>
            </a:endParaRPr>
          </a:p>
        </p:txBody>
      </p:sp>
      <p:sp>
        <p:nvSpPr>
          <p:cNvPr id="3" name="Text Placeholder 2"/>
          <p:cNvSpPr>
            <a:spLocks noGrp="1"/>
          </p:cNvSpPr>
          <p:nvPr>
            <p:ph type="body" idx="1"/>
          </p:nvPr>
        </p:nvSpPr>
        <p:spPr/>
        <p:txBody>
          <a:bodyPr/>
          <a:lstStyle/>
          <a:p>
            <a:pPr eaLnBrk="1" hangingPunct="1">
              <a:defRPr/>
            </a:pPr>
            <a:endParaRPr lang="en-US"/>
          </a:p>
        </p:txBody>
      </p:sp>
      <p:sp>
        <p:nvSpPr>
          <p:cNvPr id="4" name="Slide Number Placeholder 3"/>
          <p:cNvSpPr>
            <a:spLocks noGrp="1"/>
          </p:cNvSpPr>
          <p:nvPr>
            <p:ph type="sldNum" sz="quarter" idx="12"/>
          </p:nvPr>
        </p:nvSpPr>
        <p:spPr/>
        <p:txBody>
          <a:bodyPr/>
          <a:lstStyle/>
          <a:p>
            <a:pPr>
              <a:defRPr/>
            </a:pPr>
            <a:fld id="{05630C8F-2A23-47FA-A824-5726313C7155}" type="slidenum">
              <a:rPr lang="en-US" smtClean="0"/>
              <a:pPr>
                <a:defRPr/>
              </a:pPr>
              <a:t>39</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algn="ctr" eaLnBrk="1" hangingPunct="1">
              <a:defRPr/>
            </a:pPr>
            <a:r>
              <a:rPr lang="en-US" altLang="en-US" sz="4000" dirty="0" smtClean="0">
                <a:solidFill>
                  <a:schemeClr val="accent5"/>
                </a:solidFill>
              </a:rPr>
              <a:t>Change in Exercise Behaviors From Coaching </a:t>
            </a:r>
            <a:r>
              <a:rPr lang="en-US" altLang="en-US" sz="2400" dirty="0" smtClean="0"/>
              <a:t/>
            </a:r>
            <a:br>
              <a:rPr lang="en-US" altLang="en-US" sz="2400" dirty="0" smtClean="0"/>
            </a:br>
            <a:endParaRPr lang="en-US" altLang="en-US" sz="2400" dirty="0" smtClean="0"/>
          </a:p>
        </p:txBody>
      </p:sp>
      <p:pic>
        <p:nvPicPr>
          <p:cNvPr id="92162" name="Picture 4" descr="Screen shot 2016-01-25 at 3"/>
          <p:cNvPicPr>
            <a:picLocks noChangeAspect="1" noChangeArrowheads="1"/>
          </p:cNvPicPr>
          <p:nvPr/>
        </p:nvPicPr>
        <p:blipFill>
          <a:blip r:embed="rId3"/>
          <a:srcRect/>
          <a:stretch>
            <a:fillRect/>
          </a:stretch>
        </p:blipFill>
        <p:spPr bwMode="auto">
          <a:xfrm>
            <a:off x="1747838" y="1944688"/>
            <a:ext cx="7912100" cy="4229100"/>
          </a:xfrm>
          <a:prstGeom prst="rect">
            <a:avLst/>
          </a:prstGeom>
          <a:noFill/>
          <a:ln w="9525">
            <a:noFill/>
            <a:miter lim="800000"/>
            <a:headEnd/>
            <a:tailEnd/>
          </a:ln>
        </p:spPr>
      </p:pic>
      <p:sp>
        <p:nvSpPr>
          <p:cNvPr id="92163" name="Rectangle 1"/>
          <p:cNvSpPr>
            <a:spLocks noChangeArrowheads="1"/>
          </p:cNvSpPr>
          <p:nvPr/>
        </p:nvSpPr>
        <p:spPr bwMode="auto">
          <a:xfrm>
            <a:off x="2108200" y="1044575"/>
            <a:ext cx="7362825" cy="615553"/>
          </a:xfrm>
          <a:prstGeom prst="rect">
            <a:avLst/>
          </a:prstGeom>
          <a:noFill/>
          <a:ln w="9525">
            <a:noFill/>
            <a:miter lim="800000"/>
            <a:headEnd/>
            <a:tailEnd/>
          </a:ln>
        </p:spPr>
        <p:txBody>
          <a:bodyPr>
            <a:prstTxWarp prst="textNoShape">
              <a:avLst/>
            </a:prstTxWarp>
            <a:spAutoFit/>
          </a:bodyPr>
          <a:lstStyle/>
          <a:p>
            <a:pPr algn="ctr"/>
            <a:r>
              <a:rPr lang="en-US" sz="1800" dirty="0"/>
              <a:t>National Consortium for Credentialing Health &amp; Wellness </a:t>
            </a:r>
            <a:r>
              <a:rPr lang="en-US" sz="1800" dirty="0" smtClean="0"/>
              <a:t>Coaches</a:t>
            </a:r>
          </a:p>
          <a:p>
            <a:pPr algn="ctr"/>
            <a:r>
              <a:rPr lang="en-US" sz="1600" dirty="0" smtClean="0"/>
              <a:t>154 Patients at ten month period</a:t>
            </a:r>
            <a:endParaRPr lang="en-US" sz="1600" dirty="0"/>
          </a:p>
        </p:txBody>
      </p:sp>
      <p:sp>
        <p:nvSpPr>
          <p:cNvPr id="3" name="Slide Number Placeholder 2"/>
          <p:cNvSpPr>
            <a:spLocks noGrp="1"/>
          </p:cNvSpPr>
          <p:nvPr>
            <p:ph type="sldNum" sz="quarter" idx="12"/>
          </p:nvPr>
        </p:nvSpPr>
        <p:spPr/>
        <p:txBody>
          <a:bodyPr/>
          <a:lstStyle/>
          <a:p>
            <a:pPr>
              <a:defRPr/>
            </a:pPr>
            <a:fld id="{2FE8708E-B8AE-438D-B4C6-9A85F6D416F5}" type="slidenum">
              <a:rPr lang="en-US" smtClean="0"/>
              <a:pPr>
                <a:defRPr/>
              </a:pPr>
              <a:t>40</a:t>
            </a:fld>
            <a:endParaRPr lang="en-US"/>
          </a:p>
        </p:txBody>
      </p:sp>
      <p:sp>
        <p:nvSpPr>
          <p:cNvPr id="4" name="TextBox 3"/>
          <p:cNvSpPr txBox="1"/>
          <p:nvPr/>
        </p:nvSpPr>
        <p:spPr>
          <a:xfrm>
            <a:off x="351571" y="6239669"/>
            <a:ext cx="4332971" cy="376238"/>
          </a:xfrm>
          <a:prstGeom prst="rect">
            <a:avLst/>
          </a:prstGeom>
          <a:noFill/>
          <a:ln>
            <a:solidFill>
              <a:schemeClr val="tx1"/>
            </a:solidFill>
          </a:ln>
        </p:spPr>
        <p:txBody>
          <a:bodyPr wrap="square">
            <a:spAutoFit/>
          </a:bodyPr>
          <a:lstStyle/>
          <a:p>
            <a:pPr>
              <a:defRPr/>
            </a:pPr>
            <a:r>
              <a:rPr lang="en-US" sz="1800" dirty="0">
                <a:solidFill>
                  <a:schemeClr val="accent5">
                    <a:lumMod val="50000"/>
                  </a:schemeClr>
                </a:solidFill>
              </a:rPr>
              <a:t>Patients </a:t>
            </a:r>
            <a:r>
              <a:rPr lang="en-US" sz="1800" dirty="0" smtClean="0">
                <a:solidFill>
                  <a:schemeClr val="accent5">
                    <a:lumMod val="50000"/>
                  </a:schemeClr>
                </a:solidFill>
              </a:rPr>
              <a:t>increased </a:t>
            </a:r>
            <a:r>
              <a:rPr lang="en-US" sz="1800" dirty="0">
                <a:solidFill>
                  <a:schemeClr val="accent5">
                    <a:lumMod val="50000"/>
                  </a:schemeClr>
                </a:solidFill>
              </a:rPr>
              <a:t>f</a:t>
            </a:r>
            <a:r>
              <a:rPr lang="en-US" sz="1800" dirty="0" smtClean="0">
                <a:solidFill>
                  <a:schemeClr val="accent5">
                    <a:lumMod val="50000"/>
                  </a:schemeClr>
                </a:solidFill>
              </a:rPr>
              <a:t>requency </a:t>
            </a:r>
            <a:r>
              <a:rPr lang="en-US" sz="1800" dirty="0">
                <a:solidFill>
                  <a:schemeClr val="accent5">
                    <a:lumMod val="50000"/>
                  </a:schemeClr>
                </a:solidFill>
              </a:rPr>
              <a:t>of </a:t>
            </a:r>
            <a:r>
              <a:rPr lang="en-US" sz="1800" dirty="0" smtClean="0">
                <a:solidFill>
                  <a:schemeClr val="accent5">
                    <a:lumMod val="50000"/>
                  </a:schemeClr>
                </a:solidFill>
              </a:rPr>
              <a:t>exercise</a:t>
            </a:r>
            <a:endParaRPr lang="en-US" sz="1800" dirty="0">
              <a:solidFill>
                <a:schemeClr val="accent5">
                  <a:lumMod val="50000"/>
                </a:schemeClr>
              </a:solidFill>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eaLnBrk="1" hangingPunct="1">
              <a:defRPr/>
            </a:pPr>
            <a:r>
              <a:rPr lang="en-US" sz="4000" dirty="0" smtClean="0">
                <a:solidFill>
                  <a:schemeClr val="accent5"/>
                </a:solidFill>
              </a:rPr>
              <a:t>Change In Blood Pressure From Wellness Coaching</a:t>
            </a:r>
            <a:r>
              <a:rPr lang="en-US" dirty="0" smtClean="0"/>
              <a:t/>
            </a:r>
            <a:br>
              <a:rPr lang="en-US" dirty="0" smtClean="0"/>
            </a:br>
            <a:r>
              <a:rPr lang="en-US" altLang="en-US" sz="2400" dirty="0"/>
              <a:t>National Consortium for Credentialing Health &amp; Wellness </a:t>
            </a:r>
            <a:r>
              <a:rPr lang="en-US" altLang="en-US" sz="2400" dirty="0" smtClean="0"/>
              <a:t>Coaches</a:t>
            </a:r>
            <a:br>
              <a:rPr lang="en-US" altLang="en-US" sz="2400" dirty="0" smtClean="0"/>
            </a:br>
            <a:r>
              <a:rPr lang="en-US" altLang="en-US" sz="2000" dirty="0" smtClean="0"/>
              <a:t>Percent of People</a:t>
            </a:r>
            <a:r>
              <a:rPr lang="en-US" sz="2400" dirty="0"/>
              <a:t/>
            </a:r>
            <a:br>
              <a:rPr lang="en-US" sz="2400" dirty="0"/>
            </a:br>
            <a:endParaRPr lang="en-US" sz="2400" dirty="0"/>
          </a:p>
        </p:txBody>
      </p:sp>
      <p:graphicFrame>
        <p:nvGraphicFramePr>
          <p:cNvPr id="94210" name="Content Placeholder 7"/>
          <p:cNvGraphicFramePr>
            <a:graphicFrameLocks noGrp="1"/>
          </p:cNvGraphicFramePr>
          <p:nvPr>
            <p:ph idx="1"/>
          </p:nvPr>
        </p:nvGraphicFramePr>
        <p:xfrm>
          <a:off x="838200" y="1825625"/>
          <a:ext cx="6875463" cy="4351338"/>
        </p:xfrm>
        <a:graphic>
          <a:graphicData uri="http://schemas.openxmlformats.org/presentationml/2006/ole">
            <mc:AlternateContent xmlns:mc="http://schemas.openxmlformats.org/markup-compatibility/2006">
              <mc:Choice xmlns:v="urn:schemas-microsoft-com:vml" Requires="v">
                <p:oleObj spid="_x0000_s94284" r:id="rId4" imgW="6869624" imgH="4352184" progId="Excel.Chart.8">
                  <p:embed/>
                </p:oleObj>
              </mc:Choice>
              <mc:Fallback>
                <p:oleObj r:id="rId4" imgW="6869624" imgH="4352184" progId="Excel.Chart.8">
                  <p:embed/>
                  <p:pic>
                    <p:nvPicPr>
                      <p:cNvPr id="0" name="Content Placeholder 7"/>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1825625"/>
                        <a:ext cx="6875463" cy="43513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Slide Number Placeholder 3"/>
          <p:cNvSpPr>
            <a:spLocks noGrp="1"/>
          </p:cNvSpPr>
          <p:nvPr>
            <p:ph type="sldNum" sz="quarter" idx="12"/>
          </p:nvPr>
        </p:nvSpPr>
        <p:spPr/>
        <p:txBody>
          <a:bodyPr/>
          <a:lstStyle/>
          <a:p>
            <a:pPr>
              <a:defRPr/>
            </a:pPr>
            <a:fld id="{9FAA072B-7E28-4E56-9D9D-7574BEE7EC20}" type="slidenum">
              <a:rPr lang="en-US" smtClean="0"/>
              <a:pPr>
                <a:defRPr/>
              </a:pPr>
              <a:t>41</a:t>
            </a:fld>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eaLnBrk="1" hangingPunct="1">
              <a:defRPr/>
            </a:pPr>
            <a:r>
              <a:rPr lang="en-US" sz="4000" dirty="0" smtClean="0">
                <a:solidFill>
                  <a:schemeClr val="accent5"/>
                </a:solidFill>
              </a:rPr>
              <a:t>Impact </a:t>
            </a:r>
            <a:r>
              <a:rPr lang="en-US" sz="4000" dirty="0">
                <a:solidFill>
                  <a:schemeClr val="accent5"/>
                </a:solidFill>
              </a:rPr>
              <a:t>of Weight </a:t>
            </a:r>
            <a:r>
              <a:rPr lang="en-US" sz="4000" dirty="0" smtClean="0">
                <a:solidFill>
                  <a:schemeClr val="accent5"/>
                </a:solidFill>
              </a:rPr>
              <a:t>Loss By Coaching</a:t>
            </a:r>
            <a:r>
              <a:rPr lang="en-US" sz="4000" dirty="0">
                <a:solidFill>
                  <a:schemeClr val="accent1">
                    <a:lumMod val="50000"/>
                  </a:schemeClr>
                </a:solidFill>
              </a:rPr>
              <a:t/>
            </a:r>
            <a:br>
              <a:rPr lang="en-US" sz="4000" dirty="0">
                <a:solidFill>
                  <a:schemeClr val="accent1">
                    <a:lumMod val="50000"/>
                  </a:schemeClr>
                </a:solidFill>
              </a:rPr>
            </a:br>
            <a:r>
              <a:rPr lang="en-US" sz="2400" dirty="0"/>
              <a:t>Johns Hopkins/Kaiser Permanente/National Consortium: Coaching In Action</a:t>
            </a:r>
          </a:p>
        </p:txBody>
      </p:sp>
      <p:graphicFrame>
        <p:nvGraphicFramePr>
          <p:cNvPr id="3" name="Content Placeholder 6"/>
          <p:cNvGraphicFramePr>
            <a:graphicFrameLocks noGrp="1"/>
          </p:cNvGraphicFramePr>
          <p:nvPr>
            <p:ph idx="1"/>
            <p:extLst>
              <p:ext uri="{D42A27DB-BD31-4B8C-83A1-F6EECF244321}">
                <p14:modId xmlns:p14="http://schemas.microsoft.com/office/powerpoint/2010/main" val="3187605415"/>
              </p:ext>
            </p:extLst>
          </p:nvPr>
        </p:nvGraphicFramePr>
        <p:xfrm>
          <a:off x="889000" y="1876425"/>
          <a:ext cx="6656388" cy="4249738"/>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pPr>
              <a:defRPr/>
            </a:pPr>
            <a:fld id="{24ED6FB6-7B67-4F96-9933-8C032EFC49EC}" type="slidenum">
              <a:rPr lang="en-US" smtClean="0"/>
              <a:pPr>
                <a:defRPr/>
              </a:pPr>
              <a:t>42</a:t>
            </a:fld>
            <a:endParaRPr lang="en-US"/>
          </a:p>
        </p:txBody>
      </p:sp>
      <p:sp>
        <p:nvSpPr>
          <p:cNvPr id="8" name="TextBox 7"/>
          <p:cNvSpPr txBox="1"/>
          <p:nvPr/>
        </p:nvSpPr>
        <p:spPr>
          <a:xfrm>
            <a:off x="4852988" y="2925763"/>
            <a:ext cx="6076950" cy="650875"/>
          </a:xfrm>
          <a:prstGeom prst="rect">
            <a:avLst/>
          </a:prstGeom>
          <a:noFill/>
          <a:ln>
            <a:solidFill>
              <a:schemeClr val="tx1"/>
            </a:solidFill>
          </a:ln>
        </p:spPr>
        <p:txBody>
          <a:bodyPr>
            <a:spAutoFit/>
          </a:bodyPr>
          <a:lstStyle/>
          <a:p>
            <a:pPr>
              <a:defRPr/>
            </a:pPr>
            <a:r>
              <a:rPr lang="en-US" sz="1800" dirty="0">
                <a:solidFill>
                  <a:schemeClr val="accent5"/>
                </a:solidFill>
              </a:rPr>
              <a:t>Twice as many patients lost weight in phone coaching –</a:t>
            </a:r>
          </a:p>
          <a:p>
            <a:pPr>
              <a:defRPr/>
            </a:pPr>
            <a:r>
              <a:rPr lang="en-US" sz="1800" dirty="0">
                <a:solidFill>
                  <a:schemeClr val="accent5"/>
                </a:solidFill>
              </a:rPr>
              <a:t>almost as much as in person coaching</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905000" y="381000"/>
            <a:ext cx="7772400" cy="1143000"/>
          </a:xfrm>
        </p:spPr>
        <p:txBody>
          <a:bodyPr anchor="ctr"/>
          <a:lstStyle/>
          <a:p>
            <a:pPr eaLnBrk="1" hangingPunct="1">
              <a:defRPr/>
            </a:pPr>
            <a:r>
              <a:rPr lang="en-US" altLang="en-US" sz="3200" dirty="0" smtClean="0">
                <a:solidFill>
                  <a:schemeClr val="accent5"/>
                </a:solidFill>
              </a:rPr>
              <a:t>Percent Decrease In Hospital Admissions (VA)</a:t>
            </a:r>
            <a:br>
              <a:rPr lang="en-US" altLang="en-US" sz="3200" dirty="0" smtClean="0">
                <a:solidFill>
                  <a:schemeClr val="accent5"/>
                </a:solidFill>
              </a:rPr>
            </a:br>
            <a:r>
              <a:rPr lang="en-US" altLang="en-US" sz="2400" dirty="0" smtClean="0"/>
              <a:t>McKinsey &amp; Company Health International White Paper 2011 </a:t>
            </a:r>
            <a:endParaRPr lang="en-US" altLang="en-US" sz="4400" dirty="0"/>
          </a:p>
        </p:txBody>
      </p:sp>
      <p:pic>
        <p:nvPicPr>
          <p:cNvPr id="96258" name="Picture 4" descr="Screen shot 2016-01-25 at 9"/>
          <p:cNvPicPr>
            <a:picLocks noChangeAspect="1" noChangeArrowheads="1"/>
          </p:cNvPicPr>
          <p:nvPr/>
        </p:nvPicPr>
        <p:blipFill>
          <a:blip r:embed="rId3"/>
          <a:srcRect/>
          <a:stretch>
            <a:fillRect/>
          </a:stretch>
        </p:blipFill>
        <p:spPr bwMode="auto">
          <a:xfrm>
            <a:off x="2312988" y="2049463"/>
            <a:ext cx="7493000" cy="3670300"/>
          </a:xfrm>
          <a:prstGeom prst="rect">
            <a:avLst/>
          </a:prstGeom>
          <a:noFill/>
          <a:ln w="9525">
            <a:noFill/>
            <a:miter lim="800000"/>
            <a:headEnd/>
            <a:tailEnd/>
          </a:ln>
        </p:spPr>
      </p:pic>
      <p:sp>
        <p:nvSpPr>
          <p:cNvPr id="5" name="TextBox 4"/>
          <p:cNvSpPr txBox="1"/>
          <p:nvPr/>
        </p:nvSpPr>
        <p:spPr>
          <a:xfrm>
            <a:off x="1362075" y="5668963"/>
            <a:ext cx="3133725" cy="376237"/>
          </a:xfrm>
          <a:prstGeom prst="rect">
            <a:avLst/>
          </a:prstGeom>
          <a:noFill/>
          <a:ln>
            <a:solidFill>
              <a:schemeClr val="tx1"/>
            </a:solidFill>
          </a:ln>
        </p:spPr>
        <p:txBody>
          <a:bodyPr>
            <a:spAutoFit/>
          </a:bodyPr>
          <a:lstStyle/>
          <a:p>
            <a:pPr>
              <a:defRPr/>
            </a:pPr>
            <a:r>
              <a:rPr lang="en-US" sz="1800" dirty="0">
                <a:solidFill>
                  <a:schemeClr val="accent5"/>
                </a:solidFill>
              </a:rPr>
              <a:t>Seniors Had 22% Decline</a:t>
            </a:r>
          </a:p>
        </p:txBody>
      </p:sp>
      <p:sp>
        <p:nvSpPr>
          <p:cNvPr id="6" name="Slide Number Placeholder 5"/>
          <p:cNvSpPr>
            <a:spLocks noGrp="1"/>
          </p:cNvSpPr>
          <p:nvPr>
            <p:ph type="sldNum" sz="quarter" idx="12"/>
          </p:nvPr>
        </p:nvSpPr>
        <p:spPr/>
        <p:txBody>
          <a:bodyPr/>
          <a:lstStyle/>
          <a:p>
            <a:pPr>
              <a:defRPr/>
            </a:pPr>
            <a:fld id="{BC82028C-16E1-4E63-926B-1013EED7831F}" type="slidenum">
              <a:rPr lang="en-US" smtClean="0"/>
              <a:pPr>
                <a:defRPr/>
              </a:pPr>
              <a:t>43</a:t>
            </a:fld>
            <a:endParaRPr lang="en-US"/>
          </a:p>
        </p:txBody>
      </p:sp>
      <p:sp>
        <p:nvSpPr>
          <p:cNvPr id="2" name="Down Arrow 1"/>
          <p:cNvSpPr/>
          <p:nvPr/>
        </p:nvSpPr>
        <p:spPr>
          <a:xfrm>
            <a:off x="4494284" y="3507475"/>
            <a:ext cx="272955" cy="57320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eaLnBrk="1" hangingPunct="1">
              <a:defRPr/>
            </a:pPr>
            <a:r>
              <a:rPr lang="en-US" dirty="0" smtClean="0">
                <a:solidFill>
                  <a:schemeClr val="accent5"/>
                </a:solidFill>
              </a:rPr>
              <a:t>Additional Results</a:t>
            </a:r>
            <a:endParaRPr lang="en-US" dirty="0">
              <a:solidFill>
                <a:schemeClr val="accent5"/>
              </a:solidFill>
            </a:endParaRPr>
          </a:p>
        </p:txBody>
      </p:sp>
      <p:sp>
        <p:nvSpPr>
          <p:cNvPr id="3" name="Content Placeholder 2"/>
          <p:cNvSpPr>
            <a:spLocks noGrp="1"/>
          </p:cNvSpPr>
          <p:nvPr>
            <p:ph idx="1"/>
          </p:nvPr>
        </p:nvSpPr>
        <p:spPr>
          <a:xfrm>
            <a:off x="782638" y="1595438"/>
            <a:ext cx="10515600" cy="4351337"/>
          </a:xfrm>
        </p:spPr>
        <p:txBody>
          <a:bodyPr/>
          <a:lstStyle/>
          <a:p>
            <a:pPr eaLnBrk="1" hangingPunct="1">
              <a:defRPr/>
            </a:pPr>
            <a:r>
              <a:rPr lang="en-US" dirty="0" smtClean="0"/>
              <a:t>Telemedicine: Promising Model for Senior Healthcare Agingcare.com</a:t>
            </a:r>
          </a:p>
          <a:p>
            <a:pPr lvl="2" eaLnBrk="1" hangingPunct="1">
              <a:defRPr/>
            </a:pPr>
            <a:r>
              <a:rPr lang="en-US" dirty="0" smtClean="0">
                <a:solidFill>
                  <a:schemeClr val="accent5"/>
                </a:solidFill>
              </a:rPr>
              <a:t>Eliminated 387,000 trips to emergency room saving $327 million</a:t>
            </a:r>
          </a:p>
          <a:p>
            <a:pPr lvl="2" eaLnBrk="1" hangingPunct="1">
              <a:defRPr/>
            </a:pPr>
            <a:r>
              <a:rPr lang="en-US" dirty="0" smtClean="0">
                <a:solidFill>
                  <a:schemeClr val="accent5"/>
                </a:solidFill>
              </a:rPr>
              <a:t>Eliminated 6.9 million transport trips to doctors saving $479 million</a:t>
            </a:r>
          </a:p>
          <a:p>
            <a:pPr eaLnBrk="1" hangingPunct="1">
              <a:defRPr/>
            </a:pPr>
            <a:r>
              <a:rPr lang="en-US" dirty="0" smtClean="0"/>
              <a:t>Trends in Telehealth NTT Data White Paper 2014 VA 2012</a:t>
            </a:r>
          </a:p>
          <a:p>
            <a:pPr lvl="2" eaLnBrk="1" hangingPunct="1">
              <a:defRPr/>
            </a:pPr>
            <a:r>
              <a:rPr lang="en-US" dirty="0" smtClean="0">
                <a:solidFill>
                  <a:schemeClr val="accent5"/>
                </a:solidFill>
              </a:rPr>
              <a:t>53% fewer bed days; 30% fewer hospital admissions/readmissions</a:t>
            </a:r>
          </a:p>
          <a:p>
            <a:pPr eaLnBrk="1" hangingPunct="1">
              <a:defRPr/>
            </a:pPr>
            <a:r>
              <a:rPr lang="en-US" dirty="0" smtClean="0"/>
              <a:t>SWY Med 2015</a:t>
            </a:r>
          </a:p>
          <a:p>
            <a:pPr lvl="2" eaLnBrk="1" hangingPunct="1">
              <a:defRPr/>
            </a:pPr>
            <a:r>
              <a:rPr lang="en-US" dirty="0" smtClean="0">
                <a:solidFill>
                  <a:schemeClr val="accent5"/>
                </a:solidFill>
              </a:rPr>
              <a:t>Reduced congestive heart failure patient admissions by 25%</a:t>
            </a:r>
          </a:p>
          <a:p>
            <a:pPr lvl="2" eaLnBrk="1" hangingPunct="1">
              <a:defRPr/>
            </a:pPr>
            <a:r>
              <a:rPr lang="en-US" dirty="0" smtClean="0">
                <a:solidFill>
                  <a:schemeClr val="accent5"/>
                </a:solidFill>
              </a:rPr>
              <a:t>Would save US $10 billion </a:t>
            </a:r>
          </a:p>
          <a:p>
            <a:pPr eaLnBrk="1" hangingPunct="1">
              <a:defRPr/>
            </a:pPr>
            <a:r>
              <a:rPr lang="en-US" dirty="0"/>
              <a:t>Brookings Institute</a:t>
            </a:r>
          </a:p>
          <a:p>
            <a:pPr lvl="1" eaLnBrk="1" hangingPunct="1">
              <a:defRPr/>
            </a:pPr>
            <a:r>
              <a:rPr lang="en-US" dirty="0"/>
              <a:t>How Mobile Devices Are Transforming Healthcare 2012</a:t>
            </a:r>
          </a:p>
          <a:p>
            <a:pPr lvl="1" eaLnBrk="1" hangingPunct="1">
              <a:defRPr/>
            </a:pPr>
            <a:r>
              <a:rPr lang="en-US" dirty="0">
                <a:solidFill>
                  <a:schemeClr val="accent5"/>
                </a:solidFill>
              </a:rPr>
              <a:t>Remote monitoring would save $197 billion in US over next 25 years </a:t>
            </a:r>
          </a:p>
          <a:p>
            <a:pPr eaLnBrk="1" hangingPunct="1">
              <a:defRPr/>
            </a:pPr>
            <a:endParaRPr lang="en-US" dirty="0">
              <a:solidFill>
                <a:schemeClr val="accent1">
                  <a:lumMod val="50000"/>
                </a:schemeClr>
              </a:solidFill>
            </a:endParaRPr>
          </a:p>
        </p:txBody>
      </p:sp>
      <p:sp>
        <p:nvSpPr>
          <p:cNvPr id="4" name="Slide Number Placeholder 3"/>
          <p:cNvSpPr>
            <a:spLocks noGrp="1"/>
          </p:cNvSpPr>
          <p:nvPr>
            <p:ph type="sldNum" sz="quarter" idx="12"/>
          </p:nvPr>
        </p:nvSpPr>
        <p:spPr/>
        <p:txBody>
          <a:bodyPr/>
          <a:lstStyle/>
          <a:p>
            <a:pPr>
              <a:defRPr/>
            </a:pPr>
            <a:fld id="{2B72EF6A-A2B0-4FC4-BB2F-52E4559FC707}" type="slidenum">
              <a:rPr lang="en-US" smtClean="0"/>
              <a:pPr>
                <a:defRPr/>
              </a:pPr>
              <a:t>44</a:t>
            </a:fld>
            <a:endParaRPr lang="en-US"/>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algn="ctr" eaLnBrk="1" hangingPunct="1">
              <a:defRPr/>
            </a:pPr>
            <a:r>
              <a:rPr lang="en-US" altLang="en-US" sz="4000" dirty="0" smtClean="0">
                <a:solidFill>
                  <a:schemeClr val="accent5"/>
                </a:solidFill>
              </a:rPr>
              <a:t>Return on Investment From Wellness Coaching</a:t>
            </a:r>
            <a:r>
              <a:rPr lang="en-US" altLang="en-US" sz="4000" dirty="0" smtClean="0">
                <a:solidFill>
                  <a:schemeClr val="tx2"/>
                </a:solidFill>
              </a:rPr>
              <a:t/>
            </a:r>
            <a:br>
              <a:rPr lang="en-US" altLang="en-US" sz="4000" dirty="0" smtClean="0">
                <a:solidFill>
                  <a:schemeClr val="tx2"/>
                </a:solidFill>
              </a:rPr>
            </a:br>
            <a:r>
              <a:rPr lang="en-US" altLang="en-US" sz="2400" dirty="0"/>
              <a:t>National Consortium for Credentialing Health &amp; Wellness Coaches</a:t>
            </a:r>
            <a:endParaRPr lang="en-US" altLang="en-US" sz="2400" dirty="0" smtClean="0">
              <a:solidFill>
                <a:schemeClr val="tx2"/>
              </a:solidFill>
            </a:endParaRPr>
          </a:p>
        </p:txBody>
      </p:sp>
      <p:pic>
        <p:nvPicPr>
          <p:cNvPr id="99330" name="Picture 4" descr="Screen shot 2016-01-25 at 3"/>
          <p:cNvPicPr>
            <a:picLocks noChangeAspect="1" noChangeArrowheads="1"/>
          </p:cNvPicPr>
          <p:nvPr/>
        </p:nvPicPr>
        <p:blipFill>
          <a:blip r:embed="rId3"/>
          <a:srcRect/>
          <a:stretch>
            <a:fillRect/>
          </a:stretch>
        </p:blipFill>
        <p:spPr bwMode="auto">
          <a:xfrm>
            <a:off x="2057400" y="2743200"/>
            <a:ext cx="8382000" cy="1763713"/>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pPr>
              <a:defRPr/>
            </a:pPr>
            <a:fld id="{0F330F8F-D251-4B26-9AC1-B10F465C46D5}" type="slidenum">
              <a:rPr lang="en-US" smtClean="0"/>
              <a:pPr>
                <a:defRPr/>
              </a:pPr>
              <a:t>45</a:t>
            </a:fld>
            <a:endParaRPr lang="en-US"/>
          </a:p>
        </p:txBody>
      </p:sp>
      <p:sp>
        <p:nvSpPr>
          <p:cNvPr id="3" name="TextBox 2"/>
          <p:cNvSpPr txBox="1"/>
          <p:nvPr/>
        </p:nvSpPr>
        <p:spPr>
          <a:xfrm>
            <a:off x="4010025" y="5375275"/>
            <a:ext cx="3941763" cy="376238"/>
          </a:xfrm>
          <a:prstGeom prst="rect">
            <a:avLst/>
          </a:prstGeom>
          <a:noFill/>
          <a:ln>
            <a:solidFill>
              <a:schemeClr val="tx1"/>
            </a:solidFill>
          </a:ln>
        </p:spPr>
        <p:txBody>
          <a:bodyPr wrap="none">
            <a:spAutoFit/>
          </a:bodyPr>
          <a:lstStyle/>
          <a:p>
            <a:pPr>
              <a:defRPr/>
            </a:pPr>
            <a:r>
              <a:rPr lang="en-US" sz="1800" dirty="0">
                <a:solidFill>
                  <a:schemeClr val="accent5">
                    <a:lumMod val="75000"/>
                  </a:schemeClr>
                </a:solidFill>
              </a:rPr>
              <a:t>Wellness Coaching is a Good Return</a:t>
            </a:r>
          </a:p>
        </p:txBody>
      </p:sp>
      <p:sp>
        <p:nvSpPr>
          <p:cNvPr id="4" name="Right Arrow 3"/>
          <p:cNvSpPr/>
          <p:nvPr/>
        </p:nvSpPr>
        <p:spPr>
          <a:xfrm>
            <a:off x="682625" y="3683000"/>
            <a:ext cx="811213" cy="4905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p:txBody>
          <a:bodyPr/>
          <a:lstStyle/>
          <a:p>
            <a:pPr algn="ctr" eaLnBrk="1" hangingPunct="1">
              <a:defRPr/>
            </a:pPr>
            <a:r>
              <a:rPr lang="en-US" dirty="0" smtClean="0">
                <a:solidFill>
                  <a:schemeClr val="accent5">
                    <a:lumMod val="75000"/>
                  </a:schemeClr>
                </a:solidFill>
              </a:rPr>
              <a:t>Other Issues</a:t>
            </a:r>
          </a:p>
        </p:txBody>
      </p:sp>
      <p:sp>
        <p:nvSpPr>
          <p:cNvPr id="3" name="Text Placeholder 2"/>
          <p:cNvSpPr>
            <a:spLocks noGrp="1"/>
          </p:cNvSpPr>
          <p:nvPr>
            <p:ph type="body" idx="1"/>
          </p:nvPr>
        </p:nvSpPr>
        <p:spPr/>
        <p:txBody>
          <a:bodyPr rtlCol="0">
            <a:normAutofit/>
          </a:bodyPr>
          <a:lstStyle/>
          <a:p>
            <a:pPr eaLnBrk="1" fontAlgn="auto" hangingPunct="1">
              <a:spcAft>
                <a:spcPts val="0"/>
              </a:spcAft>
              <a:buFont typeface="Arial" panose="020B0604020202020204" pitchFamily="34" charset="0"/>
              <a:buNone/>
              <a:defRPr/>
            </a:pPr>
            <a:endParaRPr lang="en-US">
              <a:ea typeface="+mn-ea"/>
              <a:cs typeface="+mn-cs"/>
            </a:endParaRPr>
          </a:p>
        </p:txBody>
      </p:sp>
      <p:sp>
        <p:nvSpPr>
          <p:cNvPr id="2" name="Slide Number Placeholder 1"/>
          <p:cNvSpPr>
            <a:spLocks noGrp="1"/>
          </p:cNvSpPr>
          <p:nvPr>
            <p:ph type="sldNum" sz="quarter" idx="12"/>
          </p:nvPr>
        </p:nvSpPr>
        <p:spPr/>
        <p:txBody>
          <a:bodyPr/>
          <a:lstStyle/>
          <a:p>
            <a:pPr>
              <a:defRPr/>
            </a:pPr>
            <a:fld id="{19F7C29E-9FAB-41E8-8FE8-4B8ABCB93945}" type="slidenum">
              <a:rPr lang="en-US" smtClean="0"/>
              <a:pPr>
                <a:defRPr/>
              </a:pPr>
              <a:t>46</a:t>
            </a:fld>
            <a:endParaRPr 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a:xfrm>
            <a:off x="838200" y="215900"/>
            <a:ext cx="10515600" cy="1325563"/>
          </a:xfrm>
        </p:spPr>
        <p:txBody>
          <a:bodyPr/>
          <a:lstStyle/>
          <a:p>
            <a:pPr algn="ctr" eaLnBrk="1" hangingPunct="1">
              <a:defRPr/>
            </a:pPr>
            <a:r>
              <a:rPr lang="en-US" sz="3600" dirty="0" smtClean="0">
                <a:solidFill>
                  <a:schemeClr val="accent5">
                    <a:lumMod val="75000"/>
                  </a:schemeClr>
                </a:solidFill>
              </a:rPr>
              <a:t>Likelihood of Purchasing Wearables by Price Point US</a:t>
            </a:r>
            <a:r>
              <a:rPr lang="en-US" sz="3600" dirty="0" smtClean="0"/>
              <a:t/>
            </a:r>
            <a:br>
              <a:rPr lang="en-US" sz="3600" dirty="0" smtClean="0"/>
            </a:br>
            <a:r>
              <a:rPr lang="en-US" sz="2400" dirty="0" smtClean="0"/>
              <a:t>PWC 2014 </a:t>
            </a:r>
            <a:r>
              <a:rPr lang="en-US" sz="2400" i="1" dirty="0" smtClean="0"/>
              <a:t>Healthcare Wearables The Early Days</a:t>
            </a:r>
          </a:p>
        </p:txBody>
      </p:sp>
      <p:graphicFrame>
        <p:nvGraphicFramePr>
          <p:cNvPr id="27951" name="Object 303"/>
          <p:cNvGraphicFramePr>
            <a:graphicFrameLocks noGrp="1"/>
          </p:cNvGraphicFramePr>
          <p:nvPr>
            <p:ph idx="1"/>
          </p:nvPr>
        </p:nvGraphicFramePr>
        <p:xfrm>
          <a:off x="838200" y="1825625"/>
          <a:ext cx="10515600" cy="4351338"/>
        </p:xfrm>
        <a:graphic>
          <a:graphicData uri="http://schemas.openxmlformats.org/presentationml/2006/ole">
            <mc:AlternateContent xmlns:mc="http://schemas.openxmlformats.org/markup-compatibility/2006">
              <mc:Choice xmlns:v="urn:schemas-microsoft-com:vml" Requires="v">
                <p:oleObj spid="_x0000_s28025" r:id="rId4" imgW="10514731" imgH="4352184" progId="Excel.Sheet.8">
                  <p:embed/>
                </p:oleObj>
              </mc:Choice>
              <mc:Fallback>
                <p:oleObj r:id="rId4" imgW="10514731" imgH="4352184" progId="Excel.Sheet.8">
                  <p:embed/>
                  <p:pic>
                    <p:nvPicPr>
                      <p:cNvPr id="0" name="Picture 303"/>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1825625"/>
                        <a:ext cx="10515600" cy="43513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7651" name="TextBox 2"/>
          <p:cNvSpPr txBox="1">
            <a:spLocks noChangeArrowheads="1"/>
          </p:cNvSpPr>
          <p:nvPr/>
        </p:nvSpPr>
        <p:spPr bwMode="auto">
          <a:xfrm>
            <a:off x="3592513" y="4912360"/>
            <a:ext cx="5223941" cy="369332"/>
          </a:xfrm>
          <a:prstGeom prst="rect">
            <a:avLst/>
          </a:prstGeom>
          <a:noFill/>
          <a:ln w="9525">
            <a:solidFill>
              <a:schemeClr val="tx1"/>
            </a:solidFill>
            <a:miter lim="800000"/>
            <a:headEnd/>
            <a:tailEnd/>
          </a:ln>
        </p:spPr>
        <p:txBody>
          <a:bodyPr wrap="square">
            <a:prstTxWarp prst="textNoShape">
              <a:avLst/>
            </a:prstTxWarp>
            <a:spAutoFit/>
          </a:bodyPr>
          <a:lstStyle/>
          <a:p>
            <a:pPr>
              <a:defRPr/>
            </a:pPr>
            <a:r>
              <a:rPr lang="en-US" sz="1800" b="1" dirty="0">
                <a:solidFill>
                  <a:schemeClr val="accent5">
                    <a:lumMod val="75000"/>
                  </a:schemeClr>
                </a:solidFill>
                <a:latin typeface="Calibri" pitchFamily="-72" charset="0"/>
              </a:rPr>
              <a:t>Less than $100 price </a:t>
            </a:r>
            <a:r>
              <a:rPr lang="en-US" sz="1800" b="1" dirty="0" smtClean="0">
                <a:solidFill>
                  <a:schemeClr val="accent5">
                    <a:lumMod val="75000"/>
                  </a:schemeClr>
                </a:solidFill>
                <a:latin typeface="Calibri" pitchFamily="-72" charset="0"/>
              </a:rPr>
              <a:t>point for wearable  </a:t>
            </a:r>
            <a:r>
              <a:rPr lang="en-US" sz="1800" b="1" dirty="0">
                <a:solidFill>
                  <a:schemeClr val="accent5">
                    <a:lumMod val="75000"/>
                  </a:schemeClr>
                </a:solidFill>
                <a:latin typeface="Calibri" pitchFamily="-72" charset="0"/>
              </a:rPr>
              <a:t>is key</a:t>
            </a:r>
          </a:p>
        </p:txBody>
      </p:sp>
      <p:sp>
        <p:nvSpPr>
          <p:cNvPr id="27955" name="Rectangle 4"/>
          <p:cNvSpPr>
            <a:spLocks noChangeArrowheads="1"/>
          </p:cNvSpPr>
          <p:nvPr/>
        </p:nvSpPr>
        <p:spPr bwMode="auto">
          <a:xfrm>
            <a:off x="2079625" y="6240463"/>
            <a:ext cx="184150" cy="366712"/>
          </a:xfrm>
          <a:prstGeom prst="rect">
            <a:avLst/>
          </a:prstGeom>
          <a:noFill/>
          <a:ln w="9525">
            <a:noFill/>
            <a:miter lim="800000"/>
            <a:headEnd/>
            <a:tailEnd/>
          </a:ln>
        </p:spPr>
        <p:txBody>
          <a:bodyPr wrap="none">
            <a:prstTxWarp prst="textNoShape">
              <a:avLst/>
            </a:prstTxWarp>
            <a:spAutoFit/>
          </a:bodyPr>
          <a:lstStyle/>
          <a:p>
            <a:endParaRPr lang="en-US" sz="1800"/>
          </a:p>
        </p:txBody>
      </p:sp>
      <p:sp>
        <p:nvSpPr>
          <p:cNvPr id="2" name="Slide Number Placeholder 1"/>
          <p:cNvSpPr>
            <a:spLocks noGrp="1"/>
          </p:cNvSpPr>
          <p:nvPr>
            <p:ph type="sldNum" sz="quarter" idx="12"/>
          </p:nvPr>
        </p:nvSpPr>
        <p:spPr/>
        <p:txBody>
          <a:bodyPr/>
          <a:lstStyle/>
          <a:p>
            <a:pPr>
              <a:defRPr/>
            </a:pPr>
            <a:fld id="{57960108-EF42-43DE-B009-6E18A35444DF}" type="slidenum">
              <a:rPr lang="en-US" smtClean="0"/>
              <a:pPr>
                <a:defRPr/>
              </a:pPr>
              <a:t>47</a:t>
            </a:fld>
            <a:endParaRPr lang="en-US"/>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p:txBody>
          <a:bodyPr/>
          <a:lstStyle/>
          <a:p>
            <a:pPr algn="ctr" eaLnBrk="1" hangingPunct="1">
              <a:defRPr/>
            </a:pPr>
            <a:r>
              <a:rPr lang="en-US" dirty="0" smtClean="0">
                <a:solidFill>
                  <a:schemeClr val="accent5">
                    <a:lumMod val="75000"/>
                  </a:schemeClr>
                </a:solidFill>
              </a:rPr>
              <a:t>Health Apps</a:t>
            </a:r>
          </a:p>
        </p:txBody>
      </p:sp>
      <p:sp>
        <p:nvSpPr>
          <p:cNvPr id="44034" name="Content Placeholder 2"/>
          <p:cNvSpPr>
            <a:spLocks noGrp="1"/>
          </p:cNvSpPr>
          <p:nvPr>
            <p:ph idx="1"/>
          </p:nvPr>
        </p:nvSpPr>
        <p:spPr/>
        <p:txBody>
          <a:bodyPr/>
          <a:lstStyle/>
          <a:p>
            <a:pPr eaLnBrk="1" hangingPunct="1">
              <a:defRPr/>
            </a:pPr>
            <a:r>
              <a:rPr lang="en-US" dirty="0" smtClean="0">
                <a:solidFill>
                  <a:schemeClr val="accent5">
                    <a:lumMod val="75000"/>
                  </a:schemeClr>
                </a:solidFill>
              </a:rPr>
              <a:t>Healthcare Information &amp; Management Systems Society estimated that there are 100,000 mobile applications for health, fitness and medical</a:t>
            </a:r>
          </a:p>
          <a:p>
            <a:pPr lvl="1" eaLnBrk="1" hangingPunct="1">
              <a:defRPr/>
            </a:pPr>
            <a:r>
              <a:rPr lang="en-US" dirty="0" smtClean="0">
                <a:solidFill>
                  <a:schemeClr val="accent5">
                    <a:lumMod val="75000"/>
                  </a:schemeClr>
                </a:solidFill>
              </a:rPr>
              <a:t>Sold in over 60 application stores</a:t>
            </a:r>
          </a:p>
          <a:p>
            <a:pPr lvl="1" eaLnBrk="1" hangingPunct="1">
              <a:defRPr/>
            </a:pPr>
            <a:r>
              <a:rPr lang="en-US" dirty="0" err="1" smtClean="0">
                <a:solidFill>
                  <a:schemeClr val="accent5">
                    <a:lumMod val="75000"/>
                  </a:schemeClr>
                </a:solidFill>
              </a:rPr>
              <a:t>iHealthBeat</a:t>
            </a:r>
            <a:r>
              <a:rPr lang="en-US" dirty="0" smtClean="0">
                <a:solidFill>
                  <a:schemeClr val="accent5">
                    <a:lumMod val="75000"/>
                  </a:schemeClr>
                </a:solidFill>
              </a:rPr>
              <a:t> January 21, 2014</a:t>
            </a:r>
          </a:p>
        </p:txBody>
      </p:sp>
      <p:sp>
        <p:nvSpPr>
          <p:cNvPr id="2" name="Slide Number Placeholder 1"/>
          <p:cNvSpPr>
            <a:spLocks noGrp="1"/>
          </p:cNvSpPr>
          <p:nvPr>
            <p:ph type="sldNum" sz="quarter" idx="12"/>
          </p:nvPr>
        </p:nvSpPr>
        <p:spPr/>
        <p:txBody>
          <a:bodyPr/>
          <a:lstStyle/>
          <a:p>
            <a:pPr>
              <a:defRPr/>
            </a:pPr>
            <a:fld id="{BA3238E5-DDF2-4AFE-A5CC-D17B844755C0}" type="slidenum">
              <a:rPr lang="en-US" smtClean="0"/>
              <a:pPr>
                <a:defRPr/>
              </a:pPr>
              <a:t>48</a:t>
            </a:fld>
            <a:endParaRPr 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p:txBody>
          <a:bodyPr/>
          <a:lstStyle/>
          <a:p>
            <a:pPr algn="ctr" eaLnBrk="1" hangingPunct="1">
              <a:defRPr/>
            </a:pPr>
            <a:r>
              <a:rPr lang="en-US" dirty="0" smtClean="0">
                <a:solidFill>
                  <a:schemeClr val="accent5"/>
                </a:solidFill>
              </a:rPr>
              <a:t>Senior “Communities” and Influencers Cited</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anose="020B0604020202020204" pitchFamily="34" charset="0"/>
              <a:buChar char="•"/>
              <a:defRPr/>
            </a:pPr>
            <a:r>
              <a:rPr lang="en-US" sz="2400" dirty="0" err="1" smtClean="0">
                <a:solidFill>
                  <a:schemeClr val="accent5"/>
                </a:solidFill>
                <a:ea typeface="+mn-ea"/>
                <a:cs typeface="+mn-cs"/>
              </a:rPr>
              <a:t>Eskaton</a:t>
            </a:r>
            <a:r>
              <a:rPr lang="en-US" sz="2400" dirty="0" smtClean="0">
                <a:solidFill>
                  <a:schemeClr val="accent5"/>
                </a:solidFill>
                <a:ea typeface="+mn-ea"/>
                <a:cs typeface="+mn-cs"/>
              </a:rPr>
              <a:t>: Located in California with ten centers. They install sensors in assisted living centers to keep track of the client (not wander off), determine level of activity, and see if there could be UTI issues with frequent bathroom trips</a:t>
            </a:r>
          </a:p>
          <a:p>
            <a:pPr eaLnBrk="1" fontAlgn="auto" hangingPunct="1">
              <a:spcAft>
                <a:spcPts val="0"/>
              </a:spcAft>
              <a:buFont typeface="Arial" panose="020B0604020202020204" pitchFamily="34" charset="0"/>
              <a:buChar char="•"/>
              <a:defRPr/>
            </a:pPr>
            <a:r>
              <a:rPr lang="en-US" sz="2400" dirty="0" smtClean="0">
                <a:solidFill>
                  <a:schemeClr val="accent5"/>
                </a:solidFill>
                <a:ea typeface="+mn-ea"/>
                <a:cs typeface="+mn-cs"/>
              </a:rPr>
              <a:t>Westchester and Pace University tested pilot programs using </a:t>
            </a:r>
            <a:r>
              <a:rPr lang="en-US" sz="2400" dirty="0" err="1" smtClean="0">
                <a:solidFill>
                  <a:schemeClr val="accent5"/>
                </a:solidFill>
                <a:ea typeface="+mn-ea"/>
                <a:cs typeface="+mn-cs"/>
              </a:rPr>
              <a:t>fitbits</a:t>
            </a:r>
            <a:r>
              <a:rPr lang="en-US" sz="2400" dirty="0" smtClean="0">
                <a:solidFill>
                  <a:schemeClr val="accent5"/>
                </a:solidFill>
                <a:ea typeface="+mn-ea"/>
                <a:cs typeface="+mn-cs"/>
              </a:rPr>
              <a:t> with seniors in the Carter Burden Center and the Kensington senior communities</a:t>
            </a:r>
          </a:p>
          <a:p>
            <a:pPr lvl="1" eaLnBrk="1" fontAlgn="auto" hangingPunct="1">
              <a:spcAft>
                <a:spcPts val="0"/>
              </a:spcAft>
              <a:buFont typeface="Arial" panose="020B0604020202020204" pitchFamily="34" charset="0"/>
              <a:buChar char="•"/>
              <a:defRPr/>
            </a:pPr>
            <a:r>
              <a:rPr lang="en-US" sz="2000" dirty="0" smtClean="0">
                <a:solidFill>
                  <a:schemeClr val="accent5"/>
                </a:solidFill>
                <a:ea typeface="+mn-ea"/>
              </a:rPr>
              <a:t>Students synched up units with each resident</a:t>
            </a:r>
          </a:p>
          <a:p>
            <a:pPr lvl="1" eaLnBrk="1" fontAlgn="auto" hangingPunct="1">
              <a:spcAft>
                <a:spcPts val="0"/>
              </a:spcAft>
              <a:buFont typeface="Arial" panose="020B0604020202020204" pitchFamily="34" charset="0"/>
              <a:buChar char="•"/>
              <a:defRPr/>
            </a:pPr>
            <a:endParaRPr lang="en-US" sz="2000" dirty="0" smtClean="0">
              <a:solidFill>
                <a:schemeClr val="accent5">
                  <a:lumMod val="75000"/>
                </a:schemeClr>
              </a:solidFill>
              <a:ea typeface="+mn-ea"/>
            </a:endParaRPr>
          </a:p>
          <a:p>
            <a:pPr marL="457200" lvl="1" indent="0" eaLnBrk="1" fontAlgn="auto" hangingPunct="1">
              <a:spcAft>
                <a:spcPts val="0"/>
              </a:spcAft>
              <a:buFont typeface="Arial" pitchFamily="-72" charset="0"/>
              <a:buNone/>
              <a:defRPr/>
            </a:pPr>
            <a:endParaRPr lang="en-US" sz="2000" dirty="0" smtClean="0">
              <a:solidFill>
                <a:schemeClr val="accent5">
                  <a:lumMod val="75000"/>
                </a:schemeClr>
              </a:solidFill>
              <a:ea typeface="+mn-ea"/>
            </a:endParaRPr>
          </a:p>
          <a:p>
            <a:pPr lvl="1" eaLnBrk="1" fontAlgn="auto" hangingPunct="1">
              <a:spcAft>
                <a:spcPts val="0"/>
              </a:spcAft>
              <a:buFont typeface="Arial" panose="020B0604020202020204" pitchFamily="34" charset="0"/>
              <a:buChar char="•"/>
              <a:defRPr/>
            </a:pPr>
            <a:endParaRPr lang="en-US" sz="2000" dirty="0" smtClean="0">
              <a:solidFill>
                <a:schemeClr val="accent5">
                  <a:lumMod val="75000"/>
                </a:schemeClr>
              </a:solidFill>
              <a:ea typeface="+mn-ea"/>
            </a:endParaRPr>
          </a:p>
          <a:p>
            <a:pPr marL="0" indent="0" eaLnBrk="1" fontAlgn="auto" hangingPunct="1">
              <a:spcAft>
                <a:spcPts val="0"/>
              </a:spcAft>
              <a:buFont typeface="Arial" pitchFamily="-72" charset="0"/>
              <a:buNone/>
              <a:defRPr/>
            </a:pPr>
            <a:endParaRPr lang="en-US" dirty="0">
              <a:ea typeface="+mn-ea"/>
              <a:cs typeface="+mn-cs"/>
            </a:endParaRPr>
          </a:p>
        </p:txBody>
      </p:sp>
      <p:sp>
        <p:nvSpPr>
          <p:cNvPr id="2" name="Slide Number Placeholder 1"/>
          <p:cNvSpPr>
            <a:spLocks noGrp="1"/>
          </p:cNvSpPr>
          <p:nvPr>
            <p:ph type="sldNum" sz="quarter" idx="12"/>
          </p:nvPr>
        </p:nvSpPr>
        <p:spPr/>
        <p:txBody>
          <a:bodyPr/>
          <a:lstStyle/>
          <a:p>
            <a:pPr>
              <a:defRPr/>
            </a:pPr>
            <a:fld id="{35833A92-CBC7-4A9E-88BF-B0BF09CFF9CA}" type="slidenum">
              <a:rPr lang="en-US" smtClean="0"/>
              <a:pPr>
                <a:defRPr/>
              </a:pPr>
              <a:t>49</a:t>
            </a:fld>
            <a:endParaRPr lang="en-US"/>
          </a:p>
        </p:txBody>
      </p:sp>
      <p:graphicFrame>
        <p:nvGraphicFramePr>
          <p:cNvPr id="107524" name="Chart 6"/>
          <p:cNvGraphicFramePr>
            <a:graphicFrameLocks/>
          </p:cNvGraphicFramePr>
          <p:nvPr>
            <p:extLst>
              <p:ext uri="{D42A27DB-BD31-4B8C-83A1-F6EECF244321}">
                <p14:modId xmlns:p14="http://schemas.microsoft.com/office/powerpoint/2010/main" val="2595698543"/>
              </p:ext>
            </p:extLst>
          </p:nvPr>
        </p:nvGraphicFramePr>
        <p:xfrm>
          <a:off x="1235296" y="4001294"/>
          <a:ext cx="4275137" cy="2700338"/>
        </p:xfrm>
        <a:graphic>
          <a:graphicData uri="http://schemas.openxmlformats.org/presentationml/2006/ole">
            <mc:AlternateContent xmlns:mc="http://schemas.openxmlformats.org/markup-compatibility/2006">
              <mc:Choice xmlns:v="urn:schemas-microsoft-com:vml" Requires="v">
                <p:oleObj spid="_x0000_s107598" r:id="rId4" imgW="4272943" imgH="2700305" progId="Excel.Chart.8">
                  <p:embed/>
                </p:oleObj>
              </mc:Choice>
              <mc:Fallback>
                <p:oleObj r:id="rId4" imgW="4272943" imgH="2700305" progId="Excel.Chart.8">
                  <p:embed/>
                  <p:pic>
                    <p:nvPicPr>
                      <p:cNvPr id="0" name="Chart 6"/>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35296" y="4001294"/>
                        <a:ext cx="4275137" cy="27003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Right Arrow 3"/>
          <p:cNvSpPr/>
          <p:nvPr/>
        </p:nvSpPr>
        <p:spPr>
          <a:xfrm>
            <a:off x="4413582" y="4854267"/>
            <a:ext cx="347663" cy="219075"/>
          </a:xfrm>
          <a:prstGeom prst="rightArrow">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p:txBody>
          <a:bodyPr/>
          <a:lstStyle/>
          <a:p>
            <a:pPr algn="ctr" eaLnBrk="1" hangingPunct="1">
              <a:defRPr/>
            </a:pPr>
            <a:r>
              <a:rPr lang="en-US" dirty="0" smtClean="0">
                <a:solidFill>
                  <a:schemeClr val="accent5"/>
                </a:solidFill>
              </a:rPr>
              <a:t>Senior “Communities” and Influencers Cited</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anose="020B0604020202020204" pitchFamily="34" charset="0"/>
              <a:buChar char="•"/>
              <a:defRPr/>
            </a:pPr>
            <a:r>
              <a:rPr lang="en-US" dirty="0" smtClean="0">
                <a:solidFill>
                  <a:schemeClr val="accent5"/>
                </a:solidFill>
                <a:ea typeface="+mn-ea"/>
                <a:cs typeface="+mn-cs"/>
              </a:rPr>
              <a:t>New Canaan Telehealth Program</a:t>
            </a:r>
          </a:p>
          <a:p>
            <a:pPr lvl="1" eaLnBrk="1" fontAlgn="auto" hangingPunct="1">
              <a:spcAft>
                <a:spcPts val="0"/>
              </a:spcAft>
              <a:buFont typeface="Arial" panose="020B0604020202020204" pitchFamily="34" charset="0"/>
              <a:buChar char="•"/>
              <a:defRPr/>
            </a:pPr>
            <a:r>
              <a:rPr lang="en-US" dirty="0" smtClean="0">
                <a:solidFill>
                  <a:schemeClr val="accent5"/>
                </a:solidFill>
                <a:ea typeface="+mn-ea"/>
              </a:rPr>
              <a:t>Two phases</a:t>
            </a:r>
          </a:p>
          <a:p>
            <a:pPr lvl="2" eaLnBrk="1" fontAlgn="auto" hangingPunct="1">
              <a:spcAft>
                <a:spcPts val="0"/>
              </a:spcAft>
              <a:buFont typeface="Arial" panose="020B0604020202020204" pitchFamily="34" charset="0"/>
              <a:buChar char="•"/>
              <a:defRPr/>
            </a:pPr>
            <a:r>
              <a:rPr lang="en-US" dirty="0" smtClean="0">
                <a:solidFill>
                  <a:schemeClr val="accent5"/>
                </a:solidFill>
                <a:ea typeface="+mn-ea"/>
              </a:rPr>
              <a:t>Phase One: 15 seniors</a:t>
            </a:r>
          </a:p>
          <a:p>
            <a:pPr lvl="2" eaLnBrk="1" fontAlgn="auto" hangingPunct="1">
              <a:spcAft>
                <a:spcPts val="0"/>
              </a:spcAft>
              <a:buFont typeface="Arial" panose="020B0604020202020204" pitchFamily="34" charset="0"/>
              <a:buChar char="•"/>
              <a:defRPr/>
            </a:pPr>
            <a:r>
              <a:rPr lang="en-US" dirty="0" smtClean="0">
                <a:solidFill>
                  <a:schemeClr val="accent5"/>
                </a:solidFill>
                <a:ea typeface="+mn-ea"/>
              </a:rPr>
              <a:t>Phase Two: 150 seniors </a:t>
            </a:r>
          </a:p>
          <a:p>
            <a:pPr lvl="3" eaLnBrk="1" fontAlgn="auto" hangingPunct="1">
              <a:spcAft>
                <a:spcPts val="0"/>
              </a:spcAft>
              <a:buFont typeface="Arial" panose="020B0604020202020204" pitchFamily="34" charset="0"/>
              <a:buChar char="•"/>
              <a:defRPr/>
            </a:pPr>
            <a:r>
              <a:rPr lang="en-US" dirty="0" smtClean="0">
                <a:solidFill>
                  <a:schemeClr val="accent5"/>
                </a:solidFill>
                <a:ea typeface="+mn-ea"/>
              </a:rPr>
              <a:t>Fitbit, digital scale, blood pressure/pulse monitor</a:t>
            </a:r>
          </a:p>
          <a:p>
            <a:pPr lvl="3" eaLnBrk="1" fontAlgn="auto" hangingPunct="1">
              <a:spcAft>
                <a:spcPts val="0"/>
              </a:spcAft>
              <a:buFont typeface="Arial" panose="020B0604020202020204" pitchFamily="34" charset="0"/>
              <a:buChar char="•"/>
              <a:defRPr/>
            </a:pPr>
            <a:r>
              <a:rPr lang="en-US" dirty="0" smtClean="0">
                <a:solidFill>
                  <a:schemeClr val="accent5"/>
                </a:solidFill>
                <a:ea typeface="+mn-ea"/>
              </a:rPr>
              <a:t>Vital signs sent to nurse</a:t>
            </a:r>
          </a:p>
          <a:p>
            <a:pPr lvl="3" eaLnBrk="1" fontAlgn="auto" hangingPunct="1">
              <a:spcAft>
                <a:spcPts val="0"/>
              </a:spcAft>
              <a:buFont typeface="Arial" panose="020B0604020202020204" pitchFamily="34" charset="0"/>
              <a:buChar char="•"/>
              <a:defRPr/>
            </a:pPr>
            <a:r>
              <a:rPr lang="en-US" dirty="0" smtClean="0">
                <a:solidFill>
                  <a:schemeClr val="accent5"/>
                </a:solidFill>
                <a:ea typeface="+mn-ea"/>
              </a:rPr>
              <a:t>Telehealth skype sessions with </a:t>
            </a:r>
            <a:r>
              <a:rPr lang="en-US" b="1" dirty="0" smtClean="0">
                <a:solidFill>
                  <a:schemeClr val="accent5"/>
                </a:solidFill>
                <a:ea typeface="+mn-ea"/>
              </a:rPr>
              <a:t>nurse</a:t>
            </a:r>
          </a:p>
          <a:p>
            <a:pPr lvl="3" eaLnBrk="1" fontAlgn="auto" hangingPunct="1">
              <a:spcAft>
                <a:spcPts val="0"/>
              </a:spcAft>
              <a:buFont typeface="Arial" panose="020B0604020202020204" pitchFamily="34" charset="0"/>
              <a:buChar char="•"/>
              <a:defRPr/>
            </a:pPr>
            <a:r>
              <a:rPr lang="en-US" dirty="0" smtClean="0">
                <a:solidFill>
                  <a:schemeClr val="accent5"/>
                </a:solidFill>
                <a:ea typeface="+mn-ea"/>
              </a:rPr>
              <a:t>Free to participant</a:t>
            </a:r>
          </a:p>
          <a:p>
            <a:pPr lvl="2" eaLnBrk="1" fontAlgn="auto" hangingPunct="1">
              <a:spcAft>
                <a:spcPts val="0"/>
              </a:spcAft>
              <a:buFont typeface="Arial" panose="020B0604020202020204" pitchFamily="34" charset="0"/>
              <a:buChar char="•"/>
              <a:defRPr/>
            </a:pPr>
            <a:r>
              <a:rPr lang="en-US" dirty="0" smtClean="0">
                <a:solidFill>
                  <a:schemeClr val="accent5"/>
                </a:solidFill>
                <a:ea typeface="+mn-ea"/>
              </a:rPr>
              <a:t>Results from </a:t>
            </a:r>
            <a:r>
              <a:rPr lang="en-US" b="1" dirty="0" smtClean="0">
                <a:solidFill>
                  <a:schemeClr val="accent5"/>
                </a:solidFill>
                <a:ea typeface="+mn-ea"/>
              </a:rPr>
              <a:t>15 person </a:t>
            </a:r>
            <a:r>
              <a:rPr lang="en-US" dirty="0" smtClean="0">
                <a:solidFill>
                  <a:schemeClr val="accent5"/>
                </a:solidFill>
                <a:ea typeface="+mn-ea"/>
              </a:rPr>
              <a:t>phase</a:t>
            </a:r>
          </a:p>
          <a:p>
            <a:pPr lvl="3" eaLnBrk="1" fontAlgn="auto" hangingPunct="1">
              <a:spcAft>
                <a:spcPts val="0"/>
              </a:spcAft>
              <a:buFont typeface="Arial" panose="020B0604020202020204" pitchFamily="34" charset="0"/>
              <a:buChar char="•"/>
              <a:defRPr/>
            </a:pPr>
            <a:r>
              <a:rPr lang="en-US" dirty="0" smtClean="0">
                <a:solidFill>
                  <a:schemeClr val="accent5"/>
                </a:solidFill>
                <a:ea typeface="+mn-ea"/>
              </a:rPr>
              <a:t>73% lost weight</a:t>
            </a:r>
          </a:p>
          <a:p>
            <a:pPr lvl="3" eaLnBrk="1" fontAlgn="auto" hangingPunct="1">
              <a:spcAft>
                <a:spcPts val="0"/>
              </a:spcAft>
              <a:buFont typeface="Arial" panose="020B0604020202020204" pitchFamily="34" charset="0"/>
              <a:buChar char="•"/>
              <a:defRPr/>
            </a:pPr>
            <a:r>
              <a:rPr lang="en-US" dirty="0" smtClean="0">
                <a:solidFill>
                  <a:schemeClr val="accent5"/>
                </a:solidFill>
                <a:ea typeface="+mn-ea"/>
              </a:rPr>
              <a:t>53% reduced blood pressure</a:t>
            </a:r>
          </a:p>
          <a:p>
            <a:pPr lvl="3" eaLnBrk="1" fontAlgn="auto" hangingPunct="1">
              <a:spcAft>
                <a:spcPts val="0"/>
              </a:spcAft>
              <a:buFont typeface="Arial" panose="020B0604020202020204" pitchFamily="34" charset="0"/>
              <a:buChar char="•"/>
              <a:defRPr/>
            </a:pPr>
            <a:r>
              <a:rPr lang="en-US" dirty="0" smtClean="0">
                <a:solidFill>
                  <a:schemeClr val="accent5"/>
                </a:solidFill>
                <a:ea typeface="+mn-ea"/>
              </a:rPr>
              <a:t>Use caution in extrapolating results due to low sample base of patients</a:t>
            </a:r>
          </a:p>
          <a:p>
            <a:pPr lvl="3" eaLnBrk="1" fontAlgn="auto" hangingPunct="1">
              <a:spcAft>
                <a:spcPts val="0"/>
              </a:spcAft>
              <a:buFont typeface="Arial" panose="020B0604020202020204" pitchFamily="34" charset="0"/>
              <a:buChar char="•"/>
              <a:defRPr/>
            </a:pPr>
            <a:endParaRPr lang="en-US" dirty="0" smtClean="0">
              <a:solidFill>
                <a:schemeClr val="accent5">
                  <a:lumMod val="75000"/>
                </a:schemeClr>
              </a:solidFill>
              <a:ea typeface="+mn-ea"/>
            </a:endParaRPr>
          </a:p>
          <a:p>
            <a:pPr marL="0" indent="0" eaLnBrk="1" fontAlgn="auto" hangingPunct="1">
              <a:spcAft>
                <a:spcPts val="0"/>
              </a:spcAft>
              <a:buFont typeface="Arial" pitchFamily="-72" charset="0"/>
              <a:buNone/>
              <a:defRPr/>
            </a:pPr>
            <a:endParaRPr lang="en-US" sz="2400" dirty="0" smtClean="0">
              <a:solidFill>
                <a:schemeClr val="accent5">
                  <a:lumMod val="75000"/>
                </a:schemeClr>
              </a:solidFill>
              <a:ea typeface="+mn-ea"/>
            </a:endParaRPr>
          </a:p>
          <a:p>
            <a:pPr lvl="1" eaLnBrk="1" fontAlgn="auto" hangingPunct="1">
              <a:spcAft>
                <a:spcPts val="0"/>
              </a:spcAft>
              <a:buFont typeface="Arial" panose="020B0604020202020204" pitchFamily="34" charset="0"/>
              <a:buChar char="•"/>
              <a:defRPr/>
            </a:pPr>
            <a:endParaRPr lang="en-US" sz="2000" dirty="0" smtClean="0">
              <a:solidFill>
                <a:schemeClr val="accent5">
                  <a:lumMod val="75000"/>
                </a:schemeClr>
              </a:solidFill>
              <a:ea typeface="+mn-ea"/>
            </a:endParaRPr>
          </a:p>
          <a:p>
            <a:pPr eaLnBrk="1" fontAlgn="auto" hangingPunct="1">
              <a:spcAft>
                <a:spcPts val="0"/>
              </a:spcAft>
              <a:buFont typeface="Arial" panose="020B0604020202020204" pitchFamily="34" charset="0"/>
              <a:buChar char="•"/>
              <a:defRPr/>
            </a:pPr>
            <a:endParaRPr lang="en-US" dirty="0">
              <a:ea typeface="+mn-ea"/>
              <a:cs typeface="+mn-cs"/>
            </a:endParaRPr>
          </a:p>
        </p:txBody>
      </p:sp>
      <p:sp>
        <p:nvSpPr>
          <p:cNvPr id="2" name="Slide Number Placeholder 1"/>
          <p:cNvSpPr>
            <a:spLocks noGrp="1"/>
          </p:cNvSpPr>
          <p:nvPr>
            <p:ph type="sldNum" sz="quarter" idx="12"/>
          </p:nvPr>
        </p:nvSpPr>
        <p:spPr/>
        <p:txBody>
          <a:bodyPr/>
          <a:lstStyle/>
          <a:p>
            <a:pPr>
              <a:defRPr/>
            </a:pPr>
            <a:fld id="{6FA8D6CD-C9A9-4ECE-A7EB-3A61ACFF62A3}" type="slidenum">
              <a:rPr lang="en-US" smtClean="0"/>
              <a:pPr>
                <a:defRPr/>
              </a:pPr>
              <a:t>50</a:t>
            </a:fld>
            <a:endParaRPr lang="en-US"/>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eaLnBrk="1" hangingPunct="1">
              <a:defRPr/>
            </a:pPr>
            <a:r>
              <a:rPr lang="en-US" dirty="0">
                <a:solidFill>
                  <a:schemeClr val="accent5"/>
                </a:solidFill>
              </a:rPr>
              <a:t>Senior “Communities” and Influencers Cited</a:t>
            </a:r>
          </a:p>
        </p:txBody>
      </p:sp>
      <p:sp>
        <p:nvSpPr>
          <p:cNvPr id="3" name="Content Placeholder 2"/>
          <p:cNvSpPr>
            <a:spLocks noGrp="1"/>
          </p:cNvSpPr>
          <p:nvPr>
            <p:ph idx="1"/>
          </p:nvPr>
        </p:nvSpPr>
        <p:spPr>
          <a:xfrm>
            <a:off x="838200" y="1261741"/>
            <a:ext cx="10515600" cy="4351338"/>
          </a:xfrm>
        </p:spPr>
        <p:txBody>
          <a:bodyPr/>
          <a:lstStyle/>
          <a:p>
            <a:pPr eaLnBrk="1" fontAlgn="auto" hangingPunct="1">
              <a:spcAft>
                <a:spcPts val="0"/>
              </a:spcAft>
              <a:buFont typeface="Arial" panose="020B0604020202020204" pitchFamily="34" charset="0"/>
              <a:buChar char="•"/>
              <a:defRPr/>
            </a:pPr>
            <a:r>
              <a:rPr lang="en-US" dirty="0" smtClean="0">
                <a:solidFill>
                  <a:schemeClr val="accent5"/>
                </a:solidFill>
              </a:rPr>
              <a:t>Very few senior community centers identified in the secondary research</a:t>
            </a:r>
          </a:p>
          <a:p>
            <a:pPr lvl="1" eaLnBrk="1" fontAlgn="auto" hangingPunct="1">
              <a:spcAft>
                <a:spcPts val="0"/>
              </a:spcAft>
              <a:buFont typeface="Arial" panose="020B0604020202020204" pitchFamily="34" charset="0"/>
              <a:buChar char="•"/>
              <a:defRPr/>
            </a:pPr>
            <a:r>
              <a:rPr lang="en-US" dirty="0" smtClean="0">
                <a:solidFill>
                  <a:schemeClr val="accent5"/>
                </a:solidFill>
              </a:rPr>
              <a:t>Good Samaritan did not come up in all of secondary research review</a:t>
            </a:r>
          </a:p>
          <a:p>
            <a:pPr eaLnBrk="1" fontAlgn="auto" hangingPunct="1">
              <a:spcAft>
                <a:spcPts val="0"/>
              </a:spcAft>
              <a:buFont typeface="Arial" panose="020B0604020202020204" pitchFamily="34" charset="0"/>
              <a:buChar char="•"/>
              <a:defRPr/>
            </a:pPr>
            <a:r>
              <a:rPr lang="en-US" dirty="0" smtClean="0">
                <a:solidFill>
                  <a:schemeClr val="accent5"/>
                </a:solidFill>
              </a:rPr>
              <a:t>AARP </a:t>
            </a:r>
            <a:r>
              <a:rPr lang="en-US" dirty="0">
                <a:solidFill>
                  <a:schemeClr val="accent5"/>
                </a:solidFill>
              </a:rPr>
              <a:t>is doing pilot studies with groups on fitness trackers with seniors</a:t>
            </a:r>
          </a:p>
          <a:p>
            <a:pPr lvl="1" eaLnBrk="1" fontAlgn="auto" hangingPunct="1">
              <a:spcAft>
                <a:spcPts val="0"/>
              </a:spcAft>
              <a:buFont typeface="Arial" panose="020B0604020202020204" pitchFamily="34" charset="0"/>
              <a:buChar char="•"/>
              <a:defRPr/>
            </a:pPr>
            <a:r>
              <a:rPr lang="en-US" dirty="0">
                <a:solidFill>
                  <a:schemeClr val="accent5"/>
                </a:solidFill>
              </a:rPr>
              <a:t>Findings: Senior wanted more comfortable, better sharing of information on goals that are important, more timely alerts, simple to set up,  easy to maintain, more comfortable </a:t>
            </a:r>
            <a:r>
              <a:rPr lang="en-US" dirty="0" smtClean="0">
                <a:solidFill>
                  <a:schemeClr val="accent5"/>
                </a:solidFill>
              </a:rPr>
              <a:t>bands (for crepe skin condition), </a:t>
            </a:r>
            <a:r>
              <a:rPr lang="en-US" dirty="0">
                <a:solidFill>
                  <a:schemeClr val="accent5"/>
                </a:solidFill>
              </a:rPr>
              <a:t>measure blood sugar and heart </a:t>
            </a:r>
            <a:r>
              <a:rPr lang="en-US" dirty="0" smtClean="0">
                <a:solidFill>
                  <a:schemeClr val="accent5"/>
                </a:solidFill>
              </a:rPr>
              <a:t>rate</a:t>
            </a:r>
          </a:p>
          <a:p>
            <a:pPr lvl="2" eaLnBrk="1" fontAlgn="auto" hangingPunct="1">
              <a:spcAft>
                <a:spcPts val="0"/>
              </a:spcAft>
              <a:buFont typeface="Arial" panose="020B0604020202020204" pitchFamily="34" charset="0"/>
              <a:buChar char="•"/>
              <a:defRPr/>
            </a:pPr>
            <a:r>
              <a:rPr lang="en-US" dirty="0" smtClean="0">
                <a:solidFill>
                  <a:schemeClr val="accent5"/>
                </a:solidFill>
              </a:rPr>
              <a:t>Requires a wearable device designed for seniors rather than forcing a current model on them</a:t>
            </a:r>
            <a:endParaRPr lang="en-US" dirty="0">
              <a:solidFill>
                <a:schemeClr val="accent5"/>
              </a:solidFill>
            </a:endParaRPr>
          </a:p>
          <a:p>
            <a:pPr lvl="1" eaLnBrk="1" fontAlgn="auto" hangingPunct="1">
              <a:spcAft>
                <a:spcPts val="0"/>
              </a:spcAft>
              <a:buFont typeface="Arial" panose="020B0604020202020204" pitchFamily="34" charset="0"/>
              <a:buChar char="•"/>
              <a:defRPr/>
            </a:pPr>
            <a:r>
              <a:rPr lang="en-US" dirty="0">
                <a:solidFill>
                  <a:schemeClr val="accent5"/>
                </a:solidFill>
              </a:rPr>
              <a:t>Doing lots of joint </a:t>
            </a:r>
            <a:r>
              <a:rPr lang="en-US" dirty="0" smtClean="0">
                <a:solidFill>
                  <a:schemeClr val="accent5"/>
                </a:solidFill>
              </a:rPr>
              <a:t>research</a:t>
            </a:r>
          </a:p>
          <a:p>
            <a:pPr lvl="1" eaLnBrk="1" fontAlgn="auto" hangingPunct="1">
              <a:spcAft>
                <a:spcPts val="0"/>
              </a:spcAft>
              <a:buFont typeface="Arial" panose="020B0604020202020204" pitchFamily="34" charset="0"/>
              <a:buChar char="•"/>
              <a:defRPr/>
            </a:pPr>
            <a:r>
              <a:rPr lang="en-US" dirty="0" smtClean="0">
                <a:solidFill>
                  <a:schemeClr val="accent5"/>
                </a:solidFill>
              </a:rPr>
              <a:t>Just published 2016 Caregiving Innovation Frontiers Study</a:t>
            </a:r>
          </a:p>
          <a:p>
            <a:pPr marL="0" indent="0" eaLnBrk="1" fontAlgn="auto" hangingPunct="1">
              <a:spcAft>
                <a:spcPts val="0"/>
              </a:spcAft>
              <a:buFont typeface="Arial" pitchFamily="-72" charset="0"/>
              <a:buNone/>
              <a:defRPr/>
            </a:pPr>
            <a:endParaRPr lang="en-US" dirty="0">
              <a:solidFill>
                <a:schemeClr val="accent5">
                  <a:lumMod val="75000"/>
                </a:schemeClr>
              </a:solidFill>
            </a:endParaRPr>
          </a:p>
          <a:p>
            <a:pPr marL="0" indent="0" eaLnBrk="1" hangingPunct="1">
              <a:buFont typeface="Arial" pitchFamily="-72" charset="0"/>
              <a:buNone/>
              <a:defRPr/>
            </a:pPr>
            <a:endParaRPr lang="en-US" dirty="0"/>
          </a:p>
        </p:txBody>
      </p:sp>
      <p:sp>
        <p:nvSpPr>
          <p:cNvPr id="4" name="Slide Number Placeholder 3"/>
          <p:cNvSpPr>
            <a:spLocks noGrp="1"/>
          </p:cNvSpPr>
          <p:nvPr>
            <p:ph type="sldNum" sz="quarter" idx="12"/>
          </p:nvPr>
        </p:nvSpPr>
        <p:spPr/>
        <p:txBody>
          <a:bodyPr/>
          <a:lstStyle/>
          <a:p>
            <a:pPr>
              <a:defRPr/>
            </a:pPr>
            <a:fld id="{29703BDB-8CA8-4EEE-B3E1-135028A0D233}" type="slidenum">
              <a:rPr lang="en-US" smtClean="0"/>
              <a:pPr>
                <a:defRPr/>
              </a:pPr>
              <a:t>51</a:t>
            </a:fld>
            <a:endParaRPr lang="en-US"/>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p:txBody>
          <a:bodyPr/>
          <a:lstStyle/>
          <a:p>
            <a:pPr algn="ctr" eaLnBrk="1" hangingPunct="1">
              <a:defRPr/>
            </a:pPr>
            <a:r>
              <a:rPr lang="en-US" sz="4400" dirty="0" smtClean="0">
                <a:solidFill>
                  <a:schemeClr val="accent5">
                    <a:lumMod val="75000"/>
                  </a:schemeClr>
                </a:solidFill>
              </a:rPr>
              <a:t>Summary/Conclusions/</a:t>
            </a:r>
            <a:br>
              <a:rPr lang="en-US" sz="4400" dirty="0" smtClean="0">
                <a:solidFill>
                  <a:schemeClr val="accent5">
                    <a:lumMod val="75000"/>
                  </a:schemeClr>
                </a:solidFill>
              </a:rPr>
            </a:br>
            <a:r>
              <a:rPr lang="en-US" sz="4400" dirty="0" smtClean="0">
                <a:solidFill>
                  <a:schemeClr val="accent5">
                    <a:lumMod val="75000"/>
                  </a:schemeClr>
                </a:solidFill>
              </a:rPr>
              <a:t>Recommendations/Next Steps</a:t>
            </a:r>
          </a:p>
        </p:txBody>
      </p:sp>
      <p:sp>
        <p:nvSpPr>
          <p:cNvPr id="3" name="Text Placeholder 2"/>
          <p:cNvSpPr>
            <a:spLocks noGrp="1"/>
          </p:cNvSpPr>
          <p:nvPr>
            <p:ph type="body" idx="1"/>
          </p:nvPr>
        </p:nvSpPr>
        <p:spPr>
          <a:xfrm>
            <a:off x="1476375" y="4606925"/>
            <a:ext cx="10515600" cy="1500188"/>
          </a:xfrm>
        </p:spPr>
        <p:txBody>
          <a:bodyPr rtlCol="0">
            <a:normAutofit/>
          </a:bodyPr>
          <a:lstStyle/>
          <a:p>
            <a:pPr eaLnBrk="1" fontAlgn="auto" hangingPunct="1">
              <a:spcAft>
                <a:spcPts val="0"/>
              </a:spcAft>
              <a:buFont typeface="Arial" panose="020B0604020202020204" pitchFamily="34" charset="0"/>
              <a:buNone/>
              <a:defRPr/>
            </a:pPr>
            <a:endParaRPr lang="en-US">
              <a:ea typeface="+mn-ea"/>
              <a:cs typeface="+mn-cs"/>
            </a:endParaRPr>
          </a:p>
        </p:txBody>
      </p:sp>
      <p:sp>
        <p:nvSpPr>
          <p:cNvPr id="2" name="Slide Number Placeholder 1"/>
          <p:cNvSpPr>
            <a:spLocks noGrp="1"/>
          </p:cNvSpPr>
          <p:nvPr>
            <p:ph type="sldNum" sz="quarter" idx="12"/>
          </p:nvPr>
        </p:nvSpPr>
        <p:spPr/>
        <p:txBody>
          <a:bodyPr/>
          <a:lstStyle/>
          <a:p>
            <a:pPr>
              <a:defRPr/>
            </a:pPr>
            <a:fld id="{6BB2E127-E3F2-446E-834E-34F9D1C2671A}" type="slidenum">
              <a:rPr lang="en-US" smtClean="0"/>
              <a:pPr>
                <a:defRPr/>
              </a:pPr>
              <a:t>52</a:t>
            </a:fld>
            <a:endParaRPr lang="en-US"/>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p:txBody>
          <a:bodyPr/>
          <a:lstStyle/>
          <a:p>
            <a:pPr algn="ctr" eaLnBrk="1" hangingPunct="1">
              <a:defRPr/>
            </a:pPr>
            <a:r>
              <a:rPr lang="en-US" dirty="0" smtClean="0">
                <a:solidFill>
                  <a:schemeClr val="accent5">
                    <a:lumMod val="75000"/>
                  </a:schemeClr>
                </a:solidFill>
              </a:rPr>
              <a:t>Summary</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anose="020B0604020202020204" pitchFamily="34" charset="0"/>
              <a:buChar char="•"/>
              <a:defRPr/>
            </a:pPr>
            <a:r>
              <a:rPr lang="en-US" dirty="0" smtClean="0">
                <a:solidFill>
                  <a:schemeClr val="accent5">
                    <a:lumMod val="75000"/>
                  </a:schemeClr>
                </a:solidFill>
                <a:ea typeface="+mn-ea"/>
                <a:cs typeface="+mn-cs"/>
              </a:rPr>
              <a:t>The wearable market is poised for a large increase in sales both in total and the healthcare/fitness market from many reliable sources</a:t>
            </a:r>
          </a:p>
          <a:p>
            <a:pPr lvl="1" eaLnBrk="1" fontAlgn="auto" hangingPunct="1">
              <a:spcAft>
                <a:spcPts val="0"/>
              </a:spcAft>
              <a:buFont typeface="Arial" panose="020B0604020202020204" pitchFamily="34" charset="0"/>
              <a:buChar char="•"/>
              <a:defRPr/>
            </a:pPr>
            <a:r>
              <a:rPr lang="en-US" dirty="0" smtClean="0">
                <a:solidFill>
                  <a:schemeClr val="accent5">
                    <a:lumMod val="75000"/>
                  </a:schemeClr>
                </a:solidFill>
                <a:ea typeface="+mn-ea"/>
              </a:rPr>
              <a:t>Medicare and FDA regulations could further explode market in healthcare </a:t>
            </a:r>
          </a:p>
          <a:p>
            <a:pPr lvl="2" eaLnBrk="1" fontAlgn="auto" hangingPunct="1">
              <a:spcAft>
                <a:spcPts val="0"/>
              </a:spcAft>
              <a:buFont typeface="Arial" panose="020B0604020202020204" pitchFamily="34" charset="0"/>
              <a:buChar char="•"/>
              <a:defRPr/>
            </a:pPr>
            <a:r>
              <a:rPr lang="en-US" dirty="0" smtClean="0">
                <a:solidFill>
                  <a:schemeClr val="accent5">
                    <a:lumMod val="75000"/>
                  </a:schemeClr>
                </a:solidFill>
                <a:ea typeface="+mn-ea"/>
              </a:rPr>
              <a:t>Medicare believes remote monitoring will add cost not reduce overall cost</a:t>
            </a:r>
          </a:p>
          <a:p>
            <a:pPr lvl="1" eaLnBrk="1" fontAlgn="auto" hangingPunct="1">
              <a:spcAft>
                <a:spcPts val="0"/>
              </a:spcAft>
              <a:buFont typeface="Arial" panose="020B0604020202020204" pitchFamily="34" charset="0"/>
              <a:buChar char="•"/>
              <a:defRPr/>
            </a:pPr>
            <a:r>
              <a:rPr lang="en-US" dirty="0" smtClean="0">
                <a:solidFill>
                  <a:schemeClr val="accent5">
                    <a:lumMod val="75000"/>
                  </a:schemeClr>
                </a:solidFill>
                <a:ea typeface="+mn-ea"/>
              </a:rPr>
              <a:t>Concern for privacy i.e. information being used by insurance companies</a:t>
            </a:r>
          </a:p>
          <a:p>
            <a:pPr eaLnBrk="1" fontAlgn="auto" hangingPunct="1">
              <a:spcAft>
                <a:spcPts val="0"/>
              </a:spcAft>
              <a:buFont typeface="Arial" panose="020B0604020202020204" pitchFamily="34" charset="0"/>
              <a:buChar char="•"/>
              <a:defRPr/>
            </a:pPr>
            <a:r>
              <a:rPr lang="en-US" dirty="0">
                <a:solidFill>
                  <a:schemeClr val="accent5">
                    <a:lumMod val="75000"/>
                  </a:schemeClr>
                </a:solidFill>
              </a:rPr>
              <a:t>The usage rate for seniors 65+ using wearables in healthcare will jump from 3% in 2014 to 21% in </a:t>
            </a:r>
            <a:r>
              <a:rPr lang="en-US" dirty="0" smtClean="0">
                <a:solidFill>
                  <a:schemeClr val="accent5">
                    <a:lumMod val="75000"/>
                  </a:schemeClr>
                </a:solidFill>
              </a:rPr>
              <a:t>2019</a:t>
            </a:r>
            <a:endParaRPr lang="en-US" dirty="0" smtClean="0">
              <a:solidFill>
                <a:schemeClr val="accent5">
                  <a:lumMod val="75000"/>
                </a:schemeClr>
              </a:solidFill>
              <a:ea typeface="+mn-ea"/>
              <a:cs typeface="+mn-cs"/>
            </a:endParaRPr>
          </a:p>
          <a:p>
            <a:pPr eaLnBrk="1" fontAlgn="auto" hangingPunct="1">
              <a:spcAft>
                <a:spcPts val="0"/>
              </a:spcAft>
              <a:buFont typeface="Arial" panose="020B0604020202020204" pitchFamily="34" charset="0"/>
              <a:buChar char="•"/>
              <a:defRPr/>
            </a:pPr>
            <a:r>
              <a:rPr lang="en-US" dirty="0" smtClean="0">
                <a:solidFill>
                  <a:schemeClr val="accent5">
                    <a:lumMod val="75000"/>
                  </a:schemeClr>
                </a:solidFill>
                <a:ea typeface="+mn-ea"/>
                <a:cs typeface="+mn-cs"/>
              </a:rPr>
              <a:t>The majority of users will wear a wrist device over other types of wearables</a:t>
            </a:r>
          </a:p>
          <a:p>
            <a:pPr marL="0" indent="0" eaLnBrk="1" fontAlgn="auto" hangingPunct="1">
              <a:spcAft>
                <a:spcPts val="0"/>
              </a:spcAft>
              <a:buFont typeface="Arial" pitchFamily="-72" charset="0"/>
              <a:buNone/>
              <a:defRPr/>
            </a:pPr>
            <a:endParaRPr lang="en-US" dirty="0" smtClean="0">
              <a:ea typeface="+mn-ea"/>
              <a:cs typeface="+mn-cs"/>
            </a:endParaRPr>
          </a:p>
          <a:p>
            <a:pPr eaLnBrk="1" fontAlgn="auto" hangingPunct="1">
              <a:spcAft>
                <a:spcPts val="0"/>
              </a:spcAft>
              <a:buFont typeface="Arial" panose="020B0604020202020204" pitchFamily="34" charset="0"/>
              <a:buChar char="•"/>
              <a:defRPr/>
            </a:pPr>
            <a:endParaRPr lang="en-US" dirty="0">
              <a:ea typeface="+mn-ea"/>
              <a:cs typeface="+mn-cs"/>
            </a:endParaRPr>
          </a:p>
        </p:txBody>
      </p:sp>
      <p:sp>
        <p:nvSpPr>
          <p:cNvPr id="2" name="Slide Number Placeholder 1"/>
          <p:cNvSpPr>
            <a:spLocks noGrp="1"/>
          </p:cNvSpPr>
          <p:nvPr>
            <p:ph type="sldNum" sz="quarter" idx="12"/>
          </p:nvPr>
        </p:nvSpPr>
        <p:spPr/>
        <p:txBody>
          <a:bodyPr/>
          <a:lstStyle/>
          <a:p>
            <a:pPr>
              <a:defRPr/>
            </a:pPr>
            <a:fld id="{4911A404-BC0F-46C5-BC5B-643914511F4C}" type="slidenum">
              <a:rPr lang="en-US" smtClean="0"/>
              <a:pPr>
                <a:defRPr/>
              </a:pPr>
              <a:t>53</a:t>
            </a:fld>
            <a:endParaRPr lang="en-US"/>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p:txBody>
          <a:bodyPr/>
          <a:lstStyle/>
          <a:p>
            <a:pPr algn="ctr" eaLnBrk="1" hangingPunct="1">
              <a:defRPr/>
            </a:pPr>
            <a:r>
              <a:rPr lang="en-US" dirty="0" smtClean="0">
                <a:solidFill>
                  <a:schemeClr val="accent5">
                    <a:lumMod val="75000"/>
                  </a:schemeClr>
                </a:solidFill>
              </a:rPr>
              <a:t>Summary </a:t>
            </a:r>
            <a:r>
              <a:rPr lang="en-US" sz="3200" dirty="0" smtClean="0">
                <a:solidFill>
                  <a:schemeClr val="accent5">
                    <a:lumMod val="75000"/>
                  </a:schemeClr>
                </a:solidFill>
              </a:rPr>
              <a:t>continued</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anose="020B0604020202020204" pitchFamily="34" charset="0"/>
              <a:buChar char="•"/>
              <a:defRPr/>
            </a:pPr>
            <a:r>
              <a:rPr lang="en-US" dirty="0" smtClean="0">
                <a:solidFill>
                  <a:schemeClr val="accent5">
                    <a:lumMod val="75000"/>
                  </a:schemeClr>
                </a:solidFill>
                <a:ea typeface="+mn-ea"/>
                <a:cs typeface="+mn-cs"/>
              </a:rPr>
              <a:t>Seniors over 65 prefer a fitness tracker over a smart watch</a:t>
            </a:r>
          </a:p>
          <a:p>
            <a:pPr lvl="1" eaLnBrk="1" fontAlgn="auto" hangingPunct="1">
              <a:spcAft>
                <a:spcPts val="0"/>
              </a:spcAft>
              <a:buFont typeface="Arial" panose="020B0604020202020204" pitchFamily="34" charset="0"/>
              <a:buChar char="•"/>
              <a:defRPr/>
            </a:pPr>
            <a:r>
              <a:rPr lang="en-US" dirty="0" smtClean="0">
                <a:solidFill>
                  <a:schemeClr val="accent5">
                    <a:lumMod val="75000"/>
                  </a:schemeClr>
                </a:solidFill>
                <a:ea typeface="+mn-ea"/>
              </a:rPr>
              <a:t>Fitness applications are heart rate, calories, blood pressure, steps and distance</a:t>
            </a:r>
          </a:p>
          <a:p>
            <a:pPr lvl="1" eaLnBrk="1" fontAlgn="auto" hangingPunct="1">
              <a:spcAft>
                <a:spcPts val="0"/>
              </a:spcAft>
              <a:buFont typeface="Arial" panose="020B0604020202020204" pitchFamily="34" charset="0"/>
              <a:buChar char="•"/>
              <a:defRPr/>
            </a:pPr>
            <a:r>
              <a:rPr lang="en-US" dirty="0" smtClean="0">
                <a:solidFill>
                  <a:schemeClr val="accent5">
                    <a:lumMod val="75000"/>
                  </a:schemeClr>
                </a:solidFill>
                <a:ea typeface="+mn-ea"/>
              </a:rPr>
              <a:t>Falls and GPS also cited in literature</a:t>
            </a:r>
          </a:p>
          <a:p>
            <a:pPr eaLnBrk="1" fontAlgn="auto" hangingPunct="1">
              <a:spcAft>
                <a:spcPts val="0"/>
              </a:spcAft>
              <a:buFont typeface="Arial" panose="020B0604020202020204" pitchFamily="34" charset="0"/>
              <a:buChar char="•"/>
              <a:defRPr/>
            </a:pPr>
            <a:r>
              <a:rPr lang="en-US" dirty="0" smtClean="0">
                <a:solidFill>
                  <a:schemeClr val="accent5">
                    <a:lumMod val="75000"/>
                  </a:schemeClr>
                </a:solidFill>
                <a:ea typeface="+mn-ea"/>
                <a:cs typeface="+mn-cs"/>
              </a:rPr>
              <a:t>The market is fragmented, but Fitbit and Apple lead in the wrist wearable market</a:t>
            </a:r>
          </a:p>
          <a:p>
            <a:pPr eaLnBrk="1" fontAlgn="auto" hangingPunct="1">
              <a:spcAft>
                <a:spcPts val="0"/>
              </a:spcAft>
              <a:buFont typeface="Arial" panose="020B0604020202020204" pitchFamily="34" charset="0"/>
              <a:buChar char="•"/>
              <a:defRPr/>
            </a:pPr>
            <a:r>
              <a:rPr lang="en-US" dirty="0" smtClean="0">
                <a:solidFill>
                  <a:schemeClr val="accent5">
                    <a:lumMod val="75000"/>
                  </a:schemeClr>
                </a:solidFill>
                <a:ea typeface="+mn-ea"/>
                <a:cs typeface="+mn-cs"/>
              </a:rPr>
              <a:t>Minimal information found</a:t>
            </a:r>
            <a:r>
              <a:rPr lang="en-US" b="1" dirty="0" smtClean="0">
                <a:solidFill>
                  <a:schemeClr val="accent5">
                    <a:lumMod val="75000"/>
                  </a:schemeClr>
                </a:solidFill>
                <a:ea typeface="+mn-ea"/>
                <a:cs typeface="+mn-cs"/>
              </a:rPr>
              <a:t> </a:t>
            </a:r>
            <a:r>
              <a:rPr lang="en-US" dirty="0" smtClean="0">
                <a:solidFill>
                  <a:schemeClr val="accent5">
                    <a:lumMod val="75000"/>
                  </a:schemeClr>
                </a:solidFill>
                <a:ea typeface="+mn-ea"/>
                <a:cs typeface="+mn-cs"/>
              </a:rPr>
              <a:t>on senior communities using wearable fitness trackers</a:t>
            </a:r>
          </a:p>
          <a:p>
            <a:pPr eaLnBrk="1" fontAlgn="auto" hangingPunct="1">
              <a:spcAft>
                <a:spcPts val="0"/>
              </a:spcAft>
              <a:buFont typeface="Arial" panose="020B0604020202020204" pitchFamily="34" charset="0"/>
              <a:buChar char="•"/>
              <a:defRPr/>
            </a:pPr>
            <a:endParaRPr lang="en-US" dirty="0" smtClean="0">
              <a:ea typeface="+mn-ea"/>
              <a:cs typeface="+mn-cs"/>
            </a:endParaRPr>
          </a:p>
          <a:p>
            <a:pPr eaLnBrk="1" fontAlgn="auto" hangingPunct="1">
              <a:spcAft>
                <a:spcPts val="0"/>
              </a:spcAft>
              <a:buFont typeface="Arial" panose="020B0604020202020204" pitchFamily="34" charset="0"/>
              <a:buChar char="•"/>
              <a:defRPr/>
            </a:pPr>
            <a:endParaRPr lang="en-US" dirty="0">
              <a:ea typeface="+mn-ea"/>
              <a:cs typeface="+mn-cs"/>
            </a:endParaRPr>
          </a:p>
        </p:txBody>
      </p:sp>
      <p:sp>
        <p:nvSpPr>
          <p:cNvPr id="2" name="Slide Number Placeholder 1"/>
          <p:cNvSpPr>
            <a:spLocks noGrp="1"/>
          </p:cNvSpPr>
          <p:nvPr>
            <p:ph type="sldNum" sz="quarter" idx="12"/>
          </p:nvPr>
        </p:nvSpPr>
        <p:spPr/>
        <p:txBody>
          <a:bodyPr/>
          <a:lstStyle/>
          <a:p>
            <a:pPr>
              <a:defRPr/>
            </a:pPr>
            <a:fld id="{CF5AB3C0-379F-4DF0-AE9F-F8AE0FEDEE68}" type="slidenum">
              <a:rPr lang="en-US" smtClean="0"/>
              <a:pPr>
                <a:defRPr/>
              </a:pPr>
              <a:t>54</a:t>
            </a:fld>
            <a:endParaRPr lang="en-US"/>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p:txBody>
          <a:bodyPr/>
          <a:lstStyle/>
          <a:p>
            <a:pPr algn="ctr" eaLnBrk="1" hangingPunct="1">
              <a:defRPr/>
            </a:pPr>
            <a:r>
              <a:rPr lang="en-US" dirty="0" smtClean="0">
                <a:solidFill>
                  <a:schemeClr val="accent5">
                    <a:lumMod val="75000"/>
                  </a:schemeClr>
                </a:solidFill>
              </a:rPr>
              <a:t>Summary </a:t>
            </a:r>
            <a:r>
              <a:rPr lang="en-US" sz="3600" dirty="0" smtClean="0">
                <a:solidFill>
                  <a:schemeClr val="accent5">
                    <a:lumMod val="75000"/>
                  </a:schemeClr>
                </a:solidFill>
              </a:rPr>
              <a:t>continued</a:t>
            </a:r>
            <a:r>
              <a:rPr lang="en-US" dirty="0" smtClean="0">
                <a:solidFill>
                  <a:schemeClr val="accent5">
                    <a:lumMod val="75000"/>
                  </a:schemeClr>
                </a:solidFill>
              </a:rPr>
              <a:t> </a:t>
            </a:r>
          </a:p>
        </p:txBody>
      </p:sp>
      <p:sp>
        <p:nvSpPr>
          <p:cNvPr id="3" name="Content Placeholder 2"/>
          <p:cNvSpPr>
            <a:spLocks noGrp="1"/>
          </p:cNvSpPr>
          <p:nvPr>
            <p:ph idx="1"/>
          </p:nvPr>
        </p:nvSpPr>
        <p:spPr/>
        <p:txBody>
          <a:bodyPr rtlCol="0">
            <a:normAutofit lnSpcReduction="10000"/>
          </a:bodyPr>
          <a:lstStyle/>
          <a:p>
            <a:pPr eaLnBrk="1" fontAlgn="auto" hangingPunct="1">
              <a:spcAft>
                <a:spcPts val="0"/>
              </a:spcAft>
              <a:buFont typeface="Arial" panose="020B0604020202020204" pitchFamily="34" charset="0"/>
              <a:buChar char="•"/>
              <a:defRPr/>
            </a:pPr>
            <a:r>
              <a:rPr lang="en-US" dirty="0" smtClean="0">
                <a:solidFill>
                  <a:schemeClr val="accent5">
                    <a:lumMod val="75000"/>
                  </a:schemeClr>
                </a:solidFill>
                <a:ea typeface="+mn-ea"/>
                <a:cs typeface="+mn-cs"/>
              </a:rPr>
              <a:t>Wellness tracking/remote patient monitoring has many benefits </a:t>
            </a:r>
          </a:p>
          <a:p>
            <a:pPr lvl="1" eaLnBrk="1" fontAlgn="auto" hangingPunct="1">
              <a:spcAft>
                <a:spcPts val="0"/>
              </a:spcAft>
              <a:buFont typeface="Arial" panose="020B0604020202020204" pitchFamily="34" charset="0"/>
              <a:buChar char="•"/>
              <a:defRPr/>
            </a:pPr>
            <a:r>
              <a:rPr lang="en-US" dirty="0" smtClean="0">
                <a:solidFill>
                  <a:schemeClr val="accent5">
                    <a:lumMod val="75000"/>
                  </a:schemeClr>
                </a:solidFill>
                <a:ea typeface="+mn-ea"/>
              </a:rPr>
              <a:t>Patients are healthier in glucose, weight management, congestive heart failure and other categories</a:t>
            </a:r>
          </a:p>
          <a:p>
            <a:pPr lvl="1" eaLnBrk="1" fontAlgn="auto" hangingPunct="1">
              <a:spcAft>
                <a:spcPts val="0"/>
              </a:spcAft>
              <a:buFont typeface="Arial" panose="020B0604020202020204" pitchFamily="34" charset="0"/>
              <a:buChar char="•"/>
              <a:defRPr/>
            </a:pPr>
            <a:r>
              <a:rPr lang="en-US" dirty="0" smtClean="0">
                <a:solidFill>
                  <a:schemeClr val="accent5">
                    <a:lumMod val="75000"/>
                  </a:schemeClr>
                </a:solidFill>
                <a:ea typeface="+mn-ea"/>
              </a:rPr>
              <a:t>Leads to a higher quality of life</a:t>
            </a:r>
          </a:p>
          <a:p>
            <a:pPr lvl="1" eaLnBrk="1" fontAlgn="auto" hangingPunct="1">
              <a:spcAft>
                <a:spcPts val="0"/>
              </a:spcAft>
              <a:buFont typeface="Arial" panose="020B0604020202020204" pitchFamily="34" charset="0"/>
              <a:buChar char="•"/>
              <a:defRPr/>
            </a:pPr>
            <a:r>
              <a:rPr lang="en-US" dirty="0" smtClean="0">
                <a:solidFill>
                  <a:schemeClr val="accent5">
                    <a:lumMod val="75000"/>
                  </a:schemeClr>
                </a:solidFill>
                <a:ea typeface="+mn-ea"/>
              </a:rPr>
              <a:t>Fits well with wanting to live in their own home as they age</a:t>
            </a:r>
          </a:p>
          <a:p>
            <a:pPr eaLnBrk="1" fontAlgn="auto" hangingPunct="1">
              <a:spcAft>
                <a:spcPts val="0"/>
              </a:spcAft>
              <a:buFont typeface="Arial" panose="020B0604020202020204" pitchFamily="34" charset="0"/>
              <a:buChar char="•"/>
              <a:defRPr/>
            </a:pPr>
            <a:r>
              <a:rPr lang="en-US" dirty="0" smtClean="0">
                <a:solidFill>
                  <a:schemeClr val="accent5">
                    <a:lumMod val="75000"/>
                  </a:schemeClr>
                </a:solidFill>
                <a:ea typeface="+mn-ea"/>
              </a:rPr>
              <a:t>Fewer admissions/re-admissions to hospitals, emergency rooms and doctor offices</a:t>
            </a:r>
          </a:p>
          <a:p>
            <a:pPr lvl="1" eaLnBrk="1" fontAlgn="auto" hangingPunct="1">
              <a:spcAft>
                <a:spcPts val="0"/>
              </a:spcAft>
              <a:buFont typeface="Arial" panose="020B0604020202020204" pitchFamily="34" charset="0"/>
              <a:buChar char="•"/>
              <a:defRPr/>
            </a:pPr>
            <a:r>
              <a:rPr lang="en-US" dirty="0" smtClean="0">
                <a:solidFill>
                  <a:schemeClr val="accent5">
                    <a:lumMod val="75000"/>
                  </a:schemeClr>
                </a:solidFill>
                <a:ea typeface="+mn-ea"/>
              </a:rPr>
              <a:t>Billions of dollars in savings for patients and </a:t>
            </a:r>
            <a:r>
              <a:rPr lang="en-US" dirty="0" err="1" smtClean="0">
                <a:solidFill>
                  <a:schemeClr val="accent5">
                    <a:lumMod val="75000"/>
                  </a:schemeClr>
                </a:solidFill>
                <a:ea typeface="+mn-ea"/>
              </a:rPr>
              <a:t>medicare</a:t>
            </a:r>
            <a:endParaRPr lang="en-US" dirty="0" smtClean="0">
              <a:solidFill>
                <a:schemeClr val="accent5">
                  <a:lumMod val="75000"/>
                </a:schemeClr>
              </a:solidFill>
              <a:ea typeface="+mn-ea"/>
            </a:endParaRPr>
          </a:p>
          <a:p>
            <a:pPr lvl="2" eaLnBrk="1" fontAlgn="auto" hangingPunct="1">
              <a:spcAft>
                <a:spcPts val="0"/>
              </a:spcAft>
              <a:buFont typeface="Arial" panose="020B0604020202020204" pitchFamily="34" charset="0"/>
              <a:buChar char="•"/>
              <a:defRPr/>
            </a:pPr>
            <a:r>
              <a:rPr lang="en-US" sz="1800" dirty="0">
                <a:solidFill>
                  <a:schemeClr val="accent5">
                    <a:lumMod val="75000"/>
                  </a:schemeClr>
                </a:solidFill>
              </a:rPr>
              <a:t>Solution (technology and wellness tracking/coaching) has an opportunity to generate billions in costs savings – “bend the cost curve</a:t>
            </a:r>
            <a:r>
              <a:rPr lang="en-US" sz="1800" dirty="0" smtClean="0">
                <a:solidFill>
                  <a:schemeClr val="accent5">
                    <a:lumMod val="75000"/>
                  </a:schemeClr>
                </a:solidFill>
              </a:rPr>
              <a:t>”</a:t>
            </a:r>
            <a:endParaRPr lang="en-US" dirty="0" smtClean="0">
              <a:solidFill>
                <a:schemeClr val="accent5">
                  <a:lumMod val="75000"/>
                </a:schemeClr>
              </a:solidFill>
              <a:ea typeface="+mn-ea"/>
            </a:endParaRPr>
          </a:p>
          <a:p>
            <a:pPr lvl="1" eaLnBrk="1" fontAlgn="auto" hangingPunct="1">
              <a:spcAft>
                <a:spcPts val="0"/>
              </a:spcAft>
              <a:buFont typeface="Arial" panose="020B0604020202020204" pitchFamily="34" charset="0"/>
              <a:buChar char="•"/>
              <a:defRPr/>
            </a:pPr>
            <a:r>
              <a:rPr lang="en-US" dirty="0" smtClean="0">
                <a:solidFill>
                  <a:schemeClr val="accent5">
                    <a:lumMod val="75000"/>
                  </a:schemeClr>
                </a:solidFill>
                <a:ea typeface="+mn-ea"/>
              </a:rPr>
              <a:t>Medicare acceptance is constraining the growth of this market</a:t>
            </a:r>
          </a:p>
          <a:p>
            <a:pPr lvl="2" eaLnBrk="1" fontAlgn="auto" hangingPunct="1">
              <a:spcAft>
                <a:spcPts val="0"/>
              </a:spcAft>
              <a:buFont typeface="Arial" panose="020B0604020202020204" pitchFamily="34" charset="0"/>
              <a:buChar char="•"/>
              <a:defRPr/>
            </a:pPr>
            <a:r>
              <a:rPr lang="en-US" dirty="0" smtClean="0">
                <a:solidFill>
                  <a:schemeClr val="accent5">
                    <a:lumMod val="75000"/>
                  </a:schemeClr>
                </a:solidFill>
                <a:ea typeface="+mn-ea"/>
              </a:rPr>
              <a:t>Many grants/pilot programs being done by NIH (National Institute of Health)</a:t>
            </a:r>
          </a:p>
          <a:p>
            <a:pPr eaLnBrk="1" fontAlgn="auto" hangingPunct="1">
              <a:spcAft>
                <a:spcPts val="0"/>
              </a:spcAft>
              <a:buFont typeface="Arial" panose="020B0604020202020204" pitchFamily="34" charset="0"/>
              <a:buChar char="•"/>
              <a:defRPr/>
            </a:pPr>
            <a:endParaRPr lang="en-US" dirty="0" smtClean="0">
              <a:ea typeface="+mn-ea"/>
              <a:cs typeface="+mn-cs"/>
            </a:endParaRPr>
          </a:p>
          <a:p>
            <a:pPr eaLnBrk="1" fontAlgn="auto" hangingPunct="1">
              <a:spcAft>
                <a:spcPts val="0"/>
              </a:spcAft>
              <a:buFont typeface="Arial" panose="020B0604020202020204" pitchFamily="34" charset="0"/>
              <a:buChar char="•"/>
              <a:defRPr/>
            </a:pPr>
            <a:endParaRPr lang="en-US" dirty="0">
              <a:ea typeface="+mn-ea"/>
              <a:cs typeface="+mn-cs"/>
            </a:endParaRPr>
          </a:p>
        </p:txBody>
      </p:sp>
      <p:sp>
        <p:nvSpPr>
          <p:cNvPr id="2" name="Slide Number Placeholder 1"/>
          <p:cNvSpPr>
            <a:spLocks noGrp="1"/>
          </p:cNvSpPr>
          <p:nvPr>
            <p:ph type="sldNum" sz="quarter" idx="12"/>
          </p:nvPr>
        </p:nvSpPr>
        <p:spPr/>
        <p:txBody>
          <a:bodyPr/>
          <a:lstStyle/>
          <a:p>
            <a:pPr>
              <a:defRPr/>
            </a:pPr>
            <a:fld id="{54D28554-0B15-4ED4-A2B1-534236E4E89F}" type="slidenum">
              <a:rPr lang="en-US" smtClean="0"/>
              <a:pPr>
                <a:defRPr/>
              </a:pPr>
              <a:t>55</a:t>
            </a:fld>
            <a:endParaRPr lang="en-US"/>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p:nvPr>
        </p:nvSpPr>
        <p:spPr/>
        <p:txBody>
          <a:bodyPr/>
          <a:lstStyle/>
          <a:p>
            <a:pPr algn="ctr" eaLnBrk="1" hangingPunct="1">
              <a:defRPr/>
            </a:pPr>
            <a:r>
              <a:rPr lang="en-US" dirty="0" smtClean="0">
                <a:solidFill>
                  <a:schemeClr val="accent5">
                    <a:lumMod val="75000"/>
                  </a:schemeClr>
                </a:solidFill>
              </a:rPr>
              <a:t>Conclusions</a:t>
            </a:r>
          </a:p>
        </p:txBody>
      </p:sp>
      <p:sp>
        <p:nvSpPr>
          <p:cNvPr id="3" name="Content Placeholder 2"/>
          <p:cNvSpPr>
            <a:spLocks noGrp="1"/>
          </p:cNvSpPr>
          <p:nvPr>
            <p:ph idx="1"/>
          </p:nvPr>
        </p:nvSpPr>
        <p:spPr>
          <a:xfrm>
            <a:off x="838200" y="1690688"/>
            <a:ext cx="10515600" cy="4351337"/>
          </a:xfrm>
        </p:spPr>
        <p:txBody>
          <a:bodyPr rtlCol="0">
            <a:normAutofit lnSpcReduction="10000"/>
          </a:bodyPr>
          <a:lstStyle/>
          <a:p>
            <a:pPr eaLnBrk="1" fontAlgn="auto" hangingPunct="1">
              <a:spcAft>
                <a:spcPts val="0"/>
              </a:spcAft>
              <a:buFont typeface="Arial" panose="020B0604020202020204" pitchFamily="34" charset="0"/>
              <a:buChar char="•"/>
              <a:defRPr/>
            </a:pPr>
            <a:r>
              <a:rPr lang="en-US" dirty="0" smtClean="0">
                <a:solidFill>
                  <a:schemeClr val="accent5">
                    <a:lumMod val="75000"/>
                  </a:schemeClr>
                </a:solidFill>
                <a:ea typeface="+mn-ea"/>
                <a:cs typeface="+mn-cs"/>
              </a:rPr>
              <a:t>The explosion in market growth for wearables for fitness applications and the lack of senior communities using them makes this an opportunistic time to position Good Samaritan as the technology leader for seniors</a:t>
            </a:r>
          </a:p>
          <a:p>
            <a:pPr lvl="1" eaLnBrk="1" fontAlgn="auto" hangingPunct="1">
              <a:spcAft>
                <a:spcPts val="0"/>
              </a:spcAft>
              <a:buFont typeface="Arial" panose="020B0604020202020204" pitchFamily="34" charset="0"/>
              <a:buChar char="•"/>
              <a:defRPr/>
            </a:pPr>
            <a:r>
              <a:rPr lang="en-US" dirty="0" smtClean="0">
                <a:solidFill>
                  <a:schemeClr val="accent5">
                    <a:lumMod val="75000"/>
                  </a:schemeClr>
                </a:solidFill>
                <a:ea typeface="+mn-ea"/>
              </a:rPr>
              <a:t>Opportunity to be an early adopter which could mean market leader</a:t>
            </a:r>
          </a:p>
          <a:p>
            <a:pPr lvl="1" eaLnBrk="1" fontAlgn="auto" hangingPunct="1">
              <a:spcAft>
                <a:spcPts val="0"/>
              </a:spcAft>
              <a:buFont typeface="Arial" panose="020B0604020202020204" pitchFamily="34" charset="0"/>
              <a:buChar char="•"/>
              <a:defRPr/>
            </a:pPr>
            <a:r>
              <a:rPr lang="en-US" dirty="0" smtClean="0">
                <a:solidFill>
                  <a:schemeClr val="accent5">
                    <a:lumMod val="75000"/>
                  </a:schemeClr>
                </a:solidFill>
                <a:ea typeface="+mn-ea"/>
              </a:rPr>
              <a:t>Good Public Relations benefit of helping seniors increase quality of life</a:t>
            </a:r>
          </a:p>
          <a:p>
            <a:pPr eaLnBrk="1" fontAlgn="auto" hangingPunct="1">
              <a:spcAft>
                <a:spcPts val="0"/>
              </a:spcAft>
              <a:buFont typeface="Arial" panose="020B0604020202020204" pitchFamily="34" charset="0"/>
              <a:buChar char="•"/>
              <a:defRPr/>
            </a:pPr>
            <a:r>
              <a:rPr lang="en-US" dirty="0" smtClean="0">
                <a:solidFill>
                  <a:schemeClr val="accent5">
                    <a:lumMod val="75000"/>
                  </a:schemeClr>
                </a:solidFill>
                <a:ea typeface="+mn-ea"/>
                <a:cs typeface="+mn-cs"/>
              </a:rPr>
              <a:t>Do you have the resources needed to execute a successful program?</a:t>
            </a:r>
          </a:p>
          <a:p>
            <a:pPr lvl="1" eaLnBrk="1" fontAlgn="auto" hangingPunct="1">
              <a:spcAft>
                <a:spcPts val="0"/>
              </a:spcAft>
              <a:buFont typeface="Arial" panose="020B0604020202020204" pitchFamily="34" charset="0"/>
              <a:buChar char="•"/>
              <a:defRPr/>
            </a:pPr>
            <a:r>
              <a:rPr lang="en-US" dirty="0" smtClean="0">
                <a:solidFill>
                  <a:schemeClr val="accent5">
                    <a:lumMod val="75000"/>
                  </a:schemeClr>
                </a:solidFill>
                <a:ea typeface="+mn-ea"/>
              </a:rPr>
              <a:t>People and capital?</a:t>
            </a:r>
          </a:p>
          <a:p>
            <a:pPr lvl="1" eaLnBrk="1" fontAlgn="auto" hangingPunct="1">
              <a:spcAft>
                <a:spcPts val="0"/>
              </a:spcAft>
              <a:buFont typeface="Arial" panose="020B0604020202020204" pitchFamily="34" charset="0"/>
              <a:buChar char="•"/>
              <a:defRPr/>
            </a:pPr>
            <a:r>
              <a:rPr lang="en-US" dirty="0" smtClean="0">
                <a:solidFill>
                  <a:schemeClr val="accent5">
                    <a:lumMod val="75000"/>
                  </a:schemeClr>
                </a:solidFill>
                <a:ea typeface="+mn-ea"/>
              </a:rPr>
              <a:t>Synchronize, train, and provide feedback to senior client base?</a:t>
            </a:r>
          </a:p>
          <a:p>
            <a:pPr eaLnBrk="1" fontAlgn="auto" hangingPunct="1">
              <a:spcAft>
                <a:spcPts val="0"/>
              </a:spcAft>
              <a:buFont typeface="Arial" panose="020B0604020202020204" pitchFamily="34" charset="0"/>
              <a:buChar char="•"/>
              <a:defRPr/>
            </a:pPr>
            <a:r>
              <a:rPr lang="en-US" dirty="0">
                <a:solidFill>
                  <a:schemeClr val="accent5">
                    <a:lumMod val="75000"/>
                  </a:schemeClr>
                </a:solidFill>
              </a:rPr>
              <a:t>How does this initiative compare to others in terms of resources invested and return on investment?</a:t>
            </a:r>
          </a:p>
          <a:p>
            <a:pPr eaLnBrk="1" fontAlgn="auto" hangingPunct="1">
              <a:spcAft>
                <a:spcPts val="0"/>
              </a:spcAft>
              <a:buFont typeface="Arial" panose="020B0604020202020204" pitchFamily="34" charset="0"/>
              <a:buChar char="•"/>
              <a:defRPr/>
            </a:pPr>
            <a:endParaRPr lang="en-US" dirty="0" smtClean="0">
              <a:solidFill>
                <a:schemeClr val="accent5">
                  <a:lumMod val="75000"/>
                </a:schemeClr>
              </a:solidFill>
              <a:ea typeface="+mn-ea"/>
            </a:endParaRPr>
          </a:p>
          <a:p>
            <a:pPr marL="0" indent="0" eaLnBrk="1" fontAlgn="auto" hangingPunct="1">
              <a:spcAft>
                <a:spcPts val="0"/>
              </a:spcAft>
              <a:buFont typeface="Arial" pitchFamily="-72" charset="0"/>
              <a:buNone/>
              <a:defRPr/>
            </a:pPr>
            <a:endParaRPr lang="en-US" dirty="0">
              <a:ea typeface="+mn-ea"/>
              <a:cs typeface="+mn-cs"/>
            </a:endParaRPr>
          </a:p>
        </p:txBody>
      </p:sp>
      <p:sp>
        <p:nvSpPr>
          <p:cNvPr id="2" name="Slide Number Placeholder 1"/>
          <p:cNvSpPr>
            <a:spLocks noGrp="1"/>
          </p:cNvSpPr>
          <p:nvPr>
            <p:ph type="sldNum" sz="quarter" idx="12"/>
          </p:nvPr>
        </p:nvSpPr>
        <p:spPr/>
        <p:txBody>
          <a:bodyPr/>
          <a:lstStyle/>
          <a:p>
            <a:pPr>
              <a:defRPr/>
            </a:pPr>
            <a:fld id="{9D6A9467-C7FB-41A7-8718-D21374154811}" type="slidenum">
              <a:rPr lang="en-US" smtClean="0"/>
              <a:pPr>
                <a:defRPr/>
              </a:pPr>
              <a:t>56</a:t>
            </a:fld>
            <a:endParaRPr lang="en-US"/>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p:cNvSpPr>
            <a:spLocks noGrp="1"/>
          </p:cNvSpPr>
          <p:nvPr>
            <p:ph type="title"/>
          </p:nvPr>
        </p:nvSpPr>
        <p:spPr/>
        <p:txBody>
          <a:bodyPr/>
          <a:lstStyle/>
          <a:p>
            <a:pPr algn="ctr" eaLnBrk="1" hangingPunct="1">
              <a:defRPr/>
            </a:pPr>
            <a:r>
              <a:rPr lang="en-US" dirty="0" smtClean="0">
                <a:solidFill>
                  <a:schemeClr val="accent5">
                    <a:lumMod val="75000"/>
                  </a:schemeClr>
                </a:solidFill>
              </a:rPr>
              <a:t>Macro Issues</a:t>
            </a:r>
          </a:p>
        </p:txBody>
      </p:sp>
      <p:sp>
        <p:nvSpPr>
          <p:cNvPr id="49154" name="Content Placeholder 2"/>
          <p:cNvSpPr>
            <a:spLocks noGrp="1"/>
          </p:cNvSpPr>
          <p:nvPr>
            <p:ph idx="1"/>
          </p:nvPr>
        </p:nvSpPr>
        <p:spPr>
          <a:xfrm>
            <a:off x="838200" y="1436688"/>
            <a:ext cx="10515600" cy="4351337"/>
          </a:xfrm>
        </p:spPr>
        <p:txBody>
          <a:bodyPr/>
          <a:lstStyle/>
          <a:p>
            <a:pPr marL="0" indent="0" eaLnBrk="1" hangingPunct="1">
              <a:buFont typeface="Arial" pitchFamily="-72" charset="0"/>
              <a:buNone/>
              <a:defRPr/>
            </a:pPr>
            <a:endParaRPr lang="en-US" dirty="0" smtClean="0"/>
          </a:p>
          <a:p>
            <a:pPr marL="914400" lvl="1" indent="-457200" eaLnBrk="1" hangingPunct="1">
              <a:buFont typeface="Calibri Light" charset="0"/>
              <a:buAutoNum type="arabicPeriod"/>
              <a:defRPr/>
            </a:pPr>
            <a:r>
              <a:rPr lang="en-US" dirty="0" smtClean="0">
                <a:solidFill>
                  <a:schemeClr val="accent5">
                    <a:lumMod val="75000"/>
                  </a:schemeClr>
                </a:solidFill>
              </a:rPr>
              <a:t>Medicare is reluctant to cover as they feel this will add to costs not reduce overall healthcare costs</a:t>
            </a:r>
          </a:p>
          <a:p>
            <a:pPr lvl="2" eaLnBrk="1" hangingPunct="1">
              <a:defRPr/>
            </a:pPr>
            <a:r>
              <a:rPr lang="en-US" dirty="0" smtClean="0">
                <a:solidFill>
                  <a:schemeClr val="accent5">
                    <a:lumMod val="75000"/>
                  </a:schemeClr>
                </a:solidFill>
              </a:rPr>
              <a:t>Pilot studies by NIH to determine overall impact of cost </a:t>
            </a:r>
          </a:p>
          <a:p>
            <a:pPr lvl="2" eaLnBrk="1" hangingPunct="1">
              <a:defRPr/>
            </a:pPr>
            <a:r>
              <a:rPr lang="en-US" dirty="0" smtClean="0">
                <a:solidFill>
                  <a:schemeClr val="accent5">
                    <a:lumMod val="75000"/>
                  </a:schemeClr>
                </a:solidFill>
              </a:rPr>
              <a:t>When will Medicare embrace and authorize?</a:t>
            </a:r>
          </a:p>
          <a:p>
            <a:pPr marL="914400" lvl="1" indent="-457200" eaLnBrk="1" hangingPunct="1">
              <a:buFont typeface="Calibri Light" charset="0"/>
              <a:buAutoNum type="arabicPeriod"/>
              <a:defRPr/>
            </a:pPr>
            <a:r>
              <a:rPr lang="en-US" dirty="0" smtClean="0">
                <a:solidFill>
                  <a:schemeClr val="accent5">
                    <a:lumMod val="75000"/>
                  </a:schemeClr>
                </a:solidFill>
              </a:rPr>
              <a:t>Privacy concerns of the data: Who will have access to it? Insurance companies?</a:t>
            </a:r>
          </a:p>
          <a:p>
            <a:pPr marL="914400" lvl="1" indent="-457200" eaLnBrk="1" hangingPunct="1">
              <a:buFont typeface="Calibri Light" charset="0"/>
              <a:buAutoNum type="arabicPeriod"/>
              <a:defRPr/>
            </a:pPr>
            <a:r>
              <a:rPr lang="en-US" dirty="0" smtClean="0">
                <a:solidFill>
                  <a:schemeClr val="accent5">
                    <a:lumMod val="75000"/>
                  </a:schemeClr>
                </a:solidFill>
              </a:rPr>
              <a:t>Liability issues: If someone dies because the patient was not monitored correctly etc.</a:t>
            </a:r>
          </a:p>
          <a:p>
            <a:pPr marL="914400" lvl="1" indent="-457200" eaLnBrk="1" hangingPunct="1">
              <a:buFont typeface="Calibri Light" charset="0"/>
              <a:buAutoNum type="arabicPeriod"/>
              <a:defRPr/>
            </a:pPr>
            <a:r>
              <a:rPr lang="en-US" dirty="0" smtClean="0">
                <a:solidFill>
                  <a:schemeClr val="accent5">
                    <a:lumMod val="75000"/>
                  </a:schemeClr>
                </a:solidFill>
              </a:rPr>
              <a:t>Will there be a convergence of telemedicine and telehealth </a:t>
            </a:r>
            <a:r>
              <a:rPr lang="en-US" dirty="0">
                <a:solidFill>
                  <a:schemeClr val="accent5">
                    <a:lumMod val="75000"/>
                  </a:schemeClr>
                </a:solidFill>
              </a:rPr>
              <a:t>a</a:t>
            </a:r>
            <a:r>
              <a:rPr lang="en-US" dirty="0" smtClean="0">
                <a:solidFill>
                  <a:schemeClr val="accent5">
                    <a:lumMod val="75000"/>
                  </a:schemeClr>
                </a:solidFill>
              </a:rPr>
              <a:t>ctivity </a:t>
            </a:r>
            <a:r>
              <a:rPr lang="en-US" dirty="0">
                <a:solidFill>
                  <a:schemeClr val="accent5">
                    <a:lumMod val="75000"/>
                  </a:schemeClr>
                </a:solidFill>
              </a:rPr>
              <a:t>t</a:t>
            </a:r>
            <a:r>
              <a:rPr lang="en-US" dirty="0" smtClean="0">
                <a:solidFill>
                  <a:schemeClr val="accent5">
                    <a:lumMod val="75000"/>
                  </a:schemeClr>
                </a:solidFill>
              </a:rPr>
              <a:t>racking functions i.e. glucose monitoring with activity tracking?</a:t>
            </a:r>
          </a:p>
          <a:p>
            <a:pPr lvl="2" eaLnBrk="1" hangingPunct="1">
              <a:defRPr/>
            </a:pPr>
            <a:r>
              <a:rPr lang="en-US" dirty="0" smtClean="0">
                <a:solidFill>
                  <a:schemeClr val="accent5">
                    <a:lumMod val="75000"/>
                  </a:schemeClr>
                </a:solidFill>
              </a:rPr>
              <a:t>Will that consolidate the number of devices?</a:t>
            </a:r>
            <a:endParaRPr lang="en-US" dirty="0">
              <a:solidFill>
                <a:schemeClr val="accent5">
                  <a:lumMod val="75000"/>
                </a:schemeClr>
              </a:solidFill>
            </a:endParaRPr>
          </a:p>
        </p:txBody>
      </p:sp>
      <p:sp>
        <p:nvSpPr>
          <p:cNvPr id="2" name="Slide Number Placeholder 1"/>
          <p:cNvSpPr>
            <a:spLocks noGrp="1"/>
          </p:cNvSpPr>
          <p:nvPr>
            <p:ph type="sldNum" sz="quarter" idx="12"/>
          </p:nvPr>
        </p:nvSpPr>
        <p:spPr/>
        <p:txBody>
          <a:bodyPr/>
          <a:lstStyle/>
          <a:p>
            <a:pPr>
              <a:defRPr/>
            </a:pPr>
            <a:fld id="{DC999FDC-EADB-443F-AC5D-4F1DD97C4696}" type="slidenum">
              <a:rPr lang="en-US" smtClean="0"/>
              <a:pPr>
                <a:defRPr/>
              </a:pPr>
              <a:t>57</a:t>
            </a:fld>
            <a:endParaRPr lang="en-US"/>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p:nvPr>
        </p:nvSpPr>
        <p:spPr/>
        <p:txBody>
          <a:bodyPr/>
          <a:lstStyle/>
          <a:p>
            <a:pPr algn="ctr" eaLnBrk="1" hangingPunct="1">
              <a:defRPr/>
            </a:pPr>
            <a:r>
              <a:rPr lang="en-US" dirty="0">
                <a:solidFill>
                  <a:schemeClr val="accent5">
                    <a:lumMod val="75000"/>
                  </a:schemeClr>
                </a:solidFill>
              </a:rPr>
              <a:t>Issues To Address</a:t>
            </a:r>
          </a:p>
        </p:txBody>
      </p:sp>
      <p:sp>
        <p:nvSpPr>
          <p:cNvPr id="3" name="Content Placeholder 2"/>
          <p:cNvSpPr>
            <a:spLocks noGrp="1"/>
          </p:cNvSpPr>
          <p:nvPr>
            <p:ph idx="1"/>
          </p:nvPr>
        </p:nvSpPr>
        <p:spPr/>
        <p:txBody>
          <a:bodyPr rtlCol="0">
            <a:normAutofit fontScale="92500"/>
          </a:bodyPr>
          <a:lstStyle/>
          <a:p>
            <a:pPr eaLnBrk="1" fontAlgn="auto" hangingPunct="1">
              <a:spcAft>
                <a:spcPts val="0"/>
              </a:spcAft>
              <a:buFont typeface="Arial" panose="020B0604020202020204" pitchFamily="34" charset="0"/>
              <a:buChar char="•"/>
              <a:defRPr/>
            </a:pPr>
            <a:r>
              <a:rPr lang="en-US" dirty="0" smtClean="0">
                <a:solidFill>
                  <a:schemeClr val="accent5">
                    <a:lumMod val="75000"/>
                  </a:schemeClr>
                </a:solidFill>
                <a:ea typeface="+mn-ea"/>
                <a:cs typeface="+mn-cs"/>
              </a:rPr>
              <a:t>What are the best cost efficient ways to make the 65 plus market and other audiences aware of the technology?</a:t>
            </a:r>
          </a:p>
          <a:p>
            <a:pPr lvl="1" eaLnBrk="1" fontAlgn="auto" hangingPunct="1">
              <a:spcAft>
                <a:spcPts val="0"/>
              </a:spcAft>
              <a:buFont typeface="Arial" panose="020B0604020202020204" pitchFamily="34" charset="0"/>
              <a:buChar char="•"/>
              <a:defRPr/>
            </a:pPr>
            <a:r>
              <a:rPr lang="en-US" dirty="0" smtClean="0">
                <a:solidFill>
                  <a:schemeClr val="accent5">
                    <a:lumMod val="75000"/>
                  </a:schemeClr>
                </a:solidFill>
                <a:ea typeface="+mn-ea"/>
              </a:rPr>
              <a:t>AARP has made Great Call (Jitterbug product) very well known in the community</a:t>
            </a:r>
          </a:p>
          <a:p>
            <a:pPr lvl="1" eaLnBrk="1" fontAlgn="auto" hangingPunct="1">
              <a:spcAft>
                <a:spcPts val="0"/>
              </a:spcAft>
              <a:buFont typeface="Arial" panose="020B0604020202020204" pitchFamily="34" charset="0"/>
              <a:buChar char="•"/>
              <a:defRPr/>
            </a:pPr>
            <a:r>
              <a:rPr lang="en-US" dirty="0" smtClean="0">
                <a:solidFill>
                  <a:schemeClr val="accent5">
                    <a:lumMod val="75000"/>
                  </a:schemeClr>
                </a:solidFill>
                <a:ea typeface="+mn-ea"/>
              </a:rPr>
              <a:t>Public Relations campaign?</a:t>
            </a:r>
          </a:p>
          <a:p>
            <a:pPr lvl="1" eaLnBrk="1" fontAlgn="auto" hangingPunct="1">
              <a:spcAft>
                <a:spcPts val="0"/>
              </a:spcAft>
              <a:buFont typeface="Arial" panose="020B0604020202020204" pitchFamily="34" charset="0"/>
              <a:buChar char="•"/>
              <a:defRPr/>
            </a:pPr>
            <a:r>
              <a:rPr lang="en-US" dirty="0" smtClean="0">
                <a:solidFill>
                  <a:schemeClr val="accent5">
                    <a:lumMod val="75000"/>
                  </a:schemeClr>
                </a:solidFill>
                <a:ea typeface="+mn-ea"/>
              </a:rPr>
              <a:t>Web site?</a:t>
            </a:r>
          </a:p>
          <a:p>
            <a:pPr lvl="1" eaLnBrk="1" fontAlgn="auto" hangingPunct="1">
              <a:spcAft>
                <a:spcPts val="0"/>
              </a:spcAft>
              <a:buFont typeface="Arial" panose="020B0604020202020204" pitchFamily="34" charset="0"/>
              <a:buChar char="•"/>
              <a:defRPr/>
            </a:pPr>
            <a:r>
              <a:rPr lang="en-US" dirty="0" smtClean="0">
                <a:solidFill>
                  <a:schemeClr val="accent5">
                    <a:lumMod val="75000"/>
                  </a:schemeClr>
                </a:solidFill>
                <a:ea typeface="+mn-ea"/>
              </a:rPr>
              <a:t>Other?</a:t>
            </a:r>
          </a:p>
          <a:p>
            <a:pPr eaLnBrk="1" fontAlgn="auto" hangingPunct="1">
              <a:spcAft>
                <a:spcPts val="0"/>
              </a:spcAft>
              <a:buFont typeface="Arial" panose="020B0604020202020204" pitchFamily="34" charset="0"/>
              <a:buChar char="•"/>
              <a:defRPr/>
            </a:pPr>
            <a:r>
              <a:rPr lang="en-US" dirty="0" smtClean="0">
                <a:solidFill>
                  <a:schemeClr val="accent5">
                    <a:lumMod val="75000"/>
                  </a:schemeClr>
                </a:solidFill>
                <a:ea typeface="+mn-ea"/>
                <a:cs typeface="+mn-cs"/>
              </a:rPr>
              <a:t>How does the product get physically distributed? Amazon? Senior centers?</a:t>
            </a:r>
          </a:p>
          <a:p>
            <a:pPr eaLnBrk="1" fontAlgn="auto" hangingPunct="1">
              <a:spcAft>
                <a:spcPts val="0"/>
              </a:spcAft>
              <a:buFont typeface="Arial" panose="020B0604020202020204" pitchFamily="34" charset="0"/>
              <a:buChar char="•"/>
              <a:defRPr/>
            </a:pPr>
            <a:r>
              <a:rPr lang="en-US" dirty="0" smtClean="0">
                <a:solidFill>
                  <a:schemeClr val="accent5">
                    <a:lumMod val="75000"/>
                  </a:schemeClr>
                </a:solidFill>
                <a:ea typeface="+mn-ea"/>
                <a:cs typeface="+mn-cs"/>
              </a:rPr>
              <a:t>What is the process for setting it up and synchronizing the data? </a:t>
            </a:r>
          </a:p>
          <a:p>
            <a:pPr lvl="1" eaLnBrk="1" fontAlgn="auto" hangingPunct="1">
              <a:spcAft>
                <a:spcPts val="0"/>
              </a:spcAft>
              <a:buFont typeface="Arial" panose="020B0604020202020204" pitchFamily="34" charset="0"/>
              <a:buChar char="•"/>
              <a:defRPr/>
            </a:pPr>
            <a:r>
              <a:rPr lang="en-US" dirty="0" smtClean="0">
                <a:solidFill>
                  <a:schemeClr val="accent5">
                    <a:lumMod val="75000"/>
                  </a:schemeClr>
                </a:solidFill>
                <a:ea typeface="+mn-ea"/>
              </a:rPr>
              <a:t>Fitbit is complicated and one of the complaints heard was that seniors needed help</a:t>
            </a:r>
          </a:p>
          <a:p>
            <a:pPr lvl="1" eaLnBrk="1" fontAlgn="auto" hangingPunct="1">
              <a:spcAft>
                <a:spcPts val="0"/>
              </a:spcAft>
              <a:buFont typeface="Arial" panose="020B0604020202020204" pitchFamily="34" charset="0"/>
              <a:buChar char="•"/>
              <a:defRPr/>
            </a:pPr>
            <a:r>
              <a:rPr lang="en-US" dirty="0" smtClean="0">
                <a:solidFill>
                  <a:schemeClr val="accent5">
                    <a:lumMod val="75000"/>
                  </a:schemeClr>
                </a:solidFill>
                <a:ea typeface="+mn-ea"/>
              </a:rPr>
              <a:t>Do we need a portal for seniors and relatives to view (password)?</a:t>
            </a:r>
          </a:p>
          <a:p>
            <a:pPr lvl="1" eaLnBrk="1" fontAlgn="auto" hangingPunct="1">
              <a:spcAft>
                <a:spcPts val="0"/>
              </a:spcAft>
              <a:buFont typeface="Arial" panose="020B0604020202020204" pitchFamily="34" charset="0"/>
              <a:buChar char="•"/>
              <a:defRPr/>
            </a:pPr>
            <a:r>
              <a:rPr lang="en-US" dirty="0" smtClean="0">
                <a:solidFill>
                  <a:schemeClr val="accent5">
                    <a:lumMod val="75000"/>
                  </a:schemeClr>
                </a:solidFill>
                <a:ea typeface="+mn-ea"/>
              </a:rPr>
              <a:t>Download reports and trends for family and doctors?</a:t>
            </a:r>
            <a:endParaRPr lang="en-US" dirty="0">
              <a:solidFill>
                <a:schemeClr val="accent5">
                  <a:lumMod val="75000"/>
                </a:schemeClr>
              </a:solidFill>
              <a:ea typeface="+mn-ea"/>
            </a:endParaRPr>
          </a:p>
        </p:txBody>
      </p:sp>
      <p:sp>
        <p:nvSpPr>
          <p:cNvPr id="2" name="Slide Number Placeholder 1"/>
          <p:cNvSpPr>
            <a:spLocks noGrp="1"/>
          </p:cNvSpPr>
          <p:nvPr>
            <p:ph type="sldNum" sz="quarter" idx="12"/>
          </p:nvPr>
        </p:nvSpPr>
        <p:spPr/>
        <p:txBody>
          <a:bodyPr/>
          <a:lstStyle/>
          <a:p>
            <a:pPr>
              <a:defRPr/>
            </a:pPr>
            <a:fld id="{0CB9EBFD-6380-4570-85D3-57CE5F7C140B}" type="slidenum">
              <a:rPr lang="en-US" smtClean="0"/>
              <a:pPr>
                <a:defRPr/>
              </a:pPr>
              <a:t>58</a:t>
            </a:fld>
            <a:endParaRPr lang="en-US"/>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p:txBody>
          <a:bodyPr/>
          <a:lstStyle/>
          <a:p>
            <a:pPr algn="ctr" eaLnBrk="1" hangingPunct="1">
              <a:defRPr/>
            </a:pPr>
            <a:r>
              <a:rPr lang="en-US" dirty="0">
                <a:solidFill>
                  <a:schemeClr val="accent5">
                    <a:lumMod val="75000"/>
                  </a:schemeClr>
                </a:solidFill>
              </a:rPr>
              <a:t>Issues To Address</a:t>
            </a:r>
          </a:p>
        </p:txBody>
      </p:sp>
      <p:sp>
        <p:nvSpPr>
          <p:cNvPr id="52226" name="Content Placeholder 2"/>
          <p:cNvSpPr>
            <a:spLocks noGrp="1"/>
          </p:cNvSpPr>
          <p:nvPr>
            <p:ph idx="1"/>
          </p:nvPr>
        </p:nvSpPr>
        <p:spPr/>
        <p:txBody>
          <a:bodyPr/>
          <a:lstStyle/>
          <a:p>
            <a:pPr eaLnBrk="1" hangingPunct="1">
              <a:defRPr/>
            </a:pPr>
            <a:r>
              <a:rPr lang="en-US" dirty="0" smtClean="0">
                <a:solidFill>
                  <a:schemeClr val="accent5">
                    <a:lumMod val="75000"/>
                  </a:schemeClr>
                </a:solidFill>
              </a:rPr>
              <a:t>How do the features and benefits get promoted to this audience?</a:t>
            </a:r>
          </a:p>
          <a:p>
            <a:pPr lvl="1" eaLnBrk="1" hangingPunct="1">
              <a:defRPr/>
            </a:pPr>
            <a:r>
              <a:rPr lang="en-US" dirty="0" smtClean="0">
                <a:solidFill>
                  <a:schemeClr val="accent5">
                    <a:lumMod val="75000"/>
                  </a:schemeClr>
                </a:solidFill>
              </a:rPr>
              <a:t>How do actual results get promoted to Medicare and insurance companies?</a:t>
            </a:r>
          </a:p>
          <a:p>
            <a:pPr eaLnBrk="1" hangingPunct="1">
              <a:defRPr/>
            </a:pPr>
            <a:r>
              <a:rPr lang="en-US" dirty="0" smtClean="0">
                <a:solidFill>
                  <a:schemeClr val="accent5">
                    <a:lumMod val="75000"/>
                  </a:schemeClr>
                </a:solidFill>
              </a:rPr>
              <a:t>Why this is better than self tracking</a:t>
            </a:r>
          </a:p>
          <a:p>
            <a:pPr eaLnBrk="1" hangingPunct="1">
              <a:defRPr/>
            </a:pPr>
            <a:r>
              <a:rPr lang="en-US" dirty="0" smtClean="0">
                <a:solidFill>
                  <a:schemeClr val="accent5">
                    <a:lumMod val="75000"/>
                  </a:schemeClr>
                </a:solidFill>
              </a:rPr>
              <a:t>Why this solution is worth $30 per month?</a:t>
            </a:r>
          </a:p>
          <a:p>
            <a:pPr lvl="1" eaLnBrk="1" hangingPunct="1">
              <a:defRPr/>
            </a:pPr>
            <a:r>
              <a:rPr lang="en-US" dirty="0" smtClean="0">
                <a:solidFill>
                  <a:schemeClr val="accent5">
                    <a:lumMod val="75000"/>
                  </a:schemeClr>
                </a:solidFill>
              </a:rPr>
              <a:t>When will Medicare pay this amount to save on total medical costs?</a:t>
            </a:r>
          </a:p>
          <a:p>
            <a:pPr eaLnBrk="1" hangingPunct="1">
              <a:defRPr/>
            </a:pPr>
            <a:r>
              <a:rPr lang="en-US" dirty="0" smtClean="0">
                <a:solidFill>
                  <a:schemeClr val="accent5">
                    <a:lumMod val="75000"/>
                  </a:schemeClr>
                </a:solidFill>
              </a:rPr>
              <a:t>Prove the model works before making a huge fixed cost investment</a:t>
            </a:r>
          </a:p>
        </p:txBody>
      </p:sp>
      <p:sp>
        <p:nvSpPr>
          <p:cNvPr id="2" name="Slide Number Placeholder 1"/>
          <p:cNvSpPr>
            <a:spLocks noGrp="1"/>
          </p:cNvSpPr>
          <p:nvPr>
            <p:ph type="sldNum" sz="quarter" idx="12"/>
          </p:nvPr>
        </p:nvSpPr>
        <p:spPr/>
        <p:txBody>
          <a:bodyPr/>
          <a:lstStyle/>
          <a:p>
            <a:pPr>
              <a:defRPr/>
            </a:pPr>
            <a:fld id="{21294C39-BDD8-46D3-96E3-AD7BB7DC45A1}" type="slidenum">
              <a:rPr lang="en-US" smtClean="0"/>
              <a:pPr>
                <a:defRPr/>
              </a:pPr>
              <a:t>59</a:t>
            </a:fld>
            <a:endParaRPr lang="en-US"/>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p:nvPr>
        </p:nvSpPr>
        <p:spPr/>
        <p:txBody>
          <a:bodyPr/>
          <a:lstStyle/>
          <a:p>
            <a:pPr algn="ctr" eaLnBrk="1" hangingPunct="1">
              <a:defRPr/>
            </a:pPr>
            <a:r>
              <a:rPr lang="en-US" dirty="0" smtClean="0">
                <a:solidFill>
                  <a:schemeClr val="accent5">
                    <a:lumMod val="75000"/>
                  </a:schemeClr>
                </a:solidFill>
              </a:rPr>
              <a:t>Issues To Address</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anose="020B0604020202020204" pitchFamily="34" charset="0"/>
              <a:buChar char="•"/>
              <a:defRPr/>
            </a:pPr>
            <a:r>
              <a:rPr lang="en-US" dirty="0" smtClean="0">
                <a:solidFill>
                  <a:schemeClr val="accent5">
                    <a:lumMod val="75000"/>
                  </a:schemeClr>
                </a:solidFill>
                <a:ea typeface="+mn-ea"/>
                <a:cs typeface="+mn-cs"/>
              </a:rPr>
              <a:t>Will the selected partner remain viable in the market (the Lively example)</a:t>
            </a:r>
          </a:p>
          <a:p>
            <a:pPr lvl="1" eaLnBrk="1" fontAlgn="auto" hangingPunct="1">
              <a:spcAft>
                <a:spcPts val="0"/>
              </a:spcAft>
              <a:buFont typeface="Arial" panose="020B0604020202020204" pitchFamily="34" charset="0"/>
              <a:buChar char="•"/>
              <a:defRPr/>
            </a:pPr>
            <a:r>
              <a:rPr lang="en-US" dirty="0" smtClean="0">
                <a:solidFill>
                  <a:schemeClr val="accent5">
                    <a:lumMod val="75000"/>
                  </a:schemeClr>
                </a:solidFill>
                <a:ea typeface="+mn-ea"/>
              </a:rPr>
              <a:t>Do they have the right financial resources for marketing and investment of research and development?</a:t>
            </a:r>
          </a:p>
          <a:p>
            <a:pPr lvl="1" eaLnBrk="1" fontAlgn="auto" hangingPunct="1">
              <a:spcAft>
                <a:spcPts val="0"/>
              </a:spcAft>
              <a:buFont typeface="Arial" panose="020B0604020202020204" pitchFamily="34" charset="0"/>
              <a:buChar char="•"/>
              <a:defRPr/>
            </a:pPr>
            <a:r>
              <a:rPr lang="en-US" dirty="0" smtClean="0">
                <a:solidFill>
                  <a:schemeClr val="accent5">
                    <a:lumMod val="75000"/>
                  </a:schemeClr>
                </a:solidFill>
                <a:ea typeface="+mn-ea"/>
              </a:rPr>
              <a:t>Will their technology be relevant in the future?</a:t>
            </a:r>
          </a:p>
          <a:p>
            <a:pPr lvl="1" eaLnBrk="1" fontAlgn="auto" hangingPunct="1">
              <a:spcAft>
                <a:spcPts val="0"/>
              </a:spcAft>
              <a:buFont typeface="Arial" panose="020B0604020202020204" pitchFamily="34" charset="0"/>
              <a:buChar char="•"/>
              <a:defRPr/>
            </a:pPr>
            <a:r>
              <a:rPr lang="en-US" dirty="0" smtClean="0">
                <a:solidFill>
                  <a:schemeClr val="accent5">
                    <a:lumMod val="75000"/>
                  </a:schemeClr>
                </a:solidFill>
                <a:ea typeface="+mn-ea"/>
              </a:rPr>
              <a:t>Will another player due to marketing/style take share from them in the market place (Apple </a:t>
            </a:r>
            <a:r>
              <a:rPr lang="en-US" dirty="0" err="1" smtClean="0">
                <a:solidFill>
                  <a:schemeClr val="accent5">
                    <a:lumMod val="75000"/>
                  </a:schemeClr>
                </a:solidFill>
                <a:ea typeface="+mn-ea"/>
              </a:rPr>
              <a:t>iWatch</a:t>
            </a:r>
            <a:r>
              <a:rPr lang="en-US" dirty="0" smtClean="0">
                <a:solidFill>
                  <a:schemeClr val="accent5">
                    <a:lumMod val="75000"/>
                  </a:schemeClr>
                </a:solidFill>
                <a:ea typeface="+mn-ea"/>
              </a:rPr>
              <a:t> vs. Fitbit)?</a:t>
            </a:r>
          </a:p>
          <a:p>
            <a:pPr lvl="1" eaLnBrk="1" fontAlgn="auto" hangingPunct="1">
              <a:spcAft>
                <a:spcPts val="0"/>
              </a:spcAft>
              <a:buFont typeface="Arial" panose="020B0604020202020204" pitchFamily="34" charset="0"/>
              <a:buChar char="•"/>
              <a:defRPr/>
            </a:pPr>
            <a:r>
              <a:rPr lang="en-US" dirty="0" smtClean="0">
                <a:solidFill>
                  <a:schemeClr val="accent5">
                    <a:lumMod val="75000"/>
                  </a:schemeClr>
                </a:solidFill>
                <a:ea typeface="+mn-ea"/>
              </a:rPr>
              <a:t>Will they support this initiative to market to 65+? (Fitbit has an image of active people (mountain climbing etc.)</a:t>
            </a:r>
          </a:p>
          <a:p>
            <a:pPr lvl="2" eaLnBrk="1" fontAlgn="auto" hangingPunct="1">
              <a:spcAft>
                <a:spcPts val="0"/>
              </a:spcAft>
              <a:buFont typeface="Arial" panose="020B0604020202020204" pitchFamily="34" charset="0"/>
              <a:buChar char="•"/>
              <a:defRPr/>
            </a:pPr>
            <a:r>
              <a:rPr lang="en-US" dirty="0" smtClean="0">
                <a:solidFill>
                  <a:schemeClr val="accent5">
                    <a:lumMod val="75000"/>
                  </a:schemeClr>
                </a:solidFill>
                <a:ea typeface="+mn-ea"/>
              </a:rPr>
              <a:t>Will they co-brand? Co market?</a:t>
            </a:r>
          </a:p>
          <a:p>
            <a:pPr lvl="2" eaLnBrk="1" fontAlgn="auto" hangingPunct="1">
              <a:spcAft>
                <a:spcPts val="0"/>
              </a:spcAft>
              <a:buFont typeface="Arial" panose="020B0604020202020204" pitchFamily="34" charset="0"/>
              <a:buChar char="•"/>
              <a:defRPr/>
            </a:pPr>
            <a:r>
              <a:rPr lang="en-US" dirty="0" smtClean="0">
                <a:solidFill>
                  <a:schemeClr val="accent5">
                    <a:lumMod val="75000"/>
                  </a:schemeClr>
                </a:solidFill>
                <a:ea typeface="+mn-ea"/>
              </a:rPr>
              <a:t>Do they need a separate sub brand for senior audience and key influencers?</a:t>
            </a:r>
          </a:p>
          <a:p>
            <a:pPr marL="914400" lvl="2" indent="0" eaLnBrk="1" fontAlgn="auto" hangingPunct="1">
              <a:spcAft>
                <a:spcPts val="0"/>
              </a:spcAft>
              <a:buNone/>
              <a:defRPr/>
            </a:pPr>
            <a:endParaRPr lang="en-US" dirty="0" smtClean="0">
              <a:solidFill>
                <a:schemeClr val="accent5">
                  <a:lumMod val="75000"/>
                </a:schemeClr>
              </a:solidFill>
              <a:ea typeface="+mn-ea"/>
            </a:endParaRPr>
          </a:p>
          <a:p>
            <a:pPr marL="457200" lvl="1" indent="0" eaLnBrk="1" fontAlgn="auto" hangingPunct="1">
              <a:spcAft>
                <a:spcPts val="0"/>
              </a:spcAft>
              <a:buFont typeface="Arial" panose="020B0604020202020204" pitchFamily="34" charset="0"/>
              <a:buNone/>
              <a:defRPr/>
            </a:pPr>
            <a:endParaRPr lang="en-US" dirty="0">
              <a:solidFill>
                <a:schemeClr val="accent5">
                  <a:lumMod val="75000"/>
                </a:schemeClr>
              </a:solidFill>
              <a:ea typeface="+mn-ea"/>
            </a:endParaRPr>
          </a:p>
        </p:txBody>
      </p:sp>
      <p:sp>
        <p:nvSpPr>
          <p:cNvPr id="2" name="Slide Number Placeholder 1"/>
          <p:cNvSpPr>
            <a:spLocks noGrp="1"/>
          </p:cNvSpPr>
          <p:nvPr>
            <p:ph type="sldNum" sz="quarter" idx="12"/>
          </p:nvPr>
        </p:nvSpPr>
        <p:spPr/>
        <p:txBody>
          <a:bodyPr/>
          <a:lstStyle/>
          <a:p>
            <a:pPr>
              <a:defRPr/>
            </a:pPr>
            <a:fld id="{6506AA63-2C8F-4AA0-9914-FE381792F5FA}" type="slidenum">
              <a:rPr lang="en-US" smtClean="0"/>
              <a:pPr>
                <a:defRPr/>
              </a:pPr>
              <a:t>60</a:t>
            </a:fld>
            <a:endParaRPr lang="en-US"/>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p:txBody>
          <a:bodyPr/>
          <a:lstStyle/>
          <a:p>
            <a:pPr algn="ctr" eaLnBrk="1" hangingPunct="1">
              <a:defRPr/>
            </a:pPr>
            <a:r>
              <a:rPr lang="en-US" dirty="0" smtClean="0">
                <a:solidFill>
                  <a:schemeClr val="accent5">
                    <a:lumMod val="75000"/>
                  </a:schemeClr>
                </a:solidFill>
              </a:rPr>
              <a:t>Appendix</a:t>
            </a:r>
          </a:p>
        </p:txBody>
      </p:sp>
      <p:sp>
        <p:nvSpPr>
          <p:cNvPr id="3" name="Text Placeholder 2"/>
          <p:cNvSpPr>
            <a:spLocks noGrp="1"/>
          </p:cNvSpPr>
          <p:nvPr>
            <p:ph type="body" idx="1"/>
          </p:nvPr>
        </p:nvSpPr>
        <p:spPr/>
        <p:txBody>
          <a:bodyPr rtlCol="0">
            <a:normAutofit/>
          </a:bodyPr>
          <a:lstStyle/>
          <a:p>
            <a:pPr eaLnBrk="1" fontAlgn="auto" hangingPunct="1">
              <a:spcAft>
                <a:spcPts val="0"/>
              </a:spcAft>
              <a:buFont typeface="Arial" panose="020B0604020202020204" pitchFamily="34" charset="0"/>
              <a:buNone/>
              <a:defRPr/>
            </a:pPr>
            <a:endParaRPr lang="en-US" dirty="0">
              <a:ea typeface="+mn-ea"/>
              <a:cs typeface="+mn-cs"/>
            </a:endParaRPr>
          </a:p>
        </p:txBody>
      </p:sp>
      <p:sp>
        <p:nvSpPr>
          <p:cNvPr id="2" name="Slide Number Placeholder 1"/>
          <p:cNvSpPr>
            <a:spLocks noGrp="1"/>
          </p:cNvSpPr>
          <p:nvPr>
            <p:ph type="sldNum" sz="quarter" idx="12"/>
          </p:nvPr>
        </p:nvSpPr>
        <p:spPr/>
        <p:txBody>
          <a:bodyPr/>
          <a:lstStyle/>
          <a:p>
            <a:pPr>
              <a:defRPr/>
            </a:pPr>
            <a:fld id="{D86668DA-3B2D-45EB-90E0-E0758E889561}" type="slidenum">
              <a:rPr lang="en-US" smtClean="0"/>
              <a:pPr>
                <a:defRPr/>
              </a:pPr>
              <a:t>61</a:t>
            </a:fld>
            <a:endParaRPr lang="en-US"/>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0627" name="Group 35"/>
          <p:cNvGraphicFramePr>
            <a:graphicFrameLocks noGrp="1"/>
          </p:cNvGraphicFramePr>
          <p:nvPr/>
        </p:nvGraphicFramePr>
        <p:xfrm>
          <a:off x="2173288" y="1239838"/>
          <a:ext cx="6348412" cy="3904299"/>
        </p:xfrm>
        <a:graphic>
          <a:graphicData uri="http://schemas.openxmlformats.org/drawingml/2006/table">
            <a:tbl>
              <a:tblPr/>
              <a:tblGrid>
                <a:gridCol w="3668712"/>
                <a:gridCol w="2679700"/>
              </a:tblGrid>
              <a:tr h="371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FFFFFF"/>
                          </a:solidFill>
                          <a:effectLst/>
                          <a:latin typeface="Calibri" pitchFamily="-72" charset="0"/>
                          <a:ea typeface="ＭＳ Ｐゴシック" pitchFamily="-72" charset="-128"/>
                          <a:cs typeface="ＭＳ Ｐゴシック" pitchFamily="-72" charset="-128"/>
                        </a:rPr>
                        <a:t>Topic</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Calibri" pitchFamily="-72" charset="0"/>
                          <a:ea typeface="ＭＳ Ｐゴシック" pitchFamily="-72" charset="-128"/>
                          <a:cs typeface="ＭＳ Ｐゴシック" pitchFamily="-72" charset="-128"/>
                        </a:rPr>
                        <a:t>Availability of Information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6988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accent5">
                              <a:lumMod val="75000"/>
                            </a:schemeClr>
                          </a:solidFill>
                          <a:effectLst/>
                          <a:latin typeface="Calibri" pitchFamily="-72" charset="0"/>
                          <a:ea typeface="ＭＳ Ｐゴシック" pitchFamily="-72" charset="-128"/>
                          <a:cs typeface="ＭＳ Ｐゴシック" pitchFamily="-72" charset="-128"/>
                        </a:rPr>
                        <a:t>Overall Wearable World Market</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Calibri" pitchFamily="-72" charset="0"/>
                        <a:ea typeface="ＭＳ Ｐゴシック" pitchFamily="-72" charset="-128"/>
                        <a:cs typeface="ＭＳ Ｐゴシック" pitchFamily="-72"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r>
              <a:tr h="371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accent5">
                              <a:lumMod val="75000"/>
                            </a:schemeClr>
                          </a:solidFill>
                          <a:effectLst/>
                          <a:latin typeface="Calibri" pitchFamily="-72" charset="0"/>
                          <a:ea typeface="ＭＳ Ｐゴシック" pitchFamily="-72" charset="-128"/>
                          <a:cs typeface="ＭＳ Ｐゴシック" pitchFamily="-72" charset="-128"/>
                        </a:rPr>
                        <a:t>US Wearable Market</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FF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Calibri" pitchFamily="-72" charset="0"/>
                        <a:ea typeface="ＭＳ Ｐゴシック" pitchFamily="-72" charset="-128"/>
                        <a:cs typeface="ＭＳ Ｐゴシック" pitchFamily="-72"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FF7"/>
                    </a:solidFill>
                  </a:tcPr>
                </a:tc>
              </a:tr>
              <a:tr h="36988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accent5">
                              <a:lumMod val="75000"/>
                            </a:schemeClr>
                          </a:solidFill>
                          <a:effectLst/>
                          <a:latin typeface="Calibri" pitchFamily="-72" charset="0"/>
                          <a:ea typeface="ＭＳ Ｐゴシック" pitchFamily="-72" charset="-128"/>
                          <a:cs typeface="ＭＳ Ｐゴシック" pitchFamily="-72" charset="-128"/>
                        </a:rPr>
                        <a:t>US Healthcare Market</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rgbClr val="000000"/>
                        </a:solidFill>
                        <a:effectLst/>
                        <a:latin typeface="Calibri" pitchFamily="-72" charset="0"/>
                        <a:ea typeface="ＭＳ Ｐゴシック" pitchFamily="-72" charset="-128"/>
                        <a:cs typeface="ＭＳ Ｐゴシック" pitchFamily="-72"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r>
              <a:tr h="371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accent5">
                              <a:lumMod val="75000"/>
                            </a:schemeClr>
                          </a:solidFill>
                          <a:effectLst/>
                          <a:latin typeface="Calibri" pitchFamily="-72" charset="0"/>
                          <a:ea typeface="ＭＳ Ｐゴシック" pitchFamily="-72" charset="-128"/>
                          <a:cs typeface="ＭＳ Ｐゴシック" pitchFamily="-72" charset="-128"/>
                        </a:rPr>
                        <a:t>US Healthcare for Seniors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FF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Calibri" pitchFamily="-72" charset="0"/>
                        <a:ea typeface="ＭＳ Ｐゴシック" pitchFamily="-72" charset="-128"/>
                        <a:cs typeface="ＭＳ Ｐゴシック" pitchFamily="-72"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FF7"/>
                    </a:solidFill>
                  </a:tcPr>
                </a:tc>
              </a:tr>
              <a:tr h="371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accent5">
                              <a:lumMod val="75000"/>
                            </a:schemeClr>
                          </a:solidFill>
                          <a:effectLst/>
                          <a:latin typeface="Calibri" pitchFamily="-72" charset="0"/>
                          <a:ea typeface="ＭＳ Ｐゴシック" pitchFamily="-72" charset="-128"/>
                          <a:cs typeface="ＭＳ Ｐゴシック" pitchFamily="-72" charset="-128"/>
                        </a:rPr>
                        <a:t>US Tele-health for Seniors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Calibri" pitchFamily="-72" charset="0"/>
                        <a:ea typeface="ＭＳ Ｐゴシック" pitchFamily="-72" charset="-128"/>
                        <a:cs typeface="ＭＳ Ｐゴシック" pitchFamily="-72"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r>
              <a:tr h="36988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accent5">
                              <a:lumMod val="75000"/>
                            </a:schemeClr>
                          </a:solidFill>
                          <a:effectLst/>
                          <a:latin typeface="Calibri" pitchFamily="-72" charset="0"/>
                          <a:ea typeface="ＭＳ Ｐゴシック" pitchFamily="-72" charset="-128"/>
                          <a:cs typeface="ＭＳ Ｐゴシック" pitchFamily="-72" charset="-128"/>
                        </a:rPr>
                        <a:t>US Fitness/Activity Tracking for Seniors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FF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rgbClr val="000000"/>
                        </a:solidFill>
                        <a:effectLst/>
                        <a:latin typeface="Calibri" pitchFamily="-72" charset="0"/>
                        <a:ea typeface="ＭＳ Ｐゴシック" pitchFamily="-72" charset="-128"/>
                        <a:cs typeface="ＭＳ Ｐゴシック" pitchFamily="-72"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FF7"/>
                    </a:solidFill>
                  </a:tcPr>
                </a:tc>
              </a:tr>
              <a:tr h="371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accent5">
                              <a:lumMod val="75000"/>
                            </a:schemeClr>
                          </a:solidFill>
                          <a:effectLst/>
                          <a:latin typeface="Calibri" pitchFamily="-72" charset="0"/>
                          <a:ea typeface="ＭＳ Ｐゴシック" pitchFamily="-72" charset="-128"/>
                          <a:cs typeface="ＭＳ Ｐゴシック" pitchFamily="-72" charset="-128"/>
                        </a:rPr>
                        <a:t>US Fitness/Telehealth for Seniors Aging in Place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rgbClr val="000000"/>
                        </a:solidFill>
                        <a:effectLst/>
                        <a:latin typeface="Calibri" pitchFamily="-72" charset="0"/>
                        <a:ea typeface="ＭＳ Ｐゴシック" pitchFamily="-72" charset="-128"/>
                        <a:cs typeface="ＭＳ Ｐゴシック" pitchFamily="-72"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r>
              <a:tr h="3984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accent5">
                              <a:lumMod val="75000"/>
                            </a:schemeClr>
                          </a:solidFill>
                          <a:effectLst/>
                          <a:latin typeface="Calibri" pitchFamily="-72" charset="0"/>
                          <a:ea typeface="ＭＳ Ｐゴシック" pitchFamily="-72" charset="-128"/>
                          <a:cs typeface="ＭＳ Ｐゴシック" pitchFamily="-72" charset="-128"/>
                        </a:rPr>
                        <a:t>Senior Communities Using Wearables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FF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rgbClr val="000000"/>
                        </a:solidFill>
                        <a:effectLst/>
                        <a:latin typeface="Calibri" pitchFamily="-72" charset="0"/>
                        <a:ea typeface="ＭＳ Ｐゴシック" pitchFamily="-72" charset="-128"/>
                        <a:cs typeface="ＭＳ Ｐゴシック" pitchFamily="-72"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FF7"/>
                    </a:solidFill>
                  </a:tcPr>
                </a:tc>
              </a:tr>
            </a:tbl>
          </a:graphicData>
        </a:graphic>
      </p:graphicFrame>
      <p:sp>
        <p:nvSpPr>
          <p:cNvPr id="110626" name="Rectangle 34"/>
          <p:cNvSpPr>
            <a:spLocks noChangeArrowheads="1"/>
          </p:cNvSpPr>
          <p:nvPr/>
        </p:nvSpPr>
        <p:spPr bwMode="auto">
          <a:xfrm>
            <a:off x="1969292" y="358775"/>
            <a:ext cx="8194679" cy="769441"/>
          </a:xfrm>
          <a:prstGeom prst="rect">
            <a:avLst/>
          </a:prstGeom>
          <a:noFill/>
          <a:ln w="9525">
            <a:noFill/>
            <a:miter lim="800000"/>
            <a:headEnd/>
            <a:tailEnd/>
          </a:ln>
        </p:spPr>
        <p:txBody>
          <a:bodyPr wrap="none">
            <a:prstTxWarp prst="textNoShape">
              <a:avLst/>
            </a:prstTxWarp>
            <a:spAutoFit/>
          </a:bodyPr>
          <a:lstStyle/>
          <a:p>
            <a:pPr algn="ctr">
              <a:defRPr/>
            </a:pPr>
            <a:r>
              <a:rPr lang="en-US" sz="4400" dirty="0">
                <a:solidFill>
                  <a:schemeClr val="accent5">
                    <a:lumMod val="75000"/>
                  </a:schemeClr>
                </a:solidFill>
                <a:latin typeface="Calibri Light" charset="0"/>
              </a:rPr>
              <a:t>Availability of Research Information</a:t>
            </a:r>
          </a:p>
        </p:txBody>
      </p:sp>
      <p:sp>
        <p:nvSpPr>
          <p:cNvPr id="5" name="Oval 4"/>
          <p:cNvSpPr/>
          <p:nvPr/>
        </p:nvSpPr>
        <p:spPr>
          <a:xfrm>
            <a:off x="6975475" y="1636713"/>
            <a:ext cx="347663" cy="322262"/>
          </a:xfrm>
          <a:prstGeom prst="ellipse">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13" name="Oval 12"/>
          <p:cNvSpPr/>
          <p:nvPr/>
        </p:nvSpPr>
        <p:spPr>
          <a:xfrm>
            <a:off x="6962775" y="2025650"/>
            <a:ext cx="347663" cy="320675"/>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 name="Oval 12"/>
          <p:cNvSpPr/>
          <p:nvPr/>
        </p:nvSpPr>
        <p:spPr>
          <a:xfrm>
            <a:off x="6973888" y="2366963"/>
            <a:ext cx="347662" cy="320675"/>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3" name="Oval 12"/>
          <p:cNvSpPr/>
          <p:nvPr/>
        </p:nvSpPr>
        <p:spPr>
          <a:xfrm>
            <a:off x="6964363" y="2749550"/>
            <a:ext cx="347662" cy="320675"/>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4" name="Oval 12"/>
          <p:cNvSpPr/>
          <p:nvPr/>
        </p:nvSpPr>
        <p:spPr>
          <a:xfrm>
            <a:off x="6970713" y="3121025"/>
            <a:ext cx="347662" cy="320675"/>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6" name="Oval 12"/>
          <p:cNvSpPr/>
          <p:nvPr/>
        </p:nvSpPr>
        <p:spPr>
          <a:xfrm>
            <a:off x="2833688" y="5632450"/>
            <a:ext cx="347662" cy="320675"/>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8" name="Oval 7"/>
          <p:cNvSpPr/>
          <p:nvPr/>
        </p:nvSpPr>
        <p:spPr>
          <a:xfrm>
            <a:off x="6986588" y="3576638"/>
            <a:ext cx="347662" cy="320675"/>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7" name="Oval 7"/>
          <p:cNvSpPr/>
          <p:nvPr/>
        </p:nvSpPr>
        <p:spPr>
          <a:xfrm>
            <a:off x="6983413" y="4240213"/>
            <a:ext cx="347662" cy="320675"/>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9" name="Oval 7"/>
          <p:cNvSpPr/>
          <p:nvPr/>
        </p:nvSpPr>
        <p:spPr>
          <a:xfrm>
            <a:off x="6994525" y="4746625"/>
            <a:ext cx="347663" cy="320675"/>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10" name="Oval 7"/>
          <p:cNvSpPr/>
          <p:nvPr/>
        </p:nvSpPr>
        <p:spPr>
          <a:xfrm>
            <a:off x="450850" y="6209987"/>
            <a:ext cx="349250" cy="320675"/>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11" name="Oval 4"/>
          <p:cNvSpPr/>
          <p:nvPr/>
        </p:nvSpPr>
        <p:spPr>
          <a:xfrm>
            <a:off x="450850" y="5651500"/>
            <a:ext cx="347663" cy="322263"/>
          </a:xfrm>
          <a:prstGeom prst="ellipse">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136237" name="Rectangle 47"/>
          <p:cNvSpPr>
            <a:spLocks noChangeArrowheads="1"/>
          </p:cNvSpPr>
          <p:nvPr/>
        </p:nvSpPr>
        <p:spPr bwMode="auto">
          <a:xfrm>
            <a:off x="774700" y="5618163"/>
            <a:ext cx="1963738" cy="366712"/>
          </a:xfrm>
          <a:prstGeom prst="rect">
            <a:avLst/>
          </a:prstGeom>
          <a:noFill/>
          <a:ln w="9525">
            <a:noFill/>
            <a:miter lim="800000"/>
            <a:headEnd/>
            <a:tailEnd/>
          </a:ln>
        </p:spPr>
        <p:txBody>
          <a:bodyPr>
            <a:prstTxWarp prst="textNoShape">
              <a:avLst/>
            </a:prstTxWarp>
            <a:spAutoFit/>
          </a:bodyPr>
          <a:lstStyle/>
          <a:p>
            <a:r>
              <a:rPr lang="en-US" sz="1800">
                <a:solidFill>
                  <a:schemeClr val="tx2"/>
                </a:solidFill>
                <a:latin typeface="Calibri" pitchFamily="-72" charset="0"/>
              </a:rPr>
              <a:t>Lots of information</a:t>
            </a:r>
          </a:p>
        </p:txBody>
      </p:sp>
      <p:sp>
        <p:nvSpPr>
          <p:cNvPr id="136238" name="Rectangle 48"/>
          <p:cNvSpPr>
            <a:spLocks noChangeArrowheads="1"/>
          </p:cNvSpPr>
          <p:nvPr/>
        </p:nvSpPr>
        <p:spPr bwMode="auto">
          <a:xfrm>
            <a:off x="3368675" y="5491163"/>
            <a:ext cx="1474788" cy="641350"/>
          </a:xfrm>
          <a:prstGeom prst="rect">
            <a:avLst/>
          </a:prstGeom>
          <a:noFill/>
          <a:ln w="9525">
            <a:noFill/>
            <a:miter lim="800000"/>
            <a:headEnd/>
            <a:tailEnd/>
          </a:ln>
        </p:spPr>
        <p:txBody>
          <a:bodyPr>
            <a:prstTxWarp prst="textNoShape">
              <a:avLst/>
            </a:prstTxWarp>
            <a:spAutoFit/>
          </a:bodyPr>
          <a:lstStyle/>
          <a:p>
            <a:r>
              <a:rPr lang="en-US" sz="1800">
                <a:solidFill>
                  <a:schemeClr val="tx2"/>
                </a:solidFill>
                <a:latin typeface="Calibri" pitchFamily="-72" charset="0"/>
              </a:rPr>
              <a:t>Some to little </a:t>
            </a:r>
          </a:p>
          <a:p>
            <a:r>
              <a:rPr lang="en-US" sz="1800">
                <a:solidFill>
                  <a:schemeClr val="tx2"/>
                </a:solidFill>
                <a:latin typeface="Calibri" pitchFamily="-72" charset="0"/>
              </a:rPr>
              <a:t>information</a:t>
            </a:r>
          </a:p>
        </p:txBody>
      </p:sp>
      <p:sp>
        <p:nvSpPr>
          <p:cNvPr id="136239" name="Rectangle 49"/>
          <p:cNvSpPr>
            <a:spLocks noChangeArrowheads="1"/>
          </p:cNvSpPr>
          <p:nvPr/>
        </p:nvSpPr>
        <p:spPr bwMode="auto">
          <a:xfrm>
            <a:off x="4830763" y="4975225"/>
            <a:ext cx="184150" cy="366713"/>
          </a:xfrm>
          <a:prstGeom prst="rect">
            <a:avLst/>
          </a:prstGeom>
          <a:noFill/>
          <a:ln w="9525">
            <a:noFill/>
            <a:miter lim="800000"/>
            <a:headEnd/>
            <a:tailEnd/>
          </a:ln>
        </p:spPr>
        <p:txBody>
          <a:bodyPr wrap="none">
            <a:prstTxWarp prst="textNoShape">
              <a:avLst/>
            </a:prstTxWarp>
            <a:spAutoFit/>
          </a:bodyPr>
          <a:lstStyle/>
          <a:p>
            <a:endParaRPr lang="en-US" sz="1800"/>
          </a:p>
        </p:txBody>
      </p:sp>
      <p:sp>
        <p:nvSpPr>
          <p:cNvPr id="136240" name="Rectangle 50"/>
          <p:cNvSpPr>
            <a:spLocks noChangeArrowheads="1"/>
          </p:cNvSpPr>
          <p:nvPr/>
        </p:nvSpPr>
        <p:spPr bwMode="auto">
          <a:xfrm>
            <a:off x="1005246" y="6186968"/>
            <a:ext cx="2573337" cy="366712"/>
          </a:xfrm>
          <a:prstGeom prst="rect">
            <a:avLst/>
          </a:prstGeom>
          <a:noFill/>
          <a:ln w="9525">
            <a:noFill/>
            <a:miter lim="800000"/>
            <a:headEnd/>
            <a:tailEnd/>
          </a:ln>
        </p:spPr>
        <p:txBody>
          <a:bodyPr wrap="none">
            <a:prstTxWarp prst="textNoShape">
              <a:avLst/>
            </a:prstTxWarp>
            <a:spAutoFit/>
          </a:bodyPr>
          <a:lstStyle/>
          <a:p>
            <a:r>
              <a:rPr lang="en-US" sz="1800" dirty="0">
                <a:solidFill>
                  <a:schemeClr val="tx2"/>
                </a:solidFill>
                <a:latin typeface="Calibri" pitchFamily="-72" charset="0"/>
              </a:rPr>
              <a:t>Limited to no information</a:t>
            </a:r>
          </a:p>
        </p:txBody>
      </p:sp>
      <p:sp>
        <p:nvSpPr>
          <p:cNvPr id="136242" name="Rectangle 53"/>
          <p:cNvSpPr>
            <a:spLocks noChangeArrowheads="1"/>
          </p:cNvSpPr>
          <p:nvPr/>
        </p:nvSpPr>
        <p:spPr bwMode="auto">
          <a:xfrm>
            <a:off x="7246938" y="5614988"/>
            <a:ext cx="184150" cy="366712"/>
          </a:xfrm>
          <a:prstGeom prst="rect">
            <a:avLst/>
          </a:prstGeom>
          <a:noFill/>
          <a:ln w="9525">
            <a:noFill/>
            <a:miter lim="800000"/>
            <a:headEnd/>
            <a:tailEnd/>
          </a:ln>
        </p:spPr>
        <p:txBody>
          <a:bodyPr wrap="none">
            <a:prstTxWarp prst="textNoShape">
              <a:avLst/>
            </a:prstTxWarp>
            <a:spAutoFit/>
          </a:bodyPr>
          <a:lstStyle/>
          <a:p>
            <a:endParaRPr lang="en-US" sz="1800"/>
          </a:p>
        </p:txBody>
      </p:sp>
      <p:sp>
        <p:nvSpPr>
          <p:cNvPr id="14" name="Slide Number Placeholder 13"/>
          <p:cNvSpPr>
            <a:spLocks noGrp="1"/>
          </p:cNvSpPr>
          <p:nvPr>
            <p:ph type="sldNum" sz="quarter" idx="12"/>
          </p:nvPr>
        </p:nvSpPr>
        <p:spPr/>
        <p:txBody>
          <a:bodyPr/>
          <a:lstStyle/>
          <a:p>
            <a:pPr>
              <a:defRPr/>
            </a:pPr>
            <a:fld id="{CB1F1A13-AD5E-4B0E-B289-56DD30C3808C}" type="slidenum">
              <a:rPr lang="en-US" smtClean="0"/>
              <a:pPr>
                <a:defRPr/>
              </a:pPr>
              <a:t>62</a:t>
            </a:fld>
            <a:endParaRPr lang="en-US"/>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a:xfrm>
            <a:off x="1298575" y="174625"/>
            <a:ext cx="10055225" cy="741363"/>
          </a:xfrm>
        </p:spPr>
        <p:txBody>
          <a:bodyPr/>
          <a:lstStyle/>
          <a:p>
            <a:pPr algn="ctr" eaLnBrk="1" hangingPunct="1">
              <a:defRPr/>
            </a:pPr>
            <a:r>
              <a:rPr lang="en-US" dirty="0" smtClean="0">
                <a:solidFill>
                  <a:schemeClr val="accent5">
                    <a:lumMod val="75000"/>
                  </a:schemeClr>
                </a:solidFill>
              </a:rPr>
              <a:t>Syndicated Research Available</a:t>
            </a:r>
          </a:p>
        </p:txBody>
      </p:sp>
      <p:graphicFrame>
        <p:nvGraphicFramePr>
          <p:cNvPr id="54334" name="Group 62"/>
          <p:cNvGraphicFramePr>
            <a:graphicFrameLocks noGrp="1"/>
          </p:cNvGraphicFramePr>
          <p:nvPr>
            <p:ph idx="1"/>
          </p:nvPr>
        </p:nvGraphicFramePr>
        <p:xfrm>
          <a:off x="549275" y="925513"/>
          <a:ext cx="11144250" cy="5029200"/>
        </p:xfrm>
        <a:graphic>
          <a:graphicData uri="http://schemas.openxmlformats.org/drawingml/2006/table">
            <a:tbl>
              <a:tblPr/>
              <a:tblGrid>
                <a:gridCol w="2228850"/>
                <a:gridCol w="2228850"/>
                <a:gridCol w="2228850"/>
                <a:gridCol w="2228850"/>
                <a:gridCol w="2228850"/>
              </a:tblGrid>
              <a:tr h="1809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FFFFFF"/>
                          </a:solidFill>
                          <a:effectLst/>
                          <a:latin typeface="Calibri" pitchFamily="-72" charset="0"/>
                          <a:ea typeface="ＭＳ Ｐゴシック" pitchFamily="-72" charset="-128"/>
                          <a:cs typeface="ＭＳ Ｐゴシック" pitchFamily="-72" charset="-128"/>
                        </a:rPr>
                        <a:t>Organization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Calibri" pitchFamily="-72" charset="0"/>
                          <a:ea typeface="ＭＳ Ｐゴシック" pitchFamily="-72" charset="-128"/>
                          <a:cs typeface="ＭＳ Ｐゴシック" pitchFamily="-72" charset="-128"/>
                        </a:rPr>
                        <a:t>Report</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Calibri" pitchFamily="-72" charset="0"/>
                          <a:ea typeface="ＭＳ Ｐゴシック" pitchFamily="-72" charset="-128"/>
                          <a:cs typeface="ＭＳ Ｐゴシック" pitchFamily="-72" charset="-128"/>
                        </a:rPr>
                        <a:t>Pros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Calibri" pitchFamily="-72" charset="0"/>
                          <a:ea typeface="ＭＳ Ｐゴシック" pitchFamily="-72" charset="-128"/>
                          <a:cs typeface="ＭＳ Ｐゴシック" pitchFamily="-72" charset="-128"/>
                        </a:rPr>
                        <a:t>Cons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Calibri" pitchFamily="-72" charset="0"/>
                          <a:ea typeface="ＭＳ Ｐゴシック" pitchFamily="-72" charset="-128"/>
                          <a:cs typeface="ＭＳ Ｐゴシック" pitchFamily="-72" charset="-128"/>
                        </a:rPr>
                        <a:t>Cost</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accent5">
                              <a:lumMod val="75000"/>
                            </a:schemeClr>
                          </a:solidFill>
                          <a:effectLst/>
                          <a:latin typeface="Calibri" pitchFamily="-72" charset="0"/>
                          <a:ea typeface="ＭＳ Ｐゴシック" pitchFamily="-72" charset="-128"/>
                          <a:cs typeface="ＭＳ Ｐゴシック" pitchFamily="-72" charset="-128"/>
                        </a:rPr>
                        <a:t>ABI</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accent5">
                              <a:lumMod val="75000"/>
                            </a:schemeClr>
                          </a:solidFill>
                          <a:effectLst/>
                          <a:latin typeface="Calibri" pitchFamily="-72" charset="0"/>
                          <a:ea typeface="ＭＳ Ｐゴシック" pitchFamily="-72" charset="-128"/>
                          <a:cs typeface="ＭＳ Ｐゴシック" pitchFamily="-72" charset="-128"/>
                        </a:rPr>
                        <a:t>Wearable Device Market share and Forecast 2015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accent5">
                              <a:lumMod val="75000"/>
                            </a:schemeClr>
                          </a:solidFill>
                          <a:effectLst/>
                          <a:latin typeface="Calibri" pitchFamily="-72" charset="0"/>
                          <a:ea typeface="ＭＳ Ｐゴシック" pitchFamily="-72" charset="-128"/>
                          <a:cs typeface="ＭＳ Ｐゴシック" pitchFamily="-72" charset="-128"/>
                        </a:rPr>
                        <a:t>Lots of data</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accent5">
                              <a:lumMod val="75000"/>
                            </a:schemeClr>
                          </a:solidFill>
                          <a:effectLst/>
                          <a:latin typeface="Calibri" pitchFamily="-72" charset="0"/>
                          <a:ea typeface="ＭＳ Ｐゴシック" pitchFamily="-72" charset="-128"/>
                          <a:cs typeface="ＭＳ Ｐゴシック" pitchFamily="-72" charset="-128"/>
                        </a:rPr>
                        <a:t>Very strategic</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accent5">
                              <a:lumMod val="75000"/>
                            </a:schemeClr>
                          </a:solidFill>
                          <a:effectLst/>
                          <a:latin typeface="Calibri" pitchFamily="-72" charset="0"/>
                          <a:ea typeface="ＭＳ Ｐゴシック" pitchFamily="-72" charset="-128"/>
                          <a:cs typeface="ＭＳ Ｐゴシック" pitchFamily="-72" charset="-128"/>
                        </a:rPr>
                        <a:t>Only 3 chapters on US Healthcare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accent5">
                              <a:lumMod val="75000"/>
                            </a:schemeClr>
                          </a:solidFill>
                          <a:effectLst/>
                          <a:latin typeface="Calibri" pitchFamily="-72" charset="0"/>
                          <a:ea typeface="ＭＳ Ｐゴシック" pitchFamily="-72" charset="-128"/>
                          <a:cs typeface="ＭＳ Ｐゴシック" pitchFamily="-72" charset="-128"/>
                        </a:rPr>
                        <a:t>$5000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err="1" smtClean="0">
                          <a:ln>
                            <a:noFill/>
                          </a:ln>
                          <a:solidFill>
                            <a:schemeClr val="accent5">
                              <a:lumMod val="75000"/>
                            </a:schemeClr>
                          </a:solidFill>
                          <a:effectLst/>
                          <a:latin typeface="Calibri" pitchFamily="-72" charset="0"/>
                          <a:ea typeface="ＭＳ Ｐゴシック" pitchFamily="-72" charset="-128"/>
                          <a:cs typeface="ＭＳ Ｐゴシック" pitchFamily="-72" charset="-128"/>
                        </a:rPr>
                        <a:t>Soreon</a:t>
                      </a:r>
                      <a:r>
                        <a:rPr kumimoji="0" lang="en-US" sz="1800" b="0" i="0" u="none" strike="noStrike" cap="none" normalizeH="0" baseline="0" dirty="0" smtClean="0">
                          <a:ln>
                            <a:noFill/>
                          </a:ln>
                          <a:solidFill>
                            <a:schemeClr val="accent5">
                              <a:lumMod val="75000"/>
                            </a:schemeClr>
                          </a:solidFill>
                          <a:effectLst/>
                          <a:latin typeface="Calibri" pitchFamily="-72" charset="0"/>
                          <a:ea typeface="ＭＳ Ｐゴシック" pitchFamily="-72" charset="-128"/>
                          <a:cs typeface="ＭＳ Ｐゴシック" pitchFamily="-72" charset="-128"/>
                        </a:rPr>
                        <a:t> Research</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FF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accent5">
                              <a:lumMod val="75000"/>
                            </a:schemeClr>
                          </a:solidFill>
                          <a:effectLst/>
                          <a:latin typeface="Calibri" pitchFamily="-72" charset="0"/>
                          <a:ea typeface="ＭＳ Ｐゴシック" pitchFamily="-72" charset="-128"/>
                          <a:cs typeface="ＭＳ Ｐゴシック" pitchFamily="-72" charset="-128"/>
                        </a:rPr>
                        <a:t>Wearables Disrupting Healthcare 2014</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FF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accent5">
                              <a:lumMod val="75000"/>
                            </a:schemeClr>
                          </a:solidFill>
                          <a:effectLst/>
                          <a:latin typeface="Calibri" pitchFamily="-72" charset="0"/>
                          <a:ea typeface="ＭＳ Ｐゴシック" pitchFamily="-72" charset="-128"/>
                          <a:cs typeface="ＭＳ Ｐゴシック" pitchFamily="-72" charset="-128"/>
                        </a:rPr>
                        <a:t>Contains US Data and Healthcare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FF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accent5">
                              <a:lumMod val="75000"/>
                            </a:schemeClr>
                          </a:solidFill>
                          <a:effectLst/>
                          <a:latin typeface="Calibri" pitchFamily="-72" charset="0"/>
                          <a:ea typeface="ＭＳ Ｐゴシック" pitchFamily="-72" charset="-128"/>
                          <a:cs typeface="ＭＳ Ｐゴシック" pitchFamily="-72" charset="-128"/>
                        </a:rPr>
                        <a:t>Based in Switzerland</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accent5">
                              <a:lumMod val="75000"/>
                            </a:schemeClr>
                          </a:solidFill>
                          <a:effectLst/>
                          <a:latin typeface="Calibri" pitchFamily="-72" charset="0"/>
                          <a:ea typeface="ＭＳ Ｐゴシック" pitchFamily="-72" charset="-128"/>
                          <a:cs typeface="ＭＳ Ｐゴシック" pitchFamily="-72" charset="-128"/>
                        </a:rPr>
                        <a:t>10 person shop</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accent5">
                              <a:lumMod val="75000"/>
                            </a:schemeClr>
                          </a:solidFill>
                          <a:effectLst/>
                          <a:latin typeface="Calibri" pitchFamily="-72" charset="0"/>
                          <a:ea typeface="ＭＳ Ｐゴシック" pitchFamily="-72" charset="-128"/>
                          <a:cs typeface="ＭＳ Ｐゴシック" pitchFamily="-72" charset="-128"/>
                        </a:rPr>
                        <a:t>Not responsive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FF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accent5">
                              <a:lumMod val="75000"/>
                            </a:schemeClr>
                          </a:solidFill>
                          <a:effectLst/>
                          <a:latin typeface="Calibri" pitchFamily="-72" charset="0"/>
                          <a:ea typeface="ＭＳ Ｐゴシック" pitchFamily="-72" charset="-128"/>
                          <a:cs typeface="ＭＳ Ｐゴシック" pitchFamily="-72" charset="-128"/>
                        </a:rPr>
                        <a:t>$1950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FF7"/>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accent5">
                              <a:lumMod val="75000"/>
                            </a:schemeClr>
                          </a:solidFill>
                          <a:effectLst/>
                          <a:latin typeface="Calibri" pitchFamily="-72" charset="0"/>
                          <a:ea typeface="ＭＳ Ｐゴシック" pitchFamily="-72" charset="-128"/>
                          <a:cs typeface="ＭＳ Ｐゴシック" pitchFamily="-72" charset="-128"/>
                        </a:rPr>
                        <a:t>Mintel</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accent5">
                              <a:lumMod val="75000"/>
                            </a:schemeClr>
                          </a:solidFill>
                          <a:effectLst/>
                          <a:latin typeface="Calibri" pitchFamily="-72" charset="0"/>
                          <a:ea typeface="ＭＳ Ｐゴシック" pitchFamily="-72" charset="-128"/>
                          <a:cs typeface="ＭＳ Ｐゴシック" pitchFamily="-72" charset="-128"/>
                        </a:rPr>
                        <a:t>Wearable Technology 2015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accent5">
                              <a:lumMod val="75000"/>
                            </a:schemeClr>
                          </a:solidFill>
                          <a:effectLst/>
                          <a:latin typeface="Calibri" pitchFamily="-72" charset="0"/>
                          <a:ea typeface="ＭＳ Ｐゴシック" pitchFamily="-72" charset="-128"/>
                          <a:cs typeface="ＭＳ Ｐゴシック" pitchFamily="-72" charset="-128"/>
                        </a:rPr>
                        <a:t>Reputable firm</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accent5">
                              <a:lumMod val="75000"/>
                            </a:schemeClr>
                          </a:solidFill>
                          <a:effectLst/>
                          <a:latin typeface="Calibri" pitchFamily="-72" charset="0"/>
                          <a:ea typeface="ＭＳ Ｐゴシック" pitchFamily="-72" charset="-128"/>
                          <a:cs typeface="ＭＳ Ｐゴシック" pitchFamily="-72" charset="-128"/>
                        </a:rPr>
                        <a:t>Only 200 65+ seniors talked to</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accent5">
                              <a:lumMod val="75000"/>
                            </a:schemeClr>
                          </a:solidFill>
                          <a:effectLst/>
                          <a:latin typeface="Calibri" pitchFamily="-72" charset="0"/>
                          <a:ea typeface="ＭＳ Ｐゴシック" pitchFamily="-72" charset="-128"/>
                          <a:cs typeface="ＭＳ Ｐゴシック" pitchFamily="-72" charset="-128"/>
                        </a:rPr>
                        <a:t>Can’t break out 65+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accent5">
                              <a:lumMod val="75000"/>
                            </a:schemeClr>
                          </a:solidFill>
                          <a:effectLst/>
                          <a:latin typeface="Calibri" pitchFamily="-72" charset="0"/>
                          <a:ea typeface="ＭＳ Ｐゴシック" pitchFamily="-72" charset="-128"/>
                          <a:cs typeface="ＭＳ Ｐゴシック" pitchFamily="-72" charset="-128"/>
                        </a:rPr>
                        <a:t>$3995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accent5">
                              <a:lumMod val="75000"/>
                            </a:schemeClr>
                          </a:solidFill>
                          <a:effectLst/>
                          <a:latin typeface="Calibri" pitchFamily="-72" charset="0"/>
                          <a:ea typeface="ＭＳ Ｐゴシック" pitchFamily="-72" charset="-128"/>
                          <a:cs typeface="ＭＳ Ｐゴシック" pitchFamily="-72" charset="-128"/>
                        </a:rPr>
                        <a:t>Parks Associates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FF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accent5">
                              <a:lumMod val="75000"/>
                            </a:schemeClr>
                          </a:solidFill>
                          <a:effectLst/>
                          <a:latin typeface="Calibri" pitchFamily="-72" charset="0"/>
                          <a:ea typeface="ＭＳ Ｐゴシック" pitchFamily="-72" charset="-128"/>
                          <a:cs typeface="ＭＳ Ｐゴシック" pitchFamily="-72" charset="-128"/>
                        </a:rPr>
                        <a:t>Wearable Products 2014</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FF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accent5">
                              <a:lumMod val="75000"/>
                            </a:schemeClr>
                          </a:solidFill>
                          <a:effectLst/>
                          <a:latin typeface="Calibri" pitchFamily="-72" charset="0"/>
                          <a:ea typeface="ＭＳ Ｐゴシック" pitchFamily="-72" charset="-128"/>
                          <a:cs typeface="ＭＳ Ｐゴシック" pitchFamily="-72" charset="-128"/>
                        </a:rPr>
                        <a:t>Quoted by other sources/Several Reports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FF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accent5">
                              <a:lumMod val="75000"/>
                            </a:schemeClr>
                          </a:solidFill>
                          <a:effectLst/>
                          <a:latin typeface="Calibri" pitchFamily="-72" charset="0"/>
                          <a:ea typeface="ＭＳ Ｐゴシック" pitchFamily="-72" charset="-128"/>
                          <a:cs typeface="ＭＳ Ｐゴシック" pitchFamily="-72" charset="-128"/>
                        </a:rPr>
                        <a:t>Only 2 chapters on Healthcare and Fitness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FF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accent5">
                              <a:lumMod val="75000"/>
                            </a:schemeClr>
                          </a:solidFill>
                          <a:effectLst/>
                          <a:latin typeface="Calibri" pitchFamily="-72" charset="0"/>
                          <a:ea typeface="ＭＳ Ｐゴシック" pitchFamily="-72" charset="-128"/>
                          <a:cs typeface="ＭＳ Ｐゴシック" pitchFamily="-72" charset="-128"/>
                        </a:rPr>
                        <a:t>$3200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FF7"/>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accent5">
                              <a:lumMod val="75000"/>
                            </a:schemeClr>
                          </a:solidFill>
                          <a:effectLst/>
                          <a:latin typeface="Calibri" pitchFamily="-72" charset="0"/>
                          <a:ea typeface="ＭＳ Ｐゴシック" pitchFamily="-72" charset="-128"/>
                          <a:cs typeface="ＭＳ Ｐゴシック" pitchFamily="-72" charset="-128"/>
                        </a:rPr>
                        <a:t>Global Industry Analysts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accent5">
                              <a:lumMod val="75000"/>
                            </a:schemeClr>
                          </a:solidFill>
                          <a:effectLst/>
                          <a:latin typeface="Calibri" pitchFamily="-72" charset="0"/>
                          <a:ea typeface="ＭＳ Ｐゴシック" pitchFamily="-72" charset="-128"/>
                          <a:cs typeface="ＭＳ Ｐゴシック" pitchFamily="-72" charset="-128"/>
                        </a:rPr>
                        <a:t>Assisted Living</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accent5">
                              <a:lumMod val="75000"/>
                            </a:schemeClr>
                          </a:solidFill>
                          <a:effectLst/>
                          <a:latin typeface="Calibri" pitchFamily="-72" charset="0"/>
                          <a:ea typeface="ＭＳ Ｐゴシック" pitchFamily="-72" charset="-128"/>
                          <a:cs typeface="ＭＳ Ｐゴシック" pitchFamily="-72" charset="-128"/>
                        </a:rPr>
                        <a:t>Technologies 2015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accent5">
                              <a:lumMod val="75000"/>
                            </a:schemeClr>
                          </a:solidFill>
                          <a:effectLst/>
                          <a:latin typeface="Calibri" pitchFamily="-72" charset="0"/>
                          <a:ea typeface="ＭＳ Ｐゴシック" pitchFamily="-72" charset="-128"/>
                          <a:cs typeface="ＭＳ Ｐゴシック" pitchFamily="-72" charset="-128"/>
                        </a:rPr>
                        <a:t>Lots of data</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accent5">
                              <a:lumMod val="75000"/>
                            </a:schemeClr>
                          </a:solidFill>
                          <a:effectLst/>
                          <a:latin typeface="Calibri" pitchFamily="-72" charset="0"/>
                          <a:ea typeface="ＭＳ Ｐゴシック" pitchFamily="-72" charset="-128"/>
                          <a:cs typeface="ＭＳ Ｐゴシック" pitchFamily="-72" charset="-128"/>
                        </a:rPr>
                        <a:t>One chapter US</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accent5">
                              <a:lumMod val="75000"/>
                            </a:schemeClr>
                          </a:solidFill>
                          <a:effectLst/>
                          <a:latin typeface="Calibri" pitchFamily="-72" charset="0"/>
                          <a:ea typeface="ＭＳ Ｐゴシック" pitchFamily="-72" charset="-128"/>
                          <a:cs typeface="ＭＳ Ｐゴシック" pitchFamily="-72" charset="-128"/>
                        </a:rPr>
                        <a:t>No healthcare/65+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accent5">
                              <a:lumMod val="75000"/>
                            </a:schemeClr>
                          </a:solidFill>
                          <a:effectLst/>
                          <a:latin typeface="Calibri" pitchFamily="-72" charset="0"/>
                          <a:ea typeface="ＭＳ Ｐゴシック" pitchFamily="-72" charset="-128"/>
                          <a:cs typeface="ＭＳ Ｐゴシック" pitchFamily="-72" charset="-128"/>
                        </a:rPr>
                        <a:t>$4950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r>
              <a:tr h="3492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accent5">
                              <a:lumMod val="75000"/>
                            </a:schemeClr>
                          </a:solidFill>
                          <a:effectLst/>
                          <a:latin typeface="Calibri" pitchFamily="-72" charset="0"/>
                          <a:ea typeface="ＭＳ Ｐゴシック" pitchFamily="-72" charset="-128"/>
                          <a:cs typeface="ＭＳ Ｐゴシック" pitchFamily="-72" charset="-128"/>
                        </a:rPr>
                        <a:t>IDC</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FF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accent5">
                              <a:lumMod val="75000"/>
                            </a:schemeClr>
                          </a:solidFill>
                          <a:effectLst/>
                          <a:latin typeface="Calibri" pitchFamily="-72" charset="0"/>
                          <a:ea typeface="ＭＳ Ｐゴシック" pitchFamily="-72" charset="-128"/>
                          <a:cs typeface="ＭＳ Ｐゴシック" pitchFamily="-72" charset="-128"/>
                        </a:rPr>
                        <a:t>Customized Research</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FF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accent5">
                              <a:lumMod val="75000"/>
                            </a:schemeClr>
                          </a:solidFill>
                          <a:effectLst/>
                          <a:latin typeface="Calibri" pitchFamily="-72" charset="0"/>
                          <a:ea typeface="ＭＳ Ｐゴシック" pitchFamily="-72" charset="-128"/>
                          <a:cs typeface="ＭＳ Ｐゴシック" pitchFamily="-72" charset="-128"/>
                        </a:rPr>
                        <a:t>Solid well known co.</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FF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accent5">
                              <a:lumMod val="75000"/>
                            </a:schemeClr>
                          </a:solidFill>
                          <a:effectLst/>
                          <a:latin typeface="Calibri" pitchFamily="-72" charset="0"/>
                          <a:ea typeface="ＭＳ Ｐゴシック" pitchFamily="-72" charset="-128"/>
                          <a:cs typeface="ＭＳ Ｐゴシック" pitchFamily="-72" charset="-128"/>
                        </a:rPr>
                        <a:t>Not responsive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FF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accent5">
                              <a:lumMod val="75000"/>
                            </a:schemeClr>
                          </a:solidFill>
                          <a:effectLst/>
                          <a:latin typeface="Calibri" pitchFamily="-72" charset="0"/>
                          <a:ea typeface="ＭＳ Ｐゴシック" pitchFamily="-72" charset="-128"/>
                          <a:cs typeface="ＭＳ Ｐゴシック" pitchFamily="-72" charset="-128"/>
                        </a:rPr>
                        <a:t>5k to $8k</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FF7"/>
                    </a:solidFill>
                  </a:tcPr>
                </a:tc>
              </a:tr>
            </a:tbl>
          </a:graphicData>
        </a:graphic>
      </p:graphicFrame>
      <p:sp>
        <p:nvSpPr>
          <p:cNvPr id="2" name="Slide Number Placeholder 1"/>
          <p:cNvSpPr>
            <a:spLocks noGrp="1"/>
          </p:cNvSpPr>
          <p:nvPr>
            <p:ph type="sldNum" sz="quarter" idx="12"/>
          </p:nvPr>
        </p:nvSpPr>
        <p:spPr/>
        <p:txBody>
          <a:bodyPr/>
          <a:lstStyle/>
          <a:p>
            <a:pPr>
              <a:defRPr/>
            </a:pPr>
            <a:fld id="{55312D73-2162-40B8-8CAF-1FC14DF64A96}" type="slidenum">
              <a:rPr lang="en-US" smtClean="0"/>
              <a:pPr>
                <a:defRPr/>
              </a:pPr>
              <a:t>63</a:t>
            </a:fld>
            <a:endParaRPr lang="en-US"/>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p:cNvSpPr>
            <a:spLocks noGrp="1"/>
          </p:cNvSpPr>
          <p:nvPr>
            <p:ph type="title"/>
          </p:nvPr>
        </p:nvSpPr>
        <p:spPr/>
        <p:txBody>
          <a:bodyPr/>
          <a:lstStyle/>
          <a:p>
            <a:pPr algn="ctr" eaLnBrk="1" hangingPunct="1">
              <a:defRPr/>
            </a:pPr>
            <a:r>
              <a:rPr lang="en-US" dirty="0" smtClean="0">
                <a:solidFill>
                  <a:schemeClr val="accent5">
                    <a:lumMod val="75000"/>
                  </a:schemeClr>
                </a:solidFill>
              </a:rPr>
              <a:t>Syndicated Research Questions</a:t>
            </a:r>
          </a:p>
        </p:txBody>
      </p:sp>
      <p:sp>
        <p:nvSpPr>
          <p:cNvPr id="55298" name="Content Placeholder 2"/>
          <p:cNvSpPr>
            <a:spLocks noGrp="1"/>
          </p:cNvSpPr>
          <p:nvPr>
            <p:ph idx="1"/>
          </p:nvPr>
        </p:nvSpPr>
        <p:spPr/>
        <p:txBody>
          <a:bodyPr/>
          <a:lstStyle/>
          <a:p>
            <a:pPr eaLnBrk="1" hangingPunct="1">
              <a:defRPr/>
            </a:pPr>
            <a:r>
              <a:rPr lang="en-US" dirty="0" smtClean="0">
                <a:solidFill>
                  <a:schemeClr val="accent5">
                    <a:lumMod val="75000"/>
                  </a:schemeClr>
                </a:solidFill>
              </a:rPr>
              <a:t>Do you need additional information to make a decision to implement this initiative and develop a “Go-to-Market” strategy?</a:t>
            </a:r>
          </a:p>
          <a:p>
            <a:pPr eaLnBrk="1" hangingPunct="1">
              <a:defRPr/>
            </a:pPr>
            <a:r>
              <a:rPr lang="en-US" dirty="0" smtClean="0">
                <a:solidFill>
                  <a:schemeClr val="accent5">
                    <a:lumMod val="75000"/>
                  </a:schemeClr>
                </a:solidFill>
              </a:rPr>
              <a:t>If the answer is yes, we would recommend purchasing Parks Associates report/reports</a:t>
            </a:r>
          </a:p>
          <a:p>
            <a:pPr lvl="1" eaLnBrk="1" hangingPunct="1">
              <a:defRPr/>
            </a:pPr>
            <a:r>
              <a:rPr lang="en-US" dirty="0" smtClean="0">
                <a:solidFill>
                  <a:schemeClr val="accent5">
                    <a:lumMod val="75000"/>
                  </a:schemeClr>
                </a:solidFill>
              </a:rPr>
              <a:t>They appear to be in tune with the needs of this market segment and give talks at conventions</a:t>
            </a:r>
          </a:p>
          <a:p>
            <a:pPr lvl="1" eaLnBrk="1" hangingPunct="1">
              <a:defRPr/>
            </a:pPr>
            <a:r>
              <a:rPr lang="en-US" dirty="0" smtClean="0">
                <a:solidFill>
                  <a:schemeClr val="accent5">
                    <a:lumMod val="75000"/>
                  </a:schemeClr>
                </a:solidFill>
              </a:rPr>
              <a:t>They work with the AARP in research for wearables for the senior market</a:t>
            </a:r>
          </a:p>
        </p:txBody>
      </p:sp>
      <p:sp>
        <p:nvSpPr>
          <p:cNvPr id="2" name="Slide Number Placeholder 1"/>
          <p:cNvSpPr>
            <a:spLocks noGrp="1"/>
          </p:cNvSpPr>
          <p:nvPr>
            <p:ph type="sldNum" sz="quarter" idx="12"/>
          </p:nvPr>
        </p:nvSpPr>
        <p:spPr/>
        <p:txBody>
          <a:bodyPr/>
          <a:lstStyle/>
          <a:p>
            <a:pPr>
              <a:defRPr/>
            </a:pPr>
            <a:fld id="{561A65C5-32A0-48BE-8AD8-467EABCD7AF0}" type="slidenum">
              <a:rPr lang="en-US" smtClean="0"/>
              <a:pPr>
                <a:defRPr/>
              </a:pPr>
              <a:t>64</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2289</TotalTime>
  <Words>2485</Words>
  <Application>Microsoft Office PowerPoint</Application>
  <PresentationFormat>Widescreen</PresentationFormat>
  <Paragraphs>442</Paragraphs>
  <Slides>64</Slides>
  <Notes>64</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4</vt:i4>
      </vt:variant>
      <vt:variant>
        <vt:lpstr>Slide Titles</vt:lpstr>
      </vt:variant>
      <vt:variant>
        <vt:i4>64</vt:i4>
      </vt:variant>
    </vt:vector>
  </HeadingPairs>
  <TitlesOfParts>
    <vt:vector size="75" baseType="lpstr">
      <vt:lpstr>ＭＳ Ｐゴシック</vt:lpstr>
      <vt:lpstr>Arial</vt:lpstr>
      <vt:lpstr>Calibri</vt:lpstr>
      <vt:lpstr>Calibri Light</vt:lpstr>
      <vt:lpstr>Times New Roman</vt:lpstr>
      <vt:lpstr>Wingdings</vt:lpstr>
      <vt:lpstr>Office Theme</vt:lpstr>
      <vt:lpstr>Microsoft Excel 97-2003 Worksheet</vt:lpstr>
      <vt:lpstr>Chart</vt:lpstr>
      <vt:lpstr>Worksheet</vt:lpstr>
      <vt:lpstr>Microsoft Excel Chart</vt:lpstr>
      <vt:lpstr>The US  Wearables/Wellness Tracking &amp; Coaching Market</vt:lpstr>
      <vt:lpstr>Presentation Outline</vt:lpstr>
      <vt:lpstr>Presentation Outline continued</vt:lpstr>
      <vt:lpstr>Objectives of Secondary Research</vt:lpstr>
      <vt:lpstr>Methodology</vt:lpstr>
      <vt:lpstr>Setting the Stage</vt:lpstr>
      <vt:lpstr>Setting the Stage continued</vt:lpstr>
      <vt:lpstr>A Framework For Technologies for Seniors Aging in Place Technology Watch 2015</vt:lpstr>
      <vt:lpstr>Snapshot of Technology Devices Used by US Seniors/Caregivers Parks Associates Current and Future Caregiver Technology December 2014</vt:lpstr>
      <vt:lpstr>Personal Safety Monitoring US Market Forecast AARP/Parks Associates 2016 Caregiving Innovation Frontiers</vt:lpstr>
      <vt:lpstr>Current and Projected Wearables Market</vt:lpstr>
      <vt:lpstr>Estimate of Total Worldwide Wearable Market In millions of units from IDC (International Data Corporation) 2014 </vt:lpstr>
      <vt:lpstr>Demographics of US Wearable Users</vt:lpstr>
      <vt:lpstr>Projected Use of Wearables in US by Age Demographics Source: emarketer.com and Soreon Research</vt:lpstr>
      <vt:lpstr>Current and Projected Sales By Type of Wearables</vt:lpstr>
      <vt:lpstr>Projected Sales of Smart vs. Basic Wearables IDC 2015 millions of units Worldwide</vt:lpstr>
      <vt:lpstr>Percent of People Likely to Purchase Wearables by Type PWC (PriceWaterhouseCoopers) All Ages Healthcare Wearables The Early Years 2014</vt:lpstr>
      <vt:lpstr>Worldwide Wearable Device Forecast Source: IDC 2015</vt:lpstr>
      <vt:lpstr>Projected Wearable Unit Sales by Type of Wearable Source: IDC/Statista 2015</vt:lpstr>
      <vt:lpstr>Forecast of Types of Wearable Products VisionGain 2015</vt:lpstr>
      <vt:lpstr>Type of Wearable by Demographics Source: Aretcon</vt:lpstr>
      <vt:lpstr>Healthcare</vt:lpstr>
      <vt:lpstr>Estimate of Worldwide Healthcare Market Source: Statista -- In millions of units </vt:lpstr>
      <vt:lpstr>Projected Dollar Sales of Wearables for US Healthcare Market</vt:lpstr>
      <vt:lpstr>World Wearable Medical Device Market by Application IDC 2014</vt:lpstr>
      <vt:lpstr>Projected Applications of Smart Wearables in US Healthcare Industry Soreon Research</vt:lpstr>
      <vt:lpstr>Desired Applications for Health and Fitness Wearables Source: Consumer Technology Association</vt:lpstr>
      <vt:lpstr>Leading Manufacturers of Wearable Devices</vt:lpstr>
      <vt:lpstr>Market Share of Smart Wearables (3rd Party Applications) IDC 2015 2nd Q Data Worldwide Shipments</vt:lpstr>
      <vt:lpstr>Global Leaders of Wearables Source: IDC/Statista</vt:lpstr>
      <vt:lpstr>Brands of Fitness Trackers US Parks Associates 2014</vt:lpstr>
      <vt:lpstr>Tele-health/mHealth Fitness  </vt:lpstr>
      <vt:lpstr>US Telehealth Market </vt:lpstr>
      <vt:lpstr>Top Barriers to Doctor Adoption for Mobile Health Health Research Institute/PWC Healthcare Delivery of the Future 2014</vt:lpstr>
      <vt:lpstr>Physicians Reporting Healthcare Activities On A Mobile Device Health Research Institute/PWC Healthcare Delivery of the Future 2014</vt:lpstr>
      <vt:lpstr>Top 20 Health/Fitness Device Manufacturers VisionGain2015</vt:lpstr>
      <vt:lpstr>Top 20 Health/Fitness Device Manufacturers VisionGain2015</vt:lpstr>
      <vt:lpstr>Telehealth Service Providers AARP/Parks Associates 2016</vt:lpstr>
      <vt:lpstr>Results/Benefits in Using Wellness Monitoring</vt:lpstr>
      <vt:lpstr>Change in Exercise Behaviors From Coaching  </vt:lpstr>
      <vt:lpstr>Change In Blood Pressure From Wellness Coaching National Consortium for Credentialing Health &amp; Wellness Coaches Percent of People </vt:lpstr>
      <vt:lpstr>Impact of Weight Loss By Coaching Johns Hopkins/Kaiser Permanente/National Consortium: Coaching In Action</vt:lpstr>
      <vt:lpstr>Percent Decrease In Hospital Admissions (VA) McKinsey &amp; Company Health International White Paper 2011 </vt:lpstr>
      <vt:lpstr>Additional Results</vt:lpstr>
      <vt:lpstr>Return on Investment From Wellness Coaching National Consortium for Credentialing Health &amp; Wellness Coaches</vt:lpstr>
      <vt:lpstr>Other Issues</vt:lpstr>
      <vt:lpstr>Likelihood of Purchasing Wearables by Price Point US PWC 2014 Healthcare Wearables The Early Days</vt:lpstr>
      <vt:lpstr>Health Apps</vt:lpstr>
      <vt:lpstr>Senior “Communities” and Influencers Cited</vt:lpstr>
      <vt:lpstr>Senior “Communities” and Influencers Cited</vt:lpstr>
      <vt:lpstr>Senior “Communities” and Influencers Cited</vt:lpstr>
      <vt:lpstr>Summary/Conclusions/ Recommendations/Next Steps</vt:lpstr>
      <vt:lpstr>Summary</vt:lpstr>
      <vt:lpstr>Summary continued</vt:lpstr>
      <vt:lpstr>Summary continued </vt:lpstr>
      <vt:lpstr>Conclusions</vt:lpstr>
      <vt:lpstr>Macro Issues</vt:lpstr>
      <vt:lpstr>Issues To Address</vt:lpstr>
      <vt:lpstr>Issues To Address</vt:lpstr>
      <vt:lpstr>Issues To Address</vt:lpstr>
      <vt:lpstr>Appendix</vt:lpstr>
      <vt:lpstr>PowerPoint Presentation</vt:lpstr>
      <vt:lpstr>Syndicated Research Available</vt:lpstr>
      <vt:lpstr>Syndicated Research Questions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Recap of Channel Research</dc:title>
  <dc:creator>Alan Hale</dc:creator>
  <cp:lastModifiedBy>Alan Hale</cp:lastModifiedBy>
  <cp:revision>496</cp:revision>
  <dcterms:created xsi:type="dcterms:W3CDTF">2015-08-05T16:25:33Z</dcterms:created>
  <dcterms:modified xsi:type="dcterms:W3CDTF">2017-03-30T20:16:41Z</dcterms:modified>
</cp:coreProperties>
</file>