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2"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06" autoAdjust="0"/>
    <p:restoredTop sz="94660"/>
  </p:normalViewPr>
  <p:slideViewPr>
    <p:cSldViewPr snapToGrid="0">
      <p:cViewPr>
        <p:scale>
          <a:sx n="83" d="100"/>
          <a:sy n="83" d="100"/>
        </p:scale>
        <p:origin x="-108" y="-6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4/28/2017</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payscale.com/research/US/Job=Special_Agent_(Federal)/Salary" TargetMode="External"/><Relationship Id="rId7" Type="http://schemas.openxmlformats.org/officeDocument/2006/relationships/hyperlink" Target="https://www.quora.com/Which-state-pays-FBI-agents-the-most" TargetMode="External"/><Relationship Id="rId2" Type="http://schemas.openxmlformats.org/officeDocument/2006/relationships/hyperlink" Target="https://www.google.com/?gws_rd=ssl#safe=strict&amp;q=supervisory+special+agent&amp;spf=210" TargetMode="External"/><Relationship Id="rId1" Type="http://schemas.openxmlformats.org/officeDocument/2006/relationships/slideLayout" Target="../slideLayouts/slideLayout2.xml"/><Relationship Id="rId6" Type="http://schemas.openxmlformats.org/officeDocument/2006/relationships/hyperlink" Target="http://work.chron.com/characteristics-fbi-agents-7224.html" TargetMode="External"/><Relationship Id="rId5" Type="http://schemas.openxmlformats.org/officeDocument/2006/relationships/hyperlink" Target="https://www.fbi.gov/about/faqs" TargetMode="External"/><Relationship Id="rId4" Type="http://schemas.openxmlformats.org/officeDocument/2006/relationships/hyperlink" Target="http://study.com/articles/Become_a_FBI_Profiler_Education_and_Career_Roadmap.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Supervisory Special Agent</a:t>
            </a:r>
          </a:p>
        </p:txBody>
      </p:sp>
      <p:sp>
        <p:nvSpPr>
          <p:cNvPr id="3" name="Subtitle 2"/>
          <p:cNvSpPr>
            <a:spLocks noGrp="1"/>
          </p:cNvSpPr>
          <p:nvPr>
            <p:ph type="subTitle" idx="1"/>
          </p:nvPr>
        </p:nvSpPr>
        <p:spPr/>
        <p:txBody>
          <a:bodyPr>
            <a:normAutofit/>
          </a:bodyPr>
          <a:lstStyle/>
          <a:p>
            <a:r>
              <a:rPr lang="en-US" dirty="0" smtClean="0"/>
              <a:t>Ashlyn Knight</a:t>
            </a:r>
            <a:endParaRPr lang="en-US" dirty="0"/>
          </a:p>
        </p:txBody>
      </p:sp>
    </p:spTree>
    <p:extLst>
      <p:ext uri="{BB962C8B-B14F-4D97-AF65-F5344CB8AC3E}">
        <p14:creationId xmlns:p14="http://schemas.microsoft.com/office/powerpoint/2010/main" val="36472389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Supervisory </a:t>
            </a:r>
            <a:r>
              <a:rPr lang="en-US" dirty="0"/>
              <a:t>Special </a:t>
            </a:r>
            <a:r>
              <a:rPr lang="en-US" dirty="0" smtClean="0"/>
              <a:t>Agent?</a:t>
            </a:r>
            <a:endParaRPr lang="en-US" dirty="0"/>
          </a:p>
        </p:txBody>
      </p:sp>
      <p:sp>
        <p:nvSpPr>
          <p:cNvPr id="3" name="Content Placeholder 2"/>
          <p:cNvSpPr>
            <a:spLocks noGrp="1"/>
          </p:cNvSpPr>
          <p:nvPr>
            <p:ph idx="1"/>
          </p:nvPr>
        </p:nvSpPr>
        <p:spPr/>
        <p:txBody>
          <a:bodyPr/>
          <a:lstStyle/>
          <a:p>
            <a:r>
              <a:rPr lang="en-US" dirty="0"/>
              <a:t>The </a:t>
            </a:r>
            <a:r>
              <a:rPr lang="en-US" dirty="0" smtClean="0"/>
              <a:t>Federal Bureau of Investigation </a:t>
            </a:r>
            <a:r>
              <a:rPr lang="en-US" dirty="0"/>
              <a:t>is an intelligence-driven and threat-focused national security organization with both intelligence and law enforcement responsibilities</a:t>
            </a:r>
            <a:r>
              <a:rPr lang="en-US" dirty="0" smtClean="0"/>
              <a:t>. (5) A </a:t>
            </a:r>
            <a:r>
              <a:rPr lang="en-US" dirty="0"/>
              <a:t>Supervisory Special </a:t>
            </a:r>
            <a:r>
              <a:rPr lang="en-US" dirty="0" smtClean="0"/>
              <a:t>Agent is an agent that works with the FBI and is a leader of </a:t>
            </a:r>
            <a:r>
              <a:rPr lang="en-US" dirty="0"/>
              <a:t>a certain team. It requires them to report directly to managing and executive special </a:t>
            </a:r>
            <a:r>
              <a:rPr lang="en-US" dirty="0" smtClean="0"/>
              <a:t>agents. (1) FBI </a:t>
            </a:r>
            <a:r>
              <a:rPr lang="en-US" dirty="0"/>
              <a:t>agents are in charge of investigating over 200 different categories of violations related to national security and federal law. The criminal activity a FBI agent may investigate includes bank robberies, terrorism, corruption, cybercrime, organized crime, espionage and drug trafficking</a:t>
            </a:r>
            <a:r>
              <a:rPr lang="en-US" dirty="0" smtClean="0"/>
              <a:t>.</a:t>
            </a:r>
          </a:p>
          <a:p>
            <a:r>
              <a:rPr lang="en-US" dirty="0" smtClean="0"/>
              <a:t>Evidence cited on slide 7. stated after each sentence or paragraph.</a:t>
            </a:r>
          </a:p>
        </p:txBody>
      </p:sp>
    </p:spTree>
    <p:extLst>
      <p:ext uri="{BB962C8B-B14F-4D97-AF65-F5344CB8AC3E}">
        <p14:creationId xmlns:p14="http://schemas.microsoft.com/office/powerpoint/2010/main" val="388805317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 and Training</a:t>
            </a:r>
            <a:endParaRPr lang="en-US" dirty="0"/>
          </a:p>
        </p:txBody>
      </p:sp>
      <p:sp>
        <p:nvSpPr>
          <p:cNvPr id="3" name="Content Placeholder 2"/>
          <p:cNvSpPr>
            <a:spLocks noGrp="1"/>
          </p:cNvSpPr>
          <p:nvPr>
            <p:ph idx="1"/>
          </p:nvPr>
        </p:nvSpPr>
        <p:spPr/>
        <p:txBody>
          <a:bodyPr>
            <a:normAutofit lnSpcReduction="10000"/>
          </a:bodyPr>
          <a:lstStyle/>
          <a:p>
            <a:r>
              <a:rPr lang="en-US" dirty="0"/>
              <a:t>The FBI requires all agents to hold at least a bachelor's degree from an accredited U.S. college. Suggested degree programs include psychology, criminology, or sociology. </a:t>
            </a:r>
            <a:r>
              <a:rPr lang="en-US" dirty="0" smtClean="0"/>
              <a:t>(4) Consider </a:t>
            </a:r>
            <a:r>
              <a:rPr lang="en-US" dirty="0"/>
              <a:t>an advanced degree. While a bachelor's is the required minimum for employment with the FBI, the FBI also reports that the Behavioral Analysis Unit consists of Supervisory Special Agents who possess advanced degrees. Earning an advanced degree could increase a candidate's chances of being hired into the unit later in his or her career. Prospective FBI agents must have a bachelor’s degree a with an overall GPA of 3.0 or higher and three years of related work experience, or an advanced degree (master’s degree or higher) and two years of related work experience.</a:t>
            </a:r>
            <a:endParaRPr lang="en-US" dirty="0" smtClean="0"/>
          </a:p>
          <a:p>
            <a:r>
              <a:rPr lang="en-US" dirty="0"/>
              <a:t>It takes 4-6 years of college to get the degree to become an FBI agent</a:t>
            </a:r>
            <a:r>
              <a:rPr lang="en-US" dirty="0" smtClean="0"/>
              <a:t>.</a:t>
            </a:r>
          </a:p>
          <a:p>
            <a:r>
              <a:rPr lang="en-US" dirty="0" smtClean="0"/>
              <a:t>I would most likely go to </a:t>
            </a:r>
            <a:r>
              <a:rPr lang="en-US" dirty="0"/>
              <a:t>Ashford University in San Diego, </a:t>
            </a:r>
            <a:r>
              <a:rPr lang="en-US" dirty="0" smtClean="0"/>
              <a:t>California.</a:t>
            </a:r>
          </a:p>
          <a:p>
            <a:endParaRPr lang="en-US" dirty="0"/>
          </a:p>
        </p:txBody>
      </p:sp>
    </p:spTree>
    <p:extLst>
      <p:ext uri="{BB962C8B-B14F-4D97-AF65-F5344CB8AC3E}">
        <p14:creationId xmlns:p14="http://schemas.microsoft.com/office/powerpoint/2010/main" val="73193085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Opportunities for Advancement</a:t>
            </a:r>
            <a:endParaRPr lang="en-US" dirty="0"/>
          </a:p>
        </p:txBody>
      </p:sp>
      <p:sp>
        <p:nvSpPr>
          <p:cNvPr id="3" name="Content Placeholder 2"/>
          <p:cNvSpPr>
            <a:spLocks noGrp="1"/>
          </p:cNvSpPr>
          <p:nvPr>
            <p:ph idx="1"/>
          </p:nvPr>
        </p:nvSpPr>
        <p:spPr/>
        <p:txBody>
          <a:bodyPr>
            <a:normAutofit lnSpcReduction="10000"/>
          </a:bodyPr>
          <a:lstStyle/>
          <a:p>
            <a:r>
              <a:rPr lang="en-US" dirty="0" smtClean="0"/>
              <a:t>If you have a higher degree than everyone else, you have a higher chance of becoming a Supervisory Special Agent. In order to become a FBI agent you must have no criminal background. You have to take a drug test, a polygraph, a physical test, and a mental test. Depending on what you did when you were younger to become a juvenile delinquent you may not be able to become an FBI agent. Even if the records are expunged they can still say no to you. For example, if you were selling drugs they can always say no whenever they want to. If you get to the point where they might say yes its always best to bring up the record even if they’re expunged. (3) According, to where you live and how much living in the area cost, depends on the amount of money you make as a FBI profiler. Most places </a:t>
            </a:r>
            <a:r>
              <a:rPr lang="en-US" dirty="0"/>
              <a:t>like Houston</a:t>
            </a:r>
            <a:r>
              <a:rPr lang="en-US" dirty="0" smtClean="0"/>
              <a:t>, New York, </a:t>
            </a:r>
            <a:r>
              <a:rPr lang="en-US" dirty="0"/>
              <a:t>and San </a:t>
            </a:r>
            <a:r>
              <a:rPr lang="en-US" dirty="0" smtClean="0"/>
              <a:t>Francisco. (7)</a:t>
            </a:r>
          </a:p>
          <a:p>
            <a:r>
              <a:rPr lang="en-US" dirty="0" smtClean="0"/>
              <a:t>They make between $120,000 and $160,000 depending where they are located. (2)</a:t>
            </a:r>
          </a:p>
          <a:p>
            <a:endParaRPr lang="en-US" dirty="0"/>
          </a:p>
        </p:txBody>
      </p:sp>
    </p:spTree>
    <p:extLst>
      <p:ext uri="{BB962C8B-B14F-4D97-AF65-F5344CB8AC3E}">
        <p14:creationId xmlns:p14="http://schemas.microsoft.com/office/powerpoint/2010/main" val="307310605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Salary and Benefits</a:t>
            </a:r>
            <a:endParaRPr lang="en-US" dirty="0"/>
          </a:p>
        </p:txBody>
      </p:sp>
      <p:sp>
        <p:nvSpPr>
          <p:cNvPr id="3" name="Content Placeholder 2"/>
          <p:cNvSpPr>
            <a:spLocks noGrp="1"/>
          </p:cNvSpPr>
          <p:nvPr>
            <p:ph idx="1"/>
          </p:nvPr>
        </p:nvSpPr>
        <p:spPr/>
        <p:txBody>
          <a:bodyPr/>
          <a:lstStyle/>
          <a:p>
            <a:r>
              <a:rPr lang="en-US" dirty="0" smtClean="0"/>
              <a:t>A yearly salary for a Supervisory Special Agent is at </a:t>
            </a:r>
            <a:r>
              <a:rPr lang="en-US" dirty="0"/>
              <a:t>least $41,947 - $</a:t>
            </a:r>
            <a:r>
              <a:rPr lang="en-US" dirty="0" smtClean="0"/>
              <a:t>162,688.</a:t>
            </a:r>
          </a:p>
          <a:p>
            <a:r>
              <a:rPr lang="en-US" dirty="0" smtClean="0"/>
              <a:t>A monthly salary is at least` $3495.58</a:t>
            </a:r>
          </a:p>
          <a:p>
            <a:r>
              <a:rPr lang="en-US" dirty="0" smtClean="0"/>
              <a:t>An hourly salary is at least $34.04</a:t>
            </a:r>
          </a:p>
          <a:p>
            <a:r>
              <a:rPr lang="en-US" dirty="0" smtClean="0"/>
              <a:t>If you get a bonus you </a:t>
            </a:r>
            <a:r>
              <a:rPr lang="en-US" dirty="0"/>
              <a:t>get between $1,987 - $</a:t>
            </a:r>
            <a:r>
              <a:rPr lang="en-US" dirty="0" smtClean="0"/>
              <a:t>15,242.</a:t>
            </a:r>
          </a:p>
          <a:p>
            <a:r>
              <a:rPr lang="en-US" dirty="0" smtClean="0"/>
              <a:t>If you work </a:t>
            </a:r>
            <a:r>
              <a:rPr lang="en-US" dirty="0"/>
              <a:t>overtime $10.14 - $</a:t>
            </a:r>
            <a:r>
              <a:rPr lang="en-US" dirty="0" smtClean="0"/>
              <a:t>65.10.</a:t>
            </a:r>
          </a:p>
          <a:p>
            <a:r>
              <a:rPr lang="en-US" dirty="0" smtClean="0"/>
              <a:t>(2) whole slide</a:t>
            </a:r>
            <a:endParaRPr lang="en-US" dirty="0"/>
          </a:p>
          <a:p>
            <a:endParaRPr lang="en-US" dirty="0"/>
          </a:p>
        </p:txBody>
      </p:sp>
    </p:spTree>
    <p:extLst>
      <p:ext uri="{BB962C8B-B14F-4D97-AF65-F5344CB8AC3E}">
        <p14:creationId xmlns:p14="http://schemas.microsoft.com/office/powerpoint/2010/main" val="305606532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Aptitudes And Values Required</a:t>
            </a:r>
            <a:endParaRPr lang="en-US" dirty="0"/>
          </a:p>
        </p:txBody>
      </p:sp>
      <p:sp>
        <p:nvSpPr>
          <p:cNvPr id="3" name="Content Placeholder 2"/>
          <p:cNvSpPr>
            <a:spLocks noGrp="1"/>
          </p:cNvSpPr>
          <p:nvPr>
            <p:ph idx="1"/>
          </p:nvPr>
        </p:nvSpPr>
        <p:spPr/>
        <p:txBody>
          <a:bodyPr/>
          <a:lstStyle/>
          <a:p>
            <a:r>
              <a:rPr lang="en-US" dirty="0"/>
              <a:t>FBI agents must possess certain personal qualities including honesty, responsibility and sound judgment skills</a:t>
            </a:r>
            <a:r>
              <a:rPr lang="en-US" dirty="0" smtClean="0"/>
              <a:t>. </a:t>
            </a:r>
            <a:r>
              <a:rPr lang="en-US" dirty="0"/>
              <a:t>Because agents are often involved in criminal matters that are sensitive in nature, a high level of integrity is also necessary. FBI agents must depend on one another to perform well and even to ensure their survival, so the ability and willingness to function as part of a team is a vital characteristic</a:t>
            </a:r>
            <a:r>
              <a:rPr lang="en-US" dirty="0" smtClean="0"/>
              <a:t>. (6)</a:t>
            </a:r>
          </a:p>
          <a:p>
            <a:pPr marL="0" indent="0">
              <a:buNone/>
            </a:pPr>
            <a:endParaRPr lang="en-US" dirty="0" smtClean="0"/>
          </a:p>
        </p:txBody>
      </p:sp>
    </p:spTree>
    <p:extLst>
      <p:ext uri="{BB962C8B-B14F-4D97-AF65-F5344CB8AC3E}">
        <p14:creationId xmlns:p14="http://schemas.microsoft.com/office/powerpoint/2010/main" val="340694397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Sites I got my evidence from</a:t>
            </a:r>
            <a:endParaRPr lang="en-US" dirty="0"/>
          </a:p>
        </p:txBody>
      </p:sp>
      <p:sp>
        <p:nvSpPr>
          <p:cNvPr id="3" name="Content Placeholder 2"/>
          <p:cNvSpPr>
            <a:spLocks noGrp="1"/>
          </p:cNvSpPr>
          <p:nvPr>
            <p:ph idx="1"/>
          </p:nvPr>
        </p:nvSpPr>
        <p:spPr/>
        <p:txBody>
          <a:bodyPr>
            <a:normAutofit lnSpcReduction="10000"/>
          </a:bodyPr>
          <a:lstStyle/>
          <a:p>
            <a:r>
              <a:rPr lang="en-US" dirty="0">
                <a:hlinkClick r:id="rId2"/>
              </a:rPr>
              <a:t>https://www.google.com/?</a:t>
            </a:r>
            <a:r>
              <a:rPr lang="en-US" dirty="0" smtClean="0">
                <a:hlinkClick r:id="rId2"/>
              </a:rPr>
              <a:t>gws_rd=ssl#safe=strict&amp;q=supervisory+special+agent&amp;spf=210</a:t>
            </a:r>
            <a:r>
              <a:rPr lang="en-US" dirty="0" smtClean="0"/>
              <a:t> (1)</a:t>
            </a:r>
          </a:p>
          <a:p>
            <a:r>
              <a:rPr lang="en-US" dirty="0">
                <a:hlinkClick r:id="rId3"/>
              </a:rPr>
              <a:t>http://www.payscale.com/research/US/Job=Special_Agent_(Federal)/</a:t>
            </a:r>
            <a:r>
              <a:rPr lang="en-US" dirty="0" smtClean="0">
                <a:hlinkClick r:id="rId3"/>
              </a:rPr>
              <a:t>Salary</a:t>
            </a:r>
            <a:r>
              <a:rPr lang="en-US" dirty="0" smtClean="0"/>
              <a:t> (2)</a:t>
            </a:r>
          </a:p>
          <a:p>
            <a:r>
              <a:rPr lang="en-US" dirty="0">
                <a:hlinkClick r:id="rId4"/>
              </a:rPr>
              <a:t>http://</a:t>
            </a:r>
            <a:r>
              <a:rPr lang="en-US" dirty="0" smtClean="0">
                <a:hlinkClick r:id="rId4"/>
              </a:rPr>
              <a:t>study.com/articles/Become_a_FBI_Profiler_Education_and_Career_Roadmap.html</a:t>
            </a:r>
            <a:r>
              <a:rPr lang="en-US" dirty="0" smtClean="0"/>
              <a:t> (3) (4)</a:t>
            </a:r>
          </a:p>
          <a:p>
            <a:r>
              <a:rPr lang="en-US" dirty="0">
                <a:hlinkClick r:id="rId5"/>
              </a:rPr>
              <a:t>https://</a:t>
            </a:r>
            <a:r>
              <a:rPr lang="en-US" dirty="0" smtClean="0">
                <a:hlinkClick r:id="rId5"/>
              </a:rPr>
              <a:t>www.fbi.gov/about/faqs</a:t>
            </a:r>
            <a:r>
              <a:rPr lang="en-US" dirty="0" smtClean="0"/>
              <a:t> (5)</a:t>
            </a:r>
          </a:p>
          <a:p>
            <a:r>
              <a:rPr lang="en-US" dirty="0">
                <a:hlinkClick r:id="rId6"/>
              </a:rPr>
              <a:t>http://</a:t>
            </a:r>
            <a:r>
              <a:rPr lang="en-US" dirty="0" smtClean="0">
                <a:hlinkClick r:id="rId6"/>
              </a:rPr>
              <a:t>work.chron.com/characteristics-fbi-agents-7224.html</a:t>
            </a:r>
            <a:r>
              <a:rPr lang="en-US" dirty="0" smtClean="0"/>
              <a:t> (6)</a:t>
            </a:r>
          </a:p>
          <a:p>
            <a:r>
              <a:rPr lang="en-US" dirty="0">
                <a:hlinkClick r:id="rId7"/>
              </a:rPr>
              <a:t>https://</a:t>
            </a:r>
            <a:r>
              <a:rPr lang="en-US" dirty="0" smtClean="0">
                <a:hlinkClick r:id="rId7"/>
              </a:rPr>
              <a:t>www.quora.com/Which-state-pays-FBI-agents-the-most</a:t>
            </a:r>
            <a:r>
              <a:rPr lang="en-US" dirty="0" smtClean="0"/>
              <a:t> (7)</a:t>
            </a:r>
          </a:p>
          <a:p>
            <a:r>
              <a:rPr lang="en-US" dirty="0" smtClean="0"/>
              <a:t>Slide 3 was off of my phone and when I looked it up on the computer it is a blocked website.</a:t>
            </a:r>
          </a:p>
          <a:p>
            <a:endParaRPr lang="en-US" dirty="0" smtClean="0"/>
          </a:p>
          <a:p>
            <a:endParaRPr lang="en-US" dirty="0"/>
          </a:p>
        </p:txBody>
      </p:sp>
    </p:spTree>
    <p:extLst>
      <p:ext uri="{BB962C8B-B14F-4D97-AF65-F5344CB8AC3E}">
        <p14:creationId xmlns:p14="http://schemas.microsoft.com/office/powerpoint/2010/main" val="94691348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156</TotalTime>
  <Words>723</Words>
  <Application>Microsoft Office PowerPoint</Application>
  <PresentationFormat>Custom</PresentationFormat>
  <Paragraphs>29</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Wisp</vt:lpstr>
      <vt:lpstr>Supervisory Special Agent</vt:lpstr>
      <vt:lpstr>What is a Supervisory Special Agent?</vt:lpstr>
      <vt:lpstr>Education and Training</vt:lpstr>
      <vt:lpstr>Opportunities for Advancement</vt:lpstr>
      <vt:lpstr>Salary and Benefits</vt:lpstr>
      <vt:lpstr>Aptitudes And Values Required</vt:lpstr>
      <vt:lpstr>Sites I got my evidence from</vt:lpstr>
    </vt:vector>
  </TitlesOfParts>
  <Company>Metro Nashville Publilc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Supervisory Special Agent</dc:title>
  <dc:creator>Knight, Ashlyn M.</dc:creator>
  <cp:lastModifiedBy>Janyja, Melodie</cp:lastModifiedBy>
  <cp:revision>26</cp:revision>
  <dcterms:created xsi:type="dcterms:W3CDTF">2017-04-20T15:27:37Z</dcterms:created>
  <dcterms:modified xsi:type="dcterms:W3CDTF">2017-04-28T14:41:00Z</dcterms:modified>
</cp:coreProperties>
</file>