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4"/>
  </p:notesMasterIdLst>
  <p:sldIdLst>
    <p:sldId id="256" r:id="rId2"/>
    <p:sldId id="262" r:id="rId3"/>
    <p:sldId id="257" r:id="rId4"/>
    <p:sldId id="258" r:id="rId5"/>
    <p:sldId id="318" r:id="rId6"/>
    <p:sldId id="275" r:id="rId7"/>
    <p:sldId id="268" r:id="rId8"/>
    <p:sldId id="324" r:id="rId9"/>
    <p:sldId id="321" r:id="rId10"/>
    <p:sldId id="327" r:id="rId11"/>
    <p:sldId id="326" r:id="rId12"/>
    <p:sldId id="346" r:id="rId13"/>
    <p:sldId id="322" r:id="rId14"/>
    <p:sldId id="328" r:id="rId15"/>
    <p:sldId id="323" r:id="rId16"/>
    <p:sldId id="329" r:id="rId17"/>
    <p:sldId id="277" r:id="rId18"/>
    <p:sldId id="316" r:id="rId19"/>
    <p:sldId id="317" r:id="rId20"/>
    <p:sldId id="345" r:id="rId21"/>
    <p:sldId id="343" r:id="rId22"/>
    <p:sldId id="341" r:id="rId23"/>
    <p:sldId id="342" r:id="rId24"/>
    <p:sldId id="320" r:id="rId25"/>
    <p:sldId id="308" r:id="rId26"/>
    <p:sldId id="310" r:id="rId27"/>
    <p:sldId id="330" r:id="rId28"/>
    <p:sldId id="340" r:id="rId29"/>
    <p:sldId id="344" r:id="rId30"/>
    <p:sldId id="331" r:id="rId31"/>
    <p:sldId id="332" r:id="rId32"/>
    <p:sldId id="315" r:id="rId33"/>
    <p:sldId id="294" r:id="rId34"/>
    <p:sldId id="339" r:id="rId35"/>
    <p:sldId id="338" r:id="rId36"/>
    <p:sldId id="337" r:id="rId37"/>
    <p:sldId id="263" r:id="rId38"/>
    <p:sldId id="264" r:id="rId39"/>
    <p:sldId id="297" r:id="rId40"/>
    <p:sldId id="265" r:id="rId41"/>
    <p:sldId id="266" r:id="rId42"/>
    <p:sldId id="270" r:id="rId43"/>
    <p:sldId id="271" r:id="rId44"/>
    <p:sldId id="274" r:id="rId45"/>
    <p:sldId id="273" r:id="rId46"/>
    <p:sldId id="276" r:id="rId47"/>
    <p:sldId id="296" r:id="rId48"/>
    <p:sldId id="299" r:id="rId49"/>
    <p:sldId id="333" r:id="rId50"/>
    <p:sldId id="334" r:id="rId51"/>
    <p:sldId id="335" r:id="rId52"/>
    <p:sldId id="336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m L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5" autoAdjust="0"/>
    <p:restoredTop sz="73442" autoAdjust="0"/>
  </p:normalViewPr>
  <p:slideViewPr>
    <p:cSldViewPr snapToGrid="0" snapToObjects="1">
      <p:cViewPr varScale="1">
        <p:scale>
          <a:sx n="66" d="100"/>
          <a:sy n="66" d="100"/>
        </p:scale>
        <p:origin x="169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D570-4CD1-2F47-B309-1D2327745151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6281A-8A27-7D47-99B3-F147C786C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0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7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03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2664E-9103-4020-B61B-121095C745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9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19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 fontAlgn="base">
              <a:spcBef>
                <a:spcPct val="30000"/>
              </a:spcBef>
              <a:spcAft>
                <a:spcPct val="0"/>
              </a:spcAft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18A70-1F7C-4772-BE9B-E404EC5D2DC8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979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04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6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43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078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98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Blue= degree</a:t>
            </a:r>
            <a:r>
              <a:rPr lang="en-US" baseline="0" dirty="0"/>
              <a:t> of positivity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6281A-8A27-7D47-99B3-F147C786CEB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90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AFCD7-EE82-9949-ABC5-480A0615B8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50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18A70-1F7C-4772-BE9B-E404EC5D2DC8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139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18A70-1F7C-4772-BE9B-E404EC5D2DC8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2422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18A70-1F7C-4772-BE9B-E404EC5D2DC8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65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A190700-D56C-2647-AEA3-84C9FEA95CD0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6DB885E-A0B6-8B4D-B8CD-AC05954B693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atemds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cancer/cervical/statistic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t.co/QSn8Urev73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.co/StYww0Cijl" TargetMode="External"/><Relationship Id="rId5" Type="http://schemas.openxmlformats.org/officeDocument/2006/relationships/hyperlink" Target="http://t.co/QVEjwlpSYB" TargetMode="External"/><Relationship Id="rId4" Type="http://schemas.openxmlformats.org/officeDocument/2006/relationships/hyperlink" Target="http://t.co/DEgvZIYyFb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2365248"/>
            <a:ext cx="9029700" cy="978408"/>
          </a:xfrm>
        </p:spPr>
        <p:txBody>
          <a:bodyPr/>
          <a:lstStyle/>
          <a:p>
            <a:r>
              <a:rPr lang="en-US" sz="6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IRL</a:t>
            </a:r>
            <a:br>
              <a:rPr lang="en-US" sz="6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What can we learn from social media?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3590925"/>
            <a:ext cx="7772400" cy="877824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Arial"/>
                <a:cs typeface="Arial"/>
              </a:rPr>
              <a:t>Urmimala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Sarkar</a:t>
            </a:r>
            <a:r>
              <a:rPr lang="en-US" sz="2800" dirty="0">
                <a:latin typeface="Arial"/>
                <a:cs typeface="Arial"/>
              </a:rPr>
              <a:t>, MD, MPH</a:t>
            </a:r>
          </a:p>
          <a:p>
            <a:pPr>
              <a:spcBef>
                <a:spcPts val="0"/>
              </a:spcBef>
            </a:pPr>
            <a:r>
              <a:rPr lang="en-US" sz="2800" dirty="0">
                <a:latin typeface="Arial"/>
                <a:cs typeface="Arial"/>
              </a:rPr>
              <a:t>Associate Professor</a:t>
            </a:r>
          </a:p>
          <a:p>
            <a:pPr>
              <a:spcBef>
                <a:spcPts val="0"/>
              </a:spcBef>
            </a:pPr>
            <a:r>
              <a:rPr lang="en-US" sz="2800" dirty="0">
                <a:latin typeface="Arial"/>
                <a:cs typeface="Arial"/>
              </a:rPr>
              <a:t>University of California, San Francisco</a:t>
            </a:r>
          </a:p>
          <a:p>
            <a:endParaRPr lang="en-US" sz="2800" dirty="0">
              <a:latin typeface="Arial"/>
              <a:cs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5410200"/>
            <a:ext cx="9138795" cy="1447800"/>
            <a:chOff x="0" y="5410200"/>
            <a:chExt cx="9138795" cy="1447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5410200"/>
              <a:ext cx="5557395" cy="1447800"/>
            </a:xfrm>
            <a:prstGeom prst="rect">
              <a:avLst/>
            </a:prstGeom>
          </p:spPr>
        </p:pic>
        <p:pic>
          <p:nvPicPr>
            <p:cNvPr id="6" name="Picture 5" descr="http://bayareacytoclub.ucsf.edu/pnj%20files/UCSF%20log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410920"/>
              <a:ext cx="2667000" cy="1447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2667000" y="5410920"/>
              <a:ext cx="914400" cy="1447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twitter imag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60" y="5016500"/>
            <a:ext cx="383546" cy="3111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435901" y="4987409"/>
            <a:ext cx="2085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UrmimalaSarkar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80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40435"/>
            <a:ext cx="7770813" cy="425702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Brief introduction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Rationale: social media research to solve public health problems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Transdisciplinary collaboration</a:t>
            </a:r>
          </a:p>
          <a:p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Online Physician Ratings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0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208.121.200.72/wp-content/uploads/2015/11/SFG_logo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7931" y="3526516"/>
            <a:ext cx="2768138" cy="67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igitaljournal.com/img/4/6/2/7/8/5/i/2/2/5/o/800px-San_Francisco_General_Hospital_2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91" y="2147182"/>
            <a:ext cx="6979938" cy="394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7200"/>
            <a:ext cx="5092650" cy="14865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85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869141"/>
            <a:ext cx="8343900" cy="4257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Applied research = “aims at finding a solution for an immediate problem facing a society, or an industrial/business organization, whereas fundamental research is mainly concerned with generalizations and with the formulation of a theory”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35050" lvl="3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35050" lvl="3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 focus on evidence-based solutions for improving healthcare.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6290782"/>
            <a:ext cx="8040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Kothari, C.R. (2008) “Research Methodology: Methods and Techniques” New Age International.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800100" y="5168900"/>
            <a:ext cx="673100" cy="266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14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/>
                <a:cs typeface="Arial"/>
              </a:rPr>
              <a:t>Health behaviors</a:t>
            </a:r>
          </a:p>
          <a:p>
            <a:r>
              <a:rPr lang="en-US" sz="2800" dirty="0">
                <a:latin typeface="Arial"/>
                <a:cs typeface="Arial"/>
              </a:rPr>
              <a:t>Patient safety</a:t>
            </a:r>
          </a:p>
          <a:p>
            <a:pPr lvl="1"/>
            <a:r>
              <a:rPr lang="en-US" sz="2800" dirty="0">
                <a:latin typeface="Arial"/>
                <a:cs typeface="Arial"/>
              </a:rPr>
              <a:t>Adverse medication events</a:t>
            </a:r>
          </a:p>
          <a:p>
            <a:pPr lvl="1"/>
            <a:r>
              <a:rPr lang="en-US" sz="2800" dirty="0">
                <a:latin typeface="Arial"/>
                <a:cs typeface="Arial"/>
              </a:rPr>
              <a:t>Missed and delayed diagnosis</a:t>
            </a:r>
          </a:p>
          <a:p>
            <a:r>
              <a:rPr lang="en-US" sz="2800" dirty="0">
                <a:latin typeface="Arial"/>
                <a:cs typeface="Arial"/>
              </a:rPr>
              <a:t>Health information technology</a:t>
            </a:r>
          </a:p>
          <a:p>
            <a:pPr lvl="1"/>
            <a:r>
              <a:rPr lang="en-US" sz="2800" dirty="0">
                <a:latin typeface="Arial"/>
                <a:cs typeface="Arial"/>
              </a:rPr>
              <a:t>Who uses it?</a:t>
            </a:r>
          </a:p>
          <a:p>
            <a:pPr lvl="1"/>
            <a:r>
              <a:rPr lang="en-US" sz="2800" dirty="0">
                <a:latin typeface="Arial"/>
                <a:cs typeface="Arial"/>
              </a:rPr>
              <a:t>Does it improve health or health behavior?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of interest</a:t>
            </a:r>
          </a:p>
        </p:txBody>
      </p:sp>
    </p:spTree>
    <p:extLst>
      <p:ext uri="{BB962C8B-B14F-4D97-AF65-F5344CB8AC3E}">
        <p14:creationId xmlns:p14="http://schemas.microsoft.com/office/powerpoint/2010/main" val="232717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 of using 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immediate, real-time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Minimal observation bias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insights into health behaviors that are not usually shared in traditional methods of public health data collection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Behaviors that people might be reluctant to share with physicians are on full display on Twitter, including </a:t>
            </a:r>
            <a:r>
              <a:rPr lang="en-US" sz="24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behaviors, opinions, and subpopulations that are otherwise difficult to track through traditional mechanisms</a:t>
            </a:r>
            <a:r>
              <a:rPr lang="en-US" sz="2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suggesting a whole new area of large-scale public-health research.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Dredze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2012)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300" y="6172200"/>
            <a:ext cx="854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Dredze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M. How social media will change public health. IEEE Intelligent Systems. July-Aug 2012, 27(4):81.84.</a:t>
            </a:r>
          </a:p>
        </p:txBody>
      </p:sp>
    </p:spTree>
    <p:extLst>
      <p:ext uri="{BB962C8B-B14F-4D97-AF65-F5344CB8AC3E}">
        <p14:creationId xmlns:p14="http://schemas.microsoft.com/office/powerpoint/2010/main" val="247255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7813"/>
            <a:ext cx="9144000" cy="11398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of social media for public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600200"/>
            <a:ext cx="8851900" cy="4525963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Promoting public health campaigns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Reporting real-time infectious disease trends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Recruitment of patients to online studies and clinical trials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“Contagion” of behavior via social media</a:t>
            </a:r>
          </a:p>
          <a:p>
            <a:pPr marL="11430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300" y="5619571"/>
            <a:ext cx="829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Grajales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FJ,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Sheps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S, Ho K, Novak-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Lauscher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Eysenbach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G. Social Media: A Review and Tutorial of Applications in Medicine and Health Care. JMIR 2014 Feb 11;16(2):e13. 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Cameron, A. M., Massie, A. B., Alexander, C. E., Stewart, B., Montgomery, R. A., Benavides, N. R., Fleming, G. D.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Segev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D. L. (2013), Social Media and Organ Donor Registration: The Facebook Effect. American Journal of Transplantation, 13: 2059–2065.</a:t>
            </a:r>
          </a:p>
        </p:txBody>
      </p:sp>
    </p:spTree>
    <p:extLst>
      <p:ext uri="{BB962C8B-B14F-4D97-AF65-F5344CB8AC3E}">
        <p14:creationId xmlns:p14="http://schemas.microsoft.com/office/powerpoint/2010/main" val="374010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8641"/>
            <a:ext cx="7770813" cy="4257022"/>
          </a:xfrm>
        </p:spPr>
        <p:txBody>
          <a:bodyPr>
            <a:normAutofit/>
          </a:bodyPr>
          <a:lstStyle/>
          <a:p>
            <a:endParaRPr lang="en-US" sz="2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Observational studies using social media data sources</a:t>
            </a:r>
          </a:p>
          <a:p>
            <a:r>
              <a:rPr lang="en-US" sz="2800" dirty="0">
                <a:latin typeface="Arial"/>
                <a:cs typeface="Arial"/>
              </a:rPr>
              <a:t>Delivering cancer-relevant messages via online social media</a:t>
            </a:r>
          </a:p>
          <a:p>
            <a:r>
              <a:rPr lang="en-US" sz="2800" dirty="0">
                <a:latin typeface="Arial"/>
                <a:cs typeface="Arial"/>
              </a:rPr>
              <a:t>Online social media interventions for cancer prevention behaviors</a:t>
            </a:r>
          </a:p>
          <a:p>
            <a:pPr marL="0" indent="0">
              <a:buNone/>
            </a:pPr>
            <a:endParaRPr lang="en-US" sz="2800" dirty="0"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data from social media provide insight for </a:t>
            </a:r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health?</a:t>
            </a:r>
          </a:p>
        </p:txBody>
      </p:sp>
    </p:spTree>
    <p:extLst>
      <p:ext uri="{BB962C8B-B14F-4D97-AF65-F5344CB8AC3E}">
        <p14:creationId xmlns:p14="http://schemas.microsoft.com/office/powerpoint/2010/main" val="37889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3" y="1869140"/>
            <a:ext cx="7962900" cy="468405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Robust data source for behaviors that are difficult to characterize </a:t>
            </a:r>
          </a:p>
          <a:p>
            <a:r>
              <a:rPr lang="en-US" sz="2800" dirty="0">
                <a:latin typeface="Arial"/>
                <a:cs typeface="Arial"/>
              </a:rPr>
              <a:t>Complements health data that is unavailable through traditional surveillance</a:t>
            </a:r>
          </a:p>
          <a:p>
            <a:r>
              <a:rPr lang="en-US" sz="2800" dirty="0">
                <a:latin typeface="Arial"/>
                <a:cs typeface="Arial"/>
              </a:rPr>
              <a:t>Allows public health professionals to learn about public perceptions of prevention-relevant behaviors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800" b="1" i="1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173317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Observational studies using social media data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603188"/>
            <a:ext cx="8648700" cy="4522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u="sng" dirty="0">
                <a:latin typeface="Arial"/>
                <a:cs typeface="Arial"/>
              </a:rPr>
              <a:t>Examples</a:t>
            </a:r>
          </a:p>
          <a:p>
            <a:pPr lvl="1"/>
            <a:r>
              <a:rPr lang="en-US" sz="2400" dirty="0">
                <a:latin typeface="Arial"/>
                <a:cs typeface="Arial"/>
              </a:rPr>
              <a:t>Substance use</a:t>
            </a:r>
            <a:r>
              <a:rPr lang="en-US" sz="2400" baseline="30000" dirty="0">
                <a:latin typeface="Arial"/>
                <a:cs typeface="Arial"/>
              </a:rPr>
              <a:t>1</a:t>
            </a:r>
          </a:p>
          <a:p>
            <a:pPr lvl="2"/>
            <a:r>
              <a:rPr lang="en-US" dirty="0">
                <a:latin typeface="Arial"/>
                <a:cs typeface="Arial"/>
              </a:rPr>
              <a:t>Qualitative analysis showed various forms of opioid misuse on Twitter</a:t>
            </a:r>
          </a:p>
          <a:p>
            <a:pPr marL="685800" lvl="2" indent="0">
              <a:buNone/>
            </a:pPr>
            <a:endParaRPr lang="en-US" baseline="30000" dirty="0">
              <a:latin typeface="Arial"/>
              <a:cs typeface="Arial"/>
            </a:endParaRPr>
          </a:p>
          <a:p>
            <a:pPr lvl="1"/>
            <a:r>
              <a:rPr lang="en-US" sz="2400" dirty="0">
                <a:latin typeface="Arial"/>
                <a:cs typeface="Arial"/>
              </a:rPr>
              <a:t>Body weight-associated stigma</a:t>
            </a:r>
            <a:r>
              <a:rPr lang="en-US" sz="2400" baseline="30000" dirty="0">
                <a:latin typeface="Arial"/>
                <a:cs typeface="Arial"/>
              </a:rPr>
              <a:t>2 </a:t>
            </a:r>
            <a:r>
              <a:rPr lang="en-US" sz="2400" dirty="0">
                <a:latin typeface="Arial"/>
                <a:cs typeface="Arial"/>
              </a:rPr>
              <a:t> </a:t>
            </a:r>
          </a:p>
          <a:p>
            <a:pPr lvl="2"/>
            <a:r>
              <a:rPr lang="en-US" dirty="0">
                <a:latin typeface="Arial"/>
                <a:cs typeface="Arial"/>
              </a:rPr>
              <a:t>Twitter and Facebook postings dominated by derogatory and misogynist sentiment, pointing to weight stigmatization</a:t>
            </a:r>
          </a:p>
          <a:p>
            <a:pPr marL="685800" lvl="2" indent="0">
              <a:buNone/>
            </a:pPr>
            <a:endParaRPr lang="en-US" dirty="0">
              <a:latin typeface="Arial"/>
              <a:cs typeface="Arial"/>
            </a:endParaRPr>
          </a:p>
          <a:p>
            <a:pPr lvl="1"/>
            <a:r>
              <a:rPr lang="en-US" sz="2400" dirty="0">
                <a:latin typeface="Arial"/>
                <a:cs typeface="Arial"/>
              </a:rPr>
              <a:t>Infectious disease surveillance</a:t>
            </a:r>
            <a:r>
              <a:rPr lang="en-US" sz="2400" baseline="30000" dirty="0">
                <a:latin typeface="Arial"/>
                <a:cs typeface="Arial"/>
              </a:rPr>
              <a:t>3 </a:t>
            </a:r>
          </a:p>
          <a:p>
            <a:pPr lvl="2"/>
            <a:r>
              <a:rPr lang="en-US" dirty="0">
                <a:latin typeface="Arial"/>
                <a:cs typeface="Arial"/>
              </a:rPr>
              <a:t>Using twitter messages to track influenza epidemic in real time</a:t>
            </a:r>
          </a:p>
          <a:p>
            <a:pPr lvl="2"/>
            <a:endParaRPr lang="en-US" sz="2200" dirty="0">
              <a:latin typeface="Arial"/>
              <a:cs typeface="Arial"/>
            </a:endParaRPr>
          </a:p>
          <a:p>
            <a:pPr lvl="2"/>
            <a:endParaRPr lang="en-US" sz="2200" baseline="300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173317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Observational studies using social media data source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5663624"/>
            <a:ext cx="899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baseline="30000" dirty="0">
                <a:solidFill>
                  <a:srgbClr val="9ED0F1"/>
                </a:solidFill>
                <a:latin typeface="Arial"/>
                <a:cs typeface="Arial"/>
              </a:rPr>
              <a:t>1 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Chan B, Lopez A, </a:t>
            </a:r>
            <a:r>
              <a:rPr lang="en-US" sz="1200" i="1" dirty="0" err="1">
                <a:solidFill>
                  <a:srgbClr val="9ED0F1"/>
                </a:solidFill>
                <a:latin typeface="Arial"/>
                <a:cs typeface="Arial"/>
              </a:rPr>
              <a:t>Sarkar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 U. The Canary in the Coal Mine Tweets: Social Media Reveals Public Perceptions of Non-Medical Use of Opioids. </a:t>
            </a:r>
            <a:r>
              <a:rPr lang="en-US" sz="1200" i="1" dirty="0" err="1">
                <a:solidFill>
                  <a:srgbClr val="9ED0F1"/>
                </a:solidFill>
                <a:latin typeface="Arial"/>
                <a:cs typeface="Arial"/>
              </a:rPr>
              <a:t>PLoS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 One. 2015;10(8):e0135072.</a:t>
            </a:r>
          </a:p>
          <a:p>
            <a:r>
              <a:rPr lang="en-US" sz="1200" i="1" baseline="30000" dirty="0">
                <a:solidFill>
                  <a:srgbClr val="9ED0F1"/>
                </a:solidFill>
                <a:latin typeface="Arial"/>
                <a:cs typeface="Arial"/>
              </a:rPr>
              <a:t>2 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Chou WY, </a:t>
            </a:r>
            <a:r>
              <a:rPr lang="en-US" sz="1200" i="1" dirty="0" err="1">
                <a:solidFill>
                  <a:srgbClr val="9ED0F1"/>
                </a:solidFill>
                <a:latin typeface="Arial"/>
                <a:cs typeface="Arial"/>
              </a:rPr>
              <a:t>Prestin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 A, </a:t>
            </a:r>
            <a:r>
              <a:rPr lang="en-US" sz="1200" i="1" dirty="0" err="1">
                <a:solidFill>
                  <a:srgbClr val="9ED0F1"/>
                </a:solidFill>
                <a:latin typeface="Arial"/>
                <a:cs typeface="Arial"/>
              </a:rPr>
              <a:t>Kunath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 S. Obesity in social media: a mixed methods analysis. Translational behavioral medicine. 2014;4(3):314-323.</a:t>
            </a:r>
          </a:p>
          <a:p>
            <a:r>
              <a:rPr lang="en-US" sz="1200" i="1" baseline="30000" dirty="0">
                <a:solidFill>
                  <a:srgbClr val="9ED0F1"/>
                </a:solidFill>
                <a:latin typeface="Arial"/>
                <a:cs typeface="Arial"/>
              </a:rPr>
              <a:t>3 </a:t>
            </a:r>
            <a:r>
              <a:rPr lang="en-US" sz="1200" i="1" dirty="0" err="1">
                <a:solidFill>
                  <a:srgbClr val="9ED0F1"/>
                </a:solidFill>
                <a:latin typeface="Arial"/>
                <a:cs typeface="Arial"/>
              </a:rPr>
              <a:t>Broniatowski</a:t>
            </a:r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 DA, Paul MJ, Dredze M. National and local influenza surveillance through Twitter: an analysis of the 2012-13 influenza epidemic. PLOS One 2013 Dec 9;8(12) e83672</a:t>
            </a:r>
          </a:p>
          <a:p>
            <a:endParaRPr lang="en-US" sz="1200" i="1" dirty="0">
              <a:solidFill>
                <a:srgbClr val="9ED0F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885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350" indent="0">
              <a:buNone/>
            </a:pPr>
            <a:r>
              <a:rPr lang="en-US" sz="2800" dirty="0">
                <a:latin typeface="Arial"/>
                <a:cs typeface="Arial"/>
              </a:rPr>
              <a:t>Cervical cancer prevention discussions among young women on Twitter (Lyles, JCE, 2012)</a:t>
            </a:r>
            <a:r>
              <a:rPr lang="en-US" sz="2800" baseline="30000" dirty="0">
                <a:latin typeface="Arial"/>
                <a:cs typeface="Arial"/>
              </a:rPr>
              <a:t>1</a:t>
            </a:r>
          </a:p>
          <a:p>
            <a:pPr lvl="2"/>
            <a:r>
              <a:rPr lang="en-US" sz="2400" dirty="0">
                <a:latin typeface="Arial"/>
                <a:cs typeface="Arial"/>
              </a:rPr>
              <a:t>Women are willing to share publicly about their experiences with cervical cancer screening, encouraging peers to undergo screening as well</a:t>
            </a:r>
          </a:p>
          <a:p>
            <a:pPr lvl="2"/>
            <a:r>
              <a:rPr lang="en-US" sz="2400" b="1" i="1" dirty="0">
                <a:latin typeface="Arial"/>
                <a:cs typeface="Arial"/>
              </a:rPr>
              <a:t>User-generated health promotion messages useful for characterizing public sentiment and informing public health messaging content</a:t>
            </a:r>
          </a:p>
          <a:p>
            <a:endParaRPr lang="en-US" sz="3200" dirty="0"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173317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Observational studies using social media data source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6700" y="5987702"/>
            <a:ext cx="855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>
                <a:solidFill>
                  <a:srgbClr val="9ED0F1"/>
                </a:solidFill>
                <a:latin typeface="Arial"/>
                <a:cs typeface="Arial"/>
              </a:rPr>
              <a:t>1 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Lyles CR,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López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 A,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Pasick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 R,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Sarkar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 U.</a:t>
            </a:r>
            <a:r>
              <a:rPr lang="en-US" sz="1200" baseline="30000" dirty="0">
                <a:solidFill>
                  <a:srgbClr val="9ED0F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"5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mins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 of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uncomfyness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 is better than dealing with cancer 4 a lifetime": an exploratory qualitative analysis of cervical and breast cancer screening dialogue on Twitter.</a:t>
            </a:r>
          </a:p>
          <a:p>
            <a:r>
              <a:rPr lang="en-US" sz="1200" i="1" dirty="0">
                <a:solidFill>
                  <a:srgbClr val="9ED0F1"/>
                </a:solidFill>
                <a:latin typeface="Arial"/>
                <a:cs typeface="Arial"/>
              </a:rPr>
              <a:t>J Cancer Educ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. 2013 Mar;28(1):127-33. </a:t>
            </a:r>
            <a:r>
              <a:rPr lang="en-US" sz="1200" dirty="0" err="1">
                <a:solidFill>
                  <a:srgbClr val="9ED0F1"/>
                </a:solidFill>
                <a:latin typeface="Arial"/>
                <a:cs typeface="Arial"/>
              </a:rPr>
              <a:t>doi</a:t>
            </a:r>
            <a:r>
              <a:rPr lang="en-US" sz="1200" dirty="0">
                <a:solidFill>
                  <a:srgbClr val="9ED0F1"/>
                </a:solidFill>
                <a:latin typeface="Arial"/>
                <a:cs typeface="Arial"/>
              </a:rPr>
              <a:t>: 10.1007/s13187-012-0432-2.</a:t>
            </a:r>
          </a:p>
          <a:p>
            <a:endParaRPr lang="en-US" sz="1200" dirty="0">
              <a:solidFill>
                <a:srgbClr val="9ED0F1"/>
              </a:solidFill>
              <a:latin typeface="Arial"/>
              <a:cs typeface="Arial"/>
            </a:endParaRPr>
          </a:p>
          <a:p>
            <a:endParaRPr lang="en-US" sz="1200" dirty="0">
              <a:solidFill>
                <a:srgbClr val="9ED0F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550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Studying social media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62103"/>
            <a:ext cx="6943725" cy="533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897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869140"/>
            <a:ext cx="3822700" cy="4747559"/>
          </a:xfrm>
        </p:spPr>
        <p:txBody>
          <a:bodyPr>
            <a:noAutofit/>
          </a:bodyPr>
          <a:lstStyle/>
          <a:p>
            <a:r>
              <a:rPr lang="en-US" sz="2000" dirty="0">
                <a:effectLst/>
                <a:latin typeface="Arial"/>
                <a:cs typeface="Arial"/>
              </a:rPr>
              <a:t>Social media = powerful advertising and marketing tool</a:t>
            </a:r>
          </a:p>
          <a:p>
            <a:r>
              <a:rPr lang="en-US" sz="2000" dirty="0">
                <a:effectLst/>
                <a:latin typeface="Arial"/>
                <a:cs typeface="Arial"/>
              </a:rPr>
              <a:t>Example: </a:t>
            </a:r>
            <a:r>
              <a:rPr lang="en-US" dirty="0">
                <a:effectLst/>
                <a:latin typeface="Arial"/>
                <a:cs typeface="Arial"/>
              </a:rPr>
              <a:t>Indoor tanning industry’s use of social media as a strategy for maintaining relationships with customers and to offer pricing deals that promote high-frequency tanning</a:t>
            </a:r>
            <a:r>
              <a:rPr lang="en-US" baseline="30000" dirty="0">
                <a:effectLst/>
                <a:latin typeface="Arial"/>
                <a:cs typeface="Arial"/>
              </a:rPr>
              <a:t>1</a:t>
            </a:r>
            <a:endParaRPr lang="en-US" dirty="0">
              <a:effectLst/>
              <a:latin typeface="Arial"/>
              <a:cs typeface="Arial"/>
            </a:endParaRPr>
          </a:p>
          <a:p>
            <a:endParaRPr lang="en-US" dirty="0">
              <a:effectLst/>
              <a:latin typeface="Arial"/>
              <a:cs typeface="Arial"/>
            </a:endParaRPr>
          </a:p>
          <a:p>
            <a:pPr marL="349250" lvl="1" indent="0">
              <a:buNone/>
            </a:pPr>
            <a:endParaRPr lang="en-US" dirty="0">
              <a:effectLst/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9400" y="173317"/>
            <a:ext cx="6019800" cy="14298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Delivering cancer-relevant messages via online social media</a:t>
            </a:r>
            <a:endParaRPr lang="en-US" dirty="0"/>
          </a:p>
        </p:txBody>
      </p:sp>
      <p:pic>
        <p:nvPicPr>
          <p:cNvPr id="2" name="Picture 1" descr="13142_2015_378_Fig1_HTML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5" r="61090" b="61711"/>
          <a:stretch/>
        </p:blipFill>
        <p:spPr>
          <a:xfrm>
            <a:off x="6299200" y="-124797"/>
            <a:ext cx="2540000" cy="3756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901" y="6121400"/>
            <a:ext cx="43561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>
                <a:latin typeface="Arial"/>
                <a:cs typeface="Arial"/>
              </a:rPr>
              <a:t>1 </a:t>
            </a:r>
            <a:r>
              <a:rPr lang="en-US" sz="900" dirty="0" err="1">
                <a:latin typeface="Arial"/>
                <a:cs typeface="Arial"/>
              </a:rPr>
              <a:t>Ricklefs</a:t>
            </a:r>
            <a:r>
              <a:rPr lang="en-US" sz="900" dirty="0">
                <a:latin typeface="Arial"/>
                <a:cs typeface="Arial"/>
              </a:rPr>
              <a:t> CA, </a:t>
            </a:r>
            <a:r>
              <a:rPr lang="en-US" sz="900" dirty="0" err="1">
                <a:latin typeface="Arial"/>
                <a:cs typeface="Arial"/>
              </a:rPr>
              <a:t>Asdigian</a:t>
            </a:r>
            <a:r>
              <a:rPr lang="en-US" sz="900" dirty="0">
                <a:latin typeface="Arial"/>
                <a:cs typeface="Arial"/>
              </a:rPr>
              <a:t> NL, </a:t>
            </a:r>
            <a:r>
              <a:rPr lang="en-US" sz="900" dirty="0" err="1">
                <a:latin typeface="Arial"/>
                <a:cs typeface="Arial"/>
              </a:rPr>
              <a:t>Kalra</a:t>
            </a:r>
            <a:r>
              <a:rPr lang="en-US" sz="900" dirty="0">
                <a:latin typeface="Arial"/>
                <a:cs typeface="Arial"/>
              </a:rPr>
              <a:t> HL, et al. Indoor tanning promotions on social media in six US cities #</a:t>
            </a:r>
            <a:r>
              <a:rPr lang="en-US" sz="900" dirty="0" err="1">
                <a:latin typeface="Arial"/>
                <a:cs typeface="Arial"/>
              </a:rPr>
              <a:t>UVTanning</a:t>
            </a:r>
            <a:r>
              <a:rPr lang="en-US" sz="900" dirty="0">
                <a:latin typeface="Arial"/>
                <a:cs typeface="Arial"/>
              </a:rPr>
              <a:t> #tanning. </a:t>
            </a:r>
            <a:r>
              <a:rPr lang="en-US" sz="900" i="1" dirty="0" err="1">
                <a:latin typeface="Arial"/>
                <a:cs typeface="Arial"/>
              </a:rPr>
              <a:t>Transl</a:t>
            </a:r>
            <a:r>
              <a:rPr lang="en-US" sz="900" i="1" dirty="0">
                <a:latin typeface="Arial"/>
                <a:cs typeface="Arial"/>
              </a:rPr>
              <a:t> </a:t>
            </a:r>
            <a:r>
              <a:rPr lang="en-US" sz="900" i="1" dirty="0" err="1">
                <a:latin typeface="Arial"/>
                <a:cs typeface="Arial"/>
              </a:rPr>
              <a:t>Behav</a:t>
            </a:r>
            <a:r>
              <a:rPr lang="en-US" sz="900" i="1" dirty="0">
                <a:latin typeface="Arial"/>
                <a:cs typeface="Arial"/>
              </a:rPr>
              <a:t> Med. </a:t>
            </a:r>
            <a:r>
              <a:rPr lang="en-US" sz="900" dirty="0">
                <a:latin typeface="Arial"/>
                <a:cs typeface="Arial"/>
              </a:rPr>
              <a:t>2016;6(2):260-270. </a:t>
            </a:r>
          </a:p>
        </p:txBody>
      </p:sp>
      <p:pic>
        <p:nvPicPr>
          <p:cNvPr id="7" name="Picture 6" descr="13142_2015_378_Fig1_HTML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3" t="-1" r="441" b="73088"/>
          <a:stretch/>
        </p:blipFill>
        <p:spPr>
          <a:xfrm>
            <a:off x="4477266" y="3721101"/>
            <a:ext cx="4432300" cy="313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9250" lvl="1" indent="0">
              <a:buNone/>
            </a:pPr>
            <a:r>
              <a:rPr lang="en-US" sz="2800" u="sng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Skin cancer prevention example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 </a:t>
            </a:r>
          </a:p>
          <a:p>
            <a:pPr lvl="1"/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49250" lvl="1" indent="0">
              <a:buNone/>
            </a:pP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Google AdWords to display skin cancer prevention messages on individuals’ search results page when users searched for tanning beds</a:t>
            </a:r>
          </a:p>
          <a:p>
            <a:pPr lvl="2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Messages displayed 200,000 times over 2 months</a:t>
            </a:r>
          </a:p>
          <a:p>
            <a:pPr lvl="2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Low-cost approach with significant reach</a:t>
            </a:r>
          </a:p>
          <a:p>
            <a:pPr lvl="2"/>
            <a:endParaRPr lang="en-US" sz="1800" dirty="0">
              <a:solidFill>
                <a:schemeClr val="tx1">
                  <a:lumMod val="95000"/>
                </a:schemeClr>
              </a:solidFill>
              <a:effectLst/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900" y="173317"/>
            <a:ext cx="8712200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Delivering cancer-relevant messages via online social media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381000" y="6356995"/>
            <a:ext cx="871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200" baseline="30000" dirty="0">
                <a:latin typeface="Arial"/>
                <a:cs typeface="Arial"/>
              </a:rPr>
              <a:t>1 </a:t>
            </a:r>
            <a:r>
              <a:rPr lang="en-US" sz="1200" dirty="0" err="1">
                <a:latin typeface="Arial"/>
                <a:cs typeface="Arial"/>
              </a:rPr>
              <a:t>Cidre</a:t>
            </a:r>
            <a:r>
              <a:rPr lang="en-US" sz="1200" dirty="0">
                <a:latin typeface="Arial"/>
                <a:cs typeface="Arial"/>
              </a:rPr>
              <a:t> Serrano W, </a:t>
            </a:r>
            <a:r>
              <a:rPr lang="en-US" sz="1200" dirty="0" err="1">
                <a:latin typeface="Arial"/>
                <a:cs typeface="Arial"/>
              </a:rPr>
              <a:t>Chren</a:t>
            </a:r>
            <a:r>
              <a:rPr lang="en-US" sz="1200" dirty="0">
                <a:latin typeface="Arial"/>
                <a:cs typeface="Arial"/>
              </a:rPr>
              <a:t> MM, </a:t>
            </a:r>
            <a:r>
              <a:rPr lang="en-US" sz="1200" dirty="0" err="1">
                <a:latin typeface="Arial"/>
                <a:cs typeface="Arial"/>
              </a:rPr>
              <a:t>Resneck</a:t>
            </a:r>
            <a:r>
              <a:rPr lang="en-US" sz="1200" dirty="0">
                <a:latin typeface="Arial"/>
                <a:cs typeface="Arial"/>
              </a:rPr>
              <a:t> JS, Jr., </a:t>
            </a:r>
            <a:r>
              <a:rPr lang="en-US" sz="1200" dirty="0" err="1">
                <a:latin typeface="Arial"/>
                <a:cs typeface="Arial"/>
              </a:rPr>
              <a:t>Aji</a:t>
            </a:r>
            <a:r>
              <a:rPr lang="en-US" sz="1200" dirty="0">
                <a:latin typeface="Arial"/>
                <a:cs typeface="Arial"/>
              </a:rPr>
              <a:t> NN, </a:t>
            </a:r>
            <a:r>
              <a:rPr lang="en-US" sz="1200" dirty="0" err="1">
                <a:latin typeface="Arial"/>
                <a:cs typeface="Arial"/>
              </a:rPr>
              <a:t>Pagoto</a:t>
            </a:r>
            <a:r>
              <a:rPr lang="en-US" sz="1200" dirty="0">
                <a:latin typeface="Arial"/>
                <a:cs typeface="Arial"/>
              </a:rPr>
              <a:t> S, </a:t>
            </a:r>
            <a:r>
              <a:rPr lang="en-US" sz="1200" dirty="0" err="1">
                <a:latin typeface="Arial"/>
                <a:cs typeface="Arial"/>
              </a:rPr>
              <a:t>Linos</a:t>
            </a:r>
            <a:r>
              <a:rPr lang="en-US" sz="1200" dirty="0">
                <a:latin typeface="Arial"/>
                <a:cs typeface="Arial"/>
              </a:rPr>
              <a:t> E. Online Advertising for Cancer Prevention: Google Ads and Tanning Beds. </a:t>
            </a:r>
            <a:r>
              <a:rPr lang="en-US" sz="1200" i="1" dirty="0">
                <a:latin typeface="Arial"/>
                <a:cs typeface="Arial"/>
              </a:rPr>
              <a:t>JAMA </a:t>
            </a:r>
            <a:r>
              <a:rPr lang="en-US" sz="1200" i="1" dirty="0" err="1">
                <a:latin typeface="Arial"/>
                <a:cs typeface="Arial"/>
              </a:rPr>
              <a:t>Dermatol</a:t>
            </a:r>
            <a:r>
              <a:rPr lang="en-US" sz="1200" i="1" dirty="0">
                <a:latin typeface="Arial"/>
                <a:cs typeface="Arial"/>
              </a:rPr>
              <a:t>. </a:t>
            </a:r>
            <a:r>
              <a:rPr lang="en-US" sz="1200" dirty="0">
                <a:latin typeface="Arial"/>
                <a:cs typeface="Arial"/>
              </a:rPr>
              <a:t>2016;152(1):101-102. 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046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effectLst/>
                <a:latin typeface="Arial"/>
                <a:cs typeface="Arial"/>
              </a:rPr>
              <a:t>Social media = delivery platform for conducting intervention studies aimed at promoting health and wellness</a:t>
            </a:r>
          </a:p>
          <a:p>
            <a:r>
              <a:rPr lang="en-US" sz="2400" dirty="0">
                <a:effectLst/>
                <a:latin typeface="Arial"/>
                <a:cs typeface="Arial"/>
              </a:rPr>
              <a:t>Applied research using social media</a:t>
            </a:r>
          </a:p>
          <a:p>
            <a:r>
              <a:rPr lang="en-US" sz="2400" dirty="0">
                <a:effectLst/>
                <a:latin typeface="Arial"/>
                <a:cs typeface="Arial"/>
              </a:rPr>
              <a:t>We can harness the power of social media to solve public health problems</a:t>
            </a:r>
          </a:p>
          <a:p>
            <a:r>
              <a:rPr lang="en-US" sz="2400" dirty="0">
                <a:effectLst/>
                <a:latin typeface="Arial"/>
                <a:cs typeface="Arial"/>
              </a:rPr>
              <a:t>Efficient and cost-effective approach to reaching people where they are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900" y="173317"/>
            <a:ext cx="8928100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Online social media interventions for cancer prevention behaviors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4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effectLst/>
                <a:latin typeface="Arial"/>
                <a:cs typeface="Arial"/>
              </a:rPr>
              <a:t>Example: 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/>
                <a:cs typeface="Arial"/>
              </a:rPr>
              <a:t>The Tobacco Status Project (TSP)</a:t>
            </a:r>
          </a:p>
          <a:p>
            <a:pPr lvl="1"/>
            <a:r>
              <a:rPr lang="en-US" dirty="0">
                <a:effectLst/>
                <a:latin typeface="Arial"/>
                <a:cs typeface="Arial"/>
              </a:rPr>
              <a:t>Facebook intervention for young adult smokers= messaging + peer-to-peer interaction + online counseling sessions + group cognitive-behavioral sessions</a:t>
            </a:r>
          </a:p>
          <a:p>
            <a:pPr lvl="1"/>
            <a:r>
              <a:rPr lang="en-US" dirty="0">
                <a:effectLst/>
                <a:latin typeface="Arial"/>
                <a:cs typeface="Arial"/>
              </a:rPr>
              <a:t>72% follow-up rates and 18% rate of reported 7-day abstinence at 12 months (9% verified)</a:t>
            </a:r>
          </a:p>
          <a:p>
            <a:pPr lvl="1"/>
            <a:r>
              <a:rPr lang="en-US" dirty="0">
                <a:effectLst/>
                <a:latin typeface="Arial"/>
                <a:cs typeface="Arial"/>
              </a:rPr>
              <a:t>High engagement with 92% participation over 3 months</a:t>
            </a:r>
          </a:p>
          <a:p>
            <a:pPr marL="349250" lvl="1" indent="0">
              <a:buNone/>
            </a:pPr>
            <a:endParaRPr lang="en-US" b="1" i="1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/>
              <a:cs typeface="Arial"/>
            </a:endParaRPr>
          </a:p>
          <a:p>
            <a:pPr marL="349250" lvl="1" indent="0">
              <a:buNone/>
            </a:pPr>
            <a:r>
              <a:rPr lang="en-US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/>
                <a:cs typeface="Arial"/>
              </a:rPr>
              <a:t>Results demonstrate that online social media platforms can be used to deliver behavioral interventions</a:t>
            </a:r>
          </a:p>
          <a:p>
            <a:pPr lvl="2"/>
            <a:r>
              <a:rPr lang="en-US" sz="2000" dirty="0">
                <a:effectLst/>
                <a:latin typeface="Arial"/>
                <a:cs typeface="Arial"/>
              </a:rPr>
              <a:t>However, the content, mode of delivery, and network structure all require careful planning and evaluation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900" y="173317"/>
            <a:ext cx="8928100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Online social media interventions for cancer prevention behaviors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4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07023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transdisciplinary work happens:</a:t>
            </a:r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166746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9ED0F1"/>
                </a:solidFill>
                <a:effectLst/>
                <a:latin typeface="Arial"/>
                <a:cs typeface="Arial"/>
              </a:rPr>
              <a:t>What Patients Say About Their Doctors Online: A Qualitative Content Analysis</a:t>
            </a:r>
            <a:br>
              <a:rPr lang="en-US" sz="3200" b="1" dirty="0">
                <a:solidFill>
                  <a:srgbClr val="9ED0F1"/>
                </a:solidFill>
                <a:effectLst/>
                <a:latin typeface="Arial"/>
                <a:cs typeface="Arial"/>
              </a:rPr>
            </a:br>
            <a:endParaRPr lang="en-US" sz="3200" dirty="0">
              <a:solidFill>
                <a:srgbClr val="9ED0F1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3468469"/>
            <a:ext cx="8772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Lopez A,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Detz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AL, Ratanawongsa NR, Sarkar U, Journal of General Internal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Medicine, 2012 June 27(6):685-692 </a:t>
            </a:r>
          </a:p>
        </p:txBody>
      </p:sp>
    </p:spTree>
    <p:extLst>
      <p:ext uri="{BB962C8B-B14F-4D97-AF65-F5344CB8AC3E}">
        <p14:creationId xmlns:p14="http://schemas.microsoft.com/office/powerpoint/2010/main" val="1158858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ED0F1"/>
                </a:solidFill>
                <a:latin typeface="Arial"/>
                <a:cs typeface="Arial"/>
              </a:rPr>
              <a:t>Online physician ratings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/>
                <a:cs typeface="Arial"/>
              </a:rPr>
              <a:t>Qualitative content analysis </a:t>
            </a:r>
          </a:p>
          <a:p>
            <a:r>
              <a:rPr lang="en-US" sz="3200" dirty="0">
                <a:latin typeface="Arial"/>
                <a:cs typeface="Arial"/>
              </a:rPr>
              <a:t>N=712 online review from two rating websites</a:t>
            </a:r>
          </a:p>
          <a:p>
            <a:r>
              <a:rPr lang="en-US" sz="3200" dirty="0">
                <a:latin typeface="Arial"/>
                <a:cs typeface="Arial"/>
              </a:rPr>
              <a:t>Purposive sample of 445 primary care doctors for 4 US urban regions (Atlanta, Chicago, NY, SF)</a:t>
            </a:r>
          </a:p>
          <a:p>
            <a:r>
              <a:rPr lang="en-US" sz="3200" dirty="0">
                <a:latin typeface="Arial"/>
                <a:cs typeface="Arial"/>
              </a:rPr>
              <a:t>Data source: </a:t>
            </a:r>
            <a:r>
              <a:rPr lang="en-US" sz="3200" dirty="0" err="1">
                <a:latin typeface="Arial"/>
                <a:cs typeface="Arial"/>
              </a:rPr>
              <a:t>ratemds.com</a:t>
            </a:r>
            <a:r>
              <a:rPr lang="en-US" sz="3200" dirty="0">
                <a:latin typeface="Arial"/>
                <a:cs typeface="Arial"/>
              </a:rPr>
              <a:t> and Yelp</a:t>
            </a:r>
          </a:p>
          <a:p>
            <a:pPr marL="0" indent="0">
              <a:buNone/>
            </a:pPr>
            <a:endParaRPr lang="en-US" sz="3200" dirty="0">
              <a:latin typeface="Arial"/>
              <a:cs typeface="Arial"/>
            </a:endParaRPr>
          </a:p>
          <a:p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95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29" y="1247775"/>
            <a:ext cx="6942152" cy="550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674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“Didn’t take me seriously when I knew something was wrong”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“Really listens and doesn’t watch the clock”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-prescribed a medicine I’ve been taking for years”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 don’t have time to waste I will not go back”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“Makes embarrassing things not embarrassing”</a:t>
            </a:r>
          </a:p>
        </p:txBody>
      </p:sp>
    </p:spTree>
    <p:extLst>
      <p:ext uri="{BB962C8B-B14F-4D97-AF65-F5344CB8AC3E}">
        <p14:creationId xmlns:p14="http://schemas.microsoft.com/office/powerpoint/2010/main" val="290518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40902"/>
            <a:ext cx="7770813" cy="142987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1" y="1147213"/>
            <a:ext cx="7115174" cy="55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146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63% positive reviews recommending doctors</a:t>
            </a:r>
          </a:p>
          <a:p>
            <a:pPr lvl="1"/>
            <a:endParaRPr lang="en-US" sz="2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Global reviews vs. specific descriptions (e.g., interpersonal manners)</a:t>
            </a:r>
          </a:p>
          <a:p>
            <a:pPr lvl="1"/>
            <a:endParaRPr lang="en-US" sz="2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Specific reviews more positive than system-issues comments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81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9ED0F1"/>
                </a:solidFill>
                <a:latin typeface="Arial"/>
                <a:cs typeface="Arial"/>
              </a:rPr>
              <a:t>Advancing the methodology using our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91341"/>
            <a:ext cx="7770813" cy="4257022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Paul MJ, Wallace BC, Dredze M. What Affects Patient (Dis) satisfaction? Analyzing Online Doctor Ratings with a Joint Topic-Sentiment Model. AAAI Workshop on Expanding the Boundaries of Health Informatics Using AI (HIAI); 2013.</a:t>
            </a:r>
          </a:p>
          <a:p>
            <a:r>
              <a:rPr lang="en-US" dirty="0">
                <a:latin typeface="Arial"/>
                <a:cs typeface="Arial"/>
              </a:rPr>
              <a:t>Main finding: using manually coded data compared to completely automated approaches performed better in identifying sentiment</a:t>
            </a:r>
          </a:p>
          <a:p>
            <a:r>
              <a:rPr lang="en-US" dirty="0">
                <a:latin typeface="Arial"/>
                <a:cs typeface="Arial"/>
              </a:rPr>
              <a:t>Next step: do online ratings have any association with any real-life health outcome of interest?</a:t>
            </a:r>
          </a:p>
        </p:txBody>
      </p:sp>
    </p:spTree>
    <p:extLst>
      <p:ext uri="{BB962C8B-B14F-4D97-AF65-F5344CB8AC3E}">
        <p14:creationId xmlns:p14="http://schemas.microsoft.com/office/powerpoint/2010/main" val="264051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07023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large-scale quantitative analysis of latent factors and sentiment in online doctor reviews</a:t>
            </a:r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899" y="4889500"/>
            <a:ext cx="777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Wallace BC, Paul MJ, </a:t>
            </a:r>
            <a:r>
              <a:rPr lang="en-US" dirty="0" err="1">
                <a:latin typeface="Arial"/>
                <a:cs typeface="Arial"/>
              </a:rPr>
              <a:t>Sarkar</a:t>
            </a:r>
            <a:r>
              <a:rPr lang="en-US" dirty="0">
                <a:latin typeface="Arial"/>
                <a:cs typeface="Arial"/>
              </a:rPr>
              <a:t> U, </a:t>
            </a:r>
            <a:r>
              <a:rPr lang="en-US" dirty="0" err="1">
                <a:latin typeface="Arial"/>
                <a:cs typeface="Arial"/>
              </a:rPr>
              <a:t>Trikalinos</a:t>
            </a:r>
            <a:r>
              <a:rPr lang="en-US" dirty="0">
                <a:latin typeface="Arial"/>
                <a:cs typeface="Arial"/>
              </a:rPr>
              <a:t> TA, </a:t>
            </a:r>
            <a:r>
              <a:rPr lang="en-US" dirty="0" err="1">
                <a:latin typeface="Arial"/>
                <a:cs typeface="Arial"/>
              </a:rPr>
              <a:t>Dredze</a:t>
            </a:r>
            <a:r>
              <a:rPr lang="en-US" dirty="0">
                <a:latin typeface="Arial"/>
                <a:cs typeface="Arial"/>
              </a:rPr>
              <a:t> M.</a:t>
            </a:r>
          </a:p>
          <a:p>
            <a:r>
              <a:rPr lang="en-US" dirty="0">
                <a:latin typeface="Arial"/>
                <a:cs typeface="Arial"/>
              </a:rPr>
              <a:t>A large-scale quantitative analysis of latent factors and sentiment in online doctor reviews. </a:t>
            </a:r>
            <a:r>
              <a:rPr lang="en-US" i="1" dirty="0">
                <a:latin typeface="Arial"/>
                <a:cs typeface="Arial"/>
              </a:rPr>
              <a:t>J Am Med Inform Assoc. </a:t>
            </a:r>
            <a:r>
              <a:rPr lang="en-US" dirty="0">
                <a:latin typeface="Arial"/>
                <a:cs typeface="Arial"/>
              </a:rPr>
              <a:t>2014 Nov-Dec;21(6):1098-103. </a:t>
            </a:r>
            <a:r>
              <a:rPr lang="en-US" dirty="0" err="1">
                <a:latin typeface="Arial"/>
                <a:cs typeface="Arial"/>
              </a:rPr>
              <a:t>doi</a:t>
            </a:r>
            <a:r>
              <a:rPr lang="en-US" dirty="0">
                <a:latin typeface="Arial"/>
                <a:cs typeface="Arial"/>
              </a:rPr>
              <a:t>: 10.1136/amiajnl-2014-002711. </a:t>
            </a:r>
          </a:p>
        </p:txBody>
      </p:sp>
    </p:spTree>
    <p:extLst>
      <p:ext uri="{BB962C8B-B14F-4D97-AF65-F5344CB8AC3E}">
        <p14:creationId xmlns:p14="http://schemas.microsoft.com/office/powerpoint/2010/main" val="3855574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6899" y="10944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/>
              <a:cs typeface="Arial"/>
            </a:endParaRP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Obtained data from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RateMDs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http://ratemds.com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692150" lvl="4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Platform for patients to review doctors across four dimensions of care: helpful, knowledge, staff, and punctual</a:t>
            </a:r>
          </a:p>
          <a:p>
            <a:pPr marL="692150" lvl="4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Scored on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Likert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scale of 1 (low) to 5</a:t>
            </a:r>
          </a:p>
          <a:p>
            <a:pPr marL="692150" lvl="4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Sampled 58,110 reviews of 19,636 unique US doctors</a:t>
            </a:r>
          </a:p>
        </p:txBody>
      </p:sp>
    </p:spTree>
    <p:extLst>
      <p:ext uri="{BB962C8B-B14F-4D97-AF65-F5344CB8AC3E}">
        <p14:creationId xmlns:p14="http://schemas.microsoft.com/office/powerpoint/2010/main" val="11838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1452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/>
              <a:cs typeface="Arial"/>
            </a:endParaRP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Analyzed a corpus of ~60 000 reviews Platform for patients to review doctors across four dimensions of care: helpful, knowledge, staff, and punctual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Used state-of-the-art probabilistic model of text -- probabilistic generative model that captures latent sentiment across aspects of care (e.g., interpersonal manner)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Performed regression analysis to assess whether model output improves correlation with state-level measures of healthcare 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2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977060"/>
            <a:ext cx="8927497" cy="357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851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83960"/>
            <a:ext cx="7770813" cy="422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647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Model output correlates with state-level measures of quality healthcare, including patient likelihood of visiting their primary care physician within 14 days of discharge (p=0.03), and using the proposed model better predicts this outcome (p=0.10)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Similar results found for healthcare expenditures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Main finding: Results showed that including f-LDA output in regression models improves correlations with state-level health outcome measures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98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each needed to conduct significant independent work before it could come together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Potential of combining traditional qualitative analysis with large-scale quantitative modeling 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Ability to tie social media findings to real-world health outcomes requires collaboration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Whole is greater than the sum of the parts</a:t>
            </a:r>
          </a:p>
          <a:p>
            <a:pPr marL="0" lvl="3" indent="0">
              <a:spcBef>
                <a:spcPts val="20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2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 for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Much untapped potential for using applying social media research to public health problems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Demonstrated successful examples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transdisciplinary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teamwork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/ computer scientist provide unique expertise to solving public problems</a:t>
            </a:r>
          </a:p>
        </p:txBody>
      </p:sp>
    </p:spTree>
    <p:extLst>
      <p:ext uri="{BB962C8B-B14F-4D97-AF65-F5344CB8AC3E}">
        <p14:creationId xmlns:p14="http://schemas.microsoft.com/office/powerpoint/2010/main" val="81617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ResCVPLogo_v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57" y="5334251"/>
            <a:ext cx="8413543" cy="140944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1026" name="Picture 1" descr="image00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46225"/>
            <a:ext cx="5630863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760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140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media has the potential to:</a:t>
            </a:r>
          </a:p>
          <a:p>
            <a:pPr marL="692150" lvl="4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insights into the types of misuse of opioids</a:t>
            </a:r>
          </a:p>
          <a:p>
            <a:pPr marL="692150" lvl="4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Aid public health efforts to reduce non-medical opioid use</a:t>
            </a:r>
          </a:p>
          <a:p>
            <a:pPr marL="0" lvl="3" indent="0">
              <a:spcBef>
                <a:spcPts val="20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5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375 (69%) tweets related to opioid behaviors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316 (84%) originated from individual user accounts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125 messages expressed personal experience with opioids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Majority of personal messages referenced using opioids to obtain a "high", use for sleep, or other non-intended use </a:t>
            </a:r>
          </a:p>
          <a:p>
            <a:pPr marL="0" lvl="3" indent="0">
              <a:spcBef>
                <a:spcPts val="20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69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NOWBALL logo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" t="34743" r="6045" b="34927"/>
          <a:stretch/>
        </p:blipFill>
        <p:spPr>
          <a:xfrm>
            <a:off x="147637" y="152400"/>
            <a:ext cx="8848725" cy="157162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82" y="3489696"/>
            <a:ext cx="8626725" cy="2692400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 descr="Screenshot 2015-07-21 00.19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4140200"/>
            <a:ext cx="3302000" cy="10521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639633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1" indent="0" algn="ctr">
              <a:buSzPct val="150000"/>
              <a:buNone/>
            </a:pPr>
            <a:r>
              <a:rPr lang="en-US" sz="2000" dirty="0"/>
              <a:t>National Cancer Institute R01CA178875 (Co-PIs: Sarkar &amp; </a:t>
            </a:r>
            <a:r>
              <a:rPr lang="en-US" sz="2000" dirty="0" err="1"/>
              <a:t>Centola</a:t>
            </a:r>
            <a:r>
              <a:rPr lang="en-US" sz="2000" dirty="0"/>
              <a:t>)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10572" y="18288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1" indent="0" algn="ctr">
              <a:buSzPct val="150000"/>
              <a:buNone/>
            </a:pPr>
            <a:r>
              <a:rPr lang="en-US" sz="2800" b="1" dirty="0">
                <a:latin typeface="Arial"/>
                <a:cs typeface="Arial"/>
              </a:rPr>
              <a:t>Influencing cervical cancer prevention and detection online through social media</a:t>
            </a:r>
          </a:p>
          <a:p>
            <a:endParaRPr lang="en-US" sz="2800" dirty="0">
              <a:latin typeface="Arial"/>
              <a:cs typeface="Arial"/>
            </a:endParaRPr>
          </a:p>
        </p:txBody>
      </p:sp>
      <p:pic>
        <p:nvPicPr>
          <p:cNvPr id="2" name="Picture 1" descr="northeastern 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9" y="5372100"/>
            <a:ext cx="4343401" cy="69929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52400" y="4157678"/>
            <a:ext cx="5295900" cy="871522"/>
            <a:chOff x="0" y="5410200"/>
            <a:chExt cx="9138795" cy="14478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5410200"/>
              <a:ext cx="5557395" cy="1447800"/>
            </a:xfrm>
            <a:prstGeom prst="rect">
              <a:avLst/>
            </a:prstGeom>
          </p:spPr>
        </p:pic>
        <p:pic>
          <p:nvPicPr>
            <p:cNvPr id="15" name="Picture 14" descr="http://bayareacytoclub.ucsf.edu/pnj%20files/UCSF%20logo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410920"/>
              <a:ext cx="2667000" cy="1447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2667000" y="5410920"/>
              <a:ext cx="914400" cy="1447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91186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534400" cy="3624263"/>
          </a:xfrm>
        </p:spPr>
        <p:txBody>
          <a:bodyPr>
            <a:normAutofit/>
          </a:bodyPr>
          <a:lstStyle/>
          <a:p>
            <a:pPr marL="0" indent="0" algn="ctr">
              <a:buSzPct val="150000"/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Use a mixed-methods approach to online social media and social networks for enhancing understanding of cervical cancer screening 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to optimize the spread of health messages and behaviors within online social networks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Goal</a:t>
            </a:r>
          </a:p>
        </p:txBody>
      </p:sp>
    </p:spTree>
    <p:extLst>
      <p:ext uri="{BB962C8B-B14F-4D97-AF65-F5344CB8AC3E}">
        <p14:creationId xmlns:p14="http://schemas.microsoft.com/office/powerpoint/2010/main" val="2240700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SNOWBALL Team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42900" y="1347694"/>
            <a:ext cx="8712200" cy="42570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Multi-disciplinary Team:</a:t>
            </a:r>
          </a:p>
          <a:p>
            <a:r>
              <a:rPr lang="en-US" sz="2000" b="1" dirty="0" err="1">
                <a:latin typeface="Arial"/>
                <a:cs typeface="Arial"/>
              </a:rPr>
              <a:t>Urmimala</a:t>
            </a:r>
            <a:r>
              <a:rPr lang="en-US" sz="2000" b="1" dirty="0">
                <a:latin typeface="Arial"/>
                <a:cs typeface="Arial"/>
              </a:rPr>
              <a:t> Sarkar, MD, MPH</a:t>
            </a:r>
            <a:r>
              <a:rPr lang="en-US" sz="2000" dirty="0">
                <a:latin typeface="Arial"/>
                <a:cs typeface="Arial"/>
              </a:rPr>
              <a:t>: Lead PI</a:t>
            </a:r>
          </a:p>
          <a:p>
            <a:r>
              <a:rPr lang="en-US" sz="2000" b="1" dirty="0">
                <a:latin typeface="Arial"/>
                <a:cs typeface="Arial"/>
              </a:rPr>
              <a:t>Damon </a:t>
            </a:r>
            <a:r>
              <a:rPr lang="en-US" sz="2000" b="1" dirty="0" err="1">
                <a:latin typeface="Arial"/>
                <a:cs typeface="Arial"/>
              </a:rPr>
              <a:t>Centola</a:t>
            </a:r>
            <a:r>
              <a:rPr lang="en-US" sz="2000" b="1" dirty="0">
                <a:latin typeface="Arial"/>
                <a:cs typeface="Arial"/>
              </a:rPr>
              <a:t>, PhD </a:t>
            </a:r>
            <a:r>
              <a:rPr lang="en-US" sz="2000" dirty="0">
                <a:latin typeface="Arial"/>
                <a:cs typeface="Arial"/>
              </a:rPr>
              <a:t>(</a:t>
            </a:r>
            <a:r>
              <a:rPr lang="en-US" sz="2000" dirty="0" err="1">
                <a:latin typeface="Arial"/>
                <a:cs typeface="Arial"/>
              </a:rPr>
              <a:t>UPenn</a:t>
            </a:r>
            <a:r>
              <a:rPr lang="en-US" sz="2000" dirty="0">
                <a:latin typeface="Arial"/>
                <a:cs typeface="Arial"/>
              </a:rPr>
              <a:t>): Co-PI, sociologist, social networking research</a:t>
            </a:r>
          </a:p>
          <a:p>
            <a:r>
              <a:rPr lang="en-US" sz="2000" dirty="0">
                <a:latin typeface="Arial"/>
                <a:cs typeface="Arial"/>
              </a:rPr>
              <a:t>Byron Wallace, PhD (Northeastern University): computer scientist, machine learning methods</a:t>
            </a:r>
          </a:p>
          <a:p>
            <a:r>
              <a:rPr lang="en-US" sz="2000" dirty="0">
                <a:latin typeface="Arial"/>
                <a:cs typeface="Arial"/>
              </a:rPr>
              <a:t>George </a:t>
            </a:r>
            <a:r>
              <a:rPr lang="en-US" sz="2000" dirty="0" err="1">
                <a:latin typeface="Arial"/>
                <a:cs typeface="Arial"/>
              </a:rPr>
              <a:t>Sawaya</a:t>
            </a:r>
            <a:r>
              <a:rPr lang="en-US" sz="2000" dirty="0">
                <a:latin typeface="Arial"/>
                <a:cs typeface="Arial"/>
              </a:rPr>
              <a:t>, MD (UCSF): obstetrics/gynecology, cervical cancer expertise</a:t>
            </a:r>
          </a:p>
          <a:p>
            <a:r>
              <a:rPr lang="en-US" sz="2000" dirty="0">
                <a:latin typeface="Arial"/>
                <a:cs typeface="Arial"/>
              </a:rPr>
              <a:t>Rena </a:t>
            </a:r>
            <a:r>
              <a:rPr lang="en-US" sz="2000" dirty="0" err="1">
                <a:latin typeface="Arial"/>
                <a:cs typeface="Arial"/>
              </a:rPr>
              <a:t>Pasick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DrPH</a:t>
            </a:r>
            <a:r>
              <a:rPr lang="en-US" sz="2000" dirty="0">
                <a:latin typeface="Arial"/>
                <a:cs typeface="Arial"/>
              </a:rPr>
              <a:t> (UCSF): behavioral and qualitative research</a:t>
            </a:r>
          </a:p>
          <a:p>
            <a:r>
              <a:rPr lang="en-US" sz="2000" dirty="0">
                <a:latin typeface="Arial"/>
                <a:cs typeface="Arial"/>
              </a:rPr>
              <a:t>Courtney Lyles, PhD (UCSF): health services research</a:t>
            </a:r>
          </a:p>
          <a:p>
            <a:r>
              <a:rPr lang="en-US" sz="2000" dirty="0">
                <a:latin typeface="Arial"/>
                <a:cs typeface="Arial"/>
              </a:rPr>
              <a:t>Gem Le, PhD, MHS (UCSF): project manager, social epidemiology, cancer prevention</a:t>
            </a:r>
          </a:p>
          <a:p>
            <a:pPr marL="0" indent="0">
              <a:buNone/>
            </a:pP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85492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919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Aim 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To use machine learning techniques (i.e., large-scale computer algorithms) to identify and rank the key words related to cervical cancer screening and HPV vaccination in social media messages.</a:t>
            </a:r>
          </a:p>
          <a:p>
            <a:pPr marL="0" indent="0">
              <a:buNone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Aim 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To categorize and validate the range of cervical cancer screening and HPV vaccination discussion on social media.</a:t>
            </a:r>
          </a:p>
          <a:p>
            <a:pPr marL="0" indent="0">
              <a:buNone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Aim 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To create cervical cancer screening and HPV vaccination messages for social media and evaluate their effectiveness for increasing diffusion through online social networks.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Aims</a:t>
            </a:r>
          </a:p>
        </p:txBody>
      </p:sp>
    </p:spTree>
    <p:extLst>
      <p:ext uri="{BB962C8B-B14F-4D97-AF65-F5344CB8AC3E}">
        <p14:creationId xmlns:p14="http://schemas.microsoft.com/office/powerpoint/2010/main" val="13040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Cancer 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12,109 new cases of cervical cancer per year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Disparities by race/ ethnicity/ education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Hispanic women have highest rates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Women with &lt; high school education have lowest rates of screening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19% of adolescent girls (ages 12-17) and 11% (ages 18-27) initiated HPV vaccination in 2007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Ongoing need to bolster screening and prevention efforts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6258580"/>
            <a:ext cx="9029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CDC, 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http://www.cdc.gov/cancer/cervical/statistics/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Tiro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JA,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Tsui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J, Bauer HM, Yamada E,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Kobrin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S, Breen N. Journal of Women's Health. June 2012, 21(6): 656-665. </a:t>
            </a:r>
          </a:p>
        </p:txBody>
      </p:sp>
    </p:spTree>
    <p:extLst>
      <p:ext uri="{BB962C8B-B14F-4D97-AF65-F5344CB8AC3E}">
        <p14:creationId xmlns:p14="http://schemas.microsoft.com/office/powerpoint/2010/main" val="375259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Tweeting about Pap Smears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“5 minutes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uncomfyness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better than cancer 4 a lifetime”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“Guys encourage your mothers, sisters, wives girlfriends 13 to have regular pap smear. Also encourage them to get the vaccine.”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“Took the afternoon off so I could get a pap smear and my car could get an oil change. :-/”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6198969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Lyles CR, Lopez A,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Pasick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R,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Sarkar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U. "5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uncomfyness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is better than dealing with cancer 4 a lifetime": an exploratory qualitative analysis of cervical and breast cancer screening dialogue on Twitter. Journal of Cancer Education. 2013;28(1):127-33. </a:t>
            </a:r>
          </a:p>
        </p:txBody>
      </p:sp>
    </p:spTree>
    <p:extLst>
      <p:ext uri="{BB962C8B-B14F-4D97-AF65-F5344CB8AC3E}">
        <p14:creationId xmlns:p14="http://schemas.microsoft.com/office/powerpoint/2010/main" val="194567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SNOWBALL Data &amp;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Aim 1 work: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119,428,139 Twitter messages obtained from March 2014 (1% sample from all of Twitter)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Filtered messages matching our keywords of interest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(e.g., pap smear, HPV, papillomavirus, pap test, cervical, cervix, cervical cancer,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papanicolau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squamous, smear test, dysplasia)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Applied Sparse Principal Components Analysis (SPCA) to identify clusters of keywords that are mathematically grouped into topics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15-07-23 13.22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3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910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Tweets for One Topic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07059"/>
            <a:ext cx="8305800" cy="4466665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pl-PL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CBC News HPV Vaccine Funding Cut by Canadian Province; polyDNA Recommends that Canadian Doctors Learn About... </a:t>
            </a:r>
            <a:r>
              <a:rPr lang="pl-PL" sz="1600" kern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http://t.co/QSn8Urev73</a:t>
            </a:r>
            <a:endParaRPr lang="pl-PL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RT @gogreen18: the anti-vaccine movement scares the crap out of me. i have paranoid family members now opting out of HPV vaccines for theiƒ_Ý</a:t>
            </a: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Study: HPV vaccine working - The Human Papillomavirus vaccine has reduced the frequency of abnormal Pap smears and…http://t.co/X7bF0I8sYW</a:t>
            </a: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a-DK" sz="1600" kern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@positivegp is HPV vaccine only for girls/women? The lady mentioned genital warts on the penis as well, do men get vaccine?</a:t>
            </a: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Another Success for HPV Vaccine </a:t>
            </a: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http://t.co/DEgvZIYyFb</a:t>
            </a:r>
            <a:endParaRPr lang="da-DK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.@CherylMHolmes on province set to stop funding HPV vaccine for some women: </a:t>
            </a:r>
            <a:r>
              <a:rPr lang="da-DK" sz="1600" kern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http://t.co/QVEjwlpSYB</a:t>
            </a:r>
            <a:endParaRPr lang="da-DK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e-DE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RT @CherylMHolmes: Manitoba to cut free HPV vaccine program for young women on April 1. Are you worried about getting your shots?</a:t>
            </a: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de-DE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#googlenews One dose of HPV vaccine may prevent cervical cancer - New Straits Times </a:t>
            </a:r>
            <a:r>
              <a:rPr lang="de-DE" sz="1600" kern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http://t.co/StYww0Cijl</a:t>
            </a:r>
            <a:endParaRPr lang="de-DE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RT @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Rwanda_Post</a:t>
            </a: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: Vaccine for Cervical Cancer Coming to Rwanda - http://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t.co</a:t>
            </a: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sLWCpoqWLe</a:t>
            </a: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 #Rwanda #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RWoT</a:t>
            </a:r>
            <a:endParaRPr lang="en-US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@RTH2039: BMJ Press 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Release:HPV</a:t>
            </a: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 vaccine provides significant protection against cervical abnormalities http://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t.co</a:t>
            </a:r>
            <a:r>
              <a:rPr lang="en-US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/t1nWLuIGzP @</a:t>
            </a:r>
            <a:r>
              <a:rPr lang="en-US" sz="16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JulieLeask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 typeface="+mj-lt"/>
              <a:buAutoNum type="arabicPeriod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533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9017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Caveats in analyzing social media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6700"/>
            <a:ext cx="8229600" cy="53213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Socio-demographic characteristics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Subject to selection bias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Twitter users more likely to be young and non-white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Social media data viewed as MORE than “big data”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Big data refer to very large datasets that can be analyzed or mined quantitatively to explore human behaviors and interactions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Analysis of social media data need to incorporate mixed methods </a:t>
            </a:r>
          </a:p>
          <a:p>
            <a:pPr lvl="2"/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lang="en-US" sz="29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rely on automated analysis alone (e.g., machine learning methods) for meaning analysis and interpretation of the data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9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40435"/>
            <a:ext cx="7770813" cy="425702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impactful messages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Classify manually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Sample for experiment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Expose women to messages on experimental network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Outcomes of message contagion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Behavioral expectations (do they now plan to get Pap smear or vaccination?)</a:t>
            </a:r>
          </a:p>
        </p:txBody>
      </p:sp>
    </p:spTree>
    <p:extLst>
      <p:ext uri="{BB962C8B-B14F-4D97-AF65-F5344CB8AC3E}">
        <p14:creationId xmlns:p14="http://schemas.microsoft.com/office/powerpoint/2010/main" val="158663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721223"/>
            <a:ext cx="8763000" cy="142987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Perceptions of </a:t>
            </a:r>
            <a:b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Non-Medical Use of Opioids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1200" y="51435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9ED0F1"/>
                </a:solidFill>
                <a:latin typeface="Arial"/>
                <a:cs typeface="Arial"/>
              </a:rPr>
              <a:t>Chan B, Lopez A, </a:t>
            </a:r>
            <a:r>
              <a:rPr lang="en-US" i="1" dirty="0" err="1">
                <a:solidFill>
                  <a:srgbClr val="9ED0F1"/>
                </a:solidFill>
                <a:latin typeface="Arial"/>
                <a:cs typeface="Arial"/>
              </a:rPr>
              <a:t>Sarkar</a:t>
            </a:r>
            <a:r>
              <a:rPr lang="en-US" i="1" dirty="0">
                <a:solidFill>
                  <a:srgbClr val="9ED0F1"/>
                </a:solidFill>
                <a:latin typeface="Arial"/>
                <a:cs typeface="Arial"/>
              </a:rPr>
              <a:t> U. The Canary in the Coal Mine Tweets: Social Media Reveals Public Perceptions of Non-Medical Use of Opioids. </a:t>
            </a:r>
            <a:r>
              <a:rPr lang="en-US" i="1" dirty="0" err="1">
                <a:solidFill>
                  <a:srgbClr val="9ED0F1"/>
                </a:solidFill>
                <a:latin typeface="Arial"/>
                <a:cs typeface="Arial"/>
              </a:rPr>
              <a:t>PLoS</a:t>
            </a:r>
            <a:r>
              <a:rPr lang="en-US" i="1" dirty="0">
                <a:solidFill>
                  <a:srgbClr val="9ED0F1"/>
                </a:solidFill>
                <a:latin typeface="Arial"/>
                <a:cs typeface="Arial"/>
              </a:rPr>
              <a:t> One. 2015;10(8):e0135072.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60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Misuse of Opioids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Non-medical prescription opioid use is a growing public health concern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Prescriptions for opioid medications doubled between 1994 and 2007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Opioid prescription related deaths (14,800) made up 73.8% of the 20,044 prescriptions drug overdose deaths in 2008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media can shed light on health attitudes, beliefs, and behaviors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6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Overview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Exploratory, mixed-methods analysis of Twitter messages to characterize the nature of the content relating to opioid medications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Described who uses social media to discuss opioid use or misuse, and what attitudes, themes, and behaviors social media users message about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Hypothesis: Anonymity of social media allowed for more candid discussion of opioid misuse and abuse behaviors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6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Cross-sectional sample of publicly available Twitter messages during a 2 week period in March and early April 2014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Manually searched Twitter messages using the following search terms: 1)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Duragesic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2) Fentanyl 3) Hydrocodone, 4)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Hydros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5) Oxy, 6) Oxycodone, 7)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Oxycotin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8)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Oxycotton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9)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Vicodin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10)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Vikes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and 11)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Oxycontin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 = 540 tweets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8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799" y="1805641"/>
            <a:ext cx="7770813" cy="425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365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kern="1200" dirty="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Conducted content analysis to code each Twitter message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Developed codes deductively using commonly accepted definitions of prescription drug abuse and aberrancy behaviors, an existing opioid misuse tool, the Current Opioid Misuse Measure (COMM)</a:t>
            </a:r>
          </a:p>
          <a:p>
            <a:pPr marL="342900" lvl="3" indent="-342900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Developed codes inductively, through a grounded theory approach, as additional themes arose not captured by existing thematic coding schemes</a:t>
            </a: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3" indent="-342900">
              <a:spcBef>
                <a:spcPts val="2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0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ory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Story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Story.thmx</Template>
  <TotalTime>981</TotalTime>
  <Words>2736</Words>
  <Application>Microsoft Office PowerPoint</Application>
  <PresentationFormat>On-screen Show (4:3)</PresentationFormat>
  <Paragraphs>276</Paragraphs>
  <Slides>52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Calisto MT</vt:lpstr>
      <vt:lpstr>Story</vt:lpstr>
      <vt:lpstr>Health IRL What can we learn from social media?</vt:lpstr>
      <vt:lpstr>Roadmap</vt:lpstr>
      <vt:lpstr>PowerPoint Presentation</vt:lpstr>
      <vt:lpstr>What we do</vt:lpstr>
      <vt:lpstr>Areas of interest</vt:lpstr>
      <vt:lpstr>Advantages of using social media</vt:lpstr>
      <vt:lpstr>Uses of social media for public health</vt:lpstr>
      <vt:lpstr>How can data from social media provide insight for  public health?</vt:lpstr>
      <vt:lpstr>1. Observational studies using social media data source</vt:lpstr>
      <vt:lpstr>1. Observational studies using social media data source</vt:lpstr>
      <vt:lpstr>1. Observational studies using social media data source</vt:lpstr>
      <vt:lpstr>Studying social media</vt:lpstr>
      <vt:lpstr>2. Delivering cancer-relevant messages via online social media</vt:lpstr>
      <vt:lpstr>2. Delivering cancer-relevant messages via online social media</vt:lpstr>
      <vt:lpstr>3. Online social media interventions for cancer prevention behaviors</vt:lpstr>
      <vt:lpstr>3. Online social media interventions for cancer prevention behaviors</vt:lpstr>
      <vt:lpstr>How transdisciplinary work happens: Case Study</vt:lpstr>
      <vt:lpstr>What Patients Say About Their Doctors Online: A Qualitative Content Analysis </vt:lpstr>
      <vt:lpstr>Online physician ratings</vt:lpstr>
      <vt:lpstr>Methods</vt:lpstr>
      <vt:lpstr>Examples</vt:lpstr>
      <vt:lpstr>Results</vt:lpstr>
      <vt:lpstr>Results and Conclusions</vt:lpstr>
      <vt:lpstr>Advancing the methodology using our data</vt:lpstr>
      <vt:lpstr>A large-scale quantitative analysis of latent factors and sentiment in online doctor reviews </vt:lpstr>
      <vt:lpstr>Methods</vt:lpstr>
      <vt:lpstr>Methods</vt:lpstr>
      <vt:lpstr>Results</vt:lpstr>
      <vt:lpstr>Results</vt:lpstr>
      <vt:lpstr>Results</vt:lpstr>
      <vt:lpstr>Implications</vt:lpstr>
      <vt:lpstr>Opportunities for Collaboration</vt:lpstr>
      <vt:lpstr>Thank you</vt:lpstr>
      <vt:lpstr>PowerPoint Presentation</vt:lpstr>
      <vt:lpstr>Implications</vt:lpstr>
      <vt:lpstr>Results</vt:lpstr>
      <vt:lpstr>PowerPoint Presentation</vt:lpstr>
      <vt:lpstr>Study Goal</vt:lpstr>
      <vt:lpstr>SNOWBALL Team</vt:lpstr>
      <vt:lpstr>Specific Aims</vt:lpstr>
      <vt:lpstr>Cervical Cancer Epidemiology</vt:lpstr>
      <vt:lpstr>Tweeting about Pap Smears</vt:lpstr>
      <vt:lpstr>SNOWBALL Data &amp; Methods</vt:lpstr>
      <vt:lpstr>PowerPoint Presentation</vt:lpstr>
      <vt:lpstr>Tweets for One Topic</vt:lpstr>
      <vt:lpstr>Caveats in analyzing social media data</vt:lpstr>
      <vt:lpstr>Next steps</vt:lpstr>
      <vt:lpstr>:  Social Media Perceptions of  Non-Medical Use of Opioids</vt:lpstr>
      <vt:lpstr>Misuse of Opioids</vt:lpstr>
      <vt:lpstr>Study Overview</vt:lpstr>
      <vt:lpstr>Methods</vt:lpstr>
      <vt:lpstr>Analysis</vt:lpstr>
    </vt:vector>
  </TitlesOfParts>
  <Company>UCSF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 Le</dc:creator>
  <cp:lastModifiedBy>Arash Shaban-Nejad</cp:lastModifiedBy>
  <cp:revision>98</cp:revision>
  <dcterms:created xsi:type="dcterms:W3CDTF">2016-08-31T19:18:10Z</dcterms:created>
  <dcterms:modified xsi:type="dcterms:W3CDTF">2017-02-13T04:53:42Z</dcterms:modified>
</cp:coreProperties>
</file>