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454" r:id="rId3"/>
    <p:sldId id="427" r:id="rId4"/>
    <p:sldId id="387" r:id="rId5"/>
    <p:sldId id="319" r:id="rId6"/>
    <p:sldId id="453" r:id="rId7"/>
    <p:sldId id="467" r:id="rId8"/>
    <p:sldId id="404" r:id="rId9"/>
    <p:sldId id="425" r:id="rId10"/>
    <p:sldId id="487" r:id="rId11"/>
    <p:sldId id="477" r:id="rId12"/>
    <p:sldId id="478" r:id="rId13"/>
    <p:sldId id="479" r:id="rId14"/>
    <p:sldId id="480" r:id="rId15"/>
    <p:sldId id="481" r:id="rId16"/>
    <p:sldId id="482" r:id="rId17"/>
    <p:sldId id="483" r:id="rId18"/>
    <p:sldId id="484" r:id="rId19"/>
    <p:sldId id="485" r:id="rId20"/>
    <p:sldId id="486" r:id="rId21"/>
    <p:sldId id="488" r:id="rId22"/>
    <p:sldId id="472" r:id="rId23"/>
    <p:sldId id="474" r:id="rId24"/>
    <p:sldId id="473" r:id="rId25"/>
    <p:sldId id="489" r:id="rId26"/>
    <p:sldId id="440" r:id="rId27"/>
    <p:sldId id="449" r:id="rId28"/>
    <p:sldId id="475" r:id="rId29"/>
    <p:sldId id="476" r:id="rId30"/>
    <p:sldId id="441" r:id="rId31"/>
    <p:sldId id="443" r:id="rId32"/>
    <p:sldId id="491" r:id="rId33"/>
    <p:sldId id="442" r:id="rId34"/>
    <p:sldId id="448" r:id="rId35"/>
    <p:sldId id="490" r:id="rId36"/>
    <p:sldId id="461" r:id="rId37"/>
    <p:sldId id="492" r:id="rId38"/>
    <p:sldId id="493" r:id="rId39"/>
    <p:sldId id="383" r:id="rId40"/>
    <p:sldId id="299" r:id="rId41"/>
  </p:sldIdLst>
  <p:sldSz cx="9144000" cy="6858000" type="screen4x3"/>
  <p:notesSz cx="6858000" cy="9926638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or Peleg" initials="MP" lastIdx="3" clrIdx="0"/>
  <p:cmAuthor id="1" name="mor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E0E3"/>
    <a:srgbClr val="990000"/>
    <a:srgbClr val="808080"/>
    <a:srgbClr val="3366FF"/>
    <a:srgbClr val="FF9900"/>
    <a:srgbClr val="CC0099"/>
    <a:srgbClr val="996633"/>
    <a:srgbClr val="CC66FF"/>
    <a:srgbClr val="FFCCC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77" autoAdjust="0"/>
    <p:restoredTop sz="91425" autoAdjust="0"/>
  </p:normalViewPr>
  <p:slideViewPr>
    <p:cSldViewPr>
      <p:cViewPr varScale="1">
        <p:scale>
          <a:sx n="82" d="100"/>
          <a:sy n="82" d="100"/>
        </p:scale>
        <p:origin x="14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r\Dropbox\MobiGuide-Shared\MG-WP9\AF%20results%20summary\CaregiverFS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[CaregiverFSM.xlsx]DailyActions!$F$40</c:f>
              <c:strCache>
                <c:ptCount val="1"/>
                <c:pt idx="0">
                  <c:v>Proportion views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[CaregiverFSM.xlsx]DailyActions!$G$39:$H$39</c:f>
              <c:strCache>
                <c:ptCount val="2"/>
                <c:pt idx="0">
                  <c:v>AF cohort</c:v>
                </c:pt>
                <c:pt idx="1">
                  <c:v>GDM cohort</c:v>
                </c:pt>
              </c:strCache>
            </c:strRef>
          </c:cat>
          <c:val>
            <c:numRef>
              <c:f>[CaregiverFSM.xlsx]DailyActions!$G$40:$H$40</c:f>
              <c:numCache>
                <c:formatCode>General</c:formatCode>
                <c:ptCount val="2"/>
                <c:pt idx="0">
                  <c:v>0.3000000000000001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2F-4F42-84CE-5837CC89D6F0}"/>
            </c:ext>
          </c:extLst>
        </c:ser>
        <c:ser>
          <c:idx val="1"/>
          <c:order val="1"/>
          <c:tx>
            <c:strRef>
              <c:f>[CaregiverFSM.xlsx]DailyActions!$F$41</c:f>
              <c:strCache>
                <c:ptCount val="1"/>
                <c:pt idx="0">
                  <c:v>Planned frequency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[CaregiverFSM.xlsx]DailyActions!$G$39:$H$39</c:f>
              <c:strCache>
                <c:ptCount val="2"/>
                <c:pt idx="0">
                  <c:v>AF cohort</c:v>
                </c:pt>
                <c:pt idx="1">
                  <c:v>GDM cohort</c:v>
                </c:pt>
              </c:strCache>
            </c:strRef>
          </c:cat>
          <c:val>
            <c:numRef>
              <c:f>[CaregiverFSM.xlsx]DailyActions!$G$41:$H$41</c:f>
              <c:numCache>
                <c:formatCode>General</c:formatCode>
                <c:ptCount val="2"/>
                <c:pt idx="0">
                  <c:v>0.1</c:v>
                </c:pt>
                <c:pt idx="1">
                  <c:v>0.14285714285714293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2F-4F42-84CE-5837CC89D6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321136"/>
        <c:axId val="102323880"/>
      </c:barChart>
      <c:catAx>
        <c:axId val="102321136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crossAx val="102323880"/>
        <c:crosses val="autoZero"/>
        <c:auto val="1"/>
        <c:lblAlgn val="ctr"/>
        <c:lblOffset val="100"/>
        <c:noMultiLvlLbl val="0"/>
      </c:catAx>
      <c:valAx>
        <c:axId val="102323880"/>
        <c:scaling>
          <c:orientation val="minMax"/>
        </c:scaling>
        <c:delete val="0"/>
        <c:axPos val="r"/>
        <c:majorGridlines/>
        <c:numFmt formatCode="General" sourceLinked="1"/>
        <c:majorTickMark val="out"/>
        <c:minorTickMark val="none"/>
        <c:tickLblPos val="nextTo"/>
        <c:crossAx val="102321136"/>
        <c:crosses val="autoZero"/>
        <c:crossBetween val="between"/>
      </c:valAx>
    </c:plotArea>
    <c:legend>
      <c:legendPos val="l"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 dirty="0" smtClean="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MobiGuide FP7-287811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 smtClean="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39F6BC84-46FE-4B91-BB5A-BB367F9D66EB}" type="datetimeFigureOut">
              <a:rPr lang="en-US"/>
              <a:pPr>
                <a:defRPr/>
              </a:pPr>
              <a:t>2/12/2017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 smtClean="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D228D648-B02E-4474-B6CB-3244917FC2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24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eaLnBrk="0" hangingPunct="0">
              <a:defRPr sz="1200" dirty="0" smtClean="0">
                <a:latin typeface="Arial" charset="0"/>
                <a:ea typeface="ＭＳ Ｐゴシック" pitchFamily="-48" charset="-128"/>
                <a:cs typeface="+mn-cs"/>
              </a:defRPr>
            </a:lvl1pPr>
          </a:lstStyle>
          <a:p>
            <a:pPr>
              <a:defRPr/>
            </a:pPr>
            <a:r>
              <a:rPr lang="en-GB"/>
              <a:t>MobiGuide FP7-287811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eaLnBrk="0" hangingPunct="0">
              <a:defRPr sz="1200">
                <a:latin typeface="Arial" charset="0"/>
                <a:ea typeface="ＭＳ Ｐゴシック" pitchFamily="-48" charset="-128"/>
                <a:cs typeface="+mn-cs"/>
              </a:defRPr>
            </a:lvl1pPr>
          </a:lstStyle>
          <a:p>
            <a:pPr>
              <a:defRPr/>
            </a:pPr>
            <a:fld id="{F4B3063B-EFD2-470A-8BEA-2D3222869FDD}" type="datetimeFigureOut">
              <a:rPr lang="en-US"/>
              <a:pPr>
                <a:defRPr/>
              </a:pPr>
              <a:t>2/12/2017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15153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eaLnBrk="0" hangingPunct="0">
              <a:defRPr sz="1200">
                <a:latin typeface="Arial" charset="0"/>
                <a:ea typeface="ＭＳ Ｐゴシック" pitchFamily="-48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eaLnBrk="0" hangingPunct="0">
              <a:defRPr sz="1200">
                <a:latin typeface="Arial" charset="0"/>
                <a:ea typeface="ＭＳ Ｐゴシック" pitchFamily="-48" charset="-128"/>
                <a:cs typeface="+mn-cs"/>
              </a:defRPr>
            </a:lvl1pPr>
          </a:lstStyle>
          <a:p>
            <a:pPr>
              <a:defRPr/>
            </a:pPr>
            <a:fld id="{05B28372-9707-4F95-B190-374F8048C7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3596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Makes a Patient-centered Decision-support System Effective? Results and Lessons Learned from the MobiGuide Project</a:t>
            </a:r>
            <a:endParaRPr lang="he-IL" dirty="0"/>
          </a:p>
        </p:txBody>
      </p:sp>
      <p:sp>
        <p:nvSpPr>
          <p:cNvPr id="10244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l" rtl="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algn="l" rtl="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algn="l" rtl="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algn="l" rtl="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algn="l" rtl="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r"/>
            <a:fld id="{C1D7C62A-DB8F-4732-8248-8466E5D1A05F}" type="slidenum">
              <a:rPr lang="en-GB" sz="1200" smtClean="0"/>
              <a:pPr algn="r"/>
              <a:t>1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711818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B28372-9707-4F95-B190-374F8048C7F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463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What do patients</a:t>
            </a:r>
            <a:r>
              <a:rPr lang="en-US" baseline="0" dirty="0"/>
              <a:t> want?</a:t>
            </a:r>
          </a:p>
          <a:p>
            <a:r>
              <a:rPr lang="en-US" baseline="0" dirty="0"/>
              <a:t>The name MG</a:t>
            </a:r>
            <a:endParaRPr lang="he-IL" dirty="0"/>
          </a:p>
        </p:txBody>
      </p:sp>
      <p:sp>
        <p:nvSpPr>
          <p:cNvPr id="11268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l" rtl="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algn="l" rtl="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algn="l" rtl="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algn="l" rtl="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algn="l" rtl="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r"/>
            <a:fld id="{78948E8D-3996-4231-B0FA-933BF69D4834}" type="slidenum">
              <a:rPr lang="en-GB" sz="1200" smtClean="0"/>
              <a:pPr algn="r"/>
              <a:t>5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3546779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Take my time here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B28372-9707-4F95-B190-374F8048C7F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2174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B28372-9707-4F95-B190-374F8048C7FB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555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Nekane</a:t>
            </a:r>
            <a:r>
              <a:rPr lang="en-US" dirty="0"/>
              <a:t> – anything to add?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31C4B8-B594-4683-9D23-6C4D0C5B8C4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60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Nekane</a:t>
            </a:r>
            <a:r>
              <a:rPr lang="en-US" dirty="0"/>
              <a:t> – anything to add?</a:t>
            </a:r>
          </a:p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B28372-9707-4F95-B190-374F8048C7FB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756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However, personal situations specific to each patient are only added during the </a:t>
            </a:r>
            <a:r>
              <a:rPr lang="en-US" i="1" dirty="0"/>
              <a:t>personalization</a:t>
            </a:r>
            <a:r>
              <a:rPr lang="en-US" dirty="0"/>
              <a:t> phase.</a:t>
            </a:r>
          </a:p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B28372-9707-4F95-B190-374F8048C7FB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1711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B28372-9707-4F95-B190-374F8048C7FB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169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Awareness – what they should pay attention 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B28372-9707-4F95-B190-374F8048C7FB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870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er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724525" y="6308725"/>
            <a:ext cx="681038" cy="314325"/>
          </a:xfrm>
          <a:prstGeom prst="rect">
            <a:avLst/>
          </a:prstGeom>
        </p:spPr>
        <p:txBody>
          <a:bodyPr/>
          <a:lstStyle>
            <a:lvl1pPr algn="l" rtl="0">
              <a:defRPr sz="1400">
                <a:solidFill>
                  <a:schemeClr val="accent1">
                    <a:lumMod val="50000"/>
                  </a:schemeClr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75EA8416-DEE7-46A7-B668-047EC09B5E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344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323528" y="908720"/>
            <a:ext cx="820891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42950" indent="-285750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200150" indent="-285750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algn="l" rtl="0">
              <a:defRPr lang="en-US" sz="180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4pPr>
            <a:lvl5pPr algn="l" rtl="0">
              <a:defRPr lang="en-US" sz="180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5362" name="Picture 2" descr="C:\Users\sharon\Desktop\mobiguide ppt files\uro-logo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114" y="6226256"/>
            <a:ext cx="605257" cy="5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sharon\Desktop\mobiguide ppt files\no-circule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990" y="6259214"/>
            <a:ext cx="338138" cy="3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sharon\Desktop\mobiguide ppt files\seven-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8" y="6140531"/>
            <a:ext cx="740567" cy="60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sharon\Desktop\mobiguide ppt files\mobiguide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776322"/>
            <a:ext cx="1679432" cy="96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1" descr="uni_aravit_b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r="87560" b="40704"/>
          <a:stretch>
            <a:fillRect/>
          </a:stretch>
        </p:blipFill>
        <p:spPr bwMode="auto">
          <a:xfrm>
            <a:off x="323528" y="5949279"/>
            <a:ext cx="9366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707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724525" y="6308725"/>
            <a:ext cx="681038" cy="314325"/>
          </a:xfrm>
          <a:prstGeom prst="rect">
            <a:avLst/>
          </a:prstGeom>
        </p:spPr>
        <p:txBody>
          <a:bodyPr/>
          <a:lstStyle>
            <a:lvl1pPr algn="l" rtl="0">
              <a:defRPr sz="14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09A4CE39-18B5-4625-820E-D8FA96BC2E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164288" y="630002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Partner’s logo</a:t>
            </a:r>
          </a:p>
        </p:txBody>
      </p:sp>
    </p:spTree>
    <p:extLst>
      <p:ext uri="{BB962C8B-B14F-4D97-AF65-F5344CB8AC3E}">
        <p14:creationId xmlns:p14="http://schemas.microsoft.com/office/powerpoint/2010/main" val="943504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3_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323528" y="908720"/>
            <a:ext cx="820891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143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572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001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4pPr>
            <a:lvl5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5362" name="Picture 2" descr="C:\Users\sharon\Desktop\mobiguide ppt files\uro-logo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115" y="6226256"/>
            <a:ext cx="605257" cy="5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sharon\Desktop\mobiguide ppt files\no-circule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991" y="6259214"/>
            <a:ext cx="338138" cy="3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sharon\Desktop\mobiguide ppt files\seven-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9" y="6140533"/>
            <a:ext cx="740567" cy="60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sharon\Desktop\mobiguide ppt files\mobiguide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776322"/>
            <a:ext cx="1679432" cy="96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1" descr="uni_aravit_b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r="87560" b="40704"/>
          <a:stretch>
            <a:fillRect/>
          </a:stretch>
        </p:blipFill>
        <p:spPr bwMode="auto">
          <a:xfrm>
            <a:off x="323529" y="5949281"/>
            <a:ext cx="9366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765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5_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323528" y="908720"/>
            <a:ext cx="820891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143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572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001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4pPr>
            <a:lvl5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5362" name="Picture 2" descr="C:\Users\sharon\Desktop\mobiguide ppt files\uro-logo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115" y="6226256"/>
            <a:ext cx="605257" cy="5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sharon\Desktop\mobiguide ppt files\no-circule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991" y="6259214"/>
            <a:ext cx="338138" cy="3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sharon\Desktop\mobiguide ppt files\seven-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9" y="6140533"/>
            <a:ext cx="740567" cy="60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sharon\Desktop\mobiguide ppt files\mobiguide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776322"/>
            <a:ext cx="1679432" cy="96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1" descr="uni_aravit_b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r="87560" b="40704"/>
          <a:stretch>
            <a:fillRect/>
          </a:stretch>
        </p:blipFill>
        <p:spPr bwMode="auto">
          <a:xfrm>
            <a:off x="323529" y="5949281"/>
            <a:ext cx="9366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103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2_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323528" y="908720"/>
            <a:ext cx="820891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143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572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001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4pPr>
            <a:lvl5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362" name="Picture 2" descr="C:\Users\sharon\Desktop\mobiguide ppt files\uro-logo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115" y="6226256"/>
            <a:ext cx="605257" cy="5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sharon\Desktop\mobiguide ppt files\no-circule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971" y="6291650"/>
            <a:ext cx="306098" cy="30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sharon\Desktop\mobiguide ppt files\seven-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9" y="6140533"/>
            <a:ext cx="740567" cy="60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sharon\Desktop\mobiguide ppt files\mobiguide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776322"/>
            <a:ext cx="1679432" cy="96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1" descr="uni_aravit_b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r="87560" b="40704"/>
          <a:stretch>
            <a:fillRect/>
          </a:stretch>
        </p:blipFill>
        <p:spPr bwMode="auto">
          <a:xfrm>
            <a:off x="323529" y="5949281"/>
            <a:ext cx="9366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605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8_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323528" y="908720"/>
            <a:ext cx="820891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143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572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001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4pPr>
            <a:lvl5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362" name="Picture 2" descr="C:\Users\sharon\Desktop\mobiguide ppt files\uro-logo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115" y="6226256"/>
            <a:ext cx="605257" cy="5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sharon\Desktop\mobiguide ppt files\no-circule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991" y="6259214"/>
            <a:ext cx="338138" cy="3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sharon\Desktop\mobiguide ppt files\seven-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9" y="6140533"/>
            <a:ext cx="740567" cy="60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sharon\Desktop\mobiguide ppt files\mobiguide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776322"/>
            <a:ext cx="1679432" cy="96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1" descr="uni_aravit_b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r="87560" b="40704"/>
          <a:stretch>
            <a:fillRect/>
          </a:stretch>
        </p:blipFill>
        <p:spPr bwMode="auto">
          <a:xfrm>
            <a:off x="323529" y="5949281"/>
            <a:ext cx="9366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8439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Title and content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323528" y="908720"/>
            <a:ext cx="820891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143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572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001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4pPr>
            <a:lvl5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5362" name="Picture 2" descr="C:\Users\sharon\Desktop\mobiguide ppt files\uro-log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115" y="6226256"/>
            <a:ext cx="605257" cy="5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sharon\Desktop\mobiguide ppt files\no-circule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991" y="6259214"/>
            <a:ext cx="338138" cy="3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sharon\Desktop\mobiguide ppt files\seven-logo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9" y="6140533"/>
            <a:ext cx="740567" cy="60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sharon\Desktop\mobiguide ppt files\mobiguide-logo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776322"/>
            <a:ext cx="1679432" cy="96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1" descr="uni_aravit_b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r="87560" b="40704"/>
          <a:stretch>
            <a:fillRect/>
          </a:stretch>
        </p:blipFill>
        <p:spPr bwMode="auto">
          <a:xfrm>
            <a:off x="323529" y="5949281"/>
            <a:ext cx="9366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2153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Title and content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323528" y="908720"/>
            <a:ext cx="820891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143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572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001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4pPr>
            <a:lvl5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5362" name="Picture 2" descr="C:\Users\sharon\Desktop\mobiguide ppt files\uro-log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115" y="6226256"/>
            <a:ext cx="605257" cy="5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sharon\Desktop\mobiguide ppt files\no-circule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991" y="6259214"/>
            <a:ext cx="338138" cy="3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sharon\Desktop\mobiguide ppt files\seven-logo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9" y="6140533"/>
            <a:ext cx="740567" cy="60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sharon\Desktop\mobiguide ppt files\mobiguide-logo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776322"/>
            <a:ext cx="1679432" cy="96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1" descr="uni_aravit_b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r="87560" b="40704"/>
          <a:stretch>
            <a:fillRect/>
          </a:stretch>
        </p:blipFill>
        <p:spPr bwMode="auto">
          <a:xfrm>
            <a:off x="323529" y="5949281"/>
            <a:ext cx="9366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489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323528" y="908720"/>
            <a:ext cx="820891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143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572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001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4pPr>
            <a:lvl5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5362" name="Picture 2" descr="C:\Users\sharon\Desktop\mobiguide ppt files\uro-logo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115" y="6226256"/>
            <a:ext cx="605257" cy="5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sharon\Desktop\mobiguide ppt files\no-circule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991" y="6259214"/>
            <a:ext cx="338138" cy="3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sharon\Desktop\mobiguide ppt files\seven-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9" y="6140533"/>
            <a:ext cx="740567" cy="60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sharon\Desktop\mobiguide ppt files\mobiguide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776322"/>
            <a:ext cx="1679432" cy="96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1" descr="uni_aravit_b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r="87560" b="40704"/>
          <a:stretch>
            <a:fillRect/>
          </a:stretch>
        </p:blipFill>
        <p:spPr bwMode="auto">
          <a:xfrm>
            <a:off x="323529" y="5949281"/>
            <a:ext cx="9366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455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323528" y="908720"/>
            <a:ext cx="820891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143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572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001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4pPr>
            <a:lvl5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5362" name="Picture 2" descr="C:\Users\sharon\Desktop\mobiguide ppt files\uro-logo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115" y="6226256"/>
            <a:ext cx="605257" cy="5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sharon\Desktop\mobiguide ppt files\no-circule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991" y="6259214"/>
            <a:ext cx="338138" cy="3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sharon\Desktop\mobiguide ppt files\seven-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9" y="6140533"/>
            <a:ext cx="740567" cy="60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sharon\Desktop\mobiguide ppt files\mobiguide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776322"/>
            <a:ext cx="1679432" cy="96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1" descr="uni_aravit_b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r="87560" b="40704"/>
          <a:stretch>
            <a:fillRect/>
          </a:stretch>
        </p:blipFill>
        <p:spPr bwMode="auto">
          <a:xfrm>
            <a:off x="323529" y="5949281"/>
            <a:ext cx="9366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941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1_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323528" y="908720"/>
            <a:ext cx="820891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143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572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001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4pPr>
            <a:lvl5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5362" name="Picture 2" descr="C:\Users\sharon\Desktop\mobiguide ppt files\uro-logo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115" y="6226256"/>
            <a:ext cx="605257" cy="5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sharon\Desktop\mobiguide ppt files\no-circule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991" y="6259214"/>
            <a:ext cx="338138" cy="3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sharon\Desktop\mobiguide ppt files\seven-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9" y="6140533"/>
            <a:ext cx="740567" cy="60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sharon\Desktop\mobiguide ppt files\mobiguide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776322"/>
            <a:ext cx="1679432" cy="96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1" descr="uni_aravit_b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r="87560" b="40704"/>
          <a:stretch>
            <a:fillRect/>
          </a:stretch>
        </p:blipFill>
        <p:spPr bwMode="auto">
          <a:xfrm>
            <a:off x="323529" y="5949281"/>
            <a:ext cx="9366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2284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le and content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323528" y="908720"/>
            <a:ext cx="820891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143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572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001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4pPr>
            <a:lvl5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5362" name="Picture 2" descr="C:\Users\sharon\Desktop\mobiguide ppt files\uro-log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115" y="6226256"/>
            <a:ext cx="605257" cy="5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sharon\Desktop\mobiguide ppt files\no-circule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425" y="6259214"/>
            <a:ext cx="257703" cy="3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sharon\Desktop\mobiguide ppt files\seven-logo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9" y="6140533"/>
            <a:ext cx="740567" cy="60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sharon\Desktop\mobiguide ppt files\mobiguide-logo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776322"/>
            <a:ext cx="1679432" cy="96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1" descr="uni_aravit_b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r="87560" b="40704"/>
          <a:stretch>
            <a:fillRect/>
          </a:stretch>
        </p:blipFill>
        <p:spPr bwMode="auto">
          <a:xfrm>
            <a:off x="323529" y="5949281"/>
            <a:ext cx="9366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489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Title and content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323528" y="908720"/>
            <a:ext cx="820891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143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572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001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4pPr>
            <a:lvl5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5362" name="Picture 2" descr="C:\Users\sharon\Desktop\mobiguide ppt files\uro-log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115" y="6226256"/>
            <a:ext cx="605257" cy="5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sharon\Desktop\mobiguide ppt files\no-circule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991" y="6259214"/>
            <a:ext cx="338138" cy="3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sharon\Desktop\mobiguide ppt files\seven-logo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9" y="6140533"/>
            <a:ext cx="740567" cy="60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sharon\Desktop\mobiguide ppt files\mobiguide-logo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776322"/>
            <a:ext cx="1679432" cy="96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1" descr="uni_aravit_b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r="87560" b="40704"/>
          <a:stretch>
            <a:fillRect/>
          </a:stretch>
        </p:blipFill>
        <p:spPr bwMode="auto">
          <a:xfrm>
            <a:off x="323529" y="5949281"/>
            <a:ext cx="9366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1111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Title and content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323528" y="908720"/>
            <a:ext cx="820891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143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572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00113" indent="-214313" algn="l" rtl="0">
              <a:buFontTx/>
              <a:buBlip>
                <a:blip r:embed="rId3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4pPr>
            <a:lvl5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5362" name="Picture 2" descr="C:\Users\sharon\Desktop\mobiguide ppt files\uro-log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115" y="6226256"/>
            <a:ext cx="605257" cy="5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sharon\Desktop\mobiguide ppt files\no-circule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991" y="6259214"/>
            <a:ext cx="338138" cy="3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sharon\Desktop\mobiguide ppt files\seven-logo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9" y="6140533"/>
            <a:ext cx="740567" cy="60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sharon\Desktop\mobiguide ppt files\mobiguide-logo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776322"/>
            <a:ext cx="1679432" cy="96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1" descr="uni_aravit_b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r="87560" b="40704"/>
          <a:stretch>
            <a:fillRect/>
          </a:stretch>
        </p:blipFill>
        <p:spPr bwMode="auto">
          <a:xfrm>
            <a:off x="323529" y="5949281"/>
            <a:ext cx="9366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359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323528" y="908720"/>
            <a:ext cx="820891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14313" indent="-214313" algn="l" rtl="0">
              <a:buFontTx/>
              <a:buBlip>
                <a:blip r:embed="rId2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57213" indent="-214313" algn="l" rtl="0">
              <a:buFontTx/>
              <a:buBlip>
                <a:blip r:embed="rId2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00113" indent="-214313" algn="l" rtl="0">
              <a:buFontTx/>
              <a:buBlip>
                <a:blip r:embed="rId2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4pPr>
            <a:lvl5pPr algn="l" rtl="0">
              <a:defRPr lang="en-US" sz="135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080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4" r:id="rId3"/>
    <p:sldLayoutId id="2147483675" r:id="rId4"/>
    <p:sldLayoutId id="2147483676" r:id="rId5"/>
    <p:sldLayoutId id="2147483677" r:id="rId6"/>
    <p:sldLayoutId id="2147483680" r:id="rId7"/>
    <p:sldLayoutId id="2147483683" r:id="rId8"/>
    <p:sldLayoutId id="2147483684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hf hdr="0" dt="0"/>
  <p:txStyles>
    <p:titleStyle>
      <a:lvl1pPr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MS PGothic" pitchFamily="34" charset="-128"/>
          <a:cs typeface="ＭＳ Ｐゴシック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MS PGothic" pitchFamily="34" charset="-128"/>
          <a:cs typeface="ＭＳ Ｐゴシック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MS PGothic" pitchFamily="34" charset="-128"/>
          <a:cs typeface="ＭＳ Ｐゴシック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MS PGothic" pitchFamily="34" charset="-128"/>
          <a:cs typeface="ＭＳ Ｐゴシック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MS PGothic" pitchFamily="34" charset="-128"/>
          <a:cs typeface="ＭＳ Ｐゴシック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48" charset="-12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48" charset="-12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48" charset="-12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48" charset="-128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Blip>
          <a:blip r:embed="rId19"/>
        </a:buBlip>
        <a:defRPr sz="2800">
          <a:solidFill>
            <a:srgbClr val="595959"/>
          </a:solidFill>
          <a:latin typeface="+mn-lt"/>
          <a:ea typeface="MS PGothic" pitchFamily="34" charset="-128"/>
          <a:cs typeface="ＭＳ Ｐゴシック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595959"/>
          </a:solidFill>
          <a:latin typeface="+mn-lt"/>
          <a:ea typeface="MS PGothic" pitchFamily="34" charset="-128"/>
          <a:cs typeface="ＭＳ Ｐゴシック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Blip>
          <a:blip r:embed="rId19"/>
        </a:buBlip>
        <a:defRPr sz="2000">
          <a:solidFill>
            <a:srgbClr val="595959"/>
          </a:solidFill>
          <a:latin typeface="+mn-lt"/>
          <a:ea typeface="MS PGothic" pitchFamily="34" charset="-128"/>
          <a:cs typeface="ＭＳ Ｐゴシック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jpeg"/><Relationship Id="rId3" Type="http://schemas.openxmlformats.org/officeDocument/2006/relationships/image" Target="../media/image11.jpeg"/><Relationship Id="rId7" Type="http://schemas.openxmlformats.org/officeDocument/2006/relationships/image" Target="../media/image15.gif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gif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gif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6.pn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7.png"/><Relationship Id="rId5" Type="http://schemas.openxmlformats.org/officeDocument/2006/relationships/image" Target="../media/image29.png"/><Relationship Id="rId10" Type="http://schemas.openxmlformats.org/officeDocument/2006/relationships/image" Target="../media/image34.wmf"/><Relationship Id="rId4" Type="http://schemas.openxmlformats.org/officeDocument/2006/relationships/image" Target="../media/image28.png"/><Relationship Id="rId9" Type="http://schemas.openxmlformats.org/officeDocument/2006/relationships/image" Target="../media/image3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jpeg"/><Relationship Id="rId5" Type="http://schemas.openxmlformats.org/officeDocument/2006/relationships/image" Target="../media/image33.jpeg"/><Relationship Id="rId4" Type="http://schemas.openxmlformats.org/officeDocument/2006/relationships/image" Target="../media/image3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jpeg"/><Relationship Id="rId18" Type="http://schemas.openxmlformats.org/officeDocument/2006/relationships/image" Target="../media/image66.wmf"/><Relationship Id="rId3" Type="http://schemas.openxmlformats.org/officeDocument/2006/relationships/image" Target="../media/image35.png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17" Type="http://schemas.openxmlformats.org/officeDocument/2006/relationships/image" Target="../media/image65.jpeg"/><Relationship Id="rId2" Type="http://schemas.openxmlformats.org/officeDocument/2006/relationships/image" Target="../media/image51.png"/><Relationship Id="rId16" Type="http://schemas.openxmlformats.org/officeDocument/2006/relationships/image" Target="../media/image6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4.emf"/><Relationship Id="rId11" Type="http://schemas.openxmlformats.org/officeDocument/2006/relationships/image" Target="../media/image59.png"/><Relationship Id="rId5" Type="http://schemas.openxmlformats.org/officeDocument/2006/relationships/image" Target="../media/image53.jpeg"/><Relationship Id="rId15" Type="http://schemas.openxmlformats.org/officeDocument/2006/relationships/image" Target="../media/image63.jpe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0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t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tif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mor\Dropbox\BMor\EU-MobiGuide\Talks\Michele%20interview-short.mp4" TargetMode="Externa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obiguide-project.e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/>
          </p:cNvSpPr>
          <p:nvPr/>
        </p:nvSpPr>
        <p:spPr bwMode="auto">
          <a:xfrm>
            <a:off x="-252536" y="5301208"/>
            <a:ext cx="9144000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7793" bIns="0"/>
          <a:lstStyle/>
          <a:p>
            <a:pPr marL="53975" algn="ctr" rtl="0"/>
            <a:r>
              <a:rPr lang="en-US" sz="2000" dirty="0">
                <a:solidFill>
                  <a:schemeClr val="bg1">
                    <a:lumMod val="50000"/>
                  </a:schemeClr>
                </a:solidFill>
                <a:sym typeface="Arial" pitchFamily="34" charset="0"/>
              </a:rPr>
              <a:t>Mor Peleg </a:t>
            </a:r>
          </a:p>
          <a:p>
            <a:pPr marL="53975" algn="ctr" rtl="0"/>
            <a:r>
              <a:rPr lang="en-US" sz="2000" dirty="0">
                <a:solidFill>
                  <a:schemeClr val="bg1">
                    <a:lumMod val="50000"/>
                  </a:schemeClr>
                </a:solidFill>
                <a:sym typeface="Arial" pitchFamily="34" charset="0"/>
              </a:rPr>
              <a:t>Dept. of Information Systems, University of Haifa</a:t>
            </a:r>
          </a:p>
          <a:p>
            <a:pPr marL="53975" algn="ctr" rtl="0"/>
            <a:endParaRPr lang="en-US" sz="2000" dirty="0">
              <a:solidFill>
                <a:schemeClr val="bg1">
                  <a:lumMod val="50000"/>
                </a:schemeClr>
              </a:solidFill>
              <a:sym typeface="Arial" pitchFamily="34" charset="0"/>
            </a:endParaRPr>
          </a:p>
          <a:p>
            <a:pPr marL="53975" algn="ctr" rtl="0"/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W3PHIAI workshop, February 5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sym typeface="Arial" pitchFamily="34" charset="0"/>
              </a:rPr>
              <a:t>, 2017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340768"/>
            <a:ext cx="568863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dirty="0">
                <a:solidFill>
                  <a:srgbClr val="757575"/>
                </a:solidFill>
              </a:rPr>
              <a:t>Engaging patients in their health care: </a:t>
            </a:r>
          </a:p>
          <a:p>
            <a:pPr algn="ctr" rtl="0"/>
            <a:r>
              <a:rPr lang="en-US" dirty="0">
                <a:solidFill>
                  <a:srgbClr val="757575"/>
                </a:solidFill>
              </a:rPr>
              <a:t>experiences from the MobiGuide Project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19960" y="911605"/>
            <a:ext cx="8384488" cy="4824536"/>
          </a:xfrm>
        </p:spPr>
        <p:txBody>
          <a:bodyPr/>
          <a:lstStyle/>
          <a:p>
            <a:r>
              <a:rPr lang="en-US" dirty="0"/>
              <a:t>About MobiGuide</a:t>
            </a:r>
          </a:p>
          <a:p>
            <a:r>
              <a:rPr lang="en-US" dirty="0"/>
              <a:t>Personalization in MobiGuide</a:t>
            </a:r>
          </a:p>
          <a:p>
            <a:r>
              <a:rPr lang="en-US" dirty="0"/>
              <a:t>Patient engagement: participation and awareness</a:t>
            </a:r>
          </a:p>
          <a:p>
            <a:r>
              <a:rPr lang="en-US" dirty="0"/>
              <a:t>Evaluation of usage by patients and clinicians</a:t>
            </a:r>
          </a:p>
          <a:p>
            <a:r>
              <a:rPr lang="en-US" dirty="0"/>
              <a:t>Evaluation of compliance by patients and clinicians</a:t>
            </a:r>
          </a:p>
          <a:p>
            <a:r>
              <a:rPr lang="en-US" dirty="0"/>
              <a:t>Future opportunities to enhance the patient experience and involvement </a:t>
            </a:r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219960" y="0"/>
            <a:ext cx="5288144" cy="620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5" tIns="45718" rIns="115585" bIns="45718"/>
          <a:lstStyle/>
          <a:p>
            <a:pPr marL="487647" indent="-487647" algn="l">
              <a:buSzPct val="99000"/>
              <a:defRPr/>
            </a:pPr>
            <a:r>
              <a:rPr lang="en-US" sz="3200" b="1" kern="0" dirty="0">
                <a:solidFill>
                  <a:srgbClr val="0070C0"/>
                </a:solidFill>
                <a:latin typeface="+mn-lt"/>
                <a:cs typeface="ＭＳ Ｐゴシック"/>
              </a:rPr>
              <a:t>Outline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908720"/>
            <a:ext cx="9144000" cy="504056"/>
          </a:xfrm>
          <a:prstGeom prst="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579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A35AA3-94BD-4167-9DB4-CF2DD9F99EF1}" type="slidenum">
              <a:rPr lang="en-US" sz="1400" smtClean="0">
                <a:solidFill>
                  <a:schemeClr val="accent1">
                    <a:lumMod val="50000"/>
                  </a:schemeClr>
                </a:solidFill>
              </a:rPr>
              <a:pPr/>
              <a:t>3</a:t>
            </a:fld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" t="25492" r="11733" b="12944"/>
          <a:stretch/>
        </p:blipFill>
        <p:spPr bwMode="auto">
          <a:xfrm>
            <a:off x="299369" y="836712"/>
            <a:ext cx="8377087" cy="4848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44624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200" b="1" kern="0" dirty="0">
                <a:solidFill>
                  <a:srgbClr val="0070C0"/>
                </a:solidFill>
                <a:latin typeface="+mn-lt"/>
                <a:cs typeface="ＭＳ Ｐゴシック"/>
              </a:rPr>
              <a:t>MobiGuide Consortium</a:t>
            </a:r>
            <a:endParaRPr lang="he-IL" sz="3200" b="1" kern="0" dirty="0">
              <a:solidFill>
                <a:srgbClr val="0070C0"/>
              </a:solidFill>
              <a:latin typeface="+mn-lt"/>
              <a:cs typeface="ＭＳ Ｐゴシック"/>
            </a:endParaRPr>
          </a:p>
        </p:txBody>
      </p:sp>
      <p:pic>
        <p:nvPicPr>
          <p:cNvPr id="6" name="Picture 2" descr="C:\Users\sharon\Desktop\MobiGuide\mobiguide graphics &amp; logos\partners logos\HU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9" y="3840087"/>
            <a:ext cx="745345" cy="59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85" y="3933056"/>
            <a:ext cx="441935" cy="88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8" descr="C:\Users\sharon\Desktop\MobiGuide\mobiguide graphics &amp; logos\partners logos\BTL logo_250x1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727" y="4494722"/>
            <a:ext cx="907697" cy="41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sharon\Desktop\MobiGuide\mobiguide graphics &amp; logos\partners logos\Logo_Atos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867" y="4178019"/>
            <a:ext cx="890589" cy="29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C:\Users\sharon\Desktop\MobiGuide\mobiguide graphics &amp; logos\partners logos\UNIPVlogo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780" y="3467010"/>
            <a:ext cx="618116" cy="60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5" descr="C:\Users\sharon\Desktop\MobiGuide\mobiguide graphics &amp; logos\partners logos\TULogo_250x7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864" y="2852910"/>
            <a:ext cx="1377094" cy="39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C:\Users\sharon\Desktop\MobiGuide\mobiguide graphics &amp; logos\partners logos\FSM logo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896" y="3890330"/>
            <a:ext cx="567270" cy="56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:\Users\sharon\Desktop\MobiGuide\mobiguide graphics &amp; logos\partners logos\MH-logo_250x73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966" y="2420888"/>
            <a:ext cx="1250104" cy="36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sharon\Desktop\MobiGuide\mobiguide graphics &amp; logos\partners logos\logo_ADC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132" y="4497494"/>
            <a:ext cx="783667" cy="407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C:\Users\sharon\Desktop\MobiGuide\mobiguide graphics &amp; logos\partners logos\UPM_LOGO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300" y="3663935"/>
            <a:ext cx="965324" cy="38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sharon\Desktop\MobiGuide\mobiguide graphics &amp; logos\partners logos\CSPT_logo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124" y="3839414"/>
            <a:ext cx="513492" cy="54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sharon\Desktop\MobiGuide\mobiguide graphics &amp; logos\partners logos\ZORG logo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606" y="1556792"/>
            <a:ext cx="513588" cy="73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8064" y="836712"/>
            <a:ext cx="36004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 rtl="0"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 dirty="0">
                <a:solidFill>
                  <a:schemeClr val="bg2">
                    <a:lumMod val="75000"/>
                  </a:schemeClr>
                </a:solidFill>
              </a:rPr>
              <a:t>UNIVERSITY OF HAIFA </a:t>
            </a:r>
            <a:r>
              <a:rPr lang="en-GB" sz="900" dirty="0">
                <a:solidFill>
                  <a:schemeClr val="bg2">
                    <a:lumMod val="75000"/>
                  </a:schemeClr>
                </a:solidFill>
              </a:rPr>
              <a:t>(HU), Israel</a:t>
            </a:r>
          </a:p>
          <a:p>
            <a:pPr marL="171450" indent="-171450" algn="l" rtl="0"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 dirty="0">
                <a:solidFill>
                  <a:schemeClr val="bg2">
                    <a:lumMod val="75000"/>
                  </a:schemeClr>
                </a:solidFill>
              </a:rPr>
              <a:t>BEN-GURION UNIVERSITY OF THE NEGEV </a:t>
            </a:r>
            <a:r>
              <a:rPr lang="en-GB" sz="900" dirty="0">
                <a:solidFill>
                  <a:schemeClr val="bg2">
                    <a:lumMod val="75000"/>
                  </a:schemeClr>
                </a:solidFill>
              </a:rPr>
              <a:t>(BGU), Israel</a:t>
            </a:r>
          </a:p>
          <a:p>
            <a:pPr marL="171450" indent="-171450" algn="l" rtl="0"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 dirty="0">
                <a:solidFill>
                  <a:schemeClr val="bg2">
                    <a:lumMod val="75000"/>
                  </a:schemeClr>
                </a:solidFill>
              </a:rPr>
              <a:t>UNIVERSITA DEGLI STUDI DI PAVIA </a:t>
            </a:r>
            <a:r>
              <a:rPr lang="en-GB" sz="900" dirty="0">
                <a:solidFill>
                  <a:schemeClr val="bg2">
                    <a:lumMod val="75000"/>
                  </a:schemeClr>
                </a:solidFill>
              </a:rPr>
              <a:t>(UNIPV), Italy </a:t>
            </a:r>
          </a:p>
          <a:p>
            <a:pPr marL="171450" indent="-171450" algn="l" rtl="0"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 dirty="0">
                <a:solidFill>
                  <a:schemeClr val="bg2">
                    <a:lumMod val="75000"/>
                  </a:schemeClr>
                </a:solidFill>
              </a:rPr>
              <a:t>UNIVERSITEIT TWENTE </a:t>
            </a:r>
            <a:r>
              <a:rPr lang="en-GB" sz="900" dirty="0">
                <a:solidFill>
                  <a:schemeClr val="bg2">
                    <a:lumMod val="75000"/>
                  </a:schemeClr>
                </a:solidFill>
              </a:rPr>
              <a:t>(UT), Netherlands</a:t>
            </a:r>
          </a:p>
          <a:p>
            <a:pPr marL="171450" indent="-171450" algn="l" rtl="0"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 dirty="0">
                <a:solidFill>
                  <a:schemeClr val="bg2">
                    <a:lumMod val="75000"/>
                  </a:schemeClr>
                </a:solidFill>
              </a:rPr>
              <a:t>TECHNISCHE UNIVERSITAET WIEN </a:t>
            </a:r>
            <a:r>
              <a:rPr lang="en-GB" sz="900" dirty="0">
                <a:solidFill>
                  <a:schemeClr val="bg2">
                    <a:lumMod val="75000"/>
                  </a:schemeClr>
                </a:solidFill>
              </a:rPr>
              <a:t>(TUV), Austria</a:t>
            </a:r>
          </a:p>
          <a:p>
            <a:pPr marL="171450" indent="-171450" algn="l" rtl="0"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 dirty="0">
                <a:solidFill>
                  <a:schemeClr val="bg2">
                    <a:lumMod val="75000"/>
                  </a:schemeClr>
                </a:solidFill>
              </a:rPr>
              <a:t>MOBIHEALTH BV </a:t>
            </a:r>
            <a:r>
              <a:rPr lang="en-GB" sz="900" dirty="0">
                <a:solidFill>
                  <a:schemeClr val="bg2">
                    <a:lumMod val="75000"/>
                  </a:schemeClr>
                </a:solidFill>
              </a:rPr>
              <a:t>(MHBV), Netherlands</a:t>
            </a:r>
          </a:p>
          <a:p>
            <a:pPr marL="171450" indent="-171450" algn="l" rtl="0"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 dirty="0">
                <a:solidFill>
                  <a:schemeClr val="bg2">
                    <a:lumMod val="75000"/>
                  </a:schemeClr>
                </a:solidFill>
              </a:rPr>
              <a:t>FONDAZIONE SALVATORE MAUGERI CLINICA DEL LAVORO E DELLA RIABILITAZIONE </a:t>
            </a:r>
            <a:r>
              <a:rPr lang="en-GB" sz="900" dirty="0">
                <a:solidFill>
                  <a:schemeClr val="bg2">
                    <a:lumMod val="75000"/>
                  </a:schemeClr>
                </a:solidFill>
              </a:rPr>
              <a:t>(FSM), Italy</a:t>
            </a:r>
          </a:p>
          <a:p>
            <a:pPr marL="171450" indent="-171450" algn="l" rtl="0"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 dirty="0">
                <a:solidFill>
                  <a:schemeClr val="bg2">
                    <a:lumMod val="75000"/>
                  </a:schemeClr>
                </a:solidFill>
              </a:rPr>
              <a:t>UNIVERSIDAD POLITECNICA DE MADRID </a:t>
            </a:r>
            <a:r>
              <a:rPr lang="en-GB" sz="900" dirty="0">
                <a:solidFill>
                  <a:schemeClr val="bg2">
                    <a:lumMod val="75000"/>
                  </a:schemeClr>
                </a:solidFill>
              </a:rPr>
              <a:t>(UPM), Spain</a:t>
            </a:r>
          </a:p>
          <a:p>
            <a:pPr marL="171450" indent="-171450" algn="l" rtl="0"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 dirty="0">
                <a:solidFill>
                  <a:schemeClr val="bg2">
                    <a:lumMod val="75000"/>
                  </a:schemeClr>
                </a:solidFill>
              </a:rPr>
              <a:t>CORPORACIO SANITARIA PARC TAULI DE SABADELL </a:t>
            </a:r>
            <a:r>
              <a:rPr lang="en-GB" sz="900" dirty="0">
                <a:solidFill>
                  <a:schemeClr val="bg2">
                    <a:lumMod val="75000"/>
                  </a:schemeClr>
                </a:solidFill>
              </a:rPr>
              <a:t>(CSPT), Spain</a:t>
            </a:r>
          </a:p>
          <a:p>
            <a:pPr marL="171450" indent="-171450" algn="l" rtl="0"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 dirty="0">
                <a:solidFill>
                  <a:schemeClr val="bg2">
                    <a:lumMod val="75000"/>
                  </a:schemeClr>
                </a:solidFill>
              </a:rPr>
              <a:t>ATOS SPAIN SA </a:t>
            </a:r>
            <a:r>
              <a:rPr lang="en-GB" sz="900" dirty="0">
                <a:solidFill>
                  <a:schemeClr val="bg2">
                    <a:lumMod val="75000"/>
                  </a:schemeClr>
                </a:solidFill>
              </a:rPr>
              <a:t>(ATOS), Spain</a:t>
            </a:r>
          </a:p>
          <a:p>
            <a:pPr marL="171450" indent="-171450" algn="l" rtl="0"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 dirty="0">
                <a:solidFill>
                  <a:schemeClr val="bg2">
                    <a:lumMod val="75000"/>
                  </a:schemeClr>
                </a:solidFill>
              </a:rPr>
              <a:t>BEACON TECH LTD </a:t>
            </a:r>
            <a:r>
              <a:rPr lang="en-GB" sz="900" dirty="0">
                <a:solidFill>
                  <a:schemeClr val="bg2">
                    <a:lumMod val="75000"/>
                  </a:schemeClr>
                </a:solidFill>
              </a:rPr>
              <a:t>(BTL), Israel</a:t>
            </a:r>
          </a:p>
          <a:p>
            <a:pPr marL="171450" indent="-171450" algn="l" rtl="0"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 dirty="0" err="1">
                <a:solidFill>
                  <a:schemeClr val="bg2">
                    <a:lumMod val="75000"/>
                  </a:schemeClr>
                </a:solidFill>
              </a:rPr>
              <a:t>ZorgGemak</a:t>
            </a:r>
            <a:r>
              <a:rPr lang="en-GB" sz="900" b="1" dirty="0">
                <a:solidFill>
                  <a:schemeClr val="bg2">
                    <a:lumMod val="75000"/>
                  </a:schemeClr>
                </a:solidFill>
              </a:rPr>
              <a:t> BV (</a:t>
            </a:r>
            <a:r>
              <a:rPr lang="en-GB" sz="900" dirty="0">
                <a:solidFill>
                  <a:schemeClr val="bg2">
                    <a:lumMod val="75000"/>
                  </a:schemeClr>
                </a:solidFill>
              </a:rPr>
              <a:t>ZORG), Netherlands</a:t>
            </a:r>
          </a:p>
          <a:p>
            <a:pPr marL="171450" indent="-171450" algn="l" rtl="0"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 dirty="0">
                <a:solidFill>
                  <a:schemeClr val="bg2">
                    <a:lumMod val="75000"/>
                  </a:schemeClr>
                </a:solidFill>
              </a:rPr>
              <a:t>ASSOCIACIO DE DIABETICS DE CATALUNYA </a:t>
            </a:r>
            <a:r>
              <a:rPr lang="en-GB" sz="900" dirty="0">
                <a:solidFill>
                  <a:schemeClr val="bg2">
                    <a:lumMod val="75000"/>
                  </a:schemeClr>
                </a:solidFill>
              </a:rPr>
              <a:t>(ADC), Spain</a:t>
            </a:r>
          </a:p>
        </p:txBody>
      </p:sp>
      <p:pic>
        <p:nvPicPr>
          <p:cNvPr id="19" name="Picture 2" descr="http://www.seeklogo.com/images/U/University_of_Twente-logo-7206347BA3-seeklogo.com.gif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57" b="26925"/>
          <a:stretch/>
        </p:blipFill>
        <p:spPr bwMode="auto">
          <a:xfrm>
            <a:off x="3266420" y="1824898"/>
            <a:ext cx="1017548" cy="451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sharon\Desktop\fp7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14923"/>
            <a:ext cx="1025736" cy="80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0" y="5685577"/>
            <a:ext cx="9146095" cy="11724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9917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42540" y="116632"/>
            <a:ext cx="8089900" cy="666750"/>
          </a:xfrm>
          <a:prstGeom prst="rect">
            <a:avLst/>
          </a:prstGeom>
        </p:spPr>
        <p:txBody>
          <a:bodyPr/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9pPr>
          </a:lstStyle>
          <a:p>
            <a:pPr rtl="0"/>
            <a:r>
              <a:rPr lang="en-US" kern="0" dirty="0">
                <a:solidFill>
                  <a:srgbClr val="0070C0"/>
                </a:solidFill>
                <a:latin typeface="+mn-lt"/>
              </a:rPr>
              <a:t>Evidence-based clinical guidelines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5622726" y="2223542"/>
            <a:ext cx="11430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597153" y="2850655"/>
            <a:ext cx="3048000" cy="714375"/>
          </a:xfrm>
          <a:prstGeom prst="rect">
            <a:avLst/>
          </a:prstGeom>
          <a:solidFill>
            <a:srgbClr val="FFFFCC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rtl="0"/>
            <a:r>
              <a:rPr lang="en-US" sz="2000">
                <a:cs typeface="Arial" pitchFamily="34" charset="0"/>
              </a:rPr>
              <a:t>Guideline Publication</a:t>
            </a:r>
          </a:p>
          <a:p>
            <a:pPr algn="ctr" rtl="0"/>
            <a:r>
              <a:rPr lang="en-US" sz="2000">
                <a:cs typeface="Arial" pitchFamily="34" charset="0"/>
              </a:rPr>
              <a:t>(article or monograph)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40990" y="1402854"/>
            <a:ext cx="2509838" cy="10160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2000" dirty="0">
                <a:cs typeface="Arial" pitchFamily="34" charset="0"/>
              </a:rPr>
              <a:t>Literature Review</a:t>
            </a:r>
          </a:p>
          <a:p>
            <a:pPr algn="ctr"/>
            <a:r>
              <a:rPr lang="en-US" sz="2000" dirty="0">
                <a:cs typeface="Arial" pitchFamily="34" charset="0"/>
              </a:rPr>
              <a:t>Consensus Process</a:t>
            </a:r>
          </a:p>
          <a:p>
            <a:pPr algn="ctr"/>
            <a:r>
              <a:rPr lang="en-US" sz="2000" dirty="0">
                <a:cs typeface="Arial" pitchFamily="34" charset="0"/>
              </a:rPr>
              <a:t>Evidence Evaluation</a:t>
            </a: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3318470" y="1791494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398590" y="1402855"/>
            <a:ext cx="2667000" cy="708025"/>
          </a:xfrm>
          <a:prstGeom prst="rect">
            <a:avLst/>
          </a:prstGeom>
          <a:solidFill>
            <a:srgbClr val="FFFFCC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rtl="0"/>
            <a:r>
              <a:rPr lang="en-US" sz="2000">
                <a:cs typeface="Arial" pitchFamily="34" charset="0"/>
              </a:rPr>
              <a:t>Guideline Creation,</a:t>
            </a:r>
          </a:p>
          <a:p>
            <a:pPr algn="ctr" rtl="0"/>
            <a:r>
              <a:rPr lang="en-US" sz="2000">
                <a:cs typeface="Arial" pitchFamily="34" charset="0"/>
              </a:rPr>
              <a:t>Review, and Approval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07590" y="3384055"/>
            <a:ext cx="8286750" cy="2886075"/>
            <a:chOff x="240" y="2256"/>
            <a:chExt cx="5220" cy="1818"/>
          </a:xfrm>
        </p:grpSpPr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608" y="2370"/>
              <a:ext cx="0" cy="2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he-IL"/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3600" y="2688"/>
              <a:ext cx="1860" cy="252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rtl="0"/>
              <a:r>
                <a:rPr lang="en-US" sz="2000">
                  <a:cs typeface="Arial" pitchFamily="34" charset="0"/>
                </a:rPr>
                <a:t>Guideline Dissemination</a:t>
              </a: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H="1" flipV="1">
              <a:off x="1074" y="2788"/>
              <a:ext cx="240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he-IL"/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240" y="2256"/>
              <a:ext cx="1322" cy="446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rtl="0"/>
              <a:r>
                <a:rPr lang="en-US" sz="2000" u="sng" dirty="0">
                  <a:cs typeface="Arial" pitchFamily="34" charset="0"/>
                </a:rPr>
                <a:t>Assume</a:t>
              </a:r>
              <a:r>
                <a:rPr lang="en-US" sz="2000" dirty="0">
                  <a:cs typeface="Arial" pitchFamily="34" charset="0"/>
                </a:rPr>
                <a:t>:  Health care will benefit</a:t>
              </a: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H="1">
              <a:off x="4464" y="2928"/>
              <a:ext cx="144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he-IL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3216" y="3240"/>
              <a:ext cx="1248" cy="834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rtl="0"/>
              <a:r>
                <a:rPr lang="en-US" sz="2000" u="sng">
                  <a:cs typeface="Arial" pitchFamily="34" charset="0"/>
                </a:rPr>
                <a:t>Assume</a:t>
              </a:r>
              <a:r>
                <a:rPr lang="en-US" sz="2000">
                  <a:cs typeface="Arial" pitchFamily="34" charset="0"/>
                </a:rPr>
                <a:t>:  Practitioners will read the guideline</a:t>
              </a: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H="1">
              <a:off x="2640" y="3648"/>
              <a:ext cx="5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he-IL"/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768" y="3240"/>
              <a:ext cx="1872" cy="834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rtl="0"/>
              <a:r>
                <a:rPr lang="en-US" sz="2000" u="sng">
                  <a:cs typeface="Arial" pitchFamily="34" charset="0"/>
                </a:rPr>
                <a:t>Assume</a:t>
              </a:r>
              <a:r>
                <a:rPr lang="en-US" sz="2000">
                  <a:cs typeface="Arial" pitchFamily="34" charset="0"/>
                </a:rPr>
                <a:t>:  Practitioners will internalize and thereby follow the guideline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1722065" y="5227142"/>
            <a:ext cx="4591050" cy="733425"/>
            <a:chOff x="1326" y="3420"/>
            <a:chExt cx="2892" cy="462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3480" y="3420"/>
              <a:ext cx="738" cy="462"/>
              <a:chOff x="3480" y="3420"/>
              <a:chExt cx="738" cy="462"/>
            </a:xfrm>
          </p:grpSpPr>
          <p:sp>
            <p:nvSpPr>
              <p:cNvPr id="24" name="Line 20"/>
              <p:cNvSpPr>
                <a:spLocks noChangeShapeType="1"/>
              </p:cNvSpPr>
              <p:nvPr/>
            </p:nvSpPr>
            <p:spPr bwMode="auto">
              <a:xfrm>
                <a:off x="3480" y="3420"/>
                <a:ext cx="636" cy="462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he-IL"/>
              </a:p>
            </p:txBody>
          </p:sp>
          <p:sp>
            <p:nvSpPr>
              <p:cNvPr id="25" name="Line 21"/>
              <p:cNvSpPr>
                <a:spLocks noChangeShapeType="1"/>
              </p:cNvSpPr>
              <p:nvPr/>
            </p:nvSpPr>
            <p:spPr bwMode="auto">
              <a:xfrm flipV="1">
                <a:off x="3480" y="3474"/>
                <a:ext cx="738" cy="402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he-IL"/>
              </a:p>
            </p:txBody>
          </p:sp>
        </p:grpSp>
        <p:grpSp>
          <p:nvGrpSpPr>
            <p:cNvPr id="21" name="Group 22"/>
            <p:cNvGrpSpPr>
              <a:grpSpLocks/>
            </p:cNvGrpSpPr>
            <p:nvPr/>
          </p:nvGrpSpPr>
          <p:grpSpPr bwMode="auto">
            <a:xfrm>
              <a:off x="1326" y="3420"/>
              <a:ext cx="738" cy="462"/>
              <a:chOff x="3480" y="3420"/>
              <a:chExt cx="738" cy="462"/>
            </a:xfrm>
          </p:grpSpPr>
          <p:sp>
            <p:nvSpPr>
              <p:cNvPr id="22" name="Line 23"/>
              <p:cNvSpPr>
                <a:spLocks noChangeShapeType="1"/>
              </p:cNvSpPr>
              <p:nvPr/>
            </p:nvSpPr>
            <p:spPr bwMode="auto">
              <a:xfrm>
                <a:off x="3480" y="3420"/>
                <a:ext cx="636" cy="462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he-IL"/>
              </a:p>
            </p:txBody>
          </p:sp>
          <p:sp>
            <p:nvSpPr>
              <p:cNvPr id="23" name="Line 24"/>
              <p:cNvSpPr>
                <a:spLocks noChangeShapeType="1"/>
              </p:cNvSpPr>
              <p:nvPr/>
            </p:nvSpPr>
            <p:spPr bwMode="auto">
              <a:xfrm flipV="1">
                <a:off x="3480" y="3474"/>
                <a:ext cx="738" cy="402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he-IL"/>
              </a:p>
            </p:txBody>
          </p:sp>
        </p:grp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1663328" y="2670971"/>
            <a:ext cx="2136775" cy="3379787"/>
            <a:chOff x="381" y="1135"/>
            <a:chExt cx="1346" cy="2129"/>
          </a:xfrm>
        </p:grpSpPr>
        <p:pic>
          <p:nvPicPr>
            <p:cNvPr id="27" name="Picture 2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66" t="21716" r="17212" b="8144"/>
            <a:stretch>
              <a:fillRect/>
            </a:stretch>
          </p:blipFill>
          <p:spPr bwMode="auto">
            <a:xfrm>
              <a:off x="796" y="1336"/>
              <a:ext cx="931" cy="1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19" t="19002" r="11475" b="11977"/>
            <a:stretch>
              <a:fillRect/>
            </a:stretch>
          </p:blipFill>
          <p:spPr bwMode="auto">
            <a:xfrm>
              <a:off x="381" y="1135"/>
              <a:ext cx="953" cy="1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Rectangle 2"/>
          <p:cNvSpPr txBox="1">
            <a:spLocks noChangeArrowheads="1"/>
          </p:cNvSpPr>
          <p:nvPr/>
        </p:nvSpPr>
        <p:spPr>
          <a:xfrm>
            <a:off x="454126" y="637451"/>
            <a:ext cx="8294338" cy="666750"/>
          </a:xfrm>
          <a:prstGeom prst="rect">
            <a:avLst/>
          </a:prstGeom>
        </p:spPr>
        <p:txBody>
          <a:bodyPr/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9pPr>
          </a:lstStyle>
          <a:p>
            <a:pPr rtl="0"/>
            <a:r>
              <a:rPr lang="en-US" kern="0" dirty="0">
                <a:solidFill>
                  <a:srgbClr val="0070C0"/>
                </a:solidFill>
                <a:latin typeface="+mn-lt"/>
              </a:rPr>
              <a:t>Computer-interpretable guidelines (CIGs)</a:t>
            </a:r>
          </a:p>
        </p:txBody>
      </p:sp>
    </p:spTree>
    <p:extLst>
      <p:ext uri="{BB962C8B-B14F-4D97-AF65-F5344CB8AC3E}">
        <p14:creationId xmlns:p14="http://schemas.microsoft.com/office/powerpoint/2010/main" val="283371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219960" y="0"/>
            <a:ext cx="5288144" cy="620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5" tIns="45718" rIns="115585" bIns="45718"/>
          <a:lstStyle/>
          <a:p>
            <a:pPr marL="487647" indent="-487647" algn="l">
              <a:buSzPct val="99000"/>
              <a:defRPr/>
            </a:pPr>
            <a:r>
              <a:rPr lang="en-US" sz="3200" b="1" kern="0" dirty="0">
                <a:solidFill>
                  <a:srgbClr val="0070C0"/>
                </a:solidFill>
                <a:latin typeface="+mn-lt"/>
                <a:cs typeface="ＭＳ Ｐゴシック"/>
              </a:rPr>
              <a:t>Guideline-based DSSs</a:t>
            </a:r>
          </a:p>
        </p:txBody>
      </p:sp>
      <p:sp>
        <p:nvSpPr>
          <p:cNvPr id="7" name="Rectangle 6"/>
          <p:cNvSpPr/>
          <p:nvPr/>
        </p:nvSpPr>
        <p:spPr>
          <a:xfrm>
            <a:off x="3131840" y="2708920"/>
            <a:ext cx="1728192" cy="1008112"/>
          </a:xfrm>
          <a:prstGeom prst="rect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dirty="0"/>
              <a:t>DSS</a:t>
            </a:r>
            <a:endParaRPr lang="he-IL" sz="4400" dirty="0"/>
          </a:p>
        </p:txBody>
      </p:sp>
      <p:sp>
        <p:nvSpPr>
          <p:cNvPr id="8" name="Flowchart: Magnetic Disk 7"/>
          <p:cNvSpPr/>
          <p:nvPr/>
        </p:nvSpPr>
        <p:spPr>
          <a:xfrm>
            <a:off x="1979712" y="4365104"/>
            <a:ext cx="1440160" cy="1080120"/>
          </a:xfrm>
          <a:prstGeom prst="flowChartMagneticDisk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PHR</a:t>
            </a: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9" name="Picture 2" descr="http://us.123rf.com/400wm/400/400/kurhan/kurhan1008/kurhan100800085/7513388-smiling-medical-doctors-with-stethoscope-isolated-over-white-backgroun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754047"/>
            <a:ext cx="2084296" cy="145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25"/>
          <p:cNvGrpSpPr>
            <a:grpSpLocks/>
          </p:cNvGrpSpPr>
          <p:nvPr/>
        </p:nvGrpSpPr>
        <p:grpSpPr bwMode="auto">
          <a:xfrm>
            <a:off x="7956376" y="1268760"/>
            <a:ext cx="924794" cy="1367316"/>
            <a:chOff x="381" y="1135"/>
            <a:chExt cx="1346" cy="2129"/>
          </a:xfrm>
          <a:effectLst>
            <a:glow rad="127000">
              <a:schemeClr val="accent1">
                <a:alpha val="49000"/>
              </a:schemeClr>
            </a:glow>
            <a:outerShdw blurRad="50800" dist="50800" dir="5400000" algn="ctr" rotWithShape="0">
              <a:srgbClr val="000000">
                <a:alpha val="60000"/>
              </a:srgbClr>
            </a:outerShdw>
          </a:effectLst>
        </p:grpSpPr>
        <p:pic>
          <p:nvPicPr>
            <p:cNvPr id="11" name="Picture 26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66" t="21716" r="17212" b="8144"/>
            <a:stretch>
              <a:fillRect/>
            </a:stretch>
          </p:blipFill>
          <p:spPr bwMode="auto">
            <a:xfrm>
              <a:off x="796" y="1336"/>
              <a:ext cx="931" cy="19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27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19" t="19002" r="11475" b="11977"/>
            <a:stretch>
              <a:fillRect/>
            </a:stretch>
          </p:blipFill>
          <p:spPr bwMode="auto">
            <a:xfrm>
              <a:off x="381" y="1135"/>
              <a:ext cx="953" cy="19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8" name="Curved Connector 17"/>
          <p:cNvCxnSpPr>
            <a:stCxn id="12" idx="1"/>
          </p:cNvCxnSpPr>
          <p:nvPr/>
        </p:nvCxnSpPr>
        <p:spPr>
          <a:xfrm rot="10800000" flipV="1">
            <a:off x="7380312" y="1893653"/>
            <a:ext cx="576064" cy="959039"/>
          </a:xfrm>
          <a:prstGeom prst="curvedConnector2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2807105" y="3388759"/>
            <a:ext cx="324735" cy="97634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7" idx="0"/>
          </p:cNvCxnSpPr>
          <p:nvPr/>
        </p:nvCxnSpPr>
        <p:spPr>
          <a:xfrm flipV="1">
            <a:off x="3995936" y="2037669"/>
            <a:ext cx="0" cy="67125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lide Number Placeholder 2"/>
          <p:cNvSpPr txBox="1">
            <a:spLocks/>
          </p:cNvSpPr>
          <p:nvPr/>
        </p:nvSpPr>
        <p:spPr>
          <a:xfrm>
            <a:off x="5403130" y="6237312"/>
            <a:ext cx="681038" cy="3143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CA938136-7D53-487A-A12C-AB3A5225ECA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pSp>
        <p:nvGrpSpPr>
          <p:cNvPr id="58" name="Group 57"/>
          <p:cNvGrpSpPr/>
          <p:nvPr/>
        </p:nvGrpSpPr>
        <p:grpSpPr>
          <a:xfrm>
            <a:off x="541751" y="2350495"/>
            <a:ext cx="1149929" cy="368286"/>
            <a:chOff x="541751" y="2350495"/>
            <a:chExt cx="1149929" cy="368286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541751" y="2350495"/>
              <a:ext cx="1149929" cy="368286"/>
            </a:xfrm>
            <a:prstGeom prst="roundRect">
              <a:avLst/>
            </a:prstGeom>
            <a:solidFill>
              <a:srgbClr val="FF99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-48" charset="-128"/>
                </a:rPr>
                <a:t>BAN</a:t>
              </a:r>
            </a:p>
          </p:txBody>
        </p:sp>
        <p:pic>
          <p:nvPicPr>
            <p:cNvPr id="29" name="Picture 5" descr="C:\Users\User\AppData\Local\Microsoft\Windows\Temporary Internet Files\Content.IE5\1RUZHLAC\MC900433869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0067" y="2358741"/>
              <a:ext cx="351613" cy="3516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0" name="Group 49"/>
          <p:cNvGrpSpPr/>
          <p:nvPr/>
        </p:nvGrpSpPr>
        <p:grpSpPr>
          <a:xfrm>
            <a:off x="960901" y="1129713"/>
            <a:ext cx="2047194" cy="1147159"/>
            <a:chOff x="960901" y="1129713"/>
            <a:chExt cx="2047194" cy="1147159"/>
          </a:xfrm>
        </p:grpSpPr>
        <p:pic>
          <p:nvPicPr>
            <p:cNvPr id="25" name="Picture 24" descr="http://www.sharedpregnancy.com/wp-content/uploads/2010/03/1269579614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84" t="8593" r="51656" b="38243"/>
            <a:stretch/>
          </p:blipFill>
          <p:spPr bwMode="auto">
            <a:xfrm>
              <a:off x="1691680" y="1129713"/>
              <a:ext cx="500872" cy="11471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5" descr="http://media.rbi.com.au/AD_Media_Library/Atrial_Fibrillation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180" b="4000"/>
            <a:stretch/>
          </p:blipFill>
          <p:spPr bwMode="auto">
            <a:xfrm>
              <a:off x="2350571" y="1203728"/>
              <a:ext cx="657524" cy="1073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11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376"/>
            <a:stretch>
              <a:fillRect/>
            </a:stretch>
          </p:blipFill>
          <p:spPr bwMode="auto">
            <a:xfrm>
              <a:off x="960901" y="1340768"/>
              <a:ext cx="631306" cy="878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9" name="Group 58"/>
          <p:cNvGrpSpPr/>
          <p:nvPr/>
        </p:nvGrpSpPr>
        <p:grpSpPr>
          <a:xfrm>
            <a:off x="179512" y="2724721"/>
            <a:ext cx="3816424" cy="2720503"/>
            <a:chOff x="179512" y="2724721"/>
            <a:chExt cx="3816424" cy="2720503"/>
          </a:xfrm>
        </p:grpSpPr>
        <p:sp>
          <p:nvSpPr>
            <p:cNvPr id="23" name="Rounded Rectangle 22"/>
            <p:cNvSpPr/>
            <p:nvPr/>
          </p:nvSpPr>
          <p:spPr bwMode="auto">
            <a:xfrm>
              <a:off x="179512" y="4653136"/>
              <a:ext cx="1149929" cy="360040"/>
            </a:xfrm>
            <a:prstGeom prst="roundRect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-48" charset="-128"/>
                </a:rPr>
                <a:t>EMR1</a:t>
              </a:r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181711" y="5085184"/>
              <a:ext cx="1149929" cy="360040"/>
            </a:xfrm>
            <a:prstGeom prst="roundRect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-48" charset="-128"/>
                </a:rPr>
                <a:t>EMR2</a:t>
              </a:r>
            </a:p>
          </p:txBody>
        </p:sp>
        <p:pic>
          <p:nvPicPr>
            <p:cNvPr id="30" name="Picture 9" descr="C:\Users\User\AppData\Local\Microsoft\Windows\Temporary Internet Files\Content.IE5\NLS0WW12\MC900411406[1].wmf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7754" y="4725144"/>
              <a:ext cx="223886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9" descr="C:\Users\User\AppData\Local\Microsoft\Windows\Temporary Internet Files\Content.IE5\NLS0WW12\MC900411406[1].wmf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7754" y="5157191"/>
              <a:ext cx="223886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2" name="Straight Arrow Connector 31"/>
            <p:cNvCxnSpPr>
              <a:stCxn id="23" idx="3"/>
            </p:cNvCxnSpPr>
            <p:nvPr/>
          </p:nvCxnSpPr>
          <p:spPr bwMode="auto">
            <a:xfrm>
              <a:off x="1329441" y="4833156"/>
              <a:ext cx="64873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3" name="Straight Arrow Connector 32"/>
            <p:cNvCxnSpPr>
              <a:stCxn id="27" idx="3"/>
            </p:cNvCxnSpPr>
            <p:nvPr/>
          </p:nvCxnSpPr>
          <p:spPr bwMode="auto">
            <a:xfrm flipV="1">
              <a:off x="1331640" y="4941169"/>
              <a:ext cx="646539" cy="32403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Straight Arrow Connector 33"/>
            <p:cNvCxnSpPr/>
            <p:nvPr/>
          </p:nvCxnSpPr>
          <p:spPr bwMode="auto">
            <a:xfrm>
              <a:off x="1079629" y="2724721"/>
              <a:ext cx="900083" cy="192841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Elbow Connector 53"/>
            <p:cNvCxnSpPr>
              <a:stCxn id="7" idx="2"/>
            </p:cNvCxnSpPr>
            <p:nvPr/>
          </p:nvCxnSpPr>
          <p:spPr bwMode="auto">
            <a:xfrm rot="5400000">
              <a:off x="3140634" y="3996270"/>
              <a:ext cx="1134540" cy="576064"/>
            </a:xfrm>
            <a:prstGeom prst="bentConnector3">
              <a:avLst>
                <a:gd name="adj1" fmla="val 100025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57" name="Rectangle 6"/>
          <p:cNvSpPr txBox="1">
            <a:spLocks noChangeArrowheads="1"/>
          </p:cNvSpPr>
          <p:nvPr/>
        </p:nvSpPr>
        <p:spPr bwMode="auto">
          <a:xfrm>
            <a:off x="4540440" y="-25"/>
            <a:ext cx="5288144" cy="620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5" tIns="45718" rIns="115585" bIns="45718"/>
          <a:lstStyle/>
          <a:p>
            <a:pPr marL="487647" indent="-487647" algn="l">
              <a:buSzPct val="99000"/>
              <a:defRPr/>
            </a:pPr>
            <a:r>
              <a:rPr lang="en-US" sz="3200" b="1" kern="0" dirty="0">
                <a:solidFill>
                  <a:srgbClr val="0070C0"/>
                </a:solidFill>
                <a:latin typeface="+mn-lt"/>
                <a:cs typeface="ＭＳ Ｐゴシック"/>
              </a:rPr>
              <a:t>: any time everywhere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50626" y="2753681"/>
            <a:ext cx="196720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Personalized</a:t>
            </a:r>
            <a:endParaRPr lang="he-IL" dirty="0">
              <a:solidFill>
                <a:srgbClr val="00B050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708891" y="2666907"/>
            <a:ext cx="1423586" cy="615307"/>
            <a:chOff x="2509284" y="3121223"/>
            <a:chExt cx="744279" cy="270562"/>
          </a:xfrm>
        </p:grpSpPr>
        <p:sp>
          <p:nvSpPr>
            <p:cNvPr id="40" name="TextBox 39"/>
            <p:cNvSpPr txBox="1"/>
            <p:nvPr/>
          </p:nvSpPr>
          <p:spPr>
            <a:xfrm>
              <a:off x="2598080" y="3121223"/>
              <a:ext cx="539054" cy="23007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en-US" sz="1400" dirty="0">
                  <a:solidFill>
                    <a:srgbClr val="9900FF"/>
                  </a:solidFill>
                </a:rPr>
                <a:t>Projection </a:t>
              </a:r>
            </a:p>
            <a:p>
              <a:pPr algn="ctr"/>
              <a:r>
                <a:rPr lang="en-US" sz="1400" dirty="0">
                  <a:solidFill>
                    <a:srgbClr val="9900FF"/>
                  </a:solidFill>
                </a:rPr>
                <a:t>&amp;callback</a:t>
              </a:r>
              <a:endParaRPr lang="he-IL" sz="1400" dirty="0">
                <a:solidFill>
                  <a:srgbClr val="9900FF"/>
                </a:solidFill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2509284" y="3150828"/>
              <a:ext cx="744279" cy="240957"/>
            </a:xfrm>
            <a:custGeom>
              <a:avLst/>
              <a:gdLst>
                <a:gd name="connsiteX0" fmla="*/ 744279 w 744279"/>
                <a:gd name="connsiteY0" fmla="*/ 233916 h 233916"/>
                <a:gd name="connsiteX1" fmla="*/ 223283 w 744279"/>
                <a:gd name="connsiteY1" fmla="*/ 180753 h 233916"/>
                <a:gd name="connsiteX2" fmla="*/ 0 w 744279"/>
                <a:gd name="connsiteY2" fmla="*/ 0 h 233916"/>
                <a:gd name="connsiteX3" fmla="*/ 0 w 744279"/>
                <a:gd name="connsiteY3" fmla="*/ 0 h 23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4279" h="233916">
                  <a:moveTo>
                    <a:pt x="744279" y="233916"/>
                  </a:moveTo>
                  <a:cubicBezTo>
                    <a:pt x="545804" y="226827"/>
                    <a:pt x="347329" y="219739"/>
                    <a:pt x="223283" y="180753"/>
                  </a:cubicBezTo>
                  <a:cubicBezTo>
                    <a:pt x="99236" y="141767"/>
                    <a:pt x="0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e-I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48" charset="-128"/>
              </a:endParaRPr>
            </a:p>
          </p:txBody>
        </p:sp>
      </p:grpSp>
      <p:sp>
        <p:nvSpPr>
          <p:cNvPr id="42" name="Rectangle 41"/>
          <p:cNvSpPr/>
          <p:nvPr/>
        </p:nvSpPr>
        <p:spPr>
          <a:xfrm>
            <a:off x="3131867" y="3516316"/>
            <a:ext cx="1728192" cy="480673"/>
          </a:xfrm>
          <a:prstGeom prst="rect">
            <a:avLst/>
          </a:prstGeom>
          <a:solidFill>
            <a:srgbClr val="99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Data Analysis</a:t>
            </a:r>
            <a:endParaRPr lang="he-IL" sz="28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102" y="596380"/>
            <a:ext cx="2861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What do patients want?</a:t>
            </a:r>
          </a:p>
        </p:txBody>
      </p:sp>
      <p:pic>
        <p:nvPicPr>
          <p:cNvPr id="46" name="Picture 5" descr="C:\Users\sharon\Desktop\mobiguide ppt files\mobiguide-logo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776322"/>
            <a:ext cx="1679432" cy="96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5468591" y="3249458"/>
            <a:ext cx="2730911" cy="1734715"/>
          </a:xfrm>
          <a:prstGeom prst="rect">
            <a:avLst/>
          </a:prstGeom>
          <a:solidFill>
            <a:srgbClr val="99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48" name="Straight Arrow Connector 47"/>
          <p:cNvCxnSpPr>
            <a:stCxn id="47" idx="1"/>
          </p:cNvCxnSpPr>
          <p:nvPr/>
        </p:nvCxnSpPr>
        <p:spPr>
          <a:xfrm flipH="1" flipV="1">
            <a:off x="4892527" y="3255980"/>
            <a:ext cx="576064" cy="86083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427984" y="5082399"/>
            <a:ext cx="4375172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2000" dirty="0"/>
              <a:t>               Knowledge base of</a:t>
            </a:r>
          </a:p>
          <a:p>
            <a:pPr algn="ctr"/>
            <a:r>
              <a:rPr lang="en-US" sz="2000" dirty="0"/>
              <a:t>Computer-interpretable guidelines (CIG)</a:t>
            </a:r>
          </a:p>
          <a:p>
            <a:pPr algn="ctr"/>
            <a:r>
              <a:rPr lang="en-US" sz="2000" dirty="0">
                <a:solidFill>
                  <a:schemeClr val="accent2"/>
                </a:solidFill>
              </a:rPr>
              <a:t>          (Parallel GLs)</a:t>
            </a:r>
            <a:endParaRPr lang="he-IL" sz="2000" dirty="0">
              <a:solidFill>
                <a:schemeClr val="accent2"/>
              </a:solidFill>
            </a:endParaRPr>
          </a:p>
        </p:txBody>
      </p:sp>
      <p:pic>
        <p:nvPicPr>
          <p:cNvPr id="51" name="Picture 3"/>
          <p:cNvPicPr>
            <a:picLocks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64" r="43376"/>
          <a:stretch/>
        </p:blipFill>
        <p:spPr bwMode="auto">
          <a:xfrm>
            <a:off x="7276504" y="3431764"/>
            <a:ext cx="758257" cy="1348313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175" y="3442840"/>
            <a:ext cx="1662980" cy="13438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10-Point Star 2"/>
          <p:cNvSpPr/>
          <p:nvPr/>
        </p:nvSpPr>
        <p:spPr bwMode="auto">
          <a:xfrm>
            <a:off x="6156176" y="996490"/>
            <a:ext cx="959164" cy="805496"/>
          </a:xfrm>
          <a:prstGeom prst="star10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48" charset="-128"/>
              </a:rPr>
              <a:t>AI</a:t>
            </a:r>
          </a:p>
        </p:txBody>
      </p:sp>
    </p:spTree>
    <p:extLst>
      <p:ext uri="{BB962C8B-B14F-4D97-AF65-F5344CB8AC3E}">
        <p14:creationId xmlns:p14="http://schemas.microsoft.com/office/powerpoint/2010/main" val="183356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0" grpId="0"/>
      <p:bldP spid="42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92060" y="898945"/>
            <a:ext cx="6858000" cy="514350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e-IL" sz="1800" dirty="0">
              <a:latin typeface="Arial" charset="0"/>
              <a:ea typeface="ＭＳ Ｐゴシック" pitchFamily="-48" charset="-128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1689002" y="1946471"/>
            <a:ext cx="756084" cy="865482"/>
            <a:chOff x="728002" y="876230"/>
            <a:chExt cx="1008112" cy="1153976"/>
          </a:xfrm>
        </p:grpSpPr>
        <p:sp>
          <p:nvSpPr>
            <p:cNvPr id="15" name="Rectangle 14"/>
            <p:cNvSpPr/>
            <p:nvPr/>
          </p:nvSpPr>
          <p:spPr bwMode="auto">
            <a:xfrm>
              <a:off x="728002" y="876230"/>
              <a:ext cx="1008112" cy="62892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e-IL" sz="1800">
                <a:latin typeface="Arial" charset="0"/>
                <a:ea typeface="ＭＳ Ｐゴシック" pitchFamily="-48" charset="-128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47225" y="980729"/>
              <a:ext cx="969667" cy="50022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en-US" sz="788" dirty="0"/>
                <a:t>-Person-</a:t>
              </a:r>
            </a:p>
            <a:p>
              <a:r>
                <a:rPr lang="en-US" sz="1050" b="1" dirty="0"/>
                <a:t>Patients</a:t>
              </a:r>
              <a:endParaRPr lang="he-IL" sz="1050" b="1" dirty="0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159152" y="1505156"/>
              <a:ext cx="152400" cy="525050"/>
              <a:chOff x="1159152" y="1505156"/>
              <a:chExt cx="152400" cy="525050"/>
            </a:xfrm>
          </p:grpSpPr>
          <p:cxnSp>
            <p:nvCxnSpPr>
              <p:cNvPr id="21" name="Straight Connector 20"/>
              <p:cNvCxnSpPr>
                <a:stCxn id="15" idx="2"/>
                <a:endCxn id="24" idx="1"/>
              </p:cNvCxnSpPr>
              <p:nvPr/>
            </p:nvCxnSpPr>
            <p:spPr bwMode="auto">
              <a:xfrm>
                <a:off x="1232058" y="1505156"/>
                <a:ext cx="0" cy="25189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/>
              <p:cNvCxnSpPr>
                <a:stCxn id="23" idx="4"/>
              </p:cNvCxnSpPr>
              <p:nvPr/>
            </p:nvCxnSpPr>
            <p:spPr bwMode="auto">
              <a:xfrm>
                <a:off x="1232058" y="1922206"/>
                <a:ext cx="0" cy="108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3" name="Oval 22"/>
              <p:cNvSpPr>
                <a:spLocks noChangeAspect="1"/>
              </p:cNvSpPr>
              <p:nvPr/>
            </p:nvSpPr>
            <p:spPr bwMode="auto">
              <a:xfrm>
                <a:off x="1170858" y="1799604"/>
                <a:ext cx="122400" cy="122602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1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he-IL" sz="1800">
                  <a:latin typeface="Arial" charset="0"/>
                  <a:ea typeface="ＭＳ Ｐゴシック" pitchFamily="-48" charset="-128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1159152" y="1756824"/>
                <a:ext cx="152400" cy="57600"/>
              </a:xfrm>
              <a:custGeom>
                <a:avLst/>
                <a:gdLst>
                  <a:gd name="connsiteX0" fmla="*/ 0 w 152400"/>
                  <a:gd name="connsiteY0" fmla="*/ 47894 h 66944"/>
                  <a:gd name="connsiteX1" fmla="*/ 85725 w 152400"/>
                  <a:gd name="connsiteY1" fmla="*/ 269 h 66944"/>
                  <a:gd name="connsiteX2" fmla="*/ 152400 w 152400"/>
                  <a:gd name="connsiteY2" fmla="*/ 66944 h 66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2400" h="66944">
                    <a:moveTo>
                      <a:pt x="0" y="47894"/>
                    </a:moveTo>
                    <a:cubicBezTo>
                      <a:pt x="30162" y="22494"/>
                      <a:pt x="60325" y="-2906"/>
                      <a:pt x="85725" y="269"/>
                    </a:cubicBezTo>
                    <a:cubicBezTo>
                      <a:pt x="111125" y="3444"/>
                      <a:pt x="131762" y="35194"/>
                      <a:pt x="152400" y="66944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1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he-IL" sz="1800">
                  <a:latin typeface="Arial" charset="0"/>
                  <a:ea typeface="ＭＳ Ｐゴシック" pitchFamily="-48" charset="-128"/>
                </a:endParaRPr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2935073" y="1946470"/>
            <a:ext cx="883575" cy="850205"/>
            <a:chOff x="2389430" y="876229"/>
            <a:chExt cx="1178100" cy="1133606"/>
          </a:xfrm>
        </p:grpSpPr>
        <p:sp>
          <p:nvSpPr>
            <p:cNvPr id="18" name="Rectangle 17"/>
            <p:cNvSpPr/>
            <p:nvPr/>
          </p:nvSpPr>
          <p:spPr bwMode="auto">
            <a:xfrm>
              <a:off x="2474425" y="876229"/>
              <a:ext cx="1008112" cy="60547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e-IL" sz="1800">
                <a:latin typeface="Arial" charset="0"/>
                <a:ea typeface="ＭＳ Ｐゴシック" pitchFamily="-48" charset="-128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389430" y="908720"/>
              <a:ext cx="1178100" cy="50022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en-US" sz="788" dirty="0"/>
                <a:t>-Person-</a:t>
              </a:r>
            </a:p>
            <a:p>
              <a:r>
                <a:rPr lang="en-US" sz="1050" b="1" dirty="0"/>
                <a:t>Caregivers</a:t>
              </a:r>
              <a:endParaRPr lang="he-IL" sz="1050" b="1" dirty="0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2979440" y="1484784"/>
              <a:ext cx="152400" cy="525051"/>
              <a:chOff x="1159152" y="1505155"/>
              <a:chExt cx="152400" cy="525051"/>
            </a:xfrm>
          </p:grpSpPr>
          <p:cxnSp>
            <p:nvCxnSpPr>
              <p:cNvPr id="26" name="Straight Connector 25"/>
              <p:cNvCxnSpPr>
                <a:endCxn id="29" idx="1"/>
              </p:cNvCxnSpPr>
              <p:nvPr/>
            </p:nvCxnSpPr>
            <p:spPr bwMode="auto">
              <a:xfrm>
                <a:off x="1232058" y="1505155"/>
                <a:ext cx="0" cy="2519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/>
              <p:cNvCxnSpPr>
                <a:stCxn id="28" idx="4"/>
              </p:cNvCxnSpPr>
              <p:nvPr/>
            </p:nvCxnSpPr>
            <p:spPr bwMode="auto">
              <a:xfrm>
                <a:off x="1232058" y="1922206"/>
                <a:ext cx="0" cy="108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8" name="Oval 27"/>
              <p:cNvSpPr>
                <a:spLocks noChangeAspect="1"/>
              </p:cNvSpPr>
              <p:nvPr/>
            </p:nvSpPr>
            <p:spPr bwMode="auto">
              <a:xfrm>
                <a:off x="1170858" y="1799604"/>
                <a:ext cx="122400" cy="122602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1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he-IL" sz="1800">
                  <a:latin typeface="Arial" charset="0"/>
                  <a:ea typeface="ＭＳ Ｐゴシック" pitchFamily="-48" charset="-128"/>
                </a:endParaRPr>
              </a:p>
            </p:txBody>
          </p:sp>
          <p:sp>
            <p:nvSpPr>
              <p:cNvPr id="29" name="Freeform 28"/>
              <p:cNvSpPr/>
              <p:nvPr/>
            </p:nvSpPr>
            <p:spPr bwMode="auto">
              <a:xfrm>
                <a:off x="1159152" y="1756824"/>
                <a:ext cx="152400" cy="57600"/>
              </a:xfrm>
              <a:custGeom>
                <a:avLst/>
                <a:gdLst>
                  <a:gd name="connsiteX0" fmla="*/ 0 w 152400"/>
                  <a:gd name="connsiteY0" fmla="*/ 47894 h 66944"/>
                  <a:gd name="connsiteX1" fmla="*/ 85725 w 152400"/>
                  <a:gd name="connsiteY1" fmla="*/ 269 h 66944"/>
                  <a:gd name="connsiteX2" fmla="*/ 152400 w 152400"/>
                  <a:gd name="connsiteY2" fmla="*/ 66944 h 66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2400" h="66944">
                    <a:moveTo>
                      <a:pt x="0" y="47894"/>
                    </a:moveTo>
                    <a:cubicBezTo>
                      <a:pt x="30162" y="22494"/>
                      <a:pt x="60325" y="-2906"/>
                      <a:pt x="85725" y="269"/>
                    </a:cubicBezTo>
                    <a:cubicBezTo>
                      <a:pt x="111125" y="3444"/>
                      <a:pt x="131762" y="35194"/>
                      <a:pt x="152400" y="66944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1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he-IL" sz="1800">
                  <a:latin typeface="Arial" charset="0"/>
                  <a:ea typeface="ＭＳ Ｐゴシック" pitchFamily="-48" charset="-128"/>
                </a:endParaRPr>
              </a:p>
            </p:txBody>
          </p:sp>
        </p:grpSp>
      </p:grpSp>
      <p:sp>
        <p:nvSpPr>
          <p:cNvPr id="32" name="TextBox 31"/>
          <p:cNvSpPr txBox="1"/>
          <p:nvPr/>
        </p:nvSpPr>
        <p:spPr>
          <a:xfrm>
            <a:off x="4031940" y="1774490"/>
            <a:ext cx="1217018" cy="6565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ts val="1050"/>
              </a:lnSpc>
            </a:pPr>
            <a:r>
              <a:rPr lang="en-US" sz="788" dirty="0"/>
              <a:t>-Person-</a:t>
            </a:r>
          </a:p>
          <a:p>
            <a:pPr algn="ctr">
              <a:lnSpc>
                <a:spcPts val="1050"/>
              </a:lnSpc>
            </a:pPr>
            <a:r>
              <a:rPr lang="en-US" sz="1050" b="1" dirty="0"/>
              <a:t>Knowledge engineering team</a:t>
            </a:r>
            <a:endParaRPr lang="he-IL" sz="1050" b="1" dirty="0"/>
          </a:p>
        </p:txBody>
      </p:sp>
      <p:grpSp>
        <p:nvGrpSpPr>
          <p:cNvPr id="52" name="Group 51"/>
          <p:cNvGrpSpPr/>
          <p:nvPr/>
        </p:nvGrpSpPr>
        <p:grpSpPr>
          <a:xfrm>
            <a:off x="4139952" y="1808820"/>
            <a:ext cx="972108" cy="979061"/>
            <a:chOff x="3995936" y="692696"/>
            <a:chExt cx="1296144" cy="1305414"/>
          </a:xfrm>
        </p:grpSpPr>
        <p:sp>
          <p:nvSpPr>
            <p:cNvPr id="31" name="Rectangle 30"/>
            <p:cNvSpPr/>
            <p:nvPr/>
          </p:nvSpPr>
          <p:spPr bwMode="auto">
            <a:xfrm>
              <a:off x="3995936" y="692696"/>
              <a:ext cx="1296144" cy="780363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e-IL" sz="1800">
                <a:latin typeface="Arial" charset="0"/>
                <a:ea typeface="ＭＳ Ｐゴシック" pitchFamily="-48" charset="-128"/>
              </a:endParaRPr>
            </a:p>
          </p:txBody>
        </p:sp>
        <p:cxnSp>
          <p:nvCxnSpPr>
            <p:cNvPr id="34" name="Straight Connector 33"/>
            <p:cNvCxnSpPr>
              <a:stCxn id="32" idx="2"/>
              <a:endCxn id="37" idx="1"/>
            </p:cNvCxnSpPr>
            <p:nvPr/>
          </p:nvCxnSpPr>
          <p:spPr bwMode="auto">
            <a:xfrm flipH="1">
              <a:off x="4656828" y="1522376"/>
              <a:ext cx="6437" cy="2025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>
              <a:stCxn id="36" idx="4"/>
            </p:cNvCxnSpPr>
            <p:nvPr/>
          </p:nvCxnSpPr>
          <p:spPr bwMode="auto">
            <a:xfrm>
              <a:off x="4644008" y="1890110"/>
              <a:ext cx="0" cy="108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6" name="Oval 35"/>
            <p:cNvSpPr>
              <a:spLocks noChangeAspect="1"/>
            </p:cNvSpPr>
            <p:nvPr/>
          </p:nvSpPr>
          <p:spPr bwMode="auto">
            <a:xfrm>
              <a:off x="4582808" y="1767508"/>
              <a:ext cx="122400" cy="1226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e-IL" sz="1800">
                <a:latin typeface="Arial" charset="0"/>
                <a:ea typeface="ＭＳ Ｐゴシック" pitchFamily="-48" charset="-128"/>
              </a:endParaRPr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4571102" y="1724728"/>
              <a:ext cx="152400" cy="57600"/>
            </a:xfrm>
            <a:custGeom>
              <a:avLst/>
              <a:gdLst>
                <a:gd name="connsiteX0" fmla="*/ 0 w 152400"/>
                <a:gd name="connsiteY0" fmla="*/ 47894 h 66944"/>
                <a:gd name="connsiteX1" fmla="*/ 85725 w 152400"/>
                <a:gd name="connsiteY1" fmla="*/ 269 h 66944"/>
                <a:gd name="connsiteX2" fmla="*/ 152400 w 152400"/>
                <a:gd name="connsiteY2" fmla="*/ 66944 h 6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66944">
                  <a:moveTo>
                    <a:pt x="0" y="47894"/>
                  </a:moveTo>
                  <a:cubicBezTo>
                    <a:pt x="30162" y="22494"/>
                    <a:pt x="60325" y="-2906"/>
                    <a:pt x="85725" y="269"/>
                  </a:cubicBezTo>
                  <a:cubicBezTo>
                    <a:pt x="111125" y="3444"/>
                    <a:pt x="131762" y="35194"/>
                    <a:pt x="152400" y="6694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e-IL" sz="1800">
                <a:latin typeface="Arial" charset="0"/>
                <a:ea typeface="ＭＳ Ｐゴシック" pitchFamily="-48" charset="-128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5299198" y="1946469"/>
            <a:ext cx="1217018" cy="855204"/>
            <a:chOff x="5541598" y="975619"/>
            <a:chExt cx="1622690" cy="1140272"/>
          </a:xfrm>
        </p:grpSpPr>
        <p:sp>
          <p:nvSpPr>
            <p:cNvPr id="41" name="Rectangle 40"/>
            <p:cNvSpPr/>
            <p:nvPr/>
          </p:nvSpPr>
          <p:spPr bwMode="auto">
            <a:xfrm>
              <a:off x="5685614" y="975619"/>
              <a:ext cx="1296144" cy="615221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e-IL" sz="1800">
                <a:latin typeface="Arial" charset="0"/>
                <a:ea typeface="ＭＳ Ｐゴシック" pitchFamily="-48" charset="-128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541598" y="980728"/>
              <a:ext cx="1622690" cy="68736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lang="en-US" sz="788" dirty="0"/>
                <a:t>-Person-</a:t>
              </a:r>
            </a:p>
            <a:p>
              <a:pPr algn="ctr">
                <a:lnSpc>
                  <a:spcPts val="1050"/>
                </a:lnSpc>
              </a:pPr>
              <a:r>
                <a:rPr lang="en-US" sz="1050" b="1" dirty="0"/>
                <a:t>System</a:t>
              </a:r>
            </a:p>
            <a:p>
              <a:pPr algn="ctr">
                <a:lnSpc>
                  <a:spcPts val="1050"/>
                </a:lnSpc>
              </a:pPr>
              <a:r>
                <a:rPr lang="en-US" sz="1050" b="1" dirty="0"/>
                <a:t>Support team</a:t>
              </a:r>
              <a:endParaRPr lang="he-IL" sz="1050" b="1" dirty="0"/>
            </a:p>
          </p:txBody>
        </p:sp>
        <p:cxnSp>
          <p:nvCxnSpPr>
            <p:cNvPr id="43" name="Straight Connector 42"/>
            <p:cNvCxnSpPr>
              <a:stCxn id="42" idx="2"/>
              <a:endCxn id="46" idx="1"/>
            </p:cNvCxnSpPr>
            <p:nvPr/>
          </p:nvCxnSpPr>
          <p:spPr bwMode="auto">
            <a:xfrm flipH="1">
              <a:off x="6346506" y="1668096"/>
              <a:ext cx="6437" cy="17464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/>
            <p:cNvCxnSpPr>
              <a:stCxn id="45" idx="4"/>
            </p:cNvCxnSpPr>
            <p:nvPr/>
          </p:nvCxnSpPr>
          <p:spPr bwMode="auto">
            <a:xfrm>
              <a:off x="6333686" y="2007891"/>
              <a:ext cx="0" cy="108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5" name="Oval 44"/>
            <p:cNvSpPr>
              <a:spLocks noChangeAspect="1"/>
            </p:cNvSpPr>
            <p:nvPr/>
          </p:nvSpPr>
          <p:spPr bwMode="auto">
            <a:xfrm>
              <a:off x="6272486" y="1885289"/>
              <a:ext cx="122400" cy="1226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e-IL" sz="1800">
                <a:latin typeface="Arial" charset="0"/>
                <a:ea typeface="ＭＳ Ｐゴシック" pitchFamily="-48" charset="-128"/>
              </a:endParaRPr>
            </a:p>
          </p:txBody>
        </p:sp>
        <p:sp>
          <p:nvSpPr>
            <p:cNvPr id="46" name="Freeform 45"/>
            <p:cNvSpPr/>
            <p:nvPr/>
          </p:nvSpPr>
          <p:spPr bwMode="auto">
            <a:xfrm>
              <a:off x="6260780" y="1842509"/>
              <a:ext cx="152400" cy="57600"/>
            </a:xfrm>
            <a:custGeom>
              <a:avLst/>
              <a:gdLst>
                <a:gd name="connsiteX0" fmla="*/ 0 w 152400"/>
                <a:gd name="connsiteY0" fmla="*/ 47894 h 66944"/>
                <a:gd name="connsiteX1" fmla="*/ 85725 w 152400"/>
                <a:gd name="connsiteY1" fmla="*/ 269 h 66944"/>
                <a:gd name="connsiteX2" fmla="*/ 152400 w 152400"/>
                <a:gd name="connsiteY2" fmla="*/ 66944 h 6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66944">
                  <a:moveTo>
                    <a:pt x="0" y="47894"/>
                  </a:moveTo>
                  <a:cubicBezTo>
                    <a:pt x="30162" y="22494"/>
                    <a:pt x="60325" y="-2906"/>
                    <a:pt x="85725" y="269"/>
                  </a:cubicBezTo>
                  <a:cubicBezTo>
                    <a:pt x="111125" y="3444"/>
                    <a:pt x="131762" y="35194"/>
                    <a:pt x="152400" y="6694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e-IL" sz="1800">
                <a:latin typeface="Arial" charset="0"/>
                <a:ea typeface="ＭＳ Ｐゴシック" pitchFamily="-48" charset="-128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57581" y="1946471"/>
            <a:ext cx="997389" cy="865482"/>
            <a:chOff x="7219442" y="975621"/>
            <a:chExt cx="1329852" cy="1153976"/>
          </a:xfrm>
        </p:grpSpPr>
        <p:sp>
          <p:nvSpPr>
            <p:cNvPr id="55" name="Rectangle 54"/>
            <p:cNvSpPr/>
            <p:nvPr/>
          </p:nvSpPr>
          <p:spPr bwMode="auto">
            <a:xfrm>
              <a:off x="7254227" y="975621"/>
              <a:ext cx="1260281" cy="62892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e-IL" sz="1800">
                <a:latin typeface="Arial" charset="0"/>
                <a:ea typeface="ＭＳ Ｐゴシック" pitchFamily="-48" charset="-128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219442" y="1052736"/>
              <a:ext cx="1329852" cy="50022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en-US" sz="788" dirty="0"/>
                <a:t>-Person-</a:t>
              </a:r>
            </a:p>
            <a:p>
              <a:r>
                <a:rPr lang="en-US" sz="1050" b="1" dirty="0"/>
                <a:t>Researchers</a:t>
              </a:r>
              <a:endParaRPr lang="he-IL" sz="1050" b="1" dirty="0"/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7811462" y="1604547"/>
              <a:ext cx="152400" cy="525050"/>
              <a:chOff x="1159152" y="1505156"/>
              <a:chExt cx="152400" cy="525050"/>
            </a:xfrm>
          </p:grpSpPr>
          <p:cxnSp>
            <p:nvCxnSpPr>
              <p:cNvPr id="58" name="Straight Connector 57"/>
              <p:cNvCxnSpPr>
                <a:stCxn id="55" idx="2"/>
                <a:endCxn id="61" idx="1"/>
              </p:cNvCxnSpPr>
              <p:nvPr/>
            </p:nvCxnSpPr>
            <p:spPr bwMode="auto">
              <a:xfrm>
                <a:off x="1232058" y="1505156"/>
                <a:ext cx="0" cy="25189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9" name="Straight Connector 58"/>
              <p:cNvCxnSpPr>
                <a:stCxn id="60" idx="4"/>
              </p:cNvCxnSpPr>
              <p:nvPr/>
            </p:nvCxnSpPr>
            <p:spPr bwMode="auto">
              <a:xfrm>
                <a:off x="1232058" y="1922206"/>
                <a:ext cx="0" cy="108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60" name="Oval 59"/>
              <p:cNvSpPr>
                <a:spLocks noChangeAspect="1"/>
              </p:cNvSpPr>
              <p:nvPr/>
            </p:nvSpPr>
            <p:spPr bwMode="auto">
              <a:xfrm>
                <a:off x="1170858" y="1799604"/>
                <a:ext cx="122400" cy="122602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1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he-IL" sz="1800">
                  <a:latin typeface="Arial" charset="0"/>
                  <a:ea typeface="ＭＳ Ｐゴシック" pitchFamily="-48" charset="-128"/>
                </a:endParaRPr>
              </a:p>
            </p:txBody>
          </p:sp>
          <p:sp>
            <p:nvSpPr>
              <p:cNvPr id="61" name="Freeform 60"/>
              <p:cNvSpPr/>
              <p:nvPr/>
            </p:nvSpPr>
            <p:spPr bwMode="auto">
              <a:xfrm>
                <a:off x="1159152" y="1756824"/>
                <a:ext cx="152400" cy="57600"/>
              </a:xfrm>
              <a:custGeom>
                <a:avLst/>
                <a:gdLst>
                  <a:gd name="connsiteX0" fmla="*/ 0 w 152400"/>
                  <a:gd name="connsiteY0" fmla="*/ 47894 h 66944"/>
                  <a:gd name="connsiteX1" fmla="*/ 85725 w 152400"/>
                  <a:gd name="connsiteY1" fmla="*/ 269 h 66944"/>
                  <a:gd name="connsiteX2" fmla="*/ 152400 w 152400"/>
                  <a:gd name="connsiteY2" fmla="*/ 66944 h 66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2400" h="66944">
                    <a:moveTo>
                      <a:pt x="0" y="47894"/>
                    </a:moveTo>
                    <a:cubicBezTo>
                      <a:pt x="30162" y="22494"/>
                      <a:pt x="60325" y="-2906"/>
                      <a:pt x="85725" y="269"/>
                    </a:cubicBezTo>
                    <a:cubicBezTo>
                      <a:pt x="111125" y="3444"/>
                      <a:pt x="131762" y="35194"/>
                      <a:pt x="152400" y="66944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1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he-IL" sz="1800">
                  <a:latin typeface="Arial" charset="0"/>
                  <a:ea typeface="ＭＳ Ｐゴシック" pitchFamily="-48" charset="-128"/>
                </a:endParaRPr>
              </a:p>
            </p:txBody>
          </p:sp>
        </p:grpSp>
      </p:grpSp>
      <p:sp>
        <p:nvSpPr>
          <p:cNvPr id="65" name="Rectangle 64"/>
          <p:cNvSpPr/>
          <p:nvPr/>
        </p:nvSpPr>
        <p:spPr bwMode="auto">
          <a:xfrm>
            <a:off x="1193434" y="2809946"/>
            <a:ext cx="6726938" cy="244234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e-IL" sz="1800">
              <a:latin typeface="Arial" charset="0"/>
              <a:ea typeface="ＭＳ Ｐゴシック" pitchFamily="-48" charset="-128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2573778" y="5589240"/>
            <a:ext cx="756084" cy="43204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e-IL" sz="1800">
              <a:latin typeface="Arial" charset="0"/>
              <a:ea typeface="ＭＳ Ｐゴシック" pitchFamily="-48" charset="-128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649910" y="5627968"/>
            <a:ext cx="603820" cy="37516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788" dirty="0"/>
              <a:t>-system-</a:t>
            </a:r>
          </a:p>
          <a:p>
            <a:r>
              <a:rPr lang="en-US" sz="1050" b="1" dirty="0"/>
              <a:t>EMRs</a:t>
            </a:r>
            <a:endParaRPr lang="he-IL" sz="1050" b="1" dirty="0"/>
          </a:p>
        </p:txBody>
      </p:sp>
      <p:cxnSp>
        <p:nvCxnSpPr>
          <p:cNvPr id="71" name="Straight Connector 70"/>
          <p:cNvCxnSpPr>
            <a:stCxn id="72" idx="4"/>
          </p:cNvCxnSpPr>
          <p:nvPr/>
        </p:nvCxnSpPr>
        <p:spPr bwMode="auto">
          <a:xfrm>
            <a:off x="2951820" y="5481240"/>
            <a:ext cx="0" cy="108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2" name="Oval 71"/>
          <p:cNvSpPr>
            <a:spLocks noChangeAspect="1"/>
          </p:cNvSpPr>
          <p:nvPr/>
        </p:nvSpPr>
        <p:spPr bwMode="auto">
          <a:xfrm>
            <a:off x="2905920" y="5389288"/>
            <a:ext cx="91800" cy="9195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e-IL" sz="1200">
              <a:latin typeface="Arial" charset="0"/>
              <a:ea typeface="ＭＳ Ｐゴシック" pitchFamily="-48" charset="-128"/>
            </a:endParaRPr>
          </a:p>
        </p:txBody>
      </p:sp>
      <p:sp>
        <p:nvSpPr>
          <p:cNvPr id="73" name="Freeform 72"/>
          <p:cNvSpPr/>
          <p:nvPr/>
        </p:nvSpPr>
        <p:spPr bwMode="auto">
          <a:xfrm>
            <a:off x="2897141" y="5357204"/>
            <a:ext cx="114300" cy="43200"/>
          </a:xfrm>
          <a:custGeom>
            <a:avLst/>
            <a:gdLst>
              <a:gd name="connsiteX0" fmla="*/ 0 w 152400"/>
              <a:gd name="connsiteY0" fmla="*/ 47894 h 66944"/>
              <a:gd name="connsiteX1" fmla="*/ 85725 w 152400"/>
              <a:gd name="connsiteY1" fmla="*/ 269 h 66944"/>
              <a:gd name="connsiteX2" fmla="*/ 152400 w 152400"/>
              <a:gd name="connsiteY2" fmla="*/ 66944 h 66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400" h="66944">
                <a:moveTo>
                  <a:pt x="0" y="47894"/>
                </a:moveTo>
                <a:cubicBezTo>
                  <a:pt x="30162" y="22494"/>
                  <a:pt x="60325" y="-2906"/>
                  <a:pt x="85725" y="269"/>
                </a:cubicBezTo>
                <a:cubicBezTo>
                  <a:pt x="111125" y="3444"/>
                  <a:pt x="131762" y="35194"/>
                  <a:pt x="152400" y="66944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e-IL" sz="1200">
              <a:latin typeface="Arial" charset="0"/>
              <a:ea typeface="ＭＳ Ｐゴシック" pitchFamily="-48" charset="-128"/>
            </a:endParaRPr>
          </a:p>
        </p:txBody>
      </p:sp>
      <p:cxnSp>
        <p:nvCxnSpPr>
          <p:cNvPr id="75" name="Straight Connector 74"/>
          <p:cNvCxnSpPr/>
          <p:nvPr/>
        </p:nvCxnSpPr>
        <p:spPr bwMode="auto">
          <a:xfrm flipV="1">
            <a:off x="2960160" y="5255650"/>
            <a:ext cx="0" cy="10155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Rectangle 76"/>
          <p:cNvSpPr/>
          <p:nvPr/>
        </p:nvSpPr>
        <p:spPr bwMode="auto">
          <a:xfrm>
            <a:off x="1871700" y="2888940"/>
            <a:ext cx="5394312" cy="270030"/>
          </a:xfrm>
          <a:prstGeom prst="rect">
            <a:avLst/>
          </a:prstGeom>
          <a:solidFill>
            <a:srgbClr val="CC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Arial" charset="0"/>
                <a:ea typeface="ＭＳ Ｐゴシック" pitchFamily="-48" charset="-128"/>
              </a:rPr>
              <a:t>User Interfacing</a:t>
            </a:r>
            <a:endParaRPr lang="he-IL" sz="1400" dirty="0">
              <a:latin typeface="Arial" charset="0"/>
              <a:ea typeface="ＭＳ Ｐゴシック" pitchFamily="-48" charset="-128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1786042" y="4293097"/>
            <a:ext cx="1921862" cy="486053"/>
          </a:xfrm>
          <a:prstGeom prst="rect">
            <a:avLst/>
          </a:prstGeom>
          <a:solidFill>
            <a:srgbClr val="EEF30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  <a:ea typeface="ＭＳ Ｐゴシック" pitchFamily="-48" charset="-128"/>
              </a:rPr>
              <a:t>Overall Data Collection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  <a:ea typeface="ＭＳ Ｐゴシック" pitchFamily="-48" charset="-128"/>
              </a:rPr>
              <a:t>And Storage (PHR)</a:t>
            </a:r>
            <a:endParaRPr lang="he-IL" sz="1200" dirty="0">
              <a:latin typeface="Arial" charset="0"/>
              <a:ea typeface="ＭＳ Ｐゴシック" pitchFamily="-48" charset="-128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3815916" y="3834043"/>
            <a:ext cx="1512168" cy="783089"/>
          </a:xfrm>
          <a:prstGeom prst="rect">
            <a:avLst/>
          </a:prstGeom>
          <a:solidFill>
            <a:srgbClr val="FF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algn="ctr" rtl="0" eaLnBrk="0" hangingPunct="0"/>
            <a:r>
              <a:rPr lang="en-US" sz="1400" dirty="0">
                <a:latin typeface="Arial" charset="0"/>
                <a:ea typeface="ＭＳ Ｐゴシック" pitchFamily="-48" charset="-128"/>
              </a:rPr>
              <a:t>Decision Support</a:t>
            </a:r>
            <a:endParaRPr lang="he-IL" sz="1400" dirty="0">
              <a:latin typeface="Arial" charset="0"/>
              <a:ea typeface="ＭＳ Ｐゴシック" pitchFamily="-48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" charset="0"/>
              <a:ea typeface="ＭＳ Ｐゴシック" pitchFamily="-48" charset="-128"/>
            </a:endParaRPr>
          </a:p>
        </p:txBody>
      </p:sp>
      <p:grpSp>
        <p:nvGrpSpPr>
          <p:cNvPr id="83" name="Group 82"/>
          <p:cNvGrpSpPr/>
          <p:nvPr/>
        </p:nvGrpSpPr>
        <p:grpSpPr>
          <a:xfrm>
            <a:off x="1555770" y="1241053"/>
            <a:ext cx="1180027" cy="660566"/>
            <a:chOff x="960901" y="1129713"/>
            <a:chExt cx="2047194" cy="1147159"/>
          </a:xfrm>
        </p:grpSpPr>
        <p:pic>
          <p:nvPicPr>
            <p:cNvPr id="84" name="Picture 83" descr="http://www.sharedpregnancy.com/wp-content/uploads/2010/03/1269579614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84" t="8593" r="51656" b="38243"/>
            <a:stretch/>
          </p:blipFill>
          <p:spPr bwMode="auto">
            <a:xfrm>
              <a:off x="1691680" y="1129713"/>
              <a:ext cx="500872" cy="11471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84" descr="http://media.rbi.com.au/AD_Media_Library/Atrial_Fibrillation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180" b="4000"/>
            <a:stretch/>
          </p:blipFill>
          <p:spPr bwMode="auto">
            <a:xfrm>
              <a:off x="2350571" y="1203728"/>
              <a:ext cx="657524" cy="1073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1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376"/>
            <a:stretch>
              <a:fillRect/>
            </a:stretch>
          </p:blipFill>
          <p:spPr bwMode="auto">
            <a:xfrm>
              <a:off x="960901" y="1340768"/>
              <a:ext cx="631306" cy="878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" name="Rectangle 80"/>
          <p:cNvSpPr/>
          <p:nvPr/>
        </p:nvSpPr>
        <p:spPr bwMode="auto">
          <a:xfrm>
            <a:off x="5407210" y="3591019"/>
            <a:ext cx="1858802" cy="486053"/>
          </a:xfrm>
          <a:prstGeom prst="rect">
            <a:avLst/>
          </a:prstGeom>
          <a:solidFill>
            <a:srgbClr val="FF99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  <a:ea typeface="ＭＳ Ｐゴシック" pitchFamily="-48" charset="-128"/>
              </a:rPr>
              <a:t>Security &amp;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  <a:ea typeface="ＭＳ Ｐゴシック" pitchFamily="-48" charset="-128"/>
              </a:rPr>
              <a:t>Administration</a:t>
            </a:r>
            <a:endParaRPr lang="he-IL" sz="1200" dirty="0">
              <a:latin typeface="Arial" charset="0"/>
              <a:ea typeface="ＭＳ Ｐゴシック" pitchFamily="-48" charset="-128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1786042" y="3591019"/>
            <a:ext cx="1921862" cy="486053"/>
          </a:xfrm>
          <a:prstGeom prst="rect">
            <a:avLst/>
          </a:prstGeom>
          <a:solidFill>
            <a:srgbClr val="33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  <a:ea typeface="ＭＳ Ｐゴシック" pitchFamily="-48" charset="-128"/>
              </a:rPr>
              <a:t>Patient Data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  <a:ea typeface="ＭＳ Ｐゴシック" pitchFamily="-48" charset="-128"/>
              </a:rPr>
              <a:t>Acquisition (BAN)</a:t>
            </a:r>
            <a:endParaRPr lang="he-IL" sz="1200" dirty="0">
              <a:latin typeface="Arial" charset="0"/>
              <a:ea typeface="ＭＳ Ｐゴシック" pitchFamily="-48" charset="-128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3956493" y="4185084"/>
            <a:ext cx="507496" cy="35103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e-IL" sz="1200">
              <a:latin typeface="Arial" charset="0"/>
              <a:ea typeface="ＭＳ Ｐゴシック" pitchFamily="-48" charset="-128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4592739" y="4185084"/>
            <a:ext cx="573328" cy="35103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e-IL" sz="1800">
              <a:latin typeface="Arial" charset="0"/>
              <a:ea typeface="ＭＳ Ｐゴシック" pitchFamily="-48" charset="-128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3959458" y="4185084"/>
            <a:ext cx="44755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000" dirty="0"/>
              <a:t>LB</a:t>
            </a:r>
          </a:p>
          <a:p>
            <a:pPr algn="ctr">
              <a:lnSpc>
                <a:spcPts val="1200"/>
              </a:lnSpc>
            </a:pPr>
            <a:r>
              <a:rPr lang="en-US" sz="1000" dirty="0"/>
              <a:t>DSS</a:t>
            </a:r>
            <a:endParaRPr lang="he-IL" sz="1000" dirty="0"/>
          </a:p>
        </p:txBody>
      </p:sp>
      <p:sp>
        <p:nvSpPr>
          <p:cNvPr id="117" name="TextBox 116"/>
          <p:cNvSpPr txBox="1"/>
          <p:nvPr/>
        </p:nvSpPr>
        <p:spPr>
          <a:xfrm>
            <a:off x="4479700" y="4185084"/>
            <a:ext cx="78098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dirty="0"/>
              <a:t>Backend</a:t>
            </a:r>
          </a:p>
          <a:p>
            <a:pPr algn="ctr">
              <a:lnSpc>
                <a:spcPts val="1200"/>
              </a:lnSpc>
            </a:pPr>
            <a:r>
              <a:rPr lang="en-US" sz="1200" dirty="0"/>
              <a:t>DSS</a:t>
            </a:r>
            <a:endParaRPr lang="he-IL" sz="1200" dirty="0"/>
          </a:p>
        </p:txBody>
      </p:sp>
      <p:sp>
        <p:nvSpPr>
          <p:cNvPr id="82" name="Rectangle 81"/>
          <p:cNvSpPr/>
          <p:nvPr/>
        </p:nvSpPr>
        <p:spPr bwMode="auto">
          <a:xfrm>
            <a:off x="5407210" y="4293098"/>
            <a:ext cx="1858802" cy="486053"/>
          </a:xfrm>
          <a:prstGeom prst="rect">
            <a:avLst/>
          </a:prstGeom>
          <a:solidFill>
            <a:srgbClr val="9999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  <a:ea typeface="ＭＳ Ｐゴシック" pitchFamily="-48" charset="-128"/>
              </a:rPr>
              <a:t>Knowledge Collection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  <a:ea typeface="ＭＳ Ｐゴシック" pitchFamily="-48" charset="-128"/>
              </a:rPr>
              <a:t>&amp; Storage</a:t>
            </a:r>
            <a:endParaRPr lang="he-IL" sz="1200" dirty="0">
              <a:latin typeface="Arial" charset="0"/>
              <a:ea typeface="ＭＳ Ｐゴシック" pitchFamily="-48" charset="-128"/>
            </a:endParaRPr>
          </a:p>
        </p:txBody>
      </p:sp>
      <p:pic>
        <p:nvPicPr>
          <p:cNvPr id="87" name="Picture 2" descr="http://us.123rf.com/400wm/400/400/kurhan/kurhan1008/kurhan100800085/7513388-smiling-medical-doctors-with-stethoscope-isolated-over-white-backgroun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20" y="1240698"/>
            <a:ext cx="897395" cy="62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ectangle 65"/>
          <p:cNvSpPr/>
          <p:nvPr/>
        </p:nvSpPr>
        <p:spPr bwMode="auto">
          <a:xfrm>
            <a:off x="4870191" y="4455115"/>
            <a:ext cx="79851" cy="8100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e-IL" sz="1800">
              <a:latin typeface="Arial" charset="0"/>
              <a:ea typeface="ＭＳ Ｐゴシック" pitchFamily="-48" charset="-128"/>
            </a:endParaRPr>
          </a:p>
        </p:txBody>
      </p:sp>
      <p:sp>
        <p:nvSpPr>
          <p:cNvPr id="128" name="Rectangle 127"/>
          <p:cNvSpPr/>
          <p:nvPr/>
        </p:nvSpPr>
        <p:spPr bwMode="auto">
          <a:xfrm>
            <a:off x="3400518" y="4725144"/>
            <a:ext cx="91363" cy="540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e-IL" sz="1200">
              <a:latin typeface="Arial" charset="0"/>
              <a:ea typeface="ＭＳ Ｐゴシック" pitchFamily="-48" charset="-128"/>
            </a:endParaRPr>
          </a:p>
        </p:txBody>
      </p:sp>
      <p:sp>
        <p:nvSpPr>
          <p:cNvPr id="112" name="Rectangle 6"/>
          <p:cNvSpPr txBox="1">
            <a:spLocks noChangeArrowheads="1"/>
          </p:cNvSpPr>
          <p:nvPr/>
        </p:nvSpPr>
        <p:spPr bwMode="auto">
          <a:xfrm>
            <a:off x="219960" y="0"/>
            <a:ext cx="5288144" cy="620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5" tIns="45718" rIns="115585" bIns="45718"/>
          <a:lstStyle/>
          <a:p>
            <a:pPr marL="487647" indent="-487647" algn="l">
              <a:buSzPct val="99000"/>
              <a:defRPr/>
            </a:pPr>
            <a:r>
              <a:rPr lang="en-US" sz="3200" b="1" kern="0" dirty="0">
                <a:solidFill>
                  <a:srgbClr val="0070C0"/>
                </a:solidFill>
                <a:latin typeface="+mn-lt"/>
                <a:cs typeface="ＭＳ Ｐゴシック"/>
              </a:rPr>
              <a:t>Generic architecture</a:t>
            </a:r>
          </a:p>
        </p:txBody>
      </p:sp>
    </p:spTree>
    <p:extLst>
      <p:ext uri="{BB962C8B-B14F-4D97-AF65-F5344CB8AC3E}">
        <p14:creationId xmlns:p14="http://schemas.microsoft.com/office/powerpoint/2010/main" val="130664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971600" y="116632"/>
            <a:ext cx="68580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9pPr>
          </a:lstStyle>
          <a:p>
            <a:pPr rtl="0"/>
            <a:r>
              <a:rPr lang="en-US" sz="2100" kern="0" dirty="0">
                <a:solidFill>
                  <a:srgbClr val="0070C0"/>
                </a:solidFill>
                <a:latin typeface="+mn-lt"/>
              </a:rPr>
              <a:t>Architecture includes over 20 integrated components</a:t>
            </a:r>
            <a:endParaRPr lang="he-IL" sz="2100" kern="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72" y="1700808"/>
            <a:ext cx="4022322" cy="349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2"/>
          <p:cNvSpPr txBox="1">
            <a:spLocks/>
          </p:cNvSpPr>
          <p:nvPr/>
        </p:nvSpPr>
        <p:spPr>
          <a:xfrm>
            <a:off x="5364088" y="6309320"/>
            <a:ext cx="510779" cy="2357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CA938136-7D53-487A-A12C-AB3A5225ECAA}" type="slidenum">
              <a:rPr lang="en-US" sz="1050"/>
              <a:pPr>
                <a:defRPr/>
              </a:pPr>
              <a:t>7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836428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116632"/>
            <a:ext cx="91440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9pPr>
          </a:lstStyle>
          <a:p>
            <a:pPr algn="l" rtl="0"/>
            <a:r>
              <a:rPr lang="en-US" kern="0" dirty="0">
                <a:solidFill>
                  <a:srgbClr val="0070C0"/>
                </a:solidFill>
                <a:latin typeface="+mn-lt"/>
              </a:rPr>
              <a:t>  MobiGuide for Atrial Fibrillation </a:t>
            </a:r>
            <a:endParaRPr lang="he-IL" kern="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0"/>
          </p:nvPr>
        </p:nvSpPr>
        <p:spPr>
          <a:xfrm>
            <a:off x="360040" y="836713"/>
            <a:ext cx="8964488" cy="796298"/>
          </a:xfrm>
        </p:spPr>
        <p:txBody>
          <a:bodyPr/>
          <a:lstStyle/>
          <a:p>
            <a:pPr marL="0" indent="0" algn="l">
              <a:buNone/>
            </a:pPr>
            <a:r>
              <a:rPr lang="en-US" sz="1600" dirty="0">
                <a:solidFill>
                  <a:schemeClr val="tx1"/>
                </a:solidFill>
              </a:rPr>
              <a:t>BAN collects ECG data and abstracts it to 1’ sessions. </a:t>
            </a:r>
          </a:p>
          <a:p>
            <a:pPr marL="0" indent="0" algn="l">
              <a:buNone/>
            </a:pPr>
            <a:r>
              <a:rPr lang="en-US" sz="1600" dirty="0">
                <a:solidFill>
                  <a:schemeClr val="tx1"/>
                </a:solidFill>
              </a:rPr>
              <a:t>Detected AF sessions stored in PHR.</a:t>
            </a:r>
          </a:p>
        </p:txBody>
      </p:sp>
      <p:pic>
        <p:nvPicPr>
          <p:cNvPr id="11" name="Picture 5" descr="  Figure 1.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7" t="36424" r="67051" b="27152"/>
          <a:stretch/>
        </p:blipFill>
        <p:spPr bwMode="auto">
          <a:xfrm>
            <a:off x="395536" y="2059372"/>
            <a:ext cx="1034856" cy="94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46436"/>
            <a:ext cx="2148830" cy="2865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06" t="34326" r="50322" b="61138"/>
          <a:stretch/>
        </p:blipFill>
        <p:spPr bwMode="auto">
          <a:xfrm>
            <a:off x="3322674" y="5373216"/>
            <a:ext cx="1733107" cy="371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9969705" y="3409656"/>
            <a:ext cx="1837651" cy="2495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5403130" y="6237312"/>
            <a:ext cx="681038" cy="3143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CA938136-7D53-487A-A12C-AB3A5225ECA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5040" y="836712"/>
            <a:ext cx="3238500" cy="47148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9772" y="836712"/>
            <a:ext cx="3219450" cy="4972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3097" y="823876"/>
            <a:ext cx="3286125" cy="4752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3130" y="843480"/>
            <a:ext cx="3276600" cy="4724400"/>
          </a:xfrm>
          <a:prstGeom prst="rect">
            <a:avLst/>
          </a:prstGeom>
        </p:spPr>
      </p:pic>
      <p:sp>
        <p:nvSpPr>
          <p:cNvPr id="19" name="Content Placeholder 1"/>
          <p:cNvSpPr txBox="1">
            <a:spLocks/>
          </p:cNvSpPr>
          <p:nvPr/>
        </p:nvSpPr>
        <p:spPr bwMode="auto">
          <a:xfrm>
            <a:off x="360040" y="1440205"/>
            <a:ext cx="8964488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9"/>
              </a:buBlip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MS PGothic" pitchFamily="34" charset="-128"/>
                <a:cs typeface="ＭＳ Ｐゴシック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9"/>
              </a:buBlip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MS PGothic" pitchFamily="34" charset="-128"/>
                <a:cs typeface="ＭＳ Ｐゴシック"/>
              </a:defRPr>
            </a:lvl2pPr>
            <a:lvl3pPr marL="12001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9"/>
              </a:buBlip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MS PGothic" pitchFamily="34" charset="-128"/>
                <a:cs typeface="ＭＳ Ｐゴシック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lang="en-US" sz="180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lang="en-US" sz="180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5pPr>
            <a:lvl6pPr marL="25146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>
                <a:solidFill>
                  <a:schemeClr val="tx1"/>
                </a:solidFill>
              </a:rPr>
              <a:t>DSS instructs t-Mediator to monitor for patterns of 2</a:t>
            </a:r>
          </a:p>
          <a:p>
            <a:pPr marL="0" indent="0">
              <a:buFontTx/>
              <a:buNone/>
            </a:pPr>
            <a:r>
              <a:rPr lang="en-US" sz="1600" kern="0" dirty="0">
                <a:solidFill>
                  <a:schemeClr val="tx1"/>
                </a:solidFill>
              </a:rPr>
              <a:t>or more sessions with AF in a period of 10’</a:t>
            </a:r>
          </a:p>
        </p:txBody>
      </p:sp>
    </p:spTree>
    <p:extLst>
      <p:ext uri="{BB962C8B-B14F-4D97-AF65-F5344CB8AC3E}">
        <p14:creationId xmlns:p14="http://schemas.microsoft.com/office/powerpoint/2010/main" val="401616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07504" y="44624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9pPr>
          </a:lstStyle>
          <a:p>
            <a:endParaRPr lang="he-IL" sz="3600" kern="0" dirty="0">
              <a:solidFill>
                <a:srgbClr val="0070C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444208" y="764704"/>
            <a:ext cx="2304256" cy="4536504"/>
            <a:chOff x="9180512" y="764704"/>
            <a:chExt cx="2304256" cy="4536504"/>
          </a:xfrm>
        </p:grpSpPr>
        <p:grpSp>
          <p:nvGrpSpPr>
            <p:cNvPr id="8" name="1 Grupo"/>
            <p:cNvGrpSpPr/>
            <p:nvPr/>
          </p:nvGrpSpPr>
          <p:grpSpPr>
            <a:xfrm>
              <a:off x="9180512" y="764704"/>
              <a:ext cx="2304256" cy="4536504"/>
              <a:chOff x="5508104" y="908720"/>
              <a:chExt cx="2304256" cy="4536504"/>
            </a:xfrm>
          </p:grpSpPr>
          <p:pic>
            <p:nvPicPr>
              <p:cNvPr id="13" name="Picture 1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7459" t="39658" r="53641" b="11940"/>
              <a:stretch>
                <a:fillRect/>
              </a:stretch>
            </p:blipFill>
            <p:spPr bwMode="auto">
              <a:xfrm>
                <a:off x="5508104" y="908720"/>
                <a:ext cx="2304256" cy="45365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" name="20 Imagen" descr="logoMG_sinMovil copia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724128" y="1700808"/>
                <a:ext cx="1487848" cy="360040"/>
              </a:xfrm>
              <a:prstGeom prst="rect">
                <a:avLst/>
              </a:prstGeom>
            </p:spPr>
          </p:pic>
        </p:grpSp>
        <p:sp>
          <p:nvSpPr>
            <p:cNvPr id="9" name="Rectangle 8"/>
            <p:cNvSpPr/>
            <p:nvPr/>
          </p:nvSpPr>
          <p:spPr bwMode="auto">
            <a:xfrm>
              <a:off x="9756576" y="3140968"/>
              <a:ext cx="792088" cy="1440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e-I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48" charset="-128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9908976" y="3429000"/>
              <a:ext cx="792088" cy="1440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e-I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48" charset="-128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969902" y="3068960"/>
              <a:ext cx="630301" cy="2616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050" dirty="0">
                  <a:latin typeface="Times New Roman" pitchFamily="18" charset="0"/>
                  <a:cs typeface="Times New Roman" pitchFamily="18" charset="0"/>
                </a:rPr>
                <a:t>Regular</a:t>
              </a:r>
              <a:endParaRPr lang="he-IL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982357" y="3356992"/>
              <a:ext cx="638315" cy="2616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050" dirty="0">
                  <a:latin typeface="Times New Roman" pitchFamily="18" charset="0"/>
                  <a:cs typeface="Times New Roman" pitchFamily="18" charset="0"/>
                </a:rPr>
                <a:t>Holiday</a:t>
              </a:r>
              <a:endParaRPr lang="he-IL" sz="105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 cstate="print"/>
          <a:srcRect l="27460" t="28903" r="53640" b="23464"/>
          <a:stretch>
            <a:fillRect/>
          </a:stretch>
        </p:blipFill>
        <p:spPr bwMode="auto">
          <a:xfrm>
            <a:off x="6444208" y="836712"/>
            <a:ext cx="230425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http://www.sharedpregnancy.com/wp-content/uploads/2010/03/126957961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84" t="8593" r="51656" b="46012"/>
          <a:stretch/>
        </p:blipFill>
        <p:spPr bwMode="auto">
          <a:xfrm flipH="1">
            <a:off x="5580112" y="3318536"/>
            <a:ext cx="671398" cy="129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ontent Placeholder 2"/>
          <p:cNvSpPr>
            <a:spLocks noGrp="1"/>
          </p:cNvSpPr>
          <p:nvPr>
            <p:ph idx="4294967295"/>
          </p:nvPr>
        </p:nvSpPr>
        <p:spPr>
          <a:xfrm>
            <a:off x="173343" y="764704"/>
            <a:ext cx="6431649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l" rtl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2200" dirty="0"/>
              <a:t>Day 1, 13:30</a:t>
            </a:r>
          </a:p>
          <a:p>
            <a:pPr marL="0" indent="0" algn="l" rtl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2200" dirty="0" err="1"/>
              <a:t>Montse</a:t>
            </a:r>
            <a:r>
              <a:rPr lang="en-US" sz="2200" dirty="0"/>
              <a:t> measures blood glucose according to regular context for 2 weeks</a:t>
            </a:r>
          </a:p>
          <a:p>
            <a:pPr marL="0" indent="0" algn="l" rtl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2200" dirty="0"/>
              <a:t>System monitors compliance &amp; metabolic control accordingly sets plans regarding diet, exercise,      and measurement schedule</a:t>
            </a:r>
          </a:p>
          <a:p>
            <a:pPr algn="l" rtl="0">
              <a:lnSpc>
                <a:spcPct val="120000"/>
              </a:lnSpc>
              <a:spcBef>
                <a:spcPts val="600"/>
              </a:spcBef>
            </a:pPr>
            <a:r>
              <a:rPr lang="en-US" sz="2200" dirty="0"/>
              <a:t>Personalized reminders</a:t>
            </a:r>
          </a:p>
          <a:p>
            <a:pPr algn="l" rtl="0">
              <a:lnSpc>
                <a:spcPct val="120000"/>
              </a:lnSpc>
              <a:spcBef>
                <a:spcPts val="600"/>
              </a:spcBef>
            </a:pPr>
            <a:r>
              <a:rPr lang="en-US" sz="2200" dirty="0"/>
              <a:t>Feedback and education</a:t>
            </a:r>
          </a:p>
          <a:p>
            <a:pPr algn="l" rtl="0">
              <a:lnSpc>
                <a:spcPct val="120000"/>
              </a:lnSpc>
              <a:spcBef>
                <a:spcPts val="600"/>
              </a:spcBef>
            </a:pPr>
            <a:r>
              <a:rPr lang="en-US" sz="2200" dirty="0"/>
              <a:t>Advice on adding carbs, seeing doctor</a:t>
            </a:r>
          </a:p>
          <a:p>
            <a:pPr algn="l" rtl="0">
              <a:lnSpc>
                <a:spcPct val="120000"/>
              </a:lnSpc>
              <a:spcBef>
                <a:spcPts val="600"/>
              </a:spcBef>
            </a:pPr>
            <a:r>
              <a:rPr lang="en-US" sz="2200" dirty="0"/>
              <a:t>Notification to doctors</a:t>
            </a:r>
          </a:p>
          <a:p>
            <a:pPr marL="0" indent="0" algn="l" rtl="0">
              <a:lnSpc>
                <a:spcPct val="120000"/>
              </a:lnSpc>
              <a:spcBef>
                <a:spcPts val="1000"/>
              </a:spcBef>
              <a:buNone/>
            </a:pPr>
            <a:endParaRPr lang="he-IL" sz="22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6444208" y="836712"/>
            <a:ext cx="2304256" cy="4464496"/>
            <a:chOff x="6444208" y="836712"/>
            <a:chExt cx="2304256" cy="4464496"/>
          </a:xfrm>
        </p:grpSpPr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 l="27460" t="28903" r="53640" b="23464"/>
            <a:stretch>
              <a:fillRect/>
            </a:stretch>
          </p:blipFill>
          <p:spPr bwMode="auto">
            <a:xfrm>
              <a:off x="6444208" y="836712"/>
              <a:ext cx="2304256" cy="4464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Box 19"/>
            <p:cNvSpPr txBox="1"/>
            <p:nvPr/>
          </p:nvSpPr>
          <p:spPr>
            <a:xfrm>
              <a:off x="6810416" y="2564904"/>
              <a:ext cx="85792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1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75000"/>
                    </a:schemeClr>
                  </a:solidFill>
                </a:rPr>
                <a:t>Feedback</a:t>
              </a:r>
              <a:endParaRPr lang="he-IL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10416" y="2924944"/>
              <a:ext cx="172202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900" i="1" dirty="0"/>
                <a:t>Congratulations, you are following recommendations about blood glucose monitoring very well.</a:t>
              </a:r>
              <a:endParaRPr lang="he-IL" sz="900" dirty="0"/>
            </a:p>
          </p:txBody>
        </p:sp>
      </p:grpSp>
      <p:sp>
        <p:nvSpPr>
          <p:cNvPr id="22" name="Slide Number Placeholder 2"/>
          <p:cNvSpPr txBox="1">
            <a:spLocks/>
          </p:cNvSpPr>
          <p:nvPr/>
        </p:nvSpPr>
        <p:spPr>
          <a:xfrm>
            <a:off x="5403130" y="6237312"/>
            <a:ext cx="681038" cy="3143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CA938136-7D53-487A-A12C-AB3A5225ECA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74184" y="46365"/>
            <a:ext cx="72170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3200" b="1" dirty="0">
                <a:solidFill>
                  <a:srgbClr val="0070C0"/>
                </a:solidFill>
              </a:rPr>
              <a:t>Gestational Diabetes Mellitus (GDM)</a:t>
            </a:r>
          </a:p>
        </p:txBody>
      </p:sp>
    </p:spTree>
    <p:extLst>
      <p:ext uri="{BB962C8B-B14F-4D97-AF65-F5344CB8AC3E}">
        <p14:creationId xmlns:p14="http://schemas.microsoft.com/office/powerpoint/2010/main" val="429323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19960" y="911605"/>
            <a:ext cx="8384488" cy="4824536"/>
          </a:xfrm>
        </p:spPr>
        <p:txBody>
          <a:bodyPr/>
          <a:lstStyle/>
          <a:p>
            <a:r>
              <a:rPr lang="en-US" dirty="0"/>
              <a:t>About MobiGuide</a:t>
            </a:r>
          </a:p>
          <a:p>
            <a:r>
              <a:rPr lang="en-US" dirty="0"/>
              <a:t>Personalization in MobiGuide</a:t>
            </a:r>
          </a:p>
          <a:p>
            <a:r>
              <a:rPr lang="en-US" dirty="0"/>
              <a:t>Patient engagement: participation and awareness</a:t>
            </a:r>
          </a:p>
          <a:p>
            <a:r>
              <a:rPr lang="en-US" dirty="0"/>
              <a:t>Evaluation of usage by patients and clinicians</a:t>
            </a:r>
          </a:p>
          <a:p>
            <a:r>
              <a:rPr lang="en-US" dirty="0"/>
              <a:t>Evaluation of compliance by patients and clinicians</a:t>
            </a:r>
          </a:p>
          <a:p>
            <a:r>
              <a:rPr lang="en-US" dirty="0"/>
              <a:t>Future opportunities to enhance the patient experience and involvement </a:t>
            </a:r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219960" y="0"/>
            <a:ext cx="5288144" cy="620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5" tIns="45718" rIns="115585" bIns="45718"/>
          <a:lstStyle/>
          <a:p>
            <a:pPr marL="487647" indent="-487647" algn="l">
              <a:buSzPct val="99000"/>
              <a:defRPr/>
            </a:pPr>
            <a:r>
              <a:rPr lang="en-US" sz="3200" b="1" kern="0" dirty="0">
                <a:solidFill>
                  <a:srgbClr val="0070C0"/>
                </a:solidFill>
                <a:latin typeface="+mn-lt"/>
                <a:cs typeface="ＭＳ Ｐゴシック"/>
              </a:rPr>
              <a:t>Outline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484784"/>
            <a:ext cx="9144000" cy="504056"/>
          </a:xfrm>
          <a:prstGeom prst="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609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2"/>
          <p:cNvSpPr txBox="1">
            <a:spLocks noChangeArrowheads="1"/>
          </p:cNvSpPr>
          <p:nvPr/>
        </p:nvSpPr>
        <p:spPr bwMode="auto">
          <a:xfrm>
            <a:off x="1107022" y="89870"/>
            <a:ext cx="6642737" cy="44332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8576" tIns="34289" rIns="86689" bIns="34289"/>
          <a:lstStyle>
            <a:defPPr>
              <a:defRPr lang="he-IL"/>
            </a:defPPr>
            <a:lvl1pPr marL="487647" indent="-487647" algn="ctr" rtl="0">
              <a:buSzPct val="99000"/>
              <a:defRPr sz="3600" b="1" kern="0">
                <a:solidFill>
                  <a:srgbClr val="0070C0"/>
                </a:solidFill>
                <a:cs typeface="ＭＳ Ｐゴシック"/>
              </a:defRPr>
            </a:lvl1pPr>
          </a:lstStyle>
          <a:p>
            <a:r>
              <a:rPr lang="en-US" sz="2700" dirty="0"/>
              <a:t>Customization for patient groups</a:t>
            </a:r>
          </a:p>
        </p:txBody>
      </p:sp>
      <p:sp>
        <p:nvSpPr>
          <p:cNvPr id="25" name="Slide Number Placeholder 2"/>
          <p:cNvSpPr txBox="1">
            <a:spLocks/>
          </p:cNvSpPr>
          <p:nvPr/>
        </p:nvSpPr>
        <p:spPr>
          <a:xfrm>
            <a:off x="5429373" y="6309320"/>
            <a:ext cx="510779" cy="2357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CA938136-7D53-487A-A12C-AB3A5225ECAA}" type="slidenum">
              <a:rPr lang="en-US" sz="1050"/>
              <a:pPr>
                <a:defRPr/>
              </a:pPr>
              <a:t>11</a:t>
            </a:fld>
            <a:endParaRPr lang="en-US" sz="1050" dirty="0"/>
          </a:p>
        </p:txBody>
      </p:sp>
      <p:sp>
        <p:nvSpPr>
          <p:cNvPr id="26" name="Content Placeholder 2"/>
          <p:cNvSpPr>
            <a:spLocks noGrp="1"/>
          </p:cNvSpPr>
          <p:nvPr>
            <p:ph idx="4294967295"/>
          </p:nvPr>
        </p:nvSpPr>
        <p:spPr>
          <a:xfrm>
            <a:off x="392838" y="1124744"/>
            <a:ext cx="7419523" cy="314149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en-US" dirty="0"/>
              <a:t>4 stages towards better adherence</a:t>
            </a:r>
          </a:p>
          <a:p>
            <a:pPr lvl="1" algn="l" rtl="0">
              <a:buFont typeface="Arial" pitchFamily="34" charset="0"/>
              <a:buChar char="•"/>
            </a:pPr>
            <a:r>
              <a:rPr lang="en-US" dirty="0"/>
              <a:t>CIG formalization</a:t>
            </a:r>
          </a:p>
          <a:p>
            <a:pPr lvl="1" algn="l" rtl="0">
              <a:buFont typeface="Arial" pitchFamily="34" charset="0"/>
              <a:buChar char="•"/>
            </a:pPr>
            <a:r>
              <a:rPr lang="en-US" dirty="0"/>
              <a:t>CIG customization</a:t>
            </a:r>
          </a:p>
          <a:p>
            <a:pPr lvl="1" algn="l" rtl="0">
              <a:buFont typeface="Arial" pitchFamily="34" charset="0"/>
              <a:buChar char="•"/>
            </a:pPr>
            <a:r>
              <a:rPr lang="en-US" dirty="0"/>
              <a:t>Personalization</a:t>
            </a:r>
          </a:p>
          <a:p>
            <a:pPr lvl="1" algn="l" rtl="0">
              <a:buFont typeface="Arial" pitchFamily="34" charset="0"/>
              <a:buChar char="•"/>
            </a:pPr>
            <a:r>
              <a:rPr lang="en-US" dirty="0"/>
              <a:t>Execution</a:t>
            </a:r>
          </a:p>
          <a:p>
            <a:pPr marL="42863" indent="0" algn="l" rtl="0">
              <a:buNone/>
            </a:pPr>
            <a:endParaRPr lang="en-US" sz="750" dirty="0"/>
          </a:p>
          <a:p>
            <a:pPr marL="42863" indent="0" algn="l" rtl="0">
              <a:buNone/>
            </a:pPr>
            <a:r>
              <a:rPr lang="en-US" sz="1500" dirty="0"/>
              <a:t>Customization =  Add context external to GLs and recommendations for it</a:t>
            </a:r>
          </a:p>
          <a:p>
            <a:pPr marL="300038" algn="l" rtl="0"/>
            <a:r>
              <a:rPr lang="en-US" sz="1500" dirty="0"/>
              <a:t>EBM Clinical considerations narrow space of treatment options</a:t>
            </a:r>
          </a:p>
          <a:p>
            <a:pPr marL="300038" algn="l" rtl="0"/>
            <a:r>
              <a:rPr lang="en-US" sz="1500" dirty="0"/>
              <a:t>Personal context narrows them further</a:t>
            </a:r>
          </a:p>
          <a:p>
            <a:pPr marL="300038" algn="l" rtl="0"/>
            <a:endParaRPr lang="en-US" sz="1500" dirty="0"/>
          </a:p>
          <a:p>
            <a:pPr marL="300038" algn="l" rtl="0"/>
            <a:endParaRPr lang="en-US" sz="1500" dirty="0"/>
          </a:p>
          <a:p>
            <a:pPr marL="42863" indent="0" algn="l" rtl="0">
              <a:buNone/>
            </a:pPr>
            <a:endParaRPr lang="en-US" sz="1500" dirty="0"/>
          </a:p>
          <a:p>
            <a:pPr marL="300038" algn="l" rtl="0"/>
            <a:endParaRPr lang="en-US" sz="1500" dirty="0"/>
          </a:p>
          <a:p>
            <a:pPr marL="42863" indent="0" algn="l" rtl="0">
              <a:buNone/>
            </a:pPr>
            <a:endParaRPr lang="he-IL" dirty="0"/>
          </a:p>
          <a:p>
            <a:pPr algn="l" rtl="0"/>
            <a:endParaRPr lang="en-US" sz="2250" b="1" dirty="0">
              <a:solidFill>
                <a:srgbClr val="9999FF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6427013" y="1484784"/>
            <a:ext cx="1547366" cy="1379675"/>
            <a:chOff x="1790700" y="1381125"/>
            <a:chExt cx="7353300" cy="5476875"/>
          </a:xfrm>
        </p:grpSpPr>
        <p:grpSp>
          <p:nvGrpSpPr>
            <p:cNvPr id="29" name="Group 28"/>
            <p:cNvGrpSpPr/>
            <p:nvPr/>
          </p:nvGrpSpPr>
          <p:grpSpPr>
            <a:xfrm>
              <a:off x="1905000" y="1381125"/>
              <a:ext cx="7239000" cy="5476875"/>
              <a:chOff x="1905000" y="1381125"/>
              <a:chExt cx="7239000" cy="5476875"/>
            </a:xfrm>
          </p:grpSpPr>
          <p:pic>
            <p:nvPicPr>
              <p:cNvPr id="31" name="Picture 3"/>
              <p:cNvPicPr>
                <a:picLocks noGrp="1" noChangeAspect="1" noChangeArrowheads="1"/>
              </p:cNvPicPr>
              <p:nvPr>
                <p:ph sz="half" idx="4294967295"/>
              </p:nvPr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242" t="21638" r="22452" b="17180"/>
              <a:stretch/>
            </p:blipFill>
            <p:spPr>
              <a:xfrm>
                <a:off x="1905000" y="1381125"/>
                <a:ext cx="4579938" cy="5476875"/>
              </a:xfrm>
              <a:prstGeom prst="rect">
                <a:avLst/>
              </a:prstGeom>
              <a:noFill/>
              <a:ln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</p:pic>
          <p:pic>
            <p:nvPicPr>
              <p:cNvPr id="32" name="Picture 3"/>
              <p:cNvPicPr>
                <a:picLocks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2164" r="43376"/>
              <a:stretch/>
            </p:blipFill>
            <p:spPr bwMode="auto">
              <a:xfrm>
                <a:off x="6441491" y="1384300"/>
                <a:ext cx="2702509" cy="3790950"/>
              </a:xfrm>
              <a:prstGeom prst="rect">
                <a:avLst/>
              </a:prstGeom>
              <a:noFill/>
              <a:ln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30" name="Picture 3"/>
            <p:cNvPicPr>
              <a:picLocks noGrp="1" noChangeAspect="1" noChangeArrowheads="1"/>
            </p:cNvPicPr>
            <p:nvPr>
              <p:ph sz="half" idx="4294967295"/>
            </p:nvPr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12" t="21638" r="22452" b="17180"/>
            <a:stretch/>
          </p:blipFill>
          <p:spPr>
            <a:xfrm>
              <a:off x="1790700" y="1381125"/>
              <a:ext cx="4694238" cy="5476875"/>
            </a:xfrm>
            <a:prstGeom prst="rect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</p:pic>
      </p:grpSp>
      <p:sp>
        <p:nvSpPr>
          <p:cNvPr id="33" name="TextBox 32"/>
          <p:cNvSpPr txBox="1"/>
          <p:nvPr/>
        </p:nvSpPr>
        <p:spPr>
          <a:xfrm>
            <a:off x="3889304" y="1946938"/>
            <a:ext cx="2509133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500" dirty="0">
                <a:solidFill>
                  <a:srgbClr val="0070C0"/>
                </a:solidFill>
              </a:rPr>
              <a:t>Knowledge acquisition</a:t>
            </a:r>
            <a:endParaRPr lang="he-IL" sz="1500" dirty="0">
              <a:solidFill>
                <a:srgbClr val="0070C0"/>
              </a:solidFill>
            </a:endParaRPr>
          </a:p>
        </p:txBody>
      </p:sp>
      <p:sp>
        <p:nvSpPr>
          <p:cNvPr id="34" name="Right Brace 33"/>
          <p:cNvSpPr/>
          <p:nvPr/>
        </p:nvSpPr>
        <p:spPr bwMode="auto">
          <a:xfrm>
            <a:off x="3779911" y="1745517"/>
            <a:ext cx="128745" cy="740318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e-IL" sz="1800">
              <a:latin typeface="Arial" charset="0"/>
              <a:ea typeface="ＭＳ Ｐゴシック" pitchFamily="-48" charset="-128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997455" y="2718495"/>
            <a:ext cx="2115529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500" dirty="0">
                <a:solidFill>
                  <a:srgbClr val="0070C0"/>
                </a:solidFill>
              </a:rPr>
              <a:t>Patient +Physician</a:t>
            </a:r>
            <a:endParaRPr lang="he-IL" sz="1500" dirty="0">
              <a:solidFill>
                <a:srgbClr val="0070C0"/>
              </a:solidFill>
            </a:endParaRPr>
          </a:p>
        </p:txBody>
      </p:sp>
      <p:sp>
        <p:nvSpPr>
          <p:cNvPr id="36" name="Right Brace 35"/>
          <p:cNvSpPr/>
          <p:nvPr/>
        </p:nvSpPr>
        <p:spPr bwMode="auto">
          <a:xfrm>
            <a:off x="3779911" y="2517366"/>
            <a:ext cx="128745" cy="740318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e-IL" sz="1800">
              <a:latin typeface="Arial" charset="0"/>
              <a:ea typeface="ＭＳ Ｐゴシック" pitchFamily="-48" charset="-128"/>
            </a:endParaRPr>
          </a:p>
        </p:txBody>
      </p:sp>
      <p:pic>
        <p:nvPicPr>
          <p:cNvPr id="37" name="Immagin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17" b="41481"/>
          <a:stretch/>
        </p:blipFill>
        <p:spPr bwMode="auto">
          <a:xfrm>
            <a:off x="7169030" y="3237027"/>
            <a:ext cx="805349" cy="65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/>
          <p:cNvSpPr txBox="1"/>
          <p:nvPr/>
        </p:nvSpPr>
        <p:spPr>
          <a:xfrm rot="20331836">
            <a:off x="7038785" y="3438214"/>
            <a:ext cx="973343" cy="25391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050" dirty="0"/>
              <a:t>60 interviews</a:t>
            </a:r>
            <a:endParaRPr lang="he-IL" sz="1050" dirty="0"/>
          </a:p>
        </p:txBody>
      </p:sp>
      <p:grpSp>
        <p:nvGrpSpPr>
          <p:cNvPr id="39" name="Group 38"/>
          <p:cNvGrpSpPr/>
          <p:nvPr/>
        </p:nvGrpSpPr>
        <p:grpSpPr>
          <a:xfrm>
            <a:off x="6649737" y="4148448"/>
            <a:ext cx="1277644" cy="1160039"/>
            <a:chOff x="5780384" y="2708921"/>
            <a:chExt cx="2536032" cy="2988183"/>
          </a:xfrm>
        </p:grpSpPr>
        <p:pic>
          <p:nvPicPr>
            <p:cNvPr id="40" name="Picture 18" descr="http://www.erua.co.il/images/UL240756/8993176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1424" r="7430" b="6188"/>
            <a:stretch>
              <a:fillRect/>
            </a:stretch>
          </p:blipFill>
          <p:spPr bwMode="auto">
            <a:xfrm>
              <a:off x="5833962" y="4798468"/>
              <a:ext cx="553082" cy="405281"/>
            </a:xfrm>
            <a:prstGeom prst="rect">
              <a:avLst/>
            </a:prstGeom>
            <a:noFill/>
          </p:spPr>
        </p:pic>
        <p:pic>
          <p:nvPicPr>
            <p:cNvPr id="41" name="Picture 78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5431" y="5334249"/>
              <a:ext cx="496155" cy="330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2" name="Picture 20" descr="http://t0.gstatic.com/images?q=tbn:ANd9GcRa_TsgvWFsW2B2Eie4Y0kC2T8-5OrYoyZBVrf3bBBpTVvjd4slUA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5695689">
              <a:off x="6962829" y="5279873"/>
              <a:ext cx="385707" cy="448755"/>
            </a:xfrm>
            <a:prstGeom prst="rect">
              <a:avLst/>
            </a:prstGeom>
            <a:noFill/>
          </p:spPr>
        </p:pic>
        <p:pic>
          <p:nvPicPr>
            <p:cNvPr id="43" name="Picture 2" descr="http://t2.gstatic.com/images?q=tbn:ANd9GcS1CM7FaQx1A8cSRziKDCUY6ZXRpUwLAfWwk1bkFokQfeu1bPx4T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066259" y="4530577"/>
              <a:ext cx="300819" cy="401610"/>
            </a:xfrm>
            <a:prstGeom prst="rect">
              <a:avLst/>
            </a:prstGeom>
            <a:noFill/>
          </p:spPr>
        </p:pic>
        <p:pic>
          <p:nvPicPr>
            <p:cNvPr id="44" name="Picture 43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20105486">
              <a:off x="6413999" y="4818359"/>
              <a:ext cx="683030" cy="3610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44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417909" flipV="1">
              <a:off x="6492743" y="5056301"/>
              <a:ext cx="651845" cy="2424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45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6877879">
              <a:off x="6669303" y="4999626"/>
              <a:ext cx="728634" cy="2560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Picture 2" descr="http://t1.gstatic.com/images?q=tbn:ANd9GcQLZcjmKc6NXMxvA9sji6LsTpaQ_pMAXbhQUh6RZl-5elivPNZVOw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57229" y="4584156"/>
              <a:ext cx="1159187" cy="713346"/>
            </a:xfrm>
            <a:prstGeom prst="rect">
              <a:avLst/>
            </a:prstGeom>
            <a:noFill/>
          </p:spPr>
        </p:pic>
        <p:sp>
          <p:nvSpPr>
            <p:cNvPr id="48" name="Cloud Callout 47"/>
            <p:cNvSpPr/>
            <p:nvPr/>
          </p:nvSpPr>
          <p:spPr bwMode="auto">
            <a:xfrm>
              <a:off x="5780384" y="2708921"/>
              <a:ext cx="2335113" cy="1620738"/>
            </a:xfrm>
            <a:prstGeom prst="cloudCallout">
              <a:avLst>
                <a:gd name="adj1" fmla="val 23498"/>
                <a:gd name="adj2" fmla="val 72045"/>
              </a:avLst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48218" tIns="24110" rIns="48218" bIns="2411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322663"/>
              <a:endParaRPr lang="en-US" sz="2550" dirty="0">
                <a:latin typeface="Arial" charset="0"/>
              </a:endParaRPr>
            </a:p>
          </p:txBody>
        </p:sp>
        <p:pic>
          <p:nvPicPr>
            <p:cNvPr id="49" name="Picture 8" descr="http://t2.gstatic.com/images?q=tbn:ANd9GcSYVrq1893Y38eJ00sIk6U1seCbi6MAjesvnuc00QW5frRdKrgr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65126">
              <a:off x="6929743" y="2747968"/>
              <a:ext cx="321583" cy="619346"/>
            </a:xfrm>
            <a:prstGeom prst="rect">
              <a:avLst/>
            </a:prstGeom>
            <a:noFill/>
          </p:spPr>
        </p:pic>
        <p:pic>
          <p:nvPicPr>
            <p:cNvPr id="50" name="Picture 2" descr="http://t1.gstatic.com/images?q=tbn:ANd9GcRZn47uUYozYVGONW4bnknA_WsIckQdwa7DHyvJNn8oMq0nADnbaQ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48275" y="3351858"/>
              <a:ext cx="662211" cy="388738"/>
            </a:xfrm>
            <a:prstGeom prst="rect">
              <a:avLst/>
            </a:prstGeom>
            <a:noFill/>
          </p:spPr>
        </p:pic>
        <p:pic>
          <p:nvPicPr>
            <p:cNvPr id="51" name="Picture 6" descr="http://images.bimedia.net/images/family+drawing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D8E3DF"/>
                </a:clrFrom>
                <a:clrTo>
                  <a:srgbClr val="D8E3D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37634" y="3560626"/>
              <a:ext cx="589359" cy="514216"/>
            </a:xfrm>
            <a:prstGeom prst="rect">
              <a:avLst/>
            </a:prstGeom>
            <a:noFill/>
          </p:spPr>
        </p:pic>
        <p:pic>
          <p:nvPicPr>
            <p:cNvPr id="52" name="Picture 10" descr="http://t3.gstatic.com/images?q=tbn:ANd9GcSYI5UBWUeDPjzyG1zO6W0cSryIXKPssxVI3Okq4hQaLR35NxI3Cw"/>
            <p:cNvPicPr>
              <a:picLocks noChangeAspect="1" noChangeArrowheads="1"/>
            </p:cNvPicPr>
            <p:nvPr/>
          </p:nvPicPr>
          <p:blipFill>
            <a:blip r:embed="rId16" cstate="print"/>
            <a:srcRect t="52564"/>
            <a:stretch>
              <a:fillRect/>
            </a:stretch>
          </p:blipFill>
          <p:spPr bwMode="auto">
            <a:xfrm flipH="1">
              <a:off x="7280571" y="3030390"/>
              <a:ext cx="617752" cy="284039"/>
            </a:xfrm>
            <a:prstGeom prst="rect">
              <a:avLst/>
            </a:prstGeom>
            <a:noFill/>
          </p:spPr>
        </p:pic>
        <p:pic>
          <p:nvPicPr>
            <p:cNvPr id="53" name="Picture 16" descr="http://t0.gstatic.com/images?q=tbn:ANd9GcS9yRkAaKL6u8JvDQVxqOiwR2vaAdvSf_dLsX3JeCpokH6kL07L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73415" y="3351859"/>
              <a:ext cx="735163" cy="550663"/>
            </a:xfrm>
            <a:prstGeom prst="rect">
              <a:avLst/>
            </a:prstGeom>
            <a:noFill/>
          </p:spPr>
        </p:pic>
        <p:grpSp>
          <p:nvGrpSpPr>
            <p:cNvPr id="54" name="Group 13"/>
            <p:cNvGrpSpPr/>
            <p:nvPr/>
          </p:nvGrpSpPr>
          <p:grpSpPr>
            <a:xfrm>
              <a:off x="6369743" y="3030390"/>
              <a:ext cx="321469" cy="308074"/>
              <a:chOff x="533400" y="2209800"/>
              <a:chExt cx="1524000" cy="2286000"/>
            </a:xfrm>
          </p:grpSpPr>
          <p:pic>
            <p:nvPicPr>
              <p:cNvPr id="55" name="Picture 6" descr="MONEYBAG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533400" y="2209800"/>
                <a:ext cx="1524000" cy="228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6" name="WordArt 7"/>
              <p:cNvSpPr>
                <a:spLocks noChangeArrowheads="1" noChangeShapeType="1" noTextEdit="1"/>
              </p:cNvSpPr>
              <p:nvPr/>
            </p:nvSpPr>
            <p:spPr bwMode="auto">
              <a:xfrm>
                <a:off x="1331422" y="3546859"/>
                <a:ext cx="354676" cy="612819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rtl="0"/>
                <a:r>
                  <a:rPr lang="en-US" sz="1875" kern="10" dirty="0">
                    <a:ln w="19050">
                      <a:solidFill>
                        <a:srgbClr val="99CCFF"/>
                      </a:solidFill>
                      <a:round/>
                      <a:headEnd/>
                      <a:tailEnd/>
                    </a:ln>
                    <a:solidFill>
                      <a:srgbClr val="0066CC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Arial"/>
                    <a:cs typeface="Arial"/>
                  </a:rPr>
                  <a:t>$</a:t>
                </a:r>
              </a:p>
            </p:txBody>
          </p:sp>
        </p:grpSp>
      </p:grpSp>
      <p:sp>
        <p:nvSpPr>
          <p:cNvPr id="57" name="TextBox 56"/>
          <p:cNvSpPr txBox="1"/>
          <p:nvPr/>
        </p:nvSpPr>
        <p:spPr>
          <a:xfrm>
            <a:off x="4193959" y="4837511"/>
            <a:ext cx="2384307" cy="3231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1500" dirty="0"/>
              <a:t>with </a:t>
            </a:r>
            <a:r>
              <a:rPr lang="en-US" sz="1500" dirty="0" err="1"/>
              <a:t>Adi</a:t>
            </a:r>
            <a:r>
              <a:rPr lang="en-US" sz="1500" dirty="0"/>
              <a:t> </a:t>
            </a:r>
            <a:r>
              <a:rPr lang="en-US" sz="1500" dirty="0" err="1"/>
              <a:t>Fux</a:t>
            </a:r>
            <a:r>
              <a:rPr lang="en-US" sz="1500" dirty="0"/>
              <a:t>, </a:t>
            </a:r>
            <a:r>
              <a:rPr lang="en-US" sz="1500" dirty="0" err="1"/>
              <a:t>Pnina</a:t>
            </a:r>
            <a:r>
              <a:rPr lang="en-US" sz="1500" dirty="0"/>
              <a:t> </a:t>
            </a:r>
            <a:r>
              <a:rPr lang="en-US" sz="1500" dirty="0" err="1"/>
              <a:t>Soffer</a:t>
            </a:r>
            <a:endParaRPr lang="he-IL" sz="1500" dirty="0"/>
          </a:p>
        </p:txBody>
      </p:sp>
    </p:spTree>
    <p:extLst>
      <p:ext uri="{BB962C8B-B14F-4D97-AF65-F5344CB8AC3E}">
        <p14:creationId xmlns:p14="http://schemas.microsoft.com/office/powerpoint/2010/main" val="246468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38" grpId="0"/>
      <p:bldP spid="5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Routine and semi-routine daily schedule</a:t>
            </a:r>
          </a:p>
          <a:p>
            <a:r>
              <a:rPr lang="en-US" dirty="0"/>
              <a:t>Increased physical activity</a:t>
            </a:r>
          </a:p>
          <a:p>
            <a:r>
              <a:rPr lang="en-US" dirty="0"/>
              <a:t>Patient under close watch by physician</a:t>
            </a:r>
          </a:p>
          <a:p>
            <a:pPr lvl="0"/>
            <a:r>
              <a:rPr lang="en-US" dirty="0"/>
              <a:t>Battery level too low to support upcoming scheduled exercise therapy session</a:t>
            </a:r>
            <a:endParaRPr lang="es-ES" dirty="0"/>
          </a:p>
          <a:p>
            <a:r>
              <a:rPr lang="en-US" dirty="0"/>
              <a:t>Low quality of service which may reduce clinical data quality</a:t>
            </a:r>
          </a:p>
        </p:txBody>
      </p:sp>
      <p:sp>
        <p:nvSpPr>
          <p:cNvPr id="3" name="Text Box 42"/>
          <p:cNvSpPr txBox="1">
            <a:spLocks noChangeArrowheads="1"/>
          </p:cNvSpPr>
          <p:nvPr/>
        </p:nvSpPr>
        <p:spPr bwMode="auto">
          <a:xfrm>
            <a:off x="179512" y="116632"/>
            <a:ext cx="8640960" cy="43204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8576" tIns="34289" rIns="86689" bIns="34289"/>
          <a:lstStyle>
            <a:defPPr>
              <a:defRPr lang="he-IL"/>
            </a:defPPr>
            <a:lvl1pPr marL="487647" indent="-487647" algn="ctr" rtl="0">
              <a:buSzPct val="99000"/>
              <a:defRPr sz="3600" b="1" kern="0">
                <a:solidFill>
                  <a:srgbClr val="0070C0"/>
                </a:solidFill>
                <a:cs typeface="ＭＳ Ｐゴシック"/>
              </a:defRPr>
            </a:lvl1pPr>
          </a:lstStyle>
          <a:p>
            <a:r>
              <a:rPr lang="en-US" sz="2700" dirty="0"/>
              <a:t>Context external to guidelines - used in MobiGuide</a:t>
            </a:r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5436096" y="6309320"/>
            <a:ext cx="510779" cy="2357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4870230B-605E-4440-8DD8-5CC35F1B8888}" type="slidenum">
              <a:rPr lang="en-US" sz="1050"/>
              <a:t>12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743888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sz="2400" dirty="0"/>
              <a:t>Knowledge depends on context external to the guideline</a:t>
            </a:r>
            <a:endParaRPr lang="he-IL" sz="2400" dirty="0"/>
          </a:p>
        </p:txBody>
      </p:sp>
      <p:sp>
        <p:nvSpPr>
          <p:cNvPr id="3" name="Text Box 42"/>
          <p:cNvSpPr txBox="1">
            <a:spLocks noChangeArrowheads="1"/>
          </p:cNvSpPr>
          <p:nvPr/>
        </p:nvSpPr>
        <p:spPr bwMode="auto">
          <a:xfrm>
            <a:off x="1187624" y="111190"/>
            <a:ext cx="6642737" cy="44332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8576" tIns="34289" rIns="86689" bIns="34289"/>
          <a:lstStyle>
            <a:defPPr>
              <a:defRPr lang="he-IL"/>
            </a:defPPr>
            <a:lvl1pPr marL="487647" indent="-487647" algn="ctr" rtl="0">
              <a:buSzPct val="99000"/>
              <a:defRPr sz="3600" b="1" kern="0">
                <a:solidFill>
                  <a:srgbClr val="0070C0"/>
                </a:solidFill>
                <a:cs typeface="ＭＳ Ｐゴシック"/>
              </a:defRPr>
            </a:lvl1pPr>
          </a:lstStyle>
          <a:p>
            <a:r>
              <a:rPr lang="en-US" sz="2700" dirty="0"/>
              <a:t>CIG Customized Context (in KB)</a:t>
            </a:r>
          </a:p>
        </p:txBody>
      </p:sp>
      <p:sp>
        <p:nvSpPr>
          <p:cNvPr id="26" name="Slide Number Placeholder 2"/>
          <p:cNvSpPr txBox="1">
            <a:spLocks/>
          </p:cNvSpPr>
          <p:nvPr/>
        </p:nvSpPr>
        <p:spPr>
          <a:xfrm>
            <a:off x="5364088" y="6309320"/>
            <a:ext cx="510779" cy="2357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CA938136-7D53-487A-A12C-AB3A5225ECAA}" type="slidenum">
              <a:rPr lang="en-US" sz="1050"/>
              <a:pPr>
                <a:defRPr/>
              </a:pPr>
              <a:t>13</a:t>
            </a:fld>
            <a:endParaRPr lang="en-US" sz="1050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078782"/>
              </p:ext>
            </p:extLst>
          </p:nvPr>
        </p:nvGraphicFramePr>
        <p:xfrm>
          <a:off x="1039179" y="1412751"/>
          <a:ext cx="6772182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7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7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7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Context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Affected object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Effect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 rowSpan="2">
                  <a:txBody>
                    <a:bodyPr/>
                    <a:lstStyle/>
                    <a:p>
                      <a:pPr algn="l" rtl="0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AF and hypertension </a:t>
                      </a:r>
                    </a:p>
                    <a:p>
                      <a:pPr algn="l" rtl="0"/>
                      <a:r>
                        <a:rPr lang="en-US" sz="1400" dirty="0"/>
                        <a:t>and </a:t>
                      </a:r>
                      <a:r>
                        <a:rPr lang="en-US" sz="1400" dirty="0">
                          <a:solidFill>
                            <a:srgbClr val="00B050"/>
                          </a:solidFill>
                        </a:rPr>
                        <a:t>Routine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BP measurement frequency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1/day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ECG monitoring</a:t>
                      </a:r>
                      <a:r>
                        <a:rPr lang="en-US" sz="1400" baseline="0" dirty="0"/>
                        <a:t> frequency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1/day</a:t>
                      </a:r>
                      <a:r>
                        <a:rPr lang="en-US" sz="1400" baseline="0" dirty="0"/>
                        <a:t> for 30 minutes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60">
                <a:tc rowSpan="2">
                  <a:txBody>
                    <a:bodyPr/>
                    <a:lstStyle/>
                    <a:p>
                      <a:pPr algn="l" rtl="0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AF and hypertension </a:t>
                      </a:r>
                    </a:p>
                    <a:p>
                      <a:pPr algn="l" rtl="0"/>
                      <a:r>
                        <a:rPr lang="en-US" sz="1400" dirty="0"/>
                        <a:t>and </a:t>
                      </a:r>
                      <a:r>
                        <a:rPr lang="en-US" sz="1400" dirty="0">
                          <a:solidFill>
                            <a:srgbClr val="00B050"/>
                          </a:solidFill>
                        </a:rPr>
                        <a:t>Semi-routine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BP measurement frequency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2/day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ECG monitoring</a:t>
                      </a:r>
                      <a:r>
                        <a:rPr lang="en-US" sz="1400" baseline="0" dirty="0"/>
                        <a:t> frequency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1/day</a:t>
                      </a:r>
                      <a:r>
                        <a:rPr lang="en-US" sz="1400" baseline="0" dirty="0"/>
                        <a:t> for 30 minutes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060">
                <a:tc rowSpan="2">
                  <a:txBody>
                    <a:bodyPr/>
                    <a:lstStyle/>
                    <a:p>
                      <a:pPr algn="l" rtl="0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AF and hypertension </a:t>
                      </a:r>
                    </a:p>
                    <a:p>
                      <a:pPr algn="l" rtl="0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increased physical activity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BP measurement frequency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1/day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ECG monitoring</a:t>
                      </a:r>
                      <a:r>
                        <a:rPr lang="en-US" sz="1400" baseline="0" dirty="0"/>
                        <a:t> frequency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2/day</a:t>
                      </a:r>
                      <a:r>
                        <a:rPr lang="en-US" sz="1400" baseline="0" dirty="0"/>
                        <a:t> for 30 minutes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060">
                <a:tc rowSpan="2">
                  <a:txBody>
                    <a:bodyPr/>
                    <a:lstStyle/>
                    <a:p>
                      <a:pPr algn="l" rtl="0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AF and hypertension </a:t>
                      </a:r>
                    </a:p>
                    <a:p>
                      <a:pPr algn="l" rtl="0"/>
                      <a:r>
                        <a:rPr lang="en-US" sz="1400" dirty="0"/>
                        <a:t>and </a:t>
                      </a:r>
                      <a:r>
                        <a:rPr lang="en-US" sz="1400" dirty="0">
                          <a:solidFill>
                            <a:srgbClr val="00B050"/>
                          </a:solidFill>
                        </a:rPr>
                        <a:t>close monitoring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BP measurement frequency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1/day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ECG monitoring</a:t>
                      </a:r>
                      <a:r>
                        <a:rPr lang="en-US" sz="1400" baseline="0" dirty="0"/>
                        <a:t> frequency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 24 h, 3 days a week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99592" y="4949864"/>
            <a:ext cx="804495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800" dirty="0"/>
              <a:t>Contexts could be induced by:</a:t>
            </a:r>
          </a:p>
          <a:p>
            <a:pPr lvl="1" algn="l" rtl="0">
              <a:buFont typeface="Arial" pitchFamily="34" charset="0"/>
              <a:buChar char="•"/>
            </a:pPr>
            <a:r>
              <a:rPr lang="en-US" sz="1800" dirty="0"/>
              <a:t>Patient’s measurable and self-reported data (e.g., AF and hypertension)</a:t>
            </a:r>
          </a:p>
          <a:p>
            <a:pPr lvl="1" algn="l" rtl="0">
              <a:buFont typeface="Arial" pitchFamily="34" charset="0"/>
              <a:buChar char="•"/>
            </a:pPr>
            <a:r>
              <a:rPr lang="en-US" sz="1800" dirty="0"/>
              <a:t>Socio-demographic situation (e.g., routine schedule)</a:t>
            </a:r>
          </a:p>
          <a:p>
            <a:pPr lvl="1" algn="l" rtl="0">
              <a:buFont typeface="Arial" pitchFamily="34" charset="0"/>
              <a:buChar char="•"/>
            </a:pPr>
            <a:r>
              <a:rPr lang="en-US" sz="1800" dirty="0"/>
              <a:t>Technology related situations (e.g., battery running out)</a:t>
            </a:r>
            <a:endParaRPr lang="en-US" sz="1800" dirty="0">
              <a:solidFill>
                <a:srgbClr val="0070C0"/>
              </a:solidFill>
            </a:endParaRPr>
          </a:p>
          <a:p>
            <a:pPr algn="l" rtl="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3194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323528" y="620688"/>
            <a:ext cx="8462938" cy="361840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/>
              <a:t>Matching </a:t>
            </a:r>
            <a:r>
              <a:rPr lang="en-US" sz="2400" dirty="0">
                <a:solidFill>
                  <a:srgbClr val="00B050"/>
                </a:solidFill>
              </a:rPr>
              <a:t>personal events </a:t>
            </a:r>
            <a:r>
              <a:rPr lang="en-US" sz="2400" dirty="0"/>
              <a:t>to </a:t>
            </a:r>
            <a:r>
              <a:rPr lang="en-US" sz="2400" dirty="0">
                <a:solidFill>
                  <a:srgbClr val="0070C0"/>
                </a:solidFill>
              </a:rPr>
              <a:t>CCCs</a:t>
            </a:r>
          </a:p>
          <a:p>
            <a:pPr lvl="1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Personal events that are specific to each patients are added only during personalization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rgbClr val="00B050"/>
                </a:solidFill>
              </a:rPr>
              <a:t>Regular schedule </a:t>
            </a:r>
            <a:r>
              <a:rPr lang="en-US" sz="2400" dirty="0">
                <a:sym typeface="Symbol"/>
              </a:rPr>
              <a:t> </a:t>
            </a:r>
            <a:r>
              <a:rPr lang="en-US" sz="2400" dirty="0" err="1">
                <a:solidFill>
                  <a:srgbClr val="0070C0"/>
                </a:solidFill>
                <a:sym typeface="Symbol"/>
              </a:rPr>
              <a:t>Routine_diet_or_schedule</a:t>
            </a:r>
            <a:endParaRPr lang="en-US" sz="2400" dirty="0">
              <a:solidFill>
                <a:srgbClr val="0070C0"/>
              </a:solidFill>
              <a:sym typeface="Symbol"/>
            </a:endParaRPr>
          </a:p>
          <a:p>
            <a:pPr marL="0" indent="0">
              <a:buNone/>
            </a:pPr>
            <a:r>
              <a:rPr lang="en-US" sz="2400" dirty="0"/>
              <a:t>   </a:t>
            </a:r>
            <a:r>
              <a:rPr lang="en-US" sz="2400" dirty="0">
                <a:solidFill>
                  <a:srgbClr val="00B050"/>
                </a:solidFill>
              </a:rPr>
              <a:t>Holiday schedule  </a:t>
            </a:r>
            <a:r>
              <a:rPr lang="en-US" sz="2400" dirty="0">
                <a:sym typeface="Symbol"/>
              </a:rPr>
              <a:t> </a:t>
            </a:r>
            <a:r>
              <a:rPr lang="en-US" sz="2400" dirty="0">
                <a:solidFill>
                  <a:srgbClr val="0070C0"/>
                </a:solidFill>
                <a:sym typeface="Symbol"/>
              </a:rPr>
              <a:t>Semi-</a:t>
            </a:r>
            <a:r>
              <a:rPr lang="en-US" sz="2400" dirty="0" err="1">
                <a:solidFill>
                  <a:srgbClr val="0070C0"/>
                </a:solidFill>
                <a:sym typeface="Symbol"/>
              </a:rPr>
              <a:t>routine_diet_or_schedule</a:t>
            </a:r>
            <a:endParaRPr lang="en-US" sz="2400" dirty="0">
              <a:solidFill>
                <a:srgbClr val="0070C0"/>
              </a:solidFill>
              <a:sym typeface="Symbol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/>
              <a:t>Patient global preferences (CIG branches)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Patient local preferences (e.g., meal times)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</a:rPr>
              <a:t>Send measurement reminder 30 min before meal time</a:t>
            </a:r>
          </a:p>
          <a:p>
            <a:pPr>
              <a:buFont typeface="Arial" pitchFamily="34" charset="0"/>
              <a:buChar char="•"/>
            </a:pPr>
            <a:endParaRPr lang="en-GB" sz="2400" dirty="0"/>
          </a:p>
          <a:p>
            <a:pPr marL="0" indent="0">
              <a:buNone/>
            </a:pPr>
            <a:endParaRPr lang="he-IL" sz="2400" dirty="0"/>
          </a:p>
          <a:p>
            <a:pPr marL="0" indent="0">
              <a:buNone/>
            </a:pPr>
            <a:endParaRPr lang="en-US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2400" dirty="0"/>
          </a:p>
          <a:p>
            <a:pPr>
              <a:buFont typeface="Arial" pitchFamily="34" charset="0"/>
              <a:buChar char="•"/>
            </a:pPr>
            <a:endParaRPr lang="en-US" sz="2400" dirty="0"/>
          </a:p>
          <a:p>
            <a:endParaRPr lang="he-IL" sz="2400" dirty="0"/>
          </a:p>
        </p:txBody>
      </p:sp>
      <p:sp>
        <p:nvSpPr>
          <p:cNvPr id="3" name="Text Box 42"/>
          <p:cNvSpPr txBox="1">
            <a:spLocks noChangeArrowheads="1"/>
          </p:cNvSpPr>
          <p:nvPr/>
        </p:nvSpPr>
        <p:spPr bwMode="auto">
          <a:xfrm>
            <a:off x="1187624" y="65907"/>
            <a:ext cx="6642737" cy="44332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8576" tIns="34289" rIns="86689" bIns="34289"/>
          <a:lstStyle>
            <a:defPPr>
              <a:defRPr lang="he-IL"/>
            </a:defPPr>
            <a:lvl1pPr marL="487647" indent="-487647" algn="ctr" rtl="0">
              <a:buSzPct val="99000"/>
              <a:defRPr sz="3600" b="1" kern="0">
                <a:solidFill>
                  <a:srgbClr val="0070C0"/>
                </a:solidFill>
                <a:cs typeface="ＭＳ Ｐゴシック"/>
              </a:defRPr>
            </a:lvl1pPr>
          </a:lstStyle>
          <a:p>
            <a:r>
              <a:rPr lang="en-US" sz="2700" dirty="0"/>
              <a:t>Personalization (stored in PHR)</a:t>
            </a:r>
          </a:p>
        </p:txBody>
      </p:sp>
      <p:pic>
        <p:nvPicPr>
          <p:cNvPr id="6" name="Immagine 19"/>
          <p:cNvPicPr/>
          <p:nvPr/>
        </p:nvPicPr>
        <p:blipFill rotWithShape="1">
          <a:blip r:embed="rId3" cstate="print"/>
          <a:srcRect l="25284" t="5446" r="25147" b="45243"/>
          <a:stretch/>
        </p:blipFill>
        <p:spPr bwMode="auto">
          <a:xfrm>
            <a:off x="5444761" y="4067977"/>
            <a:ext cx="3341705" cy="1932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2817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trainingwithdrellen.com/wp-content/uploads/2012/06/Decision-making-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2858" y="1594757"/>
            <a:ext cx="1770109" cy="1409700"/>
          </a:xfrm>
          <a:prstGeom prst="rect">
            <a:avLst/>
          </a:prstGeom>
          <a:noFill/>
        </p:spPr>
      </p:pic>
      <p:sp>
        <p:nvSpPr>
          <p:cNvPr id="4" name="Rettangolo 3"/>
          <p:cNvSpPr/>
          <p:nvPr/>
        </p:nvSpPr>
        <p:spPr>
          <a:xfrm>
            <a:off x="2043201" y="2951018"/>
            <a:ext cx="318654" cy="290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5" name="Ovale 4"/>
          <p:cNvSpPr/>
          <p:nvPr/>
        </p:nvSpPr>
        <p:spPr>
          <a:xfrm>
            <a:off x="3732794" y="1795811"/>
            <a:ext cx="318655" cy="318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6" name="Ovale 5"/>
          <p:cNvSpPr/>
          <p:nvPr/>
        </p:nvSpPr>
        <p:spPr>
          <a:xfrm>
            <a:off x="3734115" y="3525652"/>
            <a:ext cx="318655" cy="290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7" name="Connettore 4 7"/>
          <p:cNvCxnSpPr>
            <a:stCxn id="4" idx="0"/>
          </p:cNvCxnSpPr>
          <p:nvPr/>
        </p:nvCxnSpPr>
        <p:spPr>
          <a:xfrm rot="5400000" flipH="1" flipV="1">
            <a:off x="2469723" y="1673433"/>
            <a:ext cx="1010391" cy="1544781"/>
          </a:xfrm>
          <a:prstGeom prst="bentConnector2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4 7"/>
          <p:cNvCxnSpPr/>
          <p:nvPr/>
        </p:nvCxnSpPr>
        <p:spPr>
          <a:xfrm rot="16200000" flipH="1">
            <a:off x="2652143" y="2618180"/>
            <a:ext cx="588819" cy="1517072"/>
          </a:xfrm>
          <a:prstGeom prst="bentConnector2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23"/>
          <p:cNvCxnSpPr>
            <a:endCxn id="4" idx="1"/>
          </p:cNvCxnSpPr>
          <p:nvPr/>
        </p:nvCxnSpPr>
        <p:spPr>
          <a:xfrm flipV="1">
            <a:off x="261257" y="3096491"/>
            <a:ext cx="1781944" cy="9566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24"/>
          <p:cNvSpPr txBox="1"/>
          <p:nvPr/>
        </p:nvSpPr>
        <p:spPr>
          <a:xfrm>
            <a:off x="2099927" y="1586671"/>
            <a:ext cx="16834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/>
              <a:t>No Treatment </a:t>
            </a:r>
            <a:endParaRPr lang="en-US" sz="2000"/>
          </a:p>
        </p:txBody>
      </p:sp>
      <p:sp>
        <p:nvSpPr>
          <p:cNvPr id="11" name="CasellaDiTesto 25"/>
          <p:cNvSpPr txBox="1"/>
          <p:nvPr/>
        </p:nvSpPr>
        <p:spPr>
          <a:xfrm>
            <a:off x="2528784" y="3302038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/>
              <a:t>VKA </a:t>
            </a:r>
            <a:endParaRPr lang="en-US" sz="2000"/>
          </a:p>
        </p:txBody>
      </p:sp>
      <p:sp>
        <p:nvSpPr>
          <p:cNvPr id="12" name="CasellaDiTesto 240"/>
          <p:cNvSpPr txBox="1">
            <a:spLocks noChangeArrowheads="1"/>
          </p:cNvSpPr>
          <p:nvPr/>
        </p:nvSpPr>
        <p:spPr bwMode="auto">
          <a:xfrm>
            <a:off x="0" y="98629"/>
            <a:ext cx="89644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0"/>
            <a:r>
              <a:rPr lang="it-IT" sz="2800" b="1" kern="0" dirty="0">
                <a:solidFill>
                  <a:srgbClr val="0070C0"/>
                </a:solidFill>
                <a:cs typeface="ＭＳ Ｐゴシック"/>
                <a:sym typeface="Wingdings" pitchFamily="2" charset="2"/>
              </a:rPr>
              <a:t>Shared decision making: </a:t>
            </a:r>
          </a:p>
          <a:p>
            <a:pPr algn="ctr" rtl="0"/>
            <a:r>
              <a:rPr lang="it-IT" sz="2800" b="1" kern="0" dirty="0">
                <a:solidFill>
                  <a:srgbClr val="0070C0"/>
                </a:solidFill>
                <a:cs typeface="ＭＳ Ｐゴシック"/>
                <a:sym typeface="Wingdings" pitchFamily="2" charset="2"/>
              </a:rPr>
              <a:t>antithrombotic treatment for Atrial Fibrillation</a:t>
            </a:r>
          </a:p>
        </p:txBody>
      </p:sp>
      <p:cxnSp>
        <p:nvCxnSpPr>
          <p:cNvPr id="13" name="Connettore 1 35"/>
          <p:cNvCxnSpPr>
            <a:endCxn id="14" idx="2"/>
          </p:cNvCxnSpPr>
          <p:nvPr/>
        </p:nvCxnSpPr>
        <p:spPr>
          <a:xfrm flipV="1">
            <a:off x="2220686" y="2762663"/>
            <a:ext cx="1469226" cy="9566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e 39"/>
          <p:cNvSpPr/>
          <p:nvPr/>
        </p:nvSpPr>
        <p:spPr>
          <a:xfrm>
            <a:off x="3689912" y="2603335"/>
            <a:ext cx="318655" cy="318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5" name="CasellaDiTesto 43"/>
          <p:cNvSpPr txBox="1"/>
          <p:nvPr/>
        </p:nvSpPr>
        <p:spPr>
          <a:xfrm>
            <a:off x="2444989" y="2219374"/>
            <a:ext cx="8002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/>
              <a:t>NOAC</a:t>
            </a:r>
            <a:endParaRPr lang="en-US" sz="2000"/>
          </a:p>
        </p:txBody>
      </p:sp>
      <p:sp>
        <p:nvSpPr>
          <p:cNvPr id="16" name="Ovale 45"/>
          <p:cNvSpPr/>
          <p:nvPr/>
        </p:nvSpPr>
        <p:spPr>
          <a:xfrm>
            <a:off x="3734110" y="4202546"/>
            <a:ext cx="318655" cy="290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17" name="Connettore 4 7"/>
          <p:cNvCxnSpPr/>
          <p:nvPr/>
        </p:nvCxnSpPr>
        <p:spPr>
          <a:xfrm>
            <a:off x="2223313" y="3663541"/>
            <a:ext cx="1496282" cy="713507"/>
          </a:xfrm>
          <a:prstGeom prst="bentConnector3">
            <a:avLst>
              <a:gd name="adj1" fmla="val -182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50"/>
          <p:cNvSpPr txBox="1"/>
          <p:nvPr/>
        </p:nvSpPr>
        <p:spPr>
          <a:xfrm>
            <a:off x="1993712" y="3984233"/>
            <a:ext cx="1809213" cy="400110"/>
          </a:xfrm>
          <a:prstGeom prst="rect">
            <a:avLst/>
          </a:prstGeom>
          <a:noFill/>
          <a:ln w="15875">
            <a:noFill/>
          </a:ln>
        </p:spPr>
        <p:txBody>
          <a:bodyPr wrap="none" rtlCol="0">
            <a:spAutoFit/>
          </a:bodyPr>
          <a:lstStyle/>
          <a:p>
            <a:r>
              <a:rPr lang="it-IT" sz="2000"/>
              <a:t>Antiaggregants </a:t>
            </a:r>
            <a:endParaRPr lang="en-US" sz="2000"/>
          </a:p>
        </p:txBody>
      </p:sp>
      <p:sp>
        <p:nvSpPr>
          <p:cNvPr id="29" name="CasellaDiTesto 27"/>
          <p:cNvSpPr txBox="1"/>
          <p:nvPr/>
        </p:nvSpPr>
        <p:spPr>
          <a:xfrm>
            <a:off x="191302" y="3190500"/>
            <a:ext cx="19557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/>
              <a:t>Patients at </a:t>
            </a:r>
          </a:p>
          <a:p>
            <a:r>
              <a:rPr lang="it-IT" sz="2000"/>
              <a:t>low risk of stroke</a:t>
            </a:r>
            <a:endParaRPr lang="en-US" sz="2000"/>
          </a:p>
        </p:txBody>
      </p:sp>
      <p:grpSp>
        <p:nvGrpSpPr>
          <p:cNvPr id="35" name="Group 34"/>
          <p:cNvGrpSpPr/>
          <p:nvPr/>
        </p:nvGrpSpPr>
        <p:grpSpPr>
          <a:xfrm>
            <a:off x="4439067" y="1777450"/>
            <a:ext cx="4658117" cy="2716042"/>
            <a:chOff x="5602515" y="1016000"/>
            <a:chExt cx="5907312" cy="3976914"/>
          </a:xfrm>
        </p:grpSpPr>
        <p:sp>
          <p:nvSpPr>
            <p:cNvPr id="19" name="Ovale 51"/>
            <p:cNvSpPr/>
            <p:nvPr/>
          </p:nvSpPr>
          <p:spPr>
            <a:xfrm>
              <a:off x="5602515" y="1016000"/>
              <a:ext cx="2140268" cy="1409870"/>
            </a:xfrm>
            <a:prstGeom prst="ellipse">
              <a:avLst/>
            </a:prstGeom>
            <a:ln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800" b="1" dirty="0">
                  <a:solidFill>
                    <a:srgbClr val="0070C0"/>
                  </a:solidFill>
                </a:rPr>
                <a:t>No other problem than AF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  <p:sp>
          <p:nvSpPr>
            <p:cNvPr id="20" name="Ovale 52"/>
            <p:cNvSpPr/>
            <p:nvPr/>
          </p:nvSpPr>
          <p:spPr>
            <a:xfrm>
              <a:off x="9842004" y="4038930"/>
              <a:ext cx="1667823" cy="823357"/>
            </a:xfrm>
            <a:prstGeom prst="ellipse">
              <a:avLst/>
            </a:prstGeom>
            <a:ln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800" b="1">
                  <a:solidFill>
                    <a:srgbClr val="0070C0"/>
                  </a:solidFill>
                </a:rPr>
                <a:t>Death</a:t>
              </a:r>
              <a:endParaRPr lang="en-US" sz="1800" b="1">
                <a:solidFill>
                  <a:srgbClr val="0070C0"/>
                </a:solidFill>
              </a:endParaRPr>
            </a:p>
          </p:txBody>
        </p:sp>
        <p:sp>
          <p:nvSpPr>
            <p:cNvPr id="21" name="Ovale 53"/>
            <p:cNvSpPr/>
            <p:nvPr/>
          </p:nvSpPr>
          <p:spPr>
            <a:xfrm>
              <a:off x="9642765" y="1103085"/>
              <a:ext cx="1605806" cy="988295"/>
            </a:xfrm>
            <a:prstGeom prst="ellipse">
              <a:avLst/>
            </a:prstGeom>
            <a:ln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800" b="1">
                  <a:solidFill>
                    <a:srgbClr val="0070C0"/>
                  </a:solidFill>
                </a:rPr>
                <a:t>Stroke</a:t>
              </a:r>
              <a:endParaRPr lang="en-US" sz="1800" b="1">
                <a:solidFill>
                  <a:srgbClr val="0070C0"/>
                </a:solidFill>
              </a:endParaRPr>
            </a:p>
          </p:txBody>
        </p:sp>
        <p:cxnSp>
          <p:nvCxnSpPr>
            <p:cNvPr id="22" name="Connettore 2 54"/>
            <p:cNvCxnSpPr>
              <a:stCxn id="19" idx="7"/>
              <a:endCxn id="21" idx="1"/>
            </p:cNvCxnSpPr>
            <p:nvPr/>
          </p:nvCxnSpPr>
          <p:spPr>
            <a:xfrm>
              <a:off x="7429348" y="1222471"/>
              <a:ext cx="2448582" cy="25346"/>
            </a:xfrm>
            <a:prstGeom prst="straightConnector1">
              <a:avLst/>
            </a:prstGeom>
            <a:ln w="15875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2 55"/>
            <p:cNvCxnSpPr>
              <a:stCxn id="21" idx="2"/>
              <a:endCxn id="19" idx="6"/>
            </p:cNvCxnSpPr>
            <p:nvPr/>
          </p:nvCxnSpPr>
          <p:spPr>
            <a:xfrm flipH="1">
              <a:off x="7742783" y="1597233"/>
              <a:ext cx="1899982" cy="123702"/>
            </a:xfrm>
            <a:prstGeom prst="straightConnector1">
              <a:avLst/>
            </a:prstGeom>
            <a:ln w="15875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2 56"/>
            <p:cNvCxnSpPr>
              <a:stCxn id="19" idx="4"/>
            </p:cNvCxnSpPr>
            <p:nvPr/>
          </p:nvCxnSpPr>
          <p:spPr>
            <a:xfrm>
              <a:off x="6672649" y="2425870"/>
              <a:ext cx="3413602" cy="1733638"/>
            </a:xfrm>
            <a:prstGeom prst="straightConnector1">
              <a:avLst/>
            </a:prstGeom>
            <a:ln w="15875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2 58"/>
            <p:cNvCxnSpPr/>
            <p:nvPr/>
          </p:nvCxnSpPr>
          <p:spPr>
            <a:xfrm>
              <a:off x="10624457" y="2090057"/>
              <a:ext cx="51459" cy="1948873"/>
            </a:xfrm>
            <a:prstGeom prst="straightConnector1">
              <a:avLst/>
            </a:prstGeom>
            <a:ln w="15875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e 67"/>
            <p:cNvSpPr/>
            <p:nvPr/>
          </p:nvSpPr>
          <p:spPr>
            <a:xfrm>
              <a:off x="5617029" y="3872015"/>
              <a:ext cx="2162628" cy="1120899"/>
            </a:xfrm>
            <a:prstGeom prst="ellipse">
              <a:avLst/>
            </a:prstGeom>
            <a:ln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800" b="1">
                  <a:solidFill>
                    <a:srgbClr val="0070C0"/>
                  </a:solidFill>
                </a:rPr>
                <a:t>Bleeding</a:t>
              </a:r>
              <a:endParaRPr lang="en-US" sz="1800" b="1">
                <a:solidFill>
                  <a:srgbClr val="0070C0"/>
                </a:solidFill>
              </a:endParaRPr>
            </a:p>
          </p:txBody>
        </p:sp>
        <p:cxnSp>
          <p:nvCxnSpPr>
            <p:cNvPr id="27" name="Connettore 2 68"/>
            <p:cNvCxnSpPr>
              <a:stCxn id="19" idx="4"/>
              <a:endCxn id="26" idx="0"/>
            </p:cNvCxnSpPr>
            <p:nvPr/>
          </p:nvCxnSpPr>
          <p:spPr>
            <a:xfrm>
              <a:off x="6672649" y="2425870"/>
              <a:ext cx="25694" cy="1446145"/>
            </a:xfrm>
            <a:prstGeom prst="straightConnector1">
              <a:avLst/>
            </a:prstGeom>
            <a:ln w="15875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ttore 2 86"/>
            <p:cNvCxnSpPr>
              <a:stCxn id="26" idx="6"/>
            </p:cNvCxnSpPr>
            <p:nvPr/>
          </p:nvCxnSpPr>
          <p:spPr>
            <a:xfrm>
              <a:off x="7779657" y="4432465"/>
              <a:ext cx="2062347" cy="18144"/>
            </a:xfrm>
            <a:prstGeom prst="straightConnector1">
              <a:avLst/>
            </a:prstGeom>
            <a:ln w="15875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e 64"/>
            <p:cNvSpPr/>
            <p:nvPr/>
          </p:nvSpPr>
          <p:spPr>
            <a:xfrm>
              <a:off x="8374743" y="2333502"/>
              <a:ext cx="2075543" cy="961241"/>
            </a:xfrm>
            <a:prstGeom prst="ellipse">
              <a:avLst/>
            </a:prstGeom>
            <a:ln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0" bIns="0" rtlCol="0" anchor="ctr"/>
            <a:lstStyle/>
            <a:p>
              <a:pPr algn="ctr"/>
              <a:r>
                <a:rPr lang="it-IT" sz="1800" b="1">
                  <a:solidFill>
                    <a:srgbClr val="0070C0"/>
                  </a:solidFill>
                </a:rPr>
                <a:t>Disability</a:t>
              </a:r>
              <a:endParaRPr lang="en-US" sz="1800" b="1">
                <a:solidFill>
                  <a:srgbClr val="0070C0"/>
                </a:solidFill>
              </a:endParaRPr>
            </a:p>
          </p:txBody>
        </p:sp>
        <p:cxnSp>
          <p:nvCxnSpPr>
            <p:cNvPr id="32" name="Connettore 2 83"/>
            <p:cNvCxnSpPr>
              <a:stCxn id="21" idx="3"/>
              <a:endCxn id="31" idx="0"/>
            </p:cNvCxnSpPr>
            <p:nvPr/>
          </p:nvCxnSpPr>
          <p:spPr>
            <a:xfrm flipH="1">
              <a:off x="9412515" y="1946648"/>
              <a:ext cx="465415" cy="386854"/>
            </a:xfrm>
            <a:prstGeom prst="straightConnector1">
              <a:avLst/>
            </a:prstGeom>
            <a:ln w="15875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2 105"/>
            <p:cNvCxnSpPr>
              <a:stCxn id="31" idx="4"/>
            </p:cNvCxnSpPr>
            <p:nvPr/>
          </p:nvCxnSpPr>
          <p:spPr>
            <a:xfrm>
              <a:off x="9412515" y="3294743"/>
              <a:ext cx="890434" cy="744187"/>
            </a:xfrm>
            <a:prstGeom prst="straightConnector1">
              <a:avLst/>
            </a:prstGeom>
            <a:ln w="15875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2 34"/>
            <p:cNvCxnSpPr/>
            <p:nvPr/>
          </p:nvCxnSpPr>
          <p:spPr>
            <a:xfrm flipV="1">
              <a:off x="6463527" y="2445823"/>
              <a:ext cx="0" cy="1426192"/>
            </a:xfrm>
            <a:prstGeom prst="straightConnector1">
              <a:avLst/>
            </a:prstGeom>
            <a:ln w="15875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484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4" name="Ovale 3"/>
          <p:cNvSpPr/>
          <p:nvPr/>
        </p:nvSpPr>
        <p:spPr>
          <a:xfrm>
            <a:off x="612775" y="3178969"/>
            <a:ext cx="863600" cy="486966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rtl="0">
              <a:defRPr/>
            </a:pPr>
            <a:r>
              <a:rPr lang="it-IT" sz="1500" dirty="0" err="1"/>
              <a:t>MI</a:t>
            </a:r>
            <a:endParaRPr lang="it-IT" sz="1500" dirty="0"/>
          </a:p>
        </p:txBody>
      </p:sp>
      <p:sp>
        <p:nvSpPr>
          <p:cNvPr id="5" name="Ovale 4"/>
          <p:cNvSpPr/>
          <p:nvPr/>
        </p:nvSpPr>
        <p:spPr>
          <a:xfrm>
            <a:off x="1189039" y="4260056"/>
            <a:ext cx="1008062" cy="48577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rtl="0">
              <a:defRPr/>
            </a:pPr>
            <a:r>
              <a:rPr lang="it-IT" sz="1500" dirty="0"/>
              <a:t>Death</a:t>
            </a:r>
          </a:p>
        </p:txBody>
      </p:sp>
      <p:sp>
        <p:nvSpPr>
          <p:cNvPr id="6" name="Ovale 5"/>
          <p:cNvSpPr/>
          <p:nvPr/>
        </p:nvSpPr>
        <p:spPr>
          <a:xfrm>
            <a:off x="2916238" y="4205288"/>
            <a:ext cx="1657350" cy="647700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rtl="0">
              <a:defRPr/>
            </a:pPr>
            <a:r>
              <a:rPr lang="it-IT" sz="1500" dirty="0"/>
              <a:t>Minor </a:t>
            </a:r>
            <a:r>
              <a:rPr lang="it-IT" sz="1500" dirty="0" err="1"/>
              <a:t>extracranial</a:t>
            </a:r>
            <a:r>
              <a:rPr lang="it-IT" sz="1500" dirty="0"/>
              <a:t> </a:t>
            </a:r>
            <a:r>
              <a:rPr lang="it-IT" sz="1500" dirty="0" err="1"/>
              <a:t>bleedings</a:t>
            </a:r>
            <a:endParaRPr lang="it-IT" sz="1500" dirty="0"/>
          </a:p>
        </p:txBody>
      </p:sp>
      <p:sp>
        <p:nvSpPr>
          <p:cNvPr id="7" name="Ovale 6"/>
          <p:cNvSpPr/>
          <p:nvPr/>
        </p:nvSpPr>
        <p:spPr>
          <a:xfrm>
            <a:off x="4860926" y="4151710"/>
            <a:ext cx="1655763" cy="647700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rtl="0">
              <a:defRPr/>
            </a:pPr>
            <a:r>
              <a:rPr lang="it-IT" sz="1500" dirty="0"/>
              <a:t>Major </a:t>
            </a:r>
            <a:r>
              <a:rPr lang="it-IT" sz="1500" dirty="0" err="1"/>
              <a:t>extracranial</a:t>
            </a:r>
            <a:r>
              <a:rPr lang="it-IT" sz="1500" dirty="0"/>
              <a:t> </a:t>
            </a:r>
            <a:r>
              <a:rPr lang="it-IT" sz="1500" dirty="0" err="1"/>
              <a:t>bleedings*</a:t>
            </a:r>
            <a:endParaRPr lang="it-IT" sz="1500" dirty="0"/>
          </a:p>
        </p:txBody>
      </p:sp>
      <p:cxnSp>
        <p:nvCxnSpPr>
          <p:cNvPr id="8" name="Connettore 2 7"/>
          <p:cNvCxnSpPr/>
          <p:nvPr/>
        </p:nvCxnSpPr>
        <p:spPr>
          <a:xfrm>
            <a:off x="2124076" y="2207420"/>
            <a:ext cx="3673475" cy="116086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>
            <a:stCxn id="47" idx="3"/>
            <a:endCxn id="4" idx="0"/>
          </p:cNvCxnSpPr>
          <p:nvPr/>
        </p:nvCxnSpPr>
        <p:spPr>
          <a:xfrm flipH="1">
            <a:off x="1044575" y="2244330"/>
            <a:ext cx="46038" cy="93464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>
            <a:stCxn id="4" idx="7"/>
          </p:cNvCxnSpPr>
          <p:nvPr/>
        </p:nvCxnSpPr>
        <p:spPr>
          <a:xfrm flipH="1" flipV="1">
            <a:off x="1260476" y="2315767"/>
            <a:ext cx="88900" cy="93464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>
            <a:stCxn id="4" idx="4"/>
            <a:endCxn id="5" idx="1"/>
          </p:cNvCxnSpPr>
          <p:nvPr/>
        </p:nvCxnSpPr>
        <p:spPr>
          <a:xfrm>
            <a:off x="1044576" y="3665936"/>
            <a:ext cx="292100" cy="664369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>
            <a:stCxn id="47" idx="4"/>
            <a:endCxn id="6" idx="1"/>
          </p:cNvCxnSpPr>
          <p:nvPr/>
        </p:nvCxnSpPr>
        <p:spPr>
          <a:xfrm>
            <a:off x="1549400" y="2315766"/>
            <a:ext cx="1609725" cy="1984772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endCxn id="7" idx="1"/>
          </p:cNvCxnSpPr>
          <p:nvPr/>
        </p:nvCxnSpPr>
        <p:spPr>
          <a:xfrm>
            <a:off x="1765301" y="2207419"/>
            <a:ext cx="3338513" cy="2039541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Forma 13"/>
          <p:cNvCxnSpPr>
            <a:stCxn id="47" idx="1"/>
            <a:endCxn id="47" idx="2"/>
          </p:cNvCxnSpPr>
          <p:nvPr/>
        </p:nvCxnSpPr>
        <p:spPr>
          <a:xfrm rot="16200000" flipH="1" flipV="1">
            <a:off x="909638" y="1890713"/>
            <a:ext cx="171450" cy="190500"/>
          </a:xfrm>
          <a:prstGeom prst="curvedConnector4">
            <a:avLst>
              <a:gd name="adj1" fmla="val -141191"/>
              <a:gd name="adj2" fmla="val 220432"/>
            </a:avLst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Forma 58"/>
          <p:cNvCxnSpPr/>
          <p:nvPr/>
        </p:nvCxnSpPr>
        <p:spPr>
          <a:xfrm rot="16200000" flipH="1">
            <a:off x="1520033" y="4540960"/>
            <a:ext cx="71438" cy="355600"/>
          </a:xfrm>
          <a:prstGeom prst="curvedConnector3">
            <a:avLst>
              <a:gd name="adj1" fmla="val 340865"/>
            </a:avLst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6" idx="0"/>
          </p:cNvCxnSpPr>
          <p:nvPr/>
        </p:nvCxnSpPr>
        <p:spPr>
          <a:xfrm flipH="1" flipV="1">
            <a:off x="1692276" y="2315766"/>
            <a:ext cx="2052638" cy="1889522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7" idx="0"/>
            <a:endCxn id="47" idx="5"/>
          </p:cNvCxnSpPr>
          <p:nvPr/>
        </p:nvCxnSpPr>
        <p:spPr>
          <a:xfrm flipH="1" flipV="1">
            <a:off x="2006601" y="2244330"/>
            <a:ext cx="3683000" cy="1907381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47" idx="7"/>
          </p:cNvCxnSpPr>
          <p:nvPr/>
        </p:nvCxnSpPr>
        <p:spPr>
          <a:xfrm flipV="1">
            <a:off x="2006600" y="1585913"/>
            <a:ext cx="2351088" cy="314325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o 204"/>
          <p:cNvGrpSpPr>
            <a:grpSpLocks/>
          </p:cNvGrpSpPr>
          <p:nvPr/>
        </p:nvGrpSpPr>
        <p:grpSpPr bwMode="auto">
          <a:xfrm>
            <a:off x="4357688" y="1127423"/>
            <a:ext cx="3446270" cy="1458516"/>
            <a:chOff x="3923926" y="260647"/>
            <a:chExt cx="3448252" cy="1944217"/>
          </a:xfrm>
        </p:grpSpPr>
        <p:sp>
          <p:nvSpPr>
            <p:cNvPr id="20" name="Ovale 19"/>
            <p:cNvSpPr/>
            <p:nvPr/>
          </p:nvSpPr>
          <p:spPr>
            <a:xfrm>
              <a:off x="3923926" y="260647"/>
              <a:ext cx="1944218" cy="1944217"/>
            </a:xfrm>
            <a:prstGeom prst="ellips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rtl="0">
                <a:defRPr/>
              </a:pPr>
              <a:endParaRPr lang="it-IT" sz="2100" dirty="0"/>
            </a:p>
          </p:txBody>
        </p:sp>
        <p:sp>
          <p:nvSpPr>
            <p:cNvPr id="21" name="Ovale 20"/>
            <p:cNvSpPr/>
            <p:nvPr/>
          </p:nvSpPr>
          <p:spPr>
            <a:xfrm>
              <a:off x="4355975" y="260647"/>
              <a:ext cx="1188133" cy="504703"/>
            </a:xfrm>
            <a:prstGeom prst="ellips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rtl="0">
                <a:defRPr/>
              </a:pPr>
              <a:r>
                <a:rPr lang="it-IT" sz="1050" b="1" dirty="0" err="1"/>
                <a:t>temporary</a:t>
              </a:r>
              <a:endParaRPr lang="it-IT" sz="1050" b="1" dirty="0"/>
            </a:p>
          </p:txBody>
        </p:sp>
        <p:sp>
          <p:nvSpPr>
            <p:cNvPr id="22" name="Ovale 21"/>
            <p:cNvSpPr/>
            <p:nvPr/>
          </p:nvSpPr>
          <p:spPr>
            <a:xfrm>
              <a:off x="4567233" y="760589"/>
              <a:ext cx="719552" cy="431695"/>
            </a:xfrm>
            <a:prstGeom prst="ellips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rtl="0">
                <a:defRPr/>
              </a:pPr>
              <a:r>
                <a:rPr lang="it-IT" sz="1050" b="1" dirty="0" err="1"/>
                <a:t>mild</a:t>
              </a:r>
              <a:endParaRPr lang="it-IT" sz="1050" b="1" dirty="0"/>
            </a:p>
          </p:txBody>
        </p:sp>
        <p:sp>
          <p:nvSpPr>
            <p:cNvPr id="23" name="Ovale 22"/>
            <p:cNvSpPr/>
            <p:nvPr/>
          </p:nvSpPr>
          <p:spPr>
            <a:xfrm>
              <a:off x="4247963" y="1197045"/>
              <a:ext cx="1296145" cy="503116"/>
            </a:xfrm>
            <a:prstGeom prst="ellips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rtl="0">
                <a:defRPr/>
              </a:pPr>
              <a:r>
                <a:rPr lang="it-IT" sz="1050" b="1" dirty="0"/>
                <a:t>Moderate- severe</a:t>
              </a:r>
            </a:p>
          </p:txBody>
        </p:sp>
        <p:sp>
          <p:nvSpPr>
            <p:cNvPr id="24" name="Ovale 23"/>
            <p:cNvSpPr/>
            <p:nvPr/>
          </p:nvSpPr>
          <p:spPr>
            <a:xfrm>
              <a:off x="4500520" y="1700161"/>
              <a:ext cx="791030" cy="504703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rtl="0">
                <a:defRPr/>
              </a:pPr>
              <a:r>
                <a:rPr lang="it-IT" sz="1050" b="1" dirty="0" err="1"/>
                <a:t>death</a:t>
              </a:r>
              <a:endParaRPr lang="it-IT" sz="1050" b="1" dirty="0"/>
            </a:p>
          </p:txBody>
        </p:sp>
        <p:cxnSp>
          <p:nvCxnSpPr>
            <p:cNvPr id="25" name="Forma 24"/>
            <p:cNvCxnSpPr>
              <a:stCxn id="22" idx="7"/>
              <a:endCxn id="22" idx="6"/>
            </p:cNvCxnSpPr>
            <p:nvPr/>
          </p:nvCxnSpPr>
          <p:spPr>
            <a:xfrm rot="16200000" flipH="1">
              <a:off x="5158186" y="847837"/>
              <a:ext cx="152363" cy="104835"/>
            </a:xfrm>
            <a:prstGeom prst="curvedConnector4">
              <a:avLst>
                <a:gd name="adj1" fmla="val -191162"/>
                <a:gd name="adj2" fmla="val 317063"/>
              </a:avLst>
            </a:prstGeom>
            <a:ln w="19050"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Forma 25"/>
            <p:cNvCxnSpPr>
              <a:stCxn id="23" idx="7"/>
              <a:endCxn id="23" idx="6"/>
            </p:cNvCxnSpPr>
            <p:nvPr/>
          </p:nvCxnSpPr>
          <p:spPr>
            <a:xfrm rot="16200000" flipH="1">
              <a:off x="5359131" y="1264420"/>
              <a:ext cx="179345" cy="190610"/>
            </a:xfrm>
            <a:prstGeom prst="curvedConnector4">
              <a:avLst>
                <a:gd name="adj1" fmla="val -84178"/>
                <a:gd name="adj2" fmla="val 150180"/>
              </a:avLst>
            </a:prstGeom>
            <a:ln w="19050"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Forma 26"/>
            <p:cNvCxnSpPr>
              <a:stCxn id="24" idx="7"/>
              <a:endCxn id="24" idx="6"/>
            </p:cNvCxnSpPr>
            <p:nvPr/>
          </p:nvCxnSpPr>
          <p:spPr>
            <a:xfrm rot="16200000" flipH="1">
              <a:off x="5144695" y="1805656"/>
              <a:ext cx="177757" cy="115954"/>
            </a:xfrm>
            <a:prstGeom prst="curvedConnector4">
              <a:avLst>
                <a:gd name="adj1" fmla="val -4008"/>
                <a:gd name="adj2" fmla="val 231381"/>
              </a:avLst>
            </a:prstGeom>
            <a:ln w="19050"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43" name="CasellaDiTesto 191"/>
            <p:cNvSpPr txBox="1">
              <a:spLocks noChangeArrowheads="1"/>
            </p:cNvSpPr>
            <p:nvPr/>
          </p:nvSpPr>
          <p:spPr bwMode="auto">
            <a:xfrm>
              <a:off x="5760277" y="956649"/>
              <a:ext cx="1611901" cy="861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rtl="0"/>
              <a:r>
                <a:rPr lang="it-IT" sz="1800" dirty="0"/>
                <a:t>Ischemic stroke</a:t>
              </a:r>
            </a:p>
          </p:txBody>
        </p:sp>
      </p:grpSp>
      <p:grpSp>
        <p:nvGrpSpPr>
          <p:cNvPr id="19" name="Gruppo 205"/>
          <p:cNvGrpSpPr>
            <a:grpSpLocks/>
          </p:cNvGrpSpPr>
          <p:nvPr/>
        </p:nvGrpSpPr>
        <p:grpSpPr bwMode="auto">
          <a:xfrm>
            <a:off x="5797551" y="2639616"/>
            <a:ext cx="3346450" cy="1457325"/>
            <a:chOff x="3923933" y="260647"/>
            <a:chExt cx="3348363" cy="1944217"/>
          </a:xfrm>
        </p:grpSpPr>
        <p:sp>
          <p:nvSpPr>
            <p:cNvPr id="30" name="Ovale 29"/>
            <p:cNvSpPr/>
            <p:nvPr/>
          </p:nvSpPr>
          <p:spPr>
            <a:xfrm>
              <a:off x="3923933" y="260647"/>
              <a:ext cx="1944211" cy="1944217"/>
            </a:xfrm>
            <a:prstGeom prst="ellips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rtl="0">
                <a:defRPr/>
              </a:pPr>
              <a:endParaRPr lang="it-IT" sz="2100" dirty="0"/>
            </a:p>
          </p:txBody>
        </p:sp>
        <p:sp>
          <p:nvSpPr>
            <p:cNvPr id="31" name="Ovale 30"/>
            <p:cNvSpPr/>
            <p:nvPr/>
          </p:nvSpPr>
          <p:spPr>
            <a:xfrm>
              <a:off x="4355980" y="260647"/>
              <a:ext cx="1080117" cy="503526"/>
            </a:xfrm>
            <a:prstGeom prst="ellips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rtl="0">
                <a:defRPr/>
              </a:pPr>
              <a:r>
                <a:rPr lang="it-IT" sz="1050" b="1" dirty="0" err="1"/>
                <a:t>temporary</a:t>
              </a:r>
              <a:endParaRPr lang="it-IT" sz="1050" b="1" dirty="0"/>
            </a:p>
          </p:txBody>
        </p:sp>
        <p:sp>
          <p:nvSpPr>
            <p:cNvPr id="32" name="Ovale 31"/>
            <p:cNvSpPr/>
            <p:nvPr/>
          </p:nvSpPr>
          <p:spPr>
            <a:xfrm>
              <a:off x="4552943" y="764173"/>
              <a:ext cx="719549" cy="432048"/>
            </a:xfrm>
            <a:prstGeom prst="ellipse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rtl="0">
                <a:defRPr/>
              </a:pPr>
              <a:r>
                <a:rPr lang="it-IT" sz="1050" b="1" dirty="0" err="1"/>
                <a:t>mild*</a:t>
              </a:r>
              <a:endParaRPr lang="it-IT" sz="1050" b="1" dirty="0"/>
            </a:p>
          </p:txBody>
        </p:sp>
        <p:sp>
          <p:nvSpPr>
            <p:cNvPr id="33" name="Ovale 32"/>
            <p:cNvSpPr/>
            <p:nvPr/>
          </p:nvSpPr>
          <p:spPr>
            <a:xfrm>
              <a:off x="4247968" y="1196222"/>
              <a:ext cx="1296141" cy="505115"/>
            </a:xfrm>
            <a:prstGeom prst="ellipse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rtl="0">
                <a:defRPr/>
              </a:pPr>
              <a:r>
                <a:rPr lang="it-IT" sz="1050" b="1" dirty="0"/>
                <a:t>Moderate- </a:t>
              </a:r>
              <a:r>
                <a:rPr lang="it-IT" sz="1050" b="1" dirty="0" err="1"/>
                <a:t>severe*</a:t>
              </a:r>
              <a:endParaRPr lang="it-IT" sz="1050" b="1" dirty="0"/>
            </a:p>
          </p:txBody>
        </p:sp>
        <p:sp>
          <p:nvSpPr>
            <p:cNvPr id="34" name="Ovale 33"/>
            <p:cNvSpPr/>
            <p:nvPr/>
          </p:nvSpPr>
          <p:spPr>
            <a:xfrm>
              <a:off x="4500526" y="1701337"/>
              <a:ext cx="791027" cy="503527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rtl="0">
                <a:defRPr/>
              </a:pPr>
              <a:r>
                <a:rPr lang="it-IT" sz="1050" b="1" dirty="0" err="1"/>
                <a:t>death</a:t>
              </a:r>
              <a:endParaRPr lang="it-IT" sz="1050" b="1" dirty="0"/>
            </a:p>
          </p:txBody>
        </p:sp>
        <p:cxnSp>
          <p:nvCxnSpPr>
            <p:cNvPr id="35" name="Forma 34"/>
            <p:cNvCxnSpPr>
              <a:stCxn id="32" idx="7"/>
              <a:endCxn id="32" idx="6"/>
            </p:cNvCxnSpPr>
            <p:nvPr/>
          </p:nvCxnSpPr>
          <p:spPr>
            <a:xfrm rot="16200000" flipH="1">
              <a:off x="5143831" y="851536"/>
              <a:ext cx="152488" cy="104835"/>
            </a:xfrm>
            <a:prstGeom prst="curvedConnector4">
              <a:avLst>
                <a:gd name="adj1" fmla="val -22715"/>
                <a:gd name="adj2" fmla="val 316779"/>
              </a:avLst>
            </a:prstGeom>
            <a:ln w="19050"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Forma 35"/>
            <p:cNvCxnSpPr>
              <a:stCxn id="33" idx="7"/>
              <a:endCxn id="33" idx="6"/>
            </p:cNvCxnSpPr>
            <p:nvPr/>
          </p:nvCxnSpPr>
          <p:spPr>
            <a:xfrm rot="16200000" flipH="1">
              <a:off x="5359853" y="1264524"/>
              <a:ext cx="177902" cy="190609"/>
            </a:xfrm>
            <a:prstGeom prst="curvedConnector4">
              <a:avLst>
                <a:gd name="adj1" fmla="val -84178"/>
                <a:gd name="adj2" fmla="val 150180"/>
              </a:avLst>
            </a:prstGeom>
            <a:ln w="19050"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Forma 36"/>
            <p:cNvCxnSpPr>
              <a:stCxn id="34" idx="7"/>
              <a:endCxn id="34" idx="6"/>
            </p:cNvCxnSpPr>
            <p:nvPr/>
          </p:nvCxnSpPr>
          <p:spPr>
            <a:xfrm rot="16200000" flipH="1">
              <a:off x="5144624" y="1805378"/>
              <a:ext cx="177902" cy="115954"/>
            </a:xfrm>
            <a:prstGeom prst="curvedConnector4">
              <a:avLst>
                <a:gd name="adj1" fmla="val -4008"/>
                <a:gd name="adj2" fmla="val 231381"/>
              </a:avLst>
            </a:prstGeom>
            <a:ln w="19050"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34" name="CasellaDiTesto 214"/>
            <p:cNvSpPr txBox="1">
              <a:spLocks noChangeArrowheads="1"/>
            </p:cNvSpPr>
            <p:nvPr/>
          </p:nvSpPr>
          <p:spPr bwMode="auto">
            <a:xfrm>
              <a:off x="5567213" y="854998"/>
              <a:ext cx="1705083" cy="862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rtl="0"/>
              <a:r>
                <a:rPr lang="it-IT" sz="1800" dirty="0"/>
                <a:t>Haemorrhagic stroke</a:t>
              </a:r>
            </a:p>
          </p:txBody>
        </p:sp>
      </p:grpSp>
      <p:cxnSp>
        <p:nvCxnSpPr>
          <p:cNvPr id="39" name="Connettore 2 38"/>
          <p:cNvCxnSpPr>
            <a:endCxn id="47" idx="6"/>
          </p:cNvCxnSpPr>
          <p:nvPr/>
        </p:nvCxnSpPr>
        <p:spPr>
          <a:xfrm flipH="1" flipV="1">
            <a:off x="2197100" y="2071687"/>
            <a:ext cx="4191000" cy="890588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stCxn id="20" idx="1"/>
            <a:endCxn id="47" idx="0"/>
          </p:cNvCxnSpPr>
          <p:nvPr/>
        </p:nvCxnSpPr>
        <p:spPr>
          <a:xfrm flipH="1">
            <a:off x="1548607" y="1341018"/>
            <a:ext cx="3093641" cy="487783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8" name="CasellaDiTesto 240"/>
          <p:cNvSpPr txBox="1">
            <a:spLocks noChangeArrowheads="1"/>
          </p:cNvSpPr>
          <p:nvPr/>
        </p:nvSpPr>
        <p:spPr bwMode="auto">
          <a:xfrm>
            <a:off x="0" y="857250"/>
            <a:ext cx="45380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/>
            <a:r>
              <a:rPr lang="it-IT" b="1" kern="0">
                <a:solidFill>
                  <a:srgbClr val="0070C0"/>
                </a:solidFill>
                <a:cs typeface="ＭＳ Ｐゴシック"/>
                <a:sym typeface="Wingdings" pitchFamily="2" charset="2"/>
              </a:rPr>
              <a:t>The detailed model</a:t>
            </a:r>
          </a:p>
        </p:txBody>
      </p:sp>
      <p:cxnSp>
        <p:nvCxnSpPr>
          <p:cNvPr id="42" name="Connettore 2 41"/>
          <p:cNvCxnSpPr/>
          <p:nvPr/>
        </p:nvCxnSpPr>
        <p:spPr>
          <a:xfrm>
            <a:off x="219075" y="5251152"/>
            <a:ext cx="323850" cy="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0" name="CasellaDiTesto 248"/>
          <p:cNvSpPr txBox="1">
            <a:spLocks noChangeArrowheads="1"/>
          </p:cNvSpPr>
          <p:nvPr/>
        </p:nvSpPr>
        <p:spPr bwMode="auto">
          <a:xfrm>
            <a:off x="500063" y="5097928"/>
            <a:ext cx="83629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it-IT" sz="1200" dirty="0"/>
              <a:t>: Highest risk with no treatment, decreasing with aspirin, highly decreasing with warfarin</a:t>
            </a:r>
          </a:p>
        </p:txBody>
      </p:sp>
      <p:cxnSp>
        <p:nvCxnSpPr>
          <p:cNvPr id="44" name="Connettore 2 43"/>
          <p:cNvCxnSpPr/>
          <p:nvPr/>
        </p:nvCxnSpPr>
        <p:spPr>
          <a:xfrm>
            <a:off x="219075" y="5445224"/>
            <a:ext cx="323850" cy="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2" name="CasellaDiTesto 250"/>
          <p:cNvSpPr txBox="1">
            <a:spLocks noChangeArrowheads="1"/>
          </p:cNvSpPr>
          <p:nvPr/>
        </p:nvSpPr>
        <p:spPr bwMode="auto">
          <a:xfrm>
            <a:off x="500064" y="5312241"/>
            <a:ext cx="80057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it-IT" sz="1200" dirty="0"/>
              <a:t>: Low risk with no treatment, increasing with Aspirin, highly increasing with Warfarin </a:t>
            </a:r>
          </a:p>
        </p:txBody>
      </p:sp>
      <p:sp>
        <p:nvSpPr>
          <p:cNvPr id="29723" name="CasellaDiTesto 253"/>
          <p:cNvSpPr txBox="1">
            <a:spLocks noChangeArrowheads="1"/>
          </p:cNvSpPr>
          <p:nvPr/>
        </p:nvSpPr>
        <p:spPr bwMode="auto">
          <a:xfrm>
            <a:off x="6870494" y="5128586"/>
            <a:ext cx="1513556" cy="253916"/>
          </a:xfrm>
          <a:prstGeom prst="rect">
            <a:avLst/>
          </a:prstGeom>
          <a:noFill/>
          <a:ln w="19050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it-IT" sz="1050"/>
              <a:t>* If Warfarin </a:t>
            </a:r>
            <a:r>
              <a:rPr lang="it-IT" sz="1050">
                <a:sym typeface="Wingdings" pitchFamily="2" charset="2"/>
              </a:rPr>
              <a:t> Aspirin</a:t>
            </a:r>
            <a:endParaRPr lang="it-IT" sz="1050"/>
          </a:p>
        </p:txBody>
      </p:sp>
      <p:sp>
        <p:nvSpPr>
          <p:cNvPr id="47" name="Ovale 46"/>
          <p:cNvSpPr/>
          <p:nvPr/>
        </p:nvSpPr>
        <p:spPr>
          <a:xfrm>
            <a:off x="900113" y="1828800"/>
            <a:ext cx="1296987" cy="48696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rtl="0">
              <a:defRPr/>
            </a:pPr>
            <a:r>
              <a:rPr lang="it-IT" sz="1800" dirty="0" err="1"/>
              <a:t>AF-only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659914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b="18953"/>
          <a:stretch>
            <a:fillRect/>
          </a:stretch>
        </p:blipFill>
        <p:spPr bwMode="auto">
          <a:xfrm>
            <a:off x="5916467" y="3207693"/>
            <a:ext cx="3143250" cy="242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838200" y="-1"/>
            <a:ext cx="7500486" cy="56506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9pPr>
          </a:lstStyle>
          <a:p>
            <a:r>
              <a:rPr lang="it-IT" kern="0" dirty="0">
                <a:solidFill>
                  <a:srgbClr val="0070C0"/>
                </a:solidFill>
                <a:latin typeface="+mn-lt"/>
                <a:ea typeface="+mn-ea"/>
                <a:sym typeface="Wingdings" pitchFamily="2" charset="2"/>
              </a:rPr>
              <a:t>Model quantification</a:t>
            </a:r>
            <a:endParaRPr lang="en-US" kern="0" dirty="0">
              <a:solidFill>
                <a:srgbClr val="0070C0"/>
              </a:solidFill>
              <a:latin typeface="+mn-lt"/>
              <a:ea typeface="+mn-ea"/>
              <a:sym typeface="Wingdings" pitchFamily="2" charset="2"/>
            </a:endParaRP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0" y="814650"/>
            <a:ext cx="7391400" cy="573854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r" rtl="1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800">
                <a:solidFill>
                  <a:srgbClr val="595959"/>
                </a:solidFill>
                <a:latin typeface="+mn-lt"/>
                <a:ea typeface="MS PGothic" pitchFamily="34" charset="-128"/>
                <a:cs typeface="ＭＳ Ｐゴシック"/>
              </a:defRPr>
            </a:lvl1pPr>
            <a:lvl2pPr marL="742950" indent="-285750" algn="r" rtl="1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595959"/>
                </a:solidFill>
                <a:latin typeface="+mn-lt"/>
                <a:ea typeface="MS PGothic" pitchFamily="34" charset="-128"/>
                <a:cs typeface="ＭＳ Ｐゴシック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595959"/>
                </a:solidFill>
                <a:latin typeface="+mn-lt"/>
                <a:ea typeface="MS PGothic" pitchFamily="34" charset="-128"/>
                <a:cs typeface="ＭＳ Ｐゴシック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/>
              </a:defRPr>
            </a:lvl5pPr>
            <a:lvl6pPr marL="25146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 rtl="0"/>
            <a:r>
              <a:rPr lang="it-IT" sz="3200" kern="0" dirty="0"/>
              <a:t>To solve the model we need:</a:t>
            </a:r>
          </a:p>
          <a:p>
            <a:pPr algn="l" rtl="0">
              <a:buFontTx/>
              <a:buNone/>
            </a:pPr>
            <a:endParaRPr lang="it-IT" sz="3200" kern="0" dirty="0"/>
          </a:p>
          <a:p>
            <a:pPr lvl="1" algn="l" rtl="0"/>
            <a:r>
              <a:rPr lang="it-IT" sz="2800" b="1" kern="0" dirty="0"/>
              <a:t>Transition probabilities  </a:t>
            </a:r>
            <a:r>
              <a:rPr lang="it-IT" sz="2800" kern="0" dirty="0"/>
              <a:t>from one health state     to another one</a:t>
            </a:r>
          </a:p>
          <a:p>
            <a:pPr lvl="1" algn="l" rtl="0"/>
            <a:endParaRPr lang="it-IT" sz="2800" kern="0" dirty="0"/>
          </a:p>
          <a:p>
            <a:pPr lvl="1" algn="l" rtl="0"/>
            <a:endParaRPr lang="it-IT" sz="2800" kern="0" dirty="0"/>
          </a:p>
          <a:p>
            <a:pPr lvl="1" algn="l" rtl="0"/>
            <a:r>
              <a:rPr lang="it-IT" sz="2800" b="1" kern="0" dirty="0"/>
              <a:t>Patient’s feeling </a:t>
            </a:r>
            <a:r>
              <a:rPr lang="it-IT" sz="2800" kern="0" dirty="0"/>
              <a:t>about the “value” </a:t>
            </a:r>
          </a:p>
          <a:p>
            <a:pPr marL="457200" lvl="1" indent="0" algn="l" rtl="0">
              <a:buNone/>
            </a:pPr>
            <a:r>
              <a:rPr lang="it-IT" sz="2800" kern="0" dirty="0"/>
              <a:t>   of the various health states</a:t>
            </a:r>
          </a:p>
          <a:p>
            <a:pPr lvl="1" algn="l" rtl="0"/>
            <a:endParaRPr lang="it-IT" sz="2800" kern="0" dirty="0"/>
          </a:p>
          <a:p>
            <a:pPr lvl="1" algn="l" rtl="0"/>
            <a:endParaRPr lang="it-IT" sz="2800" kern="0" dirty="0"/>
          </a:p>
          <a:p>
            <a:pPr lvl="1" algn="l" rtl="0"/>
            <a:r>
              <a:rPr lang="it-IT" sz="2800" kern="0" dirty="0"/>
              <a:t>Patient’s out-of-pocket costs</a:t>
            </a:r>
            <a:endParaRPr lang="en-US" sz="2800" kern="0" dirty="0"/>
          </a:p>
        </p:txBody>
      </p:sp>
      <p:grpSp>
        <p:nvGrpSpPr>
          <p:cNvPr id="8" name="Gruppo 22"/>
          <p:cNvGrpSpPr/>
          <p:nvPr/>
        </p:nvGrpSpPr>
        <p:grpSpPr>
          <a:xfrm>
            <a:off x="5892521" y="518624"/>
            <a:ext cx="3280226" cy="2583539"/>
            <a:chOff x="7741591" y="996285"/>
            <a:chExt cx="3280226" cy="2583539"/>
          </a:xfrm>
        </p:grpSpPr>
        <p:grpSp>
          <p:nvGrpSpPr>
            <p:cNvPr id="9" name="Gruppo 17"/>
            <p:cNvGrpSpPr/>
            <p:nvPr/>
          </p:nvGrpSpPr>
          <p:grpSpPr>
            <a:xfrm>
              <a:off x="7741591" y="1315597"/>
              <a:ext cx="3280226" cy="2264227"/>
              <a:chOff x="5602515" y="1016000"/>
              <a:chExt cx="5907312" cy="3976914"/>
            </a:xfrm>
          </p:grpSpPr>
          <p:sp>
            <p:nvSpPr>
              <p:cNvPr id="13" name="Ovale 4"/>
              <p:cNvSpPr/>
              <p:nvPr/>
            </p:nvSpPr>
            <p:spPr>
              <a:xfrm>
                <a:off x="5602515" y="1016000"/>
                <a:ext cx="2140268" cy="1409870"/>
              </a:xfrm>
              <a:prstGeom prst="ellipse">
                <a:avLst/>
              </a:prstGeom>
              <a:ln>
                <a:tailEnd type="stealth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r>
                  <a:rPr lang="it-IT" sz="1100" b="1">
                    <a:solidFill>
                      <a:srgbClr val="0070C0"/>
                    </a:solidFill>
                  </a:rPr>
                  <a:t>No other problem than AF</a:t>
                </a:r>
                <a:endParaRPr lang="en-US" sz="11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14" name="Ovale 5"/>
              <p:cNvSpPr/>
              <p:nvPr/>
            </p:nvSpPr>
            <p:spPr>
              <a:xfrm>
                <a:off x="9842004" y="4038930"/>
                <a:ext cx="1667823" cy="823357"/>
              </a:xfrm>
              <a:prstGeom prst="ellipse">
                <a:avLst/>
              </a:prstGeom>
              <a:ln>
                <a:tailEnd type="stealth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r>
                  <a:rPr lang="it-IT" sz="1100" b="1">
                    <a:solidFill>
                      <a:srgbClr val="0070C0"/>
                    </a:solidFill>
                  </a:rPr>
                  <a:t>Death</a:t>
                </a:r>
                <a:endParaRPr lang="en-US" sz="11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15" name="Ovale 6"/>
              <p:cNvSpPr/>
              <p:nvPr/>
            </p:nvSpPr>
            <p:spPr>
              <a:xfrm>
                <a:off x="9642765" y="1103085"/>
                <a:ext cx="1605806" cy="988295"/>
              </a:xfrm>
              <a:prstGeom prst="ellipse">
                <a:avLst/>
              </a:prstGeom>
              <a:ln>
                <a:tailEnd type="stealth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r>
                  <a:rPr lang="it-IT" sz="1100" b="1" dirty="0">
                    <a:solidFill>
                      <a:srgbClr val="0070C0"/>
                    </a:solidFill>
                  </a:rPr>
                  <a:t>Stroke</a:t>
                </a:r>
                <a:endParaRPr lang="en-US" sz="1100" b="1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16" name="Connettore 2 7"/>
              <p:cNvCxnSpPr>
                <a:stCxn id="13" idx="7"/>
                <a:endCxn id="15" idx="1"/>
              </p:cNvCxnSpPr>
              <p:nvPr/>
            </p:nvCxnSpPr>
            <p:spPr>
              <a:xfrm>
                <a:off x="7429348" y="1222471"/>
                <a:ext cx="2448582" cy="25346"/>
              </a:xfrm>
              <a:prstGeom prst="straightConnector1">
                <a:avLst/>
              </a:prstGeom>
              <a:ln w="15875"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ttore 2 8"/>
              <p:cNvCxnSpPr>
                <a:stCxn id="15" idx="2"/>
                <a:endCxn id="13" idx="6"/>
              </p:cNvCxnSpPr>
              <p:nvPr/>
            </p:nvCxnSpPr>
            <p:spPr>
              <a:xfrm flipH="1">
                <a:off x="7742783" y="1597233"/>
                <a:ext cx="1899982" cy="123702"/>
              </a:xfrm>
              <a:prstGeom prst="straightConnector1">
                <a:avLst/>
              </a:prstGeom>
              <a:ln w="15875"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ttore 2 9"/>
              <p:cNvCxnSpPr>
                <a:stCxn id="13" idx="4"/>
                <a:endCxn id="14" idx="1"/>
              </p:cNvCxnSpPr>
              <p:nvPr/>
            </p:nvCxnSpPr>
            <p:spPr>
              <a:xfrm>
                <a:off x="6672649" y="2425870"/>
                <a:ext cx="3413602" cy="1733638"/>
              </a:xfrm>
              <a:prstGeom prst="straightConnector1">
                <a:avLst/>
              </a:prstGeom>
              <a:ln w="15875"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ttore 2 10"/>
              <p:cNvCxnSpPr>
                <a:endCxn id="14" idx="0"/>
              </p:cNvCxnSpPr>
              <p:nvPr/>
            </p:nvCxnSpPr>
            <p:spPr>
              <a:xfrm>
                <a:off x="10624457" y="2090057"/>
                <a:ext cx="51459" cy="1948873"/>
              </a:xfrm>
              <a:prstGeom prst="straightConnector1">
                <a:avLst/>
              </a:prstGeom>
              <a:ln w="15875"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Ovale 11"/>
              <p:cNvSpPr/>
              <p:nvPr/>
            </p:nvSpPr>
            <p:spPr>
              <a:xfrm>
                <a:off x="5617029" y="3872015"/>
                <a:ext cx="2162628" cy="1120899"/>
              </a:xfrm>
              <a:prstGeom prst="ellipse">
                <a:avLst/>
              </a:prstGeom>
              <a:ln>
                <a:tailEnd type="stealth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r>
                  <a:rPr lang="it-IT" sz="1100" b="1">
                    <a:solidFill>
                      <a:srgbClr val="0070C0"/>
                    </a:solidFill>
                  </a:rPr>
                  <a:t>Bleeding</a:t>
                </a:r>
                <a:endParaRPr lang="en-US" sz="1100" b="1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21" name="Connettore 2 12"/>
              <p:cNvCxnSpPr>
                <a:stCxn id="13" idx="4"/>
                <a:endCxn id="20" idx="0"/>
              </p:cNvCxnSpPr>
              <p:nvPr/>
            </p:nvCxnSpPr>
            <p:spPr>
              <a:xfrm>
                <a:off x="6672649" y="2425870"/>
                <a:ext cx="25694" cy="1446145"/>
              </a:xfrm>
              <a:prstGeom prst="straightConnector1">
                <a:avLst/>
              </a:prstGeom>
              <a:ln w="15875"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ttore 2 13"/>
              <p:cNvCxnSpPr>
                <a:stCxn id="20" idx="6"/>
                <a:endCxn id="14" idx="2"/>
              </p:cNvCxnSpPr>
              <p:nvPr/>
            </p:nvCxnSpPr>
            <p:spPr>
              <a:xfrm>
                <a:off x="7779657" y="4432465"/>
                <a:ext cx="2062347" cy="18144"/>
              </a:xfrm>
              <a:prstGeom prst="straightConnector1">
                <a:avLst/>
              </a:prstGeom>
              <a:ln w="15875"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Ovale 14"/>
              <p:cNvSpPr/>
              <p:nvPr/>
            </p:nvSpPr>
            <p:spPr>
              <a:xfrm>
                <a:off x="8374743" y="2333502"/>
                <a:ext cx="2075543" cy="961241"/>
              </a:xfrm>
              <a:prstGeom prst="ellipse">
                <a:avLst/>
              </a:prstGeom>
              <a:ln>
                <a:tailEnd type="stealth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0" bIns="0" rtlCol="0" anchor="ctr"/>
              <a:lstStyle/>
              <a:p>
                <a:pPr algn="ctr" rtl="0"/>
                <a:r>
                  <a:rPr lang="it-IT" sz="1100" b="1">
                    <a:solidFill>
                      <a:srgbClr val="0070C0"/>
                    </a:solidFill>
                  </a:rPr>
                  <a:t>Disability</a:t>
                </a:r>
                <a:endParaRPr lang="en-US" sz="1100" b="1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24" name="Connettore 2 15"/>
              <p:cNvCxnSpPr>
                <a:stCxn id="15" idx="3"/>
                <a:endCxn id="23" idx="1"/>
              </p:cNvCxnSpPr>
              <p:nvPr/>
            </p:nvCxnSpPr>
            <p:spPr>
              <a:xfrm flipH="1">
                <a:off x="8678699" y="1946648"/>
                <a:ext cx="1199231" cy="527624"/>
              </a:xfrm>
              <a:prstGeom prst="straightConnector1">
                <a:avLst/>
              </a:prstGeom>
              <a:ln w="15875"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ttore 2 16"/>
              <p:cNvCxnSpPr>
                <a:stCxn id="23" idx="4"/>
              </p:cNvCxnSpPr>
              <p:nvPr/>
            </p:nvCxnSpPr>
            <p:spPr>
              <a:xfrm>
                <a:off x="9412515" y="3294743"/>
                <a:ext cx="994228" cy="885371"/>
              </a:xfrm>
              <a:prstGeom prst="straightConnector1">
                <a:avLst/>
              </a:prstGeom>
              <a:ln w="15875"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CasellaDiTesto 18"/>
            <p:cNvSpPr txBox="1"/>
            <p:nvPr/>
          </p:nvSpPr>
          <p:spPr>
            <a:xfrm>
              <a:off x="9056914" y="996285"/>
              <a:ext cx="3754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b="1">
                  <a:solidFill>
                    <a:srgbClr val="FF0000"/>
                  </a:solidFill>
                </a:rPr>
                <a:t>?</a:t>
              </a:r>
              <a:endParaRPr lang="en-US" sz="3200" b="1">
                <a:solidFill>
                  <a:srgbClr val="FF0000"/>
                </a:solidFill>
              </a:endParaRPr>
            </a:p>
          </p:txBody>
        </p:sp>
        <p:sp>
          <p:nvSpPr>
            <p:cNvPr id="11" name="CasellaDiTesto 19"/>
            <p:cNvSpPr txBox="1"/>
            <p:nvPr/>
          </p:nvSpPr>
          <p:spPr>
            <a:xfrm>
              <a:off x="7917542" y="2193714"/>
              <a:ext cx="3754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b="1">
                  <a:solidFill>
                    <a:srgbClr val="FF0000"/>
                  </a:solidFill>
                </a:rPr>
                <a:t>?</a:t>
              </a:r>
              <a:endParaRPr lang="en-US" sz="3200" b="1">
                <a:solidFill>
                  <a:srgbClr val="FF0000"/>
                </a:solidFill>
              </a:endParaRPr>
            </a:p>
          </p:txBody>
        </p:sp>
        <p:sp>
          <p:nvSpPr>
            <p:cNvPr id="12" name="CasellaDiTesto 20"/>
            <p:cNvSpPr txBox="1"/>
            <p:nvPr/>
          </p:nvSpPr>
          <p:spPr>
            <a:xfrm>
              <a:off x="8846457" y="2367885"/>
              <a:ext cx="3754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b="1">
                  <a:solidFill>
                    <a:srgbClr val="FF0000"/>
                  </a:solidFill>
                </a:rPr>
                <a:t>?</a:t>
              </a:r>
              <a:endParaRPr lang="en-US" sz="3200" b="1">
                <a:solidFill>
                  <a:srgbClr val="FF0000"/>
                </a:solidFill>
              </a:endParaRPr>
            </a:p>
          </p:txBody>
        </p:sp>
      </p:grpSp>
      <p:pic>
        <p:nvPicPr>
          <p:cNvPr id="26" name="Picture 6" descr="http://static1.squarespace.com/static/51129112e4b081e5ce23bdcd/t/51e6f2f1e4b0878eefe0f35f/1374089970754/out+of+pocket+fe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42828" y="5675827"/>
            <a:ext cx="1616581" cy="10766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789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b="6557"/>
          <a:stretch>
            <a:fillRect/>
          </a:stretch>
        </p:blipFill>
        <p:spPr bwMode="auto">
          <a:xfrm>
            <a:off x="323528" y="538338"/>
            <a:ext cx="8336281" cy="572617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Rettangolo 7"/>
          <p:cNvSpPr/>
          <p:nvPr/>
        </p:nvSpPr>
        <p:spPr>
          <a:xfrm>
            <a:off x="394042" y="6269250"/>
            <a:ext cx="7290778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rgbClr val="C00000"/>
                </a:solidFill>
                <a:latin typeface="Comic Sans MS" pitchFamily="66" charset="0"/>
              </a:rPr>
              <a:t>Utility Coefficient of the health state = 1 – 0.05 =0.95</a:t>
            </a:r>
            <a:endParaRPr lang="en-US" sz="2000" dirty="0"/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838200" y="-1"/>
            <a:ext cx="7500486" cy="56506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9pPr>
          </a:lstStyle>
          <a:p>
            <a:r>
              <a:rPr lang="it-IT" kern="0" dirty="0">
                <a:solidFill>
                  <a:srgbClr val="0070C0"/>
                </a:solidFill>
                <a:latin typeface="+mn-lt"/>
                <a:ea typeface="+mn-ea"/>
                <a:sym typeface="Wingdings" pitchFamily="2" charset="2"/>
              </a:rPr>
              <a:t>Standard Gamble</a:t>
            </a:r>
            <a:endParaRPr lang="en-US" kern="0" dirty="0">
              <a:solidFill>
                <a:srgbClr val="0070C0"/>
              </a:solidFill>
              <a:latin typeface="+mn-lt"/>
              <a:ea typeface="+mn-ea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98462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l="41274" t="36715" r="-259" b="43584"/>
          <a:stretch>
            <a:fillRect/>
          </a:stretch>
        </p:blipFill>
        <p:spPr bwMode="auto">
          <a:xfrm>
            <a:off x="1266061" y="980728"/>
            <a:ext cx="5167745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5" name="CasellaDiTesto 7"/>
          <p:cNvSpPr txBox="1"/>
          <p:nvPr/>
        </p:nvSpPr>
        <p:spPr>
          <a:xfrm>
            <a:off x="282389" y="2255344"/>
            <a:ext cx="82157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it-IT" sz="2000">
                <a:latin typeface="Comic Sans MS" pitchFamily="66" charset="0"/>
              </a:rPr>
              <a:t>Different times are proposed to the patient, until he’s uncertain about the answer. Then, UC is calculated, e.g. </a:t>
            </a:r>
          </a:p>
          <a:p>
            <a:pPr algn="l" rtl="0"/>
            <a:endParaRPr lang="it-IT" sz="2000">
              <a:latin typeface="Comic Sans MS" pitchFamily="66" charset="0"/>
            </a:endParaRPr>
          </a:p>
          <a:p>
            <a:pPr algn="l" rtl="0"/>
            <a:r>
              <a:rPr lang="it-IT" sz="2000">
                <a:latin typeface="Comic Sans MS" pitchFamily="66" charset="0"/>
              </a:rPr>
              <a:t>                    </a:t>
            </a:r>
            <a:r>
              <a:rPr lang="it-IT" sz="2000" b="1">
                <a:solidFill>
                  <a:srgbClr val="C00000"/>
                </a:solidFill>
                <a:latin typeface="Comic Sans MS" pitchFamily="66" charset="0"/>
              </a:rPr>
              <a:t>Utility Coefficient=35/37=0.946</a:t>
            </a:r>
            <a:endParaRPr lang="en-US" sz="2000" b="1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838200" y="-1"/>
            <a:ext cx="7500486" cy="56506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9pPr>
          </a:lstStyle>
          <a:p>
            <a:r>
              <a:rPr lang="it-IT" kern="0" dirty="0">
                <a:solidFill>
                  <a:srgbClr val="0070C0"/>
                </a:solidFill>
                <a:latin typeface="+mn-lt"/>
                <a:ea typeface="+mn-ea"/>
                <a:sym typeface="Wingdings" pitchFamily="2" charset="2"/>
              </a:rPr>
              <a:t>Time trade-off</a:t>
            </a:r>
            <a:endParaRPr lang="en-US" kern="0" dirty="0">
              <a:solidFill>
                <a:srgbClr val="0070C0"/>
              </a:solidFill>
              <a:latin typeface="+mn-lt"/>
              <a:ea typeface="+mn-ea"/>
              <a:sym typeface="Wingdings" pitchFamily="2" charset="2"/>
            </a:endParaRPr>
          </a:p>
        </p:txBody>
      </p:sp>
      <p:sp>
        <p:nvSpPr>
          <p:cNvPr id="7" name="Text Box 1508"/>
          <p:cNvSpPr txBox="1">
            <a:spLocks noChangeArrowheads="1"/>
          </p:cNvSpPr>
          <p:nvPr/>
        </p:nvSpPr>
        <p:spPr bwMode="auto">
          <a:xfrm>
            <a:off x="-1836712" y="3559733"/>
            <a:ext cx="12511390" cy="560439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lIns="145710" tIns="145710" rIns="145710" bIns="145710"/>
          <a:lstStyle/>
          <a:p>
            <a:pPr lvl="1" indent="-457200" algn="ctr"/>
            <a:r>
              <a:rPr lang="it-IT" sz="3200" b="1" kern="0">
                <a:solidFill>
                  <a:srgbClr val="0070C0"/>
                </a:solidFill>
                <a:cs typeface="ＭＳ Ｐゴシック"/>
                <a:sym typeface="Wingdings" pitchFamily="2" charset="2"/>
              </a:rPr>
              <a:t>Rating scale</a:t>
            </a:r>
            <a:endParaRPr lang="en-US" sz="3200" b="1" kern="0">
              <a:solidFill>
                <a:srgbClr val="0070C0"/>
              </a:solidFill>
              <a:cs typeface="ＭＳ Ｐゴシック"/>
            </a:endParaRPr>
          </a:p>
          <a:p>
            <a:pPr algn="just" defTabSz="826308">
              <a:spcBef>
                <a:spcPct val="20000"/>
              </a:spcBef>
              <a:defRPr/>
            </a:pPr>
            <a:endParaRPr kumimoji="0" lang="en-GB" sz="900" b="1">
              <a:solidFill>
                <a:srgbClr val="003399"/>
              </a:solidFill>
              <a:latin typeface="Comic Sans MS" pitchFamily="66" charset="0"/>
            </a:endParaRPr>
          </a:p>
          <a:p>
            <a:pPr algn="just" defTabSz="826308">
              <a:spcBef>
                <a:spcPct val="20000"/>
              </a:spcBef>
              <a:defRPr/>
            </a:pPr>
            <a:endParaRPr kumimoji="0" lang="en-US" sz="2800">
              <a:solidFill>
                <a:schemeClr val="bg2"/>
              </a:solidFill>
              <a:latin typeface="Comic Sans MS" pitchFamily="66" charset="0"/>
            </a:endParaRPr>
          </a:p>
        </p:txBody>
      </p:sp>
      <p:grpSp>
        <p:nvGrpSpPr>
          <p:cNvPr id="8" name="Gruppo 8"/>
          <p:cNvGrpSpPr/>
          <p:nvPr/>
        </p:nvGrpSpPr>
        <p:grpSpPr>
          <a:xfrm>
            <a:off x="504254" y="4446397"/>
            <a:ext cx="6866053" cy="3010485"/>
            <a:chOff x="2340966" y="1177619"/>
            <a:chExt cx="6866053" cy="3010485"/>
          </a:xfrm>
        </p:grpSpPr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 t="35507" b="9625"/>
            <a:stretch>
              <a:fillRect/>
            </a:stretch>
          </p:blipFill>
          <p:spPr bwMode="auto">
            <a:xfrm>
              <a:off x="2340966" y="1177619"/>
              <a:ext cx="6866053" cy="2244436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0" name="Picture 2" descr="http://st.depositphotos.com/1027528/2151/i/950/depositphotos_21515111-Male-hand-with-pointing-finger-showing-something.jpg"/>
            <p:cNvPicPr>
              <a:picLocks noChangeAspect="1" noChangeArrowheads="1"/>
            </p:cNvPicPr>
            <p:nvPr/>
          </p:nvPicPr>
          <p:blipFill>
            <a:blip r:embed="rId4" cstate="print"/>
            <a:srcRect l="33623" t="18917" r="27628"/>
            <a:stretch>
              <a:fillRect/>
            </a:stretch>
          </p:blipFill>
          <p:spPr bwMode="auto">
            <a:xfrm>
              <a:off x="7953796" y="2511704"/>
              <a:ext cx="801130" cy="1676400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550449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cxnSp>
        <p:nvCxnSpPr>
          <p:cNvPr id="4" name="Connettore 2 5"/>
          <p:cNvCxnSpPr/>
          <p:nvPr/>
        </p:nvCxnSpPr>
        <p:spPr bwMode="auto">
          <a:xfrm>
            <a:off x="-34773" y="3714182"/>
            <a:ext cx="1107123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l="4891" t="26902" r="11332" b="42323"/>
          <a:stretch>
            <a:fillRect/>
          </a:stretch>
        </p:blipFill>
        <p:spPr bwMode="auto">
          <a:xfrm>
            <a:off x="20563" y="2780928"/>
            <a:ext cx="8838549" cy="259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19"/>
          <p:cNvSpPr/>
          <p:nvPr/>
        </p:nvSpPr>
        <p:spPr>
          <a:xfrm>
            <a:off x="899592" y="104428"/>
            <a:ext cx="75151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713220" rtl="0">
              <a:spcBef>
                <a:spcPct val="20000"/>
              </a:spcBef>
              <a:defRPr/>
            </a:pPr>
            <a:r>
              <a:rPr lang="en-US" sz="3200" b="1" kern="0" dirty="0">
                <a:solidFill>
                  <a:srgbClr val="0070C0"/>
                </a:solidFill>
                <a:cs typeface="ＭＳ Ｐゴシック"/>
                <a:sym typeface="Wingdings" pitchFamily="2" charset="2"/>
              </a:rPr>
              <a:t>Quality-Adjusted Life Years (QALYs)  </a:t>
            </a:r>
          </a:p>
        </p:txBody>
      </p:sp>
      <p:sp>
        <p:nvSpPr>
          <p:cNvPr id="7" name="Text Box 1508"/>
          <p:cNvSpPr txBox="1">
            <a:spLocks noChangeArrowheads="1"/>
          </p:cNvSpPr>
          <p:nvPr/>
        </p:nvSpPr>
        <p:spPr bwMode="auto">
          <a:xfrm>
            <a:off x="308413" y="1219335"/>
            <a:ext cx="8527174" cy="40312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lIns="145710" tIns="145710" rIns="145710" bIns="145710"/>
          <a:lstStyle/>
          <a:p>
            <a:pPr lvl="1" indent="-457200" algn="ctr"/>
            <a:r>
              <a:rPr lang="it-IT" sz="2800" b="1" kern="0" dirty="0">
                <a:solidFill>
                  <a:schemeClr val="bg1">
                    <a:lumMod val="50000"/>
                  </a:schemeClr>
                </a:solidFill>
                <a:cs typeface="ＭＳ Ｐゴシック"/>
                <a:sym typeface="Wingdings" pitchFamily="2" charset="2"/>
              </a:rPr>
              <a:t>Utility coefficients are used to adjust the life expectancy for quality</a:t>
            </a:r>
            <a:endParaRPr lang="en-US" sz="2800" b="1" kern="0" dirty="0">
              <a:solidFill>
                <a:schemeClr val="bg1">
                  <a:lumMod val="50000"/>
                </a:schemeClr>
              </a:solidFill>
              <a:cs typeface="ＭＳ Ｐゴシック"/>
            </a:endParaRPr>
          </a:p>
          <a:p>
            <a:pPr algn="ctr" defTabSz="826308">
              <a:spcBef>
                <a:spcPct val="20000"/>
              </a:spcBef>
              <a:defRPr/>
            </a:pPr>
            <a:endParaRPr kumimoji="0" lang="en-GB" sz="800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  <a:p>
            <a:pPr algn="ctr" defTabSz="826308">
              <a:spcBef>
                <a:spcPct val="20000"/>
              </a:spcBef>
              <a:defRPr/>
            </a:pPr>
            <a:endParaRPr kumimoji="0" lang="en-US" sz="2400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Text Box 1508"/>
          <p:cNvSpPr txBox="1">
            <a:spLocks noChangeArrowheads="1"/>
          </p:cNvSpPr>
          <p:nvPr/>
        </p:nvSpPr>
        <p:spPr bwMode="auto">
          <a:xfrm>
            <a:off x="467544" y="5648574"/>
            <a:ext cx="8527174" cy="40312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lIns="145710" tIns="145710" rIns="145710" bIns="145710"/>
          <a:lstStyle/>
          <a:p>
            <a:pPr lvl="1" indent="-457200" algn="ctr"/>
            <a:r>
              <a:rPr lang="en-US" sz="2800" b="1" kern="0" dirty="0">
                <a:solidFill>
                  <a:schemeClr val="bg1">
                    <a:lumMod val="50000"/>
                  </a:schemeClr>
                </a:solidFill>
                <a:cs typeface="ＭＳ Ｐゴシック"/>
                <a:sym typeface="Wingdings" pitchFamily="2" charset="2"/>
              </a:rPr>
              <a:t>There is also a tool for communicating results of the decision analysis to patients</a:t>
            </a:r>
            <a:endParaRPr lang="en-US" sz="2800" b="1" kern="0" dirty="0">
              <a:solidFill>
                <a:schemeClr val="bg1">
                  <a:lumMod val="50000"/>
                </a:schemeClr>
              </a:solidFill>
              <a:cs typeface="ＭＳ Ｐゴシック"/>
            </a:endParaRPr>
          </a:p>
          <a:p>
            <a:pPr algn="ctr" defTabSz="826308">
              <a:spcBef>
                <a:spcPct val="20000"/>
              </a:spcBef>
              <a:defRPr/>
            </a:pPr>
            <a:endParaRPr kumimoji="0" lang="en-GB" sz="800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  <a:p>
            <a:pPr algn="ctr" defTabSz="826308">
              <a:spcBef>
                <a:spcPct val="20000"/>
              </a:spcBef>
              <a:defRPr/>
            </a:pPr>
            <a:endParaRPr kumimoji="0" lang="en-US" sz="2400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454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19960" y="911605"/>
            <a:ext cx="8384488" cy="4824536"/>
          </a:xfrm>
        </p:spPr>
        <p:txBody>
          <a:bodyPr/>
          <a:lstStyle/>
          <a:p>
            <a:r>
              <a:rPr lang="en-US" dirty="0"/>
              <a:t>About MobiGuide</a:t>
            </a:r>
          </a:p>
          <a:p>
            <a:r>
              <a:rPr lang="en-US" dirty="0"/>
              <a:t>Personalization in MobiGuide</a:t>
            </a:r>
          </a:p>
          <a:p>
            <a:r>
              <a:rPr lang="en-US" dirty="0"/>
              <a:t>Patient engagement: participation and awareness</a:t>
            </a:r>
          </a:p>
          <a:p>
            <a:r>
              <a:rPr lang="en-US" dirty="0"/>
              <a:t>Evaluation of usage by patients and clinicians</a:t>
            </a:r>
          </a:p>
          <a:p>
            <a:r>
              <a:rPr lang="en-US" dirty="0"/>
              <a:t>Evaluation of compliance by patients and clinicians</a:t>
            </a:r>
          </a:p>
          <a:p>
            <a:r>
              <a:rPr lang="en-US" dirty="0"/>
              <a:t>Future opportunities to enhance the patient experience and involvement </a:t>
            </a:r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219960" y="0"/>
            <a:ext cx="5288144" cy="620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5" tIns="45718" rIns="115585" bIns="45718"/>
          <a:lstStyle/>
          <a:p>
            <a:pPr marL="487647" indent="-487647" algn="l">
              <a:buSzPct val="99000"/>
              <a:defRPr/>
            </a:pPr>
            <a:r>
              <a:rPr lang="en-US" sz="3200" b="1" kern="0" dirty="0">
                <a:solidFill>
                  <a:srgbClr val="0070C0"/>
                </a:solidFill>
                <a:latin typeface="+mn-lt"/>
                <a:cs typeface="ＭＳ Ｐゴシック"/>
              </a:rPr>
              <a:t>Outline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21779" y="1988840"/>
            <a:ext cx="9144000" cy="504056"/>
          </a:xfrm>
          <a:prstGeom prst="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784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839852" y="2149199"/>
            <a:ext cx="1793081" cy="1435894"/>
          </a:xfrm>
          <a:prstGeom prst="rect">
            <a:avLst/>
          </a:prstGeom>
        </p:spPr>
      </p:pic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323528" y="164255"/>
            <a:ext cx="8568951" cy="46553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8576" tIns="34289" rIns="86689" bIns="34289"/>
          <a:lstStyle/>
          <a:p>
            <a:pPr marL="365735" indent="-365735" algn="ctr">
              <a:buSzPct val="99000"/>
              <a:defRPr/>
            </a:pPr>
            <a:r>
              <a:rPr lang="en-US" sz="2100" b="1" kern="0" dirty="0">
                <a:solidFill>
                  <a:srgbClr val="0070C0"/>
                </a:solidFill>
                <a:cs typeface="ＭＳ Ｐゴシック"/>
              </a:rPr>
              <a:t>Our patients and how they were directed to use the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908" y="1628800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ECG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5968" y="1635405"/>
            <a:ext cx="1450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800" dirty="0">
                <a:solidFill>
                  <a:srgbClr val="FF0000"/>
                </a:solidFill>
              </a:rPr>
              <a:t>BP (1/d,2/w)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5180" y="910460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Atrial Fibrillation</a:t>
            </a:r>
          </a:p>
          <a:p>
            <a:pPr algn="l"/>
            <a:r>
              <a:rPr lang="en-US" sz="1800" dirty="0">
                <a:solidFill>
                  <a:srgbClr val="3366FF"/>
                </a:solidFill>
              </a:rPr>
              <a:t>Routine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30124" y="1638325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800" dirty="0">
                <a:solidFill>
                  <a:srgbClr val="00B050"/>
                </a:solidFill>
              </a:rPr>
              <a:t>Meds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736739" y="3726834"/>
            <a:ext cx="3396980" cy="739264"/>
            <a:chOff x="-541682" y="3826110"/>
            <a:chExt cx="4529306" cy="985684"/>
          </a:xfrm>
        </p:grpSpPr>
        <p:sp>
          <p:nvSpPr>
            <p:cNvPr id="9" name="TextBox 8"/>
            <p:cNvSpPr txBox="1"/>
            <p:nvPr/>
          </p:nvSpPr>
          <p:spPr>
            <a:xfrm>
              <a:off x="-541682" y="3826110"/>
              <a:ext cx="1990288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66FF"/>
                  </a:solidFill>
                </a:rPr>
                <a:t>Semi-routine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218551" y="4287775"/>
              <a:ext cx="913071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7030A0"/>
                  </a:solidFill>
                </a:rPr>
                <a:t>ECG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25667" y="4287775"/>
              <a:ext cx="1369179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en-US" sz="1800" dirty="0">
                  <a:solidFill>
                    <a:srgbClr val="FF0000"/>
                  </a:solidFill>
                </a:rPr>
                <a:t>BP (2/d)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989060" y="4319352"/>
              <a:ext cx="99856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en-US" sz="1800" dirty="0">
                  <a:solidFill>
                    <a:srgbClr val="00B050"/>
                  </a:solidFill>
                </a:rPr>
                <a:t>Meds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411923" y="2350877"/>
            <a:ext cx="10695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800" dirty="0">
                <a:solidFill>
                  <a:schemeClr val="bg2"/>
                </a:solidFill>
              </a:rPr>
              <a:t>INR</a:t>
            </a:r>
          </a:p>
          <a:p>
            <a:pPr algn="l" rtl="0"/>
            <a:r>
              <a:rPr lang="en-US" sz="1800" dirty="0">
                <a:solidFill>
                  <a:schemeClr val="bg2"/>
                </a:solidFill>
              </a:rPr>
              <a:t>Weight</a:t>
            </a:r>
          </a:p>
          <a:p>
            <a:pPr algn="l" rtl="0"/>
            <a:r>
              <a:rPr lang="en-US" sz="1800" dirty="0">
                <a:solidFill>
                  <a:schemeClr val="bg2"/>
                </a:solidFill>
              </a:rPr>
              <a:t>Exercise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5180" y="4687238"/>
            <a:ext cx="3198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3366FF"/>
                </a:solidFill>
              </a:rPr>
              <a:t>Close </a:t>
            </a:r>
            <a:r>
              <a:rPr lang="en-US" sz="1800" dirty="0" err="1">
                <a:solidFill>
                  <a:srgbClr val="3366FF"/>
                </a:solidFill>
              </a:rPr>
              <a:t>followup</a:t>
            </a:r>
            <a:r>
              <a:rPr lang="en-US" sz="1800" dirty="0">
                <a:solidFill>
                  <a:srgbClr val="3366FF"/>
                </a:solidFill>
              </a:rPr>
              <a:t>, excessive PE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4568291" y="1606280"/>
            <a:ext cx="3544963" cy="2510834"/>
            <a:chOff x="4478455" y="818944"/>
            <a:chExt cx="4726617" cy="334777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36803" y="1880205"/>
              <a:ext cx="1715839" cy="2286517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4478455" y="818944"/>
              <a:ext cx="438410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7030A0"/>
                  </a:solidFill>
                </a:rPr>
                <a:t>BG (4/d; daily or twice weekly)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47387" y="1349575"/>
              <a:ext cx="465768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en-US" sz="1800" dirty="0" err="1">
                  <a:solidFill>
                    <a:srgbClr val="7030A0"/>
                  </a:solidFill>
                </a:rPr>
                <a:t>Ketonuria</a:t>
              </a:r>
              <a:r>
                <a:rPr lang="en-US" sz="1800" dirty="0">
                  <a:solidFill>
                    <a:srgbClr val="7030A0"/>
                  </a:solidFill>
                </a:rPr>
                <a:t> (daily or twice weekly)</a:t>
              </a:r>
              <a:endParaRPr lang="en-US" sz="1800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65815" y="1918395"/>
              <a:ext cx="169405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en-US" sz="1800" dirty="0">
                  <a:solidFill>
                    <a:srgbClr val="FF0000"/>
                  </a:solidFill>
                </a:rPr>
                <a:t>BP (1-2/w)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99499" y="2708920"/>
              <a:ext cx="196763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en-US" sz="1800" dirty="0">
                  <a:solidFill>
                    <a:schemeClr val="bg1">
                      <a:lumMod val="50000"/>
                    </a:schemeClr>
                  </a:solidFill>
                </a:rPr>
                <a:t>Weight (1/w)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99499" y="3068960"/>
              <a:ext cx="142603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en-US" sz="1800" dirty="0">
                  <a:solidFill>
                    <a:schemeClr val="bg2"/>
                  </a:solidFill>
                </a:rPr>
                <a:t>Exercise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405883" y="884999"/>
            <a:ext cx="31726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Gestational Diabetes Mellitus</a:t>
            </a:r>
          </a:p>
          <a:p>
            <a:pPr algn="l"/>
            <a:r>
              <a:rPr lang="en-US" sz="1800" dirty="0">
                <a:solidFill>
                  <a:srgbClr val="3366FF"/>
                </a:solidFill>
              </a:rPr>
              <a:t>Routine</a:t>
            </a:r>
          </a:p>
        </p:txBody>
      </p:sp>
    </p:spTree>
    <p:extLst>
      <p:ext uri="{BB962C8B-B14F-4D97-AF65-F5344CB8AC3E}">
        <p14:creationId xmlns:p14="http://schemas.microsoft.com/office/powerpoint/2010/main" val="215190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899592" y="188640"/>
            <a:ext cx="6858000" cy="46553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8576" tIns="34289" rIns="86689" bIns="34289"/>
          <a:lstStyle/>
          <a:p>
            <a:pPr marL="365735" indent="-365735" algn="ctr">
              <a:buSzPct val="99000"/>
              <a:defRPr/>
            </a:pPr>
            <a:r>
              <a:rPr lang="en-US" b="1" kern="0" dirty="0">
                <a:solidFill>
                  <a:srgbClr val="0070C0"/>
                </a:solidFill>
                <a:cs typeface="ＭＳ Ｐゴシック"/>
              </a:rPr>
              <a:t>What does the system do for AF patients?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idx="10"/>
          </p:nvPr>
        </p:nvSpPr>
        <p:spPr>
          <a:xfrm>
            <a:off x="467544" y="764704"/>
            <a:ext cx="8208912" cy="5328592"/>
          </a:xfrm>
        </p:spPr>
        <p:txBody>
          <a:bodyPr/>
          <a:lstStyle/>
          <a:p>
            <a:r>
              <a:rPr lang="en-US" sz="2400" dirty="0"/>
              <a:t>Collects data (ECG inspection by nurse)</a:t>
            </a:r>
          </a:p>
          <a:p>
            <a:r>
              <a:rPr lang="en-US" sz="2400" dirty="0"/>
              <a:t>Allows patients to change context, </a:t>
            </a:r>
            <a:r>
              <a:rPr lang="en-US" sz="2400" dirty="0">
                <a:solidFill>
                  <a:srgbClr val="0070C0"/>
                </a:solidFill>
              </a:rPr>
              <a:t>report symptoms, meds non-compliance, report events of bleeding risk</a:t>
            </a:r>
          </a:p>
          <a:p>
            <a:r>
              <a:rPr lang="en-US" sz="2400" dirty="0"/>
              <a:t>Sends reminders for measurements and meds</a:t>
            </a:r>
          </a:p>
          <a:p>
            <a:r>
              <a:rPr lang="en-US" sz="2400" dirty="0"/>
              <a:t>Monitors temporal patterns of BP</a:t>
            </a:r>
          </a:p>
          <a:p>
            <a:pPr lvl="1"/>
            <a:r>
              <a:rPr lang="en-US" sz="2000" dirty="0"/>
              <a:t>Changes monitoring frequency</a:t>
            </a:r>
          </a:p>
          <a:p>
            <a:r>
              <a:rPr lang="en-US" sz="2400" dirty="0"/>
              <a:t>Advice to patients in response to symptom reporting</a:t>
            </a:r>
          </a:p>
          <a:p>
            <a:pPr lvl="1"/>
            <a:r>
              <a:rPr lang="en-US" sz="2000" dirty="0"/>
              <a:t>ECG monitoring, </a:t>
            </a:r>
            <a:r>
              <a:rPr lang="en-US" sz="2000" dirty="0">
                <a:solidFill>
                  <a:srgbClr val="0070C0"/>
                </a:solidFill>
              </a:rPr>
              <a:t>Pill-in-the-Pocket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393494" y="723101"/>
            <a:ext cx="16754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awareness</a:t>
            </a:r>
          </a:p>
        </p:txBody>
      </p:sp>
      <p:cxnSp>
        <p:nvCxnSpPr>
          <p:cNvPr id="8" name="Curved Connector 7"/>
          <p:cNvCxnSpPr/>
          <p:nvPr/>
        </p:nvCxnSpPr>
        <p:spPr bwMode="auto">
          <a:xfrm rot="5400000">
            <a:off x="7975915" y="1026634"/>
            <a:ext cx="510619" cy="693714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943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395536" y="836712"/>
            <a:ext cx="8640960" cy="5184576"/>
          </a:xfrm>
        </p:spPr>
        <p:txBody>
          <a:bodyPr/>
          <a:lstStyle/>
          <a:p>
            <a:r>
              <a:rPr lang="en-US" sz="2400" dirty="0"/>
              <a:t>Collects data</a:t>
            </a:r>
          </a:p>
          <a:p>
            <a:r>
              <a:rPr lang="en-US" sz="2400" dirty="0"/>
              <a:t>Allows patients to change context and </a:t>
            </a:r>
            <a:r>
              <a:rPr lang="en-US" sz="2400" dirty="0">
                <a:solidFill>
                  <a:srgbClr val="0070C0"/>
                </a:solidFill>
              </a:rPr>
              <a:t>report diet non-compliance</a:t>
            </a:r>
          </a:p>
          <a:p>
            <a:r>
              <a:rPr lang="en-US" sz="2400" dirty="0"/>
              <a:t>Sends reminders for measurements </a:t>
            </a:r>
          </a:p>
          <a:p>
            <a:r>
              <a:rPr lang="en-US" sz="2400" dirty="0"/>
              <a:t>Monitors temporal patterns of BG and </a:t>
            </a:r>
            <a:r>
              <a:rPr lang="en-US" sz="2400" dirty="0" err="1"/>
              <a:t>ketonuria</a:t>
            </a:r>
            <a:endParaRPr lang="en-US" sz="2400" dirty="0"/>
          </a:p>
          <a:p>
            <a:pPr lvl="1"/>
            <a:r>
              <a:rPr lang="en-US" sz="2000" dirty="0"/>
              <a:t>Changes monitoring frequency</a:t>
            </a:r>
          </a:p>
          <a:p>
            <a:pPr lvl="1"/>
            <a:r>
              <a:rPr lang="en-US" sz="2000" dirty="0"/>
              <a:t>Asks patients about carbs, </a:t>
            </a:r>
            <a:r>
              <a:rPr lang="en-US" sz="2000" dirty="0">
                <a:solidFill>
                  <a:srgbClr val="0070C0"/>
                </a:solidFill>
              </a:rPr>
              <a:t>suggests adding carbs (</a:t>
            </a:r>
            <a:r>
              <a:rPr lang="en-US" sz="2000" dirty="0" err="1">
                <a:solidFill>
                  <a:srgbClr val="0070C0"/>
                </a:solidFill>
              </a:rPr>
              <a:t>ketonuria</a:t>
            </a:r>
            <a:r>
              <a:rPr lang="en-US" sz="2000" dirty="0">
                <a:solidFill>
                  <a:srgbClr val="0070C0"/>
                </a:solidFill>
              </a:rPr>
              <a:t>)</a:t>
            </a:r>
          </a:p>
          <a:p>
            <a:pPr lvl="1"/>
            <a:r>
              <a:rPr lang="en-US" sz="2000" dirty="0"/>
              <a:t>Suggests seeing doctor</a:t>
            </a:r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991017" y="116632"/>
            <a:ext cx="6858000" cy="46553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8576" tIns="34289" rIns="86689" bIns="34289"/>
          <a:lstStyle/>
          <a:p>
            <a:pPr marL="365735" indent="-365735" algn="ctr">
              <a:buSzPct val="99000"/>
              <a:defRPr/>
            </a:pPr>
            <a:r>
              <a:rPr lang="en-US" b="1" kern="0" dirty="0">
                <a:solidFill>
                  <a:srgbClr val="0070C0"/>
                </a:solidFill>
                <a:cs typeface="ＭＳ Ｐゴシック"/>
              </a:rPr>
              <a:t>What does the system do for GDM patients?</a:t>
            </a:r>
          </a:p>
        </p:txBody>
      </p:sp>
    </p:spTree>
    <p:extLst>
      <p:ext uri="{BB962C8B-B14F-4D97-AF65-F5344CB8AC3E}">
        <p14:creationId xmlns:p14="http://schemas.microsoft.com/office/powerpoint/2010/main" val="8610446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19960" y="911605"/>
            <a:ext cx="8384488" cy="4824536"/>
          </a:xfrm>
        </p:spPr>
        <p:txBody>
          <a:bodyPr/>
          <a:lstStyle/>
          <a:p>
            <a:r>
              <a:rPr lang="en-US" dirty="0"/>
              <a:t>About MobiGuide</a:t>
            </a:r>
          </a:p>
          <a:p>
            <a:r>
              <a:rPr lang="en-US" dirty="0"/>
              <a:t>Personalization in MobiGuide</a:t>
            </a:r>
          </a:p>
          <a:p>
            <a:r>
              <a:rPr lang="en-US" dirty="0"/>
              <a:t>Patient engagement: participation and awareness</a:t>
            </a:r>
          </a:p>
          <a:p>
            <a:r>
              <a:rPr lang="en-US" dirty="0"/>
              <a:t>Evaluation of usage and compliance by patients</a:t>
            </a:r>
          </a:p>
          <a:p>
            <a:r>
              <a:rPr lang="en-US" dirty="0"/>
              <a:t>Evaluation of usage and compliance by clinicians</a:t>
            </a:r>
          </a:p>
          <a:p>
            <a:r>
              <a:rPr lang="en-US" dirty="0"/>
              <a:t>Future opportunities to enhance the patient experience and involvement </a:t>
            </a:r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219960" y="0"/>
            <a:ext cx="5288144" cy="620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5" tIns="45718" rIns="115585" bIns="45718"/>
          <a:lstStyle/>
          <a:p>
            <a:pPr marL="487647" indent="-487647" algn="l">
              <a:buSzPct val="99000"/>
              <a:defRPr/>
            </a:pPr>
            <a:r>
              <a:rPr lang="en-US" sz="3200" b="1" kern="0" dirty="0">
                <a:solidFill>
                  <a:srgbClr val="0070C0"/>
                </a:solidFill>
                <a:latin typeface="+mn-lt"/>
                <a:cs typeface="ＭＳ Ｐゴシック"/>
              </a:rPr>
              <a:t>Outline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492896"/>
            <a:ext cx="9144000" cy="504056"/>
          </a:xfrm>
          <a:prstGeom prst="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120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354776" y="798171"/>
            <a:ext cx="8781786" cy="361840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20 GDM patients and 10 AF patients (7 male)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Only 1 patient dropped out (GDM)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AF patients used MG for a mean of 18w (3-8.5M)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GDM patients used MG 89% of potential days; mean of 10w (3-24w)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#actions/week: AF 200.2±56.2;  GDM 150.4±66.6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# patients who switched context: 5 AF; 8 GDM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#days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mDSS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functioned without BE-DSS: AF 24d; GDM 4d</a:t>
            </a:r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323528" y="116632"/>
            <a:ext cx="8496944" cy="46553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8576" tIns="34289" rIns="86689" bIns="34289"/>
          <a:lstStyle/>
          <a:p>
            <a:pPr marL="365735" indent="-365735" algn="ctr">
              <a:buSzPct val="99000"/>
              <a:defRPr/>
            </a:pPr>
            <a:r>
              <a:rPr lang="en-US" sz="3200" b="1" kern="0" dirty="0">
                <a:solidFill>
                  <a:srgbClr val="0070C0"/>
                </a:solidFill>
              </a:rPr>
              <a:t>So, how did the patients use the system?</a:t>
            </a:r>
          </a:p>
        </p:txBody>
      </p:sp>
    </p:spTree>
    <p:extLst>
      <p:ext uri="{BB962C8B-B14F-4D97-AF65-F5344CB8AC3E}">
        <p14:creationId xmlns:p14="http://schemas.microsoft.com/office/powerpoint/2010/main" val="10224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-60151"/>
            <a:ext cx="6552728" cy="68062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3995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3" y="-27781"/>
            <a:ext cx="5722593" cy="6778548"/>
          </a:xfrm>
        </p:spPr>
      </p:pic>
      <p:sp>
        <p:nvSpPr>
          <p:cNvPr id="4" name="TextBox 3"/>
          <p:cNvSpPr txBox="1"/>
          <p:nvPr/>
        </p:nvSpPr>
        <p:spPr>
          <a:xfrm>
            <a:off x="5220072" y="3645024"/>
            <a:ext cx="37932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/>
              <a:t>Top actions of AF patients:</a:t>
            </a:r>
          </a:p>
          <a:p>
            <a:pPr algn="l" rtl="0"/>
            <a:r>
              <a:rPr lang="en-US" dirty="0"/>
              <a:t>-List recommendations</a:t>
            </a:r>
          </a:p>
          <a:p>
            <a:pPr algn="l" rtl="0"/>
            <a:r>
              <a:rPr lang="en-US" dirty="0"/>
              <a:t>-View BG values</a:t>
            </a:r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8756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432"/>
            <a:ext cx="3908533" cy="6703568"/>
          </a:xfrm>
        </p:spPr>
      </p:pic>
      <p:sp>
        <p:nvSpPr>
          <p:cNvPr id="4" name="TextBox 3"/>
          <p:cNvSpPr txBox="1"/>
          <p:nvPr/>
        </p:nvSpPr>
        <p:spPr>
          <a:xfrm>
            <a:off x="4067944" y="764704"/>
            <a:ext cx="439017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/>
              <a:t>Top actions of GDM patients:</a:t>
            </a:r>
          </a:p>
          <a:p>
            <a:pPr algn="l" rtl="0"/>
            <a:r>
              <a:rPr lang="en-US" dirty="0"/>
              <a:t>-View BAN session summaries</a:t>
            </a:r>
          </a:p>
          <a:p>
            <a:pPr algn="l" rtl="0"/>
            <a:r>
              <a:rPr lang="en-US" dirty="0"/>
              <a:t>-View demographics</a:t>
            </a:r>
          </a:p>
          <a:p>
            <a:pPr algn="l" rtl="0"/>
            <a:r>
              <a:rPr lang="en-US" dirty="0"/>
              <a:t>-View prescriptions</a:t>
            </a:r>
          </a:p>
          <a:p>
            <a:pPr algn="l" rtl="0"/>
            <a:r>
              <a:rPr lang="en-US" dirty="0"/>
              <a:t>-View recommendations</a:t>
            </a:r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8776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41285922"/>
              </p:ext>
            </p:extLst>
          </p:nvPr>
        </p:nvGraphicFramePr>
        <p:xfrm>
          <a:off x="258166" y="740118"/>
          <a:ext cx="6777438" cy="176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9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9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964">
                <a:tc>
                  <a:txBody>
                    <a:bodyPr/>
                    <a:lstStyle/>
                    <a:p>
                      <a:pPr algn="l" rtl="0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Atrial</a:t>
                      </a:r>
                      <a:r>
                        <a:rPr lang="en-US" sz="1400" b="1" baseline="0" dirty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Fibrillation</a:t>
                      </a:r>
                      <a:endParaRPr lang="en-US" sz="1400" b="1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Gestational Diabetes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964">
                <a:tc gridSpan="3">
                  <a:txBody>
                    <a:bodyPr/>
                    <a:lstStyle/>
                    <a:p>
                      <a:pPr algn="l" rtl="0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 to monitoring and drug prescriptions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l" rtl="0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Most important measurements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ECG: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0.65 (0.75)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BG 4/day 0.87 (1.01)</a:t>
                      </a:r>
                    </a:p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BG daily/2 weekly 0.99</a:t>
                      </a:r>
                    </a:p>
                    <a:p>
                      <a:pPr algn="l" rtl="0"/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Ketonuria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0.98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Additional measurements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Blood pressure 0.75 (0.03)</a:t>
                      </a:r>
                    </a:p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Medications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0.97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Blood pressure 0.82</a:t>
                      </a:r>
                    </a:p>
                    <a:p>
                      <a:pPr algn="l" rtl="0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87624" y="188640"/>
            <a:ext cx="680475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550" dirty="0">
                <a:solidFill>
                  <a:srgbClr val="0070C0"/>
                </a:solidFill>
              </a:rPr>
              <a:t>Patients’ compliance</a:t>
            </a:r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5364088" y="6309320"/>
            <a:ext cx="432048" cy="2880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E113BDE4-1475-4D14-B468-14A231C83382}" type="slidenum">
              <a:rPr lang="en-US" sz="1050"/>
              <a:t>30</a:t>
            </a:fld>
            <a:endParaRPr lang="en-US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7273273" y="1295395"/>
            <a:ext cx="18854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400" dirty="0"/>
              <a:t>historical cohort: 0.87</a:t>
            </a:r>
          </a:p>
        </p:txBody>
      </p:sp>
      <p:cxnSp>
        <p:nvCxnSpPr>
          <p:cNvPr id="17" name="Straight Arrow Connector 16"/>
          <p:cNvCxnSpPr>
            <a:endCxn id="6" idx="1"/>
          </p:cNvCxnSpPr>
          <p:nvPr/>
        </p:nvCxnSpPr>
        <p:spPr>
          <a:xfrm flipV="1">
            <a:off x="6516216" y="1449284"/>
            <a:ext cx="75705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4224644"/>
              </p:ext>
            </p:extLst>
          </p:nvPr>
        </p:nvGraphicFramePr>
        <p:xfrm>
          <a:off x="258166" y="4410473"/>
          <a:ext cx="8651632" cy="1791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0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87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5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64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9772"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Recommendation to at least 3 patients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#patients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055">
                <a:tc rowSpan="3"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GDM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Q: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High BG (2 abnormal per week). Did you eat more than you should?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610">
                <a:tc vMerge="1">
                  <a:txBody>
                    <a:bodyPr/>
                    <a:lstStyle/>
                    <a:p>
                      <a:pPr algn="l" rtl="0"/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high BG in a week. visit your doctor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 vMerge="1">
                  <a:txBody>
                    <a:bodyPr/>
                    <a:lstStyle/>
                    <a:p>
                      <a:pPr algn="l" rtl="0"/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Q: Have you been eating your prescribed amount of carbohydrates? (</a:t>
                      </a:r>
                      <a:r>
                        <a:rPr lang="en-GB" sz="14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ketonuria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378384"/>
              </p:ext>
            </p:extLst>
          </p:nvPr>
        </p:nvGraphicFramePr>
        <p:xfrm>
          <a:off x="258166" y="2727908"/>
          <a:ext cx="8651632" cy="1449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0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87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5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64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9772"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Recommendation to patients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#patients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055">
                <a:tc rowSpan="2"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Talk</a:t>
                      </a: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to your doctor about anticoagulants change (due to risky event)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 vMerge="1">
                  <a:txBody>
                    <a:bodyPr/>
                    <a:lstStyle/>
                    <a:p>
                      <a:pPr algn="l" rtl="0"/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ECG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monitoring due to symptom reporting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64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7954" y="218810"/>
            <a:ext cx="288412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700" dirty="0">
                <a:solidFill>
                  <a:srgbClr val="0070C0"/>
                </a:solidFill>
              </a:rPr>
              <a:t>Patients’ opinions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928972"/>
              </p:ext>
            </p:extLst>
          </p:nvPr>
        </p:nvGraphicFramePr>
        <p:xfrm>
          <a:off x="251520" y="1124744"/>
          <a:ext cx="5934808" cy="3635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5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861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Question topic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AF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GDM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08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System increased patients’ confidence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(50%)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(47%)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45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System improved peace of mind on travel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(75%)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Not asked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like the system’s ability to adapt to context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(43%)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 (43%)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(47%)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2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App did not complicate patients’ lives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(44%)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(59%)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2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System improved interaction with clinicians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(62.5%)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Not asked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00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Recommending the system to other patients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 (100%)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(53%)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76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Recommending the system to a friend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 (100%)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 (94%)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20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Continue to use the system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 (89%)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 (86%)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Paying for the system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 (78%)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 (80%)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Content Placeholder 1"/>
          <p:cNvSpPr>
            <a:spLocks noGrp="1"/>
          </p:cNvSpPr>
          <p:nvPr>
            <p:ph idx="10"/>
          </p:nvPr>
        </p:nvSpPr>
        <p:spPr>
          <a:xfrm>
            <a:off x="251520" y="841188"/>
            <a:ext cx="6156684" cy="378042"/>
          </a:xfrm>
        </p:spPr>
        <p:txBody>
          <a:bodyPr/>
          <a:lstStyle/>
          <a:p>
            <a:r>
              <a:rPr lang="en-US" sz="1200" dirty="0">
                <a:hlinkClick r:id="rId2" action="ppaction://hlinkfile"/>
              </a:rPr>
              <a:t>C:\Users\mor\Dropbox\BMor\EU-MobiGuide\Talks\Michele interview-short.mp4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661770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19960" y="911605"/>
            <a:ext cx="8384488" cy="4824536"/>
          </a:xfrm>
        </p:spPr>
        <p:txBody>
          <a:bodyPr/>
          <a:lstStyle/>
          <a:p>
            <a:r>
              <a:rPr lang="en-US" dirty="0"/>
              <a:t>About MobiGuide</a:t>
            </a:r>
          </a:p>
          <a:p>
            <a:r>
              <a:rPr lang="en-US" dirty="0"/>
              <a:t>Personalization in MobiGuide</a:t>
            </a:r>
          </a:p>
          <a:p>
            <a:r>
              <a:rPr lang="en-US" dirty="0"/>
              <a:t>Patient engagement: participation and awareness</a:t>
            </a:r>
          </a:p>
          <a:p>
            <a:r>
              <a:rPr lang="en-US" dirty="0"/>
              <a:t>Evaluation of usage and compliance by patients</a:t>
            </a:r>
          </a:p>
          <a:p>
            <a:r>
              <a:rPr lang="en-US" dirty="0"/>
              <a:t>Evaluation of usage and compliance by clinicians</a:t>
            </a:r>
          </a:p>
          <a:p>
            <a:r>
              <a:rPr lang="en-US" dirty="0"/>
              <a:t>Future opportunities to enhance the patient experience and involvement </a:t>
            </a:r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219960" y="0"/>
            <a:ext cx="5288144" cy="620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5" tIns="45718" rIns="115585" bIns="45718"/>
          <a:lstStyle/>
          <a:p>
            <a:pPr marL="487647" indent="-487647" algn="l">
              <a:buSzPct val="99000"/>
              <a:defRPr/>
            </a:pPr>
            <a:r>
              <a:rPr lang="en-US" sz="3200" b="1" kern="0" dirty="0">
                <a:solidFill>
                  <a:srgbClr val="0070C0"/>
                </a:solidFill>
                <a:latin typeface="+mn-lt"/>
                <a:cs typeface="ＭＳ Ｐゴシック"/>
              </a:rPr>
              <a:t>Outline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-6052" y="2996952"/>
            <a:ext cx="9144000" cy="504056"/>
          </a:xfrm>
          <a:prstGeom prst="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4366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179512" y="737049"/>
            <a:ext cx="8461718" cy="361840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/>
              <a:t>AF doctors changed diagnosis for 2 patients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/>
              <a:t>Compliance of AF doctors to recommendations was perfect 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dirty="0"/>
              <a:t>Cardioversion advice + view ECG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/>
              <a:t>GDM Doctors started insulin early for 2 patients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/>
              <a:t>Compliance of GDM doctors was lower (0.14 – 0.26)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dirty="0"/>
              <a:t>Start insulin, change diet prescription (BG or </a:t>
            </a:r>
            <a:r>
              <a:rPr lang="en-US" dirty="0" err="1"/>
              <a:t>ketonuria</a:t>
            </a:r>
            <a:r>
              <a:rPr lang="en-US" dirty="0"/>
              <a:t>)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dirty="0"/>
              <a:t>Patients saw doctors weekly; forgot to update insulin used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/>
              <a:t>Questionnaire: found the system useful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dirty="0"/>
              <a:t>To identify priorities, increase productivity, </a:t>
            </a:r>
            <a:r>
              <a:rPr lang="en-US" dirty="0" err="1"/>
              <a:t>QoD</a:t>
            </a:r>
            <a:r>
              <a:rPr lang="en-US" dirty="0"/>
              <a:t> increases patient safety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dirty="0"/>
              <a:t>Effective visits due to availability of data</a:t>
            </a:r>
          </a:p>
          <a:p>
            <a:pPr marL="342900" lvl="1" indent="0">
              <a:lnSpc>
                <a:spcPct val="120000"/>
              </a:lnSpc>
              <a:spcBef>
                <a:spcPts val="600"/>
              </a:spcBef>
              <a:buNone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116632"/>
            <a:ext cx="493596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700" dirty="0">
                <a:solidFill>
                  <a:srgbClr val="0070C0"/>
                </a:solidFill>
              </a:rPr>
              <a:t>Benefits: care providers results</a:t>
            </a:r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5148064" y="6309320"/>
            <a:ext cx="510779" cy="2357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ECBAC487-F5EC-410A-A3C9-B36E1082DAB8}" type="slidenum">
              <a:rPr lang="en-US" sz="1050"/>
              <a:t>33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958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3266" y="101197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</a:rPr>
              <a:t>Usage by doctors</a:t>
            </a:r>
          </a:p>
        </p:txBody>
      </p:sp>
      <p:graphicFrame>
        <p:nvGraphicFramePr>
          <p:cNvPr id="4" name="Chart 3"/>
          <p:cNvGraphicFramePr/>
          <p:nvPr>
            <p:extLst/>
          </p:nvPr>
        </p:nvGraphicFramePr>
        <p:xfrm>
          <a:off x="1081453" y="1907051"/>
          <a:ext cx="6246056" cy="3576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33266" y="764704"/>
            <a:ext cx="885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</a:rPr>
              <a:t>Comparing planned frequency of visits to actual clinicians’ views:</a:t>
            </a:r>
          </a:p>
          <a:p>
            <a:pPr algn="ctr"/>
            <a:r>
              <a:rPr lang="en-US" sz="2000" dirty="0">
                <a:solidFill>
                  <a:srgbClr val="0070C0"/>
                </a:solidFill>
              </a:rPr>
              <a:t>Clinicians used the system outside patient visits</a:t>
            </a:r>
          </a:p>
        </p:txBody>
      </p:sp>
    </p:spTree>
    <p:extLst>
      <p:ext uri="{BB962C8B-B14F-4D97-AF65-F5344CB8AC3E}">
        <p14:creationId xmlns:p14="http://schemas.microsoft.com/office/powerpoint/2010/main" val="35355960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19960" y="911605"/>
            <a:ext cx="8384488" cy="4824536"/>
          </a:xfrm>
        </p:spPr>
        <p:txBody>
          <a:bodyPr/>
          <a:lstStyle/>
          <a:p>
            <a:r>
              <a:rPr lang="en-US" dirty="0"/>
              <a:t>About MobiGuide</a:t>
            </a:r>
          </a:p>
          <a:p>
            <a:r>
              <a:rPr lang="en-US" dirty="0"/>
              <a:t>Personalization in MobiGuide</a:t>
            </a:r>
          </a:p>
          <a:p>
            <a:r>
              <a:rPr lang="en-US" dirty="0"/>
              <a:t>Patient engagement: participation and awareness</a:t>
            </a:r>
          </a:p>
          <a:p>
            <a:r>
              <a:rPr lang="en-US" dirty="0"/>
              <a:t>Evaluation of usage and compliance by patients</a:t>
            </a:r>
          </a:p>
          <a:p>
            <a:r>
              <a:rPr lang="en-US" dirty="0"/>
              <a:t>Evaluation of usage and compliance by clinicians</a:t>
            </a:r>
          </a:p>
          <a:p>
            <a:r>
              <a:rPr lang="en-US" dirty="0"/>
              <a:t>Discussion</a:t>
            </a:r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219960" y="0"/>
            <a:ext cx="5288144" cy="620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5" tIns="45718" rIns="115585" bIns="45718"/>
          <a:lstStyle/>
          <a:p>
            <a:pPr marL="487647" indent="-487647" algn="l">
              <a:buSzPct val="99000"/>
              <a:defRPr/>
            </a:pPr>
            <a:r>
              <a:rPr lang="en-US" sz="3200" b="1" kern="0" dirty="0">
                <a:solidFill>
                  <a:srgbClr val="0070C0"/>
                </a:solidFill>
                <a:latin typeface="+mn-lt"/>
                <a:cs typeface="ＭＳ Ｐゴシック"/>
              </a:rPr>
              <a:t>Outline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55" y="3501008"/>
            <a:ext cx="9144000" cy="504056"/>
          </a:xfrm>
          <a:prstGeom prst="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757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51520" y="687366"/>
            <a:ext cx="8568952" cy="4824536"/>
          </a:xfrm>
        </p:spPr>
        <p:txBody>
          <a:bodyPr/>
          <a:lstStyle/>
          <a:p>
            <a:r>
              <a:rPr lang="en-GB" dirty="0"/>
              <a:t>Possible to operationalize successfully a large-scale complicated system such as MobiGuide, </a:t>
            </a:r>
          </a:p>
          <a:p>
            <a:pPr lvl="1"/>
            <a:r>
              <a:rPr lang="en-GB" dirty="0"/>
              <a:t>distributed decision support</a:t>
            </a:r>
          </a:p>
          <a:p>
            <a:pPr lvl="1"/>
            <a:r>
              <a:rPr lang="en-GB" dirty="0"/>
              <a:t>innovative methodology for projection</a:t>
            </a:r>
          </a:p>
          <a:p>
            <a:pPr lvl="1"/>
            <a:r>
              <a:rPr lang="en-GB" dirty="0"/>
              <a:t>based on computer-interpretable clinical guidelines</a:t>
            </a:r>
          </a:p>
          <a:p>
            <a:pPr lvl="1"/>
            <a:r>
              <a:rPr lang="en-GB" dirty="0"/>
              <a:t>personalized to patient preferences and contexts</a:t>
            </a:r>
          </a:p>
          <a:p>
            <a:r>
              <a:rPr lang="en-US" dirty="0"/>
              <a:t>Generalizable to different clinical domains</a:t>
            </a:r>
          </a:p>
          <a:p>
            <a:r>
              <a:rPr lang="en-US" dirty="0"/>
              <a:t>Patients managed at home has economic benefits</a:t>
            </a:r>
          </a:p>
          <a:p>
            <a:pPr lvl="1"/>
            <a:r>
              <a:rPr lang="en-US" dirty="0"/>
              <a:t>Good compliance, good clinical outcomes</a:t>
            </a:r>
          </a:p>
          <a:p>
            <a:pPr lvl="1"/>
            <a:r>
              <a:rPr lang="en-US" dirty="0"/>
              <a:t>Saving visits and hospitalization</a:t>
            </a:r>
          </a:p>
          <a:p>
            <a:pPr lvl="1"/>
            <a:r>
              <a:rPr lang="en-US" dirty="0"/>
              <a:t>Patients that require faster intervention are detected more quickly, enhancing the level of care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0" y="44624"/>
            <a:ext cx="9252520" cy="620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5" tIns="45718" rIns="115585" bIns="45718"/>
          <a:lstStyle/>
          <a:p>
            <a:pPr marL="487647" indent="-487647" algn="ctr" rtl="0">
              <a:buSzPct val="99000"/>
              <a:defRPr/>
            </a:pPr>
            <a:r>
              <a:rPr lang="en-US" sz="3200" b="1" kern="0" dirty="0">
                <a:solidFill>
                  <a:srgbClr val="0070C0"/>
                </a:solidFill>
                <a:latin typeface="+mn-lt"/>
                <a:cs typeface="ＭＳ Ｐゴシック"/>
              </a:rPr>
              <a:t>Discussion (1): it worked!</a:t>
            </a:r>
          </a:p>
        </p:txBody>
      </p:sp>
    </p:spTree>
    <p:extLst>
      <p:ext uri="{BB962C8B-B14F-4D97-AF65-F5344CB8AC3E}">
        <p14:creationId xmlns:p14="http://schemas.microsoft.com/office/powerpoint/2010/main" val="32604667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51520" y="687366"/>
            <a:ext cx="8568952" cy="482453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MobiGuide helped patients to participate in the care process </a:t>
            </a:r>
          </a:p>
          <a:p>
            <a:pPr>
              <a:spcBef>
                <a:spcPts val="1200"/>
              </a:spcBef>
            </a:pPr>
            <a:r>
              <a:rPr lang="en-US" dirty="0"/>
              <a:t>Helped them to be aware of what is necessary to follow up and what to communicate with clinicians</a:t>
            </a:r>
          </a:p>
          <a:p>
            <a:pPr>
              <a:spcBef>
                <a:spcPts val="1200"/>
              </a:spcBef>
            </a:pPr>
            <a:r>
              <a:rPr lang="en-US" dirty="0"/>
              <a:t>Assisted clinicians to utilize this participation in order to provide high quality and efficient personalized care </a:t>
            </a:r>
          </a:p>
          <a:p>
            <a:pPr lvl="1">
              <a:spcBef>
                <a:spcPts val="1200"/>
              </a:spcBef>
            </a:pPr>
            <a:endParaRPr lang="en-US" dirty="0"/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0" y="44624"/>
            <a:ext cx="9252520" cy="620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5" tIns="45718" rIns="115585" bIns="45718"/>
          <a:lstStyle/>
          <a:p>
            <a:pPr marL="487647" indent="-487647" algn="ctr" rtl="0">
              <a:buSzPct val="99000"/>
              <a:defRPr/>
            </a:pPr>
            <a:r>
              <a:rPr lang="en-US" sz="3200" b="1" kern="0" dirty="0">
                <a:solidFill>
                  <a:srgbClr val="0070C0"/>
                </a:solidFill>
                <a:latin typeface="+mn-lt"/>
                <a:cs typeface="ＭＳ Ｐゴシック"/>
              </a:rPr>
              <a:t>Discussion (2): Patient engagement</a:t>
            </a:r>
          </a:p>
        </p:txBody>
      </p:sp>
    </p:spTree>
    <p:extLst>
      <p:ext uri="{BB962C8B-B14F-4D97-AF65-F5344CB8AC3E}">
        <p14:creationId xmlns:p14="http://schemas.microsoft.com/office/powerpoint/2010/main" val="28868473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51520" y="687366"/>
            <a:ext cx="8568952" cy="4824536"/>
          </a:xfrm>
        </p:spPr>
        <p:txBody>
          <a:bodyPr/>
          <a:lstStyle/>
          <a:p>
            <a:r>
              <a:rPr lang="en-US" dirty="0"/>
              <a:t>Provide more feedback to patients and care takers about their compliance and health state</a:t>
            </a:r>
          </a:p>
          <a:p>
            <a:r>
              <a:rPr lang="en-US" dirty="0"/>
              <a:t>Motivate patients to increase their compliance and to self-report</a:t>
            </a:r>
          </a:p>
          <a:p>
            <a:r>
              <a:rPr lang="en-US" dirty="0"/>
              <a:t>Increase the role of patient self-reporting in care processes</a:t>
            </a:r>
          </a:p>
          <a:p>
            <a:pPr lvl="1">
              <a:spcBef>
                <a:spcPts val="1200"/>
              </a:spcBef>
            </a:pPr>
            <a:endParaRPr lang="en-US" dirty="0"/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0" y="44624"/>
            <a:ext cx="9252520" cy="620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5" tIns="45718" rIns="115585" bIns="45718"/>
          <a:lstStyle/>
          <a:p>
            <a:pPr marL="487647" indent="-487647" algn="ctr" rtl="0">
              <a:buSzPct val="99000"/>
              <a:defRPr/>
            </a:pPr>
            <a:r>
              <a:rPr lang="en-US" sz="3200" b="1" kern="0" dirty="0">
                <a:solidFill>
                  <a:srgbClr val="0070C0"/>
                </a:solidFill>
                <a:latin typeface="+mn-lt"/>
                <a:cs typeface="ＭＳ Ｐゴシック"/>
              </a:rPr>
              <a:t>Discussion (3): Future work</a:t>
            </a:r>
          </a:p>
        </p:txBody>
      </p:sp>
    </p:spTree>
    <p:extLst>
      <p:ext uri="{BB962C8B-B14F-4D97-AF65-F5344CB8AC3E}">
        <p14:creationId xmlns:p14="http://schemas.microsoft.com/office/powerpoint/2010/main" val="8026687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-28774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0"/>
          </p:nvPr>
        </p:nvSpPr>
        <p:spPr>
          <a:xfrm>
            <a:off x="107504" y="764704"/>
            <a:ext cx="4572000" cy="4824536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500" b="1" dirty="0">
                <a:solidFill>
                  <a:srgbClr val="0070C0"/>
                </a:solidFill>
              </a:rPr>
              <a:t>UNIVERSITY OF HAIFA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500" b="1" kern="1200" dirty="0">
                <a:ea typeface="+mn-ea"/>
                <a:cs typeface="+mn-cs"/>
              </a:rPr>
              <a:t>Mor Peleg, </a:t>
            </a:r>
            <a:r>
              <a:rPr lang="en-US" sz="1500" b="1" kern="1200" dirty="0" err="1">
                <a:ea typeface="+mn-ea"/>
                <a:cs typeface="+mn-cs"/>
              </a:rPr>
              <a:t>Pnina</a:t>
            </a:r>
            <a:r>
              <a:rPr lang="en-US" sz="1500" b="1" kern="1200" dirty="0">
                <a:ea typeface="+mn-ea"/>
                <a:cs typeface="+mn-cs"/>
              </a:rPr>
              <a:t> </a:t>
            </a:r>
            <a:r>
              <a:rPr lang="en-US" sz="1500" b="1" kern="1200" dirty="0" err="1">
                <a:ea typeface="+mn-ea"/>
                <a:cs typeface="+mn-cs"/>
              </a:rPr>
              <a:t>Soffer</a:t>
            </a:r>
            <a:r>
              <a:rPr lang="en-US" sz="1500" b="1" kern="1200" dirty="0">
                <a:ea typeface="+mn-ea"/>
                <a:cs typeface="+mn-cs"/>
              </a:rPr>
              <a:t>,  Arturo </a:t>
            </a:r>
            <a:r>
              <a:rPr lang="bs-Latn-BA" sz="1500" b="1" kern="1200" dirty="0">
                <a:ea typeface="+mn-ea"/>
                <a:cs typeface="+mn-cs"/>
              </a:rPr>
              <a:t>González Ferrer</a:t>
            </a:r>
            <a:r>
              <a:rPr lang="en-US" sz="1500" b="1" kern="1200" dirty="0">
                <a:ea typeface="+mn-ea"/>
                <a:cs typeface="+mn-cs"/>
              </a:rPr>
              <a:t>, </a:t>
            </a:r>
            <a:r>
              <a:rPr lang="en-US" sz="1500" b="1" kern="1200" dirty="0" err="1">
                <a:ea typeface="+mn-ea"/>
                <a:cs typeface="+mn-cs"/>
              </a:rPr>
              <a:t>Adi</a:t>
            </a:r>
            <a:r>
              <a:rPr lang="en-US" sz="1500" b="1" kern="1200" dirty="0">
                <a:ea typeface="+mn-ea"/>
                <a:cs typeface="+mn-cs"/>
              </a:rPr>
              <a:t> </a:t>
            </a:r>
            <a:r>
              <a:rPr lang="en-US" sz="1500" b="1" kern="1200" dirty="0" err="1">
                <a:ea typeface="+mn-ea"/>
                <a:cs typeface="+mn-cs"/>
              </a:rPr>
              <a:t>Fux</a:t>
            </a:r>
            <a:r>
              <a:rPr lang="en-US" sz="1500" b="1" kern="1200" dirty="0">
                <a:ea typeface="+mn-ea"/>
                <a:cs typeface="+mn-cs"/>
              </a:rPr>
              <a:t>, Guy </a:t>
            </a:r>
            <a:r>
              <a:rPr lang="en-US" sz="1500" b="1" kern="1200" dirty="0" err="1">
                <a:ea typeface="+mn-ea"/>
                <a:cs typeface="+mn-cs"/>
              </a:rPr>
              <a:t>Klebanov</a:t>
            </a:r>
            <a:r>
              <a:rPr lang="en-US" sz="1500" b="1" kern="1200" dirty="0">
                <a:ea typeface="+mn-ea"/>
                <a:cs typeface="+mn-cs"/>
              </a:rPr>
              <a:t>, Darian </a:t>
            </a:r>
            <a:r>
              <a:rPr lang="en-US" sz="1500" b="1" kern="1200" dirty="0" err="1">
                <a:ea typeface="+mn-ea"/>
                <a:cs typeface="+mn-cs"/>
              </a:rPr>
              <a:t>Shalev</a:t>
            </a:r>
            <a:endParaRPr lang="bs-Latn-BA" sz="1500" b="1" kern="1200" dirty="0">
              <a:ea typeface="+mn-ea"/>
              <a:cs typeface="+mn-cs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bs-Latn-BA" sz="1500" b="1" dirty="0">
                <a:solidFill>
                  <a:srgbClr val="0070C0"/>
                </a:solidFill>
              </a:rPr>
              <a:t>BEN-GURION UNIVERSITY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sz="1500" b="1" dirty="0" err="1"/>
              <a:t>Yuval</a:t>
            </a:r>
            <a:r>
              <a:rPr lang="es-ES" sz="1500" b="1" dirty="0"/>
              <a:t> </a:t>
            </a:r>
            <a:r>
              <a:rPr lang="es-ES" sz="1500" b="1" dirty="0" err="1"/>
              <a:t>Shahar</a:t>
            </a:r>
            <a:r>
              <a:rPr lang="es-ES" sz="1500" b="1" dirty="0"/>
              <a:t>, </a:t>
            </a:r>
            <a:r>
              <a:rPr lang="es-ES" sz="1500" b="1" dirty="0" err="1"/>
              <a:t>Erez</a:t>
            </a:r>
            <a:r>
              <a:rPr lang="es-ES" sz="1500" b="1" dirty="0"/>
              <a:t> Shalom, Denis </a:t>
            </a:r>
            <a:r>
              <a:rPr lang="es-ES" sz="1500" b="1" dirty="0" err="1"/>
              <a:t>Klimov</a:t>
            </a:r>
            <a:r>
              <a:rPr lang="es-ES" sz="1500" b="1" dirty="0"/>
              <a:t>, </a:t>
            </a:r>
            <a:r>
              <a:rPr lang="es-ES" sz="1500" b="1" dirty="0" err="1"/>
              <a:t>Ayelet</a:t>
            </a:r>
            <a:r>
              <a:rPr lang="es-ES" sz="1500" b="1" dirty="0"/>
              <a:t> </a:t>
            </a:r>
            <a:r>
              <a:rPr lang="es-ES" sz="1500" b="1" dirty="0" err="1"/>
              <a:t>Goldstein</a:t>
            </a:r>
            <a:r>
              <a:rPr lang="es-ES" sz="1500" b="1" dirty="0"/>
              <a:t>, </a:t>
            </a:r>
            <a:r>
              <a:rPr lang="bs-Latn-BA" sz="1500" b="1" dirty="0"/>
              <a:t>Avner Hatsek</a:t>
            </a:r>
            <a:r>
              <a:rPr lang="en-US" sz="1500" b="1" dirty="0"/>
              <a:t> </a:t>
            </a:r>
            <a:endParaRPr lang="es-ES" sz="1500" b="1" dirty="0"/>
          </a:p>
          <a:p>
            <a:pPr marL="0" indent="0">
              <a:spcBef>
                <a:spcPts val="600"/>
              </a:spcBef>
              <a:buNone/>
            </a:pPr>
            <a:r>
              <a:rPr lang="bs-Latn-BA" sz="1500" b="1" dirty="0">
                <a:solidFill>
                  <a:srgbClr val="0070C0"/>
                </a:solidFill>
              </a:rPr>
              <a:t>UNIVERSIDAD POLITECNICA DE MADRID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sz="1500" b="1" dirty="0"/>
              <a:t>Elena Hernando, </a:t>
            </a:r>
            <a:r>
              <a:rPr lang="bs-Latn-BA" sz="1500" b="1" dirty="0"/>
              <a:t>Gema García-Sáez</a:t>
            </a:r>
            <a:r>
              <a:rPr lang="en-US" sz="1500" b="1" dirty="0"/>
              <a:t>, </a:t>
            </a:r>
            <a:r>
              <a:rPr lang="bs-Latn-BA" sz="1500" b="1" dirty="0"/>
              <a:t>Iñaki Martínez Sarriegui</a:t>
            </a:r>
            <a:endParaRPr lang="en-US" sz="1500" b="1" dirty="0"/>
          </a:p>
          <a:p>
            <a:pPr marL="0" indent="0">
              <a:spcBef>
                <a:spcPts val="600"/>
              </a:spcBef>
              <a:buNone/>
            </a:pPr>
            <a:r>
              <a:rPr lang="it-IT" sz="1500" b="1" dirty="0">
                <a:solidFill>
                  <a:srgbClr val="0070C0"/>
                </a:solidFill>
              </a:rPr>
              <a:t>UNIVERSITA DEGLI STUDI DI PAVIA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it-IT" sz="1500" b="1" dirty="0"/>
              <a:t>Silvana Quaglini, Riccardo Bellazzi, </a:t>
            </a:r>
            <a:r>
              <a:rPr lang="bs-Latn-BA" sz="1500" b="1" dirty="0"/>
              <a:t>Lucia Sacchi</a:t>
            </a:r>
            <a:r>
              <a:rPr lang="en-US" sz="1500" b="1" dirty="0"/>
              <a:t>, </a:t>
            </a:r>
            <a:r>
              <a:rPr lang="bs-Latn-BA" sz="1500" b="1" dirty="0"/>
              <a:t>Enea Parimbelli</a:t>
            </a:r>
            <a:r>
              <a:rPr lang="en-US" sz="1500" b="1" dirty="0"/>
              <a:t>, </a:t>
            </a:r>
            <a:r>
              <a:rPr lang="bs-Latn-BA" sz="1500" b="1" dirty="0"/>
              <a:t>Silvia Panzarasa</a:t>
            </a:r>
            <a:r>
              <a:rPr lang="en-US" sz="1500" b="1" dirty="0"/>
              <a:t>, </a:t>
            </a:r>
            <a:r>
              <a:rPr lang="bs-Latn-BA" sz="1500" b="1" dirty="0"/>
              <a:t>Paolo Tormene</a:t>
            </a:r>
            <a:endParaRPr lang="en-US" sz="1500" b="1" dirty="0"/>
          </a:p>
          <a:p>
            <a:pPr marL="0" indent="0">
              <a:spcBef>
                <a:spcPts val="600"/>
              </a:spcBef>
              <a:buNone/>
            </a:pPr>
            <a:r>
              <a:rPr lang="bs-Latn-BA" sz="1500" b="1" dirty="0">
                <a:solidFill>
                  <a:srgbClr val="0070C0"/>
                </a:solidFill>
              </a:rPr>
              <a:t>UNIVERSITEIT TWENTE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sz="1500" b="1" dirty="0"/>
              <a:t>Val Jones, </a:t>
            </a:r>
            <a:r>
              <a:rPr lang="es-ES" sz="1500" b="1" dirty="0" err="1"/>
              <a:t>Ing</a:t>
            </a:r>
            <a:r>
              <a:rPr lang="es-ES" sz="1500" b="1" dirty="0"/>
              <a:t> </a:t>
            </a:r>
            <a:r>
              <a:rPr lang="es-ES" sz="1500" b="1" dirty="0" err="1"/>
              <a:t>Widya</a:t>
            </a:r>
            <a:r>
              <a:rPr lang="es-ES" sz="1500" b="1" dirty="0"/>
              <a:t>, </a:t>
            </a:r>
            <a:r>
              <a:rPr lang="es-ES" sz="1500" b="1" dirty="0" err="1"/>
              <a:t>Hermie</a:t>
            </a:r>
            <a:r>
              <a:rPr lang="es-ES" sz="1500" b="1" dirty="0"/>
              <a:t> </a:t>
            </a:r>
            <a:r>
              <a:rPr lang="es-ES" sz="1500" b="1" dirty="0" err="1"/>
              <a:t>Hermens</a:t>
            </a:r>
            <a:r>
              <a:rPr lang="es-ES" sz="1500" b="1" dirty="0"/>
              <a:t>, Richard </a:t>
            </a:r>
            <a:r>
              <a:rPr lang="es-ES" sz="1500" b="1" dirty="0" err="1"/>
              <a:t>Bults</a:t>
            </a:r>
            <a:r>
              <a:rPr lang="es-ES" sz="1500" b="1" dirty="0"/>
              <a:t>, </a:t>
            </a:r>
            <a:r>
              <a:rPr lang="bs-Latn-BA" sz="1500" b="1" dirty="0"/>
              <a:t>Nekane Larburu</a:t>
            </a:r>
            <a:r>
              <a:rPr lang="en-US" sz="1500" b="1" dirty="0"/>
              <a:t>, Nick Fung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500" b="1" dirty="0">
                <a:solidFill>
                  <a:srgbClr val="0070C0"/>
                </a:solidFill>
              </a:rPr>
              <a:t>VIENNA UNIVERSITY OF TECHNOLOGY</a:t>
            </a:r>
            <a:endParaRPr lang="bs-Latn-BA" sz="1500" b="1" dirty="0">
              <a:solidFill>
                <a:srgbClr val="0070C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500" b="1" dirty="0"/>
              <a:t>Silvia </a:t>
            </a:r>
            <a:r>
              <a:rPr lang="en-US" sz="1500" b="1" dirty="0" err="1"/>
              <a:t>Miksch</a:t>
            </a:r>
            <a:r>
              <a:rPr lang="en-US" sz="1500" b="1" dirty="0"/>
              <a:t>, Katharina Kaiser, Anne-Lyse </a:t>
            </a:r>
            <a:r>
              <a:rPr lang="en-US" sz="1500" b="1" dirty="0" err="1"/>
              <a:t>Minard</a:t>
            </a:r>
            <a:r>
              <a:rPr lang="en-US" sz="1500" b="1" dirty="0"/>
              <a:t>, Paolo Federico</a:t>
            </a:r>
            <a:endParaRPr lang="es-ES" sz="1500" b="1" dirty="0"/>
          </a:p>
          <a:p>
            <a:pPr marL="0" indent="0">
              <a:spcBef>
                <a:spcPts val="600"/>
              </a:spcBef>
              <a:buNone/>
            </a:pPr>
            <a:r>
              <a:rPr lang="en-US" sz="1500" b="1" dirty="0">
                <a:solidFill>
                  <a:srgbClr val="C00000"/>
                </a:solidFill>
              </a:rPr>
              <a:t>BEACON TECH LTD.</a:t>
            </a:r>
            <a:endParaRPr lang="bs-Latn-BA" sz="1500" b="1" dirty="0">
              <a:solidFill>
                <a:srgbClr val="C0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500" b="1" dirty="0" err="1"/>
              <a:t>Yoram</a:t>
            </a:r>
            <a:r>
              <a:rPr lang="en-US" sz="1500" b="1" dirty="0"/>
              <a:t> Lev-</a:t>
            </a:r>
            <a:r>
              <a:rPr lang="en-US" sz="1500" b="1" dirty="0" err="1"/>
              <a:t>Yehudi</a:t>
            </a:r>
            <a:r>
              <a:rPr lang="en-US" sz="1500" b="1" dirty="0"/>
              <a:t>, </a:t>
            </a:r>
            <a:r>
              <a:rPr lang="en-US" sz="1500" b="1" dirty="0" err="1"/>
              <a:t>Yoram</a:t>
            </a:r>
            <a:r>
              <a:rPr lang="en-US" sz="1500" b="1" dirty="0"/>
              <a:t> Bar-</a:t>
            </a:r>
            <a:r>
              <a:rPr lang="en-US" sz="1500" b="1" dirty="0" err="1"/>
              <a:t>Zeev</a:t>
            </a:r>
            <a:r>
              <a:rPr lang="en-US" sz="1500" b="1" dirty="0"/>
              <a:t>, </a:t>
            </a:r>
            <a:r>
              <a:rPr lang="bs-Latn-BA" sz="1500" b="1" dirty="0"/>
              <a:t>Ira Mednikova</a:t>
            </a:r>
          </a:p>
          <a:p>
            <a:pPr marL="0" indent="0">
              <a:spcBef>
                <a:spcPts val="600"/>
              </a:spcBef>
              <a:buNone/>
            </a:pPr>
            <a:endParaRPr lang="bs-Latn-BA" sz="1500" b="1" dirty="0"/>
          </a:p>
          <a:p>
            <a:pPr marL="0" indent="0">
              <a:spcBef>
                <a:spcPts val="600"/>
              </a:spcBef>
              <a:buNone/>
            </a:pPr>
            <a:endParaRPr lang="bs-Latn-BA" sz="1500" b="1" dirty="0"/>
          </a:p>
          <a:p>
            <a:pPr marL="0" indent="0">
              <a:spcBef>
                <a:spcPts val="600"/>
              </a:spcBef>
              <a:buNone/>
            </a:pPr>
            <a:endParaRPr lang="bs-Latn-BA" sz="1500" b="1" dirty="0"/>
          </a:p>
          <a:p>
            <a:pPr marL="0" indent="0">
              <a:spcBef>
                <a:spcPts val="600"/>
              </a:spcBef>
              <a:buNone/>
            </a:pPr>
            <a:endParaRPr lang="es-ES" sz="1500" b="1" dirty="0"/>
          </a:p>
          <a:p>
            <a:pPr marL="0" indent="0">
              <a:spcBef>
                <a:spcPts val="600"/>
              </a:spcBef>
              <a:buNone/>
            </a:pPr>
            <a:endParaRPr lang="he-IL" sz="15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9512" y="44624"/>
            <a:ext cx="8229600" cy="792088"/>
          </a:xfrm>
          <a:prstGeom prst="rect">
            <a:avLst/>
          </a:prstGeom>
        </p:spPr>
        <p:txBody>
          <a:bodyPr/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-48" charset="-128"/>
              </a:defRPr>
            </a:lvl9pPr>
          </a:lstStyle>
          <a:p>
            <a:pPr rtl="0"/>
            <a:r>
              <a:rPr lang="en-US" kern="0" dirty="0">
                <a:solidFill>
                  <a:srgbClr val="0070C0"/>
                </a:solidFill>
                <a:latin typeface="+mn-lt"/>
                <a:ea typeface="+mn-ea"/>
              </a:rPr>
              <a:t>Acknowledgements</a:t>
            </a:r>
            <a:endParaRPr lang="he-IL" kern="0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608512" y="764704"/>
            <a:ext cx="4572000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MS PGothic" pitchFamily="34" charset="-128"/>
                <a:cs typeface="ＭＳ Ｐゴシック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MS PGothic" pitchFamily="34" charset="-128"/>
                <a:cs typeface="ＭＳ Ｐゴシック"/>
              </a:defRPr>
            </a:lvl2pPr>
            <a:lvl3pPr marL="12001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MS PGothic" pitchFamily="34" charset="-128"/>
                <a:cs typeface="ＭＳ Ｐゴシック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lang="en-US" sz="180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lang="en-US" sz="180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ＭＳ Ｐゴシック"/>
              </a:defRPr>
            </a:lvl5pPr>
            <a:lvl6pPr marL="25146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600"/>
              </a:spcBef>
              <a:buFontTx/>
              <a:buNone/>
            </a:pPr>
            <a:r>
              <a:rPr lang="bs-Latn-BA" sz="1500" b="1" dirty="0">
                <a:solidFill>
                  <a:srgbClr val="C00000"/>
                </a:solidFill>
                <a:ea typeface="+mn-ea"/>
                <a:cs typeface="+mn-cs"/>
              </a:rPr>
              <a:t>ATOS</a:t>
            </a:r>
            <a:r>
              <a:rPr lang="bs-Latn-BA" sz="1600" b="1" dirty="0">
                <a:solidFill>
                  <a:srgbClr val="FF0000"/>
                </a:solidFill>
              </a:rPr>
              <a:t> </a:t>
            </a:r>
            <a:r>
              <a:rPr lang="bs-Latn-BA" sz="1500" b="1" dirty="0">
                <a:solidFill>
                  <a:srgbClr val="C00000"/>
                </a:solidFill>
                <a:ea typeface="+mn-ea"/>
                <a:cs typeface="+mn-cs"/>
              </a:rPr>
              <a:t>ORIGIN</a:t>
            </a:r>
            <a:r>
              <a:rPr lang="bs-Latn-BA" sz="1600" b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bs-Latn-BA" sz="1500" b="1" dirty="0">
                <a:ea typeface="+mn-ea"/>
                <a:cs typeface="+mn-cs"/>
              </a:rPr>
              <a:t>Carlos Marcos</a:t>
            </a:r>
            <a:r>
              <a:rPr lang="en-US" sz="1500" b="1" dirty="0">
                <a:ea typeface="+mn-ea"/>
                <a:cs typeface="+mn-cs"/>
              </a:rPr>
              <a:t>, </a:t>
            </a:r>
            <a:r>
              <a:rPr lang="bs-Latn-BA" sz="1500" b="1" dirty="0">
                <a:ea typeface="+mn-ea"/>
                <a:cs typeface="+mn-cs"/>
              </a:rPr>
              <a:t>Alberto Crespo</a:t>
            </a:r>
            <a:r>
              <a:rPr lang="en-US" sz="1500" b="1" dirty="0">
                <a:ea typeface="+mn-ea"/>
                <a:cs typeface="+mn-cs"/>
              </a:rPr>
              <a:t>, </a:t>
            </a:r>
            <a:r>
              <a:rPr lang="bs-Latn-BA" sz="1500" b="1" dirty="0">
                <a:ea typeface="+mn-ea"/>
                <a:cs typeface="+mn-cs"/>
              </a:rPr>
              <a:t>Belen Gallego</a:t>
            </a:r>
            <a:r>
              <a:rPr lang="en-US" sz="1500" b="1" dirty="0">
                <a:ea typeface="+mn-ea"/>
                <a:cs typeface="+mn-cs"/>
              </a:rPr>
              <a:t>, </a:t>
            </a:r>
            <a:r>
              <a:rPr lang="bs-Latn-BA" sz="1500" b="1" dirty="0">
                <a:ea typeface="+mn-ea"/>
                <a:cs typeface="+mn-cs"/>
              </a:rPr>
              <a:t>Paz Gómez</a:t>
            </a:r>
            <a:r>
              <a:rPr lang="en-US" sz="1500" b="1" dirty="0">
                <a:ea typeface="+mn-ea"/>
                <a:cs typeface="+mn-cs"/>
              </a:rPr>
              <a:t>, </a:t>
            </a:r>
            <a:r>
              <a:rPr lang="bs-Latn-BA" sz="1500" b="1" dirty="0">
                <a:ea typeface="+mn-ea"/>
                <a:cs typeface="+mn-cs"/>
              </a:rPr>
              <a:t>Blanca Jordan</a:t>
            </a:r>
            <a:r>
              <a:rPr lang="en-US" sz="1500" b="1" dirty="0">
                <a:ea typeface="+mn-ea"/>
                <a:cs typeface="+mn-cs"/>
              </a:rPr>
              <a:t>, </a:t>
            </a:r>
            <a:r>
              <a:rPr lang="es-ES" sz="1500" b="1" dirty="0">
                <a:ea typeface="+mn-ea"/>
                <a:cs typeface="+mn-cs"/>
              </a:rPr>
              <a:t>Carlos Cavero, </a:t>
            </a:r>
            <a:r>
              <a:rPr lang="bs-Latn-BA" sz="1500" b="1" dirty="0">
                <a:ea typeface="+mn-ea"/>
                <a:cs typeface="+mn-cs"/>
              </a:rPr>
              <a:t>Angel Palomares Mario Rodriguez</a:t>
            </a:r>
            <a:r>
              <a:rPr lang="en-US" sz="1500" b="1" dirty="0">
                <a:ea typeface="+mn-ea"/>
                <a:cs typeface="+mn-cs"/>
              </a:rPr>
              <a:t>, </a:t>
            </a:r>
            <a:r>
              <a:rPr lang="bs-Latn-BA" sz="1500" b="1" dirty="0">
                <a:ea typeface="+mn-ea"/>
                <a:cs typeface="+mn-cs"/>
              </a:rPr>
              <a:t>Manuel Perez</a:t>
            </a:r>
            <a:r>
              <a:rPr lang="en-US" sz="1500" b="1" dirty="0">
                <a:ea typeface="+mn-ea"/>
                <a:cs typeface="+mn-cs"/>
              </a:rPr>
              <a:t>, </a:t>
            </a:r>
            <a:r>
              <a:rPr lang="bs-Latn-BA" sz="1500" b="1" dirty="0">
                <a:ea typeface="+mn-ea"/>
                <a:cs typeface="+mn-cs"/>
              </a:rPr>
              <a:t>Pedro Soria-Rodriguez</a:t>
            </a:r>
            <a:endParaRPr lang="en-US" sz="1500" b="1" dirty="0">
              <a:ea typeface="+mn-ea"/>
              <a:cs typeface="+mn-cs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500" b="1" dirty="0">
                <a:solidFill>
                  <a:srgbClr val="C00000"/>
                </a:solidFill>
                <a:ea typeface="+mn-ea"/>
                <a:cs typeface="+mn-cs"/>
              </a:rPr>
              <a:t>MOBIHEALTH</a:t>
            </a:r>
            <a:endParaRPr lang="bs-Latn-BA" sz="1500" b="1" dirty="0">
              <a:solidFill>
                <a:srgbClr val="C00000"/>
              </a:solidFill>
              <a:ea typeface="+mn-ea"/>
              <a:cs typeface="+mn-cs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500" b="1" dirty="0">
                <a:ea typeface="+mn-ea"/>
                <a:cs typeface="+mn-cs"/>
              </a:rPr>
              <a:t>Tom </a:t>
            </a:r>
            <a:r>
              <a:rPr lang="en-US" sz="1500" b="1" dirty="0" err="1">
                <a:ea typeface="+mn-ea"/>
                <a:cs typeface="+mn-cs"/>
              </a:rPr>
              <a:t>Broens</a:t>
            </a:r>
            <a:r>
              <a:rPr lang="en-US" sz="1500" b="1" dirty="0">
                <a:ea typeface="+mn-ea"/>
                <a:cs typeface="+mn-cs"/>
              </a:rPr>
              <a:t>, </a:t>
            </a:r>
            <a:r>
              <a:rPr lang="bs-Latn-BA" sz="1500" b="1" dirty="0">
                <a:ea typeface="+mn-ea"/>
                <a:cs typeface="+mn-cs"/>
              </a:rPr>
              <a:t>Daniel Knoppel</a:t>
            </a:r>
            <a:r>
              <a:rPr lang="en-US" sz="1500" b="1" dirty="0">
                <a:ea typeface="+mn-ea"/>
                <a:cs typeface="+mn-cs"/>
              </a:rPr>
              <a:t>, </a:t>
            </a:r>
            <a:r>
              <a:rPr lang="bs-Latn-BA" sz="1600" b="1" dirty="0"/>
              <a:t>Willem Broekema</a:t>
            </a:r>
            <a:endParaRPr lang="bs-Latn-BA" sz="1500" b="1" dirty="0">
              <a:ea typeface="+mn-ea"/>
              <a:cs typeface="+mn-cs"/>
            </a:endParaRPr>
          </a:p>
          <a:p>
            <a:pPr marL="0" indent="0">
              <a:spcBef>
                <a:spcPts val="600"/>
              </a:spcBef>
              <a:buFontTx/>
              <a:buNone/>
            </a:pPr>
            <a:r>
              <a:rPr lang="en-US" sz="1500" b="1" dirty="0">
                <a:solidFill>
                  <a:srgbClr val="C00000"/>
                </a:solidFill>
                <a:ea typeface="+mn-ea"/>
                <a:cs typeface="+mn-cs"/>
              </a:rPr>
              <a:t>ZORG GEMAK</a:t>
            </a:r>
            <a:r>
              <a:rPr lang="bs-Latn-BA" sz="1500" b="1" dirty="0">
                <a:solidFill>
                  <a:srgbClr val="C00000"/>
                </a:solidFill>
                <a:ea typeface="+mn-ea"/>
                <a:cs typeface="+mn-cs"/>
              </a:rPr>
              <a:t> BV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500" b="1" dirty="0">
                <a:ea typeface="+mn-ea"/>
                <a:cs typeface="+mn-cs"/>
              </a:rPr>
              <a:t>Jan-Marc </a:t>
            </a:r>
            <a:r>
              <a:rPr lang="bs-Latn-BA" sz="1500" b="1" dirty="0">
                <a:ea typeface="+mn-ea"/>
                <a:cs typeface="+mn-cs"/>
              </a:rPr>
              <a:t>Verlinden</a:t>
            </a:r>
            <a:r>
              <a:rPr lang="en-US" sz="1500" b="1" dirty="0">
                <a:ea typeface="+mn-ea"/>
                <a:cs typeface="+mn-cs"/>
              </a:rPr>
              <a:t>, </a:t>
            </a:r>
            <a:r>
              <a:rPr lang="bs-Latn-BA" sz="1500" b="1" dirty="0">
                <a:ea typeface="+mn-ea"/>
                <a:cs typeface="+mn-cs"/>
              </a:rPr>
              <a:t>Bert Verhees</a:t>
            </a:r>
            <a:r>
              <a:rPr lang="en-US" sz="1500" b="1" dirty="0">
                <a:ea typeface="+mn-ea"/>
                <a:cs typeface="+mn-cs"/>
              </a:rPr>
              <a:t>, </a:t>
            </a:r>
            <a:r>
              <a:rPr lang="bs-Latn-BA" sz="1500" b="1" dirty="0">
                <a:ea typeface="+mn-ea"/>
                <a:cs typeface="+mn-cs"/>
              </a:rPr>
              <a:t>Kevin Keene</a:t>
            </a:r>
            <a:r>
              <a:rPr lang="en-US" sz="1500" b="1" dirty="0">
                <a:ea typeface="+mn-ea"/>
                <a:cs typeface="+mn-cs"/>
              </a:rPr>
              <a:t>, </a:t>
            </a:r>
            <a:r>
              <a:rPr lang="bs-Latn-BA" sz="1500" b="1" dirty="0">
                <a:ea typeface="+mn-ea"/>
                <a:cs typeface="+mn-cs"/>
              </a:rPr>
              <a:t>Leo Simons</a:t>
            </a:r>
            <a:endParaRPr lang="en-US" sz="1500" b="1" dirty="0">
              <a:ea typeface="+mn-ea"/>
              <a:cs typeface="+mn-cs"/>
            </a:endParaRPr>
          </a:p>
          <a:p>
            <a:pPr marL="0" indent="0">
              <a:spcBef>
                <a:spcPts val="600"/>
              </a:spcBef>
              <a:buFontTx/>
              <a:buNone/>
            </a:pPr>
            <a:r>
              <a:rPr lang="bs-Latn-BA" sz="1500" b="1" dirty="0">
                <a:solidFill>
                  <a:srgbClr val="00B050"/>
                </a:solidFill>
              </a:rPr>
              <a:t>CORPORACIO SANITARIA PARC TAULI DE SABADELL</a:t>
            </a:r>
            <a:endParaRPr lang="en-US" sz="1500" b="1" dirty="0">
              <a:solidFill>
                <a:srgbClr val="00B050"/>
              </a:solidFill>
            </a:endParaRPr>
          </a:p>
          <a:p>
            <a:pPr marL="0" indent="0">
              <a:spcBef>
                <a:spcPts val="600"/>
              </a:spcBef>
              <a:buFontTx/>
              <a:buNone/>
            </a:pPr>
            <a:r>
              <a:rPr lang="en-US" sz="1500" b="1" dirty="0">
                <a:ea typeface="+mn-ea"/>
                <a:cs typeface="+mn-cs"/>
              </a:rPr>
              <a:t>Mercedes </a:t>
            </a:r>
            <a:r>
              <a:rPr lang="en-US" sz="1500" b="1" dirty="0" err="1">
                <a:ea typeface="+mn-ea"/>
                <a:cs typeface="+mn-cs"/>
              </a:rPr>
              <a:t>Rigla</a:t>
            </a:r>
            <a:r>
              <a:rPr lang="en-US" sz="1500" b="1" dirty="0">
                <a:ea typeface="+mn-ea"/>
                <a:cs typeface="+mn-cs"/>
              </a:rPr>
              <a:t>, </a:t>
            </a:r>
            <a:r>
              <a:rPr lang="bs-Latn-BA" sz="1500" b="1" dirty="0">
                <a:ea typeface="+mn-ea"/>
                <a:cs typeface="+mn-cs"/>
              </a:rPr>
              <a:t>Belén Pons</a:t>
            </a:r>
            <a:r>
              <a:rPr lang="en-US" sz="1500" b="1" dirty="0">
                <a:ea typeface="+mn-ea"/>
                <a:cs typeface="+mn-cs"/>
              </a:rPr>
              <a:t>, </a:t>
            </a:r>
            <a:r>
              <a:rPr lang="bs-Latn-BA" sz="1500" b="1" dirty="0">
                <a:ea typeface="+mn-ea"/>
                <a:cs typeface="+mn-cs"/>
              </a:rPr>
              <a:t>Raquel Tirado</a:t>
            </a:r>
            <a:r>
              <a:rPr lang="en-US" sz="1500" b="1" dirty="0">
                <a:ea typeface="+mn-ea"/>
                <a:cs typeface="+mn-cs"/>
              </a:rPr>
              <a:t>, </a:t>
            </a:r>
            <a:r>
              <a:rPr lang="bs-Latn-BA" sz="1500" b="1" dirty="0">
                <a:ea typeface="+mn-ea"/>
                <a:cs typeface="+mn-cs"/>
              </a:rPr>
              <a:t>Assumpta Caixàs</a:t>
            </a:r>
            <a:endParaRPr lang="en-US" sz="1500" b="1" dirty="0">
              <a:ea typeface="+mn-ea"/>
              <a:cs typeface="+mn-cs"/>
            </a:endParaRPr>
          </a:p>
          <a:p>
            <a:pPr marL="0" indent="0">
              <a:spcBef>
                <a:spcPts val="600"/>
              </a:spcBef>
              <a:buFontTx/>
              <a:buNone/>
            </a:pPr>
            <a:r>
              <a:rPr lang="bs-Latn-BA" sz="1500" b="1" dirty="0">
                <a:solidFill>
                  <a:srgbClr val="00B050"/>
                </a:solidFill>
              </a:rPr>
              <a:t>FONDAZIONE SALVATORE MAUGERI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500" b="1" dirty="0">
                <a:ea typeface="+mn-ea"/>
                <a:cs typeface="+mn-cs"/>
              </a:rPr>
              <a:t>Carlo Napolitano, </a:t>
            </a:r>
            <a:r>
              <a:rPr lang="bs-Latn-BA" sz="1500" b="1" dirty="0">
                <a:ea typeface="+mn-ea"/>
                <a:cs typeface="+mn-cs"/>
              </a:rPr>
              <a:t>Daniele Segagni</a:t>
            </a:r>
            <a:r>
              <a:rPr lang="en-US" sz="1500" b="1" dirty="0">
                <a:ea typeface="+mn-ea"/>
                <a:cs typeface="+mn-cs"/>
              </a:rPr>
              <a:t>, </a:t>
            </a:r>
            <a:r>
              <a:rPr lang="bs-Latn-BA" sz="1500" b="1" dirty="0">
                <a:ea typeface="+mn-ea"/>
                <a:cs typeface="+mn-cs"/>
              </a:rPr>
              <a:t>Silvia Priori</a:t>
            </a:r>
            <a:endParaRPr lang="en-US" sz="1500" b="1" dirty="0">
              <a:ea typeface="+mn-ea"/>
              <a:cs typeface="+mn-cs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s-ES" sz="1500" b="1" dirty="0">
                <a:solidFill>
                  <a:srgbClr val="00B050"/>
                </a:solidFill>
              </a:rPr>
              <a:t>ASSOCIACIO DE DIABETICS DE CATALUNYA (ADC)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bs-Latn-BA" sz="1500" b="1" dirty="0"/>
              <a:t>Àngels Pallàs</a:t>
            </a:r>
            <a:r>
              <a:rPr lang="en-US" sz="1500" b="1" dirty="0"/>
              <a:t>, </a:t>
            </a:r>
            <a:r>
              <a:rPr lang="bs-Latn-BA" sz="1500" b="1" dirty="0">
                <a:ea typeface="+mn-ea"/>
                <a:cs typeface="+mn-cs"/>
              </a:rPr>
              <a:t>Soley Crusellas Montserrat</a:t>
            </a:r>
            <a:endParaRPr lang="bs-Latn-BA" sz="1600" b="1" dirty="0"/>
          </a:p>
          <a:p>
            <a:pPr marL="0" indent="0">
              <a:spcBef>
                <a:spcPts val="600"/>
              </a:spcBef>
              <a:buFontTx/>
              <a:buNone/>
            </a:pPr>
            <a:endParaRPr lang="bs-Latn-BA" sz="1600" b="1" dirty="0"/>
          </a:p>
          <a:p>
            <a:pPr marL="0" indent="0">
              <a:spcBef>
                <a:spcPts val="600"/>
              </a:spcBef>
              <a:buFontTx/>
              <a:buNone/>
            </a:pPr>
            <a:endParaRPr lang="bs-Latn-BA" sz="1600" b="1" dirty="0"/>
          </a:p>
          <a:p>
            <a:pPr marL="0" indent="0">
              <a:spcBef>
                <a:spcPts val="600"/>
              </a:spcBef>
              <a:buFontTx/>
              <a:buNone/>
            </a:pPr>
            <a:endParaRPr lang="bs-Latn-BA" sz="1600" b="1" dirty="0"/>
          </a:p>
          <a:p>
            <a:pPr marL="0" indent="0">
              <a:spcBef>
                <a:spcPts val="600"/>
              </a:spcBef>
              <a:buFontTx/>
              <a:buNone/>
            </a:pPr>
            <a:endParaRPr lang="es-ES" sz="1600" b="1" dirty="0"/>
          </a:p>
          <a:p>
            <a:pPr marL="0" indent="0">
              <a:spcBef>
                <a:spcPts val="600"/>
              </a:spcBef>
              <a:buFontTx/>
              <a:buNone/>
            </a:pPr>
            <a:endParaRPr lang="he-IL" sz="1400" dirty="0"/>
          </a:p>
        </p:txBody>
      </p:sp>
    </p:spTree>
    <p:extLst>
      <p:ext uri="{BB962C8B-B14F-4D97-AF65-F5344CB8AC3E}">
        <p14:creationId xmlns:p14="http://schemas.microsoft.com/office/powerpoint/2010/main" val="38577389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400" dirty="0"/>
              <a:t>Questions?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http://www.mobiguide-project.eu/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morpeleg@is.haifa.ac.il</a:t>
            </a:r>
            <a:endParaRPr lang="he-IL" dirty="0"/>
          </a:p>
        </p:txBody>
      </p:sp>
      <p:sp>
        <p:nvSpPr>
          <p:cNvPr id="3" name="Slide Number Placeholder 2"/>
          <p:cNvSpPr txBox="1">
            <a:spLocks/>
          </p:cNvSpPr>
          <p:nvPr/>
        </p:nvSpPr>
        <p:spPr>
          <a:xfrm>
            <a:off x="5403130" y="6237312"/>
            <a:ext cx="681038" cy="3143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CA938136-7D53-487A-A12C-AB3A5225ECAA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30523"/>
      </p:ext>
    </p:extLst>
  </p:cSld>
  <p:clrMapOvr>
    <a:masterClrMapping/>
  </p:clrMapOvr>
</p:sld>
</file>

<file path=ppt/theme/theme1.xml><?xml version="1.0" encoding="utf-8"?>
<a:theme xmlns:a="http://schemas.openxmlformats.org/drawingml/2006/main" name="Mobiguide_Template_Light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Mobiguide_Template_Light</Template>
  <TotalTime>25677</TotalTime>
  <Words>2244</Words>
  <Application>Microsoft Office PowerPoint</Application>
  <PresentationFormat>On-screen Show (4:3)</PresentationFormat>
  <Paragraphs>496</Paragraphs>
  <Slides>40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MS PGothic</vt:lpstr>
      <vt:lpstr>MS PGothic</vt:lpstr>
      <vt:lpstr>Arial</vt:lpstr>
      <vt:lpstr>Calibri</vt:lpstr>
      <vt:lpstr>Comic Sans MS</vt:lpstr>
      <vt:lpstr>Symbol</vt:lpstr>
      <vt:lpstr>Times New Roman</vt:lpstr>
      <vt:lpstr>Wingdings</vt:lpstr>
      <vt:lpstr>Mobiguide_Template_Light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YLY</Manager>
  <LinksUpToDate>false</LinksUpToDate>
  <SharedDoc>false</SharedDoc>
  <HyperlinkBase>www.smbiopower.eu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SM-BIO-POWER</dc:subject>
  <dc:creator>sharon</dc:creator>
  <cp:keywords>dissemination, project, introduction</cp:keywords>
  <dc:description>to be used as template</dc:description>
  <cp:lastModifiedBy>Arash Shaban-Nejad</cp:lastModifiedBy>
  <cp:revision>482</cp:revision>
  <cp:lastPrinted>2015-05-25T10:17:03Z</cp:lastPrinted>
  <dcterms:created xsi:type="dcterms:W3CDTF">2012-03-08T10:32:45Z</dcterms:created>
  <dcterms:modified xsi:type="dcterms:W3CDTF">2017-02-13T04:48:23Z</dcterms:modified>
  <cp:category>Presentation</cp:category>
</cp:coreProperties>
</file>