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496" r:id="rId2"/>
    <p:sldId id="492" r:id="rId3"/>
    <p:sldId id="544" r:id="rId4"/>
    <p:sldId id="601" r:id="rId5"/>
    <p:sldId id="493" r:id="rId6"/>
    <p:sldId id="495" r:id="rId7"/>
    <p:sldId id="509" r:id="rId8"/>
    <p:sldId id="490" r:id="rId9"/>
    <p:sldId id="560" r:id="rId10"/>
    <p:sldId id="517" r:id="rId11"/>
    <p:sldId id="446" r:id="rId12"/>
    <p:sldId id="550" r:id="rId13"/>
    <p:sldId id="507" r:id="rId14"/>
    <p:sldId id="441" r:id="rId15"/>
    <p:sldId id="484" r:id="rId16"/>
    <p:sldId id="262" r:id="rId17"/>
    <p:sldId id="556" r:id="rId18"/>
    <p:sldId id="561" r:id="rId19"/>
    <p:sldId id="451" r:id="rId20"/>
    <p:sldId id="576" r:id="rId21"/>
    <p:sldId id="448" r:id="rId22"/>
    <p:sldId id="481" r:id="rId23"/>
    <p:sldId id="458" r:id="rId24"/>
    <p:sldId id="459" r:id="rId25"/>
    <p:sldId id="557" r:id="rId26"/>
    <p:sldId id="521" r:id="rId27"/>
    <p:sldId id="597" r:id="rId28"/>
    <p:sldId id="476" r:id="rId29"/>
    <p:sldId id="579" r:id="rId30"/>
    <p:sldId id="452" r:id="rId31"/>
    <p:sldId id="450" r:id="rId32"/>
    <p:sldId id="595" r:id="rId33"/>
    <p:sldId id="599" r:id="rId34"/>
    <p:sldId id="261" r:id="rId35"/>
    <p:sldId id="559" r:id="rId36"/>
    <p:sldId id="503" r:id="rId37"/>
    <p:sldId id="504" r:id="rId38"/>
    <p:sldId id="573" r:id="rId39"/>
    <p:sldId id="363" r:id="rId40"/>
    <p:sldId id="600" r:id="rId41"/>
    <p:sldId id="523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Flora M. Hammond" initials="FMcH [7]" lastIdx="0" clrIdx="6">
    <p:extLst/>
  </p:cmAuthor>
  <p:cmAuthor id="1" name="Flora M. Hammond" initials="FMcH" lastIdx="2" clrIdx="0">
    <p:extLst/>
  </p:cmAuthor>
  <p:cmAuthor id="8" name="Flora M. Hammond" initials="FMcH [8]" lastIdx="1" clrIdx="7">
    <p:extLst/>
  </p:cmAuthor>
  <p:cmAuthor id="2" name="Flora M. Hammond" initials="FMcH [2]" lastIdx="1" clrIdx="1">
    <p:extLst/>
  </p:cmAuthor>
  <p:cmAuthor id="9" name="Flora M. Hammond" initials="FMcH [9]" lastIdx="1" clrIdx="8">
    <p:extLst/>
  </p:cmAuthor>
  <p:cmAuthor id="3" name="Flora M. Hammond" initials="FMcH [3]" lastIdx="1" clrIdx="2">
    <p:extLst/>
  </p:cmAuthor>
  <p:cmAuthor id="10" name="Flora M. Hammond" initials="FMcH [10]" lastIdx="1" clrIdx="9">
    <p:extLst/>
  </p:cmAuthor>
  <p:cmAuthor id="4" name="Flora M. Hammond" initials="FMcH [4]" lastIdx="1" clrIdx="3">
    <p:extLst/>
  </p:cmAuthor>
  <p:cmAuthor id="11" name="Flora M. Hammond" initials="FMcH [11]" lastIdx="1" clrIdx="10">
    <p:extLst/>
  </p:cmAuthor>
  <p:cmAuthor id="5" name="Flora M. Hammond" initials="FMcH [5]" lastIdx="1" clrIdx="4">
    <p:extLst/>
  </p:cmAuthor>
  <p:cmAuthor id="6" name="Flora M. Hammond" initials="FMcH [6]" lastIdx="1" clrIdx="5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393"/>
    <p:restoredTop sz="94505"/>
  </p:normalViewPr>
  <p:slideViewPr>
    <p:cSldViewPr snapToGrid="0" snapToObjects="1">
      <p:cViewPr varScale="1">
        <p:scale>
          <a:sx n="103" d="100"/>
          <a:sy n="103" d="100"/>
        </p:scale>
        <p:origin x="138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96" d="100"/>
          <a:sy n="96" d="100"/>
        </p:scale>
        <p:origin x="2856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johncorrigan:Desktop:Workbook2.xlsx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400" b="1" i="0" baseline="0" dirty="0">
                <a:solidFill>
                  <a:schemeClr val="tx1"/>
                </a:solidFill>
                <a:effectLst/>
              </a:rPr>
              <a:t>Unresponsive at Rehabilitation Admission (n=110): </a:t>
            </a:r>
            <a:endParaRPr lang="en-US" sz="2400" dirty="0"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chemeClr val="tx1"/>
                </a:solidFill>
              </a:defRPr>
            </a:pPr>
            <a:r>
              <a:rPr lang="en-US" sz="2400" dirty="0">
                <a:solidFill>
                  <a:schemeClr val="tx1"/>
                </a:solidFill>
              </a:rPr>
              <a:t>% Independent – Modified Independent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2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Year 1</c:v>
                </c:pt>
              </c:strCache>
            </c:strRef>
          </c:tx>
          <c:spPr>
            <a:solidFill>
              <a:prstClr val="black"/>
            </a:solidFill>
            <a:ln>
              <a:solidFill>
                <a:prstClr val="black"/>
              </a:solidFill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Self Care</c:v>
                </c:pt>
                <c:pt idx="1">
                  <c:v>Mobility</c:v>
                </c:pt>
                <c:pt idx="2">
                  <c:v>Cognition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0.56000000000000005</c:v>
                </c:pt>
                <c:pt idx="1">
                  <c:v>0.23</c:v>
                </c:pt>
                <c:pt idx="2">
                  <c:v>0.16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3DA-0F4A-8CAD-733CD36442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Year 2</c:v>
                </c:pt>
              </c:strCache>
            </c:strRef>
          </c:tx>
          <c:spPr>
            <a:solidFill>
              <a:prstClr val="white"/>
            </a:solidFill>
            <a:ln>
              <a:solidFill>
                <a:prstClr val="black"/>
              </a:solidFill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Self Care</c:v>
                </c:pt>
                <c:pt idx="1">
                  <c:v>Mobility</c:v>
                </c:pt>
                <c:pt idx="2">
                  <c:v>Cognition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0.59</c:v>
                </c:pt>
                <c:pt idx="1">
                  <c:v>0.6</c:v>
                </c:pt>
                <c:pt idx="2">
                  <c:v>0.22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3DA-0F4A-8CAD-733CD36442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Year 5</c:v>
                </c:pt>
              </c:strCache>
            </c:strRef>
          </c:tx>
          <c:spPr>
            <a:pattFill prst="pct50">
              <a:fgClr>
                <a:prstClr val="black"/>
              </a:fgClr>
              <a:bgClr>
                <a:prstClr val="white"/>
              </a:bgClr>
            </a:pattFill>
            <a:ln>
              <a:solidFill>
                <a:prstClr val="black"/>
              </a:solidFill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Self Care</c:v>
                </c:pt>
                <c:pt idx="1">
                  <c:v>Mobility</c:v>
                </c:pt>
                <c:pt idx="2">
                  <c:v>Cognition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0.8</c:v>
                </c:pt>
                <c:pt idx="1">
                  <c:v>0.66</c:v>
                </c:pt>
                <c:pt idx="2">
                  <c:v>0.3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3DA-0F4A-8CAD-733CD36442F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Year 10</c:v>
                </c:pt>
              </c:strCache>
            </c:strRef>
          </c:tx>
          <c:spPr>
            <a:pattFill prst="pct75">
              <a:fgClr>
                <a:prstClr val="black"/>
              </a:fgClr>
              <a:bgClr>
                <a:prstClr val="white"/>
              </a:bgClr>
            </a:pattFill>
            <a:ln>
              <a:solidFill>
                <a:prstClr val="black"/>
              </a:solidFill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Self Care</c:v>
                </c:pt>
                <c:pt idx="1">
                  <c:v>Mobility</c:v>
                </c:pt>
                <c:pt idx="2">
                  <c:v>Cognition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0.72</c:v>
                </c:pt>
                <c:pt idx="1">
                  <c:v>0.7</c:v>
                </c:pt>
                <c:pt idx="2">
                  <c:v>0.25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3DA-0F4A-8CAD-733CD36442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21734824"/>
        <c:axId val="221734432"/>
      </c:barChart>
      <c:catAx>
        <c:axId val="2217348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734432"/>
        <c:crosses val="autoZero"/>
        <c:auto val="1"/>
        <c:lblAlgn val="ctr"/>
        <c:lblOffset val="100"/>
        <c:noMultiLvlLbl val="0"/>
      </c:catAx>
      <c:valAx>
        <c:axId val="2217344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734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 b="1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3324117818606006E-2"/>
          <c:y val="9.2960306589813704E-2"/>
          <c:w val="0.88566800816564595"/>
          <c:h val="0.669796466233748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Sheet1!$I$43</c:f>
              <c:strCache>
                <c:ptCount val="1"/>
                <c:pt idx="0">
                  <c:v>% 2 categ. Improved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13%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A9CC-DB46-81AE-FAE773C24449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A9CC-DB46-81AE-FAE773C24449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9%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A9CC-DB46-81AE-FAE773C24449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A9CC-DB46-81AE-FAE773C2444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Sheet1!$J$42:$M$42</c:f>
              <c:strCache>
                <c:ptCount val="4"/>
                <c:pt idx="0">
                  <c:v>Year 2 vs. Year 1 (N=4,986)</c:v>
                </c:pt>
                <c:pt idx="1">
                  <c:v>Year 5 vs. Year 2 (N=2,867)</c:v>
                </c:pt>
                <c:pt idx="2">
                  <c:v>Year 10 vs. Year 5 (N=796)</c:v>
                </c:pt>
                <c:pt idx="3">
                  <c:v>Year 15 vs. Year 10 (N=194)</c:v>
                </c:pt>
              </c:strCache>
            </c:strRef>
          </c:cat>
          <c:val>
            <c:numRef>
              <c:f>Sheet1!$J$43:$M$43</c:f>
              <c:numCache>
                <c:formatCode>0.0%</c:formatCode>
                <c:ptCount val="4"/>
                <c:pt idx="0">
                  <c:v>0.124749298034497</c:v>
                </c:pt>
                <c:pt idx="1">
                  <c:v>0.108475758632717</c:v>
                </c:pt>
                <c:pt idx="2">
                  <c:v>8.6683417085427095E-2</c:v>
                </c:pt>
                <c:pt idx="3">
                  <c:v>0.10309278350515499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A45-884D-AB6D-B97988EABA0C}"/>
            </c:ext>
          </c:extLst>
        </c:ser>
        <c:ser>
          <c:idx val="1"/>
          <c:order val="1"/>
          <c:tx>
            <c:strRef>
              <c:f>Sheet1!$I$44</c:f>
              <c:strCache>
                <c:ptCount val="1"/>
                <c:pt idx="0">
                  <c:v>% 1 categ. Improved</c:v>
                </c:pt>
              </c:strCache>
            </c:strRef>
          </c:tx>
          <c:spPr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A9CC-DB46-81AE-FAE773C24449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17%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A9CC-DB46-81AE-FAE773C24449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16%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A9CC-DB46-81AE-FAE773C24449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A9CC-DB46-81AE-FAE773C2444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Sheet1!$J$42:$M$42</c:f>
              <c:strCache>
                <c:ptCount val="4"/>
                <c:pt idx="0">
                  <c:v>Year 2 vs. Year 1 (N=4,986)</c:v>
                </c:pt>
                <c:pt idx="1">
                  <c:v>Year 5 vs. Year 2 (N=2,867)</c:v>
                </c:pt>
                <c:pt idx="2">
                  <c:v>Year 10 vs. Year 5 (N=796)</c:v>
                </c:pt>
                <c:pt idx="3">
                  <c:v>Year 15 vs. Year 10 (N=194)</c:v>
                </c:pt>
              </c:strCache>
            </c:strRef>
          </c:cat>
          <c:val>
            <c:numRef>
              <c:f>Sheet1!$J$44:$M$44</c:f>
              <c:numCache>
                <c:formatCode>0.0%</c:formatCode>
                <c:ptCount val="4"/>
                <c:pt idx="0">
                  <c:v>0.19033293221018899</c:v>
                </c:pt>
                <c:pt idx="1">
                  <c:v>0.17265434251831199</c:v>
                </c:pt>
                <c:pt idx="2">
                  <c:v>0.154522613065327</c:v>
                </c:pt>
                <c:pt idx="3">
                  <c:v>0.185567010309278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A45-884D-AB6D-B97988EABA0C}"/>
            </c:ext>
          </c:extLst>
        </c:ser>
        <c:ser>
          <c:idx val="2"/>
          <c:order val="2"/>
          <c:tx>
            <c:strRef>
              <c:f>Sheet1!$I$45</c:f>
              <c:strCache>
                <c:ptCount val="1"/>
                <c:pt idx="0">
                  <c:v>% no change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48%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A9CC-DB46-81AE-FAE773C24449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45%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A9CC-DB46-81AE-FAE773C24449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42%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A9CC-DB46-81AE-FAE773C24449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39%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A9CC-DB46-81AE-FAE773C2444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Sheet1!$J$42:$M$42</c:f>
              <c:strCache>
                <c:ptCount val="4"/>
                <c:pt idx="0">
                  <c:v>Year 2 vs. Year 1 (N=4,986)</c:v>
                </c:pt>
                <c:pt idx="1">
                  <c:v>Year 5 vs. Year 2 (N=2,867)</c:v>
                </c:pt>
                <c:pt idx="2">
                  <c:v>Year 10 vs. Year 5 (N=796)</c:v>
                </c:pt>
                <c:pt idx="3">
                  <c:v>Year 15 vs. Year 10 (N=194)</c:v>
                </c:pt>
              </c:strCache>
            </c:strRef>
          </c:cat>
          <c:val>
            <c:numRef>
              <c:f>Sheet1!$J$45:$M$45</c:f>
              <c:numCache>
                <c:formatCode>0.0%</c:formatCode>
                <c:ptCount val="4"/>
                <c:pt idx="0">
                  <c:v>0.48235058162855998</c:v>
                </c:pt>
                <c:pt idx="1">
                  <c:v>0.44785490059295502</c:v>
                </c:pt>
                <c:pt idx="2">
                  <c:v>0.41834170854271402</c:v>
                </c:pt>
                <c:pt idx="3">
                  <c:v>0.39175257731958901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A45-884D-AB6D-B97988EABA0C}"/>
            </c:ext>
          </c:extLst>
        </c:ser>
        <c:ser>
          <c:idx val="3"/>
          <c:order val="3"/>
          <c:tx>
            <c:strRef>
              <c:f>Sheet1!$I$46</c:f>
              <c:strCache>
                <c:ptCount val="1"/>
                <c:pt idx="0">
                  <c:v>% 1 categ. Declined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A9CC-DB46-81AE-FAE773C24449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14%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9CC-DB46-81AE-FAE773C24449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13%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A9CC-DB46-81AE-FAE773C24449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A9CC-DB46-81AE-FAE773C2444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Sheet1!$J$42:$M$42</c:f>
              <c:strCache>
                <c:ptCount val="4"/>
                <c:pt idx="0">
                  <c:v>Year 2 vs. Year 1 (N=4,986)</c:v>
                </c:pt>
                <c:pt idx="1">
                  <c:v>Year 5 vs. Year 2 (N=2,867)</c:v>
                </c:pt>
                <c:pt idx="2">
                  <c:v>Year 10 vs. Year 5 (N=796)</c:v>
                </c:pt>
                <c:pt idx="3">
                  <c:v>Year 15 vs. Year 10 (N=194)</c:v>
                </c:pt>
              </c:strCache>
            </c:strRef>
          </c:cat>
          <c:val>
            <c:numRef>
              <c:f>Sheet1!$J$46:$M$46</c:f>
              <c:numCache>
                <c:formatCode>0.0%</c:formatCode>
                <c:ptCount val="4"/>
                <c:pt idx="0">
                  <c:v>0.11472121941436</c:v>
                </c:pt>
                <c:pt idx="1">
                  <c:v>0.141611440530171</c:v>
                </c:pt>
                <c:pt idx="2">
                  <c:v>0.133165829145729</c:v>
                </c:pt>
                <c:pt idx="3">
                  <c:v>8.2474226804123696E-2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A45-884D-AB6D-B97988EABA0C}"/>
            </c:ext>
          </c:extLst>
        </c:ser>
        <c:ser>
          <c:idx val="4"/>
          <c:order val="4"/>
          <c:tx>
            <c:strRef>
              <c:f>Sheet1!$I$47</c:f>
              <c:strCache>
                <c:ptCount val="1"/>
                <c:pt idx="0">
                  <c:v>% 2 categ. Declined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9%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9CC-DB46-81AE-FAE773C24449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9CC-DB46-81AE-FAE773C24449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21%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9CC-DB46-81AE-FAE773C24449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24%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9CC-DB46-81AE-FAE773C2444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Sheet1!$J$42:$M$42</c:f>
              <c:strCache>
                <c:ptCount val="4"/>
                <c:pt idx="0">
                  <c:v>Year 2 vs. Year 1 (N=4,986)</c:v>
                </c:pt>
                <c:pt idx="1">
                  <c:v>Year 5 vs. Year 2 (N=2,867)</c:v>
                </c:pt>
                <c:pt idx="2">
                  <c:v>Year 10 vs. Year 5 (N=796)</c:v>
                </c:pt>
                <c:pt idx="3">
                  <c:v>Year 15 vs. Year 10 (N=194)</c:v>
                </c:pt>
              </c:strCache>
            </c:strRef>
          </c:cat>
          <c:val>
            <c:numRef>
              <c:f>Sheet1!$J$47:$M$47</c:f>
              <c:numCache>
                <c:formatCode>0.0%</c:formatCode>
                <c:ptCount val="4"/>
                <c:pt idx="0">
                  <c:v>8.7845968712394806E-2</c:v>
                </c:pt>
                <c:pt idx="1">
                  <c:v>0.129403557725846</c:v>
                </c:pt>
                <c:pt idx="2">
                  <c:v>0.207286432160804</c:v>
                </c:pt>
                <c:pt idx="3">
                  <c:v>0.23711340206185599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A45-884D-AB6D-B97988EABA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0764448"/>
        <c:axId val="130767584"/>
      </c:barChart>
      <c:catAx>
        <c:axId val="1307644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2200" b="1"/>
            </a:pPr>
            <a:endParaRPr lang="en-US"/>
          </a:p>
        </c:txPr>
        <c:crossAx val="130767584"/>
        <c:crosses val="autoZero"/>
        <c:auto val="1"/>
        <c:lblAlgn val="ctr"/>
        <c:lblOffset val="100"/>
        <c:noMultiLvlLbl val="0"/>
      </c:catAx>
      <c:valAx>
        <c:axId val="130767584"/>
        <c:scaling>
          <c:orientation val="minMax"/>
        </c:scaling>
        <c:delete val="0"/>
        <c:axPos val="l"/>
        <c:majorGridlines>
          <c:spPr>
            <a:ln>
              <a:solidFill>
                <a:schemeClr val="tx1"/>
              </a:solidFill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en-US"/>
          </a:p>
        </c:txPr>
        <c:crossAx val="130764448"/>
        <c:crosses val="autoZero"/>
        <c:crossBetween val="between"/>
        <c:majorUnit val="0.2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"/>
          <c:y val="5.2680133936028805E-4"/>
          <c:w val="1"/>
          <c:h val="7.5386556543772104E-2"/>
        </c:manualLayout>
      </c:layout>
      <c:overlay val="0"/>
      <c:txPr>
        <a:bodyPr/>
        <a:lstStyle/>
        <a:p>
          <a:pPr>
            <a:defRPr sz="1600" b="1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Sheet2!$K$58</c:f>
              <c:strCache>
                <c:ptCount val="1"/>
                <c:pt idx="0">
                  <c:v>No TBI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Sheet2!$J$59:$J$60</c:f>
              <c:strCache>
                <c:ptCount val="2"/>
                <c:pt idx="0">
                  <c:v>6 Month Return to DOC</c:v>
                </c:pt>
                <c:pt idx="1">
                  <c:v>12 Month Return to DOC</c:v>
                </c:pt>
              </c:strCache>
            </c:strRef>
          </c:cat>
          <c:val>
            <c:numRef>
              <c:f>Sheet2!$K$59:$K$60</c:f>
              <c:numCache>
                <c:formatCode>###0.0%</c:formatCode>
                <c:ptCount val="2"/>
                <c:pt idx="0">
                  <c:v>5.7404326123128124E-2</c:v>
                </c:pt>
                <c:pt idx="1">
                  <c:v>0.13311148086522462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C24-2342-B09A-84C94EC0D622}"/>
            </c:ext>
          </c:extLst>
        </c:ser>
        <c:ser>
          <c:idx val="1"/>
          <c:order val="1"/>
          <c:tx>
            <c:strRef>
              <c:f>Sheet2!$L$58</c:f>
              <c:strCache>
                <c:ptCount val="1"/>
                <c:pt idx="0">
                  <c:v>TBI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Sheet2!$J$59:$J$60</c:f>
              <c:strCache>
                <c:ptCount val="2"/>
                <c:pt idx="0">
                  <c:v>6 Month Return to DOC</c:v>
                </c:pt>
                <c:pt idx="1">
                  <c:v>12 Month Return to DOC</c:v>
                </c:pt>
              </c:strCache>
            </c:strRef>
          </c:cat>
          <c:val>
            <c:numRef>
              <c:f>Sheet2!$L$59:$L$60</c:f>
              <c:numCache>
                <c:formatCode>###0.0%</c:formatCode>
                <c:ptCount val="2"/>
                <c:pt idx="0">
                  <c:v>0.12080536912751677</c:v>
                </c:pt>
                <c:pt idx="1">
                  <c:v>0.2348993288590604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C24-2342-B09A-84C94EC0D6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1733256"/>
        <c:axId val="221732080"/>
      </c:barChart>
      <c:catAx>
        <c:axId val="221733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732080"/>
        <c:crosses val="autoZero"/>
        <c:auto val="1"/>
        <c:lblAlgn val="ctr"/>
        <c:lblOffset val="100"/>
        <c:noMultiLvlLbl val="0"/>
      </c:catAx>
      <c:valAx>
        <c:axId val="221732080"/>
        <c:scaling>
          <c:orientation val="minMax"/>
        </c:scaling>
        <c:delete val="1"/>
        <c:axPos val="l"/>
        <c:numFmt formatCode="###0.0%" sourceLinked="1"/>
        <c:majorTickMark val="none"/>
        <c:minorTickMark val="none"/>
        <c:tickLblPos val="nextTo"/>
        <c:crossAx val="221733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'Treatment Group (ALL)'!$J$6</c:f>
              <c:strCache>
                <c:ptCount val="1"/>
                <c:pt idx="0">
                  <c:v>No Treatment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'Treatment Group (ALL)'!$I$7:$I$8</c:f>
              <c:strCache>
                <c:ptCount val="2"/>
                <c:pt idx="0">
                  <c:v>6 Month Re-Arrest</c:v>
                </c:pt>
                <c:pt idx="1">
                  <c:v>12 Month Re-Arrest</c:v>
                </c:pt>
              </c:strCache>
            </c:strRef>
          </c:cat>
          <c:val>
            <c:numRef>
              <c:f>'Treatment Group (ALL)'!$J$7:$J$8</c:f>
              <c:numCache>
                <c:formatCode>###0.0%</c:formatCode>
                <c:ptCount val="2"/>
                <c:pt idx="0">
                  <c:v>0.13422818791946309</c:v>
                </c:pt>
                <c:pt idx="1">
                  <c:v>0.24161073825503357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E04-E54A-B23F-69014CC1F49B}"/>
            </c:ext>
          </c:extLst>
        </c:ser>
        <c:ser>
          <c:idx val="1"/>
          <c:order val="1"/>
          <c:tx>
            <c:strRef>
              <c:f>'Treatment Group (ALL)'!$K$6</c:f>
              <c:strCache>
                <c:ptCount val="1"/>
                <c:pt idx="0">
                  <c:v>Treatment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'Treatment Group (ALL)'!$I$7:$I$8</c:f>
              <c:strCache>
                <c:ptCount val="2"/>
                <c:pt idx="0">
                  <c:v>6 Month Re-Arrest</c:v>
                </c:pt>
                <c:pt idx="1">
                  <c:v>12 Month Re-Arrest</c:v>
                </c:pt>
              </c:strCache>
            </c:strRef>
          </c:cat>
          <c:val>
            <c:numRef>
              <c:f>'Treatment Group (ALL)'!$K$7:$K$8</c:f>
              <c:numCache>
                <c:formatCode>###0.0%</c:formatCode>
                <c:ptCount val="2"/>
                <c:pt idx="0">
                  <c:v>2.7777777777777776E-2</c:v>
                </c:pt>
                <c:pt idx="1">
                  <c:v>0.1111111111111111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E04-E54A-B23F-69014CC1F4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1727768"/>
        <c:axId val="221732864"/>
      </c:barChart>
      <c:catAx>
        <c:axId val="221727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732864"/>
        <c:crosses val="autoZero"/>
        <c:auto val="1"/>
        <c:lblAlgn val="ctr"/>
        <c:lblOffset val="100"/>
        <c:noMultiLvlLbl val="0"/>
      </c:catAx>
      <c:valAx>
        <c:axId val="221732864"/>
        <c:scaling>
          <c:orientation val="minMax"/>
        </c:scaling>
        <c:delete val="1"/>
        <c:axPos val="l"/>
        <c:numFmt formatCode="###0.0%" sourceLinked="1"/>
        <c:majorTickMark val="none"/>
        <c:minorTickMark val="none"/>
        <c:tickLblPos val="nextTo"/>
        <c:crossAx val="221727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0.04278</cdr:x>
      <cdr:y>0.06275</cdr:y>
    </cdr:from>
    <cdr:to>
      <cdr:x>0.47936</cdr:x>
      <cdr:y>0.24957</cdr:y>
    </cdr:to>
    <cdr:sp macro="" textlink="">
      <cdr:nvSpPr>
        <cdr:cNvPr id="2" name="TextBox 2">
          <a:extLst xmlns:a="http://schemas.openxmlformats.org/drawingml/2006/main">
            <a:ext uri="{FF2B5EF4-FFF2-40B4-BE49-F238E27FC236}">
              <a16:creationId xmlns:a16="http://schemas.microsoft.com/office/drawing/2014/main" xmlns="" id="{2003D09B-AA97-4343-9F82-2CBC18DD82CD}"/>
            </a:ext>
          </a:extLst>
        </cdr:cNvPr>
        <cdr:cNvSpPr txBox="1"/>
      </cdr:nvSpPr>
      <cdr:spPr>
        <a:xfrm xmlns:a="http://schemas.openxmlformats.org/drawingml/2006/main">
          <a:off x="221678" y="237784"/>
          <a:ext cx="2262158" cy="70788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 b="1" dirty="0"/>
            <a:t>Recidivism without Vs with RF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BECC6E-E687-4E4D-9F5F-915AF5D31D8C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74683E-582A-2E45-9842-E772066CF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7759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045A4B-7836-7341-B2D2-A36E19C98CB2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13C5F7-C7D6-6D40-BCE7-598D8560D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112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spcBef>
                <a:spcPct val="0"/>
              </a:spcBef>
            </a:pPr>
            <a:fld id="{721CEB5C-D112-C64A-AB0F-4897E859CC04}" type="slidenum">
              <a:rPr kumimoji="0" lang="en-GB" altLang="en-US"/>
              <a:pPr>
                <a:spcBef>
                  <a:spcPct val="0"/>
                </a:spcBef>
              </a:pPr>
              <a:t>1</a:t>
            </a:fld>
            <a:endParaRPr kumimoji="0" lang="en-GB" altLang="en-U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 altLang="en-US" sz="1600" b="1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7391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C5F7-C7D6-6D40-BCE7-598D8560DFD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4889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28713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C5F7-C7D6-6D40-BCE7-598D8560DFD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4616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C5F7-C7D6-6D40-BCE7-598D8560DFD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5800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spcBef>
                <a:spcPct val="0"/>
              </a:spcBef>
            </a:pPr>
            <a:fld id="{721CEB5C-D112-C64A-AB0F-4897E859CC04}" type="slidenum">
              <a:rPr kumimoji="0" lang="en-GB" altLang="en-US"/>
              <a:pPr>
                <a:spcBef>
                  <a:spcPct val="0"/>
                </a:spcBef>
              </a:pPr>
              <a:t>6</a:t>
            </a:fld>
            <a:endParaRPr kumimoji="0" lang="en-GB" altLang="en-U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en-GB" altLang="en-US" sz="1600" dirty="0">
                <a:latin typeface="Times New Roman" charset="0"/>
              </a:rPr>
              <a:t>Engage my myth-busting friends, Adam &amp; Jamie</a:t>
            </a:r>
          </a:p>
        </p:txBody>
      </p:sp>
    </p:spTree>
    <p:extLst>
      <p:ext uri="{BB962C8B-B14F-4D97-AF65-F5344CB8AC3E}">
        <p14:creationId xmlns:p14="http://schemas.microsoft.com/office/powerpoint/2010/main" val="4047227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Myths are baked into our system of care and influence our care and outcomes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C5F7-C7D6-6D40-BCE7-598D8560DFD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5295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C5F7-C7D6-6D40-BCE7-598D8560DFD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4777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spcBef>
                <a:spcPct val="0"/>
              </a:spcBef>
            </a:pPr>
            <a:fld id="{721CEB5C-D112-C64A-AB0F-4897E859CC04}" type="slidenum">
              <a:rPr kumimoji="0" lang="en-GB" altLang="en-US"/>
              <a:pPr>
                <a:spcBef>
                  <a:spcPct val="0"/>
                </a:spcBef>
              </a:pPr>
              <a:t>9</a:t>
            </a:fld>
            <a:endParaRPr kumimoji="0" lang="en-GB" altLang="en-U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 altLang="en-US" sz="1600" b="1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60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C5F7-C7D6-6D40-BCE7-598D8560DFD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8702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01D760-247D-45EE-AE38-EE281E3FC9C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9529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C5F7-C7D6-6D40-BCE7-598D8560DFD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2624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C5F7-C7D6-6D40-BCE7-598D8560DFD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6950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C5F7-C7D6-6D40-BCE7-598D8560DFD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5022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C5F7-C7D6-6D40-BCE7-598D8560DFD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5426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84275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49"/>
            <a:ext cx="5486400" cy="441094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C5F7-C7D6-6D40-BCE7-598D8560DFD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558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spcBef>
                <a:spcPct val="0"/>
              </a:spcBef>
            </a:pPr>
            <a:fld id="{721CEB5C-D112-C64A-AB0F-4897E859CC04}" type="slidenum">
              <a:rPr kumimoji="0" lang="en-GB" altLang="en-US"/>
              <a:pPr>
                <a:spcBef>
                  <a:spcPct val="0"/>
                </a:spcBef>
              </a:pPr>
              <a:t>17</a:t>
            </a:fld>
            <a:endParaRPr kumimoji="0" lang="en-GB" altLang="en-U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 altLang="en-US" sz="1600" b="1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6830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C5F7-C7D6-6D40-BCE7-598D8560DFD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9954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sz="1800" b="1" dirty="0">
                <a:latin typeface="Helvetica Neue" charset="0"/>
                <a:ea typeface="Helvetica Neue" charset="0"/>
                <a:cs typeface="Helvetica Neue" charset="0"/>
              </a:rPr>
              <a:t>….</a:t>
            </a:r>
            <a:r>
              <a:rPr lang="en-US" sz="1800" b="1" dirty="0">
                <a:latin typeface="Helvetica Neue" charset="0"/>
                <a:ea typeface="Helvetica Neue" charset="0"/>
                <a:cs typeface="Helvetica Neue" charset="0"/>
              </a:rPr>
              <a:t> need to provide infrastructure, activate, empower, &amp; build self efficacy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C5F7-C7D6-6D40-BCE7-598D8560DFD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007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88963" y="255588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88963" y="3519055"/>
            <a:ext cx="5964237" cy="5056909"/>
          </a:xfrm>
        </p:spPr>
        <p:txBody>
          <a:bodyPr/>
          <a:lstStyle/>
          <a:p>
            <a:r>
              <a:rPr lang="en-US" sz="1000" dirty="0"/>
              <a:t>Clinical Information Systems: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en-US" sz="1000" dirty="0"/>
              <a:t>Chronic disease registry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en-US" sz="1000" dirty="0"/>
              <a:t>Performance metrics</a:t>
            </a:r>
          </a:p>
          <a:p>
            <a:endParaRPr lang="en-US" sz="1000" dirty="0"/>
          </a:p>
          <a:p>
            <a:r>
              <a:rPr lang="en-US" sz="1000" dirty="0"/>
              <a:t>Decision Support: 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en-US" sz="1000" dirty="0"/>
              <a:t>Practice supervision with specialist consultant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en-US" sz="1000" dirty="0"/>
              <a:t>Practice guidelines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en-US" sz="1000" dirty="0"/>
              <a:t>Team seminars, webinars, podcasts</a:t>
            </a:r>
          </a:p>
          <a:p>
            <a:endParaRPr lang="en-US" sz="1000" dirty="0"/>
          </a:p>
          <a:p>
            <a:r>
              <a:rPr lang="en-US" sz="1000" dirty="0"/>
              <a:t>Delivery System Design: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Practice teams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At-risk case management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Planned visits based on risk and need</a:t>
            </a:r>
          </a:p>
          <a:p>
            <a:endParaRPr lang="en-US" sz="1000" dirty="0"/>
          </a:p>
          <a:p>
            <a:r>
              <a:rPr lang="en-US" sz="1000" dirty="0"/>
              <a:t>Self-Management:</a:t>
            </a:r>
          </a:p>
          <a:p>
            <a:pPr marL="185738" indent="-171450">
              <a:buFont typeface="Arial" panose="020B0604020202020204" pitchFamily="34" charset="0"/>
              <a:buChar char="•"/>
            </a:pPr>
            <a:r>
              <a:rPr lang="en-US" sz="1000" dirty="0"/>
              <a:t>Patient goal setting (list of possible goals; buddy or sponsor; )</a:t>
            </a:r>
          </a:p>
          <a:p>
            <a:pPr marL="185738" indent="-171450">
              <a:buFont typeface="Arial" panose="020B0604020202020204" pitchFamily="34" charset="0"/>
              <a:buChar char="•"/>
            </a:pPr>
            <a:r>
              <a:rPr lang="en-US" sz="1000" dirty="0"/>
              <a:t>Goal monitoring &amp; support (guidance &amp; approval)</a:t>
            </a:r>
          </a:p>
          <a:p>
            <a:pPr marL="185738" indent="-171450">
              <a:buFont typeface="Arial" panose="020B0604020202020204" pitchFamily="34" charset="0"/>
              <a:buChar char="•"/>
            </a:pPr>
            <a:r>
              <a:rPr lang="en-US" sz="1000" dirty="0"/>
              <a:t>Patient classes</a:t>
            </a:r>
          </a:p>
          <a:p>
            <a:pPr marL="185738" indent="-171450">
              <a:buFont typeface="Arial" panose="020B0604020202020204" pitchFamily="34" charset="0"/>
              <a:buChar char="•"/>
            </a:pPr>
            <a:r>
              <a:rPr lang="en-US" sz="1000" dirty="0"/>
              <a:t>Patient record keeping</a:t>
            </a:r>
          </a:p>
          <a:p>
            <a:pPr marL="185738" indent="-171450">
              <a:buFont typeface="Arial" panose="020B0604020202020204" pitchFamily="34" charset="0"/>
              <a:buChar char="•"/>
            </a:pPr>
            <a:r>
              <a:rPr lang="en-US" sz="1000" dirty="0"/>
              <a:t>Action card with advice for patients</a:t>
            </a:r>
          </a:p>
          <a:p>
            <a:pPr marL="185738" indent="-171450">
              <a:buFont typeface="Arial" panose="020B0604020202020204" pitchFamily="34" charset="0"/>
              <a:buChar char="•"/>
            </a:pPr>
            <a:r>
              <a:rPr lang="en-US" sz="1000" dirty="0"/>
              <a:t>Webpage, app, </a:t>
            </a:r>
            <a:r>
              <a:rPr lang="en-US" sz="1000" dirty="0" err="1"/>
              <a:t>etc</a:t>
            </a:r>
            <a:r>
              <a:rPr lang="en-US" sz="1000" dirty="0"/>
              <a:t> with information &amp; guidance</a:t>
            </a:r>
          </a:p>
          <a:p>
            <a:endParaRPr lang="en-US" sz="1000" dirty="0"/>
          </a:p>
          <a:p>
            <a:r>
              <a:rPr lang="en-US" sz="1000" dirty="0"/>
              <a:t>Supportive environment:</a:t>
            </a:r>
          </a:p>
          <a:p>
            <a:endParaRPr lang="en-US" sz="1000" dirty="0"/>
          </a:p>
          <a:p>
            <a:endParaRPr lang="en-US" sz="1000" dirty="0"/>
          </a:p>
          <a:p>
            <a:r>
              <a:rPr lang="en-US" sz="1000" dirty="0"/>
              <a:t>Public Policy &amp; Resources:</a:t>
            </a:r>
          </a:p>
          <a:p>
            <a:endParaRPr lang="en-US" sz="1000" dirty="0"/>
          </a:p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C5F7-C7D6-6D40-BCE7-598D8560DFD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548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BA5F8F80-79A8-8F46-9880-FB6558D276EA}" type="slidenum">
              <a:rPr lang="en-US" altLang="en-US" sz="1200">
                <a:latin typeface="Arial" charset="0"/>
                <a:ea typeface="MS PGothic" charset="-128"/>
              </a:rPr>
              <a:pPr eaLnBrk="1" hangingPunct="1"/>
              <a:t>21</a:t>
            </a:fld>
            <a:endParaRPr lang="en-US" altLang="en-US" sz="1200">
              <a:latin typeface="Arial" charset="0"/>
              <a:ea typeface="MS PGothic" charset="-128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2113" y="715963"/>
            <a:ext cx="6235700" cy="35083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670769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31090FDB-A306-9749-9360-963D14A2D38A}" type="slidenum">
              <a:rPr lang="en-US" altLang="en-US" sz="1200"/>
              <a:pPr eaLnBrk="1" hangingPunct="1"/>
              <a:t>22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4770955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C5F7-C7D6-6D40-BCE7-598D8560DFD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0172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5120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charset="0"/>
                <a:ea typeface="MS PGothic" charset="-128"/>
                <a:cs typeface="ＭＳ Ｐゴシック" charset="-128"/>
              </a:defRPr>
            </a:lvl1pPr>
            <a:lvl2pPr marL="755650" indent="-2905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63638" indent="-23177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30363" indent="-23177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95500" indent="-23177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</a:pPr>
            <a:fld id="{8397FF3E-EB5D-C546-98A1-A94DC283E996}" type="slidenum">
              <a:rPr kumimoji="0" lang="en-US" altLang="en-US"/>
              <a:pPr>
                <a:spcBef>
                  <a:spcPct val="0"/>
                </a:spcBef>
              </a:pPr>
              <a:t>24</a:t>
            </a:fld>
            <a:endParaRPr kumimoji="0"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451399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spcBef>
                <a:spcPct val="0"/>
              </a:spcBef>
            </a:pPr>
            <a:fld id="{721CEB5C-D112-C64A-AB0F-4897E859CC04}" type="slidenum">
              <a:rPr kumimoji="0" lang="en-GB" altLang="en-US"/>
              <a:pPr>
                <a:spcBef>
                  <a:spcPct val="0"/>
                </a:spcBef>
              </a:pPr>
              <a:t>25</a:t>
            </a:fld>
            <a:endParaRPr kumimoji="0" lang="en-GB" altLang="en-U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 altLang="en-US" sz="1600" b="1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0348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49"/>
            <a:ext cx="5486400" cy="4507923"/>
          </a:xfrm>
        </p:spPr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C5F7-C7D6-6D40-BCE7-598D8560DFDE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1209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C5F7-C7D6-6D40-BCE7-598D8560DFD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0160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1800" dirty="0"/>
              <a:t>Many drop face of the Earth after acute care discharge ….  Approximately 85% never meet PMR or </a:t>
            </a:r>
            <a:r>
              <a:rPr lang="en-US" sz="1800" dirty="0" err="1"/>
              <a:t>neuropsych</a:t>
            </a:r>
            <a:r>
              <a:rPr lang="en-US" sz="1800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C5F7-C7D6-6D40-BCE7-598D8560DFD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3468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C5F7-C7D6-6D40-BCE7-598D8560DFD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5254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C5F7-C7D6-6D40-BCE7-598D8560DFD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2298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C5F7-C7D6-6D40-BCE7-598D8560DFD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9639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RF provides communication and coordination across service providers and community </a:t>
            </a:r>
          </a:p>
          <a:p>
            <a:endParaRPr lang="en-US" sz="1800" dirty="0"/>
          </a:p>
          <a:p>
            <a:r>
              <a:rPr lang="en-US" sz="1800" dirty="0"/>
              <a:t>…. </a:t>
            </a:r>
            <a:r>
              <a:rPr lang="en-US" sz="1800" b="1" dirty="0"/>
              <a:t>Regarding how BI may influence treatment/service and how to compensate.</a:t>
            </a:r>
          </a:p>
          <a:p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Employment services …. Substance abuse providers, Mental Health providers; Dept of Corrections</a:t>
            </a:r>
          </a:p>
          <a:p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Neuropsychology …. PM&amp;R, other ….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C5F7-C7D6-6D40-BCE7-598D8560DFD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1448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1800" b="1" dirty="0"/>
              <a:t>Money saved by decreasing recidivism.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C5F7-C7D6-6D40-BCE7-598D8560DFD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70997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49"/>
            <a:ext cx="5486400" cy="4284663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Indiana State Department of Health Lead Agency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Prospectively recruit 150 TBI from the trauma center and randomize 100 to RF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  <a:p>
            <a:r>
              <a:rPr lang="en-US" sz="1000" dirty="0"/>
              <a:t>- Cohort metrics:  e.g.:  Mayo Portland q 6 months</a:t>
            </a:r>
          </a:p>
          <a:p>
            <a:r>
              <a:rPr lang="en-US" sz="1000" dirty="0"/>
              <a:t>- Specific metrics:  Depression metric;  Pain: # opioids</a:t>
            </a:r>
          </a:p>
          <a:p>
            <a:endParaRPr lang="en-US" sz="1000" b="1" dirty="0"/>
          </a:p>
          <a:p>
            <a:r>
              <a:rPr lang="en-US" sz="1800" b="1" dirty="0"/>
              <a:t>Few pts w/ TBI have a PCP &amp; if they do have a PCP, they often don’t have expertise in BI &amp;  disability.  </a:t>
            </a:r>
          </a:p>
          <a:p>
            <a:pPr marL="228600" indent="-228600">
              <a:buAutoNum type="arabicParenR"/>
            </a:pPr>
            <a:r>
              <a:rPr lang="en-US" sz="1800" b="1" dirty="0"/>
              <a:t>Immediate access</a:t>
            </a:r>
          </a:p>
          <a:p>
            <a:pPr marL="228600" indent="-228600">
              <a:buAutoNum type="arabicParenR"/>
            </a:pPr>
            <a:r>
              <a:rPr lang="en-US" sz="1800" b="1" dirty="0"/>
              <a:t>Consultation with experts</a:t>
            </a:r>
          </a:p>
          <a:p>
            <a:pPr marL="228600" indent="-228600">
              <a:buAutoNum type="arabicParenR"/>
            </a:pPr>
            <a:r>
              <a:rPr lang="en-US" sz="1800" b="1" dirty="0"/>
              <a:t>System &amp; service navigator</a:t>
            </a:r>
          </a:p>
          <a:p>
            <a:endParaRPr lang="en-US" sz="1000" dirty="0"/>
          </a:p>
          <a:p>
            <a:r>
              <a:rPr lang="en-US" sz="1800" b="1" dirty="0"/>
              <a:t>Pain, opioid/substance use, depression, anxiety, behavior, …..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C5F7-C7D6-6D40-BCE7-598D8560DFD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76112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spcBef>
                <a:spcPct val="0"/>
              </a:spcBef>
            </a:pPr>
            <a:fld id="{721CEB5C-D112-C64A-AB0F-4897E859CC04}" type="slidenum">
              <a:rPr kumimoji="0" lang="en-GB" altLang="en-US"/>
              <a:pPr>
                <a:spcBef>
                  <a:spcPct val="0"/>
                </a:spcBef>
              </a:pPr>
              <a:t>35</a:t>
            </a:fld>
            <a:endParaRPr kumimoji="0" lang="en-GB" altLang="en-U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en-US" altLang="en-US" sz="1600" dirty="0"/>
              <a:t>Severe TBI </a:t>
            </a:r>
            <a:r>
              <a:rPr lang="en-US" altLang="en-US" sz="1600" i="1" dirty="0"/>
              <a:t>may</a:t>
            </a:r>
            <a:r>
              <a:rPr lang="en-US" altLang="en-US" sz="1600" dirty="0"/>
              <a:t> have poor outcome, but more frequently good outcomes – living, loving, working, </a:t>
            </a:r>
            <a:r>
              <a:rPr lang="is-IS" altLang="en-US" sz="1600" dirty="0"/>
              <a:t>…</a:t>
            </a:r>
          </a:p>
          <a:p>
            <a:pPr>
              <a:defRPr/>
            </a:pPr>
            <a:endParaRPr lang="en-GB" altLang="en-US" sz="1600" b="1" dirty="0">
              <a:latin typeface="Times New Roman" charset="0"/>
            </a:endParaRPr>
          </a:p>
          <a:p>
            <a:pPr>
              <a:defRPr/>
            </a:pPr>
            <a:endParaRPr lang="en-GB" altLang="en-US" sz="1600" b="1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87015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C5F7-C7D6-6D40-BCE7-598D8560DFD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00130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C5F7-C7D6-6D40-BCE7-598D8560DFD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10802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There is a human impact to believing or not believing myths.  </a:t>
            </a:r>
          </a:p>
          <a:p>
            <a:r>
              <a:rPr lang="en-US" sz="1800" dirty="0"/>
              <a:t>_____________</a:t>
            </a:r>
          </a:p>
          <a:p>
            <a:endParaRPr lang="en-US" sz="1800" dirty="0"/>
          </a:p>
          <a:p>
            <a:r>
              <a:rPr lang="en-US" sz="1800" dirty="0"/>
              <a:t>These lives would not have been if the people around them embraced these myths.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C5F7-C7D6-6D40-BCE7-598D8560DFDE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72839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 dirty="0"/>
              <a:t>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C5F7-C7D6-6D40-BCE7-598D8560DFDE}" type="slidenum">
              <a:rPr lang="en-US" smtClean="0"/>
              <a:t>39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32509" y="48490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9F2370C-DDAA-5247-85EB-FE64A8966388}"/>
              </a:ext>
            </a:extLst>
          </p:cNvPr>
          <p:cNvSpPr txBox="1"/>
          <p:nvPr/>
        </p:nvSpPr>
        <p:spPr>
          <a:xfrm>
            <a:off x="685800" y="4728647"/>
            <a:ext cx="5486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first thing you can do is check your beliefs; and then help teach others.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RHI/I commitment:  </a:t>
            </a:r>
          </a:p>
          <a:p>
            <a:r>
              <a:rPr lang="en-US" dirty="0"/>
              <a:t>- Annual meeting on CBI</a:t>
            </a:r>
          </a:p>
          <a:p>
            <a:r>
              <a:rPr lang="en-US" dirty="0"/>
              <a:t>- Patient goals</a:t>
            </a:r>
          </a:p>
        </p:txBody>
      </p:sp>
    </p:spTree>
    <p:extLst>
      <p:ext uri="{BB962C8B-B14F-4D97-AF65-F5344CB8AC3E}">
        <p14:creationId xmlns:p14="http://schemas.microsoft.com/office/powerpoint/2010/main" val="20550697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C5F7-C7D6-6D40-BCE7-598D8560DFDE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293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DF779-8139-9B4B-A43F-30C254267BD7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2F57E-9465-7B41-961F-9F36C2DC25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179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DF779-8139-9B4B-A43F-30C254267BD7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2F57E-9465-7B41-961F-9F36C2DC25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577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DF779-8139-9B4B-A43F-30C254267BD7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2F57E-9465-7B41-961F-9F36C2DC25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75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DF779-8139-9B4B-A43F-30C254267BD7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2F57E-9465-7B41-961F-9F36C2DC25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051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DF779-8139-9B4B-A43F-30C254267BD7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2F57E-9465-7B41-961F-9F36C2DC25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382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DF779-8139-9B4B-A43F-30C254267BD7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2F57E-9465-7B41-961F-9F36C2DC25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97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DF779-8139-9B4B-A43F-30C254267BD7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2F57E-9465-7B41-961F-9F36C2DC25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468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DF779-8139-9B4B-A43F-30C254267BD7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2F57E-9465-7B41-961F-9F36C2DC25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569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DF779-8139-9B4B-A43F-30C254267BD7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2F57E-9465-7B41-961F-9F36C2DC25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09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DF779-8139-9B4B-A43F-30C254267BD7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2F57E-9465-7B41-961F-9F36C2DC25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740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DF779-8139-9B4B-A43F-30C254267BD7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2F57E-9465-7B41-961F-9F36C2DC25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280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BDF779-8139-9B4B-A43F-30C254267BD7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2F57E-9465-7B41-961F-9F36C2DC25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093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1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0.emf"/><Relationship Id="rId4" Type="http://schemas.openxmlformats.org/officeDocument/2006/relationships/oleObject" Target="../embeddings/oleObject1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mailto:flora.hammond@rhin.com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xmlns="" id="{EA22DCE9-83E4-CA47-A27F-8D280918BD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76619" y="3610383"/>
            <a:ext cx="4388153" cy="1655762"/>
          </a:xfrm>
        </p:spPr>
        <p:txBody>
          <a:bodyPr>
            <a:noAutofit/>
          </a:bodyPr>
          <a:lstStyle/>
          <a:p>
            <a:r>
              <a:rPr lang="en-US" sz="3200" b="1" dirty="0"/>
              <a:t>Flora Hammond, MD</a:t>
            </a:r>
          </a:p>
          <a:p>
            <a:r>
              <a:rPr lang="en-US" dirty="0"/>
              <a:t>Professor &amp; Chair, PM&amp;R</a:t>
            </a:r>
          </a:p>
          <a:p>
            <a:r>
              <a:rPr lang="en-US" dirty="0"/>
              <a:t>Indiana University SOM</a:t>
            </a:r>
          </a:p>
          <a:p>
            <a:r>
              <a:rPr lang="en-US" dirty="0"/>
              <a:t>Rehabilitation Hospital of Indiana</a:t>
            </a:r>
          </a:p>
          <a:p>
            <a:r>
              <a:rPr lang="en-US" dirty="0"/>
              <a:t>Indianapolis, IN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A597F85C-704D-E94E-ABAF-A08FB86023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37146" y="1425465"/>
            <a:ext cx="3467100" cy="1849437"/>
          </a:xfrm>
        </p:spPr>
        <p:txBody>
          <a:bodyPr>
            <a:noAutofit/>
          </a:bodyPr>
          <a:lstStyle/>
          <a:p>
            <a:r>
              <a:rPr lang="en-US" sz="4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Managing Brain Injury as  Chronic Condition</a:t>
            </a: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xmlns="" id="{1EF96B25-3BAE-6F4F-9DFE-CDC779BEEF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62" y="769257"/>
            <a:ext cx="6372318" cy="539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957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>
          <a:xfrm>
            <a:off x="1095661" y="177175"/>
            <a:ext cx="8466137" cy="1219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3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Indiana TBI Model Systems</a:t>
            </a:r>
            <a:endParaRPr lang="en-US" altLang="en-US" sz="2200" dirty="0">
              <a:solidFill>
                <a:schemeClr val="bg1">
                  <a:lumMod val="6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5661" y="1230120"/>
            <a:ext cx="10043394" cy="3210825"/>
          </a:xfrm>
        </p:spPr>
        <p:txBody>
          <a:bodyPr>
            <a:normAutofit fontScale="77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Grant support to Indiana University School of Medicine from: </a:t>
            </a:r>
          </a:p>
          <a:p>
            <a:pPr marL="0" indent="0">
              <a:buNone/>
            </a:pPr>
            <a:r>
              <a:rPr lang="en-US" dirty="0"/>
              <a:t>Traumatic Brain Injury Model Systems, National Institute on Disability Independent Living and Rehabilitation Research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Led by IUSM Dept Physical Medicine &amp; Rehabilitation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Housed at the Rehabilitation Hospital of Indiana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Local Study: treatment for alexithymia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Multisite modules: alexithymia, caregiver needs &amp; well-being; cognitive </a:t>
            </a:r>
            <a:r>
              <a:rPr lang="en-US" dirty="0" err="1"/>
              <a:t>fxn</a:t>
            </a:r>
            <a:r>
              <a:rPr lang="en-US" dirty="0"/>
              <a:t> overtime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National Database</a:t>
            </a:r>
          </a:p>
          <a:p>
            <a:pPr lvl="1"/>
            <a:endParaRPr lang="en-US" dirty="0"/>
          </a:p>
          <a:p>
            <a:pPr marL="0" indent="0">
              <a:buNone/>
              <a:defRPr/>
            </a:pPr>
            <a:endParaRPr lang="en-US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DB37C17-A64C-924B-8D43-05F2C61E1A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428" y="4440945"/>
            <a:ext cx="4210914" cy="214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277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4EABD2-ADAB-D94F-8C58-A38294BE5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NIDILRR TBI Model System National Database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8AE1C02-E6A6-E949-920A-8E25769CF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2380" y="1125424"/>
            <a:ext cx="3999808" cy="5474884"/>
          </a:xfrm>
        </p:spPr>
        <p:txBody>
          <a:bodyPr>
            <a:norm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30 years with &gt;16,000 database participants</a:t>
            </a:r>
          </a:p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Admitted to acute care within 72 hours of TBI &amp; received inpatient rehabilitation</a:t>
            </a:r>
          </a:p>
          <a:p>
            <a:r>
              <a:rPr lang="en-US" u="sng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&gt;</a:t>
            </a: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16 years of age</a:t>
            </a:r>
          </a:p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Complicated mild, moderate or severe TBI</a:t>
            </a:r>
          </a:p>
          <a:p>
            <a:pPr lvl="1"/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neuroimaging abnormality, PTA, LOC, or ED GCS score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023A5313-921C-0D43-83F0-E8D623ABA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60075" y="-210384"/>
            <a:ext cx="5937526" cy="768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204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F0A09E2E-7B60-0C46-845B-213DBE2CB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5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A Radical New Perspective: </a:t>
            </a:r>
            <a:r>
              <a:rPr lang="en-US" altLang="en-US" sz="6600" b="1" dirty="0">
                <a:solidFill>
                  <a:schemeClr val="accent2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TBI as a Chronic Condition &amp; Implications</a:t>
            </a:r>
            <a:endParaRPr lang="en-US" sz="6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929D6881-B3C7-5241-9F10-BF3C9E70BC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470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>
          <a:xfrm>
            <a:off x="1076960" y="146050"/>
            <a:ext cx="8466137" cy="1219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3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/>
            </a:r>
            <a:br>
              <a:rPr lang="en-US" altLang="en-US" sz="3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</a:br>
            <a:r>
              <a:rPr lang="en-US" altLang="en-US" sz="3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Objectives</a:t>
            </a:r>
            <a:endParaRPr lang="en-US" altLang="en-US" sz="2200" dirty="0">
              <a:solidFill>
                <a:schemeClr val="bg1">
                  <a:lumMod val="6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76960" y="1365250"/>
            <a:ext cx="10298176" cy="495935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Describe </a:t>
            </a:r>
            <a:r>
              <a:rPr lang="en-US" dirty="0" err="1"/>
              <a:t>longterm</a:t>
            </a:r>
            <a:r>
              <a:rPr lang="en-US" dirty="0"/>
              <a:t> outcome trajectories, as well as medical and psychosocial conditions following moderate-severe TBI</a:t>
            </a:r>
          </a:p>
          <a:p>
            <a:pPr lvl="0"/>
            <a:r>
              <a:rPr lang="en-US" dirty="0"/>
              <a:t>Understand brain injury is not an event; it is a life long condition that needs to be proactively managed</a:t>
            </a:r>
          </a:p>
          <a:p>
            <a:pPr lvl="0"/>
            <a:r>
              <a:rPr lang="en-US" dirty="0"/>
              <a:t>Apply chronic disease management approaches to transform BI care to prevent secondary complications and maximize outcomes</a:t>
            </a:r>
          </a:p>
          <a:p>
            <a:pPr lvl="0"/>
            <a:r>
              <a:rPr lang="en-US" dirty="0"/>
              <a:t>Identify what you and your organization can do to facilitate this transformation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  <a:defRPr/>
            </a:pPr>
            <a:endParaRPr lang="en-US" dirty="0">
              <a:latin typeface="Helvetica Neue" charset="0"/>
              <a:ea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49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 txBox="1">
            <a:spLocks/>
          </p:cNvSpPr>
          <p:nvPr/>
        </p:nvSpPr>
        <p:spPr>
          <a:xfrm>
            <a:off x="6023428" y="1349827"/>
            <a:ext cx="5602515" cy="50382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buFont typeface="+mj-lt"/>
              <a:buAutoNum type="arabicPeriod"/>
              <a:defRPr/>
            </a:pPr>
            <a:r>
              <a:rPr lang="en-US" altLang="en-US" sz="3200" b="1" dirty="0"/>
              <a:t>Severe TBI = poor outcome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altLang="en-US" sz="3200" b="1" dirty="0"/>
              <a:t>No recovery occurs after 1</a:t>
            </a:r>
            <a:r>
              <a:rPr lang="en-US" altLang="en-US" sz="3200" b="1" baseline="30000" dirty="0"/>
              <a:t>st</a:t>
            </a:r>
            <a:r>
              <a:rPr lang="en-US" altLang="en-US" sz="3200" b="1" dirty="0"/>
              <a:t> year post-injury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altLang="en-US" sz="3200" b="1" dirty="0"/>
              <a:t>Brain injury is a dynamic &amp; chronic condition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altLang="en-US" sz="3200" b="1" dirty="0"/>
              <a:t>Many chronic conditions are managed proactively to optimize outcome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altLang="en-US" sz="3200" b="1" dirty="0"/>
              <a:t>We have no control over the trajectory of recovery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19EAB0AB-DBF3-B043-BAA9-99CC1E4760EE}"/>
              </a:ext>
            </a:extLst>
          </p:cNvPr>
          <p:cNvSpPr txBox="1">
            <a:spLocks/>
          </p:cNvSpPr>
          <p:nvPr/>
        </p:nvSpPr>
        <p:spPr>
          <a:xfrm>
            <a:off x="406400" y="282237"/>
            <a:ext cx="11132457" cy="8461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en-US" sz="3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Exploring Myths About Brain Injury: Fact Versus Myth? </a:t>
            </a:r>
            <a:endParaRPr lang="en-US" altLang="en-US" sz="3600" dirty="0">
              <a:solidFill>
                <a:schemeClr val="bg1">
                  <a:lumMod val="6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xmlns="" id="{61C6D1E2-8EF8-BC47-9AF6-F99823B5B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67" y="1349827"/>
            <a:ext cx="5713741" cy="4513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7469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322" y="1128408"/>
            <a:ext cx="9167347" cy="5729592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xmlns="" id="{7FEE26B0-81B4-D34E-ACBA-90C21AD2298C}"/>
              </a:ext>
            </a:extLst>
          </p:cNvPr>
          <p:cNvSpPr txBox="1">
            <a:spLocks/>
          </p:cNvSpPr>
          <p:nvPr/>
        </p:nvSpPr>
        <p:spPr>
          <a:xfrm>
            <a:off x="1673156" y="282237"/>
            <a:ext cx="9909243" cy="8461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en-US" sz="3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Why do Myths Matter?</a:t>
            </a:r>
            <a:endParaRPr lang="en-US" altLang="en-US" sz="2200" dirty="0">
              <a:solidFill>
                <a:schemeClr val="bg1">
                  <a:lumMod val="6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548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7DE830F8-C71B-814A-BC74-F78001026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Miracle (</a:t>
            </a:r>
            <a:r>
              <a:rPr lang="en-US" b="1" dirty="0" err="1"/>
              <a:t>mir·a·cle</a:t>
            </a:r>
            <a:r>
              <a:rPr lang="en-US" b="1" dirty="0"/>
              <a:t>; </a:t>
            </a:r>
            <a:r>
              <a:rPr lang="en-US" b="1" dirty="0" err="1"/>
              <a:t>mirək</a:t>
            </a:r>
            <a:r>
              <a:rPr lang="en-US" b="1" dirty="0"/>
              <a:t>(</a:t>
            </a:r>
            <a:r>
              <a:rPr lang="en-US" b="1" dirty="0" err="1"/>
              <a:t>ə</a:t>
            </a:r>
            <a:r>
              <a:rPr lang="en-US" b="1" dirty="0"/>
              <a:t>)l)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BEAD88CC-772B-FA44-A400-3B6363AA8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54600" cy="4351338"/>
          </a:xfrm>
        </p:spPr>
        <p:txBody>
          <a:bodyPr/>
          <a:lstStyle/>
          <a:p>
            <a:r>
              <a:rPr lang="en-US" dirty="0"/>
              <a:t>an extremely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unusual</a:t>
            </a:r>
            <a:r>
              <a:rPr lang="en-US" b="1" dirty="0"/>
              <a:t> </a:t>
            </a:r>
            <a:r>
              <a:rPr lang="en-US" dirty="0"/>
              <a:t>event, thing, or accomplishment</a:t>
            </a:r>
          </a:p>
          <a:p>
            <a:r>
              <a:rPr lang="en-US" dirty="0"/>
              <a:t>a surprising and welcome event that is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not explicable by natural or scientific laws </a:t>
            </a:r>
            <a:r>
              <a:rPr lang="en-US" dirty="0"/>
              <a:t>and is therefore considered to be the work of a divine agency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F2BF8EF-E329-ED48-926F-03570B8DB2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825625"/>
            <a:ext cx="5673517" cy="3258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443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 txBox="1">
            <a:spLocks/>
          </p:cNvSpPr>
          <p:nvPr/>
        </p:nvSpPr>
        <p:spPr>
          <a:xfrm>
            <a:off x="6023428" y="1349827"/>
            <a:ext cx="5515429" cy="50382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buFont typeface="+mj-lt"/>
              <a:buAutoNum type="arabicPeriod"/>
              <a:defRPr/>
            </a:pPr>
            <a:r>
              <a:rPr lang="en-US" altLang="en-US" sz="3200" b="1" dirty="0">
                <a:solidFill>
                  <a:schemeClr val="accent2"/>
                </a:solidFill>
              </a:rPr>
              <a:t>Severe TBI = poor outcome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altLang="en-US" sz="3200" b="1" dirty="0">
                <a:solidFill>
                  <a:schemeClr val="accent2"/>
                </a:solidFill>
              </a:rPr>
              <a:t>No recovery occurs after 1</a:t>
            </a:r>
            <a:r>
              <a:rPr lang="en-US" altLang="en-US" sz="3200" b="1" baseline="30000" dirty="0">
                <a:solidFill>
                  <a:schemeClr val="accent2"/>
                </a:solidFill>
              </a:rPr>
              <a:t>st</a:t>
            </a:r>
            <a:r>
              <a:rPr lang="en-US" altLang="en-US" sz="3200" b="1" dirty="0">
                <a:solidFill>
                  <a:schemeClr val="accent2"/>
                </a:solidFill>
              </a:rPr>
              <a:t> year post-injury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altLang="en-US" sz="3200" b="1" dirty="0">
                <a:solidFill>
                  <a:schemeClr val="accent2"/>
                </a:solidFill>
              </a:rPr>
              <a:t>Brain injury is a dynamic &amp; chronic condition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alt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Many chronic conditions are managed proactively to optimize outcome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alt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no control over the trajectory of recovery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19EAB0AB-DBF3-B043-BAA9-99CC1E4760EE}"/>
              </a:ext>
            </a:extLst>
          </p:cNvPr>
          <p:cNvSpPr txBox="1">
            <a:spLocks/>
          </p:cNvSpPr>
          <p:nvPr/>
        </p:nvSpPr>
        <p:spPr>
          <a:xfrm>
            <a:off x="406400" y="282237"/>
            <a:ext cx="11132457" cy="8461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en-US" sz="3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Exploring Myths About Brain Injury: Fact Versus Myth? </a:t>
            </a:r>
            <a:endParaRPr lang="en-US" altLang="en-US" sz="3600" dirty="0">
              <a:solidFill>
                <a:schemeClr val="bg1">
                  <a:lumMod val="6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xmlns="" id="{61C6D1E2-8EF8-BC47-9AF6-F99823B5B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67" y="1349827"/>
            <a:ext cx="5713741" cy="4513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132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0518" y="434337"/>
            <a:ext cx="4731482" cy="41148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100" b="1" dirty="0"/>
              <a:t>Comorbidities &amp; Consequences</a:t>
            </a:r>
            <a:r>
              <a:rPr lang="en-US" sz="4000" b="1" dirty="0"/>
              <a:t/>
            </a:r>
            <a:br>
              <a:rPr lang="en-US" sz="4000" b="1" dirty="0"/>
            </a:br>
            <a:endParaRPr lang="en-US" sz="4000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3042"/>
            <a:ext cx="7439631" cy="8794710"/>
          </a:xfrm>
        </p:spPr>
      </p:pic>
      <p:sp>
        <p:nvSpPr>
          <p:cNvPr id="3" name="TextBox 2"/>
          <p:cNvSpPr txBox="1"/>
          <p:nvPr/>
        </p:nvSpPr>
        <p:spPr>
          <a:xfrm>
            <a:off x="5906863" y="1950481"/>
            <a:ext cx="1462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Dizziness</a:t>
            </a:r>
          </a:p>
          <a:p>
            <a:pPr algn="r"/>
            <a:r>
              <a:rPr lang="en-US" dirty="0">
                <a:solidFill>
                  <a:schemeClr val="bg1"/>
                </a:solidFill>
              </a:rPr>
              <a:t>Imbalance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85597" y="6118773"/>
            <a:ext cx="25141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Incontinence</a:t>
            </a:r>
          </a:p>
          <a:p>
            <a:pPr algn="r"/>
            <a:r>
              <a:rPr lang="en-US" dirty="0">
                <a:solidFill>
                  <a:schemeClr val="bg1"/>
                </a:solidFill>
              </a:rPr>
              <a:t>Spasticity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2448" y="0"/>
            <a:ext cx="7077026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b="1" dirty="0"/>
              <a:t>A Silent &amp; Undermanaged Condition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70BDB34C-F45A-D34E-85C3-4DA3DFB735EA}"/>
              </a:ext>
            </a:extLst>
          </p:cNvPr>
          <p:cNvSpPr txBox="1">
            <a:spLocks/>
          </p:cNvSpPr>
          <p:nvPr/>
        </p:nvSpPr>
        <p:spPr>
          <a:xfrm>
            <a:off x="7857690" y="640077"/>
            <a:ext cx="4027674" cy="601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00"/>
              </a:spcBef>
            </a:pPr>
            <a:r>
              <a:rPr lang="en-US" sz="2400" dirty="0"/>
              <a:t>Pain</a:t>
            </a:r>
          </a:p>
          <a:p>
            <a:pPr>
              <a:spcBef>
                <a:spcPts val="400"/>
              </a:spcBef>
            </a:pPr>
            <a:r>
              <a:rPr lang="en-US" sz="2400" dirty="0"/>
              <a:t>Substance use</a:t>
            </a:r>
          </a:p>
          <a:p>
            <a:pPr>
              <a:spcBef>
                <a:spcPts val="400"/>
              </a:spcBef>
            </a:pPr>
            <a:r>
              <a:rPr lang="en-US" sz="2400" dirty="0"/>
              <a:t>Social isolation</a:t>
            </a:r>
          </a:p>
          <a:p>
            <a:pPr>
              <a:spcBef>
                <a:spcPts val="400"/>
              </a:spcBef>
            </a:pPr>
            <a:r>
              <a:rPr lang="en-US" sz="2400" dirty="0"/>
              <a:t>Incarceration</a:t>
            </a:r>
          </a:p>
          <a:p>
            <a:pPr>
              <a:spcBef>
                <a:spcPts val="400"/>
              </a:spcBef>
            </a:pPr>
            <a:r>
              <a:rPr lang="en-US" sz="2400" dirty="0"/>
              <a:t>Reinjury</a:t>
            </a:r>
          </a:p>
          <a:p>
            <a:pPr>
              <a:spcBef>
                <a:spcPts val="400"/>
              </a:spcBef>
            </a:pPr>
            <a:r>
              <a:rPr lang="en-US" sz="2400" dirty="0"/>
              <a:t>Psychiatric disorders </a:t>
            </a:r>
          </a:p>
          <a:p>
            <a:pPr>
              <a:spcBef>
                <a:spcPts val="400"/>
              </a:spcBef>
            </a:pPr>
            <a:r>
              <a:rPr lang="en-US" sz="2400" dirty="0"/>
              <a:t>Neuroendocrine dysfunction</a:t>
            </a:r>
          </a:p>
          <a:p>
            <a:pPr>
              <a:spcBef>
                <a:spcPts val="400"/>
              </a:spcBef>
            </a:pPr>
            <a:r>
              <a:rPr lang="en-US" sz="2400" dirty="0"/>
              <a:t>Seizure</a:t>
            </a:r>
          </a:p>
          <a:p>
            <a:pPr>
              <a:spcBef>
                <a:spcPts val="400"/>
              </a:spcBef>
            </a:pPr>
            <a:r>
              <a:rPr lang="en-US" sz="2400" dirty="0"/>
              <a:t>Stroke</a:t>
            </a:r>
          </a:p>
          <a:p>
            <a:pPr>
              <a:spcBef>
                <a:spcPts val="400"/>
              </a:spcBef>
            </a:pPr>
            <a:r>
              <a:rPr lang="en-US" sz="2400" dirty="0"/>
              <a:t>Dementia</a:t>
            </a:r>
          </a:p>
          <a:p>
            <a:pPr>
              <a:spcBef>
                <a:spcPts val="400"/>
              </a:spcBef>
            </a:pPr>
            <a:r>
              <a:rPr lang="en-US" sz="2400" dirty="0"/>
              <a:t>Higher rates of diabetes, hypertension, myocardial infarction, cerebrovascular disease, peripheral vascular disease, chronic pulmonary disease, and renal disease </a:t>
            </a:r>
          </a:p>
        </p:txBody>
      </p:sp>
    </p:spTree>
    <p:extLst>
      <p:ext uri="{BB962C8B-B14F-4D97-AF65-F5344CB8AC3E}">
        <p14:creationId xmlns:p14="http://schemas.microsoft.com/office/powerpoint/2010/main" val="2594150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Content Placeholder 2"/>
          <p:cNvSpPr>
            <a:spLocks noGrp="1"/>
          </p:cNvSpPr>
          <p:nvPr>
            <p:ph sz="quarter" idx="2"/>
          </p:nvPr>
        </p:nvSpPr>
        <p:spPr>
          <a:xfrm>
            <a:off x="1665369" y="1854046"/>
            <a:ext cx="3962400" cy="3749774"/>
          </a:xfrm>
        </p:spPr>
        <p:txBody>
          <a:bodyPr>
            <a:normAutofit fontScale="77500" lnSpcReduction="20000"/>
          </a:bodyPr>
          <a:lstStyle/>
          <a:p>
            <a:r>
              <a:rPr lang="en-US" altLang="en-US" b="1" dirty="0">
                <a:latin typeface="Helvetica Neue" charset="0"/>
                <a:ea typeface="Helvetica Neue" charset="0"/>
                <a:cs typeface="Helvetica Neue" charset="0"/>
              </a:rPr>
              <a:t>Cardiovascular</a:t>
            </a:r>
          </a:p>
          <a:p>
            <a:r>
              <a:rPr lang="en-US" altLang="en-US" b="1" dirty="0">
                <a:latin typeface="Helvetica Neue" charset="0"/>
                <a:ea typeface="Helvetica Neue" charset="0"/>
                <a:cs typeface="Helvetica Neue" charset="0"/>
              </a:rPr>
              <a:t>Unintentional</a:t>
            </a:r>
          </a:p>
          <a:p>
            <a:r>
              <a:rPr lang="en-US" altLang="en-US" b="1" dirty="0">
                <a:latin typeface="Helvetica Neue" charset="0"/>
                <a:ea typeface="Helvetica Neue" charset="0"/>
                <a:cs typeface="Helvetica Neue" charset="0"/>
              </a:rPr>
              <a:t>Septicemia</a:t>
            </a:r>
          </a:p>
          <a:p>
            <a:r>
              <a:rPr lang="en-US" altLang="en-US" b="1" dirty="0">
                <a:latin typeface="Helvetica Neue" charset="0"/>
                <a:ea typeface="Helvetica Neue" charset="0"/>
                <a:cs typeface="Helvetica Neue" charset="0"/>
              </a:rPr>
              <a:t>Cancer</a:t>
            </a:r>
          </a:p>
          <a:p>
            <a:r>
              <a:rPr lang="en-US" altLang="en-US" b="1" dirty="0">
                <a:latin typeface="Helvetica Neue" charset="0"/>
                <a:ea typeface="Helvetica Neue" charset="0"/>
                <a:cs typeface="Helvetica Neue" charset="0"/>
              </a:rPr>
              <a:t>Pneumonia; Other </a:t>
            </a:r>
            <a:r>
              <a:rPr lang="en-US" altLang="en-US" b="1" dirty="0" err="1">
                <a:latin typeface="Helvetica Neue" charset="0"/>
                <a:ea typeface="Helvetica Neue" charset="0"/>
                <a:cs typeface="Helvetica Neue" charset="0"/>
              </a:rPr>
              <a:t>resp</a:t>
            </a:r>
            <a:endParaRPr lang="en-US" altLang="en-US" b="1" dirty="0">
              <a:latin typeface="Helvetica Neue" charset="0"/>
              <a:ea typeface="Helvetica Neue" charset="0"/>
              <a:cs typeface="Helvetica Neue" charset="0"/>
            </a:endParaRPr>
          </a:p>
          <a:p>
            <a:r>
              <a:rPr lang="en-US" altLang="en-US" b="1" dirty="0">
                <a:latin typeface="Helvetica Neue" charset="0"/>
                <a:ea typeface="Helvetica Neue" charset="0"/>
                <a:cs typeface="Helvetica Neue" charset="0"/>
              </a:rPr>
              <a:t>Digestive</a:t>
            </a:r>
          </a:p>
          <a:p>
            <a:r>
              <a:rPr lang="en-US" altLang="en-US" b="1" dirty="0">
                <a:latin typeface="Helvetica Neue" charset="0"/>
                <a:ea typeface="Helvetica Neue" charset="0"/>
                <a:cs typeface="Helvetica Neue" charset="0"/>
              </a:rPr>
              <a:t>Homicide</a:t>
            </a:r>
          </a:p>
          <a:p>
            <a:r>
              <a:rPr lang="en-US" altLang="en-US" b="1" dirty="0">
                <a:latin typeface="Helvetica Neue" charset="0"/>
                <a:ea typeface="Helvetica Neue" charset="0"/>
                <a:cs typeface="Helvetica Neue" charset="0"/>
              </a:rPr>
              <a:t>Suicide</a:t>
            </a:r>
          </a:p>
          <a:p>
            <a:r>
              <a:rPr lang="en-US" altLang="en-US" b="1" dirty="0">
                <a:latin typeface="Helvetica Neue" charset="0"/>
                <a:ea typeface="Helvetica Neue" charset="0"/>
                <a:cs typeface="Helvetica Neue" charset="0"/>
              </a:rPr>
              <a:t>Seizure</a:t>
            </a:r>
          </a:p>
        </p:txBody>
      </p:sp>
      <p:sp>
        <p:nvSpPr>
          <p:cNvPr id="21508" name="Content Placeholder 5"/>
          <p:cNvSpPr>
            <a:spLocks noGrp="1"/>
          </p:cNvSpPr>
          <p:nvPr>
            <p:ph sz="quarter" idx="4"/>
          </p:nvPr>
        </p:nvSpPr>
        <p:spPr>
          <a:xfrm>
            <a:off x="6261410" y="1815927"/>
            <a:ext cx="5105400" cy="3624891"/>
          </a:xfrm>
        </p:spPr>
        <p:txBody>
          <a:bodyPr>
            <a:normAutofit fontScale="77500" lnSpcReduction="20000"/>
          </a:bodyPr>
          <a:lstStyle/>
          <a:p>
            <a:r>
              <a:rPr lang="en-US" altLang="en-US" b="1" dirty="0">
                <a:latin typeface="Helvetica Neue" charset="0"/>
                <a:ea typeface="Helvetica Neue" charset="0"/>
                <a:cs typeface="Helvetica Neue" charset="0"/>
              </a:rPr>
              <a:t>Seizure (37x)</a:t>
            </a:r>
          </a:p>
          <a:p>
            <a:r>
              <a:rPr lang="en-US" altLang="en-US" b="1" dirty="0">
                <a:latin typeface="Helvetica Neue" charset="0"/>
                <a:ea typeface="Helvetica Neue" charset="0"/>
                <a:cs typeface="Helvetica Neue" charset="0"/>
              </a:rPr>
              <a:t>Septicemia (12x)</a:t>
            </a:r>
          </a:p>
          <a:p>
            <a:r>
              <a:rPr lang="en-US" altLang="en-US" b="1" dirty="0">
                <a:latin typeface="Helvetica Neue" charset="0"/>
                <a:ea typeface="Helvetica Neue" charset="0"/>
                <a:cs typeface="Helvetica Neue" charset="0"/>
              </a:rPr>
              <a:t>Pneumonia &amp; aspiration PNA (4x)</a:t>
            </a:r>
          </a:p>
          <a:p>
            <a:r>
              <a:rPr lang="en-US" altLang="en-US" b="1" dirty="0">
                <a:latin typeface="Helvetica Neue" charset="0"/>
                <a:ea typeface="Helvetica Neue" charset="0"/>
                <a:cs typeface="Helvetica Neue" charset="0"/>
              </a:rPr>
              <a:t>Other respiratory (3x)</a:t>
            </a:r>
          </a:p>
          <a:p>
            <a:r>
              <a:rPr lang="en-US" altLang="en-US" b="1" dirty="0">
                <a:latin typeface="Helvetica Neue" charset="0"/>
                <a:ea typeface="Helvetica Neue" charset="0"/>
                <a:cs typeface="Helvetica Neue" charset="0"/>
              </a:rPr>
              <a:t>Digestive (3x)</a:t>
            </a:r>
          </a:p>
          <a:p>
            <a:r>
              <a:rPr lang="en-US" altLang="en-US" b="1" dirty="0">
                <a:latin typeface="Helvetica Neue" charset="0"/>
                <a:ea typeface="Helvetica Neue" charset="0"/>
                <a:cs typeface="Helvetica Neue" charset="0"/>
              </a:rPr>
              <a:t>External (3x)</a:t>
            </a:r>
          </a:p>
          <a:p>
            <a:pPr lvl="1"/>
            <a:r>
              <a:rPr lang="en-US" altLang="en-US" sz="2700" b="1" dirty="0">
                <a:latin typeface="Helvetica Neue" charset="0"/>
                <a:ea typeface="Helvetica Neue" charset="0"/>
                <a:cs typeface="Helvetica Neue" charset="0"/>
              </a:rPr>
              <a:t>Unintentional (3x)</a:t>
            </a:r>
          </a:p>
          <a:p>
            <a:pPr lvl="2"/>
            <a:r>
              <a:rPr lang="en-US" altLang="en-US" sz="2600" b="1" dirty="0">
                <a:latin typeface="Helvetica Neue" charset="0"/>
                <a:ea typeface="Helvetica Neue" charset="0"/>
                <a:cs typeface="Helvetica Neue" charset="0"/>
              </a:rPr>
              <a:t>Accidental poisoning (4%)(11x)</a:t>
            </a:r>
          </a:p>
          <a:p>
            <a:pPr lvl="3"/>
            <a:r>
              <a:rPr lang="en-US" altLang="en-US" sz="2600" b="1" dirty="0">
                <a:latin typeface="Helvetica Neue" charset="0"/>
                <a:ea typeface="Helvetica Neue" charset="0"/>
                <a:cs typeface="Helvetica Neue" charset="0"/>
              </a:rPr>
              <a:t>Opioids</a:t>
            </a:r>
          </a:p>
          <a:p>
            <a:pPr lvl="1"/>
            <a:r>
              <a:rPr lang="en-US" altLang="en-US" sz="2700" b="1" dirty="0">
                <a:latin typeface="Helvetica Neue" charset="0"/>
                <a:ea typeface="Helvetica Neue" charset="0"/>
                <a:cs typeface="Helvetica Neue" charset="0"/>
              </a:rPr>
              <a:t>Homicide (3x)</a:t>
            </a:r>
          </a:p>
          <a:p>
            <a:pPr lvl="1"/>
            <a:r>
              <a:rPr lang="en-US" altLang="en-US" sz="2700" b="1" dirty="0">
                <a:latin typeface="Helvetica Neue" charset="0"/>
                <a:ea typeface="Helvetica Neue" charset="0"/>
                <a:cs typeface="Helvetica Neue" charset="0"/>
              </a:rPr>
              <a:t>Suicide (1x)</a:t>
            </a:r>
          </a:p>
        </p:txBody>
      </p:sp>
      <p:sp>
        <p:nvSpPr>
          <p:cNvPr id="21509" name="Text Placeholder 3"/>
          <p:cNvSpPr>
            <a:spLocks noGrp="1"/>
          </p:cNvSpPr>
          <p:nvPr>
            <p:ph type="body" sz="quarter" idx="1"/>
          </p:nvPr>
        </p:nvSpPr>
        <p:spPr>
          <a:xfrm>
            <a:off x="1196194" y="1176164"/>
            <a:ext cx="3886200" cy="639763"/>
          </a:xfrm>
        </p:spPr>
        <p:txBody>
          <a:bodyPr>
            <a:normAutofit/>
          </a:bodyPr>
          <a:lstStyle/>
          <a:p>
            <a:pPr algn="ctr"/>
            <a:r>
              <a:rPr lang="en-US" altLang="en-US" u="sng" dirty="0">
                <a:solidFill>
                  <a:schemeClr val="accent1"/>
                </a:solidFill>
              </a:rPr>
              <a:t>Most Frequent Causes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45295" y="1129583"/>
            <a:ext cx="4668644" cy="639763"/>
          </a:xfrm>
        </p:spPr>
        <p:txBody>
          <a:bodyPr>
            <a:normAutofit fontScale="85000" lnSpcReduction="10000"/>
          </a:bodyPr>
          <a:lstStyle/>
          <a:p>
            <a:pPr algn="ctr">
              <a:defRPr/>
            </a:pPr>
            <a:r>
              <a:rPr lang="en-US" sz="2800" u="sng" dirty="0">
                <a:solidFill>
                  <a:schemeClr val="accent1"/>
                </a:solidFill>
              </a:rPr>
              <a:t>&gt; Expected for general population</a:t>
            </a:r>
          </a:p>
        </p:txBody>
      </p:sp>
      <p:sp>
        <p:nvSpPr>
          <p:cNvPr id="3" name="Flowchart: Alternate Process 2"/>
          <p:cNvSpPr/>
          <p:nvPr/>
        </p:nvSpPr>
        <p:spPr>
          <a:xfrm>
            <a:off x="1518722" y="5455252"/>
            <a:ext cx="9671792" cy="134004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6075" indent="-346075">
              <a:buFont typeface="Arial" charset="0"/>
              <a:buChar char="•"/>
              <a:defRPr/>
            </a:pPr>
            <a:r>
              <a:rPr lang="en-US" sz="2400" b="1" dirty="0"/>
              <a:t>7-year reduction in life expectancy</a:t>
            </a:r>
          </a:p>
          <a:p>
            <a:pPr marL="346075" indent="-346075">
              <a:buFont typeface="Arial" charset="0"/>
              <a:buChar char="•"/>
              <a:defRPr/>
            </a:pPr>
            <a:r>
              <a:rPr lang="en-US" sz="2400" b="1" dirty="0"/>
              <a:t>Causes of death vary over time post-injury</a:t>
            </a:r>
          </a:p>
          <a:p>
            <a:pPr marL="346075" indent="-346075">
              <a:buFont typeface="Arial" charset="0"/>
              <a:buChar char="•"/>
              <a:defRPr/>
            </a:pPr>
            <a:r>
              <a:rPr lang="en-US" sz="2400" b="1" dirty="0"/>
              <a:t>Association with older age and &gt; disability at time of rehab discharge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5ADC9E2B-777D-4F44-95BF-D965B0BB7614}"/>
              </a:ext>
            </a:extLst>
          </p:cNvPr>
          <p:cNvSpPr txBox="1">
            <a:spLocks/>
          </p:cNvSpPr>
          <p:nvPr/>
        </p:nvSpPr>
        <p:spPr>
          <a:xfrm>
            <a:off x="982134" y="1"/>
            <a:ext cx="10617200" cy="117616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en-US" sz="4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Premature Mortality with Moderate-Severe TBI</a:t>
            </a:r>
          </a:p>
          <a:p>
            <a:pPr algn="l"/>
            <a:r>
              <a:rPr lang="en-US" sz="2600" dirty="0"/>
              <a:t>Harrison- Felix C, </a:t>
            </a:r>
            <a:r>
              <a:rPr lang="en-US" sz="2600" dirty="0" err="1"/>
              <a:t>Whiteneck</a:t>
            </a:r>
            <a:r>
              <a:rPr lang="en-US" sz="2600" dirty="0"/>
              <a:t> G, </a:t>
            </a:r>
            <a:r>
              <a:rPr lang="en-US" sz="2600" dirty="0" err="1"/>
              <a:t>DeVivo</a:t>
            </a:r>
            <a:r>
              <a:rPr lang="en-US" sz="2600" dirty="0"/>
              <a:t> MJ, Hammond FM, Jha A: </a:t>
            </a:r>
            <a:r>
              <a:rPr lang="en-US" sz="2600" i="1" dirty="0"/>
              <a:t>JHTR</a:t>
            </a:r>
            <a:r>
              <a:rPr lang="en-US" sz="2600" dirty="0"/>
              <a:t> 2006</a:t>
            </a:r>
            <a:endParaRPr lang="en-US" altLang="en-US" sz="2600" dirty="0">
              <a:solidFill>
                <a:schemeClr val="bg1">
                  <a:lumMod val="6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491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952960E-B853-6142-8A3B-C4CB45145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57" y="185351"/>
            <a:ext cx="11727542" cy="1325563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IOM Report on Evidence for Effects of Brain Injury </a:t>
            </a:r>
            <a:br>
              <a:rPr lang="en-US" sz="3600" b="1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19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Ishibe</a:t>
            </a:r>
            <a:r>
              <a:rPr lang="en-US" sz="19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N, </a:t>
            </a:r>
            <a:r>
              <a:rPr lang="en-US" sz="19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Wlordarczyk</a:t>
            </a:r>
            <a:r>
              <a:rPr lang="en-US" sz="19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RC, </a:t>
            </a:r>
            <a:r>
              <a:rPr lang="en-US" sz="19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Fulco</a:t>
            </a:r>
            <a:r>
              <a:rPr lang="en-US" sz="19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C. Overview of the IOM’s committee search strategy and review process for Gulf War and health: long-term consequences of traumatic brain injury.  J Head Trauma </a:t>
            </a:r>
            <a:r>
              <a:rPr lang="en-US" sz="19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Rehabil</a:t>
            </a:r>
            <a:r>
              <a:rPr lang="en-US" sz="19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24:424–429, 2009.</a:t>
            </a:r>
            <a:br>
              <a:rPr lang="en-US" sz="19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endParaRPr lang="en-US" sz="19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xmlns="" id="{552F8B0F-8381-5542-8406-73D57A46718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28809481"/>
              </p:ext>
            </p:extLst>
          </p:nvPr>
        </p:nvGraphicFramePr>
        <p:xfrm>
          <a:off x="464457" y="1277257"/>
          <a:ext cx="11509828" cy="5540820"/>
        </p:xfrm>
        <a:graphic>
          <a:graphicData uri="http://schemas.openxmlformats.org/drawingml/2006/table">
            <a:tbl>
              <a:tblPr firstRow="1" firstCol="1" bandRow="1"/>
              <a:tblGrid>
                <a:gridCol w="11509828">
                  <a:extLst>
                    <a:ext uri="{9D8B030D-6E8A-4147-A177-3AD203B41FA5}">
                      <a16:colId xmlns:a16="http://schemas.microsoft.com/office/drawing/2014/main" xmlns="" val="4045935757"/>
                    </a:ext>
                  </a:extLst>
                </a:gridCol>
              </a:tblGrid>
              <a:tr h="2389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Sufficient Evidence 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06" marR="59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76721673"/>
                  </a:ext>
                </a:extLst>
              </a:tr>
              <a:tr h="28816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Associations with: 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14338" marR="0" lvl="0" indent="-34607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itchFamily="2" charset="2"/>
                        <a:buChar char=""/>
                        <a:tabLst/>
                      </a:pPr>
                      <a:r>
                        <a:rPr lang="en-US" sz="2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TBI associated with depression, aggression, and post-concussion symptoms</a:t>
                      </a:r>
                    </a:p>
                    <a:p>
                      <a:pPr marL="414338" marR="0" lvl="0" indent="-346075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itchFamily="2" charset="2"/>
                        <a:buChar char=""/>
                        <a:tabLst/>
                        <a:defRPr/>
                      </a:pPr>
                      <a:r>
                        <a:rPr lang="en-US" sz="2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Severe TBI associated with neurocognitive deficits</a:t>
                      </a:r>
                      <a:endParaRPr lang="en-US" sz="2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14338" marR="0" lvl="0" indent="-34607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itchFamily="2" charset="2"/>
                        <a:buChar char=""/>
                        <a:tabLst/>
                      </a:pPr>
                      <a:r>
                        <a:rPr lang="en-US" sz="2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Moderate-severe TBI associated with long-term adverse social-function outcomes (particularly unemployment and diminished social relationships), endocrine dysfunction (particularly hypopituitarism and growth hormone insufficiency), Alzheimer-type dementia and parkinsonism</a:t>
                      </a:r>
                      <a:endParaRPr lang="en-US" sz="2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14338" marR="0" lvl="0" indent="-34607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itchFamily="2" charset="2"/>
                        <a:buChar char=""/>
                        <a:tabLst/>
                      </a:pPr>
                      <a:r>
                        <a:rPr lang="en-US" sz="2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Moderate-severe TBI who receive inpatient rehabilitation or receive disability support associated with premature death</a:t>
                      </a:r>
                      <a:endParaRPr lang="en-US" sz="2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14338" marR="0" lvl="0" indent="-34607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itchFamily="2" charset="2"/>
                        <a:buChar char=""/>
                        <a:tabLst/>
                      </a:pPr>
                      <a:r>
                        <a:rPr lang="en-US" sz="2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Penetrating TBI associated with long-term unemployment and decline in function relevant to the region affected and volume of tissue lost</a:t>
                      </a:r>
                      <a:endParaRPr lang="en-US" sz="2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Causal relationship: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14338" marR="0" lvl="0" indent="-300038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itchFamily="2" charset="2"/>
                        <a:buChar char=""/>
                        <a:tabLst/>
                      </a:pPr>
                      <a:r>
                        <a:rPr lang="en-US" sz="2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Penetrating, open &amp; moderate-severe TBI with unprovoked seizures.</a:t>
                      </a:r>
                      <a:endParaRPr lang="en-US" sz="2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06" marR="59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2213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9265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198186" y="2801256"/>
            <a:ext cx="3942747" cy="3614057"/>
          </a:xfrm>
          <a:prstGeom prst="rect">
            <a:avLst/>
          </a:prstGeom>
          <a:ln>
            <a:solidFill>
              <a:srgbClr val="0000FF"/>
            </a:solidFill>
            <a:miter lim="800000"/>
            <a:headEnd/>
            <a:tailEnd/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71450" indent="-171450">
              <a:buFont typeface="Arial" charset="0"/>
              <a:buChar char="•"/>
              <a:defRPr/>
            </a:pPr>
            <a:r>
              <a:rPr lang="en-GB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Severe TBI does not equal poor outcome</a:t>
            </a:r>
          </a:p>
          <a:p>
            <a:pPr marL="171450" indent="-171450">
              <a:buFont typeface="Arial" charset="0"/>
              <a:buChar char="•"/>
              <a:defRPr/>
            </a:pPr>
            <a:r>
              <a:rPr lang="en-US" altLang="en-US" sz="2800" u="sng" dirty="0"/>
              <a:t>Fully independent</a:t>
            </a:r>
            <a:r>
              <a:rPr lang="en-US" altLang="en-US" sz="2800" dirty="0"/>
              <a:t>:  </a:t>
            </a:r>
          </a:p>
          <a:p>
            <a:pPr marL="460375" lvl="2" indent="-230188">
              <a:buFont typeface="Arial" charset="0"/>
              <a:buChar char="•"/>
              <a:defRPr/>
            </a:pPr>
            <a:r>
              <a:rPr lang="en-US" altLang="en-US" sz="2400" dirty="0"/>
              <a:t>Cognition: 16% Y1; 25% Y10</a:t>
            </a:r>
          </a:p>
          <a:p>
            <a:pPr marL="460375" lvl="2" indent="-230188">
              <a:buFont typeface="Arial" charset="0"/>
              <a:buChar char="•"/>
              <a:defRPr/>
            </a:pPr>
            <a:r>
              <a:rPr lang="en-US" altLang="en-US" sz="2400" dirty="0"/>
              <a:t>Mobility: 23% Y1; 70% Y10</a:t>
            </a:r>
          </a:p>
          <a:p>
            <a:pPr marL="460375" lvl="2" indent="-230188">
              <a:buFont typeface="Arial" charset="0"/>
              <a:buChar char="•"/>
              <a:defRPr/>
            </a:pPr>
            <a:r>
              <a:rPr lang="en-US" altLang="en-US" sz="2400" dirty="0"/>
              <a:t>Self care: 56% Y1; 72% Y10</a:t>
            </a:r>
            <a:endParaRPr lang="en-GB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171450" indent="-171450">
              <a:buFont typeface="Arial" charset="0"/>
              <a:buChar char="•"/>
              <a:defRPr/>
            </a:pPr>
            <a:r>
              <a:rPr lang="en-GB" sz="28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Late recovery </a:t>
            </a:r>
            <a:r>
              <a:rPr lang="en-GB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occurs</a:t>
            </a:r>
          </a:p>
          <a:p>
            <a:pPr marL="468313" lvl="1" indent="-234950">
              <a:buFont typeface="Arial" charset="0"/>
              <a:buChar char="•"/>
              <a:defRPr/>
            </a:pPr>
            <a:r>
              <a:rPr lang="en-US" altLang="en-US" sz="2400" dirty="0"/>
              <a:t>Gains at each epoch</a:t>
            </a:r>
          </a:p>
          <a:p>
            <a:pPr marL="468313" lvl="1" indent="-234950">
              <a:buFont typeface="Arial" charset="0"/>
              <a:buChar char="•"/>
              <a:defRPr/>
            </a:pPr>
            <a:r>
              <a:rPr lang="en-US" altLang="en-US" sz="2400" dirty="0"/>
              <a:t>Many reached independence </a:t>
            </a:r>
            <a:r>
              <a:rPr lang="en-US" altLang="en-US" sz="2400" u="sng" dirty="0"/>
              <a:t>after</a:t>
            </a:r>
            <a:r>
              <a:rPr lang="en-US" altLang="en-US" sz="2400" dirty="0"/>
              <a:t> Y1</a:t>
            </a:r>
            <a:endParaRPr lang="en-GB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xmlns="" id="{97827EA7-04F3-4849-95E2-8049803BCA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6710997"/>
              </p:ext>
            </p:extLst>
          </p:nvPr>
        </p:nvGraphicFramePr>
        <p:xfrm>
          <a:off x="4140934" y="286412"/>
          <a:ext cx="8128000" cy="6325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xmlns="" id="{530E2896-BB87-194C-B170-130BA428B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310" y="286412"/>
            <a:ext cx="3778624" cy="2317821"/>
          </a:xfrm>
        </p:spPr>
        <p:txBody>
          <a:bodyPr>
            <a:noAutofit/>
          </a:bodyPr>
          <a:lstStyle/>
          <a:p>
            <a:r>
              <a:rPr lang="en-US" altLang="en-US" sz="2400" b="1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Change in FIM Years 1-10 among those </a:t>
            </a:r>
            <a:r>
              <a:rPr lang="en-US" altLang="en-US" sz="2400" b="1" u="sng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NOT Following Commands</a:t>
            </a:r>
            <a:r>
              <a:rPr lang="en-US" altLang="en-US" sz="2400" b="1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at Rehabilitation Admit</a:t>
            </a:r>
            <a:r>
              <a:rPr lang="en-US" altLang="en-US" sz="2000" b="1" dirty="0"/>
              <a:t/>
            </a:r>
            <a:br>
              <a:rPr lang="en-US" altLang="en-US" sz="2000" b="1" dirty="0"/>
            </a:br>
            <a:r>
              <a:rPr lang="en-US" altLang="en-US" sz="2000" dirty="0"/>
              <a:t>Hammond, Sherer, </a:t>
            </a:r>
            <a:r>
              <a:rPr lang="en-US" altLang="en-US" sz="2000" dirty="0" err="1"/>
              <a:t>Giacino</a:t>
            </a:r>
            <a:r>
              <a:rPr lang="en-US" altLang="en-US" sz="2000" dirty="0"/>
              <a:t>, Tang, Whyte,  </a:t>
            </a:r>
            <a:r>
              <a:rPr lang="en-US" altLang="en-US" sz="2000" dirty="0" err="1"/>
              <a:t>Zafonte</a:t>
            </a:r>
            <a:r>
              <a:rPr lang="en-US" altLang="en-US" sz="2000" dirty="0"/>
              <a:t>,  </a:t>
            </a:r>
            <a:r>
              <a:rPr lang="en-US" altLang="en-US" sz="2000" dirty="0" err="1"/>
              <a:t>Nakese</a:t>
            </a:r>
            <a:r>
              <a:rPr lang="en-US" altLang="en-US" sz="2000" dirty="0"/>
              <a:t>-Richardson, </a:t>
            </a:r>
            <a:r>
              <a:rPr lang="en-US" altLang="en-US" sz="2000" dirty="0" err="1"/>
              <a:t>Arciniegas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461388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310153"/>
              </p:ext>
            </p:extLst>
          </p:nvPr>
        </p:nvGraphicFramePr>
        <p:xfrm>
          <a:off x="2822028" y="1086196"/>
          <a:ext cx="9480331" cy="63141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291" name="Title 1"/>
          <p:cNvSpPr>
            <a:spLocks noGrp="1"/>
          </p:cNvSpPr>
          <p:nvPr>
            <p:ph type="title"/>
          </p:nvPr>
        </p:nvSpPr>
        <p:spPr>
          <a:xfrm>
            <a:off x="287867" y="95596"/>
            <a:ext cx="11732338" cy="990600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Change in Function Over Time: Glasgow Outcome Scale (GOS-E)</a:t>
            </a:r>
            <a:r>
              <a:rPr lang="en-US" sz="4000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/>
            </a:r>
            <a:br>
              <a:rPr lang="en-US" sz="4000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</a:br>
            <a:r>
              <a:rPr lang="en-US" sz="2400" dirty="0">
                <a:latin typeface="Helvetica Neue" charset="0"/>
                <a:ea typeface="Helvetica Neue" charset="0"/>
                <a:cs typeface="Helvetica Neue" charset="0"/>
              </a:rPr>
              <a:t>Corrigan JD &amp; Hammond FM Arch Phys Med </a:t>
            </a:r>
            <a:r>
              <a:rPr lang="en-US" sz="2400" dirty="0" err="1">
                <a:latin typeface="Helvetica Neue" charset="0"/>
                <a:ea typeface="Helvetica Neue" charset="0"/>
                <a:cs typeface="Helvetica Neue" charset="0"/>
              </a:rPr>
              <a:t>Rehabil</a:t>
            </a:r>
            <a:r>
              <a:rPr lang="en-US" sz="2400" dirty="0">
                <a:latin typeface="Helvetica Neue" charset="0"/>
                <a:ea typeface="Helvetica Neue" charset="0"/>
                <a:cs typeface="Helvetica Neue" charset="0"/>
              </a:rPr>
              <a:t> 2013</a:t>
            </a: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287867" y="1269076"/>
            <a:ext cx="2534161" cy="2505188"/>
          </a:xfrm>
          <a:prstGeom prst="rect">
            <a:avLst/>
          </a:prstGeom>
          <a:ln>
            <a:solidFill>
              <a:srgbClr val="0000FF"/>
            </a:solidFill>
            <a:miter lim="800000"/>
            <a:headEnd/>
            <a:tailEnd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71450" indent="-171450">
              <a:buFont typeface="Arial" charset="0"/>
              <a:buChar char="•"/>
              <a:defRPr/>
            </a:pPr>
            <a:r>
              <a:rPr lang="en-GB" sz="3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Change occurs after 1</a:t>
            </a:r>
            <a:r>
              <a:rPr lang="en-GB" sz="3000" baseline="30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st</a:t>
            </a:r>
            <a:r>
              <a:rPr lang="en-GB" sz="3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year</a:t>
            </a:r>
          </a:p>
          <a:p>
            <a:pPr marL="171450" indent="-171450">
              <a:buFont typeface="Arial" charset="0"/>
              <a:buChar char="•"/>
              <a:defRPr/>
            </a:pPr>
            <a:r>
              <a:rPr lang="en-GB" sz="3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BI is a dynamic condition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87867" y="3957144"/>
            <a:ext cx="2534161" cy="2668099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en-US" sz="3000" b="1" dirty="0"/>
              <a:t>No Change: </a:t>
            </a:r>
            <a:r>
              <a:rPr lang="en-US" altLang="en-US" sz="2800" b="1" dirty="0"/>
              <a:t/>
            </a:r>
            <a:br>
              <a:rPr lang="en-US" altLang="en-US" sz="2800" b="1" dirty="0"/>
            </a:br>
            <a:r>
              <a:rPr lang="en-US" altLang="en-US" sz="2600" b="1" dirty="0"/>
              <a:t>- 39 - 48%</a:t>
            </a:r>
          </a:p>
          <a:p>
            <a:pPr>
              <a:defRPr/>
            </a:pPr>
            <a:r>
              <a:rPr lang="en-US" altLang="en-US" sz="3000" b="1" dirty="0"/>
              <a:t>Improvement: </a:t>
            </a:r>
            <a:br>
              <a:rPr lang="en-US" altLang="en-US" sz="3000" b="1" dirty="0"/>
            </a:br>
            <a:r>
              <a:rPr lang="en-US" altLang="en-US" sz="2600" b="1" dirty="0"/>
              <a:t>- 24 - 31%</a:t>
            </a:r>
          </a:p>
          <a:p>
            <a:pPr>
              <a:defRPr/>
            </a:pPr>
            <a:r>
              <a:rPr lang="en-US" altLang="en-US" sz="3000" b="1" dirty="0"/>
              <a:t>Decline: </a:t>
            </a:r>
            <a:r>
              <a:rPr lang="en-US" altLang="en-US" sz="1800" b="1" dirty="0"/>
              <a:t/>
            </a:r>
            <a:br>
              <a:rPr lang="en-US" altLang="en-US" sz="1800" b="1" dirty="0"/>
            </a:br>
            <a:r>
              <a:rPr lang="en-US" altLang="en-US" sz="2600" b="1" dirty="0"/>
              <a:t>- 20 – 34%</a:t>
            </a:r>
          </a:p>
        </p:txBody>
      </p:sp>
    </p:spTree>
    <p:extLst>
      <p:ext uri="{BB962C8B-B14F-4D97-AF65-F5344CB8AC3E}">
        <p14:creationId xmlns:p14="http://schemas.microsoft.com/office/powerpoint/2010/main" val="13044486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>
          <a:xfrm>
            <a:off x="702765" y="177154"/>
            <a:ext cx="11338560" cy="1219200"/>
          </a:xfrm>
        </p:spPr>
        <p:txBody>
          <a:bodyPr>
            <a:normAutofit/>
          </a:bodyPr>
          <a:lstStyle/>
          <a:p>
            <a:r>
              <a:rPr lang="en-US" altLang="en-US" sz="3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5-year Rehabilitation Outcomes</a:t>
            </a:r>
            <a:r>
              <a:rPr lang="en-US" alt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/>
            </a:r>
            <a:br>
              <a:rPr lang="en-US" alt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</a:br>
            <a:r>
              <a:rPr lang="en-US" altLang="en-US" sz="19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Corrigan JD, </a:t>
            </a:r>
            <a:r>
              <a:rPr lang="en-US" sz="19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Cuthbert JP, Harrison-Felix C, </a:t>
            </a:r>
            <a:r>
              <a:rPr lang="en-US" sz="19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Whiteneck</a:t>
            </a:r>
            <a:r>
              <a:rPr lang="en-US" sz="19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GG, Bell JM, Miller AC, Coronado VG, </a:t>
            </a:r>
            <a:r>
              <a:rPr lang="en-US" sz="19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Pretz</a:t>
            </a:r>
            <a:r>
              <a:rPr lang="en-US" sz="19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CR. </a:t>
            </a:r>
            <a:r>
              <a:rPr lang="en-US" altLang="en-US" sz="19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J Head Trauma </a:t>
            </a:r>
            <a:r>
              <a:rPr lang="en-US" altLang="en-US" sz="19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Rehabil</a:t>
            </a:r>
            <a:r>
              <a:rPr lang="en-US" altLang="en-US" sz="19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2014:29(6):E1-9.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5526" y="1562998"/>
            <a:ext cx="10533307" cy="4724400"/>
          </a:xfrm>
        </p:spPr>
        <p:txBody>
          <a:bodyPr>
            <a:normAutofit fontScale="92500" lnSpcReduction="10000"/>
          </a:bodyPr>
          <a:lstStyle/>
          <a:p>
            <a:pPr marL="342860" indent="-342860">
              <a:defRPr/>
            </a:pPr>
            <a:r>
              <a:rPr lang="en-US" dirty="0">
                <a:latin typeface="Helvetica Neue" charset="0"/>
                <a:ea typeface="Helvetica Neue" charset="0"/>
                <a:cs typeface="Helvetica Neue" charset="0"/>
              </a:rPr>
              <a:t>TBI Model Systems participants who received rehabilitation October 2001 - Dec 2007. </a:t>
            </a:r>
          </a:p>
          <a:p>
            <a:pPr marL="342860" indent="-342860">
              <a:defRPr/>
            </a:pPr>
            <a:r>
              <a:rPr lang="en-US" dirty="0">
                <a:latin typeface="Helvetica Neue" charset="0"/>
                <a:ea typeface="Helvetica Neue" charset="0"/>
                <a:cs typeface="Helvetica Neue" charset="0"/>
              </a:rPr>
              <a:t>Weighted for national population characteristics </a:t>
            </a:r>
          </a:p>
          <a:p>
            <a:pPr marL="1095375" lvl="1" indent="-403225">
              <a:defRPr/>
            </a:pPr>
            <a:r>
              <a:rPr lang="en-US" dirty="0">
                <a:latin typeface="Helvetica Neue" charset="0"/>
                <a:ea typeface="Helvetica Neue" charset="0"/>
                <a:cs typeface="Helvetica Neue" charset="0"/>
              </a:rPr>
              <a:t>age, sex, race, race/ethnicity, marital status, primary insurance, FIM motor &amp; cognitive score at rehab admit, and RLOS</a:t>
            </a:r>
          </a:p>
          <a:p>
            <a:pPr marL="342860" indent="-342860">
              <a:defRPr/>
            </a:pPr>
            <a:r>
              <a:rPr lang="en-US" dirty="0">
                <a:latin typeface="Helvetica Neue" charset="0"/>
                <a:ea typeface="Helvetica Neue" charset="0"/>
                <a:cs typeface="Helvetica Neue" charset="0"/>
              </a:rPr>
              <a:t>Status 5 years post-TBI:</a:t>
            </a:r>
          </a:p>
          <a:p>
            <a:pPr marL="1095375" lvl="1" indent="-401638">
              <a:defRPr/>
            </a:pPr>
            <a:r>
              <a:rPr lang="en-US" b="1" dirty="0">
                <a:latin typeface="Helvetica Neue" charset="0"/>
                <a:ea typeface="Helvetica Neue" charset="0"/>
                <a:cs typeface="Helvetica Neue" charset="0"/>
              </a:rPr>
              <a:t>84% known outcome</a:t>
            </a:r>
          </a:p>
          <a:p>
            <a:pPr marL="1095375" lvl="1" indent="-401638">
              <a:defRPr/>
            </a:pPr>
            <a:r>
              <a:rPr lang="en-US" dirty="0">
                <a:latin typeface="Helvetica Neue" charset="0"/>
                <a:ea typeface="Helvetica Neue" charset="0"/>
                <a:cs typeface="Helvetica Neue" charset="0"/>
              </a:rPr>
              <a:t>10% lost to follow-up</a:t>
            </a:r>
          </a:p>
          <a:p>
            <a:pPr marL="1095375" lvl="1" indent="-401638">
              <a:defRPr/>
            </a:pPr>
            <a:r>
              <a:rPr lang="en-US" dirty="0">
                <a:latin typeface="Helvetica Neue" charset="0"/>
                <a:ea typeface="Helvetica Neue" charset="0"/>
                <a:cs typeface="Helvetica Neue" charset="0"/>
              </a:rPr>
              <a:t>  6% withdrew/refused/unknown</a:t>
            </a:r>
          </a:p>
          <a:p>
            <a:pPr marL="342860" indent="-342860">
              <a:defRPr/>
            </a:pPr>
            <a:r>
              <a:rPr lang="en-US" b="1" dirty="0">
                <a:latin typeface="Helvetica Neue" charset="0"/>
                <a:ea typeface="Helvetica Neue" charset="0"/>
                <a:cs typeface="Helvetica Neue" charset="0"/>
              </a:rPr>
              <a:t>39% declined (GOS-E) Y1-2 </a:t>
            </a:r>
            <a:r>
              <a:rPr lang="en-US" b="1" dirty="0">
                <a:latin typeface="Helvetica Neue" charset="0"/>
                <a:ea typeface="Helvetica Neue" charset="0"/>
                <a:cs typeface="Helvetica Neue" charset="0"/>
                <a:sym typeface="Wingdings" pitchFamily="2" charset="2"/>
              </a:rPr>
              <a:t> Y5</a:t>
            </a:r>
            <a:endParaRPr lang="en-US" b="1" dirty="0">
              <a:latin typeface="Helvetica Neue" charset="0"/>
              <a:ea typeface="Helvetica Neue" charset="0"/>
              <a:cs typeface="Helvetica Neue" charset="0"/>
            </a:endParaRPr>
          </a:p>
          <a:p>
            <a:pPr marL="342860" indent="-342860">
              <a:defRPr/>
            </a:pPr>
            <a:r>
              <a:rPr lang="en-US" b="1" dirty="0">
                <a:latin typeface="Helvetica Neue" charset="0"/>
                <a:ea typeface="Helvetica Neue" charset="0"/>
                <a:cs typeface="Helvetica Neue" charset="0"/>
              </a:rPr>
              <a:t>12% non-private residence at Y5</a:t>
            </a:r>
          </a:p>
          <a:p>
            <a:pPr marL="342860" indent="-342860">
              <a:defRPr/>
            </a:pPr>
            <a:r>
              <a:rPr lang="en-US" b="1" dirty="0">
                <a:latin typeface="Helvetica Neue" charset="0"/>
                <a:ea typeface="Helvetica Neue" charset="0"/>
                <a:cs typeface="Helvetica Neue" charset="0"/>
              </a:rPr>
              <a:t>22% dead by Y5</a:t>
            </a:r>
          </a:p>
        </p:txBody>
      </p:sp>
      <p:sp>
        <p:nvSpPr>
          <p:cNvPr id="7" name="Right Arrow 6"/>
          <p:cNvSpPr>
            <a:spLocks noChangeArrowheads="1"/>
          </p:cNvSpPr>
          <p:nvPr/>
        </p:nvSpPr>
        <p:spPr bwMode="auto">
          <a:xfrm>
            <a:off x="5533696" y="3900444"/>
            <a:ext cx="1203960" cy="421220"/>
          </a:xfrm>
          <a:prstGeom prst="rightArrow">
            <a:avLst>
              <a:gd name="adj1" fmla="val 50000"/>
              <a:gd name="adj2" fmla="val 50018"/>
            </a:avLst>
          </a:prstGeom>
          <a:solidFill>
            <a:schemeClr val="accent1"/>
          </a:solidFill>
          <a:ln w="19050">
            <a:solidFill>
              <a:schemeClr val="accent1"/>
            </a:solidFill>
            <a:round/>
            <a:headEnd/>
            <a:tailEnd/>
          </a:ln>
        </p:spPr>
        <p:txBody>
          <a:bodyPr lIns="91429" tIns="45714" rIns="91429" bIns="45714"/>
          <a:lstStyle>
            <a:lvl1pPr>
              <a:spcBef>
                <a:spcPct val="20000"/>
              </a:spcBef>
              <a:buSzPct val="100000"/>
              <a:buChar char="•"/>
              <a:defRPr sz="3600">
                <a:solidFill>
                  <a:srgbClr val="FFFFFF"/>
                </a:solidFill>
                <a:latin typeface="Times New Roman" charset="0"/>
                <a:ea typeface="MS PGothic" charset="-128"/>
                <a:cs typeface="ＭＳ Ｐゴシック" charset="-128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rgbClr val="FFFFFF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rgbClr val="FFFFFF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rgbClr val="FFFFFF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rgbClr val="FFFFFF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rgbClr val="FFFFFF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rgbClr val="FFFFFF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rgbClr val="FFFFFF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rgbClr val="FFFFFF"/>
                </a:solidFill>
                <a:latin typeface="Times New Roman" charset="0"/>
                <a:ea typeface="MS PGothic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en-US" altLang="en-US" sz="240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895324" y="3510896"/>
            <a:ext cx="2847191" cy="1200316"/>
          </a:xfrm>
          <a:prstGeom prst="rect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29" tIns="45714" rIns="91429" bIns="45714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600">
                <a:solidFill>
                  <a:srgbClr val="FFFFFF"/>
                </a:solidFill>
                <a:latin typeface="Times New Roman" charset="0"/>
                <a:ea typeface="MS PGothic" charset="-128"/>
                <a:cs typeface="ＭＳ Ｐゴシック" charset="-128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rgbClr val="FFFFFF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rgbClr val="FFFFFF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rgbClr val="FFFFFF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rgbClr val="FFFFFF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rgbClr val="FFFFFF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rgbClr val="FFFFFF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rgbClr val="FFFFFF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rgbClr val="FFFFFF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SzTx/>
              <a:buNone/>
            </a:pPr>
            <a:r>
              <a:rPr lang="en-US" altLang="en-US" sz="2400" b="1" u="sng" dirty="0">
                <a:solidFill>
                  <a:schemeClr val="accent2">
                    <a:lumMod val="75000"/>
                  </a:schemeClr>
                </a:solidFill>
              </a:rPr>
              <a:t>From Y1 or 2 to 5</a:t>
            </a:r>
            <a:r>
              <a:rPr lang="en-US" altLang="en-US" sz="2400" b="1" dirty="0">
                <a:solidFill>
                  <a:schemeClr val="accent2">
                    <a:lumMod val="75000"/>
                  </a:schemeClr>
                </a:solidFill>
              </a:rPr>
              <a:t>:</a:t>
            </a:r>
          </a:p>
          <a:p>
            <a:pPr eaLnBrk="1" hangingPunct="1">
              <a:spcBef>
                <a:spcPct val="0"/>
              </a:spcBef>
              <a:buSzTx/>
              <a:buNone/>
            </a:pPr>
            <a:r>
              <a:rPr lang="en-US" altLang="en-US" sz="2400" b="1" dirty="0">
                <a:solidFill>
                  <a:schemeClr val="accent2">
                    <a:lumMod val="75000"/>
                  </a:schemeClr>
                </a:solidFill>
              </a:rPr>
              <a:t>2 in 10 died</a:t>
            </a:r>
          </a:p>
          <a:p>
            <a:pPr eaLnBrk="1" hangingPunct="1">
              <a:spcBef>
                <a:spcPct val="0"/>
              </a:spcBef>
              <a:buSzTx/>
              <a:buNone/>
            </a:pPr>
            <a:r>
              <a:rPr lang="en-US" altLang="en-US" sz="2400" b="1" dirty="0">
                <a:solidFill>
                  <a:schemeClr val="accent2">
                    <a:lumMod val="75000"/>
                  </a:schemeClr>
                </a:solidFill>
              </a:rPr>
              <a:t>3 in 10 deteriorated</a:t>
            </a:r>
          </a:p>
        </p:txBody>
      </p:sp>
      <p:sp>
        <p:nvSpPr>
          <p:cNvPr id="2" name="Right Bracket 1">
            <a:extLst>
              <a:ext uri="{FF2B5EF4-FFF2-40B4-BE49-F238E27FC236}">
                <a16:creationId xmlns:a16="http://schemas.microsoft.com/office/drawing/2014/main" xmlns="" id="{EA2FDD88-8689-504C-ACF1-AA83EE120BEB}"/>
              </a:ext>
            </a:extLst>
          </p:cNvPr>
          <p:cNvSpPr/>
          <p:nvPr/>
        </p:nvSpPr>
        <p:spPr>
          <a:xfrm>
            <a:off x="6372045" y="5414692"/>
            <a:ext cx="258086" cy="662152"/>
          </a:xfrm>
          <a:prstGeom prst="rightBracket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6B87A17-FD26-0349-B0B1-510B8149D9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6608" y="5514942"/>
            <a:ext cx="3689132" cy="461653"/>
          </a:xfrm>
          <a:prstGeom prst="rect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29" tIns="45714" rIns="91429" bIns="45714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600">
                <a:solidFill>
                  <a:srgbClr val="FFFFFF"/>
                </a:solidFill>
                <a:latin typeface="Times New Roman" charset="0"/>
                <a:ea typeface="MS PGothic" charset="-128"/>
                <a:cs typeface="ＭＳ Ｐゴシック" charset="-128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rgbClr val="FFFFFF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rgbClr val="FFFFFF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rgbClr val="FFFFFF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rgbClr val="FFFFFF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rgbClr val="FFFFFF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rgbClr val="FFFFFF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rgbClr val="FFFFFF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rgbClr val="FFFFFF"/>
                </a:solidFill>
                <a:latin typeface="Times New Roman" charset="0"/>
                <a:ea typeface="MS PGothic" charset="-128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None/>
            </a:pPr>
            <a:r>
              <a:rPr lang="en-US" altLang="en-US" sz="2400" b="1" u="sng" dirty="0">
                <a:solidFill>
                  <a:schemeClr val="accent2">
                    <a:lumMod val="75000"/>
                  </a:schemeClr>
                </a:solidFill>
              </a:rPr>
              <a:t>Associated with older age</a:t>
            </a:r>
            <a:endParaRPr lang="en-US" alt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79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2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000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/>
              <a:t>Chronic Brain Injury</a:t>
            </a:r>
            <a:br>
              <a:rPr lang="en-US" sz="4800" b="1" dirty="0"/>
            </a:br>
            <a:r>
              <a:rPr lang="en-US" sz="27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 charset="0"/>
                <a:ea typeface="Helvetica Neue" charset="0"/>
                <a:cs typeface="Helvetica Neue" charset="0"/>
              </a:rPr>
              <a:t> 2012 Galveston Brain Injury Conference</a:t>
            </a:r>
            <a:endParaRPr lang="en-US" sz="2700" b="1" dirty="0"/>
          </a:p>
        </p:txBody>
      </p:sp>
      <p:pic>
        <p:nvPicPr>
          <p:cNvPr id="7" name="Content Placeholder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321" y="1523535"/>
            <a:ext cx="5490907" cy="44053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78745" y="1525588"/>
            <a:ext cx="6096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en-US" sz="2800" dirty="0">
                <a:latin typeface="Helvetica Neue" charset="0"/>
                <a:ea typeface="Helvetica Neue" charset="0"/>
                <a:cs typeface="Helvetica Neue" charset="0"/>
              </a:rPr>
              <a:t>“</a:t>
            </a:r>
            <a:r>
              <a:rPr lang="en-US" altLang="ja-JP" sz="2800" dirty="0">
                <a:latin typeface="Helvetica Neue" charset="0"/>
                <a:ea typeface="Helvetica Neue" charset="0"/>
                <a:cs typeface="Helvetica Neue" charset="0"/>
              </a:rPr>
              <a:t>Injury to the brain can evolve into a lifelong health condition termed chronic brain injury (CBI).  CBI impairs the brain and other organ systems and may persist or progress over an individual</a:t>
            </a:r>
            <a:r>
              <a:rPr lang="en-US" altLang="en-US" sz="2800" dirty="0">
                <a:latin typeface="Helvetica Neue" charset="0"/>
                <a:ea typeface="Helvetica Neue" charset="0"/>
                <a:cs typeface="Helvetica Neue" charset="0"/>
              </a:rPr>
              <a:t>’</a:t>
            </a:r>
            <a:r>
              <a:rPr lang="en-US" altLang="ja-JP" sz="2800" dirty="0">
                <a:latin typeface="Helvetica Neue" charset="0"/>
                <a:ea typeface="Helvetica Neue" charset="0"/>
                <a:cs typeface="Helvetica Neue" charset="0"/>
              </a:rPr>
              <a:t>s life span.  CBI must be </a:t>
            </a:r>
            <a:r>
              <a:rPr lang="en-US" altLang="ja-JP" sz="2800" u="sng" dirty="0">
                <a:latin typeface="Helvetica Neue" charset="0"/>
                <a:ea typeface="Helvetica Neue" charset="0"/>
                <a:cs typeface="Helvetica Neue" charset="0"/>
              </a:rPr>
              <a:t>identified</a:t>
            </a:r>
            <a:r>
              <a:rPr lang="en-US" altLang="ja-JP" sz="2800" dirty="0">
                <a:latin typeface="Helvetica Neue" charset="0"/>
                <a:ea typeface="Helvetica Neue" charset="0"/>
                <a:cs typeface="Helvetica Neue" charset="0"/>
              </a:rPr>
              <a:t> &amp; </a:t>
            </a:r>
            <a:r>
              <a:rPr lang="en-US" altLang="ja-JP" sz="2800" u="sng" dirty="0">
                <a:latin typeface="Helvetica Neue" charset="0"/>
                <a:ea typeface="Helvetica Neue" charset="0"/>
                <a:cs typeface="Helvetica Neue" charset="0"/>
              </a:rPr>
              <a:t>proactively managed</a:t>
            </a:r>
            <a:r>
              <a:rPr lang="en-US" altLang="ja-JP" sz="2800" dirty="0">
                <a:latin typeface="Helvetica Neue" charset="0"/>
                <a:ea typeface="Helvetica Neue" charset="0"/>
                <a:cs typeface="Helvetica Neue" charset="0"/>
              </a:rPr>
              <a:t> as a lifelong condition </a:t>
            </a:r>
            <a:r>
              <a:rPr lang="en-US" altLang="ja-JP" sz="2800" u="sng" dirty="0">
                <a:latin typeface="Helvetica Neue" charset="0"/>
                <a:ea typeface="Helvetica Neue" charset="0"/>
                <a:cs typeface="Helvetica Neue" charset="0"/>
              </a:rPr>
              <a:t>to improve health, independent function and participation in society</a:t>
            </a:r>
            <a:r>
              <a:rPr lang="en-US" altLang="ja-JP" sz="2800" dirty="0">
                <a:latin typeface="Helvetica Neue" charset="0"/>
                <a:ea typeface="Helvetica Neue" charset="0"/>
                <a:cs typeface="Helvetica Neue" charset="0"/>
              </a:rPr>
              <a:t>.</a:t>
            </a:r>
            <a:r>
              <a:rPr lang="en-US" altLang="en-US" sz="2800" dirty="0">
                <a:latin typeface="Helvetica Neue" charset="0"/>
                <a:ea typeface="Helvetica Neue" charset="0"/>
                <a:cs typeface="Helvetica Neue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31501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 txBox="1">
            <a:spLocks/>
          </p:cNvSpPr>
          <p:nvPr/>
        </p:nvSpPr>
        <p:spPr>
          <a:xfrm>
            <a:off x="6023428" y="1349827"/>
            <a:ext cx="5515429" cy="503827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buFont typeface="+mj-lt"/>
              <a:buAutoNum type="arabicPeriod"/>
              <a:defRPr/>
            </a:pPr>
            <a:r>
              <a:rPr lang="en-US" alt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Eventual outcome is known in the 1</a:t>
            </a:r>
            <a:r>
              <a:rPr lang="en-US" altLang="en-US" sz="3200" b="1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</a:t>
            </a:r>
            <a:r>
              <a:rPr lang="en-US" alt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days after brain injury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alt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Severe TBI = poor outcome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alt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 recovery occurs after 1</a:t>
            </a:r>
            <a:r>
              <a:rPr lang="en-US" altLang="en-US" sz="3200" b="1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</a:t>
            </a:r>
            <a:r>
              <a:rPr lang="en-US" alt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year post-injury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alt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Brain injury is a dynamic &amp; chronic condition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altLang="en-US" sz="3200" b="1" dirty="0">
                <a:solidFill>
                  <a:schemeClr val="accent2"/>
                </a:solidFill>
              </a:rPr>
              <a:t>Many chronic conditions are managed proactively to optimize outcome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alt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no control over the trajectory of recovery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19EAB0AB-DBF3-B043-BAA9-99CC1E4760EE}"/>
              </a:ext>
            </a:extLst>
          </p:cNvPr>
          <p:cNvSpPr txBox="1">
            <a:spLocks/>
          </p:cNvSpPr>
          <p:nvPr/>
        </p:nvSpPr>
        <p:spPr>
          <a:xfrm>
            <a:off x="406400" y="282237"/>
            <a:ext cx="11132457" cy="8461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en-US" sz="3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Exploring Myths About Brain Injury: Fact Versus Myth? </a:t>
            </a:r>
            <a:endParaRPr lang="en-US" altLang="en-US" sz="3600" dirty="0">
              <a:solidFill>
                <a:schemeClr val="bg1">
                  <a:lumMod val="6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xmlns="" id="{61C6D1E2-8EF8-BC47-9AF6-F99823B5B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67" y="1349827"/>
            <a:ext cx="5713741" cy="4513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5137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xmlns="" id="{384F1DF6-6A7A-C947-AC19-D65E41C86C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14975" y="1433951"/>
            <a:ext cx="8426553" cy="5257794"/>
          </a:xfr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xmlns="" id="{87E43E56-F7B0-0042-BDB1-1F4333689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100" y="434109"/>
            <a:ext cx="10366828" cy="58057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b="1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Many chronic conditions are managed proactively to optimize outcome</a:t>
            </a:r>
          </a:p>
        </p:txBody>
      </p:sp>
    </p:spTree>
    <p:extLst>
      <p:ext uri="{BB962C8B-B14F-4D97-AF65-F5344CB8AC3E}">
        <p14:creationId xmlns:p14="http://schemas.microsoft.com/office/powerpoint/2010/main" val="12711506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820615" y="1155255"/>
            <a:ext cx="10128739" cy="5303520"/>
          </a:xfrm>
        </p:spPr>
        <p:txBody>
          <a:bodyPr>
            <a:normAutofit/>
          </a:bodyPr>
          <a:lstStyle/>
          <a:p>
            <a:pPr marL="228600" lvl="1" algn="ctr">
              <a:spcBef>
                <a:spcPts val="1000"/>
              </a:spcBef>
            </a:pPr>
            <a:r>
              <a:rPr lang="en-US" sz="4400" dirty="0">
                <a:latin typeface="Helvetica Neue" charset="0"/>
                <a:ea typeface="Helvetica Neue" charset="0"/>
                <a:cs typeface="Helvetica Neue" charset="0"/>
              </a:rPr>
              <a:t>On average, persons </a:t>
            </a:r>
            <a:r>
              <a:rPr lang="en-US" sz="4000" dirty="0">
                <a:latin typeface="Helvetica Neue" charset="0"/>
                <a:ea typeface="Helvetica Neue" charset="0"/>
                <a:cs typeface="Helvetica Neue" charset="0"/>
              </a:rPr>
              <a:t>with</a:t>
            </a:r>
            <a:r>
              <a:rPr lang="en-US" sz="4400" dirty="0">
                <a:latin typeface="Helvetica Neue" charset="0"/>
                <a:ea typeface="Helvetica Neue" charset="0"/>
                <a:cs typeface="Helvetica Neue" charset="0"/>
              </a:rPr>
              <a:t> chronic disability spend</a:t>
            </a:r>
            <a:br>
              <a:rPr lang="en-US" sz="4400" dirty="0">
                <a:latin typeface="Helvetica Neue" charset="0"/>
                <a:ea typeface="Helvetica Neue" charset="0"/>
                <a:cs typeface="Helvetica Neue" charset="0"/>
              </a:rPr>
            </a:br>
            <a:r>
              <a:rPr lang="en-US" sz="4400" b="1" dirty="0">
                <a:latin typeface="Helvetica Neue" charset="0"/>
                <a:ea typeface="Helvetica Neue" charset="0"/>
                <a:cs typeface="Helvetica Neue" charset="0"/>
              </a:rPr>
              <a:t>3 hours/year </a:t>
            </a:r>
            <a:r>
              <a:rPr lang="en-US" sz="4400" dirty="0">
                <a:latin typeface="Helvetica Neue" charset="0"/>
                <a:ea typeface="Helvetica Neue" charset="0"/>
                <a:cs typeface="Helvetica Neue" charset="0"/>
              </a:rPr>
              <a:t>with health professionals … need to activate, empower, &amp; build self-efficacy</a:t>
            </a:r>
            <a:r>
              <a:rPr lang="en-US" sz="4400" u="sng" dirty="0">
                <a:latin typeface="Helvetica Neue" charset="0"/>
                <a:ea typeface="Helvetica Neue" charset="0"/>
                <a:cs typeface="Helvetica Neue" charset="0"/>
              </a:rPr>
              <a:t/>
            </a:r>
            <a:br>
              <a:rPr lang="en-US" sz="4400" u="sng" dirty="0">
                <a:latin typeface="Helvetica Neue" charset="0"/>
                <a:ea typeface="Helvetica Neue" charset="0"/>
                <a:cs typeface="Helvetica Neue" charset="0"/>
              </a:rPr>
            </a:br>
            <a:r>
              <a:rPr lang="en-US" sz="4400" dirty="0"/>
              <a:t/>
            </a:r>
            <a:br>
              <a:rPr lang="en-US" sz="4400" dirty="0"/>
            </a:b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1665514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1E71D2-2988-B54C-BB94-0FC1BF5DA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972" y="101600"/>
            <a:ext cx="10366828" cy="58057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Chronic Disease Management Programs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xmlns="" id="{D067B5AD-92E7-B442-B82A-628684DEA8F1}"/>
              </a:ext>
            </a:extLst>
          </p:cNvPr>
          <p:cNvSpPr/>
          <p:nvPr/>
        </p:nvSpPr>
        <p:spPr>
          <a:xfrm>
            <a:off x="626533" y="682171"/>
            <a:ext cx="10727267" cy="60572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09A5DA0-C020-4645-AE3A-5E8BF122BAD7}"/>
              </a:ext>
            </a:extLst>
          </p:cNvPr>
          <p:cNvSpPr txBox="1"/>
          <p:nvPr/>
        </p:nvSpPr>
        <p:spPr>
          <a:xfrm>
            <a:off x="4410014" y="801419"/>
            <a:ext cx="228055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u="sng" dirty="0">
                <a:solidFill>
                  <a:schemeClr val="bg1"/>
                </a:solidFill>
              </a:rPr>
              <a:t>Community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C89323BB-8F94-F740-9AE7-C015090347D9}"/>
              </a:ext>
            </a:extLst>
          </p:cNvPr>
          <p:cNvSpPr/>
          <p:nvPr/>
        </p:nvSpPr>
        <p:spPr>
          <a:xfrm>
            <a:off x="4650615" y="1001484"/>
            <a:ext cx="6043884" cy="541866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4288" algn="ctr"/>
            <a:endParaRPr lang="en-US" sz="26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3673CE1-3CFE-944D-86FD-4267FCEC70B5}"/>
              </a:ext>
            </a:extLst>
          </p:cNvPr>
          <p:cNvSpPr txBox="1"/>
          <p:nvPr/>
        </p:nvSpPr>
        <p:spPr>
          <a:xfrm>
            <a:off x="6738749" y="1167143"/>
            <a:ext cx="228055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u="sng" dirty="0"/>
              <a:t>Health Systems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E43E6C25-8720-C442-A0A2-3BF7682B16AD}"/>
              </a:ext>
            </a:extLst>
          </p:cNvPr>
          <p:cNvSpPr/>
          <p:nvPr/>
        </p:nvSpPr>
        <p:spPr>
          <a:xfrm>
            <a:off x="6694640" y="1613177"/>
            <a:ext cx="2324667" cy="21486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dirty="0"/>
              <a:t>Delivery System Design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xmlns="" id="{407A824B-55D0-7743-B34A-FB21A53C22FA}"/>
              </a:ext>
            </a:extLst>
          </p:cNvPr>
          <p:cNvSpPr/>
          <p:nvPr/>
        </p:nvSpPr>
        <p:spPr>
          <a:xfrm>
            <a:off x="917709" y="2758935"/>
            <a:ext cx="2551789" cy="151171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Create Supportive Environment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xmlns="" id="{2A95528C-5530-AD45-A0D2-8C7C737B3B56}"/>
              </a:ext>
            </a:extLst>
          </p:cNvPr>
          <p:cNvSpPr/>
          <p:nvPr/>
        </p:nvSpPr>
        <p:spPr>
          <a:xfrm>
            <a:off x="2279762" y="1301969"/>
            <a:ext cx="2551789" cy="151171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Build Public Policy &amp; Resources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xmlns="" id="{EFB18CA1-FF89-4A4B-8BC2-AB45E5396895}"/>
              </a:ext>
            </a:extLst>
          </p:cNvPr>
          <p:cNvSpPr/>
          <p:nvPr/>
        </p:nvSpPr>
        <p:spPr>
          <a:xfrm>
            <a:off x="2279761" y="4270645"/>
            <a:ext cx="2551789" cy="151171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Provide Self-Management Support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xmlns="" id="{CA5BDA3A-6E62-7245-A932-225F4C65E74C}"/>
              </a:ext>
            </a:extLst>
          </p:cNvPr>
          <p:cNvSpPr/>
          <p:nvPr/>
        </p:nvSpPr>
        <p:spPr>
          <a:xfrm>
            <a:off x="7856973" y="3664914"/>
            <a:ext cx="2324667" cy="21486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dirty="0"/>
              <a:t>Decision Support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xmlns="" id="{4997494C-1898-E641-9F10-E9CCEC2E8FA9}"/>
              </a:ext>
            </a:extLst>
          </p:cNvPr>
          <p:cNvSpPr/>
          <p:nvPr/>
        </p:nvSpPr>
        <p:spPr>
          <a:xfrm>
            <a:off x="5181928" y="3664914"/>
            <a:ext cx="2324667" cy="21486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dirty="0"/>
              <a:t>Clinical Information Systems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xmlns="" id="{30F74B71-997A-E14B-9F82-9C6798470288}"/>
              </a:ext>
            </a:extLst>
          </p:cNvPr>
          <p:cNvSpPr/>
          <p:nvPr/>
        </p:nvSpPr>
        <p:spPr>
          <a:xfrm>
            <a:off x="6694639" y="1613177"/>
            <a:ext cx="2324667" cy="21486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0" rtlCol="0" anchor="ctr"/>
          <a:lstStyle/>
          <a:p>
            <a:pPr algn="ctr"/>
            <a:endParaRPr lang="en-US" sz="1300" b="1" u="sng" dirty="0"/>
          </a:p>
          <a:p>
            <a:r>
              <a:rPr lang="en-US" sz="1600" b="1" u="sng" dirty="0"/>
              <a:t>Delivery System :</a:t>
            </a:r>
          </a:p>
          <a:p>
            <a:pPr marL="285750" indent="-285750">
              <a:buFontTx/>
              <a:buChar char="-"/>
            </a:pPr>
            <a:r>
              <a:rPr lang="en-US" sz="1600" b="1" dirty="0"/>
              <a:t>Clinical teams</a:t>
            </a:r>
          </a:p>
          <a:p>
            <a:pPr marL="285750" indent="-285750">
              <a:buFontTx/>
              <a:buChar char="-"/>
            </a:pPr>
            <a:r>
              <a:rPr lang="en-US" sz="1600" b="1" dirty="0"/>
              <a:t>At-risk case management</a:t>
            </a:r>
          </a:p>
          <a:p>
            <a:pPr marL="285750" indent="-285750">
              <a:buFontTx/>
              <a:buChar char="-"/>
            </a:pPr>
            <a:r>
              <a:rPr lang="en-US" sz="1600" b="1" dirty="0"/>
              <a:t>Risk &amp; need-based  visits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xmlns="" id="{0B625382-77D6-1B40-A3E9-B221F35A15C2}"/>
              </a:ext>
            </a:extLst>
          </p:cNvPr>
          <p:cNvSpPr/>
          <p:nvPr/>
        </p:nvSpPr>
        <p:spPr>
          <a:xfrm>
            <a:off x="7856972" y="3664913"/>
            <a:ext cx="2324667" cy="21486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b="1" u="sng" dirty="0"/>
          </a:p>
          <a:p>
            <a:pPr algn="ctr"/>
            <a:endParaRPr lang="en-US" sz="1600" b="1" u="sng" dirty="0"/>
          </a:p>
          <a:p>
            <a:r>
              <a:rPr lang="en-US" sz="1600" b="1" u="sng" dirty="0"/>
              <a:t>Decision Support:</a:t>
            </a:r>
          </a:p>
          <a:p>
            <a:pPr marL="285750" indent="-285750">
              <a:buFontTx/>
              <a:buChar char="-"/>
            </a:pPr>
            <a:r>
              <a:rPr lang="en-US" sz="1600" b="1" dirty="0"/>
              <a:t>Supervision w/ specialist consultant</a:t>
            </a:r>
          </a:p>
          <a:p>
            <a:pPr marL="285750" indent="-285750">
              <a:buFontTx/>
              <a:buChar char="-"/>
            </a:pPr>
            <a:r>
              <a:rPr lang="en-US" sz="1600" b="1" dirty="0"/>
              <a:t>Guidelines</a:t>
            </a:r>
          </a:p>
          <a:p>
            <a:pPr marL="285750" indent="-285750">
              <a:buFontTx/>
              <a:buChar char="-"/>
            </a:pPr>
            <a:r>
              <a:rPr lang="en-US" sz="1600" b="1" dirty="0"/>
              <a:t>Seminars</a:t>
            </a:r>
          </a:p>
          <a:p>
            <a:pPr marL="285750" indent="-285750">
              <a:buFontTx/>
              <a:buChar char="-"/>
            </a:pPr>
            <a:endParaRPr lang="en-US" sz="1600" b="1" dirty="0"/>
          </a:p>
          <a:p>
            <a:pPr algn="ctr"/>
            <a:endParaRPr lang="en-US" sz="1600" b="1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52967EE3-E497-D04D-BE46-F4BDDDEED0F2}"/>
              </a:ext>
            </a:extLst>
          </p:cNvPr>
          <p:cNvSpPr/>
          <p:nvPr/>
        </p:nvSpPr>
        <p:spPr>
          <a:xfrm>
            <a:off x="5181928" y="3664913"/>
            <a:ext cx="2324667" cy="21486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1550" b="1" u="sng" dirty="0"/>
              <a:t>Clinical Information Systems: </a:t>
            </a:r>
          </a:p>
          <a:p>
            <a:pPr marL="285750" indent="-285750">
              <a:buFontTx/>
              <a:buChar char="-"/>
            </a:pPr>
            <a:r>
              <a:rPr lang="en-US" sz="1600" b="1" dirty="0"/>
              <a:t>Registry</a:t>
            </a:r>
          </a:p>
          <a:p>
            <a:pPr marL="285750" indent="-285750">
              <a:buFontTx/>
              <a:buChar char="-"/>
            </a:pPr>
            <a:r>
              <a:rPr lang="en-US" sz="1600" b="1" dirty="0"/>
              <a:t>Performance metrics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xmlns="" id="{3ED49D60-26B9-E449-B1AB-CFB9DA4EE11F}"/>
              </a:ext>
            </a:extLst>
          </p:cNvPr>
          <p:cNvSpPr/>
          <p:nvPr/>
        </p:nvSpPr>
        <p:spPr>
          <a:xfrm>
            <a:off x="2273702" y="4270644"/>
            <a:ext cx="2551789" cy="160936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rIns="0" rtlCol="0" anchor="ctr">
            <a:noAutofit/>
          </a:bodyPr>
          <a:lstStyle/>
          <a:p>
            <a:r>
              <a:rPr lang="en-US" sz="1300" b="1" u="sng" dirty="0">
                <a:solidFill>
                  <a:schemeClr val="tx1"/>
                </a:solidFill>
              </a:rPr>
              <a:t>Self-</a:t>
            </a:r>
            <a:r>
              <a:rPr lang="en-US" sz="1300" b="1" u="sng" dirty="0" err="1">
                <a:solidFill>
                  <a:schemeClr val="tx1"/>
                </a:solidFill>
              </a:rPr>
              <a:t>Mgmt</a:t>
            </a:r>
            <a:r>
              <a:rPr lang="en-US" sz="1300" b="1" u="sng" dirty="0">
                <a:solidFill>
                  <a:schemeClr val="tx1"/>
                </a:solidFill>
              </a:rPr>
              <a:t> Support:</a:t>
            </a:r>
          </a:p>
          <a:p>
            <a:pPr marL="285750" indent="-285750">
              <a:buFontTx/>
              <a:buChar char="-"/>
            </a:pPr>
            <a:r>
              <a:rPr lang="en-US" sz="1300" b="1" dirty="0">
                <a:solidFill>
                  <a:schemeClr val="tx1"/>
                </a:solidFill>
              </a:rPr>
              <a:t>Classes</a:t>
            </a:r>
          </a:p>
          <a:p>
            <a:pPr marL="285750" indent="-285750">
              <a:buFontTx/>
              <a:buChar char="-"/>
            </a:pPr>
            <a:r>
              <a:rPr lang="en-US" sz="1300" b="1" dirty="0">
                <a:solidFill>
                  <a:schemeClr val="tx1"/>
                </a:solidFill>
              </a:rPr>
              <a:t>Goal setting</a:t>
            </a:r>
          </a:p>
          <a:p>
            <a:pPr marL="285750" indent="-285750">
              <a:buFontTx/>
              <a:buChar char="-"/>
            </a:pPr>
            <a:r>
              <a:rPr lang="en-US" sz="1300" b="1" dirty="0">
                <a:solidFill>
                  <a:schemeClr val="tx1"/>
                </a:solidFill>
              </a:rPr>
              <a:t>Goal support</a:t>
            </a:r>
          </a:p>
          <a:p>
            <a:pPr marL="285750" indent="-285750">
              <a:buFontTx/>
              <a:buChar char="-"/>
            </a:pPr>
            <a:r>
              <a:rPr lang="en-US" sz="1300" b="1" dirty="0">
                <a:solidFill>
                  <a:schemeClr val="tx1"/>
                </a:solidFill>
              </a:rPr>
              <a:t>Record keeping</a:t>
            </a:r>
          </a:p>
          <a:p>
            <a:pPr marL="285750" indent="-285750">
              <a:buFontTx/>
              <a:buChar char="-"/>
            </a:pPr>
            <a:r>
              <a:rPr lang="en-US" sz="1300" b="1" dirty="0">
                <a:solidFill>
                  <a:schemeClr val="tx1"/>
                </a:solidFill>
              </a:rPr>
              <a:t>Action card</a:t>
            </a:r>
          </a:p>
          <a:p>
            <a:pPr marL="285750" indent="-285750">
              <a:buFontTx/>
              <a:buChar char="-"/>
            </a:pPr>
            <a:r>
              <a:rPr lang="en-US" sz="1300" b="1" dirty="0">
                <a:solidFill>
                  <a:schemeClr val="tx1"/>
                </a:solidFill>
              </a:rPr>
              <a:t>Webpage/app</a:t>
            </a:r>
          </a:p>
        </p:txBody>
      </p:sp>
    </p:spTree>
    <p:extLst>
      <p:ext uri="{BB962C8B-B14F-4D97-AF65-F5344CB8AC3E}">
        <p14:creationId xmlns:p14="http://schemas.microsoft.com/office/powerpoint/2010/main" val="1410169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20" grpId="0" animBg="1"/>
      <p:bldP spid="2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70647" y="439257"/>
            <a:ext cx="10134131" cy="6096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Current Usual BI Care is Inadequate</a:t>
            </a: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1981200" y="1520826"/>
            <a:ext cx="80010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4000" i="1"/>
          </a:p>
          <a:p>
            <a:pPr algn="ctr" eaLnBrk="1" hangingPunct="1"/>
            <a:endParaRPr lang="en-US" altLang="en-US" sz="4000" b="1"/>
          </a:p>
        </p:txBody>
      </p:sp>
      <p:sp>
        <p:nvSpPr>
          <p:cNvPr id="33796" name="TextBox 1"/>
          <p:cNvSpPr txBox="1">
            <a:spLocks noChangeArrowheads="1"/>
          </p:cNvSpPr>
          <p:nvPr/>
        </p:nvSpPr>
        <p:spPr bwMode="auto">
          <a:xfrm>
            <a:off x="6795312" y="5594876"/>
            <a:ext cx="4459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b="1" dirty="0">
                <a:latin typeface="Arial" charset="0"/>
                <a:ea typeface="MS PGothic" charset="-128"/>
              </a:rPr>
              <a:t>Intensity of Service over time</a:t>
            </a:r>
          </a:p>
        </p:txBody>
      </p:sp>
      <p:graphicFrame>
        <p:nvGraphicFramePr>
          <p:cNvPr id="33798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359861062"/>
              </p:ext>
            </p:extLst>
          </p:nvPr>
        </p:nvGraphicFramePr>
        <p:xfrm>
          <a:off x="6522329" y="1317811"/>
          <a:ext cx="4732858" cy="42062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" name="Worksheet" r:id="rId4" imgW="8826500" imgH="4965700" progId="Excel.Sheet.8">
                  <p:embed/>
                </p:oleObj>
              </mc:Choice>
              <mc:Fallback>
                <p:oleObj name="Worksheet" r:id="rId4" imgW="8826500" imgH="4965700" progId="Excel.Shee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2329" y="1317811"/>
                        <a:ext cx="4732858" cy="42062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ontent Placeholder 5"/>
          <p:cNvSpPr txBox="1">
            <a:spLocks/>
          </p:cNvSpPr>
          <p:nvPr/>
        </p:nvSpPr>
        <p:spPr>
          <a:xfrm>
            <a:off x="470647" y="1392048"/>
            <a:ext cx="5642771" cy="5540189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i="1" dirty="0">
                <a:latin typeface="Helvetica Neue" charset="0"/>
                <a:ea typeface="Helvetica Neue" charset="0"/>
                <a:cs typeface="Helvetica Neue" charset="0"/>
              </a:rPr>
              <a:t>For those deemed appropriate, </a:t>
            </a:r>
            <a:r>
              <a:rPr lang="en-US" altLang="en-US" dirty="0">
                <a:latin typeface="Helvetica Neue" charset="0"/>
                <a:ea typeface="Helvetica Neue" charset="0"/>
                <a:cs typeface="Helvetica Neue" charset="0"/>
              </a:rPr>
              <a:t>ready access to acute resuscitation &amp; stabilization</a:t>
            </a:r>
            <a:endParaRPr lang="en-US" altLang="en-US" i="1" dirty="0">
              <a:latin typeface="Helvetica Neue" charset="0"/>
              <a:ea typeface="Helvetica Neue" charset="0"/>
              <a:cs typeface="Helvetica Neue" charset="0"/>
            </a:endParaRPr>
          </a:p>
          <a:p>
            <a:r>
              <a:rPr lang="en-US" altLang="en-US" dirty="0">
                <a:latin typeface="Helvetica Neue" charset="0"/>
                <a:ea typeface="Helvetica Neue" charset="0"/>
                <a:cs typeface="Helvetica Neue" charset="0"/>
              </a:rPr>
              <a:t>Limited access to rehabilitation</a:t>
            </a:r>
          </a:p>
          <a:p>
            <a:pPr lvl="1"/>
            <a:r>
              <a:rPr lang="en-US" altLang="en-US" dirty="0">
                <a:latin typeface="Helvetica Neue" charset="0"/>
                <a:ea typeface="Helvetica Neue" charset="0"/>
                <a:cs typeface="Helvetica Neue" charset="0"/>
              </a:rPr>
              <a:t>Provider expectations</a:t>
            </a:r>
          </a:p>
          <a:p>
            <a:pPr lvl="1"/>
            <a:r>
              <a:rPr lang="en-US" altLang="en-US" dirty="0">
                <a:latin typeface="Helvetica Neue" charset="0"/>
                <a:ea typeface="Helvetica Neue" charset="0"/>
                <a:cs typeface="Helvetica Neue" charset="0"/>
              </a:rPr>
              <a:t>Restricted funding</a:t>
            </a:r>
          </a:p>
          <a:p>
            <a:pPr lvl="1"/>
            <a:r>
              <a:rPr lang="en-US" altLang="en-US" dirty="0">
                <a:latin typeface="Helvetica Neue" charset="0"/>
                <a:ea typeface="Helvetica Neue" charset="0"/>
                <a:cs typeface="Helvetica Neue" charset="0"/>
              </a:rPr>
              <a:t>BI specialist shortage</a:t>
            </a:r>
          </a:p>
          <a:p>
            <a:r>
              <a:rPr lang="en-US" altLang="en-US" dirty="0">
                <a:latin typeface="Helvetica Neue" charset="0"/>
                <a:ea typeface="Helvetica Neue" charset="0"/>
                <a:cs typeface="Helvetica Neue" charset="0"/>
              </a:rPr>
              <a:t>Treatment &amp; follow up inadequate</a:t>
            </a:r>
          </a:p>
          <a:p>
            <a:pPr lvl="1"/>
            <a:r>
              <a:rPr lang="en-US" altLang="en-US" dirty="0">
                <a:latin typeface="Helvetica Neue" charset="0"/>
                <a:ea typeface="Helvetica Neue" charset="0"/>
                <a:cs typeface="Helvetica Neue" charset="0"/>
              </a:rPr>
              <a:t>Infrequent – non-existent</a:t>
            </a:r>
          </a:p>
          <a:p>
            <a:pPr lvl="1"/>
            <a:r>
              <a:rPr lang="en-US" altLang="en-US" dirty="0">
                <a:latin typeface="Helvetica Neue" charset="0"/>
                <a:ea typeface="Helvetica Neue" charset="0"/>
                <a:cs typeface="Helvetica Neue" charset="0"/>
              </a:rPr>
              <a:t>Often patient-initiated &amp; reactive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9350784" y="4851376"/>
            <a:ext cx="304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FF0000"/>
                </a:solidFill>
                <a:latin typeface="Arial" charset="0"/>
              </a:rPr>
              <a:t>X</a:t>
            </a:r>
          </a:p>
        </p:txBody>
      </p:sp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xmlns="" id="{89347AD7-84E4-014A-BD70-D31967D3DD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5263238"/>
              </p:ext>
            </p:extLst>
          </p:nvPr>
        </p:nvGraphicFramePr>
        <p:xfrm>
          <a:off x="6522329" y="1317811"/>
          <a:ext cx="4732858" cy="41865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7" name="Worksheet" r:id="rId6" imgW="8877300" imgH="4927600" progId="Excel.Sheet.8">
                  <p:embed/>
                </p:oleObj>
              </mc:Choice>
              <mc:Fallback>
                <p:oleObj name="Worksheet" r:id="rId6" imgW="8877300" imgH="4927600" progId="Excel.Sheet.8">
                  <p:embed/>
                  <p:pic>
                    <p:nvPicPr>
                      <p:cNvPr id="54274" name="Content Placeholder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2329" y="1317811"/>
                        <a:ext cx="4732858" cy="41865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xmlns="" id="{66960B58-DFE3-EF40-8761-07B03C9ACD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56927" y="1354397"/>
            <a:ext cx="6136643" cy="4737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654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1828799" y="620751"/>
            <a:ext cx="9330267" cy="990600"/>
          </a:xfrm>
        </p:spPr>
        <p:txBody>
          <a:bodyPr>
            <a:normAutofit fontScale="90000"/>
          </a:bodyPr>
          <a:lstStyle/>
          <a:p>
            <a:r>
              <a:rPr lang="en-US" altLang="en-US" sz="40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Primary Medical Care &amp; Brain Injury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sz="2700" dirty="0"/>
              <a:t>Harrington AL, Hirsch MA, Hammond FM,  et al. Am J PMR 2009;88:852</a:t>
            </a:r>
            <a:r>
              <a:rPr lang="en-US" altLang="en-US" sz="2400" u="sng" dirty="0"/>
              <a:t/>
            </a:r>
            <a:br>
              <a:rPr lang="en-US" altLang="en-US" sz="2400" u="sng" dirty="0"/>
            </a:br>
            <a:endParaRPr lang="en-US" altLang="en-US" sz="2400" dirty="0"/>
          </a:p>
        </p:txBody>
      </p:sp>
      <p:sp>
        <p:nvSpPr>
          <p:cNvPr id="35843" name="Content Placeholder 2"/>
          <p:cNvSpPr>
            <a:spLocks noGrp="1"/>
          </p:cNvSpPr>
          <p:nvPr>
            <p:ph sz="quarter" idx="1"/>
          </p:nvPr>
        </p:nvSpPr>
        <p:spPr>
          <a:xfrm>
            <a:off x="1828800" y="1789465"/>
            <a:ext cx="9024730" cy="4495800"/>
          </a:xfrm>
        </p:spPr>
        <p:txBody>
          <a:bodyPr>
            <a:normAutofit/>
          </a:bodyPr>
          <a:lstStyle/>
          <a:p>
            <a:r>
              <a:rPr lang="en-US" altLang="en-US" dirty="0">
                <a:latin typeface="Helvetica Neue" charset="0"/>
                <a:ea typeface="Helvetica Neue" charset="0"/>
                <a:cs typeface="Helvetica Neue" charset="0"/>
              </a:rPr>
              <a:t>People with BI less likely to have PCP</a:t>
            </a:r>
          </a:p>
          <a:p>
            <a:r>
              <a:rPr lang="en-US" altLang="en-US" dirty="0">
                <a:latin typeface="Helvetica Neue" charset="0"/>
                <a:ea typeface="Helvetica Neue" charset="0"/>
                <a:cs typeface="Helvetica Neue" charset="0"/>
              </a:rPr>
              <a:t>Reasons no PCP: </a:t>
            </a:r>
          </a:p>
          <a:p>
            <a:pPr lvl="1"/>
            <a:r>
              <a:rPr lang="en-US" altLang="en-US" dirty="0">
                <a:latin typeface="Helvetica Neue" charset="0"/>
                <a:ea typeface="Helvetica Neue" charset="0"/>
                <a:cs typeface="Helvetica Neue" charset="0"/>
              </a:rPr>
              <a:t>no transportation</a:t>
            </a:r>
          </a:p>
          <a:p>
            <a:pPr lvl="1"/>
            <a:r>
              <a:rPr lang="en-US" altLang="en-US" dirty="0">
                <a:latin typeface="Helvetica Neue" charset="0"/>
                <a:ea typeface="Helvetica Neue" charset="0"/>
                <a:cs typeface="Helvetica Neue" charset="0"/>
              </a:rPr>
              <a:t>$</a:t>
            </a:r>
          </a:p>
          <a:p>
            <a:pPr lvl="1"/>
            <a:r>
              <a:rPr lang="en-US" altLang="en-US" dirty="0">
                <a:latin typeface="Helvetica Neue" charset="0"/>
                <a:ea typeface="Helvetica Neue" charset="0"/>
                <a:cs typeface="Helvetica Neue" charset="0"/>
              </a:rPr>
              <a:t>can’t find</a:t>
            </a:r>
          </a:p>
          <a:p>
            <a:pPr lvl="1"/>
            <a:r>
              <a:rPr lang="en-US" altLang="en-US" dirty="0">
                <a:latin typeface="Helvetica Neue" charset="0"/>
                <a:ea typeface="Helvetica Neue" charset="0"/>
                <a:cs typeface="Helvetica Neue" charset="0"/>
              </a:rPr>
              <a:t>would not understand disability</a:t>
            </a:r>
          </a:p>
          <a:p>
            <a:pPr lvl="1"/>
            <a:r>
              <a:rPr lang="en-US" altLang="en-US" dirty="0">
                <a:latin typeface="Helvetica Neue" charset="0"/>
                <a:ea typeface="Helvetica Neue" charset="0"/>
                <a:cs typeface="Helvetica Neue" charset="0"/>
              </a:rPr>
              <a:t>“don’t need one”</a:t>
            </a:r>
          </a:p>
          <a:p>
            <a:r>
              <a:rPr lang="en-US" altLang="en-US" dirty="0">
                <a:latin typeface="Helvetica Neue" charset="0"/>
                <a:ea typeface="Helvetica Neue" charset="0"/>
                <a:cs typeface="Helvetica Neue" charset="0"/>
              </a:rPr>
              <a:t>36% said “had to teach their PCP about disability”</a:t>
            </a:r>
          </a:p>
          <a:p>
            <a:r>
              <a:rPr lang="en-US" altLang="en-US" dirty="0">
                <a:latin typeface="Helvetica Neue" charset="0"/>
                <a:ea typeface="Helvetica Neue" charset="0"/>
                <a:cs typeface="Helvetica Neue" charset="0"/>
              </a:rPr>
              <a:t>3% reported physical access issues</a:t>
            </a:r>
          </a:p>
        </p:txBody>
      </p:sp>
    </p:spTree>
    <p:extLst>
      <p:ext uri="{BB962C8B-B14F-4D97-AF65-F5344CB8AC3E}">
        <p14:creationId xmlns:p14="http://schemas.microsoft.com/office/powerpoint/2010/main" val="1650278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Content Placeholder 2"/>
          <p:cNvSpPr>
            <a:spLocks noGrp="1"/>
          </p:cNvSpPr>
          <p:nvPr>
            <p:ph sz="quarter" idx="1"/>
          </p:nvPr>
        </p:nvSpPr>
        <p:spPr>
          <a:xfrm>
            <a:off x="1280160" y="1794933"/>
            <a:ext cx="10497312" cy="4926766"/>
          </a:xfrm>
        </p:spPr>
        <p:txBody>
          <a:bodyPr>
            <a:normAutofit/>
          </a:bodyPr>
          <a:lstStyle/>
          <a:p>
            <a:r>
              <a:rPr lang="en-US" altLang="en-US" dirty="0">
                <a:latin typeface="Helvetica Neue" charset="0"/>
                <a:ea typeface="Helvetica Neue" charset="0"/>
                <a:cs typeface="Helvetica Neue" charset="0"/>
              </a:rPr>
              <a:t>Changes needed:</a:t>
            </a:r>
          </a:p>
          <a:p>
            <a:pPr marL="685800" lvl="2">
              <a:spcBef>
                <a:spcPts val="1000"/>
              </a:spcBef>
            </a:pPr>
            <a:r>
              <a:rPr lang="en-US" altLang="en-US" sz="2400" dirty="0">
                <a:latin typeface="Helvetica Neue" charset="0"/>
                <a:ea typeface="Helvetica Neue" charset="0"/>
                <a:cs typeface="Helvetica Neue" charset="0"/>
              </a:rPr>
              <a:t>Infrastructure, informatics access, effort, planning, innovation</a:t>
            </a:r>
          </a:p>
          <a:p>
            <a:r>
              <a:rPr lang="en-US" altLang="en-US" dirty="0">
                <a:latin typeface="Helvetica Neue" charset="0"/>
                <a:ea typeface="Helvetica Neue" charset="0"/>
                <a:cs typeface="Helvetica Neue" charset="0"/>
              </a:rPr>
              <a:t>Provider issues: </a:t>
            </a:r>
          </a:p>
          <a:p>
            <a:pPr lvl="1"/>
            <a:r>
              <a:rPr lang="en-US" altLang="en-US" dirty="0">
                <a:latin typeface="Helvetica Neue" charset="0"/>
                <a:ea typeface="Helvetica Neue" charset="0"/>
                <a:cs typeface="Helvetica Neue" charset="0"/>
              </a:rPr>
              <a:t>Availability, knowledge, expectations, resistance, attitudes, beliefs, incentives, compensation, work load, work flow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9F35D0BF-6507-E243-8582-6FF9C4FE0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9259" y="304800"/>
            <a:ext cx="8763000" cy="1143000"/>
          </a:xfrm>
          <a:ln>
            <a:solidFill>
              <a:schemeClr val="accent2">
                <a:lumMod val="75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altLang="en-US" sz="27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Designing Disease Management Approach to CBI: </a:t>
            </a:r>
            <a:r>
              <a:rPr lang="en-US" altLang="en-US" sz="3200" b="1" dirty="0">
                <a:solidFill>
                  <a:schemeClr val="accent1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Obstacles to Overcome</a:t>
            </a:r>
          </a:p>
        </p:txBody>
      </p:sp>
    </p:spTree>
    <p:extLst>
      <p:ext uri="{BB962C8B-B14F-4D97-AF65-F5344CB8AC3E}">
        <p14:creationId xmlns:p14="http://schemas.microsoft.com/office/powerpoint/2010/main" val="4454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>
          <a:xfrm>
            <a:off x="1699259" y="304800"/>
            <a:ext cx="8763000" cy="1143000"/>
          </a:xfrm>
          <a:ln>
            <a:solidFill>
              <a:schemeClr val="accent2">
                <a:lumMod val="75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altLang="en-US" sz="27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Designing Disease Management Approach to CBI: </a:t>
            </a:r>
            <a:r>
              <a:rPr lang="en-US" altLang="en-US" sz="3200" b="1" dirty="0">
                <a:solidFill>
                  <a:schemeClr val="accent1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Unanswered Questions</a:t>
            </a:r>
          </a:p>
        </p:txBody>
      </p:sp>
      <p:sp>
        <p:nvSpPr>
          <p:cNvPr id="3" name="Subtitle 2"/>
          <p:cNvSpPr>
            <a:spLocks noGrp="1"/>
          </p:cNvSpPr>
          <p:nvPr>
            <p:ph sz="quarter" idx="1"/>
          </p:nvPr>
        </p:nvSpPr>
        <p:spPr>
          <a:xfrm>
            <a:off x="1024128" y="1580924"/>
            <a:ext cx="10277856" cy="5211762"/>
          </a:xfrm>
        </p:spPr>
        <p:txBody>
          <a:bodyPr>
            <a:noAutofit/>
          </a:bodyPr>
          <a:lstStyle/>
          <a:p>
            <a:pPr marL="457200" indent="-457200">
              <a:defRPr/>
            </a:pPr>
            <a:r>
              <a:rPr lang="en-US" sz="2400" dirty="0">
                <a:latin typeface="Helvetica Neue" charset="0"/>
                <a:ea typeface="Helvetica Neue" charset="0"/>
                <a:cs typeface="Helvetica Neue" charset="0"/>
              </a:rPr>
              <a:t>Who will have what outcome trajectory?</a:t>
            </a:r>
          </a:p>
          <a:p>
            <a:pPr marL="457200" indent="-457200">
              <a:defRPr/>
            </a:pPr>
            <a:r>
              <a:rPr lang="en-US" altLang="en-US" sz="2400" dirty="0">
                <a:latin typeface="Helvetica Neue" charset="0"/>
                <a:ea typeface="Helvetica Neue" charset="0"/>
                <a:cs typeface="Helvetica Neue" charset="0"/>
              </a:rPr>
              <a:t>What is modifiable? What does it take to decrease disease burden?</a:t>
            </a:r>
          </a:p>
          <a:p>
            <a:pPr marL="457200" indent="-457200">
              <a:defRPr/>
            </a:pPr>
            <a:r>
              <a:rPr lang="en-US" sz="2400" dirty="0">
                <a:latin typeface="Helvetica Neue" charset="0"/>
                <a:ea typeface="Helvetica Neue" charset="0"/>
                <a:cs typeface="Helvetica Neue" charset="0"/>
              </a:rPr>
              <a:t>What conditions (pre-existing &amp; post-BI) require management? Could be prevented, detected early or managed?</a:t>
            </a:r>
          </a:p>
          <a:p>
            <a:pPr marL="457200" indent="-457200">
              <a:defRPr/>
            </a:pPr>
            <a:r>
              <a:rPr lang="en-US" sz="2400" dirty="0">
                <a:latin typeface="Helvetica Neue" charset="0"/>
                <a:ea typeface="Helvetica Neue" charset="0"/>
                <a:cs typeface="Helvetica Neue" charset="0"/>
              </a:rPr>
              <a:t>What conditions can/should be self-managed? Approach?  Markers? Obstacles?  Who can self-manage? Impact of BI deficits (memory, initiation, problem solving, initiation, appraisal)? </a:t>
            </a:r>
          </a:p>
          <a:p>
            <a:pPr marL="457200" indent="-457200">
              <a:defRPr/>
            </a:pPr>
            <a:r>
              <a:rPr lang="en-US" sz="2400" dirty="0">
                <a:latin typeface="Helvetica Neue" charset="0"/>
                <a:ea typeface="Helvetica Neue" charset="0"/>
                <a:cs typeface="Helvetica Neue" charset="0"/>
              </a:rPr>
              <a:t>What is the ROI? </a:t>
            </a:r>
          </a:p>
          <a:p>
            <a:pPr marL="914400" lvl="1" indent="-457200">
              <a:defRPr/>
            </a:pPr>
            <a:r>
              <a:rPr lang="en-US" altLang="en-US" sz="2000" dirty="0">
                <a:latin typeface="Helvetica Neue" charset="0"/>
                <a:ea typeface="Helvetica Neue" charset="0"/>
                <a:cs typeface="Helvetica Neue" charset="0"/>
              </a:rPr>
              <a:t>Resource utilization, independence, employment, caregiving needs, longevity, suicidality, psychological well-being, symptom burden, aggression, substance use, incarceration/recidivism</a:t>
            </a:r>
          </a:p>
          <a:p>
            <a:pPr marL="914400" lvl="1" indent="-457200">
              <a:defRPr/>
            </a:pPr>
            <a:r>
              <a:rPr lang="en-US" sz="2000" dirty="0">
                <a:latin typeface="Helvetica Neue" charset="0"/>
                <a:ea typeface="Helvetica Neue" charset="0"/>
                <a:cs typeface="Helvetica Neue" charset="0"/>
              </a:rPr>
              <a:t>How can care access to medical care &amp; rehabilitation and community-based resources improve outcomes &amp; reduce institutionalization?</a:t>
            </a:r>
            <a:endParaRPr lang="en-US" sz="2400" dirty="0">
              <a:latin typeface="Helvetica Neue" charset="0"/>
              <a:ea typeface="Helvetica Neue" charset="0"/>
              <a:cs typeface="Helvetica Neue" charset="0"/>
            </a:endParaRPr>
          </a:p>
          <a:p>
            <a:pPr marL="457200" indent="-457200">
              <a:defRPr/>
            </a:pPr>
            <a:endParaRPr lang="en-US" sz="2400" dirty="0">
              <a:latin typeface="Helvetica Neue" charset="0"/>
              <a:ea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94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 txBox="1">
            <a:spLocks/>
          </p:cNvSpPr>
          <p:nvPr/>
        </p:nvSpPr>
        <p:spPr>
          <a:xfrm>
            <a:off x="6023428" y="1349827"/>
            <a:ext cx="5515429" cy="50382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buFont typeface="+mj-lt"/>
              <a:buAutoNum type="arabicPeriod"/>
              <a:defRPr/>
            </a:pPr>
            <a:r>
              <a:rPr lang="en-US" alt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Severe TBI = poor outcome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alt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 recovery occurs after 1</a:t>
            </a:r>
            <a:r>
              <a:rPr lang="en-US" altLang="en-US" sz="3200" b="1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</a:t>
            </a:r>
            <a:r>
              <a:rPr lang="en-US" alt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year post-injury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alt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Brain injury is a dynamic &amp; chronic condition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alt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Many chronic conditions are managed proactively to optimize outcome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altLang="en-US" sz="3200" b="1" dirty="0">
                <a:solidFill>
                  <a:schemeClr val="accent2"/>
                </a:solidFill>
              </a:rPr>
              <a:t>We have no control over the trajectory of recovery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19EAB0AB-DBF3-B043-BAA9-99CC1E4760EE}"/>
              </a:ext>
            </a:extLst>
          </p:cNvPr>
          <p:cNvSpPr txBox="1">
            <a:spLocks/>
          </p:cNvSpPr>
          <p:nvPr/>
        </p:nvSpPr>
        <p:spPr>
          <a:xfrm>
            <a:off x="406400" y="282237"/>
            <a:ext cx="11132457" cy="8461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en-US" sz="3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Exploring Myths About Brain Injury: Fact Versus Myth? </a:t>
            </a:r>
            <a:endParaRPr lang="en-US" altLang="en-US" sz="3600" dirty="0">
              <a:solidFill>
                <a:schemeClr val="bg1">
                  <a:lumMod val="6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xmlns="" id="{61C6D1E2-8EF8-BC47-9AF6-F99823B5B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67" y="1349827"/>
            <a:ext cx="5713741" cy="4513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3098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175596"/>
            <a:ext cx="9839569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We need a paradigm shift to influence outcome trajectories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938" y="1501159"/>
            <a:ext cx="6249833" cy="5291526"/>
          </a:xfrm>
        </p:spPr>
      </p:pic>
    </p:spTree>
    <p:extLst>
      <p:ext uri="{BB962C8B-B14F-4D97-AF65-F5344CB8AC3E}">
        <p14:creationId xmlns:p14="http://schemas.microsoft.com/office/powerpoint/2010/main" val="109736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8102" y="1233054"/>
            <a:ext cx="5958970" cy="5638800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6000" dirty="0">
                <a:latin typeface="Helvetica" pitchFamily="34" charset="0"/>
                <a:cs typeface="Helvetica" pitchFamily="34" charset="0"/>
              </a:rPr>
              <a:t>Systematic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6000" dirty="0">
                <a:latin typeface="Helvetica" pitchFamily="34" charset="0"/>
                <a:cs typeface="Helvetica" pitchFamily="34" charset="0"/>
              </a:rPr>
              <a:t>Evidence-based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6000" dirty="0">
                <a:latin typeface="Helvetica" pitchFamily="34" charset="0"/>
                <a:cs typeface="Helvetica" pitchFamily="34" charset="0"/>
              </a:rPr>
              <a:t>Individualized: </a:t>
            </a:r>
            <a:r>
              <a:rPr lang="en-US" sz="6000" dirty="0" err="1">
                <a:latin typeface="Helvetica" pitchFamily="34" charset="0"/>
                <a:cs typeface="Helvetica" pitchFamily="34" charset="0"/>
              </a:rPr>
              <a:t>pt</a:t>
            </a:r>
            <a:r>
              <a:rPr lang="en-US" sz="6000" dirty="0">
                <a:latin typeface="Helvetica" pitchFamily="34" charset="0"/>
                <a:cs typeface="Helvetica" pitchFamily="34" charset="0"/>
              </a:rPr>
              <a:t> goals, problems &amp; risk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6000" dirty="0">
                <a:latin typeface="Helvetica" pitchFamily="34" charset="0"/>
                <a:cs typeface="Helvetica" pitchFamily="34" charset="0"/>
              </a:rPr>
              <a:t>Checklists</a:t>
            </a:r>
          </a:p>
          <a:p>
            <a:pPr lvl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5000" dirty="0">
                <a:latin typeface="Helvetica" pitchFamily="34" charset="0"/>
                <a:cs typeface="Helvetica" pitchFamily="34" charset="0"/>
              </a:rPr>
              <a:t>Education, screening &amp; prevention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6000" dirty="0">
                <a:latin typeface="Helvetica" pitchFamily="34" charset="0"/>
                <a:cs typeface="Helvetica" pitchFamily="34" charset="0"/>
              </a:rPr>
              <a:t>Treatment menu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6000" dirty="0">
                <a:latin typeface="Helvetica" pitchFamily="34" charset="0"/>
                <a:cs typeface="Helvetica" pitchFamily="34" charset="0"/>
              </a:rPr>
              <a:t>Established follow up plan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6000" dirty="0">
                <a:latin typeface="Helvetica Neue" charset="0"/>
                <a:ea typeface="Helvetica Neue" charset="0"/>
                <a:cs typeface="Helvetica Neue" charset="0"/>
              </a:rPr>
              <a:t>Targeted level of care</a:t>
            </a:r>
          </a:p>
          <a:p>
            <a:pPr lvl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5000" dirty="0">
                <a:latin typeface="Helvetica Neue" charset="0"/>
                <a:ea typeface="Helvetica Neue" charset="0"/>
                <a:cs typeface="Helvetica Neue" charset="0"/>
              </a:rPr>
              <a:t>Supported self-management</a:t>
            </a:r>
          </a:p>
          <a:p>
            <a:pPr lvl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5000" dirty="0">
                <a:latin typeface="Helvetica Neue" charset="0"/>
                <a:ea typeface="Helvetica Neue" charset="0"/>
                <a:cs typeface="Helvetica Neue" charset="0"/>
              </a:rPr>
              <a:t>Shared care</a:t>
            </a:r>
          </a:p>
          <a:p>
            <a:pPr lvl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5000" dirty="0">
                <a:latin typeface="Helvetica Neue" charset="0"/>
                <a:ea typeface="Helvetica Neue" charset="0"/>
                <a:cs typeface="Helvetica Neue" charset="0"/>
              </a:rPr>
              <a:t>Intensive professional + case </a:t>
            </a:r>
            <a:r>
              <a:rPr lang="en-US" sz="5000" dirty="0" err="1">
                <a:latin typeface="Helvetica Neue" charset="0"/>
                <a:ea typeface="Helvetica Neue" charset="0"/>
                <a:cs typeface="Helvetica Neue" charset="0"/>
              </a:rPr>
              <a:t>mgmt</a:t>
            </a:r>
            <a:endParaRPr lang="en-US" sz="5000" dirty="0">
              <a:latin typeface="Helvetica Neue" charset="0"/>
              <a:ea typeface="Helvetica Neue" charset="0"/>
              <a:cs typeface="Helvetica Neue" charset="0"/>
            </a:endParaRP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6000" b="1" dirty="0">
                <a:latin typeface="Helvetica" pitchFamily="34" charset="0"/>
                <a:cs typeface="Helvetica" pitchFamily="34" charset="0"/>
              </a:rPr>
              <a:t>Dynamic</a:t>
            </a:r>
            <a:r>
              <a:rPr lang="en-US" sz="6000" dirty="0">
                <a:latin typeface="Helvetica" pitchFamily="34" charset="0"/>
                <a:cs typeface="Helvetica" pitchFamily="34" charset="0"/>
              </a:rPr>
              <a:t> for changing needs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44878610-6446-9044-AC8C-FAAC2C8E88C0}"/>
              </a:ext>
            </a:extLst>
          </p:cNvPr>
          <p:cNvSpPr txBox="1">
            <a:spLocks/>
          </p:cNvSpPr>
          <p:nvPr/>
        </p:nvSpPr>
        <p:spPr>
          <a:xfrm>
            <a:off x="5824481" y="5593123"/>
            <a:ext cx="4651329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altLang="en-US" sz="28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Target the right people with the right care &amp; intensity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F7F1A584-EA11-7F46-A549-ADDEAB103462}"/>
              </a:ext>
            </a:extLst>
          </p:cNvPr>
          <p:cNvGrpSpPr/>
          <p:nvPr/>
        </p:nvGrpSpPr>
        <p:grpSpPr>
          <a:xfrm>
            <a:off x="5824481" y="1031101"/>
            <a:ext cx="4379858" cy="4479365"/>
            <a:chOff x="6769100" y="1151754"/>
            <a:chExt cx="5054600" cy="4407071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xmlns="" id="{4030566D-DCC8-1B4C-8FEF-618B11E2AE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69100" y="1151925"/>
              <a:ext cx="5054600" cy="44069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05644DA6-D089-A74E-A759-8597A38F7E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37121" y="1166721"/>
              <a:ext cx="3296067" cy="296322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6D460C74-CFFD-C947-81A2-A8C212103E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526196" y="1151754"/>
              <a:ext cx="1562100" cy="1320800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xmlns="" id="{F9386B35-C8BB-944E-AD83-F617D1262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768256" y="1166721"/>
              <a:ext cx="2968642" cy="4318000"/>
            </a:xfrm>
            <a:prstGeom prst="rect">
              <a:avLst/>
            </a:prstGeom>
          </p:spPr>
        </p:pic>
        <p:sp>
          <p:nvSpPr>
            <p:cNvPr id="9" name="Text Box 2">
              <a:extLst>
                <a:ext uri="{FF2B5EF4-FFF2-40B4-BE49-F238E27FC236}">
                  <a16:creationId xmlns:a16="http://schemas.microsoft.com/office/drawing/2014/main" xmlns="" id="{F0375995-26CA-684E-A7C3-4625F2AAEF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3319204">
              <a:off x="8263725" y="2895567"/>
              <a:ext cx="3459162" cy="66040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1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Professional  management</a:t>
              </a:r>
              <a:endParaRPr kumimoji="0" lang="en-US" altLang="en-US" sz="2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Text Box 2">
              <a:extLst>
                <a:ext uri="{FF2B5EF4-FFF2-40B4-BE49-F238E27FC236}">
                  <a16:creationId xmlns:a16="http://schemas.microsoft.com/office/drawing/2014/main" xmlns="" id="{6BBBCB0D-F2DA-A14A-877B-59AD89D103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9486051">
              <a:off x="9399434" y="2379097"/>
              <a:ext cx="603825" cy="261620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vert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Self-management</a:t>
              </a:r>
              <a:endPara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1" name="Text Box 2">
            <a:extLst>
              <a:ext uri="{FF2B5EF4-FFF2-40B4-BE49-F238E27FC236}">
                <a16:creationId xmlns:a16="http://schemas.microsoft.com/office/drawing/2014/main" xmlns="" id="{891BE610-CA3B-0D49-8480-CDF1058C3D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37167" y="1113845"/>
            <a:ext cx="1968603" cy="506253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High risk, complex needs: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intensive professional &amp; case management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Some risk, increased need: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shared care with self, close others, &amp; professionals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Low risk: 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(70-80% of chronic disease population); 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supported self-management 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xmlns="" id="{EF2D60E8-75BD-A543-9A1E-FC4B173550C0}"/>
              </a:ext>
            </a:extLst>
          </p:cNvPr>
          <p:cNvSpPr txBox="1">
            <a:spLocks/>
          </p:cNvSpPr>
          <p:nvPr/>
        </p:nvSpPr>
        <p:spPr>
          <a:xfrm>
            <a:off x="441323" y="185017"/>
            <a:ext cx="10827657" cy="8461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en-US" sz="3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Problem-driven, Risk-stratified Care</a:t>
            </a:r>
            <a:endParaRPr lang="en-US" altLang="en-US" sz="2200" dirty="0">
              <a:solidFill>
                <a:schemeClr val="bg1">
                  <a:lumMod val="6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9914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6351" y="1219200"/>
            <a:ext cx="9091766" cy="5638800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Adjust provider </a:t>
            </a:r>
            <a:r>
              <a:rPr lang="en-US" b="1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expectations</a:t>
            </a:r>
            <a:r>
              <a:rPr lang="en-US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 </a:t>
            </a:r>
          </a:p>
          <a:p>
            <a:pPr lvl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pursue recovery &amp; keep open-mind</a:t>
            </a:r>
          </a:p>
          <a:p>
            <a:pPr lvl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educate other providers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Connect with those who never find out about rehab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dirty="0">
                <a:latin typeface="Helvetica" pitchFamily="34" charset="0"/>
                <a:cs typeface="Helvetica" pitchFamily="34" charset="0"/>
              </a:rPr>
              <a:t>Expand of use </a:t>
            </a:r>
            <a:r>
              <a:rPr lang="en-US" b="1" dirty="0">
                <a:latin typeface="Helvetica" pitchFamily="34" charset="0"/>
                <a:cs typeface="Helvetica" pitchFamily="34" charset="0"/>
              </a:rPr>
              <a:t>remote-delivery</a:t>
            </a:r>
            <a:r>
              <a:rPr lang="en-US" dirty="0">
                <a:latin typeface="Helvetica" pitchFamily="34" charset="0"/>
                <a:cs typeface="Helvetica" pitchFamily="34" charset="0"/>
              </a:rPr>
              <a:t> 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Implement research into practice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Build &amp; utilize resources in the community</a:t>
            </a:r>
          </a:p>
          <a:p>
            <a:pPr lvl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Start working with the criminal justice system &amp; VR</a:t>
            </a:r>
          </a:p>
          <a:p>
            <a:pPr lvl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Advocate for insurance coverage &amp; policy changes, Medicaid waiver to manage BI as chronic condition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88FF6A29-7BBF-1C40-BBC3-1D27DD69521A}"/>
              </a:ext>
            </a:extLst>
          </p:cNvPr>
          <p:cNvSpPr txBox="1">
            <a:spLocks/>
          </p:cNvSpPr>
          <p:nvPr/>
        </p:nvSpPr>
        <p:spPr>
          <a:xfrm>
            <a:off x="1276350" y="253662"/>
            <a:ext cx="10262507" cy="8461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en-US" sz="3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Access to CBI Care</a:t>
            </a:r>
            <a:endParaRPr lang="en-US" altLang="en-US" sz="2200" dirty="0">
              <a:solidFill>
                <a:schemeClr val="bg1">
                  <a:lumMod val="6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8945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6350" y="1317266"/>
            <a:ext cx="9979480" cy="510844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dirty="0">
                <a:latin typeface="Helvetica" pitchFamily="34" charset="0"/>
                <a:cs typeface="Helvetica" pitchFamily="34" charset="0"/>
              </a:rPr>
              <a:t>Examples: Behavior, mood, cognition, social interaction, fatigue, sleep, wellness, substance use, pain, seizure management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dirty="0">
                <a:latin typeface="Helvetica" pitchFamily="34" charset="0"/>
                <a:cs typeface="Helvetica" pitchFamily="34" charset="0"/>
              </a:rPr>
              <a:t>Relevant education </a:t>
            </a:r>
            <a:r>
              <a:rPr lang="en-US" dirty="0">
                <a:latin typeface="Helvetica Neue" charset="0"/>
                <a:ea typeface="Helvetica Neue" charset="0"/>
                <a:cs typeface="Helvetica Neue" charset="0"/>
              </a:rPr>
              <a:t>(group vs. individual; learning styles)</a:t>
            </a:r>
            <a:endParaRPr lang="en-US" dirty="0">
              <a:latin typeface="Helvetica" pitchFamily="34" charset="0"/>
              <a:cs typeface="Helvetica" pitchFamily="34" charset="0"/>
            </a:endParaRPr>
          </a:p>
          <a:p>
            <a:pPr lvl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dirty="0">
                <a:latin typeface="Helvetica" pitchFamily="2" charset="0"/>
                <a:ea typeface="Helvetica Neue" charset="0"/>
                <a:cs typeface="Helvetica Neue" charset="0"/>
              </a:rPr>
              <a:t>Activate</a:t>
            </a:r>
          </a:p>
          <a:p>
            <a:pPr lvl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dirty="0">
                <a:latin typeface="Helvetica" pitchFamily="2" charset="0"/>
                <a:ea typeface="Helvetica Neue" charset="0"/>
                <a:cs typeface="Helvetica Neue" charset="0"/>
              </a:rPr>
              <a:t>How &amp; what to monitor, how to treat, and when to call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dirty="0">
                <a:latin typeface="Helvetica" pitchFamily="34" charset="0"/>
                <a:cs typeface="Helvetica" pitchFamily="34" charset="0"/>
              </a:rPr>
              <a:t>Markers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dirty="0">
                <a:latin typeface="Helvetica" pitchFamily="34" charset="0"/>
                <a:cs typeface="Helvetica" pitchFamily="34" charset="0"/>
              </a:rPr>
              <a:t>Protocols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dirty="0">
                <a:latin typeface="Helvetica" pitchFamily="34" charset="0"/>
                <a:cs typeface="Helvetica" pitchFamily="34" charset="0"/>
              </a:rPr>
              <a:t>Behavioral support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dirty="0">
                <a:latin typeface="Helvetica" pitchFamily="34" charset="0"/>
                <a:cs typeface="Helvetica" pitchFamily="34" charset="0"/>
              </a:rPr>
              <a:t>Technology support &amp; surveillance</a:t>
            </a:r>
          </a:p>
          <a:p>
            <a:pPr lvl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dirty="0">
                <a:latin typeface="Helvetica" pitchFamily="34" charset="0"/>
                <a:cs typeface="Helvetica" pitchFamily="34" charset="0"/>
              </a:rPr>
              <a:t>Apps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339EE0F2-1E05-6A49-9DCE-677A9DC35EF2}"/>
              </a:ext>
            </a:extLst>
          </p:cNvPr>
          <p:cNvSpPr txBox="1">
            <a:spLocks/>
          </p:cNvSpPr>
          <p:nvPr/>
        </p:nvSpPr>
        <p:spPr>
          <a:xfrm>
            <a:off x="1276350" y="282237"/>
            <a:ext cx="10262507" cy="8461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en-US" sz="3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Self-Management of CBI</a:t>
            </a:r>
            <a:endParaRPr lang="en-US" altLang="en-US" sz="2200" dirty="0">
              <a:solidFill>
                <a:schemeClr val="bg1">
                  <a:lumMod val="6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9589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>
          <a:xfrm>
            <a:off x="515389" y="482900"/>
            <a:ext cx="11338560" cy="990600"/>
          </a:xfrm>
        </p:spPr>
        <p:txBody>
          <a:bodyPr>
            <a:noAutofit/>
          </a:bodyPr>
          <a:lstStyle/>
          <a:p>
            <a:r>
              <a:rPr lang="en-US" altLang="en-US" sz="3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Proactive Case Management: Follow up &amp; Intensity</a:t>
            </a:r>
          </a:p>
        </p:txBody>
      </p:sp>
      <p:pic>
        <p:nvPicPr>
          <p:cNvPr id="4915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70" y="1801284"/>
            <a:ext cx="12023830" cy="3329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9530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60020" y="87313"/>
            <a:ext cx="10515600" cy="567373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Evidence-based Guidelines &amp; Resources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25767"/>
              </p:ext>
            </p:extLst>
          </p:nvPr>
        </p:nvGraphicFramePr>
        <p:xfrm>
          <a:off x="160020" y="654686"/>
          <a:ext cx="11772900" cy="621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744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7654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2072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Issue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Resource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0476">
                <a:tc>
                  <a:txBody>
                    <a:bodyPr/>
                    <a:lstStyle/>
                    <a:p>
                      <a:r>
                        <a:rPr lang="en-US" sz="2400" dirty="0"/>
                        <a:t>Surveillance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Geriatric Medicine, </a:t>
                      </a:r>
                      <a:r>
                        <a:rPr lang="en-US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ICF Core Sets for TBI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0476">
                <a:tc>
                  <a:txBody>
                    <a:bodyPr/>
                    <a:lstStyle/>
                    <a:p>
                      <a:r>
                        <a:rPr lang="en-US" sz="2400" dirty="0"/>
                        <a:t>Case </a:t>
                      </a:r>
                      <a:r>
                        <a:rPr lang="en-US" sz="2400" dirty="0" err="1"/>
                        <a:t>Mgmt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Case Management Society of America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0476">
                <a:tc>
                  <a:txBody>
                    <a:bodyPr/>
                    <a:lstStyle/>
                    <a:p>
                      <a:r>
                        <a:rPr lang="en-US" sz="2400" dirty="0"/>
                        <a:t>Cognition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ACRM Cicerone Reviews</a:t>
                      </a:r>
                      <a:r>
                        <a:rPr lang="en-US" sz="2400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Cognitive Rehab Manual; Warden </a:t>
                      </a:r>
                      <a:r>
                        <a:rPr lang="en-US" sz="2300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2005</a:t>
                      </a:r>
                      <a:r>
                        <a:rPr lang="en-US" sz="2400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; Chew </a:t>
                      </a:r>
                      <a:r>
                        <a:rPr lang="en-US" sz="2300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2009</a:t>
                      </a:r>
                      <a:endParaRPr lang="en-US" sz="23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0476">
                <a:tc>
                  <a:txBody>
                    <a:bodyPr/>
                    <a:lstStyle/>
                    <a:p>
                      <a:r>
                        <a:rPr lang="en-US" sz="2400" dirty="0"/>
                        <a:t>Headaches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AAN, Am Headache Society, International Society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0476">
                <a:tc>
                  <a:txBody>
                    <a:bodyPr/>
                    <a:lstStyle/>
                    <a:p>
                      <a:r>
                        <a:rPr lang="en-US" sz="2400" dirty="0"/>
                        <a:t>Dep/Anxiety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American Psychiatric</a:t>
                      </a:r>
                      <a:r>
                        <a:rPr lang="en-US" sz="2400" baseline="0" dirty="0"/>
                        <a:t> Assn; </a:t>
                      </a:r>
                      <a:r>
                        <a:rPr lang="en-US" sz="2400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Warden 2005</a:t>
                      </a:r>
                      <a:endParaRPr lang="en-US" sz="2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50476">
                <a:tc>
                  <a:txBody>
                    <a:bodyPr/>
                    <a:lstStyle/>
                    <a:p>
                      <a:r>
                        <a:rPr lang="en-US" sz="2400" dirty="0" err="1"/>
                        <a:t>Irr</a:t>
                      </a:r>
                      <a:r>
                        <a:rPr lang="en-US" sz="2400" dirty="0"/>
                        <a:t>/Aggression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Warden 2005</a:t>
                      </a:r>
                      <a:r>
                        <a:rPr lang="en-US" sz="2400" b="1" dirty="0"/>
                        <a:t>; </a:t>
                      </a:r>
                      <a:r>
                        <a:rPr lang="en-US" sz="2400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Fleminger</a:t>
                      </a:r>
                      <a:r>
                        <a:rPr lang="en-US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2006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810858">
                <a:tc>
                  <a:txBody>
                    <a:bodyPr/>
                    <a:lstStyle/>
                    <a:p>
                      <a:r>
                        <a:rPr lang="en-US" sz="2400" dirty="0"/>
                        <a:t>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American PT Association;</a:t>
                      </a:r>
                      <a:r>
                        <a:rPr lang="en-US" sz="2400" baseline="0" dirty="0"/>
                        <a:t> </a:t>
                      </a:r>
                      <a:r>
                        <a:rPr lang="en-US" sz="2400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OT Practice Guideline for Adults with TBI</a:t>
                      </a:r>
                      <a:r>
                        <a:rPr lang="en-US" sz="2400" baseline="0" dirty="0"/>
                        <a:t>; American Speech Language &amp; Association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50476">
                <a:tc>
                  <a:txBody>
                    <a:bodyPr/>
                    <a:lstStyle/>
                    <a:p>
                      <a:r>
                        <a:rPr lang="en-US" sz="2400" dirty="0"/>
                        <a:t>Driving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Opinions of Expert Panel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50476">
                <a:tc>
                  <a:txBody>
                    <a:bodyPr/>
                    <a:lstStyle/>
                    <a:p>
                      <a:r>
                        <a:rPr lang="en-US" sz="2400" dirty="0"/>
                        <a:t>Sleep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American Academy of Sleep Medicine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810858">
                <a:tc>
                  <a:txBody>
                    <a:bodyPr/>
                    <a:lstStyle/>
                    <a:p>
                      <a:r>
                        <a:rPr lang="en-US" sz="2400" dirty="0"/>
                        <a:t>Social </a:t>
                      </a:r>
                    </a:p>
                    <a:p>
                      <a:r>
                        <a:rPr lang="en-US" sz="2400" dirty="0"/>
                        <a:t>Supports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Best Practice Guidelines to Reduce Social Isolation in Elderly; Nat’l</a:t>
                      </a:r>
                      <a:r>
                        <a:rPr lang="en-US" sz="2400" baseline="0" dirty="0"/>
                        <a:t> Family Caregivers Support; </a:t>
                      </a:r>
                      <a:r>
                        <a:rPr lang="en-US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BIAA</a:t>
                      </a:r>
                      <a:endParaRPr lang="en-US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50476">
                <a:tc>
                  <a:txBody>
                    <a:bodyPr/>
                    <a:lstStyle/>
                    <a:p>
                      <a:r>
                        <a:rPr lang="en-US" sz="2400" dirty="0"/>
                        <a:t>General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Ontario Neurotrauma Foundation BI Guidelines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427715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81143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206479" y="383814"/>
            <a:ext cx="11985521" cy="685800"/>
          </a:xfrm>
        </p:spPr>
        <p:txBody>
          <a:bodyPr>
            <a:noAutofit/>
          </a:bodyPr>
          <a:lstStyle/>
          <a:p>
            <a:r>
              <a:rPr lang="en-US" sz="3400" b="1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Resource Facilitation (RF)</a:t>
            </a:r>
            <a:r>
              <a:rPr lang="en-US" sz="2800" b="1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/>
            </a:r>
            <a:br>
              <a:rPr lang="en-US" sz="2800" b="1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2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An example of Supported Care </a:t>
            </a:r>
            <a:r>
              <a:rPr lang="en-US" sz="2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Mgmt</a:t>
            </a:r>
            <a:endParaRPr lang="en-US" sz="2400" b="1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72494" y="383814"/>
            <a:ext cx="6119506" cy="5235321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400" dirty="0"/>
              <a:t>9 months RF for RTW &amp; School</a:t>
            </a:r>
          </a:p>
          <a:p>
            <a:pPr lvl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1800" dirty="0"/>
              <a:t>7 x more likely to RTW/School</a:t>
            </a:r>
          </a:p>
          <a:p>
            <a:pPr lvl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1800" dirty="0"/>
              <a:t>64% RTW/School with RF vs 36% for controls (p&lt;.0001)</a:t>
            </a:r>
          </a:p>
          <a:p>
            <a:pPr lvl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1800" dirty="0">
                <a:solidFill>
                  <a:prstClr val="black"/>
                </a:solidFill>
              </a:rPr>
              <a:t>Returned earlier &amp; more often in RF group (p&lt;.027)</a:t>
            </a:r>
          </a:p>
          <a:p>
            <a:pPr lvl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1800" dirty="0"/>
              <a:t>Less disability </a:t>
            </a:r>
            <a:r>
              <a:rPr lang="en-US" sz="1800" dirty="0">
                <a:solidFill>
                  <a:prstClr val="black"/>
                </a:solidFill>
              </a:rPr>
              <a:t>(p&lt;.007)</a:t>
            </a:r>
          </a:p>
          <a:p>
            <a:pPr lvl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1800" dirty="0">
                <a:cs typeface="Helvetica" pitchFamily="34" charset="0"/>
              </a:rPr>
              <a:t>Decline in service utilization </a:t>
            </a:r>
            <a:r>
              <a:rPr lang="en-US" sz="1800" dirty="0">
                <a:solidFill>
                  <a:prstClr val="black"/>
                </a:solidFill>
              </a:rPr>
              <a:t>(p=.005)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400" dirty="0">
                <a:solidFill>
                  <a:prstClr val="black"/>
                </a:solidFill>
                <a:cs typeface="Helvetica" pitchFamily="34" charset="0"/>
              </a:rPr>
              <a:t>Annual aggregate lifetime impact: </a:t>
            </a:r>
            <a:r>
              <a:rPr lang="en-US" sz="2400" b="1" dirty="0"/>
              <a:t>$367 m/</a:t>
            </a:r>
            <a:r>
              <a:rPr lang="en-US" sz="2400" b="1" dirty="0" err="1"/>
              <a:t>yr</a:t>
            </a:r>
            <a:endParaRPr lang="en-US" sz="2400" dirty="0">
              <a:solidFill>
                <a:prstClr val="black"/>
              </a:solidFill>
              <a:cs typeface="Helvetica" pitchFamily="34" charset="0"/>
            </a:endParaRPr>
          </a:p>
          <a:p>
            <a:pPr lvl="1">
              <a:spcBef>
                <a:spcPts val="0"/>
              </a:spcBef>
              <a:spcAft>
                <a:spcPts val="819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800" dirty="0"/>
              <a:t>Wages and benefits = $2,49 million</a:t>
            </a:r>
          </a:p>
          <a:p>
            <a:pPr lvl="1">
              <a:spcBef>
                <a:spcPts val="0"/>
              </a:spcBef>
              <a:spcAft>
                <a:spcPts val="819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800" dirty="0"/>
              <a:t>Revenue from taxes = $31 million</a:t>
            </a:r>
          </a:p>
          <a:p>
            <a:pPr lvl="1">
              <a:spcBef>
                <a:spcPts val="0"/>
              </a:spcBef>
              <a:spcAft>
                <a:spcPts val="819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800" dirty="0"/>
              <a:t>Savings to SSDI/private disability = $80 million</a:t>
            </a:r>
          </a:p>
          <a:p>
            <a:pPr lvl="1">
              <a:spcBef>
                <a:spcPts val="0"/>
              </a:spcBef>
              <a:spcAft>
                <a:spcPts val="819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800" dirty="0"/>
              <a:t>SNAP = $6.6 million</a:t>
            </a:r>
            <a:endParaRPr lang="en-US" sz="1800" dirty="0">
              <a:cs typeface="Helvetica" pitchFamily="34" charset="0"/>
            </a:endParaRP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400" b="1" dirty="0">
                <a:solidFill>
                  <a:schemeClr val="accent2"/>
                </a:solidFill>
                <a:cs typeface="Helvetica" pitchFamily="34" charset="0"/>
              </a:rPr>
              <a:t>Now state-wide for ABI; funded through VR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2A9469A6-E339-A941-A46A-B26AA8A4772D}"/>
              </a:ext>
            </a:extLst>
          </p:cNvPr>
          <p:cNvGrpSpPr/>
          <p:nvPr/>
        </p:nvGrpSpPr>
        <p:grpSpPr>
          <a:xfrm>
            <a:off x="323326" y="2592876"/>
            <a:ext cx="5632322" cy="2650256"/>
            <a:chOff x="5893206" y="2206472"/>
            <a:chExt cx="5640641" cy="2650256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xmlns="" id="{C50013F1-59F7-C74C-80C9-4B25C7056D90}"/>
                </a:ext>
              </a:extLst>
            </p:cNvPr>
            <p:cNvCxnSpPr>
              <a:cxnSpLocks/>
              <a:endCxn id="12" idx="0"/>
            </p:cNvCxnSpPr>
            <p:nvPr/>
          </p:nvCxnSpPr>
          <p:spPr>
            <a:xfrm flipH="1">
              <a:off x="8959685" y="3099237"/>
              <a:ext cx="2579" cy="844252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xmlns="" id="{19A1551F-7242-B54F-AE26-8F85FE6652A2}"/>
                </a:ext>
              </a:extLst>
            </p:cNvPr>
            <p:cNvSpPr/>
            <p:nvPr/>
          </p:nvSpPr>
          <p:spPr bwMode="auto">
            <a:xfrm flipH="1" flipV="1">
              <a:off x="5907085" y="2206472"/>
              <a:ext cx="2379351" cy="2636607"/>
            </a:xfrm>
            <a:prstGeom prst="rtTriangl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83057" tIns="41527" rIns="83057" bIns="41527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36" dirty="0">
                <a:solidFill>
                  <a:prstClr val="black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xmlns="" id="{CD50FF38-143F-9146-AD48-9CFDABBA21F3}"/>
                </a:ext>
              </a:extLst>
            </p:cNvPr>
            <p:cNvSpPr/>
            <p:nvPr/>
          </p:nvSpPr>
          <p:spPr bwMode="auto">
            <a:xfrm>
              <a:off x="5893206" y="2206473"/>
              <a:ext cx="2393230" cy="2650255"/>
            </a:xfrm>
            <a:prstGeom prst="rt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83057" tIns="41527" rIns="83057" bIns="41527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36" dirty="0">
                <a:solidFill>
                  <a:prstClr val="black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C9BB62DE-732E-5D40-B41E-E79A20AE6D7A}"/>
                </a:ext>
              </a:extLst>
            </p:cNvPr>
            <p:cNvSpPr txBox="1"/>
            <p:nvPr/>
          </p:nvSpPr>
          <p:spPr bwMode="auto">
            <a:xfrm>
              <a:off x="6101393" y="4181317"/>
              <a:ext cx="1984054" cy="587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83057" tIns="41527" rIns="83057" bIns="41527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36" b="1" kern="0" cap="all" dirty="0">
                  <a:solidFill>
                    <a:prstClr val="black"/>
                  </a:solidFill>
                  <a:latin typeface="Arial"/>
                  <a:ea typeface="ＭＳ Ｐゴシック"/>
                </a:rPr>
                <a:t>Clinical Services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605F9931-C9BA-884D-AC45-F68F6F1FFA37}"/>
                </a:ext>
              </a:extLst>
            </p:cNvPr>
            <p:cNvSpPr txBox="1"/>
            <p:nvPr/>
          </p:nvSpPr>
          <p:spPr bwMode="auto">
            <a:xfrm>
              <a:off x="6295579" y="2217833"/>
              <a:ext cx="1954213" cy="1090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83057" tIns="41527" rIns="83057" bIns="41527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36" b="1" kern="0" cap="all" dirty="0">
                  <a:solidFill>
                    <a:prstClr val="black"/>
                  </a:solidFill>
                  <a:latin typeface="Arial"/>
                  <a:ea typeface="ＭＳ Ｐゴシック"/>
                </a:rPr>
                <a:t>Vocational &amp; community-based Services</a:t>
              </a:r>
            </a:p>
          </p:txBody>
        </p:sp>
        <p:sp>
          <p:nvSpPr>
            <p:cNvPr id="18" name="Right Arrow 17">
              <a:extLst>
                <a:ext uri="{FF2B5EF4-FFF2-40B4-BE49-F238E27FC236}">
                  <a16:creationId xmlns:a16="http://schemas.microsoft.com/office/drawing/2014/main" xmlns="" id="{9AF0E3C1-7A9D-6C4E-B12B-B91F7084CC3A}"/>
                </a:ext>
              </a:extLst>
            </p:cNvPr>
            <p:cNvSpPr/>
            <p:nvPr/>
          </p:nvSpPr>
          <p:spPr bwMode="auto">
            <a:xfrm>
              <a:off x="6546834" y="3156130"/>
              <a:ext cx="4987013" cy="794184"/>
            </a:xfrm>
            <a:prstGeom prst="rightArrow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3057" tIns="41527" rIns="83057" bIns="41527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36" dirty="0">
                <a:solidFill>
                  <a:prstClr val="black"/>
                </a:solidFill>
                <a:latin typeface="Arial" pitchFamily="-109" charset="0"/>
                <a:ea typeface="ＭＳ Ｐゴシック" pitchFamily="-109" charset="-128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F4213EC5-2034-994F-8650-D673112E027C}"/>
                </a:ext>
              </a:extLst>
            </p:cNvPr>
            <p:cNvSpPr txBox="1"/>
            <p:nvPr/>
          </p:nvSpPr>
          <p:spPr bwMode="auto">
            <a:xfrm>
              <a:off x="6441828" y="3409377"/>
              <a:ext cx="4764250" cy="335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83057" tIns="41527" rIns="83057" bIns="41527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36" b="1" kern="0" cap="all" dirty="0">
                  <a:solidFill>
                    <a:prstClr val="white"/>
                  </a:solidFill>
                  <a:latin typeface="Arial"/>
                  <a:ea typeface="ＭＳ Ｐゴシック"/>
                </a:rPr>
                <a:t> - - - - - - - - - - - - - Resource Facilitation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958B650A-131D-BF41-B5AA-693F488CCC69}"/>
                </a:ext>
              </a:extLst>
            </p:cNvPr>
            <p:cNvSpPr txBox="1"/>
            <p:nvPr/>
          </p:nvSpPr>
          <p:spPr bwMode="auto">
            <a:xfrm>
              <a:off x="8425845" y="2625863"/>
              <a:ext cx="1057128" cy="47563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83057" tIns="41527" rIns="83057" bIns="41527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73" b="1" kern="0" cap="all" dirty="0">
                  <a:solidFill>
                    <a:prstClr val="black"/>
                  </a:solidFill>
                  <a:latin typeface="Arial"/>
                  <a:ea typeface="ＭＳ Ｐゴシック"/>
                </a:rPr>
                <a:t>Follow-Up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8AD5F73E-C0E3-F948-B7FD-6E8965462CC2}"/>
                </a:ext>
              </a:extLst>
            </p:cNvPr>
            <p:cNvSpPr txBox="1"/>
            <p:nvPr/>
          </p:nvSpPr>
          <p:spPr bwMode="auto">
            <a:xfrm>
              <a:off x="8431120" y="3943489"/>
              <a:ext cx="1057128" cy="47563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83057" tIns="41527" rIns="83057" bIns="41527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73" b="1" kern="0" cap="all" dirty="0">
                  <a:solidFill>
                    <a:prstClr val="black"/>
                  </a:solidFill>
                  <a:latin typeface="Arial"/>
                  <a:ea typeface="ＭＳ Ｐゴシック"/>
                </a:rPr>
                <a:t>Follow-up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634C5C36-4950-F249-B64C-B071C1840418}"/>
                </a:ext>
              </a:extLst>
            </p:cNvPr>
            <p:cNvSpPr txBox="1"/>
            <p:nvPr/>
          </p:nvSpPr>
          <p:spPr bwMode="auto">
            <a:xfrm>
              <a:off x="9995531" y="2637010"/>
              <a:ext cx="1028556" cy="47563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83057" tIns="41527" rIns="83057" bIns="41527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73" b="1" kern="0" cap="all" dirty="0">
                  <a:solidFill>
                    <a:prstClr val="black"/>
                  </a:solidFill>
                  <a:latin typeface="Arial"/>
                  <a:ea typeface="ＭＳ Ｐゴシック"/>
                </a:rPr>
                <a:t>Follow-Up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75114EFE-1D2B-6A41-9A95-0342A27B165F}"/>
                </a:ext>
              </a:extLst>
            </p:cNvPr>
            <p:cNvSpPr txBox="1"/>
            <p:nvPr/>
          </p:nvSpPr>
          <p:spPr bwMode="auto">
            <a:xfrm>
              <a:off x="9978329" y="3943489"/>
              <a:ext cx="1028556" cy="47563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83057" tIns="41527" rIns="83057" bIns="41527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73" b="1" kern="0" cap="all" dirty="0">
                  <a:solidFill>
                    <a:prstClr val="black"/>
                  </a:solidFill>
                  <a:latin typeface="Arial"/>
                  <a:ea typeface="ＭＳ Ｐゴシック"/>
                </a:rPr>
                <a:t>Follow-Up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22108299-611B-6443-B20B-8B92A12D2C3B}"/>
                </a:ext>
              </a:extLst>
            </p:cNvPr>
            <p:cNvSpPr txBox="1"/>
            <p:nvPr/>
          </p:nvSpPr>
          <p:spPr bwMode="auto">
            <a:xfrm>
              <a:off x="8448198" y="2206472"/>
              <a:ext cx="2584775" cy="29930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83057" tIns="41527" rIns="83057" bIns="41527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kern="0" dirty="0">
                  <a:solidFill>
                    <a:prstClr val="black"/>
                  </a:solidFill>
                  <a:latin typeface="Arial"/>
                  <a:ea typeface="ＭＳ Ｐゴシック"/>
                </a:rPr>
                <a:t>e.g.: Employment Services</a:t>
              </a:r>
              <a:endParaRPr lang="en-US" sz="1400" b="1" kern="0" cap="all" dirty="0">
                <a:solidFill>
                  <a:prstClr val="black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70005F15-2914-E745-A30A-A7C7709F3068}"/>
                </a:ext>
              </a:extLst>
            </p:cNvPr>
            <p:cNvSpPr txBox="1"/>
            <p:nvPr/>
          </p:nvSpPr>
          <p:spPr bwMode="auto">
            <a:xfrm>
              <a:off x="8426637" y="4543770"/>
              <a:ext cx="2597450" cy="29930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83057" tIns="41527" rIns="83057" bIns="41527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kern="0" dirty="0">
                  <a:solidFill>
                    <a:prstClr val="black"/>
                  </a:solidFill>
                  <a:latin typeface="Arial"/>
                  <a:ea typeface="ＭＳ Ｐゴシック"/>
                </a:rPr>
                <a:t>e.g.: Neuropsychology</a:t>
              </a:r>
              <a:endParaRPr lang="en-US" sz="1400" b="1" kern="0" cap="all" dirty="0">
                <a:solidFill>
                  <a:prstClr val="black"/>
                </a:solidFill>
                <a:latin typeface="Arial"/>
                <a:ea typeface="ＭＳ Ｐゴシック"/>
              </a:endParaRP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xmlns="" id="{C633C5EC-CFB5-DB4D-B3B6-984BA0AE6B5D}"/>
                </a:ext>
              </a:extLst>
            </p:cNvPr>
            <p:cNvCxnSpPr>
              <a:cxnSpLocks/>
              <a:endCxn id="14" idx="0"/>
            </p:cNvCxnSpPr>
            <p:nvPr/>
          </p:nvCxnSpPr>
          <p:spPr>
            <a:xfrm flipH="1">
              <a:off x="10492607" y="3134569"/>
              <a:ext cx="1" cy="80892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9365AAE0-2EAC-034F-9B52-582FF6DCE572}"/>
              </a:ext>
            </a:extLst>
          </p:cNvPr>
          <p:cNvSpPr txBox="1"/>
          <p:nvPr/>
        </p:nvSpPr>
        <p:spPr>
          <a:xfrm>
            <a:off x="192620" y="5638837"/>
            <a:ext cx="11855218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prstClr val="black"/>
                </a:solidFill>
                <a:latin typeface="Arial" charset="0"/>
                <a:ea typeface="ＭＳ Ｐゴシック" pitchFamily="1" charset="-128"/>
              </a:rPr>
              <a:t>Trexler LE, Parrott DR, &amp; </a:t>
            </a:r>
            <a:r>
              <a:rPr lang="en-US" sz="1200" dirty="0" err="1">
                <a:solidFill>
                  <a:prstClr val="black"/>
                </a:solidFill>
                <a:latin typeface="Arial" charset="0"/>
                <a:ea typeface="ＭＳ Ｐゴシック" pitchFamily="1" charset="-128"/>
              </a:rPr>
              <a:t>Malec</a:t>
            </a:r>
            <a:r>
              <a:rPr lang="en-US" sz="1200" dirty="0">
                <a:solidFill>
                  <a:prstClr val="black"/>
                </a:solidFill>
                <a:latin typeface="Arial" charset="0"/>
                <a:ea typeface="ＭＳ Ｐゴシック" pitchFamily="1" charset="-128"/>
              </a:rPr>
              <a:t> JF. (2016). Replication of a Prospective RCT for RF to Improve Return to Work after Brain Injury. Arch Phys Med </a:t>
            </a:r>
            <a:r>
              <a:rPr lang="en-US" sz="1200" dirty="0" err="1">
                <a:solidFill>
                  <a:prstClr val="black"/>
                </a:solidFill>
                <a:latin typeface="Arial" charset="0"/>
                <a:ea typeface="ＭＳ Ｐゴシック" pitchFamily="1" charset="-128"/>
              </a:rPr>
              <a:t>Rehabil</a:t>
            </a:r>
            <a:r>
              <a:rPr lang="en-US" sz="1200" dirty="0">
                <a:solidFill>
                  <a:prstClr val="black"/>
                </a:solidFill>
                <a:latin typeface="Arial" charset="0"/>
                <a:ea typeface="ＭＳ Ｐゴシック" pitchFamily="1" charset="-128"/>
              </a:rPr>
              <a:t> 97(2), 204-210.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prstClr val="black"/>
                </a:solidFill>
                <a:latin typeface="Arial" charset="0"/>
                <a:ea typeface="ＭＳ Ｐゴシック" pitchFamily="1" charset="-128"/>
              </a:rPr>
              <a:t>Trexler LE, Trexler LC, </a:t>
            </a:r>
            <a:r>
              <a:rPr lang="en-US" sz="1200" dirty="0" err="1">
                <a:solidFill>
                  <a:prstClr val="black"/>
                </a:solidFill>
                <a:latin typeface="Arial" charset="0"/>
                <a:ea typeface="ＭＳ Ｐゴシック" pitchFamily="1" charset="-128"/>
              </a:rPr>
              <a:t>Malec</a:t>
            </a:r>
            <a:r>
              <a:rPr lang="en-US" sz="1200" dirty="0">
                <a:solidFill>
                  <a:prstClr val="black"/>
                </a:solidFill>
                <a:latin typeface="Arial" charset="0"/>
                <a:ea typeface="ＭＳ Ｐゴシック" pitchFamily="1" charset="-128"/>
              </a:rPr>
              <a:t> JF, </a:t>
            </a:r>
            <a:r>
              <a:rPr lang="en-US" sz="1200" dirty="0" err="1">
                <a:solidFill>
                  <a:prstClr val="black"/>
                </a:solidFill>
                <a:latin typeface="Arial" charset="0"/>
                <a:ea typeface="ＭＳ Ｐゴシック" pitchFamily="1" charset="-128"/>
              </a:rPr>
              <a:t>Klyce</a:t>
            </a:r>
            <a:r>
              <a:rPr lang="en-US" sz="1200" dirty="0">
                <a:solidFill>
                  <a:prstClr val="black"/>
                </a:solidFill>
                <a:latin typeface="Arial" charset="0"/>
                <a:ea typeface="ＭＳ Ｐゴシック" pitchFamily="1" charset="-128"/>
              </a:rPr>
              <a:t> D, Parrott D. (2010). Prospective RCT of RF on community participation &amp; vocational outcome following BI. JHTR 25(6), 440-446.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prstClr val="black"/>
                </a:solidFill>
                <a:latin typeface="Arial" charset="0"/>
                <a:ea typeface="ＭＳ Ｐゴシック" pitchFamily="1" charset="-128"/>
              </a:rPr>
              <a:t>Trexler LE. Parrott DR (in press). Models of Brain Injury Vocational Rehabilitation: The Evidence for RF from Efficacy to Effectiveness. Journal of Vocational Rehabilitation.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prstClr val="black"/>
                </a:solidFill>
                <a:latin typeface="Arial" charset="0"/>
                <a:ea typeface="ＭＳ Ｐゴシック" pitchFamily="1" charset="-128"/>
              </a:rPr>
              <a:t>Parrott DP, Ibarra SL, Trexler LE. (2018). Resource Facilitation: The patients, the process, and the outcomes. In Preparation.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prstClr val="black"/>
                </a:solidFill>
                <a:latin typeface="Arial" charset="0"/>
                <a:ea typeface="ＭＳ Ｐゴシック" pitchFamily="1" charset="-128"/>
              </a:rPr>
              <a:t>Devaraj S, Hicks M, Patterson B (2017). Economic Impact of RF: Workforce Re-entry Following TBI. Center for Business and Economic Research, Ball State University.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C02F1A2A-FCC8-004F-A674-DEAECC82FAA2}"/>
              </a:ext>
            </a:extLst>
          </p:cNvPr>
          <p:cNvSpPr txBox="1"/>
          <p:nvPr/>
        </p:nvSpPr>
        <p:spPr>
          <a:xfrm>
            <a:off x="192620" y="1677843"/>
            <a:ext cx="5491953" cy="4308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200" b="1" dirty="0"/>
              <a:t>RF = Collaborative Care Team + Care Manager</a:t>
            </a:r>
          </a:p>
        </p:txBody>
      </p:sp>
    </p:spTree>
    <p:extLst>
      <p:ext uri="{BB962C8B-B14F-4D97-AF65-F5344CB8AC3E}">
        <p14:creationId xmlns:p14="http://schemas.microsoft.com/office/powerpoint/2010/main" val="1719884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2438" y="159486"/>
            <a:ext cx="5592459" cy="574420"/>
          </a:xfrm>
          <a:noFill/>
          <a:ln>
            <a:noFill/>
          </a:ln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RF to Reduce Recidivism </a:t>
            </a:r>
            <a:endParaRPr lang="en-US" sz="2865" b="1" dirty="0">
              <a:solidFill>
                <a:schemeClr val="tx1"/>
              </a:solidFill>
            </a:endParaRPr>
          </a:p>
        </p:txBody>
      </p:sp>
      <p:sp>
        <p:nvSpPr>
          <p:cNvPr id="9011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2438" y="1216108"/>
            <a:ext cx="5946152" cy="1610643"/>
          </a:xfrm>
        </p:spPr>
        <p:txBody>
          <a:bodyPr>
            <a:normAutofit/>
          </a:bodyPr>
          <a:lstStyle/>
          <a:p>
            <a:r>
              <a:rPr lang="en-US" sz="2200" b="1" dirty="0"/>
              <a:t>60% screen + for BI in prisons vs 9% gen pop</a:t>
            </a:r>
          </a:p>
          <a:p>
            <a:r>
              <a:rPr lang="en-US" sz="2200" dirty="0"/>
              <a:t>95% screen + in Marion County Veterans Court</a:t>
            </a:r>
          </a:p>
          <a:p>
            <a:r>
              <a:rPr lang="en-US" sz="2200" dirty="0"/>
              <a:t>68% of veterans in Indiana prison screen + for moderate to severe TBI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9660" y="724693"/>
            <a:ext cx="7617916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prstClr val="black"/>
                </a:solidFill>
                <a:latin typeface="Arial" charset="0"/>
                <a:ea typeface="ＭＳ Ｐゴシック" pitchFamily="1" charset="-128"/>
              </a:rPr>
              <a:t>Trexler LE &amp; Parrott DR (in preparation). RF &amp;  the Prevention of Re-Incarceration.   </a:t>
            </a:r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xmlns="" id="{3ED58B4E-7468-084B-98CD-E58C8D272C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3204007"/>
              </p:ext>
            </p:extLst>
          </p:nvPr>
        </p:nvGraphicFramePr>
        <p:xfrm>
          <a:off x="791936" y="3884813"/>
          <a:ext cx="5181600" cy="2843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xmlns="" id="{03943866-C00B-AE4D-BCB3-8EDD5D777E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7773196"/>
              </p:ext>
            </p:extLst>
          </p:nvPr>
        </p:nvGraphicFramePr>
        <p:xfrm>
          <a:off x="6640286" y="2982493"/>
          <a:ext cx="5181600" cy="37892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003D09B-AA97-4343-9F82-2CBC18DD82CD}"/>
              </a:ext>
            </a:extLst>
          </p:cNvPr>
          <p:cNvSpPr txBox="1"/>
          <p:nvPr/>
        </p:nvSpPr>
        <p:spPr>
          <a:xfrm>
            <a:off x="1194402" y="3884813"/>
            <a:ext cx="3550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Recidivism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xmlns="" id="{A6EA0390-9CD8-3547-B97E-969447DEE26E}"/>
              </a:ext>
            </a:extLst>
          </p:cNvPr>
          <p:cNvSpPr txBox="1">
            <a:spLocks noChangeArrowheads="1"/>
          </p:cNvSpPr>
          <p:nvPr/>
        </p:nvSpPr>
        <p:spPr>
          <a:xfrm>
            <a:off x="6640286" y="1216108"/>
            <a:ext cx="5181600" cy="17663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b="1" dirty="0"/>
              <a:t>RF decreased recidivism</a:t>
            </a:r>
          </a:p>
          <a:p>
            <a:r>
              <a:rPr lang="en-US" sz="2200" b="1" dirty="0"/>
              <a:t>Ex-offenders who did not get RF were:</a:t>
            </a:r>
          </a:p>
          <a:p>
            <a:pPr marL="515938" lvl="2" indent="-215900"/>
            <a:r>
              <a:rPr lang="en-US" sz="2200" dirty="0"/>
              <a:t>&gt; 4 x as likely re-arrested at 6 months</a:t>
            </a:r>
          </a:p>
          <a:p>
            <a:pPr marL="515938" lvl="2" indent="-215900"/>
            <a:r>
              <a:rPr lang="en-US" sz="2200" b="1" dirty="0"/>
              <a:t>&gt; 2x as likely re-arrested at 12 months</a:t>
            </a:r>
            <a:endParaRPr lang="en-US" sz="22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endParaRPr lang="en-US" sz="2200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xmlns="" id="{37BD27D7-BDA2-E64C-A5F0-4E974F28A76D}"/>
              </a:ext>
            </a:extLst>
          </p:cNvPr>
          <p:cNvSpPr txBox="1">
            <a:spLocks noChangeArrowheads="1"/>
          </p:cNvSpPr>
          <p:nvPr/>
        </p:nvSpPr>
        <p:spPr>
          <a:xfrm>
            <a:off x="409660" y="2721682"/>
            <a:ext cx="5946152" cy="31264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Among offenders released from prison: </a:t>
            </a:r>
            <a:r>
              <a:rPr lang="en-US" sz="2200" b="1" u="sng" dirty="0"/>
              <a:t>those with BI almost twice as likely to recidivate within a year</a:t>
            </a:r>
            <a:r>
              <a:rPr lang="en-US" sz="2200" b="1" dirty="0"/>
              <a:t> </a:t>
            </a:r>
            <a:r>
              <a:rPr lang="en-US" sz="2200" dirty="0"/>
              <a:t>compared to non-TBI offenders</a:t>
            </a:r>
          </a:p>
        </p:txBody>
      </p:sp>
    </p:spTree>
    <p:extLst>
      <p:ext uri="{BB962C8B-B14F-4D97-AF65-F5344CB8AC3E}">
        <p14:creationId xmlns:p14="http://schemas.microsoft.com/office/powerpoint/2010/main" val="592203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9" grpId="0">
        <p:bldAsOne/>
      </p:bldGraphic>
      <p:bldP spid="3" grpId="0"/>
      <p:bldP spid="10" grpId="0"/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954" y="275749"/>
            <a:ext cx="11311684" cy="673953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Collaborative Care + RF for TBI Health Outcomes </a:t>
            </a:r>
            <a:br>
              <a:rPr lang="en-US" sz="4000" b="1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2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Trexler and Hammond; Indiana ACL grant (2018 – 2021)</a:t>
            </a:r>
            <a:endParaRPr lang="en-US" sz="20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52EB9535-F787-644E-AD35-2FD3B5DCC156}"/>
              </a:ext>
            </a:extLst>
          </p:cNvPr>
          <p:cNvGrpSpPr/>
          <p:nvPr/>
        </p:nvGrpSpPr>
        <p:grpSpPr>
          <a:xfrm>
            <a:off x="3802656" y="1252031"/>
            <a:ext cx="8295504" cy="5159899"/>
            <a:chOff x="1981201" y="1537463"/>
            <a:chExt cx="8686800" cy="5024578"/>
          </a:xfrm>
        </p:grpSpPr>
        <p:sp>
          <p:nvSpPr>
            <p:cNvPr id="25" name="Isosceles Triangle 24"/>
            <p:cNvSpPr/>
            <p:nvPr/>
          </p:nvSpPr>
          <p:spPr>
            <a:xfrm rot="10800000">
              <a:off x="3044733" y="2320627"/>
              <a:ext cx="5738027" cy="3998376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Oval 2"/>
            <p:cNvSpPr/>
            <p:nvPr/>
          </p:nvSpPr>
          <p:spPr>
            <a:xfrm>
              <a:off x="5145541" y="3167342"/>
              <a:ext cx="1536411" cy="142687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/>
                <a:t>Patient</a:t>
              </a:r>
            </a:p>
          </p:txBody>
        </p:sp>
        <p:sp>
          <p:nvSpPr>
            <p:cNvPr id="4" name="Rectangle 3"/>
            <p:cNvSpPr/>
            <p:nvPr/>
          </p:nvSpPr>
          <p:spPr>
            <a:xfrm>
              <a:off x="2746859" y="2022709"/>
              <a:ext cx="1552089" cy="1442552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/>
                <a:t>Family Medicine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7434482" y="2022711"/>
              <a:ext cx="2163515" cy="1144632"/>
            </a:xfrm>
            <a:prstGeom prst="rect">
              <a:avLst/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u="sng" dirty="0"/>
                <a:t>Consultants</a:t>
              </a:r>
            </a:p>
            <a:p>
              <a:r>
                <a:rPr lang="en-US" sz="2000" b="1" dirty="0"/>
                <a:t>PMR</a:t>
              </a:r>
            </a:p>
            <a:p>
              <a:r>
                <a:rPr lang="en-US" sz="2000" b="1" dirty="0"/>
                <a:t>Neuropsychology</a:t>
              </a:r>
            </a:p>
            <a:p>
              <a:pPr algn="ctr"/>
              <a:endParaRPr lang="en-US" sz="2000" b="1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5223931" y="5221411"/>
              <a:ext cx="1379635" cy="1097593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/>
                <a:t>Resource Facilitator</a:t>
              </a:r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4330304" y="2947824"/>
              <a:ext cx="924983" cy="595836"/>
            </a:xfrm>
            <a:prstGeom prst="straightConnector1">
              <a:avLst/>
            </a:prstGeom>
            <a:ln w="76200"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4" idx="2"/>
              <a:endCxn id="6" idx="1"/>
            </p:cNvCxnSpPr>
            <p:nvPr/>
          </p:nvCxnSpPr>
          <p:spPr>
            <a:xfrm>
              <a:off x="3522904" y="3465261"/>
              <a:ext cx="1701027" cy="2304946"/>
            </a:xfrm>
            <a:prstGeom prst="straightConnector1">
              <a:avLst/>
            </a:prstGeom>
            <a:ln w="76200"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>
              <a:stCxn id="6" idx="3"/>
            </p:cNvCxnSpPr>
            <p:nvPr/>
          </p:nvCxnSpPr>
          <p:spPr>
            <a:xfrm flipV="1">
              <a:off x="6603566" y="3198706"/>
              <a:ext cx="1694614" cy="2571502"/>
            </a:xfrm>
            <a:prstGeom prst="straightConnector1">
              <a:avLst/>
            </a:prstGeom>
            <a:ln w="76200"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cxnSpLocks/>
            </p:cNvCxnSpPr>
            <p:nvPr/>
          </p:nvCxnSpPr>
          <p:spPr>
            <a:xfrm flipV="1">
              <a:off x="4315339" y="2465669"/>
              <a:ext cx="3135534" cy="148958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3" idx="4"/>
              <a:endCxn id="6" idx="0"/>
            </p:cNvCxnSpPr>
            <p:nvPr/>
          </p:nvCxnSpPr>
          <p:spPr>
            <a:xfrm>
              <a:off x="5913746" y="4594214"/>
              <a:ext cx="2" cy="627196"/>
            </a:xfrm>
            <a:prstGeom prst="straightConnector1">
              <a:avLst/>
            </a:prstGeom>
            <a:ln w="76200"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ounded Rectangular Callout 21"/>
            <p:cNvSpPr/>
            <p:nvPr/>
          </p:nvSpPr>
          <p:spPr>
            <a:xfrm>
              <a:off x="1981201" y="4939171"/>
              <a:ext cx="2317747" cy="1128950"/>
            </a:xfrm>
            <a:prstGeom prst="wedgeRoundRectCallout">
              <a:avLst>
                <a:gd name="adj1" fmla="val 47481"/>
                <a:gd name="adj2" fmla="val -100006"/>
                <a:gd name="adj3" fmla="val 16667"/>
              </a:avLst>
            </a:prstGeom>
            <a:solidFill>
              <a:schemeClr val="accent3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/>
                <a:t>Feedback to MD</a:t>
              </a:r>
            </a:p>
            <a:p>
              <a:r>
                <a:rPr lang="en-US" sz="2000" b="1" dirty="0"/>
                <a:t>Decision support</a:t>
              </a:r>
            </a:p>
            <a:p>
              <a:r>
                <a:rPr lang="en-US" sz="2000" b="1" dirty="0"/>
                <a:t>Care coordination</a:t>
              </a:r>
            </a:p>
          </p:txBody>
        </p:sp>
        <p:sp>
          <p:nvSpPr>
            <p:cNvPr id="23" name="Rounded Rectangular Callout 22"/>
            <p:cNvSpPr/>
            <p:nvPr/>
          </p:nvSpPr>
          <p:spPr>
            <a:xfrm>
              <a:off x="7271726" y="5770207"/>
              <a:ext cx="2890668" cy="791834"/>
            </a:xfrm>
            <a:prstGeom prst="wedgeRoundRectCallout">
              <a:avLst>
                <a:gd name="adj1" fmla="val -59802"/>
                <a:gd name="adj2" fmla="val -118596"/>
                <a:gd name="adj3" fmla="val 16667"/>
              </a:avLst>
            </a:prstGeom>
            <a:solidFill>
              <a:schemeClr val="tx2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/>
                <a:t>Weekly case </a:t>
              </a:r>
              <a:r>
                <a:rPr lang="en-US" sz="2000" b="1" dirty="0"/>
                <a:t>supervision</a:t>
              </a:r>
            </a:p>
            <a:p>
              <a:r>
                <a:rPr lang="en-US" b="1" dirty="0"/>
                <a:t>Treatment adjustment</a:t>
              </a:r>
            </a:p>
            <a:p>
              <a:r>
                <a:rPr lang="en-US" b="1" dirty="0"/>
                <a:t>Manage treat-to-target</a:t>
              </a:r>
            </a:p>
          </p:txBody>
        </p:sp>
        <p:sp>
          <p:nvSpPr>
            <p:cNvPr id="24" name="Rounded Rectangular Callout 23"/>
            <p:cNvSpPr/>
            <p:nvPr/>
          </p:nvSpPr>
          <p:spPr>
            <a:xfrm>
              <a:off x="7271726" y="3441743"/>
              <a:ext cx="3396275" cy="1779668"/>
            </a:xfrm>
            <a:prstGeom prst="wedgeRoundRectCallout">
              <a:avLst>
                <a:gd name="adj1" fmla="val -86969"/>
                <a:gd name="adj2" fmla="val 27178"/>
                <a:gd name="adj3" fmla="val 16667"/>
              </a:avLst>
            </a:prstGeom>
            <a:solidFill>
              <a:schemeClr val="bg1">
                <a:lumMod val="5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/>
                <a:t>Motivate adherence to </a:t>
              </a:r>
              <a:r>
                <a:rPr lang="en-US" sz="2000" b="1" dirty="0" err="1"/>
                <a:t>tx</a:t>
              </a:r>
              <a:endParaRPr lang="en-US" sz="2000" b="1" dirty="0"/>
            </a:p>
            <a:p>
              <a:r>
                <a:rPr lang="en-US" sz="2000" b="1" dirty="0"/>
                <a:t>Monitor response to </a:t>
              </a:r>
              <a:r>
                <a:rPr lang="en-US" sz="2000" b="1" dirty="0" err="1"/>
                <a:t>tx</a:t>
              </a:r>
              <a:endParaRPr lang="en-US" sz="2000" b="1" dirty="0"/>
            </a:p>
            <a:p>
              <a:r>
                <a:rPr lang="en-US" sz="2000" b="1" dirty="0"/>
                <a:t>Ongoing Assessment</a:t>
              </a:r>
            </a:p>
            <a:p>
              <a:r>
                <a:rPr lang="en-US" sz="2000" b="1" dirty="0"/>
                <a:t>Provide access to services and supports</a:t>
              </a:r>
            </a:p>
          </p:txBody>
        </p:sp>
        <p:sp>
          <p:nvSpPr>
            <p:cNvPr id="7" name="Rounded Rectangular Callout 6"/>
            <p:cNvSpPr/>
            <p:nvPr/>
          </p:nvSpPr>
          <p:spPr>
            <a:xfrm>
              <a:off x="4748837" y="1537463"/>
              <a:ext cx="2522888" cy="1206523"/>
            </a:xfrm>
            <a:prstGeom prst="wedgeRoundRectCallout">
              <a:avLst>
                <a:gd name="adj1" fmla="val -46663"/>
                <a:gd name="adj2" fmla="val 86430"/>
                <a:gd name="adj3" fmla="val 16667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/>
                <a:t>Negotiate </a:t>
              </a:r>
              <a:r>
                <a:rPr lang="en-US" b="1" dirty="0" err="1"/>
                <a:t>tx</a:t>
              </a:r>
              <a:r>
                <a:rPr lang="en-US" b="1" dirty="0"/>
                <a:t> </a:t>
              </a:r>
              <a:r>
                <a:rPr lang="en-US" sz="2000" b="1" dirty="0"/>
                <a:t>plan</a:t>
              </a:r>
            </a:p>
            <a:p>
              <a:r>
                <a:rPr lang="en-US" b="1" dirty="0"/>
                <a:t>Provide follow-up and treatment adjustment </a:t>
              </a:r>
            </a:p>
          </p:txBody>
        </p:sp>
      </p:grp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xmlns="" id="{1F7567DE-8B3E-CD4C-BC64-92E5E2D0ED70}"/>
              </a:ext>
            </a:extLst>
          </p:cNvPr>
          <p:cNvSpPr txBox="1">
            <a:spLocks/>
          </p:cNvSpPr>
          <p:nvPr/>
        </p:nvSpPr>
        <p:spPr>
          <a:xfrm>
            <a:off x="566954" y="1248014"/>
            <a:ext cx="3188355" cy="515989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Goals:  </a:t>
            </a:r>
          </a:p>
          <a:p>
            <a:pPr marL="406400" lvl="1" indent="-173038"/>
            <a:r>
              <a:rPr lang="en-US" sz="1900" dirty="0"/>
              <a:t>Improve health outcomes</a:t>
            </a:r>
          </a:p>
          <a:p>
            <a:pPr marL="406400" lvl="1" indent="-173038"/>
            <a:r>
              <a:rPr lang="en-US" sz="1900" dirty="0"/>
              <a:t>Prevent opioid misuse</a:t>
            </a:r>
          </a:p>
          <a:p>
            <a:pPr marL="406400" lvl="1" indent="-173038"/>
            <a:r>
              <a:rPr lang="en-US" sz="1900" dirty="0"/>
              <a:t>Prevent institutionalization, including incarceration</a:t>
            </a:r>
          </a:p>
          <a:p>
            <a:r>
              <a:rPr lang="en-US" sz="2000" dirty="0"/>
              <a:t>2 years RF</a:t>
            </a:r>
          </a:p>
          <a:p>
            <a:r>
              <a:rPr lang="en-US" sz="2000" dirty="0"/>
              <a:t>TBI-Coordinated Care Team (TBI-CCT): RF,  PCP, Patient &amp; Family, PMR &amp; Neuropsychology</a:t>
            </a:r>
          </a:p>
          <a:p>
            <a:pPr marL="233363" indent="-233363"/>
            <a:r>
              <a:rPr lang="en-US" sz="2000" dirty="0"/>
              <a:t>TBI-CCT develops care plan &amp; surveillance metrics</a:t>
            </a:r>
          </a:p>
          <a:p>
            <a:pPr marL="233363" indent="-233363"/>
            <a:r>
              <a:rPr lang="en-US" sz="2000" dirty="0"/>
              <a:t>Metrics managed/shared between TBI-CCT participants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8C367D9-E558-704C-9D2A-BC273B8BEEAB}"/>
              </a:ext>
            </a:extLst>
          </p:cNvPr>
          <p:cNvSpPr txBox="1"/>
          <p:nvPr/>
        </p:nvSpPr>
        <p:spPr>
          <a:xfrm>
            <a:off x="3802656" y="6468286"/>
            <a:ext cx="7762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Model adapted from J </a:t>
            </a:r>
            <a:r>
              <a:rPr lang="en-US" dirty="0" err="1"/>
              <a:t>Fann</a:t>
            </a:r>
            <a:r>
              <a:rPr lang="en-US" dirty="0"/>
              <a:t> and C Bombardier: Collaborative Care for Depression</a:t>
            </a:r>
          </a:p>
        </p:txBody>
      </p:sp>
    </p:spTree>
    <p:extLst>
      <p:ext uri="{BB962C8B-B14F-4D97-AF65-F5344CB8AC3E}">
        <p14:creationId xmlns:p14="http://schemas.microsoft.com/office/powerpoint/2010/main" val="13195063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 txBox="1">
            <a:spLocks/>
          </p:cNvSpPr>
          <p:nvPr/>
        </p:nvSpPr>
        <p:spPr>
          <a:xfrm>
            <a:off x="4592081" y="1465904"/>
            <a:ext cx="6796355" cy="492219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buFont typeface="+mj-lt"/>
              <a:buAutoNum type="arabicPeriod"/>
              <a:defRPr/>
            </a:pPr>
            <a:r>
              <a:rPr lang="en-US" altLang="en-US" sz="3200" b="1" dirty="0">
                <a:solidFill>
                  <a:srgbClr val="FF0000"/>
                </a:solidFill>
              </a:rPr>
              <a:t>Severe TBI = poor outcome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altLang="en-US" sz="3200" b="1" dirty="0">
                <a:solidFill>
                  <a:srgbClr val="FF0000"/>
                </a:solidFill>
              </a:rPr>
              <a:t>No recovery occurs after 1</a:t>
            </a:r>
            <a:r>
              <a:rPr lang="en-US" altLang="en-US" sz="3200" b="1" baseline="30000" dirty="0">
                <a:solidFill>
                  <a:srgbClr val="FF0000"/>
                </a:solidFill>
              </a:rPr>
              <a:t>st</a:t>
            </a:r>
            <a:r>
              <a:rPr lang="en-US" altLang="en-US" sz="3200" b="1" dirty="0">
                <a:solidFill>
                  <a:srgbClr val="FF0000"/>
                </a:solidFill>
              </a:rPr>
              <a:t> year post-injury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altLang="en-US" sz="3200" b="1" dirty="0">
                <a:solidFill>
                  <a:srgbClr val="00B050"/>
                </a:solidFill>
              </a:rPr>
              <a:t>Brain injury is a dynamic &amp; chronic condition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altLang="en-US" sz="3200" b="1" dirty="0">
                <a:solidFill>
                  <a:srgbClr val="00B050"/>
                </a:solidFill>
              </a:rPr>
              <a:t>Many chronic conditions are managed proactively to optimize outcome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altLang="en-US" sz="3200" b="1" dirty="0">
                <a:solidFill>
                  <a:srgbClr val="FF0000"/>
                </a:solidFill>
              </a:rPr>
              <a:t>We have no control over the trajectory of recovery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19EAB0AB-DBF3-B043-BAA9-99CC1E4760EE}"/>
              </a:ext>
            </a:extLst>
          </p:cNvPr>
          <p:cNvSpPr txBox="1">
            <a:spLocks/>
          </p:cNvSpPr>
          <p:nvPr/>
        </p:nvSpPr>
        <p:spPr>
          <a:xfrm>
            <a:off x="406400" y="282237"/>
            <a:ext cx="11132457" cy="8461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en-US" sz="3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Exploring Myths About Brain Injury: Fact Versus Myth? </a:t>
            </a:r>
            <a:endParaRPr lang="en-US" altLang="en-US" sz="3600" dirty="0">
              <a:solidFill>
                <a:schemeClr val="bg1">
                  <a:lumMod val="6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DDE9282-2941-284B-B777-B6081E080D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400" y="1465904"/>
            <a:ext cx="4185680" cy="224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324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322" y="1128408"/>
            <a:ext cx="9167347" cy="572959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xmlns="" id="{32D29832-5FB8-4943-8AD9-2D75E27371EF}"/>
              </a:ext>
            </a:extLst>
          </p:cNvPr>
          <p:cNvSpPr txBox="1">
            <a:spLocks/>
          </p:cNvSpPr>
          <p:nvPr/>
        </p:nvSpPr>
        <p:spPr>
          <a:xfrm>
            <a:off x="1673157" y="282237"/>
            <a:ext cx="9727660" cy="8461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en-US" sz="3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Self-fulfilling Prophecy of Poor Outcome</a:t>
            </a:r>
            <a:endParaRPr lang="en-US" altLang="en-US" sz="2200" dirty="0">
              <a:solidFill>
                <a:schemeClr val="bg1">
                  <a:lumMod val="6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71297BDF-0E54-C844-A655-64C9E7849F0F}"/>
              </a:ext>
            </a:extLst>
          </p:cNvPr>
          <p:cNvSpPr/>
          <p:nvPr/>
        </p:nvSpPr>
        <p:spPr>
          <a:xfrm>
            <a:off x="4922196" y="1300265"/>
            <a:ext cx="2859932" cy="11121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solidFill>
                  <a:schemeClr val="tx1"/>
                </a:solidFill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Severe TBI = Poor </a:t>
            </a:r>
            <a:r>
              <a:rPr lang="en-US" sz="2200" b="1" dirty="0">
                <a:solidFill>
                  <a:schemeClr val="tx1"/>
                </a:solidFill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Outcome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2849BFB8-083E-0044-9F3A-E49CE8FA59A8}"/>
              </a:ext>
            </a:extLst>
          </p:cNvPr>
          <p:cNvSpPr/>
          <p:nvPr/>
        </p:nvSpPr>
        <p:spPr>
          <a:xfrm>
            <a:off x="8102843" y="3326860"/>
            <a:ext cx="2935991" cy="11089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Poor Outcome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23D388EC-7DE3-544F-B845-A940D8CC69C6}"/>
              </a:ext>
            </a:extLst>
          </p:cNvPr>
          <p:cNvSpPr/>
          <p:nvPr/>
        </p:nvSpPr>
        <p:spPr>
          <a:xfrm>
            <a:off x="4922196" y="5479916"/>
            <a:ext cx="2859932" cy="11738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Minimize Resources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BB32BEA4-8EA4-404D-8AF7-3939D496D4E4}"/>
              </a:ext>
            </a:extLst>
          </p:cNvPr>
          <p:cNvSpPr/>
          <p:nvPr/>
        </p:nvSpPr>
        <p:spPr>
          <a:xfrm>
            <a:off x="1673157" y="3326859"/>
            <a:ext cx="2935991" cy="11089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Poor Outcome</a:t>
            </a:r>
          </a:p>
        </p:txBody>
      </p:sp>
    </p:spTree>
    <p:extLst>
      <p:ext uri="{BB962C8B-B14F-4D97-AF65-F5344CB8AC3E}">
        <p14:creationId xmlns:p14="http://schemas.microsoft.com/office/powerpoint/2010/main" val="2939960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322" y="1128408"/>
            <a:ext cx="9167347" cy="572959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xmlns="" id="{32D29832-5FB8-4943-8AD9-2D75E27371EF}"/>
              </a:ext>
            </a:extLst>
          </p:cNvPr>
          <p:cNvSpPr txBox="1">
            <a:spLocks/>
          </p:cNvSpPr>
          <p:nvPr/>
        </p:nvSpPr>
        <p:spPr>
          <a:xfrm>
            <a:off x="1673157" y="282237"/>
            <a:ext cx="9727660" cy="8461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en-US" sz="3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Range of Outcomes Possible</a:t>
            </a:r>
            <a:endParaRPr lang="en-US" altLang="en-US" sz="2200" dirty="0">
              <a:solidFill>
                <a:schemeClr val="bg1">
                  <a:lumMod val="6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71297BDF-0E54-C844-A655-64C9E7849F0F}"/>
              </a:ext>
            </a:extLst>
          </p:cNvPr>
          <p:cNvSpPr/>
          <p:nvPr/>
        </p:nvSpPr>
        <p:spPr>
          <a:xfrm>
            <a:off x="4922196" y="1300265"/>
            <a:ext cx="2859932" cy="11121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solidFill>
                  <a:schemeClr val="tx1"/>
                </a:solidFill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Severe TBI = Varied</a:t>
            </a:r>
            <a:r>
              <a:rPr lang="en-US" sz="2100" b="1" dirty="0">
                <a:solidFill>
                  <a:schemeClr val="accent2"/>
                </a:solidFill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 </a:t>
            </a:r>
            <a:r>
              <a:rPr lang="en-US" sz="2200" b="1" dirty="0">
                <a:solidFill>
                  <a:schemeClr val="tx1"/>
                </a:solidFill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Outcomes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2849BFB8-083E-0044-9F3A-E49CE8FA59A8}"/>
              </a:ext>
            </a:extLst>
          </p:cNvPr>
          <p:cNvSpPr/>
          <p:nvPr/>
        </p:nvSpPr>
        <p:spPr>
          <a:xfrm>
            <a:off x="8102843" y="3326860"/>
            <a:ext cx="2935991" cy="11089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Range of outcomes  possible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23D388EC-7DE3-544F-B845-A940D8CC69C6}"/>
              </a:ext>
            </a:extLst>
          </p:cNvPr>
          <p:cNvSpPr/>
          <p:nvPr/>
        </p:nvSpPr>
        <p:spPr>
          <a:xfrm>
            <a:off x="4922196" y="5479916"/>
            <a:ext cx="2859932" cy="11738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50" b="1" dirty="0">
                <a:solidFill>
                  <a:schemeClr val="tx1"/>
                </a:solidFill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Prevention, Surveillance Treatment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BB32BEA4-8EA4-404D-8AF7-3939D496D4E4}"/>
              </a:ext>
            </a:extLst>
          </p:cNvPr>
          <p:cNvSpPr/>
          <p:nvPr/>
        </p:nvSpPr>
        <p:spPr>
          <a:xfrm>
            <a:off x="1673157" y="3326859"/>
            <a:ext cx="2935991" cy="11089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Optimal Outcome</a:t>
            </a:r>
          </a:p>
        </p:txBody>
      </p:sp>
    </p:spTree>
    <p:extLst>
      <p:ext uri="{BB962C8B-B14F-4D97-AF65-F5344CB8AC3E}">
        <p14:creationId xmlns:p14="http://schemas.microsoft.com/office/powerpoint/2010/main" val="2084500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497C57CB-389C-014B-965B-B13F452812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1229" y="33251"/>
            <a:ext cx="12192000" cy="692140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xmlns="" id="{EC94DCE0-BC76-CD40-8333-822A113E3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85" y="1097226"/>
            <a:ext cx="11845971" cy="731520"/>
          </a:xfrm>
          <a:solidFill>
            <a:schemeClr val="accent2"/>
          </a:solidFill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 Power of Possibilities and Access to Care.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60DC3F4-7A2C-1743-8BCE-E0A80B1D22E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23" r="11998" b="1332"/>
          <a:stretch/>
        </p:blipFill>
        <p:spPr>
          <a:xfrm rot="5400000">
            <a:off x="-418755" y="2595772"/>
            <a:ext cx="4536299" cy="322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3D7302F-1EF6-1C4B-A9C1-7BC3C7A932C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31"/>
          <a:stretch/>
        </p:blipFill>
        <p:spPr>
          <a:xfrm rot="5400000">
            <a:off x="7922117" y="2599714"/>
            <a:ext cx="4534805" cy="32197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87B9733-713C-A048-8B57-13164AEAE1E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640" b="66085"/>
          <a:stretch/>
        </p:blipFill>
        <p:spPr>
          <a:xfrm>
            <a:off x="3667209" y="1940672"/>
            <a:ext cx="4775124" cy="3065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376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Content Placeholder 3"/>
          <p:cNvSpPr>
            <a:spLocks noGrp="1"/>
          </p:cNvSpPr>
          <p:nvPr>
            <p:ph idx="1"/>
          </p:nvPr>
        </p:nvSpPr>
        <p:spPr>
          <a:xfrm>
            <a:off x="4542009" y="1312700"/>
            <a:ext cx="7014115" cy="5401733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is-IS" altLang="en-US"/>
              <a:t>Need </a:t>
            </a:r>
            <a:r>
              <a:rPr lang="is-IS" altLang="en-US" dirty="0"/>
              <a:t>to modify our expectations </a:t>
            </a:r>
            <a:r>
              <a:rPr lang="en-US" altLang="en-US" dirty="0"/>
              <a:t>&amp; treatment approaches</a:t>
            </a:r>
          </a:p>
          <a:p>
            <a:pPr>
              <a:buFont typeface="Arial" charset="0"/>
              <a:buChar char="•"/>
              <a:defRPr/>
            </a:pPr>
            <a:r>
              <a:rPr lang="en-US" altLang="en-US" dirty="0"/>
              <a:t>Paradigm shift to treat BI as a chronic condition to enhance care &amp; access to optimize outcomes</a:t>
            </a:r>
          </a:p>
          <a:p>
            <a:pPr>
              <a:spcAft>
                <a:spcPts val="600"/>
              </a:spcAft>
              <a:buFontTx/>
              <a:buChar char="•"/>
            </a:pPr>
            <a:r>
              <a:rPr lang="en-US" altLang="en-US" dirty="0"/>
              <a:t>Still many unanswered questions ... </a:t>
            </a:r>
          </a:p>
          <a:p>
            <a:pPr>
              <a:spcAft>
                <a:spcPts val="600"/>
              </a:spcAft>
              <a:buFontTx/>
              <a:buChar char="•"/>
            </a:pPr>
            <a:r>
              <a:rPr lang="en-US" altLang="en-US" dirty="0"/>
              <a:t>Transformative moment</a:t>
            </a:r>
          </a:p>
          <a:p>
            <a:pPr>
              <a:spcAft>
                <a:spcPts val="600"/>
              </a:spcAft>
              <a:buFontTx/>
              <a:buChar char="•"/>
            </a:pPr>
            <a:r>
              <a:rPr lang="en-US" altLang="en-US" b="1" dirty="0"/>
              <a:t>We know enough to begin </a:t>
            </a:r>
            <a:r>
              <a:rPr lang="en-US" altLang="en-US" dirty="0"/>
              <a:t>implementing &amp; studying solutions now</a:t>
            </a:r>
          </a:p>
          <a:p>
            <a:pPr>
              <a:spcAft>
                <a:spcPts val="600"/>
              </a:spcAft>
              <a:buFontTx/>
              <a:buChar char="•"/>
            </a:pPr>
            <a:endParaRPr lang="en-US" altLang="en-US" dirty="0"/>
          </a:p>
          <a:p>
            <a:pPr>
              <a:spcAft>
                <a:spcPts val="600"/>
              </a:spcAft>
              <a:buFontTx/>
              <a:buChar char="•"/>
            </a:pPr>
            <a:r>
              <a:rPr lang="en-US" altLang="en-US" b="1" dirty="0"/>
              <a:t>What will </a:t>
            </a:r>
            <a:r>
              <a:rPr lang="en-US" altLang="en-US" b="1" u="sng" dirty="0"/>
              <a:t>you</a:t>
            </a:r>
            <a:r>
              <a:rPr lang="en-US" altLang="en-US" b="1" dirty="0"/>
              <a:t> commit to implement? 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1050289" y="235294"/>
            <a:ext cx="9654721" cy="786450"/>
          </a:xfrm>
          <a:prstGeom prst="rect">
            <a:avLst/>
          </a:prstGeom>
          <a:noFill/>
          <a:ln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GB" kern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Summary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F933465-8E5F-CE47-AB8F-7EA244391C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89392"/>
            <a:ext cx="4542009" cy="260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428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rgbClr val="ED7D3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Indiana Resource Facilitation Program of Research: </a:t>
            </a:r>
            <a:br>
              <a:rPr lang="en-US" sz="3200" b="1" dirty="0">
                <a:solidFill>
                  <a:srgbClr val="ED7D3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3200" b="1" dirty="0">
                <a:solidFill>
                  <a:srgbClr val="ED7D3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 New Indiana TBI State Partnership Program Mentor State Funding Opportunity</a:t>
            </a:r>
            <a:br>
              <a:rPr lang="en-US" sz="3200" b="1" dirty="0">
                <a:solidFill>
                  <a:srgbClr val="ED7D3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3200" b="1" dirty="0">
                <a:solidFill>
                  <a:srgbClr val="ED7D3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Improving Health Outcomes following Traumatic Brain Injury through Building a TBI-informed System of Services and Supports and Resource Facilitation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843240" y="1825624"/>
            <a:ext cx="5765180" cy="4742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8393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100413" y="354191"/>
            <a:ext cx="772709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4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Flora Hammond, MD</a:t>
            </a:r>
          </a:p>
          <a:p>
            <a:pPr algn="ctr">
              <a:defRPr/>
            </a:pPr>
            <a:r>
              <a:rPr lang="en-GB" sz="4000" b="1" dirty="0">
                <a:solidFill>
                  <a:srgbClr val="FF0000"/>
                </a:solidFill>
                <a:hlinkClick r:id="rId3"/>
              </a:rPr>
              <a:t>flora.hammond@rhin.com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664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20611</TotalTime>
  <Words>2842</Words>
  <Application>Microsoft Office PowerPoint</Application>
  <PresentationFormat>Widescreen</PresentationFormat>
  <Paragraphs>503</Paragraphs>
  <Slides>41</Slides>
  <Notes>39</Notes>
  <HiddenSlides>12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5" baseType="lpstr">
      <vt:lpstr>MS PGothic</vt:lpstr>
      <vt:lpstr>MS PGothic</vt:lpstr>
      <vt:lpstr>Arial</vt:lpstr>
      <vt:lpstr>Calibri</vt:lpstr>
      <vt:lpstr>Calibri Light</vt:lpstr>
      <vt:lpstr>Helvetica</vt:lpstr>
      <vt:lpstr>Helvetica Neue</vt:lpstr>
      <vt:lpstr>Krungthep</vt:lpstr>
      <vt:lpstr>Symbol</vt:lpstr>
      <vt:lpstr>Times New Roman</vt:lpstr>
      <vt:lpstr>Wingdings</vt:lpstr>
      <vt:lpstr>Wingdings 2</vt:lpstr>
      <vt:lpstr>Office Theme</vt:lpstr>
      <vt:lpstr>Worksheet</vt:lpstr>
      <vt:lpstr>Managing Brain Injury as  Chronic Condition</vt:lpstr>
      <vt:lpstr>Indiana TBI Model Systems</vt:lpstr>
      <vt:lpstr>NIDILRR TBI Model System National Database</vt:lpstr>
      <vt:lpstr>A Radical New Perspective: TBI as a Chronic Condition &amp; Implications</vt:lpstr>
      <vt:lpstr> Objectives</vt:lpstr>
      <vt:lpstr>PowerPoint Presentation</vt:lpstr>
      <vt:lpstr>PowerPoint Presentation</vt:lpstr>
      <vt:lpstr>Miracle (mir·a·cle; mirək(ə)l)</vt:lpstr>
      <vt:lpstr>PowerPoint Presentation</vt:lpstr>
      <vt:lpstr>Comorbidities &amp; Consequences </vt:lpstr>
      <vt:lpstr>PowerPoint Presentation</vt:lpstr>
      <vt:lpstr>IOM Report on Evidence for Effects of Brain Injury  Ishibe N, Wlordarczyk RC, Fulco C. Overview of the IOM’s committee search strategy and review process for Gulf War and health: long-term consequences of traumatic brain injury.  J Head Trauma Rehabil 24:424–429, 2009. </vt:lpstr>
      <vt:lpstr>Change in FIM Years 1-10 among those NOT Following Commands at Rehabilitation Admit Hammond, Sherer, Giacino, Tang, Whyte,  Zafonte,  Nakese-Richardson, Arciniegas</vt:lpstr>
      <vt:lpstr>Change in Function Over Time: Glasgow Outcome Scale (GOS-E) Corrigan JD &amp; Hammond FM Arch Phys Med Rehabil 2013</vt:lpstr>
      <vt:lpstr>5-year Rehabilitation Outcomes Corrigan JD, Cuthbert JP, Harrison-Felix C, Whiteneck GG, Bell JM, Miller AC, Coronado VG, Pretz CR. J Head Trauma Rehabil 2014:29(6):E1-9.</vt:lpstr>
      <vt:lpstr>Chronic Brain Injury  2012 Galveston Brain Injury Conference</vt:lpstr>
      <vt:lpstr>PowerPoint Presentation</vt:lpstr>
      <vt:lpstr>Many chronic conditions are managed proactively to optimize outcome</vt:lpstr>
      <vt:lpstr>On average, persons with chronic disability spend 3 hours/year with health professionals … need to activate, empower, &amp; build self-efficacy  </vt:lpstr>
      <vt:lpstr>Chronic Disease Management Programs</vt:lpstr>
      <vt:lpstr>Current Usual BI Care is Inadequate</vt:lpstr>
      <vt:lpstr>Primary Medical Care &amp; Brain Injury Harrington AL, Hirsch MA, Hammond FM,  et al. Am J PMR 2009;88:852 </vt:lpstr>
      <vt:lpstr>Designing Disease Management Approach to CBI: Obstacles to Overcome</vt:lpstr>
      <vt:lpstr>Designing Disease Management Approach to CBI: Unanswered Questions</vt:lpstr>
      <vt:lpstr>PowerPoint Presentation</vt:lpstr>
      <vt:lpstr>We need a paradigm shift to influence outcome trajectories</vt:lpstr>
      <vt:lpstr>PowerPoint Presentation</vt:lpstr>
      <vt:lpstr>PowerPoint Presentation</vt:lpstr>
      <vt:lpstr>PowerPoint Presentation</vt:lpstr>
      <vt:lpstr>Proactive Case Management: Follow up &amp; Intensity</vt:lpstr>
      <vt:lpstr>Evidence-based Guidelines &amp; Resources</vt:lpstr>
      <vt:lpstr>Resource Facilitation (RF) An example of Supported Care Mgmt</vt:lpstr>
      <vt:lpstr>RF to Reduce Recidivism </vt:lpstr>
      <vt:lpstr>Collaborative Care + RF for TBI Health Outcomes  Trexler and Hammond; Indiana ACL grant (2018 – 2021)</vt:lpstr>
      <vt:lpstr>PowerPoint Presentation</vt:lpstr>
      <vt:lpstr>PowerPoint Presentation</vt:lpstr>
      <vt:lpstr>PowerPoint Presentation</vt:lpstr>
      <vt:lpstr>The Power of Possibilities and Access to Care.</vt:lpstr>
      <vt:lpstr>PowerPoint Presentation</vt:lpstr>
      <vt:lpstr>Indiana Resource Facilitation Program of Research:  The New Indiana TBI State Partnership Program Mentor State Funding Opportunity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Brain Injury Rehabilitation:  Lessons Learned From My Patients</dc:title>
  <dc:creator>Flora M. Hammond</dc:creator>
  <cp:lastModifiedBy>Judy Reuter</cp:lastModifiedBy>
  <cp:revision>586</cp:revision>
  <cp:lastPrinted>2018-08-28T20:14:19Z</cp:lastPrinted>
  <dcterms:created xsi:type="dcterms:W3CDTF">2017-05-10T18:41:00Z</dcterms:created>
  <dcterms:modified xsi:type="dcterms:W3CDTF">2018-09-04T21:10:58Z</dcterms:modified>
</cp:coreProperties>
</file>