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6" r:id="rId2"/>
    <p:sldId id="258"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72403-EED5-4573-81A1-1DF72EB42E6E}" type="datetimeFigureOut">
              <a:rPr lang="en-US" smtClean="0"/>
              <a:t>9/5/2018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F57EA2-9816-4082-A44B-013CA1C4D460}" type="slidenum">
              <a:rPr lang="en-US" smtClean="0"/>
              <a:t>‹#›</a:t>
            </a:fld>
            <a:endParaRPr lang="en-US"/>
          </a:p>
        </p:txBody>
      </p:sp>
    </p:spTree>
    <p:extLst>
      <p:ext uri="{BB962C8B-B14F-4D97-AF65-F5344CB8AC3E}">
        <p14:creationId xmlns:p14="http://schemas.microsoft.com/office/powerpoint/2010/main" val="3045896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8963" y="255588"/>
            <a:ext cx="5486400" cy="3086100"/>
          </a:xfrm>
        </p:spPr>
      </p:sp>
      <p:sp>
        <p:nvSpPr>
          <p:cNvPr id="3" name="Notes Placeholder 2"/>
          <p:cNvSpPr>
            <a:spLocks noGrp="1"/>
          </p:cNvSpPr>
          <p:nvPr>
            <p:ph type="body" idx="1"/>
          </p:nvPr>
        </p:nvSpPr>
        <p:spPr>
          <a:xfrm>
            <a:off x="588963" y="3519055"/>
            <a:ext cx="5964237" cy="5056909"/>
          </a:xfrm>
        </p:spPr>
        <p:txBody>
          <a:bodyPr/>
          <a:lstStyle/>
          <a:p>
            <a:r>
              <a:rPr lang="en-US" sz="1000" dirty="0"/>
              <a:t>Clinical Information Systems:</a:t>
            </a:r>
          </a:p>
          <a:p>
            <a:pPr marL="179388" indent="-179388">
              <a:buFont typeface="Arial" panose="020B0604020202020204" pitchFamily="34" charset="0"/>
              <a:buChar char="•"/>
            </a:pPr>
            <a:r>
              <a:rPr lang="en-US" sz="1000" dirty="0"/>
              <a:t>Chronic disease registry</a:t>
            </a:r>
          </a:p>
          <a:p>
            <a:pPr marL="179388" indent="-179388">
              <a:buFont typeface="Arial" panose="020B0604020202020204" pitchFamily="34" charset="0"/>
              <a:buChar char="•"/>
            </a:pPr>
            <a:r>
              <a:rPr lang="en-US" sz="1000" dirty="0"/>
              <a:t>Performance metrics</a:t>
            </a:r>
          </a:p>
          <a:p>
            <a:endParaRPr lang="en-US" sz="1000" dirty="0"/>
          </a:p>
          <a:p>
            <a:r>
              <a:rPr lang="en-US" sz="1000" dirty="0"/>
              <a:t>Decision Support: </a:t>
            </a:r>
          </a:p>
          <a:p>
            <a:pPr marL="179388" indent="-179388">
              <a:buFont typeface="Arial" panose="020B0604020202020204" pitchFamily="34" charset="0"/>
              <a:buChar char="•"/>
            </a:pPr>
            <a:r>
              <a:rPr lang="en-US" sz="1000" dirty="0"/>
              <a:t>Practice supervision with specialist consultant</a:t>
            </a:r>
          </a:p>
          <a:p>
            <a:pPr marL="179388" indent="-179388">
              <a:buFont typeface="Arial" panose="020B0604020202020204" pitchFamily="34" charset="0"/>
              <a:buChar char="•"/>
            </a:pPr>
            <a:r>
              <a:rPr lang="en-US" sz="1000" dirty="0"/>
              <a:t>Practice guidelines</a:t>
            </a:r>
          </a:p>
          <a:p>
            <a:pPr marL="179388" indent="-179388">
              <a:buFont typeface="Arial" panose="020B0604020202020204" pitchFamily="34" charset="0"/>
              <a:buChar char="•"/>
            </a:pPr>
            <a:r>
              <a:rPr lang="en-US" sz="1000" dirty="0"/>
              <a:t>Team seminars, webinars, podcasts</a:t>
            </a:r>
          </a:p>
          <a:p>
            <a:endParaRPr lang="en-US" sz="1000" dirty="0"/>
          </a:p>
          <a:p>
            <a:r>
              <a:rPr lang="en-US" sz="1000" dirty="0"/>
              <a:t>Delivery System Design:</a:t>
            </a:r>
          </a:p>
          <a:p>
            <a:pPr marL="171450" indent="-171450">
              <a:buFont typeface="Arial" panose="020B0604020202020204" pitchFamily="34" charset="0"/>
              <a:buChar char="•"/>
            </a:pPr>
            <a:r>
              <a:rPr lang="en-US" sz="1000" dirty="0"/>
              <a:t>Practice teams</a:t>
            </a:r>
          </a:p>
          <a:p>
            <a:pPr marL="171450" indent="-171450">
              <a:buFont typeface="Arial" panose="020B0604020202020204" pitchFamily="34" charset="0"/>
              <a:buChar char="•"/>
            </a:pPr>
            <a:r>
              <a:rPr lang="en-US" sz="1000" dirty="0"/>
              <a:t>At-risk case management</a:t>
            </a:r>
          </a:p>
          <a:p>
            <a:pPr marL="171450" indent="-171450">
              <a:buFont typeface="Arial" panose="020B0604020202020204" pitchFamily="34" charset="0"/>
              <a:buChar char="•"/>
            </a:pPr>
            <a:r>
              <a:rPr lang="en-US" sz="1000" dirty="0"/>
              <a:t>Planned visits based on risk and need</a:t>
            </a:r>
          </a:p>
          <a:p>
            <a:endParaRPr lang="en-US" sz="1000" dirty="0"/>
          </a:p>
          <a:p>
            <a:r>
              <a:rPr lang="en-US" sz="1000" dirty="0"/>
              <a:t>Self-Management:</a:t>
            </a:r>
          </a:p>
          <a:p>
            <a:pPr marL="185738" indent="-171450">
              <a:buFont typeface="Arial" panose="020B0604020202020204" pitchFamily="34" charset="0"/>
              <a:buChar char="•"/>
            </a:pPr>
            <a:r>
              <a:rPr lang="en-US" sz="1000" dirty="0"/>
              <a:t>Patient goal setting (list of possible goals; buddy or sponsor; )</a:t>
            </a:r>
          </a:p>
          <a:p>
            <a:pPr marL="185738" indent="-171450">
              <a:buFont typeface="Arial" panose="020B0604020202020204" pitchFamily="34" charset="0"/>
              <a:buChar char="•"/>
            </a:pPr>
            <a:r>
              <a:rPr lang="en-US" sz="1000" dirty="0"/>
              <a:t>Goal monitoring &amp; support (guidance &amp; approval)</a:t>
            </a:r>
          </a:p>
          <a:p>
            <a:pPr marL="185738" indent="-171450">
              <a:buFont typeface="Arial" panose="020B0604020202020204" pitchFamily="34" charset="0"/>
              <a:buChar char="•"/>
            </a:pPr>
            <a:r>
              <a:rPr lang="en-US" sz="1000" dirty="0"/>
              <a:t>Patient classes</a:t>
            </a:r>
          </a:p>
          <a:p>
            <a:pPr marL="185738" indent="-171450">
              <a:buFont typeface="Arial" panose="020B0604020202020204" pitchFamily="34" charset="0"/>
              <a:buChar char="•"/>
            </a:pPr>
            <a:r>
              <a:rPr lang="en-US" sz="1000" dirty="0"/>
              <a:t>Patient record keeping</a:t>
            </a:r>
          </a:p>
          <a:p>
            <a:pPr marL="185738" indent="-171450">
              <a:buFont typeface="Arial" panose="020B0604020202020204" pitchFamily="34" charset="0"/>
              <a:buChar char="•"/>
            </a:pPr>
            <a:r>
              <a:rPr lang="en-US" sz="1000" dirty="0"/>
              <a:t>Action card with advice for patients</a:t>
            </a:r>
          </a:p>
          <a:p>
            <a:pPr marL="185738" indent="-171450">
              <a:buFont typeface="Arial" panose="020B0604020202020204" pitchFamily="34" charset="0"/>
              <a:buChar char="•"/>
            </a:pPr>
            <a:r>
              <a:rPr lang="en-US" sz="1000" dirty="0"/>
              <a:t>Webpage, app, </a:t>
            </a:r>
            <a:r>
              <a:rPr lang="en-US" sz="1000" dirty="0" err="1"/>
              <a:t>etc</a:t>
            </a:r>
            <a:r>
              <a:rPr lang="en-US" sz="1000" dirty="0"/>
              <a:t> with information &amp; guidance</a:t>
            </a:r>
          </a:p>
          <a:p>
            <a:endParaRPr lang="en-US" sz="1000" dirty="0"/>
          </a:p>
          <a:p>
            <a:r>
              <a:rPr lang="en-US" sz="1000" dirty="0"/>
              <a:t>Supportive environment:</a:t>
            </a:r>
          </a:p>
          <a:p>
            <a:endParaRPr lang="en-US" sz="1000" dirty="0"/>
          </a:p>
          <a:p>
            <a:endParaRPr lang="en-US" sz="1000" dirty="0"/>
          </a:p>
          <a:p>
            <a:r>
              <a:rPr lang="en-US" sz="1000" dirty="0"/>
              <a:t>Public Policy &amp; Resources:</a:t>
            </a:r>
          </a:p>
          <a:p>
            <a:endParaRPr lang="en-US" sz="1000" dirty="0"/>
          </a:p>
          <a:p>
            <a:endParaRPr lang="en-US" sz="1000" dirty="0"/>
          </a:p>
        </p:txBody>
      </p:sp>
      <p:sp>
        <p:nvSpPr>
          <p:cNvPr id="4" name="Slide Number Placeholder 3"/>
          <p:cNvSpPr>
            <a:spLocks noGrp="1"/>
          </p:cNvSpPr>
          <p:nvPr>
            <p:ph type="sldNum" sz="quarter" idx="10"/>
          </p:nvPr>
        </p:nvSpPr>
        <p:spPr/>
        <p:txBody>
          <a:bodyPr/>
          <a:lstStyle/>
          <a:p>
            <a:fld id="{E313C5F7-C7D6-6D40-BCE7-598D8560DFDE}" type="slidenum">
              <a:rPr lang="en-US" smtClean="0"/>
              <a:t>2</a:t>
            </a:fld>
            <a:endParaRPr lang="en-US"/>
          </a:p>
        </p:txBody>
      </p:sp>
    </p:spTree>
    <p:extLst>
      <p:ext uri="{BB962C8B-B14F-4D97-AF65-F5344CB8AC3E}">
        <p14:creationId xmlns:p14="http://schemas.microsoft.com/office/powerpoint/2010/main" val="1172898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770888" y="1295401"/>
            <a:ext cx="8650224"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a:spcBef>
                <a:spcPts val="2000"/>
              </a:spcBef>
              <a:buClr>
                <a:srgbClr val="2C7C9F">
                  <a:lumMod val="60000"/>
                  <a:lumOff val="40000"/>
                </a:srgbClr>
              </a:buClr>
              <a:buSzPct val="110000"/>
              <a:buFont typeface="Wingdings 2" pitchFamily="18" charset="2"/>
              <a:buNone/>
            </a:pPr>
            <a:endParaRPr sz="3200" dirty="0">
              <a:solidFill>
                <a:prstClr val="black">
                  <a:lumMod val="65000"/>
                  <a:lumOff val="35000"/>
                </a:prstClr>
              </a:solidFill>
              <a:ea typeface="ＭＳ Ｐゴシック" pitchFamily="34" charset="-128"/>
            </a:endParaRPr>
          </a:p>
        </p:txBody>
      </p:sp>
      <p:sp>
        <p:nvSpPr>
          <p:cNvPr id="2" name="Title 1"/>
          <p:cNvSpPr>
            <a:spLocks noGrp="1"/>
          </p:cNvSpPr>
          <p:nvPr>
            <p:ph type="ctrTitle"/>
          </p:nvPr>
        </p:nvSpPr>
        <p:spPr>
          <a:xfrm>
            <a:off x="1763895" y="1524000"/>
            <a:ext cx="8664211"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763895" y="3299013"/>
            <a:ext cx="8664212"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extLst>
      <p:ext uri="{BB962C8B-B14F-4D97-AF65-F5344CB8AC3E}">
        <p14:creationId xmlns:p14="http://schemas.microsoft.com/office/powerpoint/2010/main" val="2036472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a:xfrm>
            <a:off x="10530541" y="6275669"/>
            <a:ext cx="1320800" cy="365125"/>
          </a:xfrm>
          <a:prstGeom prst="rect">
            <a:avLst/>
          </a:prstGeom>
        </p:spPr>
        <p:txBody>
          <a:bodyPr/>
          <a:lstStyle/>
          <a:p>
            <a:fld id="{7F5CE407-6216-4202-80E4-A30DC2F709B2}" type="slidenum">
              <a:rPr lang="en-US">
                <a:solidFill>
                  <a:prstClr val="black"/>
                </a:solidFill>
                <a:ea typeface="ＭＳ Ｐゴシック" pitchFamily="34" charset="-128"/>
              </a:rPr>
              <a:pPr/>
              <a:t>‹#›</a:t>
            </a:fld>
            <a:endParaRPr lang="en-US" dirty="0">
              <a:solidFill>
                <a:prstClr val="black"/>
              </a:solidFill>
              <a:ea typeface="ＭＳ Ｐゴシック" pitchFamily="34" charset="-128"/>
            </a:endParaRPr>
          </a:p>
        </p:txBody>
      </p:sp>
    </p:spTree>
    <p:extLst>
      <p:ext uri="{BB962C8B-B14F-4D97-AF65-F5344CB8AC3E}">
        <p14:creationId xmlns:p14="http://schemas.microsoft.com/office/powerpoint/2010/main" val="2567872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484718" y="3352802"/>
            <a:ext cx="11222567"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484718" y="4771030"/>
            <a:ext cx="11222567"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9" name="Picture Placeholder 2"/>
          <p:cNvSpPr>
            <a:spLocks noGrp="1"/>
          </p:cNvSpPr>
          <p:nvPr>
            <p:ph type="pic" idx="13"/>
          </p:nvPr>
        </p:nvSpPr>
        <p:spPr>
          <a:xfrm>
            <a:off x="494640" y="363538"/>
            <a:ext cx="1120272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extLst>
      <p:ext uri="{BB962C8B-B14F-4D97-AF65-F5344CB8AC3E}">
        <p14:creationId xmlns:p14="http://schemas.microsoft.com/office/powerpoint/2010/main" val="2719085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2367" y="2403145"/>
            <a:ext cx="10742084"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732367" y="3736006"/>
            <a:ext cx="10742084"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92394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32367" y="107576"/>
            <a:ext cx="10723035"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732367" y="1600201"/>
            <a:ext cx="512064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334761" y="1600201"/>
            <a:ext cx="512064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4123882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2365" y="107576"/>
            <a:ext cx="10723035"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32365" y="1453225"/>
            <a:ext cx="512064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32365" y="2347416"/>
            <a:ext cx="512064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334760" y="1453225"/>
            <a:ext cx="512064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34760" y="2347416"/>
            <a:ext cx="512064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1144332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275198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5652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1199" y="611872"/>
            <a:ext cx="512064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6323765" y="368300"/>
            <a:ext cx="512064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11199" y="1787856"/>
            <a:ext cx="512064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84266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1198" y="611872"/>
            <a:ext cx="5439393"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711198" y="1787856"/>
            <a:ext cx="5439393"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a:off x="6787489" y="359393"/>
            <a:ext cx="48768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extLst>
      <p:ext uri="{BB962C8B-B14F-4D97-AF65-F5344CB8AC3E}">
        <p14:creationId xmlns:p14="http://schemas.microsoft.com/office/powerpoint/2010/main" val="272143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2177489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26389" y="368301"/>
            <a:ext cx="2032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32365" y="368301"/>
            <a:ext cx="8919635"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1908584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2367" y="107576"/>
            <a:ext cx="10723035" cy="1336956"/>
          </a:xfrm>
          <a:prstGeom prst="rect">
            <a:avLst/>
          </a:prstGeom>
        </p:spPr>
        <p:txBody>
          <a:bodyPr vert="horz" lIns="91440" tIns="45720" rIns="91440" bIns="45720" rtlCol="0" anchor="b" anchorCtr="0">
            <a:noAutofit/>
          </a:bodyPr>
          <a:lstStyle/>
          <a:p>
            <a:r>
              <a:rPr lang="en-US" dirty="0" smtClean="0"/>
              <a:t>Click to edit Master title style</a:t>
            </a:r>
            <a:endParaRPr dirty="0"/>
          </a:p>
        </p:txBody>
      </p:sp>
      <p:sp>
        <p:nvSpPr>
          <p:cNvPr id="3" name="Text Placeholder 2"/>
          <p:cNvSpPr>
            <a:spLocks noGrp="1"/>
          </p:cNvSpPr>
          <p:nvPr>
            <p:ph type="body" idx="1"/>
          </p:nvPr>
        </p:nvSpPr>
        <p:spPr>
          <a:xfrm>
            <a:off x="732367" y="1600201"/>
            <a:ext cx="10723035"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pic>
        <p:nvPicPr>
          <p:cNvPr id="5" name="Picture 4"/>
          <p:cNvPicPr/>
          <p:nvPr userDrawn="1"/>
        </p:nvPicPr>
        <p:blipFill>
          <a:blip r:embed="rId14" cstate="print">
            <a:extLst>
              <a:ext uri="{28A0092B-C50C-407E-A947-70E740481C1C}">
                <a14:useLocalDpi xmlns:a14="http://schemas.microsoft.com/office/drawing/2010/main" val="0"/>
              </a:ext>
            </a:extLst>
          </a:blip>
          <a:stretch>
            <a:fillRect/>
          </a:stretch>
        </p:blipFill>
        <p:spPr>
          <a:xfrm>
            <a:off x="10566401" y="5339442"/>
            <a:ext cx="912586" cy="1366157"/>
          </a:xfrm>
          <a:prstGeom prst="rect">
            <a:avLst/>
          </a:prstGeom>
        </p:spPr>
      </p:pic>
    </p:spTree>
    <p:extLst>
      <p:ext uri="{BB962C8B-B14F-4D97-AF65-F5344CB8AC3E}">
        <p14:creationId xmlns:p14="http://schemas.microsoft.com/office/powerpoint/2010/main" val="3016360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86970"/>
            <a:ext cx="12192000" cy="1631216"/>
          </a:xfrm>
          <a:prstGeom prst="rect">
            <a:avLst/>
          </a:prstGeom>
        </p:spPr>
        <p:txBody>
          <a:bodyPr wrap="square">
            <a:spAutoFit/>
          </a:bodyPr>
          <a:lstStyle/>
          <a:p>
            <a:pPr algn="ctr"/>
            <a:r>
              <a:rPr lang="en-US" sz="3600" b="1" dirty="0" smtClean="0">
                <a:solidFill>
                  <a:schemeClr val="accent1"/>
                </a:solidFill>
                <a:effectLst/>
                <a:latin typeface="+mj-lt"/>
                <a:ea typeface="Cambria" panose="02040503050406030204" pitchFamily="18" charset="0"/>
                <a:cs typeface="Times New Roman" panose="02020603050405020304" pitchFamily="18" charset="0"/>
              </a:rPr>
              <a:t>Indiana Traumatic Brain Injury (TBI) </a:t>
            </a:r>
            <a:r>
              <a:rPr lang="en-US" sz="3600" b="1" dirty="0" smtClean="0">
                <a:solidFill>
                  <a:schemeClr val="accent1"/>
                </a:solidFill>
                <a:effectLst/>
                <a:latin typeface="+mj-lt"/>
                <a:ea typeface="Cambria" panose="02040503050406030204" pitchFamily="18" charset="0"/>
                <a:cs typeface="Times New Roman" panose="02020603050405020304" pitchFamily="18" charset="0"/>
              </a:rPr>
              <a:t/>
            </a:r>
            <a:br>
              <a:rPr lang="en-US" sz="3600" b="1" dirty="0" smtClean="0">
                <a:solidFill>
                  <a:schemeClr val="accent1"/>
                </a:solidFill>
                <a:effectLst/>
                <a:latin typeface="+mj-lt"/>
                <a:ea typeface="Cambria" panose="02040503050406030204" pitchFamily="18" charset="0"/>
                <a:cs typeface="Times New Roman" panose="02020603050405020304" pitchFamily="18" charset="0"/>
              </a:rPr>
            </a:br>
            <a:r>
              <a:rPr lang="en-US" sz="3600" b="1" dirty="0" smtClean="0">
                <a:solidFill>
                  <a:schemeClr val="accent1"/>
                </a:solidFill>
                <a:effectLst/>
                <a:latin typeface="+mj-lt"/>
                <a:ea typeface="Cambria" panose="02040503050406030204" pitchFamily="18" charset="0"/>
                <a:cs typeface="Times New Roman" panose="02020603050405020304" pitchFamily="18" charset="0"/>
              </a:rPr>
              <a:t>Advisory </a:t>
            </a:r>
            <a:r>
              <a:rPr lang="en-US" sz="3600" b="1" dirty="0" smtClean="0">
                <a:solidFill>
                  <a:schemeClr val="accent1"/>
                </a:solidFill>
                <a:effectLst/>
                <a:latin typeface="+mj-lt"/>
                <a:ea typeface="Cambria" panose="02040503050406030204" pitchFamily="18" charset="0"/>
                <a:cs typeface="Times New Roman" panose="02020603050405020304" pitchFamily="18" charset="0"/>
              </a:rPr>
              <a:t>Board </a:t>
            </a:r>
            <a:r>
              <a:rPr lang="en-US" sz="3600" b="1" dirty="0" smtClean="0">
                <a:solidFill>
                  <a:schemeClr val="accent1"/>
                </a:solidFill>
                <a:effectLst/>
                <a:latin typeface="+mj-lt"/>
                <a:ea typeface="Cambria" panose="02040503050406030204" pitchFamily="18" charset="0"/>
                <a:cs typeface="Times New Roman" panose="02020603050405020304" pitchFamily="18" charset="0"/>
              </a:rPr>
              <a:t>2018 </a:t>
            </a:r>
            <a:r>
              <a:rPr lang="en-US" sz="3600" b="1" dirty="0" smtClean="0">
                <a:solidFill>
                  <a:schemeClr val="accent1"/>
                </a:solidFill>
                <a:effectLst/>
                <a:latin typeface="+mj-lt"/>
                <a:ea typeface="Cambria" panose="02040503050406030204" pitchFamily="18" charset="0"/>
                <a:cs typeface="Times New Roman" panose="02020603050405020304" pitchFamily="18" charset="0"/>
              </a:rPr>
              <a:t>- 2021</a:t>
            </a:r>
            <a:endParaRPr lang="en-US" sz="3600" dirty="0" smtClean="0">
              <a:solidFill>
                <a:schemeClr val="accent1"/>
              </a:solidFill>
              <a:effectLst/>
              <a:latin typeface="+mj-lt"/>
              <a:ea typeface="Cambria" panose="02040503050406030204" pitchFamily="18" charset="0"/>
              <a:cs typeface="Times New Roman" panose="02020603050405020304" pitchFamily="18" charset="0"/>
            </a:endParaRPr>
          </a:p>
          <a:p>
            <a:r>
              <a:rPr lang="en-US" sz="1600" dirty="0" smtClean="0">
                <a:effectLst/>
                <a:latin typeface="+mj-lt"/>
                <a:ea typeface="Cambria" panose="02040503050406030204" pitchFamily="18" charset="0"/>
                <a:cs typeface="Times New Roman" panose="02020603050405020304" pitchFamily="18" charset="0"/>
              </a:rPr>
              <a:t> </a:t>
            </a:r>
          </a:p>
          <a:p>
            <a:r>
              <a:rPr lang="en-US" sz="1200" dirty="0" smtClean="0">
                <a:effectLst/>
                <a:latin typeface="Cambria" panose="02040503050406030204" pitchFamily="18" charset="0"/>
                <a:ea typeface="Cambria" panose="02040503050406030204" pitchFamily="18" charset="0"/>
                <a:cs typeface="Times New Roman" panose="02020603050405020304" pitchFamily="18" charset="0"/>
              </a:rPr>
              <a:t> </a:t>
            </a:r>
          </a:p>
        </p:txBody>
      </p:sp>
      <p:sp>
        <p:nvSpPr>
          <p:cNvPr id="2" name="Rectangle 1"/>
          <p:cNvSpPr/>
          <p:nvPr/>
        </p:nvSpPr>
        <p:spPr>
          <a:xfrm>
            <a:off x="2463114" y="1781704"/>
            <a:ext cx="7175156" cy="4524315"/>
          </a:xfrm>
          <a:prstGeom prst="rect">
            <a:avLst/>
          </a:prstGeom>
        </p:spPr>
        <p:txBody>
          <a:bodyPr wrap="square">
            <a:spAutoFit/>
          </a:bodyPr>
          <a:lstStyle/>
          <a:p>
            <a:r>
              <a:rPr lang="en-US" sz="2400" b="1" dirty="0">
                <a:ea typeface="Cambria" panose="02040503050406030204" pitchFamily="18" charset="0"/>
                <a:cs typeface="Times New Roman" panose="02020603050405020304" pitchFamily="18" charset="0"/>
              </a:rPr>
              <a:t>Goals:</a:t>
            </a:r>
            <a:endParaRPr lang="en-US" sz="2400" dirty="0">
              <a:ea typeface="Cambria" panose="02040503050406030204" pitchFamily="18" charset="0"/>
              <a:cs typeface="Times New Roman" panose="02020603050405020304" pitchFamily="18" charset="0"/>
            </a:endParaRPr>
          </a:p>
          <a:p>
            <a:pPr marL="342900" marR="0" lvl="0" indent="-342900">
              <a:spcBef>
                <a:spcPts val="0"/>
              </a:spcBef>
              <a:spcAft>
                <a:spcPts val="600"/>
              </a:spcAft>
              <a:buFont typeface="+mj-lt"/>
              <a:buAutoNum type="arabicPeriod"/>
            </a:pPr>
            <a:r>
              <a:rPr lang="en-US" sz="1600" dirty="0"/>
              <a:t>Review and input on the new ISDH - RHI 2018-21 Administration for Community Living (ACL) Traumatic Brain Injury (TBI) State Partnership Program Mentor State Grant:</a:t>
            </a:r>
          </a:p>
          <a:p>
            <a:pPr marL="857250" lvl="1" indent="-400050">
              <a:spcAft>
                <a:spcPts val="600"/>
              </a:spcAft>
              <a:buFont typeface="+mj-lt"/>
              <a:buAutoNum type="romanLcPeriod"/>
            </a:pPr>
            <a:r>
              <a:rPr lang="en-US" sz="1600" dirty="0"/>
              <a:t>Improving Health Outcomes following Traumatic Brain Injury through Building a TBI-informed System of Services and Supports and Resource Facilitation.</a:t>
            </a:r>
          </a:p>
          <a:p>
            <a:pPr marL="342900" marR="0" lvl="0" indent="-342900">
              <a:spcBef>
                <a:spcPts val="0"/>
              </a:spcBef>
              <a:spcAft>
                <a:spcPts val="600"/>
              </a:spcAft>
              <a:buFont typeface="+mj-lt"/>
              <a:buAutoNum type="arabicPeriod"/>
            </a:pPr>
            <a:r>
              <a:rPr lang="en-US" sz="1600" dirty="0"/>
              <a:t>Conduct a new TBI Needs and Resources Survey. </a:t>
            </a:r>
          </a:p>
          <a:p>
            <a:pPr marL="342900" marR="0" lvl="0" indent="-342900">
              <a:spcBef>
                <a:spcPts val="0"/>
              </a:spcBef>
              <a:spcAft>
                <a:spcPts val="600"/>
              </a:spcAft>
              <a:buFont typeface="+mj-lt"/>
              <a:buAutoNum type="arabicPeriod"/>
            </a:pPr>
            <a:r>
              <a:rPr lang="en-US" sz="1600" dirty="0"/>
              <a:t>Complete an Updated Indiana TBI State Plan with annual updates.</a:t>
            </a:r>
          </a:p>
          <a:p>
            <a:pPr marL="342900" marR="0" lvl="0" indent="-342900">
              <a:spcBef>
                <a:spcPts val="0"/>
              </a:spcBef>
              <a:spcAft>
                <a:spcPts val="600"/>
              </a:spcAft>
              <a:buFont typeface="+mj-lt"/>
              <a:buAutoNum type="arabicPeriod"/>
            </a:pPr>
            <a:r>
              <a:rPr lang="en-US" sz="1600" dirty="0"/>
              <a:t>Establish a Consumer Task Force of the Advisory Board.</a:t>
            </a:r>
          </a:p>
          <a:p>
            <a:pPr marL="342900" marR="0" lvl="0" indent="-342900">
              <a:spcBef>
                <a:spcPts val="0"/>
              </a:spcBef>
              <a:spcAft>
                <a:spcPts val="600"/>
              </a:spcAft>
              <a:buFont typeface="+mj-lt"/>
              <a:buAutoNum type="arabicPeriod"/>
            </a:pPr>
            <a:r>
              <a:rPr lang="en-US" sz="1600" dirty="0"/>
              <a:t>Establish a Criminal Justice Task Force of the Advisory Board.</a:t>
            </a:r>
          </a:p>
          <a:p>
            <a:pPr marL="342900" marR="0" lvl="0" indent="-342900">
              <a:spcBef>
                <a:spcPts val="0"/>
              </a:spcBef>
              <a:spcAft>
                <a:spcPts val="600"/>
              </a:spcAft>
              <a:buFont typeface="+mj-lt"/>
              <a:buAutoNum type="arabicPeriod"/>
            </a:pPr>
            <a:r>
              <a:rPr lang="en-US" sz="1600" dirty="0"/>
              <a:t>Provide TBI education and information to members of Advisory Board that may be relevant or helpful to the participants.</a:t>
            </a:r>
          </a:p>
          <a:p>
            <a:pPr marL="342900" marR="0" lvl="0" indent="-342900">
              <a:spcBef>
                <a:spcPts val="0"/>
              </a:spcBef>
              <a:spcAft>
                <a:spcPts val="600"/>
              </a:spcAft>
              <a:buFont typeface="+mj-lt"/>
              <a:buAutoNum type="arabicPeriod"/>
            </a:pPr>
            <a:r>
              <a:rPr lang="en-US" sz="1600" dirty="0"/>
              <a:t>Promote awareness of TBI and TBI resources.</a:t>
            </a:r>
          </a:p>
          <a:p>
            <a:pPr marL="342900" marR="0" lvl="0" indent="-342900">
              <a:spcBef>
                <a:spcPts val="0"/>
              </a:spcBef>
              <a:spcAft>
                <a:spcPts val="600"/>
              </a:spcAft>
              <a:buFont typeface="+mj-lt"/>
              <a:buAutoNum type="arabicPeriod"/>
            </a:pPr>
            <a:r>
              <a:rPr lang="en-US" sz="1600" dirty="0"/>
              <a:t>Contribute to improving outcomes for people with TBI.</a:t>
            </a:r>
            <a:endParaRPr lang="en-US" sz="1600" dirty="0"/>
          </a:p>
        </p:txBody>
      </p:sp>
    </p:spTree>
    <p:extLst>
      <p:ext uri="{BB962C8B-B14F-4D97-AF65-F5344CB8AC3E}">
        <p14:creationId xmlns:p14="http://schemas.microsoft.com/office/powerpoint/2010/main" val="4135328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1E71D2-2988-B54C-BB94-0FC1BF5DA0C4}"/>
              </a:ext>
            </a:extLst>
          </p:cNvPr>
          <p:cNvSpPr>
            <a:spLocks noGrp="1"/>
          </p:cNvSpPr>
          <p:nvPr>
            <p:ph type="title"/>
          </p:nvPr>
        </p:nvSpPr>
        <p:spPr>
          <a:xfrm>
            <a:off x="986972" y="101600"/>
            <a:ext cx="10366828" cy="580572"/>
          </a:xfrm>
        </p:spPr>
        <p:txBody>
          <a:bodyPr>
            <a:noAutofit/>
          </a:bodyPr>
          <a:lstStyle/>
          <a:p>
            <a:r>
              <a:rPr lang="en-US" sz="3600" b="1" dirty="0">
                <a:latin typeface="+mn-lt"/>
                <a:ea typeface="Helvetica Neue" panose="02000503000000020004" pitchFamily="2" charset="0"/>
                <a:cs typeface="Helvetica Neue" panose="02000503000000020004" pitchFamily="2" charset="0"/>
              </a:rPr>
              <a:t>Chronic Disease Management Programs</a:t>
            </a:r>
          </a:p>
        </p:txBody>
      </p:sp>
      <p:sp>
        <p:nvSpPr>
          <p:cNvPr id="3" name="Oval 2">
            <a:extLst>
              <a:ext uri="{FF2B5EF4-FFF2-40B4-BE49-F238E27FC236}">
                <a16:creationId xmlns:a16="http://schemas.microsoft.com/office/drawing/2014/main" xmlns="" id="{D067B5AD-92E7-B442-B82A-628684DEA8F1}"/>
              </a:ext>
            </a:extLst>
          </p:cNvPr>
          <p:cNvSpPr/>
          <p:nvPr/>
        </p:nvSpPr>
        <p:spPr>
          <a:xfrm>
            <a:off x="626533" y="682171"/>
            <a:ext cx="10727267" cy="6057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4" name="TextBox 3">
            <a:extLst>
              <a:ext uri="{FF2B5EF4-FFF2-40B4-BE49-F238E27FC236}">
                <a16:creationId xmlns:a16="http://schemas.microsoft.com/office/drawing/2014/main" xmlns="" id="{A09A5DA0-C020-4645-AE3A-5E8BF122BAD7}"/>
              </a:ext>
            </a:extLst>
          </p:cNvPr>
          <p:cNvSpPr txBox="1"/>
          <p:nvPr/>
        </p:nvSpPr>
        <p:spPr>
          <a:xfrm>
            <a:off x="4410014" y="801419"/>
            <a:ext cx="2280557" cy="461665"/>
          </a:xfrm>
          <a:prstGeom prst="rect">
            <a:avLst/>
          </a:prstGeom>
          <a:noFill/>
        </p:spPr>
        <p:txBody>
          <a:bodyPr wrap="square" rtlCol="0">
            <a:spAutoFit/>
          </a:bodyPr>
          <a:lstStyle/>
          <a:p>
            <a:pPr algn="ctr"/>
            <a:r>
              <a:rPr lang="en-US" sz="2400" b="1" u="sng" dirty="0">
                <a:solidFill>
                  <a:schemeClr val="bg1"/>
                </a:solidFill>
              </a:rPr>
              <a:t>Community</a:t>
            </a:r>
          </a:p>
        </p:txBody>
      </p:sp>
      <p:sp>
        <p:nvSpPr>
          <p:cNvPr id="6" name="Oval 5">
            <a:extLst>
              <a:ext uri="{FF2B5EF4-FFF2-40B4-BE49-F238E27FC236}">
                <a16:creationId xmlns:a16="http://schemas.microsoft.com/office/drawing/2014/main" xmlns="" id="{C89323BB-8F94-F740-9AE7-C015090347D9}"/>
              </a:ext>
            </a:extLst>
          </p:cNvPr>
          <p:cNvSpPr/>
          <p:nvPr/>
        </p:nvSpPr>
        <p:spPr>
          <a:xfrm>
            <a:off x="4650615" y="1001484"/>
            <a:ext cx="6043884" cy="5418667"/>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288" algn="ctr"/>
            <a:endParaRPr lang="en-US" sz="2600" b="1" dirty="0"/>
          </a:p>
        </p:txBody>
      </p:sp>
      <p:sp>
        <p:nvSpPr>
          <p:cNvPr id="5" name="TextBox 4">
            <a:extLst>
              <a:ext uri="{FF2B5EF4-FFF2-40B4-BE49-F238E27FC236}">
                <a16:creationId xmlns:a16="http://schemas.microsoft.com/office/drawing/2014/main" xmlns="" id="{B3673CE1-3CFE-944D-86FD-4267FCEC70B5}"/>
              </a:ext>
            </a:extLst>
          </p:cNvPr>
          <p:cNvSpPr txBox="1"/>
          <p:nvPr/>
        </p:nvSpPr>
        <p:spPr>
          <a:xfrm>
            <a:off x="6228003" y="1142430"/>
            <a:ext cx="3105467" cy="461665"/>
          </a:xfrm>
          <a:prstGeom prst="rect">
            <a:avLst/>
          </a:prstGeom>
          <a:noFill/>
        </p:spPr>
        <p:txBody>
          <a:bodyPr wrap="square" rtlCol="0">
            <a:spAutoFit/>
          </a:bodyPr>
          <a:lstStyle/>
          <a:p>
            <a:pPr algn="ctr"/>
            <a:r>
              <a:rPr lang="en-US" sz="2400" b="1" u="sng" dirty="0"/>
              <a:t>Health Systems</a:t>
            </a:r>
          </a:p>
        </p:txBody>
      </p:sp>
      <p:sp>
        <p:nvSpPr>
          <p:cNvPr id="7" name="Oval 6">
            <a:extLst>
              <a:ext uri="{FF2B5EF4-FFF2-40B4-BE49-F238E27FC236}">
                <a16:creationId xmlns:a16="http://schemas.microsoft.com/office/drawing/2014/main" xmlns="" id="{E43E6C25-8720-C442-A0A2-3BF7682B16AD}"/>
              </a:ext>
            </a:extLst>
          </p:cNvPr>
          <p:cNvSpPr/>
          <p:nvPr/>
        </p:nvSpPr>
        <p:spPr>
          <a:xfrm>
            <a:off x="6694640" y="1613177"/>
            <a:ext cx="2324667" cy="2148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dirty="0"/>
              <a:t>Delivery System Design</a:t>
            </a:r>
          </a:p>
        </p:txBody>
      </p:sp>
      <p:sp>
        <p:nvSpPr>
          <p:cNvPr id="14" name="Oval 13">
            <a:extLst>
              <a:ext uri="{FF2B5EF4-FFF2-40B4-BE49-F238E27FC236}">
                <a16:creationId xmlns:a16="http://schemas.microsoft.com/office/drawing/2014/main" xmlns="" id="{407A824B-55D0-7743-B34A-FB21A53C22FA}"/>
              </a:ext>
            </a:extLst>
          </p:cNvPr>
          <p:cNvSpPr/>
          <p:nvPr/>
        </p:nvSpPr>
        <p:spPr>
          <a:xfrm>
            <a:off x="816429" y="2758935"/>
            <a:ext cx="2653069" cy="151171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noAutofit/>
          </a:bodyPr>
          <a:lstStyle/>
          <a:p>
            <a:pPr algn="ctr"/>
            <a:r>
              <a:rPr lang="en-US" sz="2000" b="1" dirty="0">
                <a:solidFill>
                  <a:schemeClr val="tx1"/>
                </a:solidFill>
              </a:rPr>
              <a:t>Create Supportive Environment</a:t>
            </a:r>
          </a:p>
        </p:txBody>
      </p:sp>
      <p:sp>
        <p:nvSpPr>
          <p:cNvPr id="18" name="Oval 17">
            <a:extLst>
              <a:ext uri="{FF2B5EF4-FFF2-40B4-BE49-F238E27FC236}">
                <a16:creationId xmlns:a16="http://schemas.microsoft.com/office/drawing/2014/main" xmlns="" id="{2A95528C-5530-AD45-A0D2-8C7C737B3B56}"/>
              </a:ext>
            </a:extLst>
          </p:cNvPr>
          <p:cNvSpPr/>
          <p:nvPr/>
        </p:nvSpPr>
        <p:spPr>
          <a:xfrm>
            <a:off x="2279762" y="1301969"/>
            <a:ext cx="2551789" cy="151171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noAutofit/>
          </a:bodyPr>
          <a:lstStyle/>
          <a:p>
            <a:pPr algn="ctr"/>
            <a:r>
              <a:rPr lang="en-US" b="1" dirty="0">
                <a:solidFill>
                  <a:schemeClr val="tx1"/>
                </a:solidFill>
              </a:rPr>
              <a:t>Build Public Policy &amp; Resources</a:t>
            </a:r>
          </a:p>
        </p:txBody>
      </p:sp>
      <p:sp>
        <p:nvSpPr>
          <p:cNvPr id="19" name="Oval 18">
            <a:extLst>
              <a:ext uri="{FF2B5EF4-FFF2-40B4-BE49-F238E27FC236}">
                <a16:creationId xmlns:a16="http://schemas.microsoft.com/office/drawing/2014/main" xmlns="" id="{EFB18CA1-FF89-4A4B-8BC2-AB45E5396895}"/>
              </a:ext>
            </a:extLst>
          </p:cNvPr>
          <p:cNvSpPr/>
          <p:nvPr/>
        </p:nvSpPr>
        <p:spPr>
          <a:xfrm>
            <a:off x="2279761" y="4270645"/>
            <a:ext cx="2551789" cy="151171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noAutofit/>
          </a:bodyPr>
          <a:lstStyle/>
          <a:p>
            <a:pPr algn="ctr"/>
            <a:r>
              <a:rPr lang="en-US" sz="2400" b="1" dirty="0">
                <a:solidFill>
                  <a:schemeClr val="tx1"/>
                </a:solidFill>
              </a:rPr>
              <a:t>Provide Self-Management Support</a:t>
            </a:r>
          </a:p>
        </p:txBody>
      </p:sp>
      <p:sp>
        <p:nvSpPr>
          <p:cNvPr id="16" name="Oval 15">
            <a:extLst>
              <a:ext uri="{FF2B5EF4-FFF2-40B4-BE49-F238E27FC236}">
                <a16:creationId xmlns:a16="http://schemas.microsoft.com/office/drawing/2014/main" xmlns="" id="{CA5BDA3A-6E62-7245-A932-225F4C65E74C}"/>
              </a:ext>
            </a:extLst>
          </p:cNvPr>
          <p:cNvSpPr/>
          <p:nvPr/>
        </p:nvSpPr>
        <p:spPr>
          <a:xfrm>
            <a:off x="7856973" y="3664914"/>
            <a:ext cx="2324667" cy="2148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dirty="0"/>
              <a:t>Decision Support</a:t>
            </a:r>
          </a:p>
        </p:txBody>
      </p:sp>
      <p:sp>
        <p:nvSpPr>
          <p:cNvPr id="17" name="Oval 16">
            <a:extLst>
              <a:ext uri="{FF2B5EF4-FFF2-40B4-BE49-F238E27FC236}">
                <a16:creationId xmlns:a16="http://schemas.microsoft.com/office/drawing/2014/main" xmlns="" id="{4997494C-1898-E641-9F10-E9CCEC2E8FA9}"/>
              </a:ext>
            </a:extLst>
          </p:cNvPr>
          <p:cNvSpPr/>
          <p:nvPr/>
        </p:nvSpPr>
        <p:spPr>
          <a:xfrm>
            <a:off x="5181928" y="3664914"/>
            <a:ext cx="2324667" cy="2148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dirty="0"/>
              <a:t>Clinical Information Systems</a:t>
            </a:r>
          </a:p>
        </p:txBody>
      </p:sp>
      <p:sp>
        <p:nvSpPr>
          <p:cNvPr id="13" name="Oval 12">
            <a:extLst>
              <a:ext uri="{FF2B5EF4-FFF2-40B4-BE49-F238E27FC236}">
                <a16:creationId xmlns:a16="http://schemas.microsoft.com/office/drawing/2014/main" xmlns="" id="{30F74B71-997A-E14B-9F82-9C6798470288}"/>
              </a:ext>
            </a:extLst>
          </p:cNvPr>
          <p:cNvSpPr/>
          <p:nvPr/>
        </p:nvSpPr>
        <p:spPr>
          <a:xfrm>
            <a:off x="6686402" y="1621415"/>
            <a:ext cx="2324667" cy="2148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rIns="0" rtlCol="0" anchor="ctr"/>
          <a:lstStyle/>
          <a:p>
            <a:pPr algn="ctr"/>
            <a:endParaRPr lang="en-US" sz="1300" b="1" u="sng" dirty="0"/>
          </a:p>
          <a:p>
            <a:r>
              <a:rPr lang="en-US" sz="1400" b="1" u="sng" dirty="0"/>
              <a:t>Delivery System :</a:t>
            </a:r>
          </a:p>
          <a:p>
            <a:pPr marL="285750" indent="-285750">
              <a:buFontTx/>
              <a:buChar char="-"/>
            </a:pPr>
            <a:r>
              <a:rPr lang="en-US" sz="1400" dirty="0"/>
              <a:t>Clinical teams</a:t>
            </a:r>
          </a:p>
          <a:p>
            <a:pPr marL="285750" indent="-285750">
              <a:buFontTx/>
              <a:buChar char="-"/>
            </a:pPr>
            <a:r>
              <a:rPr lang="en-US" sz="1400" dirty="0"/>
              <a:t>At-risk case management</a:t>
            </a:r>
          </a:p>
          <a:p>
            <a:pPr marL="285750" indent="-285750">
              <a:buFontTx/>
              <a:buChar char="-"/>
            </a:pPr>
            <a:r>
              <a:rPr lang="en-US" sz="1400" dirty="0"/>
              <a:t>Risk &amp; need-based  visits</a:t>
            </a:r>
          </a:p>
        </p:txBody>
      </p:sp>
      <p:sp>
        <p:nvSpPr>
          <p:cNvPr id="15" name="Oval 14">
            <a:extLst>
              <a:ext uri="{FF2B5EF4-FFF2-40B4-BE49-F238E27FC236}">
                <a16:creationId xmlns:a16="http://schemas.microsoft.com/office/drawing/2014/main" xmlns="" id="{0B625382-77D6-1B40-A3E9-B221F35A15C2}"/>
              </a:ext>
            </a:extLst>
          </p:cNvPr>
          <p:cNvSpPr/>
          <p:nvPr/>
        </p:nvSpPr>
        <p:spPr>
          <a:xfrm>
            <a:off x="7856972" y="3673151"/>
            <a:ext cx="2324667" cy="2148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1600" b="1" u="sng" dirty="0"/>
          </a:p>
          <a:p>
            <a:pPr algn="ctr"/>
            <a:endParaRPr lang="en-US" sz="1600" b="1" u="sng" dirty="0"/>
          </a:p>
          <a:p>
            <a:r>
              <a:rPr lang="en-US" sz="1400" b="1" u="sng" dirty="0"/>
              <a:t>Decision Support:</a:t>
            </a:r>
          </a:p>
          <a:p>
            <a:pPr marL="285750" indent="-285750">
              <a:buFontTx/>
              <a:buChar char="-"/>
            </a:pPr>
            <a:r>
              <a:rPr lang="en-US" sz="1400" dirty="0"/>
              <a:t>Supervision w/ specialist consultant</a:t>
            </a:r>
          </a:p>
          <a:p>
            <a:pPr marL="285750" indent="-285750">
              <a:buFontTx/>
              <a:buChar char="-"/>
            </a:pPr>
            <a:r>
              <a:rPr lang="en-US" sz="1400" dirty="0"/>
              <a:t>Guidelines</a:t>
            </a:r>
          </a:p>
          <a:p>
            <a:pPr marL="285750" indent="-285750">
              <a:buFontTx/>
              <a:buChar char="-"/>
            </a:pPr>
            <a:r>
              <a:rPr lang="en-US" sz="1400" dirty="0"/>
              <a:t>Seminars</a:t>
            </a:r>
          </a:p>
          <a:p>
            <a:pPr marL="285750" indent="-285750">
              <a:buFontTx/>
              <a:buChar char="-"/>
            </a:pPr>
            <a:endParaRPr lang="en-US" sz="1600" b="1" dirty="0"/>
          </a:p>
          <a:p>
            <a:pPr algn="ctr"/>
            <a:endParaRPr lang="en-US" sz="1600" b="1" dirty="0"/>
          </a:p>
        </p:txBody>
      </p:sp>
      <p:sp>
        <p:nvSpPr>
          <p:cNvPr id="20" name="Oval 19">
            <a:extLst>
              <a:ext uri="{FF2B5EF4-FFF2-40B4-BE49-F238E27FC236}">
                <a16:creationId xmlns:a16="http://schemas.microsoft.com/office/drawing/2014/main" xmlns="" id="{52967EE3-E497-D04D-BE46-F4BDDDEED0F2}"/>
              </a:ext>
            </a:extLst>
          </p:cNvPr>
          <p:cNvSpPr/>
          <p:nvPr/>
        </p:nvSpPr>
        <p:spPr>
          <a:xfrm>
            <a:off x="5190166" y="3656676"/>
            <a:ext cx="2324667" cy="2148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1400" b="1" u="sng" dirty="0"/>
              <a:t>Clinical </a:t>
            </a:r>
            <a:r>
              <a:rPr lang="en-US" sz="1400" b="1" u="sng" dirty="0" smtClean="0"/>
              <a:t>Information Systems</a:t>
            </a:r>
            <a:r>
              <a:rPr lang="en-US" sz="1400" b="1" u="sng" dirty="0"/>
              <a:t>: </a:t>
            </a:r>
          </a:p>
          <a:p>
            <a:pPr marL="285750" indent="-285750">
              <a:buFontTx/>
              <a:buChar char="-"/>
            </a:pPr>
            <a:r>
              <a:rPr lang="en-US" sz="1400" dirty="0"/>
              <a:t>Registry</a:t>
            </a:r>
          </a:p>
          <a:p>
            <a:pPr marL="285750" indent="-285750">
              <a:buFontTx/>
              <a:buChar char="-"/>
            </a:pPr>
            <a:r>
              <a:rPr lang="en-US" sz="1400" dirty="0"/>
              <a:t>Performance metrics</a:t>
            </a:r>
          </a:p>
        </p:txBody>
      </p:sp>
      <p:sp>
        <p:nvSpPr>
          <p:cNvPr id="21" name="Oval 20">
            <a:extLst>
              <a:ext uri="{FF2B5EF4-FFF2-40B4-BE49-F238E27FC236}">
                <a16:creationId xmlns:a16="http://schemas.microsoft.com/office/drawing/2014/main" xmlns="" id="{3ED49D60-26B9-E449-B1AB-CFB9DA4EE11F}"/>
              </a:ext>
            </a:extLst>
          </p:cNvPr>
          <p:cNvSpPr/>
          <p:nvPr/>
        </p:nvSpPr>
        <p:spPr>
          <a:xfrm>
            <a:off x="2273702" y="4270644"/>
            <a:ext cx="2551789" cy="160936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137160" rIns="0" rtlCol="0" anchor="ctr">
            <a:noAutofit/>
          </a:bodyPr>
          <a:lstStyle/>
          <a:p>
            <a:r>
              <a:rPr lang="en-US" sz="1300" b="1" u="sng" dirty="0">
                <a:solidFill>
                  <a:schemeClr val="tx1"/>
                </a:solidFill>
              </a:rPr>
              <a:t>Self-</a:t>
            </a:r>
            <a:r>
              <a:rPr lang="en-US" sz="1300" b="1" u="sng" dirty="0" err="1">
                <a:solidFill>
                  <a:schemeClr val="tx1"/>
                </a:solidFill>
              </a:rPr>
              <a:t>Mgmt</a:t>
            </a:r>
            <a:r>
              <a:rPr lang="en-US" sz="1300" b="1" u="sng" dirty="0">
                <a:solidFill>
                  <a:schemeClr val="tx1"/>
                </a:solidFill>
              </a:rPr>
              <a:t> Support:</a:t>
            </a:r>
          </a:p>
          <a:p>
            <a:pPr marL="285750" indent="-285750">
              <a:buFontTx/>
              <a:buChar char="-"/>
            </a:pPr>
            <a:r>
              <a:rPr lang="en-US" sz="1300" dirty="0">
                <a:solidFill>
                  <a:schemeClr val="tx1"/>
                </a:solidFill>
              </a:rPr>
              <a:t>Classes</a:t>
            </a:r>
          </a:p>
          <a:p>
            <a:pPr marL="285750" indent="-285750">
              <a:buFontTx/>
              <a:buChar char="-"/>
            </a:pPr>
            <a:r>
              <a:rPr lang="en-US" sz="1300" dirty="0">
                <a:solidFill>
                  <a:schemeClr val="tx1"/>
                </a:solidFill>
              </a:rPr>
              <a:t>Goal setting</a:t>
            </a:r>
          </a:p>
          <a:p>
            <a:pPr marL="285750" indent="-285750">
              <a:buFontTx/>
              <a:buChar char="-"/>
            </a:pPr>
            <a:r>
              <a:rPr lang="en-US" sz="1300" dirty="0">
                <a:solidFill>
                  <a:schemeClr val="tx1"/>
                </a:solidFill>
              </a:rPr>
              <a:t>Goal support</a:t>
            </a:r>
          </a:p>
          <a:p>
            <a:pPr marL="285750" indent="-285750">
              <a:buFontTx/>
              <a:buChar char="-"/>
            </a:pPr>
            <a:r>
              <a:rPr lang="en-US" sz="1300" dirty="0">
                <a:solidFill>
                  <a:schemeClr val="tx1"/>
                </a:solidFill>
              </a:rPr>
              <a:t>Record keeping</a:t>
            </a:r>
          </a:p>
          <a:p>
            <a:pPr marL="285750" indent="-285750">
              <a:buFontTx/>
              <a:buChar char="-"/>
            </a:pPr>
            <a:r>
              <a:rPr lang="en-US" sz="1300" dirty="0">
                <a:solidFill>
                  <a:schemeClr val="tx1"/>
                </a:solidFill>
              </a:rPr>
              <a:t>Action card</a:t>
            </a:r>
          </a:p>
          <a:p>
            <a:pPr marL="285750" indent="-285750">
              <a:buFontTx/>
              <a:buChar char="-"/>
            </a:pPr>
            <a:r>
              <a:rPr lang="en-US" sz="1300" dirty="0">
                <a:solidFill>
                  <a:schemeClr val="tx1"/>
                </a:solidFill>
              </a:rPr>
              <a:t>Webpage/app</a:t>
            </a:r>
          </a:p>
        </p:txBody>
      </p:sp>
    </p:spTree>
    <p:extLst>
      <p:ext uri="{BB962C8B-B14F-4D97-AF65-F5344CB8AC3E}">
        <p14:creationId xmlns:p14="http://schemas.microsoft.com/office/powerpoint/2010/main" val="6631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20"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
          <p:cNvSpPr/>
          <p:nvPr/>
        </p:nvSpPr>
        <p:spPr>
          <a:xfrm>
            <a:off x="3004457" y="661297"/>
            <a:ext cx="6560457" cy="5016758"/>
          </a:xfrm>
          <a:prstGeom prst="rect">
            <a:avLst/>
          </a:prstGeom>
        </p:spPr>
        <p:txBody>
          <a:bodyPr wrap="square">
            <a:spAutoFit/>
          </a:bodyPr>
          <a:lstStyle/>
          <a:p>
            <a:r>
              <a:rPr lang="en-US" sz="1600" b="1" dirty="0" smtClean="0">
                <a:effectLst/>
                <a:latin typeface="+mj-lt"/>
                <a:ea typeface="Cambria" panose="02040503050406030204" pitchFamily="18" charset="0"/>
                <a:cs typeface="Times New Roman" panose="02020603050405020304" pitchFamily="18" charset="0"/>
              </a:rPr>
              <a:t>Participants:</a:t>
            </a:r>
            <a:endParaRPr lang="en-US" sz="1600" dirty="0" smtClean="0">
              <a:effectLst/>
              <a:latin typeface="+mj-lt"/>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1600" dirty="0" smtClean="0">
                <a:effectLst/>
                <a:latin typeface="+mj-lt"/>
                <a:ea typeface="Cambria" panose="02040503050406030204" pitchFamily="18" charset="0"/>
                <a:cs typeface="Times New Roman" panose="02020603050405020304" pitchFamily="18" charset="0"/>
              </a:rPr>
              <a:t>Consumers and their families</a:t>
            </a:r>
          </a:p>
          <a:p>
            <a:pPr marL="342900" marR="0" lvl="0" indent="-342900">
              <a:spcBef>
                <a:spcPts val="0"/>
              </a:spcBef>
              <a:spcAft>
                <a:spcPts val="0"/>
              </a:spcAft>
              <a:buFont typeface="+mj-lt"/>
              <a:buAutoNum type="arabicPeriod"/>
            </a:pPr>
            <a:r>
              <a:rPr lang="en-US" sz="1600" dirty="0" smtClean="0">
                <a:effectLst/>
                <a:latin typeface="+mj-lt"/>
                <a:ea typeface="Cambria" panose="02040503050406030204" pitchFamily="18" charset="0"/>
                <a:cs typeface="Times New Roman" panose="02020603050405020304" pitchFamily="18" charset="0"/>
              </a:rPr>
              <a:t>Stakeholders from applicable state governmental agencies</a:t>
            </a:r>
          </a:p>
          <a:p>
            <a:pPr marL="342900" marR="0" lvl="0" indent="-342900">
              <a:spcBef>
                <a:spcPts val="0"/>
              </a:spcBef>
              <a:spcAft>
                <a:spcPts val="0"/>
              </a:spcAft>
              <a:buFont typeface="+mj-lt"/>
              <a:buAutoNum type="arabicPeriod"/>
            </a:pPr>
            <a:r>
              <a:rPr lang="en-US" sz="1600" dirty="0" smtClean="0">
                <a:effectLst/>
                <a:latin typeface="+mj-lt"/>
                <a:ea typeface="Cambria" panose="02040503050406030204" pitchFamily="18" charset="0"/>
                <a:cs typeface="Times New Roman" panose="02020603050405020304" pitchFamily="18" charset="0"/>
              </a:rPr>
              <a:t>Stakeholders from public and private organizations which are relevant to TBI</a:t>
            </a:r>
          </a:p>
          <a:p>
            <a:pPr marL="342900" marR="0" lvl="0" indent="-342900">
              <a:spcBef>
                <a:spcPts val="0"/>
              </a:spcBef>
              <a:spcAft>
                <a:spcPts val="0"/>
              </a:spcAft>
              <a:buFont typeface="+mj-lt"/>
              <a:buAutoNum type="arabicPeriod"/>
            </a:pPr>
            <a:r>
              <a:rPr lang="en-US" sz="1600" dirty="0" smtClean="0">
                <a:effectLst/>
                <a:latin typeface="+mj-lt"/>
                <a:ea typeface="Cambria" panose="02040503050406030204" pitchFamily="18" charset="0"/>
                <a:cs typeface="Times New Roman" panose="02020603050405020304" pitchFamily="18" charset="0"/>
              </a:rPr>
              <a:t>Advisory Board and grant leadership</a:t>
            </a:r>
          </a:p>
          <a:p>
            <a:pPr marL="457200" marR="0">
              <a:spcBef>
                <a:spcPts val="0"/>
              </a:spcBef>
              <a:spcAft>
                <a:spcPts val="0"/>
              </a:spcAft>
            </a:pPr>
            <a:r>
              <a:rPr lang="en-US" sz="1600" dirty="0" smtClean="0">
                <a:effectLst/>
                <a:latin typeface="+mj-lt"/>
                <a:ea typeface="Cambria" panose="02040503050406030204" pitchFamily="18" charset="0"/>
                <a:cs typeface="Times New Roman" panose="02020603050405020304" pitchFamily="18" charset="0"/>
              </a:rPr>
              <a:t> </a:t>
            </a:r>
          </a:p>
          <a:p>
            <a:r>
              <a:rPr lang="en-US" sz="1600" b="1" dirty="0" smtClean="0">
                <a:effectLst/>
                <a:latin typeface="+mj-lt"/>
                <a:ea typeface="Cambria" panose="02040503050406030204" pitchFamily="18" charset="0"/>
                <a:cs typeface="Times New Roman" panose="02020603050405020304" pitchFamily="18" charset="0"/>
              </a:rPr>
              <a:t>Structure:</a:t>
            </a:r>
            <a:endParaRPr lang="en-US" sz="1600" dirty="0" smtClean="0">
              <a:effectLst/>
              <a:latin typeface="+mj-lt"/>
              <a:ea typeface="Cambria" panose="02040503050406030204" pitchFamily="18" charset="0"/>
              <a:cs typeface="Times New Roman" panose="02020603050405020304" pitchFamily="18" charset="0"/>
            </a:endParaRPr>
          </a:p>
          <a:p>
            <a:r>
              <a:rPr lang="en-US" sz="1600" dirty="0" smtClean="0">
                <a:effectLst/>
                <a:latin typeface="+mj-lt"/>
                <a:ea typeface="Cambria" panose="02040503050406030204" pitchFamily="18" charset="0"/>
                <a:cs typeface="Times New Roman" panose="02020603050405020304" pitchFamily="18" charset="0"/>
              </a:rPr>
              <a:t> </a:t>
            </a:r>
          </a:p>
          <a:p>
            <a:pPr marL="342900" marR="0" lvl="0" indent="-342900">
              <a:spcBef>
                <a:spcPts val="0"/>
              </a:spcBef>
              <a:spcAft>
                <a:spcPts val="0"/>
              </a:spcAft>
              <a:buFont typeface="+mj-lt"/>
              <a:buAutoNum type="arabicPeriod"/>
            </a:pPr>
            <a:r>
              <a:rPr lang="en-US" sz="1600" dirty="0" smtClean="0">
                <a:effectLst/>
                <a:latin typeface="+mj-lt"/>
                <a:ea typeface="Cambria" panose="02040503050406030204" pitchFamily="18" charset="0"/>
                <a:cs typeface="Times New Roman" panose="02020603050405020304" pitchFamily="18" charset="0"/>
              </a:rPr>
              <a:t>We will have a meeting each quarter. Two of these meetings (autumn and spring) will be 3.5 hours long and will include new TBI research or developments relevant to the Advisory Board. The winter and summer meetings will be 2.5 hours long. All meetings will be held at the Rice Auditorium at the Indiana State Department of Health, 2 N Meridian St, Indianapolis, IN 46204</a:t>
            </a:r>
          </a:p>
          <a:p>
            <a:pPr marL="342900" marR="0" lvl="0" indent="-342900">
              <a:spcBef>
                <a:spcPts val="0"/>
              </a:spcBef>
              <a:spcAft>
                <a:spcPts val="0"/>
              </a:spcAft>
              <a:buFont typeface="+mj-lt"/>
              <a:buAutoNum type="arabicPeriod"/>
            </a:pPr>
            <a:r>
              <a:rPr lang="en-US" sz="1600" dirty="0" smtClean="0">
                <a:effectLst/>
                <a:latin typeface="+mj-lt"/>
                <a:ea typeface="Cambria" panose="02040503050406030204" pitchFamily="18" charset="0"/>
                <a:cs typeface="Times New Roman" panose="02020603050405020304" pitchFamily="18" charset="0"/>
              </a:rPr>
              <a:t>The 2018-19 schedule for the meetings is as follows:</a:t>
            </a:r>
          </a:p>
          <a:p>
            <a:pPr marL="742950" marR="0" lvl="1" indent="-285750">
              <a:spcBef>
                <a:spcPts val="0"/>
              </a:spcBef>
              <a:spcAft>
                <a:spcPts val="0"/>
              </a:spcAft>
              <a:buFont typeface="+mj-lt"/>
              <a:buAutoNum type="alphaLcPeriod"/>
            </a:pPr>
            <a:r>
              <a:rPr lang="en-US" sz="1600" dirty="0" smtClean="0">
                <a:effectLst/>
                <a:latin typeface="+mj-lt"/>
                <a:ea typeface="Cambria" panose="02040503050406030204" pitchFamily="18" charset="0"/>
                <a:cs typeface="Times New Roman" panose="02020603050405020304" pitchFamily="18" charset="0"/>
              </a:rPr>
              <a:t>September 5, 2018 1:00 – 4:30  </a:t>
            </a:r>
          </a:p>
          <a:p>
            <a:pPr marL="742950" marR="0" lvl="1" indent="-285750">
              <a:spcBef>
                <a:spcPts val="0"/>
              </a:spcBef>
              <a:spcAft>
                <a:spcPts val="0"/>
              </a:spcAft>
              <a:buFont typeface="+mj-lt"/>
              <a:buAutoNum type="alphaLcPeriod"/>
            </a:pPr>
            <a:r>
              <a:rPr lang="en-US" sz="1600" dirty="0" smtClean="0">
                <a:effectLst/>
                <a:latin typeface="+mj-lt"/>
                <a:ea typeface="Cambria" panose="02040503050406030204" pitchFamily="18" charset="0"/>
                <a:cs typeface="Times New Roman" panose="02020603050405020304" pitchFamily="18" charset="0"/>
              </a:rPr>
              <a:t>December 7, 2018  2:00-4:30 </a:t>
            </a:r>
          </a:p>
          <a:p>
            <a:pPr marL="742950" marR="0" lvl="1" indent="-285750">
              <a:spcBef>
                <a:spcPts val="0"/>
              </a:spcBef>
              <a:spcAft>
                <a:spcPts val="0"/>
              </a:spcAft>
              <a:buFont typeface="+mj-lt"/>
              <a:buAutoNum type="alphaLcPeriod"/>
            </a:pPr>
            <a:r>
              <a:rPr lang="en-US" sz="1600" dirty="0">
                <a:latin typeface="+mj-lt"/>
                <a:ea typeface="Cambria" panose="02040503050406030204" pitchFamily="18" charset="0"/>
                <a:cs typeface="Times New Roman" panose="02020603050405020304" pitchFamily="18" charset="0"/>
              </a:rPr>
              <a:t>March 7, 2019  1:00-4:30 </a:t>
            </a:r>
          </a:p>
          <a:p>
            <a:pPr marL="742950" marR="0" lvl="1" indent="-285750">
              <a:spcBef>
                <a:spcPts val="0"/>
              </a:spcBef>
              <a:spcAft>
                <a:spcPts val="0"/>
              </a:spcAft>
              <a:buFont typeface="+mj-lt"/>
              <a:buAutoNum type="alphaLcPeriod"/>
            </a:pPr>
            <a:r>
              <a:rPr lang="en-US" sz="1600" dirty="0">
                <a:latin typeface="+mj-lt"/>
                <a:ea typeface="Cambria" panose="02040503050406030204" pitchFamily="18" charset="0"/>
                <a:cs typeface="Times New Roman" panose="02020603050405020304" pitchFamily="18" charset="0"/>
              </a:rPr>
              <a:t>June 6, 2019  2:00-4:30 </a:t>
            </a:r>
          </a:p>
        </p:txBody>
      </p:sp>
    </p:spTree>
    <p:extLst>
      <p:ext uri="{BB962C8B-B14F-4D97-AF65-F5344CB8AC3E}">
        <p14:creationId xmlns:p14="http://schemas.microsoft.com/office/powerpoint/2010/main" val="22773745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themeOverride>
</file>

<file path=docProps/app.xml><?xml version="1.0" encoding="utf-8"?>
<Properties xmlns="http://schemas.openxmlformats.org/officeDocument/2006/extended-properties" xmlns:vt="http://schemas.openxmlformats.org/officeDocument/2006/docPropsVTypes">
  <Template/>
  <TotalTime>14</TotalTime>
  <Words>328</Words>
  <Application>Microsoft Office PowerPoint</Application>
  <PresentationFormat>Widescreen</PresentationFormat>
  <Paragraphs>84</Paragraphs>
  <Slides>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ＭＳ Ｐゴシック</vt:lpstr>
      <vt:lpstr>Arial</vt:lpstr>
      <vt:lpstr>Calibri</vt:lpstr>
      <vt:lpstr>Cambria</vt:lpstr>
      <vt:lpstr>Helvetica Neue</vt:lpstr>
      <vt:lpstr>News Gothic MT</vt:lpstr>
      <vt:lpstr>Times New Roman</vt:lpstr>
      <vt:lpstr>Wingdings 2</vt:lpstr>
      <vt:lpstr>Breeze</vt:lpstr>
      <vt:lpstr>PowerPoint Presentation</vt:lpstr>
      <vt:lpstr>Chronic Disease Management Programs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Reuter</dc:creator>
  <cp:lastModifiedBy>Judy Reuter</cp:lastModifiedBy>
  <cp:revision>6</cp:revision>
  <dcterms:created xsi:type="dcterms:W3CDTF">2018-09-04T22:09:08Z</dcterms:created>
  <dcterms:modified xsi:type="dcterms:W3CDTF">2018-09-05T13:17:40Z</dcterms:modified>
</cp:coreProperties>
</file>