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4"/>
  </p:sldMasterIdLst>
  <p:notesMasterIdLst>
    <p:notesMasterId r:id="rId15"/>
  </p:notesMasterIdLst>
  <p:handoutMasterIdLst>
    <p:handoutMasterId r:id="rId16"/>
  </p:handoutMasterIdLst>
  <p:sldIdLst>
    <p:sldId id="1411" r:id="rId5"/>
    <p:sldId id="1491" r:id="rId6"/>
    <p:sldId id="1483" r:id="rId7"/>
    <p:sldId id="1420" r:id="rId8"/>
    <p:sldId id="1493" r:id="rId9"/>
    <p:sldId id="1492" r:id="rId10"/>
    <p:sldId id="1485" r:id="rId11"/>
    <p:sldId id="1459" r:id="rId12"/>
    <p:sldId id="1498" r:id="rId13"/>
    <p:sldId id="1497" r:id="rId14"/>
  </p:sldIdLst>
  <p:sldSz cx="9144000" cy="5143500" type="screen16x9"/>
  <p:notesSz cx="7010400" cy="9296400"/>
  <p:defaultTextStyle>
    <a:defPPr>
      <a:defRPr lang="en-US"/>
    </a:defPPr>
    <a:lvl1pPr algn="l" rtl="0" fontAlgn="base">
      <a:spcBef>
        <a:spcPct val="0"/>
      </a:spcBef>
      <a:spcAft>
        <a:spcPct val="0"/>
      </a:spcAft>
      <a:defRPr sz="2800" kern="1200">
        <a:solidFill>
          <a:schemeClr val="tx1"/>
        </a:solidFill>
        <a:latin typeface="Arial"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cKenna, Megan" initials="MM" lastIdx="1" clrIdx="6">
    <p:extLst/>
  </p:cmAuthor>
  <p:cmAuthor id="1" name="Harmeling, John" initials="HJ" lastIdx="66" clrIdx="0">
    <p:extLst/>
  </p:cmAuthor>
  <p:cmAuthor id="8" name="Seeley, Ruth" initials="SR" lastIdx="1" clrIdx="7">
    <p:extLst>
      <p:ext uri="{19B8F6BF-5375-455C-9EA6-DF929625EA0E}">
        <p15:presenceInfo xmlns:p15="http://schemas.microsoft.com/office/powerpoint/2012/main" userId="S-1-5-21-507921405-362288127-725345543-269750" providerId="AD"/>
      </p:ext>
    </p:extLst>
  </p:cmAuthor>
  <p:cmAuthor id="2" name="Cate Downes" initials="" lastIdx="1" clrIdx="1"/>
  <p:cmAuthor id="9" name="Fink, Dana (ACL)" initials="FD(" lastIdx="1" clrIdx="8">
    <p:extLst>
      <p:ext uri="{19B8F6BF-5375-455C-9EA6-DF929625EA0E}">
        <p15:presenceInfo xmlns:p15="http://schemas.microsoft.com/office/powerpoint/2012/main" userId="S-1-5-21-1747495209-1248221918-2216747781-168024" providerId="AD"/>
      </p:ext>
    </p:extLst>
  </p:cmAuthor>
  <p:cmAuthor id="3" name="Martin, Kristen" initials="MK" lastIdx="2" clrIdx="2">
    <p:extLst/>
  </p:cmAuthor>
  <p:cmAuthor id="4" name="Erker, Libby" initials="EL" lastIdx="2" clrIdx="3"/>
  <p:cmAuthor id="5" name="Tarver, Carol" initials="TC" lastIdx="6" clrIdx="4"/>
  <p:cmAuthor id="6" name="Rubenson, Todd" initials="RT" lastIdx="2"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F2D7F"/>
    <a:srgbClr val="C8BEAF"/>
    <a:srgbClr val="E62841"/>
    <a:srgbClr val="FF7D1E"/>
    <a:srgbClr val="9BD732"/>
    <a:srgbClr val="00A7B5"/>
    <a:srgbClr val="B9ABCC"/>
    <a:srgbClr val="9581B2"/>
    <a:srgbClr val="7257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85" autoAdjust="0"/>
    <p:restoredTop sz="82723" autoAdjust="0"/>
  </p:normalViewPr>
  <p:slideViewPr>
    <p:cSldViewPr snapToGrid="0">
      <p:cViewPr varScale="1">
        <p:scale>
          <a:sx n="92" d="100"/>
          <a:sy n="92" d="100"/>
        </p:scale>
        <p:origin x="318" y="84"/>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51" d="100"/>
          <a:sy n="51" d="100"/>
        </p:scale>
        <p:origin x="2692" y="5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dirty="0"/>
          </a:p>
        </p:txBody>
      </p:sp>
      <p:sp>
        <p:nvSpPr>
          <p:cNvPr id="37891"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dirty="0"/>
          </a:p>
        </p:txBody>
      </p:sp>
      <p:sp>
        <p:nvSpPr>
          <p:cNvPr id="37892"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dirty="0"/>
          </a:p>
        </p:txBody>
      </p:sp>
      <p:sp>
        <p:nvSpPr>
          <p:cNvPr id="37893"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768372C4-2749-46F5-A082-10657467D07E}" type="slidenum">
              <a:rPr lang="en-US"/>
              <a:pPr>
                <a:defRPr/>
              </a:pPr>
              <a:t>‹#›</a:t>
            </a:fld>
            <a:endParaRPr lang="en-US" dirty="0"/>
          </a:p>
        </p:txBody>
      </p:sp>
    </p:spTree>
    <p:extLst>
      <p:ext uri="{BB962C8B-B14F-4D97-AF65-F5344CB8AC3E}">
        <p14:creationId xmlns:p14="http://schemas.microsoft.com/office/powerpoint/2010/main" val="213900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cs typeface="Arial" panose="020B0604020202020204" pitchFamily="34" charset="0"/>
              </a:defRPr>
            </a:lvl1pPr>
          </a:lstStyle>
          <a:p>
            <a:pPr>
              <a:defRPr/>
            </a:pPr>
            <a:endParaRPr lang="en-US" dirty="0"/>
          </a:p>
        </p:txBody>
      </p:sp>
      <p:sp>
        <p:nvSpPr>
          <p:cNvPr id="39939"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pPr>
              <a:defRPr/>
            </a:pPr>
            <a:endParaRPr lang="en-US" dirty="0"/>
          </a:p>
        </p:txBody>
      </p:sp>
      <p:sp>
        <p:nvSpPr>
          <p:cNvPr id="3076"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9942"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cs typeface="Arial" panose="020B0604020202020204" pitchFamily="34" charset="0"/>
              </a:defRPr>
            </a:lvl1pPr>
          </a:lstStyle>
          <a:p>
            <a:pPr>
              <a:defRPr/>
            </a:pPr>
            <a:endParaRPr lang="en-US" dirty="0"/>
          </a:p>
        </p:txBody>
      </p:sp>
      <p:sp>
        <p:nvSpPr>
          <p:cNvPr id="39943"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pPr>
              <a:defRPr/>
            </a:pPr>
            <a:fld id="{772E25AE-7BE6-49D0-BDEF-32EA38243953}" type="slidenum">
              <a:rPr lang="en-US" smtClean="0"/>
              <a:pPr>
                <a:defRPr/>
              </a:pPr>
              <a:t>‹#›</a:t>
            </a:fld>
            <a:endParaRPr lang="en-US" dirty="0"/>
          </a:p>
        </p:txBody>
      </p:sp>
    </p:spTree>
    <p:extLst>
      <p:ext uri="{BB962C8B-B14F-4D97-AF65-F5344CB8AC3E}">
        <p14:creationId xmlns:p14="http://schemas.microsoft.com/office/powerpoint/2010/main" val="25510876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Complex structure</a:t>
            </a:r>
            <a:r>
              <a:rPr lang="en-US" baseline="0" dirty="0" smtClean="0"/>
              <a:t> – departments and associated programs</a:t>
            </a:r>
            <a:endParaRPr lang="en-US" dirty="0"/>
          </a:p>
        </p:txBody>
      </p:sp>
      <p:sp>
        <p:nvSpPr>
          <p:cNvPr id="4" name="Slide Number Placeholder 3"/>
          <p:cNvSpPr>
            <a:spLocks noGrp="1"/>
          </p:cNvSpPr>
          <p:nvPr>
            <p:ph type="sldNum" sz="quarter" idx="10"/>
          </p:nvPr>
        </p:nvSpPr>
        <p:spPr/>
        <p:txBody>
          <a:bodyPr/>
          <a:lstStyle/>
          <a:p>
            <a:pPr>
              <a:defRPr/>
            </a:pPr>
            <a:fld id="{772E25AE-7BE6-49D0-BDEF-32EA38243953}" type="slidenum">
              <a:rPr lang="en-US" smtClean="0"/>
              <a:pPr>
                <a:defRPr/>
              </a:pPr>
              <a:t>3</a:t>
            </a:fld>
            <a:endParaRPr lang="en-US" dirty="0"/>
          </a:p>
        </p:txBody>
      </p:sp>
    </p:spTree>
    <p:extLst>
      <p:ext uri="{BB962C8B-B14F-4D97-AF65-F5344CB8AC3E}">
        <p14:creationId xmlns:p14="http://schemas.microsoft.com/office/powerpoint/2010/main" val="1023718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Arial" panose="020B0604020202020204" pitchFamily="34" charset="0"/>
                <a:ea typeface="+mn-ea"/>
                <a:cs typeface="Arial" panose="020B0604020202020204" pitchFamily="34" charset="0"/>
              </a:rPr>
              <a:t>The purpose of this program is to create and strengthen a system of services and supports that maximizes the independence, well-being, and health of persons with TBI across the lifespan and</a:t>
            </a:r>
            <a:r>
              <a:rPr lang="en-US" sz="1200" kern="1200" baseline="0" dirty="0" smtClean="0">
                <a:solidFill>
                  <a:schemeClr val="tx1"/>
                </a:solidFill>
                <a:effectLst/>
                <a:latin typeface="Arial" panose="020B0604020202020204" pitchFamily="34" charset="0"/>
                <a:ea typeface="+mn-ea"/>
                <a:cs typeface="Arial" panose="020B0604020202020204" pitchFamily="34" charset="0"/>
              </a:rPr>
              <a:t> aids</a:t>
            </a:r>
            <a:r>
              <a:rPr lang="en-US" sz="1200" kern="1200" dirty="0" smtClean="0">
                <a:solidFill>
                  <a:schemeClr val="tx1"/>
                </a:solidFill>
                <a:effectLst/>
                <a:latin typeface="Arial" panose="020B0604020202020204" pitchFamily="34" charset="0"/>
                <a:ea typeface="+mn-ea"/>
                <a:cs typeface="Arial" panose="020B0604020202020204" pitchFamily="34" charset="0"/>
              </a:rPr>
              <a:t> their families, and their caregivers.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Arial" panose="020B0604020202020204" pitchFamily="34" charset="0"/>
                <a:ea typeface="+mn-ea"/>
                <a:cs typeface="Arial" panose="020B0604020202020204" pitchFamily="34" charset="0"/>
              </a:rPr>
              <a:t>For the 2018 funding cycle, ACL is funding two tiers of grantees through the TBI State Partnership Program: Partner State Grants and Mentor State Grants.  </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Arial" panose="020B0604020202020204" pitchFamily="34" charset="0"/>
                <a:ea typeface="+mn-ea"/>
                <a:cs typeface="Arial" panose="020B0604020202020204" pitchFamily="34" charset="0"/>
              </a:rPr>
              <a:t>Grantees from both tiers will work together to maximize the program’s impact nationally. </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Arial" panose="020B0604020202020204" pitchFamily="34" charset="0"/>
                <a:ea typeface="+mn-ea"/>
                <a:cs typeface="Arial" panose="020B0604020202020204" pitchFamily="34" charset="0"/>
              </a:rPr>
              <a:t>ACL is focused on fostering collaboration between partner and mentor states, and among other TBI stakeholders.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kern="1200" dirty="0" smtClean="0">
              <a:solidFill>
                <a:schemeClr val="tx1"/>
              </a:solidFill>
              <a:effectLst/>
              <a:latin typeface="Arial" panose="020B0604020202020204" pitchFamily="34" charset="0"/>
              <a:ea typeface="+mn-ea"/>
              <a:cs typeface="Arial" panose="020B0604020202020204" pitchFamily="34" charset="0"/>
            </a:endParaRP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kern="1200" dirty="0" smtClean="0">
              <a:solidFill>
                <a:schemeClr val="tx1"/>
              </a:solidFill>
              <a:effectLst/>
              <a:latin typeface="Arial" panose="020B0604020202020204" pitchFamily="34" charset="0"/>
              <a:ea typeface="+mn-ea"/>
              <a:cs typeface="Arial" panose="020B0604020202020204" pitchFamily="34" charset="0"/>
            </a:endParaRPr>
          </a:p>
          <a:p>
            <a:pPr marL="457200" marR="0" lvl="1"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kern="1200" dirty="0" smtClean="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772E25AE-7BE6-49D0-BDEF-32EA38243953}" type="slidenum">
              <a:rPr lang="en-US" smtClean="0"/>
              <a:pPr>
                <a:defRPr/>
              </a:pPr>
              <a:t>4</a:t>
            </a:fld>
            <a:endParaRPr lang="en-US" dirty="0"/>
          </a:p>
        </p:txBody>
      </p:sp>
    </p:spTree>
    <p:extLst>
      <p:ext uri="{BB962C8B-B14F-4D97-AF65-F5344CB8AC3E}">
        <p14:creationId xmlns:p14="http://schemas.microsoft.com/office/powerpoint/2010/main" val="320187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This is a snapshot of state</a:t>
            </a:r>
            <a:r>
              <a:rPr lang="en-US" baseline="0" dirty="0" smtClean="0"/>
              <a:t> priority areas – not all inclusive </a:t>
            </a:r>
          </a:p>
        </p:txBody>
      </p:sp>
      <p:sp>
        <p:nvSpPr>
          <p:cNvPr id="4" name="Slide Number Placeholder 3"/>
          <p:cNvSpPr>
            <a:spLocks noGrp="1"/>
          </p:cNvSpPr>
          <p:nvPr>
            <p:ph type="sldNum" sz="quarter" idx="10"/>
          </p:nvPr>
        </p:nvSpPr>
        <p:spPr/>
        <p:txBody>
          <a:bodyPr/>
          <a:lstStyle/>
          <a:p>
            <a:pPr>
              <a:defRPr/>
            </a:pPr>
            <a:fld id="{772E25AE-7BE6-49D0-BDEF-32EA38243953}" type="slidenum">
              <a:rPr lang="en-US" smtClean="0"/>
              <a:pPr>
                <a:defRPr/>
              </a:pPr>
              <a:t>5</a:t>
            </a:fld>
            <a:endParaRPr lang="en-US" dirty="0"/>
          </a:p>
        </p:txBody>
      </p:sp>
    </p:spTree>
    <p:extLst>
      <p:ext uri="{BB962C8B-B14F-4D97-AF65-F5344CB8AC3E}">
        <p14:creationId xmlns:p14="http://schemas.microsoft.com/office/powerpoint/2010/main" val="387284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Arial" panose="020B0604020202020204" pitchFamily="34" charset="0"/>
                <a:ea typeface="+mn-ea"/>
                <a:cs typeface="Arial" panose="020B0604020202020204" pitchFamily="34" charset="0"/>
              </a:rPr>
              <a:t>Responsibilities for each group will include at least monthly teleconferences or webinars and a product produced annually.</a:t>
            </a:r>
          </a:p>
          <a:p>
            <a:pPr marL="457200" lvl="1" indent="0">
              <a:buFont typeface="Arial" panose="020B0604020202020204" pitchFamily="34" charset="0"/>
              <a:buNone/>
            </a:pPr>
            <a:endParaRPr lang="en-US" sz="1200" b="0" i="0" kern="1200" dirty="0" smtClean="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772E25AE-7BE6-49D0-BDEF-32EA38243953}" type="slidenum">
              <a:rPr lang="en-US" smtClean="0"/>
              <a:pPr>
                <a:defRPr/>
              </a:pPr>
              <a:t>6</a:t>
            </a:fld>
            <a:endParaRPr lang="en-US" dirty="0"/>
          </a:p>
        </p:txBody>
      </p:sp>
    </p:spTree>
    <p:extLst>
      <p:ext uri="{BB962C8B-B14F-4D97-AF65-F5344CB8AC3E}">
        <p14:creationId xmlns:p14="http://schemas.microsoft.com/office/powerpoint/2010/main" val="3847919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Website</a:t>
            </a:r>
            <a:r>
              <a:rPr lang="en-US" baseline="0" dirty="0" smtClean="0"/>
              <a:t> is in development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1000’s of legacy documents currently being reviewed, organized, catalogued.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There will be more than one access portal – public access and grantee workspace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Website access may be early </a:t>
            </a:r>
            <a:r>
              <a:rPr lang="en-US" baseline="0" dirty="0" smtClean="0"/>
              <a:t>2019</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Next slide will show you links that are partially hidden by the info boxes</a:t>
            </a:r>
            <a:endParaRPr lang="en-US" baseline="0" dirty="0" smtClean="0"/>
          </a:p>
        </p:txBody>
      </p:sp>
      <p:sp>
        <p:nvSpPr>
          <p:cNvPr id="4" name="Slide Number Placeholder 3"/>
          <p:cNvSpPr>
            <a:spLocks noGrp="1"/>
          </p:cNvSpPr>
          <p:nvPr>
            <p:ph type="sldNum" sz="quarter" idx="10"/>
          </p:nvPr>
        </p:nvSpPr>
        <p:spPr/>
        <p:txBody>
          <a:bodyPr/>
          <a:lstStyle/>
          <a:p>
            <a:pPr>
              <a:defRPr/>
            </a:pPr>
            <a:fld id="{772E25AE-7BE6-49D0-BDEF-32EA38243953}" type="slidenum">
              <a:rPr lang="en-US" smtClean="0"/>
              <a:pPr>
                <a:defRPr/>
              </a:pPr>
              <a:t>8</a:t>
            </a:fld>
            <a:endParaRPr lang="en-US" dirty="0"/>
          </a:p>
        </p:txBody>
      </p:sp>
    </p:spTree>
    <p:extLst>
      <p:ext uri="{BB962C8B-B14F-4D97-AF65-F5344CB8AC3E}">
        <p14:creationId xmlns:p14="http://schemas.microsoft.com/office/powerpoint/2010/main" val="37533147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urved photo">
    <p:spTree>
      <p:nvGrpSpPr>
        <p:cNvPr id="1" name=""/>
        <p:cNvGrpSpPr/>
        <p:nvPr/>
      </p:nvGrpSpPr>
      <p:grpSpPr>
        <a:xfrm>
          <a:off x="0" y="0"/>
          <a:ext cx="0" cy="0"/>
          <a:chOff x="0" y="0"/>
          <a:chExt cx="0" cy="0"/>
        </a:xfrm>
      </p:grpSpPr>
      <p:pic>
        <p:nvPicPr>
          <p:cNvPr id="12"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251" y="360922"/>
            <a:ext cx="2407919" cy="914399"/>
          </a:xfrm>
          <a:prstGeom prst="rect">
            <a:avLst/>
          </a:prstGeom>
        </p:spPr>
      </p:pic>
      <p:sp>
        <p:nvSpPr>
          <p:cNvPr id="8" name="Rectangle 7"/>
          <p:cNvSpPr/>
          <p:nvPr userDrawn="1"/>
        </p:nvSpPr>
        <p:spPr>
          <a:xfrm>
            <a:off x="9220200" y="0"/>
            <a:ext cx="1466850" cy="5143500"/>
          </a:xfrm>
          <a:prstGeom prst="rect">
            <a:avLst/>
          </a:prstGeom>
          <a:solidFill>
            <a:srgbClr val="C8BE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latin typeface="Arial" panose="020B0604020202020204" pitchFamily="34" charset="0"/>
                <a:cs typeface="Arial" panose="020B0604020202020204" pitchFamily="34" charset="0"/>
              </a:rPr>
              <a:t>To insert </a:t>
            </a:r>
            <a:r>
              <a:rPr lang="en-GB" sz="1400" baseline="0" dirty="0">
                <a:latin typeface="Arial" panose="020B0604020202020204" pitchFamily="34" charset="0"/>
                <a:cs typeface="Arial" panose="020B0604020202020204" pitchFamily="34" charset="0"/>
              </a:rPr>
              <a:t>image into frame click on the image frame and select image.</a:t>
            </a:r>
          </a:p>
          <a:p>
            <a:pPr algn="ctr"/>
            <a:r>
              <a:rPr lang="en-GB" sz="1400" baseline="0" dirty="0">
                <a:latin typeface="Arial" panose="020B0604020202020204" pitchFamily="34" charset="0"/>
                <a:cs typeface="Arial" panose="020B0604020202020204" pitchFamily="34" charset="0"/>
              </a:rPr>
              <a:t>To scale , crop and move the image, right click and choose the crop tool. You can now scale and move the image to the desired position.</a:t>
            </a:r>
            <a:endParaRPr lang="en-GB" sz="1400" dirty="0">
              <a:latin typeface="Arial" panose="020B0604020202020204" pitchFamily="34" charset="0"/>
              <a:cs typeface="Arial" panose="020B0604020202020204" pitchFamily="34" charset="0"/>
            </a:endParaRPr>
          </a:p>
        </p:txBody>
      </p:sp>
      <p:sp>
        <p:nvSpPr>
          <p:cNvPr id="13" name="Picture Placeholder 14"/>
          <p:cNvSpPr>
            <a:spLocks noGrp="1"/>
          </p:cNvSpPr>
          <p:nvPr>
            <p:ph type="pic" sz="quarter" idx="12" hasCustomPrompt="1"/>
          </p:nvPr>
        </p:nvSpPr>
        <p:spPr>
          <a:xfrm>
            <a:off x="4500563" y="1203325"/>
            <a:ext cx="4643438" cy="3940175"/>
          </a:xfrm>
          <a:custGeom>
            <a:avLst/>
            <a:gdLst>
              <a:gd name="connsiteX0" fmla="*/ 0 w 5751512"/>
              <a:gd name="connsiteY0" fmla="*/ 0 h 3946525"/>
              <a:gd name="connsiteX1" fmla="*/ 5751512 w 5751512"/>
              <a:gd name="connsiteY1" fmla="*/ 0 h 3946525"/>
              <a:gd name="connsiteX2" fmla="*/ 5751512 w 5751512"/>
              <a:gd name="connsiteY2" fmla="*/ 3946525 h 3946525"/>
              <a:gd name="connsiteX3" fmla="*/ 0 w 5751512"/>
              <a:gd name="connsiteY3" fmla="*/ 3946525 h 3946525"/>
              <a:gd name="connsiteX4" fmla="*/ 0 w 5751512"/>
              <a:gd name="connsiteY4" fmla="*/ 0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185476 w 5898059"/>
              <a:gd name="connsiteY0" fmla="*/ 145143 h 3946525"/>
              <a:gd name="connsiteX1" fmla="*/ 5898059 w 5898059"/>
              <a:gd name="connsiteY1" fmla="*/ 0 h 3946525"/>
              <a:gd name="connsiteX2" fmla="*/ 5898059 w 5898059"/>
              <a:gd name="connsiteY2" fmla="*/ 3946525 h 3946525"/>
              <a:gd name="connsiteX3" fmla="*/ 146547 w 5898059"/>
              <a:gd name="connsiteY3" fmla="*/ 3946525 h 3946525"/>
              <a:gd name="connsiteX4" fmla="*/ 3185476 w 5898059"/>
              <a:gd name="connsiteY4" fmla="*/ 145143 h 3946525"/>
              <a:gd name="connsiteX0" fmla="*/ 4670912 w 5779285"/>
              <a:gd name="connsiteY0" fmla="*/ 53092 h 3946525"/>
              <a:gd name="connsiteX1" fmla="*/ 5779285 w 5779285"/>
              <a:gd name="connsiteY1" fmla="*/ 0 h 3946525"/>
              <a:gd name="connsiteX2" fmla="*/ 5779285 w 5779285"/>
              <a:gd name="connsiteY2" fmla="*/ 3946525 h 3946525"/>
              <a:gd name="connsiteX3" fmla="*/ 27773 w 5779285"/>
              <a:gd name="connsiteY3" fmla="*/ 3946525 h 3946525"/>
              <a:gd name="connsiteX4" fmla="*/ 4670912 w 5779285"/>
              <a:gd name="connsiteY4" fmla="*/ 53092 h 3946525"/>
              <a:gd name="connsiteX0" fmla="*/ 4661785 w 5770158"/>
              <a:gd name="connsiteY0" fmla="*/ 53092 h 3946525"/>
              <a:gd name="connsiteX1" fmla="*/ 5770158 w 5770158"/>
              <a:gd name="connsiteY1" fmla="*/ 0 h 3946525"/>
              <a:gd name="connsiteX2" fmla="*/ 5770158 w 5770158"/>
              <a:gd name="connsiteY2" fmla="*/ 3946525 h 3946525"/>
              <a:gd name="connsiteX3" fmla="*/ 18646 w 5770158"/>
              <a:gd name="connsiteY3" fmla="*/ 3946525 h 3946525"/>
              <a:gd name="connsiteX4" fmla="*/ 4661785 w 5770158"/>
              <a:gd name="connsiteY4" fmla="*/ 53092 h 3946525"/>
              <a:gd name="connsiteX0" fmla="*/ 4357352 w 5465725"/>
              <a:gd name="connsiteY0" fmla="*/ 53092 h 3946525"/>
              <a:gd name="connsiteX1" fmla="*/ 5465725 w 5465725"/>
              <a:gd name="connsiteY1" fmla="*/ 0 h 3946525"/>
              <a:gd name="connsiteX2" fmla="*/ 5465725 w 5465725"/>
              <a:gd name="connsiteY2" fmla="*/ 3946525 h 3946525"/>
              <a:gd name="connsiteX3" fmla="*/ 21686 w 5465725"/>
              <a:gd name="connsiteY3" fmla="*/ 3936297 h 3946525"/>
              <a:gd name="connsiteX4" fmla="*/ 4357352 w 5465725"/>
              <a:gd name="connsiteY4" fmla="*/ 53092 h 3946525"/>
              <a:gd name="connsiteX0" fmla="*/ 4337247 w 5445620"/>
              <a:gd name="connsiteY0" fmla="*/ 53092 h 3946525"/>
              <a:gd name="connsiteX1" fmla="*/ 5445620 w 5445620"/>
              <a:gd name="connsiteY1" fmla="*/ 0 h 3946525"/>
              <a:gd name="connsiteX2" fmla="*/ 5445620 w 5445620"/>
              <a:gd name="connsiteY2" fmla="*/ 3946525 h 3946525"/>
              <a:gd name="connsiteX3" fmla="*/ 1581 w 5445620"/>
              <a:gd name="connsiteY3" fmla="*/ 3936297 h 3946525"/>
              <a:gd name="connsiteX4" fmla="*/ 4337247 w 5445620"/>
              <a:gd name="connsiteY4" fmla="*/ 53092 h 3946525"/>
              <a:gd name="connsiteX0" fmla="*/ 5432791 w 5444953"/>
              <a:gd name="connsiteY0" fmla="*/ 12179 h 3946525"/>
              <a:gd name="connsiteX1" fmla="*/ 5444953 w 5444953"/>
              <a:gd name="connsiteY1" fmla="*/ 0 h 3946525"/>
              <a:gd name="connsiteX2" fmla="*/ 5444953 w 5444953"/>
              <a:gd name="connsiteY2" fmla="*/ 3946525 h 3946525"/>
              <a:gd name="connsiteX3" fmla="*/ 914 w 5444953"/>
              <a:gd name="connsiteY3" fmla="*/ 3936297 h 3946525"/>
              <a:gd name="connsiteX4" fmla="*/ 5432791 w 5444953"/>
              <a:gd name="connsiteY4" fmla="*/ 12179 h 3946525"/>
              <a:gd name="connsiteX0" fmla="*/ 5433450 w 5445612"/>
              <a:gd name="connsiteY0" fmla="*/ 12179 h 3946525"/>
              <a:gd name="connsiteX1" fmla="*/ 5445612 w 5445612"/>
              <a:gd name="connsiteY1" fmla="*/ 0 h 3946525"/>
              <a:gd name="connsiteX2" fmla="*/ 5445612 w 5445612"/>
              <a:gd name="connsiteY2" fmla="*/ 3946525 h 3946525"/>
              <a:gd name="connsiteX3" fmla="*/ 1573 w 5445612"/>
              <a:gd name="connsiteY3" fmla="*/ 3936297 h 3946525"/>
              <a:gd name="connsiteX4" fmla="*/ 5433450 w 5445612"/>
              <a:gd name="connsiteY4" fmla="*/ 12179 h 3946525"/>
              <a:gd name="connsiteX0" fmla="*/ 5380034 w 5392196"/>
              <a:gd name="connsiteY0" fmla="*/ 12179 h 3946525"/>
              <a:gd name="connsiteX1" fmla="*/ 5392196 w 5392196"/>
              <a:gd name="connsiteY1" fmla="*/ 0 h 3946525"/>
              <a:gd name="connsiteX2" fmla="*/ 5392196 w 5392196"/>
              <a:gd name="connsiteY2" fmla="*/ 3946525 h 3946525"/>
              <a:gd name="connsiteX3" fmla="*/ 1631 w 5392196"/>
              <a:gd name="connsiteY3" fmla="*/ 3721509 h 3946525"/>
              <a:gd name="connsiteX4" fmla="*/ 5380034 w 5392196"/>
              <a:gd name="connsiteY4" fmla="*/ 12179 h 3946525"/>
              <a:gd name="connsiteX0" fmla="*/ 5420095 w 5432257"/>
              <a:gd name="connsiteY0" fmla="*/ 12179 h 3946525"/>
              <a:gd name="connsiteX1" fmla="*/ 5432257 w 5432257"/>
              <a:gd name="connsiteY1" fmla="*/ 0 h 3946525"/>
              <a:gd name="connsiteX2" fmla="*/ 5432257 w 5432257"/>
              <a:gd name="connsiteY2" fmla="*/ 3946525 h 3946525"/>
              <a:gd name="connsiteX3" fmla="*/ 1587 w 5432257"/>
              <a:gd name="connsiteY3" fmla="*/ 3946525 h 3946525"/>
              <a:gd name="connsiteX4" fmla="*/ 5420095 w 5432257"/>
              <a:gd name="connsiteY4" fmla="*/ 12179 h 394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257" h="3946525">
                <a:moveTo>
                  <a:pt x="5420095" y="12179"/>
                </a:moveTo>
                <a:lnTo>
                  <a:pt x="5432257" y="0"/>
                </a:lnTo>
                <a:lnTo>
                  <a:pt x="5432257" y="3946525"/>
                </a:lnTo>
                <a:lnTo>
                  <a:pt x="1587" y="3946525"/>
                </a:lnTo>
                <a:cubicBezTo>
                  <a:pt x="-54433" y="2778027"/>
                  <a:pt x="1365326" y="84261"/>
                  <a:pt x="5420095" y="12179"/>
                </a:cubicBezTo>
                <a:close/>
              </a:path>
            </a:pathLst>
          </a:custGeom>
        </p:spPr>
        <p:txBody>
          <a:bodyPr vert="horz"/>
          <a:lstStyle>
            <a:lvl1pPr marL="0" indent="0" algn="r">
              <a:buNone/>
              <a:defRPr sz="1300">
                <a:solidFill>
                  <a:schemeClr val="accent1"/>
                </a:solidFill>
              </a:defRPr>
            </a:lvl1pPr>
          </a:lstStyle>
          <a:p>
            <a:r>
              <a:rPr lang="en-US" dirty="0"/>
              <a:t>Click icon to add photo</a:t>
            </a:r>
          </a:p>
        </p:txBody>
      </p:sp>
      <p:cxnSp>
        <p:nvCxnSpPr>
          <p:cNvPr id="17" name="Straight Connector 16"/>
          <p:cNvCxnSpPr/>
          <p:nvPr userDrawn="1"/>
        </p:nvCxnSpPr>
        <p:spPr>
          <a:xfrm>
            <a:off x="476251" y="3252955"/>
            <a:ext cx="1562099" cy="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itle Placeholder"/>
          <p:cNvSpPr>
            <a:spLocks noGrp="1" noChangeArrowheads="1"/>
          </p:cNvSpPr>
          <p:nvPr>
            <p:ph type="ctrTitle" sz="quarter"/>
          </p:nvPr>
        </p:nvSpPr>
        <p:spPr>
          <a:xfrm>
            <a:off x="457200" y="1473361"/>
            <a:ext cx="5448300" cy="1116967"/>
          </a:xfrm>
        </p:spPr>
        <p:txBody>
          <a:bodyPr anchor="b"/>
          <a:lstStyle>
            <a:lvl1pPr>
              <a:defRPr sz="3600">
                <a:solidFill>
                  <a:schemeClr val="accent1"/>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19" name="Text Placeholder 10"/>
          <p:cNvSpPr>
            <a:spLocks noGrp="1"/>
          </p:cNvSpPr>
          <p:nvPr>
            <p:ph type="body" sz="quarter" idx="10" hasCustomPrompt="1"/>
          </p:nvPr>
        </p:nvSpPr>
        <p:spPr>
          <a:xfrm>
            <a:off x="457200" y="2590328"/>
            <a:ext cx="5448300" cy="266548"/>
          </a:xfrm>
        </p:spPr>
        <p:txBody>
          <a:bodyPr anchor="b"/>
          <a:lstStyle>
            <a:lvl1pPr marL="0" indent="0">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Secondary header here</a:t>
            </a:r>
          </a:p>
        </p:txBody>
      </p:sp>
      <p:sp>
        <p:nvSpPr>
          <p:cNvPr id="20" name="Content Placeholder 12"/>
          <p:cNvSpPr>
            <a:spLocks noGrp="1"/>
          </p:cNvSpPr>
          <p:nvPr>
            <p:ph sz="quarter" idx="11" hasCustomPrompt="1"/>
          </p:nvPr>
        </p:nvSpPr>
        <p:spPr>
          <a:xfrm>
            <a:off x="457200" y="3346666"/>
            <a:ext cx="3882571" cy="508907"/>
          </a:xfrm>
        </p:spPr>
        <p:txBody>
          <a:bodyPr/>
          <a:lstStyle>
            <a:lvl1pPr marL="0" indent="0">
              <a:buNone/>
              <a:defRPr sz="13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DATE TO GO HERE</a:t>
            </a:r>
          </a:p>
        </p:txBody>
      </p:sp>
    </p:spTree>
    <p:extLst>
      <p:ext uri="{BB962C8B-B14F-4D97-AF65-F5344CB8AC3E}">
        <p14:creationId xmlns:p14="http://schemas.microsoft.com/office/powerpoint/2010/main" val="6975375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lor curved photo">
    <p:spTree>
      <p:nvGrpSpPr>
        <p:cNvPr id="1" name=""/>
        <p:cNvGrpSpPr/>
        <p:nvPr/>
      </p:nvGrpSpPr>
      <p:grpSpPr>
        <a:xfrm>
          <a:off x="0" y="0"/>
          <a:ext cx="0" cy="0"/>
          <a:chOff x="0" y="0"/>
          <a:chExt cx="0" cy="0"/>
        </a:xfrm>
      </p:grpSpPr>
      <p:cxnSp>
        <p:nvCxnSpPr>
          <p:cNvPr id="14" name="Straight Connector 13"/>
          <p:cNvCxnSpPr/>
          <p:nvPr userDrawn="1"/>
        </p:nvCxnSpPr>
        <p:spPr>
          <a:xfrm>
            <a:off x="476251" y="3421397"/>
            <a:ext cx="1562099" cy="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itle Placeholder"/>
          <p:cNvSpPr>
            <a:spLocks noGrp="1" noChangeArrowheads="1"/>
          </p:cNvSpPr>
          <p:nvPr>
            <p:ph type="ctrTitle" sz="quarter"/>
          </p:nvPr>
        </p:nvSpPr>
        <p:spPr>
          <a:xfrm>
            <a:off x="457200" y="1641803"/>
            <a:ext cx="5448300" cy="1116967"/>
          </a:xfrm>
        </p:spPr>
        <p:txBody>
          <a:bodyPr anchor="b"/>
          <a:lstStyle>
            <a:lvl1pPr>
              <a:defRPr sz="2800">
                <a:solidFill>
                  <a:schemeClr val="accent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17" name="Text Placeholder 10"/>
          <p:cNvSpPr>
            <a:spLocks noGrp="1"/>
          </p:cNvSpPr>
          <p:nvPr>
            <p:ph type="body" sz="quarter" idx="10" hasCustomPrompt="1"/>
          </p:nvPr>
        </p:nvSpPr>
        <p:spPr>
          <a:xfrm>
            <a:off x="457200" y="2758770"/>
            <a:ext cx="5448300" cy="266548"/>
          </a:xfrm>
        </p:spPr>
        <p:txBody>
          <a:bodyPr anchor="b"/>
          <a:lstStyle>
            <a:lvl1pPr marL="0" indent="0">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Secondary header here</a:t>
            </a:r>
          </a:p>
        </p:txBody>
      </p:sp>
      <p:sp>
        <p:nvSpPr>
          <p:cNvPr id="18" name="Content Placeholder 12"/>
          <p:cNvSpPr>
            <a:spLocks noGrp="1"/>
          </p:cNvSpPr>
          <p:nvPr>
            <p:ph sz="quarter" idx="11" hasCustomPrompt="1"/>
          </p:nvPr>
        </p:nvSpPr>
        <p:spPr>
          <a:xfrm>
            <a:off x="457200" y="3515108"/>
            <a:ext cx="3882571" cy="508907"/>
          </a:xfrm>
        </p:spPr>
        <p:txBody>
          <a:bodyPr/>
          <a:lstStyle>
            <a:lvl1pPr marL="0" indent="0">
              <a:buNone/>
              <a:defRPr sz="13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DATE TO GO HERE</a:t>
            </a:r>
          </a:p>
        </p:txBody>
      </p:sp>
      <p:pic>
        <p:nvPicPr>
          <p:cNvPr id="8"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300006"/>
            <a:ext cx="2167127" cy="705073"/>
          </a:xfrm>
          <a:prstGeom prst="rect">
            <a:avLst/>
          </a:prstGeom>
        </p:spPr>
      </p:pic>
      <p:pic>
        <p:nvPicPr>
          <p:cNvPr id="3" name="Picture 2"/>
          <p:cNvPicPr>
            <a:picLocks noChangeAspect="1"/>
          </p:cNvPicPr>
          <p:nvPr userDrawn="1"/>
        </p:nvPicPr>
        <p:blipFill>
          <a:blip r:embed="rId3">
            <a:grayscl/>
            <a:extLst>
              <a:ext uri="{28A0092B-C50C-407E-A947-70E740481C1C}">
                <a14:useLocalDpi xmlns:a14="http://schemas.microsoft.com/office/drawing/2010/main" val="0"/>
              </a:ext>
            </a:extLst>
          </a:blip>
          <a:stretch>
            <a:fillRect/>
          </a:stretch>
        </p:blipFill>
        <p:spPr>
          <a:xfrm>
            <a:off x="6218729" y="241063"/>
            <a:ext cx="822960" cy="82296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576" y="378223"/>
            <a:ext cx="1328010" cy="548640"/>
          </a:xfrm>
          <a:prstGeom prst="rect">
            <a:avLst/>
          </a:prstGeom>
        </p:spPr>
      </p:pic>
      <p:grpSp>
        <p:nvGrpSpPr>
          <p:cNvPr id="5" name="Group 4"/>
          <p:cNvGrpSpPr/>
          <p:nvPr userDrawn="1"/>
        </p:nvGrpSpPr>
        <p:grpSpPr>
          <a:xfrm>
            <a:off x="4500139" y="1177925"/>
            <a:ext cx="4688311" cy="4015740"/>
            <a:chOff x="4500563" y="1203325"/>
            <a:chExt cx="4688311" cy="4015740"/>
          </a:xfrm>
        </p:grpSpPr>
        <p:sp>
          <p:nvSpPr>
            <p:cNvPr id="13" name="Rectangle 1"/>
            <p:cNvSpPr/>
            <p:nvPr userDrawn="1"/>
          </p:nvSpPr>
          <p:spPr>
            <a:xfrm>
              <a:off x="4500563" y="1203325"/>
              <a:ext cx="4643437" cy="3962400"/>
            </a:xfrm>
            <a:custGeom>
              <a:avLst/>
              <a:gdLst>
                <a:gd name="connsiteX0" fmla="*/ 0 w 5143500"/>
                <a:gd name="connsiteY0" fmla="*/ 0 h 5143500"/>
                <a:gd name="connsiteX1" fmla="*/ 5143500 w 5143500"/>
                <a:gd name="connsiteY1" fmla="*/ 0 h 5143500"/>
                <a:gd name="connsiteX2" fmla="*/ 5143500 w 5143500"/>
                <a:gd name="connsiteY2" fmla="*/ 5143500 h 5143500"/>
                <a:gd name="connsiteX3" fmla="*/ 0 w 5143500"/>
                <a:gd name="connsiteY3" fmla="*/ 5143500 h 5143500"/>
                <a:gd name="connsiteX4" fmla="*/ 0 w 5143500"/>
                <a:gd name="connsiteY4" fmla="*/ 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8254 w 5144754"/>
                <a:gd name="connsiteY0" fmla="*/ 2006600 h 5143500"/>
                <a:gd name="connsiteX1" fmla="*/ 5144754 w 5144754"/>
                <a:gd name="connsiteY1" fmla="*/ 0 h 5143500"/>
                <a:gd name="connsiteX2" fmla="*/ 5144754 w 5144754"/>
                <a:gd name="connsiteY2" fmla="*/ 5143500 h 5143500"/>
                <a:gd name="connsiteX3" fmla="*/ 1254 w 5144754"/>
                <a:gd name="connsiteY3" fmla="*/ 5143500 h 5143500"/>
                <a:gd name="connsiteX4" fmla="*/ 1398254 w 5144754"/>
                <a:gd name="connsiteY4" fmla="*/ 2006600 h 5143500"/>
                <a:gd name="connsiteX0" fmla="*/ 1419236 w 5165736"/>
                <a:gd name="connsiteY0" fmla="*/ 2006600 h 5143500"/>
                <a:gd name="connsiteX1" fmla="*/ 5165736 w 5165736"/>
                <a:gd name="connsiteY1" fmla="*/ 0 h 5143500"/>
                <a:gd name="connsiteX2" fmla="*/ 5165736 w 5165736"/>
                <a:gd name="connsiteY2" fmla="*/ 5143500 h 5143500"/>
                <a:gd name="connsiteX3" fmla="*/ 22236 w 5165736"/>
                <a:gd name="connsiteY3" fmla="*/ 5143500 h 5143500"/>
                <a:gd name="connsiteX4" fmla="*/ 1419236 w 5165736"/>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600466 w 5143766"/>
                <a:gd name="connsiteY0" fmla="*/ 2120900 h 5143500"/>
                <a:gd name="connsiteX1" fmla="*/ 5143766 w 5143766"/>
                <a:gd name="connsiteY1" fmla="*/ 0 h 5143500"/>
                <a:gd name="connsiteX2" fmla="*/ 5143766 w 5143766"/>
                <a:gd name="connsiteY2" fmla="*/ 5143500 h 5143500"/>
                <a:gd name="connsiteX3" fmla="*/ 266 w 5143766"/>
                <a:gd name="connsiteY3" fmla="*/ 5143500 h 5143500"/>
                <a:gd name="connsiteX4" fmla="*/ 1600466 w 5143766"/>
                <a:gd name="connsiteY4" fmla="*/ 21209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1105234 w 5143833"/>
                <a:gd name="connsiteY3" fmla="*/ 5143500 h 5143500"/>
                <a:gd name="connsiteX4" fmla="*/ 333 w 5143833"/>
                <a:gd name="connsiteY4" fmla="*/ 5143500 h 5143500"/>
                <a:gd name="connsiteX5" fmla="*/ 1435433 w 5143833"/>
                <a:gd name="connsiteY5" fmla="*/ 2159000 h 5143500"/>
                <a:gd name="connsiteX0" fmla="*/ 487278 w 4195678"/>
                <a:gd name="connsiteY0" fmla="*/ 2159000 h 5168900"/>
                <a:gd name="connsiteX1" fmla="*/ 4195678 w 4195678"/>
                <a:gd name="connsiteY1" fmla="*/ 0 h 5168900"/>
                <a:gd name="connsiteX2" fmla="*/ 4195678 w 4195678"/>
                <a:gd name="connsiteY2" fmla="*/ 5143500 h 5168900"/>
                <a:gd name="connsiteX3" fmla="*/ 157079 w 4195678"/>
                <a:gd name="connsiteY3" fmla="*/ 5143500 h 5168900"/>
                <a:gd name="connsiteX4" fmla="*/ 144378 w 4195678"/>
                <a:gd name="connsiteY4" fmla="*/ 5168900 h 5168900"/>
                <a:gd name="connsiteX5" fmla="*/ 487278 w 4195678"/>
                <a:gd name="connsiteY5" fmla="*/ 2159000 h 5168900"/>
                <a:gd name="connsiteX0" fmla="*/ 928533 w 4636933"/>
                <a:gd name="connsiteY0" fmla="*/ 2159000 h 5181600"/>
                <a:gd name="connsiteX1" fmla="*/ 4636933 w 4636933"/>
                <a:gd name="connsiteY1" fmla="*/ 0 h 5181600"/>
                <a:gd name="connsiteX2" fmla="*/ 4636933 w 4636933"/>
                <a:gd name="connsiteY2" fmla="*/ 5143500 h 5181600"/>
                <a:gd name="connsiteX3" fmla="*/ 598334 w 4636933"/>
                <a:gd name="connsiteY3" fmla="*/ 5143500 h 5181600"/>
                <a:gd name="connsiteX4" fmla="*/ 1433 w 4636933"/>
                <a:gd name="connsiteY4" fmla="*/ 5181600 h 5181600"/>
                <a:gd name="connsiteX5" fmla="*/ 928533 w 4636933"/>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5" fmla="*/ 927100 w 4635500"/>
                <a:gd name="connsiteY5" fmla="*/ 21590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5147 h 5145147"/>
                <a:gd name="connsiteX1" fmla="*/ 4635500 w 4635500"/>
                <a:gd name="connsiteY1" fmla="*/ 1647 h 5145147"/>
                <a:gd name="connsiteX2" fmla="*/ 4635500 w 4635500"/>
                <a:gd name="connsiteY2" fmla="*/ 5145147 h 5145147"/>
                <a:gd name="connsiteX3" fmla="*/ 596901 w 4635500"/>
                <a:gd name="connsiteY3" fmla="*/ 5145147 h 5145147"/>
                <a:gd name="connsiteX4" fmla="*/ 0 w 4635500"/>
                <a:gd name="connsiteY4" fmla="*/ 5145147 h 5145147"/>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457700"/>
                <a:gd name="connsiteY0" fmla="*/ 5143500 h 5143500"/>
                <a:gd name="connsiteX1" fmla="*/ 4457700 w 4457700"/>
                <a:gd name="connsiteY1" fmla="*/ 0 h 5143500"/>
                <a:gd name="connsiteX2" fmla="*/ 4457700 w 4457700"/>
                <a:gd name="connsiteY2" fmla="*/ 5143500 h 5143500"/>
                <a:gd name="connsiteX3" fmla="*/ 419101 w 4457700"/>
                <a:gd name="connsiteY3" fmla="*/ 5143500 h 5143500"/>
                <a:gd name="connsiteX4" fmla="*/ 0 w 4457700"/>
                <a:gd name="connsiteY4" fmla="*/ 5143500 h 51435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30800 h 5143500"/>
                <a:gd name="connsiteX1" fmla="*/ 4610100 w 4610100"/>
                <a:gd name="connsiteY1" fmla="*/ 0 h 5143500"/>
                <a:gd name="connsiteX2" fmla="*/ 4610100 w 4610100"/>
                <a:gd name="connsiteY2" fmla="*/ 5143500 h 5143500"/>
                <a:gd name="connsiteX3" fmla="*/ 571501 w 4610100"/>
                <a:gd name="connsiteY3" fmla="*/ 5143500 h 5143500"/>
                <a:gd name="connsiteX4" fmla="*/ 0 w 4610100"/>
                <a:gd name="connsiteY4" fmla="*/ 51308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0100" h="5143500">
                  <a:moveTo>
                    <a:pt x="0" y="5130800"/>
                  </a:moveTo>
                  <a:cubicBezTo>
                    <a:pt x="215900" y="1136650"/>
                    <a:pt x="3012017" y="38100"/>
                    <a:pt x="4610100" y="0"/>
                  </a:cubicBezTo>
                  <a:lnTo>
                    <a:pt x="4610100" y="5143500"/>
                  </a:lnTo>
                  <a:lnTo>
                    <a:pt x="571501" y="5143500"/>
                  </a:lnTo>
                  <a:lnTo>
                    <a:pt x="0" y="5130800"/>
                  </a:lnTo>
                  <a:close/>
                </a:path>
              </a:pathLst>
            </a:custGeom>
            <a:gradFill flip="none" rotWithShape="1">
              <a:gsLst>
                <a:gs pos="0">
                  <a:schemeClr val="accent2">
                    <a:lumMod val="75000"/>
                  </a:schemeClr>
                </a:gs>
                <a:gs pos="50000">
                  <a:schemeClr val="accent2">
                    <a:shade val="67500"/>
                    <a:satMod val="115000"/>
                  </a:schemeClr>
                </a:gs>
                <a:gs pos="100000">
                  <a:schemeClr val="accent2">
                    <a:shade val="100000"/>
                    <a:satMod val="115000"/>
                  </a:schemeClr>
                </a:gs>
              </a:gsLst>
              <a:lin ang="13500000" scaled="1"/>
              <a:tileRect/>
            </a:gradFill>
            <a:ln w="95250">
              <a:solidFill>
                <a:schemeClr val="accent3"/>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6" name="Rectangle 1"/>
            <p:cNvSpPr/>
            <p:nvPr userDrawn="1"/>
          </p:nvSpPr>
          <p:spPr>
            <a:xfrm>
              <a:off x="4545437" y="1256665"/>
              <a:ext cx="4643437" cy="3962400"/>
            </a:xfrm>
            <a:custGeom>
              <a:avLst/>
              <a:gdLst>
                <a:gd name="connsiteX0" fmla="*/ 0 w 5143500"/>
                <a:gd name="connsiteY0" fmla="*/ 0 h 5143500"/>
                <a:gd name="connsiteX1" fmla="*/ 5143500 w 5143500"/>
                <a:gd name="connsiteY1" fmla="*/ 0 h 5143500"/>
                <a:gd name="connsiteX2" fmla="*/ 5143500 w 5143500"/>
                <a:gd name="connsiteY2" fmla="*/ 5143500 h 5143500"/>
                <a:gd name="connsiteX3" fmla="*/ 0 w 5143500"/>
                <a:gd name="connsiteY3" fmla="*/ 5143500 h 5143500"/>
                <a:gd name="connsiteX4" fmla="*/ 0 w 5143500"/>
                <a:gd name="connsiteY4" fmla="*/ 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8254 w 5144754"/>
                <a:gd name="connsiteY0" fmla="*/ 2006600 h 5143500"/>
                <a:gd name="connsiteX1" fmla="*/ 5144754 w 5144754"/>
                <a:gd name="connsiteY1" fmla="*/ 0 h 5143500"/>
                <a:gd name="connsiteX2" fmla="*/ 5144754 w 5144754"/>
                <a:gd name="connsiteY2" fmla="*/ 5143500 h 5143500"/>
                <a:gd name="connsiteX3" fmla="*/ 1254 w 5144754"/>
                <a:gd name="connsiteY3" fmla="*/ 5143500 h 5143500"/>
                <a:gd name="connsiteX4" fmla="*/ 1398254 w 5144754"/>
                <a:gd name="connsiteY4" fmla="*/ 2006600 h 5143500"/>
                <a:gd name="connsiteX0" fmla="*/ 1419236 w 5165736"/>
                <a:gd name="connsiteY0" fmla="*/ 2006600 h 5143500"/>
                <a:gd name="connsiteX1" fmla="*/ 5165736 w 5165736"/>
                <a:gd name="connsiteY1" fmla="*/ 0 h 5143500"/>
                <a:gd name="connsiteX2" fmla="*/ 5165736 w 5165736"/>
                <a:gd name="connsiteY2" fmla="*/ 5143500 h 5143500"/>
                <a:gd name="connsiteX3" fmla="*/ 22236 w 5165736"/>
                <a:gd name="connsiteY3" fmla="*/ 5143500 h 5143500"/>
                <a:gd name="connsiteX4" fmla="*/ 1419236 w 5165736"/>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600466 w 5143766"/>
                <a:gd name="connsiteY0" fmla="*/ 2120900 h 5143500"/>
                <a:gd name="connsiteX1" fmla="*/ 5143766 w 5143766"/>
                <a:gd name="connsiteY1" fmla="*/ 0 h 5143500"/>
                <a:gd name="connsiteX2" fmla="*/ 5143766 w 5143766"/>
                <a:gd name="connsiteY2" fmla="*/ 5143500 h 5143500"/>
                <a:gd name="connsiteX3" fmla="*/ 266 w 5143766"/>
                <a:gd name="connsiteY3" fmla="*/ 5143500 h 5143500"/>
                <a:gd name="connsiteX4" fmla="*/ 1600466 w 5143766"/>
                <a:gd name="connsiteY4" fmla="*/ 21209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1105234 w 5143833"/>
                <a:gd name="connsiteY3" fmla="*/ 5143500 h 5143500"/>
                <a:gd name="connsiteX4" fmla="*/ 333 w 5143833"/>
                <a:gd name="connsiteY4" fmla="*/ 5143500 h 5143500"/>
                <a:gd name="connsiteX5" fmla="*/ 1435433 w 5143833"/>
                <a:gd name="connsiteY5" fmla="*/ 2159000 h 5143500"/>
                <a:gd name="connsiteX0" fmla="*/ 487278 w 4195678"/>
                <a:gd name="connsiteY0" fmla="*/ 2159000 h 5168900"/>
                <a:gd name="connsiteX1" fmla="*/ 4195678 w 4195678"/>
                <a:gd name="connsiteY1" fmla="*/ 0 h 5168900"/>
                <a:gd name="connsiteX2" fmla="*/ 4195678 w 4195678"/>
                <a:gd name="connsiteY2" fmla="*/ 5143500 h 5168900"/>
                <a:gd name="connsiteX3" fmla="*/ 157079 w 4195678"/>
                <a:gd name="connsiteY3" fmla="*/ 5143500 h 5168900"/>
                <a:gd name="connsiteX4" fmla="*/ 144378 w 4195678"/>
                <a:gd name="connsiteY4" fmla="*/ 5168900 h 5168900"/>
                <a:gd name="connsiteX5" fmla="*/ 487278 w 4195678"/>
                <a:gd name="connsiteY5" fmla="*/ 2159000 h 5168900"/>
                <a:gd name="connsiteX0" fmla="*/ 928533 w 4636933"/>
                <a:gd name="connsiteY0" fmla="*/ 2159000 h 5181600"/>
                <a:gd name="connsiteX1" fmla="*/ 4636933 w 4636933"/>
                <a:gd name="connsiteY1" fmla="*/ 0 h 5181600"/>
                <a:gd name="connsiteX2" fmla="*/ 4636933 w 4636933"/>
                <a:gd name="connsiteY2" fmla="*/ 5143500 h 5181600"/>
                <a:gd name="connsiteX3" fmla="*/ 598334 w 4636933"/>
                <a:gd name="connsiteY3" fmla="*/ 5143500 h 5181600"/>
                <a:gd name="connsiteX4" fmla="*/ 1433 w 4636933"/>
                <a:gd name="connsiteY4" fmla="*/ 5181600 h 5181600"/>
                <a:gd name="connsiteX5" fmla="*/ 928533 w 4636933"/>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5" fmla="*/ 927100 w 4635500"/>
                <a:gd name="connsiteY5" fmla="*/ 21590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5147 h 5145147"/>
                <a:gd name="connsiteX1" fmla="*/ 4635500 w 4635500"/>
                <a:gd name="connsiteY1" fmla="*/ 1647 h 5145147"/>
                <a:gd name="connsiteX2" fmla="*/ 4635500 w 4635500"/>
                <a:gd name="connsiteY2" fmla="*/ 5145147 h 5145147"/>
                <a:gd name="connsiteX3" fmla="*/ 596901 w 4635500"/>
                <a:gd name="connsiteY3" fmla="*/ 5145147 h 5145147"/>
                <a:gd name="connsiteX4" fmla="*/ 0 w 4635500"/>
                <a:gd name="connsiteY4" fmla="*/ 5145147 h 5145147"/>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457700"/>
                <a:gd name="connsiteY0" fmla="*/ 5143500 h 5143500"/>
                <a:gd name="connsiteX1" fmla="*/ 4457700 w 4457700"/>
                <a:gd name="connsiteY1" fmla="*/ 0 h 5143500"/>
                <a:gd name="connsiteX2" fmla="*/ 4457700 w 4457700"/>
                <a:gd name="connsiteY2" fmla="*/ 5143500 h 5143500"/>
                <a:gd name="connsiteX3" fmla="*/ 419101 w 4457700"/>
                <a:gd name="connsiteY3" fmla="*/ 5143500 h 5143500"/>
                <a:gd name="connsiteX4" fmla="*/ 0 w 4457700"/>
                <a:gd name="connsiteY4" fmla="*/ 5143500 h 51435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30800 h 5143500"/>
                <a:gd name="connsiteX1" fmla="*/ 4610100 w 4610100"/>
                <a:gd name="connsiteY1" fmla="*/ 0 h 5143500"/>
                <a:gd name="connsiteX2" fmla="*/ 4610100 w 4610100"/>
                <a:gd name="connsiteY2" fmla="*/ 5143500 h 5143500"/>
                <a:gd name="connsiteX3" fmla="*/ 571501 w 4610100"/>
                <a:gd name="connsiteY3" fmla="*/ 5143500 h 5143500"/>
                <a:gd name="connsiteX4" fmla="*/ 0 w 4610100"/>
                <a:gd name="connsiteY4" fmla="*/ 51308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0100" h="5143500">
                  <a:moveTo>
                    <a:pt x="0" y="5130800"/>
                  </a:moveTo>
                  <a:cubicBezTo>
                    <a:pt x="215900" y="1136650"/>
                    <a:pt x="3012017" y="38100"/>
                    <a:pt x="4610100" y="0"/>
                  </a:cubicBezTo>
                  <a:lnTo>
                    <a:pt x="4610100" y="5143500"/>
                  </a:lnTo>
                  <a:lnTo>
                    <a:pt x="571501" y="5143500"/>
                  </a:lnTo>
                  <a:lnTo>
                    <a:pt x="0" y="5130800"/>
                  </a:lnTo>
                  <a:close/>
                </a:path>
              </a:pathLst>
            </a:custGeom>
            <a:gradFill flip="none" rotWithShape="1">
              <a:gsLst>
                <a:gs pos="0">
                  <a:schemeClr val="accent2">
                    <a:lumMod val="75000"/>
                  </a:schemeClr>
                </a:gs>
                <a:gs pos="50000">
                  <a:schemeClr val="accent2">
                    <a:shade val="67500"/>
                    <a:satMod val="115000"/>
                  </a:schemeClr>
                </a:gs>
                <a:gs pos="100000">
                  <a:schemeClr val="accent2">
                    <a:shade val="100000"/>
                    <a:satMod val="115000"/>
                  </a:schemeClr>
                </a:gs>
              </a:gsLst>
              <a:lin ang="13500000" scaled="1"/>
              <a:tileRect/>
            </a:gradFill>
            <a:ln w="9525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859953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and curved photo">
    <p:spTree>
      <p:nvGrpSpPr>
        <p:cNvPr id="1" name=""/>
        <p:cNvGrpSpPr/>
        <p:nvPr/>
      </p:nvGrpSpPr>
      <p:grpSpPr>
        <a:xfrm>
          <a:off x="0" y="0"/>
          <a:ext cx="0" cy="0"/>
          <a:chOff x="0" y="0"/>
          <a:chExt cx="0" cy="0"/>
        </a:xfrm>
      </p:grpSpPr>
      <p:pic>
        <p:nvPicPr>
          <p:cNvPr id="12"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424366"/>
            <a:ext cx="2648711" cy="861756"/>
          </a:xfrm>
          <a:prstGeom prst="rect">
            <a:avLst/>
          </a:prstGeom>
        </p:spPr>
      </p:pic>
      <p:sp>
        <p:nvSpPr>
          <p:cNvPr id="10" name="Picture Placeholder 14"/>
          <p:cNvSpPr>
            <a:spLocks noGrp="1"/>
          </p:cNvSpPr>
          <p:nvPr>
            <p:ph type="pic" sz="quarter" idx="12" hasCustomPrompt="1"/>
          </p:nvPr>
        </p:nvSpPr>
        <p:spPr>
          <a:xfrm>
            <a:off x="4500563" y="1203325"/>
            <a:ext cx="4643438" cy="3940175"/>
          </a:xfrm>
          <a:custGeom>
            <a:avLst/>
            <a:gdLst>
              <a:gd name="connsiteX0" fmla="*/ 0 w 5751512"/>
              <a:gd name="connsiteY0" fmla="*/ 0 h 3946525"/>
              <a:gd name="connsiteX1" fmla="*/ 5751512 w 5751512"/>
              <a:gd name="connsiteY1" fmla="*/ 0 h 3946525"/>
              <a:gd name="connsiteX2" fmla="*/ 5751512 w 5751512"/>
              <a:gd name="connsiteY2" fmla="*/ 3946525 h 3946525"/>
              <a:gd name="connsiteX3" fmla="*/ 0 w 5751512"/>
              <a:gd name="connsiteY3" fmla="*/ 3946525 h 3946525"/>
              <a:gd name="connsiteX4" fmla="*/ 0 w 5751512"/>
              <a:gd name="connsiteY4" fmla="*/ 0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185476 w 5898059"/>
              <a:gd name="connsiteY0" fmla="*/ 145143 h 3946525"/>
              <a:gd name="connsiteX1" fmla="*/ 5898059 w 5898059"/>
              <a:gd name="connsiteY1" fmla="*/ 0 h 3946525"/>
              <a:gd name="connsiteX2" fmla="*/ 5898059 w 5898059"/>
              <a:gd name="connsiteY2" fmla="*/ 3946525 h 3946525"/>
              <a:gd name="connsiteX3" fmla="*/ 146547 w 5898059"/>
              <a:gd name="connsiteY3" fmla="*/ 3946525 h 3946525"/>
              <a:gd name="connsiteX4" fmla="*/ 3185476 w 5898059"/>
              <a:gd name="connsiteY4" fmla="*/ 145143 h 3946525"/>
              <a:gd name="connsiteX0" fmla="*/ 4670912 w 5779285"/>
              <a:gd name="connsiteY0" fmla="*/ 53092 h 3946525"/>
              <a:gd name="connsiteX1" fmla="*/ 5779285 w 5779285"/>
              <a:gd name="connsiteY1" fmla="*/ 0 h 3946525"/>
              <a:gd name="connsiteX2" fmla="*/ 5779285 w 5779285"/>
              <a:gd name="connsiteY2" fmla="*/ 3946525 h 3946525"/>
              <a:gd name="connsiteX3" fmla="*/ 27773 w 5779285"/>
              <a:gd name="connsiteY3" fmla="*/ 3946525 h 3946525"/>
              <a:gd name="connsiteX4" fmla="*/ 4670912 w 5779285"/>
              <a:gd name="connsiteY4" fmla="*/ 53092 h 3946525"/>
              <a:gd name="connsiteX0" fmla="*/ 4661785 w 5770158"/>
              <a:gd name="connsiteY0" fmla="*/ 53092 h 3946525"/>
              <a:gd name="connsiteX1" fmla="*/ 5770158 w 5770158"/>
              <a:gd name="connsiteY1" fmla="*/ 0 h 3946525"/>
              <a:gd name="connsiteX2" fmla="*/ 5770158 w 5770158"/>
              <a:gd name="connsiteY2" fmla="*/ 3946525 h 3946525"/>
              <a:gd name="connsiteX3" fmla="*/ 18646 w 5770158"/>
              <a:gd name="connsiteY3" fmla="*/ 3946525 h 3946525"/>
              <a:gd name="connsiteX4" fmla="*/ 4661785 w 5770158"/>
              <a:gd name="connsiteY4" fmla="*/ 53092 h 3946525"/>
              <a:gd name="connsiteX0" fmla="*/ 4357352 w 5465725"/>
              <a:gd name="connsiteY0" fmla="*/ 53092 h 3946525"/>
              <a:gd name="connsiteX1" fmla="*/ 5465725 w 5465725"/>
              <a:gd name="connsiteY1" fmla="*/ 0 h 3946525"/>
              <a:gd name="connsiteX2" fmla="*/ 5465725 w 5465725"/>
              <a:gd name="connsiteY2" fmla="*/ 3946525 h 3946525"/>
              <a:gd name="connsiteX3" fmla="*/ 21686 w 5465725"/>
              <a:gd name="connsiteY3" fmla="*/ 3936297 h 3946525"/>
              <a:gd name="connsiteX4" fmla="*/ 4357352 w 5465725"/>
              <a:gd name="connsiteY4" fmla="*/ 53092 h 3946525"/>
              <a:gd name="connsiteX0" fmla="*/ 4337247 w 5445620"/>
              <a:gd name="connsiteY0" fmla="*/ 53092 h 3946525"/>
              <a:gd name="connsiteX1" fmla="*/ 5445620 w 5445620"/>
              <a:gd name="connsiteY1" fmla="*/ 0 h 3946525"/>
              <a:gd name="connsiteX2" fmla="*/ 5445620 w 5445620"/>
              <a:gd name="connsiteY2" fmla="*/ 3946525 h 3946525"/>
              <a:gd name="connsiteX3" fmla="*/ 1581 w 5445620"/>
              <a:gd name="connsiteY3" fmla="*/ 3936297 h 3946525"/>
              <a:gd name="connsiteX4" fmla="*/ 4337247 w 5445620"/>
              <a:gd name="connsiteY4" fmla="*/ 53092 h 3946525"/>
              <a:gd name="connsiteX0" fmla="*/ 5432791 w 5444953"/>
              <a:gd name="connsiteY0" fmla="*/ 12179 h 3946525"/>
              <a:gd name="connsiteX1" fmla="*/ 5444953 w 5444953"/>
              <a:gd name="connsiteY1" fmla="*/ 0 h 3946525"/>
              <a:gd name="connsiteX2" fmla="*/ 5444953 w 5444953"/>
              <a:gd name="connsiteY2" fmla="*/ 3946525 h 3946525"/>
              <a:gd name="connsiteX3" fmla="*/ 914 w 5444953"/>
              <a:gd name="connsiteY3" fmla="*/ 3936297 h 3946525"/>
              <a:gd name="connsiteX4" fmla="*/ 5432791 w 5444953"/>
              <a:gd name="connsiteY4" fmla="*/ 12179 h 3946525"/>
              <a:gd name="connsiteX0" fmla="*/ 5433450 w 5445612"/>
              <a:gd name="connsiteY0" fmla="*/ 12179 h 3946525"/>
              <a:gd name="connsiteX1" fmla="*/ 5445612 w 5445612"/>
              <a:gd name="connsiteY1" fmla="*/ 0 h 3946525"/>
              <a:gd name="connsiteX2" fmla="*/ 5445612 w 5445612"/>
              <a:gd name="connsiteY2" fmla="*/ 3946525 h 3946525"/>
              <a:gd name="connsiteX3" fmla="*/ 1573 w 5445612"/>
              <a:gd name="connsiteY3" fmla="*/ 3936297 h 3946525"/>
              <a:gd name="connsiteX4" fmla="*/ 5433450 w 5445612"/>
              <a:gd name="connsiteY4" fmla="*/ 12179 h 3946525"/>
              <a:gd name="connsiteX0" fmla="*/ 5380034 w 5392196"/>
              <a:gd name="connsiteY0" fmla="*/ 12179 h 3946525"/>
              <a:gd name="connsiteX1" fmla="*/ 5392196 w 5392196"/>
              <a:gd name="connsiteY1" fmla="*/ 0 h 3946525"/>
              <a:gd name="connsiteX2" fmla="*/ 5392196 w 5392196"/>
              <a:gd name="connsiteY2" fmla="*/ 3946525 h 3946525"/>
              <a:gd name="connsiteX3" fmla="*/ 1631 w 5392196"/>
              <a:gd name="connsiteY3" fmla="*/ 3721509 h 3946525"/>
              <a:gd name="connsiteX4" fmla="*/ 5380034 w 5392196"/>
              <a:gd name="connsiteY4" fmla="*/ 12179 h 3946525"/>
              <a:gd name="connsiteX0" fmla="*/ 5420095 w 5432257"/>
              <a:gd name="connsiteY0" fmla="*/ 12179 h 3946525"/>
              <a:gd name="connsiteX1" fmla="*/ 5432257 w 5432257"/>
              <a:gd name="connsiteY1" fmla="*/ 0 h 3946525"/>
              <a:gd name="connsiteX2" fmla="*/ 5432257 w 5432257"/>
              <a:gd name="connsiteY2" fmla="*/ 3946525 h 3946525"/>
              <a:gd name="connsiteX3" fmla="*/ 1587 w 5432257"/>
              <a:gd name="connsiteY3" fmla="*/ 3946525 h 3946525"/>
              <a:gd name="connsiteX4" fmla="*/ 5420095 w 5432257"/>
              <a:gd name="connsiteY4" fmla="*/ 12179 h 394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257" h="3946525">
                <a:moveTo>
                  <a:pt x="5420095" y="12179"/>
                </a:moveTo>
                <a:lnTo>
                  <a:pt x="5432257" y="0"/>
                </a:lnTo>
                <a:lnTo>
                  <a:pt x="5432257" y="3946525"/>
                </a:lnTo>
                <a:lnTo>
                  <a:pt x="1587" y="3946525"/>
                </a:lnTo>
                <a:cubicBezTo>
                  <a:pt x="-54433" y="2778027"/>
                  <a:pt x="1365326" y="84261"/>
                  <a:pt x="5420095" y="12179"/>
                </a:cubicBezTo>
                <a:close/>
              </a:path>
            </a:pathLst>
          </a:custGeom>
        </p:spPr>
        <p:txBody>
          <a:bodyPr vert="horz"/>
          <a:lstStyle>
            <a:lvl1pPr marL="0" indent="0" algn="r">
              <a:buNone/>
              <a:defRPr sz="1300">
                <a:solidFill>
                  <a:schemeClr val="accent1"/>
                </a:solidFill>
              </a:defRPr>
            </a:lvl1pPr>
          </a:lstStyle>
          <a:p>
            <a:r>
              <a:rPr lang="en-US" dirty="0"/>
              <a:t>Click icon to add photo</a:t>
            </a:r>
          </a:p>
        </p:txBody>
      </p:sp>
      <p:cxnSp>
        <p:nvCxnSpPr>
          <p:cNvPr id="14" name="Straight Connector 13"/>
          <p:cNvCxnSpPr/>
          <p:nvPr userDrawn="1"/>
        </p:nvCxnSpPr>
        <p:spPr>
          <a:xfrm>
            <a:off x="476251" y="3412613"/>
            <a:ext cx="1562099" cy="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idx="1" hasCustomPrompt="1"/>
          </p:nvPr>
        </p:nvSpPr>
        <p:spPr>
          <a:xfrm>
            <a:off x="457200" y="3470301"/>
            <a:ext cx="6134100" cy="714890"/>
          </a:xfrm>
        </p:spPr>
        <p:txBody>
          <a:bodyPr anchor="b"/>
          <a:lstStyle>
            <a:lvl1pPr marL="0" indent="0">
              <a:lnSpc>
                <a:spcPct val="90000"/>
              </a:lnSpc>
              <a:buNone/>
              <a:defRPr lang="en-US" sz="2700" b="1" i="0" kern="1200" baseline="0" dirty="0" smtClean="0">
                <a:solidFill>
                  <a:schemeClr val="accent1"/>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Primary header here</a:t>
            </a:r>
          </a:p>
        </p:txBody>
      </p:sp>
      <p:sp>
        <p:nvSpPr>
          <p:cNvPr id="18" name="Text Placeholder 8"/>
          <p:cNvSpPr>
            <a:spLocks noGrp="1"/>
          </p:cNvSpPr>
          <p:nvPr>
            <p:ph type="body" sz="quarter" idx="11" hasCustomPrompt="1"/>
          </p:nvPr>
        </p:nvSpPr>
        <p:spPr>
          <a:xfrm>
            <a:off x="457200" y="4192749"/>
            <a:ext cx="6134100" cy="279642"/>
          </a:xfrm>
        </p:spPr>
        <p:txBody>
          <a:bodyPr anchor="b"/>
          <a:lstStyle>
            <a:lvl1pPr marL="0" indent="0">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Secondary header here</a:t>
            </a:r>
          </a:p>
        </p:txBody>
      </p:sp>
      <p:sp>
        <p:nvSpPr>
          <p:cNvPr id="13" name="Text Placeholder 3"/>
          <p:cNvSpPr>
            <a:spLocks noGrp="1"/>
          </p:cNvSpPr>
          <p:nvPr>
            <p:ph type="body" sz="quarter" idx="10" hasCustomPrompt="1"/>
          </p:nvPr>
        </p:nvSpPr>
        <p:spPr>
          <a:xfrm>
            <a:off x="476251" y="2857647"/>
            <a:ext cx="3333749" cy="456692"/>
          </a:xfrm>
        </p:spPr>
        <p:txBody>
          <a:bodyPr anchor="b"/>
          <a:lstStyle>
            <a:lvl1pPr marL="0" indent="0">
              <a:buFont typeface="Arial" panose="020B0604020202020204" pitchFamily="34" charset="0"/>
              <a:buNone/>
              <a:defRPr sz="1300" b="1">
                <a:solidFill>
                  <a:srgbClr val="000000"/>
                </a:solidFill>
                <a:latin typeface="Arial" panose="020B0604020202020204" pitchFamily="34" charset="0"/>
                <a:cs typeface="Arial" panose="020B0604020202020204" pitchFamily="34" charset="0"/>
              </a:defRPr>
            </a:lvl1pPr>
          </a:lstStyle>
          <a:p>
            <a:pPr lvl="0"/>
            <a:r>
              <a:rPr lang="en-US" dirty="0"/>
              <a:t>SECTION HEADER HERE</a:t>
            </a:r>
          </a:p>
        </p:txBody>
      </p:sp>
    </p:spTree>
    <p:extLst>
      <p:ext uri="{BB962C8B-B14F-4D97-AF65-F5344CB8AC3E}">
        <p14:creationId xmlns:p14="http://schemas.microsoft.com/office/powerpoint/2010/main" val="3813291760"/>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and color curved photo">
    <p:spTree>
      <p:nvGrpSpPr>
        <p:cNvPr id="1" name=""/>
        <p:cNvGrpSpPr/>
        <p:nvPr/>
      </p:nvGrpSpPr>
      <p:grpSpPr>
        <a:xfrm>
          <a:off x="0" y="0"/>
          <a:ext cx="0" cy="0"/>
          <a:chOff x="0" y="0"/>
          <a:chExt cx="0" cy="0"/>
        </a:xfrm>
      </p:grpSpPr>
      <p:cxnSp>
        <p:nvCxnSpPr>
          <p:cNvPr id="14" name="Straight Connector 13"/>
          <p:cNvCxnSpPr/>
          <p:nvPr userDrawn="1"/>
        </p:nvCxnSpPr>
        <p:spPr>
          <a:xfrm>
            <a:off x="476251" y="2955413"/>
            <a:ext cx="1562099" cy="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 Placeholder 2"/>
          <p:cNvSpPr>
            <a:spLocks noGrp="1"/>
          </p:cNvSpPr>
          <p:nvPr>
            <p:ph type="body" idx="1" hasCustomPrompt="1"/>
          </p:nvPr>
        </p:nvSpPr>
        <p:spPr>
          <a:xfrm>
            <a:off x="457200" y="3013101"/>
            <a:ext cx="6134100" cy="714890"/>
          </a:xfrm>
        </p:spPr>
        <p:txBody>
          <a:bodyPr anchor="b"/>
          <a:lstStyle>
            <a:lvl1pPr marL="0" indent="0">
              <a:lnSpc>
                <a:spcPct val="90000"/>
              </a:lnSpc>
              <a:buNone/>
              <a:defRPr lang="en-US" sz="2700" b="1" i="0" kern="1200" baseline="0" dirty="0" smtClean="0">
                <a:solidFill>
                  <a:schemeClr val="accent1"/>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Primary header here</a:t>
            </a:r>
          </a:p>
        </p:txBody>
      </p:sp>
      <p:sp>
        <p:nvSpPr>
          <p:cNvPr id="16" name="Text Placeholder 8"/>
          <p:cNvSpPr>
            <a:spLocks noGrp="1"/>
          </p:cNvSpPr>
          <p:nvPr>
            <p:ph type="body" sz="quarter" idx="11" hasCustomPrompt="1"/>
          </p:nvPr>
        </p:nvSpPr>
        <p:spPr>
          <a:xfrm>
            <a:off x="457200" y="3735549"/>
            <a:ext cx="6134100" cy="279642"/>
          </a:xfrm>
        </p:spPr>
        <p:txBody>
          <a:bodyPr anchor="b"/>
          <a:lstStyle>
            <a:lvl1pPr marL="0" indent="0">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Secondary header here</a:t>
            </a:r>
          </a:p>
        </p:txBody>
      </p:sp>
      <p:sp>
        <p:nvSpPr>
          <p:cNvPr id="17" name="Text Placeholder 3"/>
          <p:cNvSpPr>
            <a:spLocks noGrp="1"/>
          </p:cNvSpPr>
          <p:nvPr>
            <p:ph type="body" sz="quarter" idx="10" hasCustomPrompt="1"/>
          </p:nvPr>
        </p:nvSpPr>
        <p:spPr>
          <a:xfrm>
            <a:off x="476251" y="2400447"/>
            <a:ext cx="3333749" cy="456692"/>
          </a:xfrm>
        </p:spPr>
        <p:txBody>
          <a:bodyPr anchor="b"/>
          <a:lstStyle>
            <a:lvl1pPr marL="0" indent="0">
              <a:buFont typeface="Arial" panose="020B0604020202020204" pitchFamily="34" charset="0"/>
              <a:buNone/>
              <a:defRPr sz="1300" b="1">
                <a:solidFill>
                  <a:srgbClr val="000000"/>
                </a:solidFill>
                <a:latin typeface="Arial" panose="020B0604020202020204" pitchFamily="34" charset="0"/>
                <a:cs typeface="Arial" panose="020B0604020202020204" pitchFamily="34" charset="0"/>
              </a:defRPr>
            </a:lvl1pPr>
          </a:lstStyle>
          <a:p>
            <a:pPr lvl="0"/>
            <a:r>
              <a:rPr lang="en-US" dirty="0"/>
              <a:t>SECTION HEADER HERE</a:t>
            </a:r>
          </a:p>
        </p:txBody>
      </p:sp>
      <p:pic>
        <p:nvPicPr>
          <p:cNvPr id="9"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251" y="426415"/>
            <a:ext cx="2407919" cy="783414"/>
          </a:xfrm>
          <a:prstGeom prst="rect">
            <a:avLst/>
          </a:prstGeom>
        </p:spPr>
      </p:pic>
      <p:grpSp>
        <p:nvGrpSpPr>
          <p:cNvPr id="13" name="Group 12"/>
          <p:cNvGrpSpPr/>
          <p:nvPr userDrawn="1"/>
        </p:nvGrpSpPr>
        <p:grpSpPr>
          <a:xfrm>
            <a:off x="4500139" y="1177925"/>
            <a:ext cx="4688311" cy="4015740"/>
            <a:chOff x="4500563" y="1203325"/>
            <a:chExt cx="4688311" cy="4015740"/>
          </a:xfrm>
        </p:grpSpPr>
        <p:sp>
          <p:nvSpPr>
            <p:cNvPr id="18" name="Rectangle 1"/>
            <p:cNvSpPr/>
            <p:nvPr userDrawn="1"/>
          </p:nvSpPr>
          <p:spPr>
            <a:xfrm>
              <a:off x="4500563" y="1203325"/>
              <a:ext cx="4643437" cy="3962400"/>
            </a:xfrm>
            <a:custGeom>
              <a:avLst/>
              <a:gdLst>
                <a:gd name="connsiteX0" fmla="*/ 0 w 5143500"/>
                <a:gd name="connsiteY0" fmla="*/ 0 h 5143500"/>
                <a:gd name="connsiteX1" fmla="*/ 5143500 w 5143500"/>
                <a:gd name="connsiteY1" fmla="*/ 0 h 5143500"/>
                <a:gd name="connsiteX2" fmla="*/ 5143500 w 5143500"/>
                <a:gd name="connsiteY2" fmla="*/ 5143500 h 5143500"/>
                <a:gd name="connsiteX3" fmla="*/ 0 w 5143500"/>
                <a:gd name="connsiteY3" fmla="*/ 5143500 h 5143500"/>
                <a:gd name="connsiteX4" fmla="*/ 0 w 5143500"/>
                <a:gd name="connsiteY4" fmla="*/ 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8254 w 5144754"/>
                <a:gd name="connsiteY0" fmla="*/ 2006600 h 5143500"/>
                <a:gd name="connsiteX1" fmla="*/ 5144754 w 5144754"/>
                <a:gd name="connsiteY1" fmla="*/ 0 h 5143500"/>
                <a:gd name="connsiteX2" fmla="*/ 5144754 w 5144754"/>
                <a:gd name="connsiteY2" fmla="*/ 5143500 h 5143500"/>
                <a:gd name="connsiteX3" fmla="*/ 1254 w 5144754"/>
                <a:gd name="connsiteY3" fmla="*/ 5143500 h 5143500"/>
                <a:gd name="connsiteX4" fmla="*/ 1398254 w 5144754"/>
                <a:gd name="connsiteY4" fmla="*/ 2006600 h 5143500"/>
                <a:gd name="connsiteX0" fmla="*/ 1419236 w 5165736"/>
                <a:gd name="connsiteY0" fmla="*/ 2006600 h 5143500"/>
                <a:gd name="connsiteX1" fmla="*/ 5165736 w 5165736"/>
                <a:gd name="connsiteY1" fmla="*/ 0 h 5143500"/>
                <a:gd name="connsiteX2" fmla="*/ 5165736 w 5165736"/>
                <a:gd name="connsiteY2" fmla="*/ 5143500 h 5143500"/>
                <a:gd name="connsiteX3" fmla="*/ 22236 w 5165736"/>
                <a:gd name="connsiteY3" fmla="*/ 5143500 h 5143500"/>
                <a:gd name="connsiteX4" fmla="*/ 1419236 w 5165736"/>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600466 w 5143766"/>
                <a:gd name="connsiteY0" fmla="*/ 2120900 h 5143500"/>
                <a:gd name="connsiteX1" fmla="*/ 5143766 w 5143766"/>
                <a:gd name="connsiteY1" fmla="*/ 0 h 5143500"/>
                <a:gd name="connsiteX2" fmla="*/ 5143766 w 5143766"/>
                <a:gd name="connsiteY2" fmla="*/ 5143500 h 5143500"/>
                <a:gd name="connsiteX3" fmla="*/ 266 w 5143766"/>
                <a:gd name="connsiteY3" fmla="*/ 5143500 h 5143500"/>
                <a:gd name="connsiteX4" fmla="*/ 1600466 w 5143766"/>
                <a:gd name="connsiteY4" fmla="*/ 21209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1105234 w 5143833"/>
                <a:gd name="connsiteY3" fmla="*/ 5143500 h 5143500"/>
                <a:gd name="connsiteX4" fmla="*/ 333 w 5143833"/>
                <a:gd name="connsiteY4" fmla="*/ 5143500 h 5143500"/>
                <a:gd name="connsiteX5" fmla="*/ 1435433 w 5143833"/>
                <a:gd name="connsiteY5" fmla="*/ 2159000 h 5143500"/>
                <a:gd name="connsiteX0" fmla="*/ 487278 w 4195678"/>
                <a:gd name="connsiteY0" fmla="*/ 2159000 h 5168900"/>
                <a:gd name="connsiteX1" fmla="*/ 4195678 w 4195678"/>
                <a:gd name="connsiteY1" fmla="*/ 0 h 5168900"/>
                <a:gd name="connsiteX2" fmla="*/ 4195678 w 4195678"/>
                <a:gd name="connsiteY2" fmla="*/ 5143500 h 5168900"/>
                <a:gd name="connsiteX3" fmla="*/ 157079 w 4195678"/>
                <a:gd name="connsiteY3" fmla="*/ 5143500 h 5168900"/>
                <a:gd name="connsiteX4" fmla="*/ 144378 w 4195678"/>
                <a:gd name="connsiteY4" fmla="*/ 5168900 h 5168900"/>
                <a:gd name="connsiteX5" fmla="*/ 487278 w 4195678"/>
                <a:gd name="connsiteY5" fmla="*/ 2159000 h 5168900"/>
                <a:gd name="connsiteX0" fmla="*/ 928533 w 4636933"/>
                <a:gd name="connsiteY0" fmla="*/ 2159000 h 5181600"/>
                <a:gd name="connsiteX1" fmla="*/ 4636933 w 4636933"/>
                <a:gd name="connsiteY1" fmla="*/ 0 h 5181600"/>
                <a:gd name="connsiteX2" fmla="*/ 4636933 w 4636933"/>
                <a:gd name="connsiteY2" fmla="*/ 5143500 h 5181600"/>
                <a:gd name="connsiteX3" fmla="*/ 598334 w 4636933"/>
                <a:gd name="connsiteY3" fmla="*/ 5143500 h 5181600"/>
                <a:gd name="connsiteX4" fmla="*/ 1433 w 4636933"/>
                <a:gd name="connsiteY4" fmla="*/ 5181600 h 5181600"/>
                <a:gd name="connsiteX5" fmla="*/ 928533 w 4636933"/>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5" fmla="*/ 927100 w 4635500"/>
                <a:gd name="connsiteY5" fmla="*/ 21590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5147 h 5145147"/>
                <a:gd name="connsiteX1" fmla="*/ 4635500 w 4635500"/>
                <a:gd name="connsiteY1" fmla="*/ 1647 h 5145147"/>
                <a:gd name="connsiteX2" fmla="*/ 4635500 w 4635500"/>
                <a:gd name="connsiteY2" fmla="*/ 5145147 h 5145147"/>
                <a:gd name="connsiteX3" fmla="*/ 596901 w 4635500"/>
                <a:gd name="connsiteY3" fmla="*/ 5145147 h 5145147"/>
                <a:gd name="connsiteX4" fmla="*/ 0 w 4635500"/>
                <a:gd name="connsiteY4" fmla="*/ 5145147 h 5145147"/>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457700"/>
                <a:gd name="connsiteY0" fmla="*/ 5143500 h 5143500"/>
                <a:gd name="connsiteX1" fmla="*/ 4457700 w 4457700"/>
                <a:gd name="connsiteY1" fmla="*/ 0 h 5143500"/>
                <a:gd name="connsiteX2" fmla="*/ 4457700 w 4457700"/>
                <a:gd name="connsiteY2" fmla="*/ 5143500 h 5143500"/>
                <a:gd name="connsiteX3" fmla="*/ 419101 w 4457700"/>
                <a:gd name="connsiteY3" fmla="*/ 5143500 h 5143500"/>
                <a:gd name="connsiteX4" fmla="*/ 0 w 4457700"/>
                <a:gd name="connsiteY4" fmla="*/ 5143500 h 51435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30800 h 5143500"/>
                <a:gd name="connsiteX1" fmla="*/ 4610100 w 4610100"/>
                <a:gd name="connsiteY1" fmla="*/ 0 h 5143500"/>
                <a:gd name="connsiteX2" fmla="*/ 4610100 w 4610100"/>
                <a:gd name="connsiteY2" fmla="*/ 5143500 h 5143500"/>
                <a:gd name="connsiteX3" fmla="*/ 571501 w 4610100"/>
                <a:gd name="connsiteY3" fmla="*/ 5143500 h 5143500"/>
                <a:gd name="connsiteX4" fmla="*/ 0 w 4610100"/>
                <a:gd name="connsiteY4" fmla="*/ 51308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0100" h="5143500">
                  <a:moveTo>
                    <a:pt x="0" y="5130800"/>
                  </a:moveTo>
                  <a:cubicBezTo>
                    <a:pt x="215900" y="1136650"/>
                    <a:pt x="3012017" y="38100"/>
                    <a:pt x="4610100" y="0"/>
                  </a:cubicBezTo>
                  <a:lnTo>
                    <a:pt x="4610100" y="5143500"/>
                  </a:lnTo>
                  <a:lnTo>
                    <a:pt x="571501" y="5143500"/>
                  </a:lnTo>
                  <a:lnTo>
                    <a:pt x="0" y="5130800"/>
                  </a:lnTo>
                  <a:close/>
                </a:path>
              </a:pathLst>
            </a:custGeom>
            <a:gradFill flip="none" rotWithShape="1">
              <a:gsLst>
                <a:gs pos="0">
                  <a:schemeClr val="accent2">
                    <a:lumMod val="75000"/>
                  </a:schemeClr>
                </a:gs>
                <a:gs pos="50000">
                  <a:schemeClr val="accent2">
                    <a:shade val="67500"/>
                    <a:satMod val="115000"/>
                  </a:schemeClr>
                </a:gs>
                <a:gs pos="100000">
                  <a:schemeClr val="accent2">
                    <a:shade val="100000"/>
                    <a:satMod val="115000"/>
                  </a:schemeClr>
                </a:gs>
              </a:gsLst>
              <a:lin ang="13500000" scaled="1"/>
              <a:tileRect/>
            </a:gradFill>
            <a:ln w="95250">
              <a:solidFill>
                <a:schemeClr val="accent3"/>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9" name="Rectangle 1"/>
            <p:cNvSpPr/>
            <p:nvPr userDrawn="1"/>
          </p:nvSpPr>
          <p:spPr>
            <a:xfrm>
              <a:off x="4545437" y="1256665"/>
              <a:ext cx="4643437" cy="3962400"/>
            </a:xfrm>
            <a:custGeom>
              <a:avLst/>
              <a:gdLst>
                <a:gd name="connsiteX0" fmla="*/ 0 w 5143500"/>
                <a:gd name="connsiteY0" fmla="*/ 0 h 5143500"/>
                <a:gd name="connsiteX1" fmla="*/ 5143500 w 5143500"/>
                <a:gd name="connsiteY1" fmla="*/ 0 h 5143500"/>
                <a:gd name="connsiteX2" fmla="*/ 5143500 w 5143500"/>
                <a:gd name="connsiteY2" fmla="*/ 5143500 h 5143500"/>
                <a:gd name="connsiteX3" fmla="*/ 0 w 5143500"/>
                <a:gd name="connsiteY3" fmla="*/ 5143500 h 5143500"/>
                <a:gd name="connsiteX4" fmla="*/ 0 w 5143500"/>
                <a:gd name="connsiteY4" fmla="*/ 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7000 w 5143500"/>
                <a:gd name="connsiteY0" fmla="*/ 2006600 h 5143500"/>
                <a:gd name="connsiteX1" fmla="*/ 5143500 w 5143500"/>
                <a:gd name="connsiteY1" fmla="*/ 0 h 5143500"/>
                <a:gd name="connsiteX2" fmla="*/ 5143500 w 5143500"/>
                <a:gd name="connsiteY2" fmla="*/ 5143500 h 5143500"/>
                <a:gd name="connsiteX3" fmla="*/ 0 w 5143500"/>
                <a:gd name="connsiteY3" fmla="*/ 5143500 h 5143500"/>
                <a:gd name="connsiteX4" fmla="*/ 1397000 w 5143500"/>
                <a:gd name="connsiteY4" fmla="*/ 2006600 h 5143500"/>
                <a:gd name="connsiteX0" fmla="*/ 1398254 w 5144754"/>
                <a:gd name="connsiteY0" fmla="*/ 2006600 h 5143500"/>
                <a:gd name="connsiteX1" fmla="*/ 5144754 w 5144754"/>
                <a:gd name="connsiteY1" fmla="*/ 0 h 5143500"/>
                <a:gd name="connsiteX2" fmla="*/ 5144754 w 5144754"/>
                <a:gd name="connsiteY2" fmla="*/ 5143500 h 5143500"/>
                <a:gd name="connsiteX3" fmla="*/ 1254 w 5144754"/>
                <a:gd name="connsiteY3" fmla="*/ 5143500 h 5143500"/>
                <a:gd name="connsiteX4" fmla="*/ 1398254 w 5144754"/>
                <a:gd name="connsiteY4" fmla="*/ 2006600 h 5143500"/>
                <a:gd name="connsiteX0" fmla="*/ 1419236 w 5165736"/>
                <a:gd name="connsiteY0" fmla="*/ 2006600 h 5143500"/>
                <a:gd name="connsiteX1" fmla="*/ 5165736 w 5165736"/>
                <a:gd name="connsiteY1" fmla="*/ 0 h 5143500"/>
                <a:gd name="connsiteX2" fmla="*/ 5165736 w 5165736"/>
                <a:gd name="connsiteY2" fmla="*/ 5143500 h 5143500"/>
                <a:gd name="connsiteX3" fmla="*/ 22236 w 5165736"/>
                <a:gd name="connsiteY3" fmla="*/ 5143500 h 5143500"/>
                <a:gd name="connsiteX4" fmla="*/ 1419236 w 5165736"/>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397354 w 5143854"/>
                <a:gd name="connsiteY0" fmla="*/ 2006600 h 5143500"/>
                <a:gd name="connsiteX1" fmla="*/ 5143854 w 5143854"/>
                <a:gd name="connsiteY1" fmla="*/ 0 h 5143500"/>
                <a:gd name="connsiteX2" fmla="*/ 5143854 w 5143854"/>
                <a:gd name="connsiteY2" fmla="*/ 5143500 h 5143500"/>
                <a:gd name="connsiteX3" fmla="*/ 354 w 5143854"/>
                <a:gd name="connsiteY3" fmla="*/ 5143500 h 5143500"/>
                <a:gd name="connsiteX4" fmla="*/ 1397354 w 5143854"/>
                <a:gd name="connsiteY4" fmla="*/ 2006600 h 5143500"/>
                <a:gd name="connsiteX0" fmla="*/ 1600466 w 5143766"/>
                <a:gd name="connsiteY0" fmla="*/ 2120900 h 5143500"/>
                <a:gd name="connsiteX1" fmla="*/ 5143766 w 5143766"/>
                <a:gd name="connsiteY1" fmla="*/ 0 h 5143500"/>
                <a:gd name="connsiteX2" fmla="*/ 5143766 w 5143766"/>
                <a:gd name="connsiteY2" fmla="*/ 5143500 h 5143500"/>
                <a:gd name="connsiteX3" fmla="*/ 266 w 5143766"/>
                <a:gd name="connsiteY3" fmla="*/ 5143500 h 5143500"/>
                <a:gd name="connsiteX4" fmla="*/ 1600466 w 5143766"/>
                <a:gd name="connsiteY4" fmla="*/ 21209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333 w 5143833"/>
                <a:gd name="connsiteY3" fmla="*/ 5143500 h 5143500"/>
                <a:gd name="connsiteX4" fmla="*/ 1435433 w 5143833"/>
                <a:gd name="connsiteY4" fmla="*/ 2159000 h 5143500"/>
                <a:gd name="connsiteX0" fmla="*/ 1435433 w 5143833"/>
                <a:gd name="connsiteY0" fmla="*/ 2159000 h 5143500"/>
                <a:gd name="connsiteX1" fmla="*/ 5143833 w 5143833"/>
                <a:gd name="connsiteY1" fmla="*/ 0 h 5143500"/>
                <a:gd name="connsiteX2" fmla="*/ 5143833 w 5143833"/>
                <a:gd name="connsiteY2" fmla="*/ 5143500 h 5143500"/>
                <a:gd name="connsiteX3" fmla="*/ 1105234 w 5143833"/>
                <a:gd name="connsiteY3" fmla="*/ 5143500 h 5143500"/>
                <a:gd name="connsiteX4" fmla="*/ 333 w 5143833"/>
                <a:gd name="connsiteY4" fmla="*/ 5143500 h 5143500"/>
                <a:gd name="connsiteX5" fmla="*/ 1435433 w 5143833"/>
                <a:gd name="connsiteY5" fmla="*/ 2159000 h 5143500"/>
                <a:gd name="connsiteX0" fmla="*/ 487278 w 4195678"/>
                <a:gd name="connsiteY0" fmla="*/ 2159000 h 5168900"/>
                <a:gd name="connsiteX1" fmla="*/ 4195678 w 4195678"/>
                <a:gd name="connsiteY1" fmla="*/ 0 h 5168900"/>
                <a:gd name="connsiteX2" fmla="*/ 4195678 w 4195678"/>
                <a:gd name="connsiteY2" fmla="*/ 5143500 h 5168900"/>
                <a:gd name="connsiteX3" fmla="*/ 157079 w 4195678"/>
                <a:gd name="connsiteY3" fmla="*/ 5143500 h 5168900"/>
                <a:gd name="connsiteX4" fmla="*/ 144378 w 4195678"/>
                <a:gd name="connsiteY4" fmla="*/ 5168900 h 5168900"/>
                <a:gd name="connsiteX5" fmla="*/ 487278 w 4195678"/>
                <a:gd name="connsiteY5" fmla="*/ 2159000 h 5168900"/>
                <a:gd name="connsiteX0" fmla="*/ 928533 w 4636933"/>
                <a:gd name="connsiteY0" fmla="*/ 2159000 h 5181600"/>
                <a:gd name="connsiteX1" fmla="*/ 4636933 w 4636933"/>
                <a:gd name="connsiteY1" fmla="*/ 0 h 5181600"/>
                <a:gd name="connsiteX2" fmla="*/ 4636933 w 4636933"/>
                <a:gd name="connsiteY2" fmla="*/ 5143500 h 5181600"/>
                <a:gd name="connsiteX3" fmla="*/ 598334 w 4636933"/>
                <a:gd name="connsiteY3" fmla="*/ 5143500 h 5181600"/>
                <a:gd name="connsiteX4" fmla="*/ 1433 w 4636933"/>
                <a:gd name="connsiteY4" fmla="*/ 5181600 h 5181600"/>
                <a:gd name="connsiteX5" fmla="*/ 928533 w 4636933"/>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81600"/>
                <a:gd name="connsiteX1" fmla="*/ 4635500 w 4635500"/>
                <a:gd name="connsiteY1" fmla="*/ 0 h 5181600"/>
                <a:gd name="connsiteX2" fmla="*/ 4635500 w 4635500"/>
                <a:gd name="connsiteY2" fmla="*/ 5143500 h 5181600"/>
                <a:gd name="connsiteX3" fmla="*/ 596901 w 4635500"/>
                <a:gd name="connsiteY3" fmla="*/ 5143500 h 5181600"/>
                <a:gd name="connsiteX4" fmla="*/ 0 w 4635500"/>
                <a:gd name="connsiteY4" fmla="*/ 5181600 h 5181600"/>
                <a:gd name="connsiteX5" fmla="*/ 927100 w 4635500"/>
                <a:gd name="connsiteY5" fmla="*/ 2159000 h 5181600"/>
                <a:gd name="connsiteX0" fmla="*/ 927100 w 4635500"/>
                <a:gd name="connsiteY0" fmla="*/ 21590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5" fmla="*/ 927100 w 4635500"/>
                <a:gd name="connsiteY5" fmla="*/ 21590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5147 h 5145147"/>
                <a:gd name="connsiteX1" fmla="*/ 4635500 w 4635500"/>
                <a:gd name="connsiteY1" fmla="*/ 1647 h 5145147"/>
                <a:gd name="connsiteX2" fmla="*/ 4635500 w 4635500"/>
                <a:gd name="connsiteY2" fmla="*/ 5145147 h 5145147"/>
                <a:gd name="connsiteX3" fmla="*/ 596901 w 4635500"/>
                <a:gd name="connsiteY3" fmla="*/ 5145147 h 5145147"/>
                <a:gd name="connsiteX4" fmla="*/ 0 w 4635500"/>
                <a:gd name="connsiteY4" fmla="*/ 5145147 h 5145147"/>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635500"/>
                <a:gd name="connsiteY0" fmla="*/ 5143500 h 5143500"/>
                <a:gd name="connsiteX1" fmla="*/ 4635500 w 4635500"/>
                <a:gd name="connsiteY1" fmla="*/ 0 h 5143500"/>
                <a:gd name="connsiteX2" fmla="*/ 4635500 w 4635500"/>
                <a:gd name="connsiteY2" fmla="*/ 5143500 h 5143500"/>
                <a:gd name="connsiteX3" fmla="*/ 596901 w 4635500"/>
                <a:gd name="connsiteY3" fmla="*/ 5143500 h 5143500"/>
                <a:gd name="connsiteX4" fmla="*/ 0 w 4635500"/>
                <a:gd name="connsiteY4" fmla="*/ 5143500 h 5143500"/>
                <a:gd name="connsiteX0" fmla="*/ 0 w 4457700"/>
                <a:gd name="connsiteY0" fmla="*/ 5143500 h 5143500"/>
                <a:gd name="connsiteX1" fmla="*/ 4457700 w 4457700"/>
                <a:gd name="connsiteY1" fmla="*/ 0 h 5143500"/>
                <a:gd name="connsiteX2" fmla="*/ 4457700 w 4457700"/>
                <a:gd name="connsiteY2" fmla="*/ 5143500 h 5143500"/>
                <a:gd name="connsiteX3" fmla="*/ 419101 w 4457700"/>
                <a:gd name="connsiteY3" fmla="*/ 5143500 h 5143500"/>
                <a:gd name="connsiteX4" fmla="*/ 0 w 4457700"/>
                <a:gd name="connsiteY4" fmla="*/ 5143500 h 51435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56200 h 5156200"/>
                <a:gd name="connsiteX1" fmla="*/ 4610100 w 4610100"/>
                <a:gd name="connsiteY1" fmla="*/ 0 h 5156200"/>
                <a:gd name="connsiteX2" fmla="*/ 4610100 w 4610100"/>
                <a:gd name="connsiteY2" fmla="*/ 5143500 h 5156200"/>
                <a:gd name="connsiteX3" fmla="*/ 571501 w 4610100"/>
                <a:gd name="connsiteY3" fmla="*/ 5143500 h 5156200"/>
                <a:gd name="connsiteX4" fmla="*/ 0 w 4610100"/>
                <a:gd name="connsiteY4" fmla="*/ 5156200 h 5156200"/>
                <a:gd name="connsiteX0" fmla="*/ 0 w 4610100"/>
                <a:gd name="connsiteY0" fmla="*/ 5130800 h 5143500"/>
                <a:gd name="connsiteX1" fmla="*/ 4610100 w 4610100"/>
                <a:gd name="connsiteY1" fmla="*/ 0 h 5143500"/>
                <a:gd name="connsiteX2" fmla="*/ 4610100 w 4610100"/>
                <a:gd name="connsiteY2" fmla="*/ 5143500 h 5143500"/>
                <a:gd name="connsiteX3" fmla="*/ 571501 w 4610100"/>
                <a:gd name="connsiteY3" fmla="*/ 5143500 h 5143500"/>
                <a:gd name="connsiteX4" fmla="*/ 0 w 4610100"/>
                <a:gd name="connsiteY4" fmla="*/ 51308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0100" h="5143500">
                  <a:moveTo>
                    <a:pt x="0" y="5130800"/>
                  </a:moveTo>
                  <a:cubicBezTo>
                    <a:pt x="215900" y="1136650"/>
                    <a:pt x="3012017" y="38100"/>
                    <a:pt x="4610100" y="0"/>
                  </a:cubicBezTo>
                  <a:lnTo>
                    <a:pt x="4610100" y="5143500"/>
                  </a:lnTo>
                  <a:lnTo>
                    <a:pt x="571501" y="5143500"/>
                  </a:lnTo>
                  <a:lnTo>
                    <a:pt x="0" y="5130800"/>
                  </a:lnTo>
                  <a:close/>
                </a:path>
              </a:pathLst>
            </a:custGeom>
            <a:gradFill flip="none" rotWithShape="1">
              <a:gsLst>
                <a:gs pos="0">
                  <a:schemeClr val="accent2">
                    <a:lumMod val="75000"/>
                  </a:schemeClr>
                </a:gs>
                <a:gs pos="50000">
                  <a:schemeClr val="accent2">
                    <a:shade val="67500"/>
                    <a:satMod val="115000"/>
                  </a:schemeClr>
                </a:gs>
                <a:gs pos="100000">
                  <a:schemeClr val="accent2">
                    <a:shade val="100000"/>
                    <a:satMod val="115000"/>
                  </a:schemeClr>
                </a:gs>
              </a:gsLst>
              <a:lin ang="13500000" scaled="1"/>
              <a:tileRect/>
            </a:gradFill>
            <a:ln w="9525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grpSp>
    </p:spTree>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pic>
        <p:nvPicPr>
          <p:cNvPr id="11"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386" y="4701884"/>
            <a:ext cx="1093873" cy="355891"/>
          </a:xfrm>
          <a:prstGeom prst="rect">
            <a:avLst/>
          </a:prstGeom>
        </p:spPr>
      </p:pic>
      <p:cxnSp>
        <p:nvCxnSpPr>
          <p:cNvPr id="12" name="Straight Connector 11"/>
          <p:cNvCxnSpPr/>
          <p:nvPr userDrawn="1"/>
        </p:nvCxnSpPr>
        <p:spPr>
          <a:xfrm>
            <a:off x="476251" y="4614196"/>
            <a:ext cx="1040129"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 xmlns:a16="http://schemas.microsoft.com/office/drawing/2014/main" id="{BBB6584E-9D20-4B22-A8D4-F4298A2ED1D5}"/>
              </a:ext>
            </a:extLst>
          </p:cNvPr>
          <p:cNvSpPr>
            <a:spLocks noGrp="1"/>
          </p:cNvSpPr>
          <p:nvPr>
            <p:ph type="sldNum" sz="quarter" idx="4"/>
          </p:nvPr>
        </p:nvSpPr>
        <p:spPr>
          <a:xfrm>
            <a:off x="8430768" y="4837176"/>
            <a:ext cx="365760" cy="201168"/>
          </a:xfrm>
          <a:prstGeom prst="rect">
            <a:avLst/>
          </a:prstGeom>
        </p:spPr>
        <p:txBody>
          <a:bodyPr anchor="b" anchorCtr="0"/>
          <a:lstStyle>
            <a:lvl1pPr algn="r">
              <a:defRPr sz="700"/>
            </a:lvl1pPr>
          </a:lstStyle>
          <a:p>
            <a:fld id="{0E0C512C-2A69-4D15-9349-877CDA6B8ABD}" type="slidenum">
              <a:rPr lang="en-GB" smtClean="0"/>
              <a:pPr/>
              <a:t>‹#›</a:t>
            </a:fld>
            <a:endParaRPr lang="en-GB" dirty="0"/>
          </a:p>
        </p:txBody>
      </p:sp>
    </p:spTree>
    <p:extLst>
      <p:ext uri="{BB962C8B-B14F-4D97-AF65-F5344CB8AC3E}">
        <p14:creationId xmlns:p14="http://schemas.microsoft.com/office/powerpoint/2010/main" val="150341875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85750" marR="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sz="1800" b="0" i="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1pPr>
            <a:lvl2pPr marL="742950" marR="0" indent="-285750" algn="l" defTabSz="914400" rtl="0" eaLnBrk="1" fontAlgn="base" latinLnBrk="0" hangingPunct="1">
              <a:lnSpc>
                <a:spcPct val="100000"/>
              </a:lnSpc>
              <a:spcBef>
                <a:spcPct val="20000"/>
              </a:spcBef>
              <a:spcAft>
                <a:spcPct val="0"/>
              </a:spcAft>
              <a:buClrTx/>
              <a:buSzTx/>
              <a:buFont typeface="Arial"/>
              <a:buChar char="•"/>
              <a:tabLst/>
              <a:defRPr sz="1800" b="0" i="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2pPr>
            <a:lvl3pPr marL="1200150" marR="0" indent="-285750" algn="l" defTabSz="914400" rtl="0" eaLnBrk="1" fontAlgn="base" latinLnBrk="0" hangingPunct="1">
              <a:lnSpc>
                <a:spcPct val="100000"/>
              </a:lnSpc>
              <a:spcBef>
                <a:spcPct val="20000"/>
              </a:spcBef>
              <a:spcAft>
                <a:spcPct val="0"/>
              </a:spcAft>
              <a:buClrTx/>
              <a:buSzTx/>
              <a:buFont typeface="Arial"/>
              <a:buChar char="•"/>
              <a:tabLst/>
              <a:defRPr sz="1800" b="0" i="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3pPr>
            <a:lvl4pPr marL="1657350" marR="0" indent="-285750" algn="l" defTabSz="914400" rtl="0" eaLnBrk="1" fontAlgn="base" latinLnBrk="0" hangingPunct="1">
              <a:lnSpc>
                <a:spcPct val="100000"/>
              </a:lnSpc>
              <a:spcBef>
                <a:spcPct val="20000"/>
              </a:spcBef>
              <a:spcAft>
                <a:spcPct val="0"/>
              </a:spcAft>
              <a:buClrTx/>
              <a:buSzTx/>
              <a:buFont typeface="Arial"/>
              <a:buChar char="•"/>
              <a:tabLst/>
              <a:defRPr sz="1350" b="0" i="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4pPr>
            <a:lvl5pPr marL="2114550" marR="0" indent="-285750" algn="l" defTabSz="914400" rtl="0" eaLnBrk="1" fontAlgn="base" latinLnBrk="0" hangingPunct="1">
              <a:lnSpc>
                <a:spcPct val="100000"/>
              </a:lnSpc>
              <a:spcBef>
                <a:spcPct val="20000"/>
              </a:spcBef>
              <a:spcAft>
                <a:spcPct val="0"/>
              </a:spcAft>
              <a:buClrTx/>
              <a:buSzTx/>
              <a:buFont typeface="Arial"/>
              <a:buChar char="•"/>
              <a:tabLst/>
              <a:defRPr sz="900" b="0" i="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3">
            <a:extLst>
              <a:ext uri="{FF2B5EF4-FFF2-40B4-BE49-F238E27FC236}">
                <a16:creationId xmlns="" xmlns:a16="http://schemas.microsoft.com/office/drawing/2014/main" id="{A5CB563E-18CC-43AA-B35A-A1AE99C72EAA}"/>
              </a:ext>
            </a:extLst>
          </p:cNvPr>
          <p:cNvSpPr>
            <a:spLocks noGrp="1"/>
          </p:cNvSpPr>
          <p:nvPr>
            <p:ph type="sldNum" sz="quarter" idx="4"/>
          </p:nvPr>
        </p:nvSpPr>
        <p:spPr>
          <a:xfrm>
            <a:off x="8430768" y="4837176"/>
            <a:ext cx="365760" cy="201168"/>
          </a:xfrm>
          <a:prstGeom prst="rect">
            <a:avLst/>
          </a:prstGeom>
        </p:spPr>
        <p:txBody>
          <a:bodyPr anchor="b" anchorCtr="0"/>
          <a:lstStyle>
            <a:lvl1pPr algn="r">
              <a:defRPr sz="700"/>
            </a:lvl1pPr>
          </a:lstStyle>
          <a:p>
            <a:fld id="{0E0C512C-2A69-4D15-9349-877CDA6B8ABD}" type="slidenum">
              <a:rPr lang="en-GB" smtClean="0"/>
              <a:pPr/>
              <a:t>‹#›</a:t>
            </a:fld>
            <a:endParaRPr lang="en-GB" dirty="0"/>
          </a:p>
        </p:txBody>
      </p:sp>
      <p:pic>
        <p:nvPicPr>
          <p:cNvPr id="11"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7733" y="4727374"/>
            <a:ext cx="937179" cy="304910"/>
          </a:xfrm>
          <a:prstGeom prst="rect">
            <a:avLst/>
          </a:prstGeom>
        </p:spPr>
      </p:pic>
      <p:cxnSp>
        <p:nvCxnSpPr>
          <p:cNvPr id="13" name="Straight Connector 12"/>
          <p:cNvCxnSpPr/>
          <p:nvPr userDrawn="1"/>
        </p:nvCxnSpPr>
        <p:spPr>
          <a:xfrm>
            <a:off x="476251" y="4614196"/>
            <a:ext cx="1040129"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a:p>
        </p:txBody>
      </p:sp>
      <p:sp>
        <p:nvSpPr>
          <p:cNvPr id="10" name="Content Placeholder 2"/>
          <p:cNvSpPr>
            <a:spLocks noGrp="1"/>
          </p:cNvSpPr>
          <p:nvPr>
            <p:ph sz="half" idx="10"/>
          </p:nvPr>
        </p:nvSpPr>
        <p:spPr>
          <a:xfrm>
            <a:off x="455136" y="1427401"/>
            <a:ext cx="4068604" cy="2818209"/>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3"/>
          <p:cNvSpPr>
            <a:spLocks noGrp="1"/>
          </p:cNvSpPr>
          <p:nvPr>
            <p:ph sz="half" idx="2"/>
          </p:nvPr>
        </p:nvSpPr>
        <p:spPr>
          <a:xfrm>
            <a:off x="4657725" y="1427401"/>
            <a:ext cx="4029075" cy="2818209"/>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lide Number Placeholder 3">
            <a:extLst>
              <a:ext uri="{FF2B5EF4-FFF2-40B4-BE49-F238E27FC236}">
                <a16:creationId xmlns="" xmlns:a16="http://schemas.microsoft.com/office/drawing/2014/main" id="{6B14EF95-496B-4C25-85E8-5A8F06F2A5ED}"/>
              </a:ext>
            </a:extLst>
          </p:cNvPr>
          <p:cNvSpPr>
            <a:spLocks noGrp="1"/>
          </p:cNvSpPr>
          <p:nvPr>
            <p:ph type="sldNum" sz="quarter" idx="4"/>
          </p:nvPr>
        </p:nvSpPr>
        <p:spPr>
          <a:xfrm>
            <a:off x="8430768" y="4837176"/>
            <a:ext cx="365760" cy="201168"/>
          </a:xfrm>
          <a:prstGeom prst="rect">
            <a:avLst/>
          </a:prstGeom>
        </p:spPr>
        <p:txBody>
          <a:bodyPr anchor="b" anchorCtr="0"/>
          <a:lstStyle>
            <a:lvl1pPr algn="r">
              <a:defRPr sz="700"/>
            </a:lvl1pPr>
          </a:lstStyle>
          <a:p>
            <a:fld id="{0E0C512C-2A69-4D15-9349-877CDA6B8ABD}" type="slidenum">
              <a:rPr lang="en-GB" smtClean="0"/>
              <a:pPr/>
              <a:t>‹#›</a:t>
            </a:fld>
            <a:endParaRPr lang="en-GB" dirty="0"/>
          </a:p>
        </p:txBody>
      </p:sp>
      <p:pic>
        <p:nvPicPr>
          <p:cNvPr id="9"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7733" y="4727374"/>
            <a:ext cx="937179" cy="304910"/>
          </a:xfrm>
          <a:prstGeom prst="rect">
            <a:avLst/>
          </a:prstGeom>
        </p:spPr>
      </p:pic>
      <p:cxnSp>
        <p:nvCxnSpPr>
          <p:cNvPr id="16" name="Straight Connector 15"/>
          <p:cNvCxnSpPr/>
          <p:nvPr userDrawn="1"/>
        </p:nvCxnSpPr>
        <p:spPr>
          <a:xfrm>
            <a:off x="476251" y="4614196"/>
            <a:ext cx="1040129"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1525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4 headsho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a:p>
        </p:txBody>
      </p:sp>
      <p:sp>
        <p:nvSpPr>
          <p:cNvPr id="14" name="Picture Placeholder 4"/>
          <p:cNvSpPr>
            <a:spLocks noGrp="1"/>
          </p:cNvSpPr>
          <p:nvPr>
            <p:ph type="pic" sz="quarter" idx="10" hasCustomPrompt="1"/>
          </p:nvPr>
        </p:nvSpPr>
        <p:spPr>
          <a:xfrm>
            <a:off x="786189" y="1838642"/>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15" name="Picture Placeholder 4"/>
          <p:cNvSpPr>
            <a:spLocks noGrp="1"/>
          </p:cNvSpPr>
          <p:nvPr>
            <p:ph type="pic" sz="quarter" idx="11" hasCustomPrompt="1"/>
          </p:nvPr>
        </p:nvSpPr>
        <p:spPr>
          <a:xfrm>
            <a:off x="2883574" y="1838642"/>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16" name="Picture Placeholder 4"/>
          <p:cNvSpPr>
            <a:spLocks noGrp="1"/>
          </p:cNvSpPr>
          <p:nvPr>
            <p:ph type="pic" sz="quarter" idx="12" hasCustomPrompt="1"/>
          </p:nvPr>
        </p:nvSpPr>
        <p:spPr>
          <a:xfrm>
            <a:off x="4975316" y="1838642"/>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17" name="Picture Placeholder 4"/>
          <p:cNvSpPr>
            <a:spLocks noGrp="1"/>
          </p:cNvSpPr>
          <p:nvPr>
            <p:ph type="pic" sz="quarter" idx="13" hasCustomPrompt="1"/>
          </p:nvPr>
        </p:nvSpPr>
        <p:spPr>
          <a:xfrm>
            <a:off x="7067058" y="1838642"/>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11" name="Slide Number Placeholder 3">
            <a:extLst>
              <a:ext uri="{FF2B5EF4-FFF2-40B4-BE49-F238E27FC236}">
                <a16:creationId xmlns="" xmlns:a16="http://schemas.microsoft.com/office/drawing/2014/main" id="{2D3B18F5-17EC-4822-8E58-1C8F6E42187D}"/>
              </a:ext>
            </a:extLst>
          </p:cNvPr>
          <p:cNvSpPr>
            <a:spLocks noGrp="1"/>
          </p:cNvSpPr>
          <p:nvPr>
            <p:ph type="sldNum" sz="quarter" idx="4"/>
          </p:nvPr>
        </p:nvSpPr>
        <p:spPr>
          <a:xfrm>
            <a:off x="8430768" y="4837176"/>
            <a:ext cx="365760" cy="201168"/>
          </a:xfrm>
          <a:prstGeom prst="rect">
            <a:avLst/>
          </a:prstGeom>
        </p:spPr>
        <p:txBody>
          <a:bodyPr anchor="b" anchorCtr="0"/>
          <a:lstStyle>
            <a:lvl1pPr algn="r">
              <a:defRPr sz="700"/>
            </a:lvl1pPr>
          </a:lstStyle>
          <a:p>
            <a:fld id="{0E0C512C-2A69-4D15-9349-877CDA6B8ABD}" type="slidenum">
              <a:rPr lang="en-GB" smtClean="0"/>
              <a:pPr/>
              <a:t>‹#›</a:t>
            </a:fld>
            <a:endParaRPr lang="en-GB" dirty="0"/>
          </a:p>
        </p:txBody>
      </p:sp>
      <p:pic>
        <p:nvPicPr>
          <p:cNvPr id="12"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7733" y="4727374"/>
            <a:ext cx="937179" cy="304910"/>
          </a:xfrm>
          <a:prstGeom prst="rect">
            <a:avLst/>
          </a:prstGeom>
        </p:spPr>
      </p:pic>
      <p:cxnSp>
        <p:nvCxnSpPr>
          <p:cNvPr id="18" name="Straight Connector 17"/>
          <p:cNvCxnSpPr/>
          <p:nvPr userDrawn="1"/>
        </p:nvCxnSpPr>
        <p:spPr>
          <a:xfrm>
            <a:off x="476251" y="4614196"/>
            <a:ext cx="1040129"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5078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8 headsho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a:p>
        </p:txBody>
      </p:sp>
      <p:sp>
        <p:nvSpPr>
          <p:cNvPr id="25" name="Picture Placeholder 4"/>
          <p:cNvSpPr>
            <a:spLocks noGrp="1"/>
          </p:cNvSpPr>
          <p:nvPr>
            <p:ph type="pic" sz="quarter" idx="10" hasCustomPrompt="1"/>
          </p:nvPr>
        </p:nvSpPr>
        <p:spPr>
          <a:xfrm>
            <a:off x="786189" y="1101346"/>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26" name="Picture Placeholder 4"/>
          <p:cNvSpPr>
            <a:spLocks noGrp="1"/>
          </p:cNvSpPr>
          <p:nvPr>
            <p:ph type="pic" sz="quarter" idx="11" hasCustomPrompt="1"/>
          </p:nvPr>
        </p:nvSpPr>
        <p:spPr>
          <a:xfrm>
            <a:off x="2883574" y="1101346"/>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27" name="Picture Placeholder 4"/>
          <p:cNvSpPr>
            <a:spLocks noGrp="1"/>
          </p:cNvSpPr>
          <p:nvPr>
            <p:ph type="pic" sz="quarter" idx="12" hasCustomPrompt="1"/>
          </p:nvPr>
        </p:nvSpPr>
        <p:spPr>
          <a:xfrm>
            <a:off x="4975316" y="1101346"/>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28" name="Picture Placeholder 4"/>
          <p:cNvSpPr>
            <a:spLocks noGrp="1"/>
          </p:cNvSpPr>
          <p:nvPr>
            <p:ph type="pic" sz="quarter" idx="13" hasCustomPrompt="1"/>
          </p:nvPr>
        </p:nvSpPr>
        <p:spPr>
          <a:xfrm>
            <a:off x="7067058" y="1101346"/>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29" name="Picture Placeholder 4"/>
          <p:cNvSpPr>
            <a:spLocks noGrp="1"/>
          </p:cNvSpPr>
          <p:nvPr>
            <p:ph type="pic" sz="quarter" idx="14" hasCustomPrompt="1"/>
          </p:nvPr>
        </p:nvSpPr>
        <p:spPr>
          <a:xfrm>
            <a:off x="786189" y="2837518"/>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30" name="Picture Placeholder 4"/>
          <p:cNvSpPr>
            <a:spLocks noGrp="1"/>
          </p:cNvSpPr>
          <p:nvPr>
            <p:ph type="pic" sz="quarter" idx="15" hasCustomPrompt="1"/>
          </p:nvPr>
        </p:nvSpPr>
        <p:spPr>
          <a:xfrm>
            <a:off x="2883574" y="2837518"/>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31" name="Picture Placeholder 4"/>
          <p:cNvSpPr>
            <a:spLocks noGrp="1"/>
          </p:cNvSpPr>
          <p:nvPr>
            <p:ph type="pic" sz="quarter" idx="16" hasCustomPrompt="1"/>
          </p:nvPr>
        </p:nvSpPr>
        <p:spPr>
          <a:xfrm>
            <a:off x="4975316" y="2837518"/>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32" name="Picture Placeholder 4"/>
          <p:cNvSpPr>
            <a:spLocks noGrp="1"/>
          </p:cNvSpPr>
          <p:nvPr>
            <p:ph type="pic" sz="quarter" idx="17" hasCustomPrompt="1"/>
          </p:nvPr>
        </p:nvSpPr>
        <p:spPr>
          <a:xfrm>
            <a:off x="7067058" y="2837518"/>
            <a:ext cx="1054786" cy="1054786"/>
          </a:xfrm>
          <a:prstGeom prst="ellipse">
            <a:avLst/>
          </a:prstGeom>
          <a:solidFill>
            <a:schemeClr val="bg1"/>
          </a:solidFill>
          <a:ln>
            <a:noFill/>
          </a:ln>
        </p:spPr>
        <p:txBody>
          <a:bodyPr anchor="ctr"/>
          <a:lstStyle>
            <a:lvl1pPr marL="0" indent="0" algn="ctr">
              <a:buNone/>
              <a:defRPr sz="900" baseline="0"/>
            </a:lvl1pPr>
          </a:lstStyle>
          <a:p>
            <a:r>
              <a:rPr lang="en-US" sz="1200" dirty="0"/>
              <a:t>insert picture here</a:t>
            </a:r>
            <a:endParaRPr lang="en-US" dirty="0"/>
          </a:p>
        </p:txBody>
      </p:sp>
      <p:sp>
        <p:nvSpPr>
          <p:cNvPr id="17" name="Slide Number Placeholder 3">
            <a:extLst>
              <a:ext uri="{FF2B5EF4-FFF2-40B4-BE49-F238E27FC236}">
                <a16:creationId xmlns="" xmlns:a16="http://schemas.microsoft.com/office/drawing/2014/main" id="{76D809F8-B526-4696-89F3-F5E423161B33}"/>
              </a:ext>
            </a:extLst>
          </p:cNvPr>
          <p:cNvSpPr>
            <a:spLocks noGrp="1"/>
          </p:cNvSpPr>
          <p:nvPr>
            <p:ph type="sldNum" sz="quarter" idx="4"/>
          </p:nvPr>
        </p:nvSpPr>
        <p:spPr>
          <a:xfrm>
            <a:off x="8430768" y="4837176"/>
            <a:ext cx="365760" cy="201168"/>
          </a:xfrm>
          <a:prstGeom prst="rect">
            <a:avLst/>
          </a:prstGeom>
        </p:spPr>
        <p:txBody>
          <a:bodyPr anchor="b" anchorCtr="0"/>
          <a:lstStyle>
            <a:lvl1pPr algn="r">
              <a:defRPr sz="700"/>
            </a:lvl1pPr>
          </a:lstStyle>
          <a:p>
            <a:fld id="{0E0C512C-2A69-4D15-9349-877CDA6B8ABD}" type="slidenum">
              <a:rPr lang="en-GB" smtClean="0"/>
              <a:pPr/>
              <a:t>‹#›</a:t>
            </a:fld>
            <a:endParaRPr lang="en-GB" dirty="0"/>
          </a:p>
        </p:txBody>
      </p:sp>
      <p:pic>
        <p:nvPicPr>
          <p:cNvPr id="15"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7733" y="4727374"/>
            <a:ext cx="937179" cy="304910"/>
          </a:xfrm>
          <a:prstGeom prst="rect">
            <a:avLst/>
          </a:prstGeom>
        </p:spPr>
      </p:pic>
      <p:cxnSp>
        <p:nvCxnSpPr>
          <p:cNvPr id="19" name="Straight Connector 18"/>
          <p:cNvCxnSpPr/>
          <p:nvPr userDrawn="1"/>
        </p:nvCxnSpPr>
        <p:spPr>
          <a:xfrm>
            <a:off x="476251" y="4614196"/>
            <a:ext cx="1040129"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3250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o content">
    <p:spTree>
      <p:nvGrpSpPr>
        <p:cNvPr id="1" name=""/>
        <p:cNvGrpSpPr/>
        <p:nvPr/>
      </p:nvGrpSpPr>
      <p:grpSpPr>
        <a:xfrm>
          <a:off x="0" y="0"/>
          <a:ext cx="0" cy="0"/>
          <a:chOff x="0" y="0"/>
          <a:chExt cx="0" cy="0"/>
        </a:xfrm>
      </p:grpSpPr>
      <p:sp>
        <p:nvSpPr>
          <p:cNvPr id="6" name="Slide Number Placeholder 3">
            <a:extLst>
              <a:ext uri="{FF2B5EF4-FFF2-40B4-BE49-F238E27FC236}">
                <a16:creationId xmlns="" xmlns:a16="http://schemas.microsoft.com/office/drawing/2014/main" id="{4C0E41C9-6D04-433D-87AF-1B8ECB2BFE2C}"/>
              </a:ext>
            </a:extLst>
          </p:cNvPr>
          <p:cNvSpPr>
            <a:spLocks noGrp="1"/>
          </p:cNvSpPr>
          <p:nvPr>
            <p:ph type="sldNum" sz="quarter" idx="4"/>
          </p:nvPr>
        </p:nvSpPr>
        <p:spPr>
          <a:xfrm>
            <a:off x="8430768" y="4837176"/>
            <a:ext cx="365760" cy="201168"/>
          </a:xfrm>
          <a:prstGeom prst="rect">
            <a:avLst/>
          </a:prstGeom>
        </p:spPr>
        <p:txBody>
          <a:bodyPr anchor="b" anchorCtr="0"/>
          <a:lstStyle>
            <a:lvl1pPr algn="r">
              <a:defRPr sz="700"/>
            </a:lvl1pPr>
          </a:lstStyle>
          <a:p>
            <a:fld id="{0E0C512C-2A69-4D15-9349-877CDA6B8ABD}" type="slidenum">
              <a:rPr lang="en-GB" smtClean="0"/>
              <a:pPr/>
              <a:t>‹#›</a:t>
            </a:fld>
            <a:endParaRPr lang="en-GB" dirty="0"/>
          </a:p>
        </p:txBody>
      </p:sp>
      <p:pic>
        <p:nvPicPr>
          <p:cNvPr id="7"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7733" y="4727374"/>
            <a:ext cx="937179" cy="304910"/>
          </a:xfrm>
          <a:prstGeom prst="rect">
            <a:avLst/>
          </a:prstGeom>
        </p:spPr>
      </p:pic>
      <p:cxnSp>
        <p:nvCxnSpPr>
          <p:cNvPr id="9" name="Straight Connector 8"/>
          <p:cNvCxnSpPr/>
          <p:nvPr userDrawn="1"/>
        </p:nvCxnSpPr>
        <p:spPr>
          <a:xfrm>
            <a:off x="476251" y="4614196"/>
            <a:ext cx="1040129"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25120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nted background">
    <p:spTree>
      <p:nvGrpSpPr>
        <p:cNvPr id="1" name=""/>
        <p:cNvGrpSpPr/>
        <p:nvPr/>
      </p:nvGrpSpPr>
      <p:grpSpPr>
        <a:xfrm>
          <a:off x="0" y="0"/>
          <a:ext cx="0" cy="0"/>
          <a:chOff x="0" y="0"/>
          <a:chExt cx="0" cy="0"/>
        </a:xfrm>
      </p:grpSpPr>
      <p:sp>
        <p:nvSpPr>
          <p:cNvPr id="7" name="Rectangle 6"/>
          <p:cNvSpPr/>
          <p:nvPr userDrawn="1"/>
        </p:nvSpPr>
        <p:spPr>
          <a:xfrm>
            <a:off x="0" y="175"/>
            <a:ext cx="9144000" cy="514332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2893220"/>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back cover">
    <p:spTree>
      <p:nvGrpSpPr>
        <p:cNvPr id="1" name=""/>
        <p:cNvGrpSpPr/>
        <p:nvPr/>
      </p:nvGrpSpPr>
      <p:grpSpPr>
        <a:xfrm>
          <a:off x="0" y="0"/>
          <a:ext cx="0" cy="0"/>
          <a:chOff x="0" y="0"/>
          <a:chExt cx="0" cy="0"/>
        </a:xfrm>
      </p:grpSpPr>
      <p:pic>
        <p:nvPicPr>
          <p:cNvPr id="5" name="GT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1395" y="3952303"/>
            <a:ext cx="1444751" cy="470048"/>
          </a:xfrm>
          <a:prstGeom prst="rect">
            <a:avLst/>
          </a:prstGeom>
        </p:spPr>
      </p:pic>
      <p:cxnSp>
        <p:nvCxnSpPr>
          <p:cNvPr id="7" name="Straight Connector 6"/>
          <p:cNvCxnSpPr/>
          <p:nvPr userDrawn="1"/>
        </p:nvCxnSpPr>
        <p:spPr>
          <a:xfrm>
            <a:off x="476251" y="4614196"/>
            <a:ext cx="1562099"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43873"/>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solidFill>
                  <a:schemeClr val="accent1"/>
                </a:solidFill>
              </a:defRPr>
            </a:lvl1pPr>
          </a:lstStyle>
          <a:p>
            <a:r>
              <a:rPr lang="en-US" smtClean="0"/>
              <a:t>Click to edit Master title style</a:t>
            </a:r>
            <a:endParaRPr lang="en-US"/>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p>
            <a:r>
              <a:rPr lang="en-US" dirty="0" smtClean="0"/>
              <a:t>How to use</a:t>
            </a:r>
            <a:endParaRPr lang="en-US" dirty="0"/>
          </a:p>
        </p:txBody>
      </p:sp>
    </p:spTree>
    <p:extLst>
      <p:ext uri="{BB962C8B-B14F-4D97-AF65-F5344CB8AC3E}">
        <p14:creationId xmlns:p14="http://schemas.microsoft.com/office/powerpoint/2010/main" val="3385319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p:cNvSpPr>
            <a:spLocks noGrp="1" noChangeArrowheads="1"/>
          </p:cNvSpPr>
          <p:nvPr>
            <p:ph type="title"/>
          </p:nvPr>
        </p:nvSpPr>
        <p:spPr bwMode="auto">
          <a:xfrm>
            <a:off x="457200" y="400050"/>
            <a:ext cx="8229601" cy="70127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sp>
        <p:nvSpPr>
          <p:cNvPr id="9" name="Text Placeholder"/>
          <p:cNvSpPr>
            <a:spLocks noGrp="1" noChangeArrowheads="1"/>
          </p:cNvSpPr>
          <p:nvPr>
            <p:ph type="body" idx="1"/>
          </p:nvPr>
        </p:nvSpPr>
        <p:spPr bwMode="auto">
          <a:xfrm>
            <a:off x="457201" y="1428749"/>
            <a:ext cx="8229600" cy="311733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FilePathFooter"/>
          <p:cNvSpPr>
            <a:spLocks noGrp="1"/>
          </p:cNvSpPr>
          <p:nvPr>
            <p:ph type="ftr" sz="quarter" idx="3"/>
          </p:nvPr>
        </p:nvSpPr>
        <p:spPr>
          <a:xfrm>
            <a:off x="360045" y="4243388"/>
            <a:ext cx="3086100" cy="274637"/>
          </a:xfrm>
          <a:prstGeom prst="rect">
            <a:avLst/>
          </a:prstGeom>
        </p:spPr>
        <p:txBody>
          <a:bodyPr vert="horz" wrap="none" lIns="0" tIns="0" rIns="0" bIns="0" rtlCol="0" anchor="ctr"/>
          <a:lstStyle>
            <a:lvl1pPr algn="l">
              <a:defRPr sz="1000">
                <a:solidFill>
                  <a:srgbClr val="777777"/>
                </a:solidFill>
                <a:latin typeface="Arial" panose="020B0604020202020204" pitchFamily="34" charset="0"/>
              </a:defRPr>
            </a:lvl1pPr>
          </a:lstStyle>
          <a:p>
            <a:r>
              <a:rPr lang="en-US" dirty="0" smtClean="0"/>
              <a:t>How to use</a:t>
            </a:r>
            <a:endParaRPr lang="en-US" dirty="0"/>
          </a:p>
        </p:txBody>
      </p:sp>
    </p:spTree>
    <p:extLst>
      <p:ext uri="{BB962C8B-B14F-4D97-AF65-F5344CB8AC3E}">
        <p14:creationId xmlns:p14="http://schemas.microsoft.com/office/powerpoint/2010/main" val="238580352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51" r:id="rId3"/>
    <p:sldLayoutId id="2147483754" r:id="rId4"/>
    <p:sldLayoutId id="2147483714" r:id="rId5"/>
    <p:sldLayoutId id="2147483756" r:id="rId6"/>
    <p:sldLayoutId id="2147483719" r:id="rId7"/>
    <p:sldLayoutId id="2147483726" r:id="rId8"/>
    <p:sldLayoutId id="2147483743" r:id="rId9"/>
    <p:sldLayoutId id="2147483757" r:id="rId10"/>
    <p:sldLayoutId id="2147483717" r:id="rId11"/>
    <p:sldLayoutId id="2147483689" r:id="rId12"/>
    <p:sldLayoutId id="2147483758" r:id="rId13"/>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500" b="1" i="0">
          <a:solidFill>
            <a:schemeClr val="accent1"/>
          </a:solidFill>
          <a:latin typeface="Arial" panose="020B0604020202020204" pitchFamily="34" charset="0"/>
          <a:ea typeface="Arial" panose="020B0604020202020204" pitchFamily="34"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p:titleStyle>
    <p:bodyStyle>
      <a:lvl1pPr marL="285750" indent="-285750" algn="l" rtl="0" eaLnBrk="1" fontAlgn="base" hangingPunct="1">
        <a:spcBef>
          <a:spcPct val="20000"/>
        </a:spcBef>
        <a:spcAft>
          <a:spcPct val="0"/>
        </a:spcAft>
        <a:buFont typeface="Arial" panose="020B0604020202020204" pitchFamily="34" charset="0"/>
        <a:buChar char="•"/>
        <a:defRPr sz="1800" b="0" i="0">
          <a:solidFill>
            <a:sysClr val="windowText" lastClr="000000"/>
          </a:solidFill>
          <a:latin typeface="Arial" panose="020B0604020202020204" pitchFamily="34" charset="0"/>
          <a:ea typeface="Arial" panose="020B0604020202020204" pitchFamily="34" charset="0"/>
          <a:cs typeface="Arial" panose="020B0604020202020204" pitchFamily="34" charset="0"/>
        </a:defRPr>
      </a:lvl1pPr>
      <a:lvl2pPr marL="742950" indent="-285750" algn="l" rtl="0" eaLnBrk="1" fontAlgn="base" hangingPunct="1">
        <a:spcBef>
          <a:spcPct val="20000"/>
        </a:spcBef>
        <a:spcAft>
          <a:spcPct val="0"/>
        </a:spcAft>
        <a:buFont typeface="Arial"/>
        <a:buChar char="•"/>
        <a:defRPr sz="1800" b="0" i="0">
          <a:solidFill>
            <a:sysClr val="windowText" lastClr="000000"/>
          </a:solidFill>
          <a:latin typeface="Arial" panose="020B0604020202020204" pitchFamily="34" charset="0"/>
          <a:ea typeface="Arial" panose="020B0604020202020204" pitchFamily="34" charset="0"/>
          <a:cs typeface="Arial" panose="020B0604020202020204" pitchFamily="34" charset="0"/>
        </a:defRPr>
      </a:lvl2pPr>
      <a:lvl3pPr marL="1200150" indent="-285750" algn="l" rtl="0" eaLnBrk="1" fontAlgn="base" hangingPunct="1">
        <a:spcBef>
          <a:spcPct val="20000"/>
        </a:spcBef>
        <a:spcAft>
          <a:spcPct val="0"/>
        </a:spcAft>
        <a:buFont typeface="Arial"/>
        <a:buChar char="•"/>
        <a:defRPr sz="1800" b="0" i="0">
          <a:solidFill>
            <a:sysClr val="windowText" lastClr="000000"/>
          </a:solidFill>
          <a:latin typeface="Arial" panose="020B0604020202020204" pitchFamily="34" charset="0"/>
          <a:ea typeface="Arial" panose="020B0604020202020204" pitchFamily="34" charset="0"/>
          <a:cs typeface="Arial" panose="020B0604020202020204" pitchFamily="34" charset="0"/>
        </a:defRPr>
      </a:lvl3pPr>
      <a:lvl4pPr marL="1657350" indent="-285750" algn="l" rtl="0" eaLnBrk="1" fontAlgn="base" hangingPunct="1">
        <a:spcBef>
          <a:spcPct val="20000"/>
        </a:spcBef>
        <a:spcAft>
          <a:spcPct val="0"/>
        </a:spcAft>
        <a:buFont typeface="Arial"/>
        <a:buChar char="•"/>
        <a:defRPr sz="1800" b="0" i="0">
          <a:solidFill>
            <a:sysClr val="windowText" lastClr="000000"/>
          </a:solidFill>
          <a:latin typeface="Arial" panose="020B0604020202020204" pitchFamily="34" charset="0"/>
          <a:ea typeface="Arial" panose="020B0604020202020204" pitchFamily="34" charset="0"/>
          <a:cs typeface="Arial" panose="020B0604020202020204" pitchFamily="34" charset="0"/>
        </a:defRPr>
      </a:lvl4pPr>
      <a:lvl5pPr marL="2114550" indent="-285750" algn="l" rtl="0" eaLnBrk="1" fontAlgn="base" hangingPunct="1">
        <a:spcBef>
          <a:spcPct val="20000"/>
        </a:spcBef>
        <a:spcAft>
          <a:spcPct val="0"/>
        </a:spcAft>
        <a:buFont typeface="Arial"/>
        <a:buChar char="•"/>
        <a:defRPr sz="1800" b="0" i="0">
          <a:solidFill>
            <a:sysClr val="windowText" lastClr="000000"/>
          </a:solidFill>
          <a:latin typeface="Arial" panose="020B0604020202020204" pitchFamily="34" charset="0"/>
          <a:ea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har char="»"/>
        <a:defRPr sz="2800">
          <a:solidFill>
            <a:schemeClr val="tx1"/>
          </a:solidFill>
          <a:latin typeface="+mn-lt"/>
        </a:defRPr>
      </a:lvl6pPr>
      <a:lvl7pPr marL="2971800" indent="-228600" algn="l" rtl="0" eaLnBrk="1" fontAlgn="base" hangingPunct="1">
        <a:spcBef>
          <a:spcPct val="20000"/>
        </a:spcBef>
        <a:spcAft>
          <a:spcPct val="0"/>
        </a:spcAft>
        <a:buChar char="»"/>
        <a:defRPr sz="2800">
          <a:solidFill>
            <a:schemeClr val="tx1"/>
          </a:solidFill>
          <a:latin typeface="+mn-lt"/>
        </a:defRPr>
      </a:lvl7pPr>
      <a:lvl8pPr marL="3429000" indent="-228600" algn="l" rtl="0" eaLnBrk="1" fontAlgn="base" hangingPunct="1">
        <a:spcBef>
          <a:spcPct val="20000"/>
        </a:spcBef>
        <a:spcAft>
          <a:spcPct val="0"/>
        </a:spcAft>
        <a:buChar char="»"/>
        <a:defRPr sz="2800">
          <a:solidFill>
            <a:schemeClr val="tx1"/>
          </a:solidFill>
          <a:latin typeface="+mn-lt"/>
        </a:defRPr>
      </a:lvl8pPr>
      <a:lvl9pPr marL="3886200" indent="-228600" algn="l" rtl="0" eaLnBrk="1" fontAlgn="base" hangingPunct="1">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916">
          <p15:clr>
            <a:srgbClr val="F26B43"/>
          </p15:clr>
        </p15:guide>
        <p15:guide id="2" pos="288">
          <p15:clr>
            <a:srgbClr val="F26B43"/>
          </p15:clr>
        </p15:guide>
        <p15:guide id="3" pos="5472">
          <p15:clr>
            <a:srgbClr val="F26B43"/>
          </p15:clr>
        </p15:guide>
        <p15:guide id="4" orient="horz" pos="252">
          <p15:clr>
            <a:srgbClr val="F26B43"/>
          </p15:clr>
        </p15:guide>
        <p15:guide id="5" pos="648">
          <p15:clr>
            <a:srgbClr val="F26B43"/>
          </p15:clr>
        </p15:guide>
        <p15:guide id="6" pos="720">
          <p15:clr>
            <a:srgbClr val="F26B43"/>
          </p15:clr>
        </p15:guide>
        <p15:guide id="7" pos="1080">
          <p15:clr>
            <a:srgbClr val="F26B43"/>
          </p15:clr>
        </p15:guide>
        <p15:guide id="8" pos="2928">
          <p15:clr>
            <a:srgbClr val="F26B43"/>
          </p15:clr>
        </p15:guide>
        <p15:guide id="9" pos="1152">
          <p15:clr>
            <a:srgbClr val="F26B43"/>
          </p15:clr>
        </p15:guide>
        <p15:guide id="10" pos="1536">
          <p15:clr>
            <a:srgbClr val="F26B43"/>
          </p15:clr>
        </p15:guide>
        <p15:guide id="11" pos="1608">
          <p15:clr>
            <a:srgbClr val="F26B43"/>
          </p15:clr>
        </p15:guide>
        <p15:guide id="12" pos="1968">
          <p15:clr>
            <a:srgbClr val="F26B43"/>
          </p15:clr>
        </p15:guide>
        <p15:guide id="13" pos="2040">
          <p15:clr>
            <a:srgbClr val="F26B43"/>
          </p15:clr>
        </p15:guide>
        <p15:guide id="14" pos="2400">
          <p15:clr>
            <a:srgbClr val="F26B43"/>
          </p15:clr>
        </p15:guide>
        <p15:guide id="15" pos="2472">
          <p15:clr>
            <a:srgbClr val="F26B43"/>
          </p15:clr>
        </p15:guide>
        <p15:guide id="16" pos="2856">
          <p15:clr>
            <a:srgbClr val="F26B43"/>
          </p15:clr>
        </p15:guide>
        <p15:guide id="17" pos="3288">
          <p15:clr>
            <a:srgbClr val="F26B43"/>
          </p15:clr>
        </p15:guide>
        <p15:guide id="18" pos="3360">
          <p15:clr>
            <a:srgbClr val="F26B43"/>
          </p15:clr>
        </p15:guide>
        <p15:guide id="19" pos="3720">
          <p15:clr>
            <a:srgbClr val="F26B43"/>
          </p15:clr>
        </p15:guide>
        <p15:guide id="20" pos="3792">
          <p15:clr>
            <a:srgbClr val="F26B43"/>
          </p15:clr>
        </p15:guide>
        <p15:guide id="21" pos="4152">
          <p15:clr>
            <a:srgbClr val="F26B43"/>
          </p15:clr>
        </p15:guide>
        <p15:guide id="22" pos="4224">
          <p15:clr>
            <a:srgbClr val="F26B43"/>
          </p15:clr>
        </p15:guide>
        <p15:guide id="23" pos="4608">
          <p15:clr>
            <a:srgbClr val="F26B43"/>
          </p15:clr>
        </p15:guide>
        <p15:guide id="24" pos="4680">
          <p15:clr>
            <a:srgbClr val="F26B43"/>
          </p15:clr>
        </p15:guide>
        <p15:guide id="25" pos="5040">
          <p15:clr>
            <a:srgbClr val="F26B43"/>
          </p15:clr>
        </p15:guide>
        <p15:guide id="26" pos="5112">
          <p15:clr>
            <a:srgbClr val="F26B43"/>
          </p15:clr>
        </p15:guide>
        <p15:guide id="27" orient="horz" pos="636">
          <p15:clr>
            <a:srgbClr val="F26B43"/>
          </p15:clr>
        </p15:guide>
        <p15:guide id="28" orient="horz" pos="1020">
          <p15:clr>
            <a:srgbClr val="F26B43"/>
          </p15:clr>
        </p15:guide>
        <p15:guide id="29" orient="horz" pos="1380">
          <p15:clr>
            <a:srgbClr val="F26B43"/>
          </p15:clr>
        </p15:guide>
        <p15:guide id="30" orient="horz" pos="1764">
          <p15:clr>
            <a:srgbClr val="F26B43"/>
          </p15:clr>
        </p15:guide>
        <p15:guide id="31" orient="horz" pos="2148">
          <p15:clr>
            <a:srgbClr val="F26B43"/>
          </p15:clr>
        </p15:guide>
        <p15:guide id="32" orient="horz" pos="250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9.png"/><Relationship Id="rId3" Type="http://schemas.openxmlformats.org/officeDocument/2006/relationships/image" Target="../media/image13.png"/><Relationship Id="rId7" Type="http://schemas.openxmlformats.org/officeDocument/2006/relationships/image" Target="../media/image7.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7.png"/><Relationship Id="rId5" Type="http://schemas.openxmlformats.org/officeDocument/2006/relationships/image" Target="../media/image6.pn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hyperlink" Target="https://tbi.acl.gov/"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207819" y="958973"/>
            <a:ext cx="7471064" cy="810452"/>
          </a:xfrm>
        </p:spPr>
        <p:txBody>
          <a:bodyPr/>
          <a:lstStyle/>
          <a:p>
            <a:r>
              <a:rPr lang="en-US" sz="2700" dirty="0" smtClean="0"/>
              <a:t>Administration for Community Living</a:t>
            </a:r>
            <a:r>
              <a:rPr lang="en-US" sz="2700" dirty="0"/>
              <a:t/>
            </a:r>
            <a:br>
              <a:rPr lang="en-US" sz="2700" dirty="0"/>
            </a:br>
            <a:r>
              <a:rPr lang="en-US" sz="2700" dirty="0" smtClean="0"/>
              <a:t>        ACL Resources to Grantees</a:t>
            </a:r>
            <a:endParaRPr lang="en-US" sz="2700" dirty="0"/>
          </a:p>
        </p:txBody>
      </p:sp>
      <p:sp>
        <p:nvSpPr>
          <p:cNvPr id="5" name="Text Placeholder 4"/>
          <p:cNvSpPr>
            <a:spLocks noGrp="1"/>
          </p:cNvSpPr>
          <p:nvPr>
            <p:ph type="body" sz="quarter" idx="10"/>
          </p:nvPr>
        </p:nvSpPr>
        <p:spPr>
          <a:xfrm>
            <a:off x="207819" y="1959429"/>
            <a:ext cx="5448300" cy="1448789"/>
          </a:xfrm>
        </p:spPr>
        <p:txBody>
          <a:bodyPr/>
          <a:lstStyle/>
          <a:p>
            <a:r>
              <a:rPr lang="en-US" dirty="0" smtClean="0"/>
              <a:t>  </a:t>
            </a:r>
          </a:p>
          <a:p>
            <a:r>
              <a:rPr lang="en-US" dirty="0" smtClean="0"/>
              <a:t>The following slides represent a portion of the slide deck presented to grantees - Mentor  and Partner ACL Kickoff  </a:t>
            </a:r>
            <a:r>
              <a:rPr lang="en-US" dirty="0"/>
              <a:t>W</a:t>
            </a:r>
            <a:r>
              <a:rPr lang="en-US" dirty="0" smtClean="0"/>
              <a:t>ebinar, June 2018. </a:t>
            </a:r>
          </a:p>
          <a:p>
            <a:endParaRPr lang="en-US" dirty="0" smtClean="0"/>
          </a:p>
          <a:p>
            <a:r>
              <a:rPr lang="en-US" sz="1100" dirty="0" smtClean="0"/>
              <a:t>Slide order &amp; content have been tailored to IN Advisory Board Meeting</a:t>
            </a:r>
          </a:p>
        </p:txBody>
      </p:sp>
    </p:spTree>
    <p:extLst>
      <p:ext uri="{BB962C8B-B14F-4D97-AF65-F5344CB8AC3E}">
        <p14:creationId xmlns:p14="http://schemas.microsoft.com/office/powerpoint/2010/main" val="2701670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80010" y="425738"/>
            <a:ext cx="8063346" cy="607415"/>
          </a:xfrm>
        </p:spPr>
        <p:txBody>
          <a:bodyPr/>
          <a:lstStyle/>
          <a:p>
            <a:r>
              <a:rPr lang="en-US" sz="3200" dirty="0" smtClean="0"/>
              <a:t>Overview </a:t>
            </a:r>
            <a:br>
              <a:rPr lang="en-US" sz="3200" dirty="0" smtClean="0"/>
            </a:br>
            <a:endParaRPr lang="en-US" sz="3200" dirty="0"/>
          </a:p>
        </p:txBody>
      </p:sp>
      <p:sp>
        <p:nvSpPr>
          <p:cNvPr id="6" name="Subtitle 5"/>
          <p:cNvSpPr>
            <a:spLocks noGrp="1"/>
          </p:cNvSpPr>
          <p:nvPr>
            <p:ph type="subTitle" idx="1"/>
          </p:nvPr>
        </p:nvSpPr>
        <p:spPr>
          <a:xfrm>
            <a:off x="213757" y="1033154"/>
            <a:ext cx="8811490" cy="3728852"/>
          </a:xfrm>
        </p:spPr>
        <p:txBody>
          <a:bodyPr/>
          <a:lstStyle/>
          <a:p>
            <a:pPr marL="342900" indent="-342900" algn="l">
              <a:buFont typeface="Arial" panose="020B0604020202020204" pitchFamily="34" charset="0"/>
              <a:buChar char="•"/>
            </a:pPr>
            <a:r>
              <a:rPr lang="en-US" dirty="0" smtClean="0"/>
              <a:t>Administration for Community Living -organizational structure</a:t>
            </a:r>
          </a:p>
          <a:p>
            <a:pPr marL="342900" indent="-342900" algn="l">
              <a:buFont typeface="Arial" panose="020B0604020202020204" pitchFamily="34" charset="0"/>
              <a:buChar char="•"/>
            </a:pPr>
            <a:endParaRPr lang="en-US" sz="1100" dirty="0" smtClean="0"/>
          </a:p>
          <a:p>
            <a:pPr marL="342900" indent="-342900" algn="l">
              <a:buFont typeface="Arial" panose="020B0604020202020204" pitchFamily="34" charset="0"/>
              <a:buChar char="•"/>
            </a:pPr>
            <a:r>
              <a:rPr lang="en-US" dirty="0" smtClean="0">
                <a:sym typeface="Wingdings" panose="05000000000000000000" pitchFamily="2" charset="2"/>
              </a:rPr>
              <a:t>TBI State Partnership Program organization &amp; administration</a:t>
            </a:r>
          </a:p>
          <a:p>
            <a:pPr marL="342900" indent="-342900" algn="l">
              <a:buFont typeface="Arial" panose="020B0604020202020204" pitchFamily="34" charset="0"/>
              <a:buChar char="•"/>
            </a:pPr>
            <a:endParaRPr lang="en-US" sz="1100" dirty="0" smtClean="0">
              <a:sym typeface="Wingdings" panose="05000000000000000000" pitchFamily="2" charset="2"/>
            </a:endParaRPr>
          </a:p>
          <a:p>
            <a:pPr marL="342900" indent="-342900" algn="l">
              <a:buFont typeface="Arial" panose="020B0604020202020204" pitchFamily="34" charset="0"/>
              <a:buChar char="•"/>
            </a:pPr>
            <a:r>
              <a:rPr lang="en-US" dirty="0" smtClean="0">
                <a:sym typeface="Wingdings" panose="05000000000000000000" pitchFamily="2" charset="2"/>
              </a:rPr>
              <a:t>Meet the Grantees</a:t>
            </a:r>
          </a:p>
          <a:p>
            <a:pPr marL="342900" indent="-342900" algn="l">
              <a:buFont typeface="Arial" panose="020B0604020202020204" pitchFamily="34" charset="0"/>
              <a:buChar char="•"/>
            </a:pPr>
            <a:endParaRPr lang="en-US" sz="1100" dirty="0" smtClean="0">
              <a:sym typeface="Wingdings" panose="05000000000000000000" pitchFamily="2" charset="2"/>
            </a:endParaRPr>
          </a:p>
          <a:p>
            <a:pPr marL="342900" indent="-342900" algn="l">
              <a:buFont typeface="Arial" panose="020B0604020202020204" pitchFamily="34" charset="0"/>
              <a:buChar char="•"/>
            </a:pPr>
            <a:r>
              <a:rPr lang="en-US" dirty="0" smtClean="0">
                <a:sym typeface="Wingdings" panose="05000000000000000000" pitchFamily="2" charset="2"/>
              </a:rPr>
              <a:t>Mentor &amp; Partner State Workgroups</a:t>
            </a:r>
          </a:p>
          <a:p>
            <a:pPr marL="342900" indent="-342900" algn="l">
              <a:buFont typeface="Arial" panose="020B0604020202020204" pitchFamily="34" charset="0"/>
              <a:buChar char="•"/>
            </a:pPr>
            <a:endParaRPr lang="en-US" sz="1100" dirty="0" smtClean="0">
              <a:sym typeface="Wingdings" panose="05000000000000000000" pitchFamily="2" charset="2"/>
            </a:endParaRPr>
          </a:p>
          <a:p>
            <a:pPr marL="342900" indent="-342900" algn="l">
              <a:buFont typeface="Arial" panose="020B0604020202020204" pitchFamily="34" charset="0"/>
              <a:buChar char="•"/>
            </a:pPr>
            <a:r>
              <a:rPr lang="en-US" dirty="0" smtClean="0">
                <a:sym typeface="Wingdings" panose="05000000000000000000" pitchFamily="2" charset="2"/>
              </a:rPr>
              <a:t>TBI Coordinating Center </a:t>
            </a:r>
          </a:p>
          <a:p>
            <a:pPr marL="342900" indent="-342900" algn="l">
              <a:buFont typeface="Arial" panose="020B0604020202020204" pitchFamily="34" charset="0"/>
              <a:buChar char="•"/>
            </a:pPr>
            <a:endParaRPr lang="en-US" sz="1100" dirty="0" smtClean="0">
              <a:sym typeface="Wingdings" panose="05000000000000000000" pitchFamily="2" charset="2"/>
            </a:endParaRPr>
          </a:p>
          <a:p>
            <a:pPr marL="342900" indent="-342900" algn="l">
              <a:buFont typeface="Arial" panose="020B0604020202020204" pitchFamily="34" charset="0"/>
              <a:buChar char="•"/>
            </a:pPr>
            <a:r>
              <a:rPr lang="en-US" dirty="0" smtClean="0">
                <a:sym typeface="Wingdings" panose="05000000000000000000" pitchFamily="2" charset="2"/>
              </a:rPr>
              <a:t>Introduction to the ACL State Partnership Program Website </a:t>
            </a:r>
          </a:p>
          <a:p>
            <a:pPr algn="l"/>
            <a:r>
              <a:rPr lang="en-US" dirty="0">
                <a:sym typeface="Wingdings" panose="05000000000000000000" pitchFamily="2" charset="2"/>
              </a:rPr>
              <a:t>	</a:t>
            </a:r>
            <a:r>
              <a:rPr lang="en-US" dirty="0" smtClean="0">
                <a:sym typeface="Wingdings" panose="05000000000000000000" pitchFamily="2" charset="2"/>
              </a:rPr>
              <a:t>	</a:t>
            </a:r>
          </a:p>
          <a:p>
            <a:pPr algn="l"/>
            <a:r>
              <a:rPr lang="en-US" dirty="0">
                <a:sym typeface="Wingdings" panose="05000000000000000000" pitchFamily="2" charset="2"/>
              </a:rPr>
              <a:t>	</a:t>
            </a:r>
            <a:r>
              <a:rPr lang="en-US" dirty="0" smtClean="0">
                <a:sym typeface="Wingdings" panose="05000000000000000000" pitchFamily="2" charset="2"/>
              </a:rPr>
              <a:t> </a:t>
            </a:r>
            <a:endParaRPr lang="en-US" dirty="0"/>
          </a:p>
        </p:txBody>
      </p:sp>
    </p:spTree>
    <p:extLst>
      <p:ext uri="{BB962C8B-B14F-4D97-AF65-F5344CB8AC3E}">
        <p14:creationId xmlns:p14="http://schemas.microsoft.com/office/powerpoint/2010/main" val="110303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56111"/>
            <a:ext cx="8229601" cy="701278"/>
          </a:xfrm>
        </p:spPr>
        <p:txBody>
          <a:bodyPr/>
          <a:lstStyle/>
          <a:p>
            <a:r>
              <a:rPr lang="en-US" sz="2500" dirty="0" smtClean="0"/>
              <a:t>ACL's organizational structure and related programs</a:t>
            </a:r>
            <a:endParaRPr lang="en-US" sz="2500" dirty="0"/>
          </a:p>
        </p:txBody>
      </p:sp>
      <p:sp>
        <p:nvSpPr>
          <p:cNvPr id="7" name="Slide Number Placeholder 6"/>
          <p:cNvSpPr>
            <a:spLocks noGrp="1"/>
          </p:cNvSpPr>
          <p:nvPr>
            <p:ph type="sldNum" sz="quarter" idx="4"/>
          </p:nvPr>
        </p:nvSpPr>
        <p:spPr/>
        <p:txBody>
          <a:bodyPr/>
          <a:lstStyle/>
          <a:p>
            <a:fld id="{0E0C512C-2A69-4D15-9349-877CDA6B8ABD}" type="slidenum">
              <a:rPr lang="en-GB" smtClean="0"/>
              <a:pPr/>
              <a:t>3</a:t>
            </a:fld>
            <a:endParaRPr lang="en-GB" dirty="0"/>
          </a:p>
        </p:txBody>
      </p:sp>
      <p:grpSp>
        <p:nvGrpSpPr>
          <p:cNvPr id="86" name="Group 85"/>
          <p:cNvGrpSpPr/>
          <p:nvPr/>
        </p:nvGrpSpPr>
        <p:grpSpPr>
          <a:xfrm>
            <a:off x="457200" y="784091"/>
            <a:ext cx="8073648" cy="3925189"/>
            <a:chOff x="457200" y="699421"/>
            <a:chExt cx="8073648" cy="3925189"/>
          </a:xfrm>
        </p:grpSpPr>
        <p:cxnSp>
          <p:nvCxnSpPr>
            <p:cNvPr id="74" name="Straight Connector 73"/>
            <p:cNvCxnSpPr/>
            <p:nvPr/>
          </p:nvCxnSpPr>
          <p:spPr>
            <a:xfrm>
              <a:off x="1369606" y="1851294"/>
              <a:ext cx="0" cy="3889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3297436" y="1855673"/>
              <a:ext cx="0" cy="3889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3391191" y="844669"/>
              <a:ext cx="74407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918084" y="1180868"/>
              <a:ext cx="0" cy="1346742"/>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591806" y="1851294"/>
              <a:ext cx="0" cy="25668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631325" y="1851294"/>
              <a:ext cx="0" cy="1415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757942" y="977134"/>
              <a:ext cx="74407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359865" y="1159842"/>
              <a:ext cx="74407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198681" y="2816177"/>
              <a:ext cx="74407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endCxn id="31" idx="1"/>
            </p:cNvCxnSpPr>
            <p:nvPr/>
          </p:nvCxnSpPr>
          <p:spPr>
            <a:xfrm flipV="1">
              <a:off x="5877950" y="1406781"/>
              <a:ext cx="1660370" cy="52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2570697" y="1551189"/>
              <a:ext cx="74407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3829096" y="751495"/>
              <a:ext cx="1280160" cy="487317"/>
            </a:xfrm>
            <a:prstGeom prst="rect">
              <a:avLst/>
            </a:prstGeom>
            <a:solidFill>
              <a:srgbClr val="0A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cs typeface="Arial" panose="020B0604020202020204" pitchFamily="34" charset="0"/>
                </a:rPr>
                <a:t>Administrator</a:t>
              </a:r>
            </a:p>
            <a:p>
              <a:pPr algn="ctr"/>
              <a:r>
                <a:rPr lang="en-US" sz="800" dirty="0">
                  <a:cs typeface="Arial" panose="020B0604020202020204" pitchFamily="34" charset="0"/>
                </a:rPr>
                <a:t>Principal Deputy Administrator</a:t>
              </a:r>
            </a:p>
          </p:txBody>
        </p:sp>
        <p:sp>
          <p:nvSpPr>
            <p:cNvPr id="25" name="Rectangle 24"/>
            <p:cNvSpPr/>
            <p:nvPr/>
          </p:nvSpPr>
          <p:spPr>
            <a:xfrm>
              <a:off x="5198913" y="834322"/>
              <a:ext cx="1280160" cy="274320"/>
            </a:xfrm>
            <a:prstGeom prst="rect">
              <a:avLst/>
            </a:prstGeom>
            <a:solidFill>
              <a:srgbClr val="0A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cs typeface="Arial" panose="020B0604020202020204" pitchFamily="34" charset="0"/>
                </a:rPr>
                <a:t>Center for Management and Budget</a:t>
              </a:r>
            </a:p>
          </p:txBody>
        </p:sp>
        <p:sp>
          <p:nvSpPr>
            <p:cNvPr id="26" name="Rectangle 25"/>
            <p:cNvSpPr/>
            <p:nvPr/>
          </p:nvSpPr>
          <p:spPr>
            <a:xfrm>
              <a:off x="2463187" y="699421"/>
              <a:ext cx="1280160" cy="276504"/>
            </a:xfrm>
            <a:prstGeom prst="rect">
              <a:avLst/>
            </a:prstGeom>
            <a:solidFill>
              <a:srgbClr val="0A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cs typeface="Arial" panose="020B0604020202020204" pitchFamily="34" charset="0"/>
                </a:rPr>
                <a:t>Office of External Affairs</a:t>
              </a:r>
            </a:p>
          </p:txBody>
        </p:sp>
        <p:sp>
          <p:nvSpPr>
            <p:cNvPr id="27" name="Rectangle 26"/>
            <p:cNvSpPr/>
            <p:nvPr/>
          </p:nvSpPr>
          <p:spPr>
            <a:xfrm>
              <a:off x="2458533" y="1021590"/>
              <a:ext cx="1280160" cy="276504"/>
            </a:xfrm>
            <a:prstGeom prst="rect">
              <a:avLst/>
            </a:prstGeom>
            <a:solidFill>
              <a:srgbClr val="0A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cs typeface="Arial" panose="020B0604020202020204" pitchFamily="34" charset="0"/>
                </a:rPr>
                <a:t>Center for Policy &amp; Evaluation</a:t>
              </a:r>
            </a:p>
          </p:txBody>
        </p:sp>
        <p:sp>
          <p:nvSpPr>
            <p:cNvPr id="28" name="Rectangle 27"/>
            <p:cNvSpPr/>
            <p:nvPr/>
          </p:nvSpPr>
          <p:spPr>
            <a:xfrm>
              <a:off x="1924993" y="1356132"/>
              <a:ext cx="1005839" cy="438805"/>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solidFill>
                    <a:srgbClr val="0A5090"/>
                  </a:solidFill>
                  <a:cs typeface="Arial" panose="020B0604020202020204" pitchFamily="34" charset="0"/>
                </a:rPr>
                <a:t>Office of Policy Analysis &amp; Development</a:t>
              </a:r>
            </a:p>
          </p:txBody>
        </p:sp>
        <p:sp>
          <p:nvSpPr>
            <p:cNvPr id="29" name="Rectangle 28"/>
            <p:cNvSpPr/>
            <p:nvPr/>
          </p:nvSpPr>
          <p:spPr>
            <a:xfrm>
              <a:off x="3163916" y="1356131"/>
              <a:ext cx="1005839" cy="438806"/>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solidFill>
                    <a:srgbClr val="0A5090"/>
                  </a:solidFill>
                  <a:cs typeface="Arial" panose="020B0604020202020204" pitchFamily="34" charset="0"/>
                </a:rPr>
                <a:t>Office of Policy Performance &amp; Evaluation</a:t>
              </a:r>
            </a:p>
          </p:txBody>
        </p:sp>
        <p:sp>
          <p:nvSpPr>
            <p:cNvPr id="30" name="Rectangle 29"/>
            <p:cNvSpPr/>
            <p:nvPr/>
          </p:nvSpPr>
          <p:spPr>
            <a:xfrm>
              <a:off x="5195005" y="1172492"/>
              <a:ext cx="693868" cy="468576"/>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solidFill>
                    <a:srgbClr val="0A5090"/>
                  </a:solidFill>
                  <a:cs typeface="Arial" panose="020B0604020202020204" pitchFamily="34" charset="0"/>
                </a:rPr>
                <a:t>Office of Budget &amp; Finance</a:t>
              </a:r>
            </a:p>
          </p:txBody>
        </p:sp>
        <p:sp>
          <p:nvSpPr>
            <p:cNvPr id="31" name="Rectangle 30"/>
            <p:cNvSpPr/>
            <p:nvPr/>
          </p:nvSpPr>
          <p:spPr>
            <a:xfrm>
              <a:off x="7538320" y="1172493"/>
              <a:ext cx="693868" cy="468575"/>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solidFill>
                    <a:srgbClr val="0A5090"/>
                  </a:solidFill>
                  <a:cs typeface="Arial" panose="020B0604020202020204" pitchFamily="34" charset="0"/>
                </a:rPr>
                <a:t>Office of </a:t>
              </a:r>
              <a:r>
                <a:rPr lang="en-US" sz="800" dirty="0" smtClean="0">
                  <a:solidFill>
                    <a:srgbClr val="0A5090"/>
                  </a:solidFill>
                  <a:cs typeface="Arial" panose="020B0604020202020204" pitchFamily="34" charset="0"/>
                </a:rPr>
                <a:t>Info RM</a:t>
              </a:r>
              <a:endParaRPr lang="en-US" sz="800" dirty="0">
                <a:solidFill>
                  <a:srgbClr val="0A5090"/>
                </a:solidFill>
                <a:cs typeface="Arial" panose="020B0604020202020204" pitchFamily="34" charset="0"/>
              </a:endParaRPr>
            </a:p>
          </p:txBody>
        </p:sp>
        <p:sp>
          <p:nvSpPr>
            <p:cNvPr id="32" name="Rectangle 31"/>
            <p:cNvSpPr/>
            <p:nvPr/>
          </p:nvSpPr>
          <p:spPr>
            <a:xfrm>
              <a:off x="5976110" y="1172492"/>
              <a:ext cx="693868" cy="468576"/>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solidFill>
                    <a:srgbClr val="0A5090"/>
                  </a:solidFill>
                  <a:cs typeface="Arial" panose="020B0604020202020204" pitchFamily="34" charset="0"/>
                </a:rPr>
                <a:t>Office of Grants Mgmt.</a:t>
              </a:r>
            </a:p>
          </p:txBody>
        </p:sp>
        <p:sp>
          <p:nvSpPr>
            <p:cNvPr id="33" name="Rectangle 32"/>
            <p:cNvSpPr/>
            <p:nvPr/>
          </p:nvSpPr>
          <p:spPr>
            <a:xfrm>
              <a:off x="6757215" y="1172492"/>
              <a:ext cx="693868" cy="468576"/>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800" dirty="0">
                  <a:solidFill>
                    <a:srgbClr val="0A5090"/>
                  </a:solidFill>
                  <a:cs typeface="Arial" panose="020B0604020202020204" pitchFamily="34" charset="0"/>
                </a:rPr>
                <a:t>Office of Admin &amp; Personnel</a:t>
              </a:r>
            </a:p>
          </p:txBody>
        </p:sp>
        <p:sp>
          <p:nvSpPr>
            <p:cNvPr id="34" name="Rectangle 33"/>
            <p:cNvSpPr/>
            <p:nvPr/>
          </p:nvSpPr>
          <p:spPr>
            <a:xfrm>
              <a:off x="6761988" y="1926168"/>
              <a:ext cx="1668780" cy="685421"/>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000" dirty="0">
                  <a:solidFill>
                    <a:srgbClr val="0A5090"/>
                  </a:solidFill>
                  <a:cs typeface="Arial" panose="020B0604020202020204" pitchFamily="34" charset="0"/>
                </a:rPr>
                <a:t>National Institute on Disability, Independent Living, and Rehabilitation </a:t>
              </a:r>
              <a:r>
                <a:rPr lang="en-US" sz="1000" dirty="0" smtClean="0">
                  <a:solidFill>
                    <a:srgbClr val="0A5090"/>
                  </a:solidFill>
                  <a:cs typeface="Arial" panose="020B0604020202020204" pitchFamily="34" charset="0"/>
                </a:rPr>
                <a:t>Research (NIDILRR)</a:t>
              </a:r>
              <a:endParaRPr lang="en-US" sz="1000" dirty="0">
                <a:solidFill>
                  <a:srgbClr val="0A5090"/>
                </a:solidFill>
                <a:cs typeface="Arial" panose="020B0604020202020204" pitchFamily="34" charset="0"/>
              </a:endParaRPr>
            </a:p>
          </p:txBody>
        </p:sp>
        <p:sp>
          <p:nvSpPr>
            <p:cNvPr id="36" name="Rectangle 35"/>
            <p:cNvSpPr/>
            <p:nvPr/>
          </p:nvSpPr>
          <p:spPr>
            <a:xfrm>
              <a:off x="2463188" y="1926168"/>
              <a:ext cx="1668780" cy="604909"/>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000" dirty="0">
                  <a:solidFill>
                    <a:srgbClr val="0A5090"/>
                  </a:solidFill>
                  <a:cs typeface="Arial" panose="020B0604020202020204" pitchFamily="34" charset="0"/>
                </a:rPr>
                <a:t>Center for Integrated Programs</a:t>
              </a:r>
            </a:p>
          </p:txBody>
        </p:sp>
        <p:sp>
          <p:nvSpPr>
            <p:cNvPr id="37" name="Rectangle 36"/>
            <p:cNvSpPr/>
            <p:nvPr/>
          </p:nvSpPr>
          <p:spPr>
            <a:xfrm>
              <a:off x="4800400" y="1926168"/>
              <a:ext cx="1668780" cy="604909"/>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000" dirty="0">
                  <a:solidFill>
                    <a:srgbClr val="0A5090"/>
                  </a:solidFill>
                  <a:cs typeface="Arial" panose="020B0604020202020204" pitchFamily="34" charset="0"/>
                </a:rPr>
                <a:t>Administration on Disabilities</a:t>
              </a:r>
            </a:p>
          </p:txBody>
        </p:sp>
        <p:sp>
          <p:nvSpPr>
            <p:cNvPr id="38" name="Rectangle 37"/>
            <p:cNvSpPr/>
            <p:nvPr/>
          </p:nvSpPr>
          <p:spPr>
            <a:xfrm>
              <a:off x="4650902" y="2600893"/>
              <a:ext cx="770316" cy="696292"/>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000" dirty="0">
                  <a:solidFill>
                    <a:srgbClr val="0A5090"/>
                  </a:solidFill>
                  <a:cs typeface="Arial" panose="020B0604020202020204" pitchFamily="34" charset="0"/>
                </a:rPr>
                <a:t>Ind. Living Admin.</a:t>
              </a:r>
            </a:p>
          </p:txBody>
        </p:sp>
        <p:sp>
          <p:nvSpPr>
            <p:cNvPr id="40" name="Rectangle 39"/>
            <p:cNvSpPr/>
            <p:nvPr/>
          </p:nvSpPr>
          <p:spPr>
            <a:xfrm>
              <a:off x="5629002" y="2600893"/>
              <a:ext cx="979743" cy="696292"/>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000" dirty="0">
                  <a:solidFill>
                    <a:srgbClr val="0A5090"/>
                  </a:solidFill>
                  <a:cs typeface="Arial" panose="020B0604020202020204" pitchFamily="34" charset="0"/>
                </a:rPr>
                <a:t>Admin. on Intellectual Develop. Disabilities</a:t>
              </a:r>
            </a:p>
          </p:txBody>
        </p:sp>
        <p:cxnSp>
          <p:nvCxnSpPr>
            <p:cNvPr id="42" name="Straight Connector 41"/>
            <p:cNvCxnSpPr/>
            <p:nvPr/>
          </p:nvCxnSpPr>
          <p:spPr>
            <a:xfrm flipV="1">
              <a:off x="1369606" y="1854726"/>
              <a:ext cx="621792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24" idx="2"/>
            </p:cNvCxnSpPr>
            <p:nvPr/>
          </p:nvCxnSpPr>
          <p:spPr>
            <a:xfrm>
              <a:off x="4469176" y="1238812"/>
              <a:ext cx="0" cy="61248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Flowchart: Process 43"/>
            <p:cNvSpPr/>
            <p:nvPr/>
          </p:nvSpPr>
          <p:spPr>
            <a:xfrm>
              <a:off x="3144381" y="3509617"/>
              <a:ext cx="2333734" cy="1102647"/>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Amputee Coalition</a:t>
              </a:r>
            </a:p>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Centers </a:t>
              </a:r>
              <a:r>
                <a:rPr lang="en-US" sz="1050" dirty="0">
                  <a:solidFill>
                    <a:srgbClr val="0A5090"/>
                  </a:solidFill>
                  <a:cs typeface="Arial" panose="020B0604020202020204" pitchFamily="34" charset="0"/>
                </a:rPr>
                <a:t>for Independent Living</a:t>
              </a:r>
            </a:p>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Paralysis </a:t>
              </a:r>
              <a:r>
                <a:rPr lang="en-US" sz="1050" dirty="0">
                  <a:solidFill>
                    <a:srgbClr val="0A5090"/>
                  </a:solidFill>
                  <a:cs typeface="Arial" panose="020B0604020202020204" pitchFamily="34" charset="0"/>
                </a:rPr>
                <a:t>Resource Center</a:t>
              </a:r>
            </a:p>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Statewide Independent Living Councils</a:t>
              </a:r>
            </a:p>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TBI </a:t>
              </a:r>
              <a:r>
                <a:rPr lang="en-US" sz="1050" dirty="0">
                  <a:solidFill>
                    <a:srgbClr val="0A5090"/>
                  </a:solidFill>
                  <a:cs typeface="Arial" panose="020B0604020202020204" pitchFamily="34" charset="0"/>
                </a:rPr>
                <a:t>Coordinating Center</a:t>
              </a:r>
            </a:p>
            <a:p>
              <a:pPr marL="171450" indent="-171450">
                <a:buFont typeface="Arial" panose="020B0604020202020204" pitchFamily="34" charset="0"/>
                <a:buChar char="•"/>
              </a:pPr>
              <a:r>
                <a:rPr lang="en-US" sz="1400" b="1" dirty="0" smtClean="0">
                  <a:solidFill>
                    <a:srgbClr val="FF0000"/>
                  </a:solidFill>
                  <a:cs typeface="Arial" panose="020B0604020202020204" pitchFamily="34" charset="0"/>
                </a:rPr>
                <a:t>TBI State Partnership Program</a:t>
              </a:r>
            </a:p>
          </p:txBody>
        </p:sp>
        <p:cxnSp>
          <p:nvCxnSpPr>
            <p:cNvPr id="51" name="Straight Connector 50"/>
            <p:cNvCxnSpPr/>
            <p:nvPr/>
          </p:nvCxnSpPr>
          <p:spPr>
            <a:xfrm>
              <a:off x="457200" y="2135959"/>
              <a:ext cx="0" cy="1161226"/>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sp>
          <p:nvSpPr>
            <p:cNvPr id="54" name="Flowchart: Process 53"/>
            <p:cNvSpPr/>
            <p:nvPr/>
          </p:nvSpPr>
          <p:spPr>
            <a:xfrm>
              <a:off x="534735" y="2611589"/>
              <a:ext cx="1678113" cy="685596"/>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Long-Term Care Ombudsman Program</a:t>
              </a:r>
            </a:p>
            <a:p>
              <a:pPr marL="171450" indent="-171450">
                <a:buFont typeface="Arial" panose="020B0604020202020204" pitchFamily="34" charset="0"/>
                <a:buChar char="•"/>
              </a:pPr>
              <a:r>
                <a:rPr lang="en-US" sz="1050" dirty="0">
                  <a:solidFill>
                    <a:srgbClr val="0A5090"/>
                  </a:solidFill>
                  <a:cs typeface="Arial" panose="020B0604020202020204" pitchFamily="34" charset="0"/>
                </a:rPr>
                <a:t>Evidence-Based Falls Prevention Programs</a:t>
              </a:r>
            </a:p>
          </p:txBody>
        </p:sp>
        <p:sp>
          <p:nvSpPr>
            <p:cNvPr id="59" name="Flowchart: Process 58"/>
            <p:cNvSpPr/>
            <p:nvPr/>
          </p:nvSpPr>
          <p:spPr>
            <a:xfrm>
              <a:off x="5629002" y="3511459"/>
              <a:ext cx="1660989" cy="1113151"/>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State Councils on Developmental Disabilities</a:t>
              </a:r>
            </a:p>
            <a:p>
              <a:pPr marL="171450" indent="-171450">
                <a:buFont typeface="Arial" panose="020B0604020202020204" pitchFamily="34" charset="0"/>
                <a:buChar char="•"/>
              </a:pPr>
              <a:r>
                <a:rPr lang="en-US" sz="1050" dirty="0">
                  <a:solidFill>
                    <a:srgbClr val="0A5090"/>
                  </a:solidFill>
                  <a:cs typeface="Arial" panose="020B0604020202020204" pitchFamily="34" charset="0"/>
                </a:rPr>
                <a:t>TBI Protection &amp; Advocacy </a:t>
              </a:r>
              <a:r>
                <a:rPr lang="en-US" sz="1050" dirty="0" smtClean="0">
                  <a:solidFill>
                    <a:srgbClr val="0A5090"/>
                  </a:solidFill>
                  <a:cs typeface="Arial" panose="020B0604020202020204" pitchFamily="34" charset="0"/>
                </a:rPr>
                <a:t>Program</a:t>
              </a:r>
              <a:endParaRPr lang="en-US" sz="1050" dirty="0">
                <a:solidFill>
                  <a:srgbClr val="0A5090"/>
                </a:solidFill>
                <a:cs typeface="Arial" panose="020B0604020202020204" pitchFamily="34" charset="0"/>
              </a:endParaRPr>
            </a:p>
          </p:txBody>
        </p:sp>
        <p:cxnSp>
          <p:nvCxnSpPr>
            <p:cNvPr id="60" name="Straight Connector 59"/>
            <p:cNvCxnSpPr/>
            <p:nvPr/>
          </p:nvCxnSpPr>
          <p:spPr>
            <a:xfrm>
              <a:off x="5561924" y="3051847"/>
              <a:ext cx="0" cy="1572763"/>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63" name="Straight Connector 62"/>
            <p:cNvCxnSpPr/>
            <p:nvPr/>
          </p:nvCxnSpPr>
          <p:spPr>
            <a:xfrm>
              <a:off x="5451739" y="3087402"/>
              <a:ext cx="58215" cy="19082"/>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65" name="Straight Connector 64"/>
            <p:cNvCxnSpPr/>
            <p:nvPr/>
          </p:nvCxnSpPr>
          <p:spPr>
            <a:xfrm flipH="1">
              <a:off x="457200" y="2169854"/>
              <a:ext cx="53934" cy="17678"/>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sp>
          <p:nvSpPr>
            <p:cNvPr id="70" name="Flowchart: Process 69"/>
            <p:cNvSpPr/>
            <p:nvPr/>
          </p:nvSpPr>
          <p:spPr>
            <a:xfrm>
              <a:off x="6782776" y="2655219"/>
              <a:ext cx="1684579" cy="780739"/>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TBI Model Systems Program</a:t>
              </a:r>
            </a:p>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Research grant programs</a:t>
              </a:r>
              <a:endParaRPr lang="en-US" sz="1050" dirty="0">
                <a:solidFill>
                  <a:srgbClr val="0A5090"/>
                </a:solidFill>
                <a:cs typeface="Arial" panose="020B0604020202020204" pitchFamily="34" charset="0"/>
              </a:endParaRPr>
            </a:p>
          </p:txBody>
        </p:sp>
        <p:sp>
          <p:nvSpPr>
            <p:cNvPr id="50" name="Flowchart: Process 49"/>
            <p:cNvSpPr/>
            <p:nvPr/>
          </p:nvSpPr>
          <p:spPr>
            <a:xfrm>
              <a:off x="2426553" y="2604055"/>
              <a:ext cx="2139653" cy="693130"/>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Veteran-Directed Home and Community Based Services</a:t>
              </a:r>
            </a:p>
            <a:p>
              <a:pPr marL="171450" indent="-171450">
                <a:buFont typeface="Arial" panose="020B0604020202020204" pitchFamily="34" charset="0"/>
                <a:buChar char="•"/>
              </a:pPr>
              <a:r>
                <a:rPr lang="en-US" sz="1050" dirty="0" smtClean="0">
                  <a:solidFill>
                    <a:srgbClr val="0A5090"/>
                  </a:solidFill>
                  <a:cs typeface="Arial" panose="020B0604020202020204" pitchFamily="34" charset="0"/>
                </a:rPr>
                <a:t>No Wrong Door System</a:t>
              </a:r>
              <a:endParaRPr lang="en-US" sz="1050" dirty="0">
                <a:solidFill>
                  <a:srgbClr val="0A5090"/>
                </a:solidFill>
                <a:cs typeface="Arial" panose="020B0604020202020204" pitchFamily="34" charset="0"/>
              </a:endParaRPr>
            </a:p>
          </p:txBody>
        </p:sp>
        <p:sp>
          <p:nvSpPr>
            <p:cNvPr id="71" name="Rectangle 70"/>
            <p:cNvSpPr/>
            <p:nvPr/>
          </p:nvSpPr>
          <p:spPr>
            <a:xfrm>
              <a:off x="544068" y="1926168"/>
              <a:ext cx="1668780" cy="604909"/>
            </a:xfrm>
            <a:prstGeom prst="rect">
              <a:avLst/>
            </a:prstGeom>
            <a:solidFill>
              <a:schemeClr val="bg1"/>
            </a:solidFill>
            <a:ln>
              <a:solidFill>
                <a:srgbClr val="0A50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000" dirty="0">
                  <a:solidFill>
                    <a:srgbClr val="0A5090"/>
                  </a:solidFill>
                  <a:cs typeface="Arial" panose="020B0604020202020204" pitchFamily="34" charset="0"/>
                </a:rPr>
                <a:t>Administration on Aging</a:t>
              </a:r>
            </a:p>
          </p:txBody>
        </p:sp>
        <p:cxnSp>
          <p:nvCxnSpPr>
            <p:cNvPr id="75" name="Straight Connector 74"/>
            <p:cNvCxnSpPr/>
            <p:nvPr/>
          </p:nvCxnSpPr>
          <p:spPr>
            <a:xfrm>
              <a:off x="2373880" y="2124368"/>
              <a:ext cx="0" cy="1161226"/>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76" name="Straight Connector 75"/>
            <p:cNvCxnSpPr/>
            <p:nvPr/>
          </p:nvCxnSpPr>
          <p:spPr>
            <a:xfrm flipH="1">
              <a:off x="2373880" y="2158263"/>
              <a:ext cx="53934" cy="17678"/>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79" name="Straight Connector 78"/>
            <p:cNvCxnSpPr/>
            <p:nvPr/>
          </p:nvCxnSpPr>
          <p:spPr>
            <a:xfrm>
              <a:off x="5514982" y="3060639"/>
              <a:ext cx="0" cy="1551625"/>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80" name="Straight Connector 79"/>
            <p:cNvCxnSpPr/>
            <p:nvPr/>
          </p:nvCxnSpPr>
          <p:spPr>
            <a:xfrm flipH="1">
              <a:off x="5564626" y="3088806"/>
              <a:ext cx="53934" cy="17678"/>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82" name="Straight Connector 81"/>
            <p:cNvCxnSpPr/>
            <p:nvPr/>
          </p:nvCxnSpPr>
          <p:spPr>
            <a:xfrm>
              <a:off x="8530848" y="2135959"/>
              <a:ext cx="0" cy="1239976"/>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83" name="Straight Connector 82"/>
            <p:cNvCxnSpPr/>
            <p:nvPr/>
          </p:nvCxnSpPr>
          <p:spPr>
            <a:xfrm>
              <a:off x="8472633" y="2269407"/>
              <a:ext cx="58215" cy="19082"/>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3580317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1167" y="175745"/>
            <a:ext cx="8229601" cy="701278"/>
          </a:xfrm>
        </p:spPr>
        <p:txBody>
          <a:bodyPr/>
          <a:lstStyle/>
          <a:p>
            <a:pPr algn="ctr"/>
            <a:r>
              <a:rPr lang="en-US" sz="2800" dirty="0"/>
              <a:t>TBI State Partnership </a:t>
            </a:r>
            <a:r>
              <a:rPr lang="en-US" sz="2800" dirty="0" smtClean="0"/>
              <a:t>Program </a:t>
            </a:r>
            <a:r>
              <a:rPr lang="en-US" sz="2800" dirty="0">
                <a:solidFill>
                  <a:srgbClr val="FF0000"/>
                </a:solidFill>
              </a:rPr>
              <a:t/>
            </a:r>
            <a:br>
              <a:rPr lang="en-US" sz="2800" dirty="0">
                <a:solidFill>
                  <a:srgbClr val="FF0000"/>
                </a:solidFill>
              </a:rPr>
            </a:br>
            <a:r>
              <a:rPr lang="en-US" sz="2800" dirty="0" smtClean="0">
                <a:solidFill>
                  <a:srgbClr val="FF0000"/>
                </a:solidFill>
              </a:rPr>
              <a:t> </a:t>
            </a:r>
            <a:r>
              <a:rPr lang="en-US" dirty="0" smtClean="0"/>
              <a:t>Organization and administration</a:t>
            </a:r>
            <a:endParaRPr lang="en-US" dirty="0"/>
          </a:p>
        </p:txBody>
      </p:sp>
      <p:sp>
        <p:nvSpPr>
          <p:cNvPr id="7" name="Oval 6"/>
          <p:cNvSpPr>
            <a:spLocks noChangeAspect="1"/>
          </p:cNvSpPr>
          <p:nvPr/>
        </p:nvSpPr>
        <p:spPr>
          <a:xfrm>
            <a:off x="4256099" y="1377153"/>
            <a:ext cx="1554480" cy="1554480"/>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accent2">
                    <a:lumMod val="75000"/>
                  </a:schemeClr>
                </a:solidFill>
                <a:latin typeface="Arial" panose="020B0604020202020204" pitchFamily="34" charset="0"/>
                <a:cs typeface="Arial" panose="020B0604020202020204" pitchFamily="34" charset="0"/>
              </a:rPr>
              <a:t>Mentors</a:t>
            </a:r>
            <a:endParaRPr lang="en-US" sz="1400" dirty="0">
              <a:solidFill>
                <a:schemeClr val="accent2">
                  <a:lumMod val="75000"/>
                </a:schemeClr>
              </a:solidFill>
              <a:latin typeface="Arial" panose="020B0604020202020204" pitchFamily="34" charset="0"/>
              <a:cs typeface="Arial" panose="020B0604020202020204" pitchFamily="34" charset="0"/>
            </a:endParaRPr>
          </a:p>
        </p:txBody>
      </p:sp>
      <p:sp>
        <p:nvSpPr>
          <p:cNvPr id="8" name="Oval 7"/>
          <p:cNvSpPr>
            <a:spLocks noChangeAspect="1"/>
          </p:cNvSpPr>
          <p:nvPr/>
        </p:nvSpPr>
        <p:spPr>
          <a:xfrm>
            <a:off x="4873757" y="2319837"/>
            <a:ext cx="1657001" cy="1554480"/>
          </a:xfrm>
          <a:prstGeom prst="ellipse">
            <a:avLst/>
          </a:pr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7030A0"/>
                </a:solidFill>
                <a:latin typeface="Arial" panose="020B0604020202020204" pitchFamily="34" charset="0"/>
                <a:cs typeface="Arial" panose="020B0604020202020204" pitchFamily="34" charset="0"/>
              </a:rPr>
              <a:t>TBI Coordinating Center</a:t>
            </a:r>
            <a:endParaRPr lang="en-US" sz="1200" b="1" dirty="0">
              <a:solidFill>
                <a:srgbClr val="7030A0"/>
              </a:solidFill>
              <a:latin typeface="Arial" panose="020B0604020202020204" pitchFamily="34" charset="0"/>
              <a:cs typeface="Arial" panose="020B0604020202020204" pitchFamily="34" charset="0"/>
            </a:endParaRPr>
          </a:p>
        </p:txBody>
      </p:sp>
      <p:sp>
        <p:nvSpPr>
          <p:cNvPr id="9" name="Oval 8"/>
          <p:cNvSpPr>
            <a:spLocks noChangeAspect="1"/>
          </p:cNvSpPr>
          <p:nvPr/>
        </p:nvSpPr>
        <p:spPr>
          <a:xfrm>
            <a:off x="5450539" y="1377153"/>
            <a:ext cx="1554480" cy="155448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accent3"/>
                </a:solidFill>
                <a:latin typeface="Arial" panose="020B0604020202020204" pitchFamily="34" charset="0"/>
                <a:cs typeface="Arial" panose="020B0604020202020204" pitchFamily="34" charset="0"/>
              </a:rPr>
              <a:t>Partners</a:t>
            </a:r>
            <a:endParaRPr lang="en-US" sz="1400" dirty="0">
              <a:solidFill>
                <a:schemeClr val="accent3"/>
              </a:solidFill>
              <a:latin typeface="Arial" panose="020B0604020202020204" pitchFamily="34" charset="0"/>
              <a:cs typeface="Arial" panose="020B0604020202020204" pitchFamily="34" charset="0"/>
            </a:endParaRPr>
          </a:p>
        </p:txBody>
      </p:sp>
      <p:sp>
        <p:nvSpPr>
          <p:cNvPr id="10" name="Oval 9"/>
          <p:cNvSpPr>
            <a:spLocks noChangeAspect="1"/>
          </p:cNvSpPr>
          <p:nvPr/>
        </p:nvSpPr>
        <p:spPr>
          <a:xfrm>
            <a:off x="457200" y="1785469"/>
            <a:ext cx="1557037" cy="1557037"/>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accent1"/>
                </a:solidFill>
                <a:latin typeface="Arial" panose="020B0604020202020204" pitchFamily="34" charset="0"/>
                <a:cs typeface="Arial" panose="020B0604020202020204" pitchFamily="34" charset="0"/>
              </a:rPr>
              <a:t>ACL</a:t>
            </a:r>
            <a:endParaRPr lang="en-US" sz="1400" dirty="0">
              <a:solidFill>
                <a:schemeClr val="accent1"/>
              </a:solidFill>
              <a:latin typeface="Arial" panose="020B0604020202020204" pitchFamily="34" charset="0"/>
              <a:cs typeface="Arial" panose="020B0604020202020204" pitchFamily="34" charset="0"/>
            </a:endParaRPr>
          </a:p>
        </p:txBody>
      </p:sp>
      <p:sp>
        <p:nvSpPr>
          <p:cNvPr id="11" name="Rectangle 10"/>
          <p:cNvSpPr/>
          <p:nvPr/>
        </p:nvSpPr>
        <p:spPr>
          <a:xfrm>
            <a:off x="2224812" y="1043733"/>
            <a:ext cx="1980487" cy="115977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nSpc>
                <a:spcPts val="1800"/>
              </a:lnSpc>
              <a:buFont typeface="Arial" panose="020B0604020202020204" pitchFamily="34" charset="0"/>
              <a:buChar char="•"/>
            </a:pPr>
            <a:r>
              <a:rPr lang="en-US" sz="1400" dirty="0" smtClean="0">
                <a:solidFill>
                  <a:schemeClr val="accent2">
                    <a:lumMod val="75000"/>
                  </a:schemeClr>
                </a:solidFill>
                <a:cs typeface="Arial" panose="020B0604020202020204" pitchFamily="34" charset="0"/>
              </a:rPr>
              <a:t>Mentors: maintain and expand established infrastructure, mentor partners, collaborate with other mentors to improve the national impact of the TBI program</a:t>
            </a:r>
            <a:endParaRPr lang="en-US" sz="1400" dirty="0">
              <a:solidFill>
                <a:schemeClr val="accent2">
                  <a:lumMod val="75000"/>
                </a:schemeClr>
              </a:solidFill>
              <a:cs typeface="Arial" panose="020B0604020202020204" pitchFamily="34" charset="0"/>
            </a:endParaRPr>
          </a:p>
        </p:txBody>
      </p:sp>
      <p:sp>
        <p:nvSpPr>
          <p:cNvPr id="12" name="Rectangle 11"/>
          <p:cNvSpPr/>
          <p:nvPr/>
        </p:nvSpPr>
        <p:spPr>
          <a:xfrm>
            <a:off x="6868467" y="1043733"/>
            <a:ext cx="2127163" cy="116562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nSpc>
                <a:spcPts val="1800"/>
              </a:lnSpc>
              <a:buFont typeface="Arial" panose="020B0604020202020204" pitchFamily="34" charset="0"/>
              <a:buChar char="•"/>
            </a:pPr>
            <a:r>
              <a:rPr lang="en-US" sz="1400" dirty="0" smtClean="0">
                <a:solidFill>
                  <a:schemeClr val="accent3"/>
                </a:solidFill>
                <a:cs typeface="Arial" panose="020B0604020202020204" pitchFamily="34" charset="0"/>
              </a:rPr>
              <a:t>Partners - collaborate with mentor states to build and enhance basic infrastructure</a:t>
            </a:r>
            <a:endParaRPr lang="en-US" sz="1400" dirty="0">
              <a:solidFill>
                <a:schemeClr val="accent3"/>
              </a:solidFill>
              <a:cs typeface="Arial" panose="020B0604020202020204" pitchFamily="34" charset="0"/>
            </a:endParaRPr>
          </a:p>
        </p:txBody>
      </p:sp>
      <p:sp>
        <p:nvSpPr>
          <p:cNvPr id="13" name="Rectangle 12"/>
          <p:cNvSpPr/>
          <p:nvPr/>
        </p:nvSpPr>
        <p:spPr>
          <a:xfrm>
            <a:off x="6530759" y="2944124"/>
            <a:ext cx="2053520" cy="187287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nSpc>
                <a:spcPts val="1800"/>
              </a:lnSpc>
              <a:buFont typeface="Arial" panose="020B0604020202020204" pitchFamily="34" charset="0"/>
              <a:buChar char="•"/>
            </a:pPr>
            <a:r>
              <a:rPr lang="en-US" sz="1400" b="1" dirty="0" smtClean="0">
                <a:solidFill>
                  <a:srgbClr val="7030A0"/>
                </a:solidFill>
                <a:cs typeface="Arial" panose="020B0604020202020204" pitchFamily="34" charset="0"/>
              </a:rPr>
              <a:t>TBI Coordinating Center: collaborate with grantees and other TBI stakeholders to maximize the health and independence of individuals who sustain a TBI</a:t>
            </a:r>
            <a:endParaRPr lang="en-US" sz="1400" b="1" dirty="0">
              <a:solidFill>
                <a:srgbClr val="7030A0"/>
              </a:solidFill>
              <a:cs typeface="Arial" panose="020B0604020202020204" pitchFamily="34" charset="0"/>
            </a:endParaRPr>
          </a:p>
        </p:txBody>
      </p:sp>
      <p:sp>
        <p:nvSpPr>
          <p:cNvPr id="14" name="Rectangle 13"/>
          <p:cNvSpPr/>
          <p:nvPr/>
        </p:nvSpPr>
        <p:spPr>
          <a:xfrm>
            <a:off x="585452" y="3385398"/>
            <a:ext cx="4059486" cy="114503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nSpc>
                <a:spcPts val="1800"/>
              </a:lnSpc>
              <a:buFont typeface="Arial" panose="020B0604020202020204" pitchFamily="34" charset="0"/>
              <a:buChar char="•"/>
            </a:pPr>
            <a:r>
              <a:rPr lang="en-US" sz="1400" dirty="0" smtClean="0">
                <a:solidFill>
                  <a:schemeClr val="accent1"/>
                </a:solidFill>
                <a:cs typeface="Arial" panose="020B0604020202020204" pitchFamily="34" charset="0"/>
              </a:rPr>
              <a:t>Administer the </a:t>
            </a:r>
            <a:r>
              <a:rPr lang="en-US" sz="1400" dirty="0">
                <a:solidFill>
                  <a:srgbClr val="FF0000"/>
                </a:solidFill>
              </a:rPr>
              <a:t>TBI State Partnership Program </a:t>
            </a:r>
            <a:r>
              <a:rPr lang="en-US" sz="1400" dirty="0" smtClean="0">
                <a:solidFill>
                  <a:schemeClr val="accent1"/>
                </a:solidFill>
                <a:cs typeface="Arial" panose="020B0604020202020204" pitchFamily="34" charset="0"/>
              </a:rPr>
              <a:t>to create </a:t>
            </a:r>
            <a:r>
              <a:rPr lang="en-US" sz="1400" dirty="0">
                <a:solidFill>
                  <a:schemeClr val="accent1"/>
                </a:solidFill>
                <a:cs typeface="Arial" panose="020B0604020202020204" pitchFamily="34" charset="0"/>
              </a:rPr>
              <a:t>and strengthen a system of services and supports that </a:t>
            </a:r>
            <a:r>
              <a:rPr lang="en-US" sz="1400" dirty="0" smtClean="0">
                <a:solidFill>
                  <a:schemeClr val="accent1"/>
                </a:solidFill>
                <a:cs typeface="Arial" panose="020B0604020202020204" pitchFamily="34" charset="0"/>
              </a:rPr>
              <a:t>maximize </a:t>
            </a:r>
            <a:r>
              <a:rPr lang="en-US" sz="1400" dirty="0">
                <a:solidFill>
                  <a:schemeClr val="accent1"/>
                </a:solidFill>
                <a:cs typeface="Arial" panose="020B0604020202020204" pitchFamily="34" charset="0"/>
              </a:rPr>
              <a:t>the independence, well-being, and health of persons with TBI across the </a:t>
            </a:r>
            <a:r>
              <a:rPr lang="en-US" sz="1400" dirty="0" smtClean="0">
                <a:solidFill>
                  <a:schemeClr val="accent1"/>
                </a:solidFill>
                <a:cs typeface="Arial" panose="020B0604020202020204" pitchFamily="34" charset="0"/>
              </a:rPr>
              <a:t>lifespan and aids </a:t>
            </a:r>
            <a:r>
              <a:rPr lang="en-US" sz="1400" dirty="0">
                <a:solidFill>
                  <a:schemeClr val="accent1"/>
                </a:solidFill>
                <a:cs typeface="Arial" panose="020B0604020202020204" pitchFamily="34" charset="0"/>
              </a:rPr>
              <a:t>their </a:t>
            </a:r>
            <a:r>
              <a:rPr lang="en-US" sz="1400" dirty="0" smtClean="0">
                <a:solidFill>
                  <a:schemeClr val="accent1"/>
                </a:solidFill>
                <a:cs typeface="Arial" panose="020B0604020202020204" pitchFamily="34" charset="0"/>
              </a:rPr>
              <a:t>families </a:t>
            </a:r>
            <a:r>
              <a:rPr lang="en-US" sz="1400" dirty="0">
                <a:solidFill>
                  <a:schemeClr val="accent1"/>
                </a:solidFill>
                <a:cs typeface="Arial" panose="020B0604020202020204" pitchFamily="34" charset="0"/>
              </a:rPr>
              <a:t>and </a:t>
            </a:r>
            <a:r>
              <a:rPr lang="en-US" sz="1400" dirty="0" smtClean="0">
                <a:solidFill>
                  <a:schemeClr val="accent1"/>
                </a:solidFill>
                <a:cs typeface="Arial" panose="020B0604020202020204" pitchFamily="34" charset="0"/>
              </a:rPr>
              <a:t>caregivers </a:t>
            </a:r>
            <a:endParaRPr lang="en-US" sz="1400" dirty="0">
              <a:solidFill>
                <a:schemeClr val="accent1"/>
              </a:solidFill>
              <a:cs typeface="Arial" panose="020B0604020202020204" pitchFamily="34" charset="0"/>
            </a:endParaRPr>
          </a:p>
        </p:txBody>
      </p:sp>
      <p:sp>
        <p:nvSpPr>
          <p:cNvPr id="15" name="Slide Number Placeholder 14"/>
          <p:cNvSpPr>
            <a:spLocks noGrp="1"/>
          </p:cNvSpPr>
          <p:nvPr>
            <p:ph type="sldNum" sz="quarter" idx="4"/>
          </p:nvPr>
        </p:nvSpPr>
        <p:spPr/>
        <p:txBody>
          <a:bodyPr/>
          <a:lstStyle/>
          <a:p>
            <a:fld id="{0E0C512C-2A69-4D15-9349-877CDA6B8ABD}" type="slidenum">
              <a:rPr lang="en-GB" smtClean="0"/>
              <a:pPr/>
              <a:t>4</a:t>
            </a:fld>
            <a:endParaRPr lang="en-GB" dirty="0"/>
          </a:p>
        </p:txBody>
      </p:sp>
    </p:spTree>
    <p:extLst>
      <p:ext uri="{BB962C8B-B14F-4D97-AF65-F5344CB8AC3E}">
        <p14:creationId xmlns:p14="http://schemas.microsoft.com/office/powerpoint/2010/main" val="597181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Meet the Grantees</a:t>
            </a:r>
            <a:endParaRPr lang="en-US" dirty="0"/>
          </a:p>
        </p:txBody>
      </p:sp>
      <p:graphicFrame>
        <p:nvGraphicFramePr>
          <p:cNvPr id="7" name="Content Placeholder 6"/>
          <p:cNvGraphicFramePr>
            <a:graphicFrameLocks noGrp="1"/>
          </p:cNvGraphicFramePr>
          <p:nvPr>
            <p:ph idx="1"/>
            <p:extLst/>
          </p:nvPr>
        </p:nvGraphicFramePr>
        <p:xfrm>
          <a:off x="457200" y="1143000"/>
          <a:ext cx="8229600" cy="3156802"/>
        </p:xfrm>
        <a:graphic>
          <a:graphicData uri="http://schemas.openxmlformats.org/drawingml/2006/table">
            <a:tbl>
              <a:tblPr firstRow="1" bandRow="1">
                <a:tableStyleId>{5C22544A-7EE6-4342-B048-85BDC9FD1C3A}</a:tableStyleId>
              </a:tblPr>
              <a:tblGrid>
                <a:gridCol w="2057400">
                  <a:extLst>
                    <a:ext uri="{9D8B030D-6E8A-4147-A177-3AD203B41FA5}">
                      <a16:colId xmlns="" xmlns:a16="http://schemas.microsoft.com/office/drawing/2014/main" val="4163819379"/>
                    </a:ext>
                  </a:extLst>
                </a:gridCol>
                <a:gridCol w="2093495">
                  <a:extLst>
                    <a:ext uri="{9D8B030D-6E8A-4147-A177-3AD203B41FA5}">
                      <a16:colId xmlns="" xmlns:a16="http://schemas.microsoft.com/office/drawing/2014/main" val="3266857664"/>
                    </a:ext>
                  </a:extLst>
                </a:gridCol>
                <a:gridCol w="2021305">
                  <a:extLst>
                    <a:ext uri="{9D8B030D-6E8A-4147-A177-3AD203B41FA5}">
                      <a16:colId xmlns="" xmlns:a16="http://schemas.microsoft.com/office/drawing/2014/main" val="3400346538"/>
                    </a:ext>
                  </a:extLst>
                </a:gridCol>
                <a:gridCol w="2057400">
                  <a:extLst>
                    <a:ext uri="{9D8B030D-6E8A-4147-A177-3AD203B41FA5}">
                      <a16:colId xmlns="" xmlns:a16="http://schemas.microsoft.com/office/drawing/2014/main" val="741579309"/>
                    </a:ext>
                  </a:extLst>
                </a:gridCol>
              </a:tblGrid>
              <a:tr h="720524">
                <a:tc>
                  <a:txBody>
                    <a:bodyPr/>
                    <a:lstStyle/>
                    <a:p>
                      <a:pPr algn="ctr"/>
                      <a:r>
                        <a:rPr lang="en-US" sz="1050" dirty="0" smtClean="0">
                          <a:solidFill>
                            <a:schemeClr val="accent1"/>
                          </a:solidFill>
                        </a:rPr>
                        <a:t>New Grantees</a:t>
                      </a:r>
                      <a:endParaRPr lang="en-US" sz="1050" dirty="0">
                        <a:solidFill>
                          <a:schemeClr val="accent1"/>
                        </a:solidFill>
                      </a:endParaRPr>
                    </a:p>
                  </a:txBody>
                  <a:tcPr anchor="b">
                    <a:solidFill>
                      <a:schemeClr val="bg1"/>
                    </a:solidFill>
                  </a:tcPr>
                </a:tc>
                <a:tc>
                  <a:txBody>
                    <a:bodyPr/>
                    <a:lstStyle/>
                    <a:p>
                      <a:pPr algn="ctr"/>
                      <a:r>
                        <a:rPr lang="en-US" sz="1050" dirty="0" smtClean="0">
                          <a:solidFill>
                            <a:schemeClr val="accent1"/>
                          </a:solidFill>
                        </a:rPr>
                        <a:t>Welcome Back</a:t>
                      </a:r>
                      <a:endParaRPr lang="en-US" sz="1050" dirty="0">
                        <a:solidFill>
                          <a:schemeClr val="accent1"/>
                        </a:solidFill>
                      </a:endParaRPr>
                    </a:p>
                  </a:txBody>
                  <a:tcPr anchor="b">
                    <a:solidFill>
                      <a:schemeClr val="bg1"/>
                    </a:solidFill>
                  </a:tcPr>
                </a:tc>
                <a:tc>
                  <a:txBody>
                    <a:bodyPr/>
                    <a:lstStyle/>
                    <a:p>
                      <a:pPr algn="ctr"/>
                      <a:r>
                        <a:rPr lang="en-US" sz="1050" dirty="0" smtClean="0">
                          <a:solidFill>
                            <a:schemeClr val="accent1"/>
                          </a:solidFill>
                        </a:rPr>
                        <a:t>Criminal Justice</a:t>
                      </a:r>
                      <a:endParaRPr lang="en-US" sz="1050" dirty="0">
                        <a:solidFill>
                          <a:schemeClr val="accent1"/>
                        </a:solidFill>
                      </a:endParaRPr>
                    </a:p>
                  </a:txBody>
                  <a:tcPr anchor="b">
                    <a:solidFill>
                      <a:schemeClr val="bg1"/>
                    </a:solidFill>
                  </a:tcPr>
                </a:tc>
                <a:tc>
                  <a:txBody>
                    <a:bodyPr/>
                    <a:lstStyle/>
                    <a:p>
                      <a:pPr algn="ctr"/>
                      <a:r>
                        <a:rPr lang="en-US" sz="1050" dirty="0" smtClean="0">
                          <a:solidFill>
                            <a:schemeClr val="accent1"/>
                          </a:solidFill>
                        </a:rPr>
                        <a:t>Schools</a:t>
                      </a:r>
                      <a:endParaRPr lang="en-US" sz="1050" dirty="0">
                        <a:solidFill>
                          <a:schemeClr val="accent1"/>
                        </a:solidFill>
                      </a:endParaRPr>
                    </a:p>
                  </a:txBody>
                  <a:tcPr anchor="b">
                    <a:solidFill>
                      <a:schemeClr val="bg1"/>
                    </a:solidFill>
                  </a:tcPr>
                </a:tc>
                <a:extLst>
                  <a:ext uri="{0D108BD9-81ED-4DB2-BD59-A6C34878D82A}">
                    <a16:rowId xmlns="" xmlns:a16="http://schemas.microsoft.com/office/drawing/2014/main" val="992031081"/>
                  </a:ext>
                </a:extLst>
              </a:tr>
              <a:tr h="8261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mn-lt"/>
                          <a:ea typeface="+mn-ea"/>
                          <a:cs typeface="+mn-cs"/>
                        </a:rPr>
                        <a:t>Arkansas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California ● Georgia</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Kansas</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Kentucky</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Maryland</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Minnesota</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Oregon</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Rhode Island</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Utah</a:t>
                      </a:r>
                      <a:r>
                        <a:rPr kumimoji="0" lang="en-US" sz="11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1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Vermont</a:t>
                      </a:r>
                      <a:endParaRPr kumimoji="0" lang="en-US" sz="11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100" spc="0" baseline="0" dirty="0" smtClean="0">
                          <a:solidFill>
                            <a:schemeClr val="tx1"/>
                          </a:solidFill>
                        </a:rPr>
                        <a:t>Alaska </a:t>
                      </a:r>
                      <a:r>
                        <a:rPr lang="en-US" sz="1100" kern="1100" spc="0" baseline="0" dirty="0" smtClean="0">
                          <a:solidFill>
                            <a:schemeClr val="tx1"/>
                          </a:solidFill>
                          <a:latin typeface="+mn-lt"/>
                          <a:cs typeface="Arial" panose="020B0604020202020204" pitchFamily="34" charset="0"/>
                        </a:rPr>
                        <a:t>● Colorado</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Idaho</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a:t>
                      </a:r>
                      <a:r>
                        <a:rPr lang="en-US" sz="1100" b="1" kern="1100" spc="0" baseline="0" dirty="0" smtClean="0">
                          <a:solidFill>
                            <a:srgbClr val="C00000"/>
                          </a:solidFill>
                          <a:latin typeface="+mn-lt"/>
                          <a:cs typeface="Arial" panose="020B0604020202020204" pitchFamily="34" charset="0"/>
                        </a:rPr>
                        <a:t> Indiana</a:t>
                      </a:r>
                      <a:r>
                        <a:rPr lang="en-US" sz="1100" b="1" kern="1100" spc="0" baseline="0" dirty="0" smtClean="0">
                          <a:solidFill>
                            <a:srgbClr val="C00000"/>
                          </a:solidFill>
                        </a:rPr>
                        <a:t> </a:t>
                      </a:r>
                      <a:r>
                        <a:rPr lang="en-US" sz="1100" kern="1100" spc="0" baseline="0" dirty="0" smtClean="0">
                          <a:solidFill>
                            <a:schemeClr val="tx1"/>
                          </a:solidFill>
                          <a:latin typeface="+mn-lt"/>
                          <a:cs typeface="Arial" panose="020B0604020202020204" pitchFamily="34" charset="0"/>
                        </a:rPr>
                        <a:t>● Iowa</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Massachusetts</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Missouri</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Nebraska</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North Carolina</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Pennsylvania</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Tennessee</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Virginia </a:t>
                      </a:r>
                      <a:r>
                        <a:rPr lang="en-US" sz="1100" kern="1100" spc="0" baseline="0" dirty="0" smtClean="0">
                          <a:solidFill>
                            <a:schemeClr val="tx1"/>
                          </a:solidFill>
                        </a:rPr>
                        <a:t> </a:t>
                      </a:r>
                      <a:r>
                        <a:rPr lang="en-US" sz="1100" kern="1100" spc="0" baseline="0" dirty="0" smtClean="0">
                          <a:solidFill>
                            <a:schemeClr val="tx1"/>
                          </a:solidFill>
                          <a:latin typeface="+mn-lt"/>
                          <a:cs typeface="Arial" panose="020B0604020202020204" pitchFamily="34" charset="0"/>
                        </a:rPr>
                        <a:t>● West Virginia</a:t>
                      </a:r>
                      <a:endParaRPr lang="en-US" sz="1100" kern="1100" spc="0" baseline="0" dirty="0" smtClean="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rPr>
                        <a:t>Colorado </a:t>
                      </a:r>
                      <a:r>
                        <a:rPr lang="en-US" sz="1100" dirty="0" smtClean="0">
                          <a:solidFill>
                            <a:schemeClr val="tx1"/>
                          </a:solidFill>
                          <a:latin typeface="+mn-lt"/>
                          <a:cs typeface="Arial" panose="020B0604020202020204" pitchFamily="34" charset="0"/>
                        </a:rPr>
                        <a:t>● Pennsylvania ● Vermont ● California</a:t>
                      </a:r>
                      <a:endParaRPr lang="en-US" sz="1100" dirty="0" smtClean="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rPr>
                        <a:t>Colorado </a:t>
                      </a:r>
                      <a:r>
                        <a:rPr lang="en-US" sz="1100" dirty="0" smtClean="0">
                          <a:solidFill>
                            <a:schemeClr val="tx1"/>
                          </a:solidFill>
                          <a:latin typeface="+mn-lt"/>
                          <a:cs typeface="Arial" panose="020B0604020202020204" pitchFamily="34" charset="0"/>
                        </a:rPr>
                        <a:t>● Pennsylvania ● Iowa ● Oregon ● Missouri ● Nebraska </a:t>
                      </a:r>
                      <a:endParaRPr lang="en-US" sz="1100" dirty="0" smtClean="0">
                        <a:solidFill>
                          <a:schemeClr val="tx1"/>
                        </a:solidFill>
                      </a:endParaRPr>
                    </a:p>
                  </a:txBody>
                  <a:tcPr>
                    <a:solidFill>
                      <a:schemeClr val="accent4">
                        <a:lumMod val="20000"/>
                        <a:lumOff val="80000"/>
                      </a:schemeClr>
                    </a:solidFill>
                  </a:tcPr>
                </a:tc>
                <a:extLst>
                  <a:ext uri="{0D108BD9-81ED-4DB2-BD59-A6C34878D82A}">
                    <a16:rowId xmlns="" xmlns:a16="http://schemas.microsoft.com/office/drawing/2014/main" val="2003893220"/>
                  </a:ext>
                </a:extLst>
              </a:tr>
              <a:tr h="669499">
                <a:tc>
                  <a:txBody>
                    <a:bodyPr/>
                    <a:lstStyle/>
                    <a:p>
                      <a:pPr algn="ctr"/>
                      <a:r>
                        <a:rPr lang="en-US" sz="1050" b="1" dirty="0" smtClean="0">
                          <a:solidFill>
                            <a:schemeClr val="accent1"/>
                          </a:solidFill>
                        </a:rPr>
                        <a:t>Opioid Focus</a:t>
                      </a:r>
                      <a:endParaRPr lang="en-US" sz="1050" b="1" dirty="0">
                        <a:solidFill>
                          <a:schemeClr val="accent1"/>
                        </a:solidFill>
                      </a:endParaRPr>
                    </a:p>
                  </a:txBody>
                  <a:tcPr anchor="b">
                    <a:solidFill>
                      <a:schemeClr val="bg1"/>
                    </a:solidFill>
                  </a:tcPr>
                </a:tc>
                <a:tc>
                  <a:txBody>
                    <a:bodyPr/>
                    <a:lstStyle/>
                    <a:p>
                      <a:pPr algn="ctr"/>
                      <a:r>
                        <a:rPr lang="en-US" sz="1050" b="1" dirty="0" smtClean="0">
                          <a:solidFill>
                            <a:schemeClr val="accent1"/>
                          </a:solidFill>
                        </a:rPr>
                        <a:t>Resource Facilitation</a:t>
                      </a:r>
                      <a:endParaRPr lang="en-US" sz="1050" b="1" dirty="0">
                        <a:solidFill>
                          <a:schemeClr val="accent1"/>
                        </a:solidFill>
                      </a:endParaRPr>
                    </a:p>
                  </a:txBody>
                  <a:tcPr anchor="b">
                    <a:solidFill>
                      <a:schemeClr val="bg1"/>
                    </a:solidFill>
                  </a:tcPr>
                </a:tc>
                <a:tc>
                  <a:txBody>
                    <a:bodyPr/>
                    <a:lstStyle/>
                    <a:p>
                      <a:pPr algn="ctr"/>
                      <a:r>
                        <a:rPr lang="en-US" sz="1050" b="1" dirty="0" smtClean="0">
                          <a:solidFill>
                            <a:schemeClr val="accent1"/>
                          </a:solidFill>
                        </a:rPr>
                        <a:t>Registry and Outreach</a:t>
                      </a:r>
                      <a:endParaRPr lang="en-US" sz="1050" b="1" dirty="0">
                        <a:solidFill>
                          <a:schemeClr val="accent1"/>
                        </a:solidFill>
                      </a:endParaRPr>
                    </a:p>
                  </a:txBody>
                  <a:tcPr anchor="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accent1"/>
                          </a:solidFill>
                        </a:rPr>
                        <a:t>Underserved Population</a:t>
                      </a:r>
                    </a:p>
                  </a:txBody>
                  <a:tcPr anchor="b">
                    <a:solidFill>
                      <a:schemeClr val="bg1"/>
                    </a:solidFill>
                  </a:tcPr>
                </a:tc>
                <a:extLst>
                  <a:ext uri="{0D108BD9-81ED-4DB2-BD59-A6C34878D82A}">
                    <a16:rowId xmlns="" xmlns:a16="http://schemas.microsoft.com/office/drawing/2014/main" val="1193361048"/>
                  </a:ext>
                </a:extLst>
              </a:tr>
              <a:tr h="6694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rPr>
                        <a:t>Massachusetts </a:t>
                      </a:r>
                      <a:r>
                        <a:rPr lang="en-US" sz="1100" dirty="0" smtClean="0">
                          <a:solidFill>
                            <a:schemeClr val="tx1"/>
                          </a:solidFill>
                          <a:latin typeface="+mn-lt"/>
                          <a:cs typeface="Arial" panose="020B0604020202020204" pitchFamily="34" charset="0"/>
                        </a:rPr>
                        <a:t>● Virginia ● Kentucky ● Maryland ● North Carolina ● West Virginia</a:t>
                      </a:r>
                      <a:endParaRPr lang="en-US" sz="1100" dirty="0" smtClean="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rPr>
                        <a:t>Colorado </a:t>
                      </a:r>
                      <a:r>
                        <a:rPr lang="en-US" sz="1100" dirty="0" smtClean="0">
                          <a:solidFill>
                            <a:schemeClr val="tx1"/>
                          </a:solidFill>
                          <a:latin typeface="+mn-lt"/>
                          <a:cs typeface="Arial" panose="020B0604020202020204" pitchFamily="34" charset="0"/>
                        </a:rPr>
                        <a:t>● Pennsylvania ● Iowa ● Vermont ● California ● Tennessee ● </a:t>
                      </a:r>
                      <a:r>
                        <a:rPr lang="en-US" sz="1100" b="1" dirty="0" smtClean="0">
                          <a:solidFill>
                            <a:srgbClr val="C00000"/>
                          </a:solidFill>
                          <a:latin typeface="+mn-lt"/>
                          <a:cs typeface="Arial" panose="020B0604020202020204" pitchFamily="34" charset="0"/>
                        </a:rPr>
                        <a:t>Indiana</a:t>
                      </a:r>
                      <a:r>
                        <a:rPr lang="en-US" sz="1100" dirty="0" smtClean="0">
                          <a:solidFill>
                            <a:schemeClr val="tx1"/>
                          </a:solidFill>
                          <a:latin typeface="+mn-lt"/>
                          <a:cs typeface="Arial" panose="020B0604020202020204" pitchFamily="34" charset="0"/>
                        </a:rPr>
                        <a:t> ● Oregon ● Nebraska</a:t>
                      </a:r>
                      <a:endParaRPr lang="en-US" sz="1100" dirty="0" smtClean="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rPr>
                        <a:t>Georgia </a:t>
                      </a:r>
                      <a:r>
                        <a:rPr lang="en-US" sz="1100" dirty="0" smtClean="0">
                          <a:solidFill>
                            <a:schemeClr val="tx1"/>
                          </a:solidFill>
                          <a:latin typeface="+mn-lt"/>
                          <a:cs typeface="Arial" panose="020B0604020202020204" pitchFamily="34" charset="0"/>
                        </a:rPr>
                        <a:t>● Kansas ● Minnesota ● Missouri ● Rhode Island ● Idaho ● Maryland ● Utah</a:t>
                      </a:r>
                      <a:endParaRPr lang="en-US" sz="1100" dirty="0" smtClean="0">
                        <a:solidFill>
                          <a:schemeClr val="tx1"/>
                        </a:solidFill>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rPr>
                        <a:t>Alaska</a:t>
                      </a:r>
                      <a:r>
                        <a:rPr lang="en-US" sz="1100" dirty="0" smtClean="0">
                          <a:solidFill>
                            <a:schemeClr val="tx1"/>
                          </a:solidFill>
                          <a:latin typeface="+mn-lt"/>
                          <a:cs typeface="Arial" panose="020B0604020202020204" pitchFamily="34" charset="0"/>
                        </a:rPr>
                        <a:t> ● Arkansas ● Idaho ● Iowa ● Minnesota ● Nebraska ● Oregon ● West Virginia ● Missouri</a:t>
                      </a:r>
                      <a:endParaRPr lang="en-US" sz="1100" dirty="0" smtClean="0">
                        <a:solidFill>
                          <a:schemeClr val="tx1"/>
                        </a:solidFill>
                      </a:endParaRPr>
                    </a:p>
                  </a:txBody>
                  <a:tcPr>
                    <a:solidFill>
                      <a:schemeClr val="accent4">
                        <a:lumMod val="20000"/>
                        <a:lumOff val="80000"/>
                      </a:schemeClr>
                    </a:solidFill>
                  </a:tcPr>
                </a:tc>
                <a:extLst>
                  <a:ext uri="{0D108BD9-81ED-4DB2-BD59-A6C34878D82A}">
                    <a16:rowId xmlns="" xmlns:a16="http://schemas.microsoft.com/office/drawing/2014/main" val="2615369510"/>
                  </a:ext>
                </a:extLst>
              </a:tr>
            </a:tbl>
          </a:graphicData>
        </a:graphic>
      </p:graphicFrame>
      <p:sp>
        <p:nvSpPr>
          <p:cNvPr id="4" name="Slide Number Placeholder 3"/>
          <p:cNvSpPr>
            <a:spLocks noGrp="1"/>
          </p:cNvSpPr>
          <p:nvPr>
            <p:ph type="sldNum" sz="quarter" idx="4"/>
          </p:nvPr>
        </p:nvSpPr>
        <p:spPr/>
        <p:txBody>
          <a:bodyPr/>
          <a:lstStyle/>
          <a:p>
            <a:fld id="{0E0C512C-2A69-4D15-9349-877CDA6B8ABD}" type="slidenum">
              <a:rPr lang="en-GB" smtClean="0"/>
              <a:pPr/>
              <a:t>5</a:t>
            </a:fld>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897" y="2856968"/>
            <a:ext cx="411480" cy="41148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6929" y="1143000"/>
            <a:ext cx="457200" cy="4572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0739" y="1143000"/>
            <a:ext cx="457200" cy="45720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26818" y="1162746"/>
            <a:ext cx="457200" cy="45720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9032" y="1143000"/>
            <a:ext cx="457200" cy="45720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72538" y="3024065"/>
            <a:ext cx="411480" cy="411480"/>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80739" y="2795465"/>
            <a:ext cx="457200" cy="457200"/>
          </a:xfrm>
          <a:prstGeom prst="rect">
            <a:avLst/>
          </a:prstGeom>
        </p:spPr>
      </p:pic>
      <p:pic>
        <p:nvPicPr>
          <p:cNvPr id="15" name="Picture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34660" y="2795465"/>
            <a:ext cx="457200" cy="457200"/>
          </a:xfrm>
          <a:prstGeom prst="rect">
            <a:avLst/>
          </a:prstGeom>
        </p:spPr>
      </p:pic>
    </p:spTree>
    <p:extLst>
      <p:ext uri="{BB962C8B-B14F-4D97-AF65-F5344CB8AC3E}">
        <p14:creationId xmlns:p14="http://schemas.microsoft.com/office/powerpoint/2010/main" val="3156099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ACL Identified Mentor and Partner </a:t>
            </a:r>
            <a:r>
              <a:rPr lang="en-US" dirty="0"/>
              <a:t>W</a:t>
            </a:r>
            <a:r>
              <a:rPr lang="en-US" dirty="0" smtClean="0"/>
              <a:t>orkgroups</a:t>
            </a:r>
            <a:endParaRPr lang="en-US" dirty="0"/>
          </a:p>
        </p:txBody>
      </p:sp>
      <p:graphicFrame>
        <p:nvGraphicFramePr>
          <p:cNvPr id="10" name="Content Placeholder 9"/>
          <p:cNvGraphicFramePr>
            <a:graphicFrameLocks noGrp="1"/>
          </p:cNvGraphicFramePr>
          <p:nvPr>
            <p:ph idx="1"/>
            <p:extLst/>
          </p:nvPr>
        </p:nvGraphicFramePr>
        <p:xfrm>
          <a:off x="457200" y="1018573"/>
          <a:ext cx="8229600" cy="3534128"/>
        </p:xfrm>
        <a:graphic>
          <a:graphicData uri="http://schemas.openxmlformats.org/drawingml/2006/table">
            <a:tbl>
              <a:tblPr firstRow="1" bandRow="1">
                <a:tableStyleId>{5C22544A-7EE6-4342-B048-85BDC9FD1C3A}</a:tableStyleId>
              </a:tblPr>
              <a:tblGrid>
                <a:gridCol w="1645920">
                  <a:extLst>
                    <a:ext uri="{9D8B030D-6E8A-4147-A177-3AD203B41FA5}">
                      <a16:colId xmlns="" xmlns:a16="http://schemas.microsoft.com/office/drawing/2014/main" val="3963655381"/>
                    </a:ext>
                  </a:extLst>
                </a:gridCol>
                <a:gridCol w="1645920">
                  <a:extLst>
                    <a:ext uri="{9D8B030D-6E8A-4147-A177-3AD203B41FA5}">
                      <a16:colId xmlns="" xmlns:a16="http://schemas.microsoft.com/office/drawing/2014/main" val="1593767904"/>
                    </a:ext>
                  </a:extLst>
                </a:gridCol>
                <a:gridCol w="1645920">
                  <a:extLst>
                    <a:ext uri="{9D8B030D-6E8A-4147-A177-3AD203B41FA5}">
                      <a16:colId xmlns="" xmlns:a16="http://schemas.microsoft.com/office/drawing/2014/main" val="3706504290"/>
                    </a:ext>
                  </a:extLst>
                </a:gridCol>
                <a:gridCol w="1645920">
                  <a:extLst>
                    <a:ext uri="{9D8B030D-6E8A-4147-A177-3AD203B41FA5}">
                      <a16:colId xmlns="" xmlns:a16="http://schemas.microsoft.com/office/drawing/2014/main" val="3057595158"/>
                    </a:ext>
                  </a:extLst>
                </a:gridCol>
                <a:gridCol w="1645920">
                  <a:extLst>
                    <a:ext uri="{9D8B030D-6E8A-4147-A177-3AD203B41FA5}">
                      <a16:colId xmlns="" xmlns:a16="http://schemas.microsoft.com/office/drawing/2014/main" val="1445316736"/>
                    </a:ext>
                  </a:extLst>
                </a:gridCol>
              </a:tblGrid>
              <a:tr h="864770">
                <a:tc>
                  <a:txBody>
                    <a:bodyPr/>
                    <a:lstStyle/>
                    <a:p>
                      <a:pPr algn="ctr"/>
                      <a:r>
                        <a:rPr lang="en-US" sz="900" dirty="0" smtClean="0">
                          <a:solidFill>
                            <a:schemeClr val="accent1"/>
                          </a:solidFill>
                        </a:rPr>
                        <a:t>advisory</a:t>
                      </a:r>
                      <a:r>
                        <a:rPr lang="en-US" sz="900" baseline="0" dirty="0" smtClean="0">
                          <a:solidFill>
                            <a:schemeClr val="accent1"/>
                          </a:solidFill>
                        </a:rPr>
                        <a:t> boards &amp; survivor engagement</a:t>
                      </a:r>
                      <a:r>
                        <a:rPr lang="en-US" sz="900" dirty="0" smtClean="0">
                          <a:solidFill>
                            <a:schemeClr val="accent1"/>
                          </a:solidFill>
                        </a:rPr>
                        <a:t> </a:t>
                      </a:r>
                      <a:endParaRPr lang="en-US" sz="900" dirty="0">
                        <a:solidFill>
                          <a:schemeClr val="accent1"/>
                        </a:solidFill>
                      </a:endParaRPr>
                    </a:p>
                  </a:txBody>
                  <a:tcPr anchor="b">
                    <a:solidFill>
                      <a:schemeClr val="bg1"/>
                    </a:solidFill>
                  </a:tcPr>
                </a:tc>
                <a:tc>
                  <a:txBody>
                    <a:bodyPr/>
                    <a:lstStyle/>
                    <a:p>
                      <a:pPr algn="ctr"/>
                      <a:r>
                        <a:rPr lang="en-US" sz="900" dirty="0" smtClean="0">
                          <a:solidFill>
                            <a:schemeClr val="accent1"/>
                          </a:solidFill>
                        </a:rPr>
                        <a:t>using</a:t>
                      </a:r>
                      <a:r>
                        <a:rPr lang="en-US" sz="900" baseline="0" dirty="0" smtClean="0">
                          <a:solidFill>
                            <a:schemeClr val="accent1"/>
                          </a:solidFill>
                        </a:rPr>
                        <a:t> data to connect people to services</a:t>
                      </a:r>
                      <a:endParaRPr lang="en-US" sz="900" dirty="0">
                        <a:solidFill>
                          <a:schemeClr val="accent1"/>
                        </a:solidFill>
                      </a:endParaRPr>
                    </a:p>
                  </a:txBody>
                  <a:tcPr anchor="b">
                    <a:solidFill>
                      <a:schemeClr val="bg1"/>
                    </a:solidFill>
                  </a:tcPr>
                </a:tc>
                <a:tc>
                  <a:txBody>
                    <a:bodyPr/>
                    <a:lstStyle/>
                    <a:p>
                      <a:pPr algn="ctr"/>
                      <a:r>
                        <a:rPr lang="en-US" sz="900" dirty="0" smtClean="0">
                          <a:solidFill>
                            <a:schemeClr val="accent1"/>
                          </a:solidFill>
                        </a:rPr>
                        <a:t>return</a:t>
                      </a:r>
                      <a:r>
                        <a:rPr lang="en-US" sz="900" baseline="0" dirty="0" smtClean="0">
                          <a:solidFill>
                            <a:schemeClr val="accent1"/>
                          </a:solidFill>
                        </a:rPr>
                        <a:t> to learn &amp; return to play</a:t>
                      </a:r>
                      <a:endParaRPr lang="en-US" sz="900" dirty="0">
                        <a:solidFill>
                          <a:schemeClr val="accent1"/>
                        </a:solidFill>
                      </a:endParaRPr>
                    </a:p>
                  </a:txBody>
                  <a:tcPr anchor="b">
                    <a:solidFill>
                      <a:schemeClr val="bg1"/>
                    </a:solidFill>
                  </a:tcPr>
                </a:tc>
                <a:tc>
                  <a:txBody>
                    <a:bodyPr/>
                    <a:lstStyle/>
                    <a:p>
                      <a:pPr algn="ctr"/>
                      <a:r>
                        <a:rPr lang="en-US" sz="900" dirty="0" smtClean="0">
                          <a:solidFill>
                            <a:schemeClr val="accent1"/>
                          </a:solidFill>
                        </a:rPr>
                        <a:t>criminal &amp; juvenile justice</a:t>
                      </a:r>
                      <a:endParaRPr lang="en-US" sz="900" dirty="0">
                        <a:solidFill>
                          <a:schemeClr val="accent1"/>
                        </a:solidFill>
                      </a:endParaRPr>
                    </a:p>
                  </a:txBody>
                  <a:tcPr anchor="b">
                    <a:solidFill>
                      <a:schemeClr val="bg1"/>
                    </a:solidFill>
                  </a:tcPr>
                </a:tc>
                <a:tc>
                  <a:txBody>
                    <a:bodyPr/>
                    <a:lstStyle/>
                    <a:p>
                      <a:pPr algn="ctr"/>
                      <a:r>
                        <a:rPr lang="en-US" sz="900" dirty="0" smtClean="0">
                          <a:solidFill>
                            <a:schemeClr val="accent1"/>
                          </a:solidFill>
                        </a:rPr>
                        <a:t>opioid</a:t>
                      </a:r>
                      <a:r>
                        <a:rPr lang="en-US" sz="900" baseline="0" dirty="0" smtClean="0">
                          <a:solidFill>
                            <a:schemeClr val="accent1"/>
                          </a:solidFill>
                        </a:rPr>
                        <a:t> use and mental health concerns</a:t>
                      </a:r>
                      <a:endParaRPr lang="en-US" sz="900" dirty="0">
                        <a:solidFill>
                          <a:schemeClr val="accent1"/>
                        </a:solidFill>
                      </a:endParaRPr>
                    </a:p>
                  </a:txBody>
                  <a:tcPr anchor="b">
                    <a:solidFill>
                      <a:schemeClr val="bg1"/>
                    </a:solidFill>
                  </a:tcPr>
                </a:tc>
                <a:extLst>
                  <a:ext uri="{0D108BD9-81ED-4DB2-BD59-A6C34878D82A}">
                    <a16:rowId xmlns="" xmlns:a16="http://schemas.microsoft.com/office/drawing/2014/main" val="2158015611"/>
                  </a:ext>
                </a:extLst>
              </a:tr>
              <a:tr h="862239">
                <a:tc>
                  <a:txBody>
                    <a:bodyPr/>
                    <a:lstStyle/>
                    <a:p>
                      <a:r>
                        <a:rPr lang="en-US" sz="900" dirty="0" smtClean="0"/>
                        <a:t>MENTORS:</a:t>
                      </a:r>
                      <a:r>
                        <a:rPr lang="en-US" sz="900" baseline="0" dirty="0" smtClean="0"/>
                        <a:t> Tennessee</a:t>
                      </a:r>
                      <a:r>
                        <a:rPr lang="en-US" sz="900" dirty="0" smtClean="0">
                          <a:solidFill>
                            <a:srgbClr val="000000"/>
                          </a:solidFill>
                          <a:latin typeface="+mn-lt"/>
                          <a:cs typeface="Arial" panose="020B0604020202020204" pitchFamily="34" charset="0"/>
                        </a:rPr>
                        <a:t> ● West Virginia</a:t>
                      </a:r>
                    </a:p>
                    <a:p>
                      <a:r>
                        <a:rPr lang="en-US" sz="900" dirty="0" smtClean="0">
                          <a:solidFill>
                            <a:srgbClr val="000000"/>
                          </a:solidFill>
                          <a:latin typeface="+mn-lt"/>
                          <a:cs typeface="Arial" panose="020B0604020202020204" pitchFamily="34" charset="0"/>
                        </a:rPr>
                        <a:t>PARTNERS:</a:t>
                      </a:r>
                      <a:r>
                        <a:rPr lang="en-US" sz="900" baseline="0" dirty="0" smtClean="0">
                          <a:solidFill>
                            <a:srgbClr val="000000"/>
                          </a:solidFill>
                          <a:latin typeface="+mn-lt"/>
                          <a:cs typeface="Arial" panose="020B0604020202020204" pitchFamily="34" charset="0"/>
                        </a:rPr>
                        <a:t> Arkansas</a:t>
                      </a:r>
                      <a:r>
                        <a:rPr lang="en-US" sz="900" dirty="0" smtClean="0">
                          <a:solidFill>
                            <a:srgbClr val="000000"/>
                          </a:solidFill>
                          <a:latin typeface="+mn-lt"/>
                          <a:cs typeface="Arial" panose="020B0604020202020204" pitchFamily="34" charset="0"/>
                        </a:rPr>
                        <a:t> ● Georgia ● Kentucky ● Maryland ● Minnesota ● Rhode Island</a:t>
                      </a:r>
                      <a:endParaRPr lang="en-US" sz="900" dirty="0"/>
                    </a:p>
                  </a:txBody>
                  <a:tcPr>
                    <a:solidFill>
                      <a:schemeClr val="accent4">
                        <a:lumMod val="20000"/>
                        <a:lumOff val="80000"/>
                      </a:schemeClr>
                    </a:solidFill>
                  </a:tcPr>
                </a:tc>
                <a:tc>
                  <a:txBody>
                    <a:bodyPr/>
                    <a:lstStyle/>
                    <a:p>
                      <a:r>
                        <a:rPr lang="en-US" sz="900" dirty="0" smtClean="0"/>
                        <a:t>MENTORS: </a:t>
                      </a:r>
                      <a:r>
                        <a:rPr lang="en-US" sz="1100" b="1" dirty="0" smtClean="0">
                          <a:solidFill>
                            <a:srgbClr val="C00000"/>
                          </a:solidFill>
                        </a:rPr>
                        <a:t>Indiana</a:t>
                      </a:r>
                      <a:r>
                        <a:rPr lang="en-US" sz="900" dirty="0" smtClean="0">
                          <a:solidFill>
                            <a:srgbClr val="000000"/>
                          </a:solidFill>
                          <a:latin typeface="+mn-lt"/>
                          <a:cs typeface="Arial" panose="020B0604020202020204" pitchFamily="34" charset="0"/>
                        </a:rPr>
                        <a:t> ● Nebraska ● Virginia</a:t>
                      </a:r>
                      <a:endParaRPr lang="en-US" sz="900" dirty="0" smtClean="0"/>
                    </a:p>
                    <a:p>
                      <a:r>
                        <a:rPr lang="en-US" sz="900" dirty="0" smtClean="0"/>
                        <a:t>PARTNERS: Alaska</a:t>
                      </a:r>
                      <a:r>
                        <a:rPr lang="en-US" sz="900" dirty="0" smtClean="0">
                          <a:solidFill>
                            <a:srgbClr val="000000"/>
                          </a:solidFill>
                          <a:latin typeface="+mn-lt"/>
                          <a:cs typeface="Arial" panose="020B0604020202020204" pitchFamily="34" charset="0"/>
                        </a:rPr>
                        <a:t> ● Georgia ● Idaho ● Kansas ● Minnesota ● Missouri ● Rhode Island ● Utah ● Vermont</a:t>
                      </a:r>
                      <a:endParaRPr lang="en-US" sz="900" dirty="0"/>
                    </a:p>
                  </a:txBody>
                  <a:tcPr>
                    <a:solidFill>
                      <a:schemeClr val="accent4">
                        <a:lumMod val="20000"/>
                        <a:lumOff val="80000"/>
                      </a:schemeClr>
                    </a:solidFill>
                  </a:tcPr>
                </a:tc>
                <a:tc>
                  <a:txBody>
                    <a:bodyPr/>
                    <a:lstStyle/>
                    <a:p>
                      <a:r>
                        <a:rPr lang="en-US" sz="900" dirty="0" smtClean="0"/>
                        <a:t>MENTORS: Pennsylvania </a:t>
                      </a:r>
                      <a:r>
                        <a:rPr lang="en-US" sz="900" dirty="0" smtClean="0">
                          <a:solidFill>
                            <a:srgbClr val="000000"/>
                          </a:solidFill>
                          <a:latin typeface="+mn-lt"/>
                          <a:cs typeface="Arial" panose="020B0604020202020204" pitchFamily="34" charset="0"/>
                        </a:rPr>
                        <a:t> ● Oregon</a:t>
                      </a:r>
                      <a:endParaRPr lang="en-US" sz="900" dirty="0" smtClean="0"/>
                    </a:p>
                    <a:p>
                      <a:r>
                        <a:rPr lang="en-US" sz="900" dirty="0" smtClean="0"/>
                        <a:t>PARTNERS:</a:t>
                      </a:r>
                      <a:r>
                        <a:rPr lang="en-US" sz="900" baseline="0" dirty="0" smtClean="0"/>
                        <a:t> Missouri</a:t>
                      </a:r>
                      <a:r>
                        <a:rPr lang="en-US" sz="900" dirty="0" smtClean="0">
                          <a:solidFill>
                            <a:srgbClr val="000000"/>
                          </a:solidFill>
                          <a:latin typeface="+mn-lt"/>
                          <a:cs typeface="Arial" panose="020B0604020202020204" pitchFamily="34" charset="0"/>
                        </a:rPr>
                        <a:t> ● Utah</a:t>
                      </a:r>
                      <a:endParaRPr lang="en-US" sz="900" dirty="0"/>
                    </a:p>
                  </a:txBody>
                  <a:tcPr>
                    <a:solidFill>
                      <a:schemeClr val="accent4">
                        <a:lumMod val="20000"/>
                        <a:lumOff val="80000"/>
                      </a:schemeClr>
                    </a:solidFill>
                  </a:tcPr>
                </a:tc>
                <a:tc>
                  <a:txBody>
                    <a:bodyPr/>
                    <a:lstStyle/>
                    <a:p>
                      <a:r>
                        <a:rPr lang="en-US" sz="900" dirty="0" smtClean="0"/>
                        <a:t>MENTORS: Colorado</a:t>
                      </a:r>
                      <a:r>
                        <a:rPr lang="en-US" sz="900" dirty="0" smtClean="0">
                          <a:solidFill>
                            <a:srgbClr val="000000"/>
                          </a:solidFill>
                          <a:latin typeface="+mn-lt"/>
                          <a:cs typeface="Arial" panose="020B0604020202020204" pitchFamily="34" charset="0"/>
                        </a:rPr>
                        <a:t> ● Pennsylvania</a:t>
                      </a:r>
                      <a:endParaRPr lang="en-US" sz="900" dirty="0" smtClean="0"/>
                    </a:p>
                    <a:p>
                      <a:r>
                        <a:rPr lang="en-US" sz="900" dirty="0" smtClean="0"/>
                        <a:t>PARTNERS: California</a:t>
                      </a:r>
                      <a:r>
                        <a:rPr lang="en-US" sz="900" dirty="0" smtClean="0">
                          <a:solidFill>
                            <a:srgbClr val="000000"/>
                          </a:solidFill>
                          <a:latin typeface="+mn-lt"/>
                          <a:cs typeface="Arial" panose="020B0604020202020204" pitchFamily="34" charset="0"/>
                        </a:rPr>
                        <a:t> ● Vermont</a:t>
                      </a:r>
                      <a:endParaRPr lang="en-US" sz="900" dirty="0"/>
                    </a:p>
                  </a:txBody>
                  <a:tcPr>
                    <a:solidFill>
                      <a:schemeClr val="accent4">
                        <a:lumMod val="20000"/>
                        <a:lumOff val="80000"/>
                      </a:schemeClr>
                    </a:solidFill>
                  </a:tcPr>
                </a:tc>
                <a:tc>
                  <a:txBody>
                    <a:bodyPr/>
                    <a:lstStyle/>
                    <a:p>
                      <a:r>
                        <a:rPr lang="en-US" sz="900" dirty="0" smtClean="0"/>
                        <a:t>MENTORS: Massachusetts</a:t>
                      </a:r>
                      <a:r>
                        <a:rPr lang="en-US" sz="900" dirty="0" smtClean="0">
                          <a:solidFill>
                            <a:srgbClr val="000000"/>
                          </a:solidFill>
                          <a:latin typeface="+mn-lt"/>
                          <a:cs typeface="Arial" panose="020B0604020202020204" pitchFamily="34" charset="0"/>
                        </a:rPr>
                        <a:t> ● Virginia</a:t>
                      </a:r>
                      <a:endParaRPr lang="en-US" sz="900" dirty="0" smtClean="0"/>
                    </a:p>
                    <a:p>
                      <a:r>
                        <a:rPr lang="en-US" sz="900" dirty="0" smtClean="0"/>
                        <a:t>PARTNERS: Kentucky</a:t>
                      </a:r>
                      <a:r>
                        <a:rPr lang="en-US" sz="900" dirty="0" smtClean="0">
                          <a:solidFill>
                            <a:srgbClr val="000000"/>
                          </a:solidFill>
                          <a:latin typeface="+mn-lt"/>
                          <a:cs typeface="Arial" panose="020B0604020202020204" pitchFamily="34" charset="0"/>
                        </a:rPr>
                        <a:t> ● Maryland ● North Carolina</a:t>
                      </a:r>
                      <a:endParaRPr lang="en-US" sz="900" dirty="0"/>
                    </a:p>
                  </a:txBody>
                  <a:tcPr>
                    <a:solidFill>
                      <a:schemeClr val="accent4">
                        <a:lumMod val="20000"/>
                        <a:lumOff val="80000"/>
                      </a:schemeClr>
                    </a:solidFill>
                  </a:tcPr>
                </a:tc>
                <a:extLst>
                  <a:ext uri="{0D108BD9-81ED-4DB2-BD59-A6C34878D82A}">
                    <a16:rowId xmlns="" xmlns:a16="http://schemas.microsoft.com/office/drawing/2014/main" val="2422455578"/>
                  </a:ext>
                </a:extLst>
              </a:tr>
              <a:tr h="862239">
                <a:tc>
                  <a:txBody>
                    <a:bodyPr/>
                    <a:lstStyle/>
                    <a:p>
                      <a:pPr algn="ctr"/>
                      <a:r>
                        <a:rPr lang="en-US" sz="900" dirty="0" smtClean="0">
                          <a:solidFill>
                            <a:schemeClr val="accent1"/>
                          </a:solidFill>
                        </a:rPr>
                        <a:t>sustainable</a:t>
                      </a:r>
                      <a:r>
                        <a:rPr lang="en-US" sz="900" baseline="0" dirty="0" smtClean="0">
                          <a:solidFill>
                            <a:schemeClr val="accent1"/>
                          </a:solidFill>
                        </a:rPr>
                        <a:t> partnerships</a:t>
                      </a:r>
                      <a:endParaRPr lang="en-US" sz="900" dirty="0">
                        <a:solidFill>
                          <a:schemeClr val="accent1"/>
                        </a:solidFill>
                      </a:endParaRPr>
                    </a:p>
                  </a:txBody>
                  <a:tcPr anchor="b">
                    <a:solidFill>
                      <a:schemeClr val="bg1"/>
                    </a:solidFill>
                  </a:tcPr>
                </a:tc>
                <a:tc>
                  <a:txBody>
                    <a:bodyPr/>
                    <a:lstStyle/>
                    <a:p>
                      <a:pPr algn="ctr"/>
                      <a:r>
                        <a:rPr lang="en-US" sz="900" dirty="0" smtClean="0">
                          <a:solidFill>
                            <a:schemeClr val="accent1"/>
                          </a:solidFill>
                        </a:rPr>
                        <a:t>transition</a:t>
                      </a:r>
                      <a:r>
                        <a:rPr lang="en-US" sz="900" baseline="0" dirty="0" smtClean="0">
                          <a:solidFill>
                            <a:schemeClr val="accent1"/>
                          </a:solidFill>
                        </a:rPr>
                        <a:t> and employment</a:t>
                      </a:r>
                      <a:endParaRPr lang="en-US" sz="900" dirty="0">
                        <a:solidFill>
                          <a:schemeClr val="accent1"/>
                        </a:solidFill>
                      </a:endParaRPr>
                    </a:p>
                  </a:txBody>
                  <a:tcPr anchor="b">
                    <a:solidFill>
                      <a:schemeClr val="bg1"/>
                    </a:solidFill>
                  </a:tcPr>
                </a:tc>
                <a:tc>
                  <a:txBody>
                    <a:bodyPr/>
                    <a:lstStyle/>
                    <a:p>
                      <a:pPr algn="ctr"/>
                      <a:r>
                        <a:rPr lang="en-US" sz="900" dirty="0" smtClean="0">
                          <a:solidFill>
                            <a:schemeClr val="accent1"/>
                          </a:solidFill>
                        </a:rPr>
                        <a:t>underserved populations</a:t>
                      </a:r>
                      <a:endParaRPr lang="en-US" sz="900" dirty="0">
                        <a:solidFill>
                          <a:schemeClr val="accent1"/>
                        </a:solidFill>
                      </a:endParaRPr>
                    </a:p>
                  </a:txBody>
                  <a:tcPr anchor="b">
                    <a:solidFill>
                      <a:schemeClr val="bg1"/>
                    </a:solidFill>
                  </a:tcPr>
                </a:tc>
                <a:tc>
                  <a:txBody>
                    <a:bodyPr/>
                    <a:lstStyle/>
                    <a:p>
                      <a:pPr algn="ctr"/>
                      <a:r>
                        <a:rPr lang="en-US" sz="900" dirty="0" smtClean="0">
                          <a:solidFill>
                            <a:schemeClr val="accent1"/>
                          </a:solidFill>
                        </a:rPr>
                        <a:t>waivers and trust funds</a:t>
                      </a:r>
                      <a:endParaRPr lang="en-US" sz="900" dirty="0">
                        <a:solidFill>
                          <a:schemeClr val="accent1"/>
                        </a:solidFill>
                      </a:endParaRPr>
                    </a:p>
                  </a:txBody>
                  <a:tcPr anchor="b">
                    <a:solidFill>
                      <a:schemeClr val="bg1"/>
                    </a:solidFill>
                  </a:tcPr>
                </a:tc>
                <a:tc>
                  <a:txBody>
                    <a:bodyPr/>
                    <a:lstStyle/>
                    <a:p>
                      <a:pPr algn="ctr"/>
                      <a:endParaRPr lang="en-US" sz="900" b="1" dirty="0">
                        <a:solidFill>
                          <a:schemeClr val="accent1"/>
                        </a:solidFill>
                      </a:endParaRPr>
                    </a:p>
                  </a:txBody>
                  <a:tcPr anchor="b">
                    <a:solidFill>
                      <a:schemeClr val="bg1"/>
                    </a:solidFill>
                  </a:tcPr>
                </a:tc>
                <a:extLst>
                  <a:ext uri="{0D108BD9-81ED-4DB2-BD59-A6C34878D82A}">
                    <a16:rowId xmlns="" xmlns:a16="http://schemas.microsoft.com/office/drawing/2014/main" val="842336085"/>
                  </a:ext>
                </a:extLst>
              </a:tr>
              <a:tr h="862239">
                <a:tc>
                  <a:txBody>
                    <a:bodyPr/>
                    <a:lstStyle/>
                    <a:p>
                      <a:r>
                        <a:rPr lang="en-US" sz="900" dirty="0" smtClean="0"/>
                        <a:t>MENTORS: Iowa</a:t>
                      </a:r>
                      <a:r>
                        <a:rPr lang="en-US" sz="900" dirty="0" smtClean="0">
                          <a:solidFill>
                            <a:srgbClr val="000000"/>
                          </a:solidFill>
                          <a:latin typeface="+mn-lt"/>
                          <a:cs typeface="Arial" panose="020B0604020202020204" pitchFamily="34" charset="0"/>
                        </a:rPr>
                        <a:t> ● Massachusetts</a:t>
                      </a:r>
                      <a:endParaRPr lang="en-US" sz="900" dirty="0" smtClean="0"/>
                    </a:p>
                    <a:p>
                      <a:r>
                        <a:rPr lang="en-US" sz="900" dirty="0" smtClean="0"/>
                        <a:t>PARTNERS: Georgia</a:t>
                      </a:r>
                      <a:r>
                        <a:rPr lang="en-US" sz="900" dirty="0" smtClean="0">
                          <a:solidFill>
                            <a:srgbClr val="000000"/>
                          </a:solidFill>
                          <a:latin typeface="+mn-lt"/>
                          <a:cs typeface="Arial" panose="020B0604020202020204" pitchFamily="34" charset="0"/>
                        </a:rPr>
                        <a:t> ● Kansas ● Kentucky ● Maryland ● Rhode Island</a:t>
                      </a:r>
                      <a:endParaRPr lang="en-US" sz="900" dirty="0"/>
                    </a:p>
                  </a:txBody>
                  <a:tcPr>
                    <a:solidFill>
                      <a:schemeClr val="accent4">
                        <a:lumMod val="20000"/>
                        <a:lumOff val="80000"/>
                      </a:schemeClr>
                    </a:solidFill>
                  </a:tcPr>
                </a:tc>
                <a:tc>
                  <a:txBody>
                    <a:bodyPr/>
                    <a:lstStyle/>
                    <a:p>
                      <a:r>
                        <a:rPr lang="en-US" sz="900" dirty="0" smtClean="0"/>
                        <a:t>MENTORS: </a:t>
                      </a:r>
                      <a:r>
                        <a:rPr lang="en-US" sz="1100" b="1" dirty="0" smtClean="0">
                          <a:solidFill>
                            <a:srgbClr val="C00000"/>
                          </a:solidFill>
                        </a:rPr>
                        <a:t>Indiana</a:t>
                      </a:r>
                      <a:r>
                        <a:rPr lang="en-US" sz="900" dirty="0" smtClean="0">
                          <a:solidFill>
                            <a:srgbClr val="000000"/>
                          </a:solidFill>
                          <a:latin typeface="+mn-lt"/>
                          <a:cs typeface="Arial" panose="020B0604020202020204" pitchFamily="34" charset="0"/>
                        </a:rPr>
                        <a:t> ● Nebraska ● Tennessee</a:t>
                      </a:r>
                      <a:endParaRPr lang="en-US" sz="900" dirty="0" smtClean="0"/>
                    </a:p>
                    <a:p>
                      <a:r>
                        <a:rPr lang="en-US" sz="900" dirty="0" smtClean="0"/>
                        <a:t>PARTNERS: Alaska</a:t>
                      </a:r>
                      <a:r>
                        <a:rPr lang="en-US" sz="900" dirty="0" smtClean="0">
                          <a:solidFill>
                            <a:srgbClr val="000000"/>
                          </a:solidFill>
                          <a:latin typeface="+mn-lt"/>
                          <a:cs typeface="Arial" panose="020B0604020202020204" pitchFamily="34" charset="0"/>
                        </a:rPr>
                        <a:t> ● North Carolina ● Vermont</a:t>
                      </a:r>
                      <a:endParaRPr lang="en-US" sz="900" dirty="0"/>
                    </a:p>
                  </a:txBody>
                  <a:tcPr>
                    <a:solidFill>
                      <a:schemeClr val="accent4">
                        <a:lumMod val="20000"/>
                        <a:lumOff val="80000"/>
                      </a:schemeClr>
                    </a:solidFill>
                  </a:tcPr>
                </a:tc>
                <a:tc>
                  <a:txBody>
                    <a:bodyPr/>
                    <a:lstStyle/>
                    <a:p>
                      <a:r>
                        <a:rPr lang="en-US" sz="900" dirty="0" smtClean="0"/>
                        <a:t>MENTORS: Oregon</a:t>
                      </a:r>
                      <a:r>
                        <a:rPr lang="en-US" sz="900" dirty="0" smtClean="0">
                          <a:solidFill>
                            <a:srgbClr val="000000"/>
                          </a:solidFill>
                          <a:latin typeface="+mn-lt"/>
                          <a:cs typeface="Arial" panose="020B0604020202020204" pitchFamily="34" charset="0"/>
                        </a:rPr>
                        <a:t> ● West Virginia</a:t>
                      </a:r>
                      <a:endParaRPr lang="en-US" sz="900" dirty="0" smtClean="0"/>
                    </a:p>
                    <a:p>
                      <a:r>
                        <a:rPr lang="en-US" sz="900" dirty="0" smtClean="0"/>
                        <a:t>PARTNERS: Arkansas</a:t>
                      </a:r>
                      <a:r>
                        <a:rPr lang="en-US" sz="900" dirty="0" smtClean="0">
                          <a:solidFill>
                            <a:srgbClr val="000000"/>
                          </a:solidFill>
                          <a:latin typeface="+mn-lt"/>
                          <a:cs typeface="Arial" panose="020B0604020202020204" pitchFamily="34" charset="0"/>
                        </a:rPr>
                        <a:t> ● California ● Idaho ● Minnesota ● Missouri ● Utah</a:t>
                      </a:r>
                      <a:endParaRPr lang="en-US" sz="900" dirty="0"/>
                    </a:p>
                  </a:txBody>
                  <a:tcPr>
                    <a:solidFill>
                      <a:schemeClr val="accent4">
                        <a:lumMod val="20000"/>
                        <a:lumOff val="80000"/>
                      </a:schemeClr>
                    </a:solidFill>
                  </a:tcPr>
                </a:tc>
                <a:tc>
                  <a:txBody>
                    <a:bodyPr/>
                    <a:lstStyle/>
                    <a:p>
                      <a:r>
                        <a:rPr lang="en-US" sz="900" dirty="0" smtClean="0"/>
                        <a:t>MENTORS:</a:t>
                      </a:r>
                      <a:r>
                        <a:rPr lang="en-US" sz="900" baseline="0" dirty="0" smtClean="0"/>
                        <a:t> Colorado</a:t>
                      </a:r>
                      <a:r>
                        <a:rPr lang="en-US" sz="900" dirty="0" smtClean="0">
                          <a:solidFill>
                            <a:srgbClr val="000000"/>
                          </a:solidFill>
                          <a:latin typeface="+mn-lt"/>
                          <a:cs typeface="Arial" panose="020B0604020202020204" pitchFamily="34" charset="0"/>
                        </a:rPr>
                        <a:t> ● Iowa</a:t>
                      </a:r>
                      <a:endParaRPr lang="en-US" sz="900" dirty="0" smtClean="0"/>
                    </a:p>
                    <a:p>
                      <a:r>
                        <a:rPr lang="en-US" sz="900" dirty="0" smtClean="0"/>
                        <a:t>PARTNERS: Alaska</a:t>
                      </a:r>
                      <a:r>
                        <a:rPr lang="en-US" sz="900" dirty="0" smtClean="0">
                          <a:solidFill>
                            <a:srgbClr val="000000"/>
                          </a:solidFill>
                          <a:latin typeface="+mn-lt"/>
                          <a:cs typeface="Arial" panose="020B0604020202020204" pitchFamily="34" charset="0"/>
                        </a:rPr>
                        <a:t> ● Arkansas ● Idaho ● Kansas ● North Carolina</a:t>
                      </a:r>
                      <a:endParaRPr lang="en-US" sz="900" dirty="0"/>
                    </a:p>
                  </a:txBody>
                  <a:tcPr>
                    <a:solidFill>
                      <a:schemeClr val="accent4">
                        <a:lumMod val="20000"/>
                        <a:lumOff val="80000"/>
                      </a:schemeClr>
                    </a:solidFill>
                  </a:tcPr>
                </a:tc>
                <a:tc>
                  <a:txBody>
                    <a:bodyPr/>
                    <a:lstStyle/>
                    <a:p>
                      <a:endParaRPr lang="en-US" sz="900" dirty="0"/>
                    </a:p>
                  </a:txBody>
                  <a:tcPr>
                    <a:solidFill>
                      <a:schemeClr val="bg1"/>
                    </a:solidFill>
                  </a:tcPr>
                </a:tc>
                <a:extLst>
                  <a:ext uri="{0D108BD9-81ED-4DB2-BD59-A6C34878D82A}">
                    <a16:rowId xmlns="" xmlns:a16="http://schemas.microsoft.com/office/drawing/2014/main" val="704270053"/>
                  </a:ext>
                </a:extLst>
              </a:tr>
            </a:tbl>
          </a:graphicData>
        </a:graphic>
      </p:graphicFrame>
      <p:sp>
        <p:nvSpPr>
          <p:cNvPr id="4" name="Slide Number Placeholder 3"/>
          <p:cNvSpPr>
            <a:spLocks noGrp="1"/>
          </p:cNvSpPr>
          <p:nvPr>
            <p:ph type="sldNum" sz="quarter" idx="4"/>
          </p:nvPr>
        </p:nvSpPr>
        <p:spPr/>
        <p:txBody>
          <a:bodyPr/>
          <a:lstStyle/>
          <a:p>
            <a:fld id="{0E0C512C-2A69-4D15-9349-877CDA6B8ABD}" type="slidenum">
              <a:rPr lang="en-GB" smtClean="0"/>
              <a:pPr/>
              <a:t>6</a:t>
            </a:fld>
            <a:endParaRPr lang="en-GB"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212" y="1018573"/>
            <a:ext cx="594360" cy="59436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5284" y="1053298"/>
            <a:ext cx="548640" cy="54864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3086" y="1089753"/>
            <a:ext cx="594360" cy="594360"/>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4542" y="1107410"/>
            <a:ext cx="457200" cy="45720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75099" y="1101328"/>
            <a:ext cx="548640" cy="548640"/>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18806" y="2806436"/>
            <a:ext cx="548640" cy="548640"/>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1212" y="2790616"/>
            <a:ext cx="594360" cy="594360"/>
          </a:xfrm>
          <a:prstGeom prst="rect">
            <a:avLst/>
          </a:prstGeom>
        </p:spPr>
      </p:pic>
      <p:pic>
        <p:nvPicPr>
          <p:cNvPr id="20"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13709" y="2806436"/>
            <a:ext cx="594360" cy="594360"/>
          </a:xfrm>
          <a:prstGeom prst="rect">
            <a:avLst/>
          </a:prstGeom>
        </p:spPr>
      </p:pic>
      <p:grpSp>
        <p:nvGrpSpPr>
          <p:cNvPr id="25" name="Group 24"/>
          <p:cNvGrpSpPr/>
          <p:nvPr/>
        </p:nvGrpSpPr>
        <p:grpSpPr>
          <a:xfrm>
            <a:off x="5928605" y="2891675"/>
            <a:ext cx="594360" cy="594360"/>
            <a:chOff x="-706346" y="2688954"/>
            <a:chExt cx="594360" cy="594360"/>
          </a:xfrm>
        </p:grpSpPr>
        <p:grpSp>
          <p:nvGrpSpPr>
            <p:cNvPr id="24" name="Group 23"/>
            <p:cNvGrpSpPr/>
            <p:nvPr/>
          </p:nvGrpSpPr>
          <p:grpSpPr>
            <a:xfrm>
              <a:off x="-570953" y="2715276"/>
              <a:ext cx="365760" cy="184405"/>
              <a:chOff x="-516710" y="2017854"/>
              <a:chExt cx="365760" cy="184405"/>
            </a:xfrm>
          </p:grpSpPr>
          <p:pic>
            <p:nvPicPr>
              <p:cNvPr id="21" name="Picture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3830" y="2019379"/>
                <a:ext cx="182880" cy="182880"/>
              </a:xfrm>
              <a:prstGeom prst="rect">
                <a:avLst/>
              </a:prstGeom>
            </p:spPr>
          </p:pic>
          <p:pic>
            <p:nvPicPr>
              <p:cNvPr id="22" name="Picture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6710" y="2017854"/>
                <a:ext cx="182880" cy="182880"/>
              </a:xfrm>
              <a:prstGeom prst="rect">
                <a:avLst/>
              </a:prstGeom>
            </p:spPr>
          </p:pic>
        </p:grpSp>
        <p:pic>
          <p:nvPicPr>
            <p:cNvPr id="23" name="Picture 2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6346" y="2688954"/>
              <a:ext cx="594360" cy="594360"/>
            </a:xfrm>
            <a:prstGeom prst="rect">
              <a:avLst/>
            </a:prstGeom>
          </p:spPr>
        </p:pic>
      </p:grpSp>
    </p:spTree>
    <p:extLst>
      <p:ext uri="{BB962C8B-B14F-4D97-AF65-F5344CB8AC3E}">
        <p14:creationId xmlns:p14="http://schemas.microsoft.com/office/powerpoint/2010/main" val="29223492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TBI Coordinating Center - Role and Responsibilities</a:t>
            </a:r>
            <a:endParaRPr lang="en-US" dirty="0"/>
          </a:p>
        </p:txBody>
      </p:sp>
      <p:sp>
        <p:nvSpPr>
          <p:cNvPr id="3" name="Content Placeholder 2"/>
          <p:cNvSpPr>
            <a:spLocks noGrp="1"/>
          </p:cNvSpPr>
          <p:nvPr>
            <p:ph idx="1"/>
          </p:nvPr>
        </p:nvSpPr>
        <p:spPr>
          <a:xfrm>
            <a:off x="457201" y="1101329"/>
            <a:ext cx="8229600" cy="3444760"/>
          </a:xfrm>
        </p:spPr>
        <p:txBody>
          <a:bodyPr/>
          <a:lstStyle/>
          <a:p>
            <a:r>
              <a:rPr lang="en-US" sz="1400" dirty="0"/>
              <a:t>The </a:t>
            </a:r>
            <a:r>
              <a:rPr lang="en-US" sz="1400" dirty="0" smtClean="0"/>
              <a:t>TBI </a:t>
            </a:r>
            <a:r>
              <a:rPr lang="en-US" sz="1400" dirty="0"/>
              <a:t>Coordinating Center team collaborates with </a:t>
            </a:r>
            <a:r>
              <a:rPr lang="en-US" sz="1400" dirty="0" smtClean="0"/>
              <a:t>grant </a:t>
            </a:r>
            <a:r>
              <a:rPr lang="en-US" sz="1400" dirty="0"/>
              <a:t>recipients and other TBI stakeholders to help all people in the TBI community find and access the information they need</a:t>
            </a:r>
            <a:r>
              <a:rPr lang="en-US" sz="1400" dirty="0" smtClean="0"/>
              <a:t>.</a:t>
            </a:r>
          </a:p>
          <a:p>
            <a:r>
              <a:rPr lang="en-US" sz="1400" dirty="0" smtClean="0"/>
              <a:t>Assistance is available to the entire TBI community, especially federal partners, TBI survivors, their caregivers, and family members.</a:t>
            </a:r>
          </a:p>
          <a:p>
            <a:r>
              <a:rPr lang="en-US" sz="1400" dirty="0" smtClean="0"/>
              <a:t>TBI Coordinating Center offers, among other things:</a:t>
            </a:r>
            <a:endParaRPr lang="en-US" sz="1400" dirty="0"/>
          </a:p>
        </p:txBody>
      </p:sp>
      <p:sp>
        <p:nvSpPr>
          <p:cNvPr id="4" name="Slide Number Placeholder 3"/>
          <p:cNvSpPr>
            <a:spLocks noGrp="1"/>
          </p:cNvSpPr>
          <p:nvPr>
            <p:ph type="sldNum" sz="quarter" idx="4"/>
          </p:nvPr>
        </p:nvSpPr>
        <p:spPr/>
        <p:txBody>
          <a:bodyPr/>
          <a:lstStyle/>
          <a:p>
            <a:fld id="{0E0C512C-2A69-4D15-9349-877CDA6B8ABD}" type="slidenum">
              <a:rPr lang="en-GB" smtClean="0"/>
              <a:pPr/>
              <a:t>7</a:t>
            </a:fld>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3198934341"/>
              </p:ext>
            </p:extLst>
          </p:nvPr>
        </p:nvGraphicFramePr>
        <p:xfrm>
          <a:off x="457200" y="2452869"/>
          <a:ext cx="8339328" cy="1885666"/>
        </p:xfrm>
        <a:graphic>
          <a:graphicData uri="http://schemas.openxmlformats.org/drawingml/2006/table">
            <a:tbl>
              <a:tblPr firstRow="1" bandRow="1">
                <a:tableStyleId>{5C22544A-7EE6-4342-B048-85BDC9FD1C3A}</a:tableStyleId>
              </a:tblPr>
              <a:tblGrid>
                <a:gridCol w="2779776">
                  <a:extLst>
                    <a:ext uri="{9D8B030D-6E8A-4147-A177-3AD203B41FA5}">
                      <a16:colId xmlns="" xmlns:a16="http://schemas.microsoft.com/office/drawing/2014/main" val="903740853"/>
                    </a:ext>
                  </a:extLst>
                </a:gridCol>
                <a:gridCol w="2779776">
                  <a:extLst>
                    <a:ext uri="{9D8B030D-6E8A-4147-A177-3AD203B41FA5}">
                      <a16:colId xmlns="" xmlns:a16="http://schemas.microsoft.com/office/drawing/2014/main" val="1407540046"/>
                    </a:ext>
                  </a:extLst>
                </a:gridCol>
                <a:gridCol w="2779776">
                  <a:extLst>
                    <a:ext uri="{9D8B030D-6E8A-4147-A177-3AD203B41FA5}">
                      <a16:colId xmlns="" xmlns:a16="http://schemas.microsoft.com/office/drawing/2014/main" val="2141209390"/>
                    </a:ext>
                  </a:extLst>
                </a:gridCol>
              </a:tblGrid>
              <a:tr h="942833">
                <a:tc>
                  <a:txBody>
                    <a:bodyPr/>
                    <a:lstStyle/>
                    <a:p>
                      <a:pPr algn="ctr"/>
                      <a:r>
                        <a:rPr lang="en-US" sz="1150" b="0" dirty="0" smtClean="0"/>
                        <a:t>summaries</a:t>
                      </a:r>
                      <a:r>
                        <a:rPr lang="en-US" sz="1150" b="0" baseline="0" dirty="0" smtClean="0"/>
                        <a:t> of available literature</a:t>
                      </a:r>
                      <a:endParaRPr lang="en-US" sz="1150" b="0" dirty="0"/>
                    </a:p>
                  </a:txBody>
                  <a:tcPr anchor="b"/>
                </a:tc>
                <a:tc>
                  <a:txBody>
                    <a:bodyPr/>
                    <a:lstStyle/>
                    <a:p>
                      <a:pPr algn="ctr"/>
                      <a:r>
                        <a:rPr lang="en-US" sz="1150" b="0" dirty="0" smtClean="0">
                          <a:solidFill>
                            <a:schemeClr val="accent1"/>
                          </a:solidFill>
                        </a:rPr>
                        <a:t>information about hot topics or promising</a:t>
                      </a:r>
                      <a:r>
                        <a:rPr lang="en-US" sz="1150" b="0" baseline="0" dirty="0" smtClean="0">
                          <a:solidFill>
                            <a:schemeClr val="accent1"/>
                          </a:solidFill>
                        </a:rPr>
                        <a:t> practices supporting the TBI community</a:t>
                      </a:r>
                      <a:endParaRPr lang="en-US" sz="1150" b="0" dirty="0">
                        <a:solidFill>
                          <a:schemeClr val="accent1"/>
                        </a:solidFill>
                      </a:endParaRPr>
                    </a:p>
                  </a:txBody>
                  <a:tcPr anchor="b">
                    <a:solidFill>
                      <a:schemeClr val="accent4">
                        <a:lumMod val="20000"/>
                        <a:lumOff val="80000"/>
                      </a:schemeClr>
                    </a:solidFill>
                  </a:tcPr>
                </a:tc>
                <a:tc>
                  <a:txBody>
                    <a:bodyPr/>
                    <a:lstStyle/>
                    <a:p>
                      <a:pPr algn="ctr"/>
                      <a:r>
                        <a:rPr lang="en-US" sz="1150" b="0" dirty="0" smtClean="0"/>
                        <a:t>help accessing legacy</a:t>
                      </a:r>
                      <a:r>
                        <a:rPr lang="en-US" sz="1150" b="0" baseline="0" dirty="0" smtClean="0"/>
                        <a:t> materials created throughout the TBI Programs' history</a:t>
                      </a:r>
                      <a:endParaRPr lang="en-US" sz="1150" b="0" dirty="0"/>
                    </a:p>
                  </a:txBody>
                  <a:tcPr anchor="b"/>
                </a:tc>
                <a:extLst>
                  <a:ext uri="{0D108BD9-81ED-4DB2-BD59-A6C34878D82A}">
                    <a16:rowId xmlns="" xmlns:a16="http://schemas.microsoft.com/office/drawing/2014/main" val="667262071"/>
                  </a:ext>
                </a:extLst>
              </a:tr>
              <a:tr h="942833">
                <a:tc>
                  <a:txBody>
                    <a:bodyPr/>
                    <a:lstStyle/>
                    <a:p>
                      <a:pPr algn="ctr"/>
                      <a:r>
                        <a:rPr lang="en-US" sz="1150" b="0" dirty="0" smtClean="0">
                          <a:solidFill>
                            <a:schemeClr val="accent1"/>
                          </a:solidFill>
                        </a:rPr>
                        <a:t>a newsletter</a:t>
                      </a:r>
                      <a:r>
                        <a:rPr lang="en-US" sz="1150" b="0" baseline="0" dirty="0" smtClean="0">
                          <a:solidFill>
                            <a:schemeClr val="accent1"/>
                          </a:solidFill>
                        </a:rPr>
                        <a:t> containing program updates, recent research summaries, and a TBI news round-up</a:t>
                      </a:r>
                      <a:endParaRPr lang="en-US" sz="1150" b="0" dirty="0">
                        <a:solidFill>
                          <a:schemeClr val="accent1"/>
                        </a:solidFill>
                      </a:endParaRPr>
                    </a:p>
                  </a:txBody>
                  <a:tcPr anchor="b">
                    <a:solidFill>
                      <a:schemeClr val="accent4">
                        <a:lumMod val="20000"/>
                        <a:lumOff val="80000"/>
                      </a:schemeClr>
                    </a:solidFill>
                  </a:tcPr>
                </a:tc>
                <a:tc>
                  <a:txBody>
                    <a:bodyPr/>
                    <a:lstStyle/>
                    <a:p>
                      <a:pPr algn="ctr"/>
                      <a:r>
                        <a:rPr lang="en-US" sz="1150" b="0" dirty="0" smtClean="0">
                          <a:solidFill>
                            <a:schemeClr val="bg1"/>
                          </a:solidFill>
                        </a:rPr>
                        <a:t>connections </a:t>
                      </a:r>
                      <a:r>
                        <a:rPr lang="en-US" sz="1150" b="0" baseline="0" dirty="0" smtClean="0">
                          <a:solidFill>
                            <a:schemeClr val="bg1"/>
                          </a:solidFill>
                        </a:rPr>
                        <a:t>to local, state, or nationwide TBI resources for survivors, caregivers, and families</a:t>
                      </a:r>
                      <a:endParaRPr lang="en-US" sz="1150" b="0" dirty="0">
                        <a:solidFill>
                          <a:schemeClr val="bg1"/>
                        </a:solidFill>
                      </a:endParaRPr>
                    </a:p>
                  </a:txBody>
                  <a:tcPr anchor="b">
                    <a:solidFill>
                      <a:schemeClr val="accent1"/>
                    </a:solidFill>
                  </a:tcPr>
                </a:tc>
                <a:tc>
                  <a:txBody>
                    <a:bodyPr/>
                    <a:lstStyle/>
                    <a:p>
                      <a:pPr algn="ctr"/>
                      <a:r>
                        <a:rPr lang="en-US" sz="1150" b="0" dirty="0" smtClean="0">
                          <a:solidFill>
                            <a:schemeClr val="accent1"/>
                          </a:solidFill>
                        </a:rPr>
                        <a:t>avenues</a:t>
                      </a:r>
                      <a:r>
                        <a:rPr lang="en-US" sz="1150" b="0" baseline="0" dirty="0" smtClean="0">
                          <a:solidFill>
                            <a:schemeClr val="accent1"/>
                          </a:solidFill>
                        </a:rPr>
                        <a:t> for collaboration with ACL and TBI SPP grant recipients</a:t>
                      </a:r>
                      <a:endParaRPr lang="en-US" sz="1150" b="0" dirty="0">
                        <a:solidFill>
                          <a:schemeClr val="accent1"/>
                        </a:solidFill>
                      </a:endParaRPr>
                    </a:p>
                  </a:txBody>
                  <a:tcPr anchor="b">
                    <a:solidFill>
                      <a:schemeClr val="accent4">
                        <a:lumMod val="20000"/>
                        <a:lumOff val="80000"/>
                      </a:schemeClr>
                    </a:solidFill>
                  </a:tcPr>
                </a:tc>
                <a:extLst>
                  <a:ext uri="{0D108BD9-81ED-4DB2-BD59-A6C34878D82A}">
                    <a16:rowId xmlns="" xmlns:a16="http://schemas.microsoft.com/office/drawing/2014/main" val="2625242966"/>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0963" y="2452868"/>
            <a:ext cx="640080" cy="64008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1960" y="2452868"/>
            <a:ext cx="640080" cy="64008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7010" y="2475438"/>
            <a:ext cx="548640" cy="54864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90963" y="3349401"/>
            <a:ext cx="640080" cy="64008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1960" y="3384126"/>
            <a:ext cx="640080" cy="64008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1290" y="3360976"/>
            <a:ext cx="640080" cy="640080"/>
          </a:xfrm>
          <a:prstGeom prst="rect">
            <a:avLst/>
          </a:prstGeom>
        </p:spPr>
      </p:pic>
    </p:spTree>
    <p:extLst>
      <p:ext uri="{BB962C8B-B14F-4D97-AF65-F5344CB8AC3E}">
        <p14:creationId xmlns:p14="http://schemas.microsoft.com/office/powerpoint/2010/main" val="2055251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08" y="86366"/>
            <a:ext cx="8870868" cy="701278"/>
          </a:xfrm>
        </p:spPr>
        <p:txBody>
          <a:bodyPr/>
          <a:lstStyle/>
          <a:p>
            <a:pPr algn="ctr"/>
            <a:r>
              <a:rPr lang="en-US" dirty="0" smtClean="0"/>
              <a:t>TBI State Partnership Program </a:t>
            </a:r>
            <a:r>
              <a:rPr lang="en-US" dirty="0" smtClean="0"/>
              <a:t>Website</a:t>
            </a:r>
            <a:br>
              <a:rPr lang="en-US" dirty="0" smtClean="0"/>
            </a:br>
            <a:r>
              <a:rPr lang="en-US" dirty="0" smtClean="0">
                <a:hlinkClick r:id="rId3"/>
              </a:rPr>
              <a:t>https://tbi.acl.gov</a:t>
            </a:r>
            <a:r>
              <a:rPr lang="en-US" dirty="0" smtClean="0"/>
              <a:t/>
            </a:r>
            <a:br>
              <a:rPr lang="en-US" dirty="0" smtClean="0"/>
            </a:br>
            <a:endParaRPr lang="en-US" dirty="0"/>
          </a:p>
        </p:txBody>
      </p:sp>
      <p:sp>
        <p:nvSpPr>
          <p:cNvPr id="4" name="Slide Number Placeholder 3"/>
          <p:cNvSpPr>
            <a:spLocks noGrp="1"/>
          </p:cNvSpPr>
          <p:nvPr>
            <p:ph type="sldNum" sz="quarter" idx="4"/>
          </p:nvPr>
        </p:nvSpPr>
        <p:spPr/>
        <p:txBody>
          <a:bodyPr/>
          <a:lstStyle/>
          <a:p>
            <a:fld id="{0E0C512C-2A69-4D15-9349-877CDA6B8ABD}" type="slidenum">
              <a:rPr lang="en-GB" smtClean="0"/>
              <a:pPr/>
              <a:t>8</a:t>
            </a:fld>
            <a:endParaRPr lang="en-GB" dirty="0"/>
          </a:p>
        </p:txBody>
      </p:sp>
      <p:grpSp>
        <p:nvGrpSpPr>
          <p:cNvPr id="50" name="Group 49"/>
          <p:cNvGrpSpPr/>
          <p:nvPr/>
        </p:nvGrpSpPr>
        <p:grpSpPr>
          <a:xfrm>
            <a:off x="353292" y="1092556"/>
            <a:ext cx="8077476" cy="3439707"/>
            <a:chOff x="560162" y="982665"/>
            <a:chExt cx="7479229" cy="3454569"/>
          </a:xfrm>
        </p:grpSpPr>
        <p:pic>
          <p:nvPicPr>
            <p:cNvPr id="5" name="Picture 4"/>
            <p:cNvPicPr>
              <a:picLocks noChangeAspect="1"/>
            </p:cNvPicPr>
            <p:nvPr/>
          </p:nvPicPr>
          <p:blipFill>
            <a:blip r:embed="rId4"/>
            <a:stretch>
              <a:fillRect/>
            </a:stretch>
          </p:blipFill>
          <p:spPr>
            <a:xfrm>
              <a:off x="1104608" y="982665"/>
              <a:ext cx="6934783" cy="3454569"/>
            </a:xfrm>
            <a:prstGeom prst="rect">
              <a:avLst/>
            </a:prstGeom>
          </p:spPr>
        </p:pic>
        <p:sp>
          <p:nvSpPr>
            <p:cNvPr id="6" name="Rectangle 5"/>
            <p:cNvSpPr/>
            <p:nvPr/>
          </p:nvSpPr>
          <p:spPr>
            <a:xfrm>
              <a:off x="560162" y="3553033"/>
              <a:ext cx="1231997" cy="54445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smtClean="0">
                  <a:solidFill>
                    <a:schemeClr val="tx1"/>
                  </a:solidFill>
                </a:rPr>
                <a:t>Access </a:t>
              </a:r>
              <a:r>
                <a:rPr lang="en-US" sz="900" dirty="0">
                  <a:solidFill>
                    <a:schemeClr val="tx1"/>
                  </a:solidFill>
                </a:rPr>
                <a:t>TBI and disability-related resources in your </a:t>
              </a:r>
              <a:r>
                <a:rPr lang="en-US" sz="900" dirty="0" smtClean="0">
                  <a:solidFill>
                    <a:schemeClr val="tx1"/>
                  </a:solidFill>
                </a:rPr>
                <a:t>state (in development)</a:t>
              </a:r>
              <a:endParaRPr lang="en-US" sz="900" dirty="0">
                <a:solidFill>
                  <a:schemeClr val="tx1"/>
                </a:solidFill>
              </a:endParaRPr>
            </a:p>
          </p:txBody>
        </p:sp>
        <p:sp>
          <p:nvSpPr>
            <p:cNvPr id="7" name="Rectangle 6"/>
            <p:cNvSpPr/>
            <p:nvPr/>
          </p:nvSpPr>
          <p:spPr>
            <a:xfrm>
              <a:off x="2315665" y="3546683"/>
              <a:ext cx="1218033" cy="550801"/>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50" dirty="0" smtClean="0">
                  <a:solidFill>
                    <a:schemeClr val="tx1"/>
                  </a:solidFill>
                </a:rPr>
                <a:t>Use a </a:t>
              </a:r>
              <a:r>
                <a:rPr lang="en-US" sz="950" dirty="0">
                  <a:solidFill>
                    <a:schemeClr val="tx1"/>
                  </a:solidFill>
                </a:rPr>
                <a:t>searchable database of resources for the TBI </a:t>
              </a:r>
              <a:r>
                <a:rPr lang="en-US" sz="950" dirty="0" smtClean="0">
                  <a:solidFill>
                    <a:schemeClr val="tx1"/>
                  </a:solidFill>
                </a:rPr>
                <a:t>community (in development)</a:t>
              </a:r>
              <a:endParaRPr lang="en-US" sz="950" dirty="0">
                <a:solidFill>
                  <a:schemeClr val="tx1"/>
                </a:solidFill>
              </a:endParaRPr>
            </a:p>
          </p:txBody>
        </p:sp>
        <p:sp>
          <p:nvSpPr>
            <p:cNvPr id="9" name="Rectangle 8"/>
            <p:cNvSpPr/>
            <p:nvPr/>
          </p:nvSpPr>
          <p:spPr>
            <a:xfrm>
              <a:off x="4040633" y="3546683"/>
              <a:ext cx="1231997" cy="544451"/>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50" dirty="0" smtClean="0">
                  <a:solidFill>
                    <a:schemeClr val="tx1"/>
                  </a:solidFill>
                </a:rPr>
                <a:t>Submit a request for assistance from the TBI Coordinating Center</a:t>
              </a:r>
              <a:endParaRPr lang="en-US" sz="950" dirty="0">
                <a:solidFill>
                  <a:schemeClr val="tx1"/>
                </a:solidFill>
              </a:endParaRPr>
            </a:p>
          </p:txBody>
        </p:sp>
        <p:sp>
          <p:nvSpPr>
            <p:cNvPr id="10" name="Rectangle 9"/>
            <p:cNvSpPr/>
            <p:nvPr/>
          </p:nvSpPr>
          <p:spPr>
            <a:xfrm>
              <a:off x="5779565" y="3546683"/>
              <a:ext cx="1231997" cy="54445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smtClean="0">
                  <a:solidFill>
                    <a:schemeClr val="tx1"/>
                  </a:solidFill>
                </a:rPr>
                <a:t>See recent </a:t>
              </a:r>
              <a:r>
                <a:rPr lang="en-US" sz="900" dirty="0">
                  <a:solidFill>
                    <a:schemeClr val="tx1"/>
                  </a:solidFill>
                </a:rPr>
                <a:t>TBI-related research, news, and </a:t>
              </a:r>
              <a:r>
                <a:rPr lang="en-US" sz="900" dirty="0" smtClean="0">
                  <a:solidFill>
                    <a:schemeClr val="tx1"/>
                  </a:solidFill>
                </a:rPr>
                <a:t>events (in development)</a:t>
              </a:r>
              <a:endParaRPr lang="en-US" sz="900" dirty="0">
                <a:solidFill>
                  <a:schemeClr val="tx1"/>
                </a:solidFill>
              </a:endParaRPr>
            </a:p>
          </p:txBody>
        </p:sp>
        <p:grpSp>
          <p:nvGrpSpPr>
            <p:cNvPr id="38" name="Group 37"/>
            <p:cNvGrpSpPr/>
            <p:nvPr/>
          </p:nvGrpSpPr>
          <p:grpSpPr>
            <a:xfrm>
              <a:off x="2927470" y="2470150"/>
              <a:ext cx="289605" cy="930275"/>
              <a:chOff x="2927470" y="2470150"/>
              <a:chExt cx="289605" cy="930275"/>
            </a:xfrm>
          </p:grpSpPr>
          <p:cxnSp>
            <p:nvCxnSpPr>
              <p:cNvPr id="32" name="Straight Connector 31"/>
              <p:cNvCxnSpPr/>
              <p:nvPr/>
            </p:nvCxnSpPr>
            <p:spPr>
              <a:xfrm>
                <a:off x="2927470" y="2470150"/>
                <a:ext cx="0" cy="9302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927470" y="2479675"/>
                <a:ext cx="28960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4654390" y="2460625"/>
              <a:ext cx="289605" cy="930275"/>
              <a:chOff x="2927470" y="2470150"/>
              <a:chExt cx="289605" cy="930275"/>
            </a:xfrm>
          </p:grpSpPr>
          <p:cxnSp>
            <p:nvCxnSpPr>
              <p:cNvPr id="40" name="Straight Connector 39"/>
              <p:cNvCxnSpPr/>
              <p:nvPr/>
            </p:nvCxnSpPr>
            <p:spPr>
              <a:xfrm>
                <a:off x="2927470" y="2470150"/>
                <a:ext cx="0" cy="93027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927470" y="2479675"/>
                <a:ext cx="28960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1169568" y="2460624"/>
              <a:ext cx="289605" cy="1086059"/>
              <a:chOff x="2927470" y="2470150"/>
              <a:chExt cx="289605" cy="1086059"/>
            </a:xfrm>
          </p:grpSpPr>
          <p:cxnSp>
            <p:nvCxnSpPr>
              <p:cNvPr id="43" name="Straight Connector 42"/>
              <p:cNvCxnSpPr/>
              <p:nvPr/>
            </p:nvCxnSpPr>
            <p:spPr>
              <a:xfrm>
                <a:off x="2927470" y="2470150"/>
                <a:ext cx="0" cy="108605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927470" y="2479675"/>
                <a:ext cx="28960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6390398" y="2470149"/>
              <a:ext cx="289605" cy="930275"/>
              <a:chOff x="2927470" y="2470150"/>
              <a:chExt cx="289605" cy="930275"/>
            </a:xfrm>
          </p:grpSpPr>
          <p:cxnSp>
            <p:nvCxnSpPr>
              <p:cNvPr id="47" name="Straight Connector 46"/>
              <p:cNvCxnSpPr/>
              <p:nvPr/>
            </p:nvCxnSpPr>
            <p:spPr>
              <a:xfrm>
                <a:off x="2927470" y="2470150"/>
                <a:ext cx="0" cy="9302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27470" y="2479675"/>
                <a:ext cx="28960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a:xfrm>
              <a:off x="4282394" y="1233499"/>
              <a:ext cx="28960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10303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81891" y="1215735"/>
            <a:ext cx="7273637" cy="3013365"/>
          </a:xfrm>
        </p:spPr>
        <p:txBody>
          <a:bodyPr/>
          <a:lstStyle/>
          <a:p>
            <a:pPr algn="l"/>
            <a:r>
              <a:rPr lang="en-US" sz="2000" dirty="0" smtClean="0"/>
              <a:t>Site Support:  </a:t>
            </a:r>
            <a:r>
              <a:rPr lang="en-US" sz="2000" b="0" dirty="0" smtClean="0">
                <a:solidFill>
                  <a:schemeClr val="tx1"/>
                </a:solidFill>
              </a:rPr>
              <a:t>Contact Us, Privacy Notice, Accessibility, </a:t>
            </a:r>
            <a:br>
              <a:rPr lang="en-US" sz="2000" b="0" dirty="0" smtClean="0">
                <a:solidFill>
                  <a:schemeClr val="tx1"/>
                </a:solidFill>
              </a:rPr>
            </a:br>
            <a:r>
              <a:rPr lang="en-US" sz="2000" b="0" dirty="0">
                <a:solidFill>
                  <a:schemeClr val="tx1"/>
                </a:solidFill>
              </a:rPr>
              <a:t> </a:t>
            </a:r>
            <a:r>
              <a:rPr lang="en-US" sz="2000" b="0" dirty="0" smtClean="0">
                <a:solidFill>
                  <a:schemeClr val="tx1"/>
                </a:solidFill>
              </a:rPr>
              <a:t>                        Viewers &amp; Players, Disclaimers</a:t>
            </a:r>
            <a:r>
              <a:rPr lang="en-US" sz="1600" b="0" dirty="0" smtClean="0">
                <a:solidFill>
                  <a:schemeClr val="tx1"/>
                </a:solidFill>
              </a:rPr>
              <a:t/>
            </a:r>
            <a:br>
              <a:rPr lang="en-US" sz="1600" b="0" dirty="0" smtClean="0">
                <a:solidFill>
                  <a:schemeClr val="tx1"/>
                </a:solidFill>
              </a:rPr>
            </a:br>
            <a:r>
              <a:rPr lang="en-US" sz="1600" dirty="0" smtClean="0"/>
              <a:t/>
            </a:r>
            <a:br>
              <a:rPr lang="en-US" sz="1600" dirty="0" smtClean="0"/>
            </a:br>
            <a:r>
              <a:rPr lang="en-US" sz="1600" dirty="0"/>
              <a:t/>
            </a:r>
            <a:br>
              <a:rPr lang="en-US" sz="1600" dirty="0"/>
            </a:br>
            <a:r>
              <a:rPr lang="en-US" sz="2000" dirty="0" smtClean="0"/>
              <a:t/>
            </a:r>
            <a:br>
              <a:rPr lang="en-US" sz="2000" dirty="0" smtClean="0"/>
            </a:br>
            <a:r>
              <a:rPr lang="en-US" sz="2000" dirty="0" smtClean="0"/>
              <a:t>Points </a:t>
            </a:r>
            <a:r>
              <a:rPr lang="en-US" sz="2000" dirty="0"/>
              <a:t>of </a:t>
            </a:r>
            <a:r>
              <a:rPr lang="en-US" sz="2000" dirty="0" smtClean="0"/>
              <a:t>Interest:  </a:t>
            </a:r>
            <a:r>
              <a:rPr lang="en-US" sz="2000" b="0" dirty="0" smtClean="0">
                <a:solidFill>
                  <a:schemeClr val="tx1"/>
                </a:solidFill>
              </a:rPr>
              <a:t>Freedom of Information Act, Plain Writing, </a:t>
            </a:r>
            <a:br>
              <a:rPr lang="en-US" sz="2000" b="0" dirty="0" smtClean="0">
                <a:solidFill>
                  <a:schemeClr val="tx1"/>
                </a:solidFill>
              </a:rPr>
            </a:br>
            <a:r>
              <a:rPr lang="en-US" sz="2000" b="0" dirty="0">
                <a:solidFill>
                  <a:schemeClr val="tx1"/>
                </a:solidFill>
              </a:rPr>
              <a:t> </a:t>
            </a:r>
            <a:r>
              <a:rPr lang="en-US" sz="2000" b="0" dirty="0" smtClean="0">
                <a:solidFill>
                  <a:schemeClr val="tx1"/>
                </a:solidFill>
              </a:rPr>
              <a:t>                                No Fear Act</a:t>
            </a:r>
            <a:br>
              <a:rPr lang="en-US" sz="2000" b="0" dirty="0" smtClean="0">
                <a:solidFill>
                  <a:schemeClr val="tx1"/>
                </a:solidFill>
              </a:rPr>
            </a:br>
            <a:r>
              <a:rPr lang="en-US" sz="2000" dirty="0" smtClean="0"/>
              <a:t/>
            </a:r>
            <a:br>
              <a:rPr lang="en-US" sz="2000" dirty="0" smtClean="0"/>
            </a:br>
            <a:r>
              <a:rPr lang="en-US" sz="2000" dirty="0"/>
              <a:t/>
            </a:r>
            <a:br>
              <a:rPr lang="en-US" sz="2000" dirty="0"/>
            </a:br>
            <a:r>
              <a:rPr lang="en-US" sz="2000" dirty="0" smtClean="0"/>
              <a:t>Partner Sites: </a:t>
            </a:r>
            <a:r>
              <a:rPr lang="en-US" sz="2000" b="0" dirty="0" smtClean="0">
                <a:solidFill>
                  <a:schemeClr val="tx1"/>
                </a:solidFill>
              </a:rPr>
              <a:t>ACL.gov, HHS.gov, USA.gov</a:t>
            </a:r>
            <a:br>
              <a:rPr lang="en-US" sz="2000" b="0" dirty="0" smtClean="0">
                <a:solidFill>
                  <a:schemeClr val="tx1"/>
                </a:solidFill>
              </a:rPr>
            </a:br>
            <a:r>
              <a:rPr lang="en-US" sz="1600" dirty="0"/>
              <a:t/>
            </a:r>
            <a:br>
              <a:rPr lang="en-US" sz="1600" dirty="0"/>
            </a:br>
            <a:endParaRPr lang="en-US" sz="1600" dirty="0"/>
          </a:p>
        </p:txBody>
      </p:sp>
      <p:sp>
        <p:nvSpPr>
          <p:cNvPr id="4" name="Slide Number Placeholder 3"/>
          <p:cNvSpPr>
            <a:spLocks noGrp="1"/>
          </p:cNvSpPr>
          <p:nvPr>
            <p:ph type="sldNum" sz="quarter" idx="4294967295"/>
          </p:nvPr>
        </p:nvSpPr>
        <p:spPr>
          <a:xfrm>
            <a:off x="8778875" y="4837113"/>
            <a:ext cx="365125" cy="201612"/>
          </a:xfrm>
          <a:prstGeom prst="rect">
            <a:avLst/>
          </a:prstGeom>
        </p:spPr>
        <p:txBody>
          <a:bodyPr/>
          <a:lstStyle/>
          <a:p>
            <a:fld id="{0E0C512C-2A69-4D15-9349-877CDA6B8ABD}" type="slidenum">
              <a:rPr lang="en-GB" smtClean="0"/>
              <a:pPr/>
              <a:t>9</a:t>
            </a:fld>
            <a:endParaRPr lang="en-GB" dirty="0"/>
          </a:p>
        </p:txBody>
      </p:sp>
    </p:spTree>
    <p:extLst>
      <p:ext uri="{BB962C8B-B14F-4D97-AF65-F5344CB8AC3E}">
        <p14:creationId xmlns:p14="http://schemas.microsoft.com/office/powerpoint/2010/main" val="3772604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71450"/>
            <a:ext cx="6857999" cy="547968"/>
          </a:xfrm>
        </p:spPr>
        <p:txBody>
          <a:bodyPr/>
          <a:lstStyle/>
          <a:p>
            <a:r>
              <a:rPr lang="en-US" sz="2700" dirty="0"/>
              <a:t>Disclosures</a:t>
            </a:r>
          </a:p>
        </p:txBody>
      </p:sp>
      <p:sp>
        <p:nvSpPr>
          <p:cNvPr id="3" name="Content Placeholder 2"/>
          <p:cNvSpPr>
            <a:spLocks noGrp="1"/>
          </p:cNvSpPr>
          <p:nvPr>
            <p:ph idx="1"/>
          </p:nvPr>
        </p:nvSpPr>
        <p:spPr>
          <a:xfrm>
            <a:off x="1885950" y="1028700"/>
            <a:ext cx="5200650" cy="2686050"/>
          </a:xfrm>
        </p:spPr>
        <p:txBody>
          <a:bodyPr>
            <a:normAutofit/>
          </a:bodyPr>
          <a:lstStyle/>
          <a:p>
            <a:pPr marL="0" indent="0">
              <a:spcBef>
                <a:spcPts val="0"/>
              </a:spcBef>
              <a:buNone/>
            </a:pPr>
            <a:r>
              <a:rPr lang="en-US" dirty="0">
                <a:solidFill>
                  <a:schemeClr val="tx1"/>
                </a:solidFill>
              </a:rPr>
              <a:t>Funding for this </a:t>
            </a:r>
            <a:r>
              <a:rPr lang="en-US" dirty="0" smtClean="0">
                <a:solidFill>
                  <a:schemeClr val="tx1"/>
                </a:solidFill>
              </a:rPr>
              <a:t>presentation was </a:t>
            </a:r>
            <a:r>
              <a:rPr lang="en-US" dirty="0">
                <a:solidFill>
                  <a:schemeClr val="tx1"/>
                </a:solidFill>
              </a:rPr>
              <a:t>made possible (in part) by the Administration for Community Living. The views expressed in written conference materials or publications and by speakers and moderators do not necessarily reflect the official policies of the Department of Health and Human Services, nor does the mention of trade names, commercial practices, or organizations imply endorsement by the U.S. Government</a:t>
            </a:r>
            <a:r>
              <a:rPr lang="en-US" dirty="0" smtClean="0">
                <a:solidFill>
                  <a:schemeClr val="tx1"/>
                </a:solidFill>
              </a:rPr>
              <a:t>.</a:t>
            </a:r>
            <a:endParaRPr lang="en-US" dirty="0">
              <a:solidFill>
                <a:schemeClr val="tx1"/>
              </a:solidFill>
            </a:endParaRPr>
          </a:p>
          <a:p>
            <a:endParaRPr lang="en-US" dirty="0"/>
          </a:p>
        </p:txBody>
      </p:sp>
      <p:pic>
        <p:nvPicPr>
          <p:cNvPr id="4" name="Picture 3"/>
          <p:cNvPicPr>
            <a:picLocks noChangeAspect="1"/>
          </p:cNvPicPr>
          <p:nvPr/>
        </p:nvPicPr>
        <p:blipFill>
          <a:blip r:embed="rId2"/>
          <a:stretch>
            <a:fillRect/>
          </a:stretch>
        </p:blipFill>
        <p:spPr>
          <a:xfrm>
            <a:off x="1885950" y="3771900"/>
            <a:ext cx="1685031" cy="10287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9050" y="3771900"/>
            <a:ext cx="1431764" cy="1022154"/>
          </a:xfrm>
          <a:prstGeom prst="rect">
            <a:avLst/>
          </a:prstGeom>
        </p:spPr>
        <p:style>
          <a:lnRef idx="2">
            <a:schemeClr val="accent1"/>
          </a:lnRef>
          <a:fillRef idx="1">
            <a:schemeClr val="lt1"/>
          </a:fillRef>
          <a:effectRef idx="0">
            <a:schemeClr val="accent1"/>
          </a:effectRef>
          <a:fontRef idx="minor">
            <a:schemeClr val="dk1"/>
          </a:fontRef>
        </p:style>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4870"/>
          <a:stretch/>
        </p:blipFill>
        <p:spPr>
          <a:xfrm>
            <a:off x="5543551" y="3771901"/>
            <a:ext cx="1396226" cy="1013297"/>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57451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TBI State Partnership Program">
      <a:dk1>
        <a:sysClr val="windowText" lastClr="000000"/>
      </a:dk1>
      <a:lt1>
        <a:sysClr val="window" lastClr="FFFFFF"/>
      </a:lt1>
      <a:dk2>
        <a:srgbClr val="75787B"/>
      </a:dk2>
      <a:lt2>
        <a:srgbClr val="75787B"/>
      </a:lt2>
      <a:accent1>
        <a:srgbClr val="075291"/>
      </a:accent1>
      <a:accent2>
        <a:srgbClr val="FAA21B"/>
      </a:accent2>
      <a:accent3>
        <a:srgbClr val="BE1E2D"/>
      </a:accent3>
      <a:accent4>
        <a:srgbClr val="C8BEAF"/>
      </a:accent4>
      <a:accent5>
        <a:srgbClr val="00A7B5"/>
      </a:accent5>
      <a:accent6>
        <a:srgbClr val="FF7D1E"/>
      </a:accent6>
      <a:hlink>
        <a:srgbClr val="000000"/>
      </a:hlink>
      <a:folHlink>
        <a:srgbClr val="000000"/>
      </a:folHlink>
    </a:clrScheme>
    <a:fontScheme name="Grant Thornton font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CL State Partnership Program PowerPoint Template.potx" id="{21534013-032C-4950-BC27-69FDC91871A1}" vid="{D02F38FD-8B1F-4481-854E-188CC829D7D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0C2EC6181F1C4682A5C13D620F92B0" ma:contentTypeVersion="0" ma:contentTypeDescription="Create a new document." ma:contentTypeScope="" ma:versionID="c39a291ebc3e4be6d15b68956b3209a9">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9B5F61-AC5F-48E9-8E04-8D96878950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DC2114C-C9BD-4A41-8BBE-96C6A8233868}">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D84B2DC9-D9CF-43F1-B31F-E1D7013A7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10424</TotalTime>
  <Words>1143</Words>
  <Application>Microsoft Office PowerPoint</Application>
  <PresentationFormat>On-screen Show (16:9)</PresentationFormat>
  <Paragraphs>148</Paragraphs>
  <Slides>10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Narrow</vt:lpstr>
      <vt:lpstr>Times New Roman</vt:lpstr>
      <vt:lpstr>Wingdings</vt:lpstr>
      <vt:lpstr>1_Default Design</vt:lpstr>
      <vt:lpstr>Administration for Community Living         ACL Resources to Grantees</vt:lpstr>
      <vt:lpstr>Overview  </vt:lpstr>
      <vt:lpstr>ACL's organizational structure and related programs</vt:lpstr>
      <vt:lpstr>TBI State Partnership Program   Organization and administration</vt:lpstr>
      <vt:lpstr>Meet the Grantees</vt:lpstr>
      <vt:lpstr>ACL Identified Mentor and Partner Workgroups</vt:lpstr>
      <vt:lpstr>TBI Coordinating Center - Role and Responsibilities</vt:lpstr>
      <vt:lpstr>TBI State Partnership Program Website https://tbi.acl.gov </vt:lpstr>
      <vt:lpstr>Site Support:  Contact Us, Privacy Notice, Accessibility,                           Viewers &amp; Players, Disclaimers    Points of Interest:  Freedom of Information Act, Plain Writing,                                   No Fear Act   Partner Sites: ACL.gov, HHS.gov, USA.gov  </vt:lpstr>
      <vt:lpstr>Disclosures</vt:lpstr>
    </vt:vector>
  </TitlesOfParts>
  <Company>Grant Thornton LLP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Seeley, Ruth</dc:creator>
  <cp:lastModifiedBy>Laura Trexler</cp:lastModifiedBy>
  <cp:revision>303</cp:revision>
  <cp:lastPrinted>2018-06-26T20:49:08Z</cp:lastPrinted>
  <dcterms:created xsi:type="dcterms:W3CDTF">2018-06-14T17:14:29Z</dcterms:created>
  <dcterms:modified xsi:type="dcterms:W3CDTF">2018-09-05T14:23:15Z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T Templates Version">
    <vt:lpwstr>1.0</vt:lpwstr>
  </property>
  <property fmtid="{D5CDD505-2E9C-101B-9397-08002B2CF9AE}" pid="3" name="ContentTypeId">
    <vt:lpwstr>0x010100A10C2EC6181F1C4682A5C13D620F92B0</vt:lpwstr>
  </property>
</Properties>
</file>