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1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C4BB9-F346-49C0-9AE2-D9D980E101AA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D9279-07F2-4645-BFAE-67224C0B2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41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D9279-07F2-4645-BFAE-67224C0B2F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3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3999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376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6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376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878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617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6" y="107576"/>
            <a:ext cx="10723035" cy="8830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6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664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7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8" indent="0">
              <a:buNone/>
              <a:defRPr sz="2000" b="1"/>
            </a:lvl2pPr>
            <a:lvl3pPr marL="914376" indent="0">
              <a:buNone/>
              <a:defRPr sz="1800" b="1"/>
            </a:lvl3pPr>
            <a:lvl4pPr marL="1371564" indent="0">
              <a:buNone/>
              <a:defRPr sz="1600" b="1"/>
            </a:lvl4pPr>
            <a:lvl5pPr marL="1828751" indent="0">
              <a:buNone/>
              <a:defRPr sz="1600" b="1"/>
            </a:lvl5pPr>
            <a:lvl6pPr marL="2285939" indent="0">
              <a:buNone/>
              <a:defRPr sz="1600" b="1"/>
            </a:lvl6pPr>
            <a:lvl7pPr marL="2743127" indent="0">
              <a:buNone/>
              <a:defRPr sz="1600" b="1"/>
            </a:lvl7pPr>
            <a:lvl8pPr marL="3200315" indent="0">
              <a:buNone/>
              <a:defRPr sz="1600" b="1"/>
            </a:lvl8pPr>
            <a:lvl9pPr marL="365750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8" indent="0">
              <a:buNone/>
              <a:defRPr sz="2000" b="1"/>
            </a:lvl2pPr>
            <a:lvl3pPr marL="914376" indent="0">
              <a:buNone/>
              <a:defRPr sz="1800" b="1"/>
            </a:lvl3pPr>
            <a:lvl4pPr marL="1371564" indent="0">
              <a:buNone/>
              <a:defRPr sz="1600" b="1"/>
            </a:lvl4pPr>
            <a:lvl5pPr marL="1828751" indent="0">
              <a:buNone/>
              <a:defRPr sz="1600" b="1"/>
            </a:lvl5pPr>
            <a:lvl6pPr marL="2285939" indent="0">
              <a:buNone/>
              <a:defRPr sz="1600" b="1"/>
            </a:lvl6pPr>
            <a:lvl7pPr marL="2743127" indent="0">
              <a:buNone/>
              <a:defRPr sz="1600" b="1"/>
            </a:lvl7pPr>
            <a:lvl8pPr marL="3200315" indent="0">
              <a:buNone/>
              <a:defRPr sz="1600" b="1"/>
            </a:lvl8pPr>
            <a:lvl9pPr marL="365750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060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1764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138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188" indent="0">
              <a:buNone/>
              <a:defRPr sz="1200"/>
            </a:lvl2pPr>
            <a:lvl3pPr marL="914376" indent="0">
              <a:buNone/>
              <a:defRPr sz="1000"/>
            </a:lvl3pPr>
            <a:lvl4pPr marL="1371564" indent="0">
              <a:buNone/>
              <a:defRPr sz="900"/>
            </a:lvl4pPr>
            <a:lvl5pPr marL="1828751" indent="0">
              <a:buNone/>
              <a:defRPr sz="900"/>
            </a:lvl5pPr>
            <a:lvl6pPr marL="2285939" indent="0">
              <a:buNone/>
              <a:defRPr sz="900"/>
            </a:lvl6pPr>
            <a:lvl7pPr marL="2743127" indent="0">
              <a:buNone/>
              <a:defRPr sz="900"/>
            </a:lvl7pPr>
            <a:lvl8pPr marL="3200315" indent="0">
              <a:buNone/>
              <a:defRPr sz="900"/>
            </a:lvl8pPr>
            <a:lvl9pPr marL="365750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6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4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4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188" indent="0">
              <a:buNone/>
              <a:defRPr sz="1200"/>
            </a:lvl2pPr>
            <a:lvl3pPr marL="914376" indent="0">
              <a:buNone/>
              <a:defRPr sz="1000"/>
            </a:lvl3pPr>
            <a:lvl4pPr marL="1371564" indent="0">
              <a:buNone/>
              <a:defRPr sz="900"/>
            </a:lvl4pPr>
            <a:lvl5pPr marL="1828751" indent="0">
              <a:buNone/>
              <a:defRPr sz="900"/>
            </a:lvl5pPr>
            <a:lvl6pPr marL="2285939" indent="0">
              <a:buNone/>
              <a:defRPr sz="900"/>
            </a:lvl6pPr>
            <a:lvl7pPr marL="2743127" indent="0">
              <a:buNone/>
              <a:defRPr sz="900"/>
            </a:lvl7pPr>
            <a:lvl8pPr marL="3200315" indent="0">
              <a:buNone/>
              <a:defRPr sz="900"/>
            </a:lvl8pPr>
            <a:lvl9pPr marL="365750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90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376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8" indent="0">
              <a:buNone/>
              <a:defRPr sz="2799"/>
            </a:lvl2pPr>
            <a:lvl3pPr marL="914376" indent="0">
              <a:buNone/>
              <a:defRPr sz="2400"/>
            </a:lvl3pPr>
            <a:lvl4pPr marL="1371564" indent="0">
              <a:buNone/>
              <a:defRPr sz="2000"/>
            </a:lvl4pPr>
            <a:lvl5pPr marL="1828751" indent="0">
              <a:buNone/>
              <a:defRPr sz="2000"/>
            </a:lvl5pPr>
            <a:lvl6pPr marL="2285939" indent="0">
              <a:buNone/>
              <a:defRPr sz="2000"/>
            </a:lvl6pPr>
            <a:lvl7pPr marL="2743127" indent="0">
              <a:buNone/>
              <a:defRPr sz="2000"/>
            </a:lvl7pPr>
            <a:lvl8pPr marL="3200315" indent="0">
              <a:buNone/>
              <a:defRPr sz="2000"/>
            </a:lvl8pPr>
            <a:lvl9pPr marL="3657502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6771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6" y="107576"/>
            <a:ext cx="10723035" cy="7306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6" y="1219202"/>
            <a:ext cx="10723035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35" y="5943601"/>
            <a:ext cx="1149252" cy="73999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1785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914376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41" indent="-349241" algn="l" defTabSz="914376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781" indent="-336541" algn="l" defTabSz="914376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49" indent="-282568" algn="l" defTabSz="914376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16" indent="-295267" algn="l" defTabSz="914376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184" indent="-282568" algn="l" defTabSz="914376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751" indent="-282568" algn="l" defTabSz="914376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669" indent="-282568" algn="l" defTabSz="914376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649" indent="-282568" algn="l" defTabSz="914376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154" indent="-282568" algn="l" defTabSz="914376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8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6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4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1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9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27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15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2" algn="l" defTabSz="9143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319" y="2172749"/>
            <a:ext cx="4395152" cy="266436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160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0554"/>
            <a:ext cx="12192000" cy="730624"/>
          </a:xfrm>
        </p:spPr>
        <p:txBody>
          <a:bodyPr/>
          <a:lstStyle/>
          <a:p>
            <a:r>
              <a:rPr lang="en-US" sz="4800" b="1" dirty="0" smtClean="0"/>
              <a:t>Brain Injury Screening Workshop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4920" y="1843437"/>
            <a:ext cx="6681688" cy="4419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Health care facilities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Mental Health/Substance Abuse Providers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Criminal Justice Providers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Educational Programs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Homeless Programs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Domestic Violence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Others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79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41041"/>
            <a:ext cx="12192000" cy="971580"/>
          </a:xfrm>
        </p:spPr>
        <p:txBody>
          <a:bodyPr/>
          <a:lstStyle/>
          <a:p>
            <a:r>
              <a:rPr lang="en-US" sz="4800" b="1" dirty="0">
                <a:latin typeface="Trebuchet MS" panose="020B0603020202020204" pitchFamily="34" charset="0"/>
              </a:rPr>
              <a:t>Why is Screening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798" y="1454914"/>
            <a:ext cx="7852719" cy="4276956"/>
          </a:xfrm>
        </p:spPr>
        <p:txBody>
          <a:bodyPr>
            <a:normAutofit/>
          </a:bodyPr>
          <a:lstStyle/>
          <a:p>
            <a:pPr marL="341322" lvl="0" indent="-341322" defTabSz="893643">
              <a:spcBef>
                <a:spcPts val="1955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2400" b="1" dirty="0">
                <a:solidFill>
                  <a:schemeClr val="tx1"/>
                </a:solidFill>
                <a:latin typeface="News Gothic MT"/>
              </a:rPr>
              <a:t>Because you likely have clients who have suffered a brain injury and you don’t know it yet!</a:t>
            </a:r>
          </a:p>
          <a:p>
            <a:pPr marL="341322" lvl="0" indent="-341322" defTabSz="893643">
              <a:spcBef>
                <a:spcPts val="1955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2400" b="1" dirty="0">
                <a:solidFill>
                  <a:schemeClr val="tx1"/>
                </a:solidFill>
                <a:latin typeface="News Gothic MT"/>
              </a:rPr>
              <a:t>Why don’t you know?</a:t>
            </a:r>
          </a:p>
          <a:p>
            <a:pPr marL="670232" lvl="1" indent="-328910" defTabSz="893643">
              <a:spcBef>
                <a:spcPts val="586"/>
              </a:spcBef>
              <a:buClr>
                <a:srgbClr val="2C7C9F">
                  <a:lumMod val="75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1800" dirty="0">
                <a:solidFill>
                  <a:schemeClr val="tx1"/>
                </a:solidFill>
                <a:latin typeface="News Gothic MT"/>
              </a:rPr>
              <a:t>Because BIs are usually not visible disorders,</a:t>
            </a:r>
          </a:p>
          <a:p>
            <a:pPr marL="670232" lvl="1" indent="-328910" defTabSz="893643">
              <a:spcBef>
                <a:spcPts val="586"/>
              </a:spcBef>
              <a:buClr>
                <a:srgbClr val="2C7C9F">
                  <a:lumMod val="75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1800" dirty="0">
                <a:solidFill>
                  <a:schemeClr val="tx1"/>
                </a:solidFill>
                <a:latin typeface="News Gothic MT"/>
              </a:rPr>
              <a:t>Because people with BI often don’t know that their history of BI might affect their response</a:t>
            </a:r>
          </a:p>
          <a:p>
            <a:pPr marL="670232" lvl="1" indent="-328910" defTabSz="893643">
              <a:spcBef>
                <a:spcPts val="586"/>
              </a:spcBef>
              <a:buClr>
                <a:srgbClr val="2C7C9F">
                  <a:lumMod val="75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1800" dirty="0">
                <a:solidFill>
                  <a:schemeClr val="tx1"/>
                </a:solidFill>
                <a:latin typeface="News Gothic MT"/>
              </a:rPr>
              <a:t>Because people with BI </a:t>
            </a:r>
            <a:r>
              <a:rPr lang="en-US" sz="1800" dirty="0">
                <a:solidFill>
                  <a:schemeClr val="tx1"/>
                </a:solidFill>
              </a:rPr>
              <a:t>may</a:t>
            </a:r>
            <a:r>
              <a:rPr lang="en-US" sz="1800" dirty="0">
                <a:solidFill>
                  <a:schemeClr val="tx1"/>
                </a:solidFill>
                <a:latin typeface="News Gothic MT"/>
              </a:rPr>
              <a:t> not be aware of residual impairments that affect their functioning</a:t>
            </a:r>
          </a:p>
          <a:p>
            <a:pPr marL="670232" lvl="1" indent="-328910" defTabSz="893643">
              <a:spcBef>
                <a:spcPts val="586"/>
              </a:spcBef>
              <a:buClr>
                <a:srgbClr val="2C7C9F">
                  <a:lumMod val="75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1800" dirty="0">
                <a:solidFill>
                  <a:schemeClr val="tx1"/>
                </a:solidFill>
                <a:latin typeface="News Gothic MT"/>
              </a:rPr>
              <a:t>Because we don’t routinely ask</a:t>
            </a:r>
          </a:p>
          <a:p>
            <a:pPr marL="670232" lvl="1" indent="-328910" defTabSz="893643">
              <a:spcBef>
                <a:spcPts val="586"/>
              </a:spcBef>
              <a:buClr>
                <a:srgbClr val="2C7C9F">
                  <a:lumMod val="75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1800" dirty="0">
                <a:solidFill>
                  <a:schemeClr val="tx1"/>
                </a:solidFill>
                <a:latin typeface="News Gothic MT"/>
              </a:rPr>
              <a:t>Because </a:t>
            </a:r>
            <a:r>
              <a:rPr lang="en-US" sz="1800" dirty="0" smtClean="0">
                <a:solidFill>
                  <a:schemeClr val="tx1"/>
                </a:solidFill>
                <a:latin typeface="News Gothic MT"/>
              </a:rPr>
              <a:t>documentation </a:t>
            </a:r>
            <a:r>
              <a:rPr lang="en-US" sz="1800" dirty="0">
                <a:solidFill>
                  <a:schemeClr val="tx1"/>
                </a:solidFill>
                <a:latin typeface="News Gothic MT"/>
              </a:rPr>
              <a:t>may be lacking in medical </a:t>
            </a:r>
            <a:r>
              <a:rPr lang="en-US" sz="1800" dirty="0" smtClean="0">
                <a:solidFill>
                  <a:schemeClr val="tx1"/>
                </a:solidFill>
                <a:latin typeface="News Gothic MT"/>
              </a:rPr>
              <a:t>records</a:t>
            </a:r>
          </a:p>
          <a:p>
            <a:pPr marL="670232" lvl="1" indent="-328910" defTabSz="893643">
              <a:spcBef>
                <a:spcPts val="586"/>
              </a:spcBef>
              <a:buClr>
                <a:srgbClr val="2C7C9F">
                  <a:lumMod val="75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1800" dirty="0" smtClean="0">
                <a:solidFill>
                  <a:schemeClr val="tx1"/>
                </a:solidFill>
                <a:latin typeface="News Gothic MT"/>
              </a:rPr>
              <a:t>Because BI affects treatment compliance and response</a:t>
            </a:r>
            <a:endParaRPr lang="en-US" sz="1800" dirty="0">
              <a:solidFill>
                <a:schemeClr val="tx1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66612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5"/>
            <a:ext cx="12192000" cy="1795365"/>
          </a:xfrm>
        </p:spPr>
        <p:txBody>
          <a:bodyPr/>
          <a:lstStyle/>
          <a:p>
            <a:r>
              <a:rPr lang="en-US" sz="4800" b="1" dirty="0" smtClean="0"/>
              <a:t>Ohio State </a:t>
            </a:r>
            <a:r>
              <a:rPr lang="en-US" sz="4800" b="1" dirty="0" smtClean="0"/>
              <a:t>University TBI </a:t>
            </a:r>
            <a:br>
              <a:rPr lang="en-US" sz="4800" b="1" dirty="0" smtClean="0"/>
            </a:br>
            <a:r>
              <a:rPr lang="en-US" sz="4800" b="1" dirty="0" smtClean="0"/>
              <a:t>Identification </a:t>
            </a:r>
            <a:r>
              <a:rPr lang="en-US" sz="4800" b="1" dirty="0" smtClean="0"/>
              <a:t>Method (OSU-TBI-ID)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6939" y="2240692"/>
            <a:ext cx="7670229" cy="3414586"/>
          </a:xfrm>
        </p:spPr>
        <p:txBody>
          <a:bodyPr>
            <a:normAutofit fontScale="77500" lnSpcReduction="20000"/>
          </a:bodyPr>
          <a:lstStyle/>
          <a:p>
            <a:r>
              <a:rPr lang="en-US" sz="3800" dirty="0" smtClean="0">
                <a:solidFill>
                  <a:schemeClr val="tx1"/>
                </a:solidFill>
              </a:rPr>
              <a:t>Takes 5-10 minutes to administer</a:t>
            </a:r>
          </a:p>
          <a:p>
            <a:r>
              <a:rPr lang="en-US" sz="3800" dirty="0" smtClean="0">
                <a:solidFill>
                  <a:schemeClr val="tx1"/>
                </a:solidFill>
              </a:rPr>
              <a:t>Reliable and Valid</a:t>
            </a:r>
          </a:p>
          <a:p>
            <a:r>
              <a:rPr lang="en-US" sz="3800" dirty="0" smtClean="0">
                <a:solidFill>
                  <a:schemeClr val="tx1"/>
                </a:solidFill>
              </a:rPr>
              <a:t>Lots of data on base rates across different sectors (e.g., mental health, prisons, </a:t>
            </a:r>
            <a:r>
              <a:rPr lang="en-US" sz="3800" dirty="0" err="1" smtClean="0">
                <a:solidFill>
                  <a:schemeClr val="tx1"/>
                </a:solidFill>
              </a:rPr>
              <a:t>etc</a:t>
            </a:r>
            <a:r>
              <a:rPr lang="en-US" sz="38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3800" dirty="0" smtClean="0">
                <a:solidFill>
                  <a:schemeClr val="tx1"/>
                </a:solidFill>
              </a:rPr>
              <a:t>Lifetime exposure to </a:t>
            </a:r>
            <a:r>
              <a:rPr lang="en-US" sz="3800" dirty="0" smtClean="0">
                <a:solidFill>
                  <a:schemeClr val="tx1"/>
                </a:solidFill>
              </a:rPr>
              <a:t>TBI</a:t>
            </a:r>
            <a:br>
              <a:rPr lang="en-US" sz="3800" dirty="0" smtClean="0">
                <a:solidFill>
                  <a:schemeClr val="tx1"/>
                </a:solidFill>
              </a:rPr>
            </a:br>
            <a:r>
              <a:rPr lang="en-US" sz="3800" dirty="0" smtClean="0">
                <a:solidFill>
                  <a:schemeClr val="tx1"/>
                </a:solidFill>
              </a:rPr>
              <a:t/>
            </a:r>
            <a:br>
              <a:rPr lang="en-US" sz="3800" dirty="0" smtClean="0">
                <a:solidFill>
                  <a:schemeClr val="tx1"/>
                </a:solidFill>
              </a:rPr>
            </a:br>
            <a:r>
              <a:rPr lang="en-US" sz="1400" i="1" dirty="0" smtClean="0">
                <a:solidFill>
                  <a:schemeClr val="tx1"/>
                </a:solidFill>
              </a:rPr>
              <a:t>Corrigan</a:t>
            </a:r>
            <a:r>
              <a:rPr lang="en-US" sz="1400" i="1" dirty="0" smtClean="0">
                <a:solidFill>
                  <a:schemeClr val="tx1"/>
                </a:solidFill>
              </a:rPr>
              <a:t>, J.D., Bogner, J.A. (2007). Initial reliability and validity of the OSU TBI Identification Method. </a:t>
            </a:r>
            <a:r>
              <a:rPr lang="en-US" sz="1400" dirty="0" smtClean="0">
                <a:solidFill>
                  <a:schemeClr val="tx1"/>
                </a:solidFill>
              </a:rPr>
              <a:t>J Head Trauma </a:t>
            </a:r>
            <a:r>
              <a:rPr lang="en-US" sz="1400" dirty="0" err="1" smtClean="0">
                <a:solidFill>
                  <a:schemeClr val="tx1"/>
                </a:solidFill>
              </a:rPr>
              <a:t>Rehabil</a:t>
            </a:r>
            <a:r>
              <a:rPr lang="en-US" sz="1400" i="1" dirty="0" smtClean="0">
                <a:solidFill>
                  <a:schemeClr val="tx1"/>
                </a:solidFill>
              </a:rPr>
              <a:t>, 22(6):318-329.</a:t>
            </a:r>
            <a:endParaRPr lang="en-US" sz="1400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rgbClr val="00808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249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3566"/>
            <a:ext cx="12192000" cy="730624"/>
          </a:xfrm>
        </p:spPr>
        <p:txBody>
          <a:bodyPr/>
          <a:lstStyle/>
          <a:p>
            <a:r>
              <a:rPr lang="en-US" sz="4800" b="1" dirty="0" smtClean="0"/>
              <a:t>Why “Lifetime Exposure”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902" y="1359246"/>
            <a:ext cx="8584629" cy="4419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Some TBI’s are mild- some are severe.</a:t>
            </a:r>
          </a:p>
          <a:p>
            <a:r>
              <a:rPr lang="en-US" dirty="0">
                <a:solidFill>
                  <a:schemeClr val="tx1"/>
                </a:solidFill>
              </a:rPr>
              <a:t>Sometimes people have multiple TBIs over their lifetime.</a:t>
            </a:r>
          </a:p>
          <a:p>
            <a:r>
              <a:rPr lang="en-US" dirty="0">
                <a:solidFill>
                  <a:schemeClr val="tx1"/>
                </a:solidFill>
              </a:rPr>
              <a:t>TBI is a risk factor for another TBI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Once you have one TBI, you are 3 times more likely to have another….</a:t>
            </a:r>
          </a:p>
          <a:p>
            <a:r>
              <a:rPr lang="en-US" dirty="0">
                <a:solidFill>
                  <a:schemeClr val="tx1"/>
                </a:solidFill>
              </a:rPr>
              <a:t>OSU TBI ID seeks to quantify the overall lifetime exposure to potentially multiple TBIs and their severity.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EX. Individual with playground accident at age 7, car accident at age 18, opiate overdose at age 35, etc.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7706"/>
            <a:ext cx="12192000" cy="730624"/>
          </a:xfrm>
        </p:spPr>
        <p:txBody>
          <a:bodyPr/>
          <a:lstStyle/>
          <a:p>
            <a:r>
              <a:rPr lang="en-US" sz="4800" b="1" dirty="0" smtClean="0"/>
              <a:t>Day-Long Workshop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963" y="1664044"/>
            <a:ext cx="6895070" cy="308095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Brain Injury 101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How To Screen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Practice Screening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To Do When Someone Screens Positive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How to Make Accommodations for Brain Injury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47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543300"/>
            <a:ext cx="10515600" cy="2320290"/>
          </a:xfrm>
        </p:spPr>
        <p:txBody>
          <a:bodyPr>
            <a:normAutofit/>
          </a:bodyPr>
          <a:lstStyle/>
          <a:p>
            <a:r>
              <a:rPr lang="en-US" dirty="0" smtClean="0"/>
              <a:t>Interested?</a:t>
            </a:r>
            <a:br>
              <a:rPr lang="en-US" dirty="0" smtClean="0"/>
            </a:br>
            <a:r>
              <a:rPr lang="en-US" dirty="0" smtClean="0"/>
              <a:t>Recommendations?</a:t>
            </a:r>
            <a:br>
              <a:rPr lang="en-US" dirty="0" smtClean="0"/>
            </a:br>
            <a:r>
              <a:rPr lang="en-US" dirty="0" smtClean="0"/>
              <a:t>Ideas?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386" y="510704"/>
            <a:ext cx="4718401" cy="312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107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258</Words>
  <Application>Microsoft Office PowerPoint</Application>
  <PresentationFormat>Widescreen</PresentationFormat>
  <Paragraphs>39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News Gothic MT</vt:lpstr>
      <vt:lpstr>Trebuchet MS</vt:lpstr>
      <vt:lpstr>Wingdings 2</vt:lpstr>
      <vt:lpstr>Breeze</vt:lpstr>
      <vt:lpstr>PowerPoint Presentation</vt:lpstr>
      <vt:lpstr>Brain Injury Screening Workshop</vt:lpstr>
      <vt:lpstr>Why is Screening Important?</vt:lpstr>
      <vt:lpstr>Ohio State University TBI  Identification Method (OSU-TBI-ID)</vt:lpstr>
      <vt:lpstr>Why “Lifetime Exposure”</vt:lpstr>
      <vt:lpstr>Day-Long Workshop</vt:lpstr>
      <vt:lpstr>Interested? Recommendations? Ideas?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Lance Trexler</dc:creator>
  <cp:lastModifiedBy>Judy Reuter</cp:lastModifiedBy>
  <cp:revision>6</cp:revision>
  <dcterms:created xsi:type="dcterms:W3CDTF">2018-12-06T20:05:24Z</dcterms:created>
  <dcterms:modified xsi:type="dcterms:W3CDTF">2018-12-06T21:34:49Z</dcterms:modified>
</cp:coreProperties>
</file>