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0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6858000" cy="9144000" type="screen4x3"/>
  <p:notesSz cx="6954838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 snapToObjects="1">
      <p:cViewPr>
        <p:scale>
          <a:sx n="60" d="100"/>
          <a:sy n="60" d="100"/>
        </p:scale>
        <p:origin x="-1140" y="21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184343675" cy="1843436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C6AB424E-E7C6-407E-8F80-A9E63C4D733E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87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389398"/>
            <a:ext cx="5563870" cy="4158377"/>
          </a:xfrm>
          <a:prstGeom prst="rect">
            <a:avLst/>
          </a:prstGeom>
        </p:spPr>
        <p:txBody>
          <a:bodyPr vert="horz" lIns="92546" tIns="46273" rIns="92546" bIns="4627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4F23547A-1E77-4D07-AD62-8E1B90C7347A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err="1" smtClean="0"/>
              <a:t>Fjfjfjf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3547A-1E77-4D07-AD62-8E1B90C7347A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14350" y="2336802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824" y="6604000"/>
            <a:ext cx="6860824" cy="2549451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Chevron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70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1925726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925726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5924" y="7257870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5054" y="8543926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6486830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975106"/>
            <a:ext cx="6172200" cy="584809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33010" y="366187"/>
            <a:ext cx="1333103" cy="745701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42900" y="1975105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974FEE1-4114-41D4-881F-AAC69FE299D4}" type="datetimeFigureOut">
              <a:rPr lang="en-CA" smtClean="0"/>
              <a:pPr/>
              <a:t>2016.04.27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285054" y="8543926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6485454" y="8543926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D38C477-F94E-41FE-A78C-80AFC986A14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763689"/>
            <a:ext cx="5829300" cy="2088232"/>
          </a:xfrm>
        </p:spPr>
        <p:txBody>
          <a:bodyPr>
            <a:normAutofit/>
          </a:bodyPr>
          <a:lstStyle/>
          <a:p>
            <a:r>
              <a:rPr lang="en-CA" dirty="0" smtClean="0">
                <a:latin typeface="Trajan Pro" pitchFamily="18" charset="0"/>
              </a:rPr>
              <a:t>Plaque</a:t>
            </a:r>
            <a:br>
              <a:rPr lang="en-CA" dirty="0" smtClean="0">
                <a:latin typeface="Trajan Pro" pitchFamily="18" charset="0"/>
              </a:rPr>
            </a:br>
            <a:r>
              <a:rPr lang="en-CA" sz="2800" dirty="0" smtClean="0">
                <a:latin typeface="Trajan Pro" pitchFamily="18" charset="0"/>
              </a:rPr>
              <a:t>de</a:t>
            </a:r>
            <a:r>
              <a:rPr lang="en-CA" dirty="0" smtClean="0">
                <a:latin typeface="Trajan Pro" pitchFamily="18" charset="0"/>
              </a:rPr>
              <a:t/>
            </a:r>
            <a:br>
              <a:rPr lang="en-CA" dirty="0" smtClean="0">
                <a:latin typeface="Trajan Pro" pitchFamily="18" charset="0"/>
              </a:rPr>
            </a:br>
            <a:r>
              <a:rPr lang="en-CA" dirty="0" smtClean="0">
                <a:latin typeface="Trajan Pro" pitchFamily="18" charset="0"/>
              </a:rPr>
              <a:t>Memoir</a:t>
            </a:r>
            <a:endParaRPr lang="en-CA" dirty="0"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7072" y="4427984"/>
            <a:ext cx="2256284" cy="936104"/>
          </a:xfrm>
        </p:spPr>
        <p:txBody>
          <a:bodyPr/>
          <a:lstStyle/>
          <a:p>
            <a:r>
              <a:rPr lang="en-CA" dirty="0" smtClean="0">
                <a:latin typeface="Trajan Pro" pitchFamily="18" charset="0"/>
              </a:rPr>
              <a:t>Catalogue</a:t>
            </a:r>
            <a:endParaRPr lang="en-CA" dirty="0">
              <a:latin typeface="Trajan Pro" pitchFamily="18" charset="0"/>
            </a:endParaRPr>
          </a:p>
        </p:txBody>
      </p:sp>
      <p:pic>
        <p:nvPicPr>
          <p:cNvPr id="4" name="Picture 3" descr="FELCOred 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4904" y="5728170"/>
            <a:ext cx="1788118" cy="936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8840" y="781236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>
                <a:latin typeface="ExchequerScript" pitchFamily="2" charset="0"/>
              </a:rPr>
              <a:t>info@felicityandco.net</a:t>
            </a:r>
            <a:endParaRPr lang="en-CA" dirty="0">
              <a:latin typeface="ExchequerScript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00" y="366185"/>
            <a:ext cx="6172200" cy="605366"/>
          </a:xfrm>
        </p:spPr>
        <p:txBody>
          <a:bodyPr>
            <a:normAutofit fontScale="90000"/>
          </a:bodyPr>
          <a:lstStyle/>
          <a:p>
            <a:r>
              <a:rPr lang="en-CA" b="0" dirty="0" smtClean="0">
                <a:latin typeface="Edwardian Script ITC" pitchFamily="66" charset="0"/>
              </a:rPr>
              <a:t>the </a:t>
            </a:r>
            <a:r>
              <a:rPr lang="en-CA" dirty="0" smtClean="0">
                <a:latin typeface="Trajan Pro" pitchFamily="18" charset="0"/>
              </a:rPr>
              <a:t>Equine Series</a:t>
            </a:r>
            <a:endParaRPr lang="en-CA" dirty="0">
              <a:latin typeface="Trajan Pro" pitchFamily="18" charset="0"/>
            </a:endParaRPr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3429000" y="1511612"/>
            <a:ext cx="2808351" cy="3248471"/>
            <a:chOff x="3429000" y="1331595"/>
            <a:chExt cx="2160270" cy="2498824"/>
          </a:xfrm>
        </p:grpSpPr>
        <p:pic>
          <p:nvPicPr>
            <p:cNvPr id="2050" name="Picture 2"/>
            <p:cNvPicPr>
              <a:picLocks noChangeArrowheads="1"/>
            </p:cNvPicPr>
            <p:nvPr/>
          </p:nvPicPr>
          <p:blipFill>
            <a:blip r:embed="rId3" cstate="print"/>
            <a:srcRect l="14103"/>
            <a:stretch>
              <a:fillRect/>
            </a:stretch>
          </p:blipFill>
          <p:spPr bwMode="auto">
            <a:xfrm>
              <a:off x="3789045" y="1331595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7" name="Rectangle 6"/>
            <p:cNvSpPr/>
            <p:nvPr/>
          </p:nvSpPr>
          <p:spPr>
            <a:xfrm>
              <a:off x="3429000" y="3491865"/>
              <a:ext cx="21602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CA" sz="1600" dirty="0" smtClean="0">
                  <a:solidFill>
                    <a:srgbClr val="1B1C11"/>
                  </a:solidFill>
                </a:rPr>
                <a:t>No. 36 – Walk a Mile</a:t>
              </a:r>
              <a:endParaRPr lang="en-CA" sz="1600" dirty="0">
                <a:solidFill>
                  <a:srgbClr val="1B1C11"/>
                </a:solidFill>
              </a:endParaRPr>
            </a:p>
          </p:txBody>
        </p:sp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2348865" y="4752023"/>
            <a:ext cx="2808351" cy="3060747"/>
            <a:chOff x="548730" y="4356363"/>
            <a:chExt cx="2160270" cy="2354421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8678" y="4356363"/>
              <a:ext cx="1440000" cy="2060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1" name="Rectangle 10"/>
            <p:cNvSpPr/>
            <p:nvPr/>
          </p:nvSpPr>
          <p:spPr>
            <a:xfrm>
              <a:off x="548730" y="6372230"/>
              <a:ext cx="21602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CA" sz="1600" dirty="0" smtClean="0">
                  <a:solidFill>
                    <a:srgbClr val="1B1C11"/>
                  </a:solidFill>
                </a:rPr>
                <a:t>No. 35 – Bits &amp; Pieces</a:t>
              </a:r>
              <a:endParaRPr lang="en-CA" sz="1600" dirty="0">
                <a:solidFill>
                  <a:srgbClr val="1B1C11"/>
                </a:solidFill>
              </a:endParaRPr>
            </a:p>
          </p:txBody>
        </p:sp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908678" y="1511612"/>
            <a:ext cx="2808351" cy="3014449"/>
            <a:chOff x="3429000" y="4572000"/>
            <a:chExt cx="2160270" cy="2318807"/>
          </a:xfrm>
        </p:grpSpPr>
        <p:pic>
          <p:nvPicPr>
            <p:cNvPr id="1026" name="Picture 2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59338" y="4572000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0" name="Rectangle 9"/>
            <p:cNvSpPr/>
            <p:nvPr/>
          </p:nvSpPr>
          <p:spPr>
            <a:xfrm>
              <a:off x="3429000" y="6552253"/>
              <a:ext cx="21602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CA" sz="1600" dirty="0" smtClean="0">
                  <a:solidFill>
                    <a:srgbClr val="1B1C11"/>
                  </a:solidFill>
                </a:rPr>
                <a:t>No. 34 – Take a Seat</a:t>
              </a:r>
              <a:endParaRPr lang="en-CA" sz="1600" dirty="0">
                <a:solidFill>
                  <a:srgbClr val="1B1C1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 smtClean="0">
                <a:latin typeface="Edwardian Script ITC" pitchFamily="66" charset="0"/>
              </a:rPr>
              <a:t>the </a:t>
            </a:r>
            <a:r>
              <a:rPr lang="en-CA" dirty="0" smtClean="0"/>
              <a:t>Milestones</a:t>
            </a:r>
            <a:br>
              <a:rPr lang="en-CA" dirty="0" smtClean="0"/>
            </a:br>
            <a:r>
              <a:rPr lang="en-CA" dirty="0" smtClean="0"/>
              <a:t>	Series</a:t>
            </a:r>
            <a:endParaRPr lang="en-CA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2513605" y="2722688"/>
            <a:ext cx="2086405" cy="2983486"/>
            <a:chOff x="1988816" y="2795588"/>
            <a:chExt cx="1604927" cy="2294989"/>
          </a:xfrm>
        </p:grpSpPr>
        <p:pic>
          <p:nvPicPr>
            <p:cNvPr id="4098" name="Picture 2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81213" y="2795588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6" name="Rectangle 5"/>
            <p:cNvSpPr/>
            <p:nvPr/>
          </p:nvSpPr>
          <p:spPr>
            <a:xfrm>
              <a:off x="1988816" y="4752023"/>
              <a:ext cx="1604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CA" sz="1600" dirty="0" smtClean="0">
                  <a:solidFill>
                    <a:srgbClr val="1B1C11"/>
                  </a:solidFill>
                </a:rPr>
                <a:t>No. 60 - Graduation</a:t>
              </a:r>
              <a:endParaRPr lang="en-CA" sz="1600" dirty="0">
                <a:solidFill>
                  <a:srgbClr val="1B1C11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325456"/>
          </a:xfrm>
        </p:spPr>
        <p:txBody>
          <a:bodyPr>
            <a:normAutofit fontScale="90000"/>
          </a:bodyPr>
          <a:lstStyle/>
          <a:p>
            <a:r>
              <a:rPr lang="en-CA" b="0" dirty="0" smtClean="0">
                <a:latin typeface="Edwardian Script ITC" pitchFamily="66" charset="0"/>
              </a:rPr>
              <a:t>The  </a:t>
            </a:r>
            <a:r>
              <a:rPr lang="en-CA" dirty="0" smtClean="0"/>
              <a:t>Cowichan Valley</a:t>
            </a:r>
            <a:br>
              <a:rPr lang="en-CA" dirty="0" smtClean="0"/>
            </a:br>
            <a:r>
              <a:rPr lang="en-CA" dirty="0" smtClean="0"/>
              <a:t>	 Series</a:t>
            </a:r>
            <a:endParaRPr lang="en-CA" dirty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1179093" y="5247010"/>
            <a:ext cx="2380235" cy="3276410"/>
            <a:chOff x="713210" y="4572000"/>
            <a:chExt cx="1830950" cy="2520315"/>
          </a:xfrm>
        </p:grpSpPr>
        <p:pic>
          <p:nvPicPr>
            <p:cNvPr id="3074" name="Picture 2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85" y="4572000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713210" y="6507540"/>
              <a:ext cx="1830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 smtClean="0"/>
                <a:t>No. 13</a:t>
              </a:r>
            </a:p>
            <a:p>
              <a:pPr algn="ctr"/>
              <a:r>
                <a:rPr lang="en-CA" sz="1600" dirty="0" smtClean="0"/>
                <a:t>Under the </a:t>
              </a:r>
              <a:r>
                <a:rPr lang="en-CA" sz="1600" dirty="0" err="1" smtClean="0"/>
                <a:t>Whippletree</a:t>
              </a:r>
              <a:endParaRPr lang="en-CA" sz="1600" dirty="0"/>
            </a:p>
          </p:txBody>
        </p:sp>
      </p:grp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179093" y="1912483"/>
            <a:ext cx="2380235" cy="3334526"/>
            <a:chOff x="713210" y="1691640"/>
            <a:chExt cx="1830950" cy="2565020"/>
          </a:xfrm>
        </p:grpSpPr>
        <p:pic>
          <p:nvPicPr>
            <p:cNvPr id="3075" name="Picture 3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08685" y="1691640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713210" y="3671885"/>
              <a:ext cx="1830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 smtClean="0"/>
                <a:t>No. 10  </a:t>
              </a:r>
            </a:p>
            <a:p>
              <a:pPr algn="ctr"/>
              <a:r>
                <a:rPr lang="en-CA" sz="1600" dirty="0" smtClean="0"/>
                <a:t>The Warm Place</a:t>
              </a:r>
              <a:endParaRPr lang="en-CA" sz="1600" dirty="0"/>
            </a:p>
          </p:txBody>
        </p:sp>
      </p:grp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4059543" y="1912483"/>
            <a:ext cx="2594301" cy="3334526"/>
            <a:chOff x="4313660" y="1871663"/>
            <a:chExt cx="1995616" cy="2565020"/>
          </a:xfrm>
        </p:grpSpPr>
        <p:pic>
          <p:nvPicPr>
            <p:cNvPr id="3076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09045" y="1871663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4313660" y="3851908"/>
              <a:ext cx="19956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 smtClean="0"/>
                <a:t>No. 11</a:t>
              </a:r>
            </a:p>
            <a:p>
              <a:pPr algn="ctr"/>
              <a:r>
                <a:rPr lang="en-CA" sz="1600" dirty="0" smtClean="0"/>
                <a:t>Providence will Provide</a:t>
              </a:r>
              <a:endParaRPr lang="en-CA" sz="1600" dirty="0"/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4059543" y="5247010"/>
            <a:ext cx="2380235" cy="3223345"/>
            <a:chOff x="2708908" y="4837555"/>
            <a:chExt cx="1830950" cy="2479496"/>
          </a:xfrm>
        </p:grpSpPr>
        <p:pic>
          <p:nvPicPr>
            <p:cNvPr id="3077" name="Picture 5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73660" y="4837555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2708908" y="6732276"/>
              <a:ext cx="1830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 smtClean="0"/>
                <a:t>No. 3</a:t>
              </a:r>
            </a:p>
            <a:p>
              <a:pPr algn="ctr"/>
              <a:r>
                <a:rPr lang="en-CA" sz="1600" dirty="0" smtClean="0"/>
                <a:t>The Cowichan Valley</a:t>
              </a:r>
              <a:endParaRPr lang="en-CA" sz="16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00" y="366184"/>
            <a:ext cx="6515100" cy="1325456"/>
          </a:xfrm>
        </p:spPr>
        <p:txBody>
          <a:bodyPr>
            <a:normAutofit/>
          </a:bodyPr>
          <a:lstStyle/>
          <a:p>
            <a:r>
              <a:rPr lang="en-CA" b="0" dirty="0" smtClean="0">
                <a:latin typeface="Edwardian Script ITC" pitchFamily="66" charset="0"/>
              </a:rPr>
              <a:t>The  </a:t>
            </a:r>
            <a:r>
              <a:rPr lang="en-CA" sz="3400" dirty="0" smtClean="0"/>
              <a:t>Where</a:t>
            </a:r>
            <a:r>
              <a:rPr lang="en-CA" sz="1800" dirty="0" smtClean="0"/>
              <a:t> </a:t>
            </a:r>
            <a:r>
              <a:rPr lang="en-CA" sz="3400" dirty="0" smtClean="0"/>
              <a:t>We</a:t>
            </a:r>
            <a:r>
              <a:rPr lang="en-CA" sz="1800" dirty="0" smtClean="0"/>
              <a:t> </a:t>
            </a:r>
            <a:r>
              <a:rPr lang="en-CA" sz="3400" dirty="0" smtClean="0"/>
              <a:t>Were</a:t>
            </a:r>
            <a:r>
              <a:rPr lang="en-CA" sz="1800" dirty="0" smtClean="0"/>
              <a:t> </a:t>
            </a:r>
            <a:r>
              <a:rPr lang="en-CA" sz="3400" dirty="0" smtClean="0"/>
              <a:t>When 	  Series</a:t>
            </a:r>
            <a:endParaRPr lang="en-CA" sz="3400" dirty="0"/>
          </a:p>
        </p:txBody>
      </p:sp>
      <p:pic>
        <p:nvPicPr>
          <p:cNvPr id="10" name="Picture 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3224" y="2051678"/>
            <a:ext cx="1872000" cy="257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65100" dist="76200" dir="2700000" sx="102000" sy="102000" algn="tl" rotWithShape="0">
              <a:schemeClr val="accent4">
                <a:lumMod val="50000"/>
              </a:schemeClr>
            </a:outerShdw>
            <a:softEdge rad="63500"/>
          </a:effectLst>
        </p:spPr>
      </p:pic>
      <p:sp>
        <p:nvSpPr>
          <p:cNvPr id="11" name="TextBox 10"/>
          <p:cNvSpPr txBox="1"/>
          <p:nvPr/>
        </p:nvSpPr>
        <p:spPr>
          <a:xfrm>
            <a:off x="3789046" y="4891930"/>
            <a:ext cx="2380235" cy="76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 smtClean="0"/>
              <a:t>No. 3</a:t>
            </a:r>
          </a:p>
          <a:p>
            <a:pPr algn="ctr"/>
            <a:r>
              <a:rPr lang="en-CA" sz="1600" dirty="0" smtClean="0"/>
              <a:t>The Cowichan Valley</a:t>
            </a:r>
            <a:endParaRPr lang="en-CA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635136" y="4851972"/>
            <a:ext cx="1498744" cy="440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 smtClean="0"/>
              <a:t>No. 2 - Berlin</a:t>
            </a:r>
            <a:endParaRPr lang="en-CA" sz="1600" dirty="0"/>
          </a:p>
        </p:txBody>
      </p:sp>
      <p:pic>
        <p:nvPicPr>
          <p:cNvPr id="4100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8747" y="2051678"/>
            <a:ext cx="1872000" cy="257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65100" dist="76200" dir="2700000" sx="102000" sy="102000" algn="tl" rotWithShape="0">
              <a:schemeClr val="bg2">
                <a:lumMod val="10000"/>
              </a:schemeClr>
            </a:outerShdw>
            <a:softEdge rad="63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00" y="366184"/>
            <a:ext cx="6515100" cy="1325456"/>
          </a:xfrm>
        </p:spPr>
        <p:txBody>
          <a:bodyPr>
            <a:normAutofit fontScale="90000"/>
          </a:bodyPr>
          <a:lstStyle/>
          <a:p>
            <a:r>
              <a:rPr lang="en-CA" b="0" dirty="0" smtClean="0">
                <a:latin typeface="Edwardian Script ITC" pitchFamily="66" charset="0"/>
              </a:rPr>
              <a:t>The  </a:t>
            </a:r>
            <a:r>
              <a:rPr lang="en-CA" dirty="0" smtClean="0"/>
              <a:t>Passionate Pursuits</a:t>
            </a:r>
            <a:br>
              <a:rPr lang="en-CA" dirty="0" smtClean="0"/>
            </a:br>
            <a:r>
              <a:rPr lang="en-CA" dirty="0" smtClean="0"/>
              <a:t>	 Series</a:t>
            </a:r>
            <a:endParaRPr lang="en-CA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3969069" y="1691640"/>
            <a:ext cx="2808351" cy="3248471"/>
            <a:chOff x="3068865" y="1691640"/>
            <a:chExt cx="2160270" cy="249882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29001" y="1691640"/>
              <a:ext cx="1394475" cy="1980000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3068865" y="3851910"/>
              <a:ext cx="21602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CA" sz="1600" dirty="0" smtClean="0">
                  <a:solidFill>
                    <a:srgbClr val="1B1C11"/>
                  </a:solidFill>
                </a:rPr>
                <a:t>No. 42 – A Noble Pursuit</a:t>
              </a:r>
              <a:endParaRPr lang="en-CA" sz="1600" dirty="0">
                <a:solidFill>
                  <a:srgbClr val="1B1C11"/>
                </a:solidFill>
              </a:endParaRPr>
            </a:p>
          </p:txBody>
        </p:sp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478255" y="1691640"/>
            <a:ext cx="2144754" cy="3568559"/>
            <a:chOff x="1478256" y="1691640"/>
            <a:chExt cx="1649811" cy="274504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3161" y="1691640"/>
              <a:ext cx="1392188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1478256" y="3851910"/>
              <a:ext cx="16498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600" dirty="0" smtClean="0"/>
                <a:t>No. 40 – Bridge over</a:t>
              </a:r>
            </a:p>
            <a:p>
              <a:pPr algn="ctr"/>
              <a:r>
                <a:rPr lang="en-CA" sz="1600" dirty="0" smtClean="0"/>
                <a:t>Troubled Waters</a:t>
              </a:r>
              <a:endParaRPr lang="en-CA" sz="1600" dirty="0"/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1448747" y="5112069"/>
            <a:ext cx="2140587" cy="3608570"/>
            <a:chOff x="1583161" y="4572000"/>
            <a:chExt cx="1646605" cy="2775823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6464" y="4572000"/>
              <a:ext cx="1405555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1583161" y="6732270"/>
              <a:ext cx="1646605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dirty="0" smtClean="0"/>
                <a:t>No. </a:t>
              </a:r>
              <a:r>
                <a:rPr lang="en-CA" sz="1600" dirty="0" smtClean="0"/>
                <a:t> 41 </a:t>
              </a:r>
            </a:p>
            <a:p>
              <a:pPr algn="ctr"/>
              <a:r>
                <a:rPr lang="en-CA" sz="1600" dirty="0" smtClean="0"/>
                <a:t>Fishing  &amp; Thinking</a:t>
              </a:r>
              <a:endParaRPr lang="en-CA" dirty="0"/>
            </a:p>
          </p:txBody>
        </p:sp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463613" y="5104012"/>
            <a:ext cx="2125999" cy="3248471"/>
            <a:chOff x="3429000" y="4572000"/>
            <a:chExt cx="1635384" cy="2498824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29000" y="4572000"/>
              <a:ext cx="1456474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accent4">
                  <a:lumMod val="50000"/>
                </a:schemeClr>
              </a:outerShdw>
              <a:softEdge rad="63500"/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3429000" y="6732270"/>
              <a:ext cx="16353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600" dirty="0" smtClean="0"/>
                <a:t>No. 43 - Take a Hike</a:t>
              </a:r>
              <a:endParaRPr lang="en-CA" sz="16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 smtClean="0">
                <a:latin typeface="Edwardian Script ITC" pitchFamily="66" charset="0"/>
              </a:rPr>
              <a:t>The</a:t>
            </a:r>
            <a:r>
              <a:rPr lang="en-CA" dirty="0" smtClean="0"/>
              <a:t> Family Series</a:t>
            </a:r>
            <a:endParaRPr lang="en-CA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3789046" y="4932046"/>
            <a:ext cx="2205186" cy="3654296"/>
            <a:chOff x="3892979" y="4572000"/>
            <a:chExt cx="1696297" cy="2810997"/>
          </a:xfrm>
        </p:grpSpPr>
        <p:pic>
          <p:nvPicPr>
            <p:cNvPr id="2053" name="Picture 5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21128" y="4572000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tx1">
                  <a:lumMod val="90000"/>
                  <a:lumOff val="10000"/>
                </a:schemeClr>
              </a:outerShdw>
              <a:softEdge rad="63500"/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3892979" y="6552000"/>
              <a:ext cx="16962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600" dirty="0" smtClean="0"/>
                <a:t>No. 23</a:t>
              </a:r>
            </a:p>
            <a:p>
              <a:pPr algn="ctr"/>
              <a:r>
                <a:rPr lang="en-CA" sz="1600" dirty="0" smtClean="0"/>
                <a:t>Mom, my inspiration</a:t>
              </a:r>
            </a:p>
            <a:p>
              <a:pPr algn="ctr"/>
              <a:r>
                <a:rPr lang="en-CA" sz="1600" dirty="0" smtClean="0"/>
                <a:t>(embroidered)</a:t>
              </a:r>
              <a:endParaRPr lang="en-CA" sz="1600" dirty="0"/>
            </a:p>
          </p:txBody>
        </p:sp>
      </p:grp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1448747" y="4932046"/>
            <a:ext cx="2130167" cy="3654296"/>
            <a:chOff x="964843" y="4572000"/>
            <a:chExt cx="1638590" cy="2810997"/>
          </a:xfrm>
        </p:grpSpPr>
        <p:sp>
          <p:nvSpPr>
            <p:cNvPr id="14" name="TextBox 13"/>
            <p:cNvSpPr txBox="1"/>
            <p:nvPr/>
          </p:nvSpPr>
          <p:spPr>
            <a:xfrm>
              <a:off x="964843" y="6552000"/>
              <a:ext cx="16385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600" dirty="0" smtClean="0"/>
                <a:t>No. 22</a:t>
              </a:r>
            </a:p>
            <a:p>
              <a:pPr algn="ctr"/>
              <a:r>
                <a:rPr lang="en-CA" sz="1600" dirty="0" smtClean="0"/>
                <a:t>Dad, my  foundation</a:t>
              </a:r>
            </a:p>
            <a:p>
              <a:pPr algn="ctr"/>
              <a:r>
                <a:rPr lang="en-CA" sz="1600" dirty="0" smtClean="0"/>
                <a:t>(embroidered)</a:t>
              </a:r>
              <a:endParaRPr lang="en-CA" sz="1600" dirty="0"/>
            </a:p>
          </p:txBody>
        </p:sp>
        <p:pic>
          <p:nvPicPr>
            <p:cNvPr id="2054" name="Picture 6"/>
            <p:cNvPicPr>
              <a:picLocks noChangeArrowheads="1"/>
            </p:cNvPicPr>
            <p:nvPr/>
          </p:nvPicPr>
          <p:blipFill>
            <a:blip r:embed="rId3" cstate="print">
              <a:lum bright="9000" contrast="-5000"/>
            </a:blip>
            <a:srcRect/>
            <a:stretch>
              <a:fillRect/>
            </a:stretch>
          </p:blipFill>
          <p:spPr bwMode="auto">
            <a:xfrm>
              <a:off x="1039199" y="4572000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bg2">
                  <a:lumMod val="10000"/>
                </a:schemeClr>
              </a:outerShdw>
              <a:softEdge rad="63500"/>
            </a:effectLst>
          </p:spPr>
        </p:pic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1440844" y="1682345"/>
            <a:ext cx="1953034" cy="3014120"/>
            <a:chOff x="976865" y="1682345"/>
            <a:chExt cx="1502334" cy="2318554"/>
          </a:xfrm>
        </p:grpSpPr>
        <p:sp>
          <p:nvSpPr>
            <p:cNvPr id="7" name="TextBox 6"/>
            <p:cNvSpPr txBox="1"/>
            <p:nvPr/>
          </p:nvSpPr>
          <p:spPr>
            <a:xfrm>
              <a:off x="976865" y="3662345"/>
              <a:ext cx="15023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600" dirty="0" smtClean="0"/>
                <a:t>No. 20 – My Mom</a:t>
              </a:r>
              <a:endParaRPr lang="en-CA" sz="1600" dirty="0"/>
            </a:p>
          </p:txBody>
        </p:sp>
        <p:pic>
          <p:nvPicPr>
            <p:cNvPr id="2057" name="Picture 9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8032" y="1682345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bg2">
                  <a:lumMod val="10000"/>
                </a:schemeClr>
              </a:outerShdw>
              <a:softEdge rad="63500"/>
            </a:effectLst>
          </p:spPr>
        </p:pic>
      </p:grp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3918722" y="1682345"/>
            <a:ext cx="1872000" cy="3014120"/>
            <a:chOff x="3454743" y="1682345"/>
            <a:chExt cx="1440000" cy="2318554"/>
          </a:xfrm>
        </p:grpSpPr>
        <p:sp>
          <p:nvSpPr>
            <p:cNvPr id="11" name="TextBox 10"/>
            <p:cNvSpPr txBox="1"/>
            <p:nvPr/>
          </p:nvSpPr>
          <p:spPr>
            <a:xfrm>
              <a:off x="3454743" y="3662345"/>
              <a:ext cx="14285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600" dirty="0" smtClean="0"/>
                <a:t>No. 21 – My Dad</a:t>
              </a:r>
              <a:endParaRPr lang="en-CA" sz="1600" dirty="0"/>
            </a:p>
          </p:txBody>
        </p:sp>
        <p:pic>
          <p:nvPicPr>
            <p:cNvPr id="2058" name="Picture 10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54743" y="1682345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bg2">
                  <a:lumMod val="10000"/>
                </a:schemeClr>
              </a:outerShdw>
              <a:softEdge rad="63500"/>
            </a:effec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325456"/>
          </a:xfrm>
        </p:spPr>
        <p:txBody>
          <a:bodyPr/>
          <a:lstStyle/>
          <a:p>
            <a:r>
              <a:rPr lang="en-CA" b="0" dirty="0" smtClean="0">
                <a:latin typeface="Edwardian Script ITC" pitchFamily="66" charset="0"/>
              </a:rPr>
              <a:t>The  </a:t>
            </a:r>
            <a:r>
              <a:rPr lang="en-CA" b="0" dirty="0" smtClean="0"/>
              <a:t>Thoughts Series</a:t>
            </a:r>
            <a:endParaRPr lang="en-CA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2368084" y="2758580"/>
            <a:ext cx="2121831" cy="3014120"/>
            <a:chOff x="1088701" y="1691640"/>
            <a:chExt cx="1632178" cy="2318554"/>
          </a:xfrm>
        </p:grpSpPr>
        <p:sp>
          <p:nvSpPr>
            <p:cNvPr id="5" name="TextBox 4"/>
            <p:cNvSpPr txBox="1"/>
            <p:nvPr/>
          </p:nvSpPr>
          <p:spPr>
            <a:xfrm>
              <a:off x="1088701" y="3671640"/>
              <a:ext cx="16321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600" dirty="0" smtClean="0"/>
                <a:t>No. 1 – And  I Think</a:t>
              </a:r>
              <a:endParaRPr lang="en-CA" sz="1600" dirty="0"/>
            </a:p>
          </p:txBody>
        </p:sp>
        <p:pic>
          <p:nvPicPr>
            <p:cNvPr id="3075" name="Picture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84790" y="1691640"/>
              <a:ext cx="1440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65100" dist="76200" dir="2700000" sx="102000" sy="102000" algn="tl" rotWithShape="0">
                <a:schemeClr val="bg2">
                  <a:lumMod val="10000"/>
                </a:schemeClr>
              </a:outerShdw>
              <a:softEdge rad="63500"/>
            </a:effectLst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atalogue">
      <a:dk1>
        <a:srgbClr val="1B1C11"/>
      </a:dk1>
      <a:lt1>
        <a:sysClr val="window" lastClr="FFFFFF"/>
      </a:lt1>
      <a:dk2>
        <a:srgbClr val="1B1C11"/>
      </a:dk2>
      <a:lt2>
        <a:srgbClr val="EAEBDE"/>
      </a:lt2>
      <a:accent1>
        <a:srgbClr val="97947B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B0F0"/>
      </a:hlink>
      <a:folHlink>
        <a:srgbClr val="903638"/>
      </a:folHlink>
    </a:clrScheme>
    <a:fontScheme name="Catalogue">
      <a:majorFont>
        <a:latin typeface="Trajan Pro"/>
        <a:ea typeface=""/>
        <a:cs typeface=""/>
      </a:majorFont>
      <a:minorFont>
        <a:latin typeface="ExchequerScript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9393</TotalTime>
  <Words>155</Words>
  <Application>Microsoft Office PowerPoint</Application>
  <PresentationFormat>On-screen Show (4:3)</PresentationFormat>
  <Paragraphs>42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Plaque de Memoir</vt:lpstr>
      <vt:lpstr>the Equine Series</vt:lpstr>
      <vt:lpstr>the Milestones  Series</vt:lpstr>
      <vt:lpstr>The  Cowichan Valley   Series</vt:lpstr>
      <vt:lpstr>The  Where We Were When    Series</vt:lpstr>
      <vt:lpstr>The  Passionate Pursuits   Series</vt:lpstr>
      <vt:lpstr>The Family Series</vt:lpstr>
      <vt:lpstr>The  Thoughts Series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Felicity J. Hargott</dc:creator>
  <cp:lastModifiedBy>Felicity J. Hargott</cp:lastModifiedBy>
  <cp:revision>360</cp:revision>
  <dcterms:created xsi:type="dcterms:W3CDTF">2016-04-08T23:36:46Z</dcterms:created>
  <dcterms:modified xsi:type="dcterms:W3CDTF">2016-04-27T15:51:49Z</dcterms:modified>
</cp:coreProperties>
</file>