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9.xml" ContentType="application/vnd.openxmlformats-officedocument.presentationml.notesSlide+xml"/>
  <Override PartName="/ppt/tags/tag21.xml" ContentType="application/vnd.openxmlformats-officedocument.presentationml.tags+xml"/>
  <Override PartName="/ppt/notesSlides/notesSlide10.xml" ContentType="application/vnd.openxmlformats-officedocument.presentationml.notesSlide+xml"/>
  <Override PartName="/ppt/tags/tag2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3.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6"/>
  </p:notesMasterIdLst>
  <p:handoutMasterIdLst>
    <p:handoutMasterId r:id="rId47"/>
  </p:handoutMasterIdLst>
  <p:sldIdLst>
    <p:sldId id="283" r:id="rId2"/>
    <p:sldId id="257" r:id="rId3"/>
    <p:sldId id="291" r:id="rId4"/>
    <p:sldId id="360" r:id="rId5"/>
    <p:sldId id="285" r:id="rId6"/>
    <p:sldId id="363" r:id="rId7"/>
    <p:sldId id="343" r:id="rId8"/>
    <p:sldId id="347" r:id="rId9"/>
    <p:sldId id="361" r:id="rId10"/>
    <p:sldId id="396" r:id="rId11"/>
    <p:sldId id="345" r:id="rId12"/>
    <p:sldId id="370" r:id="rId13"/>
    <p:sldId id="400" r:id="rId14"/>
    <p:sldId id="401" r:id="rId15"/>
    <p:sldId id="372" r:id="rId16"/>
    <p:sldId id="373" r:id="rId17"/>
    <p:sldId id="374" r:id="rId18"/>
    <p:sldId id="375" r:id="rId19"/>
    <p:sldId id="399" r:id="rId20"/>
    <p:sldId id="376" r:id="rId21"/>
    <p:sldId id="392" r:id="rId22"/>
    <p:sldId id="377" r:id="rId23"/>
    <p:sldId id="346" r:id="rId24"/>
    <p:sldId id="364" r:id="rId25"/>
    <p:sldId id="379" r:id="rId26"/>
    <p:sldId id="378" r:id="rId27"/>
    <p:sldId id="365" r:id="rId28"/>
    <p:sldId id="366" r:id="rId29"/>
    <p:sldId id="406" r:id="rId30"/>
    <p:sldId id="297" r:id="rId31"/>
    <p:sldId id="395" r:id="rId32"/>
    <p:sldId id="369" r:id="rId33"/>
    <p:sldId id="391" r:id="rId34"/>
    <p:sldId id="398" r:id="rId35"/>
    <p:sldId id="402" r:id="rId36"/>
    <p:sldId id="403" r:id="rId37"/>
    <p:sldId id="314" r:id="rId38"/>
    <p:sldId id="404" r:id="rId39"/>
    <p:sldId id="405" r:id="rId40"/>
    <p:sldId id="393" r:id="rId41"/>
    <p:sldId id="389" r:id="rId42"/>
    <p:sldId id="394" r:id="rId43"/>
    <p:sldId id="311" r:id="rId44"/>
    <p:sldId id="390" r:id="rId45"/>
  </p:sldIdLst>
  <p:sldSz cx="9144000" cy="6858000" type="screen4x3"/>
  <p:notesSz cx="6858000" cy="9144000"/>
  <p:defaultTextStyle>
    <a:defPPr>
      <a:defRPr lang="en-US"/>
    </a:defPPr>
    <a:lvl1pPr algn="l" rtl="0" fontAlgn="base">
      <a:spcBef>
        <a:spcPct val="0"/>
      </a:spcBef>
      <a:spcAft>
        <a:spcPct val="0"/>
      </a:spcAft>
      <a:defRPr sz="2400" b="1" i="1"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b="1" i="1"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b="1" i="1"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b="1" i="1"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b="1" i="1"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2400" b="1" i="1" kern="1200">
        <a:solidFill>
          <a:schemeClr val="tx1"/>
        </a:solidFill>
        <a:latin typeface="Times New Roman" pitchFamily="18" charset="0"/>
        <a:ea typeface="+mn-ea"/>
        <a:cs typeface="Times New Roman" pitchFamily="18" charset="0"/>
      </a:defRPr>
    </a:lvl6pPr>
    <a:lvl7pPr marL="2743200" algn="l" defTabSz="914400" rtl="0" eaLnBrk="1" latinLnBrk="0" hangingPunct="1">
      <a:defRPr sz="2400" b="1" i="1" kern="1200">
        <a:solidFill>
          <a:schemeClr val="tx1"/>
        </a:solidFill>
        <a:latin typeface="Times New Roman" pitchFamily="18" charset="0"/>
        <a:ea typeface="+mn-ea"/>
        <a:cs typeface="Times New Roman" pitchFamily="18" charset="0"/>
      </a:defRPr>
    </a:lvl7pPr>
    <a:lvl8pPr marL="3200400" algn="l" defTabSz="914400" rtl="0" eaLnBrk="1" latinLnBrk="0" hangingPunct="1">
      <a:defRPr sz="2400" b="1" i="1" kern="1200">
        <a:solidFill>
          <a:schemeClr val="tx1"/>
        </a:solidFill>
        <a:latin typeface="Times New Roman" pitchFamily="18" charset="0"/>
        <a:ea typeface="+mn-ea"/>
        <a:cs typeface="Times New Roman" pitchFamily="18" charset="0"/>
      </a:defRPr>
    </a:lvl8pPr>
    <a:lvl9pPr marL="3657600" algn="l" defTabSz="914400" rtl="0" eaLnBrk="1" latinLnBrk="0" hangingPunct="1">
      <a:defRPr sz="2400" b="1" i="1" kern="1200">
        <a:solidFill>
          <a:schemeClr val="tx1"/>
        </a:solidFill>
        <a:latin typeface="Times New Roman" pitchFamily="18" charset="0"/>
        <a:ea typeface="+mn-ea"/>
        <a:cs typeface="Times New Roman"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61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1" d="100"/>
        <a:sy n="151" d="100"/>
      </p:scale>
      <p:origin x="0" y="-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457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a:p>
        </p:txBody>
      </p:sp>
      <p:sp>
        <p:nvSpPr>
          <p:cNvPr id="2458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458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C2010264-2960-46C4-A0DA-9D0805E3F138}"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355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a:p>
        </p:txBody>
      </p:sp>
      <p:sp>
        <p:nvSpPr>
          <p:cNvPr id="245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355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355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355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9B7BB160-1F71-435F-9E7B-2E82491A8DB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8AE13631-4B1D-416E-A89C-09DEEA9AFA65}" type="slidenum">
              <a:rPr lang="en-US" smtClean="0"/>
              <a:pPr/>
              <a:t>2</a:t>
            </a:fld>
            <a:endParaRPr lang="en-US"/>
          </a:p>
        </p:txBody>
      </p:sp>
      <p:sp>
        <p:nvSpPr>
          <p:cNvPr id="25603" name="Rectangle 2"/>
          <p:cNvSpPr>
            <a:spLocks noGrp="1" noRot="1" noChangeAspect="1" noChangeArrowheads="1" noTextEdit="1"/>
          </p:cNvSpPr>
          <p:nvPr>
            <p:ph type="sldImg"/>
          </p:nvPr>
        </p:nvSpPr>
        <p:spPr>
          <a:xfrm>
            <a:off x="1143000" y="685800"/>
            <a:ext cx="4572000" cy="3429000"/>
          </a:xfrm>
          <a:ln/>
        </p:spPr>
      </p:sp>
      <p:sp>
        <p:nvSpPr>
          <p:cNvPr id="256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endParaRPr lang="en-US"/>
          </a:p>
        </p:txBody>
      </p:sp>
      <p:sp>
        <p:nvSpPr>
          <p:cNvPr id="26628" name="Slide Number Placeholder 3"/>
          <p:cNvSpPr>
            <a:spLocks noGrp="1"/>
          </p:cNvSpPr>
          <p:nvPr>
            <p:ph type="sldNum" sz="quarter" idx="5"/>
          </p:nvPr>
        </p:nvSpPr>
        <p:spPr>
          <a:noFill/>
        </p:spPr>
        <p:txBody>
          <a:bodyPr/>
          <a:lstStyle/>
          <a:p>
            <a:fld id="{3A3139BD-BCCA-45CC-A79A-C2EB3F34BECE}" type="slidenum">
              <a:rPr lang="en-US" smtClean="0"/>
              <a:pPr/>
              <a:t>12</a:t>
            </a:fld>
            <a:endParaRPr lang="en-US"/>
          </a:p>
        </p:txBody>
      </p:sp>
    </p:spTree>
    <p:extLst>
      <p:ext uri="{BB962C8B-B14F-4D97-AF65-F5344CB8AC3E}">
        <p14:creationId xmlns:p14="http://schemas.microsoft.com/office/powerpoint/2010/main" val="369120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6A2665A4-FA8B-4941-8FFC-6E7C65E11961}" type="slidenum">
              <a:rPr lang="en-US" smtClean="0">
                <a:latin typeface="Times New Roman" charset="0"/>
                <a:cs typeface="Times New Roman" charset="0"/>
              </a:rPr>
              <a:pPr/>
              <a:t>15</a:t>
            </a:fld>
            <a:endParaRPr lang="en-US">
              <a:latin typeface="Times New Roman" charset="0"/>
              <a:cs typeface="Times New Roman"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07228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630293E9-0BE2-4502-98A9-F6C249B0CCB1}" type="slidenum">
              <a:rPr lang="en-US" smtClean="0">
                <a:latin typeface="Times New Roman" charset="0"/>
                <a:cs typeface="Times New Roman" charset="0"/>
              </a:rPr>
              <a:pPr/>
              <a:t>17</a:t>
            </a:fld>
            <a:endParaRPr lang="en-US">
              <a:latin typeface="Times New Roman" charset="0"/>
              <a:cs typeface="Times New Roman"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65831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a:p>
        </p:txBody>
      </p:sp>
      <p:sp>
        <p:nvSpPr>
          <p:cNvPr id="47108" name="Slide Number Placeholder 3"/>
          <p:cNvSpPr>
            <a:spLocks noGrp="1"/>
          </p:cNvSpPr>
          <p:nvPr>
            <p:ph type="sldNum" sz="quarter" idx="5"/>
          </p:nvPr>
        </p:nvSpPr>
        <p:spPr>
          <a:noFill/>
        </p:spPr>
        <p:txBody>
          <a:bodyPr/>
          <a:lstStyle/>
          <a:p>
            <a:fld id="{E1710697-5305-4139-A77F-83B66333C6C1}" type="slidenum">
              <a:rPr lang="en-US" smtClean="0">
                <a:latin typeface="Times New Roman" charset="0"/>
                <a:cs typeface="Times New Roman" charset="0"/>
              </a:rPr>
              <a:pPr/>
              <a:t>20</a:t>
            </a:fld>
            <a:endParaRPr lang="en-US">
              <a:latin typeface="Times New Roman" charset="0"/>
              <a:cs typeface="Times New Roman" charset="0"/>
            </a:endParaRPr>
          </a:p>
        </p:txBody>
      </p:sp>
    </p:spTree>
    <p:extLst>
      <p:ext uri="{BB962C8B-B14F-4D97-AF65-F5344CB8AC3E}">
        <p14:creationId xmlns:p14="http://schemas.microsoft.com/office/powerpoint/2010/main" val="1793317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a:p>
        </p:txBody>
      </p:sp>
      <p:sp>
        <p:nvSpPr>
          <p:cNvPr id="48132" name="Slide Number Placeholder 3"/>
          <p:cNvSpPr>
            <a:spLocks noGrp="1"/>
          </p:cNvSpPr>
          <p:nvPr>
            <p:ph type="sldNum" sz="quarter" idx="5"/>
          </p:nvPr>
        </p:nvSpPr>
        <p:spPr>
          <a:noFill/>
        </p:spPr>
        <p:txBody>
          <a:bodyPr/>
          <a:lstStyle/>
          <a:p>
            <a:fld id="{61E8D5EF-6788-4995-8C52-423630FE8084}" type="slidenum">
              <a:rPr lang="en-US" smtClean="0">
                <a:latin typeface="Times New Roman" charset="0"/>
                <a:cs typeface="Times New Roman" charset="0"/>
              </a:rPr>
              <a:pPr/>
              <a:t>22</a:t>
            </a:fld>
            <a:endParaRPr lang="en-US">
              <a:latin typeface="Times New Roman" charset="0"/>
              <a:cs typeface="Times New Roman" charset="0"/>
            </a:endParaRPr>
          </a:p>
        </p:txBody>
      </p:sp>
    </p:spTree>
    <p:extLst>
      <p:ext uri="{BB962C8B-B14F-4D97-AF65-F5344CB8AC3E}">
        <p14:creationId xmlns:p14="http://schemas.microsoft.com/office/powerpoint/2010/main" val="1247328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7103697F-C4E9-448F-AF63-831AB06A171D}" type="slidenum">
              <a:rPr lang="en-US" smtClean="0"/>
              <a:pPr/>
              <a:t>24</a:t>
            </a:fld>
            <a:endParaRPr lang="en-US"/>
          </a:p>
        </p:txBody>
      </p:sp>
      <p:sp>
        <p:nvSpPr>
          <p:cNvPr id="29699" name="Rectangle 2"/>
          <p:cNvSpPr>
            <a:spLocks noGrp="1" noRot="1" noChangeAspect="1" noChangeArrowheads="1" noTextEdit="1"/>
          </p:cNvSpPr>
          <p:nvPr>
            <p:ph type="sldImg"/>
          </p:nvPr>
        </p:nvSpPr>
        <p:spPr>
          <a:xfrm>
            <a:off x="1143000" y="685800"/>
            <a:ext cx="4572000" cy="3429000"/>
          </a:xfrm>
          <a:ln/>
        </p:spPr>
      </p:sp>
      <p:sp>
        <p:nvSpPr>
          <p:cNvPr id="297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29766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44002FEC-4E15-417F-BA4A-266D544B0719}" type="slidenum">
              <a:rPr lang="en-US" smtClean="0"/>
              <a:pPr/>
              <a:t>26</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82407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1143000" y="685800"/>
            <a:ext cx="4572000" cy="3429000"/>
          </a:xfrm>
          <a:ln/>
        </p:spPr>
      </p:sp>
      <p:sp>
        <p:nvSpPr>
          <p:cNvPr id="30723" name="Notes Placeholder 2"/>
          <p:cNvSpPr>
            <a:spLocks noGrp="1"/>
          </p:cNvSpPr>
          <p:nvPr>
            <p:ph type="body" idx="1"/>
          </p:nvPr>
        </p:nvSpPr>
        <p:spPr>
          <a:noFill/>
          <a:ln/>
        </p:spPr>
        <p:txBody>
          <a:bodyPr/>
          <a:lstStyle/>
          <a:p>
            <a:endParaRPr lang="en-US"/>
          </a:p>
        </p:txBody>
      </p:sp>
      <p:sp>
        <p:nvSpPr>
          <p:cNvPr id="30724" name="Slide Number Placeholder 3"/>
          <p:cNvSpPr>
            <a:spLocks noGrp="1"/>
          </p:cNvSpPr>
          <p:nvPr>
            <p:ph type="sldNum" sz="quarter" idx="5"/>
          </p:nvPr>
        </p:nvSpPr>
        <p:spPr>
          <a:noFill/>
        </p:spPr>
        <p:txBody>
          <a:bodyPr/>
          <a:lstStyle/>
          <a:p>
            <a:fld id="{8237A0BC-637B-4735-86EE-3300168F32DD}" type="slidenum">
              <a:rPr lang="en-US" smtClean="0"/>
              <a:pPr/>
              <a:t>30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n-US"/>
          </a:p>
        </p:txBody>
      </p:sp>
      <p:sp>
        <p:nvSpPr>
          <p:cNvPr id="31748" name="Slide Number Placeholder 3"/>
          <p:cNvSpPr>
            <a:spLocks noGrp="1"/>
          </p:cNvSpPr>
          <p:nvPr>
            <p:ph type="sldNum" sz="quarter" idx="5"/>
          </p:nvPr>
        </p:nvSpPr>
        <p:spPr>
          <a:noFill/>
        </p:spPr>
        <p:txBody>
          <a:bodyPr/>
          <a:lstStyle/>
          <a:p>
            <a:fld id="{2008AFDE-A93F-4367-88B7-BCC29E068615}" type="slidenum">
              <a:rPr lang="en-US" smtClean="0"/>
              <a:pPr/>
              <a:t>31</a:t>
            </a:fld>
            <a:endParaRPr lang="en-US"/>
          </a:p>
        </p:txBody>
      </p:sp>
    </p:spTree>
    <p:extLst>
      <p:ext uri="{BB962C8B-B14F-4D97-AF65-F5344CB8AC3E}">
        <p14:creationId xmlns:p14="http://schemas.microsoft.com/office/powerpoint/2010/main" val="367403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n-US"/>
          </a:p>
        </p:txBody>
      </p:sp>
      <p:sp>
        <p:nvSpPr>
          <p:cNvPr id="31748" name="Slide Number Placeholder 3"/>
          <p:cNvSpPr>
            <a:spLocks noGrp="1"/>
          </p:cNvSpPr>
          <p:nvPr>
            <p:ph type="sldNum" sz="quarter" idx="5"/>
          </p:nvPr>
        </p:nvSpPr>
        <p:spPr>
          <a:noFill/>
        </p:spPr>
        <p:txBody>
          <a:bodyPr/>
          <a:lstStyle/>
          <a:p>
            <a:fld id="{2008AFDE-A93F-4367-88B7-BCC29E068615}" type="slidenum">
              <a:rPr lang="en-US" smtClean="0"/>
              <a:pPr/>
              <a:t>32</a:t>
            </a:fld>
            <a:endParaRPr lang="en-US"/>
          </a:p>
        </p:txBody>
      </p:sp>
    </p:spTree>
    <p:extLst>
      <p:ext uri="{BB962C8B-B14F-4D97-AF65-F5344CB8AC3E}">
        <p14:creationId xmlns:p14="http://schemas.microsoft.com/office/powerpoint/2010/main" val="4042653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13BAC14A-308D-4BBC-9FFD-7F3591AF584E}"/>
              </a:ext>
            </a:extLst>
          </p:cNvPr>
          <p:cNvSpPr>
            <a:spLocks noGrp="1" noRot="1" noChangeAspect="1" noTextEdit="1"/>
          </p:cNvSpPr>
          <p:nvPr>
            <p:ph type="sldImg"/>
          </p:nvPr>
        </p:nvSpPr>
        <p:spPr>
          <a:ln/>
        </p:spPr>
      </p:sp>
      <p:sp>
        <p:nvSpPr>
          <p:cNvPr id="19459" name="Notes Placeholder 2">
            <a:extLst>
              <a:ext uri="{FF2B5EF4-FFF2-40B4-BE49-F238E27FC236}">
                <a16:creationId xmlns:a16="http://schemas.microsoft.com/office/drawing/2014/main" id="{06517EC2-CCB6-481B-A11C-0179FF2DA10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9460" name="Slide Number Placeholder 3">
            <a:extLst>
              <a:ext uri="{FF2B5EF4-FFF2-40B4-BE49-F238E27FC236}">
                <a16:creationId xmlns:a16="http://schemas.microsoft.com/office/drawing/2014/main" id="{46EB67A8-A913-4F02-932B-B2CECD1CABA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i="1">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b="1" i="1">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b="1" i="1">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b="1" i="1">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b="1" i="1">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b="1" i="1">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b="1" i="1">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b="1" i="1">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b="1" i="1">
                <a:solidFill>
                  <a:schemeClr val="tx1"/>
                </a:solidFill>
                <a:latin typeface="Times New Roman" panose="02020603050405020304" pitchFamily="18" charset="0"/>
                <a:cs typeface="Times New Roman" panose="02020603050405020304" pitchFamily="18" charset="0"/>
              </a:defRPr>
            </a:lvl9pPr>
          </a:lstStyle>
          <a:p>
            <a:pPr eaLnBrk="1" hangingPunct="1"/>
            <a:fld id="{D95D1F9B-2C01-4EDA-8F8F-A8CF1500D63D}" type="slidenum">
              <a:rPr lang="en-US" altLang="en-US" sz="1200"/>
              <a:pPr eaLnBrk="1" hangingPunct="1"/>
              <a:t>37</a:t>
            </a:fld>
            <a:endParaRPr lang="en-US"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31BC2BEF-7D55-4D6B-902D-06E0CC1BF33E}" type="slidenum">
              <a:rPr lang="en-US" smtClean="0"/>
              <a:pPr/>
              <a:t>43</a:t>
            </a:fld>
            <a:endParaRPr lang="en-US"/>
          </a:p>
        </p:txBody>
      </p:sp>
      <p:sp>
        <p:nvSpPr>
          <p:cNvPr id="33795" name="Rectangle 2"/>
          <p:cNvSpPr>
            <a:spLocks noGrp="1" noRot="1" noChangeAspect="1" noChangeArrowheads="1" noTextEdit="1"/>
          </p:cNvSpPr>
          <p:nvPr>
            <p:ph type="sldImg"/>
          </p:nvPr>
        </p:nvSpPr>
        <p:spPr>
          <a:xfrm>
            <a:off x="1143000" y="685800"/>
            <a:ext cx="4572000" cy="3429000"/>
          </a:xfrm>
          <a:ln/>
        </p:spPr>
      </p:sp>
      <p:sp>
        <p:nvSpPr>
          <p:cNvPr id="337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2" y="2438401"/>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en-US"/>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en-US"/>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n-US"/>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en-US"/>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grpSp>
      <p:sp>
        <p:nvSpPr>
          <p:cNvPr id="6156" name="Rectangle 12"/>
          <p:cNvSpPr>
            <a:spLocks noGrp="1" noChangeArrowheads="1"/>
          </p:cNvSpPr>
          <p:nvPr>
            <p:ph type="ctrTitle"/>
          </p:nvPr>
        </p:nvSpPr>
        <p:spPr>
          <a:xfrm>
            <a:off x="990600" y="1676401"/>
            <a:ext cx="7772400" cy="1462088"/>
          </a:xfrm>
        </p:spPr>
        <p:txBody>
          <a:bodyPr/>
          <a:lstStyle>
            <a:lvl1pPr>
              <a:defRPr/>
            </a:lvl1pPr>
          </a:lstStyle>
          <a:p>
            <a:r>
              <a:rPr lang="en-US"/>
              <a:t>Click to edit Master title style</a:t>
            </a:r>
          </a:p>
        </p:txBody>
      </p:sp>
      <p:sp>
        <p:nvSpPr>
          <p:cNvPr id="6157"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5D2AB6C9-CC85-4443-9483-EBD0D8B2D94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D0F79C17-79B4-4EAF-B0EF-96B9CB6320D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0B86F5E1-6B28-4AFF-B0E0-24F18A94441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4C9ABCAF-2E42-4C7F-99AF-B61601EB33F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09979511-E492-40F8-A21F-61569A7D889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E19CDE96-82B9-485C-A96E-9F437F3CAE9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97EDE7AF-7C79-4E58-A6F0-B021A7F5C2A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EC22EDF5-77D6-46E8-BF79-B4CC8D44D6B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AE9F7A02-1E7B-42A5-9F36-54E26FBBEDA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5C0D6993-F006-4B23-93F1-C56F96F4BC9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4"/>
            <a:ext cx="1951039"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9" y="214314"/>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20522452-35A9-40C8-ADDA-45703E4A0C6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ltGray">
          <a:xfrm>
            <a:off x="417514" y="1098551"/>
            <a:ext cx="438151" cy="474663"/>
          </a:xfrm>
          <a:prstGeom prst="rect">
            <a:avLst/>
          </a:prstGeom>
          <a:solidFill>
            <a:schemeClr val="accent2"/>
          </a:solidFill>
          <a:ln w="9525">
            <a:noFill/>
            <a:miter lim="800000"/>
            <a:headEnd/>
            <a:tailEnd/>
          </a:ln>
          <a:effectLst/>
        </p:spPr>
        <p:txBody>
          <a:bodyPr wrap="none" anchor="ctr"/>
          <a:lstStyle/>
          <a:p>
            <a:pPr algn="ctr">
              <a:defRPr/>
            </a:pPr>
            <a:endParaRPr kumimoji="1" lang="en-US" b="0" i="0">
              <a:latin typeface="Tahoma" pitchFamily="34" charset="0"/>
              <a:cs typeface="Arial" charset="0"/>
            </a:endParaRPr>
          </a:p>
        </p:txBody>
      </p:sp>
      <p:sp>
        <p:nvSpPr>
          <p:cNvPr id="5123" name="Rectangle 3"/>
          <p:cNvSpPr>
            <a:spLocks noChangeArrowheads="1"/>
          </p:cNvSpPr>
          <p:nvPr/>
        </p:nvSpPr>
        <p:spPr bwMode="ltGray">
          <a:xfrm>
            <a:off x="800100" y="1098551"/>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kumimoji="1" lang="en-US" b="0" i="0">
              <a:latin typeface="Tahoma" pitchFamily="34" charset="0"/>
              <a:cs typeface="Arial" charset="0"/>
            </a:endParaRPr>
          </a:p>
        </p:txBody>
      </p:sp>
      <p:sp>
        <p:nvSpPr>
          <p:cNvPr id="5124" name="Rectangle 4"/>
          <p:cNvSpPr>
            <a:spLocks noChangeArrowheads="1"/>
          </p:cNvSpPr>
          <p:nvPr/>
        </p:nvSpPr>
        <p:spPr bwMode="ltGray">
          <a:xfrm>
            <a:off x="541339" y="1520825"/>
            <a:ext cx="422275" cy="474663"/>
          </a:xfrm>
          <a:prstGeom prst="rect">
            <a:avLst/>
          </a:prstGeom>
          <a:solidFill>
            <a:schemeClr val="folHlink"/>
          </a:solidFill>
          <a:ln w="9525">
            <a:noFill/>
            <a:miter lim="800000"/>
            <a:headEnd/>
            <a:tailEnd/>
          </a:ln>
          <a:effectLst/>
        </p:spPr>
        <p:txBody>
          <a:bodyPr wrap="none" anchor="ctr"/>
          <a:lstStyle/>
          <a:p>
            <a:pPr algn="ctr">
              <a:defRPr/>
            </a:pPr>
            <a:endParaRPr kumimoji="1" lang="en-US" b="0" i="0">
              <a:latin typeface="Tahoma" pitchFamily="34" charset="0"/>
              <a:cs typeface="Arial" charset="0"/>
            </a:endParaRPr>
          </a:p>
        </p:txBody>
      </p:sp>
      <p:sp>
        <p:nvSpPr>
          <p:cNvPr id="5125" name="Rectangle 5"/>
          <p:cNvSpPr>
            <a:spLocks noChangeArrowheads="1"/>
          </p:cNvSpPr>
          <p:nvPr/>
        </p:nvSpPr>
        <p:spPr bwMode="ltGray">
          <a:xfrm>
            <a:off x="911226"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kumimoji="1" lang="en-US" b="0" i="0">
              <a:latin typeface="Tahoma" pitchFamily="34" charset="0"/>
              <a:cs typeface="Arial" charset="0"/>
            </a:endParaRPr>
          </a:p>
        </p:txBody>
      </p:sp>
      <p:sp>
        <p:nvSpPr>
          <p:cNvPr id="5126" name="Rectangle 6"/>
          <p:cNvSpPr>
            <a:spLocks noChangeArrowheads="1"/>
          </p:cNvSpPr>
          <p:nvPr/>
        </p:nvSpPr>
        <p:spPr bwMode="ltGray">
          <a:xfrm>
            <a:off x="127001" y="1447801"/>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b="0" i="0">
              <a:latin typeface="Tahoma" pitchFamily="34" charset="0"/>
              <a:cs typeface="Arial" charset="0"/>
            </a:endParaRPr>
          </a:p>
        </p:txBody>
      </p:sp>
      <p:sp>
        <p:nvSpPr>
          <p:cNvPr id="5127" name="Rectangle 7"/>
          <p:cNvSpPr>
            <a:spLocks noChangeArrowheads="1"/>
          </p:cNvSpPr>
          <p:nvPr/>
        </p:nvSpPr>
        <p:spPr bwMode="gray">
          <a:xfrm>
            <a:off x="762001" y="990601"/>
            <a:ext cx="31751" cy="1052513"/>
          </a:xfrm>
          <a:prstGeom prst="rect">
            <a:avLst/>
          </a:prstGeom>
          <a:solidFill>
            <a:schemeClr val="bg2"/>
          </a:solidFill>
          <a:ln w="9525">
            <a:noFill/>
            <a:miter lim="800000"/>
            <a:headEnd/>
            <a:tailEnd/>
          </a:ln>
          <a:effectLst/>
        </p:spPr>
        <p:txBody>
          <a:bodyPr wrap="none" anchor="ctr"/>
          <a:lstStyle/>
          <a:p>
            <a:pPr algn="ctr">
              <a:defRPr/>
            </a:pPr>
            <a:endParaRPr kumimoji="1" lang="en-US" b="0" i="0">
              <a:latin typeface="Tahoma" pitchFamily="34" charset="0"/>
              <a:cs typeface="Arial" charset="0"/>
            </a:endParaRPr>
          </a:p>
        </p:txBody>
      </p:sp>
      <p:sp>
        <p:nvSpPr>
          <p:cNvPr id="5128" name="Rectangle 8"/>
          <p:cNvSpPr>
            <a:spLocks noChangeArrowheads="1"/>
          </p:cNvSpPr>
          <p:nvPr/>
        </p:nvSpPr>
        <p:spPr bwMode="gray">
          <a:xfrm>
            <a:off x="442914"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b="0" i="0">
              <a:latin typeface="Tahoma" pitchFamily="34" charset="0"/>
              <a:cs typeface="Arial" charset="0"/>
            </a:endParaRPr>
          </a:p>
        </p:txBody>
      </p:sp>
      <p:sp>
        <p:nvSpPr>
          <p:cNvPr id="1033" name="Rectangle 9"/>
          <p:cNvSpPr>
            <a:spLocks noGrp="1" noChangeArrowheads="1"/>
          </p:cNvSpPr>
          <p:nvPr>
            <p:ph type="title"/>
          </p:nvPr>
        </p:nvSpPr>
        <p:spPr bwMode="auto">
          <a:xfrm>
            <a:off x="1150939" y="214314"/>
            <a:ext cx="7793037" cy="14620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31" name="Rectangle 11"/>
          <p:cNvSpPr>
            <a:spLocks noGrp="1" noChangeArrowheads="1"/>
          </p:cNvSpPr>
          <p:nvPr>
            <p:ph type="dt" sz="half" idx="2"/>
          </p:nvPr>
        </p:nvSpPr>
        <p:spPr bwMode="auto">
          <a:xfrm>
            <a:off x="1162051"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i="0">
                <a:latin typeface="+mn-lt"/>
                <a:cs typeface="+mn-cs"/>
              </a:defRPr>
            </a:lvl1pPr>
          </a:lstStyle>
          <a:p>
            <a:pPr>
              <a:defRPr/>
            </a:pPr>
            <a:endParaRPr lang="en-US"/>
          </a:p>
        </p:txBody>
      </p:sp>
      <p:sp>
        <p:nvSpPr>
          <p:cNvPr id="5132"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b="0" i="0">
                <a:latin typeface="+mn-lt"/>
                <a:cs typeface="+mn-cs"/>
              </a:defRPr>
            </a:lvl1pPr>
          </a:lstStyle>
          <a:p>
            <a:pPr>
              <a:defRPr/>
            </a:pPr>
            <a:endParaRPr lang="en-US"/>
          </a:p>
        </p:txBody>
      </p:sp>
      <p:sp>
        <p:nvSpPr>
          <p:cNvPr id="5133" name="Rectangle 13"/>
          <p:cNvSpPr>
            <a:spLocks noGrp="1" noChangeArrowheads="1"/>
          </p:cNvSpPr>
          <p:nvPr>
            <p:ph type="sldNum" sz="quarter" idx="4"/>
          </p:nvPr>
        </p:nvSpPr>
        <p:spPr bwMode="auto">
          <a:xfrm>
            <a:off x="7042151"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b="0" i="0">
                <a:latin typeface="+mn-lt"/>
                <a:cs typeface="+mn-cs"/>
              </a:defRPr>
            </a:lvl1pPr>
          </a:lstStyle>
          <a:p>
            <a:pPr>
              <a:defRPr/>
            </a:pPr>
            <a:fld id="{03583738-7D37-465E-AD6D-02AF14D8B77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88"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Arial" charset="0"/>
        </a:defRPr>
      </a:lvl2pPr>
      <a:lvl3pPr algn="l" rtl="0" eaLnBrk="0" fontAlgn="base" hangingPunct="0">
        <a:spcBef>
          <a:spcPct val="0"/>
        </a:spcBef>
        <a:spcAft>
          <a:spcPct val="0"/>
        </a:spcAft>
        <a:defRPr sz="4400">
          <a:solidFill>
            <a:schemeClr val="tx2"/>
          </a:solidFill>
          <a:latin typeface="Tahoma" pitchFamily="34" charset="0"/>
          <a:cs typeface="Arial" charset="0"/>
        </a:defRPr>
      </a:lvl3pPr>
      <a:lvl4pPr algn="l" rtl="0" eaLnBrk="0" fontAlgn="base" hangingPunct="0">
        <a:spcBef>
          <a:spcPct val="0"/>
        </a:spcBef>
        <a:spcAft>
          <a:spcPct val="0"/>
        </a:spcAft>
        <a:defRPr sz="4400">
          <a:solidFill>
            <a:schemeClr val="tx2"/>
          </a:solidFill>
          <a:latin typeface="Tahoma" pitchFamily="34" charset="0"/>
          <a:cs typeface="Arial" charset="0"/>
        </a:defRPr>
      </a:lvl4pPr>
      <a:lvl5pPr algn="l" rtl="0" eaLnBrk="0" fontAlgn="base" hangingPunct="0">
        <a:spcBef>
          <a:spcPct val="0"/>
        </a:spcBef>
        <a:spcAft>
          <a:spcPct val="0"/>
        </a:spcAft>
        <a:defRPr sz="4400">
          <a:solidFill>
            <a:schemeClr val="tx2"/>
          </a:solidFill>
          <a:latin typeface="Tahoma" pitchFamily="34" charset="0"/>
          <a:cs typeface="Arial" charset="0"/>
        </a:defRPr>
      </a:lvl5pPr>
      <a:lvl6pPr marL="457200" algn="l" rtl="0" fontAlgn="base">
        <a:spcBef>
          <a:spcPct val="0"/>
        </a:spcBef>
        <a:spcAft>
          <a:spcPct val="0"/>
        </a:spcAft>
        <a:defRPr sz="4400">
          <a:solidFill>
            <a:schemeClr val="tx2"/>
          </a:solidFill>
          <a:latin typeface="Tahoma" pitchFamily="34" charset="0"/>
          <a:cs typeface="Arial" charset="0"/>
        </a:defRPr>
      </a:lvl6pPr>
      <a:lvl7pPr marL="914400" algn="l" rtl="0" fontAlgn="base">
        <a:spcBef>
          <a:spcPct val="0"/>
        </a:spcBef>
        <a:spcAft>
          <a:spcPct val="0"/>
        </a:spcAft>
        <a:defRPr sz="4400">
          <a:solidFill>
            <a:schemeClr val="tx2"/>
          </a:solidFill>
          <a:latin typeface="Tahoma" pitchFamily="34" charset="0"/>
          <a:cs typeface="Arial" charset="0"/>
        </a:defRPr>
      </a:lvl7pPr>
      <a:lvl8pPr marL="1371600" algn="l" rtl="0" fontAlgn="base">
        <a:spcBef>
          <a:spcPct val="0"/>
        </a:spcBef>
        <a:spcAft>
          <a:spcPct val="0"/>
        </a:spcAft>
        <a:defRPr sz="4400">
          <a:solidFill>
            <a:schemeClr val="tx2"/>
          </a:solidFill>
          <a:latin typeface="Tahoma" pitchFamily="34" charset="0"/>
          <a:cs typeface="Arial" charset="0"/>
        </a:defRPr>
      </a:lvl8pPr>
      <a:lvl9pPr marL="1828800" algn="l" rtl="0" fontAlgn="base">
        <a:spcBef>
          <a:spcPct val="0"/>
        </a:spcBef>
        <a:spcAft>
          <a:spcPct val="0"/>
        </a:spcAft>
        <a:defRPr sz="4400">
          <a:solidFill>
            <a:schemeClr val="tx2"/>
          </a:solidFill>
          <a:latin typeface="Tahoma" pitchFamily="34" charset="0"/>
          <a:cs typeface="Arial"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12.xm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52412" y="304800"/>
            <a:ext cx="8867776" cy="1219200"/>
          </a:xfrm>
        </p:spPr>
        <p:txBody>
          <a:bodyPr/>
          <a:lstStyle/>
          <a:p>
            <a:pPr algn="ctr"/>
            <a:br>
              <a:rPr lang="en-US" sz="2800" i="1" dirty="0"/>
            </a:br>
            <a:br>
              <a:rPr lang="en-US" sz="2800" i="1" dirty="0"/>
            </a:br>
            <a:br>
              <a:rPr lang="en-US" sz="2800" i="1" dirty="0"/>
            </a:br>
            <a:r>
              <a:rPr lang="en-US" sz="2800" i="1" dirty="0"/>
              <a:t>ARIZONA MASONIC FOUNDATION FOR CHILDREN'S </a:t>
            </a:r>
            <a:br>
              <a:rPr lang="en-US" sz="2800" i="1" dirty="0"/>
            </a:br>
            <a:r>
              <a:rPr lang="en-US" sz="2800" i="1" dirty="0"/>
              <a:t>Masonic Model Student Assistance Program</a:t>
            </a:r>
            <a:br>
              <a:rPr lang="en-US" sz="2800" i="1" dirty="0"/>
            </a:br>
            <a:r>
              <a:rPr lang="en-US" sz="2800" i="1" dirty="0"/>
              <a:t>(Children at Risk)</a:t>
            </a:r>
          </a:p>
        </p:txBody>
      </p:sp>
      <p:sp>
        <p:nvSpPr>
          <p:cNvPr id="63491" name="Rectangle 3"/>
          <p:cNvSpPr>
            <a:spLocks noGrp="1" noChangeArrowheads="1"/>
          </p:cNvSpPr>
          <p:nvPr>
            <p:ph type="body" idx="1"/>
          </p:nvPr>
        </p:nvSpPr>
        <p:spPr>
          <a:xfrm>
            <a:off x="609600" y="2362201"/>
            <a:ext cx="8345488" cy="3770313"/>
          </a:xfrm>
        </p:spPr>
        <p:txBody>
          <a:bodyPr/>
          <a:lstStyle/>
          <a:p>
            <a:pPr algn="ctr">
              <a:buFont typeface="Wingdings" pitchFamily="2" charset="2"/>
              <a:buNone/>
            </a:pPr>
            <a:endParaRPr lang="en-US" sz="2800" b="1" dirty="0"/>
          </a:p>
          <a:p>
            <a:pPr algn="ctr">
              <a:buFont typeface="Wingdings" pitchFamily="2" charset="2"/>
              <a:buNone/>
            </a:pPr>
            <a:endParaRPr lang="en-US" sz="2800" b="1" dirty="0"/>
          </a:p>
          <a:p>
            <a:pPr algn="ctr">
              <a:buFont typeface="Wingdings" pitchFamily="2" charset="2"/>
              <a:buNone/>
            </a:pPr>
            <a:endParaRPr lang="en-US" sz="2800" b="1" dirty="0">
              <a:solidFill>
                <a:srgbClr val="FF0000"/>
              </a:solidFill>
            </a:endParaRPr>
          </a:p>
          <a:p>
            <a:pPr algn="ctr">
              <a:buFont typeface="Wingdings" pitchFamily="2" charset="2"/>
              <a:buNone/>
            </a:pPr>
            <a:endParaRPr lang="en-US" sz="2800" b="1" dirty="0">
              <a:solidFill>
                <a:srgbClr val="FF0000"/>
              </a:solidFill>
            </a:endParaRPr>
          </a:p>
        </p:txBody>
      </p:sp>
      <p:sp>
        <p:nvSpPr>
          <p:cNvPr id="2" name="Rectangle 1">
            <a:extLst>
              <a:ext uri="{FF2B5EF4-FFF2-40B4-BE49-F238E27FC236}">
                <a16:creationId xmlns:a16="http://schemas.microsoft.com/office/drawing/2014/main" id="{BC3F6560-9F8B-433C-8C24-6D4A898E69A4}"/>
              </a:ext>
            </a:extLst>
          </p:cNvPr>
          <p:cNvSpPr/>
          <p:nvPr/>
        </p:nvSpPr>
        <p:spPr>
          <a:xfrm>
            <a:off x="1447800" y="3048000"/>
            <a:ext cx="6477000" cy="2246769"/>
          </a:xfrm>
          <a:prstGeom prst="rect">
            <a:avLst/>
          </a:prstGeom>
        </p:spPr>
        <p:txBody>
          <a:bodyPr wrap="square">
            <a:spAutoFit/>
          </a:bodyPr>
          <a:lstStyle/>
          <a:p>
            <a:pPr algn="ctr">
              <a:buNone/>
            </a:pPr>
            <a:r>
              <a:rPr lang="en-US" sz="2800" dirty="0">
                <a:solidFill>
                  <a:schemeClr val="tx2"/>
                </a:solidFill>
              </a:rPr>
              <a:t>INFORMATION BRIEFING </a:t>
            </a:r>
          </a:p>
          <a:p>
            <a:pPr algn="ctr">
              <a:buNone/>
            </a:pPr>
            <a:r>
              <a:rPr lang="en-US" sz="2800" dirty="0">
                <a:solidFill>
                  <a:schemeClr val="tx2"/>
                </a:solidFill>
              </a:rPr>
              <a:t>FOR GRAND LODGE LEADERSHIP CONFERENCE</a:t>
            </a:r>
          </a:p>
          <a:p>
            <a:pPr algn="ctr">
              <a:buNone/>
            </a:pPr>
            <a:endParaRPr lang="en-US" sz="2800" dirty="0">
              <a:solidFill>
                <a:schemeClr val="tx2"/>
              </a:solidFill>
            </a:endParaRPr>
          </a:p>
          <a:p>
            <a:pPr algn="ctr">
              <a:buNone/>
            </a:pPr>
            <a:r>
              <a:rPr lang="en-US" sz="2800" dirty="0">
                <a:solidFill>
                  <a:schemeClr val="tx2"/>
                </a:solidFill>
              </a:rPr>
              <a:t>March  29 - 31, 2019</a:t>
            </a:r>
          </a:p>
        </p:txBody>
      </p:sp>
    </p:spTree>
  </p:cSld>
  <p:clrMapOvr>
    <a:masterClrMapping/>
  </p:clrMapOvr>
  <p:transition advTm="17499"/>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150939" y="214315"/>
            <a:ext cx="7793037" cy="928686"/>
          </a:xfrm>
        </p:spPr>
        <p:txBody>
          <a:bodyPr/>
          <a:lstStyle/>
          <a:p>
            <a:pPr algn="ctr" eaLnBrk="1" hangingPunct="1"/>
            <a:r>
              <a:rPr lang="en-US" sz="2800" b="1" i="1" dirty="0">
                <a:latin typeface="Times New Roman" pitchFamily="18" charset="0"/>
                <a:cs typeface="Times New Roman" pitchFamily="18" charset="0"/>
              </a:rPr>
              <a:t>Chinese Proverb</a:t>
            </a:r>
          </a:p>
        </p:txBody>
      </p:sp>
      <p:sp>
        <p:nvSpPr>
          <p:cNvPr id="4099" name="Rectangle 3"/>
          <p:cNvSpPr>
            <a:spLocks noGrp="1" noChangeArrowheads="1"/>
          </p:cNvSpPr>
          <p:nvPr>
            <p:ph type="body" idx="1"/>
          </p:nvPr>
        </p:nvSpPr>
        <p:spPr/>
        <p:txBody>
          <a:bodyPr/>
          <a:lstStyle/>
          <a:p>
            <a:pPr eaLnBrk="1" hangingPunct="1">
              <a:buFont typeface="Wingdings" pitchFamily="2" charset="2"/>
              <a:buNone/>
            </a:pPr>
            <a:r>
              <a:rPr lang="en-US" b="1" i="1"/>
              <a:t>	</a:t>
            </a:r>
          </a:p>
          <a:p>
            <a:pPr eaLnBrk="1" hangingPunct="1">
              <a:buFont typeface="Wingdings" pitchFamily="2" charset="2"/>
              <a:buNone/>
            </a:pPr>
            <a:endParaRPr lang="en-US" b="1" i="1"/>
          </a:p>
          <a:p>
            <a:pPr eaLnBrk="1" hangingPunct="1">
              <a:buFont typeface="Wingdings" pitchFamily="2" charset="2"/>
              <a:buNone/>
            </a:pPr>
            <a:r>
              <a:rPr lang="en-US" b="1" i="1"/>
              <a:t>	</a:t>
            </a:r>
            <a:r>
              <a:rPr lang="en-US" b="1" i="1">
                <a:solidFill>
                  <a:schemeClr val="tx2"/>
                </a:solidFill>
                <a:latin typeface="Times New Roman" pitchFamily="18" charset="0"/>
                <a:cs typeface="Times New Roman" pitchFamily="18" charset="0"/>
              </a:rPr>
              <a:t>“A child’s life is like a piece of paper on which every person leaves a mark.”</a:t>
            </a:r>
            <a:endParaRPr lang="en-US" sz="2400" b="1" i="1">
              <a:solidFill>
                <a:schemeClr val="tx2"/>
              </a:solidFill>
              <a:latin typeface="Times New Roman" pitchFamily="18" charset="0"/>
              <a:cs typeface="Times New Roman" pitchFamily="18" charset="0"/>
            </a:endParaRPr>
          </a:p>
          <a:p>
            <a:pPr eaLnBrk="1" hangingPunct="1"/>
            <a:endParaRPr lang="en-US" sz="2400">
              <a:solidFill>
                <a:schemeClr val="tx2"/>
              </a:solidFill>
              <a:latin typeface="Times New Roman" pitchFamily="18" charset="0"/>
              <a:cs typeface="Times New Roman" pitchFamily="18" charset="0"/>
            </a:endParaRPr>
          </a:p>
        </p:txBody>
      </p:sp>
    </p:spTree>
  </p:cSld>
  <p:clrMapOvr>
    <a:masterClrMapping/>
  </p:clrMapOvr>
  <p:transition advTm="1208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99">
                                            <p:txEl>
                                              <p:pRg st="2" end="2"/>
                                            </p:txEl>
                                          </p:spTgt>
                                        </p:tgtEl>
                                        <p:attrNameLst>
                                          <p:attrName>style.visibility</p:attrName>
                                        </p:attrNameLst>
                                      </p:cBhvr>
                                      <p:to>
                                        <p:strVal val="visible"/>
                                      </p:to>
                                    </p:set>
                                    <p:anim calcmode="lin" valueType="num">
                                      <p:cBhvr additive="base">
                                        <p:cTn id="7" dur="500" fill="hold"/>
                                        <p:tgtEl>
                                          <p:spTgt spid="4099">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0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66801" y="304800"/>
            <a:ext cx="7793039" cy="1066800"/>
          </a:xfrm>
        </p:spPr>
        <p:txBody>
          <a:bodyPr/>
          <a:lstStyle/>
          <a:p>
            <a:pPr algn="ctr" eaLnBrk="1" hangingPunct="1"/>
            <a:r>
              <a:rPr lang="en-US" sz="2800" b="1" i="1" dirty="0">
                <a:latin typeface="Times New Roman" pitchFamily="18" charset="0"/>
                <a:cs typeface="Times New Roman" pitchFamily="18" charset="0"/>
              </a:rPr>
              <a:t>Children and Teens in America Today</a:t>
            </a:r>
            <a:br>
              <a:rPr lang="en-US" sz="2800" b="1" i="1" dirty="0">
                <a:latin typeface="Times New Roman" pitchFamily="18" charset="0"/>
                <a:cs typeface="Times New Roman" pitchFamily="18" charset="0"/>
              </a:rPr>
            </a:br>
            <a:r>
              <a:rPr lang="en-US" sz="2800" b="1" i="1" dirty="0">
                <a:latin typeface="Times New Roman" pitchFamily="18" charset="0"/>
                <a:cs typeface="Times New Roman" pitchFamily="18" charset="0"/>
              </a:rPr>
              <a:t>Provided by: CDF (2017-2018)</a:t>
            </a:r>
          </a:p>
        </p:txBody>
      </p:sp>
      <p:sp>
        <p:nvSpPr>
          <p:cNvPr id="75779" name="Rectangle 3"/>
          <p:cNvSpPr>
            <a:spLocks noGrp="1" noChangeArrowheads="1"/>
          </p:cNvSpPr>
          <p:nvPr>
            <p:ph type="body" idx="1"/>
          </p:nvPr>
        </p:nvSpPr>
        <p:spPr>
          <a:xfrm>
            <a:off x="304800" y="1752600"/>
            <a:ext cx="8650288" cy="4800600"/>
          </a:xfrm>
        </p:spPr>
        <p:txBody>
          <a:bodyPr/>
          <a:lstStyle/>
          <a:p>
            <a:pPr marL="0" indent="0">
              <a:buNone/>
            </a:pPr>
            <a:endParaRPr lang="en-US" sz="600" b="1" dirty="0"/>
          </a:p>
          <a:p>
            <a:pPr marL="0" indent="0">
              <a:buNone/>
            </a:pPr>
            <a:r>
              <a:rPr lang="en-US" sz="2400" b="1" dirty="0">
                <a:solidFill>
                  <a:schemeClr val="tx2"/>
                </a:solidFill>
              </a:rPr>
              <a:t>Each Day in America - 2016</a:t>
            </a:r>
          </a:p>
          <a:p>
            <a:pPr lvl="1"/>
            <a:r>
              <a:rPr lang="en-US" sz="2400" b="1" dirty="0">
                <a:solidFill>
                  <a:schemeClr val="tx2"/>
                </a:solidFill>
              </a:rPr>
              <a:t>4</a:t>
            </a:r>
            <a:r>
              <a:rPr lang="en-US" sz="2400" dirty="0">
                <a:solidFill>
                  <a:schemeClr val="tx2"/>
                </a:solidFill>
              </a:rPr>
              <a:t> Children Are Killed By Abuse Or Neglect - </a:t>
            </a:r>
            <a:r>
              <a:rPr lang="en-US" sz="2400" b="1" dirty="0">
                <a:solidFill>
                  <a:schemeClr val="tx2"/>
                </a:solidFill>
              </a:rPr>
              <a:t>48</a:t>
            </a:r>
            <a:r>
              <a:rPr lang="en-US" sz="2400" dirty="0">
                <a:solidFill>
                  <a:schemeClr val="tx2"/>
                </a:solidFill>
              </a:rPr>
              <a:t> Children Or Teens Are Injured Or Killed With A Gun - </a:t>
            </a:r>
            <a:r>
              <a:rPr lang="en-US" sz="2400" b="1" dirty="0">
                <a:solidFill>
                  <a:schemeClr val="tx2"/>
                </a:solidFill>
              </a:rPr>
              <a:t>6</a:t>
            </a:r>
            <a:r>
              <a:rPr lang="en-US" sz="2400" dirty="0">
                <a:solidFill>
                  <a:schemeClr val="tx2"/>
                </a:solidFill>
              </a:rPr>
              <a:t> Children Or Teens Are Killed By Guns - </a:t>
            </a:r>
            <a:r>
              <a:rPr lang="en-US" sz="2400" b="1" dirty="0">
                <a:solidFill>
                  <a:schemeClr val="tx2"/>
                </a:solidFill>
              </a:rPr>
              <a:t>6 Children Or Teens Commit Suicide</a:t>
            </a:r>
          </a:p>
          <a:p>
            <a:pPr marL="457200" lvl="1" indent="0">
              <a:buNone/>
            </a:pPr>
            <a:r>
              <a:rPr lang="en-US" sz="800" b="1" dirty="0">
                <a:solidFill>
                  <a:schemeClr val="tx2"/>
                </a:solidFill>
              </a:rPr>
              <a:t> </a:t>
            </a:r>
          </a:p>
          <a:p>
            <a:pPr lvl="1"/>
            <a:r>
              <a:rPr lang="en-US" sz="2400" b="1" dirty="0">
                <a:solidFill>
                  <a:schemeClr val="tx2"/>
                </a:solidFill>
              </a:rPr>
              <a:t>4,396</a:t>
            </a:r>
            <a:r>
              <a:rPr lang="en-US" sz="2400" dirty="0">
                <a:solidFill>
                  <a:schemeClr val="tx2"/>
                </a:solidFill>
              </a:rPr>
              <a:t> Babies Are Born To Unmarried Mothers - </a:t>
            </a:r>
            <a:r>
              <a:rPr lang="en-US" sz="2400" b="1" dirty="0">
                <a:solidFill>
                  <a:schemeClr val="tx2"/>
                </a:solidFill>
              </a:rPr>
              <a:t>761</a:t>
            </a:r>
            <a:r>
              <a:rPr lang="en-US" sz="2400" dirty="0">
                <a:solidFill>
                  <a:schemeClr val="tx2"/>
                </a:solidFill>
              </a:rPr>
              <a:t> To Teen Mothers - </a:t>
            </a:r>
            <a:r>
              <a:rPr lang="en-US" sz="2400" b="1" dirty="0">
                <a:solidFill>
                  <a:schemeClr val="tx2"/>
                </a:solidFill>
              </a:rPr>
              <a:t>2,500</a:t>
            </a:r>
            <a:r>
              <a:rPr lang="en-US" sz="2400" dirty="0">
                <a:solidFill>
                  <a:schemeClr val="tx2"/>
                </a:solidFill>
              </a:rPr>
              <a:t> Into Poverty </a:t>
            </a:r>
            <a:r>
              <a:rPr lang="en-US" sz="2400" b="1" dirty="0">
                <a:solidFill>
                  <a:schemeClr val="tx2"/>
                </a:solidFill>
              </a:rPr>
              <a:t>1,151</a:t>
            </a:r>
            <a:r>
              <a:rPr lang="en-US" sz="2400" dirty="0">
                <a:solidFill>
                  <a:schemeClr val="tx2"/>
                </a:solidFill>
              </a:rPr>
              <a:t> Into Extreme Poverty. </a:t>
            </a:r>
            <a:r>
              <a:rPr lang="en-US" sz="2400" b="1" dirty="0">
                <a:solidFill>
                  <a:schemeClr val="tx2"/>
                </a:solidFill>
              </a:rPr>
              <a:t>1,345 </a:t>
            </a:r>
            <a:r>
              <a:rPr lang="en-US" sz="2400" dirty="0">
                <a:solidFill>
                  <a:schemeClr val="tx2"/>
                </a:solidFill>
              </a:rPr>
              <a:t>Without Health Insurance. </a:t>
            </a:r>
            <a:r>
              <a:rPr lang="en-US" sz="2400" b="1" dirty="0">
                <a:solidFill>
                  <a:schemeClr val="tx2"/>
                </a:solidFill>
              </a:rPr>
              <a:t>874</a:t>
            </a:r>
            <a:r>
              <a:rPr lang="en-US" sz="2400" dirty="0">
                <a:solidFill>
                  <a:schemeClr val="tx2"/>
                </a:solidFill>
              </a:rPr>
              <a:t> At Low Birthweight</a:t>
            </a:r>
          </a:p>
          <a:p>
            <a:pPr marL="457200" lvl="1" indent="0">
              <a:buNone/>
            </a:pPr>
            <a:endParaRPr lang="en-US" sz="800" dirty="0"/>
          </a:p>
          <a:p>
            <a:pPr marL="0" indent="0">
              <a:buNone/>
            </a:pPr>
            <a:r>
              <a:rPr lang="en-US" sz="2800" dirty="0"/>
              <a:t> </a:t>
            </a:r>
          </a:p>
          <a:p>
            <a:endParaRPr lang="en-US" sz="2800" dirty="0"/>
          </a:p>
        </p:txBody>
      </p:sp>
    </p:spTree>
    <p:custDataLst>
      <p:tags r:id="rId1"/>
    </p:custDataLst>
  </p:cSld>
  <p:clrMapOvr>
    <a:masterClrMapping/>
  </p:clrMapOvr>
  <p:transition advTm="363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5779">
                                            <p:txEl>
                                              <p:pRg st="1" end="1"/>
                                            </p:txEl>
                                          </p:spTgt>
                                        </p:tgtEl>
                                        <p:attrNameLst>
                                          <p:attrName>style.visibility</p:attrName>
                                        </p:attrNameLst>
                                      </p:cBhvr>
                                      <p:to>
                                        <p:strVal val="visible"/>
                                      </p:to>
                                    </p:set>
                                    <p:anim calcmode="lin" valueType="num">
                                      <p:cBhvr additive="base">
                                        <p:cTn id="7" dur="500" fill="hold"/>
                                        <p:tgtEl>
                                          <p:spTgt spid="7577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57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5779">
                                            <p:txEl>
                                              <p:pRg st="2" end="2"/>
                                            </p:txEl>
                                          </p:spTgt>
                                        </p:tgtEl>
                                        <p:attrNameLst>
                                          <p:attrName>style.visibility</p:attrName>
                                        </p:attrNameLst>
                                      </p:cBhvr>
                                      <p:to>
                                        <p:strVal val="visible"/>
                                      </p:to>
                                    </p:set>
                                    <p:anim calcmode="lin" valueType="num">
                                      <p:cBhvr additive="base">
                                        <p:cTn id="13" dur="500" fill="hold"/>
                                        <p:tgtEl>
                                          <p:spTgt spid="7577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5779">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5779">
                                            <p:txEl>
                                              <p:pRg st="4" end="4"/>
                                            </p:txEl>
                                          </p:spTgt>
                                        </p:tgtEl>
                                        <p:attrNameLst>
                                          <p:attrName>style.visibility</p:attrName>
                                        </p:attrNameLst>
                                      </p:cBhvr>
                                      <p:to>
                                        <p:strVal val="visible"/>
                                      </p:to>
                                    </p:set>
                                    <p:anim calcmode="lin" valueType="num">
                                      <p:cBhvr additive="base">
                                        <p:cTn id="17" dur="500" fill="hold"/>
                                        <p:tgtEl>
                                          <p:spTgt spid="75779">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577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9" y="214315"/>
            <a:ext cx="7793037" cy="1004886"/>
          </a:xfrm>
        </p:spPr>
        <p:txBody>
          <a:bodyPr/>
          <a:lstStyle/>
          <a:p>
            <a:pPr algn="ctr"/>
            <a:r>
              <a:rPr lang="en-US" sz="2800" b="1" i="1" dirty="0">
                <a:latin typeface="Times New Roman" pitchFamily="18" charset="0"/>
                <a:cs typeface="Times New Roman" pitchFamily="18" charset="0"/>
              </a:rPr>
              <a:t>Children and Teens in America Today</a:t>
            </a:r>
            <a:br>
              <a:rPr lang="en-US" sz="2800" b="1" i="1" dirty="0">
                <a:latin typeface="Times New Roman" pitchFamily="18" charset="0"/>
                <a:cs typeface="Times New Roman" pitchFamily="18" charset="0"/>
              </a:rPr>
            </a:br>
            <a:r>
              <a:rPr lang="en-US" sz="2800" b="1" i="1" dirty="0">
                <a:latin typeface="Times New Roman" pitchFamily="18" charset="0"/>
                <a:cs typeface="Times New Roman" pitchFamily="18" charset="0"/>
              </a:rPr>
              <a:t>Provided by: </a:t>
            </a:r>
            <a:r>
              <a:rPr lang="en-US" sz="2800" b="1" i="1" dirty="0" err="1">
                <a:latin typeface="Times New Roman" pitchFamily="18" charset="0"/>
                <a:cs typeface="Times New Roman" pitchFamily="18" charset="0"/>
              </a:rPr>
              <a:t>Childrens</a:t>
            </a:r>
            <a:r>
              <a:rPr lang="en-US" sz="2800" b="1" i="1" dirty="0">
                <a:latin typeface="Times New Roman" pitchFamily="18" charset="0"/>
                <a:cs typeface="Times New Roman" pitchFamily="18" charset="0"/>
              </a:rPr>
              <a:t> Defense Fund (2017-2018)</a:t>
            </a:r>
            <a:endParaRPr lang="en-US" sz="2800" dirty="0"/>
          </a:p>
        </p:txBody>
      </p:sp>
      <p:sp>
        <p:nvSpPr>
          <p:cNvPr id="3" name="Content Placeholder 2"/>
          <p:cNvSpPr>
            <a:spLocks noGrp="1"/>
          </p:cNvSpPr>
          <p:nvPr>
            <p:ph idx="1"/>
          </p:nvPr>
        </p:nvSpPr>
        <p:spPr/>
        <p:txBody>
          <a:bodyPr/>
          <a:lstStyle/>
          <a:p>
            <a:pPr marL="0" indent="0">
              <a:buNone/>
            </a:pPr>
            <a:r>
              <a:rPr lang="en-US" sz="2400" b="1" dirty="0">
                <a:solidFill>
                  <a:schemeClr val="tx2"/>
                </a:solidFill>
              </a:rPr>
              <a:t>Each Day in America – 2016 (Continued)</a:t>
            </a:r>
            <a:endParaRPr lang="en-US" sz="2400" dirty="0">
              <a:solidFill>
                <a:schemeClr val="tx2"/>
              </a:solidFill>
            </a:endParaRPr>
          </a:p>
          <a:p>
            <a:endParaRPr lang="en-US" sz="800" dirty="0">
              <a:solidFill>
                <a:schemeClr val="tx2"/>
              </a:solidFill>
            </a:endParaRPr>
          </a:p>
          <a:p>
            <a:r>
              <a:rPr lang="en-US" sz="2400" b="1" dirty="0">
                <a:solidFill>
                  <a:schemeClr val="tx2"/>
                </a:solidFill>
              </a:rPr>
              <a:t>3,617 </a:t>
            </a:r>
            <a:r>
              <a:rPr lang="en-US" sz="2400" dirty="0">
                <a:solidFill>
                  <a:schemeClr val="tx2"/>
                </a:solidFill>
              </a:rPr>
              <a:t>Children Are Arrested - </a:t>
            </a:r>
            <a:r>
              <a:rPr lang="en-US" sz="2400" b="1" dirty="0">
                <a:solidFill>
                  <a:schemeClr val="tx2"/>
                </a:solidFill>
              </a:rPr>
              <a:t>167</a:t>
            </a:r>
            <a:r>
              <a:rPr lang="en-US" sz="2400" dirty="0">
                <a:solidFill>
                  <a:schemeClr val="tx2"/>
                </a:solidFill>
              </a:rPr>
              <a:t> For Violent Crimes - </a:t>
            </a:r>
            <a:r>
              <a:rPr lang="en-US" sz="2400" b="1" dirty="0">
                <a:solidFill>
                  <a:schemeClr val="tx2"/>
                </a:solidFill>
              </a:rPr>
              <a:t>384</a:t>
            </a:r>
            <a:r>
              <a:rPr lang="en-US" sz="2400" dirty="0">
                <a:solidFill>
                  <a:schemeClr val="tx2"/>
                </a:solidFill>
              </a:rPr>
              <a:t> For Drug Crimes</a:t>
            </a:r>
          </a:p>
          <a:p>
            <a:pPr marL="0" indent="0">
              <a:buNone/>
            </a:pPr>
            <a:endParaRPr lang="en-US" sz="800" b="1" dirty="0">
              <a:solidFill>
                <a:schemeClr val="tx2"/>
              </a:solidFill>
            </a:endParaRPr>
          </a:p>
          <a:p>
            <a:r>
              <a:rPr lang="en-US" sz="2400" b="1" dirty="0">
                <a:solidFill>
                  <a:schemeClr val="tx2"/>
                </a:solidFill>
              </a:rPr>
              <a:t>927</a:t>
            </a:r>
            <a:r>
              <a:rPr lang="en-US" sz="2400" dirty="0">
                <a:solidFill>
                  <a:schemeClr val="tx2"/>
                </a:solidFill>
              </a:rPr>
              <a:t> Public School Students Are Corporally Punished </a:t>
            </a:r>
            <a:r>
              <a:rPr lang="en-US" sz="2400" b="1" dirty="0">
                <a:solidFill>
                  <a:schemeClr val="tx2"/>
                </a:solidFill>
              </a:rPr>
              <a:t>16,244</a:t>
            </a:r>
            <a:r>
              <a:rPr lang="en-US" sz="2400" dirty="0">
                <a:solidFill>
                  <a:schemeClr val="tx2"/>
                </a:solidFill>
              </a:rPr>
              <a:t> Are Suspended -</a:t>
            </a:r>
            <a:r>
              <a:rPr lang="en-US" sz="2400" b="1" dirty="0">
                <a:solidFill>
                  <a:schemeClr val="tx2"/>
                </a:solidFill>
              </a:rPr>
              <a:t>2,857</a:t>
            </a:r>
            <a:r>
              <a:rPr lang="en-US" sz="2400" dirty="0">
                <a:solidFill>
                  <a:schemeClr val="tx2"/>
                </a:solidFill>
              </a:rPr>
              <a:t> HS Students Drop Out.</a:t>
            </a:r>
          </a:p>
          <a:p>
            <a:endParaRPr lang="en-US" sz="800" dirty="0">
              <a:solidFill>
                <a:schemeClr val="tx2"/>
              </a:solidFill>
            </a:endParaRPr>
          </a:p>
          <a:p>
            <a:r>
              <a:rPr lang="en-US" sz="2400" b="1" dirty="0">
                <a:solidFill>
                  <a:schemeClr val="tx2"/>
                </a:solidFill>
              </a:rPr>
              <a:t>1,903 Children Are Confirmed As Abused Or Neglected.</a:t>
            </a:r>
          </a:p>
          <a:p>
            <a:endParaRPr lang="en-US" dirty="0"/>
          </a:p>
        </p:txBody>
      </p:sp>
    </p:spTree>
    <p:custDataLst>
      <p:tags r:id="rId1"/>
    </p:custDataLst>
    <p:extLst>
      <p:ext uri="{BB962C8B-B14F-4D97-AF65-F5344CB8AC3E}">
        <p14:creationId xmlns:p14="http://schemas.microsoft.com/office/powerpoint/2010/main" val="4088908725"/>
      </p:ext>
    </p:extLst>
  </p:cSld>
  <p:clrMapOvr>
    <a:masterClrMapping/>
  </p:clrMapOvr>
  <mc:AlternateContent xmlns:mc="http://schemas.openxmlformats.org/markup-compatibility/2006" xmlns:p14="http://schemas.microsoft.com/office/powerpoint/2010/main">
    <mc:Choice Requires="p14">
      <p:transition spd="slow" p14:dur="2000" advTm="12211"/>
    </mc:Choice>
    <mc:Fallback xmlns="">
      <p:transition spd="slow" advTm="12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150939" y="214315"/>
            <a:ext cx="7793037" cy="1157286"/>
          </a:xfrm>
        </p:spPr>
        <p:txBody>
          <a:bodyPr/>
          <a:lstStyle/>
          <a:p>
            <a:pPr algn="ctr" eaLnBrk="1" hangingPunct="1"/>
            <a:r>
              <a:rPr lang="en-US" sz="2800" b="1" i="1" dirty="0">
                <a:latin typeface="Times New Roman" panose="02020603050405020304" pitchFamily="18" charset="0"/>
                <a:cs typeface="Times New Roman" panose="02020603050405020304" pitchFamily="18" charset="0"/>
              </a:rPr>
              <a:t>State of Arizona Data</a:t>
            </a:r>
            <a:br>
              <a:rPr lang="en-US" sz="2800" i="1" dirty="0"/>
            </a:br>
            <a:r>
              <a:rPr lang="en-US" sz="2800" b="1" i="1" dirty="0">
                <a:latin typeface="Times New Roman" pitchFamily="18" charset="0"/>
                <a:cs typeface="Times New Roman" pitchFamily="18" charset="0"/>
              </a:rPr>
              <a:t>Provided by: </a:t>
            </a:r>
            <a:r>
              <a:rPr lang="en-US" sz="2800" b="1" i="1" dirty="0" err="1">
                <a:latin typeface="Times New Roman" pitchFamily="18" charset="0"/>
                <a:cs typeface="Times New Roman" pitchFamily="18" charset="0"/>
              </a:rPr>
              <a:t>Childrens</a:t>
            </a:r>
            <a:r>
              <a:rPr lang="en-US" sz="2800" b="1" i="1" dirty="0">
                <a:latin typeface="Times New Roman" pitchFamily="18" charset="0"/>
                <a:cs typeface="Times New Roman" pitchFamily="18" charset="0"/>
              </a:rPr>
              <a:t> Defense Fund (2014)</a:t>
            </a:r>
            <a:endParaRPr lang="en-US" sz="2800" i="1" dirty="0"/>
          </a:p>
        </p:txBody>
      </p:sp>
      <p:sp>
        <p:nvSpPr>
          <p:cNvPr id="65539" name="Rectangle 3"/>
          <p:cNvSpPr>
            <a:spLocks noGrp="1" noChangeArrowheads="1"/>
          </p:cNvSpPr>
          <p:nvPr>
            <p:ph type="body" idx="1"/>
          </p:nvPr>
        </p:nvSpPr>
        <p:spPr/>
        <p:txBody>
          <a:bodyPr/>
          <a:lstStyle/>
          <a:p>
            <a:pPr>
              <a:buFont typeface="Wingdings" charset="2"/>
              <a:buChar char="n"/>
              <a:defRPr/>
            </a:pPr>
            <a:r>
              <a:rPr lang="en-US" sz="2400" dirty="0">
                <a:solidFill>
                  <a:schemeClr val="tx2"/>
                </a:solidFill>
              </a:rPr>
              <a:t>1,627,988 Children Live In Arizona - 2014</a:t>
            </a:r>
          </a:p>
          <a:p>
            <a:pPr lvl="1">
              <a:buFont typeface="Wingdings" charset="2"/>
              <a:buChar char="n"/>
              <a:defRPr/>
            </a:pPr>
            <a:r>
              <a:rPr lang="en-US" sz="2400" dirty="0">
                <a:solidFill>
                  <a:schemeClr val="tx2"/>
                </a:solidFill>
              </a:rPr>
              <a:t>Every 17 Hours A Child Dies Before </a:t>
            </a:r>
            <a:r>
              <a:rPr lang="en-US" sz="2400" dirty="0" err="1">
                <a:solidFill>
                  <a:schemeClr val="tx2"/>
                </a:solidFill>
              </a:rPr>
              <a:t>His/Her</a:t>
            </a:r>
            <a:r>
              <a:rPr lang="en-US" sz="2400" dirty="0">
                <a:solidFill>
                  <a:schemeClr val="tx2"/>
                </a:solidFill>
              </a:rPr>
              <a:t> First Birthday </a:t>
            </a:r>
          </a:p>
          <a:p>
            <a:pPr lvl="1">
              <a:buFont typeface="Wingdings" charset="2"/>
              <a:buChar char="n"/>
              <a:defRPr/>
            </a:pPr>
            <a:r>
              <a:rPr lang="en-US" sz="2400" dirty="0">
                <a:solidFill>
                  <a:schemeClr val="tx2"/>
                </a:solidFill>
              </a:rPr>
              <a:t>434,950 (27.2%) Are Poor » 196,441 (12.3%) In Extreme Poverty</a:t>
            </a:r>
          </a:p>
          <a:p>
            <a:pPr lvl="1">
              <a:buFont typeface="Wingdings" charset="2"/>
              <a:buChar char="n"/>
              <a:defRPr/>
            </a:pPr>
            <a:r>
              <a:rPr lang="en-US" sz="2400" dirty="0">
                <a:solidFill>
                  <a:schemeClr val="tx2"/>
                </a:solidFill>
              </a:rPr>
              <a:t>60.5% Under Age 6 Have Parents In The Labor Force - 64,023 Children Are Raised By Their Grandparents</a:t>
            </a:r>
          </a:p>
          <a:p>
            <a:pPr lvl="1">
              <a:buFont typeface="Wingdings" charset="2"/>
              <a:buChar char="n"/>
              <a:defRPr/>
            </a:pPr>
            <a:r>
              <a:rPr lang="en-US" sz="2400" b="1" dirty="0">
                <a:solidFill>
                  <a:schemeClr val="tx2"/>
                </a:solidFill>
              </a:rPr>
              <a:t>Arizona Ranks 40</a:t>
            </a:r>
            <a:r>
              <a:rPr lang="en-US" sz="2400" b="1" baseline="30000" dirty="0">
                <a:solidFill>
                  <a:schemeClr val="tx2"/>
                </a:solidFill>
              </a:rPr>
              <a:t>th</a:t>
            </a:r>
            <a:r>
              <a:rPr lang="en-US" sz="2400" b="1" dirty="0">
                <a:solidFill>
                  <a:schemeClr val="tx2"/>
                </a:solidFill>
              </a:rPr>
              <a:t> Plus </a:t>
            </a:r>
            <a:r>
              <a:rPr lang="en-US" sz="2400" dirty="0">
                <a:solidFill>
                  <a:schemeClr val="tx2"/>
                </a:solidFill>
              </a:rPr>
              <a:t>In Many Of The Categories By State Ranking</a:t>
            </a:r>
          </a:p>
          <a:p>
            <a:pPr>
              <a:buFont typeface="Wingdings" charset="2"/>
              <a:buChar char="n"/>
              <a:defRPr/>
            </a:pPr>
            <a:endParaRPr lang="en-US" sz="2400" dirty="0"/>
          </a:p>
        </p:txBody>
      </p:sp>
    </p:spTree>
    <p:custDataLst>
      <p:tags r:id="rId1"/>
    </p:custDataLst>
  </p:cSld>
  <p:clrMapOvr>
    <a:masterClrMapping/>
  </p:clrMapOvr>
  <p:transition advTm="1918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Effect transition="in" filter="fade">
                                      <p:cBhvr>
                                        <p:cTn id="7" dur="500"/>
                                        <p:tgtEl>
                                          <p:spTgt spid="6553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5539">
                                            <p:txEl>
                                              <p:pRg st="1" end="1"/>
                                            </p:txEl>
                                          </p:spTgt>
                                        </p:tgtEl>
                                        <p:attrNameLst>
                                          <p:attrName>style.visibility</p:attrName>
                                        </p:attrNameLst>
                                      </p:cBhvr>
                                      <p:to>
                                        <p:strVal val="visible"/>
                                      </p:to>
                                    </p:set>
                                    <p:animEffect transition="in" filter="fade">
                                      <p:cBhvr>
                                        <p:cTn id="10" dur="500"/>
                                        <p:tgtEl>
                                          <p:spTgt spid="6553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animEffect transition="in" filter="fade">
                                      <p:cBhvr>
                                        <p:cTn id="13" dur="500"/>
                                        <p:tgtEl>
                                          <p:spTgt spid="6553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5539">
                                            <p:txEl>
                                              <p:pRg st="3" end="3"/>
                                            </p:txEl>
                                          </p:spTgt>
                                        </p:tgtEl>
                                        <p:attrNameLst>
                                          <p:attrName>style.visibility</p:attrName>
                                        </p:attrNameLst>
                                      </p:cBhvr>
                                      <p:to>
                                        <p:strVal val="visible"/>
                                      </p:to>
                                    </p:set>
                                    <p:animEffect transition="in" filter="fade">
                                      <p:cBhvr>
                                        <p:cTn id="16" dur="500"/>
                                        <p:tgtEl>
                                          <p:spTgt spid="6553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5539">
                                            <p:txEl>
                                              <p:pRg st="4" end="4"/>
                                            </p:txEl>
                                          </p:spTgt>
                                        </p:tgtEl>
                                        <p:attrNameLst>
                                          <p:attrName>style.visibility</p:attrName>
                                        </p:attrNameLst>
                                      </p:cBhvr>
                                      <p:to>
                                        <p:strVal val="visible"/>
                                      </p:to>
                                    </p:set>
                                    <p:animEffect transition="in" filter="fade">
                                      <p:cBhvr>
                                        <p:cTn id="19" dur="500"/>
                                        <p:tgtEl>
                                          <p:spTgt spid="655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150938" y="533400"/>
            <a:ext cx="7793037" cy="838200"/>
          </a:xfrm>
        </p:spPr>
        <p:txBody>
          <a:bodyPr/>
          <a:lstStyle/>
          <a:p>
            <a:pPr algn="ctr"/>
            <a:r>
              <a:rPr lang="en-US" sz="2800" b="1" i="1" dirty="0">
                <a:latin typeface="Times New Roman" panose="02020603050405020304" pitchFamily="18" charset="0"/>
                <a:cs typeface="Times New Roman" panose="02020603050405020304" pitchFamily="18" charset="0"/>
              </a:rPr>
              <a:t>One In Eight Children In The United States Is Maltreated Before Turning 18</a:t>
            </a:r>
          </a:p>
        </p:txBody>
      </p:sp>
      <p:sp>
        <p:nvSpPr>
          <p:cNvPr id="3" name="Content Placeholder 2"/>
          <p:cNvSpPr>
            <a:spLocks noGrp="1"/>
          </p:cNvSpPr>
          <p:nvPr>
            <p:ph idx="1"/>
          </p:nvPr>
        </p:nvSpPr>
        <p:spPr>
          <a:xfrm>
            <a:off x="1182688" y="2017712"/>
            <a:ext cx="7772400" cy="4840287"/>
          </a:xfrm>
        </p:spPr>
        <p:txBody>
          <a:bodyPr/>
          <a:lstStyle/>
          <a:p>
            <a:pPr>
              <a:buFont typeface="Wingdings" charset="2"/>
              <a:buChar char="n"/>
              <a:defRPr/>
            </a:pPr>
            <a:r>
              <a:rPr lang="en-US" sz="2400" dirty="0">
                <a:solidFill>
                  <a:schemeClr val="tx2"/>
                </a:solidFill>
                <a:latin typeface="Times New Roman" panose="02020603050405020304" pitchFamily="18" charset="0"/>
                <a:cs typeface="Times New Roman" panose="02020603050405020304" pitchFamily="18" charset="0"/>
              </a:rPr>
              <a:t>The Study:</a:t>
            </a:r>
          </a:p>
          <a:p>
            <a:pPr lvl="1">
              <a:buFont typeface="Wingdings" charset="2"/>
              <a:buChar char="n"/>
              <a:defRPr/>
            </a:pPr>
            <a:r>
              <a:rPr lang="en-US" sz="2400" dirty="0">
                <a:solidFill>
                  <a:schemeClr val="tx2"/>
                </a:solidFill>
                <a:latin typeface="Times New Roman" panose="02020603050405020304" pitchFamily="18" charset="0"/>
                <a:ea typeface="+mn-ea"/>
                <a:cs typeface="Times New Roman" panose="02020603050405020304" pitchFamily="18" charset="0"/>
              </a:rPr>
              <a:t>Published In The JAMA June 2, 2014</a:t>
            </a:r>
          </a:p>
          <a:p>
            <a:pPr lvl="1">
              <a:buFont typeface="Wingdings" charset="2"/>
              <a:buChar char="n"/>
              <a:defRPr/>
            </a:pPr>
            <a:r>
              <a:rPr lang="en-US" sz="2400" dirty="0">
                <a:solidFill>
                  <a:schemeClr val="tx2"/>
                </a:solidFill>
                <a:latin typeface="Times New Roman" panose="02020603050405020304" pitchFamily="18" charset="0"/>
                <a:cs typeface="Times New Roman" panose="02020603050405020304" pitchFamily="18" charset="0"/>
              </a:rPr>
              <a:t>Based On Data Gathered Between </a:t>
            </a:r>
            <a:r>
              <a:rPr lang="en-US" sz="2400" b="1" dirty="0">
                <a:solidFill>
                  <a:schemeClr val="tx2"/>
                </a:solidFill>
                <a:latin typeface="Times New Roman" panose="02020603050405020304" pitchFamily="18" charset="0"/>
                <a:cs typeface="Times New Roman" panose="02020603050405020304" pitchFamily="18" charset="0"/>
              </a:rPr>
              <a:t>2004 And 2011  </a:t>
            </a:r>
            <a:r>
              <a:rPr lang="en-US" sz="2400" dirty="0">
                <a:solidFill>
                  <a:schemeClr val="tx2"/>
                </a:solidFill>
                <a:latin typeface="Times New Roman" panose="02020603050405020304" pitchFamily="18" charset="0"/>
                <a:cs typeface="Times New Roman" panose="02020603050405020304" pitchFamily="18" charset="0"/>
              </a:rPr>
              <a:t>Representing Nearly </a:t>
            </a:r>
            <a:r>
              <a:rPr lang="en-US" sz="2400" b="1" dirty="0">
                <a:solidFill>
                  <a:schemeClr val="tx2"/>
                </a:solidFill>
                <a:latin typeface="Times New Roman" panose="02020603050405020304" pitchFamily="18" charset="0"/>
                <a:cs typeface="Times New Roman" panose="02020603050405020304" pitchFamily="18" charset="0"/>
              </a:rPr>
              <a:t>5.7M</a:t>
            </a:r>
            <a:r>
              <a:rPr lang="en-US" sz="2400" dirty="0">
                <a:solidFill>
                  <a:schemeClr val="tx2"/>
                </a:solidFill>
                <a:latin typeface="Times New Roman" panose="02020603050405020304" pitchFamily="18" charset="0"/>
                <a:cs typeface="Times New Roman" panose="02020603050405020304" pitchFamily="18" charset="0"/>
              </a:rPr>
              <a:t> Confirmed Cases Of Maltreatment</a:t>
            </a:r>
            <a:endParaRPr lang="en-US" sz="2400" dirty="0">
              <a:solidFill>
                <a:schemeClr val="tx2"/>
              </a:solidFill>
              <a:latin typeface="Times New Roman" panose="02020603050405020304" pitchFamily="18" charset="0"/>
              <a:ea typeface="+mn-ea"/>
              <a:cs typeface="Times New Roman" panose="02020603050405020304" pitchFamily="18" charset="0"/>
            </a:endParaRPr>
          </a:p>
          <a:p>
            <a:pPr>
              <a:buFont typeface="Wingdings" charset="2"/>
              <a:buChar char="n"/>
              <a:defRPr/>
            </a:pPr>
            <a:r>
              <a:rPr lang="en-US" sz="2400" dirty="0">
                <a:solidFill>
                  <a:schemeClr val="tx2"/>
                </a:solidFill>
                <a:latin typeface="Times New Roman" panose="02020603050405020304" pitchFamily="18" charset="0"/>
                <a:cs typeface="Times New Roman" panose="02020603050405020304" pitchFamily="18" charset="0"/>
              </a:rPr>
              <a:t>Result</a:t>
            </a:r>
          </a:p>
          <a:p>
            <a:pPr lvl="1">
              <a:buFont typeface="Wingdings" charset="2"/>
              <a:buChar char="n"/>
              <a:defRPr/>
            </a:pPr>
            <a:r>
              <a:rPr lang="en-US" sz="2400" dirty="0">
                <a:solidFill>
                  <a:schemeClr val="tx2"/>
                </a:solidFill>
                <a:latin typeface="Times New Roman" panose="02020603050405020304" pitchFamily="18" charset="0"/>
                <a:ea typeface="+mn-ea"/>
                <a:cs typeface="Times New Roman" panose="02020603050405020304" pitchFamily="18" charset="0"/>
              </a:rPr>
              <a:t>That </a:t>
            </a:r>
            <a:r>
              <a:rPr lang="en-US" sz="2400" b="1" dirty="0">
                <a:solidFill>
                  <a:schemeClr val="tx2"/>
                </a:solidFill>
                <a:latin typeface="Times New Roman" panose="02020603050405020304" pitchFamily="18" charset="0"/>
                <a:ea typeface="+mn-ea"/>
                <a:cs typeface="Times New Roman" panose="02020603050405020304" pitchFamily="18" charset="0"/>
              </a:rPr>
              <a:t>12.5%</a:t>
            </a:r>
            <a:r>
              <a:rPr lang="en-US" sz="2400" dirty="0">
                <a:solidFill>
                  <a:schemeClr val="tx2"/>
                </a:solidFill>
                <a:latin typeface="Times New Roman" panose="02020603050405020304" pitchFamily="18" charset="0"/>
                <a:ea typeface="+mn-ea"/>
                <a:cs typeface="Times New Roman" panose="02020603050405020304" pitchFamily="18" charset="0"/>
              </a:rPr>
              <a:t> Of U.S. Children</a:t>
            </a:r>
            <a:r>
              <a:rPr lang="en-US" sz="2400" dirty="0">
                <a:solidFill>
                  <a:schemeClr val="tx2"/>
                </a:solidFill>
                <a:latin typeface="Times New Roman" panose="02020603050405020304" pitchFamily="18" charset="0"/>
                <a:cs typeface="Times New Roman" panose="02020603050405020304" pitchFamily="18" charset="0"/>
              </a:rPr>
              <a:t> (or </a:t>
            </a:r>
            <a:r>
              <a:rPr lang="en-US" sz="2400" b="1" dirty="0">
                <a:solidFill>
                  <a:schemeClr val="tx2"/>
                </a:solidFill>
                <a:latin typeface="Times New Roman" panose="02020603050405020304" pitchFamily="18" charset="0"/>
                <a:cs typeface="Times New Roman" panose="02020603050405020304" pitchFamily="18" charset="0"/>
              </a:rPr>
              <a:t>1 in 8</a:t>
            </a:r>
            <a:r>
              <a:rPr lang="en-US" sz="2400" dirty="0">
                <a:solidFill>
                  <a:schemeClr val="tx2"/>
                </a:solidFill>
                <a:latin typeface="Times New Roman" panose="02020603050405020304" pitchFamily="18" charset="0"/>
                <a:cs typeface="Times New Roman" panose="02020603050405020304" pitchFamily="18" charset="0"/>
              </a:rPr>
              <a:t>)</a:t>
            </a:r>
            <a:r>
              <a:rPr lang="en-US" sz="2400" dirty="0">
                <a:solidFill>
                  <a:schemeClr val="tx2"/>
                </a:solidFill>
                <a:latin typeface="Times New Roman" panose="02020603050405020304" pitchFamily="18" charset="0"/>
                <a:ea typeface="+mn-ea"/>
                <a:cs typeface="Times New Roman" panose="02020603050405020304" pitchFamily="18" charset="0"/>
              </a:rPr>
              <a:t> Experienced A CPS Confirmed Case Of Maltreatment </a:t>
            </a:r>
            <a:r>
              <a:rPr lang="en-US" sz="2400" b="1" dirty="0">
                <a:solidFill>
                  <a:schemeClr val="tx2"/>
                </a:solidFill>
                <a:latin typeface="Times New Roman" panose="02020603050405020304" pitchFamily="18" charset="0"/>
                <a:ea typeface="+mn-ea"/>
                <a:cs typeface="Times New Roman" panose="02020603050405020304" pitchFamily="18" charset="0"/>
              </a:rPr>
              <a:t>By Age 18</a:t>
            </a:r>
          </a:p>
          <a:p>
            <a:pPr lvl="1">
              <a:buFont typeface="Wingdings" charset="2"/>
              <a:buChar char="n"/>
              <a:defRPr/>
            </a:pPr>
            <a:r>
              <a:rPr lang="en-US" sz="2400" dirty="0">
                <a:solidFill>
                  <a:schemeClr val="tx2"/>
                </a:solidFill>
                <a:latin typeface="Times New Roman" panose="02020603050405020304" pitchFamily="18" charset="0"/>
                <a:ea typeface="+mn-ea"/>
                <a:cs typeface="Times New Roman" panose="02020603050405020304" pitchFamily="18" charset="0"/>
              </a:rPr>
              <a:t>The Term "Maltreatment" Includes </a:t>
            </a:r>
            <a:r>
              <a:rPr lang="en-US" sz="2400" dirty="0">
                <a:solidFill>
                  <a:schemeClr val="tx2"/>
                </a:solidFill>
                <a:latin typeface="Times New Roman" panose="02020603050405020304" pitchFamily="18" charset="0"/>
                <a:cs typeface="Times New Roman" panose="02020603050405020304" pitchFamily="18" charset="0"/>
              </a:rPr>
              <a:t>Neglect As Well As Physical, Sexual And Emotional Abuse</a:t>
            </a:r>
            <a:endParaRPr lang="en-US" sz="2400" dirty="0">
              <a:solidFill>
                <a:schemeClr val="tx2"/>
              </a:solidFill>
              <a:latin typeface="Times New Roman" panose="02020603050405020304" pitchFamily="18" charset="0"/>
              <a:ea typeface="+mn-ea"/>
              <a:cs typeface="Times New Roman" panose="02020603050405020304" pitchFamily="18" charset="0"/>
            </a:endParaRPr>
          </a:p>
          <a:p>
            <a:pPr lvl="1">
              <a:buFont typeface="Wingdings" charset="2"/>
              <a:buChar char="n"/>
              <a:defRPr/>
            </a:pPr>
            <a:r>
              <a:rPr lang="en-US" sz="2400" dirty="0">
                <a:solidFill>
                  <a:schemeClr val="tx2"/>
                </a:solidFill>
                <a:latin typeface="Times New Roman" panose="02020603050405020304" pitchFamily="18" charset="0"/>
                <a:ea typeface="+mn-ea"/>
                <a:cs typeface="Times New Roman" panose="02020603050405020304" pitchFamily="18" charset="0"/>
              </a:rPr>
              <a:t>Almost 80 Percent Were Cases Of Neglect</a:t>
            </a:r>
          </a:p>
          <a:p>
            <a:pPr>
              <a:buFont typeface="Wingdings" charset="2"/>
              <a:buChar char="n"/>
              <a:defRPr/>
            </a:pPr>
            <a:endParaRPr lang="en-US" sz="2800" dirty="0"/>
          </a:p>
        </p:txBody>
      </p:sp>
    </p:spTree>
    <p:custDataLst>
      <p:tags r:id="rId1"/>
    </p:custDataLst>
    <p:extLst>
      <p:ext uri="{BB962C8B-B14F-4D97-AF65-F5344CB8AC3E}">
        <p14:creationId xmlns:p14="http://schemas.microsoft.com/office/powerpoint/2010/main" val="141002047"/>
      </p:ext>
    </p:extLst>
  </p:cSld>
  <p:clrMapOvr>
    <a:masterClrMapping/>
  </p:clrMapOvr>
  <p:transition advTm="2552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150939" y="214315"/>
            <a:ext cx="7793037" cy="928686"/>
          </a:xfrm>
        </p:spPr>
        <p:txBody>
          <a:bodyPr/>
          <a:lstStyle/>
          <a:p>
            <a:pPr algn="ctr"/>
            <a:r>
              <a:rPr lang="en-US" sz="2800" b="1" i="1" dirty="0">
                <a:latin typeface="Times New Roman" panose="02020603050405020304" pitchFamily="18" charset="0"/>
                <a:cs typeface="Times New Roman" panose="02020603050405020304" pitchFamily="18" charset="0"/>
              </a:rPr>
              <a:t>PUT IT IN PERSPECTIVE</a:t>
            </a:r>
          </a:p>
        </p:txBody>
      </p:sp>
      <p:sp>
        <p:nvSpPr>
          <p:cNvPr id="3" name="Content Placeholder 2"/>
          <p:cNvSpPr>
            <a:spLocks noGrp="1"/>
          </p:cNvSpPr>
          <p:nvPr>
            <p:ph idx="1"/>
          </p:nvPr>
        </p:nvSpPr>
        <p:spPr>
          <a:xfrm>
            <a:off x="838200" y="2017713"/>
            <a:ext cx="8116888" cy="4114800"/>
          </a:xfrm>
        </p:spPr>
        <p:txBody>
          <a:bodyPr/>
          <a:lstStyle/>
          <a:p>
            <a:r>
              <a:rPr lang="en-US" sz="2800" dirty="0">
                <a:solidFill>
                  <a:schemeClr val="tx2"/>
                </a:solidFill>
                <a:latin typeface="Times New Roman" panose="02020603050405020304" pitchFamily="18" charset="0"/>
                <a:cs typeface="Times New Roman" panose="02020603050405020304" pitchFamily="18" charset="0"/>
              </a:rPr>
              <a:t>US CHILDREN POPULATION</a:t>
            </a:r>
          </a:p>
          <a:p>
            <a:pPr lvl="1"/>
            <a:r>
              <a:rPr lang="en-US" dirty="0">
                <a:solidFill>
                  <a:schemeClr val="tx2"/>
                </a:solidFill>
                <a:latin typeface="Times New Roman" panose="02020603050405020304" pitchFamily="18" charset="0"/>
                <a:cs typeface="Times New Roman" panose="02020603050405020304" pitchFamily="18" charset="0"/>
              </a:rPr>
              <a:t>Over 74.7M</a:t>
            </a:r>
          </a:p>
          <a:p>
            <a:pPr lvl="1"/>
            <a:r>
              <a:rPr lang="en-US" b="1" dirty="0">
                <a:solidFill>
                  <a:schemeClr val="tx2"/>
                </a:solidFill>
                <a:latin typeface="Times New Roman" panose="02020603050405020304" pitchFamily="18" charset="0"/>
                <a:cs typeface="Times New Roman" panose="02020603050405020304" pitchFamily="18" charset="0"/>
              </a:rPr>
              <a:t>Maltreated US Children – Over 9.3M</a:t>
            </a:r>
          </a:p>
          <a:p>
            <a:pPr lvl="1"/>
            <a:endParaRPr lang="en-US" dirty="0">
              <a:solidFill>
                <a:schemeClr val="tx2"/>
              </a:solidFill>
              <a:latin typeface="Times New Roman" panose="02020603050405020304" pitchFamily="18" charset="0"/>
              <a:cs typeface="Times New Roman" panose="02020603050405020304" pitchFamily="18" charset="0"/>
            </a:endParaRPr>
          </a:p>
          <a:p>
            <a:r>
              <a:rPr lang="en-US" sz="2800" dirty="0">
                <a:solidFill>
                  <a:schemeClr val="tx2"/>
                </a:solidFill>
                <a:latin typeface="Times New Roman" panose="02020603050405020304" pitchFamily="18" charset="0"/>
                <a:cs typeface="Times New Roman" panose="02020603050405020304" pitchFamily="18" charset="0"/>
              </a:rPr>
              <a:t>Arizona CHILDREN POPULATION </a:t>
            </a:r>
          </a:p>
          <a:p>
            <a:pPr lvl="1"/>
            <a:r>
              <a:rPr lang="en-US" dirty="0">
                <a:solidFill>
                  <a:schemeClr val="tx2"/>
                </a:solidFill>
                <a:latin typeface="Times New Roman" panose="02020603050405020304" pitchFamily="18" charset="0"/>
                <a:cs typeface="Times New Roman" panose="02020603050405020304" pitchFamily="18" charset="0"/>
              </a:rPr>
              <a:t>Over 1.6M</a:t>
            </a:r>
          </a:p>
          <a:p>
            <a:pPr lvl="1"/>
            <a:r>
              <a:rPr lang="en-US" b="1" dirty="0">
                <a:solidFill>
                  <a:schemeClr val="tx2"/>
                </a:solidFill>
                <a:latin typeface="Times New Roman" panose="02020603050405020304" pitchFamily="18" charset="0"/>
                <a:cs typeface="Times New Roman" panose="02020603050405020304" pitchFamily="18" charset="0"/>
              </a:rPr>
              <a:t>Maltreated AZ Children – Over 200,000</a:t>
            </a:r>
          </a:p>
          <a:p>
            <a:r>
              <a:rPr lang="en-US" sz="2800" b="1" dirty="0">
                <a:solidFill>
                  <a:schemeClr val="tx2"/>
                </a:solidFill>
                <a:latin typeface="Times New Roman" panose="02020603050405020304" pitchFamily="18" charset="0"/>
                <a:cs typeface="Times New Roman" panose="02020603050405020304" pitchFamily="18" charset="0"/>
              </a:rPr>
              <a:t>Maltreatment Is Only One Cause Of At Risk Children</a:t>
            </a:r>
          </a:p>
          <a:p>
            <a:endParaRPr lang="en-US" dirty="0"/>
          </a:p>
        </p:txBody>
      </p:sp>
    </p:spTree>
    <p:custDataLst>
      <p:tags r:id="rId1"/>
    </p:custDataLst>
  </p:cSld>
  <p:clrMapOvr>
    <a:masterClrMapping/>
  </p:clrMapOvr>
  <p:transition advTm="1709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linds(horizontal)">
                                      <p:cBhvr>
                                        <p:cTn id="21" dur="500"/>
                                        <p:tgtEl>
                                          <p:spTgt spid="3">
                                            <p:txEl>
                                              <p:pRg st="5" end="5"/>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linds(horizontal)">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blinds(horizontal)">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Adult Holding Child's Hand"/>
          <p:cNvPicPr>
            <a:picLocks noChangeAspect="1" noChangeArrowheads="1"/>
          </p:cNvPicPr>
          <p:nvPr/>
        </p:nvPicPr>
        <p:blipFill>
          <a:blip r:embed="rId2" cstate="print"/>
          <a:srcRect/>
          <a:stretch>
            <a:fillRect/>
          </a:stretch>
        </p:blipFill>
        <p:spPr bwMode="auto">
          <a:xfrm>
            <a:off x="6858000" y="4038600"/>
            <a:ext cx="990600" cy="990600"/>
          </a:xfrm>
          <a:prstGeom prst="rect">
            <a:avLst/>
          </a:prstGeom>
          <a:noFill/>
        </p:spPr>
      </p:pic>
      <p:pic>
        <p:nvPicPr>
          <p:cNvPr id="1026" name="Picture 1" descr="Cute pupils smiling at camera in classroom with globe"/>
          <p:cNvPicPr>
            <a:picLocks noChangeAspect="1" noChangeArrowheads="1"/>
          </p:cNvPicPr>
          <p:nvPr/>
        </p:nvPicPr>
        <p:blipFill>
          <a:blip r:embed="rId3" cstate="print"/>
          <a:srcRect/>
          <a:stretch>
            <a:fillRect/>
          </a:stretch>
        </p:blipFill>
        <p:spPr bwMode="auto">
          <a:xfrm>
            <a:off x="2133601" y="2590801"/>
            <a:ext cx="4577931" cy="3428317"/>
          </a:xfrm>
          <a:prstGeom prst="rect">
            <a:avLst/>
          </a:prstGeom>
          <a:noFill/>
        </p:spPr>
      </p:pic>
      <p:pic>
        <p:nvPicPr>
          <p:cNvPr id="1025" name="Picture 4" descr="Adult Holding Child's Hand"/>
          <p:cNvPicPr>
            <a:picLocks noChangeAspect="1" noChangeArrowheads="1"/>
          </p:cNvPicPr>
          <p:nvPr/>
        </p:nvPicPr>
        <p:blipFill>
          <a:blip r:embed="rId2" cstate="print"/>
          <a:srcRect/>
          <a:stretch>
            <a:fillRect/>
          </a:stretch>
        </p:blipFill>
        <p:spPr bwMode="auto">
          <a:xfrm>
            <a:off x="762000" y="4038600"/>
            <a:ext cx="990600" cy="990600"/>
          </a:xfrm>
          <a:prstGeom prst="rect">
            <a:avLst/>
          </a:prstGeom>
          <a:noFill/>
        </p:spPr>
      </p:pic>
      <p:sp>
        <p:nvSpPr>
          <p:cNvPr id="1028" name="Rectangle 4"/>
          <p:cNvSpPr>
            <a:spLocks noChangeArrowheads="1"/>
          </p:cNvSpPr>
          <p:nvPr/>
        </p:nvSpPr>
        <p:spPr bwMode="auto">
          <a:xfrm>
            <a:off x="685800" y="1978708"/>
            <a:ext cx="76962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a:ln>
                  <a:noFill/>
                </a:ln>
                <a:solidFill>
                  <a:srgbClr val="FF0000"/>
                </a:solidFill>
                <a:effectLst/>
                <a:latin typeface="Calibri" pitchFamily="34" charset="0"/>
                <a:ea typeface="Calibri" pitchFamily="34" charset="0"/>
                <a:cs typeface="Times New Roman" pitchFamily="18" charset="0"/>
              </a:rPr>
              <a:t>Do </a:t>
            </a:r>
            <a:r>
              <a:rPr kumimoji="0" lang="en-US" sz="3600" b="1" i="1" u="none" strike="noStrike" cap="none" normalizeH="0" baseline="0" dirty="0">
                <a:ln>
                  <a:noFill/>
                </a:ln>
                <a:solidFill>
                  <a:srgbClr val="FF0000"/>
                </a:solidFill>
                <a:effectLst/>
                <a:latin typeface="Calibri" pitchFamily="34" charset="0"/>
                <a:ea typeface="Calibri" pitchFamily="34" charset="0"/>
                <a:cs typeface="Times New Roman" pitchFamily="18" charset="0"/>
              </a:rPr>
              <a:t>you</a:t>
            </a:r>
            <a:r>
              <a:rPr kumimoji="0" lang="en-US" sz="3600" b="1" i="0" u="none" strike="noStrike" cap="none" normalizeH="0" baseline="0" dirty="0">
                <a:ln>
                  <a:noFill/>
                </a:ln>
                <a:solidFill>
                  <a:srgbClr val="FF0000"/>
                </a:solidFill>
                <a:effectLst/>
                <a:latin typeface="Calibri" pitchFamily="34" charset="0"/>
                <a:ea typeface="Calibri" pitchFamily="34" charset="0"/>
                <a:cs typeface="Times New Roman" pitchFamily="18" charset="0"/>
              </a:rPr>
              <a:t> know a kid at risk?     </a:t>
            </a:r>
            <a:endParaRPr kumimoji="0" lang="en-US" sz="2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1" y="1035993"/>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0" name="Rectangle 6"/>
          <p:cNvSpPr>
            <a:spLocks noChangeArrowheads="1"/>
          </p:cNvSpPr>
          <p:nvPr/>
        </p:nvSpPr>
        <p:spPr bwMode="auto">
          <a:xfrm>
            <a:off x="1" y="2626668"/>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1" y="348246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2" name="TextBox 11"/>
          <p:cNvSpPr txBox="1"/>
          <p:nvPr/>
        </p:nvSpPr>
        <p:spPr>
          <a:xfrm>
            <a:off x="1143000" y="6019801"/>
            <a:ext cx="6553200" cy="461665"/>
          </a:xfrm>
          <a:prstGeom prst="rect">
            <a:avLst/>
          </a:prstGeom>
          <a:noFill/>
        </p:spPr>
        <p:txBody>
          <a:bodyPr wrap="square" rtlCol="0">
            <a:spAutoFit/>
          </a:bodyPr>
          <a:lstStyle/>
          <a:p>
            <a:pPr algn="ctr"/>
            <a:r>
              <a:rPr lang="en-US" dirty="0">
                <a:solidFill>
                  <a:schemeClr val="tx2"/>
                </a:solidFill>
              </a:rPr>
              <a:t>Which One Will Be Maltreated By Age 18?</a:t>
            </a:r>
          </a:p>
        </p:txBody>
      </p:sp>
      <p:sp>
        <p:nvSpPr>
          <p:cNvPr id="13" name="Title 12"/>
          <p:cNvSpPr>
            <a:spLocks noGrp="1"/>
          </p:cNvSpPr>
          <p:nvPr>
            <p:ph type="title"/>
          </p:nvPr>
        </p:nvSpPr>
        <p:spPr>
          <a:xfrm>
            <a:off x="1150939" y="214315"/>
            <a:ext cx="7793037" cy="1081086"/>
          </a:xfrm>
        </p:spPr>
        <p:txBody>
          <a:bodyPr/>
          <a:lstStyle/>
          <a:p>
            <a:pPr lvl="0" algn="ctr" eaLnBrk="1" hangingPunct="1"/>
            <a:r>
              <a:rPr lang="en-US" sz="2800" b="1" i="1" dirty="0">
                <a:latin typeface="Calibri" pitchFamily="34" charset="0"/>
                <a:ea typeface="Calibri" pitchFamily="34" charset="0"/>
                <a:cs typeface="Times New Roman" pitchFamily="18" charset="0"/>
              </a:rPr>
              <a:t>A CHILD AT RISK WILL REMAIN AT RISK UNTIL SOMEONE INTERVENES</a:t>
            </a:r>
            <a:endParaRPr lang="en-US" sz="2800" dirty="0">
              <a:latin typeface="Arial" pitchFamily="34" charset="0"/>
              <a:cs typeface="Arial" pitchFamily="34" charset="0"/>
            </a:endParaRPr>
          </a:p>
        </p:txBody>
      </p:sp>
    </p:spTree>
  </p:cSld>
  <p:clrMapOvr>
    <a:masterClrMapping/>
  </p:clrMapOvr>
  <p:transition advTm="51411"/>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85801" y="214315"/>
            <a:ext cx="8258176" cy="928686"/>
          </a:xfrm>
        </p:spPr>
        <p:txBody>
          <a:bodyPr/>
          <a:lstStyle/>
          <a:p>
            <a:pPr algn="ctr"/>
            <a:r>
              <a:rPr lang="en-US" sz="2800" b="1" i="1" dirty="0">
                <a:latin typeface="Times New Roman" panose="02020603050405020304" pitchFamily="18" charset="0"/>
                <a:cs typeface="Times New Roman" panose="02020603050405020304" pitchFamily="18" charset="0"/>
              </a:rPr>
              <a:t>This Is Serious Business We Are Engaged In</a:t>
            </a:r>
            <a:endParaRPr lang="en-US" sz="2800" i="1" dirty="0">
              <a:latin typeface="Times New Roman" panose="02020603050405020304" pitchFamily="18" charset="0"/>
              <a:cs typeface="Times New Roman" panose="02020603050405020304" pitchFamily="18" charset="0"/>
            </a:endParaRPr>
          </a:p>
        </p:txBody>
      </p:sp>
      <p:sp>
        <p:nvSpPr>
          <p:cNvPr id="32771" name="Content Placeholder 2"/>
          <p:cNvSpPr>
            <a:spLocks noGrp="1"/>
          </p:cNvSpPr>
          <p:nvPr>
            <p:ph idx="1"/>
          </p:nvPr>
        </p:nvSpPr>
        <p:spPr>
          <a:xfrm>
            <a:off x="304800" y="2017712"/>
            <a:ext cx="8650288" cy="4154487"/>
          </a:xfrm>
          <a:noFill/>
        </p:spPr>
        <p:txBody>
          <a:bodyPr/>
          <a:lstStyle/>
          <a:p>
            <a:r>
              <a:rPr lang="en-US" sz="2400" b="1" i="1" dirty="0">
                <a:solidFill>
                  <a:schemeClr val="tx2"/>
                </a:solidFill>
                <a:latin typeface="Times New Roman" panose="02020603050405020304" pitchFamily="18" charset="0"/>
                <a:cs typeface="Times New Roman" panose="02020603050405020304" pitchFamily="18" charset="0"/>
              </a:rPr>
              <a:t>Without INTERVENTION – COMING TO A PLACE NEAR YOU: </a:t>
            </a:r>
          </a:p>
          <a:p>
            <a:pPr lvl="1"/>
            <a:r>
              <a:rPr lang="en-US" sz="2400" b="1" i="1" dirty="0">
                <a:solidFill>
                  <a:schemeClr val="tx2"/>
                </a:solidFill>
                <a:latin typeface="Times New Roman" panose="02020603050405020304" pitchFamily="18" charset="0"/>
                <a:cs typeface="Times New Roman" panose="02020603050405020304" pitchFamily="18" charset="0"/>
              </a:rPr>
              <a:t>Santa Fe High School - Texas</a:t>
            </a:r>
          </a:p>
          <a:p>
            <a:pPr lvl="1"/>
            <a:r>
              <a:rPr lang="en-US" sz="2400" b="1" i="1" dirty="0">
                <a:solidFill>
                  <a:schemeClr val="tx2"/>
                </a:solidFill>
                <a:latin typeface="Times New Roman" panose="02020603050405020304" pitchFamily="18" charset="0"/>
                <a:cs typeface="Times New Roman" panose="02020603050405020304" pitchFamily="18" charset="0"/>
              </a:rPr>
              <a:t>Marjory Stoneman Douglas High School, Parkland, FL</a:t>
            </a:r>
          </a:p>
          <a:p>
            <a:pPr lvl="1"/>
            <a:r>
              <a:rPr lang="en-US" sz="2400" b="1" i="1" dirty="0">
                <a:solidFill>
                  <a:schemeClr val="tx2"/>
                </a:solidFill>
                <a:latin typeface="Times New Roman" panose="02020603050405020304" pitchFamily="18" charset="0"/>
                <a:cs typeface="Times New Roman" panose="02020603050405020304" pitchFamily="18" charset="0"/>
              </a:rPr>
              <a:t>Marshall County High School , Benton, KY</a:t>
            </a:r>
          </a:p>
          <a:p>
            <a:pPr lvl="1"/>
            <a:r>
              <a:rPr lang="en-US" sz="2400" b="1" i="1" dirty="0">
                <a:solidFill>
                  <a:schemeClr val="tx2"/>
                </a:solidFill>
                <a:latin typeface="Times New Roman" panose="02020603050405020304" pitchFamily="18" charset="0"/>
                <a:cs typeface="Times New Roman" panose="02020603050405020304" pitchFamily="18" charset="0"/>
              </a:rPr>
              <a:t>Two 15 Year Old Girls In Mesa – Murder/Suicide </a:t>
            </a:r>
          </a:p>
          <a:p>
            <a:pPr lvl="1"/>
            <a:r>
              <a:rPr lang="en-US" sz="2400" b="1" i="1" dirty="0">
                <a:solidFill>
                  <a:schemeClr val="tx2"/>
                </a:solidFill>
                <a:latin typeface="Times New Roman" panose="02020603050405020304" pitchFamily="18" charset="0"/>
                <a:cs typeface="Times New Roman" panose="02020603050405020304" pitchFamily="18" charset="0"/>
              </a:rPr>
              <a:t>A 12 Year Old Using A Gun In NM To Shoot Classmates, </a:t>
            </a:r>
          </a:p>
        </p:txBody>
      </p:sp>
    </p:spTree>
    <p:custDataLst>
      <p:tags r:id="rId1"/>
    </p:custDataLst>
    <p:extLst>
      <p:ext uri="{BB962C8B-B14F-4D97-AF65-F5344CB8AC3E}">
        <p14:creationId xmlns:p14="http://schemas.microsoft.com/office/powerpoint/2010/main" val="4283076325"/>
      </p:ext>
    </p:extLst>
  </p:cSld>
  <p:clrMapOvr>
    <a:masterClrMapping/>
  </p:clrMapOvr>
  <p:transition advTm="5770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additive="base">
                                        <p:cTn id="7" dur="500" fill="hold"/>
                                        <p:tgtEl>
                                          <p:spTgt spid="327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anim calcmode="lin" valueType="num">
                                      <p:cBhvr additive="base">
                                        <p:cTn id="11" dur="5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277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anim calcmode="lin" valueType="num">
                                      <p:cBhvr additive="base">
                                        <p:cTn id="15" dur="5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2771">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2771">
                                            <p:txEl>
                                              <p:pRg st="3" end="3"/>
                                            </p:txEl>
                                          </p:spTgt>
                                        </p:tgtEl>
                                        <p:attrNameLst>
                                          <p:attrName>style.visibility</p:attrName>
                                        </p:attrNameLst>
                                      </p:cBhvr>
                                      <p:to>
                                        <p:strVal val="visible"/>
                                      </p:to>
                                    </p:set>
                                    <p:anim calcmode="lin" valueType="num">
                                      <p:cBhvr additive="base">
                                        <p:cTn id="19"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1">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2771">
                                            <p:txEl>
                                              <p:pRg st="4" end="4"/>
                                            </p:txEl>
                                          </p:spTgt>
                                        </p:tgtEl>
                                        <p:attrNameLst>
                                          <p:attrName>style.visibility</p:attrName>
                                        </p:attrNameLst>
                                      </p:cBhvr>
                                      <p:to>
                                        <p:strVal val="visible"/>
                                      </p:to>
                                    </p:set>
                                    <p:anim calcmode="lin" valueType="num">
                                      <p:cBhvr additive="base">
                                        <p:cTn id="23" dur="5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2771">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771">
                                            <p:txEl>
                                              <p:pRg st="5" end="5"/>
                                            </p:txEl>
                                          </p:spTgt>
                                        </p:tgtEl>
                                        <p:attrNameLst>
                                          <p:attrName>style.visibility</p:attrName>
                                        </p:attrNameLst>
                                      </p:cBhvr>
                                      <p:to>
                                        <p:strVal val="visible"/>
                                      </p:to>
                                    </p:set>
                                    <p:anim calcmode="lin" valueType="num">
                                      <p:cBhvr additive="base">
                                        <p:cTn id="27" dur="500" fill="hold"/>
                                        <p:tgtEl>
                                          <p:spTgt spid="32771">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277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469A7-F021-48ED-9366-9ABAC967041C}"/>
              </a:ext>
            </a:extLst>
          </p:cNvPr>
          <p:cNvSpPr>
            <a:spLocks noGrp="1"/>
          </p:cNvSpPr>
          <p:nvPr>
            <p:ph type="title"/>
          </p:nvPr>
        </p:nvSpPr>
        <p:spPr>
          <a:xfrm>
            <a:off x="1150939" y="214315"/>
            <a:ext cx="7793037" cy="776286"/>
          </a:xfrm>
        </p:spPr>
        <p:txBody>
          <a:bodyPr/>
          <a:lstStyle/>
          <a:p>
            <a:pPr algn="ctr"/>
            <a:r>
              <a:rPr lang="en-US" sz="2800" b="1" i="1" dirty="0">
                <a:latin typeface="Times New Roman" panose="02020603050405020304" pitchFamily="18" charset="0"/>
                <a:cs typeface="Times New Roman" panose="02020603050405020304" pitchFamily="18" charset="0"/>
              </a:rPr>
              <a:t>This Is Serious Business We Are Engaged In</a:t>
            </a:r>
            <a:endParaRPr lang="en-US" sz="2800" dirty="0"/>
          </a:p>
        </p:txBody>
      </p:sp>
      <p:sp>
        <p:nvSpPr>
          <p:cNvPr id="3" name="Content Placeholder 2">
            <a:extLst>
              <a:ext uri="{FF2B5EF4-FFF2-40B4-BE49-F238E27FC236}">
                <a16:creationId xmlns:a16="http://schemas.microsoft.com/office/drawing/2014/main" id="{B0A78FDB-0F67-4A5B-85D4-918341C1E76F}"/>
              </a:ext>
            </a:extLst>
          </p:cNvPr>
          <p:cNvSpPr>
            <a:spLocks noGrp="1"/>
          </p:cNvSpPr>
          <p:nvPr>
            <p:ph idx="1"/>
          </p:nvPr>
        </p:nvSpPr>
        <p:spPr/>
        <p:txBody>
          <a:bodyPr/>
          <a:lstStyle/>
          <a:p>
            <a:pPr lvl="1"/>
            <a:r>
              <a:rPr lang="en-US" sz="2400" b="1" i="1" dirty="0">
                <a:solidFill>
                  <a:schemeClr val="tx2"/>
                </a:solidFill>
                <a:latin typeface="Times New Roman" panose="02020603050405020304" pitchFamily="18" charset="0"/>
                <a:cs typeface="Times New Roman" panose="02020603050405020304" pitchFamily="18" charset="0"/>
              </a:rPr>
              <a:t>Previously, </a:t>
            </a:r>
          </a:p>
          <a:p>
            <a:pPr lvl="2"/>
            <a:r>
              <a:rPr lang="en-US" b="1" i="1" dirty="0">
                <a:solidFill>
                  <a:schemeClr val="tx2"/>
                </a:solidFill>
                <a:latin typeface="Times New Roman" panose="02020603050405020304" pitchFamily="18" charset="0"/>
                <a:cs typeface="Times New Roman" panose="02020603050405020304" pitchFamily="18" charset="0"/>
              </a:rPr>
              <a:t>20 SMALL CHILDREN GUNNED DOWN in an Elementary School at Christmas time in Connecticut.</a:t>
            </a:r>
            <a:r>
              <a:rPr lang="en-US" b="1" dirty="0">
                <a:solidFill>
                  <a:schemeClr val="tx2"/>
                </a:solidFill>
                <a:latin typeface="Times New Roman" panose="02020603050405020304" pitchFamily="18" charset="0"/>
                <a:cs typeface="Times New Roman" panose="02020603050405020304" pitchFamily="18" charset="0"/>
              </a:rPr>
              <a:t>  </a:t>
            </a:r>
          </a:p>
          <a:p>
            <a:pPr lvl="2"/>
            <a:r>
              <a:rPr lang="en-US" b="1" i="1" dirty="0">
                <a:solidFill>
                  <a:schemeClr val="tx2"/>
                </a:solidFill>
                <a:latin typeface="Times New Roman" panose="02020603050405020304" pitchFamily="18" charset="0"/>
                <a:cs typeface="Times New Roman" panose="02020603050405020304" pitchFamily="18" charset="0"/>
              </a:rPr>
              <a:t>Eric Harris and Dylan Klebold at Columbine High School,</a:t>
            </a:r>
          </a:p>
          <a:p>
            <a:pPr lvl="3"/>
            <a:r>
              <a:rPr lang="en-US" sz="2400" b="1" i="1" dirty="0">
                <a:solidFill>
                  <a:schemeClr val="tx2"/>
                </a:solidFill>
                <a:latin typeface="Times New Roman" panose="02020603050405020304" pitchFamily="18" charset="0"/>
                <a:cs typeface="Times New Roman" panose="02020603050405020304" pitchFamily="18" charset="0"/>
              </a:rPr>
              <a:t> DIANE SAWYER INTERVIEW</a:t>
            </a:r>
          </a:p>
          <a:p>
            <a:pPr lvl="2"/>
            <a:r>
              <a:rPr lang="en-US" b="1" i="1" dirty="0">
                <a:solidFill>
                  <a:schemeClr val="tx2"/>
                </a:solidFill>
                <a:latin typeface="Times New Roman" panose="02020603050405020304" pitchFamily="18" charset="0"/>
                <a:cs typeface="Times New Roman" panose="02020603050405020304" pitchFamily="18" charset="0"/>
              </a:rPr>
              <a:t>Thomas "T.J." Lane at Chardon High School in Ohio, etc.   </a:t>
            </a:r>
          </a:p>
          <a:p>
            <a:pPr lvl="2"/>
            <a:r>
              <a:rPr lang="en-US" b="1" i="1" dirty="0">
                <a:solidFill>
                  <a:schemeClr val="tx2"/>
                </a:solidFill>
                <a:latin typeface="Times New Roman" panose="02020603050405020304" pitchFamily="18" charset="0"/>
                <a:cs typeface="Times New Roman" panose="02020603050405020304" pitchFamily="18" charset="0"/>
              </a:rPr>
              <a:t>Jared </a:t>
            </a:r>
            <a:r>
              <a:rPr lang="en-US" b="1" i="1" dirty="0" err="1">
                <a:solidFill>
                  <a:schemeClr val="tx2"/>
                </a:solidFill>
                <a:latin typeface="Times New Roman" panose="02020603050405020304" pitchFamily="18" charset="0"/>
                <a:cs typeface="Times New Roman" panose="02020603050405020304" pitchFamily="18" charset="0"/>
              </a:rPr>
              <a:t>Loughner</a:t>
            </a:r>
            <a:r>
              <a:rPr lang="en-US" b="1" i="1" dirty="0">
                <a:solidFill>
                  <a:schemeClr val="tx2"/>
                </a:solidFill>
                <a:latin typeface="Times New Roman" panose="02020603050405020304" pitchFamily="18" charset="0"/>
                <a:cs typeface="Times New Roman" panose="02020603050405020304" pitchFamily="18" charset="0"/>
              </a:rPr>
              <a:t> At A Safeway Supermarket In Tucson Arizona, -----</a:t>
            </a:r>
            <a:endParaRPr lang="en-US"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8889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150939" y="214315"/>
            <a:ext cx="7793037" cy="1004886"/>
          </a:xfrm>
        </p:spPr>
        <p:txBody>
          <a:bodyPr/>
          <a:lstStyle/>
          <a:p>
            <a:pPr algn="ctr"/>
            <a:r>
              <a:rPr lang="en-US" sz="2800" b="1" i="1" dirty="0">
                <a:latin typeface="Times New Roman" panose="02020603050405020304" pitchFamily="18" charset="0"/>
                <a:cs typeface="Times New Roman" panose="02020603050405020304" pitchFamily="18" charset="0"/>
              </a:rPr>
              <a:t>EARLY IDENTIFICATION AND INTERVENTION IS ESSENTIAL</a:t>
            </a:r>
          </a:p>
        </p:txBody>
      </p:sp>
      <p:sp>
        <p:nvSpPr>
          <p:cNvPr id="12291" name="Content Placeholder 2"/>
          <p:cNvSpPr>
            <a:spLocks noGrp="1"/>
          </p:cNvSpPr>
          <p:nvPr>
            <p:ph idx="1"/>
          </p:nvPr>
        </p:nvSpPr>
        <p:spPr/>
        <p:txBody>
          <a:bodyPr/>
          <a:lstStyle/>
          <a:p>
            <a:r>
              <a:rPr lang="en-US" sz="2400" dirty="0">
                <a:solidFill>
                  <a:schemeClr val="tx2"/>
                </a:solidFill>
              </a:rPr>
              <a:t>In Each Of These Cases </a:t>
            </a:r>
            <a:r>
              <a:rPr lang="en-US" sz="2400" b="1" dirty="0">
                <a:solidFill>
                  <a:schemeClr val="tx2"/>
                </a:solidFill>
              </a:rPr>
              <a:t>Red Flags</a:t>
            </a:r>
            <a:r>
              <a:rPr lang="en-US" sz="2400" dirty="0">
                <a:solidFill>
                  <a:schemeClr val="tx2"/>
                </a:solidFill>
              </a:rPr>
              <a:t> Were Everywhere. </a:t>
            </a:r>
          </a:p>
          <a:p>
            <a:r>
              <a:rPr lang="en-US" sz="2400" b="1" dirty="0">
                <a:solidFill>
                  <a:schemeClr val="tx2"/>
                </a:solidFill>
              </a:rPr>
              <a:t>If </a:t>
            </a:r>
            <a:r>
              <a:rPr lang="en-US" sz="2400" dirty="0">
                <a:solidFill>
                  <a:schemeClr val="tx2"/>
                </a:solidFill>
              </a:rPr>
              <a:t>Schools Each Attended Had Instituted A Student Assistance Program, Where The School Staff Is Trained To Identify And Assess Warning Flags Like These, </a:t>
            </a:r>
            <a:r>
              <a:rPr lang="en-US" sz="2400" b="1" dirty="0">
                <a:solidFill>
                  <a:schemeClr val="tx2"/>
                </a:solidFill>
              </a:rPr>
              <a:t>And Initiate Early Intervention ??????</a:t>
            </a:r>
          </a:p>
          <a:p>
            <a:r>
              <a:rPr lang="en-US" sz="2400" dirty="0">
                <a:solidFill>
                  <a:schemeClr val="tx2"/>
                </a:solidFill>
              </a:rPr>
              <a:t>Our Children Are Hurting!!! </a:t>
            </a:r>
            <a:r>
              <a:rPr lang="en-US" sz="2400" b="1" dirty="0">
                <a:solidFill>
                  <a:schemeClr val="tx2"/>
                </a:solidFill>
              </a:rPr>
              <a:t>Without Intervention By Us, That Will Not Change</a:t>
            </a:r>
            <a:r>
              <a:rPr lang="en-US" sz="2400" dirty="0">
                <a:solidFill>
                  <a:schemeClr val="tx2"/>
                </a:solidFill>
              </a:rPr>
              <a:t>.</a:t>
            </a:r>
            <a:endParaRPr lang="en-US" dirty="0">
              <a:solidFill>
                <a:schemeClr val="tx2"/>
              </a:solidFill>
            </a:endParaRPr>
          </a:p>
          <a:p>
            <a:endParaRPr lang="en-US" dirty="0"/>
          </a:p>
        </p:txBody>
      </p:sp>
    </p:spTree>
    <p:custDataLst>
      <p:tags r:id="rId1"/>
    </p:custDataLst>
  </p:cSld>
  <p:clrMapOvr>
    <a:masterClrMapping/>
  </p:clrMapOvr>
  <p:transition advTm="1595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linds(horizontal)">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blinds(horizontal)">
                                      <p:cBhvr>
                                        <p:cTn id="12" dur="500"/>
                                        <p:tgtEl>
                                          <p:spTgt spid="12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blinds(horizontal)">
                                      <p:cBhvr>
                                        <p:cTn id="17" dur="500"/>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914401" y="214315"/>
            <a:ext cx="8029576" cy="852485"/>
          </a:xfrm>
        </p:spPr>
        <p:txBody>
          <a:bodyPr/>
          <a:lstStyle/>
          <a:p>
            <a:pPr algn="ctr"/>
            <a:r>
              <a:rPr lang="en-US" sz="2800" b="1" i="1" dirty="0">
                <a:latin typeface="Times New Roman" panose="02020603050405020304" pitchFamily="18" charset="0"/>
                <a:cs typeface="Times New Roman" panose="02020603050405020304" pitchFamily="18" charset="0"/>
              </a:rPr>
              <a:t>THE CHILDREN OF ARIZONA ARE HURTING</a:t>
            </a:r>
          </a:p>
        </p:txBody>
      </p:sp>
      <p:sp>
        <p:nvSpPr>
          <p:cNvPr id="3" name="Content Placeholder 2"/>
          <p:cNvSpPr>
            <a:spLocks noGrp="1"/>
          </p:cNvSpPr>
          <p:nvPr>
            <p:ph idx="1"/>
          </p:nvPr>
        </p:nvSpPr>
        <p:spPr/>
        <p:txBody>
          <a:bodyPr/>
          <a:lstStyle/>
          <a:p>
            <a:pPr lvl="1"/>
            <a:r>
              <a:rPr lang="en-US" b="1" i="1" dirty="0">
                <a:solidFill>
                  <a:schemeClr val="tx2"/>
                </a:solidFill>
                <a:latin typeface="Times New Roman" pitchFamily="18" charset="0"/>
              </a:rPr>
              <a:t>What Can We Do?</a:t>
            </a:r>
          </a:p>
          <a:p>
            <a:pPr lvl="1"/>
            <a:endParaRPr lang="en-US" sz="1400" b="1" i="1" dirty="0">
              <a:solidFill>
                <a:schemeClr val="tx2"/>
              </a:solidFill>
              <a:latin typeface="Times New Roman" pitchFamily="18" charset="0"/>
            </a:endParaRPr>
          </a:p>
          <a:p>
            <a:pPr lvl="1"/>
            <a:r>
              <a:rPr lang="en-US" b="1" i="1" dirty="0">
                <a:solidFill>
                  <a:schemeClr val="tx2"/>
                </a:solidFill>
                <a:latin typeface="Times New Roman" pitchFamily="18" charset="0"/>
              </a:rPr>
              <a:t>We, The ARIZONA MASONIC FOUNDATION FOR CHILDREN, Are Already Doing It,   NOW!!!!</a:t>
            </a:r>
          </a:p>
          <a:p>
            <a:pPr lvl="1"/>
            <a:endParaRPr lang="en-US" sz="2000" b="1" i="1" dirty="0">
              <a:solidFill>
                <a:schemeClr val="tx2"/>
              </a:solidFill>
              <a:latin typeface="Times New Roman" pitchFamily="18" charset="0"/>
            </a:endParaRPr>
          </a:p>
          <a:p>
            <a:pPr lvl="1"/>
            <a:r>
              <a:rPr lang="en-US" b="1" i="1" dirty="0">
                <a:solidFill>
                  <a:schemeClr val="tx2"/>
                </a:solidFill>
                <a:latin typeface="Times New Roman" pitchFamily="18" charset="0"/>
              </a:rPr>
              <a:t>Working The Public/Private Partnership!!</a:t>
            </a:r>
          </a:p>
          <a:p>
            <a:endParaRPr lang="en-US" dirty="0"/>
          </a:p>
        </p:txBody>
      </p:sp>
    </p:spTree>
    <p:custDataLst>
      <p:tags r:id="rId1"/>
    </p:custDataLst>
    <p:extLst>
      <p:ext uri="{BB962C8B-B14F-4D97-AF65-F5344CB8AC3E}">
        <p14:creationId xmlns:p14="http://schemas.microsoft.com/office/powerpoint/2010/main" val="926747133"/>
      </p:ext>
    </p:extLst>
  </p:cSld>
  <p:clrMapOvr>
    <a:masterClrMapping/>
  </p:clrMapOvr>
  <p:transition advTm="364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60E2-67FF-42E9-B0CE-29EAE460C6F5}"/>
              </a:ext>
            </a:extLst>
          </p:cNvPr>
          <p:cNvSpPr>
            <a:spLocks noGrp="1"/>
          </p:cNvSpPr>
          <p:nvPr>
            <p:ph type="title"/>
          </p:nvPr>
        </p:nvSpPr>
        <p:spPr/>
        <p:txBody>
          <a:bodyPr/>
          <a:lstStyle/>
          <a:p>
            <a:pPr algn="ctr"/>
            <a:r>
              <a:rPr lang="en-US" dirty="0"/>
              <a:t>Masonic History</a:t>
            </a:r>
            <a:br>
              <a:rPr lang="en-US" dirty="0"/>
            </a:br>
            <a:r>
              <a:rPr lang="en-US" sz="3200" dirty="0"/>
              <a:t>the</a:t>
            </a:r>
            <a:r>
              <a:rPr lang="en-US" dirty="0"/>
              <a:t> AMFC</a:t>
            </a:r>
          </a:p>
        </p:txBody>
      </p:sp>
      <p:sp>
        <p:nvSpPr>
          <p:cNvPr id="3" name="Content Placeholder 2">
            <a:extLst>
              <a:ext uri="{FF2B5EF4-FFF2-40B4-BE49-F238E27FC236}">
                <a16:creationId xmlns:a16="http://schemas.microsoft.com/office/drawing/2014/main" id="{81A61DDA-E63A-4546-8557-AAE375E24A13}"/>
              </a:ext>
            </a:extLst>
          </p:cNvPr>
          <p:cNvSpPr>
            <a:spLocks noGrp="1"/>
          </p:cNvSpPr>
          <p:nvPr>
            <p:ph idx="1"/>
          </p:nvPr>
        </p:nvSpPr>
        <p:spPr>
          <a:xfrm>
            <a:off x="457200" y="2017713"/>
            <a:ext cx="8497888" cy="4114800"/>
          </a:xfrm>
        </p:spPr>
        <p:txBody>
          <a:bodyPr/>
          <a:lstStyle/>
          <a:p>
            <a:r>
              <a:rPr lang="en-US" sz="2000" b="1" i="1" dirty="0">
                <a:solidFill>
                  <a:schemeClr val="tx2">
                    <a:lumMod val="75000"/>
                  </a:schemeClr>
                </a:solidFill>
              </a:rPr>
              <a:t>Arizona Masonic Foundation for Children was incorporated in November 1995</a:t>
            </a:r>
          </a:p>
          <a:p>
            <a:r>
              <a:rPr lang="en-US" sz="2000" b="1" i="1" dirty="0">
                <a:solidFill>
                  <a:schemeClr val="tx2">
                    <a:lumMod val="75000"/>
                  </a:schemeClr>
                </a:solidFill>
              </a:rPr>
              <a:t>Tax-exempt as a 501c (3) corporation on October 29, 1997</a:t>
            </a:r>
          </a:p>
          <a:p>
            <a:r>
              <a:rPr lang="en-US" sz="2000" b="1" i="1" dirty="0">
                <a:solidFill>
                  <a:schemeClr val="tx2">
                    <a:lumMod val="75000"/>
                  </a:schemeClr>
                </a:solidFill>
              </a:rPr>
              <a:t>Arizona Masons such as Gerald H. Lankin, John </a:t>
            </a:r>
            <a:r>
              <a:rPr lang="en-US" sz="2000" b="1" i="1" dirty="0" err="1">
                <a:solidFill>
                  <a:schemeClr val="tx2">
                    <a:lumMod val="75000"/>
                  </a:schemeClr>
                </a:solidFill>
              </a:rPr>
              <a:t>Krom</a:t>
            </a:r>
            <a:r>
              <a:rPr lang="en-US" sz="2000" b="1" i="1" dirty="0">
                <a:solidFill>
                  <a:schemeClr val="tx2">
                    <a:lumMod val="75000"/>
                  </a:schemeClr>
                </a:solidFill>
              </a:rPr>
              <a:t>, C. A. Metcalf, Jr., William Jeffers, Jr., Larry Schafer, Ron Allen and Robert F. Henderson appear on the Articles of Incorporation, which states: </a:t>
            </a:r>
          </a:p>
          <a:p>
            <a:pPr lvl="1"/>
            <a:r>
              <a:rPr lang="en-US" sz="1600" i="1" dirty="0"/>
              <a:t>“the initial and principal purposes of the corporation shall be to do, only in a charitable manner, all those things that will develop character and usefulness of youth, improve the spiritual, mental, social and physical condition of boys and young men, and girls and young women in the State of Arizona; foster responsible citizens; combat and curb juvenile delinquency…” “…by sponsoring, organizing and operating, without profit to the corporation, programs directed at advancing the education of youth, drug and alcohol abuse programs, and other types of youth-oriented activities,…”</a:t>
            </a:r>
          </a:p>
          <a:p>
            <a:endParaRPr lang="en-US" sz="1800" dirty="0"/>
          </a:p>
        </p:txBody>
      </p:sp>
    </p:spTree>
    <p:extLst>
      <p:ext uri="{BB962C8B-B14F-4D97-AF65-F5344CB8AC3E}">
        <p14:creationId xmlns:p14="http://schemas.microsoft.com/office/powerpoint/2010/main" val="236845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7DF2A-1A3B-4EEA-8EDE-47FB0512C36C}"/>
              </a:ext>
            </a:extLst>
          </p:cNvPr>
          <p:cNvSpPr>
            <a:spLocks noGrp="1"/>
          </p:cNvSpPr>
          <p:nvPr>
            <p:ph type="title"/>
          </p:nvPr>
        </p:nvSpPr>
        <p:spPr/>
        <p:txBody>
          <a:bodyPr/>
          <a:lstStyle/>
          <a:p>
            <a:pPr algn="ctr"/>
            <a:r>
              <a:rPr lang="en-US" dirty="0"/>
              <a:t>Masonic History</a:t>
            </a:r>
            <a:br>
              <a:rPr lang="en-US" dirty="0"/>
            </a:br>
            <a:r>
              <a:rPr lang="en-US" sz="3200" dirty="0"/>
              <a:t>the</a:t>
            </a:r>
            <a:r>
              <a:rPr lang="en-US" dirty="0"/>
              <a:t> AMFC  </a:t>
            </a:r>
            <a:r>
              <a:rPr lang="en-US" sz="3200" dirty="0"/>
              <a:t>(Continued)</a:t>
            </a:r>
            <a:endParaRPr lang="en-US" dirty="0"/>
          </a:p>
        </p:txBody>
      </p:sp>
      <p:sp>
        <p:nvSpPr>
          <p:cNvPr id="3" name="Content Placeholder 2">
            <a:extLst>
              <a:ext uri="{FF2B5EF4-FFF2-40B4-BE49-F238E27FC236}">
                <a16:creationId xmlns:a16="http://schemas.microsoft.com/office/drawing/2014/main" id="{92B8174B-E694-4EF7-AD14-0797A65FB6F3}"/>
              </a:ext>
            </a:extLst>
          </p:cNvPr>
          <p:cNvSpPr>
            <a:spLocks noGrp="1"/>
          </p:cNvSpPr>
          <p:nvPr>
            <p:ph idx="1"/>
          </p:nvPr>
        </p:nvSpPr>
        <p:spPr/>
        <p:txBody>
          <a:bodyPr/>
          <a:lstStyle/>
          <a:p>
            <a:r>
              <a:rPr lang="en-US" b="1" i="1" dirty="0">
                <a:solidFill>
                  <a:schemeClr val="tx2"/>
                </a:solidFill>
                <a:latin typeface="Times New Roman" panose="02020603050405020304" pitchFamily="18" charset="0"/>
                <a:cs typeface="Times New Roman" panose="02020603050405020304" pitchFamily="18" charset="0"/>
              </a:rPr>
              <a:t>1995 Created The Arizona Masonic “Children At Risk” Program</a:t>
            </a:r>
          </a:p>
          <a:p>
            <a:r>
              <a:rPr lang="en-US" b="1" i="1" dirty="0">
                <a:solidFill>
                  <a:schemeClr val="tx2"/>
                </a:solidFill>
                <a:latin typeface="Times New Roman" panose="02020603050405020304" pitchFamily="18" charset="0"/>
                <a:cs typeface="Times New Roman" panose="02020603050405020304" pitchFamily="18" charset="0"/>
              </a:rPr>
              <a:t>Originally Created As A “BLUE LODGE” Program</a:t>
            </a:r>
          </a:p>
          <a:p>
            <a:r>
              <a:rPr lang="en-US" b="1" i="1" dirty="0">
                <a:solidFill>
                  <a:schemeClr val="tx2"/>
                </a:solidFill>
                <a:latin typeface="Times New Roman" panose="02020603050405020304" pitchFamily="18" charset="0"/>
                <a:cs typeface="Times New Roman" panose="02020603050405020304" pitchFamily="18" charset="0"/>
              </a:rPr>
              <a:t>AMFC Has Been Continuously Offering The MSAP Workshop Thru The NMFC Some 24 Years Now. </a:t>
            </a:r>
          </a:p>
          <a:p>
            <a:pPr lvl="1"/>
            <a:r>
              <a:rPr lang="en-US" b="1" i="1" dirty="0">
                <a:solidFill>
                  <a:schemeClr val="tx2"/>
                </a:solidFill>
                <a:latin typeface="Times New Roman" pitchFamily="18" charset="0"/>
              </a:rPr>
              <a:t>Working The Public/Private Partnership!!</a:t>
            </a:r>
          </a:p>
          <a:p>
            <a:endParaRPr lang="en-US" dirty="0"/>
          </a:p>
          <a:p>
            <a:endParaRPr lang="en-US" dirty="0"/>
          </a:p>
        </p:txBody>
      </p:sp>
    </p:spTree>
    <p:extLst>
      <p:ext uri="{BB962C8B-B14F-4D97-AF65-F5344CB8AC3E}">
        <p14:creationId xmlns:p14="http://schemas.microsoft.com/office/powerpoint/2010/main" val="54684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a:xfrm>
            <a:off x="0" y="228601"/>
            <a:ext cx="9144000" cy="761999"/>
          </a:xfrm>
        </p:spPr>
        <p:txBody>
          <a:bodyPr/>
          <a:lstStyle/>
          <a:p>
            <a:pPr algn="ctr" eaLnBrk="1" hangingPunct="1"/>
            <a:r>
              <a:rPr lang="en-US" sz="2800" b="1" i="1" dirty="0">
                <a:latin typeface="Times New Roman" charset="0"/>
                <a:cs typeface="Times New Roman" charset="0"/>
              </a:rPr>
              <a:t>Our MSAP Partnership: Serving the Children of Arizona</a:t>
            </a:r>
          </a:p>
        </p:txBody>
      </p:sp>
      <p:sp>
        <p:nvSpPr>
          <p:cNvPr id="2053" name="Rectangle 5"/>
          <p:cNvSpPr>
            <a:spLocks noGrp="1" noChangeArrowheads="1"/>
          </p:cNvSpPr>
          <p:nvPr>
            <p:ph type="body" idx="1"/>
          </p:nvPr>
        </p:nvSpPr>
        <p:spPr>
          <a:xfrm>
            <a:off x="990600" y="1905000"/>
            <a:ext cx="7964488" cy="4419600"/>
          </a:xfrm>
        </p:spPr>
        <p:txBody>
          <a:bodyPr/>
          <a:lstStyle/>
          <a:p>
            <a:pPr eaLnBrk="1" hangingPunct="1">
              <a:lnSpc>
                <a:spcPct val="90000"/>
              </a:lnSpc>
              <a:defRPr/>
            </a:pPr>
            <a:r>
              <a:rPr lang="en-US" sz="1800" b="1" i="1" dirty="0">
                <a:solidFill>
                  <a:schemeClr val="tx2"/>
                </a:solidFill>
                <a:latin typeface="Times New Roman" charset="0"/>
                <a:cs typeface="Times New Roman" charset="0"/>
              </a:rPr>
              <a:t>SOMEONE NEEDS TO MAKE IT HAPPEN - </a:t>
            </a:r>
            <a:r>
              <a:rPr lang="en-US" sz="1600" b="1" i="1" dirty="0">
                <a:solidFill>
                  <a:schemeClr val="tx2"/>
                </a:solidFill>
                <a:latin typeface="Times New Roman" charset="0"/>
                <a:cs typeface="Times New Roman" charset="0"/>
              </a:rPr>
              <a:t>Sponsored by Arizona Masonic Foundation for Children - A 501c3 Tax Deductible Charity, On Behalf Of The Masonic Family Of Arizona</a:t>
            </a:r>
          </a:p>
          <a:p>
            <a:pPr eaLnBrk="1" hangingPunct="1">
              <a:lnSpc>
                <a:spcPct val="90000"/>
              </a:lnSpc>
              <a:buFont typeface="Wingdings" charset="2"/>
              <a:buNone/>
              <a:defRPr/>
            </a:pPr>
            <a:endParaRPr lang="en-US" sz="1100" b="1" i="1" dirty="0">
              <a:solidFill>
                <a:schemeClr val="tx2"/>
              </a:solidFill>
              <a:latin typeface="Times New Roman" charset="0"/>
              <a:cs typeface="Times New Roman" charset="0"/>
            </a:endParaRPr>
          </a:p>
          <a:p>
            <a:pPr eaLnBrk="1" hangingPunct="1">
              <a:lnSpc>
                <a:spcPct val="90000"/>
              </a:lnSpc>
              <a:defRPr/>
            </a:pPr>
            <a:r>
              <a:rPr lang="en-US" sz="1800" b="1" i="1" dirty="0">
                <a:solidFill>
                  <a:schemeClr val="tx2"/>
                </a:solidFill>
                <a:latin typeface="Times New Roman" charset="0"/>
                <a:cs typeface="Times New Roman" charset="0"/>
              </a:rPr>
              <a:t>SOMEONE NEEDS TO PROVIDE EXPERTISE - </a:t>
            </a:r>
            <a:r>
              <a:rPr lang="en-US" sz="1600" b="1" i="1" dirty="0">
                <a:solidFill>
                  <a:schemeClr val="tx2"/>
                </a:solidFill>
                <a:latin typeface="Times New Roman" charset="0"/>
                <a:cs typeface="Times New Roman" charset="0"/>
              </a:rPr>
              <a:t>Presented By: Newman/Stecher International Developers of Masonic Model Student Assistance Through the National Masonic Foundation for Children</a:t>
            </a:r>
          </a:p>
          <a:p>
            <a:pPr eaLnBrk="1" hangingPunct="1">
              <a:lnSpc>
                <a:spcPct val="90000"/>
              </a:lnSpc>
              <a:defRPr/>
            </a:pPr>
            <a:endParaRPr lang="en-US" sz="1050" b="1" i="1" dirty="0">
              <a:solidFill>
                <a:schemeClr val="tx2"/>
              </a:solidFill>
              <a:latin typeface="Times New Roman" charset="0"/>
              <a:cs typeface="Times New Roman" charset="0"/>
            </a:endParaRPr>
          </a:p>
          <a:p>
            <a:pPr eaLnBrk="1" hangingPunct="1">
              <a:lnSpc>
                <a:spcPct val="90000"/>
              </a:lnSpc>
              <a:defRPr/>
            </a:pPr>
            <a:r>
              <a:rPr lang="en-US" sz="2400" b="1" i="1" dirty="0">
                <a:solidFill>
                  <a:schemeClr val="tx2"/>
                </a:solidFill>
                <a:latin typeface="Times New Roman" charset="0"/>
                <a:cs typeface="Times New Roman" charset="0"/>
              </a:rPr>
              <a:t>SOMEONE NEEDS TO TRANSFER THIS EXPERTISE TO THE BENEFIT OF OUR CHILDREN OF ARIZONA </a:t>
            </a:r>
            <a:endParaRPr lang="en-US" sz="2000" b="1" i="1" dirty="0">
              <a:solidFill>
                <a:schemeClr val="tx2"/>
              </a:solidFill>
              <a:latin typeface="Times New Roman" charset="0"/>
              <a:cs typeface="Times New Roman" charset="0"/>
            </a:endParaRPr>
          </a:p>
          <a:p>
            <a:pPr eaLnBrk="1" hangingPunct="1">
              <a:lnSpc>
                <a:spcPct val="90000"/>
              </a:lnSpc>
              <a:defRPr/>
            </a:pPr>
            <a:r>
              <a:rPr lang="en-US" sz="2400" b="1" i="1" dirty="0">
                <a:solidFill>
                  <a:schemeClr val="tx2"/>
                </a:solidFill>
                <a:latin typeface="Times New Roman" charset="0"/>
                <a:cs typeface="Times New Roman" charset="0"/>
              </a:rPr>
              <a:t>Attended by “Educators” (</a:t>
            </a:r>
            <a:r>
              <a:rPr lang="en-US" sz="2400" b="1" i="1" dirty="0">
                <a:solidFill>
                  <a:srgbClr val="FF0000"/>
                </a:solidFill>
                <a:latin typeface="Times New Roman" charset="0"/>
                <a:cs typeface="Times New Roman" charset="0"/>
              </a:rPr>
              <a:t>Administrators, Teachers, Counselors, Nurses, RO, </a:t>
            </a:r>
            <a:r>
              <a:rPr lang="en-US" sz="2400" b="1" i="1" dirty="0" err="1">
                <a:solidFill>
                  <a:srgbClr val="FF0000"/>
                </a:solidFill>
                <a:latin typeface="Times New Roman" charset="0"/>
                <a:cs typeface="Times New Roman" charset="0"/>
              </a:rPr>
              <a:t>etc</a:t>
            </a:r>
            <a:r>
              <a:rPr lang="en-US" sz="2400" b="1" i="1" dirty="0">
                <a:solidFill>
                  <a:schemeClr val="tx2"/>
                </a:solidFill>
                <a:latin typeface="Times New Roman" charset="0"/>
                <a:cs typeface="Times New Roman" charset="0"/>
              </a:rPr>
              <a:t>)</a:t>
            </a:r>
          </a:p>
          <a:p>
            <a:pPr lvl="1" eaLnBrk="1" hangingPunct="1">
              <a:lnSpc>
                <a:spcPct val="90000"/>
              </a:lnSpc>
              <a:defRPr/>
            </a:pPr>
            <a:r>
              <a:rPr lang="en-US" sz="2000" b="1" i="1" dirty="0">
                <a:solidFill>
                  <a:schemeClr val="tx2"/>
                </a:solidFill>
                <a:latin typeface="Times New Roman" charset="0"/>
                <a:cs typeface="Times New Roman" charset="0"/>
              </a:rPr>
              <a:t>Most Frequent Interfacing With The Children</a:t>
            </a:r>
          </a:p>
          <a:p>
            <a:pPr lvl="1" eaLnBrk="1" hangingPunct="1">
              <a:lnSpc>
                <a:spcPct val="90000"/>
              </a:lnSpc>
              <a:defRPr/>
            </a:pPr>
            <a:r>
              <a:rPr lang="en-US" sz="2000" b="1" i="1" dirty="0">
                <a:solidFill>
                  <a:schemeClr val="tx2"/>
                </a:solidFill>
                <a:latin typeface="Times New Roman" charset="0"/>
                <a:cs typeface="Times New Roman" charset="0"/>
              </a:rPr>
              <a:t>Environment Conducive To Corrective Action And Intervention For At Risk Children</a:t>
            </a:r>
          </a:p>
          <a:p>
            <a:pPr eaLnBrk="1" hangingPunct="1">
              <a:lnSpc>
                <a:spcPct val="90000"/>
              </a:lnSpc>
              <a:buFont typeface="Wingdings" charset="2"/>
              <a:buNone/>
              <a:defRPr/>
            </a:pPr>
            <a:endParaRPr lang="en-US" sz="2800" b="1" i="1" dirty="0">
              <a:solidFill>
                <a:schemeClr val="tx2"/>
              </a:solidFill>
              <a:latin typeface="Times New Roman" charset="0"/>
              <a:cs typeface="Times New Roman" charset="0"/>
            </a:endParaRPr>
          </a:p>
          <a:p>
            <a:pPr eaLnBrk="1" hangingPunct="1">
              <a:lnSpc>
                <a:spcPct val="90000"/>
              </a:lnSpc>
              <a:defRPr/>
            </a:pPr>
            <a:endParaRPr lang="en-US" sz="2800" b="1" i="1" dirty="0">
              <a:solidFill>
                <a:schemeClr val="tx2"/>
              </a:solidFill>
              <a:latin typeface="Times New Roman" charset="0"/>
              <a:cs typeface="Times New Roman" charset="0"/>
            </a:endParaRPr>
          </a:p>
        </p:txBody>
      </p:sp>
    </p:spTree>
    <p:custDataLst>
      <p:tags r:id="rId1"/>
    </p:custDataLst>
    <p:extLst>
      <p:ext uri="{BB962C8B-B14F-4D97-AF65-F5344CB8AC3E}">
        <p14:creationId xmlns:p14="http://schemas.microsoft.com/office/powerpoint/2010/main" val="549256940"/>
      </p:ext>
    </p:extLst>
  </p:cSld>
  <p:clrMapOvr>
    <a:masterClrMapping/>
  </p:clrMapOvr>
  <mc:AlternateContent xmlns:mc="http://schemas.openxmlformats.org/markup-compatibility/2006" xmlns:p14="http://schemas.microsoft.com/office/powerpoint/2010/main">
    <mc:Choice Requires="p14">
      <p:transition spd="slow" p14:dur="2000" advTm="43801"/>
    </mc:Choice>
    <mc:Fallback xmlns="">
      <p:transition spd="slow" advTm="4380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3">
                                            <p:txEl>
                                              <p:pRg st="0" end="0"/>
                                            </p:txEl>
                                          </p:spTgt>
                                        </p:tgtEl>
                                        <p:attrNameLst>
                                          <p:attrName>style.visibility</p:attrName>
                                        </p:attrNameLst>
                                      </p:cBhvr>
                                      <p:to>
                                        <p:strVal val="visible"/>
                                      </p:to>
                                    </p:set>
                                    <p:anim calcmode="lin" valueType="num">
                                      <p:cBhvr additive="base">
                                        <p:cTn id="7" dur="500" fill="hold"/>
                                        <p:tgtEl>
                                          <p:spTgt spid="205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5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3">
                                            <p:txEl>
                                              <p:pRg st="2" end="2"/>
                                            </p:txEl>
                                          </p:spTgt>
                                        </p:tgtEl>
                                        <p:attrNameLst>
                                          <p:attrName>style.visibility</p:attrName>
                                        </p:attrNameLst>
                                      </p:cBhvr>
                                      <p:to>
                                        <p:strVal val="visible"/>
                                      </p:to>
                                    </p:set>
                                    <p:anim calcmode="lin" valueType="num">
                                      <p:cBhvr additive="base">
                                        <p:cTn id="13" dur="500" fill="hold"/>
                                        <p:tgtEl>
                                          <p:spTgt spid="205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5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3">
                                            <p:txEl>
                                              <p:pRg st="4" end="4"/>
                                            </p:txEl>
                                          </p:spTgt>
                                        </p:tgtEl>
                                        <p:attrNameLst>
                                          <p:attrName>style.visibility</p:attrName>
                                        </p:attrNameLst>
                                      </p:cBhvr>
                                      <p:to>
                                        <p:strVal val="visible"/>
                                      </p:to>
                                    </p:set>
                                    <p:anim calcmode="lin" valueType="num">
                                      <p:cBhvr additive="base">
                                        <p:cTn id="19" dur="500" fill="hold"/>
                                        <p:tgtEl>
                                          <p:spTgt spid="205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5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3">
                                            <p:txEl>
                                              <p:pRg st="5" end="5"/>
                                            </p:txEl>
                                          </p:spTgt>
                                        </p:tgtEl>
                                        <p:attrNameLst>
                                          <p:attrName>style.visibility</p:attrName>
                                        </p:attrNameLst>
                                      </p:cBhvr>
                                      <p:to>
                                        <p:strVal val="visible"/>
                                      </p:to>
                                    </p:set>
                                    <p:anim calcmode="lin" valueType="num">
                                      <p:cBhvr additive="base">
                                        <p:cTn id="25" dur="500" fill="hold"/>
                                        <p:tgtEl>
                                          <p:spTgt spid="205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5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53">
                                            <p:txEl>
                                              <p:pRg st="6" end="6"/>
                                            </p:txEl>
                                          </p:spTgt>
                                        </p:tgtEl>
                                        <p:attrNameLst>
                                          <p:attrName>style.visibility</p:attrName>
                                        </p:attrNameLst>
                                      </p:cBhvr>
                                      <p:to>
                                        <p:strVal val="visible"/>
                                      </p:to>
                                    </p:set>
                                    <p:anim calcmode="lin" valueType="num">
                                      <p:cBhvr additive="base">
                                        <p:cTn id="31" dur="500" fill="hold"/>
                                        <p:tgtEl>
                                          <p:spTgt spid="205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5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053">
                                            <p:txEl>
                                              <p:pRg st="7" end="7"/>
                                            </p:txEl>
                                          </p:spTgt>
                                        </p:tgtEl>
                                        <p:attrNameLst>
                                          <p:attrName>style.visibility</p:attrName>
                                        </p:attrNameLst>
                                      </p:cBhvr>
                                      <p:to>
                                        <p:strVal val="visible"/>
                                      </p:to>
                                    </p:set>
                                    <p:anim calcmode="lin" valueType="num">
                                      <p:cBhvr additive="base">
                                        <p:cTn id="37" dur="500" fill="hold"/>
                                        <p:tgtEl>
                                          <p:spTgt spid="205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05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150938" y="457200"/>
            <a:ext cx="7793037" cy="1066800"/>
          </a:xfrm>
        </p:spPr>
        <p:txBody>
          <a:bodyPr/>
          <a:lstStyle/>
          <a:p>
            <a:pPr algn="ctr" eaLnBrk="1" hangingPunct="1"/>
            <a:r>
              <a:rPr lang="en-US" sz="2800" b="1" i="1" dirty="0">
                <a:latin typeface="Times New Roman" charset="0"/>
                <a:cs typeface="Times New Roman" charset="0"/>
              </a:rPr>
              <a:t>Our MSAP Partnership Serving the </a:t>
            </a:r>
            <a:br>
              <a:rPr lang="en-US" sz="2800" b="1" i="1" dirty="0">
                <a:latin typeface="Times New Roman" charset="0"/>
                <a:cs typeface="Times New Roman" charset="0"/>
              </a:rPr>
            </a:br>
            <a:r>
              <a:rPr lang="en-US" sz="2800" b="1" i="1" dirty="0">
                <a:latin typeface="Times New Roman" charset="0"/>
                <a:cs typeface="Times New Roman" charset="0"/>
              </a:rPr>
              <a:t>Children of Arizona - Continued</a:t>
            </a:r>
            <a:endParaRPr lang="en-US" sz="2800" dirty="0"/>
          </a:p>
        </p:txBody>
      </p:sp>
      <p:sp>
        <p:nvSpPr>
          <p:cNvPr id="14339" name="Content Placeholder 2"/>
          <p:cNvSpPr>
            <a:spLocks noGrp="1"/>
          </p:cNvSpPr>
          <p:nvPr>
            <p:ph idx="1"/>
          </p:nvPr>
        </p:nvSpPr>
        <p:spPr/>
        <p:txBody>
          <a:bodyPr/>
          <a:lstStyle/>
          <a:p>
            <a:pPr eaLnBrk="1" hangingPunct="1">
              <a:lnSpc>
                <a:spcPct val="90000"/>
              </a:lnSpc>
            </a:pPr>
            <a:r>
              <a:rPr lang="en-US" sz="2800" b="1" i="1" dirty="0">
                <a:solidFill>
                  <a:schemeClr val="tx2"/>
                </a:solidFill>
                <a:latin typeface="Times New Roman" charset="0"/>
                <a:cs typeface="Times New Roman" charset="0"/>
              </a:rPr>
              <a:t>PARTNERSHIP </a:t>
            </a:r>
          </a:p>
          <a:p>
            <a:pPr lvl="1" eaLnBrk="1" hangingPunct="1">
              <a:lnSpc>
                <a:spcPct val="90000"/>
              </a:lnSpc>
            </a:pPr>
            <a:r>
              <a:rPr lang="en-US" sz="2400" b="1" i="1" dirty="0">
                <a:solidFill>
                  <a:schemeClr val="tx2"/>
                </a:solidFill>
                <a:latin typeface="Times New Roman" charset="0"/>
                <a:cs typeface="Times New Roman" charset="0"/>
              </a:rPr>
              <a:t>While Donations And Financial Support Is Always Welcomed, In General This </a:t>
            </a:r>
            <a:r>
              <a:rPr lang="en-US" sz="2400" b="1" i="1" dirty="0">
                <a:solidFill>
                  <a:srgbClr val="FF0000"/>
                </a:solidFill>
                <a:latin typeface="Times New Roman" charset="0"/>
                <a:cs typeface="Times New Roman" charset="0"/>
              </a:rPr>
              <a:t>$10,000+ </a:t>
            </a:r>
            <a:r>
              <a:rPr lang="en-US" sz="2400" b="1" i="1" dirty="0">
                <a:solidFill>
                  <a:schemeClr val="tx2"/>
                </a:solidFill>
                <a:latin typeface="Times New Roman" charset="0"/>
                <a:cs typeface="Times New Roman" charset="0"/>
              </a:rPr>
              <a:t>Intervention Model Is Offered At </a:t>
            </a:r>
            <a:r>
              <a:rPr lang="en-US" sz="2400" b="1" i="1" dirty="0">
                <a:solidFill>
                  <a:srgbClr val="FF0000"/>
                </a:solidFill>
                <a:latin typeface="Times New Roman" charset="0"/>
                <a:cs typeface="Times New Roman" charset="0"/>
              </a:rPr>
              <a:t>No Cost </a:t>
            </a:r>
            <a:r>
              <a:rPr lang="en-US" sz="2400" b="1" i="1" dirty="0">
                <a:solidFill>
                  <a:schemeClr val="tx2"/>
                </a:solidFill>
                <a:latin typeface="Times New Roman" charset="0"/>
                <a:cs typeface="Times New Roman" charset="0"/>
              </a:rPr>
              <a:t>To The Schools/ Participants, </a:t>
            </a:r>
          </a:p>
          <a:p>
            <a:pPr lvl="1" eaLnBrk="1" hangingPunct="1">
              <a:lnSpc>
                <a:spcPct val="90000"/>
              </a:lnSpc>
            </a:pPr>
            <a:r>
              <a:rPr lang="en-US" sz="2400" b="1" i="1" dirty="0">
                <a:solidFill>
                  <a:schemeClr val="tx2"/>
                </a:solidFill>
                <a:latin typeface="Times New Roman" charset="0"/>
                <a:cs typeface="Times New Roman" charset="0"/>
              </a:rPr>
              <a:t>Who Are Asked in Return for Their Attendance &amp; Commitment for the Entire 3 Days,</a:t>
            </a:r>
          </a:p>
          <a:p>
            <a:pPr lvl="1" eaLnBrk="1" hangingPunct="1">
              <a:lnSpc>
                <a:spcPct val="90000"/>
              </a:lnSpc>
            </a:pPr>
            <a:r>
              <a:rPr lang="en-US" sz="2400" b="1" i="1" dirty="0">
                <a:solidFill>
                  <a:schemeClr val="tx2"/>
                </a:solidFill>
                <a:latin typeface="Times New Roman" charset="0"/>
                <a:cs typeface="Times New Roman" charset="0"/>
              </a:rPr>
              <a:t>We Provide a Comfortable Learning Environment , and </a:t>
            </a:r>
          </a:p>
          <a:p>
            <a:pPr lvl="1" eaLnBrk="1" hangingPunct="1">
              <a:lnSpc>
                <a:spcPct val="90000"/>
              </a:lnSpc>
            </a:pPr>
            <a:r>
              <a:rPr lang="en-US" sz="2400" b="1" i="1" dirty="0">
                <a:solidFill>
                  <a:schemeClr val="tx2"/>
                </a:solidFill>
                <a:latin typeface="Times New Roman" charset="0"/>
                <a:cs typeface="Times New Roman" charset="0"/>
              </a:rPr>
              <a:t>Knowledgeable Instructors  </a:t>
            </a:r>
            <a:r>
              <a:rPr lang="en-US" sz="2400" b="1" i="1" dirty="0">
                <a:solidFill>
                  <a:srgbClr val="FF0000"/>
                </a:solidFill>
                <a:latin typeface="Times New Roman" charset="0"/>
                <a:cs typeface="Times New Roman" charset="0"/>
              </a:rPr>
              <a:t>Like LARRY NEWMAN</a:t>
            </a:r>
          </a:p>
        </p:txBody>
      </p:sp>
    </p:spTree>
    <p:extLst>
      <p:ext uri="{BB962C8B-B14F-4D97-AF65-F5344CB8AC3E}">
        <p14:creationId xmlns:p14="http://schemas.microsoft.com/office/powerpoint/2010/main" val="2261221938"/>
      </p:ext>
    </p:extLst>
  </p:cSld>
  <p:clrMapOvr>
    <a:masterClrMapping/>
  </p:clrMapOvr>
  <mc:AlternateContent xmlns:mc="http://schemas.openxmlformats.org/markup-compatibility/2006" xmlns:p14="http://schemas.microsoft.com/office/powerpoint/2010/main">
    <mc:Choice Requires="p14">
      <p:transition spd="slow" p14:dur="2000" advTm="17868"/>
    </mc:Choice>
    <mc:Fallback xmlns="">
      <p:transition spd="slow" advTm="17868"/>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150939" y="214315"/>
            <a:ext cx="7793037" cy="776286"/>
          </a:xfrm>
        </p:spPr>
        <p:txBody>
          <a:bodyPr/>
          <a:lstStyle/>
          <a:p>
            <a:pPr algn="ctr" eaLnBrk="1" hangingPunct="1"/>
            <a:r>
              <a:rPr lang="en-US" sz="2800" b="1" i="1" dirty="0">
                <a:latin typeface="Times New Roman" charset="0"/>
                <a:cs typeface="Times New Roman" charset="0"/>
              </a:rPr>
              <a:t>Formula for Success</a:t>
            </a:r>
          </a:p>
        </p:txBody>
      </p:sp>
      <p:sp>
        <p:nvSpPr>
          <p:cNvPr id="10243" name="Rectangle 3"/>
          <p:cNvSpPr>
            <a:spLocks noGrp="1" noChangeArrowheads="1"/>
          </p:cNvSpPr>
          <p:nvPr>
            <p:ph type="body" idx="1"/>
          </p:nvPr>
        </p:nvSpPr>
        <p:spPr/>
        <p:txBody>
          <a:bodyPr/>
          <a:lstStyle/>
          <a:p>
            <a:pPr lvl="4" eaLnBrk="1" hangingPunct="1">
              <a:lnSpc>
                <a:spcPct val="90000"/>
              </a:lnSpc>
              <a:buFont typeface="Wingdings" charset="2"/>
              <a:buNone/>
            </a:pPr>
            <a:r>
              <a:rPr lang="en-US" sz="2400" b="1" i="1" dirty="0">
                <a:solidFill>
                  <a:srgbClr val="0000FF"/>
                </a:solidFill>
              </a:rPr>
              <a:t>	</a:t>
            </a:r>
            <a:r>
              <a:rPr lang="en-US" sz="2400" b="1" i="1" dirty="0">
                <a:solidFill>
                  <a:schemeClr val="tx2"/>
                </a:solidFill>
                <a:latin typeface="Times New Roman" charset="0"/>
                <a:cs typeface="Times New Roman" charset="0"/>
              </a:rPr>
              <a:t>Life Skills Deficiency			                </a:t>
            </a:r>
          </a:p>
          <a:p>
            <a:pPr lvl="4" eaLnBrk="1" hangingPunct="1">
              <a:lnSpc>
                <a:spcPct val="90000"/>
              </a:lnSpc>
              <a:buFont typeface="Wingdings" charset="2"/>
              <a:buNone/>
            </a:pPr>
            <a:r>
              <a:rPr lang="en-US" sz="2400" b="1" i="1" dirty="0">
                <a:solidFill>
                  <a:schemeClr val="tx2"/>
                </a:solidFill>
                <a:latin typeface="Times New Roman" charset="0"/>
                <a:cs typeface="Times New Roman" charset="0"/>
              </a:rPr>
              <a:t>		       +</a:t>
            </a:r>
          </a:p>
          <a:p>
            <a:pPr lvl="4" eaLnBrk="1" hangingPunct="1">
              <a:lnSpc>
                <a:spcPct val="90000"/>
              </a:lnSpc>
              <a:buFont typeface="Wingdings" charset="2"/>
              <a:buNone/>
            </a:pPr>
            <a:r>
              <a:rPr lang="en-US" sz="2400" b="1" i="1" dirty="0">
                <a:solidFill>
                  <a:schemeClr val="tx2"/>
                </a:solidFill>
                <a:latin typeface="Times New Roman" charset="0"/>
                <a:cs typeface="Times New Roman" charset="0"/>
              </a:rPr>
              <a:t>		Life Crisis</a:t>
            </a:r>
          </a:p>
          <a:p>
            <a:pPr lvl="4" eaLnBrk="1" hangingPunct="1">
              <a:lnSpc>
                <a:spcPct val="90000"/>
              </a:lnSpc>
              <a:buFont typeface="Wingdings" charset="2"/>
              <a:buNone/>
            </a:pPr>
            <a:r>
              <a:rPr lang="en-US" sz="2400" b="1" i="1" dirty="0">
                <a:solidFill>
                  <a:schemeClr val="tx2"/>
                </a:solidFill>
                <a:latin typeface="Times New Roman" charset="0"/>
                <a:cs typeface="Times New Roman" charset="0"/>
              </a:rPr>
              <a:t>		       =</a:t>
            </a:r>
          </a:p>
          <a:p>
            <a:pPr lvl="3" eaLnBrk="1" hangingPunct="1">
              <a:lnSpc>
                <a:spcPct val="90000"/>
              </a:lnSpc>
              <a:buFont typeface="Wingdings" charset="2"/>
              <a:buNone/>
            </a:pPr>
            <a:r>
              <a:rPr lang="en-US" sz="2400" b="1" i="1" dirty="0">
                <a:solidFill>
                  <a:schemeClr val="tx2"/>
                </a:solidFill>
                <a:latin typeface="Times New Roman" charset="0"/>
                <a:cs typeface="Times New Roman" charset="0"/>
              </a:rPr>
              <a:t>Specific, Descriptive, Observable Data</a:t>
            </a:r>
          </a:p>
          <a:p>
            <a:pPr lvl="3" eaLnBrk="1" hangingPunct="1">
              <a:lnSpc>
                <a:spcPct val="90000"/>
              </a:lnSpc>
              <a:buFont typeface="Wingdings" charset="2"/>
              <a:buNone/>
            </a:pPr>
            <a:endParaRPr lang="en-US" sz="2400" b="1" i="1" dirty="0">
              <a:solidFill>
                <a:schemeClr val="tx2"/>
              </a:solidFill>
              <a:latin typeface="Times New Roman" charset="0"/>
              <a:cs typeface="Times New Roman" charset="0"/>
            </a:endParaRPr>
          </a:p>
          <a:p>
            <a:pPr eaLnBrk="1" hangingPunct="1">
              <a:lnSpc>
                <a:spcPct val="90000"/>
              </a:lnSpc>
            </a:pPr>
            <a:r>
              <a:rPr lang="en-US" sz="2400" b="1" i="1" dirty="0">
                <a:solidFill>
                  <a:schemeClr val="tx2"/>
                </a:solidFill>
                <a:latin typeface="Times New Roman" panose="02020603050405020304" pitchFamily="18" charset="0"/>
                <a:cs typeface="Times New Roman" panose="02020603050405020304" pitchFamily="18" charset="0"/>
              </a:rPr>
              <a:t>MSAP Starts With Specific, Descriptive, Observable Behavior </a:t>
            </a:r>
          </a:p>
          <a:p>
            <a:pPr eaLnBrk="1" hangingPunct="1">
              <a:lnSpc>
                <a:spcPct val="90000"/>
              </a:lnSpc>
            </a:pPr>
            <a:r>
              <a:rPr lang="en-US" sz="2400" b="1" i="1" dirty="0">
                <a:solidFill>
                  <a:schemeClr val="tx2"/>
                </a:solidFill>
                <a:latin typeface="Times New Roman" panose="02020603050405020304" pitchFamily="18" charset="0"/>
                <a:cs typeface="Times New Roman" panose="02020603050405020304" pitchFamily="18" charset="0"/>
              </a:rPr>
              <a:t>In the Areas Of Academics, Health, Behavior, And Attendance</a:t>
            </a:r>
          </a:p>
        </p:txBody>
      </p:sp>
    </p:spTree>
    <p:custDataLst>
      <p:tags r:id="rId1"/>
    </p:custDataLst>
    <p:extLst>
      <p:ext uri="{BB962C8B-B14F-4D97-AF65-F5344CB8AC3E}">
        <p14:creationId xmlns:p14="http://schemas.microsoft.com/office/powerpoint/2010/main" val="3395623927"/>
      </p:ext>
    </p:extLst>
  </p:cSld>
  <p:clrMapOvr>
    <a:masterClrMapping/>
  </p:clrMapOvr>
  <mc:AlternateContent xmlns:mc="http://schemas.openxmlformats.org/markup-compatibility/2006" xmlns:p14="http://schemas.microsoft.com/office/powerpoint/2010/main">
    <mc:Choice Requires="p14">
      <p:transition spd="slow" p14:dur="2000" advTm="36624"/>
    </mc:Choice>
    <mc:Fallback xmlns="">
      <p:transition spd="slow" advTm="366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2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024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024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024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024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43">
                                            <p:txEl>
                                              <p:pRg st="6" end="6"/>
                                            </p:txEl>
                                          </p:spTgt>
                                        </p:tgtEl>
                                        <p:attrNameLst>
                                          <p:attrName>style.visibility</p:attrName>
                                        </p:attrNameLst>
                                      </p:cBhvr>
                                      <p:to>
                                        <p:strVal val="visible"/>
                                      </p:to>
                                    </p:set>
                                    <p:anim calcmode="lin" valueType="num">
                                      <p:cBhvr additive="base">
                                        <p:cTn id="19" dur="500" fill="hold"/>
                                        <p:tgtEl>
                                          <p:spTgt spid="1024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3">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243">
                                            <p:txEl>
                                              <p:pRg st="7" end="7"/>
                                            </p:txEl>
                                          </p:spTgt>
                                        </p:tgtEl>
                                        <p:attrNameLst>
                                          <p:attrName>style.visibility</p:attrName>
                                        </p:attrNameLst>
                                      </p:cBhvr>
                                      <p:to>
                                        <p:strVal val="visible"/>
                                      </p:to>
                                    </p:set>
                                    <p:anim calcmode="lin" valueType="num">
                                      <p:cBhvr additive="base">
                                        <p:cTn id="23" dur="500" fill="hold"/>
                                        <p:tgtEl>
                                          <p:spTgt spid="1024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24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150939" y="214315"/>
            <a:ext cx="7793037" cy="776286"/>
          </a:xfrm>
        </p:spPr>
        <p:txBody>
          <a:bodyPr/>
          <a:lstStyle/>
          <a:p>
            <a:pPr algn="ctr"/>
            <a:r>
              <a:rPr lang="en-US" sz="2800" b="1" i="1" dirty="0">
                <a:latin typeface="Times New Roman" charset="0"/>
                <a:cs typeface="Times New Roman" charset="0"/>
              </a:rPr>
              <a:t>Formula for Success (Continued)</a:t>
            </a:r>
            <a:endParaRPr lang="en-US" sz="2800" dirty="0"/>
          </a:p>
        </p:txBody>
      </p:sp>
      <p:sp>
        <p:nvSpPr>
          <p:cNvPr id="3" name="Content Placeholder 2"/>
          <p:cNvSpPr>
            <a:spLocks noGrp="1"/>
          </p:cNvSpPr>
          <p:nvPr>
            <p:ph idx="1"/>
          </p:nvPr>
        </p:nvSpPr>
        <p:spPr>
          <a:xfrm>
            <a:off x="1182688" y="1828800"/>
            <a:ext cx="7772400" cy="4572000"/>
          </a:xfrm>
        </p:spPr>
        <p:txBody>
          <a:bodyPr/>
          <a:lstStyle/>
          <a:p>
            <a:r>
              <a:rPr lang="en-US" sz="2800" dirty="0">
                <a:solidFill>
                  <a:schemeClr val="tx2"/>
                </a:solidFill>
                <a:latin typeface="Times New Roman" panose="02020603050405020304" pitchFamily="18" charset="0"/>
                <a:cs typeface="Times New Roman" panose="02020603050405020304" pitchFamily="18" charset="0"/>
              </a:rPr>
              <a:t>What is an “At Risk Child”?</a:t>
            </a:r>
          </a:p>
          <a:p>
            <a:pPr lvl="1"/>
            <a:r>
              <a:rPr lang="en-US" sz="2400" dirty="0">
                <a:solidFill>
                  <a:schemeClr val="tx2"/>
                </a:solidFill>
                <a:latin typeface="Times New Roman" panose="02020603050405020304" pitchFamily="18" charset="0"/>
                <a:cs typeface="Times New Roman" panose="02020603050405020304" pitchFamily="18" charset="0"/>
              </a:rPr>
              <a:t>One Who Is Facing A LIFE CRISIS Without The Requisite LIFE SKILLS To Deal With It</a:t>
            </a:r>
          </a:p>
          <a:p>
            <a:pPr lvl="1"/>
            <a:r>
              <a:rPr lang="en-US" sz="2400" dirty="0">
                <a:solidFill>
                  <a:schemeClr val="tx2"/>
                </a:solidFill>
                <a:latin typeface="Times New Roman" panose="02020603050405020304" pitchFamily="18" charset="0"/>
                <a:cs typeface="Times New Roman" panose="02020603050405020304" pitchFamily="18" charset="0"/>
              </a:rPr>
              <a:t>And Displaying  Specific, Descriptive, Observable “At Risk” Behavior, in the Areas Of Academics, Health, Behavior, And Attendance </a:t>
            </a:r>
          </a:p>
          <a:p>
            <a:pPr lvl="1"/>
            <a:r>
              <a:rPr lang="en-US" sz="2400" dirty="0">
                <a:solidFill>
                  <a:schemeClr val="tx2"/>
                </a:solidFill>
                <a:latin typeface="Times New Roman" panose="02020603050405020304" pitchFamily="18" charset="0"/>
                <a:cs typeface="Times New Roman" panose="02020603050405020304" pitchFamily="18" charset="0"/>
              </a:rPr>
              <a:t>“At Risk” of What? - Alcohol/Drug Use, Bullying, Violence, Suicide, Poor School Performance &amp; Dropout</a:t>
            </a:r>
          </a:p>
          <a:p>
            <a:pPr lvl="1"/>
            <a:r>
              <a:rPr lang="en-US" dirty="0">
                <a:solidFill>
                  <a:schemeClr val="tx2"/>
                </a:solidFill>
                <a:latin typeface="Times New Roman" panose="02020603050405020304" pitchFamily="18" charset="0"/>
                <a:cs typeface="Times New Roman" panose="02020603050405020304" pitchFamily="18" charset="0"/>
              </a:rPr>
              <a:t>And NOW - </a:t>
            </a:r>
            <a:r>
              <a:rPr lang="en-US" b="1" dirty="0">
                <a:solidFill>
                  <a:schemeClr val="tx2"/>
                </a:solidFill>
                <a:latin typeface="Times New Roman" panose="02020603050405020304" pitchFamily="18" charset="0"/>
                <a:cs typeface="Times New Roman" panose="02020603050405020304" pitchFamily="18" charset="0"/>
              </a:rPr>
              <a:t>Radicalization</a:t>
            </a:r>
            <a:endParaRPr lang="en-US" sz="2400" dirty="0">
              <a:solidFill>
                <a:schemeClr val="tx2"/>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747930916"/>
      </p:ext>
    </p:extLst>
  </p:cSld>
  <p:clrMapOvr>
    <a:masterClrMapping/>
  </p:clrMapOvr>
  <mc:AlternateContent xmlns:mc="http://schemas.openxmlformats.org/markup-compatibility/2006" xmlns:p14="http://schemas.microsoft.com/office/powerpoint/2010/main">
    <mc:Choice Requires="p14">
      <p:transition spd="slow" p14:dur="2000" advTm="26109"/>
    </mc:Choice>
    <mc:Fallback xmlns="">
      <p:transition spd="slow" advTm="261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a:t>
            </a:r>
          </a:p>
        </p:txBody>
      </p:sp>
      <p:sp>
        <p:nvSpPr>
          <p:cNvPr id="8" name="Content Placeholder 7">
            <a:extLst>
              <a:ext uri="{FF2B5EF4-FFF2-40B4-BE49-F238E27FC236}">
                <a16:creationId xmlns:a16="http://schemas.microsoft.com/office/drawing/2014/main" id="{3DC21189-3369-43D0-9FCF-9CE36EA36637}"/>
              </a:ext>
            </a:extLst>
          </p:cNvPr>
          <p:cNvSpPr>
            <a:spLocks noGrp="1"/>
          </p:cNvSpPr>
          <p:nvPr>
            <p:ph idx="1"/>
          </p:nvPr>
        </p:nvSpPr>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150939" y="214314"/>
            <a:ext cx="7793037" cy="1139823"/>
          </a:xfrm>
        </p:spPr>
        <p:txBody>
          <a:bodyPr/>
          <a:lstStyle/>
          <a:p>
            <a:pPr algn="ctr" eaLnBrk="1" hangingPunct="1"/>
            <a:r>
              <a:rPr lang="en-US" sz="2800" b="1" i="1" dirty="0"/>
              <a:t>Masonic Model Student Assistance Program (MSAP)</a:t>
            </a:r>
          </a:p>
        </p:txBody>
      </p:sp>
      <p:sp>
        <p:nvSpPr>
          <p:cNvPr id="64515" name="Rectangle 3"/>
          <p:cNvSpPr>
            <a:spLocks noGrp="1" noChangeArrowheads="1"/>
          </p:cNvSpPr>
          <p:nvPr>
            <p:ph sz="half" idx="1"/>
          </p:nvPr>
        </p:nvSpPr>
        <p:spPr>
          <a:xfrm>
            <a:off x="533400" y="2017713"/>
            <a:ext cx="4459288" cy="4383087"/>
          </a:xfrm>
        </p:spPr>
        <p:txBody>
          <a:bodyPr/>
          <a:lstStyle/>
          <a:p>
            <a:pPr eaLnBrk="1" hangingPunct="1">
              <a:buFont typeface="Wingdings" charset="2"/>
              <a:buNone/>
            </a:pPr>
            <a:endParaRPr lang="en-US" sz="1200" dirty="0"/>
          </a:p>
          <a:p>
            <a:pPr eaLnBrk="1" hangingPunct="1"/>
            <a:r>
              <a:rPr lang="en-US" sz="2000" dirty="0">
                <a:solidFill>
                  <a:schemeClr val="tx2"/>
                </a:solidFill>
              </a:rPr>
              <a:t>MSAP - What is it?</a:t>
            </a:r>
          </a:p>
          <a:p>
            <a:pPr eaLnBrk="1" hangingPunct="1">
              <a:buFont typeface="Wingdings" charset="2"/>
              <a:buNone/>
            </a:pPr>
            <a:endParaRPr lang="en-US" sz="1100" dirty="0">
              <a:solidFill>
                <a:schemeClr val="tx2"/>
              </a:solidFill>
            </a:endParaRPr>
          </a:p>
          <a:p>
            <a:pPr eaLnBrk="1" hangingPunct="1"/>
            <a:r>
              <a:rPr lang="en-US" sz="1600" dirty="0">
                <a:solidFill>
                  <a:schemeClr val="tx2"/>
                </a:solidFill>
                <a:latin typeface="Arial" charset="0"/>
              </a:rPr>
              <a:t>A Highly Professional,  Intensive Three-day Training Workshop, For Arizona Educators” To Learn To, Or Improve Their Ability To:</a:t>
            </a:r>
            <a:endParaRPr lang="en-US" sz="1600" dirty="0">
              <a:solidFill>
                <a:schemeClr val="tx2"/>
              </a:solidFill>
              <a:cs typeface="Times New Roman" charset="0"/>
            </a:endParaRPr>
          </a:p>
          <a:p>
            <a:pPr lvl="1" eaLnBrk="1" hangingPunct="1"/>
            <a:r>
              <a:rPr lang="en-US" sz="1400" dirty="0">
                <a:solidFill>
                  <a:schemeClr val="tx2"/>
                </a:solidFill>
                <a:latin typeface="Arial" charset="0"/>
              </a:rPr>
              <a:t>Identify, Intervene With, and Create Appropriate Intervention Plans for Students That May Be at Risk  </a:t>
            </a:r>
          </a:p>
          <a:p>
            <a:pPr lvl="1" eaLnBrk="1" hangingPunct="1">
              <a:buFont typeface="Wingdings" charset="2"/>
              <a:buNone/>
            </a:pPr>
            <a:endParaRPr lang="en-US" sz="1400" dirty="0">
              <a:solidFill>
                <a:schemeClr val="tx2"/>
              </a:solidFill>
              <a:cs typeface="Times New Roman" charset="0"/>
            </a:endParaRPr>
          </a:p>
          <a:p>
            <a:pPr eaLnBrk="1" hangingPunct="1"/>
            <a:r>
              <a:rPr lang="en-US" sz="1600" dirty="0">
                <a:solidFill>
                  <a:schemeClr val="tx2"/>
                </a:solidFill>
                <a:latin typeface="Arial" charset="0"/>
              </a:rPr>
              <a:t>This Workshop Trains a </a:t>
            </a:r>
            <a:r>
              <a:rPr lang="en-US" sz="1600" b="1" dirty="0">
                <a:solidFill>
                  <a:schemeClr val="tx2"/>
                </a:solidFill>
                <a:latin typeface="Arial" charset="0"/>
              </a:rPr>
              <a:t>Core Team of Four to Eight </a:t>
            </a:r>
            <a:r>
              <a:rPr lang="en-US" sz="1600" dirty="0">
                <a:solidFill>
                  <a:schemeClr val="tx2"/>
                </a:solidFill>
                <a:latin typeface="Arial" charset="0"/>
              </a:rPr>
              <a:t>Educators From a School Building in How to Intervene </a:t>
            </a:r>
            <a:r>
              <a:rPr lang="en-US" sz="1600" b="1" dirty="0">
                <a:solidFill>
                  <a:schemeClr val="tx2"/>
                </a:solidFill>
                <a:latin typeface="Arial" charset="0"/>
              </a:rPr>
              <a:t>Early and Effectively </a:t>
            </a:r>
            <a:r>
              <a:rPr lang="en-US" sz="1600" dirty="0">
                <a:solidFill>
                  <a:schemeClr val="tx2"/>
                </a:solidFill>
                <a:latin typeface="Arial" charset="0"/>
              </a:rPr>
              <a:t>With Students That Display Patterns of Behaviors That Threaten Their Success at School </a:t>
            </a:r>
            <a:r>
              <a:rPr lang="en-US" sz="1600" b="1" dirty="0">
                <a:solidFill>
                  <a:schemeClr val="tx2"/>
                </a:solidFill>
                <a:latin typeface="Arial" charset="0"/>
              </a:rPr>
              <a:t>and in Life</a:t>
            </a:r>
            <a:r>
              <a:rPr lang="en-US" sz="1600" dirty="0">
                <a:solidFill>
                  <a:schemeClr val="tx2"/>
                </a:solidFill>
                <a:latin typeface="Arial" charset="0"/>
              </a:rPr>
              <a:t>. </a:t>
            </a:r>
            <a:endParaRPr lang="en-US" sz="2000" dirty="0">
              <a:solidFill>
                <a:schemeClr val="tx2"/>
              </a:solidFill>
              <a:cs typeface="Times New Roman" charset="0"/>
            </a:endParaRPr>
          </a:p>
          <a:p>
            <a:pPr lvl="1" eaLnBrk="1" hangingPunct="1">
              <a:buFont typeface="Wingdings" charset="2"/>
              <a:buNone/>
            </a:pPr>
            <a:endParaRPr lang="en-US" sz="1800" dirty="0"/>
          </a:p>
        </p:txBody>
      </p:sp>
      <p:pic>
        <p:nvPicPr>
          <p:cNvPr id="4100" name="Content Placeholder 4" descr="P1010147.JPG"/>
          <p:cNvPicPr>
            <a:picLocks noGrp="1" noChangeAspect="1"/>
          </p:cNvPicPr>
          <p:nvPr>
            <p:ph sz="half" idx="2"/>
          </p:nvPr>
        </p:nvPicPr>
        <p:blipFill>
          <a:blip r:embed="rId4" cstate="print"/>
          <a:srcRect/>
          <a:stretch>
            <a:fillRect/>
          </a:stretch>
        </p:blipFill>
        <p:spPr>
          <a:xfrm>
            <a:off x="5145088" y="2646363"/>
            <a:ext cx="3810000" cy="2857500"/>
          </a:xfrm>
        </p:spPr>
      </p:pic>
    </p:spTree>
    <p:custDataLst>
      <p:tags r:id="rId1"/>
    </p:custDataLst>
    <p:extLst>
      <p:ext uri="{BB962C8B-B14F-4D97-AF65-F5344CB8AC3E}">
        <p14:creationId xmlns:p14="http://schemas.microsoft.com/office/powerpoint/2010/main" val="1399570289"/>
      </p:ext>
    </p:extLst>
  </p:cSld>
  <p:clrMapOvr>
    <a:masterClrMapping/>
  </p:clrMapOvr>
  <mc:AlternateContent xmlns:mc="http://schemas.openxmlformats.org/markup-compatibility/2006" xmlns:p14="http://schemas.microsoft.com/office/powerpoint/2010/main">
    <mc:Choice Requires="p14">
      <p:transition spd="slow" p14:dur="2000" advTm="12114"/>
    </mc:Choice>
    <mc:Fallback xmlns="">
      <p:transition spd="slow" advTm="121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51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4515">
                                            <p:txEl>
                                              <p:pRg st="4" end="4"/>
                                            </p:txEl>
                                          </p:spTgt>
                                        </p:tgtEl>
                                        <p:attrNameLst>
                                          <p:attrName>style.visibility</p:attrName>
                                        </p:attrNameLst>
                                      </p:cBhvr>
                                      <p:to>
                                        <p:strVal val="visible"/>
                                      </p:to>
                                    </p:set>
                                  </p:childTnLst>
                                </p:cTn>
                              </p:par>
                              <p:par>
                                <p:cTn id="13" presetID="2" presetClass="entr" presetSubtype="4" fill="hold" nodeType="withEffect">
                                  <p:stCondLst>
                                    <p:cond delay="0"/>
                                  </p:stCondLst>
                                  <p:childTnLst>
                                    <p:set>
                                      <p:cBhvr>
                                        <p:cTn id="14" dur="1" fill="hold">
                                          <p:stCondLst>
                                            <p:cond delay="0"/>
                                          </p:stCondLst>
                                        </p:cTn>
                                        <p:tgtEl>
                                          <p:spTgt spid="4100"/>
                                        </p:tgtEl>
                                        <p:attrNameLst>
                                          <p:attrName>style.visibility</p:attrName>
                                        </p:attrNameLst>
                                      </p:cBhvr>
                                      <p:to>
                                        <p:strVal val="visible"/>
                                      </p:to>
                                    </p:set>
                                    <p:anim calcmode="lin" valueType="num">
                                      <p:cBhvr additive="base">
                                        <p:cTn id="15" dur="500" fill="hold"/>
                                        <p:tgtEl>
                                          <p:spTgt spid="4100"/>
                                        </p:tgtEl>
                                        <p:attrNameLst>
                                          <p:attrName>ppt_x</p:attrName>
                                        </p:attrNameLst>
                                      </p:cBhvr>
                                      <p:tavLst>
                                        <p:tav tm="0">
                                          <p:val>
                                            <p:strVal val="#ppt_x"/>
                                          </p:val>
                                        </p:tav>
                                        <p:tav tm="100000">
                                          <p:val>
                                            <p:strVal val="#ppt_x"/>
                                          </p:val>
                                        </p:tav>
                                      </p:tavLst>
                                    </p:anim>
                                    <p:anim calcmode="lin" valueType="num">
                                      <p:cBhvr additive="base">
                                        <p:cTn id="16"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645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uiExpand="1"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049DA-6FBA-4EE7-A1F1-ABCB062ED2C0}"/>
              </a:ext>
            </a:extLst>
          </p:cNvPr>
          <p:cNvSpPr>
            <a:spLocks noGrp="1"/>
          </p:cNvSpPr>
          <p:nvPr>
            <p:ph type="title"/>
          </p:nvPr>
        </p:nvSpPr>
        <p:spPr>
          <a:xfrm>
            <a:off x="1150939" y="214315"/>
            <a:ext cx="7793037" cy="1004886"/>
          </a:xfrm>
        </p:spPr>
        <p:txBody>
          <a:bodyPr/>
          <a:lstStyle/>
          <a:p>
            <a:pPr algn="ctr"/>
            <a:r>
              <a:rPr lang="en-US" sz="2800" b="1" i="1" dirty="0">
                <a:latin typeface="Times New Roman" panose="02020603050405020304" pitchFamily="18" charset="0"/>
                <a:cs typeface="Times New Roman" panose="02020603050405020304" pitchFamily="18" charset="0"/>
              </a:rPr>
              <a:t>MMSAP Program</a:t>
            </a:r>
          </a:p>
        </p:txBody>
      </p:sp>
      <p:sp>
        <p:nvSpPr>
          <p:cNvPr id="3" name="Content Placeholder 2">
            <a:extLst>
              <a:ext uri="{FF2B5EF4-FFF2-40B4-BE49-F238E27FC236}">
                <a16:creationId xmlns:a16="http://schemas.microsoft.com/office/drawing/2014/main" id="{4F1FEC12-6912-4CE0-A661-D6A8DA6EB26B}"/>
              </a:ext>
            </a:extLst>
          </p:cNvPr>
          <p:cNvSpPr>
            <a:spLocks noGrp="1"/>
          </p:cNvSpPr>
          <p:nvPr>
            <p:ph idx="1"/>
          </p:nvPr>
        </p:nvSpPr>
        <p:spPr/>
        <p:txBody>
          <a:bodyPr/>
          <a:lstStyle/>
          <a:p>
            <a:r>
              <a:rPr lang="en-US" sz="2800" b="1" i="1" dirty="0">
                <a:solidFill>
                  <a:schemeClr val="tx2"/>
                </a:solidFill>
                <a:latin typeface="Times New Roman" panose="02020603050405020304" pitchFamily="18" charset="0"/>
                <a:cs typeface="Times New Roman" panose="02020603050405020304" pitchFamily="18" charset="0"/>
              </a:rPr>
              <a:t>Comprehensive Programming</a:t>
            </a:r>
            <a:endParaRPr lang="en-US" sz="2800" i="1" dirty="0">
              <a:solidFill>
                <a:schemeClr val="tx2"/>
              </a:solidFill>
              <a:latin typeface="Times New Roman" panose="02020603050405020304" pitchFamily="18" charset="0"/>
              <a:cs typeface="Times New Roman" panose="02020603050405020304" pitchFamily="18" charset="0"/>
            </a:endParaRPr>
          </a:p>
          <a:p>
            <a:pPr lvl="1"/>
            <a:r>
              <a:rPr lang="en-US" sz="2400" i="1" dirty="0">
                <a:solidFill>
                  <a:schemeClr val="tx2"/>
                </a:solidFill>
                <a:latin typeface="Times New Roman" panose="02020603050405020304" pitchFamily="18" charset="0"/>
                <a:cs typeface="Times New Roman" panose="02020603050405020304" pitchFamily="18" charset="0"/>
              </a:rPr>
              <a:t>Prevention</a:t>
            </a:r>
          </a:p>
          <a:p>
            <a:pPr lvl="1"/>
            <a:r>
              <a:rPr lang="en-US" sz="2400" i="1" dirty="0">
                <a:solidFill>
                  <a:schemeClr val="tx2"/>
                </a:solidFill>
                <a:latin typeface="Times New Roman" panose="02020603050405020304" pitchFamily="18" charset="0"/>
                <a:cs typeface="Times New Roman" panose="02020603050405020304" pitchFamily="18" charset="0"/>
              </a:rPr>
              <a:t>Identification and Assessment</a:t>
            </a:r>
          </a:p>
          <a:p>
            <a:pPr lvl="1"/>
            <a:r>
              <a:rPr lang="en-US" sz="2400" i="1" dirty="0">
                <a:solidFill>
                  <a:schemeClr val="tx2"/>
                </a:solidFill>
                <a:latin typeface="Times New Roman" panose="02020603050405020304" pitchFamily="18" charset="0"/>
                <a:cs typeface="Times New Roman" panose="02020603050405020304" pitchFamily="18" charset="0"/>
              </a:rPr>
              <a:t>Intervention</a:t>
            </a:r>
          </a:p>
          <a:p>
            <a:pPr lvl="1"/>
            <a:r>
              <a:rPr lang="en-US" sz="2400" i="1" dirty="0">
                <a:solidFill>
                  <a:schemeClr val="tx2"/>
                </a:solidFill>
                <a:latin typeface="Times New Roman" panose="02020603050405020304" pitchFamily="18" charset="0"/>
                <a:cs typeface="Times New Roman" panose="02020603050405020304" pitchFamily="18" charset="0"/>
              </a:rPr>
              <a:t>Postvention</a:t>
            </a:r>
          </a:p>
          <a:p>
            <a:pPr lvl="1"/>
            <a:r>
              <a:rPr lang="en-US" sz="2400" i="1" dirty="0">
                <a:solidFill>
                  <a:schemeClr val="tx2"/>
                </a:solidFill>
                <a:latin typeface="Times New Roman" panose="02020603050405020304" pitchFamily="18" charset="0"/>
                <a:cs typeface="Times New Roman" panose="02020603050405020304" pitchFamily="18" charset="0"/>
              </a:rPr>
              <a:t>Treatment</a:t>
            </a:r>
          </a:p>
          <a:p>
            <a:pPr lvl="1"/>
            <a:r>
              <a:rPr lang="en-US" sz="2400" i="1" dirty="0">
                <a:solidFill>
                  <a:schemeClr val="tx2"/>
                </a:solidFill>
                <a:latin typeface="Times New Roman" panose="02020603050405020304" pitchFamily="18" charset="0"/>
                <a:cs typeface="Times New Roman" panose="02020603050405020304" pitchFamily="18" charset="0"/>
              </a:rPr>
              <a:t>Aftercare</a:t>
            </a:r>
          </a:p>
        </p:txBody>
      </p:sp>
    </p:spTree>
    <p:extLst>
      <p:ext uri="{BB962C8B-B14F-4D97-AF65-F5344CB8AC3E}">
        <p14:creationId xmlns:p14="http://schemas.microsoft.com/office/powerpoint/2010/main" val="1591125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150939" y="214315"/>
            <a:ext cx="7793037" cy="928686"/>
          </a:xfrm>
        </p:spPr>
        <p:txBody>
          <a:bodyPr/>
          <a:lstStyle/>
          <a:p>
            <a:pPr algn="ctr" eaLnBrk="1" hangingPunct="1"/>
            <a:r>
              <a:rPr lang="en-US" sz="2800" b="1" i="1" dirty="0">
                <a:latin typeface="Times New Roman" panose="02020603050405020304" pitchFamily="18" charset="0"/>
                <a:cs typeface="Times New Roman" panose="02020603050405020304" pitchFamily="18" charset="0"/>
              </a:rPr>
              <a:t>MSAP – What is it? continued</a:t>
            </a:r>
          </a:p>
        </p:txBody>
      </p:sp>
      <p:sp>
        <p:nvSpPr>
          <p:cNvPr id="72707" name="Rectangle 3"/>
          <p:cNvSpPr>
            <a:spLocks noGrp="1" noChangeArrowheads="1"/>
          </p:cNvSpPr>
          <p:nvPr>
            <p:ph type="body" idx="1"/>
          </p:nvPr>
        </p:nvSpPr>
        <p:spPr/>
        <p:txBody>
          <a:bodyPr/>
          <a:lstStyle/>
          <a:p>
            <a:pPr eaLnBrk="1" hangingPunct="1">
              <a:lnSpc>
                <a:spcPct val="90000"/>
              </a:lnSpc>
            </a:pPr>
            <a:r>
              <a:rPr lang="en-US" sz="2400" b="1" dirty="0">
                <a:solidFill>
                  <a:schemeClr val="tx2"/>
                </a:solidFill>
                <a:latin typeface="Times New Roman" panose="02020603050405020304" pitchFamily="18" charset="0"/>
                <a:cs typeface="Times New Roman" panose="02020603050405020304" pitchFamily="18" charset="0"/>
              </a:rPr>
              <a:t>MSAP Involves Practical Practice Sessions Designed to Simulate Real Events Along With Presentations on Such Subjects As:</a:t>
            </a:r>
            <a:r>
              <a:rPr lang="en-US" sz="2400" dirty="0">
                <a:solidFill>
                  <a:schemeClr val="tx2"/>
                </a:solidFill>
                <a:latin typeface="Times New Roman" panose="02020603050405020304" pitchFamily="18" charset="0"/>
                <a:cs typeface="Times New Roman" panose="02020603050405020304" pitchFamily="18" charset="0"/>
              </a:rPr>
              <a:t> </a:t>
            </a:r>
          </a:p>
          <a:p>
            <a:pPr lvl="1" eaLnBrk="1" hangingPunct="1">
              <a:lnSpc>
                <a:spcPct val="90000"/>
              </a:lnSpc>
            </a:pPr>
            <a:r>
              <a:rPr lang="en-US" sz="2400" dirty="0">
                <a:solidFill>
                  <a:schemeClr val="tx2"/>
                </a:solidFill>
                <a:latin typeface="Times New Roman" panose="02020603050405020304" pitchFamily="18" charset="0"/>
                <a:cs typeface="Times New Roman" panose="02020603050405020304" pitchFamily="18" charset="0"/>
              </a:rPr>
              <a:t>Chemical Dependency, Depression and Suicide, </a:t>
            </a:r>
          </a:p>
          <a:p>
            <a:pPr lvl="1" eaLnBrk="1" hangingPunct="1">
              <a:lnSpc>
                <a:spcPct val="90000"/>
              </a:lnSpc>
            </a:pPr>
            <a:r>
              <a:rPr lang="en-US" sz="2400" dirty="0">
                <a:solidFill>
                  <a:schemeClr val="tx2"/>
                </a:solidFill>
                <a:latin typeface="Times New Roman" panose="02020603050405020304" pitchFamily="18" charset="0"/>
                <a:cs typeface="Times New Roman" panose="02020603050405020304" pitchFamily="18" charset="0"/>
              </a:rPr>
              <a:t>Conflict, Anger, Bullying, and Violence, </a:t>
            </a:r>
          </a:p>
          <a:p>
            <a:pPr lvl="1" eaLnBrk="1" hangingPunct="1">
              <a:lnSpc>
                <a:spcPct val="90000"/>
              </a:lnSpc>
            </a:pPr>
            <a:r>
              <a:rPr lang="en-US" sz="2400" dirty="0">
                <a:solidFill>
                  <a:schemeClr val="tx2"/>
                </a:solidFill>
                <a:latin typeface="Times New Roman" panose="02020603050405020304" pitchFamily="18" charset="0"/>
                <a:cs typeface="Times New Roman" panose="02020603050405020304" pitchFamily="18" charset="0"/>
              </a:rPr>
              <a:t>Communication Skills and Intervention, </a:t>
            </a:r>
          </a:p>
          <a:p>
            <a:pPr lvl="1" eaLnBrk="1" hangingPunct="1">
              <a:lnSpc>
                <a:spcPct val="90000"/>
              </a:lnSpc>
            </a:pPr>
            <a:r>
              <a:rPr lang="en-US" sz="2400" dirty="0">
                <a:solidFill>
                  <a:schemeClr val="tx2"/>
                </a:solidFill>
                <a:latin typeface="Times New Roman" panose="02020603050405020304" pitchFamily="18" charset="0"/>
                <a:cs typeface="Times New Roman" panose="02020603050405020304" pitchFamily="18" charset="0"/>
              </a:rPr>
              <a:t>Family Dynamics, </a:t>
            </a:r>
          </a:p>
          <a:p>
            <a:pPr lvl="1" eaLnBrk="1" hangingPunct="1">
              <a:lnSpc>
                <a:spcPct val="90000"/>
              </a:lnSpc>
            </a:pPr>
            <a:r>
              <a:rPr lang="en-US" sz="2400" dirty="0">
                <a:solidFill>
                  <a:schemeClr val="tx2"/>
                </a:solidFill>
                <a:latin typeface="Times New Roman" panose="02020603050405020304" pitchFamily="18" charset="0"/>
                <a:cs typeface="Times New Roman" panose="02020603050405020304" pitchFamily="18" charset="0"/>
              </a:rPr>
              <a:t>Enabling, </a:t>
            </a:r>
          </a:p>
          <a:p>
            <a:pPr lvl="1" eaLnBrk="1" hangingPunct="1">
              <a:lnSpc>
                <a:spcPct val="90000"/>
              </a:lnSpc>
            </a:pPr>
            <a:r>
              <a:rPr lang="en-US" sz="2400" b="1" dirty="0">
                <a:solidFill>
                  <a:schemeClr val="tx2"/>
                </a:solidFill>
                <a:latin typeface="Times New Roman" panose="02020603050405020304" pitchFamily="18" charset="0"/>
                <a:cs typeface="Times New Roman" panose="02020603050405020304" pitchFamily="18" charset="0"/>
              </a:rPr>
              <a:t>Life Skills Development, </a:t>
            </a:r>
          </a:p>
          <a:p>
            <a:pPr lvl="1" eaLnBrk="1" hangingPunct="1">
              <a:lnSpc>
                <a:spcPct val="90000"/>
              </a:lnSpc>
            </a:pPr>
            <a:r>
              <a:rPr lang="en-US" sz="2400" dirty="0">
                <a:solidFill>
                  <a:schemeClr val="tx2"/>
                </a:solidFill>
                <a:latin typeface="Times New Roman" panose="02020603050405020304" pitchFamily="18" charset="0"/>
                <a:cs typeface="Times New Roman" panose="02020603050405020304" pitchFamily="18" charset="0"/>
              </a:rPr>
              <a:t>Treatment and Aftercare, and </a:t>
            </a:r>
          </a:p>
          <a:p>
            <a:pPr lvl="1" eaLnBrk="1" hangingPunct="1">
              <a:lnSpc>
                <a:spcPct val="90000"/>
              </a:lnSpc>
            </a:pPr>
            <a:r>
              <a:rPr lang="en-US" sz="2400" dirty="0">
                <a:solidFill>
                  <a:schemeClr val="tx2"/>
                </a:solidFill>
                <a:latin typeface="Times New Roman" panose="02020603050405020304" pitchFamily="18" charset="0"/>
                <a:cs typeface="Times New Roman" panose="02020603050405020304" pitchFamily="18" charset="0"/>
              </a:rPr>
              <a:t>Group Process.</a:t>
            </a:r>
          </a:p>
          <a:p>
            <a:pPr eaLnBrk="1" hangingPunct="1">
              <a:lnSpc>
                <a:spcPct val="90000"/>
              </a:lnSpc>
            </a:pPr>
            <a:endParaRPr lang="en-US" sz="1600" dirty="0">
              <a:solidFill>
                <a:srgbClr val="000000"/>
              </a:solidFill>
              <a:latin typeface="Times New Roman" panose="02020603050405020304" pitchFamily="18" charset="0"/>
              <a:cs typeface="Times New Roman" panose="02020603050405020304" pitchFamily="18" charset="0"/>
            </a:endParaRPr>
          </a:p>
          <a:p>
            <a:pPr marL="0" indent="0" eaLnBrk="1" hangingPunct="1">
              <a:lnSpc>
                <a:spcPct val="90000"/>
              </a:lnSpc>
              <a:buNone/>
            </a:pPr>
            <a:endParaRPr lang="en-US" sz="2800" dirty="0"/>
          </a:p>
        </p:txBody>
      </p:sp>
    </p:spTree>
    <p:custDataLst>
      <p:tags r:id="rId1"/>
    </p:custDataLst>
    <p:extLst>
      <p:ext uri="{BB962C8B-B14F-4D97-AF65-F5344CB8AC3E}">
        <p14:creationId xmlns:p14="http://schemas.microsoft.com/office/powerpoint/2010/main" val="2985060491"/>
      </p:ext>
    </p:extLst>
  </p:cSld>
  <p:clrMapOvr>
    <a:masterClrMapping/>
  </p:clrMapOvr>
  <mc:AlternateContent xmlns:mc="http://schemas.openxmlformats.org/markup-compatibility/2006" xmlns:p14="http://schemas.microsoft.com/office/powerpoint/2010/main">
    <mc:Choice Requires="p14">
      <p:transition spd="slow" p14:dur="2000" advTm="16419"/>
    </mc:Choice>
    <mc:Fallback xmlns="">
      <p:transition spd="slow" advTm="164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wipe(left)">
                                      <p:cBhvr>
                                        <p:cTn id="7" dur="500"/>
                                        <p:tgtEl>
                                          <p:spTgt spid="7270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2707">
                                            <p:txEl>
                                              <p:pRg st="1" end="1"/>
                                            </p:txEl>
                                          </p:spTgt>
                                        </p:tgtEl>
                                        <p:attrNameLst>
                                          <p:attrName>style.visibility</p:attrName>
                                        </p:attrNameLst>
                                      </p:cBhvr>
                                      <p:to>
                                        <p:strVal val="visible"/>
                                      </p:to>
                                    </p:set>
                                    <p:animEffect transition="in" filter="wipe(left)">
                                      <p:cBhvr>
                                        <p:cTn id="10" dur="500"/>
                                        <p:tgtEl>
                                          <p:spTgt spid="7270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2707">
                                            <p:txEl>
                                              <p:pRg st="2" end="2"/>
                                            </p:txEl>
                                          </p:spTgt>
                                        </p:tgtEl>
                                        <p:attrNameLst>
                                          <p:attrName>style.visibility</p:attrName>
                                        </p:attrNameLst>
                                      </p:cBhvr>
                                      <p:to>
                                        <p:strVal val="visible"/>
                                      </p:to>
                                    </p:set>
                                    <p:animEffect transition="in" filter="wipe(left)">
                                      <p:cBhvr>
                                        <p:cTn id="13" dur="500"/>
                                        <p:tgtEl>
                                          <p:spTgt spid="7270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2707">
                                            <p:txEl>
                                              <p:pRg st="3" end="3"/>
                                            </p:txEl>
                                          </p:spTgt>
                                        </p:tgtEl>
                                        <p:attrNameLst>
                                          <p:attrName>style.visibility</p:attrName>
                                        </p:attrNameLst>
                                      </p:cBhvr>
                                      <p:to>
                                        <p:strVal val="visible"/>
                                      </p:to>
                                    </p:set>
                                    <p:animEffect transition="in" filter="wipe(left)">
                                      <p:cBhvr>
                                        <p:cTn id="16" dur="500"/>
                                        <p:tgtEl>
                                          <p:spTgt spid="72707">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2707">
                                            <p:txEl>
                                              <p:pRg st="4" end="4"/>
                                            </p:txEl>
                                          </p:spTgt>
                                        </p:tgtEl>
                                        <p:attrNameLst>
                                          <p:attrName>style.visibility</p:attrName>
                                        </p:attrNameLst>
                                      </p:cBhvr>
                                      <p:to>
                                        <p:strVal val="visible"/>
                                      </p:to>
                                    </p:set>
                                    <p:animEffect transition="in" filter="wipe(left)">
                                      <p:cBhvr>
                                        <p:cTn id="19" dur="500"/>
                                        <p:tgtEl>
                                          <p:spTgt spid="72707">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72707">
                                            <p:txEl>
                                              <p:pRg st="5" end="5"/>
                                            </p:txEl>
                                          </p:spTgt>
                                        </p:tgtEl>
                                        <p:attrNameLst>
                                          <p:attrName>style.visibility</p:attrName>
                                        </p:attrNameLst>
                                      </p:cBhvr>
                                      <p:to>
                                        <p:strVal val="visible"/>
                                      </p:to>
                                    </p:set>
                                    <p:animEffect transition="in" filter="wipe(left)">
                                      <p:cBhvr>
                                        <p:cTn id="22" dur="500"/>
                                        <p:tgtEl>
                                          <p:spTgt spid="72707">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72707">
                                            <p:txEl>
                                              <p:pRg st="6" end="6"/>
                                            </p:txEl>
                                          </p:spTgt>
                                        </p:tgtEl>
                                        <p:attrNameLst>
                                          <p:attrName>style.visibility</p:attrName>
                                        </p:attrNameLst>
                                      </p:cBhvr>
                                      <p:to>
                                        <p:strVal val="visible"/>
                                      </p:to>
                                    </p:set>
                                    <p:animEffect transition="in" filter="wipe(left)">
                                      <p:cBhvr>
                                        <p:cTn id="25" dur="500"/>
                                        <p:tgtEl>
                                          <p:spTgt spid="72707">
                                            <p:txEl>
                                              <p:pRg st="6" end="6"/>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2707">
                                            <p:txEl>
                                              <p:pRg st="7" end="7"/>
                                            </p:txEl>
                                          </p:spTgt>
                                        </p:tgtEl>
                                        <p:attrNameLst>
                                          <p:attrName>style.visibility</p:attrName>
                                        </p:attrNameLst>
                                      </p:cBhvr>
                                      <p:to>
                                        <p:strVal val="visible"/>
                                      </p:to>
                                    </p:set>
                                    <p:animEffect transition="in" filter="wipe(left)">
                                      <p:cBhvr>
                                        <p:cTn id="28" dur="500"/>
                                        <p:tgtEl>
                                          <p:spTgt spid="72707">
                                            <p:txEl>
                                              <p:pRg st="7" end="7"/>
                                            </p:tx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72707">
                                            <p:txEl>
                                              <p:pRg st="8" end="8"/>
                                            </p:txEl>
                                          </p:spTgt>
                                        </p:tgtEl>
                                        <p:attrNameLst>
                                          <p:attrName>style.visibility</p:attrName>
                                        </p:attrNameLst>
                                      </p:cBhvr>
                                      <p:to>
                                        <p:strVal val="visible"/>
                                      </p:to>
                                    </p:set>
                                    <p:animEffect transition="in" filter="wipe(left)">
                                      <p:cBhvr>
                                        <p:cTn id="31" dur="500"/>
                                        <p:tgtEl>
                                          <p:spTgt spid="7270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9" y="214315"/>
            <a:ext cx="7793037" cy="1081086"/>
          </a:xfrm>
        </p:spPr>
        <p:txBody>
          <a:bodyPr/>
          <a:lstStyle/>
          <a:p>
            <a:pPr algn="ctr"/>
            <a:r>
              <a:rPr lang="en-US" sz="2800" b="1" i="1" dirty="0">
                <a:latin typeface="Times New Roman" panose="02020603050405020304" pitchFamily="18" charset="0"/>
                <a:cs typeface="Times New Roman" panose="02020603050405020304" pitchFamily="18" charset="0"/>
              </a:rPr>
              <a:t>MSAP – What is it?</a:t>
            </a:r>
            <a:br>
              <a:rPr lang="en-US" sz="2800" b="1" i="1" dirty="0">
                <a:latin typeface="Times New Roman" panose="02020603050405020304" pitchFamily="18" charset="0"/>
                <a:cs typeface="Times New Roman" panose="02020603050405020304" pitchFamily="18" charset="0"/>
              </a:rPr>
            </a:br>
            <a:r>
              <a:rPr lang="en-US" sz="2800" b="1" i="1" dirty="0">
                <a:latin typeface="Times New Roman" panose="02020603050405020304" pitchFamily="18" charset="0"/>
                <a:cs typeface="Times New Roman" panose="02020603050405020304" pitchFamily="18" charset="0"/>
              </a:rPr>
              <a:t> (Continued)</a:t>
            </a:r>
          </a:p>
        </p:txBody>
      </p:sp>
      <p:sp>
        <p:nvSpPr>
          <p:cNvPr id="3" name="Content Placeholder 2"/>
          <p:cNvSpPr>
            <a:spLocks noGrp="1"/>
          </p:cNvSpPr>
          <p:nvPr>
            <p:ph idx="1"/>
          </p:nvPr>
        </p:nvSpPr>
        <p:spPr/>
        <p:txBody>
          <a:bodyPr/>
          <a:lstStyle/>
          <a:p>
            <a:r>
              <a:rPr lang="en-US" dirty="0">
                <a:solidFill>
                  <a:schemeClr val="tx2"/>
                </a:solidFill>
                <a:latin typeface="Times New Roman" panose="02020603050405020304" pitchFamily="18" charset="0"/>
                <a:cs typeface="Times New Roman" panose="02020603050405020304" pitchFamily="18" charset="0"/>
              </a:rPr>
              <a:t>Participants Leave the Training With</a:t>
            </a:r>
          </a:p>
          <a:p>
            <a:pPr lvl="1"/>
            <a:r>
              <a:rPr lang="en-US" dirty="0">
                <a:solidFill>
                  <a:schemeClr val="tx2"/>
                </a:solidFill>
                <a:latin typeface="Times New Roman" panose="02020603050405020304" pitchFamily="18" charset="0"/>
                <a:cs typeface="Times New Roman" panose="02020603050405020304" pitchFamily="18" charset="0"/>
              </a:rPr>
              <a:t>A Specific Plan For Behavioral Interventions, and</a:t>
            </a:r>
          </a:p>
          <a:p>
            <a:pPr lvl="1"/>
            <a:r>
              <a:rPr lang="en-US" dirty="0">
                <a:solidFill>
                  <a:schemeClr val="tx2"/>
                </a:solidFill>
                <a:latin typeface="Times New Roman" panose="02020603050405020304" pitchFamily="18" charset="0"/>
                <a:cs typeface="Times New Roman" panose="02020603050405020304" pitchFamily="18" charset="0"/>
              </a:rPr>
              <a:t>A System For Implementing MSAP In Their Schools, And Or Incorporating Worthwhile MSAP Concept/Practices Into Their Current Program</a:t>
            </a:r>
          </a:p>
          <a:p>
            <a:pPr lvl="1"/>
            <a:r>
              <a:rPr lang="en-US" dirty="0">
                <a:solidFill>
                  <a:schemeClr val="tx2"/>
                </a:solidFill>
                <a:latin typeface="Times New Roman" panose="02020603050405020304" pitchFamily="18" charset="0"/>
                <a:cs typeface="Times New Roman" panose="02020603050405020304" pitchFamily="18" charset="0"/>
              </a:rPr>
              <a:t>Ability To Create A More Safe And Supportive School Environment</a:t>
            </a:r>
          </a:p>
          <a:p>
            <a:endParaRPr lang="en-US" dirty="0"/>
          </a:p>
        </p:txBody>
      </p:sp>
    </p:spTree>
    <p:custDataLst>
      <p:tags r:id="rId1"/>
    </p:custDataLst>
  </p:cSld>
  <p:clrMapOvr>
    <a:masterClrMapping/>
  </p:clrMapOvr>
  <p:transition advTm="268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214315"/>
            <a:ext cx="9143999" cy="1081086"/>
          </a:xfrm>
        </p:spPr>
        <p:txBody>
          <a:bodyPr/>
          <a:lstStyle/>
          <a:p>
            <a:pPr algn="ctr" eaLnBrk="1" hangingPunct="1"/>
            <a:r>
              <a:rPr lang="en-US" sz="2800" b="1" i="1" dirty="0">
                <a:latin typeface="Times New Roman" pitchFamily="18" charset="0"/>
                <a:cs typeface="Times New Roman" pitchFamily="18" charset="0"/>
              </a:rPr>
              <a:t>Is the Masonic Model Student Assistance Program Effective?</a:t>
            </a:r>
          </a:p>
        </p:txBody>
      </p:sp>
      <p:sp>
        <p:nvSpPr>
          <p:cNvPr id="11267" name="Rectangle 3"/>
          <p:cNvSpPr>
            <a:spLocks noGrp="1" noChangeArrowheads="1"/>
          </p:cNvSpPr>
          <p:nvPr>
            <p:ph type="body" idx="1"/>
          </p:nvPr>
        </p:nvSpPr>
        <p:spPr>
          <a:xfrm>
            <a:off x="609600" y="1828800"/>
            <a:ext cx="8305800" cy="4648200"/>
          </a:xfrm>
        </p:spPr>
        <p:txBody>
          <a:bodyPr/>
          <a:lstStyle/>
          <a:p>
            <a:pPr eaLnBrk="1" hangingPunct="1">
              <a:lnSpc>
                <a:spcPct val="90000"/>
              </a:lnSpc>
              <a:buFont typeface="Wingdings" pitchFamily="2" charset="2"/>
              <a:buChar char="Ø"/>
            </a:pPr>
            <a:r>
              <a:rPr lang="en-US" sz="2000" b="1" i="1" dirty="0">
                <a:solidFill>
                  <a:schemeClr val="tx2"/>
                </a:solidFill>
                <a:latin typeface="Times New Roman" pitchFamily="18" charset="0"/>
                <a:cs typeface="Times New Roman" pitchFamily="18" charset="0"/>
              </a:rPr>
              <a:t>YES – MSAP Has Been Validated To Improve Academic Performance, Increase Attendance, And Decrease Behavior Problems Plus Help Promote A Safe And Supportive Learning Environment By Highlighting Social Emotional Learning</a:t>
            </a:r>
          </a:p>
          <a:p>
            <a:pPr eaLnBrk="1" hangingPunct="1">
              <a:lnSpc>
                <a:spcPct val="90000"/>
              </a:lnSpc>
              <a:buFont typeface="Wingdings" pitchFamily="2" charset="2"/>
              <a:buChar char="Ø"/>
            </a:pPr>
            <a:r>
              <a:rPr lang="en-US" sz="2000" b="1" i="1" dirty="0">
                <a:solidFill>
                  <a:schemeClr val="tx2"/>
                </a:solidFill>
                <a:latin typeface="Times New Roman" pitchFamily="18" charset="0"/>
                <a:cs typeface="Times New Roman" pitchFamily="18" charset="0"/>
              </a:rPr>
              <a:t>External Studies</a:t>
            </a:r>
          </a:p>
          <a:p>
            <a:pPr lvl="1" eaLnBrk="1" hangingPunct="1">
              <a:lnSpc>
                <a:spcPct val="90000"/>
              </a:lnSpc>
            </a:pPr>
            <a:r>
              <a:rPr lang="en-US" sz="2000" b="1" i="1" dirty="0">
                <a:solidFill>
                  <a:schemeClr val="tx2"/>
                </a:solidFill>
                <a:latin typeface="Times New Roman" pitchFamily="18" charset="0"/>
                <a:cs typeface="Times New Roman" pitchFamily="18" charset="0"/>
              </a:rPr>
              <a:t>NEW JERSEY – 2000   (50% Referral Reduction)</a:t>
            </a:r>
          </a:p>
          <a:p>
            <a:pPr lvl="1" eaLnBrk="1" hangingPunct="1">
              <a:lnSpc>
                <a:spcPct val="90000"/>
              </a:lnSpc>
            </a:pPr>
            <a:r>
              <a:rPr lang="en-US" sz="2000" b="1" i="1" dirty="0">
                <a:solidFill>
                  <a:schemeClr val="tx2"/>
                </a:solidFill>
                <a:latin typeface="Times New Roman" pitchFamily="18" charset="0"/>
                <a:cs typeface="Times New Roman" pitchFamily="18" charset="0"/>
              </a:rPr>
              <a:t>Illinois –S.A.P. Evaluation – 2002 </a:t>
            </a:r>
            <a:r>
              <a:rPr lang="en-US" sz="2000" b="1" i="1" dirty="0">
                <a:solidFill>
                  <a:srgbClr val="C00000"/>
                </a:solidFill>
                <a:latin typeface="Times New Roman" pitchFamily="18" charset="0"/>
                <a:cs typeface="Times New Roman" pitchFamily="18" charset="0"/>
              </a:rPr>
              <a:t>MULTIPLIER EFFECT</a:t>
            </a:r>
          </a:p>
          <a:p>
            <a:pPr lvl="2" eaLnBrk="1" hangingPunct="1">
              <a:lnSpc>
                <a:spcPct val="90000"/>
              </a:lnSpc>
            </a:pPr>
            <a:r>
              <a:rPr lang="en-US" sz="2000" b="1" i="1" dirty="0">
                <a:solidFill>
                  <a:schemeClr val="tx2"/>
                </a:solidFill>
                <a:latin typeface="Times New Roman" pitchFamily="18" charset="0"/>
                <a:cs typeface="Times New Roman" pitchFamily="18" charset="0"/>
              </a:rPr>
              <a:t>3500 Educators - 25,000 Referrals - 71% Had An Action Plan Developed By S.A.T. - 29% Referred To Community Agency -68% Showed Improvement In Area Of Referral</a:t>
            </a:r>
          </a:p>
          <a:p>
            <a:pPr lvl="1" eaLnBrk="1" hangingPunct="1">
              <a:lnSpc>
                <a:spcPct val="90000"/>
              </a:lnSpc>
            </a:pPr>
            <a:r>
              <a:rPr lang="en-US" sz="2000" b="1" i="1" dirty="0">
                <a:solidFill>
                  <a:schemeClr val="tx2"/>
                </a:solidFill>
                <a:latin typeface="Times New Roman" pitchFamily="18" charset="0"/>
                <a:cs typeface="Times New Roman" pitchFamily="18" charset="0"/>
              </a:rPr>
              <a:t>Dr. Carl </a:t>
            </a:r>
            <a:r>
              <a:rPr lang="en-US" sz="2000" b="1" i="1" dirty="0" err="1">
                <a:solidFill>
                  <a:schemeClr val="tx2"/>
                </a:solidFill>
                <a:latin typeface="Times New Roman" pitchFamily="18" charset="0"/>
                <a:cs typeface="Times New Roman" pitchFamily="18" charset="0"/>
              </a:rPr>
              <a:t>Fertman</a:t>
            </a:r>
            <a:r>
              <a:rPr lang="en-US" sz="2000" b="1" i="1" dirty="0">
                <a:solidFill>
                  <a:schemeClr val="tx2"/>
                </a:solidFill>
                <a:latin typeface="Times New Roman" pitchFamily="18" charset="0"/>
                <a:cs typeface="Times New Roman" pitchFamily="18" charset="0"/>
              </a:rPr>
              <a:t> – Univ. Of Pitt 3 </a:t>
            </a:r>
            <a:r>
              <a:rPr lang="en-US" sz="2000" b="1" i="1" dirty="0" err="1">
                <a:solidFill>
                  <a:schemeClr val="tx2"/>
                </a:solidFill>
                <a:latin typeface="Times New Roman" pitchFamily="18" charset="0"/>
                <a:cs typeface="Times New Roman" pitchFamily="18" charset="0"/>
              </a:rPr>
              <a:t>Yr</a:t>
            </a:r>
            <a:r>
              <a:rPr lang="en-US" sz="2000" b="1" i="1" dirty="0">
                <a:solidFill>
                  <a:schemeClr val="tx2"/>
                </a:solidFill>
                <a:latin typeface="Times New Roman" pitchFamily="18" charset="0"/>
                <a:cs typeface="Times New Roman" pitchFamily="18" charset="0"/>
              </a:rPr>
              <a:t> 2003</a:t>
            </a:r>
          </a:p>
          <a:p>
            <a:pPr lvl="2" eaLnBrk="1" hangingPunct="1">
              <a:lnSpc>
                <a:spcPct val="90000"/>
              </a:lnSpc>
            </a:pPr>
            <a:r>
              <a:rPr lang="en-US" sz="2000" b="1" i="1" dirty="0">
                <a:solidFill>
                  <a:schemeClr val="tx2"/>
                </a:solidFill>
                <a:latin typeface="Times New Roman" pitchFamily="18" charset="0"/>
                <a:cs typeface="Times New Roman" pitchFamily="18" charset="0"/>
              </a:rPr>
              <a:t>(66% -- Either Stabilized Or Improved Their Attendance;  60% -- No Additional Suspensions; 20% -- 1 More Suspension; 65% -- Promoted Or Graduated High School)  </a:t>
            </a:r>
            <a:endParaRPr lang="en-US" sz="2000" b="1" i="1" dirty="0">
              <a:solidFill>
                <a:schemeClr val="tx2"/>
              </a:solidFill>
              <a:latin typeface="Times New Roman" pitchFamily="18" charset="0"/>
            </a:endParaRPr>
          </a:p>
          <a:p>
            <a:pPr eaLnBrk="1" hangingPunct="1">
              <a:lnSpc>
                <a:spcPct val="90000"/>
              </a:lnSpc>
              <a:buNone/>
            </a:pPr>
            <a:endParaRPr lang="en-US" sz="2000" b="1" i="1" dirty="0">
              <a:solidFill>
                <a:srgbClr val="0033CC"/>
              </a:solidFill>
              <a:latin typeface="Times New Roman" pitchFamily="18" charset="0"/>
            </a:endParaRPr>
          </a:p>
          <a:p>
            <a:pPr lvl="1" eaLnBrk="1" hangingPunct="1">
              <a:lnSpc>
                <a:spcPct val="90000"/>
              </a:lnSpc>
            </a:pPr>
            <a:endParaRPr lang="en-US" sz="3200" b="1" i="1" dirty="0">
              <a:solidFill>
                <a:schemeClr val="folHlink"/>
              </a:solidFill>
              <a:latin typeface="Times New Roman" pitchFamily="18" charset="0"/>
            </a:endParaRPr>
          </a:p>
        </p:txBody>
      </p:sp>
    </p:spTree>
    <p:custDataLst>
      <p:tags r:id="rId1"/>
    </p:custDataLst>
    <p:extLst>
      <p:ext uri="{BB962C8B-B14F-4D97-AF65-F5344CB8AC3E}">
        <p14:creationId xmlns:p14="http://schemas.microsoft.com/office/powerpoint/2010/main" val="3365447919"/>
      </p:ext>
    </p:extLst>
  </p:cSld>
  <p:clrMapOvr>
    <a:masterClrMapping/>
  </p:clrMapOvr>
  <p:transition advTm="2906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267">
                                            <p:txEl>
                                              <p:pRg st="1" end="1"/>
                                            </p:txEl>
                                          </p:spTgt>
                                        </p:tgtEl>
                                        <p:attrNameLst>
                                          <p:attrName>style.visibility</p:attrName>
                                        </p:attrNameLst>
                                      </p:cBhvr>
                                      <p:to>
                                        <p:strVal val="visible"/>
                                      </p:to>
                                    </p:set>
                                    <p:anim calcmode="lin" valueType="num">
                                      <p:cBhvr additive="base">
                                        <p:cTn id="13" dur="500" fill="hold"/>
                                        <p:tgtEl>
                                          <p:spTgt spid="1126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2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1267">
                                            <p:txEl>
                                              <p:pRg st="2" end="2"/>
                                            </p:txEl>
                                          </p:spTgt>
                                        </p:tgtEl>
                                        <p:attrNameLst>
                                          <p:attrName>style.visibility</p:attrName>
                                        </p:attrNameLst>
                                      </p:cBhvr>
                                      <p:to>
                                        <p:strVal val="visible"/>
                                      </p:to>
                                    </p:set>
                                    <p:anim calcmode="lin" valueType="num">
                                      <p:cBhvr additive="base">
                                        <p:cTn id="19" dur="500" fill="hold"/>
                                        <p:tgtEl>
                                          <p:spTgt spid="1126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26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1267">
                                            <p:txEl>
                                              <p:pRg st="3" end="3"/>
                                            </p:txEl>
                                          </p:spTgt>
                                        </p:tgtEl>
                                        <p:attrNameLst>
                                          <p:attrName>style.visibility</p:attrName>
                                        </p:attrNameLst>
                                      </p:cBhvr>
                                      <p:to>
                                        <p:strVal val="visible"/>
                                      </p:to>
                                    </p:set>
                                    <p:anim calcmode="lin" valueType="num">
                                      <p:cBhvr additive="base">
                                        <p:cTn id="25" dur="500" fill="hold"/>
                                        <p:tgtEl>
                                          <p:spTgt spid="1126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267">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11267">
                                            <p:txEl>
                                              <p:pRg st="4" end="4"/>
                                            </p:txEl>
                                          </p:spTgt>
                                        </p:tgtEl>
                                        <p:attrNameLst>
                                          <p:attrName>style.visibility</p:attrName>
                                        </p:attrNameLst>
                                      </p:cBhvr>
                                      <p:to>
                                        <p:strVal val="visible"/>
                                      </p:to>
                                    </p:set>
                                    <p:anim calcmode="lin" valueType="num">
                                      <p:cBhvr additive="base">
                                        <p:cTn id="29" dur="500" fill="hold"/>
                                        <p:tgtEl>
                                          <p:spTgt spid="11267">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126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1267">
                                            <p:txEl>
                                              <p:pRg st="5" end="5"/>
                                            </p:txEl>
                                          </p:spTgt>
                                        </p:tgtEl>
                                        <p:attrNameLst>
                                          <p:attrName>style.visibility</p:attrName>
                                        </p:attrNameLst>
                                      </p:cBhvr>
                                      <p:to>
                                        <p:strVal val="visible"/>
                                      </p:to>
                                    </p:set>
                                    <p:anim calcmode="lin" valueType="num">
                                      <p:cBhvr additive="base">
                                        <p:cTn id="35" dur="500" fill="hold"/>
                                        <p:tgtEl>
                                          <p:spTgt spid="11267">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1267">
                                            <p:txEl>
                                              <p:pRg st="5" end="5"/>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1267">
                                            <p:txEl>
                                              <p:pRg st="6" end="6"/>
                                            </p:txEl>
                                          </p:spTgt>
                                        </p:tgtEl>
                                        <p:attrNameLst>
                                          <p:attrName>style.visibility</p:attrName>
                                        </p:attrNameLst>
                                      </p:cBhvr>
                                      <p:to>
                                        <p:strVal val="visible"/>
                                      </p:to>
                                    </p:set>
                                    <p:anim calcmode="lin" valueType="num">
                                      <p:cBhvr additive="base">
                                        <p:cTn id="39" dur="500" fill="hold"/>
                                        <p:tgtEl>
                                          <p:spTgt spid="11267">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126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990600" y="152401"/>
            <a:ext cx="7793037" cy="1143000"/>
          </a:xfrm>
        </p:spPr>
        <p:txBody>
          <a:bodyPr/>
          <a:lstStyle/>
          <a:p>
            <a:pPr algn="ctr"/>
            <a:r>
              <a:rPr lang="en-US" sz="2800" b="1" i="1" dirty="0">
                <a:latin typeface="Times New Roman" pitchFamily="18" charset="0"/>
                <a:cs typeface="Times New Roman" pitchFamily="18" charset="0"/>
              </a:rPr>
              <a:t>Is the Masonic Model Student Assistance Program Effective? (Continued)</a:t>
            </a:r>
            <a:endParaRPr lang="en-US" sz="2800" dirty="0"/>
          </a:p>
        </p:txBody>
      </p:sp>
      <p:sp>
        <p:nvSpPr>
          <p:cNvPr id="3" name="Content Placeholder 2"/>
          <p:cNvSpPr>
            <a:spLocks noGrp="1"/>
          </p:cNvSpPr>
          <p:nvPr>
            <p:ph idx="1"/>
          </p:nvPr>
        </p:nvSpPr>
        <p:spPr>
          <a:xfrm>
            <a:off x="1182688" y="1905000"/>
            <a:ext cx="7772400" cy="4648200"/>
          </a:xfrm>
        </p:spPr>
        <p:txBody>
          <a:bodyPr/>
          <a:lstStyle/>
          <a:p>
            <a:pPr eaLnBrk="1" hangingPunct="1">
              <a:lnSpc>
                <a:spcPct val="90000"/>
              </a:lnSpc>
              <a:buFont typeface="Wingdings" pitchFamily="2" charset="2"/>
              <a:buChar char="Ø"/>
            </a:pPr>
            <a:r>
              <a:rPr lang="en-US" sz="2400" b="1" i="1" dirty="0">
                <a:solidFill>
                  <a:schemeClr val="tx2"/>
                </a:solidFill>
                <a:latin typeface="Times New Roman" pitchFamily="18" charset="0"/>
                <a:cs typeface="Times New Roman" pitchFamily="18" charset="0"/>
              </a:rPr>
              <a:t>Arizona Results</a:t>
            </a:r>
          </a:p>
          <a:p>
            <a:pPr lvl="1" eaLnBrk="1" hangingPunct="1">
              <a:lnSpc>
                <a:spcPct val="90000"/>
              </a:lnSpc>
            </a:pPr>
            <a:r>
              <a:rPr lang="en-US" sz="2000" b="1" i="1" dirty="0">
                <a:solidFill>
                  <a:schemeClr val="tx2"/>
                </a:solidFill>
                <a:latin typeface="Times New Roman" panose="02020603050405020304" pitchFamily="18" charset="0"/>
                <a:cs typeface="Times New Roman" panose="02020603050405020304" pitchFamily="18" charset="0"/>
              </a:rPr>
              <a:t>In Addition To The Many Past Successes Since 1993</a:t>
            </a:r>
            <a:r>
              <a:rPr lang="en-US" sz="2000" b="1" dirty="0">
                <a:solidFill>
                  <a:schemeClr val="tx2"/>
                </a:solidFill>
                <a:latin typeface="Times New Roman" panose="02020603050405020304" pitchFamily="18" charset="0"/>
                <a:cs typeface="Times New Roman" panose="02020603050405020304" pitchFamily="18" charset="0"/>
              </a:rPr>
              <a:t>, </a:t>
            </a:r>
            <a:r>
              <a:rPr lang="en-US" sz="2000" b="1" i="1" dirty="0">
                <a:solidFill>
                  <a:schemeClr val="tx2"/>
                </a:solidFill>
                <a:latin typeface="Times New Roman" pitchFamily="18" charset="0"/>
                <a:cs typeface="Times New Roman" pitchFamily="18" charset="0"/>
              </a:rPr>
              <a:t>Since 2006 – Remote Training:</a:t>
            </a:r>
          </a:p>
          <a:p>
            <a:pPr lvl="2" eaLnBrk="1" hangingPunct="1">
              <a:lnSpc>
                <a:spcPct val="90000"/>
              </a:lnSpc>
            </a:pPr>
            <a:r>
              <a:rPr lang="en-US" sz="2000" b="1" i="1" dirty="0">
                <a:solidFill>
                  <a:schemeClr val="tx2"/>
                </a:solidFill>
                <a:latin typeface="Times New Roman" pitchFamily="18" charset="0"/>
                <a:cs typeface="Times New Roman" pitchFamily="18" charset="0"/>
              </a:rPr>
              <a:t>Over  2250 Attendees (We Are Averaging 62.3 Educators/Class)</a:t>
            </a:r>
          </a:p>
          <a:p>
            <a:pPr lvl="2" eaLnBrk="1" hangingPunct="1">
              <a:lnSpc>
                <a:spcPct val="90000"/>
              </a:lnSpc>
            </a:pPr>
            <a:r>
              <a:rPr lang="en-US" sz="2000" b="1" i="1" dirty="0">
                <a:solidFill>
                  <a:schemeClr val="tx2"/>
                </a:solidFill>
                <a:latin typeface="Times New Roman" pitchFamily="18" charset="0"/>
                <a:cs typeface="Times New Roman" pitchFamily="18" charset="0"/>
              </a:rPr>
              <a:t>56 School Districts</a:t>
            </a:r>
          </a:p>
          <a:p>
            <a:pPr lvl="2" eaLnBrk="1" hangingPunct="1">
              <a:lnSpc>
                <a:spcPct val="90000"/>
              </a:lnSpc>
            </a:pPr>
            <a:r>
              <a:rPr lang="en-US" sz="2000" b="1" i="1" dirty="0">
                <a:solidFill>
                  <a:schemeClr val="tx2"/>
                </a:solidFill>
                <a:latin typeface="Times New Roman" pitchFamily="18" charset="0"/>
                <a:cs typeface="Times New Roman" pitchFamily="18" charset="0"/>
              </a:rPr>
              <a:t>Over 190 Schools</a:t>
            </a:r>
          </a:p>
          <a:p>
            <a:pPr lvl="2" eaLnBrk="1" hangingPunct="1">
              <a:lnSpc>
                <a:spcPct val="90000"/>
              </a:lnSpc>
            </a:pPr>
            <a:r>
              <a:rPr lang="en-US" sz="2000" b="1" i="1" dirty="0">
                <a:solidFill>
                  <a:schemeClr val="tx2"/>
                </a:solidFill>
                <a:latin typeface="Times New Roman" pitchFamily="18" charset="0"/>
                <a:cs typeface="Times New Roman" pitchFamily="18" charset="0"/>
              </a:rPr>
              <a:t>1- Day Booster  Since 2008 Over 300 Attendees</a:t>
            </a:r>
          </a:p>
          <a:p>
            <a:pPr lvl="2" eaLnBrk="1" hangingPunct="1">
              <a:lnSpc>
                <a:spcPct val="90000"/>
              </a:lnSpc>
            </a:pPr>
            <a:r>
              <a:rPr lang="en-US" sz="2000" b="1" i="1" dirty="0">
                <a:solidFill>
                  <a:schemeClr val="tx2"/>
                </a:solidFill>
                <a:latin typeface="Times New Roman" pitchFamily="18" charset="0"/>
                <a:cs typeface="Times New Roman" pitchFamily="18" charset="0"/>
              </a:rPr>
              <a:t>At One Time – One District – All Schools Will Have An The  MSAP Team</a:t>
            </a:r>
          </a:p>
          <a:p>
            <a:pPr lvl="3" eaLnBrk="1" hangingPunct="1">
              <a:lnSpc>
                <a:spcPct val="90000"/>
              </a:lnSpc>
            </a:pPr>
            <a:r>
              <a:rPr lang="en-US" b="1" i="1" dirty="0">
                <a:solidFill>
                  <a:schemeClr val="tx2"/>
                </a:solidFill>
                <a:latin typeface="Times New Roman" pitchFamily="18" charset="0"/>
                <a:cs typeface="Times New Roman" pitchFamily="18" charset="0"/>
              </a:rPr>
              <a:t>Holbrook </a:t>
            </a:r>
            <a:r>
              <a:rPr lang="en-US" sz="1800" b="1" i="1" dirty="0">
                <a:solidFill>
                  <a:schemeClr val="tx2"/>
                </a:solidFill>
                <a:latin typeface="Times New Roman" pitchFamily="18" charset="0"/>
                <a:cs typeface="Times New Roman" pitchFamily="18" charset="0"/>
              </a:rPr>
              <a:t>(District – $4500, Co Sheriff/Attorney $2800 RICO)</a:t>
            </a:r>
            <a:endParaRPr lang="en-US" b="1" i="1" dirty="0">
              <a:solidFill>
                <a:schemeClr val="tx2"/>
              </a:solidFill>
              <a:latin typeface="Times New Roman" pitchFamily="18" charset="0"/>
              <a:cs typeface="Times New Roman" pitchFamily="18" charset="0"/>
            </a:endParaRPr>
          </a:p>
          <a:p>
            <a:pPr lvl="3" eaLnBrk="1" hangingPunct="1">
              <a:lnSpc>
                <a:spcPct val="90000"/>
              </a:lnSpc>
            </a:pPr>
            <a:r>
              <a:rPr lang="en-US" b="1" i="1" dirty="0">
                <a:solidFill>
                  <a:schemeClr val="tx2"/>
                </a:solidFill>
                <a:latin typeface="Times New Roman" pitchFamily="18" charset="0"/>
                <a:cs typeface="Times New Roman" pitchFamily="18" charset="0"/>
              </a:rPr>
              <a:t>TUSD Actually paid for the March 2013 class in Tucson</a:t>
            </a:r>
          </a:p>
          <a:p>
            <a:pPr lvl="2" eaLnBrk="1" hangingPunct="1">
              <a:lnSpc>
                <a:spcPct val="90000"/>
              </a:lnSpc>
            </a:pPr>
            <a:r>
              <a:rPr lang="en-US" sz="2000" b="1" i="1" dirty="0">
                <a:solidFill>
                  <a:schemeClr val="tx2"/>
                </a:solidFill>
                <a:latin typeface="Times New Roman" pitchFamily="18" charset="0"/>
                <a:cs typeface="Times New Roman" pitchFamily="18" charset="0"/>
              </a:rPr>
              <a:t>S3 GRANT Out Of UA - Class in Sun City – June 2014</a:t>
            </a:r>
          </a:p>
          <a:p>
            <a:endParaRPr lang="en-US" dirty="0"/>
          </a:p>
        </p:txBody>
      </p:sp>
    </p:spTree>
    <p:custDataLst>
      <p:tags r:id="rId1"/>
    </p:custDataLst>
    <p:extLst>
      <p:ext uri="{BB962C8B-B14F-4D97-AF65-F5344CB8AC3E}">
        <p14:creationId xmlns:p14="http://schemas.microsoft.com/office/powerpoint/2010/main" val="2927832364"/>
      </p:ext>
    </p:extLst>
  </p:cSld>
  <p:clrMapOvr>
    <a:masterClrMapping/>
  </p:clrMapOvr>
  <mc:AlternateContent xmlns:mc="http://schemas.openxmlformats.org/markup-compatibility/2006" xmlns:p14="http://schemas.microsoft.com/office/powerpoint/2010/main">
    <mc:Choice Requires="p14">
      <p:transition spd="slow" p14:dur="2000" advTm="11554"/>
    </mc:Choice>
    <mc:Fallback xmlns="">
      <p:transition spd="slow" advTm="115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150939" y="214315"/>
            <a:ext cx="7793037" cy="1081086"/>
          </a:xfrm>
        </p:spPr>
        <p:txBody>
          <a:bodyPr/>
          <a:lstStyle/>
          <a:p>
            <a:pPr algn="ctr" eaLnBrk="1" hangingPunct="1"/>
            <a:r>
              <a:rPr lang="en-US" sz="2800" b="1" i="1" dirty="0">
                <a:latin typeface="Times New Roman" panose="02020603050405020304" pitchFamily="18" charset="0"/>
                <a:cs typeface="Times New Roman" panose="02020603050405020304" pitchFamily="18" charset="0"/>
              </a:rPr>
              <a:t>ARIZONA RESULTS</a:t>
            </a:r>
            <a:br>
              <a:rPr lang="en-US" sz="2800" b="1" i="1" dirty="0">
                <a:latin typeface="Times New Roman" panose="02020603050405020304" pitchFamily="18" charset="0"/>
                <a:cs typeface="Times New Roman" panose="02020603050405020304" pitchFamily="18" charset="0"/>
              </a:rPr>
            </a:br>
            <a:r>
              <a:rPr lang="en-US" sz="2800" b="1" i="1" dirty="0">
                <a:latin typeface="Times New Roman" panose="02020603050405020304" pitchFamily="18" charset="0"/>
                <a:cs typeface="Times New Roman" panose="02020603050405020304" pitchFamily="18" charset="0"/>
              </a:rPr>
              <a:t>MULTIPLIER EFFECT</a:t>
            </a:r>
          </a:p>
        </p:txBody>
      </p:sp>
      <p:sp>
        <p:nvSpPr>
          <p:cNvPr id="51203" name="Rectangle 3"/>
          <p:cNvSpPr>
            <a:spLocks noGrp="1" noChangeArrowheads="1"/>
          </p:cNvSpPr>
          <p:nvPr>
            <p:ph type="body" idx="1"/>
          </p:nvPr>
        </p:nvSpPr>
        <p:spPr>
          <a:xfrm>
            <a:off x="1182688" y="1905001"/>
            <a:ext cx="7961312" cy="4648200"/>
          </a:xfrm>
        </p:spPr>
        <p:txBody>
          <a:bodyPr/>
          <a:lstStyle/>
          <a:p>
            <a:pPr eaLnBrk="1" hangingPunct="1">
              <a:lnSpc>
                <a:spcPct val="90000"/>
              </a:lnSpc>
            </a:pPr>
            <a:r>
              <a:rPr lang="en-US" sz="2400" b="1" i="1" dirty="0">
                <a:solidFill>
                  <a:schemeClr val="tx2"/>
                </a:solidFill>
                <a:latin typeface="Times New Roman" pitchFamily="18" charset="0"/>
                <a:cs typeface="Times New Roman" pitchFamily="18" charset="0"/>
              </a:rPr>
              <a:t>The  MSAP MULTIPLIER EFECT  - Since 2006</a:t>
            </a:r>
          </a:p>
          <a:p>
            <a:pPr lvl="1" eaLnBrk="1" hangingPunct="1">
              <a:lnSpc>
                <a:spcPct val="90000"/>
              </a:lnSpc>
            </a:pPr>
            <a:r>
              <a:rPr lang="en-US" sz="2400" b="1" i="1" dirty="0">
                <a:solidFill>
                  <a:schemeClr val="tx2"/>
                </a:solidFill>
                <a:latin typeface="Times New Roman" pitchFamily="18" charset="0"/>
                <a:cs typeface="Times New Roman" pitchFamily="18" charset="0"/>
              </a:rPr>
              <a:t>2250 Attendees</a:t>
            </a:r>
          </a:p>
          <a:p>
            <a:pPr lvl="2" eaLnBrk="1" hangingPunct="1">
              <a:lnSpc>
                <a:spcPct val="90000"/>
              </a:lnSpc>
            </a:pPr>
            <a:r>
              <a:rPr lang="en-US" b="1" i="1" dirty="0">
                <a:solidFill>
                  <a:schemeClr val="tx2"/>
                </a:solidFill>
                <a:latin typeface="Times New Roman" pitchFamily="18" charset="0"/>
                <a:cs typeface="Times New Roman" pitchFamily="18" charset="0"/>
              </a:rPr>
              <a:t>National Statistics Tell Us That Every Participant In Our Class, Will Impact 5 -9 At Risk Children By Changing Their Life In A Positive Way, The Very First Year After The Class </a:t>
            </a:r>
          </a:p>
          <a:p>
            <a:pPr lvl="2" eaLnBrk="1" hangingPunct="1">
              <a:lnSpc>
                <a:spcPct val="90000"/>
              </a:lnSpc>
            </a:pPr>
            <a:r>
              <a:rPr lang="en-US" b="1" i="1" dirty="0">
                <a:solidFill>
                  <a:schemeClr val="tx2"/>
                </a:solidFill>
                <a:latin typeface="Times New Roman" pitchFamily="18" charset="0"/>
                <a:cs typeface="Times New Roman" pitchFamily="18" charset="0"/>
              </a:rPr>
              <a:t>Equates to at Least</a:t>
            </a:r>
          </a:p>
          <a:p>
            <a:pPr lvl="3" eaLnBrk="1" hangingPunct="1"/>
            <a:r>
              <a:rPr lang="en-US" sz="2400" b="1" i="1" dirty="0">
                <a:solidFill>
                  <a:schemeClr val="tx2"/>
                </a:solidFill>
                <a:latin typeface="Times New Roman" pitchFamily="18" charset="0"/>
                <a:cs typeface="Times New Roman" pitchFamily="18" charset="0"/>
              </a:rPr>
              <a:t> 11,250+ Children Affected By Positive Change </a:t>
            </a:r>
          </a:p>
          <a:p>
            <a:pPr lvl="3" eaLnBrk="1" hangingPunct="1">
              <a:lnSpc>
                <a:spcPct val="90000"/>
              </a:lnSpc>
            </a:pPr>
            <a:r>
              <a:rPr lang="en-US" sz="2400" b="1" i="1" dirty="0">
                <a:solidFill>
                  <a:schemeClr val="tx2"/>
                </a:solidFill>
                <a:latin typeface="Times New Roman" pitchFamily="18" charset="0"/>
                <a:cs typeface="Times New Roman" pitchFamily="18" charset="0"/>
              </a:rPr>
              <a:t>Most Likely - As Many As 20,000+</a:t>
            </a:r>
          </a:p>
          <a:p>
            <a:pPr eaLnBrk="1" hangingPunct="1">
              <a:lnSpc>
                <a:spcPct val="90000"/>
              </a:lnSpc>
            </a:pPr>
            <a:endParaRPr lang="en-US" sz="1000" b="1" i="1" dirty="0">
              <a:solidFill>
                <a:schemeClr val="tx2"/>
              </a:solidFill>
              <a:latin typeface="Times New Roman" pitchFamily="18" charset="0"/>
              <a:cs typeface="Times New Roman" pitchFamily="18" charset="0"/>
            </a:endParaRPr>
          </a:p>
          <a:p>
            <a:pPr eaLnBrk="1" hangingPunct="1">
              <a:lnSpc>
                <a:spcPct val="90000"/>
              </a:lnSpc>
            </a:pPr>
            <a:r>
              <a:rPr lang="en-US" sz="2400" b="1" i="1" dirty="0">
                <a:solidFill>
                  <a:schemeClr val="tx2"/>
                </a:solidFill>
                <a:latin typeface="Times New Roman" pitchFamily="18" charset="0"/>
                <a:cs typeface="Times New Roman" pitchFamily="18" charset="0"/>
              </a:rPr>
              <a:t>MULTIPLIER CONTINUES YEAR IN - YEAR OUT</a:t>
            </a:r>
            <a:endParaRPr lang="en-US" sz="2400" b="1" i="1" dirty="0">
              <a:solidFill>
                <a:schemeClr val="tx2"/>
              </a:solidFill>
              <a:latin typeface="Times New Roman" pitchFamily="18" charset="0"/>
            </a:endParaRPr>
          </a:p>
        </p:txBody>
      </p:sp>
    </p:spTree>
    <p:custDataLst>
      <p:tags r:id="rId1"/>
    </p:custDataLst>
    <p:extLst>
      <p:ext uri="{BB962C8B-B14F-4D97-AF65-F5344CB8AC3E}">
        <p14:creationId xmlns:p14="http://schemas.microsoft.com/office/powerpoint/2010/main" val="1936088357"/>
      </p:ext>
    </p:extLst>
  </p:cSld>
  <p:clrMapOvr>
    <a:masterClrMapping/>
  </p:clrMapOvr>
  <mc:AlternateContent xmlns:mc="http://schemas.openxmlformats.org/markup-compatibility/2006" xmlns:p14="http://schemas.microsoft.com/office/powerpoint/2010/main">
    <mc:Choice Requires="p14">
      <p:transition spd="slow" p14:dur="2000" advTm="27155"/>
    </mc:Choice>
    <mc:Fallback xmlns="">
      <p:transition spd="slow" advTm="2715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 calcmode="lin" valueType="num">
                                      <p:cBhvr additive="base">
                                        <p:cTn id="7" dur="500" fill="hold"/>
                                        <p:tgtEl>
                                          <p:spTgt spid="512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1203">
                                            <p:txEl>
                                              <p:pRg st="1" end="1"/>
                                            </p:txEl>
                                          </p:spTgt>
                                        </p:tgtEl>
                                        <p:attrNameLst>
                                          <p:attrName>style.visibility</p:attrName>
                                        </p:attrNameLst>
                                      </p:cBhvr>
                                      <p:to>
                                        <p:strVal val="visible"/>
                                      </p:to>
                                    </p:set>
                                    <p:anim calcmode="lin" valueType="num">
                                      <p:cBhvr additive="base">
                                        <p:cTn id="13" dur="500" fill="hold"/>
                                        <p:tgtEl>
                                          <p:spTgt spid="5120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12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1203">
                                            <p:txEl>
                                              <p:pRg st="2" end="2"/>
                                            </p:txEl>
                                          </p:spTgt>
                                        </p:tgtEl>
                                        <p:attrNameLst>
                                          <p:attrName>style.visibility</p:attrName>
                                        </p:attrNameLst>
                                      </p:cBhvr>
                                      <p:to>
                                        <p:strVal val="visible"/>
                                      </p:to>
                                    </p:set>
                                    <p:anim calcmode="lin" valueType="num">
                                      <p:cBhvr additive="base">
                                        <p:cTn id="19" dur="500" fill="hold"/>
                                        <p:tgtEl>
                                          <p:spTgt spid="5120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120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1203">
                                            <p:txEl>
                                              <p:pRg st="3" end="3"/>
                                            </p:txEl>
                                          </p:spTgt>
                                        </p:tgtEl>
                                        <p:attrNameLst>
                                          <p:attrName>style.visibility</p:attrName>
                                        </p:attrNameLst>
                                      </p:cBhvr>
                                      <p:to>
                                        <p:strVal val="visible"/>
                                      </p:to>
                                    </p:set>
                                    <p:anim calcmode="lin" valueType="num">
                                      <p:cBhvr additive="base">
                                        <p:cTn id="25" dur="500" fill="hold"/>
                                        <p:tgtEl>
                                          <p:spTgt spid="5120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120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1203">
                                            <p:txEl>
                                              <p:pRg st="4" end="4"/>
                                            </p:txEl>
                                          </p:spTgt>
                                        </p:tgtEl>
                                        <p:attrNameLst>
                                          <p:attrName>style.visibility</p:attrName>
                                        </p:attrNameLst>
                                      </p:cBhvr>
                                      <p:to>
                                        <p:strVal val="visible"/>
                                      </p:to>
                                    </p:set>
                                    <p:anim calcmode="lin" valueType="num">
                                      <p:cBhvr additive="base">
                                        <p:cTn id="31" dur="500" fill="hold"/>
                                        <p:tgtEl>
                                          <p:spTgt spid="5120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120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1203">
                                            <p:txEl>
                                              <p:pRg st="5" end="5"/>
                                            </p:txEl>
                                          </p:spTgt>
                                        </p:tgtEl>
                                        <p:attrNameLst>
                                          <p:attrName>style.visibility</p:attrName>
                                        </p:attrNameLst>
                                      </p:cBhvr>
                                      <p:to>
                                        <p:strVal val="visible"/>
                                      </p:to>
                                    </p:set>
                                    <p:anim calcmode="lin" valueType="num">
                                      <p:cBhvr additive="base">
                                        <p:cTn id="37" dur="500" fill="hold"/>
                                        <p:tgtEl>
                                          <p:spTgt spid="5120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120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51203">
                                            <p:txEl>
                                              <p:pRg st="7" end="7"/>
                                            </p:txEl>
                                          </p:spTgt>
                                        </p:tgtEl>
                                        <p:attrNameLst>
                                          <p:attrName>style.visibility</p:attrName>
                                        </p:attrNameLst>
                                      </p:cBhvr>
                                      <p:to>
                                        <p:strVal val="visible"/>
                                      </p:to>
                                    </p:set>
                                    <p:anim calcmode="lin" valueType="num">
                                      <p:cBhvr additive="base">
                                        <p:cTn id="43" dur="500" fill="hold"/>
                                        <p:tgtEl>
                                          <p:spTgt spid="51203">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120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04801" y="214315"/>
            <a:ext cx="8639176" cy="1081086"/>
          </a:xfrm>
        </p:spPr>
        <p:txBody>
          <a:bodyPr/>
          <a:lstStyle/>
          <a:p>
            <a:pPr algn="ctr"/>
            <a:r>
              <a:rPr lang="en-US" sz="2800" b="1" i="1" dirty="0">
                <a:latin typeface="Times New Roman" pitchFamily="18" charset="0"/>
                <a:cs typeface="Times New Roman" pitchFamily="18" charset="0"/>
              </a:rPr>
              <a:t>Is the Masonic Model Student Assistance Program Effective? (Continued)</a:t>
            </a:r>
            <a:endParaRPr lang="en-US" sz="2800" dirty="0"/>
          </a:p>
        </p:txBody>
      </p:sp>
      <p:sp>
        <p:nvSpPr>
          <p:cNvPr id="3" name="Content Placeholder 2"/>
          <p:cNvSpPr>
            <a:spLocks noGrp="1"/>
          </p:cNvSpPr>
          <p:nvPr>
            <p:ph idx="1"/>
          </p:nvPr>
        </p:nvSpPr>
        <p:spPr>
          <a:xfrm>
            <a:off x="457200" y="2017713"/>
            <a:ext cx="8497888" cy="4114800"/>
          </a:xfrm>
        </p:spPr>
        <p:txBody>
          <a:bodyPr/>
          <a:lstStyle/>
          <a:p>
            <a:pPr eaLnBrk="1" hangingPunct="1">
              <a:lnSpc>
                <a:spcPct val="90000"/>
              </a:lnSpc>
            </a:pPr>
            <a:r>
              <a:rPr lang="en-US" sz="2400" b="1" i="1" dirty="0">
                <a:solidFill>
                  <a:schemeClr val="tx2"/>
                </a:solidFill>
                <a:latin typeface="Times New Roman" pitchFamily="18" charset="0"/>
              </a:rPr>
              <a:t>Principal/Team Leader Surveys - 2010</a:t>
            </a:r>
          </a:p>
          <a:p>
            <a:pPr lvl="1" eaLnBrk="1" hangingPunct="1">
              <a:lnSpc>
                <a:spcPct val="90000"/>
              </a:lnSpc>
            </a:pPr>
            <a:r>
              <a:rPr lang="en-US" sz="2000" b="1" i="1" dirty="0">
                <a:solidFill>
                  <a:schemeClr val="tx2"/>
                </a:solidFill>
                <a:latin typeface="Times New Roman" pitchFamily="18" charset="0"/>
              </a:rPr>
              <a:t>Statically Arizona Data Shows:</a:t>
            </a:r>
          </a:p>
          <a:p>
            <a:pPr lvl="2" eaLnBrk="1" hangingPunct="1"/>
            <a:r>
              <a:rPr lang="en-US" sz="2000" b="1" i="1" dirty="0">
                <a:solidFill>
                  <a:schemeClr val="tx2"/>
                </a:solidFill>
                <a:latin typeface="Times New Roman" pitchFamily="18" charset="0"/>
              </a:rPr>
              <a:t>90.9% Of Students Referred To The  MSAP Were Accepted Into The Program; 47.69% Have Completed The Program While 52.3%  Were Still Working Through Their Agreed Intervention Plan; Of Those Intervention Plans Being Closed - 88.7% Were Showing A Positive Change, While 11.2% Were Negative Or Would Not Complete Their Intervention Plan</a:t>
            </a:r>
          </a:p>
          <a:p>
            <a:pPr lvl="2" eaLnBrk="1" hangingPunct="1"/>
            <a:r>
              <a:rPr lang="en-US" sz="2000" b="1" i="1" dirty="0">
                <a:solidFill>
                  <a:schemeClr val="tx2"/>
                </a:solidFill>
                <a:latin typeface="Times New Roman" pitchFamily="18" charset="0"/>
              </a:rPr>
              <a:t>Referrals Were For The Following Issues:  Academic 49.2%, Behavioral 45%, Health 5%, Attendance 9%, Multi Reasons 16%.  </a:t>
            </a:r>
          </a:p>
          <a:p>
            <a:r>
              <a:rPr lang="en-US" sz="2400" b="1" i="1" dirty="0">
                <a:solidFill>
                  <a:schemeClr val="tx2"/>
                </a:solidFill>
                <a:latin typeface="Times New Roman" pitchFamily="18" charset="0"/>
                <a:cs typeface="Times New Roman" pitchFamily="18" charset="0"/>
              </a:rPr>
              <a:t>Overwhelming Testimonial and Antidotal Evidence</a:t>
            </a:r>
            <a:endParaRPr lang="en-US" sz="2000" b="1" i="1" dirty="0">
              <a:solidFill>
                <a:schemeClr val="tx2"/>
              </a:solidFill>
              <a:latin typeface="Times New Roman" pitchFamily="18" charset="0"/>
              <a:cs typeface="Times New Roman" pitchFamily="18" charset="0"/>
            </a:endParaRPr>
          </a:p>
          <a:p>
            <a:endParaRPr lang="en-US" dirty="0"/>
          </a:p>
        </p:txBody>
      </p:sp>
    </p:spTree>
    <p:custDataLst>
      <p:tags r:id="rId1"/>
    </p:custDataLst>
    <p:extLst>
      <p:ext uri="{BB962C8B-B14F-4D97-AF65-F5344CB8AC3E}">
        <p14:creationId xmlns:p14="http://schemas.microsoft.com/office/powerpoint/2010/main" val="889674189"/>
      </p:ext>
    </p:extLst>
  </p:cSld>
  <p:clrMapOvr>
    <a:masterClrMapping/>
  </p:clrMapOvr>
  <mc:AlternateContent xmlns:mc="http://schemas.openxmlformats.org/markup-compatibility/2006" xmlns:p14="http://schemas.microsoft.com/office/powerpoint/2010/main">
    <mc:Choice Requires="p14">
      <p:transition spd="slow" p14:dur="2000" advTm="13963"/>
    </mc:Choice>
    <mc:Fallback xmlns="">
      <p:transition spd="slow" advTm="139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214315"/>
            <a:ext cx="8562976" cy="1081086"/>
          </a:xfrm>
        </p:spPr>
        <p:txBody>
          <a:bodyPr/>
          <a:lstStyle/>
          <a:p>
            <a:pPr algn="ctr"/>
            <a:r>
              <a:rPr lang="en-US" sz="2800" b="1" i="1" dirty="0">
                <a:latin typeface="Times New Roman" pitchFamily="18" charset="0"/>
                <a:cs typeface="Times New Roman" pitchFamily="18" charset="0"/>
              </a:rPr>
              <a:t>Is the Masonic Model Student Assistance Program Effective? (Continued)</a:t>
            </a:r>
            <a:endParaRPr lang="en-US" sz="2800" dirty="0"/>
          </a:p>
        </p:txBody>
      </p:sp>
      <p:sp>
        <p:nvSpPr>
          <p:cNvPr id="3" name="Content Placeholder 2"/>
          <p:cNvSpPr>
            <a:spLocks noGrp="1"/>
          </p:cNvSpPr>
          <p:nvPr>
            <p:ph idx="1"/>
          </p:nvPr>
        </p:nvSpPr>
        <p:spPr/>
        <p:txBody>
          <a:bodyPr/>
          <a:lstStyle/>
          <a:p>
            <a:r>
              <a:rPr lang="en-US" sz="2800" dirty="0">
                <a:solidFill>
                  <a:schemeClr val="tx2"/>
                </a:solidFill>
                <a:latin typeface="Times New Roman" panose="02020603050405020304" pitchFamily="18" charset="0"/>
                <a:cs typeface="Times New Roman" panose="02020603050405020304" pitchFamily="18" charset="0"/>
              </a:rPr>
              <a:t>Other Measures Of Success:</a:t>
            </a:r>
          </a:p>
          <a:p>
            <a:pPr lvl="1"/>
            <a:r>
              <a:rPr lang="en-US" sz="2400" i="1" dirty="0">
                <a:solidFill>
                  <a:schemeClr val="tx2"/>
                </a:solidFill>
                <a:latin typeface="Times New Roman" panose="02020603050405020304" pitchFamily="18" charset="0"/>
                <a:cs typeface="Times New Roman" panose="02020603050405020304" pitchFamily="18" charset="0"/>
              </a:rPr>
              <a:t>On A Scale Of 1 To 5 With 5 Being An Excellent Rating, Over </a:t>
            </a:r>
            <a:r>
              <a:rPr lang="en-US" sz="2400" b="1" i="1" dirty="0">
                <a:solidFill>
                  <a:schemeClr val="tx2"/>
                </a:solidFill>
                <a:latin typeface="Times New Roman" panose="02020603050405020304" pitchFamily="18" charset="0"/>
                <a:cs typeface="Times New Roman" panose="02020603050405020304" pitchFamily="18" charset="0"/>
              </a:rPr>
              <a:t>2250 </a:t>
            </a:r>
            <a:r>
              <a:rPr lang="en-US" sz="2400" i="1" dirty="0">
                <a:solidFill>
                  <a:schemeClr val="tx2"/>
                </a:solidFill>
                <a:latin typeface="Times New Roman" panose="02020603050405020304" pitchFamily="18" charset="0"/>
                <a:cs typeface="Times New Roman" panose="02020603050405020304" pitchFamily="18" charset="0"/>
              </a:rPr>
              <a:t>Critique Sheets </a:t>
            </a:r>
            <a:r>
              <a:rPr lang="en-US" sz="2400" b="1" i="1" dirty="0">
                <a:solidFill>
                  <a:schemeClr val="tx2"/>
                </a:solidFill>
                <a:latin typeface="Times New Roman" panose="02020603050405020304" pitchFamily="18" charset="0"/>
                <a:cs typeface="Times New Roman" panose="02020603050405020304" pitchFamily="18" charset="0"/>
              </a:rPr>
              <a:t>Averaged 4.992</a:t>
            </a:r>
            <a:r>
              <a:rPr lang="en-US" sz="2400" i="1" dirty="0">
                <a:solidFill>
                  <a:schemeClr val="tx2"/>
                </a:solidFill>
                <a:latin typeface="Times New Roman" panose="02020603050405020304" pitchFamily="18" charset="0"/>
                <a:cs typeface="Times New Roman" panose="02020603050405020304" pitchFamily="18" charset="0"/>
              </a:rPr>
              <a:t> For The </a:t>
            </a:r>
            <a:r>
              <a:rPr lang="en-US" sz="2400" b="1" i="1" dirty="0">
                <a:solidFill>
                  <a:schemeClr val="tx2"/>
                </a:solidFill>
                <a:latin typeface="Times New Roman" panose="02020603050405020304" pitchFamily="18" charset="0"/>
                <a:cs typeface="Times New Roman" panose="02020603050405020304" pitchFamily="18" charset="0"/>
              </a:rPr>
              <a:t>12 Categories Evaluated</a:t>
            </a:r>
            <a:r>
              <a:rPr lang="en-US" sz="2400" i="1" dirty="0">
                <a:solidFill>
                  <a:schemeClr val="tx2"/>
                </a:solidFill>
                <a:latin typeface="Times New Roman" panose="02020603050405020304" pitchFamily="18" charset="0"/>
                <a:cs typeface="Times New Roman" panose="02020603050405020304" pitchFamily="18" charset="0"/>
              </a:rPr>
              <a:t> </a:t>
            </a:r>
          </a:p>
          <a:p>
            <a:pPr lvl="1"/>
            <a:r>
              <a:rPr lang="en-US" sz="2400" i="1" dirty="0">
                <a:solidFill>
                  <a:schemeClr val="tx2"/>
                </a:solidFill>
                <a:latin typeface="Times New Roman" panose="02020603050405020304" pitchFamily="18" charset="0"/>
                <a:cs typeface="Times New Roman" panose="02020603050405020304" pitchFamily="18" charset="0"/>
              </a:rPr>
              <a:t>The Arizona DOE Professional Development For </a:t>
            </a:r>
            <a:r>
              <a:rPr lang="en-US" sz="2400" b="1" i="1" dirty="0">
                <a:solidFill>
                  <a:schemeClr val="tx2"/>
                </a:solidFill>
                <a:latin typeface="Times New Roman" panose="02020603050405020304" pitchFamily="18" charset="0"/>
                <a:cs typeface="Times New Roman" panose="02020603050405020304" pitchFamily="18" charset="0"/>
              </a:rPr>
              <a:t>CTE Certification For 21 Professional Development Hours.</a:t>
            </a:r>
          </a:p>
          <a:p>
            <a:pPr lvl="1"/>
            <a:r>
              <a:rPr lang="en-US" sz="2400" i="1" dirty="0">
                <a:solidFill>
                  <a:schemeClr val="tx2"/>
                </a:solidFill>
                <a:latin typeface="Times New Roman" panose="02020603050405020304" pitchFamily="18" charset="0"/>
                <a:cs typeface="Times New Roman" panose="02020603050405020304" pitchFamily="18" charset="0"/>
              </a:rPr>
              <a:t>Since 2006 Over $530,000 Of Grants And Donations Received.  </a:t>
            </a:r>
          </a:p>
          <a:p>
            <a:pPr lvl="1"/>
            <a:r>
              <a:rPr lang="en-US" sz="2400" i="1" dirty="0">
                <a:solidFill>
                  <a:schemeClr val="tx2"/>
                </a:solidFill>
                <a:latin typeface="Times New Roman" panose="02020603050405020304" pitchFamily="18" charset="0"/>
                <a:cs typeface="Times New Roman" panose="02020603050405020304" pitchFamily="18" charset="0"/>
              </a:rPr>
              <a:t>On Numerous Occasions, Organization Have Adopted Us As Their Preferred Charity</a:t>
            </a:r>
          </a:p>
          <a:p>
            <a:pPr lvl="1"/>
            <a:endParaRPr lang="en-US" sz="2400" dirty="0"/>
          </a:p>
        </p:txBody>
      </p:sp>
    </p:spTree>
    <p:custDataLst>
      <p:tags r:id="rId1"/>
    </p:custDataLst>
    <p:extLst>
      <p:ext uri="{BB962C8B-B14F-4D97-AF65-F5344CB8AC3E}">
        <p14:creationId xmlns:p14="http://schemas.microsoft.com/office/powerpoint/2010/main" val="4192432861"/>
      </p:ext>
    </p:extLst>
  </p:cSld>
  <p:clrMapOvr>
    <a:masterClrMapping/>
  </p:clrMapOvr>
  <mc:AlternateContent xmlns:mc="http://schemas.openxmlformats.org/markup-compatibility/2006" xmlns:p14="http://schemas.microsoft.com/office/powerpoint/2010/main">
    <mc:Choice Requires="p14">
      <p:transition spd="slow" p14:dur="2000" advTm="12970"/>
    </mc:Choice>
    <mc:Fallback xmlns="">
      <p:transition spd="slow" advTm="1297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B8346-BE30-40CD-BFA0-2DEEE088E1F7}"/>
              </a:ext>
            </a:extLst>
          </p:cNvPr>
          <p:cNvSpPr>
            <a:spLocks noGrp="1"/>
          </p:cNvSpPr>
          <p:nvPr>
            <p:ph type="title"/>
          </p:nvPr>
        </p:nvSpPr>
        <p:spPr/>
        <p:txBody>
          <a:bodyPr anchor="ctr"/>
          <a:lstStyle/>
          <a:p>
            <a:r>
              <a:rPr lang="en-US" dirty="0"/>
              <a:t>Masonic Community Publicity</a:t>
            </a:r>
          </a:p>
        </p:txBody>
      </p:sp>
      <p:graphicFrame>
        <p:nvGraphicFramePr>
          <p:cNvPr id="4" name="Content Placeholder 3">
            <a:extLst>
              <a:ext uri="{FF2B5EF4-FFF2-40B4-BE49-F238E27FC236}">
                <a16:creationId xmlns:a16="http://schemas.microsoft.com/office/drawing/2014/main" id="{4C985589-F37C-45CC-B534-FA7B81622D2A}"/>
              </a:ext>
            </a:extLst>
          </p:cNvPr>
          <p:cNvGraphicFramePr>
            <a:graphicFrameLocks noGrp="1"/>
          </p:cNvGraphicFramePr>
          <p:nvPr>
            <p:ph idx="1"/>
            <p:extLst>
              <p:ext uri="{D42A27DB-BD31-4B8C-83A1-F6EECF244321}">
                <p14:modId xmlns:p14="http://schemas.microsoft.com/office/powerpoint/2010/main" val="78224162"/>
              </p:ext>
            </p:extLst>
          </p:nvPr>
        </p:nvGraphicFramePr>
        <p:xfrm>
          <a:off x="838200" y="1981200"/>
          <a:ext cx="8094198" cy="4051300"/>
        </p:xfrm>
        <a:graphic>
          <a:graphicData uri="http://schemas.openxmlformats.org/drawingml/2006/table">
            <a:tbl>
              <a:tblPr firstRow="1" firstCol="1" bandRow="1">
                <a:tableStyleId>{5C22544A-7EE6-4342-B048-85BDC9FD1C3A}</a:tableStyleId>
              </a:tblPr>
              <a:tblGrid>
                <a:gridCol w="4214545">
                  <a:extLst>
                    <a:ext uri="{9D8B030D-6E8A-4147-A177-3AD203B41FA5}">
                      <a16:colId xmlns:a16="http://schemas.microsoft.com/office/drawing/2014/main" val="2096245489"/>
                    </a:ext>
                  </a:extLst>
                </a:gridCol>
                <a:gridCol w="3708347">
                  <a:extLst>
                    <a:ext uri="{9D8B030D-6E8A-4147-A177-3AD203B41FA5}">
                      <a16:colId xmlns:a16="http://schemas.microsoft.com/office/drawing/2014/main" val="456373457"/>
                    </a:ext>
                  </a:extLst>
                </a:gridCol>
                <a:gridCol w="171306">
                  <a:extLst>
                    <a:ext uri="{9D8B030D-6E8A-4147-A177-3AD203B41FA5}">
                      <a16:colId xmlns:a16="http://schemas.microsoft.com/office/drawing/2014/main" val="2300438831"/>
                    </a:ext>
                  </a:extLst>
                </a:gridCol>
              </a:tblGrid>
              <a:tr h="295766">
                <a:tc gridSpan="3">
                  <a:txBody>
                    <a:bodyPr/>
                    <a:lstStyle/>
                    <a:p>
                      <a:pPr marL="0" marR="0" algn="ctr">
                        <a:lnSpc>
                          <a:spcPct val="115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3731022"/>
                  </a:ext>
                </a:extLst>
              </a:tr>
              <a:tr h="3755534">
                <a:tc>
                  <a:txBody>
                    <a:bodyPr/>
                    <a:lstStyle/>
                    <a:p>
                      <a:pPr marL="0" marR="0">
                        <a:lnSpc>
                          <a:spcPct val="115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95367562"/>
                  </a:ext>
                </a:extLst>
              </a:tr>
            </a:tbl>
          </a:graphicData>
        </a:graphic>
      </p:graphicFrame>
      <p:pic>
        <p:nvPicPr>
          <p:cNvPr id="1027" name="Picture 4">
            <a:extLst>
              <a:ext uri="{FF2B5EF4-FFF2-40B4-BE49-F238E27FC236}">
                <a16:creationId xmlns:a16="http://schemas.microsoft.com/office/drawing/2014/main" id="{EB3CA73E-B5C0-4B7A-8089-2F518AC3C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2362200"/>
            <a:ext cx="3611018" cy="28194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1">
            <a:extLst>
              <a:ext uri="{FF2B5EF4-FFF2-40B4-BE49-F238E27FC236}">
                <a16:creationId xmlns:a16="http://schemas.microsoft.com/office/drawing/2014/main" id="{77556ED6-4BD0-4BBF-B021-6B16859D1D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286001"/>
            <a:ext cx="4273743" cy="3782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105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150939" y="214315"/>
            <a:ext cx="7793037" cy="928686"/>
          </a:xfrm>
        </p:spPr>
        <p:txBody>
          <a:bodyPr/>
          <a:lstStyle/>
          <a:p>
            <a:pPr algn="ctr" eaLnBrk="1" hangingPunct="1"/>
            <a:r>
              <a:rPr lang="en-US" sz="2800" b="1" i="1" dirty="0">
                <a:latin typeface="Times New Roman" panose="02020603050405020304" pitchFamily="18" charset="0"/>
                <a:cs typeface="Times New Roman" panose="02020603050405020304" pitchFamily="18" charset="0"/>
              </a:rPr>
              <a:t>Cost Per Class</a:t>
            </a:r>
            <a:br>
              <a:rPr lang="en-US" sz="2800" b="1" i="1" dirty="0">
                <a:latin typeface="Times New Roman" panose="02020603050405020304" pitchFamily="18" charset="0"/>
                <a:cs typeface="Times New Roman" panose="02020603050405020304" pitchFamily="18" charset="0"/>
              </a:rPr>
            </a:br>
            <a:r>
              <a:rPr lang="en-US" sz="2800" b="1" i="1" dirty="0">
                <a:latin typeface="Times New Roman" panose="02020603050405020304" pitchFamily="18" charset="0"/>
                <a:cs typeface="Times New Roman" panose="02020603050405020304" pitchFamily="18" charset="0"/>
              </a:rPr>
              <a:t>How Much Is The Life Of A Child Worth?</a:t>
            </a:r>
          </a:p>
        </p:txBody>
      </p:sp>
      <p:sp>
        <p:nvSpPr>
          <p:cNvPr id="70659" name="Rectangle 3"/>
          <p:cNvSpPr>
            <a:spLocks noGrp="1" noChangeArrowheads="1"/>
          </p:cNvSpPr>
          <p:nvPr>
            <p:ph type="body" idx="1"/>
          </p:nvPr>
        </p:nvSpPr>
        <p:spPr>
          <a:xfrm>
            <a:off x="1150939" y="1905000"/>
            <a:ext cx="7772400" cy="4114800"/>
          </a:xfrm>
        </p:spPr>
        <p:txBody>
          <a:bodyPr/>
          <a:lstStyle/>
          <a:p>
            <a:pPr eaLnBrk="1" hangingPunct="1">
              <a:defRPr/>
            </a:pPr>
            <a:endParaRPr lang="en-US" sz="2400" b="1" i="1" dirty="0">
              <a:solidFill>
                <a:schemeClr val="tx2"/>
              </a:solidFill>
              <a:latin typeface="Times New Roman" pitchFamily="18" charset="0"/>
              <a:cs typeface="Times New Roman" pitchFamily="18" charset="0"/>
            </a:endParaRPr>
          </a:p>
          <a:p>
            <a:pPr eaLnBrk="1" hangingPunct="1">
              <a:defRPr/>
            </a:pPr>
            <a:endParaRPr lang="en-US" sz="2400" b="1" i="1" dirty="0">
              <a:solidFill>
                <a:schemeClr val="tx2"/>
              </a:solidFill>
              <a:latin typeface="Times New Roman" pitchFamily="18" charset="0"/>
              <a:cs typeface="Times New Roman" pitchFamily="18" charset="0"/>
            </a:endParaRPr>
          </a:p>
          <a:p>
            <a:pPr eaLnBrk="1" hangingPunct="1">
              <a:defRPr/>
            </a:pPr>
            <a:endParaRPr lang="en-US" sz="2400" b="1" i="1" dirty="0">
              <a:solidFill>
                <a:schemeClr val="tx2"/>
              </a:solidFill>
              <a:latin typeface="Times New Roman" pitchFamily="18" charset="0"/>
              <a:cs typeface="Times New Roman" pitchFamily="18" charset="0"/>
            </a:endParaRPr>
          </a:p>
          <a:p>
            <a:pPr marL="0" indent="0" algn="ctr" eaLnBrk="1" hangingPunct="1">
              <a:buNone/>
              <a:defRPr/>
            </a:pPr>
            <a:r>
              <a:rPr lang="en-US" sz="2400" b="1" i="1" dirty="0">
                <a:solidFill>
                  <a:schemeClr val="tx2"/>
                </a:solidFill>
                <a:latin typeface="Times New Roman" pitchFamily="18" charset="0"/>
                <a:cs typeface="Times New Roman" pitchFamily="18" charset="0"/>
              </a:rPr>
              <a:t>Per Class $10K – $14K With Average 3 Day Class</a:t>
            </a:r>
          </a:p>
          <a:p>
            <a:pPr eaLnBrk="1" hangingPunct="1">
              <a:defRPr/>
            </a:pPr>
            <a:endParaRPr lang="en-US" sz="2400" b="1" i="1" dirty="0">
              <a:solidFill>
                <a:schemeClr val="tx2"/>
              </a:solidFill>
              <a:latin typeface="Times New Roman" pitchFamily="18" charset="0"/>
            </a:endParaRPr>
          </a:p>
          <a:p>
            <a:pPr eaLnBrk="1" hangingPunct="1">
              <a:defRPr/>
            </a:pPr>
            <a:endParaRPr lang="en-US" sz="2800" dirty="0">
              <a:solidFill>
                <a:schemeClr val="tx2"/>
              </a:solidFill>
              <a:latin typeface="Times New Roman" pitchFamily="18" charset="0"/>
              <a:cs typeface="Times New Roman" pitchFamily="18" charset="0"/>
            </a:endParaRPr>
          </a:p>
        </p:txBody>
      </p:sp>
    </p:spTree>
    <p:custDataLst>
      <p:tags r:id="rId1"/>
    </p:custDataLst>
  </p:cSld>
  <p:clrMapOvr>
    <a:masterClrMapping/>
  </p:clrMapOvr>
  <p:transition advTm="3023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0659">
                                            <p:txEl>
                                              <p:pRg st="3" end="3"/>
                                            </p:txEl>
                                          </p:spTgt>
                                        </p:tgtEl>
                                        <p:attrNameLst>
                                          <p:attrName>style.visibility</p:attrName>
                                        </p:attrNameLst>
                                      </p:cBhvr>
                                      <p:to>
                                        <p:strVal val="visible"/>
                                      </p:to>
                                    </p:set>
                                    <p:animEffect transition="in" filter="wipe(left)">
                                      <p:cBhvr>
                                        <p:cTn id="7" dur="500"/>
                                        <p:tgtEl>
                                          <p:spTgt spid="706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150939" y="214314"/>
            <a:ext cx="7793037" cy="1081085"/>
          </a:xfrm>
        </p:spPr>
        <p:txBody>
          <a:bodyPr/>
          <a:lstStyle/>
          <a:p>
            <a:pPr algn="ctr" eaLnBrk="1" hangingPunct="1"/>
            <a:r>
              <a:rPr lang="en-US" sz="2800" b="1" i="1" dirty="0">
                <a:latin typeface="Times New Roman" panose="02020603050405020304" pitchFamily="18" charset="0"/>
                <a:cs typeface="Times New Roman" panose="02020603050405020304" pitchFamily="18" charset="0"/>
              </a:rPr>
              <a:t>Cost Per Child</a:t>
            </a:r>
            <a:br>
              <a:rPr lang="en-US" sz="2800" b="1" i="1" dirty="0">
                <a:latin typeface="Times New Roman" panose="02020603050405020304" pitchFamily="18" charset="0"/>
                <a:cs typeface="Times New Roman" panose="02020603050405020304" pitchFamily="18" charset="0"/>
              </a:rPr>
            </a:br>
            <a:r>
              <a:rPr lang="en-US" sz="2800" b="1" i="1" dirty="0">
                <a:latin typeface="Times New Roman" panose="02020603050405020304" pitchFamily="18" charset="0"/>
                <a:cs typeface="Times New Roman" panose="02020603050405020304" pitchFamily="18" charset="0"/>
              </a:rPr>
              <a:t>How Much Is The Life Of A Child Worth?</a:t>
            </a:r>
          </a:p>
        </p:txBody>
      </p:sp>
      <p:sp>
        <p:nvSpPr>
          <p:cNvPr id="70659" name="Rectangle 3"/>
          <p:cNvSpPr>
            <a:spLocks noGrp="1" noChangeArrowheads="1"/>
          </p:cNvSpPr>
          <p:nvPr>
            <p:ph type="body" idx="1"/>
          </p:nvPr>
        </p:nvSpPr>
        <p:spPr>
          <a:xfrm>
            <a:off x="685800" y="1905000"/>
            <a:ext cx="8001000" cy="4343400"/>
          </a:xfrm>
        </p:spPr>
        <p:txBody>
          <a:bodyPr/>
          <a:lstStyle/>
          <a:p>
            <a:pPr eaLnBrk="1" hangingPunct="1"/>
            <a:r>
              <a:rPr lang="en-US" sz="2400" b="1" i="1" dirty="0">
                <a:solidFill>
                  <a:schemeClr val="tx2"/>
                </a:solidFill>
                <a:latin typeface="Times New Roman" pitchFamily="18" charset="0"/>
                <a:cs typeface="Times New Roman" pitchFamily="18" charset="0"/>
              </a:rPr>
              <a:t>Per Class $10K – $14K</a:t>
            </a:r>
          </a:p>
          <a:p>
            <a:pPr eaLnBrk="1" hangingPunct="1"/>
            <a:r>
              <a:rPr lang="en-US" sz="2400" b="1" i="1" dirty="0">
                <a:solidFill>
                  <a:srgbClr val="C00000"/>
                </a:solidFill>
                <a:latin typeface="Times New Roman" pitchFamily="18" charset="0"/>
                <a:cs typeface="Times New Roman" pitchFamily="18" charset="0"/>
              </a:rPr>
              <a:t>Remember  OUR MULTIPLIER!</a:t>
            </a:r>
          </a:p>
          <a:p>
            <a:pPr lvl="1" eaLnBrk="1" hangingPunct="1"/>
            <a:r>
              <a:rPr lang="en-US" sz="2400" b="1" i="1" dirty="0">
                <a:solidFill>
                  <a:schemeClr val="tx2"/>
                </a:solidFill>
                <a:latin typeface="Times New Roman" pitchFamily="18" charset="0"/>
                <a:cs typeface="Tahoma" pitchFamily="34" charset="0"/>
              </a:rPr>
              <a:t>Since 2006 - 2250 Attendees  </a:t>
            </a:r>
            <a:endParaRPr lang="en-US" sz="2400" b="1" i="1" dirty="0">
              <a:solidFill>
                <a:schemeClr val="tx2"/>
              </a:solidFill>
              <a:latin typeface="Times New Roman" pitchFamily="18" charset="0"/>
              <a:cs typeface="Times New Roman" pitchFamily="18" charset="0"/>
            </a:endParaRPr>
          </a:p>
          <a:p>
            <a:pPr lvl="2" eaLnBrk="1" hangingPunct="1"/>
            <a:r>
              <a:rPr lang="en-US" b="1" i="1" dirty="0">
                <a:solidFill>
                  <a:schemeClr val="tx2"/>
                </a:solidFill>
                <a:latin typeface="Times New Roman" pitchFamily="18" charset="0"/>
                <a:cs typeface="Tahoma" pitchFamily="34" charset="0"/>
              </a:rPr>
              <a:t>@5 Influences Per – 11,250  ($35/Child)</a:t>
            </a:r>
            <a:endParaRPr lang="en-US" b="1" i="1" dirty="0">
              <a:solidFill>
                <a:schemeClr val="tx2"/>
              </a:solidFill>
              <a:latin typeface="Times New Roman" pitchFamily="18" charset="0"/>
              <a:cs typeface="Times New Roman" pitchFamily="18" charset="0"/>
            </a:endParaRPr>
          </a:p>
          <a:p>
            <a:pPr lvl="2" eaLnBrk="1" hangingPunct="1"/>
            <a:r>
              <a:rPr lang="en-US" b="1" i="1" dirty="0">
                <a:solidFill>
                  <a:schemeClr val="tx2"/>
                </a:solidFill>
                <a:latin typeface="Times New Roman" pitchFamily="18" charset="0"/>
                <a:cs typeface="Tahoma" pitchFamily="34" charset="0"/>
              </a:rPr>
              <a:t>@9 Influences Per – 20,000  ($19/Child)</a:t>
            </a:r>
          </a:p>
          <a:p>
            <a:pPr lvl="2" eaLnBrk="1" hangingPunct="1"/>
            <a:r>
              <a:rPr lang="en-US" b="1" i="1" dirty="0">
                <a:solidFill>
                  <a:schemeClr val="tx2"/>
                </a:solidFill>
                <a:latin typeface="Times New Roman" pitchFamily="18" charset="0"/>
                <a:cs typeface="Tahoma" pitchFamily="34" charset="0"/>
              </a:rPr>
              <a:t>Does Not Include The Collateral Benefit To Non At Risk Children From The Process</a:t>
            </a:r>
          </a:p>
          <a:p>
            <a:pPr lvl="2" eaLnBrk="1" hangingPunct="1"/>
            <a:r>
              <a:rPr lang="en-US" b="1" i="1" dirty="0">
                <a:solidFill>
                  <a:schemeClr val="tx2"/>
                </a:solidFill>
                <a:latin typeface="Times New Roman" pitchFamily="18" charset="0"/>
                <a:cs typeface="Tahoma" pitchFamily="34" charset="0"/>
              </a:rPr>
              <a:t>Per Attendee - $172 - $250</a:t>
            </a:r>
          </a:p>
          <a:p>
            <a:pPr eaLnBrk="1" hangingPunct="1"/>
            <a:r>
              <a:rPr lang="en-US" sz="2400" b="1" i="1" dirty="0">
                <a:solidFill>
                  <a:schemeClr val="tx2"/>
                </a:solidFill>
                <a:latin typeface="Times New Roman" pitchFamily="18" charset="0"/>
                <a:cs typeface="Times New Roman" pitchFamily="18" charset="0"/>
              </a:rPr>
              <a:t>4 Suicide Preventions Reported Since 2006</a:t>
            </a:r>
          </a:p>
          <a:p>
            <a:pPr eaLnBrk="1" hangingPunct="1"/>
            <a:r>
              <a:rPr lang="en-US" sz="2800" b="1" i="1" dirty="0">
                <a:solidFill>
                  <a:schemeClr val="tx2"/>
                </a:solidFill>
                <a:latin typeface="Times New Roman" pitchFamily="18" charset="0"/>
                <a:cs typeface="Times New Roman" pitchFamily="18" charset="0"/>
              </a:rPr>
              <a:t>REMEMBER – THE AMFC IS SELF-FUNDING</a:t>
            </a:r>
          </a:p>
          <a:p>
            <a:pPr eaLnBrk="1" hangingPunct="1"/>
            <a:endParaRPr lang="en-US" sz="2400" b="1" i="1" dirty="0">
              <a:latin typeface="Times New Roman" pitchFamily="18" charset="0"/>
            </a:endParaRPr>
          </a:p>
          <a:p>
            <a:pPr eaLnBrk="1" hangingPunct="1"/>
            <a:endParaRPr lang="en-US" sz="2800" dirty="0">
              <a:solidFill>
                <a:schemeClr val="tx2"/>
              </a:solidFill>
              <a:latin typeface="Times New Roman" pitchFamily="18" charset="0"/>
              <a:cs typeface="Times New Roman" pitchFamily="18" charset="0"/>
            </a:endParaRPr>
          </a:p>
        </p:txBody>
      </p:sp>
    </p:spTree>
    <p:custDataLst>
      <p:tags r:id="rId1"/>
    </p:custDataLst>
    <p:extLst>
      <p:ext uri="{BB962C8B-B14F-4D97-AF65-F5344CB8AC3E}">
        <p14:creationId xmlns:p14="http://schemas.microsoft.com/office/powerpoint/2010/main" val="2919102337"/>
      </p:ext>
    </p:extLst>
  </p:cSld>
  <p:clrMapOvr>
    <a:masterClrMapping/>
  </p:clrMapOvr>
  <p:transition advTm="507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wipe(left)">
                                      <p:cBhvr>
                                        <p:cTn id="7" dur="500"/>
                                        <p:tgtEl>
                                          <p:spTgt spid="706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0659">
                                            <p:txEl>
                                              <p:pRg st="1" end="1"/>
                                            </p:txEl>
                                          </p:spTgt>
                                        </p:tgtEl>
                                        <p:attrNameLst>
                                          <p:attrName>style.visibility</p:attrName>
                                        </p:attrNameLst>
                                      </p:cBhvr>
                                      <p:to>
                                        <p:strVal val="visible"/>
                                      </p:to>
                                    </p:set>
                                    <p:animEffect transition="in" filter="wipe(left)">
                                      <p:cBhvr>
                                        <p:cTn id="12" dur="500"/>
                                        <p:tgtEl>
                                          <p:spTgt spid="70659">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70659">
                                            <p:txEl>
                                              <p:pRg st="2" end="2"/>
                                            </p:txEl>
                                          </p:spTgt>
                                        </p:tgtEl>
                                        <p:attrNameLst>
                                          <p:attrName>style.visibility</p:attrName>
                                        </p:attrNameLst>
                                      </p:cBhvr>
                                      <p:to>
                                        <p:strVal val="visible"/>
                                      </p:to>
                                    </p:set>
                                    <p:animEffect transition="in" filter="wipe(left)">
                                      <p:cBhvr>
                                        <p:cTn id="15" dur="500"/>
                                        <p:tgtEl>
                                          <p:spTgt spid="7065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0659">
                                            <p:txEl>
                                              <p:pRg st="3" end="3"/>
                                            </p:txEl>
                                          </p:spTgt>
                                        </p:tgtEl>
                                        <p:attrNameLst>
                                          <p:attrName>style.visibility</p:attrName>
                                        </p:attrNameLst>
                                      </p:cBhvr>
                                      <p:to>
                                        <p:strVal val="visible"/>
                                      </p:to>
                                    </p:set>
                                    <p:animEffect transition="in" filter="wipe(left)">
                                      <p:cBhvr>
                                        <p:cTn id="20" dur="500"/>
                                        <p:tgtEl>
                                          <p:spTgt spid="70659">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70659">
                                            <p:txEl>
                                              <p:pRg st="4" end="4"/>
                                            </p:txEl>
                                          </p:spTgt>
                                        </p:tgtEl>
                                        <p:attrNameLst>
                                          <p:attrName>style.visibility</p:attrName>
                                        </p:attrNameLst>
                                      </p:cBhvr>
                                      <p:to>
                                        <p:strVal val="visible"/>
                                      </p:to>
                                    </p:set>
                                    <p:animEffect transition="in" filter="wipe(left)">
                                      <p:cBhvr>
                                        <p:cTn id="23" dur="500"/>
                                        <p:tgtEl>
                                          <p:spTgt spid="70659">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0659">
                                            <p:txEl>
                                              <p:pRg st="5" end="5"/>
                                            </p:txEl>
                                          </p:spTgt>
                                        </p:tgtEl>
                                        <p:attrNameLst>
                                          <p:attrName>style.visibility</p:attrName>
                                        </p:attrNameLst>
                                      </p:cBhvr>
                                      <p:to>
                                        <p:strVal val="visible"/>
                                      </p:to>
                                    </p:set>
                                    <p:animEffect transition="in" filter="wipe(left)">
                                      <p:cBhvr>
                                        <p:cTn id="28" dur="500"/>
                                        <p:tgtEl>
                                          <p:spTgt spid="70659">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0659">
                                            <p:txEl>
                                              <p:pRg st="6" end="6"/>
                                            </p:txEl>
                                          </p:spTgt>
                                        </p:tgtEl>
                                        <p:attrNameLst>
                                          <p:attrName>style.visibility</p:attrName>
                                        </p:attrNameLst>
                                      </p:cBhvr>
                                      <p:to>
                                        <p:strVal val="visible"/>
                                      </p:to>
                                    </p:set>
                                    <p:animEffect transition="in" filter="wipe(left)">
                                      <p:cBhvr>
                                        <p:cTn id="33" dur="500"/>
                                        <p:tgtEl>
                                          <p:spTgt spid="70659">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70659">
                                            <p:txEl>
                                              <p:pRg st="7" end="7"/>
                                            </p:txEl>
                                          </p:spTgt>
                                        </p:tgtEl>
                                        <p:attrNameLst>
                                          <p:attrName>style.visibility</p:attrName>
                                        </p:attrNameLst>
                                      </p:cBhvr>
                                      <p:to>
                                        <p:strVal val="visible"/>
                                      </p:to>
                                    </p:set>
                                    <p:animEffect transition="in" filter="wipe(left)">
                                      <p:cBhvr>
                                        <p:cTn id="38" dur="500"/>
                                        <p:tgtEl>
                                          <p:spTgt spid="70659">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70659">
                                            <p:txEl>
                                              <p:pRg st="8" end="8"/>
                                            </p:txEl>
                                          </p:spTgt>
                                        </p:tgtEl>
                                        <p:attrNameLst>
                                          <p:attrName>style.visibility</p:attrName>
                                        </p:attrNameLst>
                                      </p:cBhvr>
                                      <p:to>
                                        <p:strVal val="visible"/>
                                      </p:to>
                                    </p:set>
                                    <p:animEffect transition="in" filter="wipe(left)">
                                      <p:cBhvr>
                                        <p:cTn id="43" dur="500"/>
                                        <p:tgtEl>
                                          <p:spTgt spid="7065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uiExpand="1"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150939" y="214314"/>
            <a:ext cx="7793037" cy="1081085"/>
          </a:xfrm>
        </p:spPr>
        <p:txBody>
          <a:bodyPr/>
          <a:lstStyle/>
          <a:p>
            <a:pPr algn="ctr" eaLnBrk="1" hangingPunct="1"/>
            <a:r>
              <a:rPr lang="en-US" sz="2800" b="1" i="1" dirty="0">
                <a:latin typeface="Times New Roman" pitchFamily="18" charset="0"/>
                <a:cs typeface="Times New Roman" pitchFamily="18" charset="0"/>
              </a:rPr>
              <a:t>REMEMBER</a:t>
            </a:r>
            <a:br>
              <a:rPr lang="en-US" sz="2800" b="1" i="1" dirty="0">
                <a:latin typeface="Times New Roman" pitchFamily="18" charset="0"/>
                <a:cs typeface="Times New Roman" pitchFamily="18" charset="0"/>
              </a:rPr>
            </a:br>
            <a:r>
              <a:rPr lang="en-US" sz="2800" b="1" i="1" dirty="0">
                <a:latin typeface="Times New Roman" pitchFamily="18" charset="0"/>
                <a:cs typeface="Times New Roman" pitchFamily="18" charset="0"/>
              </a:rPr>
              <a:t>THE AMFC IS SELF-FUNDING</a:t>
            </a:r>
          </a:p>
        </p:txBody>
      </p:sp>
      <p:sp>
        <p:nvSpPr>
          <p:cNvPr id="70659" name="Rectangle 3"/>
          <p:cNvSpPr>
            <a:spLocks noGrp="1" noChangeArrowheads="1"/>
          </p:cNvSpPr>
          <p:nvPr>
            <p:ph type="body" idx="1"/>
          </p:nvPr>
        </p:nvSpPr>
        <p:spPr>
          <a:xfrm>
            <a:off x="685800" y="1905000"/>
            <a:ext cx="8001000" cy="4343400"/>
          </a:xfrm>
        </p:spPr>
        <p:txBody>
          <a:bodyPr/>
          <a:lstStyle/>
          <a:p>
            <a:pPr eaLnBrk="1" hangingPunct="1">
              <a:lnSpc>
                <a:spcPct val="90000"/>
              </a:lnSpc>
            </a:pPr>
            <a:r>
              <a:rPr lang="en-US" sz="2800" b="1" i="1" dirty="0">
                <a:solidFill>
                  <a:schemeClr val="tx2"/>
                </a:solidFill>
                <a:latin typeface="Times New Roman" charset="0"/>
                <a:cs typeface="Times New Roman" charset="0"/>
              </a:rPr>
              <a:t>While Donations And Financial Support Is Always Welcomed, In General This </a:t>
            </a:r>
            <a:r>
              <a:rPr lang="en-US" sz="2800" b="1" i="1" dirty="0">
                <a:solidFill>
                  <a:srgbClr val="FF0000"/>
                </a:solidFill>
                <a:latin typeface="Times New Roman" charset="0"/>
                <a:cs typeface="Times New Roman" charset="0"/>
              </a:rPr>
              <a:t>$10,000+ </a:t>
            </a:r>
            <a:r>
              <a:rPr lang="en-US" sz="2800" b="1" i="1" dirty="0">
                <a:solidFill>
                  <a:schemeClr val="tx2"/>
                </a:solidFill>
                <a:latin typeface="Times New Roman" charset="0"/>
                <a:cs typeface="Times New Roman" charset="0"/>
              </a:rPr>
              <a:t>Intervention Model Is Offered At </a:t>
            </a:r>
            <a:r>
              <a:rPr lang="en-US" sz="2800" b="1" i="1" dirty="0">
                <a:solidFill>
                  <a:srgbClr val="FF0000"/>
                </a:solidFill>
                <a:latin typeface="Times New Roman" charset="0"/>
                <a:cs typeface="Times New Roman" charset="0"/>
              </a:rPr>
              <a:t>No Cost </a:t>
            </a:r>
            <a:r>
              <a:rPr lang="en-US" sz="2800" b="1" i="1" dirty="0">
                <a:solidFill>
                  <a:schemeClr val="tx2"/>
                </a:solidFill>
                <a:latin typeface="Times New Roman" charset="0"/>
                <a:cs typeface="Times New Roman" charset="0"/>
              </a:rPr>
              <a:t>To The Schools/ Participants</a:t>
            </a:r>
          </a:p>
          <a:p>
            <a:pPr eaLnBrk="1" hangingPunct="1">
              <a:lnSpc>
                <a:spcPct val="90000"/>
              </a:lnSpc>
            </a:pPr>
            <a:r>
              <a:rPr lang="en-US" sz="2800" b="1" i="1" dirty="0">
                <a:solidFill>
                  <a:schemeClr val="tx2"/>
                </a:solidFill>
                <a:latin typeface="Times New Roman" charset="0"/>
                <a:cs typeface="Times New Roman" charset="0"/>
              </a:rPr>
              <a:t>Our Sources are:</a:t>
            </a:r>
          </a:p>
          <a:p>
            <a:pPr lvl="1" eaLnBrk="1" hangingPunct="1">
              <a:lnSpc>
                <a:spcPct val="90000"/>
              </a:lnSpc>
            </a:pPr>
            <a:r>
              <a:rPr lang="en-US" sz="2400" b="1" i="1" dirty="0">
                <a:solidFill>
                  <a:schemeClr val="tx2"/>
                </a:solidFill>
                <a:latin typeface="Times New Roman" charset="0"/>
                <a:cs typeface="Times New Roman" charset="0"/>
              </a:rPr>
              <a:t>Individual and Organizational donations</a:t>
            </a:r>
          </a:p>
          <a:p>
            <a:pPr lvl="1" eaLnBrk="1" hangingPunct="1">
              <a:lnSpc>
                <a:spcPct val="90000"/>
              </a:lnSpc>
            </a:pPr>
            <a:r>
              <a:rPr lang="en-US" sz="2400" b="1" i="1" dirty="0">
                <a:solidFill>
                  <a:schemeClr val="tx2"/>
                </a:solidFill>
                <a:latin typeface="Times New Roman" charset="0"/>
                <a:cs typeface="Times New Roman" charset="0"/>
              </a:rPr>
              <a:t>Grants, e.g. Tribal 202 grants, </a:t>
            </a:r>
          </a:p>
          <a:p>
            <a:pPr eaLnBrk="1" hangingPunct="1"/>
            <a:endParaRPr lang="en-US" sz="2400" b="1" i="1" dirty="0">
              <a:solidFill>
                <a:schemeClr val="tx2"/>
              </a:solidFill>
              <a:latin typeface="Times New Roman" pitchFamily="18" charset="0"/>
              <a:cs typeface="Times New Roman" pitchFamily="18" charset="0"/>
            </a:endParaRPr>
          </a:p>
          <a:p>
            <a:pPr marL="0" indent="0" eaLnBrk="1" hangingPunct="1">
              <a:buNone/>
            </a:pPr>
            <a:endParaRPr lang="en-US" sz="2400" b="1" i="1" dirty="0">
              <a:latin typeface="Times New Roman" pitchFamily="18" charset="0"/>
            </a:endParaRPr>
          </a:p>
          <a:p>
            <a:pPr eaLnBrk="1" hangingPunct="1"/>
            <a:endParaRPr lang="en-US" sz="2800" dirty="0">
              <a:solidFill>
                <a:schemeClr val="tx2"/>
              </a:solidFill>
              <a:latin typeface="Times New Roman" pitchFamily="18" charset="0"/>
              <a:cs typeface="Times New Roman" pitchFamily="18" charset="0"/>
            </a:endParaRPr>
          </a:p>
        </p:txBody>
      </p:sp>
    </p:spTree>
    <p:custDataLst>
      <p:tags r:id="rId1"/>
    </p:custDataLst>
    <p:extLst>
      <p:ext uri="{BB962C8B-B14F-4D97-AF65-F5344CB8AC3E}">
        <p14:creationId xmlns:p14="http://schemas.microsoft.com/office/powerpoint/2010/main" val="3972864545"/>
      </p:ext>
    </p:extLst>
  </p:cSld>
  <p:clrMapOvr>
    <a:masterClrMapping/>
  </p:clrMapOvr>
  <p:transition advTm="50714"/>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9C761-7244-4B68-A657-92EEC682A1F4}"/>
              </a:ext>
            </a:extLst>
          </p:cNvPr>
          <p:cNvSpPr>
            <a:spLocks noGrp="1"/>
          </p:cNvSpPr>
          <p:nvPr>
            <p:ph type="title"/>
          </p:nvPr>
        </p:nvSpPr>
        <p:spPr/>
        <p:txBody>
          <a:bodyPr/>
          <a:lstStyle/>
          <a:p>
            <a:pPr algn="ctr"/>
            <a:r>
              <a:rPr lang="en-US" sz="3200" dirty="0"/>
              <a:t>Children at Risk Grants </a:t>
            </a:r>
            <a:br>
              <a:rPr lang="en-US" sz="3200" dirty="0"/>
            </a:br>
            <a:r>
              <a:rPr lang="en-US" sz="3200" dirty="0"/>
              <a:t>from </a:t>
            </a:r>
            <a:br>
              <a:rPr lang="en-US" sz="3200" dirty="0"/>
            </a:br>
            <a:r>
              <a:rPr lang="en-US" sz="3200" dirty="0"/>
              <a:t>Native American Tribal Governments</a:t>
            </a:r>
          </a:p>
        </p:txBody>
      </p:sp>
      <p:sp>
        <p:nvSpPr>
          <p:cNvPr id="3" name="Content Placeholder 2">
            <a:extLst>
              <a:ext uri="{FF2B5EF4-FFF2-40B4-BE49-F238E27FC236}">
                <a16:creationId xmlns:a16="http://schemas.microsoft.com/office/drawing/2014/main" id="{BCB0C502-5632-4BDD-9A4C-2667F42A71E3}"/>
              </a:ext>
            </a:extLst>
          </p:cNvPr>
          <p:cNvSpPr>
            <a:spLocks noGrp="1"/>
          </p:cNvSpPr>
          <p:nvPr>
            <p:ph idx="1"/>
          </p:nvPr>
        </p:nvSpPr>
        <p:spPr>
          <a:xfrm>
            <a:off x="1066800" y="2286000"/>
            <a:ext cx="7772400" cy="3657600"/>
          </a:xfrm>
        </p:spPr>
        <p:txBody>
          <a:bodyPr/>
          <a:lstStyle/>
          <a:p>
            <a:r>
              <a:rPr lang="en-US" sz="2400" dirty="0">
                <a:solidFill>
                  <a:schemeClr val="tx2"/>
                </a:solidFill>
                <a:latin typeface="Times New Roman" panose="02020603050405020304" pitchFamily="18" charset="0"/>
                <a:cs typeface="Times New Roman" panose="02020603050405020304" pitchFamily="18" charset="0"/>
              </a:rPr>
              <a:t>Since 2005 Native American Tribal Governments have financially supported the MSAP Children At Risk Kids Program to Include:</a:t>
            </a:r>
          </a:p>
          <a:p>
            <a:pPr lvl="1"/>
            <a:r>
              <a:rPr lang="en-US" sz="2400" dirty="0">
                <a:solidFill>
                  <a:schemeClr val="tx2"/>
                </a:solidFill>
                <a:latin typeface="Times New Roman" panose="02020603050405020304" pitchFamily="18" charset="0"/>
                <a:cs typeface="Times New Roman" panose="02020603050405020304" pitchFamily="18" charset="0"/>
              </a:rPr>
              <a:t>Gila River Indian Community, (Maricopa, Pinal and Pima Counties); </a:t>
            </a:r>
          </a:p>
          <a:p>
            <a:pPr lvl="1"/>
            <a:r>
              <a:rPr lang="en-US" sz="2400" dirty="0">
                <a:solidFill>
                  <a:schemeClr val="tx2"/>
                </a:solidFill>
                <a:latin typeface="Times New Roman" panose="02020603050405020304" pitchFamily="18" charset="0"/>
                <a:cs typeface="Times New Roman" panose="02020603050405020304" pitchFamily="18" charset="0"/>
              </a:rPr>
              <a:t>Ft. McDowell Yavapai Nation, (Maricopa County);</a:t>
            </a:r>
          </a:p>
          <a:p>
            <a:pPr lvl="1"/>
            <a:r>
              <a:rPr lang="en-US" sz="2400" dirty="0">
                <a:solidFill>
                  <a:schemeClr val="tx2"/>
                </a:solidFill>
                <a:latin typeface="Times New Roman" panose="02020603050405020304" pitchFamily="18" charset="0"/>
                <a:cs typeface="Times New Roman" panose="02020603050405020304" pitchFamily="18" charset="0"/>
              </a:rPr>
              <a:t>Tohono O’odham Nation, (Pima County);</a:t>
            </a:r>
          </a:p>
          <a:p>
            <a:pPr lvl="1"/>
            <a:r>
              <a:rPr lang="en-US" sz="2400" dirty="0">
                <a:solidFill>
                  <a:schemeClr val="tx2"/>
                </a:solidFill>
                <a:latin typeface="Times New Roman" panose="02020603050405020304" pitchFamily="18" charset="0"/>
                <a:cs typeface="Times New Roman" panose="02020603050405020304" pitchFamily="18" charset="0"/>
              </a:rPr>
              <a:t>Pascua Yaqui Tribe, (Pima County); and most recently</a:t>
            </a:r>
          </a:p>
          <a:p>
            <a:pPr lvl="1"/>
            <a:r>
              <a:rPr lang="en-US" sz="2400" dirty="0">
                <a:solidFill>
                  <a:schemeClr val="tx2"/>
                </a:solidFill>
                <a:latin typeface="Times New Roman" panose="02020603050405020304" pitchFamily="18" charset="0"/>
                <a:cs typeface="Times New Roman" panose="02020603050405020304" pitchFamily="18" charset="0"/>
              </a:rPr>
              <a:t>Ak Chin Indian Community, (Pinal County) $24,0000</a:t>
            </a:r>
          </a:p>
          <a:p>
            <a:pPr lvl="1"/>
            <a:endParaRPr lang="en-US" sz="2400" dirty="0">
              <a:solidFill>
                <a:schemeClr val="tx2"/>
              </a:solidFill>
              <a:latin typeface="Times New Roman" panose="02020603050405020304" pitchFamily="18" charset="0"/>
              <a:cs typeface="Times New Roman" panose="02020603050405020304" pitchFamily="18" charset="0"/>
            </a:endParaRPr>
          </a:p>
          <a:p>
            <a:pPr marL="0" indent="0">
              <a:buNone/>
            </a:pPr>
            <a:r>
              <a:rPr lang="en-US" sz="2400" dirty="0">
                <a:solidFill>
                  <a:schemeClr val="tx2"/>
                </a:solidFill>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1106373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14314"/>
            <a:ext cx="8382000" cy="1462087"/>
          </a:xfrm>
        </p:spPr>
        <p:txBody>
          <a:bodyPr/>
          <a:lstStyle/>
          <a:p>
            <a:r>
              <a:rPr lang="en-US" b="1" i="1" dirty="0"/>
              <a:t>SUSTAINING THE PROGRAM FOR ANOTHER 24 YEARS</a:t>
            </a:r>
          </a:p>
        </p:txBody>
      </p:sp>
      <p:sp>
        <p:nvSpPr>
          <p:cNvPr id="3" name="Content Placeholder 2"/>
          <p:cNvSpPr>
            <a:spLocks noGrp="1"/>
          </p:cNvSpPr>
          <p:nvPr>
            <p:ph idx="1"/>
          </p:nvPr>
        </p:nvSpPr>
        <p:spPr>
          <a:xfrm>
            <a:off x="685800" y="2017713"/>
            <a:ext cx="8269288" cy="4114800"/>
          </a:xfrm>
        </p:spPr>
        <p:txBody>
          <a:bodyPr/>
          <a:lstStyle/>
          <a:p>
            <a:r>
              <a:rPr lang="en-US" dirty="0"/>
              <a:t>After All This Unprecedented Success:</a:t>
            </a:r>
          </a:p>
          <a:p>
            <a:r>
              <a:rPr lang="en-US" dirty="0"/>
              <a:t>We Are At A Cross Roads</a:t>
            </a:r>
          </a:p>
          <a:p>
            <a:pPr lvl="1"/>
            <a:r>
              <a:rPr lang="en-US" dirty="0"/>
              <a:t>Longevity, Age And Health Of Volunteers</a:t>
            </a:r>
          </a:p>
          <a:p>
            <a:pPr lvl="1"/>
            <a:r>
              <a:rPr lang="en-US" dirty="0"/>
              <a:t>Statewide Nature Of Program</a:t>
            </a:r>
          </a:p>
          <a:p>
            <a:pPr lvl="1"/>
            <a:r>
              <a:rPr lang="en-US" dirty="0"/>
              <a:t>Lack Of Strong, Direct, And Overt GL Support</a:t>
            </a:r>
          </a:p>
          <a:p>
            <a:r>
              <a:rPr lang="en-US" dirty="0"/>
              <a:t>We Need Help</a:t>
            </a:r>
          </a:p>
          <a:p>
            <a:pPr>
              <a:buFont typeface="Wingdings" panose="05000000000000000000" pitchFamily="2" charset="2"/>
              <a:buChar char="Ø"/>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B6CD7-E12B-480F-983A-A76C111D44B6}"/>
              </a:ext>
            </a:extLst>
          </p:cNvPr>
          <p:cNvSpPr>
            <a:spLocks noGrp="1"/>
          </p:cNvSpPr>
          <p:nvPr>
            <p:ph type="title"/>
          </p:nvPr>
        </p:nvSpPr>
        <p:spPr/>
        <p:txBody>
          <a:bodyPr anchor="ctr">
            <a:normAutofit fontScale="90000"/>
          </a:bodyPr>
          <a:lstStyle/>
          <a:p>
            <a:pPr algn="ctr"/>
            <a:br>
              <a:rPr lang="en-US" dirty="0"/>
            </a:br>
            <a:r>
              <a:rPr lang="en-US" sz="4000" dirty="0"/>
              <a:t>AMFC Needs </a:t>
            </a:r>
            <a:br>
              <a:rPr lang="en-US" sz="4000" dirty="0"/>
            </a:br>
            <a:r>
              <a:rPr lang="en-US" sz="4000" dirty="0"/>
              <a:t>Children at Risk Program </a:t>
            </a:r>
            <a:br>
              <a:rPr lang="en-US" sz="4000" dirty="0"/>
            </a:br>
            <a:r>
              <a:rPr lang="en-US" sz="4000" dirty="0"/>
              <a:t>Help</a:t>
            </a:r>
            <a:br>
              <a:rPr lang="en-US" sz="4000" dirty="0"/>
            </a:br>
            <a:endParaRPr lang="en-US" dirty="0"/>
          </a:p>
        </p:txBody>
      </p:sp>
      <p:sp>
        <p:nvSpPr>
          <p:cNvPr id="3" name="Content Placeholder 2">
            <a:extLst>
              <a:ext uri="{FF2B5EF4-FFF2-40B4-BE49-F238E27FC236}">
                <a16:creationId xmlns:a16="http://schemas.microsoft.com/office/drawing/2014/main" id="{35A2F992-BBE8-4C73-85CD-93F27F113316}"/>
              </a:ext>
            </a:extLst>
          </p:cNvPr>
          <p:cNvSpPr>
            <a:spLocks noGrp="1"/>
          </p:cNvSpPr>
          <p:nvPr>
            <p:ph idx="1"/>
          </p:nvPr>
        </p:nvSpPr>
        <p:spPr/>
        <p:txBody>
          <a:bodyPr/>
          <a:lstStyle/>
          <a:p>
            <a:pPr lvl="1"/>
            <a:r>
              <a:rPr lang="en-US" b="1" dirty="0"/>
              <a:t>Board Members</a:t>
            </a:r>
            <a:endParaRPr lang="en-US" sz="2400" dirty="0"/>
          </a:p>
          <a:p>
            <a:pPr lvl="1"/>
            <a:r>
              <a:rPr lang="en-US" b="1" dirty="0"/>
              <a:t>Regional Reps</a:t>
            </a:r>
            <a:endParaRPr lang="en-US" sz="2400" dirty="0"/>
          </a:p>
          <a:p>
            <a:pPr lvl="1"/>
            <a:r>
              <a:rPr lang="en-US" b="1" dirty="0"/>
              <a:t>Foundation Work Areas</a:t>
            </a:r>
            <a:endParaRPr lang="en-US" sz="2400" dirty="0"/>
          </a:p>
          <a:p>
            <a:pPr lvl="1"/>
            <a:r>
              <a:rPr lang="en-US" b="1" dirty="0"/>
              <a:t>Local Work Areas</a:t>
            </a:r>
            <a:endParaRPr lang="en-US" sz="2400" dirty="0"/>
          </a:p>
          <a:p>
            <a:endParaRPr lang="en-US" dirty="0"/>
          </a:p>
          <a:p>
            <a:endParaRPr lang="en-US" dirty="0"/>
          </a:p>
        </p:txBody>
      </p:sp>
    </p:spTree>
    <p:extLst>
      <p:ext uri="{BB962C8B-B14F-4D97-AF65-F5344CB8AC3E}">
        <p14:creationId xmlns:p14="http://schemas.microsoft.com/office/powerpoint/2010/main" val="41490708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33AC4-9720-4265-B76B-9C06F126AE71}"/>
              </a:ext>
            </a:extLst>
          </p:cNvPr>
          <p:cNvSpPr>
            <a:spLocks noGrp="1"/>
          </p:cNvSpPr>
          <p:nvPr>
            <p:ph type="title"/>
          </p:nvPr>
        </p:nvSpPr>
        <p:spPr/>
        <p:txBody>
          <a:bodyPr anchor="ctr"/>
          <a:lstStyle/>
          <a:p>
            <a:pPr algn="ctr"/>
            <a:r>
              <a:rPr lang="en-US" dirty="0"/>
              <a:t>Regional Rep Program</a:t>
            </a:r>
          </a:p>
        </p:txBody>
      </p:sp>
      <p:pic>
        <p:nvPicPr>
          <p:cNvPr id="8" name="Content Placeholder 7">
            <a:extLst>
              <a:ext uri="{FF2B5EF4-FFF2-40B4-BE49-F238E27FC236}">
                <a16:creationId xmlns:a16="http://schemas.microsoft.com/office/drawing/2014/main" id="{20CF1F22-3E21-4AA4-8FBC-5674B06D4F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6200000">
            <a:off x="1790704" y="1333501"/>
            <a:ext cx="5638798" cy="5867398"/>
          </a:xfrm>
        </p:spPr>
      </p:pic>
    </p:spTree>
    <p:extLst>
      <p:ext uri="{BB962C8B-B14F-4D97-AF65-F5344CB8AC3E}">
        <p14:creationId xmlns:p14="http://schemas.microsoft.com/office/powerpoint/2010/main" val="16220158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F2328930-AE80-4455-ABBE-08730359E509}"/>
              </a:ext>
            </a:extLst>
          </p:cNvPr>
          <p:cNvSpPr>
            <a:spLocks noGrp="1"/>
          </p:cNvSpPr>
          <p:nvPr>
            <p:ph type="title"/>
          </p:nvPr>
        </p:nvSpPr>
        <p:spPr/>
        <p:txBody>
          <a:bodyPr/>
          <a:lstStyle/>
          <a:p>
            <a:r>
              <a:rPr lang="en-US" altLang="en-US" sz="3200" b="1">
                <a:solidFill>
                  <a:schemeClr val="tx1"/>
                </a:solidFill>
              </a:rPr>
              <a:t>The Duties And Responsibilities Of A Lodge Representative Include:</a:t>
            </a:r>
          </a:p>
        </p:txBody>
      </p:sp>
      <p:sp>
        <p:nvSpPr>
          <p:cNvPr id="3" name="Content Placeholder 2">
            <a:extLst>
              <a:ext uri="{FF2B5EF4-FFF2-40B4-BE49-F238E27FC236}">
                <a16:creationId xmlns:a16="http://schemas.microsoft.com/office/drawing/2014/main" id="{5F2BD187-9778-489D-8F47-24EB6AFFF46E}"/>
              </a:ext>
            </a:extLst>
          </p:cNvPr>
          <p:cNvSpPr>
            <a:spLocks noGrp="1"/>
          </p:cNvSpPr>
          <p:nvPr>
            <p:ph idx="1"/>
          </p:nvPr>
        </p:nvSpPr>
        <p:spPr/>
        <p:txBody>
          <a:bodyPr/>
          <a:lstStyle/>
          <a:p>
            <a:pPr lvl="1">
              <a:buFont typeface="Wingdings" charset="2"/>
              <a:buChar char="n"/>
              <a:defRPr/>
            </a:pPr>
            <a:r>
              <a:rPr lang="en-US" sz="2400" b="1" dirty="0">
                <a:ea typeface="+mn-ea"/>
              </a:rPr>
              <a:t>Support The AMFC/MSAP</a:t>
            </a:r>
          </a:p>
          <a:p>
            <a:pPr lvl="1">
              <a:buFont typeface="Wingdings" charset="2"/>
              <a:buChar char="n"/>
              <a:defRPr/>
            </a:pPr>
            <a:endParaRPr lang="en-US" sz="600" dirty="0">
              <a:ea typeface="+mn-ea"/>
            </a:endParaRPr>
          </a:p>
          <a:p>
            <a:pPr lvl="1">
              <a:buFont typeface="Wingdings" charset="2"/>
              <a:buChar char="n"/>
              <a:defRPr/>
            </a:pPr>
            <a:r>
              <a:rPr lang="en-US" sz="2400" b="1" dirty="0">
                <a:ea typeface="+mn-ea"/>
              </a:rPr>
              <a:t>Support And Provide Lodge Education On AMFC/MSAP</a:t>
            </a:r>
          </a:p>
          <a:p>
            <a:pPr lvl="1">
              <a:buFont typeface="Wingdings" charset="2"/>
              <a:buChar char="n"/>
              <a:defRPr/>
            </a:pPr>
            <a:endParaRPr lang="en-US" sz="600" dirty="0">
              <a:ea typeface="+mn-ea"/>
            </a:endParaRPr>
          </a:p>
          <a:p>
            <a:pPr lvl="1">
              <a:buFont typeface="Wingdings" charset="2"/>
              <a:buChar char="n"/>
              <a:defRPr/>
            </a:pPr>
            <a:r>
              <a:rPr lang="en-US" sz="2400" b="1" dirty="0">
                <a:ea typeface="+mn-ea"/>
              </a:rPr>
              <a:t>Generate Lodge And Masonic Enthusiasm &amp; Support</a:t>
            </a:r>
          </a:p>
          <a:p>
            <a:pPr lvl="1">
              <a:buFont typeface="Wingdings" charset="2"/>
              <a:buChar char="n"/>
              <a:defRPr/>
            </a:pPr>
            <a:endParaRPr lang="en-US" sz="600" dirty="0">
              <a:ea typeface="+mn-ea"/>
            </a:endParaRPr>
          </a:p>
          <a:p>
            <a:pPr lvl="1">
              <a:buFont typeface="Wingdings" charset="2"/>
              <a:buChar char="n"/>
              <a:defRPr/>
            </a:pPr>
            <a:r>
              <a:rPr lang="en-US" sz="2400" b="1" dirty="0">
                <a:ea typeface="+mn-ea"/>
              </a:rPr>
              <a:t>Support And Participate In Fund Raising</a:t>
            </a:r>
          </a:p>
          <a:p>
            <a:pPr lvl="1">
              <a:buFont typeface="Wingdings" charset="2"/>
              <a:buChar char="n"/>
              <a:defRPr/>
            </a:pPr>
            <a:endParaRPr lang="en-US" sz="600" dirty="0">
              <a:ea typeface="+mn-ea"/>
            </a:endParaRPr>
          </a:p>
          <a:p>
            <a:pPr lvl="1">
              <a:buFont typeface="Wingdings" charset="2"/>
              <a:buChar char="n"/>
              <a:defRPr/>
            </a:pPr>
            <a:r>
              <a:rPr lang="en-US" sz="2400" b="1" dirty="0">
                <a:ea typeface="+mn-ea"/>
              </a:rPr>
              <a:t>Support The MSAP Classes</a:t>
            </a:r>
            <a:endParaRPr lang="en-US" sz="2400" dirty="0">
              <a:ea typeface="+mn-ea"/>
            </a:endParaRPr>
          </a:p>
          <a:p>
            <a:pPr>
              <a:buFont typeface="Wingdings" charset="2"/>
              <a:buChar char="n"/>
              <a:defRPr/>
            </a:pPr>
            <a:endParaRPr lang="en-US" sz="2000" dirty="0"/>
          </a:p>
          <a:p>
            <a:pPr lvl="1">
              <a:buFont typeface="Wingdings" charset="2"/>
              <a:buChar char="n"/>
              <a:defRPr/>
            </a:pP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3E7E0-BC2D-482D-9802-4FEACA350A00}"/>
              </a:ext>
            </a:extLst>
          </p:cNvPr>
          <p:cNvSpPr>
            <a:spLocks noGrp="1"/>
          </p:cNvSpPr>
          <p:nvPr>
            <p:ph type="title"/>
          </p:nvPr>
        </p:nvSpPr>
        <p:spPr/>
        <p:txBody>
          <a:bodyPr anchor="ctr"/>
          <a:lstStyle/>
          <a:p>
            <a:pPr algn="ctr"/>
            <a:r>
              <a:rPr lang="en-US" dirty="0"/>
              <a:t>Foundation Work Areas</a:t>
            </a:r>
          </a:p>
        </p:txBody>
      </p:sp>
      <p:sp>
        <p:nvSpPr>
          <p:cNvPr id="3" name="Content Placeholder 2">
            <a:extLst>
              <a:ext uri="{FF2B5EF4-FFF2-40B4-BE49-F238E27FC236}">
                <a16:creationId xmlns:a16="http://schemas.microsoft.com/office/drawing/2014/main" id="{B4A84AA8-F296-41BB-A221-541900627E0E}"/>
              </a:ext>
            </a:extLst>
          </p:cNvPr>
          <p:cNvSpPr>
            <a:spLocks noGrp="1"/>
          </p:cNvSpPr>
          <p:nvPr>
            <p:ph idx="1"/>
          </p:nvPr>
        </p:nvSpPr>
        <p:spPr/>
        <p:txBody>
          <a:bodyPr/>
          <a:lstStyle/>
          <a:p>
            <a:pPr lvl="1"/>
            <a:r>
              <a:rPr lang="en-US" sz="1800" b="1" dirty="0"/>
              <a:t>Social Media</a:t>
            </a:r>
            <a:endParaRPr lang="en-US" sz="1800" dirty="0"/>
          </a:p>
          <a:p>
            <a:pPr lvl="2"/>
            <a:r>
              <a:rPr lang="en-US" sz="1800" b="1" dirty="0"/>
              <a:t>Web Site</a:t>
            </a:r>
            <a:endParaRPr lang="en-US" sz="1800" dirty="0"/>
          </a:p>
          <a:p>
            <a:pPr lvl="2"/>
            <a:r>
              <a:rPr lang="en-US" sz="1800" b="1" dirty="0"/>
              <a:t>Facebook</a:t>
            </a:r>
            <a:endParaRPr lang="en-US" sz="1800" dirty="0"/>
          </a:p>
          <a:p>
            <a:pPr lvl="2"/>
            <a:r>
              <a:rPr lang="en-US" sz="1800" b="1" dirty="0"/>
              <a:t>E-mail Broadcast</a:t>
            </a:r>
            <a:endParaRPr lang="en-US" sz="1800" dirty="0"/>
          </a:p>
          <a:p>
            <a:pPr lvl="1"/>
            <a:r>
              <a:rPr lang="en-US" sz="1800" b="1" dirty="0"/>
              <a:t>Fundraising</a:t>
            </a:r>
            <a:endParaRPr lang="en-US" sz="1800" dirty="0"/>
          </a:p>
          <a:p>
            <a:pPr lvl="1"/>
            <a:r>
              <a:rPr lang="en-US" sz="1800" b="1" dirty="0"/>
              <a:t>Communications</a:t>
            </a:r>
            <a:endParaRPr lang="en-US" sz="1800" dirty="0"/>
          </a:p>
          <a:p>
            <a:pPr lvl="2"/>
            <a:r>
              <a:rPr lang="en-US" sz="1800" b="1" dirty="0"/>
              <a:t>Lodge</a:t>
            </a:r>
            <a:endParaRPr lang="en-US" sz="1800" dirty="0"/>
          </a:p>
          <a:p>
            <a:pPr lvl="2"/>
            <a:r>
              <a:rPr lang="en-US" sz="1800" b="1" dirty="0"/>
              <a:t>Annual Letter</a:t>
            </a:r>
            <a:endParaRPr lang="en-US" sz="1800" dirty="0"/>
          </a:p>
          <a:p>
            <a:pPr lvl="2"/>
            <a:r>
              <a:rPr lang="en-US" sz="1800" b="1" dirty="0"/>
              <a:t>2 Pubs</a:t>
            </a:r>
            <a:endParaRPr lang="en-US" sz="1800" dirty="0"/>
          </a:p>
          <a:p>
            <a:pPr lvl="1"/>
            <a:r>
              <a:rPr lang="en-US" sz="1800" b="1" dirty="0"/>
              <a:t>Conduct Classes</a:t>
            </a:r>
            <a:endParaRPr lang="en-US" sz="1800" dirty="0"/>
          </a:p>
          <a:p>
            <a:pPr lvl="2"/>
            <a:r>
              <a:rPr lang="en-US" sz="1800" b="1" dirty="0"/>
              <a:t>Local</a:t>
            </a:r>
          </a:p>
          <a:p>
            <a:pPr lvl="2"/>
            <a:r>
              <a:rPr lang="en-US" sz="1800" b="1" dirty="0"/>
              <a:t>Mobile</a:t>
            </a:r>
            <a:endParaRPr lang="en-US" sz="1800" dirty="0"/>
          </a:p>
          <a:p>
            <a:endParaRPr lang="en-US" dirty="0"/>
          </a:p>
        </p:txBody>
      </p:sp>
    </p:spTree>
    <p:extLst>
      <p:ext uri="{BB962C8B-B14F-4D97-AF65-F5344CB8AC3E}">
        <p14:creationId xmlns:p14="http://schemas.microsoft.com/office/powerpoint/2010/main" val="177391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additive="base">
                                        <p:cTn id="5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53898-9D0D-4A05-A95C-DD1237763B0A}"/>
              </a:ext>
            </a:extLst>
          </p:cNvPr>
          <p:cNvSpPr>
            <a:spLocks noGrp="1"/>
          </p:cNvSpPr>
          <p:nvPr>
            <p:ph type="title"/>
          </p:nvPr>
        </p:nvSpPr>
        <p:spPr/>
        <p:txBody>
          <a:bodyPr anchor="ctr"/>
          <a:lstStyle/>
          <a:p>
            <a:pPr algn="ctr"/>
            <a:r>
              <a:rPr lang="en-US" b="1" dirty="0"/>
              <a:t>LOCAL WORK AREAs</a:t>
            </a:r>
            <a:endParaRPr lang="en-US" dirty="0"/>
          </a:p>
        </p:txBody>
      </p:sp>
      <p:sp>
        <p:nvSpPr>
          <p:cNvPr id="3" name="Content Placeholder 2">
            <a:extLst>
              <a:ext uri="{FF2B5EF4-FFF2-40B4-BE49-F238E27FC236}">
                <a16:creationId xmlns:a16="http://schemas.microsoft.com/office/drawing/2014/main" id="{5EFC5250-09EC-4EC8-A695-D9A60ADB8725}"/>
              </a:ext>
            </a:extLst>
          </p:cNvPr>
          <p:cNvSpPr>
            <a:spLocks noGrp="1"/>
          </p:cNvSpPr>
          <p:nvPr>
            <p:ph idx="1"/>
          </p:nvPr>
        </p:nvSpPr>
        <p:spPr/>
        <p:txBody>
          <a:bodyPr/>
          <a:lstStyle/>
          <a:p>
            <a:pPr lvl="1"/>
            <a:r>
              <a:rPr lang="en-US" b="1" dirty="0"/>
              <a:t>Regional Rep Support</a:t>
            </a:r>
          </a:p>
          <a:p>
            <a:pPr lvl="1"/>
            <a:endParaRPr lang="en-US" sz="2400" dirty="0"/>
          </a:p>
          <a:p>
            <a:pPr lvl="1"/>
            <a:r>
              <a:rPr lang="en-US" b="1" dirty="0"/>
              <a:t>Local Networking Support</a:t>
            </a:r>
          </a:p>
          <a:p>
            <a:pPr marL="457200" lvl="1" indent="0">
              <a:buNone/>
            </a:pPr>
            <a:endParaRPr lang="en-US" sz="2400" dirty="0"/>
          </a:p>
          <a:p>
            <a:pPr lvl="1"/>
            <a:r>
              <a:rPr lang="en-US" b="1" dirty="0"/>
              <a:t>Local Class </a:t>
            </a:r>
          </a:p>
          <a:p>
            <a:pPr lvl="2"/>
            <a:r>
              <a:rPr lang="en-US" b="1" dirty="0"/>
              <a:t>Development </a:t>
            </a:r>
          </a:p>
          <a:p>
            <a:pPr lvl="2"/>
            <a:r>
              <a:rPr lang="en-US" b="1" dirty="0"/>
              <a:t>Conduct</a:t>
            </a:r>
          </a:p>
          <a:p>
            <a:pPr lvl="2"/>
            <a:r>
              <a:rPr lang="en-US" b="1" dirty="0"/>
              <a:t>Support</a:t>
            </a:r>
            <a:endParaRPr lang="en-US" sz="2000" dirty="0"/>
          </a:p>
          <a:p>
            <a:endParaRPr lang="en-US" dirty="0"/>
          </a:p>
        </p:txBody>
      </p:sp>
    </p:spTree>
    <p:extLst>
      <p:ext uri="{BB962C8B-B14F-4D97-AF65-F5344CB8AC3E}">
        <p14:creationId xmlns:p14="http://schemas.microsoft.com/office/powerpoint/2010/main" val="144976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743" y="228601"/>
            <a:ext cx="7793037" cy="1066800"/>
          </a:xfrm>
        </p:spPr>
        <p:txBody>
          <a:bodyPr/>
          <a:lstStyle/>
          <a:p>
            <a:pPr algn="ctr"/>
            <a:r>
              <a:rPr lang="en-US" sz="2800" b="1" i="1" dirty="0">
                <a:latin typeface="Times New Roman" panose="02020603050405020304" pitchFamily="18" charset="0"/>
                <a:cs typeface="Times New Roman" panose="02020603050405020304" pitchFamily="18" charset="0"/>
              </a:rPr>
              <a:t>A Child At Risk Will Remain At Risk Until Someone Intervenes</a:t>
            </a:r>
            <a:endParaRPr lang="en-US" sz="2800"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2400" b="1" dirty="0">
                <a:solidFill>
                  <a:schemeClr val="tx2"/>
                </a:solidFill>
                <a:latin typeface="Times New Roman" panose="02020603050405020304" pitchFamily="18" charset="0"/>
                <a:cs typeface="Times New Roman" panose="02020603050405020304" pitchFamily="18" charset="0"/>
              </a:rPr>
              <a:t>WHAT WE, The AMFC CAN DO?</a:t>
            </a:r>
          </a:p>
          <a:p>
            <a:pPr lvl="1">
              <a:buFont typeface="Wingdings" panose="05000000000000000000" pitchFamily="2" charset="2"/>
              <a:buChar char="Ø"/>
            </a:pPr>
            <a:r>
              <a:rPr lang="en-US" sz="2400" dirty="0">
                <a:solidFill>
                  <a:schemeClr val="tx2"/>
                </a:solidFill>
                <a:latin typeface="Times New Roman" panose="02020603050405020304" pitchFamily="18" charset="0"/>
                <a:cs typeface="Times New Roman" panose="02020603050405020304" pitchFamily="18" charset="0"/>
              </a:rPr>
              <a:t>Given The Following We Could Schedule A Class For Your Area Today:</a:t>
            </a:r>
          </a:p>
          <a:p>
            <a:pPr lvl="2">
              <a:buFont typeface="Wingdings" panose="05000000000000000000" pitchFamily="2" charset="2"/>
              <a:buChar char="Ø"/>
            </a:pPr>
            <a:r>
              <a:rPr lang="en-US" dirty="0">
                <a:solidFill>
                  <a:schemeClr val="tx2"/>
                </a:solidFill>
                <a:latin typeface="Times New Roman" panose="02020603050405020304" pitchFamily="18" charset="0"/>
                <a:cs typeface="Times New Roman" panose="02020603050405020304" pitchFamily="18" charset="0"/>
              </a:rPr>
              <a:t>A Location For The Class</a:t>
            </a:r>
          </a:p>
          <a:p>
            <a:pPr lvl="2">
              <a:buFont typeface="Wingdings" panose="05000000000000000000" pitchFamily="2" charset="2"/>
              <a:buChar char="Ø"/>
            </a:pPr>
            <a:r>
              <a:rPr lang="en-US" dirty="0">
                <a:solidFill>
                  <a:schemeClr val="tx2"/>
                </a:solidFill>
                <a:latin typeface="Times New Roman" panose="02020603050405020304" pitchFamily="18" charset="0"/>
                <a:cs typeface="Times New Roman" panose="02020603050405020304" pitchFamily="18" charset="0"/>
              </a:rPr>
              <a:t>Educators To Attend, and</a:t>
            </a:r>
          </a:p>
          <a:p>
            <a:pPr lvl="2">
              <a:buFont typeface="Wingdings" panose="05000000000000000000" pitchFamily="2" charset="2"/>
              <a:buChar char="Ø"/>
            </a:pPr>
            <a:r>
              <a:rPr lang="en-US" dirty="0">
                <a:solidFill>
                  <a:schemeClr val="tx2"/>
                </a:solidFill>
                <a:latin typeface="Times New Roman" panose="02020603050405020304" pitchFamily="18" charset="0"/>
                <a:cs typeface="Times New Roman" panose="02020603050405020304" pitchFamily="18" charset="0"/>
              </a:rPr>
              <a:t>A Date</a:t>
            </a:r>
          </a:p>
          <a:p>
            <a:pPr lvl="1">
              <a:buFont typeface="Wingdings" panose="05000000000000000000" pitchFamily="2" charset="2"/>
              <a:buChar char="Ø"/>
            </a:pPr>
            <a:r>
              <a:rPr lang="en-US" sz="2400" dirty="0">
                <a:solidFill>
                  <a:schemeClr val="tx2"/>
                </a:solidFill>
                <a:latin typeface="Times New Roman" panose="02020603050405020304" pitchFamily="18" charset="0"/>
                <a:cs typeface="Times New Roman" panose="02020603050405020304" pitchFamily="18" charset="0"/>
              </a:rPr>
              <a:t>We Have Funds, Though Not Unlimited, To Start Scheduling Classes Today </a:t>
            </a:r>
          </a:p>
          <a:p>
            <a:pPr lvl="1">
              <a:buFont typeface="Wingdings" panose="05000000000000000000" pitchFamily="2" charset="2"/>
              <a:buChar char="Ø"/>
            </a:pPr>
            <a:r>
              <a:rPr lang="en-US" sz="2400" dirty="0">
                <a:solidFill>
                  <a:schemeClr val="tx2"/>
                </a:solidFill>
                <a:latin typeface="Times New Roman" panose="02020603050405020304" pitchFamily="18" charset="0"/>
                <a:cs typeface="Times New Roman" panose="02020603050405020304" pitchFamily="18" charset="0"/>
              </a:rPr>
              <a:t>We Are Ready To Facilitate – With Local Help </a:t>
            </a:r>
          </a:p>
        </p:txBody>
      </p:sp>
    </p:spTree>
    <p:extLst>
      <p:ext uri="{BB962C8B-B14F-4D97-AF65-F5344CB8AC3E}">
        <p14:creationId xmlns:p14="http://schemas.microsoft.com/office/powerpoint/2010/main" val="2009909288"/>
      </p:ext>
    </p:extLst>
  </p:cSld>
  <p:clrMapOvr>
    <a:masterClrMapping/>
  </p:clrMapOvr>
  <mc:AlternateContent xmlns:mc="http://schemas.openxmlformats.org/markup-compatibility/2006" xmlns:p14="http://schemas.microsoft.com/office/powerpoint/2010/main">
    <mc:Choice Requires="p14">
      <p:transition spd="slow" p14:dur="2000" advTm="1877"/>
    </mc:Choice>
    <mc:Fallback xmlns="">
      <p:transition spd="slow" advTm="18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b="1" i="1" dirty="0">
                <a:latin typeface="Times New Roman" panose="02020603050405020304" pitchFamily="18" charset="0"/>
                <a:cs typeface="Times New Roman" panose="02020603050405020304" pitchFamily="18" charset="0"/>
              </a:rPr>
              <a:t>A Child At Risk Will Remain At Risk Until Someone Intervenes</a:t>
            </a:r>
            <a:endParaRPr lang="en-US" sz="2800" dirty="0"/>
          </a:p>
        </p:txBody>
      </p:sp>
      <p:sp>
        <p:nvSpPr>
          <p:cNvPr id="3" name="Content Placeholder 2"/>
          <p:cNvSpPr>
            <a:spLocks noGrp="1"/>
          </p:cNvSpPr>
          <p:nvPr>
            <p:ph idx="1"/>
          </p:nvPr>
        </p:nvSpPr>
        <p:spPr>
          <a:xfrm>
            <a:off x="762000" y="1828800"/>
            <a:ext cx="8001000" cy="4495800"/>
          </a:xfrm>
        </p:spPr>
        <p:txBody>
          <a:bodyPr/>
          <a:lstStyle/>
          <a:p>
            <a:pPr>
              <a:buFont typeface="Wingdings" panose="05000000000000000000" pitchFamily="2" charset="2"/>
              <a:buChar char="Ø"/>
            </a:pPr>
            <a:r>
              <a:rPr lang="en-US" sz="2400" b="1" i="1" dirty="0">
                <a:solidFill>
                  <a:schemeClr val="tx2"/>
                </a:solidFill>
                <a:latin typeface="Times New Roman" panose="02020603050405020304" pitchFamily="18" charset="0"/>
                <a:cs typeface="Times New Roman" panose="02020603050405020304" pitchFamily="18" charset="0"/>
              </a:rPr>
              <a:t>What You Can Do</a:t>
            </a:r>
            <a:endParaRPr lang="en-US" sz="2400" b="1" dirty="0">
              <a:solidFill>
                <a:schemeClr val="tx2"/>
              </a:solidFill>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400" b="1" dirty="0">
                <a:solidFill>
                  <a:schemeClr val="tx2"/>
                </a:solidFill>
                <a:latin typeface="Times New Roman" panose="02020603050405020304" pitchFamily="18" charset="0"/>
                <a:cs typeface="Times New Roman" panose="02020603050405020304" pitchFamily="18" charset="0"/>
              </a:rPr>
              <a:t>Help Us To:</a:t>
            </a:r>
          </a:p>
          <a:p>
            <a:pPr lvl="2">
              <a:buFont typeface="Wingdings" panose="05000000000000000000" pitchFamily="2" charset="2"/>
              <a:buChar char="Ø"/>
            </a:pPr>
            <a:r>
              <a:rPr lang="en-US" b="1" dirty="0">
                <a:solidFill>
                  <a:schemeClr val="tx2"/>
                </a:solidFill>
                <a:latin typeface="Times New Roman" panose="02020603050405020304" pitchFamily="18" charset="0"/>
                <a:cs typeface="Times New Roman" panose="02020603050405020304" pitchFamily="18" charset="0"/>
              </a:rPr>
              <a:t>Establish A Date</a:t>
            </a:r>
          </a:p>
          <a:p>
            <a:pPr lvl="2">
              <a:buFont typeface="Wingdings" panose="05000000000000000000" pitchFamily="2" charset="2"/>
              <a:buChar char="Ø"/>
            </a:pPr>
            <a:r>
              <a:rPr lang="en-US" b="1" dirty="0">
                <a:solidFill>
                  <a:schemeClr val="tx2"/>
                </a:solidFill>
                <a:latin typeface="Times New Roman" panose="02020603050405020304" pitchFamily="18" charset="0"/>
                <a:cs typeface="Times New Roman" panose="02020603050405020304" pitchFamily="18" charset="0"/>
              </a:rPr>
              <a:t>Establish A Location For The Class</a:t>
            </a:r>
          </a:p>
          <a:p>
            <a:pPr lvl="2">
              <a:buFont typeface="Wingdings" panose="05000000000000000000" pitchFamily="2" charset="2"/>
              <a:buChar char="Ø"/>
            </a:pPr>
            <a:r>
              <a:rPr lang="en-US" b="1" dirty="0">
                <a:solidFill>
                  <a:schemeClr val="tx2"/>
                </a:solidFill>
                <a:latin typeface="Times New Roman" panose="02020603050405020304" pitchFamily="18" charset="0"/>
                <a:cs typeface="Times New Roman" panose="02020603050405020304" pitchFamily="18" charset="0"/>
              </a:rPr>
              <a:t>Obtain Educators To Attend</a:t>
            </a:r>
          </a:p>
          <a:p>
            <a:pPr lvl="3">
              <a:buFont typeface="Wingdings" panose="05000000000000000000" pitchFamily="2" charset="2"/>
              <a:buChar char="Ø"/>
            </a:pPr>
            <a:r>
              <a:rPr lang="en-US" sz="2400" b="1" dirty="0">
                <a:solidFill>
                  <a:schemeClr val="tx2"/>
                </a:solidFill>
                <a:latin typeface="Times New Roman" panose="02020603050405020304" pitchFamily="18" charset="0"/>
                <a:cs typeface="Times New Roman" panose="02020603050405020304" pitchFamily="18" charset="0"/>
              </a:rPr>
              <a:t>Core Team of Four to Eight Educators From a School Building</a:t>
            </a:r>
          </a:p>
          <a:p>
            <a:pPr lvl="3">
              <a:buFont typeface="Wingdings" panose="05000000000000000000" pitchFamily="2" charset="2"/>
              <a:buChar char="Ø"/>
            </a:pPr>
            <a:r>
              <a:rPr lang="en-US" sz="2400" b="1" dirty="0">
                <a:solidFill>
                  <a:schemeClr val="tx2"/>
                </a:solidFill>
                <a:latin typeface="Times New Roman" panose="02020603050405020304" pitchFamily="18" charset="0"/>
                <a:cs typeface="Times New Roman" panose="02020603050405020304" pitchFamily="18" charset="0"/>
              </a:rPr>
              <a:t>MIN 40 MAX 80</a:t>
            </a:r>
          </a:p>
          <a:p>
            <a:pPr lvl="2">
              <a:buFont typeface="Wingdings" panose="05000000000000000000" pitchFamily="2" charset="2"/>
              <a:buChar char="Ø"/>
            </a:pPr>
            <a:r>
              <a:rPr lang="en-US" b="1" dirty="0">
                <a:solidFill>
                  <a:schemeClr val="tx2"/>
                </a:solidFill>
                <a:latin typeface="Times New Roman" panose="02020603050405020304" pitchFamily="18" charset="0"/>
                <a:cs typeface="Times New Roman" panose="02020603050405020304" pitchFamily="18" charset="0"/>
              </a:rPr>
              <a:t>We Can And Will Provide Support To You</a:t>
            </a:r>
          </a:p>
          <a:p>
            <a:pPr lvl="1">
              <a:buFont typeface="Wingdings" panose="05000000000000000000" pitchFamily="2" charset="2"/>
              <a:buChar char="Ø"/>
            </a:pPr>
            <a:r>
              <a:rPr lang="en-US" sz="2400" b="1" dirty="0">
                <a:solidFill>
                  <a:schemeClr val="tx2"/>
                </a:solidFill>
                <a:latin typeface="Times New Roman" panose="02020603050405020304" pitchFamily="18" charset="0"/>
                <a:cs typeface="Times New Roman" panose="02020603050405020304" pitchFamily="18" charset="0"/>
              </a:rPr>
              <a:t>Going Forward With Us </a:t>
            </a:r>
          </a:p>
          <a:p>
            <a:pPr marL="457200" lvl="1" indent="0">
              <a:buNone/>
            </a:pPr>
            <a:endParaRPr lang="en-US" dirty="0">
              <a:solidFill>
                <a:schemeClr val="tx2"/>
              </a:solidFill>
            </a:endParaRPr>
          </a:p>
          <a:p>
            <a:pPr lvl="2">
              <a:buFont typeface="Wingdings" panose="05000000000000000000" pitchFamily="2" charset="2"/>
              <a:buChar char="Ø"/>
            </a:pPr>
            <a:endParaRPr lang="en-US" sz="2000" b="1" dirty="0"/>
          </a:p>
        </p:txBody>
      </p:sp>
    </p:spTree>
    <p:extLst>
      <p:ext uri="{BB962C8B-B14F-4D97-AF65-F5344CB8AC3E}">
        <p14:creationId xmlns:p14="http://schemas.microsoft.com/office/powerpoint/2010/main" val="246300872"/>
      </p:ext>
    </p:extLst>
  </p:cSld>
  <p:clrMapOvr>
    <a:masterClrMapping/>
  </p:clrMapOvr>
  <mc:AlternateContent xmlns:mc="http://schemas.openxmlformats.org/markup-compatibility/2006" xmlns:p14="http://schemas.microsoft.com/office/powerpoint/2010/main">
    <mc:Choice Requires="p14">
      <p:transition spd="slow" p14:dur="2000" advTm="1877"/>
    </mc:Choice>
    <mc:Fallback xmlns="">
      <p:transition spd="slow" advTm="18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9" y="214315"/>
            <a:ext cx="7793037" cy="1081086"/>
          </a:xfrm>
        </p:spPr>
        <p:txBody>
          <a:bodyPr/>
          <a:lstStyle/>
          <a:p>
            <a:pPr algn="ctr"/>
            <a:r>
              <a:rPr lang="en-US" sz="2800" b="1" i="1" dirty="0">
                <a:latin typeface="Times New Roman" panose="02020603050405020304" pitchFamily="18" charset="0"/>
                <a:cs typeface="Times New Roman" panose="02020603050405020304" pitchFamily="18" charset="0"/>
              </a:rPr>
              <a:t>A Child At Risk Will Remain At Risk Until Someone Intervenes</a:t>
            </a:r>
            <a:endParaRPr lang="en-US" sz="2800" dirty="0"/>
          </a:p>
        </p:txBody>
      </p:sp>
      <p:sp>
        <p:nvSpPr>
          <p:cNvPr id="3" name="Content Placeholder 2"/>
          <p:cNvSpPr>
            <a:spLocks noGrp="1"/>
          </p:cNvSpPr>
          <p:nvPr>
            <p:ph idx="1"/>
          </p:nvPr>
        </p:nvSpPr>
        <p:spPr>
          <a:xfrm>
            <a:off x="762000" y="2209800"/>
            <a:ext cx="8001000" cy="4114800"/>
          </a:xfrm>
        </p:spPr>
        <p:txBody>
          <a:bodyPr/>
          <a:lstStyle/>
          <a:p>
            <a:pPr>
              <a:buFont typeface="Wingdings" panose="05000000000000000000" pitchFamily="2" charset="2"/>
              <a:buChar char="Ø"/>
            </a:pPr>
            <a:r>
              <a:rPr lang="en-US" sz="2400" b="1" i="1" dirty="0">
                <a:solidFill>
                  <a:schemeClr val="tx2"/>
                </a:solidFill>
                <a:latin typeface="Times New Roman" panose="02020603050405020304" pitchFamily="18" charset="0"/>
                <a:cs typeface="Times New Roman" panose="02020603050405020304" pitchFamily="18" charset="0"/>
              </a:rPr>
              <a:t>What You Can Do (Continued)</a:t>
            </a:r>
            <a:endParaRPr lang="en-US" sz="2400" b="1" dirty="0">
              <a:solidFill>
                <a:schemeClr val="tx2"/>
              </a:solidFill>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400" b="1" dirty="0">
                <a:solidFill>
                  <a:schemeClr val="tx2"/>
                </a:solidFill>
                <a:latin typeface="Times New Roman" panose="02020603050405020304" pitchFamily="18" charset="0"/>
                <a:cs typeface="Times New Roman" panose="02020603050405020304" pitchFamily="18" charset="0"/>
              </a:rPr>
              <a:t>Going Forward With Us:</a:t>
            </a:r>
          </a:p>
          <a:p>
            <a:pPr lvl="2">
              <a:buFont typeface="Wingdings" panose="05000000000000000000" pitchFamily="2" charset="2"/>
              <a:buChar char="Ø"/>
            </a:pPr>
            <a:r>
              <a:rPr lang="en-US" b="1" dirty="0">
                <a:solidFill>
                  <a:schemeClr val="tx2"/>
                </a:solidFill>
                <a:latin typeface="Times New Roman" panose="02020603050405020304" pitchFamily="18" charset="0"/>
                <a:cs typeface="Times New Roman" panose="02020603050405020304" pitchFamily="18" charset="0"/>
              </a:rPr>
              <a:t>Sustain The Program In Your Area</a:t>
            </a:r>
          </a:p>
          <a:p>
            <a:pPr lvl="2">
              <a:buFont typeface="Wingdings" panose="05000000000000000000" pitchFamily="2" charset="2"/>
              <a:buChar char="Ø"/>
            </a:pPr>
            <a:r>
              <a:rPr lang="en-US" b="1" dirty="0">
                <a:solidFill>
                  <a:schemeClr val="tx2"/>
                </a:solidFill>
                <a:latin typeface="Times New Roman" panose="02020603050405020304" pitchFamily="18" charset="0"/>
                <a:cs typeface="Times New Roman" panose="02020603050405020304" pitchFamily="18" charset="0"/>
              </a:rPr>
              <a:t>Those In A Class Area Help Us Fill The Next Class - EVIT</a:t>
            </a:r>
          </a:p>
          <a:p>
            <a:pPr lvl="2">
              <a:buFont typeface="Wingdings" panose="05000000000000000000" pitchFamily="2" charset="2"/>
              <a:buChar char="Ø"/>
            </a:pPr>
            <a:r>
              <a:rPr lang="en-US" b="1" dirty="0">
                <a:solidFill>
                  <a:schemeClr val="tx2"/>
                </a:solidFill>
                <a:latin typeface="Times New Roman" panose="02020603050405020304" pitchFamily="18" charset="0"/>
                <a:cs typeface="Times New Roman" panose="02020603050405020304" pitchFamily="18" charset="0"/>
              </a:rPr>
              <a:t>:Help With Funding</a:t>
            </a:r>
          </a:p>
          <a:p>
            <a:pPr lvl="3">
              <a:buFont typeface="Wingdings" panose="05000000000000000000" pitchFamily="2" charset="2"/>
              <a:buChar char="Ø"/>
            </a:pPr>
            <a:r>
              <a:rPr lang="en-US" sz="2400" b="1" dirty="0">
                <a:solidFill>
                  <a:schemeClr val="tx2"/>
                </a:solidFill>
                <a:latin typeface="Times New Roman" panose="02020603050405020304" pitchFamily="18" charset="0"/>
                <a:cs typeface="Times New Roman" panose="02020603050405020304" pitchFamily="18" charset="0"/>
              </a:rPr>
              <a:t>County Attorney/Sheriff RICO FUNDS</a:t>
            </a:r>
          </a:p>
          <a:p>
            <a:pPr lvl="3">
              <a:buFont typeface="Wingdings" panose="05000000000000000000" pitchFamily="2" charset="2"/>
              <a:buChar char="Ø"/>
            </a:pPr>
            <a:r>
              <a:rPr lang="en-US" sz="2400" b="1" dirty="0">
                <a:solidFill>
                  <a:schemeClr val="tx2"/>
                </a:solidFill>
                <a:latin typeface="Times New Roman" panose="02020603050405020304" pitchFamily="18" charset="0"/>
                <a:cs typeface="Times New Roman" panose="02020603050405020304" pitchFamily="18" charset="0"/>
              </a:rPr>
              <a:t>Tribal Prop 202 Funding</a:t>
            </a:r>
          </a:p>
          <a:p>
            <a:pPr lvl="3">
              <a:buFont typeface="Wingdings" panose="05000000000000000000" pitchFamily="2" charset="2"/>
              <a:buChar char="Ø"/>
            </a:pPr>
            <a:r>
              <a:rPr lang="en-US" sz="2400" b="1" dirty="0">
                <a:solidFill>
                  <a:schemeClr val="tx2"/>
                </a:solidFill>
                <a:latin typeface="Times New Roman" panose="02020603050405020304" pitchFamily="18" charset="0"/>
                <a:cs typeface="Times New Roman" panose="02020603050405020304" pitchFamily="18" charset="0"/>
              </a:rPr>
              <a:t>Other </a:t>
            </a:r>
          </a:p>
          <a:p>
            <a:pPr marL="457200" lvl="1" indent="0">
              <a:buNone/>
            </a:pPr>
            <a:endParaRPr lang="en-US" dirty="0">
              <a:solidFill>
                <a:schemeClr val="tx2"/>
              </a:solidFill>
            </a:endParaRPr>
          </a:p>
          <a:p>
            <a:pPr lvl="2">
              <a:buFont typeface="Wingdings" panose="05000000000000000000" pitchFamily="2" charset="2"/>
              <a:buChar char="Ø"/>
            </a:pPr>
            <a:endParaRPr lang="en-US" sz="2000" b="1" dirty="0"/>
          </a:p>
        </p:txBody>
      </p:sp>
    </p:spTree>
    <p:extLst>
      <p:ext uri="{BB962C8B-B14F-4D97-AF65-F5344CB8AC3E}">
        <p14:creationId xmlns:p14="http://schemas.microsoft.com/office/powerpoint/2010/main" val="3823446622"/>
      </p:ext>
    </p:extLst>
  </p:cSld>
  <p:clrMapOvr>
    <a:masterClrMapping/>
  </p:clrMapOvr>
  <mc:AlternateContent xmlns:mc="http://schemas.openxmlformats.org/markup-compatibility/2006" xmlns:p14="http://schemas.microsoft.com/office/powerpoint/2010/main">
    <mc:Choice Requires="p14">
      <p:transition spd="slow" p14:dur="2000" advTm="1877"/>
    </mc:Choice>
    <mc:Fallback xmlns="">
      <p:transition spd="slow" advTm="18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150939" y="214315"/>
            <a:ext cx="7793037" cy="852486"/>
          </a:xfrm>
        </p:spPr>
        <p:txBody>
          <a:bodyPr/>
          <a:lstStyle/>
          <a:p>
            <a:pPr algn="ctr" eaLnBrk="1" hangingPunct="1"/>
            <a:r>
              <a:rPr lang="en-US" sz="2800" b="1" i="1" dirty="0">
                <a:latin typeface="Times New Roman" panose="02020603050405020304" pitchFamily="18" charset="0"/>
                <a:cs typeface="Times New Roman" panose="02020603050405020304" pitchFamily="18" charset="0"/>
              </a:rPr>
              <a:t>LAST THOUGHT</a:t>
            </a:r>
          </a:p>
        </p:txBody>
      </p:sp>
      <p:sp>
        <p:nvSpPr>
          <p:cNvPr id="26627" name="Rectangle 3"/>
          <p:cNvSpPr>
            <a:spLocks noGrp="1" noChangeArrowheads="1"/>
          </p:cNvSpPr>
          <p:nvPr>
            <p:ph type="body" idx="1"/>
          </p:nvPr>
        </p:nvSpPr>
        <p:spPr>
          <a:xfrm>
            <a:off x="1182688" y="2017713"/>
            <a:ext cx="7504112" cy="4114800"/>
          </a:xfrm>
        </p:spPr>
        <p:txBody>
          <a:bodyPr/>
          <a:lstStyle/>
          <a:p>
            <a:pPr algn="just" eaLnBrk="1" hangingPunct="1"/>
            <a:r>
              <a:rPr lang="en-US" sz="2400" b="1" dirty="0">
                <a:solidFill>
                  <a:schemeClr val="tx2"/>
                </a:solidFill>
                <a:cs typeface="Times New Roman" pitchFamily="18" charset="0"/>
              </a:rPr>
              <a:t>I Will Leave You With This Thought Shared By A Principal At A Tucson “Children At Risk” Dinner:</a:t>
            </a:r>
            <a:endParaRPr lang="en-US" sz="2400" b="1" i="1" dirty="0">
              <a:solidFill>
                <a:schemeClr val="tx2"/>
              </a:solidFill>
              <a:latin typeface="Times New Roman" pitchFamily="18" charset="0"/>
              <a:cs typeface="Times New Roman" pitchFamily="18" charset="0"/>
            </a:endParaRPr>
          </a:p>
          <a:p>
            <a:pPr algn="just" eaLnBrk="1" hangingPunct="1"/>
            <a:r>
              <a:rPr lang="en-US" b="1" i="1" dirty="0">
                <a:solidFill>
                  <a:schemeClr val="folHlink"/>
                </a:solidFill>
                <a:latin typeface="Times New Roman" pitchFamily="18" charset="0"/>
                <a:cs typeface="Times New Roman" pitchFamily="18" charset="0"/>
              </a:rPr>
              <a:t>“We have a student who would </a:t>
            </a:r>
            <a:r>
              <a:rPr lang="en-US" b="1" i="1" dirty="0">
                <a:latin typeface="Times New Roman" pitchFamily="18" charset="0"/>
                <a:cs typeface="Times New Roman" pitchFamily="18" charset="0"/>
              </a:rPr>
              <a:t>no longer be with us</a:t>
            </a:r>
            <a:r>
              <a:rPr lang="en-US" b="1" i="1" dirty="0">
                <a:solidFill>
                  <a:schemeClr val="folHlink"/>
                </a:solidFill>
                <a:latin typeface="Times New Roman" pitchFamily="18" charset="0"/>
                <a:cs typeface="Times New Roman" pitchFamily="18" charset="0"/>
              </a:rPr>
              <a:t> if it had not been for your devotion to bring this outstanding intervention program to us. There is no way that we can thank you enough.”  Principal</a:t>
            </a:r>
            <a:endParaRPr lang="en-US" b="1" i="1" dirty="0">
              <a:solidFill>
                <a:schemeClr val="folHlink"/>
              </a:solidFill>
              <a:latin typeface="Times New Roman" pitchFamily="18" charset="0"/>
            </a:endParaRPr>
          </a:p>
        </p:txBody>
      </p:sp>
    </p:spTree>
    <p:custDataLst>
      <p:tags r:id="rId1"/>
    </p:custDataLst>
  </p:cSld>
  <p:clrMapOvr>
    <a:masterClrMapping/>
  </p:clrMapOvr>
  <p:transition advTm="2004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blinds(horizontal)">
                                      <p:cBhvr>
                                        <p:cTn id="7" dur="500"/>
                                        <p:tgtEl>
                                          <p:spTgt spid="26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blinds(horizontal)">
                                      <p:cBhvr>
                                        <p:cTn id="12" dur="500"/>
                                        <p:tgtEl>
                                          <p:spTgt spid="266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9" y="214315"/>
            <a:ext cx="7793037" cy="1004886"/>
          </a:xfrm>
        </p:spPr>
        <p:txBody>
          <a:bodyPr/>
          <a:lstStyle/>
          <a:p>
            <a:pPr algn="ctr"/>
            <a:r>
              <a:rPr lang="en-US" sz="2800" b="1" i="1" dirty="0">
                <a:latin typeface="Times New Roman" panose="02020603050405020304" pitchFamily="18" charset="0"/>
                <a:cs typeface="Times New Roman" panose="02020603050405020304" pitchFamily="18" charset="0"/>
              </a:rPr>
              <a:t>IN CLOSING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14400" y="2666999"/>
            <a:ext cx="8040688" cy="3465513"/>
          </a:xfrm>
        </p:spPr>
        <p:txBody>
          <a:bodyPr/>
          <a:lstStyle/>
          <a:p>
            <a:r>
              <a:rPr lang="en-US" sz="2800" b="1" i="1" dirty="0">
                <a:solidFill>
                  <a:schemeClr val="tx2"/>
                </a:solidFill>
                <a:latin typeface="Times New Roman" panose="02020603050405020304" pitchFamily="18" charset="0"/>
                <a:cs typeface="Times New Roman" panose="02020603050405020304" pitchFamily="18" charset="0"/>
              </a:rPr>
              <a:t>A Child At Risk Will Remain At Risk Until Someone Intervenes</a:t>
            </a:r>
          </a:p>
          <a:p>
            <a:r>
              <a:rPr lang="en-US" sz="2800" dirty="0">
                <a:solidFill>
                  <a:schemeClr val="tx2"/>
                </a:solidFill>
                <a:latin typeface="Times New Roman" panose="02020603050405020304" pitchFamily="18" charset="0"/>
                <a:cs typeface="Times New Roman" panose="02020603050405020304" pitchFamily="18" charset="0"/>
              </a:rPr>
              <a:t>Come Join Us And Intervene In The Lives Of At Risk Children</a:t>
            </a:r>
          </a:p>
          <a:p>
            <a:pPr marL="457200" lvl="1" indent="0">
              <a:buNone/>
            </a:pPr>
            <a:endParaRPr lang="en-US" dirty="0"/>
          </a:p>
          <a:p>
            <a:pPr lvl="2">
              <a:buFont typeface="Wingdings" panose="05000000000000000000" pitchFamily="2" charset="2"/>
              <a:buChar char="Ø"/>
            </a:pPr>
            <a:endParaRPr lang="en-US" sz="2000" b="1" dirty="0"/>
          </a:p>
        </p:txBody>
      </p:sp>
    </p:spTree>
    <p:extLst>
      <p:ext uri="{BB962C8B-B14F-4D97-AF65-F5344CB8AC3E}">
        <p14:creationId xmlns:p14="http://schemas.microsoft.com/office/powerpoint/2010/main" val="205098811"/>
      </p:ext>
    </p:extLst>
  </p:cSld>
  <p:clrMapOvr>
    <a:masterClrMapping/>
  </p:clrMapOvr>
  <mc:AlternateContent xmlns:mc="http://schemas.openxmlformats.org/markup-compatibility/2006" xmlns:p14="http://schemas.microsoft.com/office/powerpoint/2010/main">
    <mc:Choice Requires="p14">
      <p:transition spd="slow" p14:dur="2000" advTm="1877"/>
    </mc:Choice>
    <mc:Fallback xmlns="">
      <p:transition spd="slow" advTm="18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1"/>
</p:tagLst>
</file>

<file path=ppt/tags/tag2.xml><?xml version="1.0" encoding="utf-8"?>
<p:tagLst xmlns:a="http://schemas.openxmlformats.org/drawingml/2006/main" xmlns:r="http://schemas.openxmlformats.org/officeDocument/2006/relationships" xmlns:p="http://schemas.openxmlformats.org/presentationml/2006/main">
  <p:tag name="TIMING" val="|4.7"/>
</p:tagLst>
</file>

<file path=ppt/tags/tag3.xml><?xml version="1.0" encoding="utf-8"?>
<p:tagLst xmlns:a="http://schemas.openxmlformats.org/drawingml/2006/main" xmlns:r="http://schemas.openxmlformats.org/officeDocument/2006/relationships" xmlns:p="http://schemas.openxmlformats.org/presentationml/2006/main">
  <p:tag name="TIMING" val="|0.9"/>
</p:tagLst>
</file>

<file path=ppt/tags/tag4.xml><?xml version="1.0" encoding="utf-8"?>
<p:tagLst xmlns:a="http://schemas.openxmlformats.org/drawingml/2006/main" xmlns:r="http://schemas.openxmlformats.org/officeDocument/2006/relationships" xmlns:p="http://schemas.openxmlformats.org/presentationml/2006/main">
  <p:tag name="TIMING" val="|4.1|13"/>
</p:tagLst>
</file>

<file path=ppt/tags/tag5.xml><?xml version="1.0" encoding="utf-8"?>
<p:tagLst xmlns:a="http://schemas.openxmlformats.org/drawingml/2006/main" xmlns:r="http://schemas.openxmlformats.org/officeDocument/2006/relationships" xmlns:p="http://schemas.openxmlformats.org/presentationml/2006/main">
  <p:tag name="TIMING" val="|1.8|2.3|7.1"/>
</p:tagLst>
</file>

<file path=ppt/tags/tag6.xml><?xml version="1.0" encoding="utf-8"?>
<p:tagLst xmlns:a="http://schemas.openxmlformats.org/drawingml/2006/main" xmlns:r="http://schemas.openxmlformats.org/officeDocument/2006/relationships" xmlns:p="http://schemas.openxmlformats.org/presentationml/2006/main">
  <p:tag name="TIMING" val="|2|1.8|2.9"/>
</p:tagLst>
</file>

<file path=ppt/tags/tag7.xml><?xml version="1.0" encoding="utf-8"?>
<p:tagLst xmlns:a="http://schemas.openxmlformats.org/drawingml/2006/main" xmlns:r="http://schemas.openxmlformats.org/officeDocument/2006/relationships" xmlns:p="http://schemas.openxmlformats.org/presentationml/2006/main">
  <p:tag name="TIMING" val="|0.6|3|6.2"/>
</p:tagLst>
</file>

<file path=ppt/tags/tag8.xml><?xml version="1.0" encoding="utf-8"?>
<p:tagLst xmlns:a="http://schemas.openxmlformats.org/drawingml/2006/main" xmlns:r="http://schemas.openxmlformats.org/officeDocument/2006/relationships" xmlns:p="http://schemas.openxmlformats.org/presentationml/2006/main">
  <p:tag name="TIMING" val="|0.5"/>
</p:tagLst>
</file>

<file path=ppt/tags/tag9.xml><?xml version="1.0" encoding="utf-8"?>
<p:tagLst xmlns:a="http://schemas.openxmlformats.org/drawingml/2006/main" xmlns:r="http://schemas.openxmlformats.org/officeDocument/2006/relationships" xmlns:p="http://schemas.openxmlformats.org/presentationml/2006/main">
  <p:tag name="TIMING" val="|0.7|16.1|4.8|12.1|2.8"/>
</p:tagLst>
</file>

<file path=ppt/tags/tag10.xml><?xml version="1.0" encoding="utf-8"?>
<p:tagLst xmlns:a="http://schemas.openxmlformats.org/drawingml/2006/main" xmlns:r="http://schemas.openxmlformats.org/officeDocument/2006/relationships" xmlns:p="http://schemas.openxmlformats.org/presentationml/2006/main">
  <p:tag name="TIMING" val="|1.5|5.5"/>
</p:tagLst>
</file>

<file path=ppt/tags/tag11.xml><?xml version="1.0" encoding="utf-8"?>
<p:tagLst xmlns:a="http://schemas.openxmlformats.org/drawingml/2006/main" xmlns:r="http://schemas.openxmlformats.org/officeDocument/2006/relationships" xmlns:p="http://schemas.openxmlformats.org/presentationml/2006/main">
  <p:tag name="TIMING" val="|0.6|1.2|3.4|3.6|12.5"/>
</p:tagLst>
</file>

<file path=ppt/tags/tag12.xml><?xml version="1.0" encoding="utf-8"?>
<p:tagLst xmlns:a="http://schemas.openxmlformats.org/drawingml/2006/main" xmlns:r="http://schemas.openxmlformats.org/officeDocument/2006/relationships" xmlns:p="http://schemas.openxmlformats.org/presentationml/2006/main">
  <p:tag name="TIMING" val="|0.7|2.2|0.8"/>
</p:tagLst>
</file>

<file path=ppt/tags/tag13.xml><?xml version="1.0" encoding="utf-8"?>
<p:tagLst xmlns:a="http://schemas.openxmlformats.org/drawingml/2006/main" xmlns:r="http://schemas.openxmlformats.org/officeDocument/2006/relationships" xmlns:p="http://schemas.openxmlformats.org/presentationml/2006/main">
  <p:tag name="TIMING" val="|0.8"/>
</p:tagLst>
</file>

<file path=ppt/tags/tag14.xml><?xml version="1.0" encoding="utf-8"?>
<p:tagLst xmlns:a="http://schemas.openxmlformats.org/drawingml/2006/main" xmlns:r="http://schemas.openxmlformats.org/officeDocument/2006/relationships" xmlns:p="http://schemas.openxmlformats.org/presentationml/2006/main">
  <p:tag name="TIMING" val="|1.4"/>
</p:tagLst>
</file>

<file path=ppt/tags/tag15.xml><?xml version="1.0" encoding="utf-8"?>
<p:tagLst xmlns:a="http://schemas.openxmlformats.org/drawingml/2006/main" xmlns:r="http://schemas.openxmlformats.org/officeDocument/2006/relationships" xmlns:p="http://schemas.openxmlformats.org/presentationml/2006/main">
  <p:tag name="TIMING" val="|1.1|0.9|0.9|0.9|1"/>
</p:tagLst>
</file>

<file path=ppt/tags/tag16.xml><?xml version="1.0" encoding="utf-8"?>
<p:tagLst xmlns:a="http://schemas.openxmlformats.org/drawingml/2006/main" xmlns:r="http://schemas.openxmlformats.org/officeDocument/2006/relationships" xmlns:p="http://schemas.openxmlformats.org/presentationml/2006/main">
  <p:tag name="TIMING" val="|0.6|0.8|1|0.9|0.9|1.1|2.1|0.7|1|0.8"/>
</p:tagLst>
</file>

<file path=ppt/tags/tag17.xml><?xml version="1.0" encoding="utf-8"?>
<p:tagLst xmlns:a="http://schemas.openxmlformats.org/drawingml/2006/main" xmlns:r="http://schemas.openxmlformats.org/officeDocument/2006/relationships" xmlns:p="http://schemas.openxmlformats.org/presentationml/2006/main">
  <p:tag name="TIMING" val="|4.1|2.5|0.9|5.6|1.2|3.2|2.2"/>
</p:tagLst>
</file>

<file path=ppt/tags/tag18.xml><?xml version="1.0" encoding="utf-8"?>
<p:tagLst xmlns:a="http://schemas.openxmlformats.org/drawingml/2006/main" xmlns:r="http://schemas.openxmlformats.org/officeDocument/2006/relationships" xmlns:p="http://schemas.openxmlformats.org/presentationml/2006/main">
  <p:tag name="TIMING" val="|0.6|3.2|6.6"/>
</p:tagLst>
</file>

<file path=ppt/tags/tag19.xml><?xml version="1.0" encoding="utf-8"?>
<p:tagLst xmlns:a="http://schemas.openxmlformats.org/drawingml/2006/main" xmlns:r="http://schemas.openxmlformats.org/officeDocument/2006/relationships" xmlns:p="http://schemas.openxmlformats.org/presentationml/2006/main">
  <p:tag name="TIMING" val="|0.7|2"/>
</p:tagLst>
</file>

<file path=ppt/tags/tag20.xml><?xml version="1.0" encoding="utf-8"?>
<p:tagLst xmlns:a="http://schemas.openxmlformats.org/drawingml/2006/main" xmlns:r="http://schemas.openxmlformats.org/officeDocument/2006/relationships" xmlns:p="http://schemas.openxmlformats.org/presentationml/2006/main">
  <p:tag name="TIMING" val="|1"/>
</p:tagLst>
</file>

<file path=ppt/tags/tag21.xml><?xml version="1.0" encoding="utf-8"?>
<p:tagLst xmlns:a="http://schemas.openxmlformats.org/drawingml/2006/main" xmlns:r="http://schemas.openxmlformats.org/officeDocument/2006/relationships" xmlns:p="http://schemas.openxmlformats.org/presentationml/2006/main">
  <p:tag name="TIMING" val="|1.1|1.4|4.4|8.5|9.6|13.5"/>
</p:tagLst>
</file>

<file path=ppt/tags/tag22.xml><?xml version="1.0" encoding="utf-8"?>
<p:tagLst xmlns:a="http://schemas.openxmlformats.org/drawingml/2006/main" xmlns:r="http://schemas.openxmlformats.org/officeDocument/2006/relationships" xmlns:p="http://schemas.openxmlformats.org/presentationml/2006/main">
  <p:tag name="TIMING" val="|1.1|1.4|4.4|8.5|9.6|13.5"/>
</p:tagLst>
</file>

<file path=ppt/tags/tag23.xml><?xml version="1.0" encoding="utf-8"?>
<p:tagLst xmlns:a="http://schemas.openxmlformats.org/drawingml/2006/main" xmlns:r="http://schemas.openxmlformats.org/officeDocument/2006/relationships" xmlns:p="http://schemas.openxmlformats.org/presentationml/2006/main">
  <p:tag name="TIMING" val="|0.6|5.7"/>
</p:tagLst>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1"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1"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Blends</Template>
  <TotalTime>20892</TotalTime>
  <Words>2371</Words>
  <Application>Microsoft Office PowerPoint</Application>
  <PresentationFormat>On-screen Show (4:3)</PresentationFormat>
  <Paragraphs>312</Paragraphs>
  <Slides>44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Calibri</vt:lpstr>
      <vt:lpstr>Tahoma</vt:lpstr>
      <vt:lpstr>Times New Roman</vt:lpstr>
      <vt:lpstr>Wingdings</vt:lpstr>
      <vt:lpstr>Blends</vt:lpstr>
      <vt:lpstr>   ARIZONA MASONIC FOUNDATION FOR CHILDREN'S  Masonic Model Student Assistance Program (Children at Risk)</vt:lpstr>
      <vt:lpstr>Chinese Proverb</vt:lpstr>
      <vt:lpstr>Children and Teens in America Today Provided by: CDF (2017-2018)</vt:lpstr>
      <vt:lpstr>Children and Teens in America Today Provided by: Childrens Defense Fund (2017-2018)</vt:lpstr>
      <vt:lpstr>State of Arizona Data Provided by: Childrens Defense Fund (2014)</vt:lpstr>
      <vt:lpstr>One In Eight Children In The United States Is Maltreated Before Turning 18</vt:lpstr>
      <vt:lpstr>PUT IT IN PERSPECTIVE</vt:lpstr>
      <vt:lpstr>A CHILD AT RISK WILL REMAIN AT RISK UNTIL SOMEONE INTERVENES</vt:lpstr>
      <vt:lpstr>This Is Serious Business We Are Engaged In</vt:lpstr>
      <vt:lpstr>This Is Serious Business We Are Engaged In</vt:lpstr>
      <vt:lpstr>EARLY IDENTIFICATION AND INTERVENTION IS ESSENTIAL</vt:lpstr>
      <vt:lpstr>THE CHILDREN OF ARIZONA ARE HURTING</vt:lpstr>
      <vt:lpstr>Masonic History the AMFC</vt:lpstr>
      <vt:lpstr>Masonic History the AMFC  (Continued)</vt:lpstr>
      <vt:lpstr>Our MSAP Partnership: Serving the Children of Arizona</vt:lpstr>
      <vt:lpstr>Our MSAP Partnership Serving the  Children of Arizona - Continued</vt:lpstr>
      <vt:lpstr>Formula for Success</vt:lpstr>
      <vt:lpstr>Formula for Success (Continued)</vt:lpstr>
      <vt:lpstr>VIDEO</vt:lpstr>
      <vt:lpstr>Masonic Model Student Assistance Program (MSAP)</vt:lpstr>
      <vt:lpstr>MMSAP Program</vt:lpstr>
      <vt:lpstr>MSAP – What is it? continued</vt:lpstr>
      <vt:lpstr>MSAP – What is it?  (Continued)</vt:lpstr>
      <vt:lpstr>Is the Masonic Model Student Assistance Program Effective?</vt:lpstr>
      <vt:lpstr>Is the Masonic Model Student Assistance Program Effective? (Continued)</vt:lpstr>
      <vt:lpstr>ARIZONA RESULTS MULTIPLIER EFFECT</vt:lpstr>
      <vt:lpstr>Is the Masonic Model Student Assistance Program Effective? (Continued)</vt:lpstr>
      <vt:lpstr>Is the Masonic Model Student Assistance Program Effective? (Continued)</vt:lpstr>
      <vt:lpstr>Masonic Community Publicity</vt:lpstr>
      <vt:lpstr>Cost Per Class How Much Is The Life Of A Child Worth?</vt:lpstr>
      <vt:lpstr>Cost Per Child How Much Is The Life Of A Child Worth?</vt:lpstr>
      <vt:lpstr>REMEMBER THE AMFC IS SELF-FUNDING</vt:lpstr>
      <vt:lpstr>Children at Risk Grants  from  Native American Tribal Governments</vt:lpstr>
      <vt:lpstr>SUSTAINING THE PROGRAM FOR ANOTHER 24 YEARS</vt:lpstr>
      <vt:lpstr> AMFC Needs  Children at Risk Program  Help </vt:lpstr>
      <vt:lpstr>Regional Rep Program</vt:lpstr>
      <vt:lpstr>The Duties And Responsibilities Of A Lodge Representative Include:</vt:lpstr>
      <vt:lpstr>Foundation Work Areas</vt:lpstr>
      <vt:lpstr>LOCAL WORK AREAs</vt:lpstr>
      <vt:lpstr>A Child At Risk Will Remain At Risk Until Someone Intervenes</vt:lpstr>
      <vt:lpstr>A Child At Risk Will Remain At Risk Until Someone Intervenes</vt:lpstr>
      <vt:lpstr>A Child At Risk Will Remain At Risk Until Someone Intervenes</vt:lpstr>
      <vt:lpstr>LAST THOUGHT</vt:lpstr>
      <vt:lpstr>IN CLOSING </vt:lpstr>
    </vt:vector>
  </TitlesOfParts>
  <Company>Newman and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Masonic Model Student Assistance Information and Training Session</dc:title>
  <dc:creator>Larry Newman</dc:creator>
  <cp:lastModifiedBy>Microsoft</cp:lastModifiedBy>
  <cp:revision>475</cp:revision>
  <dcterms:created xsi:type="dcterms:W3CDTF">2006-02-17T22:11:53Z</dcterms:created>
  <dcterms:modified xsi:type="dcterms:W3CDTF">2019-03-15T22:28:22Z</dcterms:modified>
</cp:coreProperties>
</file>