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7"/>
  </p:notesMasterIdLst>
  <p:sldIdLst>
    <p:sldId id="256" r:id="rId2"/>
    <p:sldId id="258" r:id="rId3"/>
    <p:sldId id="263" r:id="rId4"/>
    <p:sldId id="260" r:id="rId5"/>
    <p:sldId id="27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CCFFCC"/>
    <a:srgbClr val="99FF99"/>
    <a:srgbClr val="CCECFF"/>
    <a:srgbClr val="FF9900"/>
    <a:srgbClr val="CC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4660"/>
  </p:normalViewPr>
  <p:slideViewPr>
    <p:cSldViewPr>
      <p:cViewPr varScale="1">
        <p:scale>
          <a:sx n="64" d="100"/>
          <a:sy n="64" d="100"/>
        </p:scale>
        <p:origin x="6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D0AF78B8-FDD6-40B5-9A2C-8C44C2C16D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B2F1DB80-76CF-46E9-AD95-7F019EC7DE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B4A3BCCC-9589-4287-8319-9905A8AC6034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218FDFF-68EE-4E4D-865A-3061A2665B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3CBE2AB1-7527-4AB0-96B7-5BFD566D14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9682E659-7703-47CC-AC13-5DBCA732C8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9" name="Rectangle 7">
            <a:extLst>
              <a:ext uri="{FF2B5EF4-FFF2-40B4-BE49-F238E27FC236}">
                <a16:creationId xmlns:a16="http://schemas.microsoft.com/office/drawing/2014/main" id="{DBCFA8A1-0B83-4D9B-B981-99ED517C6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77D08A3B-48FB-486D-8513-C662A1E41FC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5D08E6-CD4B-4F50-BEF7-924D6937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6C07E9-5AEC-4FA3-838B-96DBC4FAC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4B5AAD-BCB4-44B7-83DD-4F925EAA8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72CA6-9AE3-4080-B974-28D2CEC569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35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370D3F-8039-44FA-8142-EEFCF2429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FAE30-E78B-4A25-A4E8-E42F5DE36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ED044-08E7-4532-9857-439AAEBDA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D31A7-0A96-459F-B2E4-191FB442BB1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86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0716F-9BD8-4696-8C66-B9F9F1B5D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C58735-6FC8-4C2B-A2B2-F000EA395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40700-35A6-47A6-B2D3-B7C152FA8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44AEF-F4F8-461C-9691-AA1BE9DE635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215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B5E1E-46F1-4A88-B9FB-2E708B7C6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C2B95-DDE2-470A-9EF9-A5B3A1879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DE9ED8-970F-474D-BBA6-89935590A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0E099-624F-433D-8B0C-BF99FDC021C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50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854E3-8B26-4B82-920E-466B2CD79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EF970E-2296-4236-82C8-7AFBC647F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F1C21C-0E0B-4FC0-883F-78F873C2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4D4C-DACF-456B-9F01-C34835ED2FB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143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960FE-E235-4CEC-8F73-D5801B75B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7A2048-EDCB-41E5-A696-DED5133F3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0C2FF-0FAA-450F-914F-FA461CDD1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61198-CF46-4AE3-BD43-31AB37AD28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189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F74A0-B773-4A2A-8C55-A6DB54B477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1EB35-F739-4716-B942-19D1EED102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5CFD6-CEC0-4BC8-9E9B-1951CB735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E6B10-6D7B-4846-B473-2A2D3BFE7AC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52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F55BDD-13E8-4F1A-94A6-C1497B606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87087C-1021-4A31-83D1-39F55A89B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5F4DC4-29B1-42FB-9E05-4951F1992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ECF8B-ECFB-4000-B29E-3B86C469666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86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C9A963-C221-46DD-9F18-3398177F9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F80483-A004-4757-ADB7-0D25F7806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FACA84-5B94-4FFA-AD1B-9086715BE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263A6-34A7-4850-BC91-C53AB15B582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762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D0AB09-5C3B-467A-A1FE-79B726E00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82690F-947B-4261-8B83-38335A3FF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65907F-189E-4031-A004-83EB4717A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FA7B3-BB05-4125-98D2-F671285F1DC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648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6CD63-EA3F-4907-B438-2E39B5D04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8C39B-E4A1-49D2-ADC8-9AC2E4BCE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508A8-E183-462C-ADD5-B4FA7A4BE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FC5D3-A106-44B9-811B-AF1904A1ACE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729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44917-D942-47E7-9174-ED836E5A7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39DA8-ED49-46DD-A54B-E1F68B4BF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1B3B5-F97E-4D50-9725-51EE8F5D7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7295C-E263-48C0-A8C7-EF8C314361C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29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39B531-8823-4BEA-B1C1-F2E4CCE41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6E2525-10C5-48CE-89D5-BAE16884F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5C85CC-20CD-4B52-91E6-A9A036A50A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57B388-E6BF-41E7-98A9-4936DCBBCB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237288"/>
            <a:ext cx="26812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1393F0-7085-470F-AD2B-0871219E7E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45225"/>
            <a:ext cx="2027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64D7301-8053-4163-B98E-300F74B00CDE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9A3DB6FC-C73F-470F-A248-C79CD610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2C41A6-718C-40B9-B5CC-EFA2D0ADAAAA}" type="slidenum">
              <a:rPr lang="fr-FR" altLang="fr-FR" sz="1400">
                <a:solidFill>
                  <a:schemeClr val="bg1"/>
                </a:solidFill>
              </a:rPr>
              <a:pPr eaLnBrk="1" hangingPunct="1"/>
              <a:t>1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6539A50-168A-4595-B345-CDA67211251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762000"/>
            <a:ext cx="6934200" cy="5715000"/>
          </a:xfrm>
        </p:spPr>
        <p:txBody>
          <a:bodyPr lIns="92075" tIns="46037" rIns="92075" bIns="46037" anchor="b"/>
          <a:lstStyle/>
          <a:p>
            <a:pPr algn="l">
              <a:lnSpc>
                <a:spcPct val="80000"/>
              </a:lnSpc>
            </a:pPr>
            <a:r>
              <a:rPr lang="fr-FR" altLang="fr-FR" sz="1600" dirty="0">
                <a:latin typeface="Times New Roman" panose="02020603050405020304" pitchFamily="18" charset="0"/>
              </a:rPr>
              <a:t>Hmong </a:t>
            </a:r>
            <a:r>
              <a:rPr lang="fr-FR" altLang="fr-FR" sz="1600" dirty="0" err="1">
                <a:latin typeface="Times New Roman" panose="02020603050405020304" pitchFamily="18" charset="0"/>
              </a:rPr>
              <a:t>Language</a:t>
            </a:r>
            <a:r>
              <a:rPr lang="fr-FR" altLang="fr-FR" sz="1600" dirty="0">
                <a:latin typeface="Times New Roman" panose="02020603050405020304" pitchFamily="18" charset="0"/>
              </a:rPr>
              <a:t> </a:t>
            </a:r>
            <a:r>
              <a:rPr lang="fr-FR" altLang="fr-FR" sz="1600" dirty="0" err="1">
                <a:latin typeface="Times New Roman" panose="02020603050405020304" pitchFamily="18" charset="0"/>
              </a:rPr>
              <a:t>Lab</a:t>
            </a:r>
            <a:r>
              <a:rPr lang="fr-FR" altLang="fr-FR" sz="1600" dirty="0">
                <a:latin typeface="Times New Roman" panose="02020603050405020304" pitchFamily="18" charset="0"/>
              </a:rPr>
              <a:t> </a:t>
            </a:r>
            <a:br>
              <a:rPr lang="fr-FR" altLang="fr-FR" sz="1600" dirty="0">
                <a:latin typeface="Times New Roman" panose="02020603050405020304" pitchFamily="18" charset="0"/>
              </a:rPr>
            </a:br>
            <a:br>
              <a:rPr lang="fr-FR" altLang="fr-FR" sz="4400" i="1" dirty="0"/>
            </a:br>
            <a:r>
              <a:rPr lang="fr-FR" altLang="fr-FR" b="1" i="1" dirty="0">
                <a:solidFill>
                  <a:srgbClr val="FFFF66"/>
                </a:solidFill>
              </a:rPr>
              <a:t>Objective</a:t>
            </a:r>
            <a:r>
              <a:rPr lang="fr-FR" altLang="fr-FR" i="1" dirty="0"/>
              <a:t>:</a:t>
            </a:r>
            <a:r>
              <a:rPr lang="fr-FR" altLang="fr-FR" sz="4000" i="1" dirty="0"/>
              <a:t> </a:t>
            </a:r>
            <a:r>
              <a:rPr lang="fr-FR" altLang="fr-FR" sz="2800" dirty="0" err="1"/>
              <a:t>Improve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my</a:t>
            </a:r>
            <a:r>
              <a:rPr lang="fr-FR" altLang="fr-FR" sz="2800" dirty="0"/>
              <a:t> </a:t>
            </a:r>
            <a:r>
              <a:rPr lang="fr-FR" altLang="fr-FR" sz="2800" dirty="0" err="1"/>
              <a:t>pronunciation</a:t>
            </a:r>
            <a:r>
              <a:rPr lang="fr-FR" altLang="fr-FR" sz="2800" dirty="0"/>
              <a:t> and </a:t>
            </a:r>
            <a:r>
              <a:rPr lang="fr-FR" altLang="fr-FR" sz="2800" dirty="0" err="1"/>
              <a:t>spelling</a:t>
            </a:r>
            <a:r>
              <a:rPr lang="fr-FR" altLang="fr-FR" sz="2800" dirty="0"/>
              <a:t> of</a:t>
            </a:r>
            <a:r>
              <a:rPr lang="fr-FR" altLang="fr-FR" sz="3600" dirty="0"/>
              <a:t> </a:t>
            </a:r>
            <a:r>
              <a:rPr lang="fr-FR" altLang="fr-FR" dirty="0"/>
              <a:t>the consonant XY</a:t>
            </a:r>
            <a:br>
              <a:rPr lang="fr-FR" altLang="fr-FR" sz="2000" b="1" dirty="0"/>
            </a:br>
            <a:br>
              <a:rPr lang="fr-FR" altLang="fr-FR" sz="2000" b="1" dirty="0"/>
            </a:br>
            <a:br>
              <a:rPr lang="fr-FR" altLang="fr-FR" sz="2000" b="1" dirty="0"/>
            </a:br>
            <a:br>
              <a:rPr lang="fr-FR" altLang="fr-FR" sz="2000" b="1" dirty="0"/>
            </a:br>
            <a:br>
              <a:rPr lang="fr-FR" altLang="fr-FR" sz="2000" b="1" dirty="0"/>
            </a:br>
            <a:br>
              <a:rPr lang="fr-FR" altLang="fr-FR" sz="2000" b="1" dirty="0"/>
            </a:br>
            <a:r>
              <a:rPr lang="en-US" altLang="fr-FR" sz="1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en-US" altLang="fr-FR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he following exercises are in the following set of manuals for the learning of Hmong language.</a:t>
            </a:r>
            <a:br>
              <a:rPr lang="en-US" altLang="fr-FR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br>
              <a:rPr lang="fr-FR" altLang="fr-FR" sz="2800" dirty="0"/>
            </a:br>
            <a:r>
              <a:rPr lang="en-US" altLang="fr-FR" sz="18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Textbook</a:t>
            </a:r>
            <a:r>
              <a:rPr lang="en-US" altLang="fr-FR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Kao-Ly Yang, 2019,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 Hmong Family .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Ib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Tse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Neeg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Hmoo</a:t>
            </a:r>
            <a:r>
              <a:rPr lang="en-US" sz="1800" b="1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163 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pages.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r>
              <a:rPr lang="en-US" altLang="fr-FR" sz="18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Workbook</a:t>
            </a:r>
            <a:r>
              <a:rPr lang="en-US" altLang="fr-FR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Kao-Ly Yang, 2019, Workbook. A Hmong Family .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Ib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Tse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Neeg</a:t>
            </a:r>
            <a:b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Hmoob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 With Exercises, Lab and Speaking Activities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35 pages.</a:t>
            </a:r>
            <a:br>
              <a:rPr lang="en-US" altLang="fr-FR" sz="24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altLang="fr-FR" sz="24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altLang="fr-FR" sz="2000" dirty="0">
                <a:solidFill>
                  <a:schemeClr val="tx2"/>
                </a:solidFill>
              </a:rPr>
            </a:br>
            <a:r>
              <a:rPr lang="en-US" altLang="fr-FR" sz="1400" dirty="0">
                <a:solidFill>
                  <a:schemeClr val="tx2"/>
                </a:solidFill>
              </a:rPr>
              <a:t>Copyrights 2015-2019 Kao-Ly Yang</a:t>
            </a:r>
            <a:br>
              <a:rPr lang="en-US" altLang="fr-FR" sz="1400" dirty="0">
                <a:solidFill>
                  <a:schemeClr val="tx2"/>
                </a:solidFill>
              </a:rPr>
            </a:br>
            <a:r>
              <a:rPr lang="en-US" altLang="fr-FR" sz="1400" dirty="0">
                <a:solidFill>
                  <a:schemeClr val="tx2"/>
                </a:solidFill>
              </a:rPr>
              <a:t>All Rights Reserved.</a:t>
            </a:r>
            <a:br>
              <a:rPr lang="en-US" altLang="fr-FR" sz="1400" dirty="0">
                <a:solidFill>
                  <a:schemeClr val="tx2"/>
                </a:solidFill>
              </a:rPr>
            </a:br>
            <a:br>
              <a:rPr lang="en-US" altLang="fr-FR" sz="1600" dirty="0">
                <a:solidFill>
                  <a:schemeClr val="tx2"/>
                </a:solidFill>
              </a:rPr>
            </a:br>
            <a:endParaRPr lang="en-US" altLang="fr-FR" sz="12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FE7FE030-DFBE-4D29-9EC4-2532242A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67A1A8-EC29-46FF-BC1A-AC73ADBBEA0D}" type="slidenum">
              <a:rPr lang="fr-FR" altLang="fr-FR" sz="1400">
                <a:solidFill>
                  <a:schemeClr val="bg1"/>
                </a:solidFill>
              </a:rPr>
              <a:pPr eaLnBrk="1" hangingPunct="1"/>
              <a:t>2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C01D650-C145-446A-B4C2-0E6575131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pPr algn="l"/>
            <a:r>
              <a:rPr lang="en-US" altLang="fr-FR" sz="1800" dirty="0"/>
              <a:t>Task #1: </a:t>
            </a:r>
            <a:r>
              <a:rPr lang="en-US" altLang="fr-FR" sz="1800" dirty="0">
                <a:solidFill>
                  <a:srgbClr val="FFFF66"/>
                </a:solidFill>
              </a:rPr>
              <a:t>Listen and pronounce the following sets of words. To get a correct pronunciation, use the tip of the tongue</a:t>
            </a:r>
            <a:r>
              <a:rPr lang="en-US" altLang="fr-FR" sz="1800" b="1" dirty="0">
                <a:solidFill>
                  <a:srgbClr val="FFFF66"/>
                </a:solidFill>
              </a:rPr>
              <a:t>. Do not confuse “XY” with “S” or “X”</a:t>
            </a:r>
            <a:endParaRPr lang="en-US" altLang="fr-FR" sz="1800" dirty="0">
              <a:solidFill>
                <a:srgbClr val="FFFF66"/>
              </a:solidFill>
            </a:endParaRPr>
          </a:p>
        </p:txBody>
      </p:sp>
      <p:graphicFrame>
        <p:nvGraphicFramePr>
          <p:cNvPr id="91180" name="Group 44">
            <a:extLst>
              <a:ext uri="{FF2B5EF4-FFF2-40B4-BE49-F238E27FC236}">
                <a16:creationId xmlns:a16="http://schemas.microsoft.com/office/drawing/2014/main" id="{859C0A8E-55EB-467E-8D9B-83B1FDBD660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54416326"/>
              </p:ext>
            </p:extLst>
          </p:nvPr>
        </p:nvGraphicFramePr>
        <p:xfrm>
          <a:off x="2057400" y="2003667"/>
          <a:ext cx="3810000" cy="41148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soob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xoob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xyoob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sab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xab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xyab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sw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xw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xyw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sov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xov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xyov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suas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xuas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xyuas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su 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xu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xyu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saw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xaw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xyaw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sem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xem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xyem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sav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xav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xyav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saum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xaum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    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5" charset="0"/>
                        </a:rPr>
                        <a:t>xyaum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5" charset="2"/>
                        <a:buAutoNum type="arabicPeriod"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18" name="Text Box 34">
            <a:extLst>
              <a:ext uri="{FF2B5EF4-FFF2-40B4-BE49-F238E27FC236}">
                <a16:creationId xmlns:a16="http://schemas.microsoft.com/office/drawing/2014/main" id="{B6663432-250E-44FD-907B-C27306630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57400"/>
            <a:ext cx="27432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b="1" dirty="0">
                <a:solidFill>
                  <a:srgbClr val="FFFF66"/>
                </a:solidFill>
                <a:latin typeface="Verdana" panose="020B0604030504040204" pitchFamily="34" charset="0"/>
              </a:rPr>
              <a:t>MODEL WORDS:</a:t>
            </a:r>
          </a:p>
          <a:p>
            <a:pPr>
              <a:spcBef>
                <a:spcPct val="50000"/>
              </a:spcBef>
            </a:pPr>
            <a:r>
              <a:rPr lang="fr-FR" altLang="fr-FR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S </a:t>
            </a:r>
            <a:r>
              <a:rPr lang="fr-FR" altLang="fr-FR" sz="1400" b="1" dirty="0">
                <a:solidFill>
                  <a:srgbClr val="FFFF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Siab</a:t>
            </a:r>
            <a:r>
              <a:rPr lang="fr-FR" altLang="fr-FR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(</a:t>
            </a:r>
            <a:r>
              <a:rPr lang="fr-FR" altLang="fr-FR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liver</a:t>
            </a:r>
            <a:r>
              <a:rPr lang="fr-FR" altLang="fr-FR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altLang="fr-FR" sz="1400" b="1" dirty="0">
                <a:solidFill>
                  <a:srgbClr val="CCECFF"/>
                </a:solidFill>
                <a:latin typeface="Verdana" panose="020B0604030504040204" pitchFamily="34" charset="0"/>
              </a:rPr>
              <a:t>X </a:t>
            </a:r>
            <a:r>
              <a:rPr lang="fr-FR" altLang="fr-FR" sz="1800" b="1" dirty="0">
                <a:solidFill>
                  <a:srgbClr val="CCECFF"/>
                </a:solidFill>
                <a:sym typeface="Wingdings" panose="05000000000000000000" pitchFamily="2" charset="2"/>
              </a:rPr>
              <a:t> </a:t>
            </a:r>
            <a:r>
              <a:rPr lang="fr-FR" altLang="fr-FR" sz="1800" b="1" dirty="0" err="1">
                <a:solidFill>
                  <a:srgbClr val="CCECFF"/>
                </a:solidFill>
                <a:sym typeface="Wingdings" panose="05000000000000000000" pitchFamily="2" charset="2"/>
              </a:rPr>
              <a:t>Xov</a:t>
            </a:r>
            <a:r>
              <a:rPr lang="fr-FR" altLang="fr-FR" sz="1800" b="1" dirty="0">
                <a:solidFill>
                  <a:srgbClr val="CCECFF"/>
                </a:solidFill>
                <a:sym typeface="Wingdings" panose="05000000000000000000" pitchFamily="2" charset="2"/>
              </a:rPr>
              <a:t> (thread)</a:t>
            </a:r>
            <a:endParaRPr lang="fr-FR" altLang="fr-FR" sz="1400" b="1" dirty="0">
              <a:solidFill>
                <a:srgbClr val="CCECFF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400" b="1" dirty="0">
                <a:solidFill>
                  <a:srgbClr val="CCFFCC"/>
                </a:solidFill>
                <a:latin typeface="Verdana" panose="020B0604030504040204" pitchFamily="34" charset="0"/>
              </a:rPr>
              <a:t>XY </a:t>
            </a:r>
            <a:r>
              <a:rPr lang="en-US" altLang="fr-FR" sz="1400" b="1" dirty="0">
                <a:solidFill>
                  <a:srgbClr val="CCFFCC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1400" b="1" dirty="0">
                <a:solidFill>
                  <a:srgbClr val="CCFFCC"/>
                </a:solidFill>
                <a:latin typeface="Verdana" panose="020B0604030504040204" pitchFamily="34" charset="0"/>
              </a:rPr>
              <a:t> XYOOB (</a:t>
            </a:r>
            <a:r>
              <a:rPr lang="fr-FR" altLang="fr-FR" sz="1400" b="1" dirty="0" err="1">
                <a:solidFill>
                  <a:srgbClr val="CCFFCC"/>
                </a:solidFill>
                <a:latin typeface="Verdana" panose="020B0604030504040204" pitchFamily="34" charset="0"/>
              </a:rPr>
              <a:t>bamboo</a:t>
            </a:r>
            <a:r>
              <a:rPr lang="fr-FR" altLang="fr-FR" sz="1400" b="1" dirty="0">
                <a:solidFill>
                  <a:srgbClr val="CCFFCC"/>
                </a:solidFill>
                <a:latin typeface="Verdana" panose="020B0604030504040204" pitchFamily="34" charset="0"/>
              </a:rPr>
              <a:t>)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50E694-912E-4BCB-829E-A73EEC692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53431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>
            <a:extLst>
              <a:ext uri="{FF2B5EF4-FFF2-40B4-BE49-F238E27FC236}">
                <a16:creationId xmlns:a16="http://schemas.microsoft.com/office/drawing/2014/main" id="{F57A08A1-5854-4214-B04A-B932F8E4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6D4F1F-5B7C-44F2-8387-C6585BBA1765}" type="slidenum">
              <a:rPr lang="fr-FR" altLang="fr-FR" sz="1400">
                <a:solidFill>
                  <a:schemeClr val="bg1"/>
                </a:solidFill>
              </a:rPr>
              <a:pPr eaLnBrk="1" hangingPunct="1"/>
              <a:t>3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B2BBCAC1-A142-4561-B01F-0FAB2A762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715250" cy="823912"/>
          </a:xfrm>
        </p:spPr>
        <p:txBody>
          <a:bodyPr/>
          <a:lstStyle/>
          <a:p>
            <a:r>
              <a:rPr lang="en-US" altLang="fr-FR" sz="2000" dirty="0"/>
              <a:t>Task</a:t>
            </a:r>
            <a:r>
              <a:rPr lang="en-US" altLang="fr-FR" sz="1800" dirty="0"/>
              <a:t> #2: </a:t>
            </a:r>
            <a:r>
              <a:rPr lang="en-US" altLang="fr-FR" sz="1800" dirty="0">
                <a:solidFill>
                  <a:srgbClr val="FFFF66"/>
                </a:solidFill>
              </a:rPr>
              <a:t>Listen and circle the consonants that are pronounced.</a:t>
            </a: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25A8F7F6-70FA-4D02-A35F-5DB3CD8465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362200"/>
            <a:ext cx="3810000" cy="3889375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fr-FR" sz="1600"/>
              <a:t>a. S		b. X	 c. XY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4D192D99-A718-4FF4-AA16-62689971FEB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362200"/>
            <a:ext cx="3581400" cy="3733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  <a:p>
            <a:pPr marL="457200" indent="-457200">
              <a:buFont typeface="Wingdings" panose="05000000000000000000" pitchFamily="2" charset="2"/>
              <a:buAutoNum type="arabicPeriod" startAt="11"/>
            </a:pPr>
            <a:r>
              <a:rPr lang="en-US" altLang="fr-FR" sz="1600"/>
              <a:t>a. S		b. X	 c. XY</a:t>
            </a:r>
          </a:p>
        </p:txBody>
      </p:sp>
      <p:sp>
        <p:nvSpPr>
          <p:cNvPr id="18439" name="Text Box 10">
            <a:extLst>
              <a:ext uri="{FF2B5EF4-FFF2-40B4-BE49-F238E27FC236}">
                <a16:creationId xmlns:a16="http://schemas.microsoft.com/office/drawing/2014/main" id="{8EE5AC34-9894-4373-98BD-89FC2A16C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856456"/>
            <a:ext cx="2286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MODEL WORDS: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fr-FR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S </a:t>
            </a:r>
            <a:r>
              <a:rPr lang="fr-FR" altLang="fr-FR" sz="1200" b="1" dirty="0">
                <a:solidFill>
                  <a:srgbClr val="FF99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2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Siab</a:t>
            </a:r>
            <a:endParaRPr lang="fr-FR" altLang="fr-FR" sz="1200" b="1" dirty="0">
              <a:solidFill>
                <a:srgbClr val="FF99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fr-FR" sz="1200" b="1" dirty="0">
                <a:solidFill>
                  <a:srgbClr val="CCECFF"/>
                </a:solidFill>
                <a:latin typeface="Verdana" panose="020B0604030504040204" pitchFamily="34" charset="0"/>
              </a:rPr>
              <a:t>X </a:t>
            </a:r>
            <a:r>
              <a:rPr lang="fr-FR" altLang="fr-FR" sz="1600" b="1" dirty="0">
                <a:solidFill>
                  <a:srgbClr val="CCECFF"/>
                </a:solidFill>
                <a:sym typeface="Wingdings" panose="05000000000000000000" pitchFamily="2" charset="2"/>
              </a:rPr>
              <a:t> </a:t>
            </a:r>
            <a:r>
              <a:rPr lang="fr-FR" altLang="fr-FR" sz="1600" b="1" dirty="0" err="1">
                <a:solidFill>
                  <a:srgbClr val="CCECFF"/>
                </a:solidFill>
                <a:sym typeface="Wingdings" panose="05000000000000000000" pitchFamily="2" charset="2"/>
              </a:rPr>
              <a:t>Xov</a:t>
            </a:r>
            <a:endParaRPr lang="fr-FR" altLang="fr-FR" sz="1200" b="1" dirty="0">
              <a:solidFill>
                <a:srgbClr val="CCECFF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altLang="fr-FR" sz="1200" b="1" dirty="0">
                <a:solidFill>
                  <a:srgbClr val="99FF99"/>
                </a:solidFill>
                <a:latin typeface="Verdana" panose="020B0604030504040204" pitchFamily="34" charset="0"/>
              </a:rPr>
              <a:t>XY </a:t>
            </a:r>
            <a:r>
              <a:rPr lang="en-US" altLang="fr-FR" sz="1200" b="1" dirty="0">
                <a:solidFill>
                  <a:srgbClr val="99FF99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1200" b="1" dirty="0">
                <a:solidFill>
                  <a:srgbClr val="99FF99"/>
                </a:solidFill>
                <a:latin typeface="Verdana" panose="020B0604030504040204" pitchFamily="34" charset="0"/>
              </a:rPr>
              <a:t> XYOOB</a:t>
            </a:r>
            <a:endParaRPr lang="fr-FR" altLang="fr-FR" sz="1400" b="1" dirty="0">
              <a:solidFill>
                <a:srgbClr val="99FF99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3B870B-B509-4737-A1ED-57DD04228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1296" y="17875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100C2051-E85F-4417-860A-7FCF1FE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6FABAE-FB46-4886-9763-CAADA1E51637}" type="slidenum">
              <a:rPr lang="fr-FR" altLang="fr-FR" sz="1400">
                <a:solidFill>
                  <a:schemeClr val="bg1"/>
                </a:solidFill>
              </a:rPr>
              <a:pPr eaLnBrk="1" hangingPunct="1"/>
              <a:t>4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F2718F8-6CAF-4CFB-86EF-137D1995C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6095" y="228600"/>
            <a:ext cx="7434262" cy="603250"/>
          </a:xfrm>
        </p:spPr>
        <p:txBody>
          <a:bodyPr/>
          <a:lstStyle/>
          <a:p>
            <a:pPr algn="l"/>
            <a:r>
              <a:rPr lang="en-US" altLang="fr-FR" sz="2000" dirty="0"/>
              <a:t>Task</a:t>
            </a:r>
            <a:r>
              <a:rPr lang="en-US" altLang="fr-FR" sz="1800" dirty="0"/>
              <a:t> #3: </a:t>
            </a:r>
            <a:r>
              <a:rPr lang="en-US" altLang="fr-FR" sz="1800" dirty="0">
                <a:solidFill>
                  <a:srgbClr val="FFFF66"/>
                </a:solidFill>
              </a:rPr>
              <a:t>Listen and fill the blanks with the missing words.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A5AE86D-F451-4DF1-9244-87A634F72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7315200" cy="4724400"/>
          </a:xfrm>
        </p:spPr>
        <p:txBody>
          <a:bodyPr/>
          <a:lstStyle/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_______   _______ koj lub xeem  “_______” :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Try to write your last name  “Xiong”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______    _______   pheej ua ______   ________ :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Don’t know why See hesitates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________ cov ________ ncho pas: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Look at the incense smoke.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________ muab dej ________ mov:   </a:t>
            </a:r>
            <a:r>
              <a:rPr lang="en-US" altLang="fr-FR" sz="1400" i="1">
                <a:latin typeface="Times New Roman" panose="02020603050405020304" pitchFamily="18" charset="0"/>
              </a:rPr>
              <a:t>Sao m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ixes water with rice.</a:t>
            </a:r>
            <a:endParaRPr lang="en-US" altLang="fr-FR" sz="1400" b="1" i="1">
              <a:solidFill>
                <a:srgbClr val="CCFFCC"/>
              </a:solidFill>
              <a:latin typeface="Times New Roman" panose="02020603050405020304" pitchFamily="18" charset="0"/>
            </a:endParaRP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_______   _______  tsis kam mus:  </a:t>
            </a:r>
            <a:r>
              <a:rPr lang="en-US" altLang="fr-FR" sz="1400" i="1">
                <a:latin typeface="Times New Roman" panose="02020603050405020304" pitchFamily="18" charset="0"/>
              </a:rPr>
              <a:t>Shua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 aspires showing that she doesn’t want to go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Kuv_______</a:t>
            </a:r>
            <a:r>
              <a:rPr lang="en-US" altLang="fr-FR" sz="1400" b="1"/>
              <a:t> sij hawm _________: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I have free time to rest</a:t>
            </a:r>
            <a:r>
              <a:rPr lang="en-US" altLang="fr-FR" sz="1400" i="1">
                <a:latin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 ________  ________ hais lus Hmoob: </a:t>
            </a:r>
            <a:r>
              <a:rPr lang="en-US" altLang="fr-FR" sz="1400" i="1">
                <a:latin typeface="Times New Roman" panose="02020603050405020304" pitchFamily="18" charset="0"/>
              </a:rPr>
              <a:t>Su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 practices speaking Hmong.</a:t>
            </a:r>
            <a:r>
              <a:rPr lang="en-US" altLang="fr-FR" sz="1400"/>
              <a:t> 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Ib tug neeg ________ lug  ________   _________: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A tall person who dominates others is chanting.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_______ koob ________ npe: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Make someone lose his/her reputation.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_______ xim, Maiv ___________: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Be careful, May Sheng!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Ua tsaug _______  qhua:</a:t>
            </a:r>
            <a:r>
              <a:rPr lang="en-US" altLang="fr-FR" sz="1400" i="1">
                <a:latin typeface="Times New Roman" panose="02020603050405020304" pitchFamily="18" charset="0"/>
              </a:rPr>
              <a:t>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Pay respect to thank  the guest.</a:t>
            </a:r>
          </a:p>
          <a:p>
            <a:pPr marL="381000" indent="-381000">
              <a:lnSpc>
                <a:spcPct val="14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400"/>
              <a:t>Lawv tsis _______ fab rau kuv:</a:t>
            </a:r>
            <a:r>
              <a:rPr lang="en-US" altLang="fr-FR" sz="1400" i="1">
                <a:latin typeface="Times New Roman" panose="02020603050405020304" pitchFamily="18" charset="0"/>
              </a:rPr>
              <a:t> </a:t>
            </a:r>
            <a:r>
              <a:rPr lang="en-US" altLang="fr-FR" sz="1400" i="1">
                <a:solidFill>
                  <a:srgbClr val="CCFFCC"/>
                </a:solidFill>
                <a:latin typeface="Times New Roman" panose="02020603050405020304" pitchFamily="18" charset="0"/>
              </a:rPr>
              <a:t>They do not pay attention to me.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275D92-4D1B-435D-9401-D7D9ED6B3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113" y="101917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2C02F4F5-858C-4485-B9E4-76842609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2B6FD2-6C1E-4161-910B-57BA8B58DA60}" type="slidenum">
              <a:rPr lang="fr-FR" altLang="fr-FR" sz="1400">
                <a:solidFill>
                  <a:schemeClr val="bg1"/>
                </a:solidFill>
              </a:rPr>
              <a:pPr eaLnBrk="1" hangingPunct="1"/>
              <a:t>5</a:t>
            </a:fld>
            <a:endParaRPr lang="fr-FR" altLang="fr-FR" sz="1400">
              <a:solidFill>
                <a:schemeClr val="bg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39E8FFC-E771-4111-9EEC-C9DE39ED0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fr-FR" sz="2000" dirty="0"/>
              <a:t>Task #4: </a:t>
            </a:r>
            <a:r>
              <a:rPr lang="en-US" altLang="fr-FR" sz="2000" dirty="0">
                <a:solidFill>
                  <a:srgbClr val="FFFF66"/>
                </a:solidFill>
              </a:rPr>
              <a:t>Listen and spell out the words</a:t>
            </a:r>
            <a:br>
              <a:rPr lang="en-US" altLang="fr-FR" sz="2000" dirty="0"/>
            </a:br>
            <a:endParaRPr lang="en-US" altLang="fr-FR" sz="1400" b="1" dirty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BF003F5-944A-41DC-AB97-5124DFAF6B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3886200" cy="4525963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 </a:t>
            </a:r>
            <a:r>
              <a:rPr lang="en-US" altLang="fr-FR" sz="1600" i="1" dirty="0">
                <a:latin typeface="Times New Roman" panose="02020603050405020304" pitchFamily="18" charset="0"/>
              </a:rPr>
              <a:t>(Family in mourning)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i="1" dirty="0">
                <a:latin typeface="Times New Roman" panose="02020603050405020304" pitchFamily="18" charset="0"/>
              </a:rPr>
              <a:t>________(Pay attention to)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(Lock the breath)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(A pinch of hair)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(Feel dizzy)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(Smell a strong odor)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(Expand the arms)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(See the picture of a dragon)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(Collect tax)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fr-FR" sz="1600" dirty="0"/>
              <a:t>_________</a:t>
            </a:r>
            <a:r>
              <a:rPr lang="en-US" altLang="fr-FR" sz="1600" i="1" dirty="0">
                <a:latin typeface="Times New Roman" panose="02020603050405020304" pitchFamily="18" charset="0"/>
              </a:rPr>
              <a:t>(</a:t>
            </a:r>
            <a:r>
              <a:rPr lang="en-US" altLang="fr-FR" sz="1600" i="1" dirty="0" err="1">
                <a:latin typeface="Times New Roman" panose="02020603050405020304" pitchFamily="18" charset="0"/>
              </a:rPr>
              <a:t>Xang</a:t>
            </a:r>
            <a:r>
              <a:rPr lang="en-US" altLang="fr-FR" sz="1600" i="1" dirty="0">
                <a:latin typeface="Times New Roman" panose="02020603050405020304" pitchFamily="18" charset="0"/>
              </a:rPr>
              <a:t> rejects me)</a:t>
            </a:r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99A65802-A5C3-4066-82DD-6D91C6B02F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781425" cy="4525963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 </a:t>
            </a:r>
            <a:r>
              <a:rPr lang="fr-FR" altLang="fr-FR" sz="1600" i="1" dirty="0">
                <a:latin typeface="Times New Roman" panose="02020603050405020304" pitchFamily="18" charset="0"/>
              </a:rPr>
              <a:t>(All countries)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</a:t>
            </a:r>
            <a:r>
              <a:rPr lang="fr-FR" altLang="fr-FR" sz="1600" i="1" dirty="0">
                <a:latin typeface="Times New Roman" panose="02020603050405020304" pitchFamily="18" charset="0"/>
              </a:rPr>
              <a:t>(To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be</a:t>
            </a:r>
            <a:r>
              <a:rPr lang="fr-FR" altLang="fr-FR" sz="1600" i="1" dirty="0">
                <a:latin typeface="Times New Roman" panose="02020603050405020304" pitchFamily="18" charset="0"/>
              </a:rPr>
              <a:t>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hurt</a:t>
            </a:r>
            <a:r>
              <a:rPr lang="fr-FR" altLang="fr-FR" sz="1600" i="1" dirty="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 </a:t>
            </a:r>
            <a:r>
              <a:rPr lang="fr-FR" altLang="fr-FR" sz="1600" i="1" dirty="0">
                <a:latin typeface="Times New Roman" panose="02020603050405020304" pitchFamily="18" charset="0"/>
              </a:rPr>
              <a:t>(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send</a:t>
            </a:r>
            <a:r>
              <a:rPr lang="fr-FR" altLang="fr-FR" sz="1600" i="1" dirty="0">
                <a:latin typeface="Times New Roman" panose="02020603050405020304" pitchFamily="18" charset="0"/>
              </a:rPr>
              <a:t> news)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_________</a:t>
            </a:r>
            <a:r>
              <a:rPr lang="fr-FR" altLang="fr-FR" sz="1600" i="1" dirty="0">
                <a:latin typeface="Times New Roman" panose="02020603050405020304" pitchFamily="18" charset="0"/>
              </a:rPr>
              <a:t>(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See</a:t>
            </a:r>
            <a:r>
              <a:rPr lang="fr-FR" altLang="fr-FR" sz="1600" i="1" dirty="0">
                <a:latin typeface="Times New Roman" panose="02020603050405020304" pitchFamily="18" charset="0"/>
              </a:rPr>
              <a:t> the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shadow</a:t>
            </a:r>
            <a:r>
              <a:rPr lang="fr-FR" altLang="fr-FR" sz="1600" i="1" dirty="0">
                <a:latin typeface="Times New Roman" panose="02020603050405020304" pitchFamily="18" charset="0"/>
              </a:rPr>
              <a:t> of a soul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appearing</a:t>
            </a:r>
            <a:r>
              <a:rPr lang="fr-FR" altLang="fr-FR" sz="1600" i="1" dirty="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_________ (</a:t>
            </a:r>
            <a:r>
              <a:rPr lang="fr-FR" altLang="fr-FR" sz="1600" i="1" dirty="0">
                <a:latin typeface="Times New Roman" panose="02020603050405020304" pitchFamily="18" charset="0"/>
              </a:rPr>
              <a:t>To lie</a:t>
            </a:r>
            <a:r>
              <a:rPr lang="fr-FR" altLang="fr-FR" sz="1600" dirty="0"/>
              <a:t>)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_________ </a:t>
            </a:r>
            <a:r>
              <a:rPr lang="fr-FR" altLang="fr-FR" sz="1600" i="1" dirty="0">
                <a:latin typeface="Times New Roman" panose="02020603050405020304" pitchFamily="18" charset="0"/>
              </a:rPr>
              <a:t>(The roof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leaks</a:t>
            </a:r>
            <a:r>
              <a:rPr lang="fr-FR" altLang="fr-FR" sz="1600" i="1" dirty="0">
                <a:latin typeface="Times New Roman" panose="02020603050405020304" pitchFamily="18" charset="0"/>
              </a:rPr>
              <a:t>) 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_________ </a:t>
            </a:r>
            <a:r>
              <a:rPr lang="fr-FR" altLang="fr-FR" sz="1600" i="1" dirty="0">
                <a:latin typeface="Times New Roman" panose="02020603050405020304" pitchFamily="18" charset="0"/>
              </a:rPr>
              <a:t>(Air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leaking</a:t>
            </a:r>
            <a:r>
              <a:rPr lang="fr-FR" altLang="fr-FR" sz="1600" i="1" dirty="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_________ </a:t>
            </a:r>
            <a:r>
              <a:rPr lang="fr-FR" altLang="fr-FR" sz="1600" i="1" dirty="0">
                <a:latin typeface="Times New Roman" panose="02020603050405020304" pitchFamily="18" charset="0"/>
              </a:rPr>
              <a:t>(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Ask</a:t>
            </a:r>
            <a:r>
              <a:rPr lang="fr-FR" altLang="fr-FR" sz="1600" i="1" dirty="0">
                <a:latin typeface="Times New Roman" panose="02020603050405020304" pitchFamily="18" charset="0"/>
              </a:rPr>
              <a:t> for armistice) 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__________ </a:t>
            </a:r>
            <a:r>
              <a:rPr lang="fr-FR" altLang="fr-FR" sz="1600" i="1" dirty="0">
                <a:latin typeface="Times New Roman" panose="02020603050405020304" pitchFamily="18" charset="0"/>
              </a:rPr>
              <a:t>(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Remove</a:t>
            </a:r>
            <a:r>
              <a:rPr lang="fr-FR" altLang="fr-FR" sz="1600" i="1" dirty="0">
                <a:latin typeface="Times New Roman" panose="02020603050405020304" pitchFamily="18" charset="0"/>
              </a:rPr>
              <a:t>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mischance</a:t>
            </a:r>
            <a:r>
              <a:rPr lang="fr-FR" altLang="fr-FR" sz="1600" i="1" dirty="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Tx/>
              <a:buAutoNum type="arabicPeriod" startAt="11"/>
            </a:pPr>
            <a:r>
              <a:rPr lang="fr-FR" altLang="fr-FR" sz="1600" dirty="0"/>
              <a:t>__________ </a:t>
            </a:r>
            <a:r>
              <a:rPr lang="fr-FR" altLang="fr-FR" sz="1600" i="1" dirty="0">
                <a:latin typeface="Times New Roman" panose="02020603050405020304" pitchFamily="18" charset="0"/>
              </a:rPr>
              <a:t>(To have </a:t>
            </a:r>
            <a:r>
              <a:rPr lang="fr-FR" altLang="fr-FR" sz="1600" i="1" dirty="0" err="1">
                <a:latin typeface="Times New Roman" panose="02020603050405020304" pitchFamily="18" charset="0"/>
              </a:rPr>
              <a:t>hope</a:t>
            </a:r>
            <a:r>
              <a:rPr lang="fr-FR" altLang="fr-FR" sz="1600" i="1" dirty="0">
                <a:latin typeface="Times New Roman" panose="02020603050405020304" pitchFamily="18" charset="0"/>
              </a:rPr>
              <a:t>)</a:t>
            </a:r>
          </a:p>
          <a:p>
            <a:pPr marL="457200" indent="-457200"/>
            <a:endParaRPr lang="fr-FR" altLang="fr-FR" sz="1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AE9B8B-E811-40E9-BA59-2C3678A4D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2817" y="1214438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9CF899-E495-4ED8-8D39-DB6D76282C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30467" y="121443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jntaubGR10">
  <a:themeElements>
    <a:clrScheme name="pajntaubGR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jntaubGR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lnDef>
  </a:objectDefaults>
  <a:extraClrSchemeLst>
    <a:extraClrScheme>
      <a:clrScheme name="pajntaubGR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jntaubGR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jntaubGR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jntaubGR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jntaubGR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jntaubGR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jntaubGR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jntaubGR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jntaubGR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jntaubGR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jntaubGR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jntaubGR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pajntaubGR10</Template>
  <TotalTime>1194</TotalTime>
  <Words>423</Words>
  <Application>Microsoft Office PowerPoint</Application>
  <PresentationFormat>On-screen Show (4:3)</PresentationFormat>
  <Paragraphs>80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Book Antiqua</vt:lpstr>
      <vt:lpstr>Calibri</vt:lpstr>
      <vt:lpstr>Times New Roman</vt:lpstr>
      <vt:lpstr>Verdana</vt:lpstr>
      <vt:lpstr>Wingdings</vt:lpstr>
      <vt:lpstr>pajntaubGR10</vt:lpstr>
      <vt:lpstr>Hmong Language Lab   Objective: Improve my pronunciation and spelling of the consonant XY      The following exercises are in the following set of manuals for the learning of Hmong language.  Textbook: Kao-Ly Yang, 2019, A Hmong Family . Ib Tse Neeg Hmoob. 163  pages. Workbook: Kao-Ly Yang, 2019, Workbook. A Hmong Family . Ib Tse Neeg Hmoob. With Exercises, Lab and Speaking Activities. 35 pages.   Copyrights 2015-2019 Kao-Ly Yang All Rights Reserved.  </vt:lpstr>
      <vt:lpstr>Task #1: Listen and pronounce the following sets of words. To get a correct pronunciation, use the tip of the tongue. Do not confuse “XY” with “S” or “X”</vt:lpstr>
      <vt:lpstr>Task #2: Listen and circle the consonants that are pronounced.</vt:lpstr>
      <vt:lpstr>Task #3: Listen and fill the blanks with the missing words.</vt:lpstr>
      <vt:lpstr>Task #4: Listen and spell out the words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fcc-labs</dc:creator>
  <cp:lastModifiedBy>Kao Yang</cp:lastModifiedBy>
  <cp:revision>341</cp:revision>
  <cp:lastPrinted>1601-01-01T00:00:00Z</cp:lastPrinted>
  <dcterms:created xsi:type="dcterms:W3CDTF">2015-09-17T00:24:32Z</dcterms:created>
  <dcterms:modified xsi:type="dcterms:W3CDTF">2019-09-01T20:44:14Z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