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906000" cy="6858000" type="A4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2A6B"/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8" autoAdjust="0"/>
    <p:restoredTop sz="94249" autoAdjust="0"/>
  </p:normalViewPr>
  <p:slideViewPr>
    <p:cSldViewPr snapToGrid="0" snapToObjects="1">
      <p:cViewPr varScale="1">
        <p:scale>
          <a:sx n="72" d="100"/>
          <a:sy n="72" d="100"/>
        </p:scale>
        <p:origin x="1170" y="-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44462-6524-2643-B4D1-45010228089C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B7C42-E990-7E4C-B20E-F78DA712D3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252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B7C42-E990-7E4C-B20E-F78DA712D3DC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196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58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762A389A-28D9-F44C-BD2E-801F093E97F5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A127F575-9C4B-3A4E-A216-5B3BBAC4D3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777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762A389A-28D9-F44C-BD2E-801F093E97F5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A127F575-9C4B-3A4E-A216-5B3BBAC4D3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889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762A389A-28D9-F44C-BD2E-801F093E97F5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A127F575-9C4B-3A4E-A216-5B3BBAC4D3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1427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762A389A-28D9-F44C-BD2E-801F093E97F5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A127F575-9C4B-3A4E-A216-5B3BBAC4D3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6713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762A389A-28D9-F44C-BD2E-801F093E97F5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A127F575-9C4B-3A4E-A216-5B3BBAC4D3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56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762A389A-28D9-F44C-BD2E-801F093E97F5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A127F575-9C4B-3A4E-A216-5B3BBAC4D3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93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762A389A-28D9-F44C-BD2E-801F093E97F5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A127F575-9C4B-3A4E-A216-5B3BBAC4D3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36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762A389A-28D9-F44C-BD2E-801F093E97F5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A127F575-9C4B-3A4E-A216-5B3BBAC4D3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67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762A389A-28D9-F44C-BD2E-801F093E97F5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A127F575-9C4B-3A4E-A216-5B3BBAC4D3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315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762A389A-28D9-F44C-BD2E-801F093E97F5}" type="datetimeFigureOut">
              <a:rPr lang="pt-BR" smtClean="0"/>
              <a:pPr/>
              <a:t>18/11/2017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A127F575-9C4B-3A4E-A216-5B3BBAC4D3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67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ackdrop ENCONTRO TRABALHADORES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9346"/>
            <a:ext cx="9906000" cy="681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4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/>
        </p:nvGrpSpPr>
        <p:grpSpPr>
          <a:xfrm>
            <a:off x="2994300" y="5905048"/>
            <a:ext cx="3794789" cy="799988"/>
            <a:chOff x="5960814" y="5762483"/>
            <a:chExt cx="3794789" cy="799988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960814" y="5762483"/>
              <a:ext cx="3794789" cy="79998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6213862" y="5876783"/>
              <a:ext cx="3261395" cy="428259"/>
              <a:chOff x="3904197" y="3119621"/>
              <a:chExt cx="3261395" cy="428259"/>
            </a:xfrm>
          </p:grpSpPr>
          <p:grpSp>
            <p:nvGrpSpPr>
              <p:cNvPr id="17" name="Grupo 16"/>
              <p:cNvGrpSpPr/>
              <p:nvPr/>
            </p:nvGrpSpPr>
            <p:grpSpPr>
              <a:xfrm>
                <a:off x="3904197" y="3135299"/>
                <a:ext cx="2063447" cy="409575"/>
                <a:chOff x="5347217" y="6258095"/>
                <a:chExt cx="2063447" cy="409575"/>
              </a:xfrm>
            </p:grpSpPr>
            <p:pic>
              <p:nvPicPr>
                <p:cNvPr id="21" name="Imagem 2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47217" y="6258095"/>
                  <a:ext cx="614362" cy="409575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2" name="Imagem 2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84987" y="6413755"/>
                  <a:ext cx="1225677" cy="209464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grpSp>
            <p:nvGrpSpPr>
              <p:cNvPr id="18" name="Grupo 22"/>
              <p:cNvGrpSpPr/>
              <p:nvPr/>
            </p:nvGrpSpPr>
            <p:grpSpPr>
              <a:xfrm>
                <a:off x="6094706" y="3119621"/>
                <a:ext cx="1070886" cy="428259"/>
                <a:chOff x="6675731" y="3210108"/>
                <a:chExt cx="1070886" cy="428259"/>
              </a:xfrm>
            </p:grpSpPr>
            <p:pic>
              <p:nvPicPr>
                <p:cNvPr id="19" name="Imagem 18" descr="FERO-Mapa_PNG.png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675731" y="3210108"/>
                  <a:ext cx="474263" cy="42825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CaixaDeTexto 11"/>
                <p:cNvSpPr txBox="1"/>
                <p:nvPr/>
              </p:nvSpPr>
              <p:spPr>
                <a:xfrm>
                  <a:off x="7087869" y="3214871"/>
                  <a:ext cx="658748" cy="41549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pt-BR" sz="700" baseline="0">
                      <a:solidFill>
                        <a:schemeClr val="accent1">
                          <a:lumMod val="75000"/>
                        </a:schemeClr>
                      </a:solidFill>
                      <a:latin typeface="Impact" pitchFamily="34" charset="0"/>
                    </a:rPr>
                    <a:t>Federação</a:t>
                  </a:r>
                  <a:br>
                    <a:rPr lang="pt-BR" sz="700">
                      <a:solidFill>
                        <a:schemeClr val="accent1">
                          <a:lumMod val="75000"/>
                        </a:schemeClr>
                      </a:solidFill>
                      <a:latin typeface="Impact" pitchFamily="34" charset="0"/>
                    </a:rPr>
                  </a:br>
                  <a:r>
                    <a:rPr lang="pt-BR" sz="700">
                      <a:solidFill>
                        <a:schemeClr val="accent1">
                          <a:lumMod val="75000"/>
                        </a:schemeClr>
                      </a:solidFill>
                      <a:latin typeface="Impact" pitchFamily="34" charset="0"/>
                    </a:rPr>
                    <a:t>Espírita</a:t>
                  </a:r>
                  <a:r>
                    <a:rPr lang="pt-BR" sz="700" baseline="0">
                      <a:solidFill>
                        <a:schemeClr val="accent1">
                          <a:lumMod val="75000"/>
                        </a:schemeClr>
                      </a:solidFill>
                      <a:latin typeface="Impact" pitchFamily="34" charset="0"/>
                    </a:rPr>
                    <a:t> de</a:t>
                  </a:r>
                  <a:br>
                    <a:rPr lang="pt-BR" sz="700" baseline="0">
                      <a:solidFill>
                        <a:schemeClr val="accent1">
                          <a:lumMod val="75000"/>
                        </a:schemeClr>
                      </a:solidFill>
                      <a:latin typeface="Impact" pitchFamily="34" charset="0"/>
                    </a:rPr>
                  </a:br>
                  <a:r>
                    <a:rPr lang="pt-BR" sz="700" baseline="0">
                      <a:solidFill>
                        <a:schemeClr val="accent1">
                          <a:lumMod val="75000"/>
                        </a:schemeClr>
                      </a:solidFill>
                      <a:latin typeface="Impact" pitchFamily="34" charset="0"/>
                    </a:rPr>
                    <a:t>Rondônia</a:t>
                  </a:r>
                  <a:endParaRPr lang="pt-BR" sz="700">
                    <a:solidFill>
                      <a:schemeClr val="accent1">
                        <a:lumMod val="75000"/>
                      </a:schemeClr>
                    </a:solidFill>
                    <a:latin typeface="Impact" pitchFamily="34" charset="0"/>
                  </a:endParaRPr>
                </a:p>
              </p:txBody>
            </p:sp>
          </p:grpSp>
        </p:grp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89AB85BF-4611-4B29-9573-776B47D4A02A}"/>
              </a:ext>
            </a:extLst>
          </p:cNvPr>
          <p:cNvSpPr txBox="1"/>
          <p:nvPr/>
        </p:nvSpPr>
        <p:spPr>
          <a:xfrm>
            <a:off x="593384" y="1281048"/>
            <a:ext cx="96889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XXVI ENCONTRO DE TRABALHADORES ESPÍRITAS DE RONDÔNIA</a:t>
            </a:r>
          </a:p>
        </p:txBody>
      </p:sp>
    </p:spTree>
    <p:extLst>
      <p:ext uri="{BB962C8B-B14F-4D97-AF65-F5344CB8AC3E}">
        <p14:creationId xmlns:p14="http://schemas.microsoft.com/office/powerpoint/2010/main" val="1216325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pt-BR" dirty="0"/>
            </a:br>
            <a:r>
              <a:rPr lang="pt-BR" dirty="0"/>
              <a:t>ÁREA DE ESTUDOS ESPÍRITAS - AEE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B0BEA501-B02C-42C4-9299-C9EEFA611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9906000" cy="5032375"/>
          </a:xfrm>
        </p:spPr>
        <p:txBody>
          <a:bodyPr/>
          <a:lstStyle/>
          <a:p>
            <a:r>
              <a:rPr lang="pt-BR" sz="4400" dirty="0"/>
              <a:t>A AEE foi criada para englobar todos os estudos que não são preparatórios para atividade específica:</a:t>
            </a:r>
          </a:p>
          <a:p>
            <a:pPr lvl="1"/>
            <a:r>
              <a:rPr lang="pt-BR" sz="4000" dirty="0"/>
              <a:t>ESDE;</a:t>
            </a:r>
          </a:p>
          <a:p>
            <a:pPr lvl="1"/>
            <a:r>
              <a:rPr lang="pt-BR" sz="4000" dirty="0"/>
              <a:t>EADE;</a:t>
            </a:r>
          </a:p>
          <a:p>
            <a:r>
              <a:rPr lang="pt-BR" sz="4400" dirty="0"/>
              <a:t>E agora esta família está se ampliando:</a:t>
            </a:r>
          </a:p>
          <a:p>
            <a:pPr lvl="1"/>
            <a:r>
              <a:rPr lang="pt-BR" sz="4000" dirty="0"/>
              <a:t>IEE (Introdução ao Estudo do Espiritismo);</a:t>
            </a:r>
          </a:p>
          <a:p>
            <a:pPr lvl="1"/>
            <a:r>
              <a:rPr lang="pt-BR" sz="4000" dirty="0"/>
              <a:t>EOB (Estudo das Obras Básicas).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pt-BR" dirty="0"/>
            </a:br>
            <a:r>
              <a:rPr lang="pt-BR" dirty="0"/>
              <a:t>ÁREA DE ESTUDOS ESPÍRITAS - AEE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B0BEA501-B02C-42C4-9299-C9EEFA611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9906000" cy="5032375"/>
          </a:xfrm>
        </p:spPr>
        <p:txBody>
          <a:bodyPr/>
          <a:lstStyle/>
          <a:p>
            <a:r>
              <a:rPr lang="pt-BR" sz="4400" dirty="0"/>
              <a:t>O Conselho Federativo Nacional – CFN já aprovou os dois novos materiais, brevemente as orientações para estas atividades estarão disponíveis para os centros espíritas que tenham interesse em implantá-las.</a:t>
            </a:r>
          </a:p>
        </p:txBody>
      </p:sp>
    </p:spTree>
    <p:extLst>
      <p:ext uri="{BB962C8B-B14F-4D97-AF65-F5344CB8AC3E}">
        <p14:creationId xmlns:p14="http://schemas.microsoft.com/office/powerpoint/2010/main" val="131142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5400" dirty="0"/>
              <a:t>INTRODUÇÃO AO ESTUDO DO ESPIRITISMO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B0BEA501-B02C-42C4-9299-C9EEFA611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9906000" cy="5032375"/>
          </a:xfrm>
        </p:spPr>
        <p:txBody>
          <a:bodyPr/>
          <a:lstStyle/>
          <a:p>
            <a:r>
              <a:rPr lang="pt-BR" sz="4400" dirty="0"/>
              <a:t>O que é?</a:t>
            </a:r>
          </a:p>
          <a:p>
            <a:r>
              <a:rPr lang="pt-BR" sz="4400" dirty="0"/>
              <a:t>Qual a finalidade?</a:t>
            </a:r>
          </a:p>
          <a:p>
            <a:r>
              <a:rPr lang="pt-BR" sz="4400" dirty="0"/>
              <a:t>A quem se aplica?</a:t>
            </a:r>
          </a:p>
          <a:p>
            <a:r>
              <a:rPr lang="pt-BR" sz="4400" dirty="0"/>
              <a:t>É obrigatório?</a:t>
            </a:r>
          </a:p>
          <a:p>
            <a:r>
              <a:rPr lang="pt-BR" sz="4400" dirty="0"/>
              <a:t>Os centros espíritas devem adotar?</a:t>
            </a:r>
          </a:p>
          <a:p>
            <a:r>
              <a:rPr lang="pt-BR" sz="4400" dirty="0"/>
              <a:t>E como fica o ESDE?</a:t>
            </a:r>
          </a:p>
        </p:txBody>
      </p:sp>
    </p:spTree>
    <p:extLst>
      <p:ext uri="{BB962C8B-B14F-4D97-AF65-F5344CB8AC3E}">
        <p14:creationId xmlns:p14="http://schemas.microsoft.com/office/powerpoint/2010/main" val="247619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5400" dirty="0"/>
              <a:t>ESTUDO DAS OBRAS BÁSICAS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B0BEA501-B02C-42C4-9299-C9EEFA611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9906000" cy="5032375"/>
          </a:xfrm>
        </p:spPr>
        <p:txBody>
          <a:bodyPr/>
          <a:lstStyle/>
          <a:p>
            <a:r>
              <a:rPr lang="pt-BR" sz="4400" dirty="0"/>
              <a:t>O que é?</a:t>
            </a:r>
          </a:p>
          <a:p>
            <a:r>
              <a:rPr lang="pt-BR" sz="4400" dirty="0"/>
              <a:t>Vai substituir o ESDE ou EADE?</a:t>
            </a:r>
          </a:p>
          <a:p>
            <a:r>
              <a:rPr lang="pt-BR" sz="4400" dirty="0"/>
              <a:t>Tem que fazer o ESDE antes?</a:t>
            </a:r>
          </a:p>
          <a:p>
            <a:r>
              <a:rPr lang="pt-BR" sz="4400" dirty="0"/>
              <a:t>As obras tem que ser estudadas na sequência cronológica?</a:t>
            </a:r>
          </a:p>
        </p:txBody>
      </p:sp>
    </p:spTree>
    <p:extLst>
      <p:ext uri="{BB962C8B-B14F-4D97-AF65-F5344CB8AC3E}">
        <p14:creationId xmlns:p14="http://schemas.microsoft.com/office/powerpoint/2010/main" val="12093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690689"/>
          </a:xfrm>
        </p:spPr>
        <p:txBody>
          <a:bodyPr/>
          <a:lstStyle/>
          <a:p>
            <a:pPr algn="ctr"/>
            <a:r>
              <a:rPr lang="pt-BR" b="1" dirty="0"/>
              <a:t>Projeto de formação e aperfeiçoamento de facilitadores de estudo do Espiritismo</a:t>
            </a:r>
            <a:endParaRPr lang="pt-BR" sz="5400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B0BEA501-B02C-42C4-9299-C9EEFA611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9906000" cy="5032375"/>
          </a:xfrm>
        </p:spPr>
        <p:txBody>
          <a:bodyPr/>
          <a:lstStyle/>
          <a:p>
            <a:pPr algn="just"/>
            <a:r>
              <a:rPr lang="pt-BR" sz="4400" dirty="0"/>
              <a:t>Objetivo:</a:t>
            </a:r>
          </a:p>
          <a:p>
            <a:pPr lvl="1" algn="just"/>
            <a:r>
              <a:rPr lang="pt-BR" sz="4000" dirty="0"/>
              <a:t>Unificar o processo de formação de monitores da AEE.</a:t>
            </a:r>
          </a:p>
          <a:p>
            <a:pPr lvl="1" algn="just"/>
            <a:r>
              <a:rPr lang="pt-BR" sz="4000" dirty="0"/>
              <a:t>Facilitar o trabalho das Federativas no contato com os centros espíritas.</a:t>
            </a:r>
          </a:p>
          <a:p>
            <a:pPr algn="just"/>
            <a:r>
              <a:rPr lang="pt-BR" sz="4400" dirty="0"/>
              <a:t>Método:</a:t>
            </a:r>
          </a:p>
          <a:p>
            <a:pPr lvl="1" algn="just"/>
            <a:r>
              <a:rPr lang="pt-BR" sz="4000" dirty="0"/>
              <a:t>Estudo focado nas necessidades de aprendizado do adulto.</a:t>
            </a:r>
          </a:p>
        </p:txBody>
      </p:sp>
    </p:spTree>
    <p:extLst>
      <p:ext uri="{BB962C8B-B14F-4D97-AF65-F5344CB8AC3E}">
        <p14:creationId xmlns:p14="http://schemas.microsoft.com/office/powerpoint/2010/main" val="301990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2CE6C-CB2F-4A10-B4BC-12C7E969D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689951"/>
          </a:xfrm>
        </p:spPr>
        <p:txBody>
          <a:bodyPr/>
          <a:lstStyle/>
          <a:p>
            <a:pPr algn="ctr"/>
            <a:r>
              <a:rPr lang="pt-BR" sz="5400" b="1" dirty="0"/>
              <a:t>GRADE DE ATIVIDADES DA AEE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2D6FDAC-312B-48CC-890D-F55F29B7E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474084"/>
              </p:ext>
            </p:extLst>
          </p:nvPr>
        </p:nvGraphicFramePr>
        <p:xfrm>
          <a:off x="0" y="1227664"/>
          <a:ext cx="9906000" cy="6039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1539">
                  <a:extLst>
                    <a:ext uri="{9D8B030D-6E8A-4147-A177-3AD203B41FA5}">
                      <a16:colId xmlns:a16="http://schemas.microsoft.com/office/drawing/2014/main" val="103922437"/>
                    </a:ext>
                  </a:extLst>
                </a:gridCol>
                <a:gridCol w="3164461">
                  <a:extLst>
                    <a:ext uri="{9D8B030D-6E8A-4147-A177-3AD203B41FA5}">
                      <a16:colId xmlns:a16="http://schemas.microsoft.com/office/drawing/2014/main" val="1802357188"/>
                    </a:ext>
                  </a:extLst>
                </a:gridCol>
              </a:tblGrid>
              <a:tr h="1098144">
                <a:tc gridSpan="2">
                  <a:txBody>
                    <a:bodyPr/>
                    <a:lstStyle/>
                    <a:p>
                      <a:pPr algn="ctr"/>
                      <a:r>
                        <a:rPr lang="pt-BR" sz="5400" dirty="0"/>
                        <a:t>TREINAMENTOS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58889"/>
                  </a:ext>
                </a:extLst>
              </a:tr>
              <a:tr h="1510731"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CURSO BÁSICO PARA MONITORES DA ÁREA DE ESTUDO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4400" dirty="0"/>
                    </a:p>
                    <a:p>
                      <a:pPr algn="ctr"/>
                      <a:r>
                        <a:rPr lang="pt-BR" sz="4000" dirty="0"/>
                        <a:t>8H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692054"/>
                  </a:ext>
                </a:extLst>
              </a:tr>
              <a:tr h="1510731"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PREVENÇÃO E ENFRENTAMENTO AO SUICÍDIO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  <a:p>
                      <a:pPr algn="ctr"/>
                      <a:r>
                        <a:rPr lang="pt-BR" sz="4000" dirty="0"/>
                        <a:t>10H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906527"/>
                  </a:ext>
                </a:extLst>
              </a:tr>
              <a:tr h="1510731"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EXPOSITOR ESPÍRITA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5H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94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90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2CE6C-CB2F-4A10-B4BC-12C7E969D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-5935"/>
            <a:ext cx="8543925" cy="689951"/>
          </a:xfrm>
        </p:spPr>
        <p:txBody>
          <a:bodyPr/>
          <a:lstStyle/>
          <a:p>
            <a:pPr algn="ctr"/>
            <a:r>
              <a:rPr lang="pt-BR" sz="5400" b="1" dirty="0"/>
              <a:t>GRADE DE ATIVIDADES DA AEE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2D6FDAC-312B-48CC-890D-F55F29B7E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964337"/>
              </p:ext>
            </p:extLst>
          </p:nvPr>
        </p:nvGraphicFramePr>
        <p:xfrm>
          <a:off x="0" y="675861"/>
          <a:ext cx="9906000" cy="6314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1540">
                  <a:extLst>
                    <a:ext uri="{9D8B030D-6E8A-4147-A177-3AD203B41FA5}">
                      <a16:colId xmlns:a16="http://schemas.microsoft.com/office/drawing/2014/main" val="103922437"/>
                    </a:ext>
                  </a:extLst>
                </a:gridCol>
                <a:gridCol w="3164460">
                  <a:extLst>
                    <a:ext uri="{9D8B030D-6E8A-4147-A177-3AD203B41FA5}">
                      <a16:colId xmlns:a16="http://schemas.microsoft.com/office/drawing/2014/main" val="1802357188"/>
                    </a:ext>
                  </a:extLst>
                </a:gridCol>
              </a:tblGrid>
              <a:tr h="872573">
                <a:tc gridSpan="2">
                  <a:txBody>
                    <a:bodyPr/>
                    <a:lstStyle/>
                    <a:p>
                      <a:pPr algn="ctr"/>
                      <a:r>
                        <a:rPr lang="pt-BR" sz="4400" dirty="0"/>
                        <a:t>SEMINÁRIOS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58889"/>
                  </a:ext>
                </a:extLst>
              </a:tr>
              <a:tr h="63771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Estudo espírita e fé raciocinada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3h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692054"/>
                  </a:ext>
                </a:extLst>
              </a:tr>
              <a:tr h="593349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Literatura espírita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3h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906527"/>
                  </a:ext>
                </a:extLst>
              </a:tr>
              <a:tr h="593349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O Livro dos Espíritos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6h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94065"/>
                  </a:ext>
                </a:extLst>
              </a:tr>
              <a:tr h="63771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Antecedentes do Cristianismo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5h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420034"/>
                  </a:ext>
                </a:extLst>
              </a:tr>
              <a:tr h="63771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Transtornos mentais e obsessão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3h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463268"/>
                  </a:ext>
                </a:extLst>
              </a:tr>
              <a:tr h="63771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As forças íntimas do espírito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4h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258646"/>
                  </a:ext>
                </a:extLst>
              </a:tr>
              <a:tr h="63771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Anjos e demônios na visão espírita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4h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736384"/>
                  </a:ext>
                </a:extLst>
              </a:tr>
              <a:tr h="934319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Brasil coração do mundo pátria do Evangelho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4h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49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888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4177</TotalTime>
  <Words>269</Words>
  <Application>Microsoft Office PowerPoint</Application>
  <PresentationFormat>Papel A4 (210 x 297 mm)</PresentationFormat>
  <Paragraphs>58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Impact</vt:lpstr>
      <vt:lpstr>Tema do Office</vt:lpstr>
      <vt:lpstr>Apresentação do PowerPoint</vt:lpstr>
      <vt:lpstr> ÁREA DE ESTUDOS ESPÍRITAS - AEE</vt:lpstr>
      <vt:lpstr> ÁREA DE ESTUDOS ESPÍRITAS - AEE</vt:lpstr>
      <vt:lpstr>INTRODUÇÃO AO ESTUDO DO ESPIRITISMO</vt:lpstr>
      <vt:lpstr>ESTUDO DAS OBRAS BÁSICAS</vt:lpstr>
      <vt:lpstr>Projeto de formação e aperfeiçoamento de facilitadores de estudo do Espiritismo</vt:lpstr>
      <vt:lpstr>GRADE DE ATIVIDADES DA AEE</vt:lpstr>
      <vt:lpstr>GRADE DE ATIVIDADES DA AEE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Fundamentos da ACSE</dc:title>
  <dc:creator>André Henrique de Siqueira</dc:creator>
  <cp:lastModifiedBy>Vagner</cp:lastModifiedBy>
  <cp:revision>178</cp:revision>
  <dcterms:created xsi:type="dcterms:W3CDTF">2017-03-04T14:57:13Z</dcterms:created>
  <dcterms:modified xsi:type="dcterms:W3CDTF">2017-11-18T19:13:36Z</dcterms:modified>
</cp:coreProperties>
</file>