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  <p:sldMasterId id="2147483816" r:id="rId2"/>
    <p:sldMasterId id="2147483831" r:id="rId3"/>
    <p:sldMasterId id="2147483836" r:id="rId4"/>
    <p:sldMasterId id="2147483848" r:id="rId5"/>
    <p:sldMasterId id="2147483861" r:id="rId6"/>
    <p:sldMasterId id="2147483866" r:id="rId7"/>
    <p:sldMasterId id="2147483879" r:id="rId8"/>
  </p:sldMasterIdLst>
  <p:notesMasterIdLst>
    <p:notesMasterId r:id="rId89"/>
  </p:notesMasterIdLst>
  <p:handoutMasterIdLst>
    <p:handoutMasterId r:id="rId90"/>
  </p:handoutMasterIdLst>
  <p:sldIdLst>
    <p:sldId id="329" r:id="rId9"/>
    <p:sldId id="408" r:id="rId10"/>
    <p:sldId id="412" r:id="rId11"/>
    <p:sldId id="413" r:id="rId12"/>
    <p:sldId id="360" r:id="rId13"/>
    <p:sldId id="362" r:id="rId14"/>
    <p:sldId id="377" r:id="rId15"/>
    <p:sldId id="378" r:id="rId16"/>
    <p:sldId id="403" r:id="rId17"/>
    <p:sldId id="404" r:id="rId18"/>
    <p:sldId id="405" r:id="rId19"/>
    <p:sldId id="355" r:id="rId20"/>
    <p:sldId id="356" r:id="rId21"/>
    <p:sldId id="373" r:id="rId22"/>
    <p:sldId id="358" r:id="rId23"/>
    <p:sldId id="389" r:id="rId24"/>
    <p:sldId id="364" r:id="rId25"/>
    <p:sldId id="365" r:id="rId26"/>
    <p:sldId id="366" r:id="rId27"/>
    <p:sldId id="407" r:id="rId28"/>
    <p:sldId id="409" r:id="rId29"/>
    <p:sldId id="410" r:id="rId30"/>
    <p:sldId id="426" r:id="rId31"/>
    <p:sldId id="424" r:id="rId32"/>
    <p:sldId id="411" r:id="rId33"/>
    <p:sldId id="262" r:id="rId34"/>
    <p:sldId id="367" r:id="rId35"/>
    <p:sldId id="263" r:id="rId36"/>
    <p:sldId id="398" r:id="rId37"/>
    <p:sldId id="289" r:id="rId38"/>
    <p:sldId id="399" r:id="rId39"/>
    <p:sldId id="400" r:id="rId40"/>
    <p:sldId id="264" r:id="rId41"/>
    <p:sldId id="265" r:id="rId42"/>
    <p:sldId id="266" r:id="rId43"/>
    <p:sldId id="267" r:id="rId44"/>
    <p:sldId id="368" r:id="rId45"/>
    <p:sldId id="268" r:id="rId46"/>
    <p:sldId id="290" r:id="rId47"/>
    <p:sldId id="306" r:id="rId48"/>
    <p:sldId id="291" r:id="rId49"/>
    <p:sldId id="269" r:id="rId50"/>
    <p:sldId id="271" r:id="rId51"/>
    <p:sldId id="396" r:id="rId52"/>
    <p:sldId id="333" r:id="rId53"/>
    <p:sldId id="332" r:id="rId54"/>
    <p:sldId id="323" r:id="rId55"/>
    <p:sldId id="325" r:id="rId56"/>
    <p:sldId id="397" r:id="rId57"/>
    <p:sldId id="335" r:id="rId58"/>
    <p:sldId id="336" r:id="rId59"/>
    <p:sldId id="337" r:id="rId60"/>
    <p:sldId id="370" r:id="rId61"/>
    <p:sldId id="386" r:id="rId62"/>
    <p:sldId id="371" r:id="rId63"/>
    <p:sldId id="338" r:id="rId64"/>
    <p:sldId id="401" r:id="rId65"/>
    <p:sldId id="402" r:id="rId66"/>
    <p:sldId id="339" r:id="rId67"/>
    <p:sldId id="340" r:id="rId68"/>
    <p:sldId id="341" r:id="rId69"/>
    <p:sldId id="342" r:id="rId70"/>
    <p:sldId id="387" r:id="rId71"/>
    <p:sldId id="343" r:id="rId72"/>
    <p:sldId id="344" r:id="rId73"/>
    <p:sldId id="345" r:id="rId74"/>
    <p:sldId id="348" r:id="rId75"/>
    <p:sldId id="349" r:id="rId76"/>
    <p:sldId id="391" r:id="rId77"/>
    <p:sldId id="375" r:id="rId78"/>
    <p:sldId id="418" r:id="rId79"/>
    <p:sldId id="376" r:id="rId80"/>
    <p:sldId id="374" r:id="rId81"/>
    <p:sldId id="427" r:id="rId82"/>
    <p:sldId id="428" r:id="rId83"/>
    <p:sldId id="429" r:id="rId84"/>
    <p:sldId id="430" r:id="rId85"/>
    <p:sldId id="431" r:id="rId86"/>
    <p:sldId id="432" r:id="rId87"/>
    <p:sldId id="434" r:id="rId8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3300"/>
    <a:srgbClr val="00003E"/>
    <a:srgbClr val="0B1723"/>
    <a:srgbClr val="000066"/>
    <a:srgbClr val="172E45"/>
    <a:srgbClr val="0000FF"/>
    <a:srgbClr val="001F1E"/>
    <a:srgbClr val="FF1D8E"/>
    <a:srgbClr val="007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4" autoAdjust="0"/>
    <p:restoredTop sz="94894" autoAdjust="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622"/>
    </p:cViewPr>
  </p:sorterViewPr>
  <p:notesViewPr>
    <p:cSldViewPr>
      <p:cViewPr varScale="1">
        <p:scale>
          <a:sx n="56" d="100"/>
          <a:sy n="56" d="100"/>
        </p:scale>
        <p:origin x="-287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slide" Target="slides/slide68.xml"/><Relationship Id="rId84" Type="http://schemas.openxmlformats.org/officeDocument/2006/relationships/slide" Target="slides/slide76.xml"/><Relationship Id="rId89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87" Type="http://schemas.openxmlformats.org/officeDocument/2006/relationships/slide" Target="slides/slide79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90" Type="http://schemas.openxmlformats.org/officeDocument/2006/relationships/handoutMaster" Target="handoutMasters/handout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Relationship Id="rId5" Type="http://schemas.openxmlformats.org/officeDocument/2006/relationships/image" Target="../media/image53.jpeg"/><Relationship Id="rId4" Type="http://schemas.openxmlformats.org/officeDocument/2006/relationships/image" Target="../media/image63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Relationship Id="rId5" Type="http://schemas.openxmlformats.org/officeDocument/2006/relationships/image" Target="../media/image53.jpeg"/><Relationship Id="rId4" Type="http://schemas.openxmlformats.org/officeDocument/2006/relationships/image" Target="../media/image6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3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3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8D9637-D457-1048-9E1F-F87557D4D3E3}" type="doc">
      <dgm:prSet loTypeId="urn:microsoft.com/office/officeart/2005/8/layout/cycle6" loCatId="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4E66B38D-FE66-1049-A749-B3A5337BC0CE}">
      <dgm:prSet phldrT="[Text]"/>
      <dgm:spPr/>
      <dgm:t>
        <a:bodyPr/>
        <a:lstStyle/>
        <a:p>
          <a:r>
            <a:rPr lang="pt-BR" b="1" dirty="0" smtClean="0">
              <a:solidFill>
                <a:schemeClr val="bg1"/>
              </a:solidFill>
            </a:rPr>
            <a:t>Pensamento</a:t>
          </a:r>
          <a:endParaRPr lang="pt-BR" b="1" dirty="0">
            <a:solidFill>
              <a:schemeClr val="bg1"/>
            </a:solidFill>
          </a:endParaRPr>
        </a:p>
      </dgm:t>
    </dgm:pt>
    <dgm:pt modelId="{3E8357CB-F0AF-D944-A6E2-FC9B110A7559}" type="parTrans" cxnId="{C4DC1755-071E-7B4A-8030-8E040119DF47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51D40D19-285E-DC47-A59D-B3F234669541}" type="sibTrans" cxnId="{C4DC1755-071E-7B4A-8030-8E040119DF47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10FE6611-E1C9-5447-8E1A-79D81F32D29E}">
      <dgm:prSet phldrT="[Text]"/>
      <dgm:spPr/>
      <dgm:t>
        <a:bodyPr/>
        <a:lstStyle/>
        <a:p>
          <a:r>
            <a:rPr lang="pt-BR" b="1" dirty="0" smtClean="0">
              <a:solidFill>
                <a:schemeClr val="bg1"/>
              </a:solidFill>
            </a:rPr>
            <a:t>Linguagem</a:t>
          </a:r>
          <a:endParaRPr lang="pt-BR" b="1" dirty="0">
            <a:solidFill>
              <a:schemeClr val="bg1"/>
            </a:solidFill>
          </a:endParaRPr>
        </a:p>
      </dgm:t>
    </dgm:pt>
    <dgm:pt modelId="{A9A10CFF-FCA6-5C49-96D1-E2065BE83F6F}" type="parTrans" cxnId="{56B4A5C9-0081-D440-B36C-B3865B0A0281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50F85297-395A-8543-B29A-8727769C781D}" type="sibTrans" cxnId="{56B4A5C9-0081-D440-B36C-B3865B0A0281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29C0DABF-5D88-8F4F-BAFA-EE6311CD96DE}">
      <dgm:prSet phldrT="[Text]"/>
      <dgm:spPr/>
      <dgm:t>
        <a:bodyPr/>
        <a:lstStyle/>
        <a:p>
          <a:r>
            <a:rPr lang="pt-BR" b="1" dirty="0" smtClean="0">
              <a:solidFill>
                <a:schemeClr val="bg1"/>
              </a:solidFill>
            </a:rPr>
            <a:t>Sentimento</a:t>
          </a:r>
          <a:endParaRPr lang="pt-BR" b="1" dirty="0">
            <a:solidFill>
              <a:schemeClr val="bg1"/>
            </a:solidFill>
          </a:endParaRPr>
        </a:p>
      </dgm:t>
    </dgm:pt>
    <dgm:pt modelId="{F8E648CF-8552-9943-AFE6-8769146F153C}" type="parTrans" cxnId="{633BF644-B8F6-C840-8718-14CCB49F321B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A4715973-D5FE-5943-AC9D-0A219B029C63}" type="sibTrans" cxnId="{633BF644-B8F6-C840-8718-14CCB49F321B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2DA41E62-00B9-9E43-93D9-2D8CE82891F2}">
      <dgm:prSet phldrT="[Text]"/>
      <dgm:spPr/>
      <dgm:t>
        <a:bodyPr/>
        <a:lstStyle/>
        <a:p>
          <a:r>
            <a:rPr lang="pt-BR" b="1" dirty="0" smtClean="0">
              <a:solidFill>
                <a:schemeClr val="bg1"/>
              </a:solidFill>
            </a:rPr>
            <a:t>Atitude</a:t>
          </a:r>
          <a:endParaRPr lang="pt-BR" b="1" dirty="0">
            <a:solidFill>
              <a:schemeClr val="bg1"/>
            </a:solidFill>
          </a:endParaRPr>
        </a:p>
      </dgm:t>
    </dgm:pt>
    <dgm:pt modelId="{52AFEF26-8849-2649-BD91-02BF91226F17}" type="parTrans" cxnId="{14F507D1-9B4F-7343-89FF-447B18431151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5A2A7108-B188-054F-AB33-749ACA9D664E}" type="sibTrans" cxnId="{14F507D1-9B4F-7343-89FF-447B18431151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2C5272A2-7FDA-344F-B29E-EF0FD448AA6B}">
      <dgm:prSet phldrT="[Text]"/>
      <dgm:spPr/>
      <dgm:t>
        <a:bodyPr/>
        <a:lstStyle/>
        <a:p>
          <a:r>
            <a:rPr lang="pt-BR" b="1" dirty="0" smtClean="0">
              <a:solidFill>
                <a:schemeClr val="bg1"/>
              </a:solidFill>
            </a:rPr>
            <a:t>Ação</a:t>
          </a:r>
          <a:endParaRPr lang="pt-BR" b="1" dirty="0">
            <a:solidFill>
              <a:schemeClr val="bg1"/>
            </a:solidFill>
          </a:endParaRPr>
        </a:p>
      </dgm:t>
    </dgm:pt>
    <dgm:pt modelId="{923AFE67-7830-E343-B804-8C75D7F4CB32}" type="parTrans" cxnId="{9509BE21-01A3-AF43-83A8-B071F7B706EE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137A89BD-4AAE-F042-96B1-EBFA78D72D08}" type="sibTrans" cxnId="{9509BE21-01A3-AF43-83A8-B071F7B706EE}">
      <dgm:prSet/>
      <dgm:spPr/>
      <dgm:t>
        <a:bodyPr/>
        <a:lstStyle/>
        <a:p>
          <a:endParaRPr lang="pt-BR" b="1">
            <a:solidFill>
              <a:schemeClr val="tx1"/>
            </a:solidFill>
          </a:endParaRPr>
        </a:p>
      </dgm:t>
    </dgm:pt>
    <dgm:pt modelId="{F614B8DE-66EC-B44A-803B-69E002BB2846}" type="pres">
      <dgm:prSet presAssocID="{958D9637-D457-1048-9E1F-F87557D4D3E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1ABAEB7-F57B-1540-89B3-636D9B527BD4}" type="pres">
      <dgm:prSet presAssocID="{4E66B38D-FE66-1049-A749-B3A5337BC0C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F1B19C1-11D3-734F-8BC9-190FAEED8718}" type="pres">
      <dgm:prSet presAssocID="{4E66B38D-FE66-1049-A749-B3A5337BC0CE}" presName="spNode" presStyleCnt="0"/>
      <dgm:spPr/>
    </dgm:pt>
    <dgm:pt modelId="{55D56E22-5C7C-944D-BBEC-0292E44D0CD6}" type="pres">
      <dgm:prSet presAssocID="{51D40D19-285E-DC47-A59D-B3F234669541}" presName="sibTrans" presStyleLbl="sibTrans1D1" presStyleIdx="0" presStyleCnt="5"/>
      <dgm:spPr/>
      <dgm:t>
        <a:bodyPr/>
        <a:lstStyle/>
        <a:p>
          <a:endParaRPr lang="pt-BR"/>
        </a:p>
      </dgm:t>
    </dgm:pt>
    <dgm:pt modelId="{DBDE16E8-D6B0-474D-BFD5-1D27203EE4E0}" type="pres">
      <dgm:prSet presAssocID="{10FE6611-E1C9-5447-8E1A-79D81F32D29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CB7BCE8-A9B6-E243-9C96-BDD5A65CD743}" type="pres">
      <dgm:prSet presAssocID="{10FE6611-E1C9-5447-8E1A-79D81F32D29E}" presName="spNode" presStyleCnt="0"/>
      <dgm:spPr/>
    </dgm:pt>
    <dgm:pt modelId="{E471061C-C2FF-054F-A4E3-DA3F4D7E1E4B}" type="pres">
      <dgm:prSet presAssocID="{50F85297-395A-8543-B29A-8727769C781D}" presName="sibTrans" presStyleLbl="sibTrans1D1" presStyleIdx="1" presStyleCnt="5"/>
      <dgm:spPr/>
      <dgm:t>
        <a:bodyPr/>
        <a:lstStyle/>
        <a:p>
          <a:endParaRPr lang="pt-BR"/>
        </a:p>
      </dgm:t>
    </dgm:pt>
    <dgm:pt modelId="{086DC205-EE70-7141-8D73-99B8A9C77D67}" type="pres">
      <dgm:prSet presAssocID="{29C0DABF-5D88-8F4F-BAFA-EE6311CD96D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2838FB5-20AE-F846-8967-88DDEDC38E7F}" type="pres">
      <dgm:prSet presAssocID="{29C0DABF-5D88-8F4F-BAFA-EE6311CD96DE}" presName="spNode" presStyleCnt="0"/>
      <dgm:spPr/>
    </dgm:pt>
    <dgm:pt modelId="{F3E95D9F-DD72-C743-8169-6BAA228EC80D}" type="pres">
      <dgm:prSet presAssocID="{A4715973-D5FE-5943-AC9D-0A219B029C63}" presName="sibTrans" presStyleLbl="sibTrans1D1" presStyleIdx="2" presStyleCnt="5"/>
      <dgm:spPr/>
      <dgm:t>
        <a:bodyPr/>
        <a:lstStyle/>
        <a:p>
          <a:endParaRPr lang="pt-BR"/>
        </a:p>
      </dgm:t>
    </dgm:pt>
    <dgm:pt modelId="{03E211CB-0713-894A-B8DD-07DDF94E2CC5}" type="pres">
      <dgm:prSet presAssocID="{2DA41E62-00B9-9E43-93D9-2D8CE82891F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857A79-1800-2046-96D5-5F2EBF4716AC}" type="pres">
      <dgm:prSet presAssocID="{2DA41E62-00B9-9E43-93D9-2D8CE82891F2}" presName="spNode" presStyleCnt="0"/>
      <dgm:spPr/>
    </dgm:pt>
    <dgm:pt modelId="{5074FC92-9CDF-6044-822B-A6A51920AC83}" type="pres">
      <dgm:prSet presAssocID="{5A2A7108-B188-054F-AB33-749ACA9D664E}" presName="sibTrans" presStyleLbl="sibTrans1D1" presStyleIdx="3" presStyleCnt="5"/>
      <dgm:spPr/>
      <dgm:t>
        <a:bodyPr/>
        <a:lstStyle/>
        <a:p>
          <a:endParaRPr lang="pt-BR"/>
        </a:p>
      </dgm:t>
    </dgm:pt>
    <dgm:pt modelId="{C37CDC5F-3CE3-BF46-A4F4-FF5DD073DE7D}" type="pres">
      <dgm:prSet presAssocID="{2C5272A2-7FDA-344F-B29E-EF0FD448AA6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A78C572-8E8E-B64D-88F1-4EEA2B289B9B}" type="pres">
      <dgm:prSet presAssocID="{2C5272A2-7FDA-344F-B29E-EF0FD448AA6B}" presName="spNode" presStyleCnt="0"/>
      <dgm:spPr/>
    </dgm:pt>
    <dgm:pt modelId="{93EF3AED-75CD-7145-B73E-3843C0A6F6DF}" type="pres">
      <dgm:prSet presAssocID="{137A89BD-4AAE-F042-96B1-EBFA78D72D08}" presName="sibTrans" presStyleLbl="sibTrans1D1" presStyleIdx="4" presStyleCnt="5"/>
      <dgm:spPr/>
      <dgm:t>
        <a:bodyPr/>
        <a:lstStyle/>
        <a:p>
          <a:endParaRPr lang="pt-BR"/>
        </a:p>
      </dgm:t>
    </dgm:pt>
  </dgm:ptLst>
  <dgm:cxnLst>
    <dgm:cxn modelId="{C4DC1755-071E-7B4A-8030-8E040119DF47}" srcId="{958D9637-D457-1048-9E1F-F87557D4D3E3}" destId="{4E66B38D-FE66-1049-A749-B3A5337BC0CE}" srcOrd="0" destOrd="0" parTransId="{3E8357CB-F0AF-D944-A6E2-FC9B110A7559}" sibTransId="{51D40D19-285E-DC47-A59D-B3F234669541}"/>
    <dgm:cxn modelId="{14F507D1-9B4F-7343-89FF-447B18431151}" srcId="{958D9637-D457-1048-9E1F-F87557D4D3E3}" destId="{2DA41E62-00B9-9E43-93D9-2D8CE82891F2}" srcOrd="3" destOrd="0" parTransId="{52AFEF26-8849-2649-BD91-02BF91226F17}" sibTransId="{5A2A7108-B188-054F-AB33-749ACA9D664E}"/>
    <dgm:cxn modelId="{CBFC5B59-4B32-44D3-BD36-97945B08E81D}" type="presOf" srcId="{51D40D19-285E-DC47-A59D-B3F234669541}" destId="{55D56E22-5C7C-944D-BBEC-0292E44D0CD6}" srcOrd="0" destOrd="0" presId="urn:microsoft.com/office/officeart/2005/8/layout/cycle6"/>
    <dgm:cxn modelId="{214D425B-A5F7-4200-840E-CBF6BE2CA15D}" type="presOf" srcId="{10FE6611-E1C9-5447-8E1A-79D81F32D29E}" destId="{DBDE16E8-D6B0-474D-BFD5-1D27203EE4E0}" srcOrd="0" destOrd="0" presId="urn:microsoft.com/office/officeart/2005/8/layout/cycle6"/>
    <dgm:cxn modelId="{4DB48FC0-2123-40EA-88E4-E97254A4991C}" type="presOf" srcId="{958D9637-D457-1048-9E1F-F87557D4D3E3}" destId="{F614B8DE-66EC-B44A-803B-69E002BB2846}" srcOrd="0" destOrd="0" presId="urn:microsoft.com/office/officeart/2005/8/layout/cycle6"/>
    <dgm:cxn modelId="{4225146A-B783-4108-8A20-CC2F5F001B88}" type="presOf" srcId="{29C0DABF-5D88-8F4F-BAFA-EE6311CD96DE}" destId="{086DC205-EE70-7141-8D73-99B8A9C77D67}" srcOrd="0" destOrd="0" presId="urn:microsoft.com/office/officeart/2005/8/layout/cycle6"/>
    <dgm:cxn modelId="{BEE11063-726A-4ADE-A356-C4EA466BE6A5}" type="presOf" srcId="{2C5272A2-7FDA-344F-B29E-EF0FD448AA6B}" destId="{C37CDC5F-3CE3-BF46-A4F4-FF5DD073DE7D}" srcOrd="0" destOrd="0" presId="urn:microsoft.com/office/officeart/2005/8/layout/cycle6"/>
    <dgm:cxn modelId="{9509BE21-01A3-AF43-83A8-B071F7B706EE}" srcId="{958D9637-D457-1048-9E1F-F87557D4D3E3}" destId="{2C5272A2-7FDA-344F-B29E-EF0FD448AA6B}" srcOrd="4" destOrd="0" parTransId="{923AFE67-7830-E343-B804-8C75D7F4CB32}" sibTransId="{137A89BD-4AAE-F042-96B1-EBFA78D72D08}"/>
    <dgm:cxn modelId="{532BDB2B-33E7-46B7-A69F-B612725E3247}" type="presOf" srcId="{50F85297-395A-8543-B29A-8727769C781D}" destId="{E471061C-C2FF-054F-A4E3-DA3F4D7E1E4B}" srcOrd="0" destOrd="0" presId="urn:microsoft.com/office/officeart/2005/8/layout/cycle6"/>
    <dgm:cxn modelId="{01E2E24E-1C61-4E6D-86A0-B447FDD4D3E4}" type="presOf" srcId="{5A2A7108-B188-054F-AB33-749ACA9D664E}" destId="{5074FC92-9CDF-6044-822B-A6A51920AC83}" srcOrd="0" destOrd="0" presId="urn:microsoft.com/office/officeart/2005/8/layout/cycle6"/>
    <dgm:cxn modelId="{A1262F73-88D4-45E0-8909-A161806397E9}" type="presOf" srcId="{4E66B38D-FE66-1049-A749-B3A5337BC0CE}" destId="{41ABAEB7-F57B-1540-89B3-636D9B527BD4}" srcOrd="0" destOrd="0" presId="urn:microsoft.com/office/officeart/2005/8/layout/cycle6"/>
    <dgm:cxn modelId="{FBA00EA2-787E-424B-8E59-906ED8B71FF1}" type="presOf" srcId="{137A89BD-4AAE-F042-96B1-EBFA78D72D08}" destId="{93EF3AED-75CD-7145-B73E-3843C0A6F6DF}" srcOrd="0" destOrd="0" presId="urn:microsoft.com/office/officeart/2005/8/layout/cycle6"/>
    <dgm:cxn modelId="{C316668E-0F1D-4190-A17F-646CB2C1A276}" type="presOf" srcId="{2DA41E62-00B9-9E43-93D9-2D8CE82891F2}" destId="{03E211CB-0713-894A-B8DD-07DDF94E2CC5}" srcOrd="0" destOrd="0" presId="urn:microsoft.com/office/officeart/2005/8/layout/cycle6"/>
    <dgm:cxn modelId="{70A871FF-3881-40E0-9AFE-6766B6E61272}" type="presOf" srcId="{A4715973-D5FE-5943-AC9D-0A219B029C63}" destId="{F3E95D9F-DD72-C743-8169-6BAA228EC80D}" srcOrd="0" destOrd="0" presId="urn:microsoft.com/office/officeart/2005/8/layout/cycle6"/>
    <dgm:cxn modelId="{633BF644-B8F6-C840-8718-14CCB49F321B}" srcId="{958D9637-D457-1048-9E1F-F87557D4D3E3}" destId="{29C0DABF-5D88-8F4F-BAFA-EE6311CD96DE}" srcOrd="2" destOrd="0" parTransId="{F8E648CF-8552-9943-AFE6-8769146F153C}" sibTransId="{A4715973-D5FE-5943-AC9D-0A219B029C63}"/>
    <dgm:cxn modelId="{56B4A5C9-0081-D440-B36C-B3865B0A0281}" srcId="{958D9637-D457-1048-9E1F-F87557D4D3E3}" destId="{10FE6611-E1C9-5447-8E1A-79D81F32D29E}" srcOrd="1" destOrd="0" parTransId="{A9A10CFF-FCA6-5C49-96D1-E2065BE83F6F}" sibTransId="{50F85297-395A-8543-B29A-8727769C781D}"/>
    <dgm:cxn modelId="{B9F9728E-8036-403C-AB74-2180B0EE843F}" type="presParOf" srcId="{F614B8DE-66EC-B44A-803B-69E002BB2846}" destId="{41ABAEB7-F57B-1540-89B3-636D9B527BD4}" srcOrd="0" destOrd="0" presId="urn:microsoft.com/office/officeart/2005/8/layout/cycle6"/>
    <dgm:cxn modelId="{60051C42-A2FD-46E4-92A9-E9441B1E3C25}" type="presParOf" srcId="{F614B8DE-66EC-B44A-803B-69E002BB2846}" destId="{DF1B19C1-11D3-734F-8BC9-190FAEED8718}" srcOrd="1" destOrd="0" presId="urn:microsoft.com/office/officeart/2005/8/layout/cycle6"/>
    <dgm:cxn modelId="{F2B65339-4326-440A-9435-CC998B738228}" type="presParOf" srcId="{F614B8DE-66EC-B44A-803B-69E002BB2846}" destId="{55D56E22-5C7C-944D-BBEC-0292E44D0CD6}" srcOrd="2" destOrd="0" presId="urn:microsoft.com/office/officeart/2005/8/layout/cycle6"/>
    <dgm:cxn modelId="{3519A50F-21C0-4369-9393-3D794FC0FA56}" type="presParOf" srcId="{F614B8DE-66EC-B44A-803B-69E002BB2846}" destId="{DBDE16E8-D6B0-474D-BFD5-1D27203EE4E0}" srcOrd="3" destOrd="0" presId="urn:microsoft.com/office/officeart/2005/8/layout/cycle6"/>
    <dgm:cxn modelId="{93B83B41-CE38-4D45-888F-563F7AD806C8}" type="presParOf" srcId="{F614B8DE-66EC-B44A-803B-69E002BB2846}" destId="{1CB7BCE8-A9B6-E243-9C96-BDD5A65CD743}" srcOrd="4" destOrd="0" presId="urn:microsoft.com/office/officeart/2005/8/layout/cycle6"/>
    <dgm:cxn modelId="{5A34534A-86B3-4331-BA00-DC48AD2B3B19}" type="presParOf" srcId="{F614B8DE-66EC-B44A-803B-69E002BB2846}" destId="{E471061C-C2FF-054F-A4E3-DA3F4D7E1E4B}" srcOrd="5" destOrd="0" presId="urn:microsoft.com/office/officeart/2005/8/layout/cycle6"/>
    <dgm:cxn modelId="{B403B917-74A5-4964-90AB-263AD970B20D}" type="presParOf" srcId="{F614B8DE-66EC-B44A-803B-69E002BB2846}" destId="{086DC205-EE70-7141-8D73-99B8A9C77D67}" srcOrd="6" destOrd="0" presId="urn:microsoft.com/office/officeart/2005/8/layout/cycle6"/>
    <dgm:cxn modelId="{B2C3439E-25B1-44B6-9147-B4C08ACCD4ED}" type="presParOf" srcId="{F614B8DE-66EC-B44A-803B-69E002BB2846}" destId="{82838FB5-20AE-F846-8967-88DDEDC38E7F}" srcOrd="7" destOrd="0" presId="urn:microsoft.com/office/officeart/2005/8/layout/cycle6"/>
    <dgm:cxn modelId="{9C6A28C8-CEE3-43F8-9FFE-24A0D6CBCA2D}" type="presParOf" srcId="{F614B8DE-66EC-B44A-803B-69E002BB2846}" destId="{F3E95D9F-DD72-C743-8169-6BAA228EC80D}" srcOrd="8" destOrd="0" presId="urn:microsoft.com/office/officeart/2005/8/layout/cycle6"/>
    <dgm:cxn modelId="{33FD43CE-999E-452B-9D9B-7B44B68FE54B}" type="presParOf" srcId="{F614B8DE-66EC-B44A-803B-69E002BB2846}" destId="{03E211CB-0713-894A-B8DD-07DDF94E2CC5}" srcOrd="9" destOrd="0" presId="urn:microsoft.com/office/officeart/2005/8/layout/cycle6"/>
    <dgm:cxn modelId="{6E0B02BB-95D9-4AB7-9984-AAD04DFB053A}" type="presParOf" srcId="{F614B8DE-66EC-B44A-803B-69E002BB2846}" destId="{81857A79-1800-2046-96D5-5F2EBF4716AC}" srcOrd="10" destOrd="0" presId="urn:microsoft.com/office/officeart/2005/8/layout/cycle6"/>
    <dgm:cxn modelId="{7604931B-B157-44E7-A799-9C8678A3FB67}" type="presParOf" srcId="{F614B8DE-66EC-B44A-803B-69E002BB2846}" destId="{5074FC92-9CDF-6044-822B-A6A51920AC83}" srcOrd="11" destOrd="0" presId="urn:microsoft.com/office/officeart/2005/8/layout/cycle6"/>
    <dgm:cxn modelId="{2D249416-E014-4BDD-81D2-2CE954A96D9E}" type="presParOf" srcId="{F614B8DE-66EC-B44A-803B-69E002BB2846}" destId="{C37CDC5F-3CE3-BF46-A4F4-FF5DD073DE7D}" srcOrd="12" destOrd="0" presId="urn:microsoft.com/office/officeart/2005/8/layout/cycle6"/>
    <dgm:cxn modelId="{D526AD62-C00F-444F-98C1-4A6CD6F97CC7}" type="presParOf" srcId="{F614B8DE-66EC-B44A-803B-69E002BB2846}" destId="{CA78C572-8E8E-B64D-88F1-4EEA2B289B9B}" srcOrd="13" destOrd="0" presId="urn:microsoft.com/office/officeart/2005/8/layout/cycle6"/>
    <dgm:cxn modelId="{7EFFD901-8024-4AB2-A8C8-1DDAEE02F88F}" type="presParOf" srcId="{F614B8DE-66EC-B44A-803B-69E002BB2846}" destId="{93EF3AED-75CD-7145-B73E-3843C0A6F6DF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A46F39-7644-4714-B655-3F112CB8EB81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0FBCF5A-B441-4933-848C-2FCD32F706F4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C00000"/>
          </a:solidFill>
        </a:ln>
      </dgm:spPr>
      <dgm:t>
        <a:bodyPr/>
        <a:lstStyle/>
        <a:p>
          <a:r>
            <a:rPr lang="pt-BR" sz="2400" b="1" dirty="0" smtClean="0">
              <a:solidFill>
                <a:srgbClr val="C00000"/>
              </a:solidFill>
              <a:effectLst/>
              <a:latin typeface="Arial Black" pitchFamily="34" charset="0"/>
            </a:rPr>
            <a:t>Serenidade</a:t>
          </a:r>
          <a:endParaRPr lang="pt-BR" sz="2400" b="1" dirty="0">
            <a:solidFill>
              <a:srgbClr val="C00000"/>
            </a:solidFill>
            <a:effectLst/>
            <a:latin typeface="Arial Black" pitchFamily="34" charset="0"/>
          </a:endParaRPr>
        </a:p>
      </dgm:t>
    </dgm:pt>
    <dgm:pt modelId="{468CB432-ACD5-4EA3-8571-27080E550BC1}" type="parTrans" cxnId="{C705EBC3-65BE-4702-A87E-C99060466A6C}">
      <dgm:prSet/>
      <dgm:spPr/>
      <dgm:t>
        <a:bodyPr/>
        <a:lstStyle/>
        <a:p>
          <a:endParaRPr lang="pt-BR"/>
        </a:p>
      </dgm:t>
    </dgm:pt>
    <dgm:pt modelId="{3BF4F369-8E67-4ECA-A7AC-0BDDE179464E}" type="sibTrans" cxnId="{C705EBC3-65BE-4702-A87E-C99060466A6C}">
      <dgm:prSet/>
      <dgm:spPr/>
      <dgm:t>
        <a:bodyPr/>
        <a:lstStyle/>
        <a:p>
          <a:endParaRPr lang="pt-BR"/>
        </a:p>
      </dgm:t>
    </dgm:pt>
    <dgm:pt modelId="{457DF2B1-4F36-490F-B3EE-ACBB51FA46DA}">
      <dgm:prSet phldrT="[Texto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solidFill>
            <a:srgbClr val="00FF00"/>
          </a:solidFill>
        </a:ln>
      </dgm:spPr>
      <dgm:t>
        <a:bodyPr/>
        <a:lstStyle/>
        <a:p>
          <a:r>
            <a:rPr lang="pt-BR" sz="2400" b="1" dirty="0" smtClean="0">
              <a:solidFill>
                <a:srgbClr val="00FF00"/>
              </a:solidFill>
              <a:latin typeface="Arial Black" pitchFamily="34" charset="0"/>
            </a:rPr>
            <a:t>Ponderação</a:t>
          </a:r>
        </a:p>
      </dgm:t>
    </dgm:pt>
    <dgm:pt modelId="{AE120C36-AFAD-4ACE-98B9-D3D6AC516147}" type="parTrans" cxnId="{01A71F83-AAD9-4CDF-A92A-619750D5E05A}">
      <dgm:prSet/>
      <dgm:spPr/>
      <dgm:t>
        <a:bodyPr/>
        <a:lstStyle/>
        <a:p>
          <a:endParaRPr lang="pt-BR"/>
        </a:p>
      </dgm:t>
    </dgm:pt>
    <dgm:pt modelId="{C5F07979-C646-46EC-B25D-D2917B329C26}" type="sibTrans" cxnId="{01A71F83-AAD9-4CDF-A92A-619750D5E05A}">
      <dgm:prSet/>
      <dgm:spPr/>
      <dgm:t>
        <a:bodyPr/>
        <a:lstStyle/>
        <a:p>
          <a:endParaRPr lang="pt-BR"/>
        </a:p>
      </dgm:t>
    </dgm:pt>
    <dgm:pt modelId="{02FC0100-EE30-4737-BA09-4285178C4F41}">
      <dgm:prSet phldrT="[Texto]"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  <a:ln>
          <a:solidFill>
            <a:srgbClr val="FFFF00"/>
          </a:solidFill>
        </a:ln>
      </dgm:spPr>
      <dgm:t>
        <a:bodyPr/>
        <a:lstStyle/>
        <a:p>
          <a:r>
            <a:rPr lang="pt-BR" sz="2400" dirty="0" smtClean="0">
              <a:solidFill>
                <a:srgbClr val="FFFF00"/>
              </a:solidFill>
              <a:latin typeface="Arial Black" pitchFamily="34" charset="0"/>
            </a:rPr>
            <a:t>Segurança</a:t>
          </a:r>
        </a:p>
      </dgm:t>
    </dgm:pt>
    <dgm:pt modelId="{E25B3325-3489-4C45-A052-BA9DFFB2C76D}" type="parTrans" cxnId="{8CA4D74D-76B9-4AC3-BD3F-48FCBFB14EBF}">
      <dgm:prSet/>
      <dgm:spPr/>
      <dgm:t>
        <a:bodyPr/>
        <a:lstStyle/>
        <a:p>
          <a:endParaRPr lang="pt-BR"/>
        </a:p>
      </dgm:t>
    </dgm:pt>
    <dgm:pt modelId="{8957525A-04BD-4277-8A7A-86E408FBBE7D}" type="sibTrans" cxnId="{8CA4D74D-76B9-4AC3-BD3F-48FCBFB14EBF}">
      <dgm:prSet/>
      <dgm:spPr/>
      <dgm:t>
        <a:bodyPr/>
        <a:lstStyle/>
        <a:p>
          <a:endParaRPr lang="pt-BR"/>
        </a:p>
      </dgm:t>
    </dgm:pt>
    <dgm:pt modelId="{C50DE478-A175-4A75-8D43-5F6D5D0DCFB7}">
      <dgm:prSet phldrT="[Texto]"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  <a:ln>
          <a:solidFill>
            <a:srgbClr val="F6F2E2"/>
          </a:solidFill>
        </a:ln>
      </dgm:spPr>
      <dgm:t>
        <a:bodyPr/>
        <a:lstStyle/>
        <a:p>
          <a:r>
            <a:rPr lang="pt-BR" sz="2400" b="1" dirty="0" smtClean="0">
              <a:solidFill>
                <a:schemeClr val="tx1">
                  <a:lumMod val="85000"/>
                </a:schemeClr>
              </a:solidFill>
              <a:latin typeface="Arial Black" pitchFamily="34" charset="0"/>
            </a:rPr>
            <a:t>Paciência</a:t>
          </a:r>
        </a:p>
      </dgm:t>
    </dgm:pt>
    <dgm:pt modelId="{D3403370-4900-4428-9218-02ABC76AF15F}" type="parTrans" cxnId="{9CCE668B-6422-4EED-AFCF-5DA0E3B0F1D0}">
      <dgm:prSet/>
      <dgm:spPr/>
      <dgm:t>
        <a:bodyPr/>
        <a:lstStyle/>
        <a:p>
          <a:endParaRPr lang="pt-BR"/>
        </a:p>
      </dgm:t>
    </dgm:pt>
    <dgm:pt modelId="{199AB784-66FC-4C0C-ABF0-4C0D538FBC0C}" type="sibTrans" cxnId="{9CCE668B-6422-4EED-AFCF-5DA0E3B0F1D0}">
      <dgm:prSet/>
      <dgm:spPr/>
      <dgm:t>
        <a:bodyPr/>
        <a:lstStyle/>
        <a:p>
          <a:endParaRPr lang="pt-BR"/>
        </a:p>
      </dgm:t>
    </dgm:pt>
    <dgm:pt modelId="{03EC1EE3-032D-4F47-A8C8-7C7597629951}">
      <dgm:prSet phldrT="[Texto]" custT="1"/>
      <dgm:spPr>
        <a:blipFill rotWithShape="0">
          <a:blip xmlns:r="http://schemas.openxmlformats.org/officeDocument/2006/relationships" r:embed="rId5"/>
          <a:tile tx="0" ty="0" sx="100000" sy="100000" flip="none" algn="tl"/>
        </a:blipFill>
        <a:ln w="57150">
          <a:solidFill>
            <a:srgbClr val="000054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  <a:softEdge rad="31750"/>
        </a:effectLst>
        <a:scene3d>
          <a:camera prst="orthographicFront"/>
          <a:lightRig rig="balanced" dir="t"/>
        </a:scene3d>
        <a:sp3d extrusionH="63500">
          <a:bevelT/>
          <a:extrusionClr>
            <a:schemeClr val="tx1"/>
          </a:extrusionClr>
        </a:sp3d>
      </dgm:spPr>
      <dgm:t>
        <a:bodyPr/>
        <a:lstStyle/>
        <a:p>
          <a:r>
            <a:rPr lang="pt-BR" sz="2400" b="1" dirty="0" smtClean="0">
              <a:solidFill>
                <a:srgbClr val="000054"/>
              </a:solidFill>
              <a:latin typeface="Gill Sans Ultra Bold" pitchFamily="34" charset="0"/>
            </a:rPr>
            <a:t>Equilíbrio Emocional</a:t>
          </a:r>
          <a:endParaRPr lang="pt-BR" sz="2400" b="1" dirty="0">
            <a:solidFill>
              <a:srgbClr val="000054"/>
            </a:solidFill>
            <a:latin typeface="Gill Sans Ultra Bold" pitchFamily="34" charset="0"/>
          </a:endParaRPr>
        </a:p>
      </dgm:t>
    </dgm:pt>
    <dgm:pt modelId="{5608E522-84EC-480F-90FE-99FE1DAD7005}" type="sibTrans" cxnId="{5D4B823B-F749-4427-BACE-6C8088CEF59E}">
      <dgm:prSet/>
      <dgm:spPr/>
      <dgm:t>
        <a:bodyPr/>
        <a:lstStyle/>
        <a:p>
          <a:endParaRPr lang="pt-BR"/>
        </a:p>
      </dgm:t>
    </dgm:pt>
    <dgm:pt modelId="{87FFB431-5902-4679-8014-688FB6219FA6}" type="parTrans" cxnId="{5D4B823B-F749-4427-BACE-6C8088CEF59E}">
      <dgm:prSet/>
      <dgm:spPr/>
      <dgm:t>
        <a:bodyPr/>
        <a:lstStyle/>
        <a:p>
          <a:endParaRPr lang="pt-BR"/>
        </a:p>
      </dgm:t>
    </dgm:pt>
    <dgm:pt modelId="{32CF1248-4094-4F45-818C-E746ACCBD806}" type="pres">
      <dgm:prSet presAssocID="{68A46F39-7644-4714-B655-3F112CB8EB8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9D0FDCB-F144-4E11-B6C2-9F374446BD6B}" type="pres">
      <dgm:prSet presAssocID="{68A46F39-7644-4714-B655-3F112CB8EB81}" presName="radial" presStyleCnt="0">
        <dgm:presLayoutVars>
          <dgm:animLvl val="ctr"/>
        </dgm:presLayoutVars>
      </dgm:prSet>
      <dgm:spPr/>
    </dgm:pt>
    <dgm:pt modelId="{AC6AE853-80FB-4139-8C15-83B0754A7756}" type="pres">
      <dgm:prSet presAssocID="{03EC1EE3-032D-4F47-A8C8-7C7597629951}" presName="centerShape" presStyleLbl="vennNode1" presStyleIdx="0" presStyleCnt="5" custScaleX="110008" custScaleY="107430"/>
      <dgm:spPr/>
      <dgm:t>
        <a:bodyPr/>
        <a:lstStyle/>
        <a:p>
          <a:endParaRPr lang="pt-BR"/>
        </a:p>
      </dgm:t>
    </dgm:pt>
    <dgm:pt modelId="{342FB195-87DA-4F39-AF20-9EDEF26C982B}" type="pres">
      <dgm:prSet presAssocID="{F0FBCF5A-B441-4933-848C-2FCD32F706F4}" presName="node" presStyleLbl="vennNode1" presStyleIdx="1" presStyleCnt="5" custScaleX="214945" custScaleY="112626" custRadScaleRad="10464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EFBB14B-84A0-4761-866E-429F55276830}" type="pres">
      <dgm:prSet presAssocID="{457DF2B1-4F36-490F-B3EE-ACBB51FA46DA}" presName="node" presStyleLbl="vennNode1" presStyleIdx="2" presStyleCnt="5" custScaleX="203333" custScaleY="134748" custRadScaleRad="150377" custRadScaleInc="-57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5AB0E2-20B6-4CF4-B582-1E281B77AB57}" type="pres">
      <dgm:prSet presAssocID="{02FC0100-EE30-4737-BA09-4285178C4F41}" presName="node" presStyleLbl="vennNode1" presStyleIdx="3" presStyleCnt="5" custScaleX="208996" custScaleY="117515" custRadScaleRad="10270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9277D7-13FE-44F1-B62F-7037CABC8C86}" type="pres">
      <dgm:prSet presAssocID="{C50DE478-A175-4A75-8D43-5F6D5D0DCFB7}" presName="node" presStyleLbl="vennNode1" presStyleIdx="4" presStyleCnt="5" custScaleX="203901" custScaleY="126984" custRadScaleRad="14099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D4B823B-F749-4427-BACE-6C8088CEF59E}" srcId="{68A46F39-7644-4714-B655-3F112CB8EB81}" destId="{03EC1EE3-032D-4F47-A8C8-7C7597629951}" srcOrd="0" destOrd="0" parTransId="{87FFB431-5902-4679-8014-688FB6219FA6}" sibTransId="{5608E522-84EC-480F-90FE-99FE1DAD7005}"/>
    <dgm:cxn modelId="{8CA4D74D-76B9-4AC3-BD3F-48FCBFB14EBF}" srcId="{03EC1EE3-032D-4F47-A8C8-7C7597629951}" destId="{02FC0100-EE30-4737-BA09-4285178C4F41}" srcOrd="2" destOrd="0" parTransId="{E25B3325-3489-4C45-A052-BA9DFFB2C76D}" sibTransId="{8957525A-04BD-4277-8A7A-86E408FBBE7D}"/>
    <dgm:cxn modelId="{2802614D-6A15-476E-8730-0397A15C4459}" type="presOf" srcId="{02FC0100-EE30-4737-BA09-4285178C4F41}" destId="{305AB0E2-20B6-4CF4-B582-1E281B77AB57}" srcOrd="0" destOrd="0" presId="urn:microsoft.com/office/officeart/2005/8/layout/radial3"/>
    <dgm:cxn modelId="{C705EBC3-65BE-4702-A87E-C99060466A6C}" srcId="{03EC1EE3-032D-4F47-A8C8-7C7597629951}" destId="{F0FBCF5A-B441-4933-848C-2FCD32F706F4}" srcOrd="0" destOrd="0" parTransId="{468CB432-ACD5-4EA3-8571-27080E550BC1}" sibTransId="{3BF4F369-8E67-4ECA-A7AC-0BDDE179464E}"/>
    <dgm:cxn modelId="{98BDA3BC-A5CB-4840-ABFE-E88F9F8C62E9}" type="presOf" srcId="{68A46F39-7644-4714-B655-3F112CB8EB81}" destId="{32CF1248-4094-4F45-818C-E746ACCBD806}" srcOrd="0" destOrd="0" presId="urn:microsoft.com/office/officeart/2005/8/layout/radial3"/>
    <dgm:cxn modelId="{FCB7C167-0DD3-424D-BACE-9F7E4DC797E1}" type="presOf" srcId="{457DF2B1-4F36-490F-B3EE-ACBB51FA46DA}" destId="{9EFBB14B-84A0-4761-866E-429F55276830}" srcOrd="0" destOrd="0" presId="urn:microsoft.com/office/officeart/2005/8/layout/radial3"/>
    <dgm:cxn modelId="{9CCE668B-6422-4EED-AFCF-5DA0E3B0F1D0}" srcId="{03EC1EE3-032D-4F47-A8C8-7C7597629951}" destId="{C50DE478-A175-4A75-8D43-5F6D5D0DCFB7}" srcOrd="3" destOrd="0" parTransId="{D3403370-4900-4428-9218-02ABC76AF15F}" sibTransId="{199AB784-66FC-4C0C-ABF0-4C0D538FBC0C}"/>
    <dgm:cxn modelId="{20F0431A-13CE-47A5-8069-04E9751883EE}" type="presOf" srcId="{03EC1EE3-032D-4F47-A8C8-7C7597629951}" destId="{AC6AE853-80FB-4139-8C15-83B0754A7756}" srcOrd="0" destOrd="0" presId="urn:microsoft.com/office/officeart/2005/8/layout/radial3"/>
    <dgm:cxn modelId="{D6B37542-59B6-4FCE-AC48-1BA18210D98F}" type="presOf" srcId="{C50DE478-A175-4A75-8D43-5F6D5D0DCFB7}" destId="{A59277D7-13FE-44F1-B62F-7037CABC8C86}" srcOrd="0" destOrd="0" presId="urn:microsoft.com/office/officeart/2005/8/layout/radial3"/>
    <dgm:cxn modelId="{BBF2BFDC-78B9-40E2-B786-0BEEC4AC0B7F}" type="presOf" srcId="{F0FBCF5A-B441-4933-848C-2FCD32F706F4}" destId="{342FB195-87DA-4F39-AF20-9EDEF26C982B}" srcOrd="0" destOrd="0" presId="urn:microsoft.com/office/officeart/2005/8/layout/radial3"/>
    <dgm:cxn modelId="{01A71F83-AAD9-4CDF-A92A-619750D5E05A}" srcId="{03EC1EE3-032D-4F47-A8C8-7C7597629951}" destId="{457DF2B1-4F36-490F-B3EE-ACBB51FA46DA}" srcOrd="1" destOrd="0" parTransId="{AE120C36-AFAD-4ACE-98B9-D3D6AC516147}" sibTransId="{C5F07979-C646-46EC-B25D-D2917B329C26}"/>
    <dgm:cxn modelId="{43E165DE-9D74-474F-BD86-47952DC34536}" type="presParOf" srcId="{32CF1248-4094-4F45-818C-E746ACCBD806}" destId="{79D0FDCB-F144-4E11-B6C2-9F374446BD6B}" srcOrd="0" destOrd="0" presId="urn:microsoft.com/office/officeart/2005/8/layout/radial3"/>
    <dgm:cxn modelId="{86CA81B5-6A0A-487E-A3BD-19FF6E911938}" type="presParOf" srcId="{79D0FDCB-F144-4E11-B6C2-9F374446BD6B}" destId="{AC6AE853-80FB-4139-8C15-83B0754A7756}" srcOrd="0" destOrd="0" presId="urn:microsoft.com/office/officeart/2005/8/layout/radial3"/>
    <dgm:cxn modelId="{091DA479-7136-4687-8B3F-3F3756470C18}" type="presParOf" srcId="{79D0FDCB-F144-4E11-B6C2-9F374446BD6B}" destId="{342FB195-87DA-4F39-AF20-9EDEF26C982B}" srcOrd="1" destOrd="0" presId="urn:microsoft.com/office/officeart/2005/8/layout/radial3"/>
    <dgm:cxn modelId="{B1BA4945-6024-4EB0-908D-B051F40D8970}" type="presParOf" srcId="{79D0FDCB-F144-4E11-B6C2-9F374446BD6B}" destId="{9EFBB14B-84A0-4761-866E-429F55276830}" srcOrd="2" destOrd="0" presId="urn:microsoft.com/office/officeart/2005/8/layout/radial3"/>
    <dgm:cxn modelId="{A0EE7659-732A-4843-9E13-E865A7C667C5}" type="presParOf" srcId="{79D0FDCB-F144-4E11-B6C2-9F374446BD6B}" destId="{305AB0E2-20B6-4CF4-B582-1E281B77AB57}" srcOrd="3" destOrd="0" presId="urn:microsoft.com/office/officeart/2005/8/layout/radial3"/>
    <dgm:cxn modelId="{6B4A5F19-BF07-4BDA-819E-D69567078FBB}" type="presParOf" srcId="{79D0FDCB-F144-4E11-B6C2-9F374446BD6B}" destId="{A59277D7-13FE-44F1-B62F-7037CABC8C86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A46F39-7644-4714-B655-3F112CB8EB81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0FBCF5A-B441-4933-848C-2FCD32F706F4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C00000"/>
          </a:solidFill>
        </a:ln>
      </dgm:spPr>
      <dgm:t>
        <a:bodyPr/>
        <a:lstStyle/>
        <a:p>
          <a:r>
            <a:rPr lang="pt-BR" sz="1600" b="1" dirty="0" smtClean="0">
              <a:solidFill>
                <a:srgbClr val="C00000"/>
              </a:solidFill>
              <a:effectLst/>
              <a:latin typeface="Arial Black" pitchFamily="34" charset="0"/>
            </a:rPr>
            <a:t>Serenidade</a:t>
          </a:r>
          <a:endParaRPr lang="pt-BR" sz="1600" b="1" dirty="0">
            <a:solidFill>
              <a:srgbClr val="C00000"/>
            </a:solidFill>
            <a:effectLst/>
            <a:latin typeface="Arial Black" pitchFamily="34" charset="0"/>
          </a:endParaRPr>
        </a:p>
      </dgm:t>
    </dgm:pt>
    <dgm:pt modelId="{468CB432-ACD5-4EA3-8571-27080E550BC1}" type="parTrans" cxnId="{C705EBC3-65BE-4702-A87E-C99060466A6C}">
      <dgm:prSet/>
      <dgm:spPr/>
      <dgm:t>
        <a:bodyPr/>
        <a:lstStyle/>
        <a:p>
          <a:endParaRPr lang="pt-BR"/>
        </a:p>
      </dgm:t>
    </dgm:pt>
    <dgm:pt modelId="{3BF4F369-8E67-4ECA-A7AC-0BDDE179464E}" type="sibTrans" cxnId="{C705EBC3-65BE-4702-A87E-C99060466A6C}">
      <dgm:prSet/>
      <dgm:spPr/>
      <dgm:t>
        <a:bodyPr/>
        <a:lstStyle/>
        <a:p>
          <a:endParaRPr lang="pt-BR"/>
        </a:p>
      </dgm:t>
    </dgm:pt>
    <dgm:pt modelId="{457DF2B1-4F36-490F-B3EE-ACBB51FA46DA}">
      <dgm:prSet phldrT="[Texto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solidFill>
            <a:srgbClr val="00FF00"/>
          </a:solidFill>
        </a:ln>
      </dgm:spPr>
      <dgm:t>
        <a:bodyPr/>
        <a:lstStyle/>
        <a:p>
          <a:r>
            <a:rPr lang="pt-BR" sz="1400" b="1" dirty="0" smtClean="0">
              <a:solidFill>
                <a:srgbClr val="00FF00"/>
              </a:solidFill>
              <a:latin typeface="Arial Black" pitchFamily="34" charset="0"/>
            </a:rPr>
            <a:t>Ponderação</a:t>
          </a:r>
        </a:p>
      </dgm:t>
    </dgm:pt>
    <dgm:pt modelId="{AE120C36-AFAD-4ACE-98B9-D3D6AC516147}" type="parTrans" cxnId="{01A71F83-AAD9-4CDF-A92A-619750D5E05A}">
      <dgm:prSet/>
      <dgm:spPr/>
      <dgm:t>
        <a:bodyPr/>
        <a:lstStyle/>
        <a:p>
          <a:endParaRPr lang="pt-BR"/>
        </a:p>
      </dgm:t>
    </dgm:pt>
    <dgm:pt modelId="{C5F07979-C646-46EC-B25D-D2917B329C26}" type="sibTrans" cxnId="{01A71F83-AAD9-4CDF-A92A-619750D5E05A}">
      <dgm:prSet/>
      <dgm:spPr/>
      <dgm:t>
        <a:bodyPr/>
        <a:lstStyle/>
        <a:p>
          <a:endParaRPr lang="pt-BR"/>
        </a:p>
      </dgm:t>
    </dgm:pt>
    <dgm:pt modelId="{02FC0100-EE30-4737-BA09-4285178C4F41}">
      <dgm:prSet phldrT="[Texto]"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  <a:ln>
          <a:solidFill>
            <a:srgbClr val="FFFF00"/>
          </a:solidFill>
        </a:ln>
      </dgm:spPr>
      <dgm:t>
        <a:bodyPr/>
        <a:lstStyle/>
        <a:p>
          <a:r>
            <a:rPr lang="pt-BR" sz="1600" dirty="0" smtClean="0">
              <a:solidFill>
                <a:srgbClr val="FFFF00"/>
              </a:solidFill>
              <a:latin typeface="Arial Black" pitchFamily="34" charset="0"/>
            </a:rPr>
            <a:t>Segurança</a:t>
          </a:r>
        </a:p>
      </dgm:t>
    </dgm:pt>
    <dgm:pt modelId="{E25B3325-3489-4C45-A052-BA9DFFB2C76D}" type="parTrans" cxnId="{8CA4D74D-76B9-4AC3-BD3F-48FCBFB14EBF}">
      <dgm:prSet/>
      <dgm:spPr/>
      <dgm:t>
        <a:bodyPr/>
        <a:lstStyle/>
        <a:p>
          <a:endParaRPr lang="pt-BR"/>
        </a:p>
      </dgm:t>
    </dgm:pt>
    <dgm:pt modelId="{8957525A-04BD-4277-8A7A-86E408FBBE7D}" type="sibTrans" cxnId="{8CA4D74D-76B9-4AC3-BD3F-48FCBFB14EBF}">
      <dgm:prSet/>
      <dgm:spPr/>
      <dgm:t>
        <a:bodyPr/>
        <a:lstStyle/>
        <a:p>
          <a:endParaRPr lang="pt-BR"/>
        </a:p>
      </dgm:t>
    </dgm:pt>
    <dgm:pt modelId="{C50DE478-A175-4A75-8D43-5F6D5D0DCFB7}">
      <dgm:prSet phldrT="[Texto]"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  <a:ln>
          <a:solidFill>
            <a:srgbClr val="F6F2E2"/>
          </a:solidFill>
        </a:ln>
      </dgm:spPr>
      <dgm:t>
        <a:bodyPr/>
        <a:lstStyle/>
        <a:p>
          <a:r>
            <a:rPr lang="pt-BR" sz="1400" b="1" dirty="0" smtClean="0">
              <a:solidFill>
                <a:schemeClr val="tx1">
                  <a:lumMod val="85000"/>
                </a:schemeClr>
              </a:solidFill>
              <a:latin typeface="Arial Black" pitchFamily="34" charset="0"/>
            </a:rPr>
            <a:t>Paciência</a:t>
          </a:r>
        </a:p>
      </dgm:t>
    </dgm:pt>
    <dgm:pt modelId="{D3403370-4900-4428-9218-02ABC76AF15F}" type="parTrans" cxnId="{9CCE668B-6422-4EED-AFCF-5DA0E3B0F1D0}">
      <dgm:prSet/>
      <dgm:spPr/>
      <dgm:t>
        <a:bodyPr/>
        <a:lstStyle/>
        <a:p>
          <a:endParaRPr lang="pt-BR"/>
        </a:p>
      </dgm:t>
    </dgm:pt>
    <dgm:pt modelId="{199AB784-66FC-4C0C-ABF0-4C0D538FBC0C}" type="sibTrans" cxnId="{9CCE668B-6422-4EED-AFCF-5DA0E3B0F1D0}">
      <dgm:prSet/>
      <dgm:spPr/>
      <dgm:t>
        <a:bodyPr/>
        <a:lstStyle/>
        <a:p>
          <a:endParaRPr lang="pt-BR"/>
        </a:p>
      </dgm:t>
    </dgm:pt>
    <dgm:pt modelId="{03EC1EE3-032D-4F47-A8C8-7C7597629951}">
      <dgm:prSet phldrT="[Texto]" custT="1"/>
      <dgm:spPr>
        <a:blipFill rotWithShape="0">
          <a:blip xmlns:r="http://schemas.openxmlformats.org/officeDocument/2006/relationships" r:embed="rId5"/>
          <a:tile tx="0" ty="0" sx="100000" sy="100000" flip="none" algn="tl"/>
        </a:blipFill>
        <a:ln w="57150">
          <a:solidFill>
            <a:srgbClr val="000054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  <a:softEdge rad="31750"/>
        </a:effectLst>
        <a:scene3d>
          <a:camera prst="orthographicFront"/>
          <a:lightRig rig="balanced" dir="t"/>
        </a:scene3d>
        <a:sp3d extrusionH="63500">
          <a:bevelT/>
          <a:extrusionClr>
            <a:schemeClr val="tx1"/>
          </a:extrusionClr>
        </a:sp3d>
      </dgm:spPr>
      <dgm:t>
        <a:bodyPr/>
        <a:lstStyle/>
        <a:p>
          <a:r>
            <a:rPr lang="pt-BR" sz="1600" b="1" dirty="0" smtClean="0">
              <a:solidFill>
                <a:srgbClr val="000054"/>
              </a:solidFill>
              <a:latin typeface="Arial Black" pitchFamily="34" charset="0"/>
            </a:rPr>
            <a:t>Equilíbrio Emocional</a:t>
          </a:r>
          <a:endParaRPr lang="pt-BR" sz="1600" b="1" dirty="0">
            <a:solidFill>
              <a:srgbClr val="000054"/>
            </a:solidFill>
            <a:latin typeface="Arial Black" pitchFamily="34" charset="0"/>
          </a:endParaRPr>
        </a:p>
      </dgm:t>
    </dgm:pt>
    <dgm:pt modelId="{5608E522-84EC-480F-90FE-99FE1DAD7005}" type="sibTrans" cxnId="{5D4B823B-F749-4427-BACE-6C8088CEF59E}">
      <dgm:prSet/>
      <dgm:spPr/>
      <dgm:t>
        <a:bodyPr/>
        <a:lstStyle/>
        <a:p>
          <a:endParaRPr lang="pt-BR"/>
        </a:p>
      </dgm:t>
    </dgm:pt>
    <dgm:pt modelId="{87FFB431-5902-4679-8014-688FB6219FA6}" type="parTrans" cxnId="{5D4B823B-F749-4427-BACE-6C8088CEF59E}">
      <dgm:prSet/>
      <dgm:spPr/>
      <dgm:t>
        <a:bodyPr/>
        <a:lstStyle/>
        <a:p>
          <a:endParaRPr lang="pt-BR"/>
        </a:p>
      </dgm:t>
    </dgm:pt>
    <dgm:pt modelId="{32CF1248-4094-4F45-818C-E746ACCBD806}" type="pres">
      <dgm:prSet presAssocID="{68A46F39-7644-4714-B655-3F112CB8EB8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9D0FDCB-F144-4E11-B6C2-9F374446BD6B}" type="pres">
      <dgm:prSet presAssocID="{68A46F39-7644-4714-B655-3F112CB8EB81}" presName="radial" presStyleCnt="0">
        <dgm:presLayoutVars>
          <dgm:animLvl val="ctr"/>
        </dgm:presLayoutVars>
      </dgm:prSet>
      <dgm:spPr/>
    </dgm:pt>
    <dgm:pt modelId="{AC6AE853-80FB-4139-8C15-83B0754A7756}" type="pres">
      <dgm:prSet presAssocID="{03EC1EE3-032D-4F47-A8C8-7C7597629951}" presName="centerShape" presStyleLbl="vennNode1" presStyleIdx="0" presStyleCnt="5" custScaleX="110008" custScaleY="107430"/>
      <dgm:spPr/>
      <dgm:t>
        <a:bodyPr/>
        <a:lstStyle/>
        <a:p>
          <a:endParaRPr lang="pt-BR"/>
        </a:p>
      </dgm:t>
    </dgm:pt>
    <dgm:pt modelId="{342FB195-87DA-4F39-AF20-9EDEF26C982B}" type="pres">
      <dgm:prSet presAssocID="{F0FBCF5A-B441-4933-848C-2FCD32F706F4}" presName="node" presStyleLbl="vennNode1" presStyleIdx="1" presStyleCnt="5" custScaleX="245717" custScaleY="88910" custRadScaleRad="104143" custRadScaleInc="-106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EFBB14B-84A0-4761-866E-429F55276830}" type="pres">
      <dgm:prSet presAssocID="{457DF2B1-4F36-490F-B3EE-ACBB51FA46DA}" presName="node" presStyleLbl="vennNode1" presStyleIdx="2" presStyleCnt="5" custScaleX="246266" custScaleY="134748" custRadScaleRad="155169" custRadScaleInc="-293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5AB0E2-20B6-4CF4-B582-1E281B77AB57}" type="pres">
      <dgm:prSet presAssocID="{02FC0100-EE30-4737-BA09-4285178C4F41}" presName="node" presStyleLbl="vennNode1" presStyleIdx="3" presStyleCnt="5" custScaleX="233175" custScaleY="96505" custRadScaleRad="95570" custRadScaleInc="267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9277D7-13FE-44F1-B62F-7037CABC8C86}" type="pres">
      <dgm:prSet presAssocID="{C50DE478-A175-4A75-8D43-5F6D5D0DCFB7}" presName="node" presStyleLbl="vennNode1" presStyleIdx="4" presStyleCnt="5" custScaleX="208610" custScaleY="126984" custRadScaleRad="14099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D4B823B-F749-4427-BACE-6C8088CEF59E}" srcId="{68A46F39-7644-4714-B655-3F112CB8EB81}" destId="{03EC1EE3-032D-4F47-A8C8-7C7597629951}" srcOrd="0" destOrd="0" parTransId="{87FFB431-5902-4679-8014-688FB6219FA6}" sibTransId="{5608E522-84EC-480F-90FE-99FE1DAD7005}"/>
    <dgm:cxn modelId="{8CA4D74D-76B9-4AC3-BD3F-48FCBFB14EBF}" srcId="{03EC1EE3-032D-4F47-A8C8-7C7597629951}" destId="{02FC0100-EE30-4737-BA09-4285178C4F41}" srcOrd="2" destOrd="0" parTransId="{E25B3325-3489-4C45-A052-BA9DFFB2C76D}" sibTransId="{8957525A-04BD-4277-8A7A-86E408FBBE7D}"/>
    <dgm:cxn modelId="{C705EBC3-65BE-4702-A87E-C99060466A6C}" srcId="{03EC1EE3-032D-4F47-A8C8-7C7597629951}" destId="{F0FBCF5A-B441-4933-848C-2FCD32F706F4}" srcOrd="0" destOrd="0" parTransId="{468CB432-ACD5-4EA3-8571-27080E550BC1}" sibTransId="{3BF4F369-8E67-4ECA-A7AC-0BDDE179464E}"/>
    <dgm:cxn modelId="{26014CCE-EDA2-4B2C-A117-F22F6C53C562}" type="presOf" srcId="{457DF2B1-4F36-490F-B3EE-ACBB51FA46DA}" destId="{9EFBB14B-84A0-4761-866E-429F55276830}" srcOrd="0" destOrd="0" presId="urn:microsoft.com/office/officeart/2005/8/layout/radial3"/>
    <dgm:cxn modelId="{77D97CD7-D01C-4D31-AC4B-054B626EDBB2}" type="presOf" srcId="{03EC1EE3-032D-4F47-A8C8-7C7597629951}" destId="{AC6AE853-80FB-4139-8C15-83B0754A7756}" srcOrd="0" destOrd="0" presId="urn:microsoft.com/office/officeart/2005/8/layout/radial3"/>
    <dgm:cxn modelId="{0A15E047-4564-4F38-AD70-99E4C71D94A7}" type="presOf" srcId="{02FC0100-EE30-4737-BA09-4285178C4F41}" destId="{305AB0E2-20B6-4CF4-B582-1E281B77AB57}" srcOrd="0" destOrd="0" presId="urn:microsoft.com/office/officeart/2005/8/layout/radial3"/>
    <dgm:cxn modelId="{9CCE668B-6422-4EED-AFCF-5DA0E3B0F1D0}" srcId="{03EC1EE3-032D-4F47-A8C8-7C7597629951}" destId="{C50DE478-A175-4A75-8D43-5F6D5D0DCFB7}" srcOrd="3" destOrd="0" parTransId="{D3403370-4900-4428-9218-02ABC76AF15F}" sibTransId="{199AB784-66FC-4C0C-ABF0-4C0D538FBC0C}"/>
    <dgm:cxn modelId="{97CCA00B-88EE-46C9-A5E6-CAFFED7CCA04}" type="presOf" srcId="{68A46F39-7644-4714-B655-3F112CB8EB81}" destId="{32CF1248-4094-4F45-818C-E746ACCBD806}" srcOrd="0" destOrd="0" presId="urn:microsoft.com/office/officeart/2005/8/layout/radial3"/>
    <dgm:cxn modelId="{FDFE21A3-7EA2-4BD1-A361-A9596EA30CAC}" type="presOf" srcId="{C50DE478-A175-4A75-8D43-5F6D5D0DCFB7}" destId="{A59277D7-13FE-44F1-B62F-7037CABC8C86}" srcOrd="0" destOrd="0" presId="urn:microsoft.com/office/officeart/2005/8/layout/radial3"/>
    <dgm:cxn modelId="{2B4127CA-C433-4191-8A56-CE81345A9B8E}" type="presOf" srcId="{F0FBCF5A-B441-4933-848C-2FCD32F706F4}" destId="{342FB195-87DA-4F39-AF20-9EDEF26C982B}" srcOrd="0" destOrd="0" presId="urn:microsoft.com/office/officeart/2005/8/layout/radial3"/>
    <dgm:cxn modelId="{01A71F83-AAD9-4CDF-A92A-619750D5E05A}" srcId="{03EC1EE3-032D-4F47-A8C8-7C7597629951}" destId="{457DF2B1-4F36-490F-B3EE-ACBB51FA46DA}" srcOrd="1" destOrd="0" parTransId="{AE120C36-AFAD-4ACE-98B9-D3D6AC516147}" sibTransId="{C5F07979-C646-46EC-B25D-D2917B329C26}"/>
    <dgm:cxn modelId="{2967BB73-0C84-47C1-AAA6-2F0206335E70}" type="presParOf" srcId="{32CF1248-4094-4F45-818C-E746ACCBD806}" destId="{79D0FDCB-F144-4E11-B6C2-9F374446BD6B}" srcOrd="0" destOrd="0" presId="urn:microsoft.com/office/officeart/2005/8/layout/radial3"/>
    <dgm:cxn modelId="{101B5CD5-697B-462D-9230-8393EB87D3C3}" type="presParOf" srcId="{79D0FDCB-F144-4E11-B6C2-9F374446BD6B}" destId="{AC6AE853-80FB-4139-8C15-83B0754A7756}" srcOrd="0" destOrd="0" presId="urn:microsoft.com/office/officeart/2005/8/layout/radial3"/>
    <dgm:cxn modelId="{C45F2C5A-7D40-4DD0-AC0C-C5A679E66FFF}" type="presParOf" srcId="{79D0FDCB-F144-4E11-B6C2-9F374446BD6B}" destId="{342FB195-87DA-4F39-AF20-9EDEF26C982B}" srcOrd="1" destOrd="0" presId="urn:microsoft.com/office/officeart/2005/8/layout/radial3"/>
    <dgm:cxn modelId="{2508FB9A-D81E-4CA6-9F56-25736541A8CC}" type="presParOf" srcId="{79D0FDCB-F144-4E11-B6C2-9F374446BD6B}" destId="{9EFBB14B-84A0-4761-866E-429F55276830}" srcOrd="2" destOrd="0" presId="urn:microsoft.com/office/officeart/2005/8/layout/radial3"/>
    <dgm:cxn modelId="{0C9B584F-3F01-49B4-93A9-22B5D8B22F64}" type="presParOf" srcId="{79D0FDCB-F144-4E11-B6C2-9F374446BD6B}" destId="{305AB0E2-20B6-4CF4-B582-1E281B77AB57}" srcOrd="3" destOrd="0" presId="urn:microsoft.com/office/officeart/2005/8/layout/radial3"/>
    <dgm:cxn modelId="{E0F6317D-A0A5-4012-AFC5-AF38684ECED7}" type="presParOf" srcId="{79D0FDCB-F144-4E11-B6C2-9F374446BD6B}" destId="{A59277D7-13FE-44F1-B62F-7037CABC8C86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BAEB7-F57B-1540-89B3-636D9B527BD4}">
      <dsp:nvSpPr>
        <dsp:cNvPr id="0" name=""/>
        <dsp:cNvSpPr/>
      </dsp:nvSpPr>
      <dsp:spPr>
        <a:xfrm>
          <a:off x="2443641" y="1655"/>
          <a:ext cx="1785487" cy="116056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bg1"/>
              </a:solidFill>
            </a:rPr>
            <a:t>Pensamento</a:t>
          </a:r>
          <a:endParaRPr lang="pt-BR" sz="2000" b="1" kern="1200" dirty="0">
            <a:solidFill>
              <a:schemeClr val="bg1"/>
            </a:solidFill>
          </a:endParaRPr>
        </a:p>
      </dsp:txBody>
      <dsp:txXfrm>
        <a:off x="2500295" y="58309"/>
        <a:ext cx="1672179" cy="1047258"/>
      </dsp:txXfrm>
    </dsp:sp>
    <dsp:sp modelId="{55D56E22-5C7C-944D-BBEC-0292E44D0CD6}">
      <dsp:nvSpPr>
        <dsp:cNvPr id="0" name=""/>
        <dsp:cNvSpPr/>
      </dsp:nvSpPr>
      <dsp:spPr>
        <a:xfrm>
          <a:off x="1018179" y="581938"/>
          <a:ext cx="4636410" cy="4636410"/>
        </a:xfrm>
        <a:custGeom>
          <a:avLst/>
          <a:gdLst/>
          <a:ahLst/>
          <a:cxnLst/>
          <a:rect l="0" t="0" r="0" b="0"/>
          <a:pathLst>
            <a:path>
              <a:moveTo>
                <a:pt x="3223208" y="183950"/>
              </a:moveTo>
              <a:arcTo wR="2318205" hR="2318205" stAng="17578725" swAng="196097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E16E8-D6B0-474D-BFD5-1D27203EE4E0}">
      <dsp:nvSpPr>
        <dsp:cNvPr id="0" name=""/>
        <dsp:cNvSpPr/>
      </dsp:nvSpPr>
      <dsp:spPr>
        <a:xfrm>
          <a:off x="4648385" y="1603495"/>
          <a:ext cx="1785487" cy="1160566"/>
        </a:xfrm>
        <a:prstGeom prst="roundRect">
          <a:avLst/>
        </a:prstGeom>
        <a:gradFill rotWithShape="0">
          <a:gsLst>
            <a:gs pos="0">
              <a:schemeClr val="accent2">
                <a:hueOff val="1800000"/>
                <a:satOff val="-19203"/>
                <a:lumOff val="9608"/>
                <a:alphaOff val="0"/>
                <a:shade val="51000"/>
                <a:satMod val="130000"/>
              </a:schemeClr>
            </a:gs>
            <a:gs pos="80000">
              <a:schemeClr val="accent2">
                <a:hueOff val="1800000"/>
                <a:satOff val="-19203"/>
                <a:lumOff val="9608"/>
                <a:alphaOff val="0"/>
                <a:shade val="93000"/>
                <a:satMod val="130000"/>
              </a:schemeClr>
            </a:gs>
            <a:gs pos="100000">
              <a:schemeClr val="accent2">
                <a:hueOff val="1800000"/>
                <a:satOff val="-19203"/>
                <a:lumOff val="960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bg1"/>
              </a:solidFill>
            </a:rPr>
            <a:t>Linguagem</a:t>
          </a:r>
          <a:endParaRPr lang="pt-BR" sz="2000" b="1" kern="1200" dirty="0">
            <a:solidFill>
              <a:schemeClr val="bg1"/>
            </a:solidFill>
          </a:endParaRPr>
        </a:p>
      </dsp:txBody>
      <dsp:txXfrm>
        <a:off x="4705039" y="1660149"/>
        <a:ext cx="1672179" cy="1047258"/>
      </dsp:txXfrm>
    </dsp:sp>
    <dsp:sp modelId="{E471061C-C2FF-054F-A4E3-DA3F4D7E1E4B}">
      <dsp:nvSpPr>
        <dsp:cNvPr id="0" name=""/>
        <dsp:cNvSpPr/>
      </dsp:nvSpPr>
      <dsp:spPr>
        <a:xfrm>
          <a:off x="1018179" y="581938"/>
          <a:ext cx="4636410" cy="4636410"/>
        </a:xfrm>
        <a:custGeom>
          <a:avLst/>
          <a:gdLst/>
          <a:ahLst/>
          <a:cxnLst/>
          <a:rect l="0" t="0" r="0" b="0"/>
          <a:pathLst>
            <a:path>
              <a:moveTo>
                <a:pt x="4633236" y="2196939"/>
              </a:moveTo>
              <a:arcTo wR="2318205" hR="2318205" stAng="21420089" swAng="2195868"/>
            </a:path>
          </a:pathLst>
        </a:custGeom>
        <a:noFill/>
        <a:ln w="9525" cap="flat" cmpd="sng" algn="ctr">
          <a:solidFill>
            <a:schemeClr val="accent2">
              <a:hueOff val="1800000"/>
              <a:satOff val="-19203"/>
              <a:lumOff val="960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DC205-EE70-7141-8D73-99B8A9C77D67}">
      <dsp:nvSpPr>
        <dsp:cNvPr id="0" name=""/>
        <dsp:cNvSpPr/>
      </dsp:nvSpPr>
      <dsp:spPr>
        <a:xfrm>
          <a:off x="3806248" y="4195328"/>
          <a:ext cx="1785487" cy="1160566"/>
        </a:xfrm>
        <a:prstGeom prst="roundRect">
          <a:avLst/>
        </a:prstGeom>
        <a:gradFill rotWithShape="0">
          <a:gsLst>
            <a:gs pos="0">
              <a:schemeClr val="accent2">
                <a:hueOff val="3600000"/>
                <a:satOff val="-38406"/>
                <a:lumOff val="19216"/>
                <a:alphaOff val="0"/>
                <a:shade val="51000"/>
                <a:satMod val="130000"/>
              </a:schemeClr>
            </a:gs>
            <a:gs pos="80000">
              <a:schemeClr val="accent2">
                <a:hueOff val="3600000"/>
                <a:satOff val="-38406"/>
                <a:lumOff val="19216"/>
                <a:alphaOff val="0"/>
                <a:shade val="93000"/>
                <a:satMod val="130000"/>
              </a:schemeClr>
            </a:gs>
            <a:gs pos="100000">
              <a:schemeClr val="accent2">
                <a:hueOff val="3600000"/>
                <a:satOff val="-38406"/>
                <a:lumOff val="1921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bg1"/>
              </a:solidFill>
            </a:rPr>
            <a:t>Sentimento</a:t>
          </a:r>
          <a:endParaRPr lang="pt-BR" sz="2000" b="1" kern="1200" dirty="0">
            <a:solidFill>
              <a:schemeClr val="bg1"/>
            </a:solidFill>
          </a:endParaRPr>
        </a:p>
      </dsp:txBody>
      <dsp:txXfrm>
        <a:off x="3862902" y="4251982"/>
        <a:ext cx="1672179" cy="1047258"/>
      </dsp:txXfrm>
    </dsp:sp>
    <dsp:sp modelId="{F3E95D9F-DD72-C743-8169-6BAA228EC80D}">
      <dsp:nvSpPr>
        <dsp:cNvPr id="0" name=""/>
        <dsp:cNvSpPr/>
      </dsp:nvSpPr>
      <dsp:spPr>
        <a:xfrm>
          <a:off x="1018179" y="581938"/>
          <a:ext cx="4636410" cy="4636410"/>
        </a:xfrm>
        <a:custGeom>
          <a:avLst/>
          <a:gdLst/>
          <a:ahLst/>
          <a:cxnLst/>
          <a:rect l="0" t="0" r="0" b="0"/>
          <a:pathLst>
            <a:path>
              <a:moveTo>
                <a:pt x="2778862" y="4590180"/>
              </a:moveTo>
              <a:arcTo wR="2318205" hR="2318205" stAng="4712298" swAng="1375404"/>
            </a:path>
          </a:pathLst>
        </a:custGeom>
        <a:noFill/>
        <a:ln w="9525" cap="flat" cmpd="sng" algn="ctr">
          <a:solidFill>
            <a:schemeClr val="accent2">
              <a:hueOff val="3600000"/>
              <a:satOff val="-38406"/>
              <a:lumOff val="1921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211CB-0713-894A-B8DD-07DDF94E2CC5}">
      <dsp:nvSpPr>
        <dsp:cNvPr id="0" name=""/>
        <dsp:cNvSpPr/>
      </dsp:nvSpPr>
      <dsp:spPr>
        <a:xfrm>
          <a:off x="1081034" y="4195328"/>
          <a:ext cx="1785487" cy="1160566"/>
        </a:xfrm>
        <a:prstGeom prst="roundRect">
          <a:avLst/>
        </a:prstGeom>
        <a:gradFill rotWithShape="0">
          <a:gsLst>
            <a:gs pos="0">
              <a:schemeClr val="accent2">
                <a:hueOff val="5400000"/>
                <a:satOff val="-57609"/>
                <a:lumOff val="28823"/>
                <a:alphaOff val="0"/>
                <a:shade val="51000"/>
                <a:satMod val="130000"/>
              </a:schemeClr>
            </a:gs>
            <a:gs pos="80000">
              <a:schemeClr val="accent2">
                <a:hueOff val="5400000"/>
                <a:satOff val="-57609"/>
                <a:lumOff val="28823"/>
                <a:alphaOff val="0"/>
                <a:shade val="93000"/>
                <a:satMod val="130000"/>
              </a:schemeClr>
            </a:gs>
            <a:gs pos="100000">
              <a:schemeClr val="accent2">
                <a:hueOff val="5400000"/>
                <a:satOff val="-57609"/>
                <a:lumOff val="288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bg1"/>
              </a:solidFill>
            </a:rPr>
            <a:t>Atitude</a:t>
          </a:r>
          <a:endParaRPr lang="pt-BR" sz="2000" b="1" kern="1200" dirty="0">
            <a:solidFill>
              <a:schemeClr val="bg1"/>
            </a:solidFill>
          </a:endParaRPr>
        </a:p>
      </dsp:txBody>
      <dsp:txXfrm>
        <a:off x="1137688" y="4251982"/>
        <a:ext cx="1672179" cy="1047258"/>
      </dsp:txXfrm>
    </dsp:sp>
    <dsp:sp modelId="{5074FC92-9CDF-6044-822B-A6A51920AC83}">
      <dsp:nvSpPr>
        <dsp:cNvPr id="0" name=""/>
        <dsp:cNvSpPr/>
      </dsp:nvSpPr>
      <dsp:spPr>
        <a:xfrm>
          <a:off x="1018179" y="581938"/>
          <a:ext cx="4636410" cy="4636410"/>
        </a:xfrm>
        <a:custGeom>
          <a:avLst/>
          <a:gdLst/>
          <a:ahLst/>
          <a:cxnLst/>
          <a:rect l="0" t="0" r="0" b="0"/>
          <a:pathLst>
            <a:path>
              <a:moveTo>
                <a:pt x="387306" y="3601056"/>
              </a:moveTo>
              <a:arcTo wR="2318205" hR="2318205" stAng="8784043" swAng="2195868"/>
            </a:path>
          </a:pathLst>
        </a:custGeom>
        <a:noFill/>
        <a:ln w="9525" cap="flat" cmpd="sng" algn="ctr">
          <a:solidFill>
            <a:schemeClr val="accent2">
              <a:hueOff val="5400000"/>
              <a:satOff val="-57609"/>
              <a:lumOff val="2882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7CDC5F-3CE3-BF46-A4F4-FF5DD073DE7D}">
      <dsp:nvSpPr>
        <dsp:cNvPr id="0" name=""/>
        <dsp:cNvSpPr/>
      </dsp:nvSpPr>
      <dsp:spPr>
        <a:xfrm>
          <a:off x="238897" y="1603495"/>
          <a:ext cx="1785487" cy="1160566"/>
        </a:xfrm>
        <a:prstGeom prst="roundRect">
          <a:avLst/>
        </a:prstGeom>
        <a:gradFill rotWithShape="0">
          <a:gsLst>
            <a:gs pos="0">
              <a:schemeClr val="accent2">
                <a:hueOff val="7200000"/>
                <a:satOff val="-76812"/>
                <a:lumOff val="38431"/>
                <a:alphaOff val="0"/>
                <a:shade val="51000"/>
                <a:satMod val="130000"/>
              </a:schemeClr>
            </a:gs>
            <a:gs pos="80000">
              <a:schemeClr val="accent2">
                <a:hueOff val="7200000"/>
                <a:satOff val="-76812"/>
                <a:lumOff val="38431"/>
                <a:alphaOff val="0"/>
                <a:shade val="93000"/>
                <a:satMod val="130000"/>
              </a:schemeClr>
            </a:gs>
            <a:gs pos="100000">
              <a:schemeClr val="accent2">
                <a:hueOff val="7200000"/>
                <a:satOff val="-76812"/>
                <a:lumOff val="384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bg1"/>
              </a:solidFill>
            </a:rPr>
            <a:t>Ação</a:t>
          </a:r>
          <a:endParaRPr lang="pt-BR" sz="2000" b="1" kern="1200" dirty="0">
            <a:solidFill>
              <a:schemeClr val="bg1"/>
            </a:solidFill>
          </a:endParaRPr>
        </a:p>
      </dsp:txBody>
      <dsp:txXfrm>
        <a:off x="295551" y="1660149"/>
        <a:ext cx="1672179" cy="1047258"/>
      </dsp:txXfrm>
    </dsp:sp>
    <dsp:sp modelId="{93EF3AED-75CD-7145-B73E-3843C0A6F6DF}">
      <dsp:nvSpPr>
        <dsp:cNvPr id="0" name=""/>
        <dsp:cNvSpPr/>
      </dsp:nvSpPr>
      <dsp:spPr>
        <a:xfrm>
          <a:off x="1018179" y="581938"/>
          <a:ext cx="4636410" cy="4636410"/>
        </a:xfrm>
        <a:custGeom>
          <a:avLst/>
          <a:gdLst/>
          <a:ahLst/>
          <a:cxnLst/>
          <a:rect l="0" t="0" r="0" b="0"/>
          <a:pathLst>
            <a:path>
              <a:moveTo>
                <a:pt x="404015" y="1010553"/>
              </a:moveTo>
              <a:arcTo wR="2318205" hR="2318205" stAng="12860303" swAng="1960972"/>
            </a:path>
          </a:pathLst>
        </a:custGeom>
        <a:noFill/>
        <a:ln w="9525" cap="flat" cmpd="sng" algn="ctr">
          <a:solidFill>
            <a:schemeClr val="accent2">
              <a:hueOff val="7200000"/>
              <a:satOff val="-76812"/>
              <a:lumOff val="3843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AE853-80FB-4139-8C15-83B0754A7756}">
      <dsp:nvSpPr>
        <dsp:cNvPr id="0" name=""/>
        <dsp:cNvSpPr/>
      </dsp:nvSpPr>
      <dsp:spPr>
        <a:xfrm>
          <a:off x="2596690" y="1029966"/>
          <a:ext cx="3163631" cy="3089492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57150" cap="flat" cmpd="sng" algn="ctr">
          <a:solidFill>
            <a:srgbClr val="000054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  <a:softEdge rad="31750"/>
        </a:effectLst>
        <a:scene3d>
          <a:camera prst="orthographicFront"/>
          <a:lightRig rig="balanced" dir="t"/>
        </a:scene3d>
        <a:sp3d extrusionH="63500">
          <a:bevelT/>
          <a:extrusionClr>
            <a:schemeClr val="tx1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solidFill>
                <a:srgbClr val="000054"/>
              </a:solidFill>
              <a:latin typeface="Gill Sans Ultra Bold" pitchFamily="34" charset="0"/>
            </a:rPr>
            <a:t>Equilíbrio Emocional</a:t>
          </a:r>
          <a:endParaRPr lang="pt-BR" sz="2400" b="1" kern="1200" dirty="0">
            <a:solidFill>
              <a:srgbClr val="000054"/>
            </a:solidFill>
            <a:latin typeface="Gill Sans Ultra Bold" pitchFamily="34" charset="0"/>
          </a:endParaRPr>
        </a:p>
      </dsp:txBody>
      <dsp:txXfrm>
        <a:off x="3059993" y="1482412"/>
        <a:ext cx="2237025" cy="2184600"/>
      </dsp:txXfrm>
    </dsp:sp>
    <dsp:sp modelId="{342FB195-87DA-4F39-AF20-9EDEF26C982B}">
      <dsp:nvSpPr>
        <dsp:cNvPr id="0" name=""/>
        <dsp:cNvSpPr/>
      </dsp:nvSpPr>
      <dsp:spPr>
        <a:xfrm>
          <a:off x="2633148" y="-107836"/>
          <a:ext cx="3090715" cy="1619460"/>
        </a:xfrm>
        <a:prstGeom prst="ellips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90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solidFill>
                <a:srgbClr val="C00000"/>
              </a:solidFill>
              <a:effectLst/>
              <a:latin typeface="Arial Black" pitchFamily="34" charset="0"/>
            </a:rPr>
            <a:t>Serenidade</a:t>
          </a:r>
          <a:endParaRPr lang="pt-BR" sz="2400" b="1" kern="1200" dirty="0">
            <a:solidFill>
              <a:srgbClr val="C00000"/>
            </a:solidFill>
            <a:effectLst/>
            <a:latin typeface="Arial Black" pitchFamily="34" charset="0"/>
          </a:endParaRPr>
        </a:p>
      </dsp:txBody>
      <dsp:txXfrm>
        <a:off x="3085773" y="129328"/>
        <a:ext cx="2185465" cy="1145132"/>
      </dsp:txXfrm>
    </dsp:sp>
    <dsp:sp modelId="{9EFBB14B-84A0-4761-866E-429F55276830}">
      <dsp:nvSpPr>
        <dsp:cNvPr id="0" name=""/>
        <dsp:cNvSpPr/>
      </dsp:nvSpPr>
      <dsp:spPr>
        <a:xfrm>
          <a:off x="5429182" y="1580720"/>
          <a:ext cx="2923745" cy="1937554"/>
        </a:xfrm>
        <a:prstGeom prst="ellipse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19050" cap="flat" cmpd="sng" algn="ctr">
          <a:solidFill>
            <a:srgbClr val="00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solidFill>
                <a:srgbClr val="00FF00"/>
              </a:solidFill>
              <a:latin typeface="Arial Black" pitchFamily="34" charset="0"/>
            </a:rPr>
            <a:t>Ponderação</a:t>
          </a:r>
        </a:p>
      </dsp:txBody>
      <dsp:txXfrm>
        <a:off x="5857355" y="1864468"/>
        <a:ext cx="2067399" cy="1370058"/>
      </dsp:txXfrm>
    </dsp:sp>
    <dsp:sp modelId="{305AB0E2-20B6-4CF4-B582-1E281B77AB57}">
      <dsp:nvSpPr>
        <dsp:cNvPr id="0" name=""/>
        <dsp:cNvSpPr/>
      </dsp:nvSpPr>
      <dsp:spPr>
        <a:xfrm>
          <a:off x="2675918" y="3602653"/>
          <a:ext cx="3005173" cy="1689759"/>
        </a:xfrm>
        <a:prstGeom prst="ellipse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1905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solidFill>
                <a:srgbClr val="FFFF00"/>
              </a:solidFill>
              <a:latin typeface="Arial Black" pitchFamily="34" charset="0"/>
            </a:rPr>
            <a:t>Segurança</a:t>
          </a:r>
        </a:p>
      </dsp:txBody>
      <dsp:txXfrm>
        <a:off x="3116015" y="3850112"/>
        <a:ext cx="2124979" cy="1194841"/>
      </dsp:txXfrm>
    </dsp:sp>
    <dsp:sp modelId="{A59277D7-13FE-44F1-B62F-7037CABC8C86}">
      <dsp:nvSpPr>
        <dsp:cNvPr id="0" name=""/>
        <dsp:cNvSpPr/>
      </dsp:nvSpPr>
      <dsp:spPr>
        <a:xfrm>
          <a:off x="72004" y="1661755"/>
          <a:ext cx="2931912" cy="1825915"/>
        </a:xfrm>
        <a:prstGeom prst="ellipse">
          <a:avLst/>
        </a:prstGeom>
        <a:blipFill rotWithShape="0">
          <a:blip xmlns:r="http://schemas.openxmlformats.org/officeDocument/2006/relationships" r:embed="rId5"/>
          <a:tile tx="0" ty="0" sx="100000" sy="100000" flip="none" algn="tl"/>
        </a:blipFill>
        <a:ln w="19050" cap="flat" cmpd="sng" algn="ctr">
          <a:solidFill>
            <a:srgbClr val="F6F2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solidFill>
                <a:schemeClr val="tx1">
                  <a:lumMod val="85000"/>
                </a:schemeClr>
              </a:solidFill>
              <a:latin typeface="Arial Black" pitchFamily="34" charset="0"/>
            </a:rPr>
            <a:t>Paciência</a:t>
          </a:r>
        </a:p>
      </dsp:txBody>
      <dsp:txXfrm>
        <a:off x="501373" y="1929154"/>
        <a:ext cx="2073174" cy="12911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AE853-80FB-4139-8C15-83B0754A7756}">
      <dsp:nvSpPr>
        <dsp:cNvPr id="0" name=""/>
        <dsp:cNvSpPr/>
      </dsp:nvSpPr>
      <dsp:spPr>
        <a:xfrm>
          <a:off x="1770160" y="552629"/>
          <a:ext cx="1713633" cy="1673475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57150" cap="flat" cmpd="sng" algn="ctr">
          <a:solidFill>
            <a:srgbClr val="000054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  <a:softEdge rad="31750"/>
        </a:effectLst>
        <a:scene3d>
          <a:camera prst="orthographicFront"/>
          <a:lightRig rig="balanced" dir="t"/>
        </a:scene3d>
        <a:sp3d extrusionH="63500">
          <a:bevelT/>
          <a:extrusionClr>
            <a:schemeClr val="tx1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rgbClr val="000054"/>
              </a:solidFill>
              <a:latin typeface="Arial Black" pitchFamily="34" charset="0"/>
            </a:rPr>
            <a:t>Equilíbrio Emocional</a:t>
          </a:r>
          <a:endParaRPr lang="pt-BR" sz="1600" b="1" kern="1200" dirty="0">
            <a:solidFill>
              <a:srgbClr val="000054"/>
            </a:solidFill>
            <a:latin typeface="Arial Black" pitchFamily="34" charset="0"/>
          </a:endParaRPr>
        </a:p>
      </dsp:txBody>
      <dsp:txXfrm>
        <a:off x="2021116" y="797704"/>
        <a:ext cx="1211721" cy="1183325"/>
      </dsp:txXfrm>
    </dsp:sp>
    <dsp:sp modelId="{342FB195-87DA-4F39-AF20-9EDEF26C982B}">
      <dsp:nvSpPr>
        <dsp:cNvPr id="0" name=""/>
        <dsp:cNvSpPr/>
      </dsp:nvSpPr>
      <dsp:spPr>
        <a:xfrm>
          <a:off x="1652482" y="0"/>
          <a:ext cx="1913810" cy="692491"/>
        </a:xfrm>
        <a:prstGeom prst="ellips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90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rgbClr val="C00000"/>
              </a:solidFill>
              <a:effectLst/>
              <a:latin typeface="Arial Black" pitchFamily="34" charset="0"/>
            </a:rPr>
            <a:t>Serenidade</a:t>
          </a:r>
          <a:endParaRPr lang="pt-BR" sz="1600" b="1" kern="1200" dirty="0">
            <a:solidFill>
              <a:srgbClr val="C00000"/>
            </a:solidFill>
            <a:effectLst/>
            <a:latin typeface="Arial Black" pitchFamily="34" charset="0"/>
          </a:endParaRPr>
        </a:p>
      </dsp:txBody>
      <dsp:txXfrm>
        <a:off x="1932753" y="101413"/>
        <a:ext cx="1353268" cy="489665"/>
      </dsp:txXfrm>
    </dsp:sp>
    <dsp:sp modelId="{9EFBB14B-84A0-4761-866E-429F55276830}">
      <dsp:nvSpPr>
        <dsp:cNvPr id="0" name=""/>
        <dsp:cNvSpPr/>
      </dsp:nvSpPr>
      <dsp:spPr>
        <a:xfrm>
          <a:off x="3240365" y="792092"/>
          <a:ext cx="1918086" cy="1049508"/>
        </a:xfrm>
        <a:prstGeom prst="ellipse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19050" cap="flat" cmpd="sng" algn="ctr">
          <a:solidFill>
            <a:srgbClr val="00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rgbClr val="00FF00"/>
              </a:solidFill>
              <a:latin typeface="Arial Black" pitchFamily="34" charset="0"/>
            </a:rPr>
            <a:t>Ponderação</a:t>
          </a:r>
        </a:p>
      </dsp:txBody>
      <dsp:txXfrm>
        <a:off x="3521262" y="945789"/>
        <a:ext cx="1356292" cy="742114"/>
      </dsp:txXfrm>
    </dsp:sp>
    <dsp:sp modelId="{305AB0E2-20B6-4CF4-B582-1E281B77AB57}">
      <dsp:nvSpPr>
        <dsp:cNvPr id="0" name=""/>
        <dsp:cNvSpPr/>
      </dsp:nvSpPr>
      <dsp:spPr>
        <a:xfrm>
          <a:off x="1678159" y="1982191"/>
          <a:ext cx="1816124" cy="751646"/>
        </a:xfrm>
        <a:prstGeom prst="ellipse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1905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>
              <a:solidFill>
                <a:srgbClr val="FFFF00"/>
              </a:solidFill>
              <a:latin typeface="Arial Black" pitchFamily="34" charset="0"/>
            </a:rPr>
            <a:t>Segurança</a:t>
          </a:r>
        </a:p>
      </dsp:txBody>
      <dsp:txXfrm>
        <a:off x="1944124" y="2092267"/>
        <a:ext cx="1284194" cy="531494"/>
      </dsp:txXfrm>
    </dsp:sp>
    <dsp:sp modelId="{A59277D7-13FE-44F1-B62F-7037CABC8C86}">
      <dsp:nvSpPr>
        <dsp:cNvPr id="0" name=""/>
        <dsp:cNvSpPr/>
      </dsp:nvSpPr>
      <dsp:spPr>
        <a:xfrm>
          <a:off x="384284" y="894848"/>
          <a:ext cx="1624796" cy="989037"/>
        </a:xfrm>
        <a:prstGeom prst="ellipse">
          <a:avLst/>
        </a:prstGeom>
        <a:blipFill rotWithShape="0">
          <a:blip xmlns:r="http://schemas.openxmlformats.org/officeDocument/2006/relationships" r:embed="rId5"/>
          <a:tile tx="0" ty="0" sx="100000" sy="100000" flip="none" algn="tl"/>
        </a:blipFill>
        <a:ln w="19050" cap="flat" cmpd="sng" algn="ctr">
          <a:solidFill>
            <a:srgbClr val="F6F2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chemeClr val="tx1">
                  <a:lumMod val="85000"/>
                </a:schemeClr>
              </a:solidFill>
              <a:latin typeface="Arial Black" pitchFamily="34" charset="0"/>
            </a:rPr>
            <a:t>Paciência</a:t>
          </a:r>
        </a:p>
      </dsp:txBody>
      <dsp:txXfrm>
        <a:off x="622230" y="1039689"/>
        <a:ext cx="1148904" cy="699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D1238-2FCB-4F26-AA26-A124434B0A8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B60BF-DFAF-419C-8ACC-8AD06CD895B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470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24997-A691-4C0A-9A0F-F80898884284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39DBE-66C4-4864-B781-7E6A1FC8BC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13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573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D450A1-A630-408A-9E0F-E1D6B5F5B4D0}" type="slidenum">
              <a:rPr lang="pt-BR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325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"/>
          <p:cNvSpPr txBox="1">
            <a:spLocks noChangeArrowheads="1"/>
          </p:cNvSpPr>
          <p:nvPr/>
        </p:nvSpPr>
        <p:spPr bwMode="auto">
          <a:xfrm>
            <a:off x="1190625" y="877455"/>
            <a:ext cx="4475350" cy="316489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body"/>
          </p:nvPr>
        </p:nvSpPr>
        <p:spPr>
          <a:xfrm>
            <a:off x="1060357" y="4349751"/>
            <a:ext cx="4734485" cy="3508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573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D450A1-A630-408A-9E0F-E1D6B5F5B4D0}" type="slidenum">
              <a:rPr lang="pt-BR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325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2143125" y="694171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body"/>
          </p:nvPr>
        </p:nvSpPr>
        <p:spPr>
          <a:xfrm>
            <a:off x="1060357" y="4349751"/>
            <a:ext cx="4734485" cy="3508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1"/>
          <p:cNvSpPr txBox="1">
            <a:spLocks noChangeArrowheads="1"/>
          </p:cNvSpPr>
          <p:nvPr/>
        </p:nvSpPr>
        <p:spPr bwMode="auto">
          <a:xfrm>
            <a:off x="2143125" y="694171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SzPct val="45000"/>
              <a:buFont typeface="StarSymbol" charset="0"/>
              <a:buNone/>
            </a:pPr>
            <a:endParaRPr lang="pt-BR" altLang="pt-BR" sz="16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/>
          </p:nvPr>
        </p:nvSpPr>
        <p:spPr>
          <a:xfrm>
            <a:off x="1060357" y="4349751"/>
            <a:ext cx="4734485" cy="3508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1"/>
          <p:cNvSpPr txBox="1">
            <a:spLocks noChangeArrowheads="1"/>
          </p:cNvSpPr>
          <p:nvPr/>
        </p:nvSpPr>
        <p:spPr bwMode="auto">
          <a:xfrm>
            <a:off x="2143125" y="694171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SzPct val="45000"/>
              <a:buFont typeface="StarSymbol" charset="0"/>
              <a:buNone/>
            </a:pPr>
            <a:endParaRPr lang="pt-BR" altLang="pt-BR" sz="16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body"/>
          </p:nvPr>
        </p:nvSpPr>
        <p:spPr>
          <a:xfrm>
            <a:off x="1060357" y="4349751"/>
            <a:ext cx="4734485" cy="3508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1"/>
          <p:cNvSpPr txBox="1">
            <a:spLocks noChangeArrowheads="1"/>
          </p:cNvSpPr>
          <p:nvPr/>
        </p:nvSpPr>
        <p:spPr bwMode="auto">
          <a:xfrm>
            <a:off x="2143125" y="694171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>
              <a:spcBef>
                <a:spcPct val="30000"/>
              </a:spcBef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SzPct val="45000"/>
              <a:buFont typeface="StarSymbol" charset="0"/>
              <a:buNone/>
            </a:pPr>
            <a:endParaRPr lang="pt-BR" altLang="pt-BR" sz="16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body"/>
          </p:nvPr>
        </p:nvSpPr>
        <p:spPr>
          <a:xfrm>
            <a:off x="1060357" y="4349751"/>
            <a:ext cx="4734485" cy="3508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39DBE-66C4-4864-B781-7E6A1FC8BC9E}" type="slidenum">
              <a:rPr lang="pt-BR" smtClean="0"/>
              <a:pPr/>
              <a:t>36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/>
          <p:cNvSpPr txBox="1">
            <a:spLocks noChangeArrowheads="1"/>
          </p:cNvSpPr>
          <p:nvPr/>
        </p:nvSpPr>
        <p:spPr bwMode="auto">
          <a:xfrm>
            <a:off x="2143125" y="694171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body"/>
          </p:nvPr>
        </p:nvSpPr>
        <p:spPr>
          <a:xfrm>
            <a:off x="1060357" y="4349751"/>
            <a:ext cx="4734485" cy="3508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/>
          <p:cNvSpPr txBox="1">
            <a:spLocks noChangeArrowheads="1"/>
          </p:cNvSpPr>
          <p:nvPr/>
        </p:nvSpPr>
        <p:spPr bwMode="auto">
          <a:xfrm>
            <a:off x="2143125" y="694171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body"/>
          </p:nvPr>
        </p:nvSpPr>
        <p:spPr>
          <a:xfrm>
            <a:off x="1060357" y="4349751"/>
            <a:ext cx="4734485" cy="3508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2143125" y="694171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body"/>
          </p:nvPr>
        </p:nvSpPr>
        <p:spPr>
          <a:xfrm>
            <a:off x="1060357" y="4349751"/>
            <a:ext cx="4734485" cy="3508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39DBE-66C4-4864-B781-7E6A1FC8BC9E}" type="slidenum">
              <a:rPr lang="pt-BR" smtClean="0"/>
              <a:pPr/>
              <a:t>59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F3ABA613-F4D1-4EEA-806B-AA58E9E5C07F}" type="slidenum">
              <a:rPr lang="pt-BR" altLang="pt-BR">
                <a:solidFill>
                  <a:prstClr val="black"/>
                </a:solidFill>
              </a:rPr>
              <a:pPr eaLnBrk="1" hangingPunct="1">
                <a:defRPr/>
              </a:pPr>
              <a:t>71</a:t>
            </a:fld>
            <a:endParaRPr lang="pt-BR" altLang="pt-B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634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23695A-0FC8-4361-B4B3-76A46E6455BD}" type="slidenum">
              <a:rPr lang="pt-BR" altLang="pt-BR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72</a:t>
            </a:fld>
            <a:endParaRPr lang="pt-BR" alt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782A9C-248B-439A-B90D-64D36F22F351}" type="slidenum">
              <a:rPr lang="pt-BR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pt-B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pt-B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 no ícone para adicionar uma imagem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920" y="151217"/>
            <a:ext cx="8215200" cy="1379665"/>
          </a:xfrm>
        </p:spPr>
        <p:txBody>
          <a:bodyPr lIns="82945" tIns="41473" rIns="82945" bIns="41473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6281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A1523-00E5-46D0-97FC-1924B0174C83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174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5CEB7-1724-4CF4-8324-74A4410FAF6D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605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11A48-7997-4925-92A1-FEB28C35E408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427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EF02D-2F8C-4785-9A39-36F7EA40026E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555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75F48-0972-4335-A9E5-79EE74D8F468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285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3D372-253D-41EA-8EB0-BC9B3FDE9D41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55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0B594-6190-4772-88BD-E849C30C7720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83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1FD83-97A1-4E4D-A2D1-007D3F8BB842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37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10EEA-B98E-4C46-BBE2-CFDFEE5ABE3C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4020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CD078-3F96-45E0-94A1-656E7ADB969C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662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22760-C729-4510-B2A0-F96A1F343651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524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e texto em cima do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B28E8-C84A-493F-BE73-91EC02F5A597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795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1A4A0-ED6E-4144-9ECF-883375CABB7F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229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ítulo e diagrama ou orga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t-B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D0B1A-A1FD-441B-8416-95505947DE55}" type="slidenum">
              <a:rPr lang="pt-B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3956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401836" y="3418954"/>
            <a:ext cx="3750469" cy="2233"/>
          </a:xfrm>
          <a:prstGeom prst="rect">
            <a:avLst/>
          </a:prstGeom>
          <a:ln w="12700">
            <a:solidFill>
              <a:srgbClr val="9A9A9A"/>
            </a:solidFill>
            <a:miter lim="0"/>
          </a:ln>
        </p:spPr>
        <p:txBody>
          <a:bodyPr lIns="35717" tIns="35717" rIns="35717" bIns="35717" anchor="ctr"/>
          <a:lstStyle/>
          <a:p>
            <a:pPr algn="ctr" defTabSz="410751" hangingPunct="0"/>
            <a:endParaRPr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4482219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401836" y="893128"/>
            <a:ext cx="8343291" cy="2233"/>
          </a:xfrm>
          <a:prstGeom prst="rect">
            <a:avLst/>
          </a:prstGeom>
          <a:ln w="12700">
            <a:solidFill>
              <a:srgbClr val="9A9A9A"/>
            </a:solidFill>
            <a:miter lim="0"/>
          </a:ln>
        </p:spPr>
        <p:txBody>
          <a:bodyPr lIns="35717" tIns="35717" rIns="35717" bIns="35717" anchor="ctr"/>
          <a:lstStyle/>
          <a:p>
            <a:pPr algn="ctr" defTabSz="410751" hangingPunct="0"/>
            <a:endParaRPr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491501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lIns="64291" tIns="32146" rIns="64291" bIns="32146"/>
          <a:lstStyle/>
          <a:p>
            <a:pPr algn="ctr" defTabSz="410751" hangingPunct="0"/>
            <a:fld id="{5E08CBFC-AFB1-48B5-926E-0AFEB4FABE5B}" type="datetimeFigureOut">
              <a:rPr lang="pt-BR" sz="2500" kern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sym typeface="Helvetica Neue Light"/>
              </a:rPr>
              <a:pPr algn="ctr" defTabSz="410751" hangingPunct="0"/>
              <a:t>17/11/2018</a:t>
            </a:fld>
            <a:endParaRPr lang="pt-BR"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lIns="64291" tIns="32146" rIns="64291" bIns="32146"/>
          <a:lstStyle/>
          <a:p>
            <a:pPr algn="ctr" defTabSz="410751" hangingPunct="0"/>
            <a:endParaRPr lang="pt-BR"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258967"/>
            <a:ext cx="2133600" cy="194765"/>
          </a:xfrm>
        </p:spPr>
        <p:txBody>
          <a:bodyPr/>
          <a:lstStyle/>
          <a:p>
            <a:fld id="{01F71E83-BCD9-4075-AA8D-8DAF8B305FC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251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etângulo de cantos arredondado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55579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8080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etângulo de cantos arredondado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7" name="Retângu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5157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0495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3240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61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10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etângulo de cantos arredondado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432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Retângu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48322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06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24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8EBEEBB3-3ADF-4262-A188-84FDF4A5635C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99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CCE1F9-8BF0-4CE7-BE3A-7C0090127F0B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</p:spTree>
    <p:extLst>
      <p:ext uri="{BB962C8B-B14F-4D97-AF65-F5344CB8AC3E}">
        <p14:creationId xmlns:p14="http://schemas.microsoft.com/office/powerpoint/2010/main" val="112440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7A89C5-ADCE-4259-9A36-433AACB4238F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</p:spTree>
    <p:extLst>
      <p:ext uri="{BB962C8B-B14F-4D97-AF65-F5344CB8AC3E}">
        <p14:creationId xmlns:p14="http://schemas.microsoft.com/office/powerpoint/2010/main" val="332842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7B4C-E129-4DFC-8D82-02DAB487E8D3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B79650-522D-4FCC-9185-A9BAE2C06D4A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84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AB8DA-F8D5-47DF-A65A-8485A8373C7A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37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9DDA1A5-0B62-4E8C-85F8-F6F92B22FE11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</p:spTree>
    <p:extLst>
      <p:ext uri="{BB962C8B-B14F-4D97-AF65-F5344CB8AC3E}">
        <p14:creationId xmlns:p14="http://schemas.microsoft.com/office/powerpoint/2010/main" val="20292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8E2561-3A99-48B3-957E-C4DE47793C4C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</p:spTree>
    <p:extLst>
      <p:ext uri="{BB962C8B-B14F-4D97-AF65-F5344CB8AC3E}">
        <p14:creationId xmlns:p14="http://schemas.microsoft.com/office/powerpoint/2010/main" val="193515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F24F6C-ADA6-4445-BFD9-5FC11BED4C6F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A199A8-1150-4C89-9EFA-39924B754F59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1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ECE9C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>
                <a:solidFill>
                  <a:srgbClr val="ECE9C6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DD2D9-BEA6-4931-82A3-222595E6EF6D}" type="slidenum">
              <a:rPr lang="pt-BR" smtClean="0">
                <a:solidFill>
                  <a:srgbClr val="ECE9C6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CE9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34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38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‹nº›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253434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401836" y="3418954"/>
            <a:ext cx="3750469" cy="2233"/>
          </a:xfrm>
          <a:prstGeom prst="rect">
            <a:avLst/>
          </a:prstGeom>
          <a:ln w="12700">
            <a:solidFill>
              <a:srgbClr val="9A9A9A"/>
            </a:solidFill>
            <a:miter lim="0"/>
          </a:ln>
        </p:spPr>
        <p:txBody>
          <a:bodyPr lIns="35717" tIns="35717" rIns="35717" bIns="35717" anchor="ctr"/>
          <a:lstStyle/>
          <a:p>
            <a:pPr algn="ctr" defTabSz="410751" hangingPunct="0"/>
            <a:endParaRPr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‹nº›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966571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401836" y="893128"/>
            <a:ext cx="8343291" cy="2233"/>
          </a:xfrm>
          <a:prstGeom prst="rect">
            <a:avLst/>
          </a:prstGeom>
          <a:ln w="12700">
            <a:solidFill>
              <a:srgbClr val="9A9A9A"/>
            </a:solidFill>
            <a:miter lim="0"/>
          </a:ln>
        </p:spPr>
        <p:txBody>
          <a:bodyPr lIns="35717" tIns="35717" rIns="35717" bIns="35717" anchor="ctr"/>
          <a:lstStyle/>
          <a:p>
            <a:pPr algn="ctr" defTabSz="410751" hangingPunct="0"/>
            <a:endParaRPr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‹nº›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04673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lIns="64291" tIns="32146" rIns="64291" bIns="32146"/>
          <a:lstStyle/>
          <a:p>
            <a:pPr algn="ctr" defTabSz="410751" hangingPunct="0"/>
            <a:fld id="{5E08CBFC-AFB1-48B5-926E-0AFEB4FABE5B}" type="datetimeFigureOut">
              <a:rPr lang="pt-BR" sz="2500" kern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sym typeface="Helvetica Neue Light"/>
              </a:rPr>
              <a:pPr algn="ctr" defTabSz="410751" hangingPunct="0"/>
              <a:t>17/11/2018</a:t>
            </a:fld>
            <a:endParaRPr lang="pt-BR"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lIns="64291" tIns="32146" rIns="64291" bIns="32146"/>
          <a:lstStyle/>
          <a:p>
            <a:pPr algn="ctr" defTabSz="410751" hangingPunct="0"/>
            <a:endParaRPr lang="pt-BR"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258967"/>
            <a:ext cx="2133600" cy="194765"/>
          </a:xfrm>
        </p:spPr>
        <p:txBody>
          <a:bodyPr/>
          <a:lstStyle/>
          <a:p>
            <a:fld id="{01F71E83-BCD9-4075-AA8D-8DAF8B305FCF}" type="slidenum">
              <a:rPr lang="pt-BR" smtClean="0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7522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107506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8416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676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316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126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681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843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640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pt-B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 no ícone para adicionar uma imagem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612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083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530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920" y="151217"/>
            <a:ext cx="8215200" cy="1379665"/>
          </a:xfrm>
        </p:spPr>
        <p:txBody>
          <a:bodyPr lIns="82945" tIns="41473" rIns="82945" bIns="41473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5747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607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613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708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1589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3277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12371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743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7678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2520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8228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688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003B3A"/>
            </a:gs>
            <a:gs pos="50000">
              <a:srgbClr val="9CB86E"/>
            </a:gs>
            <a:gs pos="100000">
              <a:srgbClr val="156B13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625EC9C-195B-4668-8929-F49755F73F50}" type="datetimeFigureOut">
              <a:rPr lang="pt-BR" smtClean="0"/>
              <a:pPr/>
              <a:t>17/11/2018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20BDE84-0C24-4183-8090-B43C36D2C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FF5654-3172-4654-A696-4C4CB4F0311D}" type="slidenum">
              <a:rPr lang="pt-B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1665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rot="5400000">
            <a:off x="4805199" y="6107771"/>
            <a:ext cx="100119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9A9A9A"/>
            </a:solidFill>
            <a:miter lim="0"/>
          </a:ln>
        </p:spPr>
        <p:txBody>
          <a:bodyPr lIns="35717" tIns="35717" rIns="35717" bIns="35717" anchor="ctr"/>
          <a:lstStyle/>
          <a:p>
            <a:pPr algn="ctr" defTabSz="410751" hangingPunct="0"/>
            <a:endParaRPr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r>
              <a:t>Texto do Título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553200" y="6262335"/>
            <a:ext cx="2133600" cy="188030"/>
          </a:xfrm>
          <a:prstGeom prst="rect">
            <a:avLst/>
          </a:prstGeom>
          <a:ln w="12700">
            <a:miter lim="400000"/>
          </a:ln>
        </p:spPr>
        <p:txBody>
          <a:bodyPr lIns="32145" tIns="32146" rIns="32145" bIns="32146" anchor="ctr">
            <a:spAutoFit/>
          </a:bodyPr>
          <a:lstStyle>
            <a:lvl1pPr algn="r">
              <a:defRPr sz="800"/>
            </a:lvl1pPr>
          </a:lstStyle>
          <a:p>
            <a:pPr defTabSz="410751" hangingPunct="0"/>
            <a:fld id="{86CB4B4D-7CA3-9044-876B-883B54F8677D}" type="slidenum">
              <a:rPr ker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sym typeface="Helvetica Neue Light"/>
              </a:rPr>
              <a:pPr defTabSz="410751" hangingPunct="0"/>
              <a:t>‹nº›</a:t>
            </a:fld>
            <a:endParaRPr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46756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</p:sldLayoutIdLst>
  <p:transition spd="med"/>
  <p:txStyles>
    <p:titleStyle>
      <a:lvl1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1pPr>
      <a:lvl2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2pPr>
      <a:lvl3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3pPr>
      <a:lvl4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4pPr>
      <a:lvl5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5pPr>
      <a:lvl6pPr marL="0" marR="0" indent="321457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6pPr>
      <a:lvl7pPr marL="0" marR="0" indent="642915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7pPr>
      <a:lvl8pPr marL="0" marR="0" indent="964372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8pPr>
      <a:lvl9pPr marL="0" marR="0" indent="12858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9pPr>
    </p:titleStyle>
    <p:bodyStyle>
      <a:lvl1pPr marL="0" marR="0" indent="0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1pPr>
      <a:lvl2pPr marL="0" marR="0" indent="160729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2pPr>
      <a:lvl3pPr marL="0" marR="0" indent="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3pPr>
      <a:lvl4pPr marL="0" marR="0" indent="482186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4pPr>
      <a:lvl5pPr marL="0" marR="0" indent="642915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5pPr>
      <a:lvl6pPr marL="0" marR="0" indent="964372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6pPr>
      <a:lvl7pPr marL="0" marR="0" indent="1285829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7pPr>
      <a:lvl8pPr marL="0" marR="0" indent="16072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8pPr>
      <a:lvl9pPr marL="0" marR="0" indent="1928744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1pPr>
      <a:lvl2pPr marL="0" marR="0" indent="160729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2pPr>
      <a:lvl3pPr marL="0" marR="0" indent="321457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3pPr>
      <a:lvl4pPr marL="0" marR="0" indent="482186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4pPr>
      <a:lvl5pPr marL="0" marR="0" indent="642915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5pPr>
      <a:lvl6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6pPr>
      <a:lvl7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7pPr>
      <a:lvl8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8pPr>
      <a:lvl9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etângulo de cantos arredondado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696464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pt-BR">
                <a:solidFill>
                  <a:srgbClr val="696464"/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E676D02-3D08-4A5F-953B-FB36102C7B5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145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pt-BR">
                <a:solidFill>
                  <a:srgbClr val="4D5B6B">
                    <a:lumMod val="60000"/>
                    <a:lumOff val="40000"/>
                  </a:srgbClr>
                </a:solidFill>
              </a:rPr>
              <a:t>Seminário:Qualidade na Prática Mediúnica                           Projeto Manoel Philomeno de Miranda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FB4EC20-6A21-4416-87C8-3BF977877E7F}" type="slidenum">
              <a:rPr lang="pt-BR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pt-BR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D5B6B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80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rot="5400000">
            <a:off x="4805199" y="6107771"/>
            <a:ext cx="100119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9A9A9A"/>
            </a:solidFill>
            <a:miter lim="0"/>
          </a:ln>
        </p:spPr>
        <p:txBody>
          <a:bodyPr lIns="35717" tIns="35717" rIns="35717" bIns="35717" anchor="ctr"/>
          <a:lstStyle/>
          <a:p>
            <a:pPr algn="ctr" defTabSz="410751" hangingPunct="0"/>
            <a:endParaRPr sz="2500"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r>
              <a:t>Texto do Título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553200" y="6262335"/>
            <a:ext cx="2133600" cy="188030"/>
          </a:xfrm>
          <a:prstGeom prst="rect">
            <a:avLst/>
          </a:prstGeom>
          <a:ln w="12700">
            <a:miter lim="400000"/>
          </a:ln>
        </p:spPr>
        <p:txBody>
          <a:bodyPr lIns="32145" tIns="32146" rIns="32145" bIns="32146" anchor="ctr">
            <a:spAutoFit/>
          </a:bodyPr>
          <a:lstStyle>
            <a:lvl1pPr algn="r">
              <a:defRPr sz="800"/>
            </a:lvl1pPr>
          </a:lstStyle>
          <a:p>
            <a:pPr defTabSz="410751" hangingPunct="0"/>
            <a:fld id="{86CB4B4D-7CA3-9044-876B-883B54F8677D}" type="slidenum">
              <a:rPr ker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sym typeface="Helvetica Neue Light"/>
              </a:rPr>
              <a:pPr defTabSz="410751" hangingPunct="0"/>
              <a:t>‹nº›</a:t>
            </a:fld>
            <a:endParaRPr kern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76936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</p:sldLayoutIdLst>
  <p:transition spd="med"/>
  <p:txStyles>
    <p:titleStyle>
      <a:lvl1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1pPr>
      <a:lvl2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2pPr>
      <a:lvl3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3pPr>
      <a:lvl4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4pPr>
      <a:lvl5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5pPr>
      <a:lvl6pPr marL="0" marR="0" indent="321457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6pPr>
      <a:lvl7pPr marL="0" marR="0" indent="642915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7pPr>
      <a:lvl8pPr marL="0" marR="0" indent="964372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8pPr>
      <a:lvl9pPr marL="0" marR="0" indent="12858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9pPr>
    </p:titleStyle>
    <p:bodyStyle>
      <a:lvl1pPr marL="0" marR="0" indent="0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1pPr>
      <a:lvl2pPr marL="0" marR="0" indent="160729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2pPr>
      <a:lvl3pPr marL="0" marR="0" indent="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3pPr>
      <a:lvl4pPr marL="0" marR="0" indent="482186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4pPr>
      <a:lvl5pPr marL="0" marR="0" indent="642915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5pPr>
      <a:lvl6pPr marL="0" marR="0" indent="964372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6pPr>
      <a:lvl7pPr marL="0" marR="0" indent="1285829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7pPr>
      <a:lvl8pPr marL="0" marR="0" indent="16072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8pPr>
      <a:lvl9pPr marL="0" marR="0" indent="1928744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>
            <a:solidFill>
              <a:srgbClr val="747474"/>
            </a:solidFill>
          </a:uFill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1pPr>
      <a:lvl2pPr marL="0" marR="0" indent="160729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2pPr>
      <a:lvl3pPr marL="0" marR="0" indent="321457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3pPr>
      <a:lvl4pPr marL="0" marR="0" indent="482186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4pPr>
      <a:lvl5pPr marL="0" marR="0" indent="642915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5pPr>
      <a:lvl6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6pPr>
      <a:lvl7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7pPr>
      <a:lvl8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8pPr>
      <a:lvl9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003B3A"/>
            </a:gs>
            <a:gs pos="50000">
              <a:srgbClr val="9CB86E"/>
            </a:gs>
            <a:gs pos="100000">
              <a:srgbClr val="156B13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625EC9C-195B-4668-8929-F49755F73F50}" type="datetimeFigureOut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17/11/2018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20BDE84-0C24-4183-8090-B43C36D2C5B6}" type="slidenum">
              <a:rPr lang="pt-BR" smtClean="0">
                <a:solidFill>
                  <a:prstClr val="white">
                    <a:shade val="50000"/>
                  </a:prstClr>
                </a:solidFill>
              </a:rPr>
              <a:pPr/>
              <a:t>‹nº›</a:t>
            </a:fld>
            <a:endParaRPr lang="pt-B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824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3E497-E023-456D-9E9D-38A4CDC625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3A36C-E9D6-4D85-80A1-B19E854BE7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94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images.google.com.br/imgres?imgurl=http://www.escatologia.it/images/jesus.jpg&amp;imgrefurl=http://www.escatologia.it/CRY_GESUCRISTO.htm&amp;h=398&amp;w=292&amp;sz=28&amp;hl=pt-BR&amp;start=610&amp;tbnid=5zEBu3siJHK62M:&amp;tbnh=124&amp;tbnw=91&amp;prev=/images?q=jesus+cristo&amp;start=600&amp;ndsp=20&amp;svnum=10&amp;hl=pt-BR&amp;lr=&amp;sa=N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images.google.com/imgres?imgurl=http://www.randi.org/encyclopedia/images/Kardec,%20Allan.jpg&amp;imgrefurl=http://www.randi.org/encyclopedia/Kardec,%20Allan.html&amp;h=243&amp;w=197&amp;sz=11&amp;hl=pt-BR&amp;start=2&amp;tbnid=jrzRerm8nSN4WM:&amp;tbnh=110&amp;tbnw=89&amp;prev=/images?q=kardec+allan&amp;svnum=10&amp;hl=pt-BR&amp;lr=&amp;rls=SUNA,SUNA:2006-29,SUNA:en&amp;sa=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6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br/imgres?imgurl=http://enosilenciodanoite.blogs.sapo.pt/arquivo/jesus%20chegou.jpg&amp;imgrefurl=http://enosilenciodanoite.blogs.sapo.pt/arquivo/923502.html&amp;h=300&amp;w=400&amp;sz=30&amp;hl=pt-BR&amp;start=12&amp;tbnid=bWG_90rSW8rAjM:&amp;tbnh=93&amp;tbnw=124&amp;prev=/images?q=jesus&amp;gbv=2&amp;svnum=10&amp;hl=pt-BR" TargetMode="External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111.jpeg"/><Relationship Id="rId7" Type="http://schemas.openxmlformats.org/officeDocument/2006/relationships/image" Target="../media/image115.jpeg"/><Relationship Id="rId12" Type="http://schemas.openxmlformats.org/officeDocument/2006/relationships/image" Target="../media/image1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jpeg"/><Relationship Id="rId11" Type="http://schemas.openxmlformats.org/officeDocument/2006/relationships/image" Target="../media/image119.jpeg"/><Relationship Id="rId5" Type="http://schemas.openxmlformats.org/officeDocument/2006/relationships/image" Target="../media/image113.jpeg"/><Relationship Id="rId10" Type="http://schemas.openxmlformats.org/officeDocument/2006/relationships/image" Target="../media/image118.jpeg"/><Relationship Id="rId4" Type="http://schemas.openxmlformats.org/officeDocument/2006/relationships/image" Target="../media/image112.jpeg"/><Relationship Id="rId9" Type="http://schemas.openxmlformats.org/officeDocument/2006/relationships/image" Target="../media/image117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1"/>
          <p:cNvSpPr/>
          <p:nvPr/>
        </p:nvSpPr>
        <p:spPr>
          <a:xfrm>
            <a:off x="179388" y="44450"/>
            <a:ext cx="8785225" cy="6361113"/>
          </a:xfrm>
          <a:prstGeom prst="roundRect">
            <a:avLst/>
          </a:prstGeom>
          <a:solidFill>
            <a:srgbClr val="F7CB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8" name="Retângulo com Canto Aparado do Mesmo Lado 7"/>
          <p:cNvSpPr/>
          <p:nvPr/>
        </p:nvSpPr>
        <p:spPr>
          <a:xfrm>
            <a:off x="179388" y="2924175"/>
            <a:ext cx="8785225" cy="3744913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13316" name="Picture 4" descr="Casa-no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-26988"/>
            <a:ext cx="8424862" cy="384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1"/>
          <p:cNvSpPr txBox="1">
            <a:spLocks noChangeArrowheads="1"/>
          </p:cNvSpPr>
          <p:nvPr/>
        </p:nvSpPr>
        <p:spPr bwMode="auto">
          <a:xfrm>
            <a:off x="179388" y="4221163"/>
            <a:ext cx="8964612" cy="120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9pPr>
          </a:lstStyle>
          <a:p>
            <a:pPr algn="ctr" eaLnBrk="1" hangingPunct="1">
              <a:buClr>
                <a:srgbClr val="3333CC"/>
              </a:buClr>
            </a:pPr>
            <a:r>
              <a:rPr lang="en-GB" altLang="pt-BR" sz="3600" b="1" dirty="0" smtClean="0">
                <a:solidFill>
                  <a:schemeClr val="bg1"/>
                </a:solidFill>
                <a:latin typeface="Verdana" pitchFamily="34" charset="0"/>
              </a:rPr>
              <a:t>ATENDIMENTO ESPIRITUAL</a:t>
            </a:r>
          </a:p>
          <a:p>
            <a:pPr algn="ctr" eaLnBrk="1" hangingPunct="1">
              <a:buClr>
                <a:srgbClr val="3333CC"/>
              </a:buClr>
            </a:pPr>
            <a:r>
              <a:rPr lang="en-GB" altLang="pt-BR" sz="3600" b="1" dirty="0" smtClean="0">
                <a:solidFill>
                  <a:schemeClr val="bg1"/>
                </a:solidFill>
                <a:latin typeface="Verdana" pitchFamily="34" charset="0"/>
              </a:rPr>
              <a:t> NO CENTRO ESPÍRITA</a:t>
            </a:r>
            <a:endParaRPr lang="en-GB" altLang="pt-BR" sz="3600" b="1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8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682CC-4A06-442F-98B0-BABA7AEFC9C2}" type="slidenum">
              <a:rPr lang="pt-BR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80317" y="1556792"/>
            <a:ext cx="82194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“É o conjunto de atividades que visa a atender, adequadamente, as pessoas que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buscam e frequentam o Centro Espírita</a:t>
            </a:r>
            <a:endParaRPr lang="pt-BR" sz="3200" i="1" spc="-15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75273" y="569164"/>
            <a:ext cx="52200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nema" pitchFamily="2" charset="0"/>
              </a:rPr>
              <a:t>AECE – O que é?</a:t>
            </a:r>
            <a:endParaRPr lang="pt-BR" sz="4800" b="1" dirty="0">
              <a:solidFill>
                <a:srgbClr val="0033CC"/>
              </a:solidFill>
              <a:latin typeface="Knema" pitchFamily="2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635964" y="5699741"/>
            <a:ext cx="6059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t-BR" sz="2000" i="1" dirty="0">
                <a:solidFill>
                  <a:srgbClr val="000000"/>
                </a:solidFill>
                <a:latin typeface="Calibri" panose="020F0502020204030204" pitchFamily="34" charset="0"/>
              </a:rPr>
              <a:t>Orientação ao Centro Espírita – FEB/CEN - 2006 </a:t>
            </a:r>
            <a:endParaRPr lang="pt-BR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6" y="3238610"/>
            <a:ext cx="2055888" cy="2871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2950097" y="3126452"/>
            <a:ext cx="59496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visando a obter </a:t>
            </a:r>
            <a:r>
              <a:rPr lang="pt-BR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esclarecimento</a:t>
            </a: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pt-BR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orientação</a:t>
            </a: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pt-BR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ajuda</a:t>
            </a: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e </a:t>
            </a:r>
            <a:r>
              <a:rPr lang="pt-BR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assistência</a:t>
            </a: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espiritual e moral.”</a:t>
            </a:r>
            <a:endParaRPr lang="pt-BR" sz="3200" i="1" spc="-15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5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 idx="4294967295"/>
          </p:nvPr>
        </p:nvSpPr>
        <p:spPr>
          <a:xfrm>
            <a:off x="457200" y="359569"/>
            <a:ext cx="8229600" cy="765175"/>
          </a:xfrm>
          <a:prstGeom prst="rect">
            <a:avLst/>
          </a:prstGeom>
        </p:spPr>
        <p:txBody>
          <a:bodyPr/>
          <a:lstStyle/>
          <a:p>
            <a:pPr algn="ctr"/>
            <a:r>
              <a:rPr b="1" dirty="0">
                <a:solidFill>
                  <a:srgbClr val="5E5E5E"/>
                </a:solidFill>
              </a:rPr>
              <a:t>A CASA </a:t>
            </a:r>
            <a:r>
              <a:rPr b="1" dirty="0" smtClean="0">
                <a:solidFill>
                  <a:srgbClr val="5E5E5E"/>
                </a:solidFill>
              </a:rPr>
              <a:t>ESPÍRITA</a:t>
            </a:r>
            <a:endParaRPr b="1" dirty="0">
              <a:solidFill>
                <a:srgbClr val="0070C0"/>
              </a:solidFill>
            </a:endParaRPr>
          </a:p>
        </p:txBody>
      </p:sp>
      <p:pic>
        <p:nvPicPr>
          <p:cNvPr id="25" name="Picture 2" descr="http://thumbs.dreamstime.com/z/casa-dos-desenhos-animados-16120661.jpg"/>
          <p:cNvPicPr>
            <a:picLocks noChangeAspect="1" noChangeArrowheads="1"/>
          </p:cNvPicPr>
          <p:nvPr/>
        </p:nvPicPr>
        <p:blipFill>
          <a:blip r:embed="rId2"/>
          <a:srcRect l="10661" t="10315" r="9669" b="17484"/>
          <a:stretch>
            <a:fillRect/>
          </a:stretch>
        </p:blipFill>
        <p:spPr bwMode="auto">
          <a:xfrm>
            <a:off x="4343301" y="1909839"/>
            <a:ext cx="948779" cy="10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thumbs.dreamstime.com/z/casa-dos-desenhos-animados-16120661.jpg"/>
          <p:cNvPicPr>
            <a:picLocks noChangeAspect="1" noChangeArrowheads="1"/>
          </p:cNvPicPr>
          <p:nvPr/>
        </p:nvPicPr>
        <p:blipFill>
          <a:blip r:embed="rId3"/>
          <a:srcRect l="10661" t="10315" r="9669" b="17484"/>
          <a:stretch>
            <a:fillRect/>
          </a:stretch>
        </p:blipFill>
        <p:spPr bwMode="auto">
          <a:xfrm>
            <a:off x="5724128" y="2421138"/>
            <a:ext cx="929803" cy="1004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 descr="http://thumbs.dreamstime.com/z/casa-dos-desenhos-animados-16120661.jpg"/>
          <p:cNvPicPr>
            <a:picLocks noChangeAspect="1" noChangeArrowheads="1"/>
          </p:cNvPicPr>
          <p:nvPr/>
        </p:nvPicPr>
        <p:blipFill>
          <a:blip r:embed="rId4"/>
          <a:srcRect l="10661" t="10315" r="9669" b="17484"/>
          <a:stretch>
            <a:fillRect/>
          </a:stretch>
        </p:blipFill>
        <p:spPr bwMode="auto">
          <a:xfrm>
            <a:off x="6900416" y="2774084"/>
            <a:ext cx="911944" cy="1012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Conector reto 27"/>
          <p:cNvCxnSpPr/>
          <p:nvPr/>
        </p:nvCxnSpPr>
        <p:spPr>
          <a:xfrm>
            <a:off x="1893652" y="2719091"/>
            <a:ext cx="5525244" cy="1958951"/>
          </a:xfrm>
          <a:prstGeom prst="line">
            <a:avLst/>
          </a:prstGeom>
          <a:noFill/>
          <a:ln w="57150" cap="flat" cmpd="sng" algn="ctr">
            <a:solidFill>
              <a:srgbClr val="FE8637"/>
            </a:solidFill>
            <a:prstDash val="solid"/>
          </a:ln>
          <a:effectLst/>
        </p:spPr>
      </p:cxnSp>
      <p:cxnSp>
        <p:nvCxnSpPr>
          <p:cNvPr id="29" name="Conector reto 28"/>
          <p:cNvCxnSpPr/>
          <p:nvPr/>
        </p:nvCxnSpPr>
        <p:spPr>
          <a:xfrm>
            <a:off x="1642505" y="3321845"/>
            <a:ext cx="5575474" cy="1958951"/>
          </a:xfrm>
          <a:prstGeom prst="line">
            <a:avLst/>
          </a:prstGeom>
          <a:noFill/>
          <a:ln w="57150" cap="flat" cmpd="sng" algn="ctr">
            <a:solidFill>
              <a:srgbClr val="FE8637">
                <a:shade val="70000"/>
                <a:satMod val="150000"/>
              </a:srgbClr>
            </a:solidFill>
            <a:prstDash val="solid"/>
          </a:ln>
          <a:effectLst/>
        </p:spPr>
      </p:cxnSp>
      <p:sp>
        <p:nvSpPr>
          <p:cNvPr id="30" name="CaixaDeTexto 17"/>
          <p:cNvSpPr txBox="1">
            <a:spLocks noChangeArrowheads="1"/>
          </p:cNvSpPr>
          <p:nvPr/>
        </p:nvSpPr>
        <p:spPr bwMode="auto">
          <a:xfrm rot="1138251">
            <a:off x="2806156" y="3775077"/>
            <a:ext cx="3531691" cy="37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defTabSz="642882"/>
            <a:r>
              <a:rPr lang="pt-BR" sz="2000" b="1" i="1" dirty="0">
                <a:solidFill>
                  <a:srgbClr val="000000"/>
                </a:solidFill>
                <a:latin typeface="Century Schoolbook"/>
                <a:cs typeface="Arial" charset="0"/>
                <a:sym typeface="Helvetica Neue Light"/>
              </a:rPr>
              <a:t>Rua  </a:t>
            </a:r>
            <a:r>
              <a:rPr lang="pt-BR" sz="2000" b="1" i="1">
                <a:solidFill>
                  <a:srgbClr val="000000"/>
                </a:solidFill>
                <a:latin typeface="Century Schoolbook"/>
                <a:cs typeface="Arial" charset="0"/>
                <a:sym typeface="Helvetica Neue Light"/>
              </a:rPr>
              <a:t>da Consolação</a:t>
            </a:r>
            <a:endParaRPr lang="pt-BR" sz="2000" b="1" i="1" dirty="0">
              <a:solidFill>
                <a:srgbClr val="000000"/>
              </a:solidFill>
              <a:latin typeface="Century Schoolbook"/>
              <a:cs typeface="Arial" charset="0"/>
              <a:sym typeface="Helvetica Neue Light"/>
            </a:endParaRPr>
          </a:p>
        </p:txBody>
      </p:sp>
      <p:sp>
        <p:nvSpPr>
          <p:cNvPr id="31" name="CaixaDeTexto 30"/>
          <p:cNvSpPr txBox="1">
            <a:spLocks noChangeArrowheads="1"/>
          </p:cNvSpPr>
          <p:nvPr/>
        </p:nvSpPr>
        <p:spPr bwMode="auto">
          <a:xfrm>
            <a:off x="1403648" y="2169208"/>
            <a:ext cx="1145232" cy="28128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defTabSz="642882"/>
            <a:r>
              <a:rPr lang="pt-BR" sz="1400" b="1" dirty="0">
                <a:solidFill>
                  <a:srgbClr val="000000"/>
                </a:solidFill>
                <a:latin typeface="Century Schoolbook"/>
                <a:cs typeface="Arial" charset="0"/>
                <a:sym typeface="Helvetica Neue Light"/>
              </a:rPr>
              <a:t>Recepção</a:t>
            </a:r>
          </a:p>
        </p:txBody>
      </p:sp>
      <p:sp>
        <p:nvSpPr>
          <p:cNvPr id="32" name="CaixaDeTexto 31"/>
          <p:cNvSpPr txBox="1">
            <a:spLocks noChangeArrowheads="1"/>
          </p:cNvSpPr>
          <p:nvPr/>
        </p:nvSpPr>
        <p:spPr bwMode="auto">
          <a:xfrm>
            <a:off x="2771800" y="2568403"/>
            <a:ext cx="1205518" cy="28128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defTabSz="642882"/>
            <a:r>
              <a:rPr lang="pt-BR" sz="1400" b="1" dirty="0">
                <a:solidFill>
                  <a:srgbClr val="000000"/>
                </a:solidFill>
                <a:latin typeface="Century Schoolbook"/>
                <a:cs typeface="Arial" charset="0"/>
                <a:sym typeface="Helvetica Neue Light"/>
              </a:rPr>
              <a:t>A.Fraterno</a:t>
            </a:r>
          </a:p>
        </p:txBody>
      </p:sp>
      <p:sp>
        <p:nvSpPr>
          <p:cNvPr id="33" name="CaixaDeTexto 32"/>
          <p:cNvSpPr txBox="1">
            <a:spLocks noChangeArrowheads="1"/>
          </p:cNvSpPr>
          <p:nvPr/>
        </p:nvSpPr>
        <p:spPr bwMode="auto">
          <a:xfrm>
            <a:off x="3887243" y="3023649"/>
            <a:ext cx="1692869" cy="28035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algn="ctr" defTabSz="642882"/>
            <a:r>
              <a:rPr lang="pt-BR" sz="1400" b="1" dirty="0">
                <a:solidFill>
                  <a:srgbClr val="000000"/>
                </a:solidFill>
                <a:latin typeface="Century Schoolbook"/>
                <a:cs typeface="Arial" charset="0"/>
                <a:sym typeface="Helvetica Neue Light"/>
              </a:rPr>
              <a:t>Explanação</a:t>
            </a:r>
          </a:p>
        </p:txBody>
      </p:sp>
      <p:sp>
        <p:nvSpPr>
          <p:cNvPr id="34" name="CaixaDeTexto 33"/>
          <p:cNvSpPr txBox="1">
            <a:spLocks noChangeArrowheads="1"/>
          </p:cNvSpPr>
          <p:nvPr/>
        </p:nvSpPr>
        <p:spPr bwMode="auto">
          <a:xfrm>
            <a:off x="5869955" y="3475958"/>
            <a:ext cx="790277" cy="28128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defTabSz="642882"/>
            <a:r>
              <a:rPr lang="pt-BR" sz="1400" b="1" dirty="0">
                <a:solidFill>
                  <a:srgbClr val="000000"/>
                </a:solidFill>
                <a:latin typeface="Century Schoolbook"/>
                <a:cs typeface="Arial" charset="0"/>
                <a:sym typeface="Helvetica Neue Light"/>
              </a:rPr>
              <a:t>Passe</a:t>
            </a:r>
          </a:p>
        </p:txBody>
      </p:sp>
      <p:sp>
        <p:nvSpPr>
          <p:cNvPr id="35" name="CaixaDeTexto 34"/>
          <p:cNvSpPr txBox="1">
            <a:spLocks noChangeArrowheads="1"/>
          </p:cNvSpPr>
          <p:nvPr/>
        </p:nvSpPr>
        <p:spPr bwMode="auto">
          <a:xfrm>
            <a:off x="6833014" y="3858721"/>
            <a:ext cx="1267378" cy="28132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defTabSz="642882"/>
            <a:r>
              <a:rPr lang="pt-BR" sz="1400" b="1" dirty="0">
                <a:solidFill>
                  <a:srgbClr val="000000"/>
                </a:solidFill>
                <a:latin typeface="Century Schoolbook"/>
                <a:cs typeface="Arial" charset="0"/>
                <a:sym typeface="Helvetica Neue Light"/>
              </a:rPr>
              <a:t>Irradiação</a:t>
            </a:r>
          </a:p>
        </p:txBody>
      </p:sp>
      <p:pic>
        <p:nvPicPr>
          <p:cNvPr id="36" name="Picture 4" descr="https://encrypted-tbn2.gstatic.com/images?q=tbn:ANd9GcSysub3M6a0UiXA8Q4T1UpHx-klg2f0WLLahbiOzQtwHYl2ZP0-K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0451" y="4939234"/>
            <a:ext cx="510108" cy="9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 descr="http://thumbs.dreamstime.com/z/casa-dos-desenhos-animados-16120661.jpg"/>
          <p:cNvPicPr>
            <a:picLocks noChangeAspect="1" noChangeArrowheads="1"/>
          </p:cNvPicPr>
          <p:nvPr/>
        </p:nvPicPr>
        <p:blipFill>
          <a:blip r:embed="rId6"/>
          <a:srcRect l="10661" t="10315" r="9669" b="17484"/>
          <a:stretch>
            <a:fillRect/>
          </a:stretch>
        </p:blipFill>
        <p:spPr bwMode="auto">
          <a:xfrm>
            <a:off x="2915816" y="1463354"/>
            <a:ext cx="957709" cy="106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 descr="http://thumbs.dreamstime.com/z/casa-dos-desenhos-animados-16120661.jpg"/>
          <p:cNvPicPr>
            <a:picLocks noChangeAspect="1" noChangeArrowheads="1"/>
          </p:cNvPicPr>
          <p:nvPr/>
        </p:nvPicPr>
        <p:blipFill>
          <a:blip r:embed="rId7"/>
          <a:srcRect l="10661" t="10315" r="9669" b="17484"/>
          <a:stretch>
            <a:fillRect/>
          </a:stretch>
        </p:blipFill>
        <p:spPr bwMode="auto">
          <a:xfrm>
            <a:off x="1619672" y="1315315"/>
            <a:ext cx="742281" cy="82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 descr="https://encrypted-tbn2.gstatic.com/images?q=tbn:ANd9GcSysub3M6a0UiXA8Q4T1UpHx-klg2f0WLLahbiOzQtwHYl2ZP0-K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38761" y="3723680"/>
            <a:ext cx="948779" cy="178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 descr="https://encrypted-tbn2.gstatic.com/images?q=tbn:ANd9GcSysub3M6a0UiXA8Q4T1UpHx-klg2f0WLLahbiOzQtwHYl2ZP0-K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6702" y="4634509"/>
            <a:ext cx="683121" cy="128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0" descr="http://3.bp.blogspot.com/-GlrVMusnKEE/TXvBthqPjUI/AAAAAAAAAGY/sHjOo30diKg/s1600/desenho-arvore-colorid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91150" y="4230441"/>
            <a:ext cx="760139" cy="160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834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thumbs.dreamstime.com/z/casa-dos-desenhos-animados-16120661.jpg"/>
          <p:cNvPicPr>
            <a:picLocks noChangeAspect="1" noChangeArrowheads="1"/>
          </p:cNvPicPr>
          <p:nvPr/>
        </p:nvPicPr>
        <p:blipFill>
          <a:blip r:embed="rId3"/>
          <a:srcRect l="10661" t="10315" r="9669" b="17484"/>
          <a:stretch>
            <a:fillRect/>
          </a:stretch>
        </p:blipFill>
        <p:spPr bwMode="auto">
          <a:xfrm>
            <a:off x="1411288" y="0"/>
            <a:ext cx="6157912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Seta para baixo 17"/>
          <p:cNvSpPr/>
          <p:nvPr/>
        </p:nvSpPr>
        <p:spPr>
          <a:xfrm rot="8401049">
            <a:off x="2058535" y="4686654"/>
            <a:ext cx="487363" cy="358775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19" name="Seta para baixo 18"/>
          <p:cNvSpPr/>
          <p:nvPr/>
        </p:nvSpPr>
        <p:spPr>
          <a:xfrm rot="21243120">
            <a:off x="6021261" y="3379794"/>
            <a:ext cx="450850" cy="419100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0486" name="CaixaDeTexto 19"/>
          <p:cNvSpPr txBox="1">
            <a:spLocks noChangeArrowheads="1"/>
          </p:cNvSpPr>
          <p:nvPr/>
        </p:nvSpPr>
        <p:spPr bwMode="auto">
          <a:xfrm>
            <a:off x="3708402" y="3357564"/>
            <a:ext cx="1565275" cy="61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algn="ctr" defTabSz="410730" hangingPunct="0"/>
            <a:r>
              <a:rPr lang="pt-BR" sz="3600" ker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 pitchFamily="34" charset="0"/>
                <a:cs typeface="Arial" charset="0"/>
                <a:sym typeface="Helvetica Neue Light"/>
              </a:rPr>
              <a:t>AECE</a:t>
            </a:r>
          </a:p>
        </p:txBody>
      </p:sp>
      <p:sp>
        <p:nvSpPr>
          <p:cNvPr id="21" name="Elipse 20"/>
          <p:cNvSpPr/>
          <p:nvPr/>
        </p:nvSpPr>
        <p:spPr>
          <a:xfrm>
            <a:off x="2643174" y="1500176"/>
            <a:ext cx="1484312" cy="1404937"/>
          </a:xfrm>
          <a:prstGeom prst="ellipse">
            <a:avLst/>
          </a:prstGeom>
          <a:solidFill>
            <a:schemeClr val="accent1"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0488" name="CaixaDeTexto 21"/>
          <p:cNvSpPr txBox="1">
            <a:spLocks noChangeArrowheads="1"/>
          </p:cNvSpPr>
          <p:nvPr/>
        </p:nvSpPr>
        <p:spPr bwMode="auto">
          <a:xfrm>
            <a:off x="2571750" y="1714489"/>
            <a:ext cx="1441450" cy="126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algn="ctr" defTabSz="410730" hangingPunct="0"/>
            <a:r>
              <a:rPr lang="pt-B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cs typeface="Arial" charset="0"/>
                <a:sym typeface="Helvetica Neue Light"/>
              </a:rPr>
              <a:t>Atendimento Fraterno p- Diálogo</a:t>
            </a:r>
          </a:p>
          <a:p>
            <a:pPr algn="ctr" defTabSz="410730" hangingPunct="0"/>
            <a:endParaRPr lang="pt-BR" sz="3600" kern="0" dirty="0">
              <a:solidFill>
                <a:prstClr val="black"/>
              </a:solidFill>
              <a:uFill>
                <a:solidFill>
                  <a:srgbClr val="000000"/>
                </a:solidFill>
              </a:uFill>
              <a:latin typeface="Calibri" pitchFamily="34" charset="0"/>
              <a:sym typeface="Helvetica Neue Light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72066" y="1643052"/>
            <a:ext cx="1484312" cy="1404937"/>
          </a:xfrm>
          <a:prstGeom prst="ellipse">
            <a:avLst/>
          </a:prstGeom>
          <a:solidFill>
            <a:schemeClr val="accent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4857752" y="4214818"/>
            <a:ext cx="1484312" cy="1404938"/>
          </a:xfrm>
          <a:prstGeom prst="ellipse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2571736" y="4643448"/>
            <a:ext cx="1484312" cy="1404937"/>
          </a:xfrm>
          <a:prstGeom prst="ellipse">
            <a:avLst/>
          </a:prstGeom>
          <a:solidFill>
            <a:schemeClr val="accent1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1285852" y="3071810"/>
            <a:ext cx="1484312" cy="1404938"/>
          </a:xfrm>
          <a:prstGeom prst="ellipse">
            <a:avLst/>
          </a:prstGeom>
          <a:solidFill>
            <a:schemeClr val="accent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0494" name="CaixaDeTexto 34"/>
          <p:cNvSpPr txBox="1">
            <a:spLocks noChangeArrowheads="1"/>
          </p:cNvSpPr>
          <p:nvPr/>
        </p:nvSpPr>
        <p:spPr bwMode="auto">
          <a:xfrm>
            <a:off x="1500166" y="3643316"/>
            <a:ext cx="1357322" cy="31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algn="ctr" defTabSz="410730" hangingPunct="0"/>
            <a:r>
              <a:rPr lang="pt-BR" sz="1600" b="1" kern="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Arial" charset="0"/>
                <a:sym typeface="Helvetica Neue Light"/>
              </a:rPr>
              <a:t>Recepção</a:t>
            </a:r>
          </a:p>
        </p:txBody>
      </p:sp>
      <p:sp>
        <p:nvSpPr>
          <p:cNvPr id="20495" name="CaixaDeTexto 35"/>
          <p:cNvSpPr txBox="1">
            <a:spLocks noChangeArrowheads="1"/>
          </p:cNvSpPr>
          <p:nvPr/>
        </p:nvSpPr>
        <p:spPr bwMode="auto">
          <a:xfrm>
            <a:off x="2714612" y="5143514"/>
            <a:ext cx="1176338" cy="31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algn="ctr" defTabSz="410730" hangingPunct="0"/>
            <a:r>
              <a:rPr lang="pt-BR" sz="1600" b="1" kern="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 pitchFamily="34" charset="0"/>
                <a:sym typeface="Helvetica Neue Light"/>
              </a:rPr>
              <a:t>Irradiação</a:t>
            </a:r>
          </a:p>
        </p:txBody>
      </p:sp>
      <p:sp>
        <p:nvSpPr>
          <p:cNvPr id="20496" name="CaixaDeTexto 37"/>
          <p:cNvSpPr txBox="1">
            <a:spLocks noChangeArrowheads="1"/>
          </p:cNvSpPr>
          <p:nvPr/>
        </p:nvSpPr>
        <p:spPr bwMode="auto">
          <a:xfrm>
            <a:off x="4402138" y="5705477"/>
            <a:ext cx="1371600" cy="61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algn="ctr" defTabSz="410730" hangingPunct="0"/>
            <a:endParaRPr lang="pt-BR" sz="3600" kern="0">
              <a:solidFill>
                <a:prstClr val="black"/>
              </a:solidFill>
              <a:uFill>
                <a:solidFill>
                  <a:srgbClr val="000000"/>
                </a:solidFill>
              </a:uFill>
              <a:latin typeface="Calibri" pitchFamily="34" charset="0"/>
              <a:sym typeface="Helvetica Neue Light"/>
            </a:endParaRPr>
          </a:p>
        </p:txBody>
      </p:sp>
      <p:sp>
        <p:nvSpPr>
          <p:cNvPr id="20497" name="CaixaDeTexto 38"/>
          <p:cNvSpPr txBox="1">
            <a:spLocks noChangeArrowheads="1"/>
          </p:cNvSpPr>
          <p:nvPr/>
        </p:nvSpPr>
        <p:spPr bwMode="auto">
          <a:xfrm>
            <a:off x="5143506" y="4786324"/>
            <a:ext cx="890587" cy="37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algn="ctr" defTabSz="410730" hangingPunct="0"/>
            <a:r>
              <a:rPr lang="pt-BR" sz="2000" b="1" kern="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 pitchFamily="34" charset="0"/>
                <a:sym typeface="Helvetica Neue Light"/>
              </a:rPr>
              <a:t>Passes</a:t>
            </a:r>
          </a:p>
        </p:txBody>
      </p:sp>
      <p:sp>
        <p:nvSpPr>
          <p:cNvPr id="20498" name="CaixaDeTexto 39"/>
          <p:cNvSpPr txBox="1">
            <a:spLocks noChangeArrowheads="1"/>
          </p:cNvSpPr>
          <p:nvPr/>
        </p:nvSpPr>
        <p:spPr bwMode="auto">
          <a:xfrm>
            <a:off x="5000628" y="1928803"/>
            <a:ext cx="1500198" cy="106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algn="ctr" defTabSz="410730" hangingPunct="0"/>
            <a:r>
              <a:rPr lang="pt-BR" sz="16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cs typeface="Arial" charset="0"/>
                <a:sym typeface="Helvetica Neue Light"/>
              </a:rPr>
              <a:t>Explanação o ESE à Luz da D. E.</a:t>
            </a:r>
          </a:p>
          <a:p>
            <a:pPr algn="ctr" defTabSz="410730" hangingPunct="0"/>
            <a:endParaRPr lang="pt-BR" sz="1600" kern="0" dirty="0">
              <a:solidFill>
                <a:prstClr val="black"/>
              </a:solidFill>
              <a:uFill>
                <a:solidFill>
                  <a:srgbClr val="000000"/>
                </a:solidFill>
              </a:uFill>
              <a:latin typeface="Calibri" pitchFamily="34" charset="0"/>
              <a:sym typeface="Helvetica Neue Light"/>
            </a:endParaRPr>
          </a:p>
        </p:txBody>
      </p:sp>
      <p:sp>
        <p:nvSpPr>
          <p:cNvPr id="42" name="Seta para baixo 41"/>
          <p:cNvSpPr/>
          <p:nvPr/>
        </p:nvSpPr>
        <p:spPr>
          <a:xfrm rot="14873419">
            <a:off x="3990182" y="1640681"/>
            <a:ext cx="706438" cy="346075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48" name="Seta para baixo 47"/>
          <p:cNvSpPr/>
          <p:nvPr/>
        </p:nvSpPr>
        <p:spPr>
          <a:xfrm rot="13182982">
            <a:off x="2357440" y="2755901"/>
            <a:ext cx="528637" cy="460375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49" name="Seta para baixo 48"/>
          <p:cNvSpPr/>
          <p:nvPr/>
        </p:nvSpPr>
        <p:spPr>
          <a:xfrm rot="5701192">
            <a:off x="4099475" y="5507121"/>
            <a:ext cx="706437" cy="344488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5715004" y="357167"/>
            <a:ext cx="3428996" cy="7727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4288" tIns="32144" rIns="64288" bIns="32144">
            <a:spAutoFit/>
          </a:bodyPr>
          <a:lstStyle/>
          <a:p>
            <a:pPr algn="ctr" defTabSz="410730" hangingPunct="0">
              <a:defRPr/>
            </a:pPr>
            <a:r>
              <a:rPr lang="pt-BR" sz="2300" b="1" kern="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sym typeface="Helvetica Neue Light"/>
              </a:rPr>
              <a:t>Sistematização das tarefas do AE.</a:t>
            </a:r>
          </a:p>
        </p:txBody>
      </p:sp>
    </p:spTree>
    <p:extLst>
      <p:ext uri="{BB962C8B-B14F-4D97-AF65-F5344CB8AC3E}">
        <p14:creationId xmlns:p14="http://schemas.microsoft.com/office/powerpoint/2010/main" val="82874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 animBg="1"/>
      <p:bldP spid="31" grpId="0" animBg="1"/>
      <p:bldP spid="33" grpId="0" animBg="1"/>
      <p:bldP spid="34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sem título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2000" y="3102086"/>
            <a:ext cx="2931840" cy="2929268"/>
          </a:xfrm>
          <a:prstGeom prst="rect">
            <a:avLst/>
          </a:prstGeom>
        </p:spPr>
        <p:txBody>
          <a:bodyPr lIns="91430" tIns="45715" rIns="91430" bIns="45715"/>
          <a:lstStyle/>
          <a:p>
            <a:pPr algn="ctr">
              <a:lnSpc>
                <a:spcPct val="100000"/>
              </a:lnSpc>
              <a:defRPr/>
            </a:pPr>
            <a:r>
              <a:rPr lang="pt-BR" sz="4400" kern="0" dirty="0">
                <a:ea typeface="+mj-ea"/>
                <a:cs typeface="+mj-cs"/>
              </a:rPr>
              <a:t>Tempos</a:t>
            </a:r>
            <a:br>
              <a:rPr lang="pt-BR" sz="4400" kern="0" dirty="0">
                <a:ea typeface="+mj-ea"/>
                <a:cs typeface="+mj-cs"/>
              </a:rPr>
            </a:br>
            <a:r>
              <a:rPr lang="pt-BR" sz="4400" kern="0" dirty="0">
                <a:ea typeface="+mj-ea"/>
                <a:cs typeface="+mj-cs"/>
              </a:rPr>
              <a:t>de transição planetária</a:t>
            </a:r>
          </a:p>
        </p:txBody>
      </p:sp>
    </p:spTree>
    <p:extLst>
      <p:ext uri="{BB962C8B-B14F-4D97-AF65-F5344CB8AC3E}">
        <p14:creationId xmlns:p14="http://schemas.microsoft.com/office/powerpoint/2010/main" val="37148192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3"/>
          <p:cNvSpPr>
            <a:spLocks noGrp="1"/>
          </p:cNvSpPr>
          <p:nvPr>
            <p:ph type="title"/>
          </p:nvPr>
        </p:nvSpPr>
        <p:spPr>
          <a:xfrm>
            <a:off x="0" y="642308"/>
            <a:ext cx="4844160" cy="1143480"/>
          </a:xfrm>
        </p:spPr>
        <p:txBody>
          <a:bodyPr lIns="82945" tIns="41473" rIns="82945" bIns="41473">
            <a:normAutofit fontScale="90000"/>
          </a:bodyPr>
          <a:lstStyle/>
          <a:p>
            <a:pPr eaLnBrk="1" hangingPunct="1">
              <a:lnSpc>
                <a:spcPct val="100000"/>
              </a:lnSpc>
            </a:pPr>
            <a:r>
              <a:rPr lang="pt-BR" altLang="pt-BR" sz="3600">
                <a:solidFill>
                  <a:schemeClr val="tx1"/>
                </a:solidFill>
                <a:latin typeface="Arial Narrow" pitchFamily="34" charset="0"/>
              </a:rPr>
              <a:t>CICLOS EVOLUTIVOS </a:t>
            </a:r>
            <a:br>
              <a:rPr lang="pt-BR" altLang="pt-BR" sz="3600">
                <a:solidFill>
                  <a:schemeClr val="tx1"/>
                </a:solidFill>
                <a:latin typeface="Arial Narrow" pitchFamily="34" charset="0"/>
              </a:rPr>
            </a:br>
            <a:r>
              <a:rPr lang="pt-BR" altLang="pt-BR" sz="3600">
                <a:solidFill>
                  <a:schemeClr val="tx1"/>
                </a:solidFill>
                <a:latin typeface="Arial Narrow" pitchFamily="34" charset="0"/>
              </a:rPr>
              <a:t>DOS PLANETAS</a:t>
            </a:r>
          </a:p>
        </p:txBody>
      </p:sp>
      <p:pic>
        <p:nvPicPr>
          <p:cNvPr id="9219" name="Picture 2" descr="http://transitoriamente.files.wordpress.com/2009/01/planeta_ter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1" y="5214788"/>
            <a:ext cx="1571040" cy="157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2" descr="http://transitoriamente.files.wordpress.com/2009/01/planeta_ter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040" y="4000741"/>
            <a:ext cx="1571040" cy="157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 descr="http://transitoriamente.files.wordpress.com/2009/01/planeta_ter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081" y="2857261"/>
            <a:ext cx="1571040" cy="157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" descr="http://transitoriamente.files.wordpress.com/2009/01/planeta_ter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120" y="1857796"/>
            <a:ext cx="1571040" cy="157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CaixaDeTexto 12"/>
          <p:cNvSpPr txBox="1">
            <a:spLocks noChangeArrowheads="1"/>
          </p:cNvSpPr>
          <p:nvPr/>
        </p:nvSpPr>
        <p:spPr bwMode="auto">
          <a:xfrm>
            <a:off x="214561" y="4844668"/>
            <a:ext cx="1285920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chemeClr val="tx1"/>
                </a:solidFill>
                <a:latin typeface="Arial Narrow" pitchFamily="34" charset="0"/>
              </a:rPr>
              <a:t>Primitivo</a:t>
            </a:r>
          </a:p>
        </p:txBody>
      </p:sp>
      <p:sp>
        <p:nvSpPr>
          <p:cNvPr id="11272" name="CaixaDeTexto 13"/>
          <p:cNvSpPr txBox="1">
            <a:spLocks noChangeArrowheads="1"/>
          </p:cNvSpPr>
          <p:nvPr/>
        </p:nvSpPr>
        <p:spPr bwMode="auto">
          <a:xfrm>
            <a:off x="1857600" y="3429001"/>
            <a:ext cx="1285920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chemeClr val="tx1"/>
                </a:solidFill>
                <a:latin typeface="Arial Narrow" pitchFamily="34" charset="0"/>
              </a:rPr>
              <a:t>Expiação</a:t>
            </a:r>
          </a:p>
          <a:p>
            <a:pPr eaLnBrk="1" hangingPunct="1"/>
            <a:r>
              <a:rPr lang="pt-BR" altLang="pt-BR" b="1">
                <a:solidFill>
                  <a:schemeClr val="tx1"/>
                </a:solidFill>
                <a:latin typeface="Arial Narrow" pitchFamily="34" charset="0"/>
              </a:rPr>
              <a:t> e Provas</a:t>
            </a:r>
          </a:p>
        </p:txBody>
      </p:sp>
      <p:sp>
        <p:nvSpPr>
          <p:cNvPr id="11273" name="CaixaDeTexto 14"/>
          <p:cNvSpPr txBox="1">
            <a:spLocks noChangeArrowheads="1"/>
          </p:cNvSpPr>
          <p:nvPr/>
        </p:nvSpPr>
        <p:spPr bwMode="auto">
          <a:xfrm>
            <a:off x="3358080" y="2487141"/>
            <a:ext cx="1428480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chemeClr val="tx1"/>
                </a:solidFill>
                <a:latin typeface="Arial Narrow" pitchFamily="34" charset="0"/>
              </a:rPr>
              <a:t>Regeneração</a:t>
            </a:r>
          </a:p>
        </p:txBody>
      </p:sp>
      <p:sp>
        <p:nvSpPr>
          <p:cNvPr id="11274" name="CaixaDeTexto 15"/>
          <p:cNvSpPr txBox="1">
            <a:spLocks noChangeArrowheads="1"/>
          </p:cNvSpPr>
          <p:nvPr/>
        </p:nvSpPr>
        <p:spPr bwMode="auto">
          <a:xfrm>
            <a:off x="5143680" y="1500637"/>
            <a:ext cx="1285920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chemeClr val="tx1"/>
                </a:solidFill>
                <a:latin typeface="Arial Narrow" pitchFamily="34" charset="0"/>
              </a:rPr>
              <a:t>Feliz</a:t>
            </a:r>
          </a:p>
        </p:txBody>
      </p:sp>
      <p:sp>
        <p:nvSpPr>
          <p:cNvPr id="11275" name="CaixaDeTexto 16"/>
          <p:cNvSpPr txBox="1">
            <a:spLocks noChangeArrowheads="1"/>
          </p:cNvSpPr>
          <p:nvPr/>
        </p:nvSpPr>
        <p:spPr bwMode="auto">
          <a:xfrm>
            <a:off x="6929280" y="344196"/>
            <a:ext cx="1285920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chemeClr val="tx1"/>
                </a:solidFill>
                <a:latin typeface="Arial Narrow" pitchFamily="34" charset="0"/>
              </a:rPr>
              <a:t>Puro</a:t>
            </a:r>
          </a:p>
        </p:txBody>
      </p:sp>
      <p:cxnSp>
        <p:nvCxnSpPr>
          <p:cNvPr id="11276" name="Conector angulado 18"/>
          <p:cNvCxnSpPr>
            <a:cxnSpLocks noChangeShapeType="1"/>
          </p:cNvCxnSpPr>
          <p:nvPr/>
        </p:nvCxnSpPr>
        <p:spPr bwMode="auto">
          <a:xfrm>
            <a:off x="1715040" y="5571946"/>
            <a:ext cx="714240" cy="42916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7" name="CaixaDeTexto 19"/>
          <p:cNvSpPr txBox="1">
            <a:spLocks noChangeArrowheads="1"/>
          </p:cNvSpPr>
          <p:nvPr/>
        </p:nvSpPr>
        <p:spPr bwMode="auto">
          <a:xfrm>
            <a:off x="2357281" y="5786528"/>
            <a:ext cx="1285920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FF0000"/>
                </a:solidFill>
                <a:latin typeface="Arial Narrow" pitchFamily="34" charset="0"/>
              </a:rPr>
              <a:t>Transição</a:t>
            </a:r>
          </a:p>
        </p:txBody>
      </p:sp>
      <p:cxnSp>
        <p:nvCxnSpPr>
          <p:cNvPr id="11278" name="Conector angulado 21"/>
          <p:cNvCxnSpPr>
            <a:cxnSpLocks noChangeShapeType="1"/>
          </p:cNvCxnSpPr>
          <p:nvPr/>
        </p:nvCxnSpPr>
        <p:spPr bwMode="auto">
          <a:xfrm>
            <a:off x="3358080" y="4428466"/>
            <a:ext cx="714240" cy="42916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9" name="Conector angulado 22"/>
          <p:cNvCxnSpPr>
            <a:cxnSpLocks noChangeShapeType="1"/>
          </p:cNvCxnSpPr>
          <p:nvPr/>
        </p:nvCxnSpPr>
        <p:spPr bwMode="auto">
          <a:xfrm>
            <a:off x="5071680" y="3501009"/>
            <a:ext cx="714240" cy="427724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80" name="Conector angulado 23"/>
          <p:cNvCxnSpPr>
            <a:cxnSpLocks noChangeShapeType="1"/>
          </p:cNvCxnSpPr>
          <p:nvPr/>
        </p:nvCxnSpPr>
        <p:spPr bwMode="auto">
          <a:xfrm>
            <a:off x="6786720" y="2429536"/>
            <a:ext cx="714240" cy="427724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81" name="CaixaDeTexto 25"/>
          <p:cNvSpPr txBox="1">
            <a:spLocks noChangeArrowheads="1"/>
          </p:cNvSpPr>
          <p:nvPr/>
        </p:nvSpPr>
        <p:spPr bwMode="auto">
          <a:xfrm>
            <a:off x="3929760" y="4643048"/>
            <a:ext cx="1284480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FF0000"/>
                </a:solidFill>
                <a:latin typeface="Arial Narrow" pitchFamily="34" charset="0"/>
              </a:rPr>
              <a:t>Transição</a:t>
            </a:r>
          </a:p>
        </p:txBody>
      </p:sp>
      <p:sp>
        <p:nvSpPr>
          <p:cNvPr id="11282" name="CaixaDeTexto 26"/>
          <p:cNvSpPr txBox="1">
            <a:spLocks noChangeArrowheads="1"/>
          </p:cNvSpPr>
          <p:nvPr/>
        </p:nvSpPr>
        <p:spPr bwMode="auto">
          <a:xfrm>
            <a:off x="5715361" y="3714150"/>
            <a:ext cx="1285920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FF0000"/>
                </a:solidFill>
                <a:latin typeface="Arial Narrow" pitchFamily="34" charset="0"/>
              </a:rPr>
              <a:t>Transição</a:t>
            </a:r>
          </a:p>
        </p:txBody>
      </p:sp>
      <p:sp>
        <p:nvSpPr>
          <p:cNvPr id="11283" name="CaixaDeTexto 27"/>
          <p:cNvSpPr txBox="1">
            <a:spLocks noChangeArrowheads="1"/>
          </p:cNvSpPr>
          <p:nvPr/>
        </p:nvSpPr>
        <p:spPr bwMode="auto">
          <a:xfrm>
            <a:off x="7428961" y="2642678"/>
            <a:ext cx="1285920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FF0000"/>
                </a:solidFill>
                <a:latin typeface="Arial Narrow" pitchFamily="34" charset="0"/>
              </a:rPr>
              <a:t>Transição</a:t>
            </a:r>
          </a:p>
        </p:txBody>
      </p:sp>
      <p:pic>
        <p:nvPicPr>
          <p:cNvPr id="11284" name="Picture 2" descr="http://transitoriamente.files.wordpress.com/2009/01/planeta_ter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720" y="714316"/>
            <a:ext cx="1571040" cy="157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0372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  <p:bldP spid="11273" grpId="0"/>
      <p:bldP spid="11274" grpId="0"/>
      <p:bldP spid="11275" grpId="0"/>
      <p:bldP spid="11277" grpId="0"/>
      <p:bldP spid="11281" grpId="0"/>
      <p:bldP spid="11282" grpId="0"/>
      <p:bldP spid="112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95288" y="6921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>
              <a:latin typeface="Tahoma" pitchFamily="34" charset="0"/>
            </a:endParaRP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303213" y="13604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>
              <a:latin typeface="Tahoma" pitchFamily="34" charset="0"/>
            </a:endParaRPr>
          </a:p>
        </p:txBody>
      </p:sp>
      <p:pic>
        <p:nvPicPr>
          <p:cNvPr id="22532" name="Picture 6" descr="jesus-e-o-univer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7800"/>
            <a:ext cx="914400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Box 1"/>
          <p:cNvSpPr txBox="1">
            <a:spLocks noChangeArrowheads="1"/>
          </p:cNvSpPr>
          <p:nvPr/>
        </p:nvSpPr>
        <p:spPr bwMode="auto">
          <a:xfrm>
            <a:off x="250825" y="2865438"/>
            <a:ext cx="8642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b="1" dirty="0"/>
              <a:t>Vivemos um tempo de transformações </a:t>
            </a:r>
            <a:r>
              <a:rPr lang="pt-BR" altLang="pt-BR" sz="4000" b="1" dirty="0">
                <a:solidFill>
                  <a:schemeClr val="bg1"/>
                </a:soli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789572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17687"/>
            <a:ext cx="7772400" cy="1330113"/>
          </a:xfrm>
          <a:prstGeom prst="rect">
            <a:avLst/>
          </a:prstGeom>
          <a:effectLst/>
        </p:spPr>
        <p:txBody>
          <a:bodyPr/>
          <a:lstStyle>
            <a:defPPr>
              <a:defRPr lang="pt-BR"/>
            </a:defPPr>
            <a:lvl1pPr indent="0" algn="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pt-BR" dirty="0" smtClean="0">
                <a:solidFill>
                  <a:schemeClr val="tx1"/>
                </a:solidFill>
              </a:rPr>
              <a:t>Mundo de forças </a:t>
            </a:r>
            <a:r>
              <a:rPr lang="pt-BR" dirty="0" err="1">
                <a:solidFill>
                  <a:schemeClr val="tx1"/>
                </a:solidFill>
              </a:rPr>
              <a:t>mentoeletromagnéticas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483" name="Subtitle 2"/>
          <p:cNvSpPr txBox="1">
            <a:spLocks/>
          </p:cNvSpPr>
          <p:nvPr/>
        </p:nvSpPr>
        <p:spPr bwMode="auto">
          <a:xfrm>
            <a:off x="228600" y="1447800"/>
            <a:ext cx="868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182563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spcAft>
                <a:spcPts val="300"/>
              </a:spcAft>
              <a:buClr>
                <a:srgbClr val="644646"/>
              </a:buClr>
              <a:buSzPct val="130000"/>
              <a:buFont typeface="Georgia" pitchFamily="18" charset="0"/>
              <a:buChar char="*"/>
            </a:pPr>
            <a:r>
              <a:rPr lang="pt-BR" altLang="pt-BR" sz="2200"/>
              <a:t>	</a:t>
            </a:r>
          </a:p>
        </p:txBody>
      </p:sp>
      <p:pic>
        <p:nvPicPr>
          <p:cNvPr id="20484" name="Picture 14" descr="http://www.vivenciasespiritualismo.net/mediunidade2/apostila44/imagens/fig44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598390"/>
            <a:ext cx="32289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1982788"/>
            <a:ext cx="4552950" cy="454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9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00050" y="188913"/>
            <a:ext cx="605790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Olhar sobre o nosso futuro ...</a:t>
            </a:r>
          </a:p>
        </p:txBody>
      </p:sp>
      <p:pic>
        <p:nvPicPr>
          <p:cNvPr id="5" name="Picture 3" descr="Lippy et Hardy en voi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3" y="1417638"/>
            <a:ext cx="497205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WordArt 5"/>
          <p:cNvSpPr>
            <a:spLocks noChangeArrowheads="1" noChangeShapeType="1" noTextEdit="1"/>
          </p:cNvSpPr>
          <p:nvPr/>
        </p:nvSpPr>
        <p:spPr bwMode="auto">
          <a:xfrm rot="1779473">
            <a:off x="561975" y="1960563"/>
            <a:ext cx="2128838" cy="1524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b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ial"/>
              </a:rPr>
              <a:t>Pessimismo?</a:t>
            </a: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115050" y="1971675"/>
            <a:ext cx="1900238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b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ial"/>
              </a:rPr>
              <a:t>Otimismo!</a:t>
            </a:r>
          </a:p>
        </p:txBody>
      </p:sp>
    </p:spTree>
    <p:extLst>
      <p:ext uri="{BB962C8B-B14F-4D97-AF65-F5344CB8AC3E}">
        <p14:creationId xmlns:p14="http://schemas.microsoft.com/office/powerpoint/2010/main" val="27920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 descr="avestruz_c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1981200"/>
            <a:ext cx="4400550" cy="436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4" descr="Saco de papel"/>
          <p:cNvSpPr>
            <a:spLocks noChangeArrowheads="1" noChangeShapeType="1" noTextEdit="1"/>
          </p:cNvSpPr>
          <p:nvPr/>
        </p:nvSpPr>
        <p:spPr bwMode="auto">
          <a:xfrm>
            <a:off x="5292725" y="1600200"/>
            <a:ext cx="29718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5400" b="1" kern="1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/>
                  </a:outerShdw>
                </a:effectLst>
                <a:latin typeface="Verdana"/>
                <a:ea typeface="Verdana"/>
                <a:cs typeface="Verdana"/>
              </a:rPr>
              <a:t>Não olhar...</a:t>
            </a:r>
          </a:p>
        </p:txBody>
      </p:sp>
    </p:spTree>
    <p:extLst>
      <p:ext uri="{BB962C8B-B14F-4D97-AF65-F5344CB8AC3E}">
        <p14:creationId xmlns:p14="http://schemas.microsoft.com/office/powerpoint/2010/main" val="395748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75" y="1928813"/>
            <a:ext cx="3078163" cy="371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4"/>
          <p:cNvSpPr>
            <a:spLocks noGrp="1"/>
          </p:cNvSpPr>
          <p:nvPr>
            <p:ph type="title"/>
          </p:nvPr>
        </p:nvSpPr>
        <p:spPr>
          <a:xfrm>
            <a:off x="468313" y="260350"/>
            <a:ext cx="7772400" cy="725488"/>
          </a:xfrm>
        </p:spPr>
        <p:txBody>
          <a:bodyPr/>
          <a:lstStyle/>
          <a:p>
            <a:r>
              <a:rPr lang="pt-BR" altLang="pt-BR" b="1" smtClean="0">
                <a:solidFill>
                  <a:schemeClr val="tx1"/>
                </a:solidFill>
              </a:rPr>
              <a:t>Caminho das mudanças......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1283607" y="1196751"/>
          <a:ext cx="6672770" cy="5434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7402498"/>
      </p:ext>
    </p:extLst>
  </p:cSld>
  <p:clrMapOvr>
    <a:masterClrMapping/>
  </p:clrMapOvr>
  <p:transition spd="slow" advTm="360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323528" y="362744"/>
            <a:ext cx="2855913" cy="762000"/>
          </a:xfrm>
          <a:prstGeom prst="rect">
            <a:avLst/>
          </a:prstGeom>
          <a:ln w="28575">
            <a:solidFill>
              <a:srgbClr val="0D291B"/>
            </a:solidFill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Com Jesus: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2051720" y="1692097"/>
            <a:ext cx="44743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pt-BR" sz="32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O Cristo Consolador</a:t>
            </a: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79512" y="2942244"/>
            <a:ext cx="8785100" cy="3367076"/>
          </a:xfrm>
          <a:prstGeom prst="rect">
            <a:avLst/>
          </a:prstGeom>
          <a:ln w="12700">
            <a:solidFill>
              <a:srgbClr val="FFFF00"/>
            </a:solidFill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40000"/>
              </a:lnSpc>
            </a:pPr>
            <a:r>
              <a:rPr lang="pt-BR" sz="3200" dirty="0">
                <a:solidFill>
                  <a:srgbClr val="003F3E"/>
                </a:solidFill>
                <a:latin typeface="Garamond" pitchFamily="18" charset="0"/>
              </a:rPr>
              <a:t> </a:t>
            </a:r>
            <a:r>
              <a:rPr lang="pt-BR" sz="2400" b="1" i="1" dirty="0">
                <a:solidFill>
                  <a:srgbClr val="003F3E"/>
                </a:solidFill>
                <a:latin typeface="Lucida Sans" pitchFamily="34" charset="0"/>
              </a:rPr>
              <a:t>“Vinde a mim, todos vós que estais aflitos e sobrecarregados, que eu vos aliviarei.Tomai sobre vós o meu jugo e aprendei comigo que sou brando e humilde de coração e achareis repouso para </a:t>
            </a:r>
            <a:r>
              <a:rPr lang="pt-BR" sz="2400" b="1" i="1" dirty="0" smtClean="0">
                <a:solidFill>
                  <a:srgbClr val="003F3E"/>
                </a:solidFill>
                <a:latin typeface="Lucida Sans" pitchFamily="34" charset="0"/>
              </a:rPr>
              <a:t>vossas </a:t>
            </a:r>
            <a:r>
              <a:rPr lang="pt-BR" sz="2400" b="1" i="1" dirty="0">
                <a:solidFill>
                  <a:srgbClr val="003F3E"/>
                </a:solidFill>
                <a:latin typeface="Lucida Sans" pitchFamily="34" charset="0"/>
              </a:rPr>
              <a:t>almas, pois é suave o meu jugo e leve o meu fardo</a:t>
            </a:r>
            <a:r>
              <a:rPr lang="pt-BR" sz="2400" b="1" i="1" dirty="0" smtClean="0">
                <a:solidFill>
                  <a:srgbClr val="003F3E"/>
                </a:solidFill>
                <a:latin typeface="Lucida Sans" pitchFamily="34" charset="0"/>
              </a:rPr>
              <a:t>”.                    </a:t>
            </a:r>
          </a:p>
          <a:p>
            <a:pPr>
              <a:lnSpc>
                <a:spcPct val="140000"/>
              </a:lnSpc>
            </a:pPr>
            <a:r>
              <a:rPr lang="pt-BR" sz="2400" b="1" i="1" dirty="0" smtClean="0">
                <a:solidFill>
                  <a:srgbClr val="003F3E"/>
                </a:solidFill>
                <a:latin typeface="Lucida Sans" pitchFamily="34" charset="0"/>
              </a:rPr>
              <a:t>                                                    </a:t>
            </a:r>
            <a:endParaRPr lang="pt-BR" sz="1050" dirty="0">
              <a:solidFill>
                <a:srgbClr val="003F3E"/>
              </a:solidFill>
              <a:latin typeface="Lucida Sans" pitchFamily="34" charset="0"/>
            </a:endParaRPr>
          </a:p>
        </p:txBody>
      </p:sp>
      <p:pic>
        <p:nvPicPr>
          <p:cNvPr id="150538" name="Picture 10" descr="jesu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476672"/>
            <a:ext cx="1476375" cy="1938338"/>
          </a:xfrm>
          <a:prstGeom prst="rect">
            <a:avLst/>
          </a:prstGeom>
          <a:noFill/>
          <a:ln w="9525">
            <a:solidFill>
              <a:srgbClr val="0067B4"/>
            </a:solidFill>
            <a:miter lim="800000"/>
            <a:headEnd/>
            <a:tailEnd/>
          </a:ln>
          <a:effectLst>
            <a:glow rad="63500">
              <a:schemeClr val="accent1">
                <a:lumMod val="60000"/>
                <a:lumOff val="40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Left"/>
            <a:lightRig rig="threePt" dir="t"/>
          </a:scene3d>
        </p:spPr>
      </p:pic>
      <p:sp>
        <p:nvSpPr>
          <p:cNvPr id="6" name="Retângulo 5"/>
          <p:cNvSpPr/>
          <p:nvPr/>
        </p:nvSpPr>
        <p:spPr>
          <a:xfrm>
            <a:off x="6156176" y="6381328"/>
            <a:ext cx="261642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050" b="1" dirty="0" err="1" smtClean="0">
                <a:latin typeface="Lucida Sans" pitchFamily="34" charset="0"/>
              </a:rPr>
              <a:t>E.S.E.</a:t>
            </a:r>
            <a:r>
              <a:rPr lang="pt-BR" sz="1050" b="1" dirty="0" smtClean="0">
                <a:latin typeface="Lucida Sans" pitchFamily="34" charset="0"/>
              </a:rPr>
              <a:t> , </a:t>
            </a:r>
            <a:r>
              <a:rPr lang="pt-BR" sz="1050" b="1" dirty="0" err="1" smtClean="0">
                <a:latin typeface="Lucida Sans" pitchFamily="34" charset="0"/>
              </a:rPr>
              <a:t>cap</a:t>
            </a:r>
            <a:r>
              <a:rPr lang="pt-BR" sz="1050" b="1" dirty="0" smtClean="0">
                <a:latin typeface="Lucida Sans" pitchFamily="34" charset="0"/>
              </a:rPr>
              <a:t> VI  - Matheus, 11:28 a 30</a:t>
            </a:r>
            <a:endParaRPr lang="pt-BR" sz="1050" b="1" dirty="0"/>
          </a:p>
        </p:txBody>
      </p:sp>
    </p:spTree>
    <p:extLst>
      <p:ext uri="{BB962C8B-B14F-4D97-AF65-F5344CB8AC3E}">
        <p14:creationId xmlns:p14="http://schemas.microsoft.com/office/powerpoint/2010/main" val="669704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00589" y="400944"/>
            <a:ext cx="3325654" cy="769441"/>
          </a:xfrm>
          <a:prstGeom prst="rect">
            <a:avLst/>
          </a:prstGeom>
          <a:ln w="28575">
            <a:solidFill>
              <a:srgbClr val="0D291B"/>
            </a:solidFill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Com Kardec:</a:t>
            </a:r>
          </a:p>
        </p:txBody>
      </p:sp>
      <p:pic>
        <p:nvPicPr>
          <p:cNvPr id="3" name="Picture 11" descr="Kardec,%2520Alla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116632"/>
            <a:ext cx="1403350" cy="1700213"/>
          </a:xfrm>
          <a:prstGeom prst="rect">
            <a:avLst/>
          </a:prstGeom>
          <a:noFill/>
          <a:ln w="9525">
            <a:solidFill>
              <a:srgbClr val="0067B4"/>
            </a:solidFill>
            <a:miter lim="800000"/>
            <a:headEnd/>
            <a:tailEnd/>
          </a:ln>
          <a:effectLst>
            <a:glow rad="63500">
              <a:schemeClr val="accent1">
                <a:lumMod val="60000"/>
                <a:lumOff val="40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Left"/>
            <a:lightRig rig="threePt" dir="t"/>
          </a:scene3d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9512" y="1628800"/>
            <a:ext cx="8496944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50000"/>
              </a:lnSpc>
              <a:spcBef>
                <a:spcPct val="20000"/>
              </a:spcBef>
            </a:pPr>
            <a:r>
              <a:rPr lang="pt-BR" sz="2400" b="1" dirty="0">
                <a:latin typeface="Lucida Sans" pitchFamily="34" charset="0"/>
              </a:rPr>
              <a:t>    </a:t>
            </a:r>
            <a:r>
              <a:rPr lang="pt-BR" sz="2400" b="1" dirty="0" smtClean="0">
                <a:latin typeface="Lucida Sans" pitchFamily="34" charset="0"/>
              </a:rPr>
              <a:t> </a:t>
            </a:r>
            <a:r>
              <a:rPr lang="pt-BR" sz="2400" b="1" dirty="0">
                <a:latin typeface="Lucida Sans" pitchFamily="34" charset="0"/>
              </a:rPr>
              <a:t>Kardec já falava de Atendimento Espiritual  ao evocar o seu vigoroso discurso aos espíritas de Lyon e Bordeaux: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95288" y="3501008"/>
            <a:ext cx="8172450" cy="2062103"/>
          </a:xfrm>
          <a:prstGeom prst="rect">
            <a:avLst/>
          </a:prstGeom>
          <a:solidFill>
            <a:srgbClr val="FFFFCC"/>
          </a:solidFill>
          <a:ln w="9525">
            <a:solidFill>
              <a:srgbClr val="54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3200" i="1" dirty="0">
                <a:latin typeface="Garamond" pitchFamily="18" charset="0"/>
              </a:rPr>
              <a:t> </a:t>
            </a:r>
            <a:r>
              <a:rPr lang="pt-BR" sz="2400" b="1" i="1" dirty="0">
                <a:solidFill>
                  <a:srgbClr val="1C5438"/>
                </a:solidFill>
                <a:latin typeface="Lucida Sans" pitchFamily="34" charset="0"/>
              </a:rPr>
              <a:t>“Coloco em primeira instância o consolo que é </a:t>
            </a:r>
            <a:r>
              <a:rPr lang="pt-BR" sz="2400" b="1" i="1" dirty="0" smtClean="0">
                <a:solidFill>
                  <a:srgbClr val="1C5438"/>
                </a:solidFill>
                <a:latin typeface="Lucida Sans" pitchFamily="34" charset="0"/>
              </a:rPr>
              <a:t>preciso oferecer </a:t>
            </a:r>
            <a:r>
              <a:rPr lang="pt-BR" sz="2400" b="1" i="1" dirty="0">
                <a:solidFill>
                  <a:srgbClr val="1C5438"/>
                </a:solidFill>
                <a:latin typeface="Lucida Sans" pitchFamily="34" charset="0"/>
              </a:rPr>
              <a:t>aos que sofrem, erguer a coragem dos caídos, arrancar um homem de suas paixões, do desespero, do suicídio, detê-lo, talvez, no limiar do crime</a:t>
            </a:r>
            <a:r>
              <a:rPr lang="pt-BR" sz="2400" b="1" i="1" dirty="0" smtClean="0">
                <a:solidFill>
                  <a:srgbClr val="1C5438"/>
                </a:solidFill>
                <a:latin typeface="Lucida Sans" pitchFamily="34" charset="0"/>
              </a:rPr>
              <a:t>!”</a:t>
            </a:r>
            <a:endParaRPr lang="pt-BR" sz="3200" b="1" i="1" dirty="0">
              <a:solidFill>
                <a:srgbClr val="1C5438"/>
              </a:solidFill>
              <a:latin typeface="Garamond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923928" y="6300028"/>
            <a:ext cx="50405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pt-BR" sz="1800" dirty="0">
                <a:latin typeface="+mj-lt"/>
              </a:rPr>
              <a:t>                                 </a:t>
            </a:r>
            <a:r>
              <a:rPr lang="pt-BR" sz="1800" dirty="0" smtClean="0">
                <a:latin typeface="+mj-lt"/>
              </a:rPr>
              <a:t> </a:t>
            </a:r>
            <a:r>
              <a:rPr lang="pt-BR" sz="1050" b="1" dirty="0">
                <a:latin typeface="+mj-lt"/>
                <a:ea typeface="Verdana" pitchFamily="34" charset="0"/>
                <a:cs typeface="Verdana" pitchFamily="34" charset="0"/>
              </a:rPr>
              <a:t>Viagem Espírita em 1862 / pág. 65</a:t>
            </a:r>
          </a:p>
        </p:txBody>
      </p:sp>
      <p:pic>
        <p:nvPicPr>
          <p:cNvPr id="38914" name="Picture 2" descr="http://www.ceilivraria.com.br/cei/fotos/Livro-viagem-espirita-em-1862__g1068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79620">
            <a:off x="316706" y="5255246"/>
            <a:ext cx="948016" cy="1445146"/>
          </a:xfrm>
          <a:prstGeom prst="rect">
            <a:avLst/>
          </a:prstGeom>
          <a:noFill/>
          <a:ln w="19050">
            <a:solidFill>
              <a:srgbClr val="540000"/>
            </a:solidFill>
          </a:ln>
        </p:spPr>
      </p:pic>
    </p:spTree>
    <p:extLst>
      <p:ext uri="{BB962C8B-B14F-4D97-AF65-F5344CB8AC3E}">
        <p14:creationId xmlns:p14="http://schemas.microsoft.com/office/powerpoint/2010/main" val="241683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7"/>
          <p:cNvSpPr txBox="1">
            <a:spLocks noChangeArrowheads="1"/>
          </p:cNvSpPr>
          <p:nvPr/>
        </p:nvSpPr>
        <p:spPr bwMode="auto">
          <a:xfrm>
            <a:off x="1187450" y="404813"/>
            <a:ext cx="7596188" cy="2678112"/>
          </a:xfrm>
          <a:prstGeom prst="rect">
            <a:avLst/>
          </a:prstGeom>
          <a:solidFill>
            <a:srgbClr val="D5EAFF"/>
          </a:solidFill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2800" b="1">
                <a:solidFill>
                  <a:srgbClr val="002060"/>
                </a:solidFill>
                <a:latin typeface="Verdana" pitchFamily="34" charset="0"/>
              </a:rPr>
              <a:t>Por que ainda não conseguimos compreender  a importância desse trabalho, que é o grande alimento espiritual e que jamais se perde?</a:t>
            </a:r>
          </a:p>
          <a:p>
            <a:pPr algn="ctr" eaLnBrk="1" hangingPunct="1"/>
            <a:endParaRPr lang="pt-BR" altLang="pt-BR" sz="2800" b="1">
              <a:solidFill>
                <a:srgbClr val="002060"/>
              </a:solidFill>
              <a:latin typeface="Verdana" pitchFamily="34" charset="0"/>
            </a:endParaRPr>
          </a:p>
          <a:p>
            <a:pPr algn="ctr" eaLnBrk="1" hangingPunct="1"/>
            <a:endParaRPr lang="pt-BR" altLang="pt-BR" sz="2800" b="1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5603" name="Text Box 8"/>
          <p:cNvSpPr txBox="1">
            <a:spLocks noChangeArrowheads="1"/>
          </p:cNvSpPr>
          <p:nvPr/>
        </p:nvSpPr>
        <p:spPr bwMode="auto">
          <a:xfrm>
            <a:off x="360363" y="4508500"/>
            <a:ext cx="7596187" cy="2047875"/>
          </a:xfrm>
          <a:prstGeom prst="rect">
            <a:avLst/>
          </a:prstGeom>
          <a:solidFill>
            <a:srgbClr val="D5EAFF"/>
          </a:solidFill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000" b="1">
                <a:solidFill>
                  <a:srgbClr val="002060"/>
                </a:solidFill>
                <a:latin typeface="Verdana" pitchFamily="34" charset="0"/>
              </a:rPr>
              <a:t>(...) </a:t>
            </a:r>
            <a:r>
              <a:rPr lang="pt-BR" altLang="pt-BR" sz="2800" b="1">
                <a:solidFill>
                  <a:srgbClr val="002060"/>
                </a:solidFill>
                <a:latin typeface="Verdana" pitchFamily="34" charset="0"/>
              </a:rPr>
              <a:t>O Evangelho é código de paz e felicidade. </a:t>
            </a:r>
            <a:r>
              <a:rPr lang="pt-BR" altLang="pt-BR" sz="2000" b="1">
                <a:solidFill>
                  <a:srgbClr val="002060"/>
                </a:solidFill>
                <a:latin typeface="Verdana" pitchFamily="34" charset="0"/>
              </a:rPr>
              <a:t>(...)</a:t>
            </a:r>
            <a:r>
              <a:rPr lang="pt-BR" altLang="pt-BR" sz="2800" b="1">
                <a:solidFill>
                  <a:srgbClr val="002060"/>
                </a:solidFill>
                <a:latin typeface="Verdana" pitchFamily="34" charset="0"/>
              </a:rPr>
              <a:t>é construção de um novo mundo pela edificação moral do novo homem. </a:t>
            </a: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pt-BR" altLang="pt-BR" sz="1200" b="1">
                <a:solidFill>
                  <a:srgbClr val="002060"/>
                </a:solidFill>
                <a:latin typeface="Verdana" pitchFamily="34" charset="0"/>
              </a:rPr>
              <a:t>                                                                                                                       Emmanuel</a:t>
            </a:r>
          </a:p>
        </p:txBody>
      </p:sp>
      <p:pic>
        <p:nvPicPr>
          <p:cNvPr id="25604" name="Picture 2" descr="http://www.febnet.org.br/portal/images/capasref/2007/Ref_2007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8660">
            <a:off x="649288" y="2374900"/>
            <a:ext cx="1165225" cy="156368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3" descr="C:\Users\Leila\Documents\animações\Servos do amor\Emmanu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925" y="5229225"/>
            <a:ext cx="1038225" cy="1428750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6" name="Retângulo 9"/>
          <p:cNvSpPr>
            <a:spLocks noChangeArrowheads="1"/>
          </p:cNvSpPr>
          <p:nvPr/>
        </p:nvSpPr>
        <p:spPr bwMode="auto">
          <a:xfrm>
            <a:off x="5926138" y="2636838"/>
            <a:ext cx="26606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charset="0"/>
              </a:defRPr>
            </a:lvl9pPr>
          </a:lstStyle>
          <a:p>
            <a:pPr algn="r" eaLnBrk="1" hangingPunct="1">
              <a:lnSpc>
                <a:spcPct val="75000"/>
              </a:lnSpc>
            </a:pPr>
            <a:r>
              <a:rPr lang="pt-BR" altLang="pt-BR" sz="1400" b="1">
                <a:solidFill>
                  <a:srgbClr val="002060"/>
                </a:solidFill>
                <a:latin typeface="Verdana" pitchFamily="34" charset="0"/>
              </a:rPr>
              <a:t>Reformador, junho 2007</a:t>
            </a:r>
          </a:p>
        </p:txBody>
      </p:sp>
    </p:spTree>
    <p:extLst>
      <p:ext uri="{BB962C8B-B14F-4D97-AF65-F5344CB8AC3E}">
        <p14:creationId xmlns:p14="http://schemas.microsoft.com/office/powerpoint/2010/main" val="2448890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996952"/>
            <a:ext cx="7910344" cy="504056"/>
          </a:xfrm>
        </p:spPr>
        <p:txBody>
          <a:bodyPr lIns="82945" tIns="41473" rIns="82945" bIns="41473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5400" dirty="0" smtClean="0"/>
              <a:t>IMPORTÂNCIA  </a:t>
            </a:r>
            <a:br>
              <a:rPr lang="pt-BR" sz="5400" dirty="0" smtClean="0"/>
            </a:br>
            <a:r>
              <a:rPr lang="pt-BR" sz="5400" dirty="0" smtClean="0"/>
              <a:t>DA </a:t>
            </a:r>
            <a:br>
              <a:rPr lang="pt-BR" sz="5400" dirty="0" smtClean="0"/>
            </a:br>
            <a:r>
              <a:rPr lang="pt-BR" sz="5400" dirty="0" smtClean="0"/>
              <a:t>CASA ESPIRITA</a:t>
            </a:r>
            <a:endParaRPr lang="pt-BR" sz="54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2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 \FEB\AE\Atendimento espiritual 2016\Centro Espíri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6024"/>
            <a:ext cx="8064896" cy="592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69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Número de Slide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441" y="6248817"/>
            <a:ext cx="2134080" cy="45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673930" indent="-259204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036815" indent="-207363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451541" indent="-207363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1866268" indent="-207363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280994" indent="-207363" defTabSz="407526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695720" indent="-207363" defTabSz="407526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110446" indent="-207363" defTabSz="407526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525172" indent="-207363" defTabSz="407526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fld id="{AF0F47E7-30C0-4F34-AAC8-881D6C7F29D8}" type="slidenum">
              <a:rPr lang="pt-BR" altLang="pt-BR"/>
              <a:pPr eaLnBrk="1"/>
              <a:t>17</a:t>
            </a:fld>
            <a:endParaRPr lang="pt-BR" altLang="pt-BR"/>
          </a:p>
        </p:txBody>
      </p:sp>
      <p:sp>
        <p:nvSpPr>
          <p:cNvPr id="14339" name="CaixaDeTexto 6"/>
          <p:cNvSpPr txBox="1">
            <a:spLocks noChangeArrowheads="1"/>
          </p:cNvSpPr>
          <p:nvPr/>
        </p:nvSpPr>
        <p:spPr bwMode="auto">
          <a:xfrm>
            <a:off x="305280" y="697034"/>
            <a:ext cx="8642880" cy="624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3200" dirty="0">
                <a:solidFill>
                  <a:srgbClr val="FFFF00"/>
                </a:solidFill>
              </a:rPr>
              <a:t>O Centro </a:t>
            </a:r>
            <a:r>
              <a:rPr lang="pt-BR" altLang="pt-BR" sz="3200" dirty="0" smtClean="0">
                <a:solidFill>
                  <a:srgbClr val="FFFF00"/>
                </a:solidFill>
              </a:rPr>
              <a:t>Espírita, </a:t>
            </a:r>
            <a:r>
              <a:rPr lang="pt-BR" altLang="pt-BR" sz="3200" dirty="0">
                <a:solidFill>
                  <a:srgbClr val="FFFF00"/>
                </a:solidFill>
              </a:rPr>
              <a:t>na atualidade, [...] tem por finalidade o estudo e a prática da Doutrina dos Imortais, onde se iluminam os Espíritos, aprendendo, na convivência fraternal, a experiência da solidariedade</a:t>
            </a:r>
            <a:r>
              <a:rPr lang="pt-BR" altLang="pt-BR" sz="3200" i="1" dirty="0">
                <a:solidFill>
                  <a:srgbClr val="FFFF00"/>
                </a:solidFill>
              </a:rPr>
              <a:t>, do trabalho e da tolerância, a fim de poderem avançar no rumo da plenitude.</a:t>
            </a:r>
          </a:p>
          <a:p>
            <a:pPr eaLnBrk="1" hangingPunct="1"/>
            <a:endParaRPr lang="pt-BR" altLang="pt-BR" sz="3200" dirty="0">
              <a:solidFill>
                <a:schemeClr val="tx1"/>
              </a:solidFill>
            </a:endParaRPr>
          </a:p>
          <a:p>
            <a:pPr eaLnBrk="1" hangingPunct="1">
              <a:buFont typeface="Arial" charset="0"/>
              <a:buChar char="•"/>
            </a:pPr>
            <a:endParaRPr lang="pt-BR" alt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53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Número de Slide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441" y="6248817"/>
            <a:ext cx="2134080" cy="45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673930" indent="-259204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036815" indent="-207363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451541" indent="-207363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1866268" indent="-207363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280994" indent="-207363" defTabSz="407526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695720" indent="-207363" defTabSz="407526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110446" indent="-207363" defTabSz="407526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525172" indent="-207363" defTabSz="407526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fld id="{19AE62B6-E911-48DE-B5BB-4A9046C24D6F}" type="slidenum">
              <a:rPr lang="pt-BR" altLang="pt-BR"/>
              <a:pPr eaLnBrk="1"/>
              <a:t>18</a:t>
            </a:fld>
            <a:endParaRPr lang="pt-BR" altLang="pt-BR"/>
          </a:p>
        </p:txBody>
      </p:sp>
      <p:sp>
        <p:nvSpPr>
          <p:cNvPr id="15363" name="CaixaDeTexto 6"/>
          <p:cNvSpPr txBox="1">
            <a:spLocks noChangeArrowheads="1"/>
          </p:cNvSpPr>
          <p:nvPr/>
        </p:nvSpPr>
        <p:spPr bwMode="auto">
          <a:xfrm>
            <a:off x="230400" y="358598"/>
            <a:ext cx="8642880" cy="705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3200" i="1">
                <a:solidFill>
                  <a:srgbClr val="FFFF00"/>
                </a:solidFill>
              </a:rPr>
              <a:t>O Cento Espírita, desse modo, desempenha um papel de grande relevância nas atividades do Movimento Espírita, contribuindo valiosamente para a constituição de uma sociedade nobre e digna, à luz do Evangelho de Jesus restaurado pela Codificação Kardequiana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1100" i="1">
              <a:solidFill>
                <a:srgbClr val="FFFF00"/>
              </a:solidFill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2400" i="1">
                <a:solidFill>
                  <a:srgbClr val="FFFF00"/>
                </a:solidFill>
              </a:rPr>
              <a:t>Bezerra de Menezes</a:t>
            </a:r>
            <a:endParaRPr lang="pt-BR" altLang="pt-BR" sz="2400">
              <a:solidFill>
                <a:srgbClr val="FFFF00"/>
              </a:solidFill>
            </a:endParaRPr>
          </a:p>
          <a:p>
            <a:pPr eaLnBrk="1" hangingPunct="1"/>
            <a:endParaRPr lang="pt-BR" altLang="pt-BR" sz="3200">
              <a:solidFill>
                <a:schemeClr val="tx1"/>
              </a:solidFill>
            </a:endParaRPr>
          </a:p>
          <a:p>
            <a:pPr eaLnBrk="1" hangingPunct="1">
              <a:buFont typeface="Arial" charset="0"/>
              <a:buChar char="•"/>
            </a:pPr>
            <a:endParaRPr lang="pt-BR" altLang="pt-BR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70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1046880" y="447424"/>
            <a:ext cx="7574400" cy="5251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84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Área</a:t>
            </a:r>
            <a:r>
              <a:rPr lang="en-GB" sz="4000" b="1" dirty="0"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de </a:t>
            </a:r>
            <a:r>
              <a:rPr lang="en-GB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Atendimento</a:t>
            </a:r>
            <a:r>
              <a:rPr lang="en-GB" sz="4000" b="1" dirty="0"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Espiritual</a:t>
            </a:r>
            <a:endParaRPr lang="en-GB" sz="4000" b="1" dirty="0">
              <a:effectLst>
                <a:outerShdw blurRad="38100" dist="38100" dir="2700000" algn="tl">
                  <a:srgbClr val="FFFFFF"/>
                </a:outerShdw>
              </a:effectLst>
              <a:cs typeface="Times New Roman" pitchFamily="18" charset="0"/>
            </a:endParaRP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7837921" y="489652"/>
            <a:ext cx="164160" cy="31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1964160" y="2335926"/>
            <a:ext cx="253440" cy="442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31" tIns="40816" rIns="81631" bIns="4081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en-GB" altLang="pt-BR" sz="250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7346880" y="0"/>
            <a:ext cx="1440" cy="31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8817121" y="5389046"/>
            <a:ext cx="162720" cy="31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18439" name="Rectangle 8"/>
          <p:cNvSpPr>
            <a:spLocks noChangeArrowheads="1"/>
          </p:cNvSpPr>
          <p:nvPr/>
        </p:nvSpPr>
        <p:spPr bwMode="auto">
          <a:xfrm>
            <a:off x="633601" y="1866436"/>
            <a:ext cx="2625120" cy="232728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81631" tIns="40816" rIns="81631" bIns="4081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RECEPÇÃO</a:t>
            </a:r>
          </a:p>
        </p:txBody>
      </p:sp>
      <p:sp>
        <p:nvSpPr>
          <p:cNvPr id="18440" name="Text Box 9"/>
          <p:cNvSpPr txBox="1">
            <a:spLocks noChangeArrowheads="1"/>
          </p:cNvSpPr>
          <p:nvPr/>
        </p:nvSpPr>
        <p:spPr bwMode="auto">
          <a:xfrm>
            <a:off x="7021440" y="6542607"/>
            <a:ext cx="164160" cy="31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18441" name="Rectangle 10"/>
          <p:cNvSpPr>
            <a:spLocks noChangeArrowheads="1"/>
          </p:cNvSpPr>
          <p:nvPr/>
        </p:nvSpPr>
        <p:spPr bwMode="auto">
          <a:xfrm>
            <a:off x="642241" y="4144755"/>
            <a:ext cx="2625120" cy="2327284"/>
          </a:xfrm>
          <a:prstGeom prst="rect">
            <a:avLst/>
          </a:prstGeom>
          <a:solidFill>
            <a:srgbClr val="00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81631" tIns="40816" rIns="81631" bIns="4081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>
              <a:lnSpc>
                <a:spcPct val="93000"/>
              </a:lnSpc>
            </a:pPr>
            <a:endParaRPr lang="en-GB" altLang="pt-BR" sz="2500" b="1">
              <a:solidFill>
                <a:srgbClr val="000000"/>
              </a:solidFill>
            </a:endParaRPr>
          </a:p>
          <a:p>
            <a:pPr algn="ctr" eaLnBrk="1">
              <a:lnSpc>
                <a:spcPct val="93000"/>
              </a:lnSpc>
            </a:pPr>
            <a:endParaRPr lang="en-GB" altLang="pt-BR" sz="2500" b="1">
              <a:solidFill>
                <a:srgbClr val="000000"/>
              </a:solidFill>
            </a:endParaRPr>
          </a:p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ATENDIMENTO </a:t>
            </a:r>
          </a:p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PELO </a:t>
            </a:r>
          </a:p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PASSE </a:t>
            </a:r>
          </a:p>
          <a:p>
            <a:pPr algn="ctr" eaLnBrk="1">
              <a:lnSpc>
                <a:spcPct val="93000"/>
              </a:lnSpc>
            </a:pPr>
            <a:endParaRPr lang="en-GB" altLang="pt-BR" sz="2500" b="1">
              <a:solidFill>
                <a:srgbClr val="000000"/>
              </a:solidFill>
            </a:endParaRPr>
          </a:p>
        </p:txBody>
      </p:sp>
      <p:sp>
        <p:nvSpPr>
          <p:cNvPr id="18442" name="Rectangle 11"/>
          <p:cNvSpPr>
            <a:spLocks noChangeArrowheads="1"/>
          </p:cNvSpPr>
          <p:nvPr/>
        </p:nvSpPr>
        <p:spPr bwMode="auto">
          <a:xfrm>
            <a:off x="5833440" y="4131794"/>
            <a:ext cx="2625120" cy="2327284"/>
          </a:xfrm>
          <a:prstGeom prst="rect">
            <a:avLst/>
          </a:prstGeom>
          <a:solidFill>
            <a:srgbClr val="00FF00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81631" tIns="40816" rIns="81631" bIns="4081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>
              <a:lnSpc>
                <a:spcPct val="93000"/>
              </a:lnSpc>
            </a:pPr>
            <a:endParaRPr lang="en-GB" altLang="pt-BR" sz="2500" b="1" dirty="0" smtClean="0">
              <a:solidFill>
                <a:srgbClr val="000000"/>
              </a:solidFill>
            </a:endParaRPr>
          </a:p>
          <a:p>
            <a:pPr algn="ctr" eaLnBrk="1">
              <a:lnSpc>
                <a:spcPct val="93000"/>
              </a:lnSpc>
            </a:pPr>
            <a:r>
              <a:rPr lang="en-GB" altLang="pt-BR" sz="2500" b="1" dirty="0" smtClean="0">
                <a:solidFill>
                  <a:srgbClr val="000000"/>
                </a:solidFill>
              </a:rPr>
              <a:t>IMPLANTAÇÃO </a:t>
            </a:r>
          </a:p>
          <a:p>
            <a:pPr algn="ctr" eaLnBrk="1">
              <a:lnSpc>
                <a:spcPct val="93000"/>
              </a:lnSpc>
            </a:pPr>
            <a:r>
              <a:rPr lang="en-GB" altLang="pt-BR" sz="2500" b="1" dirty="0" smtClean="0">
                <a:solidFill>
                  <a:srgbClr val="000000"/>
                </a:solidFill>
              </a:rPr>
              <a:t>DO </a:t>
            </a:r>
          </a:p>
          <a:p>
            <a:pPr algn="ctr" eaLnBrk="1">
              <a:lnSpc>
                <a:spcPct val="93000"/>
              </a:lnSpc>
            </a:pPr>
            <a:r>
              <a:rPr lang="en-GB" altLang="pt-BR" sz="2500" b="1" dirty="0" smtClean="0">
                <a:solidFill>
                  <a:srgbClr val="000000"/>
                </a:solidFill>
              </a:rPr>
              <a:t>EVANGELHO</a:t>
            </a:r>
            <a:endParaRPr lang="en-GB" altLang="pt-BR" sz="2500" b="1" dirty="0">
              <a:solidFill>
                <a:srgbClr val="000000"/>
              </a:solidFill>
            </a:endParaRPr>
          </a:p>
          <a:p>
            <a:pPr algn="ctr" eaLnBrk="1">
              <a:lnSpc>
                <a:spcPct val="93000"/>
              </a:lnSpc>
            </a:pPr>
            <a:r>
              <a:rPr lang="en-GB" altLang="pt-BR" sz="2500" b="1" dirty="0">
                <a:solidFill>
                  <a:srgbClr val="000000"/>
                </a:solidFill>
              </a:rPr>
              <a:t>NO LAR </a:t>
            </a:r>
            <a:r>
              <a:rPr lang="en-GB" altLang="pt-BR" sz="2500" b="1" dirty="0" smtClean="0">
                <a:solidFill>
                  <a:srgbClr val="000000"/>
                </a:solidFill>
              </a:rPr>
              <a:t> </a:t>
            </a:r>
            <a:endParaRPr lang="en-GB" altLang="pt-BR" sz="2500" b="1" dirty="0">
              <a:solidFill>
                <a:srgbClr val="000000"/>
              </a:solidFill>
            </a:endParaRPr>
          </a:p>
          <a:p>
            <a:pPr algn="ctr" eaLnBrk="1">
              <a:lnSpc>
                <a:spcPct val="93000"/>
              </a:lnSpc>
            </a:pPr>
            <a:endParaRPr lang="en-GB" altLang="pt-BR" sz="2500" b="1" dirty="0">
              <a:solidFill>
                <a:srgbClr val="000000"/>
              </a:solidFill>
            </a:endParaRPr>
          </a:p>
        </p:txBody>
      </p:sp>
      <p:sp>
        <p:nvSpPr>
          <p:cNvPr id="18443" name="Rectangle 12"/>
          <p:cNvSpPr>
            <a:spLocks noChangeArrowheads="1"/>
          </p:cNvSpPr>
          <p:nvPr/>
        </p:nvSpPr>
        <p:spPr bwMode="auto">
          <a:xfrm>
            <a:off x="3205441" y="4163478"/>
            <a:ext cx="2625120" cy="2327284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81631" tIns="40816" rIns="81631" bIns="4081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IRRADIAÇÃO</a:t>
            </a:r>
          </a:p>
        </p:txBody>
      </p:sp>
      <p:sp>
        <p:nvSpPr>
          <p:cNvPr id="18444" name="Rectangle 13"/>
          <p:cNvSpPr>
            <a:spLocks noChangeArrowheads="1"/>
          </p:cNvSpPr>
          <p:nvPr/>
        </p:nvSpPr>
        <p:spPr bwMode="auto">
          <a:xfrm>
            <a:off x="3228481" y="1860675"/>
            <a:ext cx="2625120" cy="2311443"/>
          </a:xfrm>
          <a:prstGeom prst="rect">
            <a:avLst/>
          </a:prstGeom>
          <a:solidFill>
            <a:srgbClr val="FF66CC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81631" tIns="40816" rIns="81631" bIns="4081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ATENDIMENTO</a:t>
            </a:r>
          </a:p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FRATERNO</a:t>
            </a:r>
          </a:p>
        </p:txBody>
      </p:sp>
      <p:sp>
        <p:nvSpPr>
          <p:cNvPr id="18445" name="Rectangle 14"/>
          <p:cNvSpPr>
            <a:spLocks noChangeArrowheads="1"/>
          </p:cNvSpPr>
          <p:nvPr/>
        </p:nvSpPr>
        <p:spPr bwMode="auto">
          <a:xfrm>
            <a:off x="5829120" y="1852035"/>
            <a:ext cx="2626560" cy="2327284"/>
          </a:xfrm>
          <a:prstGeom prst="rect">
            <a:avLst/>
          </a:prstGeom>
          <a:solidFill>
            <a:srgbClr val="FF333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81631" tIns="40816" rIns="81631" bIns="4081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2400" algn="l"/>
                <a:tab pos="3143250" algn="l"/>
                <a:tab pos="3592513" algn="l"/>
                <a:tab pos="4040188" algn="l"/>
                <a:tab pos="4491038" algn="l"/>
                <a:tab pos="4940300" algn="l"/>
                <a:tab pos="5389563" algn="l"/>
                <a:tab pos="5837238" algn="l"/>
                <a:tab pos="6288088" algn="l"/>
                <a:tab pos="6737350" algn="l"/>
                <a:tab pos="7185025" algn="l"/>
                <a:tab pos="7634288" algn="l"/>
                <a:tab pos="8085138" algn="l"/>
                <a:tab pos="8534400" algn="l"/>
                <a:tab pos="8982075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EXPLANAÇÃO </a:t>
            </a:r>
          </a:p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DO</a:t>
            </a:r>
          </a:p>
          <a:p>
            <a:pPr algn="ctr" eaLnBrk="1">
              <a:lnSpc>
                <a:spcPct val="93000"/>
              </a:lnSpc>
            </a:pPr>
            <a:r>
              <a:rPr lang="en-GB" altLang="pt-BR" sz="2500" b="1">
                <a:solidFill>
                  <a:srgbClr val="000000"/>
                </a:solidFill>
              </a:rPr>
              <a:t>EVANGELHO</a:t>
            </a:r>
          </a:p>
        </p:txBody>
      </p:sp>
    </p:spTree>
    <p:extLst>
      <p:ext uri="{BB962C8B-B14F-4D97-AF65-F5344CB8AC3E}">
        <p14:creationId xmlns:p14="http://schemas.microsoft.com/office/powerpoint/2010/main" val="844151954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thumbs.dreamstime.com/z/casa-dos-desenhos-animados-16120661.jpg"/>
          <p:cNvPicPr>
            <a:picLocks noChangeAspect="1" noChangeArrowheads="1"/>
          </p:cNvPicPr>
          <p:nvPr/>
        </p:nvPicPr>
        <p:blipFill>
          <a:blip r:embed="rId3"/>
          <a:srcRect l="10661" t="10315" r="9669" b="17484"/>
          <a:stretch>
            <a:fillRect/>
          </a:stretch>
        </p:blipFill>
        <p:spPr bwMode="auto">
          <a:xfrm>
            <a:off x="1411288" y="0"/>
            <a:ext cx="6157912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Seta para baixo 17"/>
          <p:cNvSpPr/>
          <p:nvPr/>
        </p:nvSpPr>
        <p:spPr>
          <a:xfrm rot="8401049">
            <a:off x="2058535" y="4686654"/>
            <a:ext cx="487363" cy="358775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19" name="Seta para baixo 18"/>
          <p:cNvSpPr/>
          <p:nvPr/>
        </p:nvSpPr>
        <p:spPr>
          <a:xfrm rot="21243120">
            <a:off x="6021261" y="3379794"/>
            <a:ext cx="450850" cy="419100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0486" name="CaixaDeTexto 19"/>
          <p:cNvSpPr txBox="1">
            <a:spLocks noChangeArrowheads="1"/>
          </p:cNvSpPr>
          <p:nvPr/>
        </p:nvSpPr>
        <p:spPr bwMode="auto">
          <a:xfrm>
            <a:off x="3708402" y="3357564"/>
            <a:ext cx="1565275" cy="61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algn="ctr" defTabSz="410730" hangingPunct="0"/>
            <a:r>
              <a:rPr lang="pt-BR" sz="3600" ker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 pitchFamily="34" charset="0"/>
                <a:cs typeface="Arial" charset="0"/>
                <a:sym typeface="Helvetica Neue Light"/>
              </a:rPr>
              <a:t>AECE</a:t>
            </a:r>
          </a:p>
        </p:txBody>
      </p:sp>
      <p:sp>
        <p:nvSpPr>
          <p:cNvPr id="21" name="Elipse 20"/>
          <p:cNvSpPr/>
          <p:nvPr/>
        </p:nvSpPr>
        <p:spPr>
          <a:xfrm>
            <a:off x="2643174" y="1500176"/>
            <a:ext cx="1484312" cy="1404937"/>
          </a:xfrm>
          <a:prstGeom prst="ellipse">
            <a:avLst/>
          </a:prstGeom>
          <a:solidFill>
            <a:schemeClr val="accent1"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0488" name="CaixaDeTexto 21"/>
          <p:cNvSpPr txBox="1">
            <a:spLocks noChangeArrowheads="1"/>
          </p:cNvSpPr>
          <p:nvPr/>
        </p:nvSpPr>
        <p:spPr bwMode="auto">
          <a:xfrm>
            <a:off x="2571750" y="1714489"/>
            <a:ext cx="1441450" cy="126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algn="ctr" defTabSz="410730" hangingPunct="0"/>
            <a:r>
              <a:rPr lang="pt-B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cs typeface="Arial" charset="0"/>
                <a:sym typeface="Helvetica Neue Light"/>
              </a:rPr>
              <a:t>Atendimento Fraterno p- Diálogo</a:t>
            </a:r>
          </a:p>
          <a:p>
            <a:pPr algn="ctr" defTabSz="410730" hangingPunct="0"/>
            <a:endParaRPr lang="pt-BR" sz="3600" kern="0" dirty="0">
              <a:solidFill>
                <a:prstClr val="black"/>
              </a:solidFill>
              <a:uFill>
                <a:solidFill>
                  <a:srgbClr val="000000"/>
                </a:solidFill>
              </a:uFill>
              <a:latin typeface="Calibri" pitchFamily="34" charset="0"/>
              <a:sym typeface="Helvetica Neue Light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72066" y="1643052"/>
            <a:ext cx="1484312" cy="1404937"/>
          </a:xfrm>
          <a:prstGeom prst="ellipse">
            <a:avLst/>
          </a:prstGeom>
          <a:solidFill>
            <a:schemeClr val="accent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4857752" y="4214818"/>
            <a:ext cx="1484312" cy="1404938"/>
          </a:xfrm>
          <a:prstGeom prst="ellipse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2571736" y="4643448"/>
            <a:ext cx="1484312" cy="1404937"/>
          </a:xfrm>
          <a:prstGeom prst="ellipse">
            <a:avLst/>
          </a:prstGeom>
          <a:solidFill>
            <a:schemeClr val="accent1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1285852" y="3071810"/>
            <a:ext cx="1484312" cy="1404938"/>
          </a:xfrm>
          <a:prstGeom prst="ellipse">
            <a:avLst/>
          </a:prstGeom>
          <a:solidFill>
            <a:schemeClr val="accent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0494" name="CaixaDeTexto 34"/>
          <p:cNvSpPr txBox="1">
            <a:spLocks noChangeArrowheads="1"/>
          </p:cNvSpPr>
          <p:nvPr/>
        </p:nvSpPr>
        <p:spPr bwMode="auto">
          <a:xfrm>
            <a:off x="1500166" y="3643316"/>
            <a:ext cx="1357322" cy="31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algn="ctr" defTabSz="410730" hangingPunct="0"/>
            <a:r>
              <a:rPr lang="pt-BR" sz="1600" b="1" kern="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Arial" charset="0"/>
                <a:sym typeface="Helvetica Neue Light"/>
              </a:rPr>
              <a:t>Recepção</a:t>
            </a:r>
          </a:p>
        </p:txBody>
      </p:sp>
      <p:sp>
        <p:nvSpPr>
          <p:cNvPr id="20495" name="CaixaDeTexto 35"/>
          <p:cNvSpPr txBox="1">
            <a:spLocks noChangeArrowheads="1"/>
          </p:cNvSpPr>
          <p:nvPr/>
        </p:nvSpPr>
        <p:spPr bwMode="auto">
          <a:xfrm>
            <a:off x="2714612" y="5143514"/>
            <a:ext cx="1176338" cy="31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algn="ctr" defTabSz="410730" hangingPunct="0"/>
            <a:r>
              <a:rPr lang="pt-BR" sz="1600" b="1" kern="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 pitchFamily="34" charset="0"/>
                <a:sym typeface="Helvetica Neue Light"/>
              </a:rPr>
              <a:t>Irradiação</a:t>
            </a:r>
          </a:p>
        </p:txBody>
      </p:sp>
      <p:sp>
        <p:nvSpPr>
          <p:cNvPr id="20496" name="CaixaDeTexto 37"/>
          <p:cNvSpPr txBox="1">
            <a:spLocks noChangeArrowheads="1"/>
          </p:cNvSpPr>
          <p:nvPr/>
        </p:nvSpPr>
        <p:spPr bwMode="auto">
          <a:xfrm>
            <a:off x="4402138" y="5705477"/>
            <a:ext cx="1371600" cy="61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algn="ctr" defTabSz="410730" hangingPunct="0"/>
            <a:endParaRPr lang="pt-BR" sz="3600" kern="0">
              <a:solidFill>
                <a:prstClr val="black"/>
              </a:solidFill>
              <a:uFill>
                <a:solidFill>
                  <a:srgbClr val="000000"/>
                </a:solidFill>
              </a:uFill>
              <a:latin typeface="Calibri" pitchFamily="34" charset="0"/>
              <a:sym typeface="Helvetica Neue Light"/>
            </a:endParaRPr>
          </a:p>
        </p:txBody>
      </p:sp>
      <p:sp>
        <p:nvSpPr>
          <p:cNvPr id="20497" name="CaixaDeTexto 38"/>
          <p:cNvSpPr txBox="1">
            <a:spLocks noChangeArrowheads="1"/>
          </p:cNvSpPr>
          <p:nvPr/>
        </p:nvSpPr>
        <p:spPr bwMode="auto">
          <a:xfrm>
            <a:off x="5143506" y="4786324"/>
            <a:ext cx="890587" cy="37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8" tIns="32144" rIns="64288" bIns="32144">
            <a:spAutoFit/>
          </a:bodyPr>
          <a:lstStyle/>
          <a:p>
            <a:pPr algn="ctr" defTabSz="410730" hangingPunct="0"/>
            <a:r>
              <a:rPr lang="pt-BR" sz="2000" b="1" kern="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 pitchFamily="34" charset="0"/>
                <a:sym typeface="Helvetica Neue Light"/>
              </a:rPr>
              <a:t>Passes</a:t>
            </a:r>
          </a:p>
        </p:txBody>
      </p:sp>
      <p:sp>
        <p:nvSpPr>
          <p:cNvPr id="20498" name="CaixaDeTexto 39"/>
          <p:cNvSpPr txBox="1">
            <a:spLocks noChangeArrowheads="1"/>
          </p:cNvSpPr>
          <p:nvPr/>
        </p:nvSpPr>
        <p:spPr bwMode="auto">
          <a:xfrm>
            <a:off x="5000628" y="1928803"/>
            <a:ext cx="1500198" cy="106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algn="ctr" defTabSz="410730" hangingPunct="0"/>
            <a:r>
              <a:rPr lang="pt-BR" sz="16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cs typeface="Arial" charset="0"/>
                <a:sym typeface="Helvetica Neue Light"/>
              </a:rPr>
              <a:t>Explanação o ESE à Luz da D. E.</a:t>
            </a:r>
          </a:p>
          <a:p>
            <a:pPr algn="ctr" defTabSz="410730" hangingPunct="0"/>
            <a:endParaRPr lang="pt-BR" sz="1600" kern="0" dirty="0">
              <a:solidFill>
                <a:prstClr val="black"/>
              </a:solidFill>
              <a:uFill>
                <a:solidFill>
                  <a:srgbClr val="000000"/>
                </a:solidFill>
              </a:uFill>
              <a:latin typeface="Calibri" pitchFamily="34" charset="0"/>
              <a:sym typeface="Helvetica Neue Light"/>
            </a:endParaRPr>
          </a:p>
        </p:txBody>
      </p:sp>
      <p:sp>
        <p:nvSpPr>
          <p:cNvPr id="42" name="Seta para baixo 41"/>
          <p:cNvSpPr/>
          <p:nvPr/>
        </p:nvSpPr>
        <p:spPr>
          <a:xfrm rot="14873419">
            <a:off x="3990182" y="1640681"/>
            <a:ext cx="706438" cy="346075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48" name="Seta para baixo 47"/>
          <p:cNvSpPr/>
          <p:nvPr/>
        </p:nvSpPr>
        <p:spPr>
          <a:xfrm rot="13182982">
            <a:off x="2357440" y="2755901"/>
            <a:ext cx="528637" cy="460375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49" name="Seta para baixo 48"/>
          <p:cNvSpPr/>
          <p:nvPr/>
        </p:nvSpPr>
        <p:spPr>
          <a:xfrm rot="5701192">
            <a:off x="4099475" y="5507121"/>
            <a:ext cx="706437" cy="344488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8" tIns="32144" rIns="64288" bIns="32144" anchor="ctr"/>
          <a:lstStyle/>
          <a:p>
            <a:pPr algn="ctr" defTabSz="410730" hangingPunct="0">
              <a:defRPr/>
            </a:pPr>
            <a:endParaRPr lang="pt-BR" sz="3600" kern="0">
              <a:solidFill>
                <a:prstClr val="white"/>
              </a:solidFill>
              <a:uFill>
                <a:solidFill>
                  <a:srgbClr val="000000"/>
                </a:solidFill>
              </a:uFill>
              <a:sym typeface="Helvetica Neue Light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5715004" y="357167"/>
            <a:ext cx="3428996" cy="7727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4288" tIns="32144" rIns="64288" bIns="32144">
            <a:spAutoFit/>
          </a:bodyPr>
          <a:lstStyle/>
          <a:p>
            <a:pPr algn="ctr" defTabSz="410730" hangingPunct="0">
              <a:defRPr/>
            </a:pPr>
            <a:r>
              <a:rPr lang="pt-BR" sz="2300" b="1" kern="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sym typeface="Helvetica Neue Light"/>
              </a:rPr>
              <a:t>Sistematização das tarefas do AE.</a:t>
            </a:r>
          </a:p>
        </p:txBody>
      </p:sp>
    </p:spTree>
    <p:extLst>
      <p:ext uri="{BB962C8B-B14F-4D97-AF65-F5344CB8AC3E}">
        <p14:creationId xmlns:p14="http://schemas.microsoft.com/office/powerpoint/2010/main" val="8989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 animBg="1"/>
      <p:bldP spid="31" grpId="0" animBg="1"/>
      <p:bldP spid="33" grpId="0" animBg="1"/>
      <p:bldP spid="34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682CC-4A06-442F-98B0-BABA7AEFC9C2}" type="slidenum">
              <a:rPr lang="pt-BR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323529" y="361200"/>
            <a:ext cx="8856984" cy="6915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15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i="1" dirty="0">
                <a:ln w="12700">
                  <a:solidFill>
                    <a:srgbClr val="675D59"/>
                  </a:solidFill>
                </a:ln>
                <a:solidFill>
                  <a:srgbClr val="002060"/>
                </a:solidFill>
                <a:latin typeface="Knema"/>
              </a:rPr>
              <a:t>Atividades do Atendimento Espiritual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427596" y="1422773"/>
            <a:ext cx="5256584" cy="1335729"/>
            <a:chOff x="1115616" y="1949254"/>
            <a:chExt cx="5256584" cy="1335729"/>
          </a:xfrm>
        </p:grpSpPr>
        <p:sp>
          <p:nvSpPr>
            <p:cNvPr id="5" name="CaixaDeTexto 4"/>
            <p:cNvSpPr txBox="1"/>
            <p:nvPr/>
          </p:nvSpPr>
          <p:spPr>
            <a:xfrm>
              <a:off x="2627784" y="2016952"/>
              <a:ext cx="33843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2000" b="1" i="1" dirty="0">
                <a:solidFill>
                  <a:srgbClr val="4D5B6B"/>
                </a:solidFill>
                <a:latin typeface="Calibri"/>
              </a:endParaRPr>
            </a:p>
            <a:p>
              <a:r>
                <a:rPr lang="pt-BR" sz="3200" b="1" i="1" dirty="0">
                  <a:solidFill>
                    <a:srgbClr val="4D5B6B"/>
                  </a:solidFill>
                  <a:latin typeface="Calibri"/>
                </a:rPr>
                <a:t>Recepção</a:t>
              </a:r>
            </a:p>
            <a:p>
              <a:endParaRPr lang="pt-BR" sz="2000" b="1" i="1" dirty="0">
                <a:solidFill>
                  <a:srgbClr val="4D5B6B"/>
                </a:solidFill>
                <a:latin typeface="Calibri"/>
              </a:endParaRPr>
            </a:p>
          </p:txBody>
        </p:sp>
        <p:sp>
          <p:nvSpPr>
            <p:cNvPr id="6" name="Retângulo 5"/>
            <p:cNvSpPr/>
            <p:nvPr/>
          </p:nvSpPr>
          <p:spPr>
            <a:xfrm>
              <a:off x="1331640" y="2016953"/>
              <a:ext cx="1080533" cy="1200329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tângulo de cantos arredondados 6"/>
            <p:cNvSpPr/>
            <p:nvPr/>
          </p:nvSpPr>
          <p:spPr>
            <a:xfrm>
              <a:off x="1115616" y="1949254"/>
              <a:ext cx="5256584" cy="133572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3540137" y="3070611"/>
            <a:ext cx="5256584" cy="1335729"/>
            <a:chOff x="3540137" y="2996952"/>
            <a:chExt cx="5256584" cy="1335729"/>
          </a:xfrm>
        </p:grpSpPr>
        <p:sp>
          <p:nvSpPr>
            <p:cNvPr id="9" name="CaixaDeTexto 8"/>
            <p:cNvSpPr txBox="1"/>
            <p:nvPr/>
          </p:nvSpPr>
          <p:spPr>
            <a:xfrm>
              <a:off x="3540137" y="3070611"/>
              <a:ext cx="391218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i="1" dirty="0">
                  <a:solidFill>
                    <a:srgbClr val="4D5B6B"/>
                  </a:solidFill>
                  <a:latin typeface="Calibri"/>
                </a:rPr>
                <a:t>Atendimento fraterno através do diálogo</a:t>
              </a:r>
              <a:endParaRPr lang="pt-BR" sz="2000" b="1" i="1" dirty="0">
                <a:solidFill>
                  <a:srgbClr val="4D5B6B"/>
                </a:solidFill>
                <a:latin typeface="Calibri"/>
              </a:endParaRPr>
            </a:p>
          </p:txBody>
        </p:sp>
        <p:sp>
          <p:nvSpPr>
            <p:cNvPr id="10" name="Retângulo de cantos arredondados 9"/>
            <p:cNvSpPr/>
            <p:nvPr/>
          </p:nvSpPr>
          <p:spPr>
            <a:xfrm>
              <a:off x="3540137" y="2996952"/>
              <a:ext cx="5256584" cy="133572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7534343" y="3069215"/>
              <a:ext cx="902338" cy="1200328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2" name="CaixaDeTexto 11"/>
          <p:cNvSpPr txBox="1"/>
          <p:nvPr/>
        </p:nvSpPr>
        <p:spPr>
          <a:xfrm>
            <a:off x="7308304" y="1422773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4D5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535814" y="3339467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4D5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308304" y="4995407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4D5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3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1475656" y="4789207"/>
            <a:ext cx="5256584" cy="1335729"/>
            <a:chOff x="1643620" y="4789207"/>
            <a:chExt cx="5256584" cy="1335729"/>
          </a:xfrm>
        </p:grpSpPr>
        <p:sp>
          <p:nvSpPr>
            <p:cNvPr id="16" name="Retângulo de cantos arredondados 15"/>
            <p:cNvSpPr/>
            <p:nvPr/>
          </p:nvSpPr>
          <p:spPr>
            <a:xfrm>
              <a:off x="1643620" y="4789207"/>
              <a:ext cx="5256584" cy="133572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2831958" y="4964630"/>
              <a:ext cx="401079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800" b="1" i="1" dirty="0">
                  <a:solidFill>
                    <a:srgbClr val="4D5B6B"/>
                  </a:solidFill>
                  <a:latin typeface="Calibri"/>
                </a:rPr>
                <a:t>Explanação do Evangelho à luz da Doutrina Espírita</a:t>
              </a:r>
            </a:p>
          </p:txBody>
        </p:sp>
        <p:sp>
          <p:nvSpPr>
            <p:cNvPr id="18" name="Retângulo 17"/>
            <p:cNvSpPr/>
            <p:nvPr/>
          </p:nvSpPr>
          <p:spPr>
            <a:xfrm flipH="1">
              <a:off x="1787494" y="4862486"/>
              <a:ext cx="936658" cy="1189172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77142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682CC-4A06-442F-98B0-BABA7AEFC9C2}" type="slidenum">
              <a:rPr lang="pt-BR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pt-BR">
              <a:solidFill>
                <a:srgbClr val="000000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198693" y="1196752"/>
            <a:ext cx="5256584" cy="1335729"/>
            <a:chOff x="1446926" y="4873072"/>
            <a:chExt cx="5256584" cy="1335729"/>
          </a:xfrm>
        </p:grpSpPr>
        <p:sp>
          <p:nvSpPr>
            <p:cNvPr id="4" name="CaixaDeTexto 3"/>
            <p:cNvSpPr txBox="1"/>
            <p:nvPr/>
          </p:nvSpPr>
          <p:spPr>
            <a:xfrm>
              <a:off x="3131840" y="4940771"/>
              <a:ext cx="338437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i="1" dirty="0">
                  <a:solidFill>
                    <a:srgbClr val="4D5B6B"/>
                  </a:solidFill>
                  <a:latin typeface="Calibri"/>
                </a:rPr>
                <a:t>Atendimento pelo Passe</a:t>
              </a:r>
              <a:endParaRPr lang="pt-BR" sz="2000" b="1" i="1" dirty="0">
                <a:solidFill>
                  <a:srgbClr val="4D5B6B"/>
                </a:solidFill>
                <a:latin typeface="Calibri"/>
              </a:endParaRPr>
            </a:p>
          </p:txBody>
        </p:sp>
        <p:sp>
          <p:nvSpPr>
            <p:cNvPr id="5" name="Retângulo de cantos arredondados 4"/>
            <p:cNvSpPr/>
            <p:nvPr/>
          </p:nvSpPr>
          <p:spPr>
            <a:xfrm>
              <a:off x="1446926" y="4873072"/>
              <a:ext cx="5256584" cy="133572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6" name="Retângulo 5"/>
            <p:cNvSpPr/>
            <p:nvPr/>
          </p:nvSpPr>
          <p:spPr>
            <a:xfrm flipH="1">
              <a:off x="1643617" y="4940772"/>
              <a:ext cx="1080535" cy="1200328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7" name="Título 1"/>
          <p:cNvSpPr txBox="1">
            <a:spLocks/>
          </p:cNvSpPr>
          <p:nvPr/>
        </p:nvSpPr>
        <p:spPr>
          <a:xfrm>
            <a:off x="323529" y="142652"/>
            <a:ext cx="8856984" cy="6940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15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i="1" dirty="0">
                <a:ln w="12700">
                  <a:solidFill>
                    <a:srgbClr val="675D59"/>
                  </a:solidFill>
                </a:ln>
                <a:solidFill>
                  <a:srgbClr val="002060"/>
                </a:solidFill>
                <a:latin typeface="Knema"/>
              </a:rPr>
              <a:t>Atividades do Atendimento Espiritual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308304" y="1422773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4D5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4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3347864" y="2952064"/>
            <a:ext cx="5256584" cy="1335729"/>
            <a:chOff x="3347864" y="2952064"/>
            <a:chExt cx="5256584" cy="133572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3347864" y="2952064"/>
              <a:ext cx="5256584" cy="133572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3491880" y="3019763"/>
              <a:ext cx="33843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2000" b="1" i="1" dirty="0">
                <a:solidFill>
                  <a:srgbClr val="4D5B6B"/>
                </a:solidFill>
                <a:latin typeface="Calibri"/>
              </a:endParaRPr>
            </a:p>
            <a:p>
              <a:r>
                <a:rPr lang="pt-BR" sz="3200" b="1" i="1" dirty="0">
                  <a:solidFill>
                    <a:srgbClr val="4D5B6B"/>
                  </a:solidFill>
                  <a:latin typeface="Calibri"/>
                </a:rPr>
                <a:t>Irradiação</a:t>
              </a:r>
            </a:p>
            <a:p>
              <a:endParaRPr lang="pt-BR" sz="2000" b="1" i="1" dirty="0">
                <a:solidFill>
                  <a:srgbClr val="4D5B6B"/>
                </a:solidFill>
                <a:latin typeface="Calibri"/>
              </a:endParaRPr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7308305" y="3019762"/>
              <a:ext cx="1110620" cy="1200329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3" name="CaixaDeTexto 12"/>
          <p:cNvSpPr txBox="1"/>
          <p:nvPr/>
        </p:nvSpPr>
        <p:spPr>
          <a:xfrm>
            <a:off x="1341821" y="3158263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4D5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5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308304" y="5145314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4D5B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6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1446926" y="4873072"/>
            <a:ext cx="5256584" cy="1335729"/>
            <a:chOff x="1446926" y="4873072"/>
            <a:chExt cx="5256584" cy="1335729"/>
          </a:xfrm>
        </p:grpSpPr>
        <p:sp>
          <p:nvSpPr>
            <p:cNvPr id="16" name="CaixaDeTexto 15"/>
            <p:cNvSpPr txBox="1"/>
            <p:nvPr/>
          </p:nvSpPr>
          <p:spPr>
            <a:xfrm>
              <a:off x="2825259" y="5004027"/>
              <a:ext cx="387825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i="1" dirty="0">
                  <a:solidFill>
                    <a:srgbClr val="4D5B6B"/>
                  </a:solidFill>
                  <a:latin typeface="Calibri"/>
                </a:rPr>
                <a:t>Implantação do Evangelho no Lar</a:t>
              </a:r>
              <a:endParaRPr lang="pt-BR" sz="2000" b="1" i="1" dirty="0">
                <a:solidFill>
                  <a:srgbClr val="4D5B6B"/>
                </a:solidFill>
                <a:latin typeface="Calibri"/>
              </a:endParaRPr>
            </a:p>
          </p:txBody>
        </p:sp>
        <p:sp>
          <p:nvSpPr>
            <p:cNvPr id="17" name="Retângulo de cantos arredondados 16"/>
            <p:cNvSpPr/>
            <p:nvPr/>
          </p:nvSpPr>
          <p:spPr>
            <a:xfrm>
              <a:off x="1446926" y="4873072"/>
              <a:ext cx="5256584" cy="133572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8" name="Retângulo 17"/>
            <p:cNvSpPr/>
            <p:nvPr/>
          </p:nvSpPr>
          <p:spPr>
            <a:xfrm flipH="1">
              <a:off x="1524229" y="4946349"/>
              <a:ext cx="954827" cy="1189172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41341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C:\Documents and Settings\Abel Dias\Ambiente de trabalho\sem títu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3" y="2187624"/>
            <a:ext cx="9144000" cy="469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423050" y="332656"/>
            <a:ext cx="8353425" cy="20891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PT" altLang="pt-BR" b="1" dirty="0" smtClean="0">
                <a:solidFill>
                  <a:srgbClr val="FF6600"/>
                </a:solidFill>
                <a:latin typeface="Britannic Bold" pitchFamily="34" charset="0"/>
              </a:rPr>
              <a:t/>
            </a:r>
            <a:br>
              <a:rPr lang="pt-PT" altLang="pt-BR" b="1" dirty="0" smtClean="0">
                <a:solidFill>
                  <a:srgbClr val="FF6600"/>
                </a:solidFill>
                <a:latin typeface="Britannic Bold" pitchFamily="34" charset="0"/>
              </a:rPr>
            </a:br>
            <a:r>
              <a:rPr lang="pt-PT" altLang="pt-BR" b="1" dirty="0" smtClean="0">
                <a:solidFill>
                  <a:srgbClr val="FFFF00"/>
                </a:solidFill>
                <a:latin typeface="Britannic Bold" pitchFamily="34" charset="0"/>
              </a:rPr>
              <a:t>Foco no olhar integrado das atividades e no a</a:t>
            </a:r>
            <a:r>
              <a:rPr lang="pt-PT" altLang="pt-BR" sz="4400" b="1" dirty="0" smtClean="0">
                <a:solidFill>
                  <a:srgbClr val="FFFF00"/>
                </a:solidFill>
                <a:latin typeface="Britannic Bold" pitchFamily="34" charset="0"/>
              </a:rPr>
              <a:t>colher, consolar, esclarecer e orientar</a:t>
            </a:r>
            <a:r>
              <a:rPr lang="pt-PT" altLang="pt-BR" b="1" dirty="0" smtClean="0">
                <a:solidFill>
                  <a:srgbClr val="FF6600"/>
                </a:solidFill>
                <a:latin typeface="Britannic Bold" pitchFamily="34" charset="0"/>
              </a:rPr>
              <a:t/>
            </a:r>
            <a:br>
              <a:rPr lang="pt-PT" altLang="pt-BR" b="1" dirty="0" smtClean="0">
                <a:solidFill>
                  <a:srgbClr val="FF6600"/>
                </a:solidFill>
                <a:latin typeface="Britannic Bold" pitchFamily="34" charset="0"/>
              </a:rPr>
            </a:br>
            <a:r>
              <a:rPr lang="pt-PT" altLang="pt-BR" dirty="0" smtClean="0">
                <a:solidFill>
                  <a:srgbClr val="FF6600"/>
                </a:solidFill>
              </a:rPr>
              <a:t/>
            </a:r>
            <a:br>
              <a:rPr lang="pt-PT" altLang="pt-BR" dirty="0" smtClean="0">
                <a:solidFill>
                  <a:srgbClr val="FF6600"/>
                </a:solidFill>
              </a:rPr>
            </a:br>
            <a:endParaRPr lang="pt-PT" altLang="pt-BR" dirty="0" smtClean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0758"/>
      </p:ext>
    </p:extLst>
  </p:cSld>
  <p:clrMapOvr>
    <a:masterClrMapping/>
  </p:clrMapOvr>
  <p:transition advTm="8594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2" descr="http://4.bp.blogspot.com/_sJ7J-U5B8Mc/SW3y6tTewmI/AAAAAAAAEe0/Od5YDuBtOoc/s400/OLHAR_FEMININO_NO_HORIZON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945474"/>
            <a:ext cx="3417619" cy="257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ta para a direita 3"/>
          <p:cNvSpPr/>
          <p:nvPr/>
        </p:nvSpPr>
        <p:spPr>
          <a:xfrm>
            <a:off x="3929063" y="3074095"/>
            <a:ext cx="714375" cy="642937"/>
          </a:xfrm>
          <a:prstGeom prst="rightArrow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3929063" y="4010769"/>
            <a:ext cx="785812" cy="714375"/>
          </a:xfrm>
          <a:prstGeom prst="rightArrow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7" name="Seta para a direita 6"/>
          <p:cNvSpPr/>
          <p:nvPr/>
        </p:nvSpPr>
        <p:spPr>
          <a:xfrm rot="19611788">
            <a:off x="2701925" y="2070790"/>
            <a:ext cx="782638" cy="696913"/>
          </a:xfrm>
          <a:prstGeom prst="rightArrow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3929063" y="5018881"/>
            <a:ext cx="714375" cy="714375"/>
          </a:xfrm>
          <a:prstGeom prst="rightArrow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0" name="Seta para a direita 9"/>
          <p:cNvSpPr/>
          <p:nvPr/>
        </p:nvSpPr>
        <p:spPr>
          <a:xfrm rot="17417952">
            <a:off x="1505744" y="2096850"/>
            <a:ext cx="688975" cy="642937"/>
          </a:xfrm>
          <a:prstGeom prst="rightArrow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1214415" y="1526878"/>
            <a:ext cx="2000274" cy="4619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prstClr val="black"/>
                </a:solidFill>
                <a:cs typeface="Arial" charset="0"/>
              </a:rPr>
              <a:t>Recepção</a:t>
            </a: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3500438" y="1700808"/>
            <a:ext cx="5392042" cy="83099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prstClr val="black"/>
                </a:solidFill>
                <a:cs typeface="Arial" charset="0"/>
              </a:rPr>
              <a:t>Atendimento Fraterno pelo Diálogo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4929188" y="2732906"/>
            <a:ext cx="3857625" cy="12001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 dirty="0">
                <a:solidFill>
                  <a:prstClr val="black"/>
                </a:solidFill>
                <a:cs typeface="Arial" charset="0"/>
              </a:rPr>
              <a:t>Explanação do Evangelho à luz da D. Espírita</a:t>
            </a:r>
          </a:p>
        </p:txBody>
      </p:sp>
      <p:sp>
        <p:nvSpPr>
          <p:cNvPr id="14" name="CaixaDeTexto 13"/>
          <p:cNvSpPr txBox="1">
            <a:spLocks noChangeArrowheads="1"/>
          </p:cNvSpPr>
          <p:nvPr/>
        </p:nvSpPr>
        <p:spPr bwMode="auto">
          <a:xfrm>
            <a:off x="5143500" y="4263181"/>
            <a:ext cx="1714500" cy="4619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 dirty="0">
                <a:solidFill>
                  <a:prstClr val="black"/>
                </a:solidFill>
                <a:cs typeface="Arial" charset="0"/>
              </a:rPr>
              <a:t>Passes</a:t>
            </a:r>
          </a:p>
        </p:txBody>
      </p:sp>
      <p:sp>
        <p:nvSpPr>
          <p:cNvPr id="15" name="CaixaDeTexto 14"/>
          <p:cNvSpPr txBox="1">
            <a:spLocks noChangeArrowheads="1"/>
          </p:cNvSpPr>
          <p:nvPr/>
        </p:nvSpPr>
        <p:spPr bwMode="auto">
          <a:xfrm>
            <a:off x="4857750" y="5127277"/>
            <a:ext cx="2286018" cy="4619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prstClr val="black"/>
                </a:solidFill>
                <a:cs typeface="Arial" charset="0"/>
              </a:rPr>
              <a:t>Irradiações</a:t>
            </a:r>
          </a:p>
        </p:txBody>
      </p:sp>
      <p:sp>
        <p:nvSpPr>
          <p:cNvPr id="16" name="Seta para a direita 15"/>
          <p:cNvSpPr/>
          <p:nvPr/>
        </p:nvSpPr>
        <p:spPr>
          <a:xfrm rot="1939874">
            <a:off x="857226" y="5819331"/>
            <a:ext cx="714375" cy="714375"/>
          </a:xfrm>
          <a:prstGeom prst="rightArrow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910368" y="6063679"/>
            <a:ext cx="6405209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prstClr val="black"/>
                </a:solidFill>
              </a:rPr>
              <a:t>Evangelho no Lar e sua implantação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17" name="CaixaDeTexto 1"/>
          <p:cNvSpPr txBox="1">
            <a:spLocks noChangeArrowheads="1"/>
          </p:cNvSpPr>
          <p:nvPr/>
        </p:nvSpPr>
        <p:spPr bwMode="auto">
          <a:xfrm>
            <a:off x="321469" y="386661"/>
            <a:ext cx="86439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dirty="0" smtClean="0">
                <a:solidFill>
                  <a:prstClr val="black"/>
                </a:solidFill>
                <a:cs typeface="Arial" charset="0"/>
              </a:rPr>
              <a:t>Capacitar </a:t>
            </a:r>
            <a:r>
              <a:rPr lang="pt-BR" sz="2800" dirty="0">
                <a:solidFill>
                  <a:prstClr val="black"/>
                </a:solidFill>
                <a:cs typeface="Arial" charset="0"/>
              </a:rPr>
              <a:t>o trabalhador, </a:t>
            </a:r>
            <a:r>
              <a:rPr lang="pt-BR" sz="2800" dirty="0" smtClean="0">
                <a:solidFill>
                  <a:prstClr val="black"/>
                </a:solidFill>
                <a:cs typeface="Arial" charset="0"/>
              </a:rPr>
              <a:t>para </a:t>
            </a:r>
            <a:r>
              <a:rPr lang="pt-BR" sz="2800" dirty="0">
                <a:solidFill>
                  <a:prstClr val="black"/>
                </a:solidFill>
                <a:cs typeface="Arial" charset="0"/>
              </a:rPr>
              <a:t>que ele tenha </a:t>
            </a:r>
            <a:r>
              <a:rPr lang="pt-BR" sz="2800" dirty="0" smtClean="0">
                <a:solidFill>
                  <a:prstClr val="black"/>
                </a:solidFill>
                <a:cs typeface="Arial" charset="0"/>
              </a:rPr>
              <a:t>um</a:t>
            </a:r>
            <a:r>
              <a:rPr lang="pt-BR" sz="28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pt-BR" sz="2800" b="1" dirty="0">
                <a:solidFill>
                  <a:prstClr val="black"/>
                </a:solidFill>
                <a:cs typeface="Arial" charset="0"/>
              </a:rPr>
              <a:t>olhar </a:t>
            </a:r>
            <a:r>
              <a:rPr lang="pt-BR" sz="2800" b="1" dirty="0" smtClean="0">
                <a:solidFill>
                  <a:prstClr val="black"/>
                </a:solidFill>
                <a:cs typeface="Arial" charset="0"/>
              </a:rPr>
              <a:t>integrado</a:t>
            </a:r>
            <a:r>
              <a:rPr lang="pt-BR" sz="2800" dirty="0" smtClean="0">
                <a:solidFill>
                  <a:prstClr val="black"/>
                </a:solidFill>
                <a:cs typeface="Arial" charset="0"/>
              </a:rPr>
              <a:t> de </a:t>
            </a:r>
            <a:r>
              <a:rPr lang="pt-BR" sz="2800" dirty="0">
                <a:solidFill>
                  <a:prstClr val="black"/>
                </a:solidFill>
                <a:cs typeface="Arial" charset="0"/>
              </a:rPr>
              <a:t>todas as atividades do AECE </a:t>
            </a:r>
            <a:r>
              <a:rPr lang="pt-BR" sz="2800" dirty="0" smtClean="0">
                <a:solidFill>
                  <a:prstClr val="black"/>
                </a:solidFill>
                <a:cs typeface="Arial" charset="0"/>
              </a:rPr>
              <a:t> </a:t>
            </a:r>
            <a:endParaRPr lang="pt-BR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22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ítulo 1"/>
          <p:cNvSpPr>
            <a:spLocks noGrp="1"/>
          </p:cNvSpPr>
          <p:nvPr>
            <p:ph type="title"/>
          </p:nvPr>
        </p:nvSpPr>
        <p:spPr>
          <a:xfrm>
            <a:off x="357190" y="-120086"/>
            <a:ext cx="9143999" cy="812782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pt-BR" sz="4000" b="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nema"/>
              </a:rPr>
              <a:t>Fluxo do Atendimento Espiritual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DE4F-1CBE-4330-BEF2-7854A3BDE68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23106" y="980728"/>
            <a:ext cx="2952750" cy="57150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>
                <a:solidFill>
                  <a:prstClr val="black"/>
                </a:solidFill>
                <a:latin typeface="Arial Narrow" pitchFamily="34" charset="0"/>
              </a:rPr>
              <a:t>Recepção</a:t>
            </a:r>
          </a:p>
        </p:txBody>
      </p:sp>
      <p:sp>
        <p:nvSpPr>
          <p:cNvPr id="4" name="Fluxograma: Decisão 3"/>
          <p:cNvSpPr/>
          <p:nvPr/>
        </p:nvSpPr>
        <p:spPr>
          <a:xfrm>
            <a:off x="323106" y="1643050"/>
            <a:ext cx="2880742" cy="1285884"/>
          </a:xfrm>
          <a:prstGeom prst="flowChartDecision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</a:t>
            </a:r>
          </a:p>
        </p:txBody>
      </p:sp>
      <p:sp>
        <p:nvSpPr>
          <p:cNvPr id="5" name="Retângulo 4"/>
          <p:cNvSpPr/>
          <p:nvPr/>
        </p:nvSpPr>
        <p:spPr>
          <a:xfrm>
            <a:off x="357158" y="3429000"/>
            <a:ext cx="2952750" cy="121444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Explanação do Evangelho à luz da Doutrina Espírita</a:t>
            </a:r>
          </a:p>
        </p:txBody>
      </p:sp>
      <p:sp>
        <p:nvSpPr>
          <p:cNvPr id="6" name="Retângulo 5"/>
          <p:cNvSpPr/>
          <p:nvPr/>
        </p:nvSpPr>
        <p:spPr>
          <a:xfrm>
            <a:off x="285720" y="5137168"/>
            <a:ext cx="2952750" cy="7921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Passes </a:t>
            </a:r>
          </a:p>
          <a:p>
            <a:pPr algn="ctr">
              <a:defRPr/>
            </a:pPr>
            <a:r>
              <a:rPr lang="pt-B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Água magnetizada</a:t>
            </a:r>
          </a:p>
        </p:txBody>
      </p:sp>
      <p:sp>
        <p:nvSpPr>
          <p:cNvPr id="7" name="Retângulo 6"/>
          <p:cNvSpPr/>
          <p:nvPr/>
        </p:nvSpPr>
        <p:spPr>
          <a:xfrm>
            <a:off x="5572132" y="4500570"/>
            <a:ext cx="2952750" cy="5032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Outras Atividades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643570" y="2357430"/>
            <a:ext cx="2928958" cy="7921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Implantação do Evangelho no Lar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5572132" y="980728"/>
            <a:ext cx="2928958" cy="7921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Diálogo Fraterno</a:t>
            </a:r>
          </a:p>
        </p:txBody>
      </p:sp>
      <p:cxnSp>
        <p:nvCxnSpPr>
          <p:cNvPr id="55" name="Conector reto 54"/>
          <p:cNvCxnSpPr>
            <a:stCxn id="10" idx="1"/>
            <a:endCxn id="10" idx="1"/>
          </p:cNvCxnSpPr>
          <p:nvPr/>
        </p:nvCxnSpPr>
        <p:spPr>
          <a:xfrm rot="10800000">
            <a:off x="5643570" y="2753511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>
            <a:off x="6156325" y="573246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tângulo 61"/>
          <p:cNvSpPr/>
          <p:nvPr/>
        </p:nvSpPr>
        <p:spPr>
          <a:xfrm>
            <a:off x="5643570" y="3571876"/>
            <a:ext cx="2952750" cy="5032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Irradiação Mental</a:t>
            </a:r>
          </a:p>
        </p:txBody>
      </p:sp>
      <p:cxnSp>
        <p:nvCxnSpPr>
          <p:cNvPr id="66" name="Conector de seta reta 65"/>
          <p:cNvCxnSpPr/>
          <p:nvPr/>
        </p:nvCxnSpPr>
        <p:spPr>
          <a:xfrm>
            <a:off x="3357554" y="1285860"/>
            <a:ext cx="214314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/>
          <p:cNvCxnSpPr/>
          <p:nvPr/>
        </p:nvCxnSpPr>
        <p:spPr>
          <a:xfrm>
            <a:off x="6929454" y="1857364"/>
            <a:ext cx="0" cy="5000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de seta reta 90"/>
          <p:cNvCxnSpPr/>
          <p:nvPr/>
        </p:nvCxnSpPr>
        <p:spPr>
          <a:xfrm>
            <a:off x="5076758" y="3844707"/>
            <a:ext cx="500066" cy="148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de seta reta 96"/>
          <p:cNvCxnSpPr/>
          <p:nvPr/>
        </p:nvCxnSpPr>
        <p:spPr>
          <a:xfrm rot="5400000">
            <a:off x="1536679" y="4892685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de seta reta 97"/>
          <p:cNvCxnSpPr/>
          <p:nvPr/>
        </p:nvCxnSpPr>
        <p:spPr>
          <a:xfrm rot="5400000">
            <a:off x="1536679" y="3178173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Forma 99"/>
          <p:cNvCxnSpPr>
            <a:stCxn id="18" idx="3"/>
          </p:cNvCxnSpPr>
          <p:nvPr/>
        </p:nvCxnSpPr>
        <p:spPr>
          <a:xfrm>
            <a:off x="8501090" y="1376809"/>
            <a:ext cx="357190" cy="3318695"/>
          </a:xfrm>
          <a:prstGeom prst="bentConnector2">
            <a:avLst/>
          </a:prstGeom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/>
          <p:cNvCxnSpPr>
            <a:endCxn id="7" idx="3"/>
          </p:cNvCxnSpPr>
          <p:nvPr/>
        </p:nvCxnSpPr>
        <p:spPr>
          <a:xfrm flipH="1">
            <a:off x="8524882" y="4695504"/>
            <a:ext cx="333398" cy="56685"/>
          </a:xfrm>
          <a:prstGeom prst="straightConnector1">
            <a:avLst/>
          </a:prstGeom>
          <a:ln w="381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angulado 105"/>
          <p:cNvCxnSpPr/>
          <p:nvPr/>
        </p:nvCxnSpPr>
        <p:spPr>
          <a:xfrm rot="5400000">
            <a:off x="2782768" y="2609670"/>
            <a:ext cx="3959576" cy="2286017"/>
          </a:xfrm>
          <a:prstGeom prst="bentConnector3">
            <a:avLst>
              <a:gd name="adj1" fmla="val 4084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angulado 107"/>
          <p:cNvCxnSpPr/>
          <p:nvPr/>
        </p:nvCxnSpPr>
        <p:spPr>
          <a:xfrm rot="10800000" flipV="1">
            <a:off x="3357554" y="1700807"/>
            <a:ext cx="2287604" cy="2122687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de seta reta 120"/>
          <p:cNvCxnSpPr/>
          <p:nvPr/>
        </p:nvCxnSpPr>
        <p:spPr>
          <a:xfrm rot="10800000">
            <a:off x="3071802" y="5727072"/>
            <a:ext cx="571504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CaixaDeTexto 130"/>
          <p:cNvSpPr txBox="1"/>
          <p:nvPr/>
        </p:nvSpPr>
        <p:spPr>
          <a:xfrm>
            <a:off x="5572132" y="6219554"/>
            <a:ext cx="2274053" cy="4001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Palestra Pública</a:t>
            </a:r>
          </a:p>
        </p:txBody>
      </p:sp>
      <p:sp>
        <p:nvSpPr>
          <p:cNvPr id="133" name="CaixaDeTexto 132"/>
          <p:cNvSpPr txBox="1"/>
          <p:nvPr/>
        </p:nvSpPr>
        <p:spPr>
          <a:xfrm>
            <a:off x="7572396" y="5572140"/>
            <a:ext cx="1214446" cy="4001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ESDE</a:t>
            </a:r>
          </a:p>
        </p:txBody>
      </p:sp>
      <p:grpSp>
        <p:nvGrpSpPr>
          <p:cNvPr id="158" name="Grupo 157"/>
          <p:cNvGrpSpPr/>
          <p:nvPr/>
        </p:nvGrpSpPr>
        <p:grpSpPr>
          <a:xfrm>
            <a:off x="3286116" y="1500174"/>
            <a:ext cx="2286016" cy="3357587"/>
            <a:chOff x="3286116" y="1500174"/>
            <a:chExt cx="2286016" cy="3357587"/>
          </a:xfrm>
        </p:grpSpPr>
        <p:cxnSp>
          <p:nvCxnSpPr>
            <p:cNvPr id="146" name="Conector reto 145"/>
            <p:cNvCxnSpPr/>
            <p:nvPr/>
          </p:nvCxnSpPr>
          <p:spPr>
            <a:xfrm>
              <a:off x="3286116" y="1500174"/>
              <a:ext cx="100013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ector reto 147"/>
            <p:cNvCxnSpPr/>
            <p:nvPr/>
          </p:nvCxnSpPr>
          <p:spPr>
            <a:xfrm rot="5400000">
              <a:off x="2608249" y="3178967"/>
              <a:ext cx="335679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ector de seta reta 151"/>
            <p:cNvCxnSpPr/>
            <p:nvPr/>
          </p:nvCxnSpPr>
          <p:spPr>
            <a:xfrm>
              <a:off x="4286248" y="4857760"/>
              <a:ext cx="1285884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8" name="Conector de seta reta 167"/>
          <p:cNvCxnSpPr/>
          <p:nvPr/>
        </p:nvCxnSpPr>
        <p:spPr>
          <a:xfrm flipH="1">
            <a:off x="5059195" y="4991231"/>
            <a:ext cx="1553213" cy="6861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de seta reta 169"/>
          <p:cNvCxnSpPr/>
          <p:nvPr/>
        </p:nvCxnSpPr>
        <p:spPr>
          <a:xfrm rot="16200000" flipH="1">
            <a:off x="6447247" y="5197090"/>
            <a:ext cx="571504" cy="17859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de seta reta 171"/>
          <p:cNvCxnSpPr>
            <a:endCxn id="133" idx="0"/>
          </p:cNvCxnSpPr>
          <p:nvPr/>
        </p:nvCxnSpPr>
        <p:spPr>
          <a:xfrm>
            <a:off x="6572264" y="5000636"/>
            <a:ext cx="1607355" cy="5715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zaira\Documents\9 IMAGENS\Jesus\Jesus -  Paisagem 04 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9" y="1857364"/>
            <a:ext cx="1426231" cy="1071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 rot="20043576">
            <a:off x="712273" y="1809235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0000"/>
                </a:solidFill>
                <a:latin typeface="Arial" charset="0"/>
              </a:rPr>
              <a:t>Que </a:t>
            </a:r>
          </a:p>
        </p:txBody>
      </p:sp>
      <p:sp>
        <p:nvSpPr>
          <p:cNvPr id="45" name="CaixaDeTexto 44"/>
          <p:cNvSpPr txBox="1"/>
          <p:nvPr/>
        </p:nvSpPr>
        <p:spPr>
          <a:xfrm rot="1306936">
            <a:off x="1625328" y="1818624"/>
            <a:ext cx="1622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0000"/>
                </a:solidFill>
                <a:latin typeface="Arial" charset="0"/>
              </a:rPr>
              <a:t>buscais</a:t>
            </a:r>
            <a:r>
              <a:rPr lang="pt-BR" b="1" dirty="0">
                <a:solidFill>
                  <a:srgbClr val="FF0000"/>
                </a:solidFill>
                <a:latin typeface="Arial" charset="0"/>
              </a:rPr>
              <a:t>?</a:t>
            </a:r>
          </a:p>
        </p:txBody>
      </p:sp>
      <p:cxnSp>
        <p:nvCxnSpPr>
          <p:cNvPr id="26" name="Conector angulado 25"/>
          <p:cNvCxnSpPr/>
          <p:nvPr/>
        </p:nvCxnSpPr>
        <p:spPr>
          <a:xfrm rot="5400000">
            <a:off x="4113374" y="2458868"/>
            <a:ext cx="2346015" cy="428627"/>
          </a:xfrm>
          <a:prstGeom prst="bentConnector3">
            <a:avLst>
              <a:gd name="adj1" fmla="val 944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/>
          <p:cNvSpPr txBox="1"/>
          <p:nvPr/>
        </p:nvSpPr>
        <p:spPr>
          <a:xfrm>
            <a:off x="4387668" y="5572140"/>
            <a:ext cx="1643074" cy="4001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Evangelização</a:t>
            </a:r>
          </a:p>
        </p:txBody>
      </p:sp>
      <p:cxnSp>
        <p:nvCxnSpPr>
          <p:cNvPr id="40" name="Conector de seta reta 39"/>
          <p:cNvCxnSpPr/>
          <p:nvPr/>
        </p:nvCxnSpPr>
        <p:spPr>
          <a:xfrm>
            <a:off x="6572264" y="5003808"/>
            <a:ext cx="97632" cy="124501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/>
          <p:cNvSpPr txBox="1"/>
          <p:nvPr/>
        </p:nvSpPr>
        <p:spPr>
          <a:xfrm>
            <a:off x="6072198" y="5572140"/>
            <a:ext cx="1500198" cy="40011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SAPSE</a:t>
            </a: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72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31" grpId="0" animBg="1"/>
      <p:bldP spid="133" grpId="0" animBg="1"/>
      <p:bldP spid="11" grpId="0"/>
      <p:bldP spid="45" grpId="0"/>
      <p:bldP spid="38" grpId="0" animBg="1"/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979712" y="260648"/>
            <a:ext cx="504056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4000" b="1" i="1" dirty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pt-BR" sz="4000" b="1" i="1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4000" b="1" u="sng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RECEPÇÃO</a:t>
            </a:r>
            <a:endParaRPr lang="pt-BR" sz="4000" b="1" u="sng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611560" y="1916113"/>
            <a:ext cx="7848872" cy="347787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28575">
            <a:solidFill>
              <a:srgbClr val="990000"/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pt-BR" sz="3200" b="1" dirty="0" smtClean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pt-BR" sz="2800" b="1" dirty="0" smtClean="0">
                <a:solidFill>
                  <a:srgbClr val="0D291B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ATENDER </a:t>
            </a:r>
            <a:r>
              <a:rPr lang="pt-BR" sz="2800" b="1" dirty="0">
                <a:solidFill>
                  <a:srgbClr val="0D291B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ADEQUADAMENTE OS QUE PROCURAM A CASA ESPÍRITA, PRINCIPALMENTE OS QUE CHEGAM PELA PRIMEIRA VEZ</a:t>
            </a:r>
            <a:r>
              <a:rPr lang="pt-BR" sz="2800" b="1" dirty="0" smtClean="0">
                <a:solidFill>
                  <a:srgbClr val="0D291B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ctr">
              <a:lnSpc>
                <a:spcPct val="125000"/>
              </a:lnSpc>
            </a:pPr>
            <a:endParaRPr lang="pt-BR" sz="3200" b="1" dirty="0">
              <a:solidFill>
                <a:srgbClr val="0D291B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51" name="Picture 7" descr="abraço de jes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4509120"/>
            <a:ext cx="1641560" cy="216024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0" y="260668"/>
            <a:ext cx="9144000" cy="608945"/>
          </a:xfrm>
          <a:prstGeom prst="rect">
            <a:avLst/>
          </a:prstGeom>
          <a:solidFill>
            <a:srgbClr val="010199">
              <a:alpha val="2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4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Atendimento Espiritual na Casa Espírita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50560" y="1192446"/>
            <a:ext cx="8820000" cy="3380035"/>
          </a:xfrm>
          <a:prstGeom prst="rect">
            <a:avLst/>
          </a:prstGeom>
          <a:solidFill>
            <a:srgbClr val="010199">
              <a:alpha val="2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81631" tIns="42448" rIns="81631" bIns="42448"/>
          <a:lstStyle/>
          <a:p>
            <a:pPr marL="1451541" indent="-1451541" algn="ctr">
              <a:lnSpc>
                <a:spcPct val="110000"/>
              </a:lnSpc>
              <a:spcBef>
                <a:spcPts val="1587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endParaRPr lang="en-GB" sz="25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marL="1451541" indent="-1451541">
              <a:lnSpc>
                <a:spcPct val="110000"/>
              </a:lnSpc>
              <a:spcBef>
                <a:spcPts val="1418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endParaRPr lang="en-GB" sz="25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961280" y="6041435"/>
            <a:ext cx="0" cy="31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19461" name="AutoShape 4"/>
          <p:cNvSpPr>
            <a:spLocks noChangeArrowheads="1"/>
          </p:cNvSpPr>
          <p:nvPr/>
        </p:nvSpPr>
        <p:spPr bwMode="auto">
          <a:xfrm>
            <a:off x="341281" y="1306218"/>
            <a:ext cx="8654400" cy="4945479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53760" y="1386866"/>
            <a:ext cx="8164800" cy="47463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1" tIns="40816" rIns="81631" bIns="40816">
            <a:spAutoFit/>
          </a:bodyPr>
          <a:lstStyle/>
          <a:p>
            <a:pPr marL="1451541" indent="-1451541" algn="ctr">
              <a:lnSpc>
                <a:spcPct val="111000"/>
              </a:lnSpc>
              <a:spcBef>
                <a:spcPts val="1418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Receber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fraternalmente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os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que </a:t>
            </a:r>
            <a:r>
              <a:rPr lang="en-GB" sz="3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chegam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 marL="1451541" indent="-1451541" algn="ctr">
              <a:lnSpc>
                <a:spcPct val="111000"/>
              </a:lnSpc>
              <a:spcBef>
                <a:spcPts val="1418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à Casa </a:t>
            </a:r>
            <a:r>
              <a:rPr lang="en-GB" sz="3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Espírita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orientando-os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</a:t>
            </a:r>
            <a:endParaRPr lang="en-GB" sz="33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1451541" indent="-1451541" algn="ctr">
              <a:lnSpc>
                <a:spcPct val="111000"/>
              </a:lnSpc>
              <a:spcBef>
                <a:spcPts val="1418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r>
              <a:rPr lang="en-GB" sz="3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i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nformando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sobre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as </a:t>
            </a:r>
            <a:r>
              <a:rPr lang="en-GB" sz="3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atividades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</a:t>
            </a:r>
            <a:endParaRPr lang="en-GB" sz="33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1451541" indent="-1451541" algn="ctr">
              <a:lnSpc>
                <a:spcPct val="111000"/>
              </a:lnSpc>
              <a:spcBef>
                <a:spcPts val="1418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cursos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 </a:t>
            </a:r>
            <a:r>
              <a:rPr lang="en-GB" sz="3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esclarecendo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dúvidas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.</a:t>
            </a:r>
          </a:p>
          <a:p>
            <a:pPr marL="1451541" indent="-1451541" algn="ctr">
              <a:lnSpc>
                <a:spcPct val="111000"/>
              </a:lnSpc>
              <a:spcBef>
                <a:spcPts val="1418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Importância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do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acolhimento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em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todas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as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reuniões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salas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de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estudo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</a:t>
            </a:r>
            <a:r>
              <a:rPr lang="en-GB" sz="33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atividades</a:t>
            </a:r>
            <a:r>
              <a:rPr lang="en-GB" sz="3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.</a:t>
            </a:r>
            <a:endParaRPr lang="en-GB" sz="33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122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Text Box 4"/>
          <p:cNvSpPr txBox="1">
            <a:spLocks noChangeArrowheads="1"/>
          </p:cNvSpPr>
          <p:nvPr/>
        </p:nvSpPr>
        <p:spPr bwMode="auto">
          <a:xfrm>
            <a:off x="1115616" y="241484"/>
            <a:ext cx="6552728" cy="5232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Perfil de quem está chegando</a:t>
            </a:r>
            <a:endParaRPr lang="pt-BR" sz="28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Oval 15"/>
          <p:cNvSpPr>
            <a:spLocks noChangeArrowheads="1"/>
          </p:cNvSpPr>
          <p:nvPr/>
        </p:nvSpPr>
        <p:spPr bwMode="auto">
          <a:xfrm>
            <a:off x="674544" y="1276747"/>
            <a:ext cx="3023235" cy="649188"/>
          </a:xfrm>
          <a:prstGeom prst="ellipse">
            <a:avLst/>
          </a:prstGeom>
          <a:noFill/>
          <a:ln w="57150" algn="ctr">
            <a:solidFill>
              <a:srgbClr val="CC99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Equilibrado?</a:t>
            </a:r>
          </a:p>
        </p:txBody>
      </p:sp>
      <p:sp>
        <p:nvSpPr>
          <p:cNvPr id="50" name="Oval 17"/>
          <p:cNvSpPr>
            <a:spLocks noChangeArrowheads="1"/>
          </p:cNvSpPr>
          <p:nvPr/>
        </p:nvSpPr>
        <p:spPr bwMode="auto">
          <a:xfrm rot="631781">
            <a:off x="5724128" y="1356703"/>
            <a:ext cx="3025489" cy="649188"/>
          </a:xfrm>
          <a:prstGeom prst="ellipse">
            <a:avLst/>
          </a:prstGeom>
          <a:noFill/>
          <a:ln w="571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pt-BR" sz="2400" b="1" dirty="0">
                <a:latin typeface="+mj-lt"/>
              </a:rPr>
              <a:t>Angustiado?</a:t>
            </a:r>
          </a:p>
        </p:txBody>
      </p:sp>
      <p:sp>
        <p:nvSpPr>
          <p:cNvPr id="51" name="Oval 18"/>
          <p:cNvSpPr>
            <a:spLocks noChangeArrowheads="1"/>
          </p:cNvSpPr>
          <p:nvPr/>
        </p:nvSpPr>
        <p:spPr bwMode="auto">
          <a:xfrm>
            <a:off x="2726703" y="3059856"/>
            <a:ext cx="3246393" cy="649188"/>
          </a:xfrm>
          <a:prstGeom prst="ellipse">
            <a:avLst/>
          </a:prstGeom>
          <a:noFill/>
          <a:ln w="57150" algn="ctr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pt-BR" sz="2400" b="1" dirty="0">
                <a:latin typeface="+mj-lt"/>
              </a:rPr>
              <a:t>Desconfiado?</a:t>
            </a:r>
          </a:p>
        </p:txBody>
      </p:sp>
      <p:sp>
        <p:nvSpPr>
          <p:cNvPr id="53" name="Oval 20"/>
          <p:cNvSpPr>
            <a:spLocks noChangeArrowheads="1"/>
          </p:cNvSpPr>
          <p:nvPr/>
        </p:nvSpPr>
        <p:spPr bwMode="auto">
          <a:xfrm>
            <a:off x="6588224" y="5013176"/>
            <a:ext cx="2396587" cy="649188"/>
          </a:xfrm>
          <a:prstGeom prst="ellipse">
            <a:avLst/>
          </a:prstGeom>
          <a:noFill/>
          <a:ln w="57150" algn="ctr">
            <a:solidFill>
              <a:srgbClr val="FF9933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pt-BR" sz="2400" b="1" dirty="0">
                <a:latin typeface="+mj-lt"/>
              </a:rPr>
              <a:t>Zangado?</a:t>
            </a:r>
          </a:p>
        </p:txBody>
      </p:sp>
      <p:sp>
        <p:nvSpPr>
          <p:cNvPr id="56" name="Oval 23"/>
          <p:cNvSpPr>
            <a:spLocks noChangeArrowheads="1"/>
          </p:cNvSpPr>
          <p:nvPr/>
        </p:nvSpPr>
        <p:spPr bwMode="auto">
          <a:xfrm rot="21061390">
            <a:off x="84146" y="4722491"/>
            <a:ext cx="3232868" cy="649188"/>
          </a:xfrm>
          <a:prstGeom prst="ellipse">
            <a:avLst/>
          </a:prstGeom>
          <a:noFill/>
          <a:ln w="57150" algn="ctr">
            <a:solidFill>
              <a:srgbClr val="CCECFF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pt-BR" sz="2400" b="1" dirty="0">
                <a:latin typeface="+mj-lt"/>
              </a:rPr>
              <a:t>Desanimado?</a:t>
            </a:r>
          </a:p>
        </p:txBody>
      </p:sp>
      <p:pic>
        <p:nvPicPr>
          <p:cNvPr id="1026" name="Picture 2" descr="C:\Users\Leila\Documents\animações\Microsoft Media Gallery\j031817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08" y="1813942"/>
            <a:ext cx="762000" cy="1543050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029" name="Picture 5" descr="C:\Users\Leila\Documents\animações\Microsoft Media Gallery\j0410239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67160">
            <a:off x="7917442" y="5714482"/>
            <a:ext cx="720080" cy="868597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30" name="Picture 6" descr="C:\Users\Leila\Documents\animações\Microsoft Media Gallery\j0410243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5397574"/>
            <a:ext cx="707469" cy="1055762"/>
          </a:xfrm>
          <a:prstGeom prst="rect">
            <a:avLst/>
          </a:prstGeom>
          <a:noFill/>
          <a:ln>
            <a:solidFill>
              <a:srgbClr val="CCECFF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031" name="Picture 7" descr="C:\Users\Leila\Documents\animações\Microsoft Media Gallery\j0410241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95466" y="3605489"/>
            <a:ext cx="944686" cy="1191663"/>
          </a:xfrm>
          <a:prstGeom prst="rect">
            <a:avLst/>
          </a:prstGeom>
          <a:noFill/>
          <a:ln>
            <a:solidFill>
              <a:srgbClr val="FFCC66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35" name="Picture 11" descr="http://www.projetovemser.com.br/wp-content/uploads/2010/11/angusti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2025352"/>
            <a:ext cx="1295466" cy="971600"/>
          </a:xfrm>
          <a:prstGeom prst="rect">
            <a:avLst/>
          </a:prstGeom>
          <a:solidFill>
            <a:schemeClr val="tx1"/>
          </a:solidFill>
          <a:ln w="19050">
            <a:solidFill>
              <a:srgbClr val="3F007E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2747521" y="181459"/>
            <a:ext cx="4076640" cy="49973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700" b="1" u="sng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PERFIL DO VISITANTE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857120" y="976423"/>
            <a:ext cx="3893760" cy="858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Dialoguemos com </a:t>
            </a:r>
          </a:p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naturalidade e cortesia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766400" y="2706045"/>
            <a:ext cx="3813120" cy="858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Portemo-nos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com </a:t>
            </a:r>
          </a:p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serenidade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e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brandura</a:t>
            </a:r>
            <a:endParaRPr lang="en-GB" sz="25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658400" y="5227749"/>
            <a:ext cx="4065120" cy="858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Sejamos habilidosos </a:t>
            </a:r>
          </a:p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para que abra o coração</a:t>
            </a:r>
          </a:p>
        </p:txBody>
      </p:sp>
      <p:sp>
        <p:nvSpPr>
          <p:cNvPr id="37894" name="Oval 5"/>
          <p:cNvSpPr>
            <a:spLocks noChangeArrowheads="1"/>
          </p:cNvSpPr>
          <p:nvPr/>
        </p:nvSpPr>
        <p:spPr bwMode="auto">
          <a:xfrm>
            <a:off x="0" y="1340781"/>
            <a:ext cx="2628000" cy="79352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lnSpc>
                <a:spcPct val="109000"/>
              </a:lnSpc>
              <a:spcBef>
                <a:spcPts val="80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defRPr sz="32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lnSpc>
                <a:spcPct val="109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Tahoma" pitchFamily="34" charset="0"/>
              <a:buChar char="–"/>
              <a:defRPr sz="28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lnSpc>
                <a:spcPct val="109000"/>
              </a:lnSpc>
              <a:spcBef>
                <a:spcPts val="613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defRPr sz="24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lnSpc>
                <a:spcPct val="109000"/>
              </a:lnSpc>
              <a:spcBef>
                <a:spcPts val="500"/>
              </a:spcBef>
              <a:buClr>
                <a:srgbClr val="FFFFFF"/>
              </a:buClr>
              <a:buSzPct val="100000"/>
              <a:buFont typeface="Tahoma" pitchFamily="34" charset="0"/>
              <a:buChar char="–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lnSpc>
                <a:spcPct val="109000"/>
              </a:lnSpc>
              <a:spcBef>
                <a:spcPts val="500"/>
              </a:spcBef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>
              <a:lnSpc>
                <a:spcPct val="66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endParaRPr lang="pt-BR" altLang="pt-BR" sz="16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871329" y="1125946"/>
            <a:ext cx="3053985" cy="661536"/>
          </a:xfrm>
          <a:prstGeom prst="ellipse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Equilibrado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?</a:t>
            </a:r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1090058" y="2917494"/>
            <a:ext cx="2233485" cy="661536"/>
          </a:xfrm>
          <a:prstGeom prst="ellipse">
            <a:avLst/>
          </a:prstGeom>
          <a:solidFill>
            <a:srgbClr val="FF5050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Agitado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?</a:t>
            </a:r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899283" y="5215976"/>
            <a:ext cx="3042715" cy="661536"/>
          </a:xfrm>
          <a:prstGeom prst="ellipse">
            <a:avLst/>
          </a:prstGeom>
          <a:solidFill>
            <a:srgbClr val="9999FF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Angustiado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68195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123728" y="188640"/>
            <a:ext cx="4896544" cy="46166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Perfil do </a:t>
            </a:r>
            <a:r>
              <a:rPr lang="pt-BR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Atendido </a:t>
            </a:r>
            <a:r>
              <a:rPr lang="pt-BR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(cont.)</a:t>
            </a:r>
            <a:endParaRPr lang="pt-BR" sz="20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Oval 19"/>
          <p:cNvSpPr>
            <a:spLocks noChangeArrowheads="1"/>
          </p:cNvSpPr>
          <p:nvPr/>
        </p:nvSpPr>
        <p:spPr bwMode="auto">
          <a:xfrm rot="820809">
            <a:off x="6252735" y="3119930"/>
            <a:ext cx="2532087" cy="735747"/>
          </a:xfrm>
          <a:prstGeom prst="ellipse">
            <a:avLst/>
          </a:prstGeom>
          <a:noFill/>
          <a:ln w="57150" algn="ctr">
            <a:solidFill>
              <a:srgbClr val="FFE5E5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pt-BR" sz="2800" b="1" dirty="0">
                <a:latin typeface="+mj-lt"/>
              </a:rPr>
              <a:t>Inibido?</a:t>
            </a:r>
          </a:p>
        </p:txBody>
      </p:sp>
      <p:pic>
        <p:nvPicPr>
          <p:cNvPr id="4" name="Picture 9" descr="C:\Users\Leila\Documents\animações\Microsoft Media Gallery\j04089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789040"/>
            <a:ext cx="851992" cy="851992"/>
          </a:xfrm>
          <a:prstGeom prst="rect">
            <a:avLst/>
          </a:prstGeom>
          <a:noFill/>
          <a:ln w="19050">
            <a:solidFill>
              <a:srgbClr val="FFE5E5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" name="Oval 21"/>
          <p:cNvSpPr>
            <a:spLocks noChangeArrowheads="1"/>
          </p:cNvSpPr>
          <p:nvPr/>
        </p:nvSpPr>
        <p:spPr bwMode="auto">
          <a:xfrm>
            <a:off x="3535746" y="4869160"/>
            <a:ext cx="2548421" cy="735747"/>
          </a:xfrm>
          <a:prstGeom prst="ellipse">
            <a:avLst/>
          </a:prstGeom>
          <a:noFill/>
          <a:ln w="57150" algn="ctr">
            <a:solidFill>
              <a:srgbClr val="99CCFF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pt-BR" sz="2800" b="1" dirty="0">
                <a:latin typeface="+mj-lt"/>
              </a:rPr>
              <a:t>Curioso?</a:t>
            </a:r>
          </a:p>
        </p:txBody>
      </p:sp>
      <p:pic>
        <p:nvPicPr>
          <p:cNvPr id="6" name="Picture 4" descr="C:\Users\Leila\Documents\animações\Microsoft Media Gallery\j0406134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5589240"/>
            <a:ext cx="864096" cy="859619"/>
          </a:xfrm>
          <a:prstGeom prst="rect">
            <a:avLst/>
          </a:prstGeom>
          <a:noFill/>
          <a:ln w="19050">
            <a:solidFill>
              <a:srgbClr val="99CCFF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99426" y="3573016"/>
            <a:ext cx="2538597" cy="735747"/>
          </a:xfrm>
          <a:prstGeom prst="ellipse">
            <a:avLst/>
          </a:prstGeom>
          <a:noFill/>
          <a:ln w="57150" algn="ctr">
            <a:solidFill>
              <a:srgbClr val="CC3300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pt-BR" sz="2800" b="1" dirty="0">
                <a:latin typeface="+mj-lt"/>
              </a:rPr>
              <a:t>Agitado?</a:t>
            </a:r>
          </a:p>
        </p:txBody>
      </p:sp>
      <p:pic>
        <p:nvPicPr>
          <p:cNvPr id="9" name="Picture 3" descr="C:\Users\Leila\Documents\animações\Microsoft Media Gallery\j040427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76930">
            <a:off x="399416" y="4331121"/>
            <a:ext cx="847154" cy="781313"/>
          </a:xfrm>
          <a:prstGeom prst="rect">
            <a:avLst/>
          </a:prstGeom>
          <a:noFill/>
          <a:ln w="19050">
            <a:solidFill>
              <a:srgbClr val="FF330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Oval 22"/>
          <p:cNvSpPr>
            <a:spLocks noChangeArrowheads="1"/>
          </p:cNvSpPr>
          <p:nvPr/>
        </p:nvSpPr>
        <p:spPr bwMode="auto">
          <a:xfrm>
            <a:off x="3347864" y="1660118"/>
            <a:ext cx="2448272" cy="735747"/>
          </a:xfrm>
          <a:prstGeom prst="ellipse">
            <a:avLst/>
          </a:prstGeom>
          <a:noFill/>
          <a:ln w="57150" algn="ctr">
            <a:solidFill>
              <a:srgbClr val="CC00FF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pt-BR" sz="2800" b="1" dirty="0">
                <a:latin typeface="+mj-lt"/>
              </a:rPr>
              <a:t>Falante?</a:t>
            </a:r>
          </a:p>
        </p:txBody>
      </p:sp>
      <p:pic>
        <p:nvPicPr>
          <p:cNvPr id="11" name="Picture 13" descr="http://4.bp.blogspot.com/_VFLg-i3L7OE/S9ehxi0qUXI/AAAAAAAAAYQ/ym4Oo2RiNMk/s1600/tagarela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71272">
            <a:off x="2517849" y="1916832"/>
            <a:ext cx="864096" cy="898799"/>
          </a:xfrm>
          <a:prstGeom prst="rect">
            <a:avLst/>
          </a:prstGeom>
          <a:noFill/>
          <a:ln w="19050">
            <a:solidFill>
              <a:srgbClr val="CC00CC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2184481" y="181459"/>
            <a:ext cx="5202720" cy="49973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700" b="1" u="sng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PERFIL DO VISITANTE </a:t>
            </a:r>
            <a:r>
              <a:rPr lang="en-GB" sz="2700" u="sng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(cont.)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5127840" y="1345101"/>
            <a:ext cx="3811680" cy="858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Mostremos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segurança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sinceridade</a:t>
            </a:r>
            <a:endParaRPr lang="en-GB" sz="25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4554720" y="3009916"/>
            <a:ext cx="4318560" cy="868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Usemos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discrição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</a:t>
            </a:r>
          </a:p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estimulando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-o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diálogo</a:t>
            </a:r>
            <a:endParaRPr lang="en-GB" sz="25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4301280" y="5245031"/>
            <a:ext cx="4711680" cy="858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Acatemos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com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mansuetude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seu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desabafo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e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ajudemo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-lo</a:t>
            </a:r>
          </a:p>
        </p:txBody>
      </p:sp>
      <p:sp>
        <p:nvSpPr>
          <p:cNvPr id="38918" name="Oval 5"/>
          <p:cNvSpPr>
            <a:spLocks noChangeArrowheads="1"/>
          </p:cNvSpPr>
          <p:nvPr/>
        </p:nvSpPr>
        <p:spPr bwMode="auto">
          <a:xfrm>
            <a:off x="0" y="1340781"/>
            <a:ext cx="2628000" cy="79352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lnSpc>
                <a:spcPct val="109000"/>
              </a:lnSpc>
              <a:spcBef>
                <a:spcPts val="80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defRPr sz="32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lnSpc>
                <a:spcPct val="109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Tahoma" pitchFamily="34" charset="0"/>
              <a:buChar char="–"/>
              <a:defRPr sz="28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lnSpc>
                <a:spcPct val="109000"/>
              </a:lnSpc>
              <a:spcBef>
                <a:spcPts val="613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defRPr sz="24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lnSpc>
                <a:spcPct val="109000"/>
              </a:lnSpc>
              <a:spcBef>
                <a:spcPts val="500"/>
              </a:spcBef>
              <a:buClr>
                <a:srgbClr val="FFFFFF"/>
              </a:buClr>
              <a:buSzPct val="100000"/>
              <a:buFont typeface="Tahoma" pitchFamily="34" charset="0"/>
              <a:buChar char="–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lnSpc>
                <a:spcPct val="109000"/>
              </a:lnSpc>
              <a:spcBef>
                <a:spcPts val="500"/>
              </a:spcBef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>
              <a:lnSpc>
                <a:spcPct val="66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endParaRPr lang="pt-BR" altLang="pt-BR" sz="16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964416" y="1285802"/>
            <a:ext cx="3268128" cy="661536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Desconfiado?</a:t>
            </a:r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1294608" y="3109033"/>
            <a:ext cx="2109507" cy="661536"/>
          </a:xfrm>
          <a:prstGeom prst="ellipse">
            <a:avLst/>
          </a:prstGeom>
          <a:solidFill>
            <a:srgbClr val="00FF00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Inibido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?</a:t>
            </a: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1208442" y="5342709"/>
            <a:ext cx="2443118" cy="661536"/>
          </a:xfrm>
          <a:prstGeom prst="ellipse">
            <a:avLst/>
          </a:prstGeom>
          <a:solidFill>
            <a:srgbClr val="FF99FF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Zangado?</a:t>
            </a:r>
          </a:p>
        </p:txBody>
      </p:sp>
    </p:spTree>
    <p:extLst>
      <p:ext uri="{BB962C8B-B14F-4D97-AF65-F5344CB8AC3E}">
        <p14:creationId xmlns:p14="http://schemas.microsoft.com/office/powerpoint/2010/main" val="11929342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2"/>
                                          </p:val>
                                        </p:tav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2184481" y="181459"/>
            <a:ext cx="5202720" cy="49973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700" b="1" u="sng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PERFIL DO VISITANTE </a:t>
            </a:r>
            <a:r>
              <a:rPr lang="en-GB" sz="2700" u="sng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(cont.)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453120" y="1175164"/>
            <a:ext cx="5796000" cy="12471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Orientemo-lo adequadamente, incentivando-o à leitura e ao estudo da Doutrina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849121" y="3441961"/>
            <a:ext cx="4701600" cy="858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Atendamo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-lo com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gentileza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sem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excessos</a:t>
            </a:r>
            <a:endParaRPr lang="en-GB" sz="25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4910400" y="5416409"/>
            <a:ext cx="4190400" cy="858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Saibamos levantar-lhe o </a:t>
            </a:r>
          </a:p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ânimo e a auto-estima</a:t>
            </a:r>
          </a:p>
        </p:txBody>
      </p:sp>
      <p:sp>
        <p:nvSpPr>
          <p:cNvPr id="39942" name="Oval 5"/>
          <p:cNvSpPr>
            <a:spLocks noChangeArrowheads="1"/>
          </p:cNvSpPr>
          <p:nvPr/>
        </p:nvSpPr>
        <p:spPr bwMode="auto">
          <a:xfrm>
            <a:off x="0" y="1340781"/>
            <a:ext cx="2628000" cy="79352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lnSpc>
                <a:spcPct val="109000"/>
              </a:lnSpc>
              <a:spcBef>
                <a:spcPts val="80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defRPr sz="32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lnSpc>
                <a:spcPct val="109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Tahoma" pitchFamily="34" charset="0"/>
              <a:buChar char="–"/>
              <a:defRPr sz="28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lnSpc>
                <a:spcPct val="109000"/>
              </a:lnSpc>
              <a:spcBef>
                <a:spcPts val="613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defRPr sz="24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lnSpc>
                <a:spcPct val="109000"/>
              </a:lnSpc>
              <a:spcBef>
                <a:spcPts val="500"/>
              </a:spcBef>
              <a:buClr>
                <a:srgbClr val="FFFFFF"/>
              </a:buClr>
              <a:buSzPct val="100000"/>
              <a:buFont typeface="Tahoma" pitchFamily="34" charset="0"/>
              <a:buChar char="–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lnSpc>
                <a:spcPct val="109000"/>
              </a:lnSpc>
              <a:spcBef>
                <a:spcPts val="500"/>
              </a:spcBef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109000"/>
              </a:lnSpc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itchFamily="2" charset="2"/>
              <a:buChar char=""/>
              <a:defRPr sz="2000">
                <a:solidFill>
                  <a:srgbClr val="FFFFFF"/>
                </a:solidFill>
                <a:latin typeface="Tahoma" pitchFamily="34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>
              <a:lnSpc>
                <a:spcPct val="66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endParaRPr lang="pt-BR" altLang="pt-BR" sz="16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647385" y="1369331"/>
            <a:ext cx="2192910" cy="661536"/>
          </a:xfrm>
          <a:prstGeom prst="ellipse">
            <a:avLst/>
          </a:prstGeom>
          <a:solidFill>
            <a:srgbClr val="CCFF99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Curioso?</a:t>
            </a:r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957863" y="3435949"/>
            <a:ext cx="2168114" cy="661536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Falante</a:t>
            </a: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?</a:t>
            </a:r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561967" y="5525607"/>
            <a:ext cx="3283907" cy="661536"/>
          </a:xfrm>
          <a:prstGeom prst="ellipse">
            <a:avLst/>
          </a:prstGeom>
          <a:solidFill>
            <a:srgbClr val="6699FF"/>
          </a:solidFill>
          <a:ln w="9525">
            <a:noFill/>
            <a:round/>
            <a:headEnd/>
            <a:tailEnd/>
          </a:ln>
          <a:effectLst/>
        </p:spPr>
        <p:txBody>
          <a:bodyPr wrap="none" lIns="81631" tIns="42448" rIns="81631" bIns="42448" anchor="ctr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</a:tabLst>
              <a:defRPr/>
            </a:pPr>
            <a:r>
              <a:rPr lang="en-GB" sz="25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Desanimado?</a:t>
            </a:r>
          </a:p>
        </p:txBody>
      </p:sp>
    </p:spTree>
    <p:extLst>
      <p:ext uri="{BB962C8B-B14F-4D97-AF65-F5344CB8AC3E}">
        <p14:creationId xmlns:p14="http://schemas.microsoft.com/office/powerpoint/2010/main" val="569363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  <p:tav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3"/>
            <a:ext cx="8208912" cy="648071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FF3300"/>
            </a:solidFill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pt-BR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Cuidados Operacionais na Recepção</a:t>
            </a:r>
          </a:p>
        </p:txBody>
      </p:sp>
      <p:sp>
        <p:nvSpPr>
          <p:cNvPr id="246788" name="Rectangle 4"/>
          <p:cNvSpPr>
            <a:spLocks noChangeArrowheads="1"/>
          </p:cNvSpPr>
          <p:nvPr/>
        </p:nvSpPr>
        <p:spPr bwMode="auto">
          <a:xfrm>
            <a:off x="251520" y="1527175"/>
            <a:ext cx="63367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Cumprimentar 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dar boas </a:t>
            </a: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vindas </a:t>
            </a:r>
            <a:endParaRPr lang="pt-BR" sz="2400" b="1" dirty="0">
              <a:solidFill>
                <a:schemeClr val="accent1">
                  <a:lumMod val="60000"/>
                  <a:lumOff val="4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6789" name="Rectangle 5"/>
          <p:cNvSpPr>
            <a:spLocks noChangeArrowheads="1"/>
          </p:cNvSpPr>
          <p:nvPr/>
        </p:nvSpPr>
        <p:spPr bwMode="auto">
          <a:xfrm>
            <a:off x="467544" y="5930116"/>
            <a:ext cx="7632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Evitar 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registros e fichas de identificação</a:t>
            </a:r>
            <a:r>
              <a:rPr lang="pt-BR" sz="2800" b="1" dirty="0" smtClean="0">
                <a:latin typeface="Garamond" pitchFamily="18" charset="0"/>
              </a:rPr>
              <a:t>. </a:t>
            </a:r>
            <a:endParaRPr lang="pt-BR" sz="2800" b="1" dirty="0">
              <a:latin typeface="Garamond" pitchFamily="18" charset="0"/>
            </a:endParaRPr>
          </a:p>
        </p:txBody>
      </p:sp>
      <p:sp>
        <p:nvSpPr>
          <p:cNvPr id="7175" name="TextBox 10"/>
          <p:cNvSpPr txBox="1">
            <a:spLocks noChangeArrowheads="1"/>
          </p:cNvSpPr>
          <p:nvPr/>
        </p:nvSpPr>
        <p:spPr bwMode="auto">
          <a:xfrm>
            <a:off x="0" y="2742019"/>
            <a:ext cx="79208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Colocar-se à disposição para eventuais informações   </a:t>
            </a:r>
            <a:endParaRPr lang="pt-BR" sz="2400" b="1" dirty="0">
              <a:solidFill>
                <a:schemeClr val="accent1">
                  <a:lumMod val="60000"/>
                  <a:lumOff val="4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176" name="TextBox 13"/>
          <p:cNvSpPr txBox="1">
            <a:spLocks noChangeArrowheads="1"/>
          </p:cNvSpPr>
          <p:nvPr/>
        </p:nvSpPr>
        <p:spPr bwMode="auto">
          <a:xfrm>
            <a:off x="205888" y="4398203"/>
            <a:ext cx="79931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Colocar 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aquele que chega à vontade, sem </a:t>
            </a: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constrangê-lo</a:t>
            </a:r>
            <a:endParaRPr lang="pt-BR" sz="2400" b="1" dirty="0">
              <a:solidFill>
                <a:schemeClr val="accent1">
                  <a:lumMod val="60000"/>
                  <a:lumOff val="4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8673" name="Picture 1" descr="C:\Users\Leila\Documents\animações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4141">
            <a:off x="7184330" y="1108257"/>
            <a:ext cx="1552885" cy="879968"/>
          </a:xfrm>
          <a:prstGeom prst="rect">
            <a:avLst/>
          </a:prstGeom>
          <a:noFill/>
          <a:ln w="19050">
            <a:solidFill>
              <a:srgbClr val="996633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755576" y="188640"/>
            <a:ext cx="7704856" cy="5232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FF3300"/>
            </a:solidFill>
          </a:ln>
        </p:spPr>
        <p:txBody>
          <a:bodyPr vert="horz" anchor="ctr">
            <a:normAutofit fontScale="850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pt-BR" sz="2800" b="1" dirty="0">
                <a:ln w="6350"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Cuidados Operacionais na </a:t>
            </a:r>
            <a:r>
              <a:rPr lang="pt-BR" sz="2800" b="1" dirty="0" smtClean="0">
                <a:ln w="6350"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Recepção </a:t>
            </a:r>
            <a:r>
              <a:rPr lang="pt-BR" sz="2400" b="1" dirty="0" smtClean="0">
                <a:ln w="6350"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(cont.)</a:t>
            </a:r>
            <a:endParaRPr lang="pt-BR" sz="2400" b="1" dirty="0">
              <a:ln w="6350"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200" name="TextBox 8"/>
          <p:cNvSpPr txBox="1">
            <a:spLocks noChangeArrowheads="1"/>
          </p:cNvSpPr>
          <p:nvPr/>
        </p:nvSpPr>
        <p:spPr bwMode="auto">
          <a:xfrm>
            <a:off x="179512" y="1364575"/>
            <a:ext cx="88204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CC3300"/>
              </a:buClr>
              <a:buBlip>
                <a:blip r:embed="rId3"/>
              </a:buBlip>
            </a:pP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Responder 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dúvidas e indagações, de maneira </a:t>
            </a: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clara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objetiva, </a:t>
            </a: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imprimindo 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afetividade, naturalidade e segurança.</a:t>
            </a:r>
          </a:p>
        </p:txBody>
      </p:sp>
      <p:sp>
        <p:nvSpPr>
          <p:cNvPr id="8201" name="TextBox 9"/>
          <p:cNvSpPr txBox="1">
            <a:spLocks noChangeArrowheads="1"/>
          </p:cNvSpPr>
          <p:nvPr/>
        </p:nvSpPr>
        <p:spPr bwMode="auto">
          <a:xfrm>
            <a:off x="251520" y="3174067"/>
            <a:ext cx="79928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CC3300"/>
              </a:buClr>
              <a:buBlip>
                <a:blip r:embed="rId3"/>
              </a:buBlip>
            </a:pP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atividade deve ser feita em equipe com número suficiente para atender a demanda</a:t>
            </a: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 </a:t>
            </a:r>
            <a:endParaRPr lang="pt-BR" sz="2400" b="1" dirty="0">
              <a:solidFill>
                <a:schemeClr val="accent1">
                  <a:lumMod val="60000"/>
                  <a:lumOff val="4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7" descr="Cristo e a samritan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84893">
            <a:off x="6781182" y="4285800"/>
            <a:ext cx="2016125" cy="22780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16024" y="4869160"/>
            <a:ext cx="64442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FFCC66"/>
              </a:buClr>
              <a:buBlip>
                <a:blip r:embed="rId3"/>
              </a:buBlip>
            </a:pP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Orientar sobre 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 funcionamento da Casa, </a:t>
            </a:r>
            <a:r>
              <a:rPr lang="pt-B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disponibilizando </a:t>
            </a:r>
            <a:r>
              <a:rPr lang="pt-B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 diversos tipos de atividade e cursos oferecidos.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21" name="Rectangle 5"/>
          <p:cNvSpPr>
            <a:spLocks noChangeArrowheads="1"/>
          </p:cNvSpPr>
          <p:nvPr/>
        </p:nvSpPr>
        <p:spPr bwMode="auto">
          <a:xfrm>
            <a:off x="778632" y="2492896"/>
            <a:ext cx="7776864" cy="173778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25000"/>
              </a:lnSpc>
              <a:buClr>
                <a:srgbClr val="CC3300"/>
              </a:buClr>
            </a:pPr>
            <a:r>
              <a:rPr lang="pt-BR" sz="2200" b="1" dirty="0">
                <a:solidFill>
                  <a:srgbClr val="0B172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2200" b="1" dirty="0" smtClean="0">
                <a:solidFill>
                  <a:srgbClr val="0B172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Após a recepção, orientada quanto ao que deseja, tendo </a:t>
            </a:r>
            <a:r>
              <a:rPr lang="pt-BR" sz="2200" b="1" dirty="0">
                <a:solidFill>
                  <a:srgbClr val="0B172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necessidade de apresentar  seus conflitos, problemas e planos, então passará para a 2ª etapa: </a:t>
            </a:r>
            <a:endParaRPr lang="pt-BR" sz="2200" b="1" u="sng" dirty="0">
              <a:solidFill>
                <a:srgbClr val="0B172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55576" y="745540"/>
            <a:ext cx="7704856" cy="5232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FF3300"/>
            </a:solidFill>
          </a:ln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pt-BR" sz="2400" b="1" dirty="0" smtClean="0">
                <a:ln w="6350"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Cuidados Operacionais na Recepção </a:t>
            </a:r>
            <a:r>
              <a:rPr lang="pt-BR" sz="2000" b="1" dirty="0" smtClean="0">
                <a:ln w="6350"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(cont.)</a:t>
            </a:r>
            <a:endParaRPr lang="pt-BR" sz="2000" b="1" dirty="0">
              <a:ln w="6350"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2770" name="Picture 2" descr="http://t3.gstatic.com/images?q=tbn:ANd9GcT1WL1dF0j-rmHDlUchHJQZ3ghc65VLmimkcEIeTQq14zfQV2MvdTPXbE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00897"/>
            <a:ext cx="1054224" cy="153341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</p:pic>
      <p:pic>
        <p:nvPicPr>
          <p:cNvPr id="32772" name="Picture 4" descr="http://t0.gstatic.com/images?q=tbn:ANd9GcQBQN9CX76T4mOclg7oS5SNPFYJjpASQqir2ffB1UItsFqEFlv_WbSwbV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17438">
            <a:off x="6716960" y="4802829"/>
            <a:ext cx="1800200" cy="13803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 explicativo em seta para baixo 7"/>
          <p:cNvSpPr/>
          <p:nvPr/>
        </p:nvSpPr>
        <p:spPr>
          <a:xfrm>
            <a:off x="611560" y="1556792"/>
            <a:ext cx="7776864" cy="4104456"/>
          </a:xfrm>
          <a:prstGeom prst="downArrowCallout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rgbClr val="9A2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pt-BR" sz="2400" b="1" dirty="0" smtClean="0">
                <a:solidFill>
                  <a:srgbClr val="9A2500"/>
                </a:solidFill>
                <a:latin typeface="+mj-lt"/>
              </a:rPr>
              <a:t>Atender mediante conversação agradável, evitando-se atitudes de confessionário, mas dando-lhe a oportunidade de expor, livremente e em caráter privativo e sigiloso, suas dificuldades e necessidades, procurando:</a:t>
            </a:r>
            <a:endParaRPr lang="pt-BR" sz="2400" b="1" dirty="0">
              <a:solidFill>
                <a:srgbClr val="9A2500"/>
              </a:solidFill>
              <a:latin typeface="+mj-lt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179512" y="6021288"/>
            <a:ext cx="8784976" cy="432048"/>
          </a:xfrm>
          <a:prstGeom prst="roundRect">
            <a:avLst/>
          </a:prstGeom>
          <a:solidFill>
            <a:srgbClr val="FFFF7D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CONSOLAR - RESTAURAR -  EQUILIBRAR</a:t>
            </a:r>
            <a:endParaRPr lang="pt-BR" sz="3200" b="1" dirty="0">
              <a:solidFill>
                <a:srgbClr val="002060"/>
              </a:solidFill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2008" y="260648"/>
            <a:ext cx="8964488" cy="864096"/>
          </a:xfrm>
          <a:prstGeom prst="rect">
            <a:avLst/>
          </a:prstGeom>
          <a:solidFill>
            <a:schemeClr val="tx1">
              <a:lumMod val="9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800" b="1" u="heavy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Atendimento  Fraterno  pelo  Diálogo </a:t>
            </a:r>
          </a:p>
        </p:txBody>
      </p:sp>
      <p:pic>
        <p:nvPicPr>
          <p:cNvPr id="24578" name="Picture 2" descr="http://t0.gstatic.com/images?q=tbn:ANd9GcQPX2EYojsaMPWX_lpA6ePQJhxORCYexyyd5GD_PjlIRzkDFVuJUfch_G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43013">
            <a:off x="257547" y="4315817"/>
            <a:ext cx="1781227" cy="1313280"/>
          </a:xfrm>
          <a:prstGeom prst="rect">
            <a:avLst/>
          </a:prstGeom>
          <a:noFill/>
          <a:ln w="28575">
            <a:solidFill>
              <a:srgbClr val="9A2500"/>
            </a:solidFill>
            <a:prstDash val="solid"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0" y="260668"/>
            <a:ext cx="9144000" cy="608945"/>
          </a:xfrm>
          <a:prstGeom prst="rect">
            <a:avLst/>
          </a:prstGeom>
          <a:solidFill>
            <a:srgbClr val="010199">
              <a:alpha val="2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4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Atendimento Espiritual na Casa Espírita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961280" y="6041435"/>
            <a:ext cx="0" cy="31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4321" y="1059951"/>
            <a:ext cx="9144000" cy="5715961"/>
          </a:xfrm>
          <a:prstGeom prst="plaque">
            <a:avLst>
              <a:gd name="adj" fmla="val 16667"/>
            </a:avLst>
          </a:prstGeom>
          <a:solidFill>
            <a:srgbClr val="FF66CC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1631" tIns="40816" rIns="81631" bIns="40816" anchor="ctr"/>
          <a:lstStyle/>
          <a:p>
            <a:pPr algn="ctr">
              <a:lnSpc>
                <a:spcPct val="82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Atendimento Fraterno</a:t>
            </a:r>
          </a:p>
          <a:p>
            <a:pPr algn="ctr">
              <a:lnSpc>
                <a:spcPct val="82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endParaRPr lang="en-GB" sz="33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Atende, adequadamente, àquele que </a:t>
            </a: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busca a Casa Espírita identificando-lhe o motivo</a:t>
            </a: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 da vinda e oferendo-lhe os recursos de que </a:t>
            </a: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a Casa dispõe para atendê-lo na sua </a:t>
            </a: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necessidade: de orientação, de consolo</a:t>
            </a: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 e de apoio moral, espiritual ou material. </a:t>
            </a:r>
          </a:p>
          <a:p>
            <a:pPr algn="ctr"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endParaRPr lang="en-GB" sz="33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16866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redondar Retângulo em um Canto Diagonal 13"/>
          <p:cNvSpPr/>
          <p:nvPr/>
        </p:nvSpPr>
        <p:spPr>
          <a:xfrm>
            <a:off x="2051720" y="332656"/>
            <a:ext cx="4968552" cy="720080"/>
          </a:xfrm>
          <a:prstGeom prst="round2DiagRect">
            <a:avLst/>
          </a:prstGeom>
          <a:solidFill>
            <a:schemeClr val="tx1">
              <a:lumMod val="9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Requisitos Necessários</a:t>
            </a:r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17" name="Diagrama 16"/>
          <p:cNvGraphicFramePr/>
          <p:nvPr/>
        </p:nvGraphicFramePr>
        <p:xfrm>
          <a:off x="251520" y="1412776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/>
        </p:nvGraphicFramePr>
        <p:xfrm>
          <a:off x="2843808" y="476672"/>
          <a:ext cx="5400600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eta para a direita listrada 3"/>
          <p:cNvSpPr/>
          <p:nvPr/>
        </p:nvSpPr>
        <p:spPr>
          <a:xfrm rot="19051625">
            <a:off x="2756207" y="2794109"/>
            <a:ext cx="1662923" cy="88572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u="sng" dirty="0" smtClean="0">
                <a:solidFill>
                  <a:srgbClr val="C00000"/>
                </a:solidFill>
                <a:latin typeface="+mj-lt"/>
              </a:rPr>
              <a:t>Empatia</a:t>
            </a:r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5" name="Arredondar Retângulo em um Canto Diagonal 4"/>
          <p:cNvSpPr/>
          <p:nvPr/>
        </p:nvSpPr>
        <p:spPr>
          <a:xfrm>
            <a:off x="683568" y="4293096"/>
            <a:ext cx="7920880" cy="2088232"/>
          </a:xfrm>
          <a:prstGeom prst="round2DiagRect">
            <a:avLst/>
          </a:prstGeom>
          <a:blipFill>
            <a:blip r:embed="rId7" cstate="print"/>
            <a:tile tx="0" ty="0" sx="100000" sy="100000" flip="none" algn="tl"/>
          </a:blipFill>
          <a:ln w="381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</a:pPr>
            <a:r>
              <a:rPr lang="pt-BR" sz="2800" b="1" u="sng" dirty="0" smtClean="0">
                <a:solidFill>
                  <a:srgbClr val="006600"/>
                </a:solidFill>
                <a:latin typeface="Arial Black" pitchFamily="34" charset="0"/>
              </a:rPr>
              <a:t>Empatia</a:t>
            </a:r>
            <a:r>
              <a:rPr lang="pt-BR" sz="2800" b="1" dirty="0" smtClean="0">
                <a:solidFill>
                  <a:srgbClr val="006600"/>
                </a:solidFill>
                <a:latin typeface="Arial Black" pitchFamily="34" charset="0"/>
              </a:rPr>
              <a:t> - sentir “dentro”, na alma;  profundamente; sensibilidade  para perceber a experiência do outro.</a:t>
            </a:r>
          </a:p>
          <a:p>
            <a:r>
              <a:rPr lang="pt-BR" b="1" dirty="0" smtClean="0">
                <a:solidFill>
                  <a:srgbClr val="006600"/>
                </a:solidFill>
                <a:latin typeface="Arial Black" pitchFamily="34" charset="0"/>
              </a:rPr>
              <a:t>                                                                                 </a:t>
            </a:r>
            <a:r>
              <a:rPr lang="pt-BR" sz="1050" b="1" dirty="0" smtClean="0">
                <a:solidFill>
                  <a:srgbClr val="006600"/>
                </a:solidFill>
                <a:latin typeface="Arial Black" pitchFamily="34" charset="0"/>
              </a:rPr>
              <a:t>Suely C. Schubert</a:t>
            </a:r>
            <a:endParaRPr lang="pt-BR" b="1" dirty="0">
              <a:latin typeface="Garamond" pitchFamily="18" charset="0"/>
            </a:endParaRPr>
          </a:p>
        </p:txBody>
      </p:sp>
      <p:pic>
        <p:nvPicPr>
          <p:cNvPr id="50179" name="Picture 3" descr="http://www.feemt.org.br/4congresso/suel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188640"/>
            <a:ext cx="1872208" cy="200593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ttp://www.feemt.org.br/4congresso/suel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636912"/>
            <a:ext cx="1747394" cy="187220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sp>
        <p:nvSpPr>
          <p:cNvPr id="7" name="Rosto feliz 6"/>
          <p:cNvSpPr/>
          <p:nvPr/>
        </p:nvSpPr>
        <p:spPr>
          <a:xfrm>
            <a:off x="6228184" y="188640"/>
            <a:ext cx="2592288" cy="2448272"/>
          </a:xfrm>
          <a:prstGeom prst="smileyFac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u="sng" dirty="0" smtClean="0">
                <a:solidFill>
                  <a:srgbClr val="003300"/>
                </a:solidFill>
                <a:latin typeface="+mj-lt"/>
              </a:rPr>
              <a:t>Simpatia</a:t>
            </a:r>
            <a:endParaRPr lang="pt-BR" sz="2800" b="1" u="sng" dirty="0">
              <a:solidFill>
                <a:srgbClr val="003300"/>
              </a:solidFill>
              <a:latin typeface="+mj-lt"/>
            </a:endParaRPr>
          </a:p>
        </p:txBody>
      </p:sp>
      <p:sp>
        <p:nvSpPr>
          <p:cNvPr id="8" name="Texto explicativo em seta para a direita 7"/>
          <p:cNvSpPr/>
          <p:nvPr/>
        </p:nvSpPr>
        <p:spPr>
          <a:xfrm>
            <a:off x="107504" y="116632"/>
            <a:ext cx="5904656" cy="2808312"/>
          </a:xfrm>
          <a:prstGeom prst="rightArrow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>
                <a:solidFill>
                  <a:srgbClr val="003300"/>
                </a:solidFill>
                <a:latin typeface="+mj-lt"/>
              </a:rPr>
              <a:t>Sentir com cada pessoa os sofrimentos e dificuldades que atravessam ; sentir-se solidário</a:t>
            </a:r>
            <a:r>
              <a:rPr lang="pt-BR" b="1" dirty="0" smtClean="0">
                <a:solidFill>
                  <a:srgbClr val="003300"/>
                </a:solidFill>
              </a:rPr>
              <a:t>.</a:t>
            </a:r>
            <a:endParaRPr lang="pt-BR" b="1" dirty="0">
              <a:solidFill>
                <a:srgbClr val="003300"/>
              </a:solidFill>
            </a:endParaRPr>
          </a:p>
        </p:txBody>
      </p:sp>
      <p:sp>
        <p:nvSpPr>
          <p:cNvPr id="9" name="Texto explicativo em seta para a direita 8"/>
          <p:cNvSpPr/>
          <p:nvPr/>
        </p:nvSpPr>
        <p:spPr>
          <a:xfrm>
            <a:off x="107504" y="4077072"/>
            <a:ext cx="5904656" cy="2664296"/>
          </a:xfrm>
          <a:prstGeom prst="rightArrow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>
                <a:solidFill>
                  <a:srgbClr val="003300"/>
                </a:solidFill>
                <a:latin typeface="+mj-lt"/>
              </a:rPr>
              <a:t>Estágio mais avançado. É a essência do amor</a:t>
            </a:r>
            <a:r>
              <a:rPr lang="pt-BR" b="1" dirty="0" smtClean="0">
                <a:solidFill>
                  <a:srgbClr val="003300"/>
                </a:solidFill>
              </a:rPr>
              <a:t>.</a:t>
            </a:r>
            <a:endParaRPr lang="pt-BR" b="1" dirty="0">
              <a:solidFill>
                <a:srgbClr val="003300"/>
              </a:solidFill>
            </a:endParaRPr>
          </a:p>
        </p:txBody>
      </p:sp>
      <p:sp>
        <p:nvSpPr>
          <p:cNvPr id="10" name="Coração 9"/>
          <p:cNvSpPr/>
          <p:nvPr/>
        </p:nvSpPr>
        <p:spPr>
          <a:xfrm>
            <a:off x="6372200" y="4437112"/>
            <a:ext cx="2520280" cy="2232248"/>
          </a:xfrm>
          <a:prstGeom prst="hear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u="sng" dirty="0" smtClean="0">
                <a:solidFill>
                  <a:srgbClr val="003300"/>
                </a:solidFill>
                <a:latin typeface="+mj-lt"/>
              </a:rPr>
              <a:t>Empatia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edondar Retângulo em um Canto Diagonal 1"/>
          <p:cNvSpPr/>
          <p:nvPr/>
        </p:nvSpPr>
        <p:spPr>
          <a:xfrm>
            <a:off x="107504" y="116632"/>
            <a:ext cx="8856984" cy="648072"/>
          </a:xfrm>
          <a:prstGeom prst="round2Diag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Recomendações Práticas para os Atendentes Fraternos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2555776" y="1268760"/>
            <a:ext cx="5832648" cy="1368152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95736" y="1628800"/>
            <a:ext cx="5832648" cy="4222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548640" marR="0" lvl="0" indent="-41148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65000"/>
              <a:tabLst/>
              <a:defRPr/>
            </a:pPr>
            <a:r>
              <a:rPr kumimoji="0" lang="pt-BR" sz="2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Evitar quanto possível questões íntimas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79512" y="3284984"/>
            <a:ext cx="5688632" cy="1296144"/>
          </a:xfrm>
          <a:prstGeom prst="roundRect">
            <a:avLst/>
          </a:prstGeom>
          <a:solidFill>
            <a:srgbClr val="DDFFFF"/>
          </a:solidFill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 smtClean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708920"/>
            <a:ext cx="601216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8528" anchor="ctr">
            <a:spAutoFit/>
          </a:bodyPr>
          <a:lstStyle/>
          <a:p>
            <a:pPr algn="ctr">
              <a:buClr>
                <a:srgbClr val="FFFF00"/>
              </a:buClr>
            </a:pPr>
            <a:endParaRPr lang="pt-BR" sz="2600" b="1" i="1" dirty="0" smtClean="0">
              <a:solidFill>
                <a:srgbClr val="000054"/>
              </a:solidFill>
              <a:latin typeface="+mj-lt"/>
            </a:endParaRPr>
          </a:p>
          <a:p>
            <a:pPr algn="ctr">
              <a:buClr>
                <a:srgbClr val="FFFF00"/>
              </a:buClr>
            </a:pPr>
            <a:endParaRPr lang="pt-BR" sz="2600" b="1" i="1" dirty="0" smtClean="0">
              <a:solidFill>
                <a:srgbClr val="000054"/>
              </a:solidFill>
              <a:latin typeface="+mj-lt"/>
            </a:endParaRPr>
          </a:p>
          <a:p>
            <a:pPr algn="ctr">
              <a:buClr>
                <a:srgbClr val="FFFF00"/>
              </a:buClr>
            </a:pPr>
            <a:r>
              <a:rPr lang="pt-BR" sz="2600" b="1" i="1" dirty="0" smtClean="0">
                <a:solidFill>
                  <a:srgbClr val="000054"/>
                </a:solidFill>
                <a:latin typeface="+mj-lt"/>
              </a:rPr>
              <a:t>Não rotular jamais, o atendido, como “obsidiado”</a:t>
            </a:r>
            <a:r>
              <a:rPr lang="pt-BR" sz="2600" i="1" dirty="0" smtClean="0">
                <a:solidFill>
                  <a:srgbClr val="000054"/>
                </a:solidFill>
                <a:latin typeface="+mj-lt"/>
              </a:rPr>
              <a:t> </a:t>
            </a:r>
            <a:endParaRPr lang="pt-BR" sz="2600" i="1" dirty="0">
              <a:solidFill>
                <a:srgbClr val="000054"/>
              </a:solidFill>
              <a:latin typeface="+mj-lt"/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2627784" y="5301208"/>
            <a:ext cx="5832648" cy="1368152"/>
          </a:xfrm>
          <a:prstGeom prst="roundRect">
            <a:avLst/>
          </a:prstGeom>
          <a:solidFill>
            <a:srgbClr val="69417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 smtClean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483768" y="5157192"/>
            <a:ext cx="604867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8528" anchor="ctr">
            <a:spAutoFit/>
          </a:bodyPr>
          <a:lstStyle/>
          <a:p>
            <a:pPr algn="ctr">
              <a:buClr>
                <a:srgbClr val="FFFF00"/>
              </a:buClr>
            </a:pPr>
            <a:endParaRPr lang="pt-BR" sz="2600" b="1" i="1" dirty="0" smtClean="0">
              <a:solidFill>
                <a:srgbClr val="CCFFFF"/>
              </a:solidFill>
              <a:latin typeface="+mj-lt"/>
            </a:endParaRPr>
          </a:p>
          <a:p>
            <a:pPr algn="ctr">
              <a:buClr>
                <a:srgbClr val="FFFF00"/>
              </a:buClr>
            </a:pPr>
            <a:r>
              <a:rPr lang="pt-BR" sz="2600" b="1" i="1" dirty="0" smtClean="0">
                <a:latin typeface="+mj-lt"/>
              </a:rPr>
              <a:t>Não </a:t>
            </a:r>
            <a:r>
              <a:rPr lang="pt-BR" sz="2600" b="1" i="1" dirty="0">
                <a:latin typeface="+mj-lt"/>
              </a:rPr>
              <a:t>interferir em receituários </a:t>
            </a:r>
            <a:r>
              <a:rPr lang="pt-BR" sz="2600" b="1" i="1" dirty="0" smtClean="0">
                <a:latin typeface="+mj-lt"/>
              </a:rPr>
              <a:t>médicos</a:t>
            </a:r>
            <a:endParaRPr lang="pt-BR" sz="2600" b="1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23528" y="3861048"/>
            <a:ext cx="5112568" cy="1080120"/>
          </a:xfrm>
          <a:prstGeom prst="roundRect">
            <a:avLst/>
          </a:prstGeom>
          <a:solidFill>
            <a:srgbClr val="D9FFD9"/>
          </a:solidFill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FFFF00"/>
              </a:buClr>
            </a:pPr>
            <a:endParaRPr lang="pt-BR" sz="2400" b="1" i="1" dirty="0" smtClean="0">
              <a:solidFill>
                <a:srgbClr val="006666"/>
              </a:solidFill>
              <a:latin typeface="+mj-lt"/>
            </a:endParaRPr>
          </a:p>
          <a:p>
            <a:pPr algn="ctr">
              <a:buClr>
                <a:srgbClr val="FFFF00"/>
              </a:buClr>
            </a:pPr>
            <a:r>
              <a:rPr lang="pt-BR" sz="2400" b="1" i="1" dirty="0" smtClean="0">
                <a:solidFill>
                  <a:srgbClr val="001F1E"/>
                </a:solidFill>
                <a:latin typeface="+mj-lt"/>
              </a:rPr>
              <a:t>Não prometer curas ou estabelecer certezas absolutas</a:t>
            </a:r>
          </a:p>
          <a:p>
            <a:pPr algn="ctr">
              <a:buClr>
                <a:srgbClr val="FFFF00"/>
              </a:buClr>
            </a:pPr>
            <a:r>
              <a:rPr lang="pt-BR" sz="2400" b="1" i="1" dirty="0" smtClean="0">
                <a:solidFill>
                  <a:srgbClr val="006666"/>
                </a:solidFill>
                <a:latin typeface="+mj-lt"/>
              </a:rPr>
              <a:t> </a:t>
            </a:r>
            <a:endParaRPr lang="pt-BR" sz="2400" b="1" i="1" dirty="0">
              <a:solidFill>
                <a:srgbClr val="006666"/>
              </a:solidFill>
              <a:latin typeface="+mj-lt"/>
            </a:endParaRPr>
          </a:p>
        </p:txBody>
      </p:sp>
      <p:sp>
        <p:nvSpPr>
          <p:cNvPr id="17" name="Retângulo de cantos arredondados 16"/>
          <p:cNvSpPr/>
          <p:nvPr/>
        </p:nvSpPr>
        <p:spPr>
          <a:xfrm>
            <a:off x="467544" y="1196752"/>
            <a:ext cx="4320480" cy="7920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FFFF00"/>
              </a:buClr>
            </a:pPr>
            <a:r>
              <a:rPr lang="pt-BR" sz="2400" b="1" i="1" dirty="0" smtClean="0">
                <a:solidFill>
                  <a:srgbClr val="333300"/>
                </a:solidFill>
                <a:latin typeface="+mj-lt"/>
              </a:rPr>
              <a:t> Evitar opiniões pessoais </a:t>
            </a:r>
            <a:endParaRPr lang="pt-BR" sz="2400" b="1" i="1" dirty="0">
              <a:solidFill>
                <a:srgbClr val="333300"/>
              </a:solidFill>
              <a:latin typeface="+mj-lt"/>
            </a:endParaRPr>
          </a:p>
        </p:txBody>
      </p:sp>
      <p:sp>
        <p:nvSpPr>
          <p:cNvPr id="18" name="Retângulo de cantos arredondados 17"/>
          <p:cNvSpPr/>
          <p:nvPr/>
        </p:nvSpPr>
        <p:spPr>
          <a:xfrm>
            <a:off x="4283968" y="2492896"/>
            <a:ext cx="4320480" cy="792088"/>
          </a:xfrm>
          <a:prstGeom prst="roundRect">
            <a:avLst/>
          </a:prstGeom>
          <a:solidFill>
            <a:srgbClr val="FFC5DC"/>
          </a:solidFill>
          <a:ln w="28575"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FFFF00"/>
              </a:buClr>
            </a:pPr>
            <a:r>
              <a:rPr lang="pt-BR" sz="2400" b="1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</a:rPr>
              <a:t>  </a:t>
            </a:r>
            <a:r>
              <a:rPr lang="pt-BR" sz="24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Falar com simplicidade</a:t>
            </a:r>
            <a:endParaRPr lang="pt-BR" sz="2400" b="1" i="1" dirty="0">
              <a:solidFill>
                <a:schemeClr val="bg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20" name="Arredondar Retângulo em um Canto Diagonal 19"/>
          <p:cNvSpPr/>
          <p:nvPr/>
        </p:nvSpPr>
        <p:spPr>
          <a:xfrm>
            <a:off x="2051720" y="116632"/>
            <a:ext cx="4680520" cy="432048"/>
          </a:xfrm>
          <a:prstGeom prst="round2Diag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Recomendações Práticas </a:t>
            </a:r>
            <a:r>
              <a:rPr lang="pt-B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(cont.)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043608" y="5517232"/>
            <a:ext cx="7848872" cy="1008112"/>
          </a:xfrm>
          <a:prstGeom prst="roundRect">
            <a:avLst/>
          </a:prstGeom>
          <a:solidFill>
            <a:srgbClr val="FFD1FF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FFFF00"/>
              </a:buClr>
            </a:pPr>
            <a:r>
              <a:rPr lang="pt-BR" sz="2400" b="1" dirty="0" smtClean="0"/>
              <a:t> </a:t>
            </a:r>
          </a:p>
          <a:p>
            <a:pPr>
              <a:buClr>
                <a:srgbClr val="FFFF00"/>
              </a:buClr>
            </a:pPr>
            <a:r>
              <a:rPr lang="pt-BR" sz="2400" b="1" i="1" dirty="0" smtClean="0">
                <a:solidFill>
                  <a:srgbClr val="333300"/>
                </a:solidFill>
                <a:latin typeface="+mj-lt"/>
              </a:rPr>
              <a:t> </a:t>
            </a:r>
            <a:r>
              <a:rPr lang="pt-BR" sz="2400" b="1" i="1" dirty="0" smtClean="0">
                <a:solidFill>
                  <a:srgbClr val="360036"/>
                </a:solidFill>
                <a:latin typeface="+mj-lt"/>
              </a:rPr>
              <a:t>Não doutrinar Espíritos durante o atendimento </a:t>
            </a:r>
          </a:p>
          <a:p>
            <a:pPr algn="ctr">
              <a:buClr>
                <a:srgbClr val="FFFF00"/>
              </a:buClr>
            </a:pPr>
            <a:endParaRPr lang="pt-BR" sz="2400" b="1" i="1" dirty="0">
              <a:solidFill>
                <a:srgbClr val="33330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edondar Retângulo em um Canto Diagonal 12"/>
          <p:cNvSpPr/>
          <p:nvPr/>
        </p:nvSpPr>
        <p:spPr>
          <a:xfrm>
            <a:off x="1835696" y="404664"/>
            <a:ext cx="4680520" cy="432048"/>
          </a:xfrm>
          <a:prstGeom prst="round2Diag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Recomendações Práticas </a:t>
            </a:r>
            <a:r>
              <a:rPr lang="pt-B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(cont.)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67544" y="3212976"/>
            <a:ext cx="8496944" cy="1944216"/>
          </a:xfrm>
          <a:prstGeom prst="roundRect">
            <a:avLst/>
          </a:prstGeom>
          <a:solidFill>
            <a:srgbClr val="D8FFC5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FFFF00"/>
              </a:buClr>
            </a:pPr>
            <a:r>
              <a:rPr lang="pt-BR" sz="2400" b="1" dirty="0" smtClean="0">
                <a:solidFill>
                  <a:srgbClr val="663300"/>
                </a:solidFill>
              </a:rPr>
              <a:t> </a:t>
            </a:r>
          </a:p>
          <a:p>
            <a:pPr algn="ctr">
              <a:buClr>
                <a:srgbClr val="CC3300"/>
              </a:buClr>
            </a:pPr>
            <a:r>
              <a:rPr lang="pt-BR" sz="2300" b="1" dirty="0" smtClean="0">
                <a:solidFill>
                  <a:srgbClr val="663300"/>
                </a:solidFill>
                <a:latin typeface="Garamond" pitchFamily="18" charset="0"/>
              </a:rPr>
              <a:t> </a:t>
            </a:r>
            <a:r>
              <a:rPr lang="pt-BR" sz="2300" b="1" i="1" dirty="0" smtClean="0">
                <a:solidFill>
                  <a:srgbClr val="663300"/>
                </a:solidFill>
                <a:latin typeface="+mj-lt"/>
              </a:rPr>
              <a:t>Orientar, sempre que possível, para a necessidade do  Evangelho no Lar e conscientizá-lo de que somente ele  poderá mudar o quadro de sua preocupação, através da própria posição mental e renovação íntima</a:t>
            </a:r>
          </a:p>
          <a:p>
            <a:pPr algn="ctr">
              <a:buClr>
                <a:srgbClr val="FFFF00"/>
              </a:buClr>
            </a:pPr>
            <a:endParaRPr lang="pt-BR" sz="2400" b="1" i="1" dirty="0">
              <a:solidFill>
                <a:srgbClr val="663300"/>
              </a:solidFill>
              <a:latin typeface="+mj-lt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043608" y="5805264"/>
            <a:ext cx="7200800" cy="553998"/>
          </a:xfrm>
          <a:prstGeom prst="rect">
            <a:avLst/>
          </a:prstGeom>
          <a:solidFill>
            <a:srgbClr val="C8005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Sejamos terapeutas da esperança!</a:t>
            </a:r>
            <a:endParaRPr lang="pt-BR" sz="3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tângulo de cantos arredondados 5"/>
          <p:cNvSpPr/>
          <p:nvPr/>
        </p:nvSpPr>
        <p:spPr>
          <a:xfrm>
            <a:off x="1331640" y="1556792"/>
            <a:ext cx="6192688" cy="1008112"/>
          </a:xfrm>
          <a:prstGeom prst="roundRect">
            <a:avLst/>
          </a:prstGeom>
          <a:solidFill>
            <a:srgbClr val="C5FFFF"/>
          </a:solidFill>
          <a:ln w="285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FFFF00"/>
              </a:buClr>
            </a:pPr>
            <a:r>
              <a:rPr lang="pt-BR" sz="2400" b="1" dirty="0" smtClean="0"/>
              <a:t> </a:t>
            </a:r>
          </a:p>
          <a:p>
            <a:pPr algn="ctr">
              <a:buClr>
                <a:srgbClr val="FFFF00"/>
              </a:buClr>
            </a:pPr>
            <a:r>
              <a:rPr lang="pt-BR" sz="2400" b="1" i="1" dirty="0" smtClean="0">
                <a:solidFill>
                  <a:srgbClr val="663300"/>
                </a:solidFill>
                <a:latin typeface="+mj-lt"/>
              </a:rPr>
              <a:t>Recusar gratificações, atenções ou distinções especiais</a:t>
            </a:r>
          </a:p>
          <a:p>
            <a:pPr algn="ctr">
              <a:buClr>
                <a:srgbClr val="FFFF00"/>
              </a:buClr>
            </a:pPr>
            <a:r>
              <a:rPr lang="pt-BR" sz="2400" b="1" i="1" dirty="0" smtClean="0">
                <a:solidFill>
                  <a:srgbClr val="333300"/>
                </a:solidFill>
                <a:latin typeface="+mj-lt"/>
              </a:rPr>
              <a:t> </a:t>
            </a:r>
            <a:endParaRPr lang="pt-BR" sz="2400" b="1" i="1" dirty="0">
              <a:solidFill>
                <a:srgbClr val="33330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6512" y="0"/>
            <a:ext cx="9144000" cy="6779168"/>
          </a:xfrm>
          <a:prstGeom prst="rect">
            <a:avLst/>
          </a:prstGeom>
          <a:solidFill>
            <a:srgbClr val="FFD937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6" name="Picture 3" descr="C:\Users\Dartagnan\Downloads\jesusenviaasusdiscipul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3"/>
            <a:ext cx="431946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Right"/>
            <a:lightRig rig="threePt" dir="t"/>
          </a:scene3d>
        </p:spPr>
      </p:pic>
      <p:sp>
        <p:nvSpPr>
          <p:cNvPr id="17413" name="Retângulo 8"/>
          <p:cNvSpPr>
            <a:spLocks noChangeArrowheads="1"/>
          </p:cNvSpPr>
          <p:nvPr/>
        </p:nvSpPr>
        <p:spPr bwMode="auto">
          <a:xfrm>
            <a:off x="4594831" y="753373"/>
            <a:ext cx="4081625" cy="5339923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pt-BR" sz="1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Arial Rounded MT Bold" pitchFamily="34" charset="0"/>
              </a:rPr>
              <a:t>É </a:t>
            </a:r>
            <a:r>
              <a:rPr lang="pt-BR" sz="3200" b="1" dirty="0">
                <a:solidFill>
                  <a:srgbClr val="002060"/>
                </a:solidFill>
                <a:latin typeface="Arial Rounded MT Bold" pitchFamily="34" charset="0"/>
              </a:rPr>
              <a:t>NECESSÁRIO </a:t>
            </a:r>
            <a:endParaRPr lang="pt-BR" sz="32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Arial Rounded MT Bold" pitchFamily="34" charset="0"/>
              </a:rPr>
              <a:t>QUE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Arial Rounded MT Bold" pitchFamily="34" charset="0"/>
              </a:rPr>
              <a:t>ENCONTREM JESUS EM NOSSAS CASAS ESPÍRITAS.</a:t>
            </a:r>
            <a:endParaRPr lang="pt-BR" sz="3200" b="1" dirty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48928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com Canto Aparado do Mesmo Lado 7"/>
          <p:cNvSpPr/>
          <p:nvPr/>
        </p:nvSpPr>
        <p:spPr>
          <a:xfrm>
            <a:off x="251271" y="0"/>
            <a:ext cx="8785225" cy="6669088"/>
          </a:xfrm>
          <a:prstGeom prst="snip2Same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6" name="Texto explicativo em seta para a direita 5"/>
          <p:cNvSpPr/>
          <p:nvPr/>
        </p:nvSpPr>
        <p:spPr>
          <a:xfrm>
            <a:off x="323528" y="2132856"/>
            <a:ext cx="1296144" cy="3744416"/>
          </a:xfrm>
          <a:prstGeom prst="rightArrowCallout">
            <a:avLst/>
          </a:prstGeom>
          <a:solidFill>
            <a:srgbClr val="EC774E"/>
          </a:solidFill>
          <a:ln w="28575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956186" y="1176933"/>
            <a:ext cx="4824536" cy="646331"/>
          </a:xfrm>
          <a:prstGeom prst="rect">
            <a:avLst/>
          </a:prstGeom>
          <a:solidFill>
            <a:srgbClr val="FCEAE4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Como </a:t>
            </a:r>
            <a:r>
              <a:rPr lang="pt-BR" sz="3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 faz ?</a:t>
            </a:r>
            <a:endParaRPr lang="pt-BR" sz="3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63688" y="3789040"/>
            <a:ext cx="4320480" cy="584775"/>
          </a:xfrm>
          <a:prstGeom prst="rect">
            <a:avLst/>
          </a:prstGeom>
          <a:solidFill>
            <a:srgbClr val="EC774E"/>
          </a:solidFill>
          <a:ln w="28575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Arial Black" pitchFamily="34" charset="0"/>
                <a:cs typeface="+mn-cs"/>
              </a:rPr>
              <a:t>Como Jesus faria?</a:t>
            </a:r>
          </a:p>
        </p:txBody>
      </p:sp>
      <p:pic>
        <p:nvPicPr>
          <p:cNvPr id="11" name="Imagem 3" descr="jesus-amor-1.png"/>
          <p:cNvPicPr>
            <a:picLocks noChangeAspect="1"/>
          </p:cNvPicPr>
          <p:nvPr/>
        </p:nvPicPr>
        <p:blipFill>
          <a:blip r:embed="rId2" cstate="print">
            <a:lum bright="12000" contrast="23000"/>
          </a:blip>
          <a:srcRect/>
          <a:stretch>
            <a:fillRect/>
          </a:stretch>
        </p:blipFill>
        <p:spPr bwMode="auto">
          <a:xfrm flipH="1">
            <a:off x="6156175" y="2420887"/>
            <a:ext cx="2861775" cy="350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861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35719" y="0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4" name="Texto explicativo em seta para a direita 3"/>
          <p:cNvSpPr/>
          <p:nvPr/>
        </p:nvSpPr>
        <p:spPr>
          <a:xfrm>
            <a:off x="179512" y="116632"/>
            <a:ext cx="1296144" cy="3744416"/>
          </a:xfrm>
          <a:prstGeom prst="rightArrowCallout">
            <a:avLst/>
          </a:prstGeom>
          <a:solidFill>
            <a:srgbClr val="EC774E"/>
          </a:solidFill>
          <a:ln w="28575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619672" y="332656"/>
            <a:ext cx="7272808" cy="3170099"/>
          </a:xfrm>
          <a:prstGeom prst="rect">
            <a:avLst/>
          </a:prstGeom>
          <a:solidFill>
            <a:srgbClr val="FCEAE4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Sem </a:t>
            </a:r>
            <a:r>
              <a:rPr lang="pt-BR" sz="2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repreensão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Sem </a:t>
            </a:r>
            <a:r>
              <a:rPr lang="pt-BR" sz="2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apontar falhas ou defeitos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Sem </a:t>
            </a:r>
            <a:r>
              <a:rPr lang="pt-BR" sz="2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julgamento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respeitando as limitações e dificuldades de cada um</a:t>
            </a:r>
            <a:r>
              <a:rPr lang="pt-BR" sz="28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pt-BR" sz="2800" b="1" i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4" descr="http://www.pazamorecaridade.com/mensagens/carida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673464"/>
            <a:ext cx="3590878" cy="3067904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19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36513" y="0"/>
            <a:ext cx="9144001" cy="6858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3" name="Texto explicativo em seta para a direita 2"/>
          <p:cNvSpPr/>
          <p:nvPr/>
        </p:nvSpPr>
        <p:spPr>
          <a:xfrm>
            <a:off x="179512" y="332656"/>
            <a:ext cx="1296144" cy="3933056"/>
          </a:xfrm>
          <a:prstGeom prst="rightArrowCallout">
            <a:avLst/>
          </a:prstGeom>
          <a:solidFill>
            <a:srgbClr val="EC774E"/>
          </a:solidFill>
          <a:ln w="28575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763713" y="620688"/>
            <a:ext cx="6985000" cy="3170099"/>
          </a:xfrm>
          <a:prstGeom prst="rect">
            <a:avLst/>
          </a:prstGeom>
          <a:solidFill>
            <a:srgbClr val="FCEAE4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b="1" dirty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Oferecer condições para que sinta-se como: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filho de Deus;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amado e amparado por Jesus;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b="1" dirty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7" descr="abraço de jesus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563888" y="4005064"/>
            <a:ext cx="2736304" cy="2790844"/>
          </a:xfrm>
          <a:prstGeom prst="rect">
            <a:avLst/>
          </a:prstGeom>
          <a:solidFill>
            <a:srgbClr val="BD4115"/>
          </a:solidFill>
          <a:ln w="38100">
            <a:noFill/>
            <a:miter lim="800000"/>
            <a:headEnd/>
            <a:tailEnd/>
          </a:ln>
          <a:effectLst>
            <a:softEdge rad="6350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  <p:extLst>
      <p:ext uri="{BB962C8B-B14F-4D97-AF65-F5344CB8AC3E}">
        <p14:creationId xmlns:p14="http://schemas.microsoft.com/office/powerpoint/2010/main" val="75599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3" name="Texto explicativo em seta para a direita 2"/>
          <p:cNvSpPr/>
          <p:nvPr/>
        </p:nvSpPr>
        <p:spPr>
          <a:xfrm>
            <a:off x="179512" y="692696"/>
            <a:ext cx="1296144" cy="5445224"/>
          </a:xfrm>
          <a:prstGeom prst="rightArrowCallout">
            <a:avLst/>
          </a:prstGeom>
          <a:solidFill>
            <a:srgbClr val="EC774E"/>
          </a:solidFill>
          <a:ln w="28575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tx1"/>
                </a:solidFill>
                <a:latin typeface="Arial Black" pitchFamily="34" charset="0"/>
              </a:rPr>
              <a:t>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476375" y="1052513"/>
            <a:ext cx="6983413" cy="2800350"/>
          </a:xfrm>
          <a:prstGeom prst="rect">
            <a:avLst/>
          </a:prstGeom>
          <a:solidFill>
            <a:srgbClr val="FCEAE4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b="1" dirty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0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Informar os princípios doutrinários básicos e as lições do Evangelho de Jesus, como socorro e lenitivo para a alma.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b="1" dirty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3" descr="C:\Users\Dartagnan\Downloads\jesusenviaasusdiscipul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1" y="4019198"/>
            <a:ext cx="2411760" cy="283880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15996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0263" y="251172"/>
            <a:ext cx="7486650" cy="101758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t-BR" sz="3600" dirty="0" smtClean="0"/>
              <a:t>EXPLANAÇÃO DO EVANGELHO À LUZ DA D.E.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836613"/>
            <a:ext cx="8496300" cy="2881312"/>
          </a:xfrm>
        </p:spPr>
        <p:txBody>
          <a:bodyPr/>
          <a:lstStyle/>
          <a:p>
            <a:pPr marL="342900" indent="-342900" algn="l" eaLnBrk="1" hangingPunct="1">
              <a:lnSpc>
                <a:spcPct val="80000"/>
              </a:lnSpc>
              <a:defRPr/>
            </a:pPr>
            <a:r>
              <a:rPr lang="pt-BR" sz="2800" dirty="0" smtClean="0"/>
              <a:t>	</a:t>
            </a:r>
            <a:endParaRPr lang="pt-BR" sz="2800" i="1" dirty="0" smtClean="0"/>
          </a:p>
        </p:txBody>
      </p:sp>
      <p:pic>
        <p:nvPicPr>
          <p:cNvPr id="22532" name="Picture 5" descr="Jesus_Cristo_-_Visita_Fraterna_-_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067893"/>
            <a:ext cx="4897438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6" descr="jescri2_AE_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3356446"/>
            <a:ext cx="3803650" cy="3096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323850" y="1762770"/>
            <a:ext cx="86407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(...) Ide e agradecei a DEUS a gloriosa tarefa que ELE vos confiou ... </a:t>
            </a:r>
            <a:r>
              <a:rPr lang="pt-BR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(ESE, Cap. XX, item 4).</a:t>
            </a:r>
          </a:p>
        </p:txBody>
      </p:sp>
    </p:spTree>
    <p:extLst>
      <p:ext uri="{BB962C8B-B14F-4D97-AF65-F5344CB8AC3E}">
        <p14:creationId xmlns:p14="http://schemas.microsoft.com/office/powerpoint/2010/main" val="66363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8712968" cy="1296144"/>
          </a:xfrm>
          <a:solidFill>
            <a:schemeClr val="tx2">
              <a:lumMod val="20000"/>
              <a:lumOff val="80000"/>
            </a:schemeClr>
          </a:solidFill>
          <a:ln w="28575"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4000" b="1" u="sng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pt-BR" sz="4000" b="1" u="sng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pt-BR" sz="2700" u="heavy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Explanação do Evangelho à Luz da Doutrina Espírita</a:t>
            </a:r>
            <a:r>
              <a:rPr lang="pt-BR" sz="2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pt-BR" sz="2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t-BR" sz="2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pt-BR" sz="2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t-B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Conceito e Finalidades</a:t>
            </a:r>
            <a:r>
              <a:rPr lang="pt-BR" sz="2200" b="1" dirty="0" smtClean="0">
                <a:solidFill>
                  <a:srgbClr val="CC0066"/>
                </a:solidFill>
              </a:rPr>
              <a:t/>
            </a:r>
            <a:br>
              <a:rPr lang="pt-BR" sz="2200" b="1" dirty="0" smtClean="0">
                <a:solidFill>
                  <a:srgbClr val="CC0066"/>
                </a:solidFill>
              </a:rPr>
            </a:br>
            <a:endParaRPr lang="pt-BR" sz="2200" b="1" dirty="0" smtClean="0">
              <a:solidFill>
                <a:srgbClr val="CC0066"/>
              </a:solidFill>
            </a:endParaRP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179512" y="2132856"/>
            <a:ext cx="8640960" cy="1008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pt-BR" sz="2000" b="1" dirty="0" smtClean="0">
                <a:latin typeface="+mj-lt"/>
              </a:rPr>
              <a:t>É uma reunião </a:t>
            </a:r>
            <a:r>
              <a:rPr lang="pt-BR" sz="2000" b="1" i="1" u="sng" dirty="0" smtClean="0">
                <a:latin typeface="+mj-lt"/>
              </a:rPr>
              <a:t>pública</a:t>
            </a:r>
            <a:r>
              <a:rPr lang="pt-BR" sz="2000" b="1" dirty="0" smtClean="0">
                <a:latin typeface="+mj-lt"/>
              </a:rPr>
              <a:t> para a explanação do Evangelho de forma:</a:t>
            </a:r>
            <a:endParaRPr lang="pt-BR" sz="2000" b="1" dirty="0">
              <a:latin typeface="+mj-lt"/>
            </a:endParaRP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3419872" y="3717032"/>
            <a:ext cx="5328592" cy="1008112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  <a:buFont typeface="Wingdings" pitchFamily="2" charset="2"/>
              <a:buChar char="Ø"/>
            </a:pPr>
            <a:r>
              <a:rPr lang="pt-BR" sz="2000" b="1" dirty="0" smtClean="0">
                <a:latin typeface="+mj-lt"/>
              </a:rPr>
              <a:t>  Programada e com uma seqüência de trabalho previamente   </a:t>
            </a:r>
          </a:p>
          <a:p>
            <a:pPr algn="ctr">
              <a:buClr>
                <a:srgbClr val="CC3300"/>
              </a:buClr>
            </a:pPr>
            <a:r>
              <a:rPr lang="pt-BR" sz="2000" b="1" dirty="0" smtClean="0">
                <a:latin typeface="+mj-lt"/>
              </a:rPr>
              <a:t>  estabelecida.</a:t>
            </a:r>
            <a:endParaRPr lang="pt-BR" sz="2000" b="1" dirty="0">
              <a:latin typeface="+mj-lt"/>
            </a:endParaRPr>
          </a:p>
        </p:txBody>
      </p:sp>
      <p:sp>
        <p:nvSpPr>
          <p:cNvPr id="16" name="Seta para baixo 15"/>
          <p:cNvSpPr/>
          <p:nvPr/>
        </p:nvSpPr>
        <p:spPr>
          <a:xfrm>
            <a:off x="4283968" y="1556792"/>
            <a:ext cx="360040" cy="504056"/>
          </a:xfrm>
          <a:prstGeom prst="downArrow">
            <a:avLst/>
          </a:prstGeom>
          <a:solidFill>
            <a:srgbClr val="FFFFC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de cantos arredondados 16"/>
          <p:cNvSpPr/>
          <p:nvPr/>
        </p:nvSpPr>
        <p:spPr>
          <a:xfrm>
            <a:off x="1619672" y="5589240"/>
            <a:ext cx="5328592" cy="1008112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  <a:buFont typeface="Wingdings" pitchFamily="2" charset="2"/>
              <a:buChar char="Ø"/>
            </a:pPr>
            <a:r>
              <a:rPr lang="pt-BR" sz="2000" b="1" dirty="0" smtClean="0">
                <a:latin typeface="+mj-lt"/>
              </a:rPr>
              <a:t>  Simples e objetiva, destacando os ensinos morais do Evangelho.</a:t>
            </a:r>
            <a:endParaRPr lang="pt-BR" sz="2000" b="1" dirty="0">
              <a:latin typeface="+mj-lt"/>
            </a:endParaRPr>
          </a:p>
        </p:txBody>
      </p:sp>
      <p:pic>
        <p:nvPicPr>
          <p:cNvPr id="17412" name="Picture 4" descr="http://t1.gstatic.com/images?q=tbn:ANd9GcRPoxfhDzfcCHyUJnP1NFvNgmwvdncHF2W9g6yl_XVkpdLi9oFZ&amp;t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70224">
            <a:off x="323528" y="3272062"/>
            <a:ext cx="2247900" cy="146685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25177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5576" y="260648"/>
            <a:ext cx="7632848" cy="11521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anchor="ctr">
            <a:normAutofit fontScale="3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3600" b="1" dirty="0" smtClean="0">
                <a:ln w="6350"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pt-BR" sz="3600" b="1" dirty="0" smtClean="0">
                <a:ln w="6350"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pt-BR" sz="53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Explanação do Evangelho à Luz da Doutrina Espírita</a:t>
            </a:r>
            <a:r>
              <a:rPr lang="pt-BR" sz="36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pt-BR" sz="36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pt-BR" sz="36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pt-BR" sz="36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pt-BR" sz="44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Conceito e Finalidades</a:t>
            </a:r>
            <a:r>
              <a:rPr lang="pt-BR" sz="48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t-BR" sz="48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(cont.)</a:t>
            </a:r>
            <a:r>
              <a:rPr lang="pt-BR" sz="36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pt-BR" sz="36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pt-BR" sz="3600" b="1" dirty="0" smtClean="0">
              <a:ln w="6350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755576" y="1988840"/>
            <a:ext cx="7704856" cy="1728192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  <a:buFont typeface="Wingdings" pitchFamily="2" charset="2"/>
              <a:buChar char="Ø"/>
            </a:pPr>
            <a:r>
              <a:rPr lang="pt-BR" sz="2400" b="1" dirty="0" smtClean="0">
                <a:latin typeface="+mj-lt"/>
              </a:rPr>
              <a:t>  Consoladora e esclarecedora para aqueles que se acham em dificuldades pela desencarnação de entes queridos, separações, conflitos, doenças, depressões, etc.</a:t>
            </a:r>
            <a:endParaRPr lang="pt-BR" sz="2400" b="1" dirty="0">
              <a:latin typeface="+mj-lt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403648" y="4581128"/>
            <a:ext cx="6120680" cy="1656184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  <a:buFont typeface="Wingdings" pitchFamily="2" charset="2"/>
              <a:buChar char="Ø"/>
            </a:pPr>
            <a:r>
              <a:rPr lang="pt-BR" sz="2400" b="1" dirty="0" smtClean="0">
                <a:latin typeface="+mj-lt"/>
              </a:rPr>
              <a:t>  A amparar, erguer e orientar doutrinariamente sobre as causas das aflições e os meios para compreendê-las</a:t>
            </a:r>
            <a:endParaRPr lang="pt-BR" sz="2400" b="1" dirty="0">
              <a:latin typeface="+mj-lt"/>
            </a:endParaRPr>
          </a:p>
        </p:txBody>
      </p:sp>
      <p:pic>
        <p:nvPicPr>
          <p:cNvPr id="48129" name="Picture 1" descr="C:\Users\Leila\Documents\animações\Microsoft Media Gallery\j04096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91163">
            <a:off x="415722" y="3532870"/>
            <a:ext cx="1101427" cy="165618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8132" name="Picture 4" descr="C:\Users\Leila\Documents\animações\Coração\coraçã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8749">
            <a:off x="7257486" y="3704160"/>
            <a:ext cx="1736889" cy="132474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19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4.bp.blogspot.com/_DTGsVeIqb-A/SfG1KSRjDlI/AAAAAAAAATs/LEGSdc0c_Mw/s200/Abra%C3%A7o%2BFraterno.JPG"/>
          <p:cNvPicPr>
            <a:picLocks noChangeAspect="1" noChangeArrowheads="1"/>
          </p:cNvPicPr>
          <p:nvPr/>
        </p:nvPicPr>
        <p:blipFill>
          <a:blip r:embed="rId2" cstate="print">
            <a:lum bright="45000" contrast="-38000"/>
          </a:blip>
          <a:srcRect/>
          <a:stretch>
            <a:fillRect/>
          </a:stretch>
        </p:blipFill>
        <p:spPr bwMode="auto">
          <a:xfrm>
            <a:off x="179512" y="116632"/>
            <a:ext cx="8856984" cy="6552728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323528" y="1772816"/>
            <a:ext cx="489147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30000"/>
              </a:spcBef>
              <a:buClr>
                <a:srgbClr val="CC3300"/>
              </a:buClr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3A1D00"/>
                </a:solidFill>
                <a:latin typeface="+mj-lt"/>
              </a:rPr>
              <a:t> Preparação: </a:t>
            </a:r>
            <a:r>
              <a:rPr lang="pt-BR" sz="2400" b="1" dirty="0">
                <a:solidFill>
                  <a:srgbClr val="3A1D00"/>
                </a:solidFill>
                <a:latin typeface="+mj-lt"/>
              </a:rPr>
              <a:t>leitura de </a:t>
            </a:r>
            <a:r>
              <a:rPr lang="pt-BR" sz="2400" b="1" dirty="0" smtClean="0">
                <a:solidFill>
                  <a:srgbClr val="3A1D00"/>
                </a:solidFill>
                <a:latin typeface="+mj-lt"/>
              </a:rPr>
              <a:t>harmonização </a:t>
            </a:r>
            <a:r>
              <a:rPr lang="pt-BR" b="1" dirty="0">
                <a:solidFill>
                  <a:srgbClr val="482400"/>
                </a:solidFill>
                <a:latin typeface="+mj-lt"/>
              </a:rPr>
              <a:t>(5min)</a:t>
            </a:r>
          </a:p>
        </p:txBody>
      </p:sp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323528" y="2965360"/>
            <a:ext cx="7920880" cy="115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30000"/>
              </a:spcBef>
              <a:buClr>
                <a:srgbClr val="CC3300"/>
              </a:buClr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482400"/>
                </a:solidFill>
                <a:latin typeface="+mj-lt"/>
              </a:rPr>
              <a:t> </a:t>
            </a:r>
            <a:r>
              <a:rPr lang="pt-BR" sz="2400" b="1" dirty="0" smtClean="0">
                <a:solidFill>
                  <a:srgbClr val="3A1D00"/>
                </a:solidFill>
                <a:latin typeface="+mj-lt"/>
              </a:rPr>
              <a:t>Prece inicial: simples</a:t>
            </a:r>
            <a:r>
              <a:rPr lang="pt-BR" sz="2400" b="1" dirty="0">
                <a:solidFill>
                  <a:srgbClr val="3A1D00"/>
                </a:solidFill>
                <a:latin typeface="+mj-lt"/>
              </a:rPr>
              <a:t>, inteligível, objetiva, clara e audível, buscando sintonia com o Plano </a:t>
            </a:r>
            <a:r>
              <a:rPr lang="pt-BR" sz="2400" b="1" dirty="0" smtClean="0">
                <a:solidFill>
                  <a:srgbClr val="3A1D00"/>
                </a:solidFill>
                <a:latin typeface="+mj-lt"/>
              </a:rPr>
              <a:t>Maior</a:t>
            </a:r>
            <a:r>
              <a:rPr lang="pt-BR" sz="2400" b="1" dirty="0">
                <a:solidFill>
                  <a:srgbClr val="3A1D00"/>
                </a:solidFill>
                <a:latin typeface="+mj-lt"/>
              </a:rPr>
              <a:t> </a:t>
            </a:r>
            <a:r>
              <a:rPr lang="pt-BR" b="1" dirty="0" smtClean="0">
                <a:solidFill>
                  <a:srgbClr val="482400"/>
                </a:solidFill>
                <a:latin typeface="+mj-lt"/>
              </a:rPr>
              <a:t>(2 </a:t>
            </a:r>
            <a:r>
              <a:rPr lang="pt-BR" b="1" dirty="0" err="1">
                <a:solidFill>
                  <a:srgbClr val="482400"/>
                </a:solidFill>
                <a:latin typeface="+mj-lt"/>
              </a:rPr>
              <a:t>min</a:t>
            </a:r>
            <a:r>
              <a:rPr lang="pt-BR" b="1" dirty="0">
                <a:solidFill>
                  <a:srgbClr val="482400"/>
                </a:solidFill>
                <a:latin typeface="+mj-lt"/>
              </a:rPr>
              <a:t>)</a:t>
            </a:r>
          </a:p>
        </p:txBody>
      </p:sp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250825" y="4461037"/>
            <a:ext cx="6985471" cy="85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30000"/>
              </a:spcBef>
              <a:buClr>
                <a:srgbClr val="CC3300"/>
              </a:buClr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482400"/>
                </a:solidFill>
                <a:latin typeface="+mj-lt"/>
              </a:rPr>
              <a:t> </a:t>
            </a:r>
            <a:r>
              <a:rPr lang="pt-BR" sz="2400" b="1" dirty="0" smtClean="0">
                <a:solidFill>
                  <a:srgbClr val="3A1D00"/>
                </a:solidFill>
                <a:latin typeface="+mj-lt"/>
              </a:rPr>
              <a:t>Explanação: ler </a:t>
            </a:r>
            <a:r>
              <a:rPr lang="pt-BR" sz="2400" b="1" dirty="0">
                <a:solidFill>
                  <a:srgbClr val="3A1D00"/>
                </a:solidFill>
                <a:latin typeface="+mj-lt"/>
              </a:rPr>
              <a:t>e comentar itens do </a:t>
            </a:r>
            <a:r>
              <a:rPr lang="pt-BR" sz="2400" b="1" dirty="0" err="1">
                <a:solidFill>
                  <a:srgbClr val="3A1D00"/>
                </a:solidFill>
                <a:latin typeface="+mj-lt"/>
              </a:rPr>
              <a:t>E.S.E.</a:t>
            </a:r>
            <a:r>
              <a:rPr lang="pt-BR" sz="2400" b="1" dirty="0">
                <a:solidFill>
                  <a:srgbClr val="3A1D00"/>
                </a:solidFill>
                <a:latin typeface="+mj-lt"/>
              </a:rPr>
              <a:t> </a:t>
            </a:r>
            <a:r>
              <a:rPr lang="pt-BR" sz="2400" b="1" dirty="0" smtClean="0">
                <a:solidFill>
                  <a:srgbClr val="3A1D00"/>
                </a:solidFill>
                <a:latin typeface="+mj-lt"/>
              </a:rPr>
              <a:t>  </a:t>
            </a: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CC3300"/>
              </a:buClr>
            </a:pPr>
            <a:r>
              <a:rPr lang="pt-BR" b="1" dirty="0" smtClean="0">
                <a:solidFill>
                  <a:srgbClr val="482400"/>
                </a:solidFill>
                <a:latin typeface="+mj-lt"/>
              </a:rPr>
              <a:t>                                         (</a:t>
            </a:r>
            <a:r>
              <a:rPr lang="pt-BR" b="1" dirty="0">
                <a:solidFill>
                  <a:srgbClr val="482400"/>
                </a:solidFill>
                <a:latin typeface="+mj-lt"/>
              </a:rPr>
              <a:t>20 a 30 </a:t>
            </a:r>
            <a:r>
              <a:rPr lang="pt-BR" b="1" dirty="0" err="1" smtClean="0">
                <a:solidFill>
                  <a:srgbClr val="482400"/>
                </a:solidFill>
                <a:latin typeface="+mj-lt"/>
              </a:rPr>
              <a:t>min</a:t>
            </a:r>
            <a:r>
              <a:rPr lang="pt-BR" b="1" dirty="0" smtClean="0">
                <a:solidFill>
                  <a:srgbClr val="482400"/>
                </a:solidFill>
                <a:latin typeface="+mj-lt"/>
              </a:rPr>
              <a:t>)</a:t>
            </a:r>
            <a:r>
              <a:rPr lang="pt-B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)</a:t>
            </a:r>
            <a:endParaRPr lang="pt-BR" b="1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107504" y="5413632"/>
            <a:ext cx="7273503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30000"/>
              </a:spcBef>
              <a:buClr>
                <a:srgbClr val="CC3300"/>
              </a:buClr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482400"/>
                </a:solidFill>
                <a:latin typeface="+mj-lt"/>
              </a:rPr>
              <a:t> </a:t>
            </a:r>
            <a:r>
              <a:rPr lang="pt-BR" sz="2400" b="1" dirty="0" smtClean="0">
                <a:solidFill>
                  <a:srgbClr val="3A1D00"/>
                </a:solidFill>
                <a:latin typeface="+mj-lt"/>
              </a:rPr>
              <a:t>Prece </a:t>
            </a:r>
            <a:r>
              <a:rPr lang="pt-BR" sz="2400" b="1" dirty="0">
                <a:solidFill>
                  <a:srgbClr val="3A1D00"/>
                </a:solidFill>
                <a:latin typeface="+mj-lt"/>
              </a:rPr>
              <a:t>final – agradecer a oportunidade do aprendizado, da convivência fraterna e do amparo espiritual </a:t>
            </a:r>
            <a:r>
              <a:rPr lang="pt-BR" b="1" dirty="0">
                <a:solidFill>
                  <a:srgbClr val="482400"/>
                </a:solidFill>
                <a:latin typeface="+mj-lt"/>
              </a:rPr>
              <a:t>(2 </a:t>
            </a:r>
            <a:r>
              <a:rPr lang="pt-BR" b="1" dirty="0" err="1">
                <a:solidFill>
                  <a:srgbClr val="482400"/>
                </a:solidFill>
                <a:latin typeface="+mj-lt"/>
              </a:rPr>
              <a:t>min</a:t>
            </a:r>
            <a:r>
              <a:rPr lang="pt-BR" b="1" dirty="0">
                <a:solidFill>
                  <a:srgbClr val="482400"/>
                </a:solidFill>
                <a:latin typeface="+mj-lt"/>
              </a:rPr>
              <a:t>)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251520" y="188640"/>
            <a:ext cx="8640960" cy="1008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pt-BR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Desenvolvimento das Atividades</a:t>
            </a:r>
            <a:endParaRPr lang="pt-BR" sz="2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6386" name="Picture 2" descr="http://t0.gstatic.com/images?q=tbn:ANd9GcRv3b_-o71ZeVOx2EHCWtrURdKBezIuRRrLJSBGh-TvjL4CgiRsFZIOd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10528">
            <a:off x="7230855" y="3981619"/>
            <a:ext cx="1145735" cy="1527648"/>
          </a:xfrm>
          <a:prstGeom prst="rect">
            <a:avLst/>
          </a:prstGeom>
          <a:noFill/>
          <a:ln w="28575">
            <a:solidFill>
              <a:srgbClr val="99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6388" name="Picture 4" descr="http://t0.gstatic.com/images?q=tbn:ANd9GcTVTHvLw1pLrlIb_OgWWxy-53H1zb78bsC4BdDqvSU-ikbsQKQiU8atnN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75965">
            <a:off x="5022217" y="1626612"/>
            <a:ext cx="717031" cy="991639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</p:pic>
      <p:pic>
        <p:nvPicPr>
          <p:cNvPr id="16390" name="Picture 6" descr="http://t0.gstatic.com/images?q=tbn:ANd9GcRTpDHyDu0oSR2_XUKjwtTm9QRJ31wJTL4qX4DqwElftId4p0FtcFg_xj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497041"/>
            <a:ext cx="792088" cy="1095441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</p:pic>
      <p:pic>
        <p:nvPicPr>
          <p:cNvPr id="16398" name="Picture 14" descr="http://t0.gstatic.com/images?q=tbn:ANd9GcQQuWxvx87DpYyMXVBFM65yYLTBBXxYKKN2Unz4JrFh1jwboaTbgfkPcQ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50823">
            <a:off x="6385527" y="1552424"/>
            <a:ext cx="761074" cy="1062490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</p:pic>
      <p:pic>
        <p:nvPicPr>
          <p:cNvPr id="18" name="Picture 10" descr="http://t3.gstatic.com/images?q=tbn:ANd9GcTJ6XiBVekvY-j4UGUd45Ji_Ntn_Zi7tyoXNNZ58s_Yw0d5Nd--h_NbIa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382547">
            <a:off x="7042018" y="1751035"/>
            <a:ext cx="692441" cy="1043405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</p:pic>
    </p:spTree>
    <p:extLst>
      <p:ext uri="{BB962C8B-B14F-4D97-AF65-F5344CB8AC3E}">
        <p14:creationId xmlns:p14="http://schemas.microsoft.com/office/powerpoint/2010/main" val="171443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-326880" y="653829"/>
            <a:ext cx="9470880" cy="6695263"/>
          </a:xfrm>
          <a:prstGeom prst="cloudCallout">
            <a:avLst>
              <a:gd name="adj1" fmla="val -14310"/>
              <a:gd name="adj2" fmla="val 28977"/>
            </a:avLst>
          </a:prstGeom>
          <a:solidFill>
            <a:srgbClr val="00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0" y="260668"/>
            <a:ext cx="9144000" cy="608945"/>
          </a:xfrm>
          <a:prstGeom prst="rect">
            <a:avLst/>
          </a:prstGeom>
          <a:solidFill>
            <a:srgbClr val="010199">
              <a:alpha val="2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4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Atendimento Espiritual na Casa Espírita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60641" y="1273094"/>
            <a:ext cx="8687520" cy="46804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1" tIns="40816" rIns="81631" bIns="40816">
            <a:spAutoFit/>
          </a:bodyPr>
          <a:lstStyle/>
          <a:p>
            <a:pPr marL="1451541" indent="-1451541">
              <a:lnSpc>
                <a:spcPct val="101000"/>
              </a:lnSpc>
              <a:spcBef>
                <a:spcPts val="1418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r>
              <a:rPr lang="en-GB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    	</a:t>
            </a:r>
            <a:r>
              <a:rPr lang="en-GB" sz="33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Atendimento</a:t>
            </a:r>
            <a:r>
              <a:rPr lang="en-GB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pelo</a:t>
            </a:r>
            <a:r>
              <a:rPr lang="en-GB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GB" sz="33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Passe</a:t>
            </a:r>
            <a:r>
              <a:rPr lang="en-GB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 marL="1451541" indent="-1451541">
              <a:lnSpc>
                <a:spcPct val="111000"/>
              </a:lnSpc>
              <a:spcBef>
                <a:spcPts val="1418"/>
              </a:spcBef>
              <a:buClr>
                <a:srgbClr val="FFFFFF"/>
              </a:buClr>
              <a:buSzPct val="100000"/>
              <a:tabLst>
                <a:tab pos="1451541" algn="l"/>
                <a:tab pos="1857627" algn="l"/>
                <a:tab pos="2265154" algn="l"/>
                <a:tab pos="2672679" algn="l"/>
                <a:tab pos="3078765" algn="l"/>
                <a:tab pos="3487731" algn="l"/>
                <a:tab pos="3895258" algn="l"/>
                <a:tab pos="4301344" algn="l"/>
                <a:tab pos="4710310" algn="l"/>
                <a:tab pos="5117836" algn="l"/>
                <a:tab pos="5525362" algn="l"/>
                <a:tab pos="5931448" algn="l"/>
                <a:tab pos="6340414" algn="l"/>
                <a:tab pos="6747940" algn="l"/>
                <a:tab pos="7154026" algn="l"/>
                <a:tab pos="7561552" algn="l"/>
                <a:tab pos="7970518" algn="l"/>
                <a:tab pos="8378044" algn="l"/>
                <a:tab pos="8784130" algn="l"/>
                <a:tab pos="9191656" algn="l"/>
                <a:tab pos="9600622" algn="l"/>
              </a:tabLst>
              <a:defRPr/>
            </a:pPr>
            <a:r>
              <a:rPr lang="en-GB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  <a:r>
              <a:rPr lang="en-GB" sz="3300" b="1" dirty="0" err="1">
                <a:solidFill>
                  <a:srgbClr val="000000"/>
                </a:solidFill>
              </a:rPr>
              <a:t>Oferece</a:t>
            </a:r>
            <a:r>
              <a:rPr lang="en-GB" sz="3300" b="1" dirty="0">
                <a:solidFill>
                  <a:srgbClr val="000000"/>
                </a:solidFill>
              </a:rPr>
              <a:t>, </a:t>
            </a:r>
            <a:r>
              <a:rPr lang="en-GB" sz="3300" b="1" dirty="0" err="1">
                <a:solidFill>
                  <a:srgbClr val="000000"/>
                </a:solidFill>
              </a:rPr>
              <a:t>aos</a:t>
            </a:r>
            <a:r>
              <a:rPr lang="en-GB" sz="3300" b="1" dirty="0">
                <a:solidFill>
                  <a:srgbClr val="000000"/>
                </a:solidFill>
              </a:rPr>
              <a:t> que </a:t>
            </a:r>
            <a:r>
              <a:rPr lang="en-GB" sz="3300" b="1" dirty="0" err="1">
                <a:solidFill>
                  <a:srgbClr val="000000"/>
                </a:solidFill>
              </a:rPr>
              <a:t>necessitam</a:t>
            </a:r>
            <a:r>
              <a:rPr lang="en-GB" sz="3300" b="1" dirty="0">
                <a:solidFill>
                  <a:srgbClr val="000000"/>
                </a:solidFill>
              </a:rPr>
              <a:t> e </a:t>
            </a:r>
            <a:r>
              <a:rPr lang="en-GB" sz="3300" b="1" dirty="0" err="1">
                <a:solidFill>
                  <a:srgbClr val="000000"/>
                </a:solidFill>
              </a:rPr>
              <a:t>desejam</a:t>
            </a:r>
            <a:r>
              <a:rPr lang="en-GB" sz="3300" b="1" dirty="0">
                <a:solidFill>
                  <a:srgbClr val="000000"/>
                </a:solidFill>
              </a:rPr>
              <a:t>, </a:t>
            </a:r>
            <a:r>
              <a:rPr lang="en-GB" sz="3300" b="1" dirty="0" err="1">
                <a:solidFill>
                  <a:srgbClr val="000000"/>
                </a:solidFill>
              </a:rPr>
              <a:t>os</a:t>
            </a:r>
            <a:r>
              <a:rPr lang="en-GB" sz="3300" b="1" dirty="0">
                <a:solidFill>
                  <a:srgbClr val="000000"/>
                </a:solidFill>
              </a:rPr>
              <a:t> </a:t>
            </a:r>
            <a:r>
              <a:rPr lang="en-GB" sz="3300" b="1" dirty="0" err="1">
                <a:solidFill>
                  <a:srgbClr val="000000"/>
                </a:solidFill>
              </a:rPr>
              <a:t>recursos</a:t>
            </a:r>
            <a:r>
              <a:rPr lang="en-GB" sz="3300" b="1" dirty="0">
                <a:solidFill>
                  <a:srgbClr val="000000"/>
                </a:solidFill>
              </a:rPr>
              <a:t> </a:t>
            </a:r>
            <a:r>
              <a:rPr lang="en-GB" sz="3300" b="1" dirty="0" err="1">
                <a:solidFill>
                  <a:srgbClr val="000000"/>
                </a:solidFill>
              </a:rPr>
              <a:t>magnéticos</a:t>
            </a:r>
            <a:r>
              <a:rPr lang="en-GB" sz="3300" b="1" dirty="0">
                <a:solidFill>
                  <a:srgbClr val="000000"/>
                </a:solidFill>
              </a:rPr>
              <a:t> dos </a:t>
            </a:r>
            <a:r>
              <a:rPr lang="en-GB" sz="3300" b="1" dirty="0" err="1">
                <a:solidFill>
                  <a:srgbClr val="000000"/>
                </a:solidFill>
              </a:rPr>
              <a:t>colaboradores</a:t>
            </a:r>
            <a:r>
              <a:rPr lang="en-GB" sz="3300" b="1" dirty="0">
                <a:solidFill>
                  <a:srgbClr val="000000"/>
                </a:solidFill>
              </a:rPr>
              <a:t> </a:t>
            </a:r>
            <a:r>
              <a:rPr lang="en-GB" sz="3300" b="1" dirty="0" err="1">
                <a:solidFill>
                  <a:srgbClr val="000000"/>
                </a:solidFill>
              </a:rPr>
              <a:t>encarnados</a:t>
            </a:r>
            <a:r>
              <a:rPr lang="en-GB" sz="3300" b="1" dirty="0">
                <a:solidFill>
                  <a:srgbClr val="000000"/>
                </a:solidFill>
              </a:rPr>
              <a:t> </a:t>
            </a:r>
            <a:r>
              <a:rPr lang="en-GB" sz="3300" b="1" dirty="0" smtClean="0">
                <a:solidFill>
                  <a:srgbClr val="000000"/>
                </a:solidFill>
              </a:rPr>
              <a:t> e </a:t>
            </a:r>
            <a:r>
              <a:rPr lang="en-GB" sz="3300" b="1" dirty="0">
                <a:solidFill>
                  <a:srgbClr val="000000"/>
                </a:solidFill>
              </a:rPr>
              <a:t>dos </a:t>
            </a:r>
            <a:r>
              <a:rPr lang="en-GB" sz="3300" b="1" dirty="0" err="1">
                <a:solidFill>
                  <a:srgbClr val="000000"/>
                </a:solidFill>
              </a:rPr>
              <a:t>Benfeitores</a:t>
            </a:r>
            <a:r>
              <a:rPr lang="en-GB" sz="3300" b="1" dirty="0">
                <a:solidFill>
                  <a:srgbClr val="000000"/>
                </a:solidFill>
              </a:rPr>
              <a:t> </a:t>
            </a:r>
            <a:r>
              <a:rPr lang="en-GB" sz="3300" b="1" dirty="0" err="1">
                <a:solidFill>
                  <a:srgbClr val="000000"/>
                </a:solidFill>
              </a:rPr>
              <a:t>Espirituais</a:t>
            </a:r>
            <a:r>
              <a:rPr lang="en-GB" sz="3300" b="1" dirty="0">
                <a:solidFill>
                  <a:srgbClr val="000000"/>
                </a:solidFill>
              </a:rPr>
              <a:t>, de </a:t>
            </a:r>
            <a:r>
              <a:rPr lang="en-GB" sz="3300" b="1" dirty="0" err="1">
                <a:solidFill>
                  <a:srgbClr val="000000"/>
                </a:solidFill>
              </a:rPr>
              <a:t>maneira</a:t>
            </a:r>
            <a:r>
              <a:rPr lang="en-GB" sz="3300" b="1" dirty="0">
                <a:solidFill>
                  <a:srgbClr val="000000"/>
                </a:solidFill>
              </a:rPr>
              <a:t> simples, </a:t>
            </a:r>
            <a:r>
              <a:rPr lang="en-GB" sz="3300" b="1" dirty="0" err="1">
                <a:solidFill>
                  <a:srgbClr val="000000"/>
                </a:solidFill>
              </a:rPr>
              <a:t>organizada</a:t>
            </a:r>
            <a:r>
              <a:rPr lang="en-GB" sz="3300" b="1" dirty="0">
                <a:solidFill>
                  <a:srgbClr val="000000"/>
                </a:solidFill>
              </a:rPr>
              <a:t> e com um </a:t>
            </a:r>
            <a:r>
              <a:rPr lang="en-GB" sz="3300" b="1" dirty="0" err="1">
                <a:solidFill>
                  <a:srgbClr val="000000"/>
                </a:solidFill>
              </a:rPr>
              <a:t>planejamento</a:t>
            </a:r>
            <a:r>
              <a:rPr lang="en-GB" sz="3300" b="1" dirty="0">
                <a:solidFill>
                  <a:srgbClr val="000000"/>
                </a:solidFill>
              </a:rPr>
              <a:t> </a:t>
            </a:r>
            <a:r>
              <a:rPr lang="en-GB" sz="3300" b="1" dirty="0" err="1">
                <a:solidFill>
                  <a:srgbClr val="000000"/>
                </a:solidFill>
              </a:rPr>
              <a:t>previamente</a:t>
            </a:r>
            <a:r>
              <a:rPr lang="en-GB" sz="3300" b="1" dirty="0">
                <a:solidFill>
                  <a:srgbClr val="000000"/>
                </a:solidFill>
              </a:rPr>
              <a:t> </a:t>
            </a:r>
            <a:r>
              <a:rPr lang="en-GB" sz="3300" b="1" dirty="0" err="1">
                <a:solidFill>
                  <a:srgbClr val="000000"/>
                </a:solidFill>
              </a:rPr>
              <a:t>estabelecido</a:t>
            </a:r>
            <a:r>
              <a:rPr lang="en-GB" sz="3300" b="1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1961280" y="6041435"/>
            <a:ext cx="0" cy="31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30811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-395288"/>
            <a:ext cx="7772400" cy="1432518"/>
          </a:xfrm>
        </p:spPr>
        <p:txBody>
          <a:bodyPr/>
          <a:lstStyle/>
          <a:p>
            <a:pPr eaLnBrk="1" hangingPunct="1">
              <a:defRPr/>
            </a:pPr>
            <a:r>
              <a:rPr lang="pt-BR" sz="4000" dirty="0" smtClean="0"/>
              <a:t>PASSE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836613"/>
            <a:ext cx="8496300" cy="2881312"/>
          </a:xfrm>
        </p:spPr>
        <p:txBody>
          <a:bodyPr/>
          <a:lstStyle/>
          <a:p>
            <a:pPr marL="342900" indent="-342900" algn="l" eaLnBrk="1" hangingPunct="1">
              <a:lnSpc>
                <a:spcPct val="80000"/>
              </a:lnSpc>
              <a:defRPr/>
            </a:pPr>
            <a:r>
              <a:rPr lang="pt-BR" sz="2800" smtClean="0"/>
              <a:t>	</a:t>
            </a:r>
            <a:endParaRPr lang="pt-BR" sz="2800" i="1" smtClean="0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250825" y="952500"/>
            <a:ext cx="8569325" cy="1569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pt-BR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“</a:t>
            </a:r>
            <a:r>
              <a:rPr lang="pt-BR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Transmissão de energias humanas somadas com as emanações divinas encontráveis nos reservatórios da natureza”.</a:t>
            </a:r>
          </a:p>
        </p:txBody>
      </p:sp>
      <p:pic>
        <p:nvPicPr>
          <p:cNvPr id="20485" name="Picture 6" descr="senhor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879725"/>
            <a:ext cx="2722563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Jesus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881313"/>
            <a:ext cx="2624138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8" descr="Pass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924175"/>
            <a:ext cx="24320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46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0" y="260668"/>
            <a:ext cx="9144000" cy="608945"/>
          </a:xfrm>
          <a:prstGeom prst="rect">
            <a:avLst/>
          </a:prstGeom>
          <a:solidFill>
            <a:srgbClr val="010199">
              <a:alpha val="2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81631" tIns="42448" rIns="81631" bIns="42448">
            <a:spAutoFit/>
          </a:bodyPr>
          <a:lstStyle/>
          <a:p>
            <a:pPr algn="ctr">
              <a:buClr>
                <a:srgbClr val="FFFFFF"/>
              </a:buClr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4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Atendimento Espiritual na Casa Espírita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1961280" y="6041435"/>
            <a:ext cx="0" cy="31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45" tIns="41473" rIns="82945" bIns="4147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/>
            <a:endParaRPr lang="pt-BR" altLang="pt-BR"/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169920" y="1065712"/>
            <a:ext cx="8979840" cy="5878697"/>
          </a:xfrm>
          <a:prstGeom prst="star24">
            <a:avLst>
              <a:gd name="adj" fmla="val 40259"/>
            </a:avLst>
          </a:prstGeom>
          <a:solidFill>
            <a:srgbClr val="00FF00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1631" tIns="40816" rIns="81631" bIns="40816" anchor="ctr"/>
          <a:lstStyle/>
          <a:p>
            <a:pPr algn="ctr">
              <a:lnSpc>
                <a:spcPct val="82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Irradiação</a:t>
            </a:r>
          </a:p>
          <a:p>
            <a:pPr algn="ctr">
              <a:lnSpc>
                <a:spcPct val="82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endParaRPr lang="en-GB" sz="33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É a oração em conjunto na Casa</a:t>
            </a: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Espírita, visando o amparo espiritual</a:t>
            </a: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dos trabalhadores, da própria Casa </a:t>
            </a:r>
          </a:p>
          <a:p>
            <a:pPr algn="ctr">
              <a:lnSpc>
                <a:spcPct val="10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2276" algn="l"/>
                <a:tab pos="2851242" algn="l"/>
                <a:tab pos="3258769" algn="l"/>
                <a:tab pos="3664855" algn="l"/>
                <a:tab pos="4073821" algn="l"/>
                <a:tab pos="4481346" algn="l"/>
                <a:tab pos="4888873" algn="l"/>
                <a:tab pos="5294959" algn="l"/>
                <a:tab pos="5703925" algn="l"/>
                <a:tab pos="6111450" algn="l"/>
                <a:tab pos="6517536" algn="l"/>
                <a:tab pos="6925063" algn="l"/>
                <a:tab pos="7334029" algn="l"/>
                <a:tab pos="7741554" algn="l"/>
                <a:tab pos="8147640" algn="l"/>
                <a:tab pos="8535006" algn="l"/>
              </a:tabLst>
              <a:defRPr/>
            </a:pPr>
            <a:r>
              <a:rPr lang="en-GB" sz="3300">
                <a:solidFill>
                  <a:srgbClr val="000000"/>
                </a:solidFill>
                <a:latin typeface="Tahoma" pitchFamily="34" charset="0"/>
              </a:rPr>
              <a:t>e do Movimento Espírita.</a:t>
            </a:r>
          </a:p>
        </p:txBody>
      </p:sp>
    </p:spTree>
    <p:extLst>
      <p:ext uri="{BB962C8B-B14F-4D97-AF65-F5344CB8AC3E}">
        <p14:creationId xmlns:p14="http://schemas.microsoft.com/office/powerpoint/2010/main" val="25557729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07504" y="2204864"/>
            <a:ext cx="8964613" cy="1938992"/>
          </a:xfrm>
          <a:prstGeom prst="rect">
            <a:avLst/>
          </a:prstGeom>
          <a:ln w="28575">
            <a:solidFill>
              <a:srgbClr val="0000CC"/>
            </a:solidFill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400" b="1" dirty="0">
                <a:solidFill>
                  <a:schemeClr val="bg1"/>
                </a:solidFill>
                <a:latin typeface="Lucida Sans" pitchFamily="34" charset="0"/>
              </a:rPr>
              <a:t> </a:t>
            </a:r>
            <a:r>
              <a:rPr lang="pt-BR" sz="2400" b="1" dirty="0" smtClean="0">
                <a:solidFill>
                  <a:schemeClr val="bg1"/>
                </a:solidFill>
                <a:latin typeface="Lucida Sans" pitchFamily="34" charset="0"/>
              </a:rPr>
              <a:t>Reunião </a:t>
            </a:r>
            <a:r>
              <a:rPr lang="pt-BR" sz="2400" b="1" u="sng" dirty="0">
                <a:solidFill>
                  <a:schemeClr val="bg1"/>
                </a:solidFill>
                <a:latin typeface="Lucida Sans" pitchFamily="34" charset="0"/>
              </a:rPr>
              <a:t>privativa</a:t>
            </a:r>
            <a:r>
              <a:rPr lang="pt-BR" sz="2400" b="1" dirty="0">
                <a:solidFill>
                  <a:schemeClr val="bg1"/>
                </a:solidFill>
                <a:latin typeface="Lucida Sans" pitchFamily="34" charset="0"/>
              </a:rPr>
              <a:t> de vibração em conjunto para irradiar energias de paz, de </a:t>
            </a:r>
            <a:r>
              <a:rPr lang="pt-BR" sz="2400" b="1" dirty="0" smtClean="0">
                <a:solidFill>
                  <a:schemeClr val="bg1"/>
                </a:solidFill>
                <a:latin typeface="Lucida Sans" pitchFamily="34" charset="0"/>
              </a:rPr>
              <a:t>amor, </a:t>
            </a:r>
            <a:r>
              <a:rPr lang="pt-BR" sz="2400" b="1" dirty="0">
                <a:solidFill>
                  <a:schemeClr val="bg1"/>
                </a:solidFill>
                <a:latin typeface="Lucida Sans" pitchFamily="34" charset="0"/>
              </a:rPr>
              <a:t>de </a:t>
            </a:r>
            <a:r>
              <a:rPr lang="pt-BR" sz="2400" b="1" dirty="0" smtClean="0">
                <a:solidFill>
                  <a:schemeClr val="bg1"/>
                </a:solidFill>
                <a:latin typeface="Lucida Sans" pitchFamily="34" charset="0"/>
              </a:rPr>
              <a:t>harmonia e </a:t>
            </a:r>
            <a:r>
              <a:rPr lang="pt-BR" sz="2400" b="1" dirty="0">
                <a:solidFill>
                  <a:schemeClr val="bg1"/>
                </a:solidFill>
                <a:latin typeface="Lucida Sans" pitchFamily="34" charset="0"/>
              </a:rPr>
              <a:t>em favor de encarnados e desencarnados carentes de atendimento espiritual.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479704" y="6559460"/>
            <a:ext cx="26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smtClean="0">
                <a:latin typeface="+mj-lt"/>
              </a:rPr>
              <a:t>Orientação ao Centro Espírita, FEB</a:t>
            </a:r>
            <a:endParaRPr lang="pt-BR" sz="1050" b="1" dirty="0">
              <a:latin typeface="+mj-lt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79512" y="1268760"/>
            <a:ext cx="432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 smtClean="0">
                <a:ln w="6350"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Conceito e Finalidades</a:t>
            </a:r>
            <a:endParaRPr lang="pt-BR" sz="2800" dirty="0">
              <a:latin typeface="+mj-lt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699792" y="116632"/>
            <a:ext cx="4032448" cy="646331"/>
          </a:xfrm>
          <a:prstGeom prst="rect">
            <a:avLst/>
          </a:prstGeom>
          <a:solidFill>
            <a:srgbClr val="F9FCFD"/>
          </a:solidFill>
          <a:ln w="38100" algn="ctr">
            <a:solidFill>
              <a:srgbClr val="00CC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3600" b="1" u="sng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IRRADIAÇÃO</a:t>
            </a:r>
            <a:endParaRPr lang="pt-BR" sz="3600" b="1" u="sng" dirty="0">
              <a:solidFill>
                <a:schemeClr val="bg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5283785"/>
            <a:ext cx="8280400" cy="1169551"/>
          </a:xfrm>
          <a:prstGeom prst="rect">
            <a:avLst/>
          </a:prstGeom>
          <a:ln w="28575">
            <a:solidFill>
              <a:srgbClr val="0000CC"/>
            </a:solidFill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25000"/>
              </a:lnSpc>
              <a:buFont typeface="Wingdings" pitchFamily="2" charset="2"/>
              <a:buChar char="Ø"/>
              <a:defRPr/>
            </a:pPr>
            <a:r>
              <a:rPr lang="pt-BR" sz="2600" b="1" dirty="0" smtClean="0">
                <a:solidFill>
                  <a:schemeClr val="bg1"/>
                </a:solidFill>
                <a:latin typeface="Lucida Sans" pitchFamily="34" charset="0"/>
              </a:rPr>
              <a:t> </a:t>
            </a:r>
            <a:r>
              <a:rPr lang="pt-BR" sz="2800" b="1" dirty="0" smtClean="0">
                <a:solidFill>
                  <a:schemeClr val="bg1"/>
                </a:solidFill>
                <a:latin typeface="Lucida Sans" pitchFamily="34" charset="0"/>
              </a:rPr>
              <a:t>Amparar </a:t>
            </a:r>
            <a:r>
              <a:rPr lang="pt-BR" sz="2800" b="1" dirty="0">
                <a:solidFill>
                  <a:schemeClr val="bg1"/>
                </a:solidFill>
                <a:latin typeface="Lucida Sans" pitchFamily="34" charset="0"/>
              </a:rPr>
              <a:t>e fortalecer os </a:t>
            </a:r>
            <a:r>
              <a:rPr lang="pt-BR" sz="2800" b="1" i="1" u="sng" dirty="0">
                <a:solidFill>
                  <a:schemeClr val="bg1"/>
                </a:solidFill>
                <a:latin typeface="Lucida Sans" pitchFamily="34" charset="0"/>
              </a:rPr>
              <a:t>trabalhadores do Centro Espírita</a:t>
            </a:r>
            <a:r>
              <a:rPr lang="pt-BR" sz="2800" b="1" dirty="0">
                <a:solidFill>
                  <a:schemeClr val="bg1"/>
                </a:solidFill>
                <a:latin typeface="Lucida Sans" pitchFamily="34" charset="0"/>
              </a:rPr>
              <a:t> e </a:t>
            </a:r>
            <a:r>
              <a:rPr lang="pt-BR" sz="2800" b="1" i="1" u="sng" dirty="0">
                <a:solidFill>
                  <a:schemeClr val="bg1"/>
                </a:solidFill>
                <a:latin typeface="Lucida Sans" pitchFamily="34" charset="0"/>
              </a:rPr>
              <a:t>do Movimento Espírita</a:t>
            </a:r>
            <a:r>
              <a:rPr lang="pt-BR" sz="2800" b="1" dirty="0">
                <a:solidFill>
                  <a:schemeClr val="bg1"/>
                </a:solidFill>
                <a:latin typeface="Lucida Sans" pitchFamily="34" charset="0"/>
              </a:rPr>
              <a:t>.</a:t>
            </a:r>
          </a:p>
        </p:txBody>
      </p:sp>
      <p:pic>
        <p:nvPicPr>
          <p:cNvPr id="16" name="Picture 1" descr="C:\Users\Leila\Documents\animações\Estudo\reuniao mediuni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20355">
            <a:off x="7329391" y="432180"/>
            <a:ext cx="1409853" cy="1184277"/>
          </a:xfrm>
          <a:prstGeom prst="rect">
            <a:avLst/>
          </a:prstGeom>
          <a:noFill/>
          <a:ln w="19050">
            <a:solidFill>
              <a:schemeClr val="bg1">
                <a:lumMod val="95000"/>
                <a:lumOff val="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5361" name="Picture 1" descr="C:\Users\Leila\Documents\animações\JESUS\escuta-de-jes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28954">
            <a:off x="755576" y="3915528"/>
            <a:ext cx="1428751" cy="1271588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2" descr="http://t1.gstatic.com/images?q=tbn:ANd9GcTE-IzGyl0vkjaySWVpLQJaxl6PRjqKJAXctTaQ-5t3V3QgTksPqpy0JH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3789040"/>
            <a:ext cx="1026790" cy="1452176"/>
          </a:xfrm>
          <a:prstGeom prst="rect">
            <a:avLst/>
          </a:prstGeom>
          <a:noFill/>
          <a:ln w="28575">
            <a:solidFill>
              <a:srgbClr val="00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087196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undoAzulClaroGran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339752" y="764704"/>
            <a:ext cx="6264696" cy="216024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softEdge rad="127000"/>
          </a:effectLst>
        </p:spPr>
        <p:txBody>
          <a:bodyPr>
            <a:noAutofit/>
          </a:bodyPr>
          <a:lstStyle>
            <a:lvl1pPr marL="273050" indent="-2730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30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2088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pt-BR" sz="2000" b="1" dirty="0" smtClean="0">
              <a:solidFill>
                <a:srgbClr val="002060"/>
              </a:solidFill>
              <a:latin typeface="Arial Rounded MT Bold" pitchFamily="34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pt-BR" sz="2000" b="1" dirty="0" smtClean="0">
                <a:solidFill>
                  <a:schemeClr val="tx1"/>
                </a:solidFill>
                <a:latin typeface="Lucida Sans" pitchFamily="34" charset="0"/>
                <a:cs typeface="Times New Roman" pitchFamily="18" charset="0"/>
              </a:rPr>
              <a:t>O alcance das irradiações é </a:t>
            </a:r>
            <a:r>
              <a:rPr lang="pt-BR" b="1" dirty="0" smtClean="0">
                <a:solidFill>
                  <a:schemeClr val="tx1"/>
                </a:solidFill>
                <a:latin typeface="Lucida Sans" pitchFamily="34" charset="0"/>
                <a:cs typeface="Times New Roman" pitchFamily="18" charset="0"/>
              </a:rPr>
              <a:t>ilimitado</a:t>
            </a:r>
            <a:r>
              <a:rPr lang="pt-BR" sz="2000" b="1" dirty="0" smtClean="0">
                <a:solidFill>
                  <a:schemeClr val="tx1"/>
                </a:solidFill>
                <a:latin typeface="Lucida Sans" pitchFamily="34" charset="0"/>
                <a:cs typeface="Times New Roman" pitchFamily="18" charset="0"/>
              </a:rPr>
              <a:t>, podendo ser dirigidas aos seres encarnados ou aos desencarnados; A </a:t>
            </a:r>
            <a:r>
              <a:rPr lang="pt-BR" b="1" dirty="0" smtClean="0">
                <a:solidFill>
                  <a:schemeClr val="tx1"/>
                </a:solidFill>
                <a:latin typeface="Lucida Sans" pitchFamily="34" charset="0"/>
                <a:cs typeface="Times New Roman" pitchFamily="18" charset="0"/>
              </a:rPr>
              <a:t>distância não é obstáculo </a:t>
            </a:r>
            <a:r>
              <a:rPr lang="pt-BR" sz="2000" b="1" dirty="0" smtClean="0">
                <a:solidFill>
                  <a:schemeClr val="tx1"/>
                </a:solidFill>
                <a:latin typeface="Lucida Sans" pitchFamily="34" charset="0"/>
                <a:cs typeface="Times New Roman" pitchFamily="18" charset="0"/>
              </a:rPr>
              <a:t>para as emissões produzidas pelas nossas irradiações.</a:t>
            </a:r>
          </a:p>
          <a:p>
            <a:pPr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pt-BR" sz="2000" b="1" dirty="0" smtClean="0">
              <a:solidFill>
                <a:schemeClr val="tx1"/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 rot="487153">
            <a:off x="541338" y="3511430"/>
            <a:ext cx="5070475" cy="1511300"/>
          </a:xfrm>
          <a:prstGeom prst="moon">
            <a:avLst>
              <a:gd name="adj" fmla="val 2519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7" name="Freeform 2"/>
          <p:cNvSpPr>
            <a:spLocks/>
          </p:cNvSpPr>
          <p:nvPr/>
        </p:nvSpPr>
        <p:spPr bwMode="auto">
          <a:xfrm>
            <a:off x="1115616" y="5358978"/>
            <a:ext cx="960437" cy="1022350"/>
          </a:xfrm>
          <a:custGeom>
            <a:avLst/>
            <a:gdLst>
              <a:gd name="T0" fmla="*/ 2147483647 w 681"/>
              <a:gd name="T1" fmla="*/ 2147483647 h 644"/>
              <a:gd name="T2" fmla="*/ 2147483647 w 681"/>
              <a:gd name="T3" fmla="*/ 2147483647 h 644"/>
              <a:gd name="T4" fmla="*/ 2147483647 w 681"/>
              <a:gd name="T5" fmla="*/ 2147483647 h 644"/>
              <a:gd name="T6" fmla="*/ 2147483647 w 681"/>
              <a:gd name="T7" fmla="*/ 2147483647 h 644"/>
              <a:gd name="T8" fmla="*/ 2147483647 w 681"/>
              <a:gd name="T9" fmla="*/ 2147483647 h 644"/>
              <a:gd name="T10" fmla="*/ 2147483647 w 681"/>
              <a:gd name="T11" fmla="*/ 2147483647 h 644"/>
              <a:gd name="T12" fmla="*/ 2147483647 w 681"/>
              <a:gd name="T13" fmla="*/ 2147483647 h 644"/>
              <a:gd name="T14" fmla="*/ 2147483647 w 681"/>
              <a:gd name="T15" fmla="*/ 2147483647 h 644"/>
              <a:gd name="T16" fmla="*/ 2147483647 w 681"/>
              <a:gd name="T17" fmla="*/ 2147483647 h 644"/>
              <a:gd name="T18" fmla="*/ 2147483647 w 681"/>
              <a:gd name="T19" fmla="*/ 2147483647 h 644"/>
              <a:gd name="T20" fmla="*/ 2147483647 w 681"/>
              <a:gd name="T21" fmla="*/ 2147483647 h 644"/>
              <a:gd name="T22" fmla="*/ 2147483647 w 681"/>
              <a:gd name="T23" fmla="*/ 2147483647 h 644"/>
              <a:gd name="T24" fmla="*/ 2147483647 w 681"/>
              <a:gd name="T25" fmla="*/ 2147483647 h 644"/>
              <a:gd name="T26" fmla="*/ 2147483647 w 681"/>
              <a:gd name="T27" fmla="*/ 2147483647 h 644"/>
              <a:gd name="T28" fmla="*/ 2147483647 w 681"/>
              <a:gd name="T29" fmla="*/ 2147483647 h 644"/>
              <a:gd name="T30" fmla="*/ 2147483647 w 681"/>
              <a:gd name="T31" fmla="*/ 2147483647 h 644"/>
              <a:gd name="T32" fmla="*/ 2147483647 w 681"/>
              <a:gd name="T33" fmla="*/ 2147483647 h 644"/>
              <a:gd name="T34" fmla="*/ 2147483647 w 681"/>
              <a:gd name="T35" fmla="*/ 2147483647 h 644"/>
              <a:gd name="T36" fmla="*/ 2147483647 w 681"/>
              <a:gd name="T37" fmla="*/ 2147483647 h 644"/>
              <a:gd name="T38" fmla="*/ 2147483647 w 681"/>
              <a:gd name="T39" fmla="*/ 2147483647 h 644"/>
              <a:gd name="T40" fmla="*/ 2147483647 w 681"/>
              <a:gd name="T41" fmla="*/ 2147483647 h 644"/>
              <a:gd name="T42" fmla="*/ 2147483647 w 681"/>
              <a:gd name="T43" fmla="*/ 2147483647 h 64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681"/>
              <a:gd name="T67" fmla="*/ 0 h 644"/>
              <a:gd name="T68" fmla="*/ 681 w 681"/>
              <a:gd name="T69" fmla="*/ 644 h 644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681" h="644">
                <a:moveTo>
                  <a:pt x="143" y="615"/>
                </a:moveTo>
                <a:cubicBezTo>
                  <a:pt x="163" y="560"/>
                  <a:pt x="167" y="495"/>
                  <a:pt x="125" y="450"/>
                </a:cubicBezTo>
                <a:cubicBezTo>
                  <a:pt x="112" y="412"/>
                  <a:pt x="93" y="381"/>
                  <a:pt x="70" y="350"/>
                </a:cubicBezTo>
                <a:cubicBezTo>
                  <a:pt x="57" y="332"/>
                  <a:pt x="34" y="295"/>
                  <a:pt x="34" y="295"/>
                </a:cubicBezTo>
                <a:cubicBezTo>
                  <a:pt x="13" y="230"/>
                  <a:pt x="0" y="156"/>
                  <a:pt x="79" y="130"/>
                </a:cubicBezTo>
                <a:cubicBezTo>
                  <a:pt x="113" y="98"/>
                  <a:pt x="163" y="91"/>
                  <a:pt x="207" y="75"/>
                </a:cubicBezTo>
                <a:cubicBezTo>
                  <a:pt x="240" y="44"/>
                  <a:pt x="218" y="60"/>
                  <a:pt x="281" y="39"/>
                </a:cubicBezTo>
                <a:cubicBezTo>
                  <a:pt x="290" y="36"/>
                  <a:pt x="308" y="30"/>
                  <a:pt x="308" y="30"/>
                </a:cubicBezTo>
                <a:cubicBezTo>
                  <a:pt x="381" y="33"/>
                  <a:pt x="481" y="0"/>
                  <a:pt x="527" y="57"/>
                </a:cubicBezTo>
                <a:cubicBezTo>
                  <a:pt x="577" y="120"/>
                  <a:pt x="489" y="53"/>
                  <a:pt x="564" y="103"/>
                </a:cubicBezTo>
                <a:cubicBezTo>
                  <a:pt x="567" y="112"/>
                  <a:pt x="568" y="122"/>
                  <a:pt x="573" y="130"/>
                </a:cubicBezTo>
                <a:cubicBezTo>
                  <a:pt x="577" y="138"/>
                  <a:pt x="589" y="141"/>
                  <a:pt x="591" y="149"/>
                </a:cubicBezTo>
                <a:cubicBezTo>
                  <a:pt x="616" y="249"/>
                  <a:pt x="577" y="257"/>
                  <a:pt x="665" y="313"/>
                </a:cubicBezTo>
                <a:cubicBezTo>
                  <a:pt x="681" y="362"/>
                  <a:pt x="664" y="357"/>
                  <a:pt x="619" y="368"/>
                </a:cubicBezTo>
                <a:cubicBezTo>
                  <a:pt x="584" y="476"/>
                  <a:pt x="616" y="367"/>
                  <a:pt x="591" y="487"/>
                </a:cubicBezTo>
                <a:cubicBezTo>
                  <a:pt x="589" y="496"/>
                  <a:pt x="591" y="510"/>
                  <a:pt x="582" y="514"/>
                </a:cubicBezTo>
                <a:cubicBezTo>
                  <a:pt x="563" y="524"/>
                  <a:pt x="539" y="520"/>
                  <a:pt x="518" y="523"/>
                </a:cubicBezTo>
                <a:cubicBezTo>
                  <a:pt x="485" y="535"/>
                  <a:pt x="457" y="540"/>
                  <a:pt x="427" y="560"/>
                </a:cubicBezTo>
                <a:cubicBezTo>
                  <a:pt x="412" y="604"/>
                  <a:pt x="431" y="626"/>
                  <a:pt x="381" y="642"/>
                </a:cubicBezTo>
                <a:cubicBezTo>
                  <a:pt x="311" y="639"/>
                  <a:pt x="240" y="644"/>
                  <a:pt x="171" y="633"/>
                </a:cubicBezTo>
                <a:cubicBezTo>
                  <a:pt x="160" y="631"/>
                  <a:pt x="142" y="607"/>
                  <a:pt x="153" y="606"/>
                </a:cubicBezTo>
                <a:cubicBezTo>
                  <a:pt x="256" y="596"/>
                  <a:pt x="360" y="606"/>
                  <a:pt x="463" y="606"/>
                </a:cubicBezTo>
              </a:path>
            </a:pathLst>
          </a:custGeom>
          <a:solidFill>
            <a:srgbClr val="CC9900"/>
          </a:solidFill>
          <a:ln w="9525" cap="flat" cmpd="sng">
            <a:solidFill>
              <a:srgbClr val="DDEC6A"/>
            </a:solidFill>
            <a:prstDash val="solid"/>
            <a:round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547664" y="4108673"/>
            <a:ext cx="3733800" cy="1552575"/>
          </a:xfrm>
          <a:custGeom>
            <a:avLst/>
            <a:gdLst>
              <a:gd name="T0" fmla="*/ 0 w 888"/>
              <a:gd name="T1" fmla="*/ 2147483647 h 553"/>
              <a:gd name="T2" fmla="*/ 2147483647 w 888"/>
              <a:gd name="T3" fmla="*/ 2147483647 h 553"/>
              <a:gd name="T4" fmla="*/ 2147483647 w 888"/>
              <a:gd name="T5" fmla="*/ 2147483647 h 553"/>
              <a:gd name="T6" fmla="*/ 2147483647 w 888"/>
              <a:gd name="T7" fmla="*/ 2147483647 h 553"/>
              <a:gd name="T8" fmla="*/ 2147483647 w 888"/>
              <a:gd name="T9" fmla="*/ 2147483647 h 553"/>
              <a:gd name="T10" fmla="*/ 2147483647 w 888"/>
              <a:gd name="T11" fmla="*/ 2147483647 h 553"/>
              <a:gd name="T12" fmla="*/ 2147483647 w 888"/>
              <a:gd name="T13" fmla="*/ 2147483647 h 553"/>
              <a:gd name="T14" fmla="*/ 2147483647 w 888"/>
              <a:gd name="T15" fmla="*/ 2147483647 h 553"/>
              <a:gd name="T16" fmla="*/ 2147483647 w 888"/>
              <a:gd name="T17" fmla="*/ 2147483647 h 553"/>
              <a:gd name="T18" fmla="*/ 2147483647 w 888"/>
              <a:gd name="T19" fmla="*/ 2147483647 h 553"/>
              <a:gd name="T20" fmla="*/ 2147483647 w 888"/>
              <a:gd name="T21" fmla="*/ 2147483647 h 553"/>
              <a:gd name="T22" fmla="*/ 2147483647 w 888"/>
              <a:gd name="T23" fmla="*/ 2147483647 h 553"/>
              <a:gd name="T24" fmla="*/ 2147483647 w 888"/>
              <a:gd name="T25" fmla="*/ 2147483647 h 553"/>
              <a:gd name="T26" fmla="*/ 2147483647 w 888"/>
              <a:gd name="T27" fmla="*/ 2147483647 h 553"/>
              <a:gd name="T28" fmla="*/ 2147483647 w 888"/>
              <a:gd name="T29" fmla="*/ 2147483647 h 553"/>
              <a:gd name="T30" fmla="*/ 2147483647 w 888"/>
              <a:gd name="T31" fmla="*/ 2147483647 h 553"/>
              <a:gd name="T32" fmla="*/ 2147483647 w 888"/>
              <a:gd name="T33" fmla="*/ 2147483647 h 553"/>
              <a:gd name="T34" fmla="*/ 2147483647 w 888"/>
              <a:gd name="T35" fmla="*/ 2147483647 h 553"/>
              <a:gd name="T36" fmla="*/ 2147483647 w 888"/>
              <a:gd name="T37" fmla="*/ 2147483647 h 55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88"/>
              <a:gd name="T58" fmla="*/ 0 h 553"/>
              <a:gd name="T59" fmla="*/ 888 w 888"/>
              <a:gd name="T60" fmla="*/ 553 h 55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88" h="553">
                <a:moveTo>
                  <a:pt x="0" y="553"/>
                </a:moveTo>
                <a:cubicBezTo>
                  <a:pt x="21" y="490"/>
                  <a:pt x="5" y="528"/>
                  <a:pt x="60" y="445"/>
                </a:cubicBezTo>
                <a:cubicBezTo>
                  <a:pt x="68" y="433"/>
                  <a:pt x="84" y="409"/>
                  <a:pt x="84" y="409"/>
                </a:cubicBezTo>
                <a:cubicBezTo>
                  <a:pt x="107" y="272"/>
                  <a:pt x="73" y="353"/>
                  <a:pt x="132" y="373"/>
                </a:cubicBezTo>
                <a:cubicBezTo>
                  <a:pt x="144" y="377"/>
                  <a:pt x="156" y="365"/>
                  <a:pt x="168" y="361"/>
                </a:cubicBezTo>
                <a:cubicBezTo>
                  <a:pt x="192" y="325"/>
                  <a:pt x="204" y="289"/>
                  <a:pt x="228" y="253"/>
                </a:cubicBezTo>
                <a:cubicBezTo>
                  <a:pt x="236" y="265"/>
                  <a:pt x="238" y="284"/>
                  <a:pt x="252" y="289"/>
                </a:cubicBezTo>
                <a:cubicBezTo>
                  <a:pt x="304" y="306"/>
                  <a:pt x="333" y="227"/>
                  <a:pt x="348" y="205"/>
                </a:cubicBezTo>
                <a:cubicBezTo>
                  <a:pt x="356" y="193"/>
                  <a:pt x="372" y="189"/>
                  <a:pt x="384" y="181"/>
                </a:cubicBezTo>
                <a:cubicBezTo>
                  <a:pt x="396" y="185"/>
                  <a:pt x="411" y="184"/>
                  <a:pt x="420" y="193"/>
                </a:cubicBezTo>
                <a:cubicBezTo>
                  <a:pt x="429" y="202"/>
                  <a:pt x="421" y="223"/>
                  <a:pt x="432" y="229"/>
                </a:cubicBezTo>
                <a:cubicBezTo>
                  <a:pt x="443" y="235"/>
                  <a:pt x="457" y="223"/>
                  <a:pt x="468" y="217"/>
                </a:cubicBezTo>
                <a:cubicBezTo>
                  <a:pt x="511" y="196"/>
                  <a:pt x="538" y="160"/>
                  <a:pt x="564" y="121"/>
                </a:cubicBezTo>
                <a:cubicBezTo>
                  <a:pt x="580" y="145"/>
                  <a:pt x="596" y="217"/>
                  <a:pt x="612" y="193"/>
                </a:cubicBezTo>
                <a:cubicBezTo>
                  <a:pt x="669" y="107"/>
                  <a:pt x="640" y="141"/>
                  <a:pt x="696" y="85"/>
                </a:cubicBezTo>
                <a:cubicBezTo>
                  <a:pt x="720" y="101"/>
                  <a:pt x="752" y="157"/>
                  <a:pt x="768" y="133"/>
                </a:cubicBezTo>
                <a:cubicBezTo>
                  <a:pt x="784" y="109"/>
                  <a:pt x="792" y="77"/>
                  <a:pt x="816" y="61"/>
                </a:cubicBezTo>
                <a:cubicBezTo>
                  <a:pt x="840" y="45"/>
                  <a:pt x="888" y="13"/>
                  <a:pt x="888" y="13"/>
                </a:cubicBezTo>
                <a:cubicBezTo>
                  <a:pt x="848" y="0"/>
                  <a:pt x="839" y="1"/>
                  <a:pt x="864" y="1"/>
                </a:cubicBez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oval" w="med" len="med"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0" name="Freeform 4"/>
          <p:cNvSpPr>
            <a:spLocks/>
          </p:cNvSpPr>
          <p:nvPr/>
        </p:nvSpPr>
        <p:spPr bwMode="auto">
          <a:xfrm rot="1899941">
            <a:off x="1716724" y="5260414"/>
            <a:ext cx="3733800" cy="1552575"/>
          </a:xfrm>
          <a:custGeom>
            <a:avLst/>
            <a:gdLst>
              <a:gd name="T0" fmla="*/ 0 w 888"/>
              <a:gd name="T1" fmla="*/ 2147483647 h 553"/>
              <a:gd name="T2" fmla="*/ 2147483647 w 888"/>
              <a:gd name="T3" fmla="*/ 2147483647 h 553"/>
              <a:gd name="T4" fmla="*/ 2147483647 w 888"/>
              <a:gd name="T5" fmla="*/ 2147483647 h 553"/>
              <a:gd name="T6" fmla="*/ 2147483647 w 888"/>
              <a:gd name="T7" fmla="*/ 2147483647 h 553"/>
              <a:gd name="T8" fmla="*/ 2147483647 w 888"/>
              <a:gd name="T9" fmla="*/ 2147483647 h 553"/>
              <a:gd name="T10" fmla="*/ 2147483647 w 888"/>
              <a:gd name="T11" fmla="*/ 2147483647 h 553"/>
              <a:gd name="T12" fmla="*/ 2147483647 w 888"/>
              <a:gd name="T13" fmla="*/ 2147483647 h 553"/>
              <a:gd name="T14" fmla="*/ 2147483647 w 888"/>
              <a:gd name="T15" fmla="*/ 2147483647 h 553"/>
              <a:gd name="T16" fmla="*/ 2147483647 w 888"/>
              <a:gd name="T17" fmla="*/ 2147483647 h 553"/>
              <a:gd name="T18" fmla="*/ 2147483647 w 888"/>
              <a:gd name="T19" fmla="*/ 2147483647 h 553"/>
              <a:gd name="T20" fmla="*/ 2147483647 w 888"/>
              <a:gd name="T21" fmla="*/ 2147483647 h 553"/>
              <a:gd name="T22" fmla="*/ 2147483647 w 888"/>
              <a:gd name="T23" fmla="*/ 2147483647 h 553"/>
              <a:gd name="T24" fmla="*/ 2147483647 w 888"/>
              <a:gd name="T25" fmla="*/ 2147483647 h 553"/>
              <a:gd name="T26" fmla="*/ 2147483647 w 888"/>
              <a:gd name="T27" fmla="*/ 2147483647 h 553"/>
              <a:gd name="T28" fmla="*/ 2147483647 w 888"/>
              <a:gd name="T29" fmla="*/ 2147483647 h 553"/>
              <a:gd name="T30" fmla="*/ 2147483647 w 888"/>
              <a:gd name="T31" fmla="*/ 2147483647 h 553"/>
              <a:gd name="T32" fmla="*/ 2147483647 w 888"/>
              <a:gd name="T33" fmla="*/ 2147483647 h 553"/>
              <a:gd name="T34" fmla="*/ 2147483647 w 888"/>
              <a:gd name="T35" fmla="*/ 2147483647 h 553"/>
              <a:gd name="T36" fmla="*/ 2147483647 w 888"/>
              <a:gd name="T37" fmla="*/ 2147483647 h 55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88"/>
              <a:gd name="T58" fmla="*/ 0 h 553"/>
              <a:gd name="T59" fmla="*/ 888 w 888"/>
              <a:gd name="T60" fmla="*/ 553 h 55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88" h="553">
                <a:moveTo>
                  <a:pt x="0" y="553"/>
                </a:moveTo>
                <a:cubicBezTo>
                  <a:pt x="21" y="490"/>
                  <a:pt x="5" y="528"/>
                  <a:pt x="60" y="445"/>
                </a:cubicBezTo>
                <a:cubicBezTo>
                  <a:pt x="68" y="433"/>
                  <a:pt x="84" y="409"/>
                  <a:pt x="84" y="409"/>
                </a:cubicBezTo>
                <a:cubicBezTo>
                  <a:pt x="107" y="272"/>
                  <a:pt x="73" y="353"/>
                  <a:pt x="132" y="373"/>
                </a:cubicBezTo>
                <a:cubicBezTo>
                  <a:pt x="144" y="377"/>
                  <a:pt x="156" y="365"/>
                  <a:pt x="168" y="361"/>
                </a:cubicBezTo>
                <a:cubicBezTo>
                  <a:pt x="192" y="325"/>
                  <a:pt x="204" y="289"/>
                  <a:pt x="228" y="253"/>
                </a:cubicBezTo>
                <a:cubicBezTo>
                  <a:pt x="236" y="265"/>
                  <a:pt x="238" y="284"/>
                  <a:pt x="252" y="289"/>
                </a:cubicBezTo>
                <a:cubicBezTo>
                  <a:pt x="304" y="306"/>
                  <a:pt x="333" y="227"/>
                  <a:pt x="348" y="205"/>
                </a:cubicBezTo>
                <a:cubicBezTo>
                  <a:pt x="356" y="193"/>
                  <a:pt x="372" y="189"/>
                  <a:pt x="384" y="181"/>
                </a:cubicBezTo>
                <a:cubicBezTo>
                  <a:pt x="396" y="185"/>
                  <a:pt x="411" y="184"/>
                  <a:pt x="420" y="193"/>
                </a:cubicBezTo>
                <a:cubicBezTo>
                  <a:pt x="429" y="202"/>
                  <a:pt x="421" y="223"/>
                  <a:pt x="432" y="229"/>
                </a:cubicBezTo>
                <a:cubicBezTo>
                  <a:pt x="443" y="235"/>
                  <a:pt x="457" y="223"/>
                  <a:pt x="468" y="217"/>
                </a:cubicBezTo>
                <a:cubicBezTo>
                  <a:pt x="511" y="196"/>
                  <a:pt x="538" y="160"/>
                  <a:pt x="564" y="121"/>
                </a:cubicBezTo>
                <a:cubicBezTo>
                  <a:pt x="580" y="145"/>
                  <a:pt x="596" y="217"/>
                  <a:pt x="612" y="193"/>
                </a:cubicBezTo>
                <a:cubicBezTo>
                  <a:pt x="669" y="107"/>
                  <a:pt x="640" y="141"/>
                  <a:pt x="696" y="85"/>
                </a:cubicBezTo>
                <a:cubicBezTo>
                  <a:pt x="720" y="101"/>
                  <a:pt x="752" y="157"/>
                  <a:pt x="768" y="133"/>
                </a:cubicBezTo>
                <a:cubicBezTo>
                  <a:pt x="784" y="109"/>
                  <a:pt x="792" y="77"/>
                  <a:pt x="816" y="61"/>
                </a:cubicBezTo>
                <a:cubicBezTo>
                  <a:pt x="840" y="45"/>
                  <a:pt x="888" y="13"/>
                  <a:pt x="888" y="13"/>
                </a:cubicBezTo>
                <a:cubicBezTo>
                  <a:pt x="848" y="0"/>
                  <a:pt x="839" y="1"/>
                  <a:pt x="864" y="1"/>
                </a:cubicBez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oval" w="med" len="med"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5508104" y="5372943"/>
            <a:ext cx="1776859" cy="1368425"/>
          </a:xfrm>
          <a:prstGeom prst="cloudCallout">
            <a:avLst>
              <a:gd name="adj1" fmla="val 135457"/>
              <a:gd name="adj2" fmla="val 78703"/>
            </a:avLst>
          </a:prstGeom>
          <a:gradFill rotWithShape="1">
            <a:gsLst>
              <a:gs pos="0">
                <a:schemeClr val="bg2"/>
              </a:gs>
              <a:gs pos="100000">
                <a:schemeClr val="folHlink">
                  <a:alpha val="50000"/>
                </a:scheme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pt-B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fluidos</a:t>
            </a: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 rot="20762167">
            <a:off x="3003042" y="4780317"/>
            <a:ext cx="5689607" cy="1439862"/>
          </a:xfrm>
          <a:prstGeom prst="moon">
            <a:avLst>
              <a:gd name="adj" fmla="val 4727"/>
            </a:avLst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pt-BR"/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 rot="9252361">
            <a:off x="6525650" y="3261919"/>
            <a:ext cx="2154237" cy="1198562"/>
          </a:xfrm>
          <a:prstGeom prst="moon">
            <a:avLst>
              <a:gd name="adj" fmla="val 4738"/>
            </a:avLst>
          </a:prstGeom>
          <a:solidFill>
            <a:schemeClr val="accent5">
              <a:lumMod val="5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323528" y="260648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rmine Tango" pitchFamily="66" charset="0"/>
              </a:rPr>
              <a:t>Irradiação Mental    </a:t>
            </a:r>
            <a:endParaRPr lang="pt-BR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rmine Tango" pitchFamily="66" charset="0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1331640" y="3429000"/>
            <a:ext cx="1008112" cy="720080"/>
          </a:xfrm>
          <a:prstGeom prst="ellipse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1475656" y="3573016"/>
            <a:ext cx="6805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hangingPunct="0">
              <a:defRPr/>
            </a:pPr>
            <a:r>
              <a:rPr lang="pt-BR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FCU</a:t>
            </a:r>
            <a:endParaRPr lang="pt-BR" sz="2400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14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" presetClass="entr" presetSubtype="1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" presetClass="entr" presetSubtype="1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xit" presetSubtype="9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8" grpId="1" animBg="1"/>
      <p:bldP spid="10" grpId="0" animBg="1"/>
      <p:bldP spid="10" grpId="1" animBg="1"/>
      <p:bldP spid="12" grpId="0" animBg="1"/>
      <p:bldP spid="13" grpId="0" animBg="1"/>
      <p:bldP spid="1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undoAzulClaroGran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4623"/>
            <a:ext cx="9144000" cy="6857999"/>
          </a:xfrm>
          <a:prstGeom prst="rect">
            <a:avLst/>
          </a:prstGeom>
        </p:spPr>
      </p:pic>
      <p:pic>
        <p:nvPicPr>
          <p:cNvPr id="4" name="Imagem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6672"/>
            <a:ext cx="8424936" cy="547260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1691680" y="1427292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rgbClr val="C00000"/>
                </a:solidFill>
                <a:latin typeface="Lucida Sans" pitchFamily="34" charset="0"/>
                <a:cs typeface="Times New Roman" pitchFamily="18" charset="0"/>
              </a:rPr>
              <a:t>Recolhido em prece, o homem de boa vontade recebe recursos do Plano Superior, </a:t>
            </a:r>
          </a:p>
        </p:txBody>
      </p:sp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2771800" y="4725144"/>
            <a:ext cx="40331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rgbClr val="C00000"/>
                </a:solidFill>
                <a:latin typeface="Lucida Sans" pitchFamily="34" charset="0"/>
                <a:cs typeface="Times New Roman" pitchFamily="18" charset="0"/>
              </a:rPr>
              <a:t>projetando-os</a:t>
            </a:r>
          </a:p>
          <a:p>
            <a:pPr algn="ctr">
              <a:defRPr/>
            </a:pPr>
            <a:r>
              <a:rPr lang="pt-BR" sz="2400" b="1" dirty="0" smtClean="0">
                <a:solidFill>
                  <a:srgbClr val="C00000"/>
                </a:solidFill>
                <a:latin typeface="Lucida Sans" pitchFamily="34" charset="0"/>
                <a:cs typeface="Times New Roman" pitchFamily="18" charset="0"/>
              </a:rPr>
              <a:t>depois </a:t>
            </a:r>
            <a:r>
              <a:rPr lang="pt-BR" sz="2400" b="1" dirty="0">
                <a:solidFill>
                  <a:srgbClr val="C00000"/>
                </a:solidFill>
                <a:latin typeface="Lucida Sans" pitchFamily="34" charset="0"/>
                <a:cs typeface="Times New Roman" pitchFamily="18" charset="0"/>
              </a:rPr>
              <a:t>na direção dos necessitados.</a:t>
            </a: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4283968" y="6165404"/>
            <a:ext cx="4320158" cy="21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  <a:buFont typeface="Arial" charset="0"/>
              <a:buNone/>
            </a:pPr>
            <a:r>
              <a:rPr lang="pt-BR" sz="1400" b="1" dirty="0">
                <a:cs typeface="Times New Roman" pitchFamily="18" charset="0"/>
              </a:rPr>
              <a:t>“Estudando a Mediunidade” </a:t>
            </a:r>
            <a:r>
              <a:rPr lang="pt-BR" sz="1400" dirty="0">
                <a:cs typeface="Times New Roman" pitchFamily="18" charset="0"/>
              </a:rPr>
              <a:t>– Martins </a:t>
            </a:r>
            <a:r>
              <a:rPr lang="pt-BR" sz="1400" dirty="0" err="1">
                <a:cs typeface="Times New Roman" pitchFamily="18" charset="0"/>
              </a:rPr>
              <a:t>Peralva</a:t>
            </a:r>
            <a:r>
              <a:rPr lang="pt-BR" sz="1400" dirty="0">
                <a:cs typeface="Times New Roman" pitchFamily="18" charset="0"/>
              </a:rPr>
              <a:t>, cap. 27</a:t>
            </a:r>
          </a:p>
        </p:txBody>
      </p:sp>
    </p:spTree>
    <p:extLst>
      <p:ext uri="{BB962C8B-B14F-4D97-AF65-F5344CB8AC3E}">
        <p14:creationId xmlns:p14="http://schemas.microsoft.com/office/powerpoint/2010/main" val="236121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202161" y="116632"/>
            <a:ext cx="2593975" cy="522288"/>
          </a:xfrm>
          <a:prstGeom prst="rect">
            <a:avLst/>
          </a:prstGeom>
          <a:solidFill>
            <a:srgbClr val="F9FCFD"/>
          </a:solidFill>
          <a:ln w="38100" algn="ctr">
            <a:solidFill>
              <a:srgbClr val="00CC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Lucida Sans" pitchFamily="34" charset="0"/>
                <a:cs typeface="+mn-cs"/>
              </a:rPr>
              <a:t>Participantes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7504" y="980728"/>
            <a:ext cx="8892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F9F9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O coordenador e colaboradores dessa atividade devem </a:t>
            </a:r>
            <a:endParaRPr lang="pt-BR" sz="2400" dirty="0">
              <a:solidFill>
                <a:srgbClr val="F9F9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755576" y="2780928"/>
            <a:ext cx="7704087" cy="1477963"/>
          </a:xfrm>
          <a:prstGeom prst="rect">
            <a:avLst/>
          </a:prstGeom>
          <a:solidFill>
            <a:srgbClr val="FFFFCC"/>
          </a:solidFill>
          <a:ln w="28575">
            <a:solidFill>
              <a:srgbClr val="001A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  <a:lumOff val="5000"/>
                </a:schemeClr>
              </a:buClr>
              <a:buFont typeface="Wingdings" pitchFamily="2" charset="2"/>
              <a:buChar char="Ø"/>
              <a:defRPr/>
            </a:pPr>
            <a:r>
              <a:rPr lang="pt-BR" sz="2400" b="1" dirty="0">
                <a:latin typeface="Lucida Sans" pitchFamily="34" charset="0"/>
              </a:rPr>
              <a:t> ter </a:t>
            </a:r>
            <a:r>
              <a:rPr lang="pt-BR" sz="2400" b="1" i="1" u="sng" dirty="0">
                <a:latin typeface="Lucida Sans" pitchFamily="34" charset="0"/>
              </a:rPr>
              <a:t>conhecimento evangélico-doutrinário</a:t>
            </a:r>
            <a:r>
              <a:rPr lang="pt-BR" sz="2400" b="1" dirty="0">
                <a:latin typeface="Lucida Sans" pitchFamily="34" charset="0"/>
              </a:rPr>
              <a:t>, maturidade emocional, bom senso, afetividade, naturalidade;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56345" y="5437673"/>
            <a:ext cx="7704087" cy="1015663"/>
          </a:xfrm>
          <a:prstGeom prst="rect">
            <a:avLst/>
          </a:prstGeom>
          <a:solidFill>
            <a:srgbClr val="FFFFCC"/>
          </a:solidFill>
          <a:ln w="28575">
            <a:solidFill>
              <a:srgbClr val="001A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  <a:lumOff val="5000"/>
                </a:schemeClr>
              </a:buClr>
              <a:buFont typeface="Wingdings" pitchFamily="2" charset="2"/>
              <a:buChar char="Ø"/>
              <a:defRPr/>
            </a:pPr>
            <a:r>
              <a:rPr lang="pt-BR" sz="2400" b="1" dirty="0">
                <a:latin typeface="Lucida Sans" pitchFamily="34" charset="0"/>
              </a:rPr>
              <a:t> ser treinados na irradiação e </a:t>
            </a:r>
            <a:r>
              <a:rPr lang="pt-BR" sz="2400" b="1" i="1" u="sng" dirty="0">
                <a:latin typeface="Lucida Sans" pitchFamily="34" charset="0"/>
              </a:rPr>
              <a:t>disciplina menta</a:t>
            </a:r>
            <a:r>
              <a:rPr lang="pt-BR" sz="2400" b="1" dirty="0">
                <a:latin typeface="Lucida Sans" pitchFamily="34" charset="0"/>
              </a:rPr>
              <a:t>l, para sustentação vibratória.  </a:t>
            </a:r>
          </a:p>
        </p:txBody>
      </p:sp>
      <p:pic>
        <p:nvPicPr>
          <p:cNvPr id="51206" name="Picture 6" descr="http://2010.kardec.es/pt/images/lacodificac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8187" y="1556792"/>
            <a:ext cx="2426301" cy="976512"/>
          </a:xfrm>
          <a:prstGeom prst="rect">
            <a:avLst/>
          </a:prstGeom>
          <a:noFill/>
          <a:ln w="12700">
            <a:solidFill>
              <a:schemeClr val="bg1">
                <a:lumMod val="95000"/>
                <a:lumOff val="5000"/>
              </a:schemeClr>
            </a:solidFill>
          </a:ln>
          <a:effectLst/>
        </p:spPr>
      </p:pic>
      <p:pic>
        <p:nvPicPr>
          <p:cNvPr id="51208" name="Picture 8" descr="http://t3.gstatic.com/images?q=tbn:ANd9GcT_TF7BLLE7aOVUe9mkaFd-54kayDPCRhrqBRieyyE1DqEwUK23mKF1qS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149080"/>
            <a:ext cx="1368152" cy="1393489"/>
          </a:xfrm>
          <a:prstGeom prst="rect">
            <a:avLst/>
          </a:prstGeom>
          <a:noFill/>
          <a:ln w="28575">
            <a:solidFill>
              <a:schemeClr val="bg1">
                <a:lumMod val="95000"/>
                <a:lumOff val="5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94314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3.bp.blogspot.com/_nIKjMEB8DsU/SpmScNp_QAI/AAAAAAAAHGk/-1309VjhF_4/s320/palestraspodermentebu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" y="44624"/>
            <a:ext cx="8964488" cy="672936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3" name="CaixaDeTexto 2"/>
          <p:cNvSpPr txBox="1"/>
          <p:nvPr/>
        </p:nvSpPr>
        <p:spPr>
          <a:xfrm>
            <a:off x="1331640" y="25460"/>
            <a:ext cx="6336705" cy="523220"/>
          </a:xfrm>
          <a:prstGeom prst="rect">
            <a:avLst/>
          </a:prstGeom>
          <a:solidFill>
            <a:srgbClr val="0000CC"/>
          </a:solidFill>
          <a:ln w="38100" algn="ctr">
            <a:solidFill>
              <a:srgbClr val="00CC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 smtClean="0">
                <a:latin typeface="Lucida Sans" pitchFamily="34" charset="0"/>
                <a:cs typeface="+mn-cs"/>
              </a:rPr>
              <a:t>Desenvolvimento das Atividades</a:t>
            </a:r>
            <a:endParaRPr lang="pt-BR" sz="2800" b="1" dirty="0">
              <a:latin typeface="Lucida Sans" pitchFamily="34" charset="0"/>
              <a:cs typeface="+mn-cs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79512" y="1052736"/>
            <a:ext cx="68407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CC3300"/>
              </a:buClr>
              <a:buFontTx/>
              <a:buChar char="•"/>
            </a:pPr>
            <a:r>
              <a:rPr lang="pt-BR" sz="2800" b="1" dirty="0"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00153E"/>
                </a:solidFill>
                <a:latin typeface="+mj-lt"/>
              </a:rPr>
              <a:t>Pode utilizar música suave no </a:t>
            </a:r>
            <a:r>
              <a:rPr lang="pt-BR" sz="2400" b="1" dirty="0" smtClean="0">
                <a:solidFill>
                  <a:srgbClr val="00153E"/>
                </a:solidFill>
                <a:latin typeface="+mj-lt"/>
              </a:rPr>
              <a:t>ambiente</a:t>
            </a:r>
            <a:endParaRPr lang="pt-BR" sz="2400" b="1" dirty="0">
              <a:solidFill>
                <a:srgbClr val="00153E"/>
              </a:solidFill>
              <a:latin typeface="+mj-lt"/>
            </a:endParaRPr>
          </a:p>
        </p:txBody>
      </p:sp>
      <p:pic>
        <p:nvPicPr>
          <p:cNvPr id="5" name="Picture 10" descr="MCj043265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908720"/>
            <a:ext cx="9286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763688" y="2204864"/>
            <a:ext cx="648072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CC3300"/>
              </a:buClr>
              <a:buFontTx/>
              <a:buChar char="•"/>
            </a:pPr>
            <a:r>
              <a:rPr lang="pt-BR" sz="2800" b="1" dirty="0"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00153E"/>
                </a:solidFill>
                <a:latin typeface="+mj-lt"/>
              </a:rPr>
              <a:t>Leitura preparatória </a:t>
            </a:r>
            <a:r>
              <a:rPr lang="pt-BR" b="1" dirty="0">
                <a:solidFill>
                  <a:srgbClr val="00153E"/>
                </a:solidFill>
                <a:latin typeface="+mj-lt"/>
              </a:rPr>
              <a:t>(Pão Nosso, Fonte Viva, Vinha de </a:t>
            </a:r>
            <a:r>
              <a:rPr lang="pt-BR" b="1" dirty="0" smtClean="0">
                <a:solidFill>
                  <a:srgbClr val="00153E"/>
                </a:solidFill>
                <a:latin typeface="+mj-lt"/>
              </a:rPr>
              <a:t>Luz., ou ESE.)</a:t>
            </a:r>
            <a:r>
              <a:rPr lang="pt-BR" sz="2400" b="1" dirty="0" smtClean="0">
                <a:solidFill>
                  <a:srgbClr val="00153E"/>
                </a:solidFill>
                <a:latin typeface="+mj-lt"/>
              </a:rPr>
              <a:t> </a:t>
            </a:r>
            <a:r>
              <a:rPr lang="pt-BR" sz="2400" b="1" dirty="0">
                <a:solidFill>
                  <a:srgbClr val="00153E"/>
                </a:solidFill>
                <a:latin typeface="+mj-lt"/>
              </a:rPr>
              <a:t>– </a:t>
            </a:r>
            <a:r>
              <a:rPr lang="pt-BR" sz="2000" b="1" dirty="0">
                <a:solidFill>
                  <a:srgbClr val="00153E"/>
                </a:solidFill>
                <a:latin typeface="+mj-lt"/>
              </a:rPr>
              <a:t>10 minutos</a:t>
            </a:r>
          </a:p>
        </p:txBody>
      </p:sp>
      <p:pic>
        <p:nvPicPr>
          <p:cNvPr id="52226" name="Picture 2" descr="C:\Users\Leila\Documents\animações\images (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94032">
            <a:off x="467544" y="1988840"/>
            <a:ext cx="1285875" cy="1066800"/>
          </a:xfrm>
          <a:prstGeom prst="rect">
            <a:avLst/>
          </a:prstGeom>
          <a:noFill/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979712" y="3645024"/>
            <a:ext cx="3972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C3300"/>
              </a:buClr>
              <a:buFontTx/>
              <a:buChar char="•"/>
            </a:pPr>
            <a:r>
              <a:rPr lang="pt-BR" sz="2800" b="1" dirty="0"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00153E"/>
                </a:solidFill>
                <a:latin typeface="+mj-lt"/>
              </a:rPr>
              <a:t>Prece inicial – </a:t>
            </a:r>
            <a:r>
              <a:rPr lang="pt-BR" sz="2000" b="1" dirty="0">
                <a:solidFill>
                  <a:srgbClr val="00153E"/>
                </a:solidFill>
                <a:latin typeface="+mj-lt"/>
              </a:rPr>
              <a:t>2 minutos</a:t>
            </a:r>
          </a:p>
        </p:txBody>
      </p:sp>
      <p:pic>
        <p:nvPicPr>
          <p:cNvPr id="52227" name="Picture 3" descr="C:\Users\Leila\Documents\animações\images (25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501008"/>
            <a:ext cx="1152128" cy="1152128"/>
          </a:xfrm>
          <a:prstGeom prst="rect">
            <a:avLst/>
          </a:prstGeom>
          <a:noFill/>
          <a:ln w="28575">
            <a:solidFill>
              <a:srgbClr val="F9FCFD"/>
            </a:solidFill>
          </a:ln>
        </p:spPr>
      </p:pic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259632" y="4797152"/>
            <a:ext cx="383149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C3300"/>
              </a:buClr>
              <a:buFontTx/>
              <a:buChar char="•"/>
            </a:pPr>
            <a:r>
              <a:rPr lang="pt-BR" sz="2800" b="1" dirty="0"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00153E"/>
                </a:solidFill>
                <a:latin typeface="+mj-lt"/>
              </a:rPr>
              <a:t>Vibraçõe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s </a:t>
            </a:r>
            <a:r>
              <a:rPr lang="pt-BR" sz="2400" b="1" dirty="0">
                <a:solidFill>
                  <a:srgbClr val="00153E"/>
                </a:solidFill>
                <a:latin typeface="+mj-lt"/>
              </a:rPr>
              <a:t>-  </a:t>
            </a:r>
            <a:r>
              <a:rPr lang="pt-BR" sz="2000" b="1" dirty="0">
                <a:solidFill>
                  <a:srgbClr val="00153E"/>
                </a:solidFill>
                <a:latin typeface="+mj-lt"/>
              </a:rPr>
              <a:t>20 minutos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691680" y="6093296"/>
            <a:ext cx="37385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C3300"/>
              </a:buClr>
              <a:buFontTx/>
              <a:buChar char="•"/>
            </a:pPr>
            <a:r>
              <a:rPr lang="pt-BR" sz="2800" b="1" dirty="0"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00153E"/>
                </a:solidFill>
                <a:latin typeface="+mj-lt"/>
              </a:rPr>
              <a:t>Prece final – </a:t>
            </a:r>
            <a:r>
              <a:rPr lang="pt-BR" sz="2000" b="1" dirty="0">
                <a:solidFill>
                  <a:srgbClr val="00153E"/>
                </a:solidFill>
                <a:latin typeface="+mj-lt"/>
              </a:rPr>
              <a:t>2 minutos</a:t>
            </a:r>
          </a:p>
        </p:txBody>
      </p:sp>
      <p:pic>
        <p:nvPicPr>
          <p:cNvPr id="52231" name="Picture 7" descr="C:\Users\Leila\Documents\animações\images (4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4437112"/>
            <a:ext cx="1585999" cy="1080120"/>
          </a:xfrm>
          <a:prstGeom prst="rect">
            <a:avLst/>
          </a:prstGeom>
          <a:noFill/>
          <a:ln>
            <a:solidFill>
              <a:schemeClr val="bg1">
                <a:lumMod val="95000"/>
                <a:lumOff val="5000"/>
              </a:schemeClr>
            </a:solidFill>
          </a:ln>
        </p:spPr>
      </p:pic>
      <p:pic>
        <p:nvPicPr>
          <p:cNvPr id="52233" name="Picture 9" descr="http://t2.gstatic.com/images?q=tbn:ANd9GcRKf_9pvneccK2dLD5I_8NVlwC9toTCFP077Cyw2KrYUaLonSnbhMvkrX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5733255"/>
            <a:ext cx="1206624" cy="916571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</p:pic>
    </p:spTree>
    <p:extLst>
      <p:ext uri="{BB962C8B-B14F-4D97-AF65-F5344CB8AC3E}">
        <p14:creationId xmlns:p14="http://schemas.microsoft.com/office/powerpoint/2010/main" val="117674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467544" y="3485907"/>
            <a:ext cx="8208912" cy="2031325"/>
          </a:xfrm>
          <a:prstGeom prst="rect">
            <a:avLst/>
          </a:prstGeom>
          <a:ln w="28575">
            <a:solidFill>
              <a:srgbClr val="FF0066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rgbClr val="CC3300"/>
              </a:buClr>
              <a:buFontTx/>
              <a:buChar char="•"/>
            </a:pPr>
            <a:r>
              <a:rPr lang="pt-BR" sz="2800" b="1" dirty="0"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A40000"/>
                </a:solidFill>
                <a:latin typeface="+mj-lt"/>
              </a:rPr>
              <a:t>Reunir a família, em dia e hora determinados, para o estudo do Evangelho e a oração em conjunto, visando ao fortalecimento dos laços afetivos e a preservação da harmonia e equilíbrio dos familiares</a:t>
            </a:r>
            <a:r>
              <a:rPr lang="pt-BR" sz="2600" b="1" dirty="0">
                <a:solidFill>
                  <a:srgbClr val="A40000"/>
                </a:solidFill>
                <a:latin typeface="+mj-lt"/>
              </a:rPr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275856" y="764704"/>
            <a:ext cx="5544616" cy="646331"/>
          </a:xfrm>
          <a:prstGeom prst="rect">
            <a:avLst/>
          </a:prstGeom>
          <a:solidFill>
            <a:srgbClr val="FFEFFF"/>
          </a:solidFill>
          <a:ln w="28575">
            <a:solidFill>
              <a:srgbClr val="820019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u="dotted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O EVANGELHO NO LAR</a:t>
            </a:r>
            <a:endParaRPr lang="pt-BR" sz="3600" b="1" u="dotted" dirty="0">
              <a:solidFill>
                <a:srgbClr val="A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820019"/>
                </a:solidFill>
              </a:uFill>
              <a:latin typeface="+mj-lt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C:\Users\Leila\Desktop\Atendimento Fraterno\aulas Só EVANGELHO\coração 1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07515">
            <a:off x="539552" y="309812"/>
            <a:ext cx="1914451" cy="1720932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</p:pic>
      <p:sp>
        <p:nvSpPr>
          <p:cNvPr id="11" name="Retângulo 10"/>
          <p:cNvSpPr/>
          <p:nvPr/>
        </p:nvSpPr>
        <p:spPr>
          <a:xfrm>
            <a:off x="395536" y="2543175"/>
            <a:ext cx="2266967" cy="5257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34988" indent="-442913" algn="just">
              <a:lnSpc>
                <a:spcPct val="110000"/>
              </a:lnSpc>
              <a:spcBef>
                <a:spcPct val="50000"/>
              </a:spcBef>
            </a:pPr>
            <a:r>
              <a:rPr lang="pt-BR" sz="2800" b="1" u="sng" dirty="0" smtClean="0">
                <a:solidFill>
                  <a:srgbClr val="FFE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Finalidade:</a:t>
            </a:r>
            <a:endParaRPr lang="pt-BR" sz="2800" b="1" u="sng" dirty="0">
              <a:solidFill>
                <a:srgbClr val="FFE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2" name="Picture 8" descr="jesus%2520chegou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5910" y="5157192"/>
            <a:ext cx="1510586" cy="1628800"/>
          </a:xfrm>
          <a:prstGeom prst="rect">
            <a:avLst/>
          </a:prstGeom>
          <a:noFill/>
          <a:ln w="28575">
            <a:solidFill>
              <a:srgbClr val="820019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4482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395536" y="2276872"/>
            <a:ext cx="26821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800" b="1" u="sng" dirty="0">
                <a:solidFill>
                  <a:srgbClr val="FFE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Participantes: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99792" y="447055"/>
            <a:ext cx="5688632" cy="584775"/>
          </a:xfrm>
          <a:prstGeom prst="rect">
            <a:avLst/>
          </a:prstGeom>
          <a:solidFill>
            <a:srgbClr val="FFEFFF"/>
          </a:solidFill>
          <a:ln w="19050">
            <a:solidFill>
              <a:srgbClr val="820019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u="dotted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EVANGELHO NO LAR</a:t>
            </a:r>
            <a:r>
              <a:rPr lang="pt-BR" sz="3200" b="1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pt-BR" b="1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(Cont.)</a:t>
            </a:r>
            <a:endParaRPr lang="pt-BR" b="1" dirty="0">
              <a:solidFill>
                <a:srgbClr val="A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820019"/>
                </a:solidFill>
              </a:uFill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67544" y="3484165"/>
            <a:ext cx="6624736" cy="1384995"/>
          </a:xfrm>
          <a:prstGeom prst="rect">
            <a:avLst/>
          </a:prstGeom>
          <a:ln w="28575">
            <a:solidFill>
              <a:srgbClr val="FF0066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rgbClr val="CC3300"/>
              </a:buClr>
            </a:pPr>
            <a:r>
              <a:rPr lang="pt-BR" sz="2800" b="1" dirty="0" smtClean="0">
                <a:solidFill>
                  <a:srgbClr val="A40000"/>
                </a:solidFill>
                <a:latin typeface="+mj-lt"/>
              </a:rPr>
              <a:t>Todas as pessoas integrantes do Lar, incluindo as crianças, os agregados e visitantes.</a:t>
            </a:r>
          </a:p>
        </p:txBody>
      </p:sp>
      <p:pic>
        <p:nvPicPr>
          <p:cNvPr id="2050" name="Picture 2" descr="C:\Users\Leila\Documents\animações\Evangelho no lar\images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0990" y="4581128"/>
            <a:ext cx="2323458" cy="1584176"/>
          </a:xfrm>
          <a:prstGeom prst="rect">
            <a:avLst/>
          </a:prstGeom>
          <a:noFill/>
          <a:ln w="19050">
            <a:solidFill>
              <a:srgbClr val="820019"/>
            </a:solidFill>
          </a:ln>
        </p:spPr>
      </p:pic>
      <p:pic>
        <p:nvPicPr>
          <p:cNvPr id="11" name="Picture 2" descr="C:\Users\Leila\Desktop\Atendimento Fraterno\aulas Só EVANGELHO\coração 12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42890" cy="1027363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133001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32656"/>
            <a:ext cx="7772400" cy="57606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4000" dirty="0" smtClean="0"/>
              <a:t>EVANGELHO NO LAR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836613"/>
            <a:ext cx="8496300" cy="2881312"/>
          </a:xfrm>
        </p:spPr>
        <p:txBody>
          <a:bodyPr/>
          <a:lstStyle/>
          <a:p>
            <a:pPr marL="342900" indent="-342900" algn="l" eaLnBrk="1" hangingPunct="1">
              <a:lnSpc>
                <a:spcPct val="80000"/>
              </a:lnSpc>
              <a:defRPr/>
            </a:pPr>
            <a:r>
              <a:rPr lang="pt-BR" sz="2800" dirty="0" smtClean="0"/>
              <a:t>	</a:t>
            </a:r>
            <a:endParaRPr lang="pt-BR" sz="2800" i="1" dirty="0" smtClean="0"/>
          </a:p>
        </p:txBody>
      </p:sp>
      <p:pic>
        <p:nvPicPr>
          <p:cNvPr id="25605" name="Picture 8" descr="17644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493963"/>
            <a:ext cx="6191250" cy="412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179388" y="1340768"/>
            <a:ext cx="8785225" cy="935038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sz="3600" b="1" dirty="0" smtClean="0"/>
              <a:t>“É antídoto contra os males do mundo” </a:t>
            </a:r>
          </a:p>
          <a:p>
            <a:pPr>
              <a:lnSpc>
                <a:spcPct val="90000"/>
              </a:lnSpc>
              <a:defRPr/>
            </a:pPr>
            <a:r>
              <a:rPr lang="pt-BR" b="1" dirty="0"/>
              <a:t> </a:t>
            </a:r>
            <a:r>
              <a:rPr lang="pt-BR" b="1" dirty="0" smtClean="0"/>
              <a:t>          </a:t>
            </a:r>
            <a:r>
              <a:rPr lang="pt-BR" dirty="0" smtClean="0"/>
              <a:t>(S. Mateus, Cap. IX, v. 10 a 12).</a:t>
            </a:r>
            <a:r>
              <a:rPr lang="pt-BR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884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eila\Desktop\Atendimento Fraterno\aulas Só EVANGELHO\coração 1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1142890" cy="1027363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</p:pic>
      <p:sp>
        <p:nvSpPr>
          <p:cNvPr id="9" name="CaixaDeTexto 8"/>
          <p:cNvSpPr txBox="1"/>
          <p:nvPr/>
        </p:nvSpPr>
        <p:spPr>
          <a:xfrm>
            <a:off x="2699792" y="447055"/>
            <a:ext cx="5400600" cy="584775"/>
          </a:xfrm>
          <a:prstGeom prst="rect">
            <a:avLst/>
          </a:prstGeom>
          <a:solidFill>
            <a:srgbClr val="FFEFFF"/>
          </a:solidFill>
          <a:ln w="19050">
            <a:solidFill>
              <a:srgbClr val="820019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u="dotted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EVANGELHO NO LAR</a:t>
            </a:r>
            <a:r>
              <a:rPr lang="pt-BR" sz="3200" b="1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pt-BR" b="1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(Cont.)</a:t>
            </a:r>
            <a:endParaRPr lang="pt-BR" b="1" dirty="0">
              <a:solidFill>
                <a:srgbClr val="A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820019"/>
                </a:solidFill>
              </a:uFill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99592" y="1844824"/>
            <a:ext cx="8136904" cy="2448272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8200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</a:pPr>
            <a:r>
              <a:rPr lang="pt-BR" sz="2400" b="1" dirty="0" smtClean="0">
                <a:solidFill>
                  <a:srgbClr val="A40000"/>
                </a:solidFill>
                <a:latin typeface="+mj-lt"/>
              </a:rPr>
              <a:t>Bezerra de Menezes alerta-nos para a importância do lar, como:  </a:t>
            </a:r>
            <a:r>
              <a:rPr lang="pt-BR" sz="2400" b="1" i="1" dirty="0" smtClean="0">
                <a:solidFill>
                  <a:srgbClr val="A40000"/>
                </a:solidFill>
                <a:latin typeface="+mj-lt"/>
              </a:rPr>
              <a:t>“ A grande escola da família, em cujo seio o indivíduo se habilita para realização dos próprios compromissos perante as Leis de Deus e para consigo mesmo”</a:t>
            </a:r>
            <a:endParaRPr lang="pt-BR" sz="2400" b="1" i="1" dirty="0">
              <a:solidFill>
                <a:srgbClr val="A40000"/>
              </a:solidFill>
              <a:latin typeface="+mj-lt"/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179512" y="5157192"/>
            <a:ext cx="6696744" cy="1440160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8200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</a:pPr>
            <a:r>
              <a:rPr lang="pt-BR" sz="2400" b="1" dirty="0" smtClean="0">
                <a:solidFill>
                  <a:srgbClr val="A40000"/>
                </a:solidFill>
                <a:latin typeface="+mj-lt"/>
              </a:rPr>
              <a:t>É no lar que o Espírito </a:t>
            </a:r>
            <a:r>
              <a:rPr lang="pt-BR" sz="2400" b="1" dirty="0" err="1" smtClean="0">
                <a:solidFill>
                  <a:srgbClr val="A40000"/>
                </a:solidFill>
                <a:latin typeface="+mj-lt"/>
              </a:rPr>
              <a:t>reencarnante</a:t>
            </a:r>
            <a:r>
              <a:rPr lang="pt-BR" sz="2400" b="1" dirty="0" smtClean="0">
                <a:solidFill>
                  <a:srgbClr val="A40000"/>
                </a:solidFill>
                <a:latin typeface="+mj-lt"/>
              </a:rPr>
              <a:t> deverá encontrar a base sólida para sua real educação. </a:t>
            </a:r>
          </a:p>
        </p:txBody>
      </p:sp>
      <p:pic>
        <p:nvPicPr>
          <p:cNvPr id="3077" name="Picture 5" descr="http://www.portalis.co.pt/wp-content/uploads/2009/09/familia-unid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149080"/>
            <a:ext cx="2152650" cy="1895476"/>
          </a:xfrm>
          <a:prstGeom prst="rect">
            <a:avLst/>
          </a:prstGeom>
          <a:noFill/>
          <a:ln w="28575">
            <a:solidFill>
              <a:srgbClr val="820019"/>
            </a:solidFill>
          </a:ln>
        </p:spPr>
      </p:pic>
    </p:spTree>
    <p:extLst>
      <p:ext uri="{BB962C8B-B14F-4D97-AF65-F5344CB8AC3E}">
        <p14:creationId xmlns:p14="http://schemas.microsoft.com/office/powerpoint/2010/main" val="3963485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eila\Desktop\Atendimento Fraterno\aulas Só EVANGELHO\coração 1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1142890" cy="1027363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</p:pic>
      <p:sp>
        <p:nvSpPr>
          <p:cNvPr id="5" name="CaixaDeTexto 4"/>
          <p:cNvSpPr txBox="1"/>
          <p:nvPr/>
        </p:nvSpPr>
        <p:spPr>
          <a:xfrm>
            <a:off x="2699792" y="447055"/>
            <a:ext cx="5616624" cy="584775"/>
          </a:xfrm>
          <a:prstGeom prst="rect">
            <a:avLst/>
          </a:prstGeom>
          <a:solidFill>
            <a:srgbClr val="FFEFFF"/>
          </a:solidFill>
          <a:ln w="19050">
            <a:solidFill>
              <a:srgbClr val="820019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u="dotted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EVANGELHO NO LAR</a:t>
            </a:r>
            <a:r>
              <a:rPr lang="pt-BR" sz="3200" b="1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pt-BR" b="1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(Cont.)</a:t>
            </a:r>
            <a:endParaRPr lang="pt-BR" b="1" dirty="0">
              <a:solidFill>
                <a:srgbClr val="A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820019"/>
                </a:solidFill>
              </a:uFill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395536" y="1772816"/>
            <a:ext cx="7056784" cy="1368152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8200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</a:pPr>
            <a:r>
              <a:rPr lang="pt-BR" sz="2400" b="1" dirty="0" smtClean="0">
                <a:solidFill>
                  <a:srgbClr val="A40000"/>
                </a:solidFill>
                <a:latin typeface="+mj-lt"/>
              </a:rPr>
              <a:t>Núcleo familiar -  reúne espíritos de  diferentes níveis evolutivos; </a:t>
            </a:r>
          </a:p>
          <a:p>
            <a:pPr algn="ctr">
              <a:buClr>
                <a:srgbClr val="CC3300"/>
              </a:buClr>
            </a:pPr>
            <a:r>
              <a:rPr lang="pt-BR" sz="2400" b="1" dirty="0" smtClean="0">
                <a:solidFill>
                  <a:srgbClr val="A40000"/>
                </a:solidFill>
                <a:latin typeface="+mj-lt"/>
              </a:rPr>
              <a:t>Espíritos afins ou não.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1763688" y="4149080"/>
            <a:ext cx="7272808" cy="2520280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8200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C3300"/>
              </a:buClr>
            </a:pPr>
            <a:r>
              <a:rPr lang="pt-BR" sz="2400" b="1" dirty="0" smtClean="0">
                <a:solidFill>
                  <a:srgbClr val="A40000"/>
                </a:solidFill>
                <a:latin typeface="+mj-lt"/>
              </a:rPr>
              <a:t>O hábito do estudo evangélico e da oração em família vem colaborar com a higienização espiritual por meio de pensamentos e sentimentos elevados em momentos de prece. Fortalece os laços da afinidade familiar.</a:t>
            </a:r>
          </a:p>
        </p:txBody>
      </p:sp>
      <p:pic>
        <p:nvPicPr>
          <p:cNvPr id="4100" name="Picture 4" descr="http://4.bp.blogspot.com/_jDnjzxKUkw0/S9D0z50WP7I/AAAAAAAAADY/ymAvf70eNag/s1600/briga-entre-irmaos-que-partido-tomar-1-55-3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65360">
            <a:off x="7051076" y="1534268"/>
            <a:ext cx="1897508" cy="1431453"/>
          </a:xfrm>
          <a:prstGeom prst="rect">
            <a:avLst/>
          </a:prstGeom>
          <a:noFill/>
          <a:ln w="28575">
            <a:solidFill>
              <a:srgbClr val="820019"/>
            </a:solidFill>
          </a:ln>
        </p:spPr>
      </p:pic>
      <p:pic>
        <p:nvPicPr>
          <p:cNvPr id="4101" name="Picture 5" descr="C:\Users\Leila\Documents\animações\images (9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434619">
            <a:off x="280263" y="2174255"/>
            <a:ext cx="885825" cy="1190625"/>
          </a:xfrm>
          <a:prstGeom prst="rect">
            <a:avLst/>
          </a:prstGeom>
          <a:noFill/>
          <a:ln w="28575">
            <a:solidFill>
              <a:srgbClr val="820019"/>
            </a:solidFill>
          </a:ln>
        </p:spPr>
      </p:pic>
      <p:pic>
        <p:nvPicPr>
          <p:cNvPr id="4103" name="Picture 7" descr="http://3.bp.blogspot.com/_CD02SZX1kps/TL47Gh6kyrI/AAAAAAAABUs/WlIl0-h5aZs/s1600/familia-lendo-a-bibli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743146"/>
            <a:ext cx="1872208" cy="1404156"/>
          </a:xfrm>
          <a:prstGeom prst="rect">
            <a:avLst/>
          </a:prstGeom>
          <a:noFill/>
          <a:ln w="28575">
            <a:solidFill>
              <a:srgbClr val="820019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401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5" name="Picture 9" descr="http://t0.gstatic.com/images?q=tbn:ANd9GcTpKBECw9dtVCBGkgbLfn51KL9EdSuycjW3VlamovJgLgP6_h5mzUa7jBhjdA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lum bright="45000" contrast="-65000"/>
          </a:blip>
          <a:srcRect/>
          <a:stretch>
            <a:fillRect/>
          </a:stretch>
        </p:blipFill>
        <p:spPr bwMode="auto">
          <a:xfrm>
            <a:off x="-36512" y="0"/>
            <a:ext cx="9143999" cy="6858000"/>
          </a:xfrm>
          <a:prstGeom prst="rect">
            <a:avLst/>
          </a:prstGeom>
          <a:solidFill>
            <a:srgbClr val="003264"/>
          </a:solidFill>
          <a:ln>
            <a:solidFill>
              <a:srgbClr val="26004C"/>
            </a:solidFill>
          </a:ln>
        </p:spPr>
      </p:pic>
      <p:sp>
        <p:nvSpPr>
          <p:cNvPr id="24581" name="TextBox 4"/>
          <p:cNvSpPr txBox="1">
            <a:spLocks noChangeArrowheads="1"/>
          </p:cNvSpPr>
          <p:nvPr/>
        </p:nvSpPr>
        <p:spPr bwMode="auto">
          <a:xfrm>
            <a:off x="1368152" y="116632"/>
            <a:ext cx="6372200" cy="523220"/>
          </a:xfrm>
          <a:prstGeom prst="rect">
            <a:avLst/>
          </a:prstGeom>
          <a:solidFill>
            <a:srgbClr val="FFEFFF"/>
          </a:solidFill>
          <a:ln w="19050">
            <a:solidFill>
              <a:srgbClr val="820019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800" b="1" u="sng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Desenvolvimento das Atividades</a:t>
            </a:r>
            <a:r>
              <a:rPr lang="pt-BR" sz="2400" b="1" u="sng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20019"/>
                  </a:solidFill>
                </a:uFill>
                <a:latin typeface="+mj-lt"/>
                <a:ea typeface="Verdana" pitchFamily="34" charset="0"/>
                <a:cs typeface="Verdana" pitchFamily="34" charset="0"/>
              </a:rPr>
              <a:t>: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57391" y="1177588"/>
            <a:ext cx="39821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C3300"/>
              </a:buClr>
            </a:pPr>
            <a:r>
              <a:rPr lang="pt-BR" sz="2800" b="1" dirty="0" smtClean="0">
                <a:solidFill>
                  <a:srgbClr val="001C54"/>
                </a:solidFill>
                <a:latin typeface="+mj-lt"/>
              </a:rPr>
              <a:t>Leitura preparatória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2008" y="2401724"/>
            <a:ext cx="7740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CC3300"/>
              </a:buClr>
            </a:pPr>
            <a:r>
              <a:rPr lang="pt-BR" sz="2800" b="1" dirty="0" smtClean="0">
                <a:solidFill>
                  <a:srgbClr val="001C54"/>
                </a:solidFill>
                <a:latin typeface="+mj-lt"/>
              </a:rPr>
              <a:t>Prece inicial </a:t>
            </a:r>
            <a:r>
              <a:rPr lang="pt-BR" sz="2000" b="1" dirty="0" smtClean="0">
                <a:solidFill>
                  <a:srgbClr val="001236"/>
                </a:solidFill>
                <a:latin typeface="+mj-lt"/>
              </a:rPr>
              <a:t>(simples</a:t>
            </a:r>
            <a:r>
              <a:rPr lang="pt-BR" sz="2000" b="1" dirty="0">
                <a:solidFill>
                  <a:srgbClr val="001236"/>
                </a:solidFill>
                <a:latin typeface="+mj-lt"/>
              </a:rPr>
              <a:t>, inteligível, audível</a:t>
            </a:r>
            <a:r>
              <a:rPr lang="pt-BR" sz="2000" b="1" dirty="0" smtClean="0">
                <a:solidFill>
                  <a:srgbClr val="001236"/>
                </a:solidFill>
                <a:latin typeface="+mj-lt"/>
              </a:rPr>
              <a:t>, objetiva)</a:t>
            </a:r>
            <a:endParaRPr lang="pt-BR" sz="2000" b="1" dirty="0">
              <a:solidFill>
                <a:srgbClr val="001236"/>
              </a:solidFill>
              <a:latin typeface="+mj-lt"/>
            </a:endParaRP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44016" y="5013176"/>
            <a:ext cx="81003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CC3300"/>
              </a:buClr>
            </a:pPr>
            <a:r>
              <a:rPr lang="pt-BR" sz="2800" b="1" dirty="0" smtClean="0">
                <a:solidFill>
                  <a:srgbClr val="001C54"/>
                </a:solidFill>
                <a:latin typeface="+mj-lt"/>
              </a:rPr>
              <a:t>Vibrações</a:t>
            </a:r>
            <a:r>
              <a:rPr lang="pt-BR" sz="2800" b="1" dirty="0" smtClean="0">
                <a:solidFill>
                  <a:srgbClr val="26004C"/>
                </a:solidFill>
                <a:latin typeface="+mj-lt"/>
              </a:rPr>
              <a:t> </a:t>
            </a:r>
            <a:r>
              <a:rPr lang="pt-BR" sz="2000" b="1" dirty="0" smtClean="0">
                <a:solidFill>
                  <a:srgbClr val="001236"/>
                </a:solidFill>
                <a:latin typeface="+mj-lt"/>
              </a:rPr>
              <a:t>(por familiares, amigos, enfermos e outros)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144016" y="5949280"/>
            <a:ext cx="464400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CC3300"/>
              </a:buClr>
            </a:pPr>
            <a:r>
              <a:rPr lang="pt-BR" sz="2800" b="1" dirty="0" smtClean="0">
                <a:solidFill>
                  <a:srgbClr val="001C54"/>
                </a:solidFill>
                <a:latin typeface="+mj-lt"/>
              </a:rPr>
              <a:t>Prece de encerramento</a:t>
            </a:r>
          </a:p>
        </p:txBody>
      </p:sp>
      <p:pic>
        <p:nvPicPr>
          <p:cNvPr id="24588" name="Picture 12" descr="evangelho no l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23037">
            <a:off x="4733332" y="1058378"/>
            <a:ext cx="1335158" cy="1112468"/>
          </a:xfrm>
          <a:prstGeom prst="rect">
            <a:avLst/>
          </a:prstGeom>
          <a:noFill/>
          <a:ln w="9525">
            <a:solidFill>
              <a:srgbClr val="001236"/>
            </a:solidFill>
            <a:miter lim="800000"/>
            <a:headEnd/>
            <a:tailEnd/>
          </a:ln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1259632" y="3268141"/>
            <a:ext cx="770485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CC3300"/>
              </a:buClr>
            </a:pPr>
            <a:r>
              <a:rPr lang="pt-BR" sz="2800" b="1" dirty="0">
                <a:latin typeface="Garamond" pitchFamily="18" charset="0"/>
              </a:rPr>
              <a:t> </a:t>
            </a:r>
            <a:r>
              <a:rPr lang="pt-BR" sz="2800" b="1" dirty="0" smtClean="0">
                <a:solidFill>
                  <a:srgbClr val="001C54"/>
                </a:solidFill>
                <a:latin typeface="+mj-lt"/>
              </a:rPr>
              <a:t>Leitura e comentário de uma página de </a:t>
            </a:r>
            <a:r>
              <a:rPr lang="pt-BR" sz="2800" b="1" dirty="0" err="1" smtClean="0">
                <a:solidFill>
                  <a:srgbClr val="001C54"/>
                </a:solidFill>
                <a:latin typeface="+mj-lt"/>
              </a:rPr>
              <a:t>E.S.E.</a:t>
            </a:r>
            <a:r>
              <a:rPr lang="pt-BR" sz="2800" b="1" dirty="0" smtClean="0">
                <a:solidFill>
                  <a:srgbClr val="001C54"/>
                </a:solidFill>
                <a:latin typeface="+mj-lt"/>
              </a:rPr>
              <a:t> com a participação de todos os presentes</a:t>
            </a:r>
          </a:p>
        </p:txBody>
      </p:sp>
      <p:pic>
        <p:nvPicPr>
          <p:cNvPr id="14346" name="Picture 10" descr="C:\Users\Leila\Documents\animações\Livros e revistas\images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38319">
            <a:off x="603667" y="3484174"/>
            <a:ext cx="768759" cy="1025012"/>
          </a:xfrm>
          <a:prstGeom prst="rect">
            <a:avLst/>
          </a:prstGeom>
          <a:noFill/>
          <a:ln>
            <a:solidFill>
              <a:srgbClr val="001236"/>
            </a:solidFill>
          </a:ln>
        </p:spPr>
      </p:pic>
      <p:pic>
        <p:nvPicPr>
          <p:cNvPr id="14348" name="Picture 12" descr="http://t0.gstatic.com/images?q=tbn:ANd9GcRruc2Fmf5xIjJMEvyPYZaB7xMjZ9QNpaoa_ZP2S5hMu6MfHVfEzIy3eON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5589239"/>
            <a:ext cx="792088" cy="1212381"/>
          </a:xfrm>
          <a:prstGeom prst="rect">
            <a:avLst/>
          </a:prstGeom>
          <a:noFill/>
          <a:ln w="12700">
            <a:solidFill>
              <a:srgbClr val="001236"/>
            </a:solidFill>
          </a:ln>
        </p:spPr>
      </p:pic>
      <p:pic>
        <p:nvPicPr>
          <p:cNvPr id="23" name="Picture 2" descr="C:\Users\Leila\Desktop\Atendimento Fraterno\aulas Só EVANGELHO\coração 12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96" y="97381"/>
            <a:ext cx="662258" cy="59531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1235509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1043608" y="116632"/>
            <a:ext cx="6912768" cy="1175706"/>
          </a:xfrm>
          <a:prstGeom prst="rect">
            <a:avLst/>
          </a:prstGeom>
          <a:gradFill flip="none" rotWithShape="1">
            <a:gsLst>
              <a:gs pos="0">
                <a:srgbClr val="FF8029">
                  <a:shade val="30000"/>
                  <a:satMod val="115000"/>
                </a:srgbClr>
              </a:gs>
              <a:gs pos="50000">
                <a:srgbClr val="FF8029">
                  <a:shade val="67500"/>
                  <a:satMod val="115000"/>
                </a:srgbClr>
              </a:gs>
              <a:gs pos="100000">
                <a:srgbClr val="FF8029">
                  <a:shade val="100000"/>
                  <a:satMod val="115000"/>
                </a:srgbClr>
              </a:gs>
            </a:gsLst>
            <a:lin ang="2700000" scaled="1"/>
            <a:tileRect/>
          </a:gradFill>
          <a:ln w="28575">
            <a:solidFill>
              <a:srgbClr val="F4EFD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pt-BR" sz="3200" b="1" dirty="0">
                <a:solidFill>
                  <a:srgbClr val="F4EF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Campanha para Implantação do Evangelho no </a:t>
            </a:r>
            <a:r>
              <a:rPr lang="pt-BR" sz="3200" b="1" dirty="0" smtClean="0">
                <a:solidFill>
                  <a:srgbClr val="F4EF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Lar</a:t>
            </a:r>
            <a:endParaRPr lang="pt-BR" sz="3200" b="1" dirty="0">
              <a:solidFill>
                <a:srgbClr val="F4EFD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467544" y="2404045"/>
            <a:ext cx="8208912" cy="1384995"/>
          </a:xfrm>
          <a:prstGeom prst="rect">
            <a:avLst/>
          </a:prstGeom>
          <a:gradFill flip="none" rotWithShape="1">
            <a:gsLst>
              <a:gs pos="0">
                <a:srgbClr val="C9D6FF"/>
              </a:gs>
              <a:gs pos="64999">
                <a:srgbClr val="F0EBD5"/>
              </a:gs>
              <a:gs pos="100000">
                <a:srgbClr val="D1C39F"/>
              </a:gs>
            </a:gsLst>
            <a:path path="rect">
              <a:fillToRect l="100000" t="100000"/>
            </a:path>
            <a:tileRect r="-100000" b="-100000"/>
          </a:gradFill>
          <a:ln w="28575">
            <a:solidFill>
              <a:srgbClr val="DA58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CC3300"/>
              </a:buClr>
            </a:pPr>
            <a:r>
              <a:rPr lang="pt-BR" sz="2800" b="1" dirty="0" smtClean="0">
                <a:solidFill>
                  <a:srgbClr val="00421E"/>
                </a:solidFill>
                <a:latin typeface="+mj-lt"/>
              </a:rPr>
              <a:t>Incentivar </a:t>
            </a:r>
            <a:r>
              <a:rPr lang="pt-BR" sz="2800" b="1" dirty="0">
                <a:solidFill>
                  <a:srgbClr val="00421E"/>
                </a:solidFill>
                <a:latin typeface="+mj-lt"/>
              </a:rPr>
              <a:t>e colaborar na implantação dessa reunião, nos lares </a:t>
            </a:r>
            <a:r>
              <a:rPr lang="pt-BR" sz="2800" b="1" i="1" dirty="0">
                <a:solidFill>
                  <a:srgbClr val="00421E"/>
                </a:solidFill>
                <a:latin typeface="+mj-lt"/>
              </a:rPr>
              <a:t>dos trabalhadores e freqüentadores da Casa </a:t>
            </a:r>
            <a:r>
              <a:rPr lang="pt-BR" sz="2800" b="1" i="1" dirty="0" smtClean="0">
                <a:solidFill>
                  <a:srgbClr val="00421E"/>
                </a:solidFill>
                <a:latin typeface="+mj-lt"/>
              </a:rPr>
              <a:t>Espírita</a:t>
            </a:r>
            <a:endParaRPr lang="pt-BR" sz="2800" b="1" i="1" dirty="0">
              <a:solidFill>
                <a:srgbClr val="00421E"/>
              </a:solidFill>
              <a:latin typeface="+mj-lt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539552" y="1681644"/>
            <a:ext cx="2289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u="heavy" dirty="0" smtClean="0">
                <a:uFill>
                  <a:solidFill>
                    <a:srgbClr val="FFFFC9"/>
                  </a:solidFill>
                </a:uFill>
                <a:latin typeface="+mj-lt"/>
              </a:rPr>
              <a:t>Finalidade: </a:t>
            </a:r>
            <a:endParaRPr lang="pt-BR" sz="2800" b="1" u="heavy" dirty="0">
              <a:uFill>
                <a:solidFill>
                  <a:srgbClr val="FFFFC9"/>
                </a:solidFill>
              </a:uFill>
              <a:latin typeface="+mj-lt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06287" y="4633972"/>
            <a:ext cx="27975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u="heavy" dirty="0" smtClean="0">
                <a:uFill>
                  <a:solidFill>
                    <a:srgbClr val="FFFFC9"/>
                  </a:solidFill>
                </a:uFill>
                <a:latin typeface="+mj-lt"/>
              </a:rPr>
              <a:t>Participantes: 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95536" y="5362075"/>
            <a:ext cx="8352928" cy="999761"/>
          </a:xfrm>
          <a:prstGeom prst="rect">
            <a:avLst/>
          </a:prstGeom>
          <a:gradFill flip="none" rotWithShape="1">
            <a:gsLst>
              <a:gs pos="0">
                <a:srgbClr val="C9D6FF"/>
              </a:gs>
              <a:gs pos="64999">
                <a:srgbClr val="F0EBD5"/>
              </a:gs>
              <a:gs pos="100000">
                <a:srgbClr val="D1C39F"/>
              </a:gs>
            </a:gsLst>
            <a:path path="rect">
              <a:fillToRect l="100000" t="100000"/>
            </a:path>
            <a:tileRect r="-100000" b="-100000"/>
          </a:gradFill>
          <a:ln w="28575">
            <a:solidFill>
              <a:srgbClr val="DA58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rgbClr val="CC3300"/>
              </a:buClr>
            </a:pPr>
            <a:r>
              <a:rPr lang="pt-BR" sz="2800" b="1" dirty="0" smtClean="0">
                <a:solidFill>
                  <a:srgbClr val="00421E"/>
                </a:solidFill>
                <a:latin typeface="+mj-lt"/>
              </a:rPr>
              <a:t>Equipes devidamente treinadas, para a implantação  desse trabalho </a:t>
            </a:r>
          </a:p>
        </p:txBody>
      </p:sp>
    </p:spTree>
    <p:extLst>
      <p:ext uri="{BB962C8B-B14F-4D97-AF65-F5344CB8AC3E}">
        <p14:creationId xmlns:p14="http://schemas.microsoft.com/office/powerpoint/2010/main" val="90623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5" name="Rectangle 14"/>
          <p:cNvSpPr>
            <a:spLocks noChangeArrowheads="1"/>
          </p:cNvSpPr>
          <p:nvPr/>
        </p:nvSpPr>
        <p:spPr bwMode="auto">
          <a:xfrm>
            <a:off x="251520" y="5083091"/>
            <a:ext cx="8604448" cy="1514261"/>
          </a:xfrm>
          <a:prstGeom prst="rect">
            <a:avLst/>
          </a:prstGeom>
          <a:gradFill flip="none" rotWithShape="1">
            <a:gsLst>
              <a:gs pos="0">
                <a:srgbClr val="C9D6FF"/>
              </a:gs>
              <a:gs pos="64999">
                <a:srgbClr val="F0EBD5"/>
              </a:gs>
              <a:gs pos="100000">
                <a:srgbClr val="D1C39F"/>
              </a:gs>
            </a:gsLst>
            <a:path path="rect">
              <a:fillToRect l="100000" t="100000"/>
            </a:path>
            <a:tileRect r="-100000" b="-100000"/>
          </a:gradFill>
          <a:ln w="28575">
            <a:solidFill>
              <a:srgbClr val="DA58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rgbClr val="CC3300"/>
              </a:buClr>
            </a:pPr>
            <a:r>
              <a:rPr lang="pt-BR" sz="2800" b="1" dirty="0" smtClean="0">
                <a:solidFill>
                  <a:srgbClr val="00421E"/>
                </a:solidFill>
                <a:latin typeface="+mj-lt"/>
              </a:rPr>
              <a:t>O </a:t>
            </a:r>
            <a:r>
              <a:rPr lang="pt-BR" sz="2800" b="1" dirty="0">
                <a:solidFill>
                  <a:srgbClr val="00421E"/>
                </a:solidFill>
                <a:latin typeface="+mj-lt"/>
              </a:rPr>
              <a:t>atendimento deve ser realizado conforme o roteiro </a:t>
            </a:r>
            <a:r>
              <a:rPr lang="pt-BR" sz="2800" b="1" dirty="0" smtClean="0">
                <a:solidFill>
                  <a:srgbClr val="00421E"/>
                </a:solidFill>
                <a:latin typeface="+mj-lt"/>
              </a:rPr>
              <a:t>recomendado </a:t>
            </a:r>
            <a:r>
              <a:rPr lang="pt-BR" sz="2800" b="1" dirty="0">
                <a:solidFill>
                  <a:srgbClr val="00421E"/>
                </a:solidFill>
                <a:latin typeface="+mj-lt"/>
              </a:rPr>
              <a:t>para a atividade de “Evangelho no Lar”.</a:t>
            </a:r>
          </a:p>
        </p:txBody>
      </p:sp>
      <p:sp>
        <p:nvSpPr>
          <p:cNvPr id="27656" name="Text Box 10"/>
          <p:cNvSpPr txBox="1">
            <a:spLocks noChangeArrowheads="1"/>
          </p:cNvSpPr>
          <p:nvPr/>
        </p:nvSpPr>
        <p:spPr bwMode="auto">
          <a:xfrm>
            <a:off x="179512" y="2060848"/>
            <a:ext cx="8784976" cy="2462213"/>
          </a:xfrm>
          <a:prstGeom prst="rect">
            <a:avLst/>
          </a:prstGeom>
          <a:gradFill flip="none" rotWithShape="1">
            <a:gsLst>
              <a:gs pos="0">
                <a:srgbClr val="C9D6FF"/>
              </a:gs>
              <a:gs pos="64999">
                <a:srgbClr val="F0EBD5"/>
              </a:gs>
              <a:gs pos="100000">
                <a:srgbClr val="D1C39F"/>
              </a:gs>
            </a:gsLst>
            <a:path path="rect">
              <a:fillToRect l="100000" t="100000"/>
            </a:path>
            <a:tileRect r="-100000" b="-100000"/>
          </a:gradFill>
          <a:ln w="28575">
            <a:solidFill>
              <a:srgbClr val="DA58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rgbClr val="CC3300"/>
              </a:buClr>
            </a:pPr>
            <a:r>
              <a:rPr lang="pt-BR" sz="2800" b="1" dirty="0" smtClean="0">
                <a:solidFill>
                  <a:srgbClr val="00421E"/>
                </a:solidFill>
                <a:latin typeface="+mj-lt"/>
              </a:rPr>
              <a:t>As </a:t>
            </a:r>
            <a:r>
              <a:rPr lang="pt-BR" sz="2800" b="1" dirty="0">
                <a:solidFill>
                  <a:srgbClr val="00421E"/>
                </a:solidFill>
                <a:latin typeface="+mj-lt"/>
              </a:rPr>
              <a:t>equipes </a:t>
            </a:r>
            <a:r>
              <a:rPr lang="pt-BR" sz="2400" b="1" i="1" dirty="0">
                <a:solidFill>
                  <a:srgbClr val="00421E"/>
                </a:solidFill>
                <a:latin typeface="+mj-lt"/>
              </a:rPr>
              <a:t>(coordenador e visitadores) </a:t>
            </a:r>
            <a:r>
              <a:rPr lang="pt-BR" sz="2800" b="1" dirty="0">
                <a:solidFill>
                  <a:srgbClr val="00421E"/>
                </a:solidFill>
                <a:latin typeface="+mj-lt"/>
              </a:rPr>
              <a:t>reunir-se-ão no Centro Espírita para a preparação com a prece em conjunto e leitura evangélica, antes de dirigirem-se aos lares que solicitaram </a:t>
            </a:r>
            <a:r>
              <a:rPr lang="pt-BR" sz="2800" b="1" dirty="0" smtClean="0">
                <a:solidFill>
                  <a:srgbClr val="00421E"/>
                </a:solidFill>
                <a:latin typeface="+mj-lt"/>
              </a:rPr>
              <a:t>atendimento</a:t>
            </a:r>
            <a:endParaRPr lang="pt-BR" sz="2800" b="1" dirty="0">
              <a:solidFill>
                <a:srgbClr val="00421E"/>
              </a:solidFill>
              <a:latin typeface="+mj-lt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79512" y="1268760"/>
            <a:ext cx="35910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u="heavy" dirty="0" smtClean="0">
                <a:uFill>
                  <a:solidFill>
                    <a:srgbClr val="FFFFC9"/>
                  </a:solidFill>
                </a:uFill>
                <a:latin typeface="+mj-lt"/>
              </a:rPr>
              <a:t>Desenvolvimento: 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44016" y="188640"/>
            <a:ext cx="8892480" cy="498598"/>
          </a:xfrm>
          <a:prstGeom prst="rect">
            <a:avLst/>
          </a:prstGeom>
          <a:gradFill flip="none" rotWithShape="1">
            <a:gsLst>
              <a:gs pos="0">
                <a:srgbClr val="FF8029">
                  <a:shade val="30000"/>
                  <a:satMod val="115000"/>
                </a:srgbClr>
              </a:gs>
              <a:gs pos="50000">
                <a:srgbClr val="FF8029">
                  <a:shade val="67500"/>
                  <a:satMod val="115000"/>
                </a:srgbClr>
              </a:gs>
              <a:gs pos="100000">
                <a:srgbClr val="FF8029">
                  <a:shade val="100000"/>
                  <a:satMod val="115000"/>
                </a:srgbClr>
              </a:gs>
            </a:gsLst>
            <a:lin ang="2700000" scaled="1"/>
            <a:tileRect/>
          </a:gradFill>
          <a:ln w="28575">
            <a:solidFill>
              <a:srgbClr val="F4EFD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pt-BR" sz="2400" b="1" dirty="0">
                <a:solidFill>
                  <a:srgbClr val="F4EF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Campanha para Implantação do </a:t>
            </a:r>
            <a:r>
              <a:rPr lang="pt-BR" sz="2400" b="1" dirty="0" smtClean="0">
                <a:solidFill>
                  <a:srgbClr val="F4EF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Evangelho </a:t>
            </a:r>
            <a:r>
              <a:rPr lang="pt-BR" sz="2400" b="1" dirty="0">
                <a:solidFill>
                  <a:srgbClr val="F4EF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 </a:t>
            </a:r>
            <a:r>
              <a:rPr lang="pt-BR" sz="2400" b="1" dirty="0" smtClean="0">
                <a:solidFill>
                  <a:srgbClr val="F4EF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Lar </a:t>
            </a:r>
            <a:r>
              <a:rPr lang="pt-BR" sz="2000" b="1" dirty="0" smtClean="0">
                <a:solidFill>
                  <a:srgbClr val="F4EFDC"/>
                </a:solidFill>
                <a:latin typeface="+mj-lt"/>
              </a:rPr>
              <a:t>(cont.)</a:t>
            </a:r>
            <a:endParaRPr lang="pt-BR" sz="2000" b="1" dirty="0">
              <a:solidFill>
                <a:srgbClr val="F4EFD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02750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-315913"/>
            <a:ext cx="7772400" cy="1368649"/>
          </a:xfrm>
        </p:spPr>
        <p:txBody>
          <a:bodyPr/>
          <a:lstStyle/>
          <a:p>
            <a:pPr eaLnBrk="1" hangingPunct="1">
              <a:defRPr/>
            </a:pPr>
            <a:r>
              <a:rPr lang="pt-BR" sz="4000" dirty="0" smtClean="0"/>
              <a:t>VISITA FRATERNA</a:t>
            </a:r>
          </a:p>
        </p:txBody>
      </p:sp>
      <p:pic>
        <p:nvPicPr>
          <p:cNvPr id="24579" name="Picture 8" descr="Jesus_Cristo_-_Visita_Fraterna_-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211661"/>
            <a:ext cx="4321175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9" descr="voz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0"/>
          <a:stretch>
            <a:fillRect/>
          </a:stretch>
        </p:blipFill>
        <p:spPr bwMode="auto">
          <a:xfrm>
            <a:off x="4610100" y="2917155"/>
            <a:ext cx="442595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79388" y="1485850"/>
            <a:ext cx="8785225" cy="935038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pt-BR" sz="2800" b="1" dirty="0" smtClean="0"/>
              <a:t>“Não são os sãos que precisam de remédio” </a:t>
            </a:r>
            <a:r>
              <a:rPr lang="pt-BR" sz="2800" dirty="0" smtClean="0"/>
              <a:t>(S. Mateus, Cap. IX, v. 10 a 12).</a:t>
            </a:r>
            <a:r>
              <a:rPr lang="pt-BR" sz="28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385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http://amadeo.blog.com/repository/436727/17198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107950" y="188913"/>
            <a:ext cx="5507038" cy="2159000"/>
          </a:xfrm>
        </p:spPr>
        <p:txBody>
          <a:bodyPr>
            <a:normAutofit/>
          </a:bodyPr>
          <a:lstStyle/>
          <a:p>
            <a:pPr eaLnBrk="1" hangingPunct="1"/>
            <a:r>
              <a:rPr lang="pt-PT" altLang="pt-BR" sz="3200" dirty="0" smtClean="0">
                <a:latin typeface="Britannic Bold" pitchFamily="34" charset="0"/>
              </a:rPr>
              <a:t>Temos então a oportunidade de servir e edificar o Reino de Deus, despertando o divino em nós ...</a:t>
            </a:r>
            <a:r>
              <a:rPr lang="pt-PT" altLang="pt-BR" sz="1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8838792"/>
      </p:ext>
    </p:extLst>
  </p:cSld>
  <p:clrMapOvr>
    <a:masterClrMapping/>
  </p:clrMapOvr>
  <p:transition advTm="5609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11188" y="1268413"/>
            <a:ext cx="7713662" cy="1223962"/>
          </a:xfrm>
          <a:prstGeom prst="roundRect">
            <a:avLst/>
          </a:prstGeom>
          <a:solidFill>
            <a:srgbClr val="FFFFFF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147050" cy="873125"/>
          </a:xfrm>
        </p:spPr>
        <p:txBody>
          <a:bodyPr/>
          <a:lstStyle/>
          <a:p>
            <a:pPr>
              <a:defRPr/>
            </a:pPr>
            <a:r>
              <a:rPr lang="pt-BR" dirty="0" smtClean="0">
                <a:solidFill>
                  <a:srgbClr val="5F29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 temos os exemplos...</a:t>
            </a:r>
            <a:endParaRPr lang="pt-BR" dirty="0">
              <a:solidFill>
                <a:srgbClr val="5F29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1124744"/>
            <a:ext cx="9144000" cy="45719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14341" name="Picture 2" descr="http://www.vinhadeluz.com.br/arquivos/Chico%20Xavi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2616200"/>
            <a:ext cx="2479675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4" descr="http://2.bp.blogspot.com/_5tRDoTC3-0U/SnZypw16xrI/AAAAAAAAKEA/fmZXoLduODY/S660/allan-karde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3" y="2613025"/>
            <a:ext cx="2392362" cy="29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6" descr="http://umbandabrasileira.files.wordpress.com/2009/01/gentle_jesus_meek_and_mild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2622550"/>
            <a:ext cx="2457450" cy="296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2" descr="http://nunoanjospereira.files.wordpress.com/2009/09/madreteres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5300663"/>
            <a:ext cx="96678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4" descr="http://fabiomonteiro.files.wordpress.com/2009/08/irma_dulc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5300663"/>
            <a:ext cx="11461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6" descr="http://dirceurabelo.files.wordpress.com/2010/03/divaldo_franc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5300663"/>
            <a:ext cx="112553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8" descr="http://paraserzen.blogspirit.com/media/01/01/1d05be219a238febe11ffa6d8989da9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8" y="5300663"/>
            <a:ext cx="9128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Content Placeholder 2"/>
          <p:cNvSpPr>
            <a:spLocks noGrp="1"/>
          </p:cNvSpPr>
          <p:nvPr>
            <p:ph idx="1"/>
          </p:nvPr>
        </p:nvSpPr>
        <p:spPr>
          <a:xfrm>
            <a:off x="630238" y="1349375"/>
            <a:ext cx="7086600" cy="1223963"/>
          </a:xfrm>
        </p:spPr>
        <p:txBody>
          <a:bodyPr/>
          <a:lstStyle/>
          <a:p>
            <a:pPr marL="0" indent="0">
              <a:spcBef>
                <a:spcPts val="900"/>
              </a:spcBef>
              <a:buFontTx/>
              <a:buNone/>
            </a:pPr>
            <a:r>
              <a:rPr lang="pt-BR" altLang="pt-BR" sz="2400" b="1" smtClean="0">
                <a:latin typeface="Calibri" pitchFamily="34" charset="0"/>
              </a:rPr>
              <a:t>Que com sua bondade e conhecimento impulsionaram o desenvolvimento da sociedade humana.</a:t>
            </a:r>
          </a:p>
        </p:txBody>
      </p:sp>
      <p:pic>
        <p:nvPicPr>
          <p:cNvPr id="14349" name="Picture 8" descr="http://www.forquilhinha.sc.gov.br/portal/fotos%20noticias/zilda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913" y="5300663"/>
            <a:ext cx="9763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2" descr="http://2.bp.blogspot.com/_ayB_UOMOmWM/SLE-Ro8kV7I/AAAAAAAAFSo/0N3i_3nsRrM/s400/imag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5300663"/>
            <a:ext cx="9810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4" descr="http://naropapax.files.wordpress.com/2009/03/gandhi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5300663"/>
            <a:ext cx="8636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7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Imagem 1" descr="neon-ear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 descr="C:\Users\Leila\Documents\animações\JESUS\Jesus Cristo[2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646129"/>
            <a:ext cx="4608511" cy="5519175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817563" y="230277"/>
            <a:ext cx="6697662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660066"/>
              </a:buClr>
              <a:buFont typeface="Wingdings 2" pitchFamily="18" charset="2"/>
              <a:buNone/>
            </a:pPr>
            <a:r>
              <a:rPr lang="pt-BR" altLang="pt-BR" sz="4800" dirty="0" smtClean="0">
                <a:latin typeface="Perpetua" pitchFamily="18" charset="0"/>
              </a:rPr>
              <a:t>“Amai-vos e instruí-vos ” </a:t>
            </a:r>
            <a:endParaRPr lang="pt-BR" altLang="pt-BR" sz="4800" dirty="0">
              <a:latin typeface="Perpetua" pitchFamily="18" charset="0"/>
            </a:endParaRPr>
          </a:p>
          <a:p>
            <a:pPr algn="ctr" eaLnBrk="1" hangingPunct="1">
              <a:spcBef>
                <a:spcPct val="0"/>
              </a:spcBef>
              <a:buClr>
                <a:srgbClr val="660066"/>
              </a:buClr>
              <a:buNone/>
            </a:pPr>
            <a:endParaRPr lang="pt-BR" altLang="pt-BR" sz="2800" b="1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7532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8191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5400" b="1" cap="smal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9" name="CaixaDeTexto 4"/>
          <p:cNvSpPr txBox="1">
            <a:spLocks noChangeArrowheads="1"/>
          </p:cNvSpPr>
          <p:nvPr/>
        </p:nvSpPr>
        <p:spPr bwMode="auto">
          <a:xfrm>
            <a:off x="0" y="44624"/>
            <a:ext cx="9144000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pt-BR" sz="48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CONVITE DE JESUS</a:t>
            </a:r>
          </a:p>
        </p:txBody>
      </p:sp>
      <p:pic>
        <p:nvPicPr>
          <p:cNvPr id="29698" name="Picture 2" descr="http://1.bp.blogspot.com/_LNBEXaV7b4M/TP1zldaa3YI/AAAAAAAAAeI/-FmtZr-9VlE/s1600/Jesus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2276475"/>
            <a:ext cx="914082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0" y="836613"/>
            <a:ext cx="9144000" cy="1384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kern="0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pt-BR" sz="2800" b="1" i="1" dirty="0">
                <a:solidFill>
                  <a:srgbClr val="002060"/>
                </a:solidFill>
                <a:latin typeface="+mn-lt"/>
              </a:rPr>
              <a:t>“</a:t>
            </a:r>
            <a:r>
              <a:rPr lang="pt-BR" sz="2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Arme-se a vossa falange de decisão e coragem!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Mãos à obra! o arado está pronto; a terra espera; arai!” </a:t>
            </a:r>
          </a:p>
        </p:txBody>
      </p:sp>
      <p:sp>
        <p:nvSpPr>
          <p:cNvPr id="7" name="Retângulo 6"/>
          <p:cNvSpPr/>
          <p:nvPr/>
        </p:nvSpPr>
        <p:spPr>
          <a:xfrm>
            <a:off x="5184775" y="1844675"/>
            <a:ext cx="3959225" cy="41433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i="1" kern="0" dirty="0">
                <a:solidFill>
                  <a:srgbClr val="002060"/>
                </a:solidFill>
                <a:latin typeface="+mn-lt"/>
                <a:cs typeface="Arial" charset="0"/>
              </a:rPr>
              <a:t>Erasto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100" b="1" i="1" kern="0" dirty="0">
                <a:solidFill>
                  <a:srgbClr val="002060"/>
                </a:solidFill>
                <a:latin typeface="+mn-lt"/>
                <a:cs typeface="Arial" charset="0"/>
              </a:rPr>
              <a:t>Evangelho segundo o Espiritismo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0" r="6020" b="4465"/>
          <a:stretch>
            <a:fillRect/>
          </a:stretch>
        </p:blipFill>
        <p:spPr bwMode="auto">
          <a:xfrm>
            <a:off x="2300288" y="1989138"/>
            <a:ext cx="2922587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08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13792"/>
            <a:ext cx="8229600" cy="1143000"/>
          </a:xfrm>
        </p:spPr>
        <p:txBody>
          <a:bodyPr/>
          <a:lstStyle/>
          <a:p>
            <a:r>
              <a:rPr lang="pt-BR" sz="3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Centro Espírita: Espaço de Integração de Ações  e de Convivência</a:t>
            </a:r>
            <a:endParaRPr lang="pt-BR" sz="30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32041" y="2877117"/>
            <a:ext cx="401799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Clr>
                <a:srgbClr val="660066"/>
              </a:buClr>
              <a:buFont typeface="Wingdings 2" pitchFamily="18" charset="2"/>
              <a:buNone/>
            </a:pPr>
            <a:r>
              <a:rPr lang="pt-BR" sz="3600" i="1" dirty="0" smtClean="0">
                <a:solidFill>
                  <a:prstClr val="black"/>
                </a:solidFill>
              </a:rPr>
              <a:t>“</a:t>
            </a:r>
            <a:r>
              <a:rPr lang="pt-BR" altLang="pt-BR" sz="3600" dirty="0" smtClean="0">
                <a:solidFill>
                  <a:prstClr val="black"/>
                </a:solidFill>
              </a:rPr>
              <a:t>Conhecereis </a:t>
            </a:r>
            <a:r>
              <a:rPr lang="pt-BR" altLang="pt-BR" sz="3600" dirty="0">
                <a:solidFill>
                  <a:prstClr val="black"/>
                </a:solidFill>
              </a:rPr>
              <a:t>meus discípulos por muito se amarem uns aos outros” </a:t>
            </a:r>
            <a:r>
              <a:rPr lang="pt-BR" altLang="pt-BR" sz="2800" dirty="0" smtClean="0">
                <a:solidFill>
                  <a:prstClr val="black"/>
                </a:solidFill>
              </a:rPr>
              <a:t>João </a:t>
            </a:r>
            <a:r>
              <a:rPr lang="pt-BR" altLang="pt-BR" sz="2800" dirty="0">
                <a:solidFill>
                  <a:prstClr val="black"/>
                </a:solidFill>
              </a:rPr>
              <a:t>13:35</a:t>
            </a:r>
            <a:endParaRPr lang="pt-BR" altLang="pt-BR" sz="2800" b="1" dirty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8" name="Imagem 3" descr="jesus-amor-1.png"/>
          <p:cNvPicPr>
            <a:picLocks noChangeAspect="1"/>
          </p:cNvPicPr>
          <p:nvPr/>
        </p:nvPicPr>
        <p:blipFill>
          <a:blip r:embed="rId3" cstate="print">
            <a:lum bright="12000" contrast="23000"/>
          </a:blip>
          <a:srcRect/>
          <a:stretch>
            <a:fillRect/>
          </a:stretch>
        </p:blipFill>
        <p:spPr bwMode="auto">
          <a:xfrm flipH="1">
            <a:off x="755576" y="1777579"/>
            <a:ext cx="3916186" cy="453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69746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225" y="1316038"/>
            <a:ext cx="7772400" cy="347027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225" y="2705100"/>
            <a:ext cx="7772400" cy="1509713"/>
          </a:xfrm>
        </p:spPr>
        <p:txBody>
          <a:bodyPr/>
          <a:lstStyle/>
          <a:p>
            <a:endParaRPr lang="pt-BR" smtClean="0"/>
          </a:p>
        </p:txBody>
      </p:sp>
      <p:pic>
        <p:nvPicPr>
          <p:cNvPr id="8196" name="Imagem 3" descr="jesus-santa-ce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0" y="0"/>
            <a:ext cx="9144000" cy="2677656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b="1" u="sng" dirty="0" smtClean="0">
                <a:solidFill>
                  <a:srgbClr val="DBF5F9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charset="0"/>
              </a:rPr>
              <a:t>Recuperando características Comunidades </a:t>
            </a:r>
            <a:r>
              <a:rPr lang="pt-BR" sz="2400" b="1" u="sng" dirty="0">
                <a:solidFill>
                  <a:srgbClr val="DBF5F9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charset="0"/>
              </a:rPr>
              <a:t>Cristãs</a:t>
            </a:r>
            <a:r>
              <a:rPr lang="pt-BR" sz="2400" b="1" dirty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: </a:t>
            </a:r>
            <a:endParaRPr lang="pt-BR" sz="2400" b="1" dirty="0" smtClean="0">
              <a:solidFill>
                <a:srgbClr val="DBF5F9">
                  <a:lumMod val="25000"/>
                </a:srgbClr>
              </a:solidFill>
              <a:latin typeface="Century Gothic" pitchFamily="34" charset="0"/>
              <a:cs typeface="Arial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ambiente </a:t>
            </a:r>
            <a:r>
              <a:rPr lang="pt-BR" sz="2400" b="1" dirty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de simplicidade pura; </a:t>
            </a:r>
            <a:endParaRPr lang="pt-BR" sz="2400" b="1" dirty="0" smtClean="0">
              <a:solidFill>
                <a:srgbClr val="DBF5F9">
                  <a:lumMod val="25000"/>
                </a:srgbClr>
              </a:solidFill>
              <a:latin typeface="Century Gothic" pitchFamily="34" charset="0"/>
              <a:cs typeface="Arial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unidos </a:t>
            </a:r>
            <a:r>
              <a:rPr lang="pt-BR" sz="2400" b="1" dirty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por soberanos laços fraternais; </a:t>
            </a:r>
            <a:endParaRPr lang="pt-BR" sz="2400" b="1" dirty="0" smtClean="0">
              <a:solidFill>
                <a:srgbClr val="DBF5F9">
                  <a:lumMod val="25000"/>
                </a:srgbClr>
              </a:solidFill>
              <a:latin typeface="Century Gothic" pitchFamily="34" charset="0"/>
              <a:cs typeface="Arial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d</a:t>
            </a:r>
            <a:r>
              <a:rPr lang="pt-BR" sz="2400" b="1" dirty="0" smtClean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ivergências resolvidas </a:t>
            </a:r>
            <a:r>
              <a:rPr lang="pt-BR" sz="2400" b="1" dirty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pela fraternidade e </a:t>
            </a:r>
            <a:r>
              <a:rPr lang="pt-BR" sz="2400" b="1" dirty="0" smtClean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união;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ascendentes </a:t>
            </a:r>
            <a:r>
              <a:rPr lang="pt-BR" sz="2400" b="1" dirty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profundos de amor espiritual; </a:t>
            </a:r>
            <a:endParaRPr lang="pt-BR" sz="2400" b="1" dirty="0" smtClean="0">
              <a:solidFill>
                <a:srgbClr val="DBF5F9">
                  <a:lumMod val="25000"/>
                </a:srgbClr>
              </a:solidFill>
              <a:latin typeface="Century Gothic" pitchFamily="34" charset="0"/>
              <a:cs typeface="Arial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a </a:t>
            </a:r>
            <a:r>
              <a:rPr lang="pt-BR" sz="2400" b="1" dirty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solidariedade estabelecia-se como fundamento </a:t>
            </a:r>
            <a:r>
              <a:rPr lang="pt-BR" sz="2400" b="1" dirty="0" smtClean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divino;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as </a:t>
            </a:r>
            <a:r>
              <a:rPr lang="pt-BR" sz="2400" b="1" dirty="0">
                <a:solidFill>
                  <a:srgbClr val="DBF5F9">
                    <a:lumMod val="25000"/>
                  </a:srgbClr>
                </a:solidFill>
                <a:latin typeface="Century Gothic" pitchFamily="34" charset="0"/>
                <a:cs typeface="Arial" charset="0"/>
              </a:rPr>
              <a:t>dores e júbilos de uns pertenciam a todos...</a:t>
            </a:r>
          </a:p>
        </p:txBody>
      </p:sp>
    </p:spTree>
    <p:extLst>
      <p:ext uri="{BB962C8B-B14F-4D97-AF65-F5344CB8AC3E}">
        <p14:creationId xmlns:p14="http://schemas.microsoft.com/office/powerpoint/2010/main" val="382789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8036" y="188640"/>
            <a:ext cx="8327928" cy="2664296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pt-BR" sz="2400" u="sng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>A união de pensamentos em torno de objetivos comuns facilitava as manifestações da espiritualidade superior</a:t>
            </a:r>
            <a:r>
              <a:rPr lang="pt-BR" sz="2400" dirty="0" smtClean="0">
                <a:solidFill>
                  <a:schemeClr val="tx1"/>
                </a:solidFill>
                <a:latin typeface="Century Gothic" pitchFamily="34" charset="0"/>
              </a:rPr>
              <a:t>; estudos evangélicos no campo, em recantos amenos da natureza; assistência aos que necessitavam de pão material e espiritual; diálogo fraterno em torno das passagens da vida do Cristo, seguida de silêncio, meditação e reflexão.</a:t>
            </a:r>
            <a:endParaRPr lang="pt-BR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9220" name="Imagem 3" descr="jesus_apostol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8494121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68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Jesus bem-aventuranç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81638"/>
            <a:ext cx="4644008" cy="3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934392" y="332656"/>
            <a:ext cx="71311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pt-BR" sz="2800" b="1" dirty="0">
                <a:solidFill>
                  <a:srgbClr val="0F6FC6">
                    <a:lumMod val="50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“A primeira regra das comunidades cristãs era o trabalho, aquele que refletisse o amor ... </a:t>
            </a:r>
            <a:endParaRPr lang="pt-BR" sz="2200" b="1" dirty="0" smtClean="0">
              <a:solidFill>
                <a:srgbClr val="0F6FC6">
                  <a:lumMod val="50000"/>
                </a:srgbClr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entury Gothic" pitchFamily="34" charset="0"/>
              <a:cs typeface="Arial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99038" y="2681638"/>
            <a:ext cx="3682104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pt-BR" sz="2000" b="1" i="1" dirty="0" smtClean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A Pedagogia </a:t>
            </a:r>
            <a:r>
              <a:rPr lang="pt-BR" sz="2000" b="1" i="1" dirty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do Cristo </a:t>
            </a:r>
            <a:r>
              <a:rPr lang="pt-BR" sz="2000" b="1" i="1" dirty="0" smtClean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era a </a:t>
            </a:r>
            <a:r>
              <a:rPr lang="pt-BR" sz="2000" b="1" i="1" dirty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Pedagogia do Amor</a:t>
            </a:r>
            <a:r>
              <a:rPr lang="pt-BR" b="1" dirty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/>
            </a:r>
            <a:br>
              <a:rPr lang="pt-BR" b="1" dirty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</a:br>
            <a:endParaRPr lang="pt-BR" b="1" dirty="0" smtClean="0">
              <a:solidFill>
                <a:srgbClr val="04617B">
                  <a:lumMod val="75000"/>
                </a:srgbClr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entury Gothic" pitchFamily="34" charset="0"/>
              <a:cs typeface="Arial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pt-BR" b="1" dirty="0" smtClean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Didática </a:t>
            </a:r>
            <a:r>
              <a:rPr lang="pt-BR" b="1" dirty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fundamental: </a:t>
            </a:r>
            <a:endParaRPr lang="pt-BR" b="1" dirty="0" smtClean="0">
              <a:solidFill>
                <a:srgbClr val="04617B">
                  <a:lumMod val="75000"/>
                </a:srgbClr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entury Gothic" pitchFamily="34" charset="0"/>
              <a:cs typeface="Arial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pt-BR" b="1" dirty="0" smtClean="0">
              <a:solidFill>
                <a:srgbClr val="04617B">
                  <a:lumMod val="75000"/>
                </a:srgbClr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entury Gothic" pitchFamily="34" charset="0"/>
              <a:cs typeface="Arial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pt-BR" b="1" dirty="0" smtClean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“</a:t>
            </a:r>
            <a:r>
              <a:rPr lang="pt-BR" b="1" dirty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Saber chegar ao educando, </a:t>
            </a:r>
            <a:r>
              <a:rPr lang="pt-BR" b="1" dirty="0" smtClean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despertar </a:t>
            </a:r>
            <a:r>
              <a:rPr lang="pt-BR" b="1" dirty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interesse, </a:t>
            </a:r>
            <a:r>
              <a:rPr lang="pt-BR" b="1" dirty="0" smtClean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estabelecer </a:t>
            </a:r>
            <a:r>
              <a:rPr lang="pt-BR" b="1" dirty="0">
                <a:solidFill>
                  <a:srgbClr val="04617B">
                    <a:lumMod val="75000"/>
                  </a:srgbClr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entury Gothic" pitchFamily="34" charset="0"/>
                <a:cs typeface="Arial" charset="0"/>
              </a:rPr>
              <a:t>vivência e compreensão..</a:t>
            </a:r>
            <a:endParaRPr lang="pt-BR" b="1" dirty="0">
              <a:solidFill>
                <a:srgbClr val="0F6FC6">
                  <a:lumMod val="50000"/>
                </a:srgbClr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entury Gothic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33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819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5400" b="1" cap="smal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9" name="Picture 2" descr="D:\DIANA\IMAGENSs\casa_espirit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0"/>
            <a:ext cx="12414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CaixaDeTexto 5"/>
          <p:cNvSpPr txBox="1">
            <a:spLocks noChangeArrowheads="1"/>
          </p:cNvSpPr>
          <p:nvPr/>
        </p:nvSpPr>
        <p:spPr bwMode="auto">
          <a:xfrm>
            <a:off x="971601" y="74323"/>
            <a:ext cx="8172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pt-BR" sz="4400" b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</a:rPr>
              <a:t>Nosso Compromisso Individual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6369050"/>
            <a:ext cx="9144000" cy="501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b="1" spc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 de Divulgação, Esclarecimento e Dinamização da Área de Atendimento Espiritual no Centro Espírita</a:t>
            </a:r>
          </a:p>
        </p:txBody>
      </p:sp>
      <p:pic>
        <p:nvPicPr>
          <p:cNvPr id="4" name="Picture 12" descr="http://www.infonet.com.br/sysinfonet/images/secretarias/colunistas/grande-uni%C3%A3o%20do%20mundo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3695700" cy="428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23528" y="964847"/>
            <a:ext cx="4824536" cy="53399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“</a:t>
            </a:r>
            <a:r>
              <a:rPr lang="pt-BR" sz="2200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[...] Ditosos os que hajam dito a seus irmãos: </a:t>
            </a:r>
            <a:r>
              <a:rPr lang="pt-BR" sz="2200" i="1" dirty="0">
                <a:ln>
                  <a:solidFill>
                    <a:srgbClr val="1F497D">
                      <a:lumMod val="75000"/>
                    </a:srgbClr>
                  </a:solidFill>
                </a:ln>
                <a:solidFill>
                  <a:srgbClr val="4F81BD">
                    <a:lumMod val="75000"/>
                  </a:srgbClr>
                </a:solidFill>
              </a:rPr>
              <a:t>“Trabalhemos juntos e unamos o nossos esforços</a:t>
            </a:r>
            <a:r>
              <a:rPr lang="pt-BR" sz="2200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a fim de que o Senhor, ao chegar, encontre acabada a obra”, porquanto o Senhor lhes dirá: Vinde a mim bons servidores, </a:t>
            </a:r>
            <a:r>
              <a:rPr lang="pt-BR" sz="2200" i="1" dirty="0">
                <a:ln>
                  <a:solidFill>
                    <a:srgbClr val="1F497D">
                      <a:lumMod val="75000"/>
                    </a:srgbClr>
                  </a:solidFill>
                </a:ln>
                <a:solidFill>
                  <a:srgbClr val="4F81BD">
                    <a:lumMod val="75000"/>
                  </a:srgbClr>
                </a:solidFill>
              </a:rPr>
              <a:t>vós que soubestes impor silêncio aos vossos ciúmes e às vossas discórdias</a:t>
            </a:r>
            <a:r>
              <a:rPr lang="pt-BR" sz="2200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a fim de que daí não viesse dano para a obra! </a:t>
            </a:r>
            <a:r>
              <a:rPr lang="pt-BR" sz="2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”</a:t>
            </a: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endParaRPr lang="pt-BR" sz="1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algn="r">
              <a:defRPr/>
            </a:pPr>
            <a:r>
              <a:rPr lang="pt-BR" sz="20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Espírito de Verdade</a:t>
            </a:r>
          </a:p>
          <a:p>
            <a:pPr algn="r">
              <a:defRPr/>
            </a:pPr>
            <a:r>
              <a:rPr lang="pt-BR" sz="16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ESE – Cap. XX – item 5</a:t>
            </a:r>
          </a:p>
        </p:txBody>
      </p:sp>
    </p:spTree>
    <p:extLst>
      <p:ext uri="{BB962C8B-B14F-4D97-AF65-F5344CB8AC3E}">
        <p14:creationId xmlns:p14="http://schemas.microsoft.com/office/powerpoint/2010/main" val="39538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819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5400" b="1" cap="smal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3" name="Picture 2" descr="D:\DIANA\IMAGENSs\casa_espirit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0"/>
            <a:ext cx="12414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CaixaDeTexto 5"/>
          <p:cNvSpPr txBox="1">
            <a:spLocks noChangeArrowheads="1"/>
          </p:cNvSpPr>
          <p:nvPr/>
        </p:nvSpPr>
        <p:spPr bwMode="auto">
          <a:xfrm>
            <a:off x="1187624" y="44624"/>
            <a:ext cx="795637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pt-BR" sz="4400" b="1" dirty="0" smtClean="0">
                <a:ln>
                  <a:solidFill>
                    <a:srgbClr val="002060"/>
                  </a:solidFill>
                </a:ln>
                <a:solidFill>
                  <a:prstClr val="white"/>
                </a:solidFill>
              </a:rPr>
              <a:t>Nosso compromisso com o Jesus</a:t>
            </a:r>
          </a:p>
        </p:txBody>
      </p:sp>
      <p:pic>
        <p:nvPicPr>
          <p:cNvPr id="44034" name="Picture 2" descr="http://www.culturamix.com/wp-content/uploads/2010/12/Uni%C3%A3o-Entre-o-Mund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268413"/>
            <a:ext cx="4932362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95288" y="2135188"/>
            <a:ext cx="4032250" cy="3323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 algn="just">
              <a:lnSpc>
                <a:spcPct val="150000"/>
              </a:lnSpc>
              <a:defRPr/>
            </a:pPr>
            <a:r>
              <a:rPr lang="pt-BR" sz="2800" b="1" kern="0" dirty="0">
                <a:solidFill>
                  <a:srgbClr val="002060"/>
                </a:solidFill>
              </a:rPr>
              <a:t>O Mundo de Regeneração </a:t>
            </a:r>
            <a:r>
              <a:rPr lang="pt-BR" sz="2800" b="1" kern="0" dirty="0" smtClean="0">
                <a:solidFill>
                  <a:srgbClr val="002060"/>
                </a:solidFill>
              </a:rPr>
              <a:t>surge, </a:t>
            </a:r>
            <a:r>
              <a:rPr lang="pt-BR" sz="2800" b="1" kern="0" dirty="0">
                <a:solidFill>
                  <a:srgbClr val="002060"/>
                </a:solidFill>
              </a:rPr>
              <a:t>mas </a:t>
            </a:r>
            <a:r>
              <a:rPr lang="pt-BR" sz="2800" b="1" i="1" kern="0" dirty="0">
                <a:solidFill>
                  <a:srgbClr val="C00000"/>
                </a:solidFill>
              </a:rPr>
              <a:t>o homem jamais mudará o mundo, antes de operar em si, a grande modificação</a:t>
            </a:r>
            <a:r>
              <a:rPr lang="pt-BR" sz="2800" b="1" kern="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8" name="Retângulo 7"/>
          <p:cNvSpPr/>
          <p:nvPr/>
        </p:nvSpPr>
        <p:spPr>
          <a:xfrm>
            <a:off x="0" y="6461125"/>
            <a:ext cx="9144000" cy="409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b="1" spc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 de Divulgação, Esclarecimento e Dinamização da Área de Atendimento Espiritual no Centro Espírita</a:t>
            </a:r>
          </a:p>
        </p:txBody>
      </p:sp>
    </p:spTree>
    <p:extLst>
      <p:ext uri="{BB962C8B-B14F-4D97-AF65-F5344CB8AC3E}">
        <p14:creationId xmlns:p14="http://schemas.microsoft.com/office/powerpoint/2010/main" val="120026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/>
          </p:cNvSpPr>
          <p:nvPr>
            <p:ph type="title"/>
          </p:nvPr>
        </p:nvSpPr>
        <p:spPr>
          <a:xfrm>
            <a:off x="457200" y="923925"/>
            <a:ext cx="5142975" cy="633413"/>
          </a:xfrm>
        </p:spPr>
        <p:txBody>
          <a:bodyPr/>
          <a:lstStyle/>
          <a:p>
            <a:pPr algn="ctr"/>
            <a:r>
              <a:rPr lang="pt-BR" altLang="pt-BR" sz="3200" dirty="0" smtClean="0">
                <a:latin typeface="Lucida Handwriting" pitchFamily="66" charset="0"/>
                <a:ea typeface="Lucida Handwriting" pitchFamily="66" charset="0"/>
                <a:cs typeface="Lucida Handwriting" pitchFamily="66" charset="0"/>
              </a:rPr>
              <a:t>FOCO</a:t>
            </a:r>
            <a:r>
              <a:rPr lang="pt-BR" altLang="pt-BR" sz="3200" b="1" dirty="0" smtClean="0">
                <a:latin typeface="Lucida Handwriting" pitchFamily="66" charset="0"/>
                <a:ea typeface="Lucida Handwriting" pitchFamily="66" charset="0"/>
                <a:cs typeface="Lucida Handwriting" pitchFamily="66" charset="0"/>
              </a:rPr>
              <a:t> ...  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4877548" y="836712"/>
            <a:ext cx="3816424" cy="793578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ESFORÇO PESSOAL E INTRANSFERÍVEL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4283968" y="2132856"/>
            <a:ext cx="3816424" cy="864096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ATITUDE MENTAL POSITIVA </a:t>
            </a: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4877548" y="3356992"/>
            <a:ext cx="3816424" cy="684398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FÉ E HUMILDADE</a:t>
            </a:r>
          </a:p>
        </p:txBody>
      </p:sp>
      <p:sp>
        <p:nvSpPr>
          <p:cNvPr id="23" name="Retângulo de cantos arredondados 22"/>
          <p:cNvSpPr/>
          <p:nvPr/>
        </p:nvSpPr>
        <p:spPr>
          <a:xfrm>
            <a:off x="3691694" y="4437112"/>
            <a:ext cx="3816963" cy="740192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CONFIANÇA EM SI E NA </a:t>
            </a:r>
          </a:p>
          <a:p>
            <a:pPr algn="ctr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PROVIDÊNCIA DIVINA</a:t>
            </a: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4877548" y="5713144"/>
            <a:ext cx="3796450" cy="740192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COMPROMISSO MORAL</a:t>
            </a:r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54" y="2698499"/>
            <a:ext cx="2952329" cy="267471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Retângulo de cantos arredondados 2"/>
          <p:cNvSpPr/>
          <p:nvPr/>
        </p:nvSpPr>
        <p:spPr>
          <a:xfrm>
            <a:off x="935038" y="3851275"/>
            <a:ext cx="431800" cy="4413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6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AUXÍLIO</a:t>
            </a:r>
          </a:p>
        </p:txBody>
      </p:sp>
    </p:spTree>
    <p:extLst>
      <p:ext uri="{BB962C8B-B14F-4D97-AF65-F5344CB8AC3E}">
        <p14:creationId xmlns:p14="http://schemas.microsoft.com/office/powerpoint/2010/main" val="20469358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pice">
  <a:themeElements>
    <a:clrScheme name="Áp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Áp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écnic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sign padrão">
  <a:themeElements>
    <a:clrScheme name="Design padrão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8F8F8F"/>
      </a:accent3>
      <a:accent4>
        <a:srgbClr val="707070"/>
      </a:accent4>
      <a:accent5>
        <a:srgbClr val="B3BFC3"/>
      </a:accent5>
      <a:accent6>
        <a:srgbClr val="7B7B52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Helvetica Neue Light"/>
        <a:ea typeface="Helvetica Neue Light"/>
        <a:cs typeface="Helvetica Neue Light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1_Capital Próprio">
  <a:themeElements>
    <a:clrScheme name="Capital Própri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l Própri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ital Própri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érmico">
  <a:themeElements>
    <a:clrScheme name="térmico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érmic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rm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8F8F8F"/>
      </a:accent3>
      <a:accent4>
        <a:srgbClr val="707070"/>
      </a:accent4>
      <a:accent5>
        <a:srgbClr val="B3BFC3"/>
      </a:accent5>
      <a:accent6>
        <a:srgbClr val="7B7B52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Helvetica Neue Light"/>
        <a:ea typeface="Helvetica Neue Light"/>
        <a:cs typeface="Helvetica Neue Light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1_Ápice">
  <a:themeElements>
    <a:clrScheme name="Áp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Áp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écnic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4921</TotalTime>
  <Words>2531</Words>
  <Application>Microsoft Office PowerPoint</Application>
  <PresentationFormat>Apresentação na tela (4:3)</PresentationFormat>
  <Paragraphs>449</Paragraphs>
  <Slides>80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8</vt:i4>
      </vt:variant>
      <vt:variant>
        <vt:lpstr>Títulos de slides</vt:lpstr>
      </vt:variant>
      <vt:variant>
        <vt:i4>80</vt:i4>
      </vt:variant>
    </vt:vector>
  </HeadingPairs>
  <TitlesOfParts>
    <vt:vector size="88" baseType="lpstr">
      <vt:lpstr>Ápice</vt:lpstr>
      <vt:lpstr>Design padrão</vt:lpstr>
      <vt:lpstr>Default</vt:lpstr>
      <vt:lpstr>1_Capital Próprio</vt:lpstr>
      <vt:lpstr>1_térmico</vt:lpstr>
      <vt:lpstr>1_Default</vt:lpstr>
      <vt:lpstr>1_Ápice</vt:lpstr>
      <vt:lpstr>Tema do Office</vt:lpstr>
      <vt:lpstr>Apresentação do PowerPoint</vt:lpstr>
      <vt:lpstr>Apresentação do PowerPoint</vt:lpstr>
      <vt:lpstr>A CASA ESPÍRITA</vt:lpstr>
      <vt:lpstr>Apresentação do PowerPoint</vt:lpstr>
      <vt:lpstr>Apresentação do PowerPoint</vt:lpstr>
      <vt:lpstr>CICLOS EVOLUTIVOS  DOS PLANETAS</vt:lpstr>
      <vt:lpstr>Apresentação do PowerPoint</vt:lpstr>
      <vt:lpstr>Apresentação do PowerPoint</vt:lpstr>
      <vt:lpstr>Apresentação do PowerPoint</vt:lpstr>
      <vt:lpstr>Apresentação do PowerPoint</vt:lpstr>
      <vt:lpstr>Caminho das mudanças......</vt:lpstr>
      <vt:lpstr>Apresentação do PowerPoint</vt:lpstr>
      <vt:lpstr>Apresentação do PowerPoint</vt:lpstr>
      <vt:lpstr>Apresentação do PowerPoint</vt:lpstr>
      <vt:lpstr>IMPORTÂNCIA   DA  CASA ESPIRITA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Foco no olhar integrado das atividades e no acolher, consolar, esclarecer e orientar  </vt:lpstr>
      <vt:lpstr>Apresentação do PowerPoint</vt:lpstr>
      <vt:lpstr>Fluxo do Atendimento Espiritual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Cuidados Operacionais na Recepção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EXPLANAÇÃO DO EVANGELHO À LUZ DA D.E.</vt:lpstr>
      <vt:lpstr> Explanação do Evangelho à Luz da Doutrina Espírita  Conceito e Finalidades </vt:lpstr>
      <vt:lpstr>Apresentação do PowerPoint</vt:lpstr>
      <vt:lpstr>Apresentação do PowerPoint</vt:lpstr>
      <vt:lpstr>Apresentação do PowerPoint</vt:lpstr>
      <vt:lpstr>PASSE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EVANGELHO NO LAR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VISITA FRATERNA</vt:lpstr>
      <vt:lpstr>Temos então a oportunidade de servir e edificar o Reino de Deus, despertando o divino em nós ... </vt:lpstr>
      <vt:lpstr>E temos os exemplos...</vt:lpstr>
      <vt:lpstr>Apresentação do PowerPoint</vt:lpstr>
      <vt:lpstr>Apresentação do PowerPoint</vt:lpstr>
      <vt:lpstr>Centro Espírita: Espaço de Integração de Ações  e de Convivência</vt:lpstr>
      <vt:lpstr>Apresentação do PowerPoint</vt:lpstr>
      <vt:lpstr>A união de pensamentos em torno de objetivos comuns facilitava as manifestações da espiritualidade superior; estudos evangélicos no campo, em recantos amenos da natureza; assistência aos que necessitavam de pão material e espiritual; diálogo fraterno em torno das passagens da vida do Cristo, seguida de silêncio, meditação e reflexão.</vt:lpstr>
      <vt:lpstr>Apresentação do PowerPoint</vt:lpstr>
      <vt:lpstr>Apresentação do PowerPoint</vt:lpstr>
      <vt:lpstr>Apresentação do PowerPoint</vt:lpstr>
      <vt:lpstr>FOCO ...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Leila</dc:creator>
  <cp:lastModifiedBy>Helio</cp:lastModifiedBy>
  <cp:revision>176</cp:revision>
  <dcterms:created xsi:type="dcterms:W3CDTF">2011-05-05T12:24:00Z</dcterms:created>
  <dcterms:modified xsi:type="dcterms:W3CDTF">2018-11-17T15:18:27Z</dcterms:modified>
</cp:coreProperties>
</file>