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6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6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9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5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7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5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82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21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696200" y="152400"/>
            <a:ext cx="838200" cy="38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963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52400" y="228600"/>
            <a:ext cx="7620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934200" y="533400"/>
            <a:ext cx="1447800" cy="533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2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624B2-C072-4C6D-BB19-A94BBEAD1A65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D3A01-58ED-48ED-A77E-B3AB01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0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ointcommission.org/" TargetMode="Externa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dnvghealthcare.com/" TargetMode="Externa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fap.org/" TargetMode="Externa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hq.org/home.asp" TargetMode="Externa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qa.org/" TargetMode="Externa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rf.org/" TargetMode="Externa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st.gov/baldrige/" TargetMode="Externa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ursecredentialing.org/Magnet.aspx" TargetMode="Externa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mellottandassoc@att.net" TargetMode="Externa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09800"/>
            <a:ext cx="6324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dirty="0" smtClean="0"/>
              <a:t>Accreditation, Licensure </a:t>
            </a:r>
            <a:br>
              <a:rPr lang="en-US" sz="4800" dirty="0" smtClean="0"/>
            </a:br>
            <a:r>
              <a:rPr lang="en-US" sz="4800" dirty="0" smtClean="0"/>
              <a:t>&amp; Surveys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038600"/>
            <a:ext cx="2735263" cy="6127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1</a:t>
            </a:fld>
            <a:endParaRPr lang="en-US"/>
          </a:p>
        </p:txBody>
      </p:sp>
      <p:pic>
        <p:nvPicPr>
          <p:cNvPr id="3084" name="Picture 12" descr="C:\Users\susan\AppData\Local\Microsoft\Windows\Temporary Internet Files\Content.IE5\5S0DLLP7\A-equipo7_(7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5" y="3429000"/>
            <a:ext cx="35605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6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Center for Medicare &amp; </a:t>
            </a:r>
            <a:br>
              <a:rPr lang="en-US" dirty="0" smtClean="0"/>
            </a:br>
            <a:r>
              <a:rPr lang="en-US" dirty="0" smtClean="0"/>
              <a:t>Medicaid Services (CMS)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Federal agency operating </a:t>
            </a:r>
            <a:r>
              <a:rPr lang="en-US" dirty="0"/>
              <a:t>M</a:t>
            </a:r>
            <a:r>
              <a:rPr lang="en-US" dirty="0" smtClean="0"/>
              <a:t>edicare programs</a:t>
            </a:r>
          </a:p>
          <a:p>
            <a:r>
              <a:rPr lang="en-US" dirty="0" smtClean="0"/>
              <a:t>Also responsible for the Healthcare Insurance Marketplace</a:t>
            </a:r>
          </a:p>
          <a:p>
            <a:endParaRPr lang="en-US" dirty="0" smtClean="0"/>
          </a:p>
          <a:p>
            <a:r>
              <a:rPr lang="en-US" dirty="0" smtClean="0"/>
              <a:t>Conditions of Participation and Conditions for Compliance</a:t>
            </a:r>
          </a:p>
          <a:p>
            <a:endParaRPr lang="en-US" dirty="0" smtClean="0"/>
          </a:p>
          <a:p>
            <a:r>
              <a:rPr lang="en-US" dirty="0" smtClean="0"/>
              <a:t>All US healthcare organizations must be compliant with CMS regulations</a:t>
            </a:r>
          </a:p>
          <a:p>
            <a:endParaRPr lang="en-US" dirty="0" smtClean="0"/>
          </a:p>
          <a:p>
            <a:r>
              <a:rPr lang="en-US" dirty="0" smtClean="0"/>
              <a:t>Deemed </a:t>
            </a:r>
            <a:r>
              <a:rPr lang="en-US" dirty="0"/>
              <a:t>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z="1600" smtClean="0"/>
              <a:pPr/>
              <a:t>2</a:t>
            </a:fld>
            <a:endParaRPr lang="en-US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Pages 343-345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0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Healthcare Licensure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05936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Mandatory act of granting and receiving a license to provide healthcare services in a state in the U.S.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Usually the state Department of Health Services grants the license and monitors the license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Onsite survey to determine compliance with all applicable state and federal laws and regulations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License specifies the number of beds permitted</a:t>
            </a:r>
          </a:p>
          <a:p>
            <a:pPr lvl="1">
              <a:defRPr/>
            </a:pPr>
            <a:r>
              <a:rPr lang="en-US" sz="2000" dirty="0" smtClean="0"/>
              <a:t>Acute, skilled, subacute, long term, etc.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3</a:t>
            </a:fld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029200"/>
            <a:ext cx="1066800" cy="149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29400" y="152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345 - 346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86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Accreditation Survey Readiness</a:t>
            </a:r>
            <a:endParaRPr lang="en-US" dirty="0"/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906963"/>
          </a:xfrm>
        </p:spPr>
        <p:txBody>
          <a:bodyPr/>
          <a:lstStyle/>
          <a:p>
            <a:r>
              <a:rPr lang="en-US" dirty="0" smtClean="0"/>
              <a:t>Assess compliance with standards</a:t>
            </a:r>
          </a:p>
          <a:p>
            <a:pPr lvl="1"/>
            <a:r>
              <a:rPr lang="en-US" sz="2400" dirty="0" smtClean="0"/>
              <a:t>Review of documentation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Onsite mock surveys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Verbal interaction with staff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Review of medical records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Assessment of service/support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381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4</a:t>
            </a:fld>
            <a:endParaRPr lang="en-US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85474"/>
            <a:ext cx="3657600" cy="20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53200" y="152400"/>
            <a:ext cx="1542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346 - 351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3620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70" y="609600"/>
            <a:ext cx="8229600" cy="856488"/>
          </a:xfrm>
        </p:spPr>
        <p:txBody>
          <a:bodyPr/>
          <a:lstStyle/>
          <a:p>
            <a:pPr algn="ctr">
              <a:defRPr/>
            </a:pPr>
            <a:r>
              <a:rPr lang="en-US" sz="4400" dirty="0" smtClean="0"/>
              <a:t>Accreditation Survey Readiness</a:t>
            </a:r>
            <a:endParaRPr lang="en-US" sz="4400" dirty="0"/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Readiness/ Regulatory Team</a:t>
            </a:r>
          </a:p>
          <a:p>
            <a:pPr lvl="1"/>
            <a:r>
              <a:rPr lang="en-US" sz="2400" dirty="0" smtClean="0"/>
              <a:t>Responsible for implementation and improvement of processes from accreditation &amp; regulatory bodies</a:t>
            </a:r>
          </a:p>
          <a:p>
            <a:pPr lvl="1"/>
            <a:endParaRPr lang="en-US" sz="2400" dirty="0" smtClean="0"/>
          </a:p>
          <a:p>
            <a:pPr lvl="1"/>
            <a:r>
              <a:rPr lang="en-US" dirty="0" smtClean="0"/>
              <a:t>Key leaders &amp; managers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Must have decision making authority</a:t>
            </a:r>
          </a:p>
          <a:p>
            <a:pPr lvl="1"/>
            <a:endParaRPr lang="en-US" sz="2400" dirty="0" smtClean="0"/>
          </a:p>
          <a:p>
            <a:pPr lvl="1"/>
            <a:r>
              <a:rPr lang="en-US" dirty="0" smtClean="0"/>
              <a:t>Leaders of the organization need to ensure that compliance occurs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5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29465"/>
            <a:ext cx="2147763" cy="120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0800" y="73739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Pages 346 - 351</a:t>
            </a:r>
          </a:p>
        </p:txBody>
      </p:sp>
    </p:spTree>
    <p:extLst>
      <p:ext uri="{BB962C8B-B14F-4D97-AF65-F5344CB8AC3E}">
        <p14:creationId xmlns:p14="http://schemas.microsoft.com/office/powerpoint/2010/main" val="4004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564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Accreditation Survey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/>
          </a:bodyPr>
          <a:lstStyle/>
          <a:p>
            <a:r>
              <a:rPr lang="en-US" dirty="0"/>
              <a:t>Readiness/ Regulatory Team</a:t>
            </a:r>
          </a:p>
          <a:p>
            <a:pPr lvl="1"/>
            <a:r>
              <a:rPr lang="en-US" sz="2800" dirty="0" smtClean="0"/>
              <a:t>Establish ongoing interdisciplinary teams</a:t>
            </a:r>
          </a:p>
          <a:p>
            <a:pPr lvl="2"/>
            <a:r>
              <a:rPr lang="en-US" sz="2800" dirty="0" smtClean="0"/>
              <a:t>Assigned portions of the regulatory/accreditation standards</a:t>
            </a:r>
          </a:p>
          <a:p>
            <a:pPr lvl="2"/>
            <a:r>
              <a:rPr lang="en-US" sz="2800" dirty="0" smtClean="0"/>
              <a:t>Must know the standards/regulations for their areas</a:t>
            </a:r>
          </a:p>
          <a:p>
            <a:pPr lvl="2"/>
            <a:r>
              <a:rPr lang="en-US" sz="2800" dirty="0" smtClean="0"/>
              <a:t>Need to have ongoing education as these change</a:t>
            </a:r>
          </a:p>
          <a:p>
            <a:pPr lvl="2"/>
            <a:endParaRPr lang="en-US" sz="2800" dirty="0" smtClean="0"/>
          </a:p>
          <a:p>
            <a:pPr lvl="1"/>
            <a:r>
              <a:rPr lang="en-US" sz="2800" dirty="0" smtClean="0"/>
              <a:t>Implement new standards as they are issued</a:t>
            </a:r>
          </a:p>
          <a:p>
            <a:pPr lvl="2"/>
            <a:r>
              <a:rPr lang="en-US" sz="2800" dirty="0" smtClean="0"/>
              <a:t>Alarm Fatigue  -National Patient Safety Goal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Page 349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6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564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Accreditation Survey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Document preparation</a:t>
            </a:r>
          </a:p>
          <a:p>
            <a:pPr lvl="1"/>
            <a:r>
              <a:rPr lang="en-US" dirty="0" smtClean="0"/>
              <a:t>Each survey has list of documents requested at time of survey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Must be gathered prior to survey</a:t>
            </a:r>
          </a:p>
          <a:p>
            <a:pPr lvl="2"/>
            <a:r>
              <a:rPr lang="en-US" sz="2400" dirty="0" smtClean="0"/>
              <a:t>Annually updated files with this information in them</a:t>
            </a:r>
          </a:p>
          <a:p>
            <a:pPr lvl="2"/>
            <a:r>
              <a:rPr lang="en-US" sz="2400" dirty="0" smtClean="0"/>
              <a:t>Must also be updated as they change</a:t>
            </a:r>
          </a:p>
          <a:p>
            <a:pPr lvl="2"/>
            <a:endParaRPr lang="en-US" sz="2400" dirty="0" smtClean="0"/>
          </a:p>
          <a:p>
            <a:pPr lvl="1"/>
            <a:r>
              <a:rPr lang="en-US" dirty="0" smtClean="0"/>
              <a:t>Give to surveyors upon their arrival</a:t>
            </a:r>
          </a:p>
          <a:p>
            <a:pPr lvl="1"/>
            <a:r>
              <a:rPr lang="en-US" dirty="0" smtClean="0"/>
              <a:t>Have duplicate set in Command Center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700" dirty="0"/>
              <a:t>Page 349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36574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/>
              <a:t>Accreditation Survey Readiness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Tracers</a:t>
            </a:r>
          </a:p>
          <a:p>
            <a:pPr lvl="1"/>
            <a:r>
              <a:rPr lang="en-US" dirty="0" smtClean="0"/>
              <a:t>Will be conducted throughout the survey process</a:t>
            </a:r>
          </a:p>
          <a:p>
            <a:pPr lvl="1"/>
            <a:r>
              <a:rPr lang="en-US" dirty="0" smtClean="0"/>
              <a:t>Patient tracers &amp; Process tracers</a:t>
            </a:r>
          </a:p>
          <a:p>
            <a:endParaRPr lang="en-US" dirty="0"/>
          </a:p>
          <a:p>
            <a:r>
              <a:rPr lang="en-US" dirty="0" smtClean="0"/>
              <a:t>Education of Staff, Leaders, &amp; Practitioners</a:t>
            </a:r>
          </a:p>
          <a:p>
            <a:pPr lvl="1"/>
            <a:r>
              <a:rPr lang="en-US" dirty="0" smtClean="0"/>
              <a:t>Surveyors want to talk to staff not managers &amp; leaders</a:t>
            </a:r>
          </a:p>
          <a:p>
            <a:pPr lvl="1"/>
            <a:r>
              <a:rPr lang="en-US" dirty="0" smtClean="0"/>
              <a:t>Prepare them by asking staff questions all the time</a:t>
            </a:r>
          </a:p>
          <a:p>
            <a:endParaRPr lang="en-US" dirty="0"/>
          </a:p>
          <a:p>
            <a:r>
              <a:rPr lang="en-US" dirty="0" smtClean="0"/>
              <a:t>Regulatory Compliance Leadership meetings</a:t>
            </a:r>
          </a:p>
          <a:p>
            <a:pPr lvl="1"/>
            <a:r>
              <a:rPr lang="en-US" dirty="0" smtClean="0"/>
              <a:t>Utilize monthly or quarterly meetings to keep everyone up to date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/>
              <a:t>Page </a:t>
            </a:r>
            <a:r>
              <a:rPr lang="en-US" dirty="0" smtClean="0"/>
              <a:t>349 - 351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9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Coordination of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  <a:noFill/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Have a process in place and tested for when ANY surveyors come through the front door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a headquarters (war room) for all information to flow through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scribes to write down all that the surveyor asks or looks at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If documentation is needed, Scribe to call war room to get the information – NOT try and get the document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a separate person to accompany the surveyor.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5334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1524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351 - 355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923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Coordination of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5287963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NEVER leave the surveyor alone, even in the </a:t>
            </a:r>
            <a:r>
              <a:rPr lang="en-US" dirty="0" smtClean="0"/>
              <a:t>restroom or outside for a smoke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When surveyors leave in the evening, key personnel stay and meet to discuss the day and determine if work needs to occur before the next day to “</a:t>
            </a:r>
            <a:r>
              <a:rPr lang="en-US" dirty="0" smtClean="0">
                <a:solidFill>
                  <a:srgbClr val="C00000"/>
                </a:solidFill>
              </a:rPr>
              <a:t>make things better</a:t>
            </a:r>
            <a:r>
              <a:rPr lang="en-US" dirty="0" smtClean="0"/>
              <a:t>” or find things the surveyor wants that were not found that day.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Notify all managers/other appropriate staff what the surveyors looked at that day and what the next day will be like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76200"/>
            <a:ext cx="5334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58914" y="762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Pages 351 - 355</a:t>
            </a:r>
          </a:p>
        </p:txBody>
      </p:sp>
    </p:spTree>
    <p:extLst>
      <p:ext uri="{BB962C8B-B14F-4D97-AF65-F5344CB8AC3E}">
        <p14:creationId xmlns:p14="http://schemas.microsoft.com/office/powerpoint/2010/main" val="118680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08888"/>
          </a:xfrm>
        </p:spPr>
        <p:txBody>
          <a:bodyPr/>
          <a:lstStyle/>
          <a:p>
            <a:pPr algn="ctr"/>
            <a:r>
              <a:rPr lang="en-US" dirty="0" smtClean="0"/>
              <a:t>Disease Specific Certification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accreditation organizations now offer Disease Specific Certification</a:t>
            </a:r>
          </a:p>
          <a:p>
            <a:endParaRPr lang="en-US" dirty="0" smtClean="0"/>
          </a:p>
          <a:p>
            <a:r>
              <a:rPr lang="en-US" dirty="0" smtClean="0"/>
              <a:t>Standards resemble the accreditation standards but also include specifics about the disease itself</a:t>
            </a:r>
          </a:p>
          <a:p>
            <a:endParaRPr lang="en-US" dirty="0" smtClean="0"/>
          </a:p>
          <a:p>
            <a:r>
              <a:rPr lang="en-US" dirty="0" smtClean="0"/>
              <a:t>Information about specific certifications can be found on the agency’s web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53200" y="152400"/>
            <a:ext cx="1447800" cy="304800"/>
          </a:xfrm>
        </p:spPr>
        <p:txBody>
          <a:bodyPr>
            <a:noAutofit/>
          </a:bodyPr>
          <a:lstStyle/>
          <a:p>
            <a:r>
              <a:rPr lang="en-US" dirty="0" smtClean="0"/>
              <a:t>Page 357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33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The Joint Commission</a:t>
            </a:r>
            <a:endParaRPr lang="en-US" dirty="0"/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381000" y="1482811"/>
            <a:ext cx="8229600" cy="5562600"/>
          </a:xfrm>
        </p:spPr>
        <p:txBody>
          <a:bodyPr/>
          <a:lstStyle/>
          <a:p>
            <a:r>
              <a:rPr lang="en-US" dirty="0" smtClean="0"/>
              <a:t>Organizations</a:t>
            </a:r>
          </a:p>
          <a:p>
            <a:pPr lvl="1"/>
            <a:r>
              <a:rPr lang="en-US" sz="1800" dirty="0" smtClean="0"/>
              <a:t>Hospitals</a:t>
            </a:r>
          </a:p>
          <a:p>
            <a:pPr lvl="1"/>
            <a:r>
              <a:rPr lang="en-US" sz="1800" dirty="0" smtClean="0"/>
              <a:t>Critical Access hospitals</a:t>
            </a:r>
          </a:p>
          <a:p>
            <a:pPr lvl="1"/>
            <a:r>
              <a:rPr lang="en-US" sz="1800" dirty="0" smtClean="0"/>
              <a:t>Home Care</a:t>
            </a:r>
          </a:p>
          <a:p>
            <a:pPr lvl="1"/>
            <a:r>
              <a:rPr lang="en-US" sz="1800" dirty="0" smtClean="0"/>
              <a:t>Ambulatory Surgery</a:t>
            </a:r>
          </a:p>
          <a:p>
            <a:pPr lvl="1"/>
            <a:r>
              <a:rPr lang="en-US" sz="1800" dirty="0" smtClean="0"/>
              <a:t>Primary Care medical Home</a:t>
            </a:r>
          </a:p>
          <a:p>
            <a:pPr lvl="1"/>
            <a:r>
              <a:rPr lang="en-US" sz="1800" dirty="0" smtClean="0"/>
              <a:t>Behavioral health</a:t>
            </a:r>
          </a:p>
          <a:p>
            <a:pPr lvl="1"/>
            <a:r>
              <a:rPr lang="en-US" sz="1800" dirty="0" smtClean="0"/>
              <a:t>Long Term care</a:t>
            </a:r>
          </a:p>
          <a:p>
            <a:pPr lvl="1"/>
            <a:r>
              <a:rPr lang="en-US" sz="1800" dirty="0" smtClean="0"/>
              <a:t>Laboratory</a:t>
            </a:r>
          </a:p>
          <a:p>
            <a:pPr lvl="1"/>
            <a:r>
              <a:rPr lang="en-US" sz="1800" dirty="0" smtClean="0"/>
              <a:t>Disease Specific Care certification</a:t>
            </a:r>
          </a:p>
          <a:p>
            <a:r>
              <a:rPr lang="en-US" dirty="0" smtClean="0"/>
              <a:t>Core Measures for hospital programs </a:t>
            </a:r>
          </a:p>
          <a:p>
            <a:r>
              <a:rPr lang="en-US" dirty="0" smtClean="0"/>
              <a:t>Other quality measurement systems for other types of organizations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152400"/>
            <a:ext cx="762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00600" y="14478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http://www.jointcommission.org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19900" y="1524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358 - 359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8301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 bwMode="auto">
          <a:xfrm>
            <a:off x="533400" y="381000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342900" indent="-342900" algn="ctr"/>
            <a:r>
              <a:rPr lang="en-US" dirty="0" smtClean="0">
                <a:effectLst/>
              </a:rPr>
              <a:t>Det Norske Vertis (DNV)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3"/>
          </a:xfrm>
        </p:spPr>
        <p:txBody>
          <a:bodyPr/>
          <a:lstStyle/>
          <a:p>
            <a:r>
              <a:rPr lang="en-US" dirty="0" smtClean="0"/>
              <a:t>National Integrated Accreditation for Healthcare Organizations (NIAHO) – standards</a:t>
            </a:r>
          </a:p>
          <a:p>
            <a:endParaRPr lang="en-US" dirty="0" smtClean="0"/>
          </a:p>
          <a:p>
            <a:r>
              <a:rPr lang="en-US" dirty="0" smtClean="0"/>
              <a:t>CMS Conditions of Participations plus ISO 9001 standards</a:t>
            </a:r>
          </a:p>
          <a:p>
            <a:endParaRPr lang="en-US" dirty="0" smtClean="0"/>
          </a:p>
          <a:p>
            <a:r>
              <a:rPr lang="en-US" dirty="0" smtClean="0"/>
              <a:t>Hospitals &amp; Critical Access Hospitals</a:t>
            </a:r>
          </a:p>
          <a:p>
            <a:endParaRPr lang="en-US" dirty="0" smtClean="0"/>
          </a:p>
          <a:p>
            <a:r>
              <a:rPr lang="en-US" dirty="0" smtClean="0"/>
              <a:t>Primary Stroke Center certification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514600" y="5791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</a:t>
            </a:r>
            <a:r>
              <a:rPr lang="en-US" sz="2000" dirty="0" smtClean="0">
                <a:hlinkClick r:id="rId2"/>
              </a:rPr>
              <a:t>://dnvghealthcare.com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152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359 - 360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327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32688"/>
          </a:xfrm>
        </p:spPr>
        <p:txBody>
          <a:bodyPr/>
          <a:lstStyle/>
          <a:p>
            <a:pPr algn="ctr"/>
            <a:r>
              <a:rPr lang="en-US" dirty="0" smtClean="0"/>
              <a:t>ISO 9001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International Organization for Standardization</a:t>
            </a:r>
          </a:p>
          <a:p>
            <a:r>
              <a:rPr lang="en-US" dirty="0" smtClean="0"/>
              <a:t>Originally for industry but later made more generic</a:t>
            </a:r>
          </a:p>
          <a:p>
            <a:r>
              <a:rPr lang="en-US" dirty="0" smtClean="0"/>
              <a:t>Focus on a process approach when establishing and utilizing a quality program</a:t>
            </a:r>
          </a:p>
          <a:p>
            <a:r>
              <a:rPr lang="en-US" dirty="0" smtClean="0"/>
              <a:t>Five components:</a:t>
            </a:r>
          </a:p>
          <a:p>
            <a:pPr lvl="1"/>
            <a:r>
              <a:rPr lang="en-US" dirty="0" smtClean="0"/>
              <a:t>Quality Management System </a:t>
            </a:r>
          </a:p>
          <a:p>
            <a:pPr lvl="2"/>
            <a:r>
              <a:rPr lang="en-US" dirty="0" smtClean="0"/>
              <a:t>General &amp; documentation requirements</a:t>
            </a:r>
          </a:p>
          <a:p>
            <a:pPr lvl="1"/>
            <a:r>
              <a:rPr lang="en-US" dirty="0" smtClean="0"/>
              <a:t>Management Responsibility</a:t>
            </a:r>
          </a:p>
          <a:p>
            <a:pPr lvl="1"/>
            <a:r>
              <a:rPr lang="en-US" dirty="0" smtClean="0"/>
              <a:t>Resource Management</a:t>
            </a:r>
          </a:p>
          <a:p>
            <a:pPr lvl="1"/>
            <a:r>
              <a:rPr lang="en-US" dirty="0" smtClean="0"/>
              <a:t>Service/Product Realization</a:t>
            </a:r>
          </a:p>
          <a:p>
            <a:pPr lvl="1"/>
            <a:r>
              <a:rPr lang="en-US" dirty="0" smtClean="0"/>
              <a:t>Measurement, Analysis, &amp;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010400" y="152400"/>
            <a:ext cx="1447800" cy="304800"/>
          </a:xfrm>
        </p:spPr>
        <p:txBody>
          <a:bodyPr>
            <a:noAutofit/>
          </a:bodyPr>
          <a:lstStyle/>
          <a:p>
            <a:r>
              <a:rPr lang="en-US" dirty="0" smtClean="0"/>
              <a:t>Page </a:t>
            </a:r>
            <a:r>
              <a:rPr lang="en-US" dirty="0"/>
              <a:t>360</a:t>
            </a:r>
          </a:p>
        </p:txBody>
      </p:sp>
    </p:spTree>
    <p:extLst>
      <p:ext uri="{BB962C8B-B14F-4D97-AF65-F5344CB8AC3E}">
        <p14:creationId xmlns:p14="http://schemas.microsoft.com/office/powerpoint/2010/main" val="3727498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 bwMode="auto">
          <a:xfrm>
            <a:off x="381000" y="685800"/>
            <a:ext cx="8229600" cy="1066800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sz="4000" dirty="0" smtClean="0">
                <a:effectLst/>
              </a:rPr>
              <a:t>Healthcare Facility </a:t>
            </a:r>
            <a:br>
              <a:rPr lang="en-US" sz="4000" dirty="0" smtClean="0">
                <a:effectLst/>
              </a:rPr>
            </a:br>
            <a:r>
              <a:rPr lang="en-US" sz="4000" dirty="0" smtClean="0">
                <a:effectLst/>
              </a:rPr>
              <a:t>Accreditation Program (HFAP)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American Osteopathic Association (AOA) sponsors this accreditation</a:t>
            </a:r>
          </a:p>
          <a:p>
            <a:pPr>
              <a:defRPr/>
            </a:pPr>
            <a:r>
              <a:rPr lang="en-US" dirty="0" smtClean="0"/>
              <a:t>All Acute </a:t>
            </a:r>
            <a:r>
              <a:rPr lang="en-US" dirty="0"/>
              <a:t>C</a:t>
            </a:r>
            <a:r>
              <a:rPr lang="en-US" dirty="0" smtClean="0"/>
              <a:t>are facilities (general, specialty, LTAC)</a:t>
            </a:r>
          </a:p>
          <a:p>
            <a:pPr>
              <a:defRPr/>
            </a:pPr>
            <a:r>
              <a:rPr lang="en-US" dirty="0" smtClean="0"/>
              <a:t>Behavioral/mental health</a:t>
            </a:r>
          </a:p>
          <a:p>
            <a:pPr>
              <a:defRPr/>
            </a:pPr>
            <a:r>
              <a:rPr lang="en-US" dirty="0" smtClean="0"/>
              <a:t>Ambulatory care/office-based surgery</a:t>
            </a:r>
          </a:p>
          <a:p>
            <a:pPr>
              <a:defRPr/>
            </a:pPr>
            <a:r>
              <a:rPr lang="en-US" dirty="0" smtClean="0"/>
              <a:t>Ambulatory Surgery Centers</a:t>
            </a:r>
          </a:p>
          <a:p>
            <a:pPr>
              <a:defRPr/>
            </a:pPr>
            <a:r>
              <a:rPr lang="en-US" dirty="0" smtClean="0"/>
              <a:t>Clinical laboratories</a:t>
            </a:r>
          </a:p>
          <a:p>
            <a:pPr>
              <a:defRPr/>
            </a:pPr>
            <a:r>
              <a:rPr lang="en-US" dirty="0" smtClean="0"/>
              <a:t>Primary Stroke Centers</a:t>
            </a:r>
          </a:p>
          <a:p>
            <a:pPr>
              <a:defRPr/>
            </a:pPr>
            <a:r>
              <a:rPr lang="en-US" dirty="0" smtClean="0"/>
              <a:t>Critical Access Hospitals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Focus: CMS plus patient safety &amp; quality of care standards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53000" y="47244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http://www.hfap.org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140043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361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606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Center for Improvement </a:t>
            </a:r>
            <a:br>
              <a:rPr lang="en-US" sz="4000" dirty="0" smtClean="0"/>
            </a:br>
            <a:r>
              <a:rPr lang="en-US" sz="4000" dirty="0" smtClean="0"/>
              <a:t>in Healthcare Quality (CIHQ)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r>
              <a:rPr lang="en-US" dirty="0" smtClean="0"/>
              <a:t>New kid on the  block (2013)</a:t>
            </a:r>
          </a:p>
          <a:p>
            <a:r>
              <a:rPr lang="en-US" dirty="0" smtClean="0"/>
              <a:t>Acute care hospitals &amp; all services &amp; sites listed on their license</a:t>
            </a:r>
          </a:p>
          <a:p>
            <a:r>
              <a:rPr lang="en-US" dirty="0" smtClean="0"/>
              <a:t>Does not survey Home Health &amp; Long Term Care</a:t>
            </a:r>
          </a:p>
          <a:p>
            <a:r>
              <a:rPr lang="en-US" dirty="0" smtClean="0"/>
              <a:t>Disease Specific certification</a:t>
            </a:r>
          </a:p>
          <a:p>
            <a:pPr lvl="1"/>
            <a:r>
              <a:rPr lang="en-US" dirty="0" smtClean="0"/>
              <a:t>Primary stroke, heart failure, &amp; hip/knee replacement</a:t>
            </a:r>
          </a:p>
          <a:p>
            <a:endParaRPr lang="en-US" dirty="0"/>
          </a:p>
          <a:p>
            <a:r>
              <a:rPr lang="en-US" dirty="0" smtClean="0"/>
              <a:t>Based on CoP’s plus areas of patient safety and quality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Pages 361-362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67200" y="59436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www.cihq.org/home.asp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8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/>
              <a:t>National Committee for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Quality </a:t>
            </a:r>
            <a:r>
              <a:rPr lang="en-US" sz="4400" dirty="0"/>
              <a:t>Assurance (NCQA)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229600" cy="51545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600" dirty="0" smtClean="0"/>
              <a:t>Health Plans, including: </a:t>
            </a:r>
          </a:p>
          <a:p>
            <a:pPr lvl="1">
              <a:defRPr/>
            </a:pPr>
            <a:r>
              <a:rPr lang="en-US" sz="2200" dirty="0" smtClean="0"/>
              <a:t>Health Maintenance Organizations (HMO), </a:t>
            </a:r>
          </a:p>
          <a:p>
            <a:pPr lvl="1">
              <a:defRPr/>
            </a:pPr>
            <a:r>
              <a:rPr lang="en-US" sz="2200" dirty="0" smtClean="0"/>
              <a:t>Managed Care Organizations (MCO), </a:t>
            </a:r>
          </a:p>
          <a:p>
            <a:pPr lvl="1">
              <a:defRPr/>
            </a:pPr>
            <a:r>
              <a:rPr lang="en-US" sz="2200" dirty="0" smtClean="0"/>
              <a:t>Preferred Provider Organizations (PPO) and </a:t>
            </a:r>
          </a:p>
          <a:p>
            <a:pPr lvl="1">
              <a:defRPr/>
            </a:pPr>
            <a:r>
              <a:rPr lang="en-US" sz="2200" dirty="0" smtClean="0"/>
              <a:t>Point of Service (POS) plans</a:t>
            </a:r>
          </a:p>
          <a:p>
            <a:pPr>
              <a:defRPr/>
            </a:pPr>
            <a:r>
              <a:rPr lang="en-US" sz="2400" dirty="0" smtClean="0"/>
              <a:t>Managed Behavioral Health Organizations (MBHO)</a:t>
            </a:r>
          </a:p>
          <a:p>
            <a:pPr>
              <a:defRPr/>
            </a:pPr>
            <a:r>
              <a:rPr lang="en-US" sz="2400" dirty="0" smtClean="0"/>
              <a:t>Disease Management accreditation or certification</a:t>
            </a:r>
          </a:p>
          <a:p>
            <a:pPr>
              <a:defRPr/>
            </a:pPr>
            <a:r>
              <a:rPr lang="en-US" sz="2400" dirty="0" smtClean="0"/>
              <a:t>Wellness &amp; Health Promotion</a:t>
            </a:r>
          </a:p>
          <a:p>
            <a:pPr>
              <a:defRPr/>
            </a:pPr>
            <a:r>
              <a:rPr lang="en-US" sz="2400" dirty="0" smtClean="0"/>
              <a:t>Health Effectiveness Data and Information Set (HEDIS)</a:t>
            </a:r>
          </a:p>
          <a:p>
            <a:pPr lvl="1">
              <a:defRPr/>
            </a:pPr>
            <a:r>
              <a:rPr lang="en-US" sz="2200" dirty="0" smtClean="0"/>
              <a:t>Evaluate the structure and functions of medical and quality management systems in managed care organizations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71070" y="1828800"/>
            <a:ext cx="3766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http://www.ncqa.org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762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362 - 363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9659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Commission for Accreditation of Rehabilitation Facilities (CARF)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Promotes quality, value, &amp; optimal outcomes of services to the following types of facilities</a:t>
            </a:r>
          </a:p>
          <a:p>
            <a:pPr lvl="1"/>
            <a:r>
              <a:rPr lang="en-US" dirty="0" smtClean="0"/>
              <a:t>Aging Services</a:t>
            </a:r>
          </a:p>
          <a:p>
            <a:pPr lvl="1"/>
            <a:r>
              <a:rPr lang="en-US" dirty="0" smtClean="0"/>
              <a:t>Behavioral Health</a:t>
            </a:r>
          </a:p>
          <a:p>
            <a:pPr lvl="1"/>
            <a:r>
              <a:rPr lang="en-US" dirty="0" smtClean="0"/>
              <a:t>Business &amp; Service </a:t>
            </a:r>
            <a:r>
              <a:rPr lang="en-US" dirty="0" err="1" smtClean="0"/>
              <a:t>Mgmt</a:t>
            </a:r>
            <a:r>
              <a:rPr lang="en-US" dirty="0" smtClean="0"/>
              <a:t> Networks</a:t>
            </a:r>
          </a:p>
          <a:p>
            <a:pPr lvl="1"/>
            <a:r>
              <a:rPr lang="en-US" dirty="0" smtClean="0"/>
              <a:t>Child &amp; Youth Services</a:t>
            </a:r>
          </a:p>
          <a:p>
            <a:pPr lvl="1"/>
            <a:r>
              <a:rPr lang="en-US" dirty="0" smtClean="0"/>
              <a:t>Employment &amp; Community Services</a:t>
            </a:r>
          </a:p>
          <a:p>
            <a:pPr lvl="1"/>
            <a:r>
              <a:rPr lang="en-US" dirty="0" smtClean="0"/>
              <a:t>Medical Rehabilitation</a:t>
            </a:r>
          </a:p>
          <a:p>
            <a:pPr lvl="1"/>
            <a:r>
              <a:rPr lang="en-US" dirty="0" smtClean="0"/>
              <a:t>DMEPOS (medical equipment,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76200"/>
            <a:ext cx="762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63962" y="3124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2"/>
              </a:rPr>
              <a:t>www.carf.org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152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365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912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 bwMode="auto">
          <a:xfrm>
            <a:off x="304800" y="609600"/>
            <a:ext cx="8229600" cy="9144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/>
            <a:r>
              <a:rPr lang="en-US" sz="4400" dirty="0" smtClean="0">
                <a:effectLst/>
              </a:rPr>
              <a:t>Baldrige Performance Excellence Award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00600"/>
          </a:xfrm>
        </p:spPr>
        <p:txBody>
          <a:bodyPr/>
          <a:lstStyle/>
          <a:p>
            <a:r>
              <a:rPr lang="en-US" dirty="0" smtClean="0"/>
              <a:t>Managed by the National institute of Standards &amp; Testing (NIST) – </a:t>
            </a:r>
          </a:p>
          <a:p>
            <a:pPr lvl="1"/>
            <a:r>
              <a:rPr lang="en-US" sz="2000" dirty="0" smtClean="0"/>
              <a:t>an agency of the U.S. Department of Commerce</a:t>
            </a:r>
          </a:p>
          <a:p>
            <a:r>
              <a:rPr lang="en-US" dirty="0" smtClean="0"/>
              <a:t>Seven Categories of Criteria</a:t>
            </a:r>
          </a:p>
          <a:p>
            <a:pPr lvl="1"/>
            <a:r>
              <a:rPr lang="en-US" sz="2000" dirty="0" smtClean="0"/>
              <a:t>Leadership</a:t>
            </a:r>
          </a:p>
          <a:p>
            <a:pPr lvl="1"/>
            <a:r>
              <a:rPr lang="en-US" sz="2000" dirty="0" smtClean="0"/>
              <a:t>Strategic planning</a:t>
            </a:r>
          </a:p>
          <a:p>
            <a:pPr lvl="1"/>
            <a:r>
              <a:rPr lang="en-US" sz="2000" dirty="0" smtClean="0"/>
              <a:t>Customer Focus</a:t>
            </a:r>
          </a:p>
          <a:p>
            <a:pPr lvl="1"/>
            <a:r>
              <a:rPr lang="en-US" sz="2000" dirty="0" smtClean="0"/>
              <a:t>Measurement, Analysis and Knowledge Management</a:t>
            </a:r>
          </a:p>
          <a:p>
            <a:pPr lvl="1"/>
            <a:r>
              <a:rPr lang="en-US" sz="2000" dirty="0" smtClean="0"/>
              <a:t>Workforce Focus (environment  &amp; engagement)</a:t>
            </a:r>
          </a:p>
          <a:p>
            <a:pPr lvl="1"/>
            <a:r>
              <a:rPr lang="en-US" sz="2000" dirty="0" smtClean="0"/>
              <a:t>Operations Focus</a:t>
            </a:r>
          </a:p>
          <a:p>
            <a:pPr lvl="1"/>
            <a:r>
              <a:rPr lang="en-US" sz="2000" dirty="0" smtClean="0"/>
              <a:t>Results (outcomes)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52600" y="144780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http://www.nist.gov/baldrige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629400" y="1524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368 - 369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136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342900" indent="-342900" algn="ctr"/>
            <a:r>
              <a:rPr lang="en-US" dirty="0" smtClean="0">
                <a:effectLst/>
              </a:rPr>
              <a:t>Magnet Recognition Program</a:t>
            </a:r>
            <a:endParaRPr lang="en-US" sz="5400" dirty="0" smtClean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52600"/>
            <a:ext cx="8229600" cy="510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Developed by American Nurses Credentialing Program to recognize healthcare organizations for nursing excellence </a:t>
            </a:r>
          </a:p>
          <a:p>
            <a:pPr>
              <a:defRPr/>
            </a:pPr>
            <a:r>
              <a:rPr lang="en-US" dirty="0" smtClean="0"/>
              <a:t>Five Model Components (14 Forces of Magnetism)</a:t>
            </a:r>
          </a:p>
          <a:p>
            <a:pPr lvl="1">
              <a:defRPr/>
            </a:pPr>
            <a:r>
              <a:rPr lang="en-US" sz="2400" dirty="0" smtClean="0"/>
              <a:t>Transformational Leadership</a:t>
            </a:r>
          </a:p>
          <a:p>
            <a:pPr lvl="1">
              <a:defRPr/>
            </a:pPr>
            <a:r>
              <a:rPr lang="en-US" sz="2400" dirty="0" smtClean="0"/>
              <a:t>Structural Empowerment</a:t>
            </a:r>
          </a:p>
          <a:p>
            <a:pPr lvl="1">
              <a:defRPr/>
            </a:pPr>
            <a:r>
              <a:rPr lang="en-US" sz="2400" dirty="0" smtClean="0"/>
              <a:t>Exemplary Professional Practice</a:t>
            </a:r>
          </a:p>
          <a:p>
            <a:pPr lvl="1">
              <a:defRPr/>
            </a:pPr>
            <a:r>
              <a:rPr lang="en-US" sz="2400" dirty="0" smtClean="0"/>
              <a:t>New Knowledge, Innovation &amp; Improvements</a:t>
            </a:r>
          </a:p>
          <a:p>
            <a:pPr lvl="1">
              <a:defRPr/>
            </a:pPr>
            <a:r>
              <a:rPr lang="en-US" sz="2400" dirty="0" smtClean="0"/>
              <a:t>Empirical Quality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60198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www.nursecredentialing.org/Magnet.aspx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12437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370 - 371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787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851648" cy="3886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>
                <a:solidFill>
                  <a:schemeClr val="bg1"/>
                </a:solidFill>
                <a:effectLst/>
              </a:rPr>
              <a:t>Susan Mellott</a:t>
            </a:r>
            <a:br>
              <a:rPr lang="en-US" sz="4000" dirty="0" smtClean="0">
                <a:solidFill>
                  <a:schemeClr val="bg1"/>
                </a:solidFill>
                <a:effectLst/>
              </a:rPr>
            </a:br>
            <a:r>
              <a:rPr lang="en-US" sz="4000" dirty="0" smtClean="0">
                <a:solidFill>
                  <a:schemeClr val="bg1"/>
                </a:solidFill>
                <a:effectLst/>
              </a:rPr>
              <a:t>PhD, RN, CPHQ, FNAHQ</a:t>
            </a:r>
            <a:br>
              <a:rPr lang="en-US" sz="4000" dirty="0" smtClean="0">
                <a:solidFill>
                  <a:schemeClr val="bg1"/>
                </a:solidFill>
                <a:effectLst/>
              </a:rPr>
            </a:br>
            <a:r>
              <a:rPr lang="en-US" sz="4000" dirty="0" smtClean="0">
                <a:solidFill>
                  <a:schemeClr val="bg1"/>
                </a:solidFill>
                <a:effectLst/>
                <a:hlinkClick r:id="rId2"/>
              </a:rPr>
              <a:t>mellottandassoc@att.net</a:t>
            </a:r>
            <a:r>
              <a:rPr lang="en-US" sz="4000" dirty="0" smtClean="0">
                <a:solidFill>
                  <a:schemeClr val="bg1"/>
                </a:solidFill>
                <a:effectLst/>
              </a:rPr>
              <a:t/>
            </a:r>
            <a:br>
              <a:rPr lang="en-US" sz="4000" dirty="0" smtClean="0">
                <a:solidFill>
                  <a:schemeClr val="bg1"/>
                </a:solidFill>
                <a:effectLst/>
              </a:rPr>
            </a:br>
            <a:r>
              <a:rPr lang="en-US" sz="4000" dirty="0" smtClean="0">
                <a:solidFill>
                  <a:schemeClr val="bg1"/>
                </a:solidFill>
                <a:effectLst/>
              </a:rPr>
              <a:t>mellottandassociates.com</a:t>
            </a:r>
            <a:br>
              <a:rPr lang="en-US" sz="4000" dirty="0" smtClean="0">
                <a:solidFill>
                  <a:schemeClr val="bg1"/>
                </a:solidFill>
                <a:effectLst/>
              </a:rPr>
            </a:br>
            <a:endParaRPr lang="en-US" sz="4000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228600"/>
            <a:ext cx="561975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1069</Words>
  <Application>Microsoft Office PowerPoint</Application>
  <PresentationFormat>On-screen Show (4:3)</PresentationFormat>
  <Paragraphs>231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Accreditation, Licensure  &amp; Surveys</vt:lpstr>
      <vt:lpstr>Center for Medicare &amp;  Medicaid Services (CMS)</vt:lpstr>
      <vt:lpstr>Healthcare Licensure</vt:lpstr>
      <vt:lpstr>Accreditation Survey Readiness</vt:lpstr>
      <vt:lpstr>Accreditation Survey Readiness</vt:lpstr>
      <vt:lpstr>Accreditation Survey Readiness</vt:lpstr>
      <vt:lpstr>Accreditation Survey Readiness</vt:lpstr>
      <vt:lpstr>Accreditation Survey Readiness</vt:lpstr>
      <vt:lpstr>Coordination of Survey</vt:lpstr>
      <vt:lpstr>Coordination of Survey</vt:lpstr>
      <vt:lpstr>Disease Specific Certification</vt:lpstr>
      <vt:lpstr>The Joint Commission</vt:lpstr>
      <vt:lpstr>Det Norske Vertis (DNV)</vt:lpstr>
      <vt:lpstr>ISO 9001</vt:lpstr>
      <vt:lpstr>Healthcare Facility  Accreditation Program (HFAP)</vt:lpstr>
      <vt:lpstr>Center for Improvement  in Healthcare Quality (CIHQ)</vt:lpstr>
      <vt:lpstr>National Committee for  Quality Assurance (NCQA)</vt:lpstr>
      <vt:lpstr>Commission for Accreditation of Rehabilitation Facilities (CARF)</vt:lpstr>
      <vt:lpstr>Baldrige Performance Excellence Award</vt:lpstr>
      <vt:lpstr>Magnet Recognition Program</vt:lpstr>
      <vt:lpstr>    Susan Mellott PhD, RN, CPHQ, FNAHQ mellottandassoc@att.net mellottandassociates.com </vt:lpstr>
    </vt:vector>
  </TitlesOfParts>
  <Company>Mellott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Accreditation, Licensure  &amp; Surveys</dc:title>
  <dc:creator>Susan Mellott</dc:creator>
  <cp:lastModifiedBy>Susan Mellott</cp:lastModifiedBy>
  <cp:revision>1</cp:revision>
  <dcterms:created xsi:type="dcterms:W3CDTF">2016-04-03T20:49:55Z</dcterms:created>
  <dcterms:modified xsi:type="dcterms:W3CDTF">2016-04-03T20:50:21Z</dcterms:modified>
</cp:coreProperties>
</file>