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793" r:id="rId1"/>
  </p:sldMasterIdLst>
  <p:notesMasterIdLst>
    <p:notesMasterId r:id="rId24"/>
  </p:notesMasterIdLst>
  <p:handoutMasterIdLst>
    <p:handoutMasterId r:id="rId25"/>
  </p:handoutMasterIdLst>
  <p:sldIdLst>
    <p:sldId id="594" r:id="rId2"/>
    <p:sldId id="595" r:id="rId3"/>
    <p:sldId id="596" r:id="rId4"/>
    <p:sldId id="597" r:id="rId5"/>
    <p:sldId id="598" r:id="rId6"/>
    <p:sldId id="599" r:id="rId7"/>
    <p:sldId id="600" r:id="rId8"/>
    <p:sldId id="601" r:id="rId9"/>
    <p:sldId id="602" r:id="rId10"/>
    <p:sldId id="603" r:id="rId11"/>
    <p:sldId id="604" r:id="rId12"/>
    <p:sldId id="605" r:id="rId13"/>
    <p:sldId id="606" r:id="rId14"/>
    <p:sldId id="607" r:id="rId15"/>
    <p:sldId id="608" r:id="rId16"/>
    <p:sldId id="609" r:id="rId17"/>
    <p:sldId id="610" r:id="rId18"/>
    <p:sldId id="615" r:id="rId19"/>
    <p:sldId id="611" r:id="rId20"/>
    <p:sldId id="612" r:id="rId21"/>
    <p:sldId id="613" r:id="rId22"/>
    <p:sldId id="614" r:id="rId23"/>
  </p:sldIdLst>
  <p:sldSz cx="9144000" cy="6858000" type="screen4x3"/>
  <p:notesSz cx="7019925" cy="9305925"/>
  <p:custDataLst>
    <p:tags r:id="rId26"/>
  </p:custDataLst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CC00CC"/>
    <a:srgbClr val="CC3300"/>
    <a:srgbClr val="CC0000"/>
    <a:srgbClr val="FF0000"/>
    <a:srgbClr val="FFFF99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38" autoAdjust="0"/>
    <p:restoredTop sz="94660" autoAdjust="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91" d="100"/>
          <a:sy n="91" d="100"/>
        </p:scale>
        <p:origin x="-3708" y="-108"/>
      </p:cViewPr>
      <p:guideLst>
        <p:guide orient="horz" pos="2930"/>
        <p:guide pos="221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511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37" tIns="45768" rIns="91537" bIns="45768" numCol="1" anchor="t" anchorCtr="0" compatLnSpc="1">
            <a:prstTxWarp prst="textNoShape">
              <a:avLst/>
            </a:prstTxWarp>
          </a:bodyPr>
          <a:lstStyle>
            <a:lvl1pPr algn="l" defTabSz="914958" eaLnBrk="0" hangingPunct="0">
              <a:defRPr sz="1200"/>
            </a:lvl1pPr>
          </a:lstStyle>
          <a:p>
            <a:pPr>
              <a:defRPr/>
            </a:pPr>
            <a:r>
              <a:rPr lang="en-US" dirty="0"/>
              <a:t>              Mellott &amp; Associates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8750" y="0"/>
            <a:ext cx="30511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37" tIns="45768" rIns="91537" bIns="45768" numCol="1" anchor="t" anchorCtr="0" compatLnSpc="1">
            <a:prstTxWarp prst="textNoShape">
              <a:avLst/>
            </a:prstTxWarp>
          </a:bodyPr>
          <a:lstStyle>
            <a:lvl1pPr algn="r" defTabSz="914958" eaLnBrk="0" hangingPunct="0">
              <a:defRPr sz="1200" dirty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99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48725"/>
            <a:ext cx="39004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37" tIns="45768" rIns="91537" bIns="45768" numCol="1" anchor="b" anchorCtr="0" compatLnSpc="1">
            <a:prstTxWarp prst="textNoShape">
              <a:avLst/>
            </a:prstTxWarp>
          </a:bodyPr>
          <a:lstStyle>
            <a:lvl1pPr algn="l" defTabSz="914958" eaLnBrk="0" hangingPunct="0">
              <a:defRPr sz="1200"/>
            </a:lvl1pPr>
          </a:lstStyle>
          <a:p>
            <a:pPr>
              <a:defRPr/>
            </a:pPr>
            <a:r>
              <a:rPr lang="en-US" dirty="0"/>
              <a:t>             www.mellottandassociates.com</a:t>
            </a:r>
          </a:p>
        </p:txBody>
      </p:sp>
      <p:sp>
        <p:nvSpPr>
          <p:cNvPr id="399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8750" y="8848725"/>
            <a:ext cx="30511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37" tIns="45768" rIns="91537" bIns="45768" numCol="1" anchor="b" anchorCtr="0" compatLnSpc="1">
            <a:prstTxWarp prst="textNoShape">
              <a:avLst/>
            </a:prstTxWarp>
          </a:bodyPr>
          <a:lstStyle>
            <a:lvl1pPr algn="r" defTabSz="914958" eaLnBrk="0" hangingPunct="0">
              <a:defRPr sz="1200"/>
            </a:lvl1pPr>
          </a:lstStyle>
          <a:p>
            <a:pPr>
              <a:defRPr/>
            </a:pPr>
            <a:r>
              <a:rPr lang="en-US" dirty="0"/>
              <a:t>mellottandassoc@att.net                     </a:t>
            </a:r>
            <a:fld id="{75864372-D3F4-4DAD-A754-2F5BFF51656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18466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165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275" tIns="46638" rIns="93275" bIns="46638" numCol="1" anchor="t" anchorCtr="0" compatLnSpc="1">
            <a:prstTxWarp prst="textNoShape">
              <a:avLst/>
            </a:prstTxWarp>
          </a:bodyPr>
          <a:lstStyle>
            <a:lvl1pPr algn="l" defTabSz="932804" eaLnBrk="0" hangingPunct="0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8275" y="0"/>
            <a:ext cx="304165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275" tIns="46638" rIns="93275" bIns="46638" numCol="1" anchor="t" anchorCtr="0" compatLnSpc="1">
            <a:prstTxWarp prst="textNoShape">
              <a:avLst/>
            </a:prstTxWarp>
          </a:bodyPr>
          <a:lstStyle>
            <a:lvl1pPr algn="r" defTabSz="932804" eaLnBrk="0" hangingPunct="0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03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4275" y="698500"/>
            <a:ext cx="4652963" cy="34893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33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6625" y="4421188"/>
            <a:ext cx="5146675" cy="418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275" tIns="46638" rIns="93275" bIns="466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40788"/>
            <a:ext cx="3041650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275" tIns="46638" rIns="93275" bIns="46638" numCol="1" anchor="b" anchorCtr="0" compatLnSpc="1">
            <a:prstTxWarp prst="textNoShape">
              <a:avLst/>
            </a:prstTxWarp>
          </a:bodyPr>
          <a:lstStyle>
            <a:lvl1pPr algn="l" defTabSz="932804" eaLnBrk="0" hangingPunct="0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33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8275" y="8840788"/>
            <a:ext cx="3041650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275" tIns="46638" rIns="93275" bIns="46638" numCol="1" anchor="b" anchorCtr="0" compatLnSpc="1">
            <a:prstTxWarp prst="textNoShape">
              <a:avLst/>
            </a:prstTxWarp>
          </a:bodyPr>
          <a:lstStyle>
            <a:lvl1pPr algn="r" defTabSz="932804" eaLnBrk="0" hangingPunct="0">
              <a:defRPr sz="1200"/>
            </a:lvl1pPr>
          </a:lstStyle>
          <a:p>
            <a:pPr>
              <a:defRPr/>
            </a:pPr>
            <a:fld id="{9CF9DB08-6E71-419B-88C0-3AFF5C33D63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142641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>
          <a:xfrm>
            <a:off x="152400" y="228600"/>
            <a:ext cx="762000" cy="365125"/>
          </a:xfrm>
        </p:spPr>
        <p:txBody>
          <a:bodyPr/>
          <a:lstStyle/>
          <a:p>
            <a:fld id="{59DE6EB8-52AB-45EA-A660-3E1EBFA72987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6934200" y="533400"/>
            <a:ext cx="1447800" cy="5334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57200" y="152400"/>
            <a:ext cx="457200" cy="365125"/>
          </a:xfrm>
        </p:spPr>
        <p:txBody>
          <a:bodyPr/>
          <a:lstStyle>
            <a:lvl1pPr>
              <a:defRPr sz="1600"/>
            </a:lvl1pPr>
          </a:lstStyle>
          <a:p>
            <a:pPr>
              <a:defRPr/>
            </a:pPr>
            <a:fld id="{57D0A430-D970-4DCA-8C66-DE00D3CFA12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477000" y="228600"/>
            <a:ext cx="1447800" cy="304800"/>
          </a:xfrm>
        </p:spPr>
        <p:txBody>
          <a:bodyPr/>
          <a:lstStyle>
            <a:lvl1pPr marL="0" indent="0"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92772C-4D26-4E42-8EF9-59014F4A14A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32606B-9C27-41FA-85C2-D25B60B301C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6629400" y="228600"/>
            <a:ext cx="1981200" cy="4572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B331B1-4E73-4ECC-AE9E-BAAA97F3393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088106-8296-4AB5-99C9-D1E07056DA2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A6C511-F62F-4119-AE28-B391C4F2976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115E73B-A2C7-4A86-9ECA-C9D3B7EF4F4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pPr>
              <a:defRPr/>
            </a:pPr>
            <a:fld id="{926FD9D9-42E0-4CC0-93CD-FB0BA2A897F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6A7333-465D-4B99-902A-21C1EA7C8EE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0331647-D7F0-4B87-9D0D-6E80E17D455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 b="1"/>
            </a:lvl1pPr>
          </a:lstStyle>
          <a:p>
            <a:fld id="{FA9DBDA9-7B11-4140-867B-E881237F20D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7010400" y="76200"/>
            <a:ext cx="1143000" cy="228600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</a:t>
            </a:r>
            <a:r>
              <a:rPr lang="en-US" dirty="0" err="1" smtClean="0"/>
              <a:t>levelPage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42584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800" b="1"/>
            </a:lvl1pPr>
          </a:lstStyle>
          <a:p>
            <a:fld id="{FA9DBDA9-7B11-4140-867B-E881237F20D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7696200" y="152400"/>
            <a:ext cx="838200" cy="381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5177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57200" y="152400"/>
            <a:ext cx="457200" cy="365125"/>
          </a:xfrm>
        </p:spPr>
        <p:txBody>
          <a:bodyPr/>
          <a:lstStyle>
            <a:lvl1pPr>
              <a:defRPr sz="1600"/>
            </a:lvl1pPr>
          </a:lstStyle>
          <a:p>
            <a:pPr>
              <a:defRPr/>
            </a:pPr>
            <a:fld id="{57D0A430-D970-4DCA-8C66-DE00D3CFA12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477000" y="228600"/>
            <a:ext cx="1447800" cy="304800"/>
          </a:xfrm>
        </p:spPr>
        <p:txBody>
          <a:bodyPr/>
          <a:lstStyle>
            <a:lvl1pPr marL="0" indent="0"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19651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57200" y="152400"/>
            <a:ext cx="457200" cy="365125"/>
          </a:xfrm>
        </p:spPr>
        <p:txBody>
          <a:bodyPr/>
          <a:lstStyle>
            <a:lvl1pPr>
              <a:defRPr sz="1600"/>
            </a:lvl1pPr>
          </a:lstStyle>
          <a:p>
            <a:pPr>
              <a:defRPr/>
            </a:pPr>
            <a:fld id="{57D0A430-D970-4DCA-8C66-DE00D3CFA12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477000" y="228600"/>
            <a:ext cx="1447800" cy="304800"/>
          </a:xfrm>
        </p:spPr>
        <p:txBody>
          <a:bodyPr/>
          <a:lstStyle>
            <a:lvl1pPr marL="0" indent="0"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17245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57200" y="152400"/>
            <a:ext cx="457200" cy="365125"/>
          </a:xfrm>
        </p:spPr>
        <p:txBody>
          <a:bodyPr/>
          <a:lstStyle>
            <a:lvl1pPr>
              <a:defRPr sz="1600"/>
            </a:lvl1pPr>
          </a:lstStyle>
          <a:p>
            <a:pPr>
              <a:defRPr/>
            </a:pPr>
            <a:fld id="{57D0A430-D970-4DCA-8C66-DE00D3CFA12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477000" y="228600"/>
            <a:ext cx="1447800" cy="304800"/>
          </a:xfrm>
        </p:spPr>
        <p:txBody>
          <a:bodyPr/>
          <a:lstStyle>
            <a:lvl1pPr marL="0" indent="0"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7154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57200" y="152400"/>
            <a:ext cx="457200" cy="365125"/>
          </a:xfrm>
        </p:spPr>
        <p:txBody>
          <a:bodyPr/>
          <a:lstStyle>
            <a:lvl1pPr>
              <a:defRPr sz="1600"/>
            </a:lvl1pPr>
          </a:lstStyle>
          <a:p>
            <a:pPr>
              <a:defRPr/>
            </a:pPr>
            <a:fld id="{57D0A430-D970-4DCA-8C66-DE00D3CFA12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477000" y="228600"/>
            <a:ext cx="1447800" cy="304800"/>
          </a:xfrm>
        </p:spPr>
        <p:txBody>
          <a:bodyPr/>
          <a:lstStyle>
            <a:lvl1pPr marL="0" indent="0"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111517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57200" y="152400"/>
            <a:ext cx="457200" cy="365125"/>
          </a:xfrm>
        </p:spPr>
        <p:txBody>
          <a:bodyPr/>
          <a:lstStyle>
            <a:lvl1pPr>
              <a:defRPr sz="1600"/>
            </a:lvl1pPr>
          </a:lstStyle>
          <a:p>
            <a:pPr>
              <a:defRPr/>
            </a:pPr>
            <a:fld id="{57D0A430-D970-4DCA-8C66-DE00D3CFA12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477000" y="228600"/>
            <a:ext cx="1447800" cy="304800"/>
          </a:xfrm>
        </p:spPr>
        <p:txBody>
          <a:bodyPr/>
          <a:lstStyle>
            <a:lvl1pPr marL="0" indent="0"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139751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57200" y="152400"/>
            <a:ext cx="457200" cy="365125"/>
          </a:xfrm>
        </p:spPr>
        <p:txBody>
          <a:bodyPr/>
          <a:lstStyle>
            <a:lvl1pPr>
              <a:defRPr sz="1600"/>
            </a:lvl1pPr>
          </a:lstStyle>
          <a:p>
            <a:pPr>
              <a:defRPr/>
            </a:pPr>
            <a:fld id="{57D0A430-D970-4DCA-8C66-DE00D3CFA12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477000" y="228600"/>
            <a:ext cx="1447800" cy="304800"/>
          </a:xfrm>
        </p:spPr>
        <p:txBody>
          <a:bodyPr/>
          <a:lstStyle>
            <a:lvl1pPr marL="0" indent="0"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29310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57200" y="152400"/>
            <a:ext cx="457200" cy="365125"/>
          </a:xfrm>
        </p:spPr>
        <p:txBody>
          <a:bodyPr/>
          <a:lstStyle>
            <a:lvl1pPr>
              <a:defRPr sz="1600"/>
            </a:lvl1pPr>
          </a:lstStyle>
          <a:p>
            <a:pPr>
              <a:defRPr/>
            </a:pPr>
            <a:fld id="{57D0A430-D970-4DCA-8C66-DE00D3CFA12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477000" y="228600"/>
            <a:ext cx="1447800" cy="304800"/>
          </a:xfrm>
        </p:spPr>
        <p:txBody>
          <a:bodyPr/>
          <a:lstStyle>
            <a:lvl1pPr marL="0" indent="0"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39127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57200" y="152400"/>
            <a:ext cx="457200" cy="365125"/>
          </a:xfrm>
        </p:spPr>
        <p:txBody>
          <a:bodyPr/>
          <a:lstStyle>
            <a:lvl1pPr>
              <a:defRPr sz="1600"/>
            </a:lvl1pPr>
          </a:lstStyle>
          <a:p>
            <a:pPr>
              <a:defRPr/>
            </a:pPr>
            <a:fld id="{57D0A430-D970-4DCA-8C66-DE00D3CFA12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477000" y="228600"/>
            <a:ext cx="1447800" cy="304800"/>
          </a:xfrm>
        </p:spPr>
        <p:txBody>
          <a:bodyPr/>
          <a:lstStyle>
            <a:lvl1pPr marL="0" indent="0"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422108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57200" y="152400"/>
            <a:ext cx="457200" cy="365125"/>
          </a:xfrm>
        </p:spPr>
        <p:txBody>
          <a:bodyPr/>
          <a:lstStyle>
            <a:lvl1pPr>
              <a:defRPr sz="1600"/>
            </a:lvl1pPr>
          </a:lstStyle>
          <a:p>
            <a:pPr>
              <a:defRPr/>
            </a:pPr>
            <a:fld id="{57D0A430-D970-4DCA-8C66-DE00D3CFA12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477000" y="228600"/>
            <a:ext cx="1447800" cy="304800"/>
          </a:xfrm>
        </p:spPr>
        <p:txBody>
          <a:bodyPr/>
          <a:lstStyle>
            <a:lvl1pPr marL="0" indent="0"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023713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57200" y="152400"/>
            <a:ext cx="457200" cy="365125"/>
          </a:xfrm>
        </p:spPr>
        <p:txBody>
          <a:bodyPr/>
          <a:lstStyle>
            <a:lvl1pPr>
              <a:defRPr sz="1600"/>
            </a:lvl1pPr>
          </a:lstStyle>
          <a:p>
            <a:pPr>
              <a:defRPr/>
            </a:pPr>
            <a:fld id="{57D0A430-D970-4DCA-8C66-DE00D3CFA12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477000" y="228600"/>
            <a:ext cx="1447800" cy="304800"/>
          </a:xfrm>
        </p:spPr>
        <p:txBody>
          <a:bodyPr/>
          <a:lstStyle>
            <a:lvl1pPr marL="0" indent="0"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821553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57200" y="152400"/>
            <a:ext cx="457200" cy="365125"/>
          </a:xfrm>
        </p:spPr>
        <p:txBody>
          <a:bodyPr/>
          <a:lstStyle>
            <a:lvl1pPr>
              <a:defRPr sz="1600"/>
            </a:lvl1pPr>
          </a:lstStyle>
          <a:p>
            <a:pPr>
              <a:defRPr/>
            </a:pPr>
            <a:fld id="{57D0A430-D970-4DCA-8C66-DE00D3CFA12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477000" y="228600"/>
            <a:ext cx="1447800" cy="304800"/>
          </a:xfrm>
        </p:spPr>
        <p:txBody>
          <a:bodyPr/>
          <a:lstStyle>
            <a:lvl1pPr marL="0" indent="0"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080655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57200" y="152400"/>
            <a:ext cx="457200" cy="365125"/>
          </a:xfrm>
        </p:spPr>
        <p:txBody>
          <a:bodyPr/>
          <a:lstStyle>
            <a:lvl1pPr>
              <a:defRPr sz="1600"/>
            </a:lvl1pPr>
          </a:lstStyle>
          <a:p>
            <a:pPr>
              <a:defRPr/>
            </a:pPr>
            <a:fld id="{57D0A430-D970-4DCA-8C66-DE00D3CFA12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477000" y="228600"/>
            <a:ext cx="1447800" cy="304800"/>
          </a:xfrm>
        </p:spPr>
        <p:txBody>
          <a:bodyPr/>
          <a:lstStyle>
            <a:lvl1pPr marL="0" indent="0"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265545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57200" y="152400"/>
            <a:ext cx="457200" cy="365125"/>
          </a:xfrm>
        </p:spPr>
        <p:txBody>
          <a:bodyPr/>
          <a:lstStyle>
            <a:lvl1pPr>
              <a:defRPr sz="1600"/>
            </a:lvl1pPr>
          </a:lstStyle>
          <a:p>
            <a:pPr>
              <a:defRPr/>
            </a:pPr>
            <a:fld id="{57D0A430-D970-4DCA-8C66-DE00D3CFA12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477000" y="228600"/>
            <a:ext cx="1447800" cy="304800"/>
          </a:xfrm>
        </p:spPr>
        <p:txBody>
          <a:bodyPr/>
          <a:lstStyle>
            <a:lvl1pPr marL="0" indent="0"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452659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57200" y="152400"/>
            <a:ext cx="457200" cy="365125"/>
          </a:xfrm>
        </p:spPr>
        <p:txBody>
          <a:bodyPr/>
          <a:lstStyle>
            <a:lvl1pPr>
              <a:defRPr sz="1600"/>
            </a:lvl1pPr>
          </a:lstStyle>
          <a:p>
            <a:pPr>
              <a:defRPr/>
            </a:pPr>
            <a:fld id="{57D0A430-D970-4DCA-8C66-DE00D3CFA12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477000" y="228600"/>
            <a:ext cx="1447800" cy="304800"/>
          </a:xfrm>
        </p:spPr>
        <p:txBody>
          <a:bodyPr/>
          <a:lstStyle>
            <a:lvl1pPr marL="0" indent="0"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798827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57200" y="152400"/>
            <a:ext cx="457200" cy="365125"/>
          </a:xfrm>
        </p:spPr>
        <p:txBody>
          <a:bodyPr/>
          <a:lstStyle>
            <a:lvl1pPr>
              <a:defRPr sz="1600"/>
            </a:lvl1pPr>
          </a:lstStyle>
          <a:p>
            <a:pPr>
              <a:defRPr/>
            </a:pPr>
            <a:fld id="{57D0A430-D970-4DCA-8C66-DE00D3CFA12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477000" y="228600"/>
            <a:ext cx="1447800" cy="304800"/>
          </a:xfrm>
        </p:spPr>
        <p:txBody>
          <a:bodyPr/>
          <a:lstStyle>
            <a:lvl1pPr marL="0" indent="0"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740562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57200" y="152400"/>
            <a:ext cx="457200" cy="365125"/>
          </a:xfrm>
        </p:spPr>
        <p:txBody>
          <a:bodyPr/>
          <a:lstStyle>
            <a:lvl1pPr>
              <a:defRPr sz="1600"/>
            </a:lvl1pPr>
          </a:lstStyle>
          <a:p>
            <a:pPr>
              <a:defRPr/>
            </a:pPr>
            <a:fld id="{57D0A430-D970-4DCA-8C66-DE00D3CFA12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477000" y="228600"/>
            <a:ext cx="1447800" cy="304800"/>
          </a:xfrm>
        </p:spPr>
        <p:txBody>
          <a:bodyPr/>
          <a:lstStyle>
            <a:lvl1pPr marL="0" indent="0"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379492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57200" y="152400"/>
            <a:ext cx="457200" cy="365125"/>
          </a:xfrm>
        </p:spPr>
        <p:txBody>
          <a:bodyPr/>
          <a:lstStyle>
            <a:lvl1pPr>
              <a:defRPr sz="1600"/>
            </a:lvl1pPr>
          </a:lstStyle>
          <a:p>
            <a:pPr>
              <a:defRPr/>
            </a:pPr>
            <a:fld id="{57D0A430-D970-4DCA-8C66-DE00D3CFA12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477000" y="228600"/>
            <a:ext cx="1447800" cy="304800"/>
          </a:xfrm>
        </p:spPr>
        <p:txBody>
          <a:bodyPr/>
          <a:lstStyle>
            <a:lvl1pPr marL="0" indent="0"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16033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324600" y="-7144"/>
            <a:ext cx="28194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6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381000" y="12938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DD80FCF1-8703-42BB-96B9-3934BFC38FC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97" r:id="rId4"/>
    <p:sldLayoutId id="2147483798" r:id="rId5"/>
    <p:sldLayoutId id="2147483799" r:id="rId6"/>
    <p:sldLayoutId id="2147483800" r:id="rId7"/>
    <p:sldLayoutId id="2147483801" r:id="rId8"/>
    <p:sldLayoutId id="2147483802" r:id="rId9"/>
    <p:sldLayoutId id="2147483803" r:id="rId10"/>
    <p:sldLayoutId id="2147483804" r:id="rId11"/>
    <p:sldLayoutId id="2147483808" r:id="rId12"/>
    <p:sldLayoutId id="2147483809" r:id="rId13"/>
    <p:sldLayoutId id="2147483810" r:id="rId14"/>
    <p:sldLayoutId id="2147483811" r:id="rId15"/>
    <p:sldLayoutId id="2147483812" r:id="rId16"/>
    <p:sldLayoutId id="2147483813" r:id="rId17"/>
    <p:sldLayoutId id="2147483814" r:id="rId18"/>
    <p:sldLayoutId id="2147483815" r:id="rId19"/>
    <p:sldLayoutId id="2147483816" r:id="rId20"/>
    <p:sldLayoutId id="2147483817" r:id="rId21"/>
    <p:sldLayoutId id="2147483818" r:id="rId22"/>
    <p:sldLayoutId id="2147483819" r:id="rId23"/>
    <p:sldLayoutId id="2147483820" r:id="rId24"/>
    <p:sldLayoutId id="2147483821" r:id="rId25"/>
    <p:sldLayoutId id="2147483822" r:id="rId26"/>
    <p:sldLayoutId id="2147483823" r:id="rId27"/>
    <p:sldLayoutId id="2147483824" r:id="rId28"/>
    <p:sldLayoutId id="2147483825" r:id="rId29"/>
    <p:sldLayoutId id="2147483826" r:id="rId30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hfap.org/" TargetMode="External"/><Relationship Id="rId1" Type="http://schemas.openxmlformats.org/officeDocument/2006/relationships/slideLayout" Target="../slideLayouts/slideLayout2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cqa.org/" TargetMode="External"/><Relationship Id="rId1" Type="http://schemas.openxmlformats.org/officeDocument/2006/relationships/slideLayout" Target="../slideLayouts/slideLayout2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mailto:mellottandassoc@att.net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0" y="2209800"/>
            <a:ext cx="6324600" cy="762000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en-US" sz="4800" dirty="0" smtClean="0"/>
              <a:t>Regulatory, Accreditation </a:t>
            </a:r>
            <a:br>
              <a:rPr lang="en-US" sz="4800" dirty="0" smtClean="0"/>
            </a:br>
            <a:r>
              <a:rPr lang="en-US" sz="4800" dirty="0" smtClean="0"/>
              <a:t>&amp; External Recognition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953000" y="4038600"/>
            <a:ext cx="2735263" cy="612775"/>
          </a:xfrm>
        </p:spPr>
        <p:txBody>
          <a:bodyPr>
            <a:normAutofit fontScale="92500" lnSpcReduction="10000"/>
          </a:bodyPr>
          <a:lstStyle/>
          <a:p>
            <a:pPr eaLnBrk="1" hangingPunct="1"/>
            <a:r>
              <a:rPr lang="en-US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Chapter 6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DBDA9-7B11-4140-867B-E881237F20DD}" type="slidenum">
              <a:rPr lang="en-US" smtClean="0"/>
              <a:t>1</a:t>
            </a:fld>
            <a:endParaRPr lang="en-US" dirty="0"/>
          </a:p>
        </p:txBody>
      </p:sp>
      <p:pic>
        <p:nvPicPr>
          <p:cNvPr id="3084" name="Picture 12" descr="C:\Users\susan\AppData\Local\Microsoft\Windows\Temporary Internet Files\Content.IE5\5S0DLLP7\A-equipo7_(7)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745" y="3429000"/>
            <a:ext cx="3560583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9469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Center for Medicare &amp; </a:t>
            </a:r>
            <a:br>
              <a:rPr lang="en-US" dirty="0" smtClean="0"/>
            </a:br>
            <a:r>
              <a:rPr lang="en-US" dirty="0" smtClean="0"/>
              <a:t>Medicaid Services (CMS)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77012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Federal agency operating </a:t>
            </a:r>
            <a:r>
              <a:rPr lang="en-US" dirty="0"/>
              <a:t>M</a:t>
            </a:r>
            <a:r>
              <a:rPr lang="en-US" dirty="0" smtClean="0"/>
              <a:t>edicare programs</a:t>
            </a:r>
          </a:p>
          <a:p>
            <a:r>
              <a:rPr lang="en-US" dirty="0" smtClean="0"/>
              <a:t>Also responsible for the Healthcare Insurance Marketplace</a:t>
            </a:r>
          </a:p>
          <a:p>
            <a:endParaRPr lang="en-US" dirty="0" smtClean="0"/>
          </a:p>
          <a:p>
            <a:r>
              <a:rPr lang="en-US" dirty="0" smtClean="0"/>
              <a:t>Conditions of Participation and Conditions for Compliance</a:t>
            </a:r>
          </a:p>
          <a:p>
            <a:endParaRPr lang="en-US" dirty="0" smtClean="0"/>
          </a:p>
          <a:p>
            <a:r>
              <a:rPr lang="en-US" dirty="0" smtClean="0"/>
              <a:t>All US healthcare organizations must be compliant with CMS regulations</a:t>
            </a:r>
          </a:p>
          <a:p>
            <a:endParaRPr lang="en-US" dirty="0" smtClean="0"/>
          </a:p>
          <a:p>
            <a:r>
              <a:rPr lang="en-US" dirty="0" smtClean="0"/>
              <a:t>Deemed </a:t>
            </a:r>
            <a:r>
              <a:rPr lang="en-US" dirty="0"/>
              <a:t>status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DBDA9-7B11-4140-867B-E881237F20DD}" type="slidenum">
              <a:rPr lang="en-US" sz="1600" smtClean="0"/>
              <a:pPr/>
              <a:t>2</a:t>
            </a:fld>
            <a:endParaRPr lang="en-US" sz="1600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Pages </a:t>
            </a:r>
            <a:r>
              <a:rPr lang="en-US" dirty="0" smtClean="0"/>
              <a:t>424-426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47388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609600"/>
            <a:ext cx="8229600" cy="838200"/>
          </a:xfrm>
        </p:spPr>
        <p:txBody>
          <a:bodyPr/>
          <a:lstStyle/>
          <a:p>
            <a:pPr algn="ctr">
              <a:defRPr/>
            </a:pPr>
            <a:r>
              <a:rPr lang="en-US" dirty="0" smtClean="0"/>
              <a:t>Healthcare Licensure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524000"/>
            <a:ext cx="8229600" cy="5059363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dirty="0" smtClean="0"/>
              <a:t>Mandatory act of granting and receiving a license to provide healthcare services in a state in the U.S.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 smtClean="0"/>
              <a:t>Usually the state Department of Health Services grants the license and monitors the license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 smtClean="0"/>
              <a:t>Onsite survey to determine compliance with all applicable state and federal laws and regulations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 smtClean="0"/>
              <a:t>License specifies the number of beds permitted</a:t>
            </a:r>
          </a:p>
          <a:p>
            <a:pPr lvl="1">
              <a:defRPr/>
            </a:pPr>
            <a:r>
              <a:rPr lang="en-US" sz="2000" dirty="0" smtClean="0"/>
              <a:t>Acute, skilled, subacute, long term, etc..</a:t>
            </a:r>
            <a:endParaRPr lang="en-US" sz="2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7D0A430-D970-4DCA-8C66-DE00D3CFA120}" type="slidenum">
              <a:rPr lang="en-US" smtClean="0"/>
              <a:t>3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629400" y="152400"/>
            <a:ext cx="1752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Pages </a:t>
            </a:r>
            <a:r>
              <a:rPr lang="en-US" sz="1600" dirty="0" smtClean="0"/>
              <a:t>426-427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222511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609600"/>
            <a:ext cx="8229600" cy="838200"/>
          </a:xfrm>
        </p:spPr>
        <p:txBody>
          <a:bodyPr/>
          <a:lstStyle/>
          <a:p>
            <a:pPr algn="ctr">
              <a:defRPr/>
            </a:pPr>
            <a:r>
              <a:rPr lang="en-US" dirty="0" smtClean="0"/>
              <a:t>Accreditation Survey Readiness</a:t>
            </a:r>
            <a:endParaRPr lang="en-US" dirty="0"/>
          </a:p>
        </p:txBody>
      </p:sp>
      <p:sp>
        <p:nvSpPr>
          <p:cNvPr id="89091" name="Content Placeholder 2"/>
          <p:cNvSpPr>
            <a:spLocks noGrp="1"/>
          </p:cNvSpPr>
          <p:nvPr>
            <p:ph idx="1"/>
          </p:nvPr>
        </p:nvSpPr>
        <p:spPr>
          <a:xfrm>
            <a:off x="533400" y="1828800"/>
            <a:ext cx="8229600" cy="4906963"/>
          </a:xfrm>
        </p:spPr>
        <p:txBody>
          <a:bodyPr/>
          <a:lstStyle/>
          <a:p>
            <a:r>
              <a:rPr lang="en-US" dirty="0" smtClean="0"/>
              <a:t>Assess compliance with standards</a:t>
            </a:r>
          </a:p>
          <a:p>
            <a:pPr lvl="1"/>
            <a:r>
              <a:rPr lang="en-US" sz="2400" dirty="0" smtClean="0"/>
              <a:t>Review of documentation</a:t>
            </a:r>
          </a:p>
          <a:p>
            <a:pPr lvl="1"/>
            <a:endParaRPr lang="en-US" sz="2400" dirty="0" smtClean="0"/>
          </a:p>
          <a:p>
            <a:pPr lvl="1"/>
            <a:r>
              <a:rPr lang="en-US" sz="2400" dirty="0" smtClean="0"/>
              <a:t>Onsite mock surveys</a:t>
            </a:r>
          </a:p>
          <a:p>
            <a:pPr lvl="1"/>
            <a:endParaRPr lang="en-US" sz="2400" dirty="0" smtClean="0"/>
          </a:p>
          <a:p>
            <a:pPr lvl="1"/>
            <a:r>
              <a:rPr lang="en-US" sz="2400" dirty="0" smtClean="0"/>
              <a:t>Verbal interaction with staff</a:t>
            </a:r>
          </a:p>
          <a:p>
            <a:pPr lvl="1"/>
            <a:endParaRPr lang="en-US" sz="2400" dirty="0" smtClean="0"/>
          </a:p>
          <a:p>
            <a:pPr lvl="1"/>
            <a:r>
              <a:rPr lang="en-US" sz="2400" dirty="0" smtClean="0"/>
              <a:t>Review of medical records</a:t>
            </a:r>
          </a:p>
          <a:p>
            <a:pPr lvl="1"/>
            <a:endParaRPr lang="en-US" sz="2400" dirty="0" smtClean="0"/>
          </a:p>
          <a:p>
            <a:pPr lvl="1"/>
            <a:r>
              <a:rPr lang="en-US" sz="2400" dirty="0" smtClean="0"/>
              <a:t>Assessment of service/support systems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57200" y="152400"/>
            <a:ext cx="381000" cy="365125"/>
          </a:xfrm>
        </p:spPr>
        <p:txBody>
          <a:bodyPr/>
          <a:lstStyle/>
          <a:p>
            <a:pPr>
              <a:defRPr/>
            </a:pPr>
            <a:fld id="{57D0A430-D970-4DCA-8C66-DE00D3CFA120}" type="slidenum">
              <a:rPr lang="en-US" smtClean="0"/>
              <a:t>4</a:t>
            </a:fld>
            <a:endParaRPr lang="en-US" dirty="0"/>
          </a:p>
        </p:txBody>
      </p:sp>
      <p:pic>
        <p:nvPicPr>
          <p:cNvPr id="9625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8011" y="2590800"/>
            <a:ext cx="3657600" cy="2055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553200" y="152400"/>
            <a:ext cx="15425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Pages </a:t>
            </a:r>
            <a:r>
              <a:rPr lang="en-US" sz="1600" dirty="0" smtClean="0"/>
              <a:t>428-435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663214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8070" y="609600"/>
            <a:ext cx="8229600" cy="856488"/>
          </a:xfrm>
        </p:spPr>
        <p:txBody>
          <a:bodyPr/>
          <a:lstStyle/>
          <a:p>
            <a:pPr algn="ctr">
              <a:defRPr/>
            </a:pPr>
            <a:r>
              <a:rPr lang="en-US" sz="4400" dirty="0" smtClean="0"/>
              <a:t>Accreditation Survey Readiness</a:t>
            </a:r>
            <a:endParaRPr lang="en-US" sz="4400" dirty="0"/>
          </a:p>
        </p:txBody>
      </p:sp>
      <p:sp>
        <p:nvSpPr>
          <p:cNvPr id="90115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1449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Readiness/ Regulatory Team</a:t>
            </a:r>
          </a:p>
          <a:p>
            <a:pPr lvl="1"/>
            <a:r>
              <a:rPr lang="en-US" sz="2400" dirty="0" smtClean="0"/>
              <a:t>Responsible for implementation and improvement of processes from accreditation &amp; regulatory bodies</a:t>
            </a:r>
          </a:p>
          <a:p>
            <a:pPr lvl="1"/>
            <a:endParaRPr lang="en-US" sz="2400" dirty="0" smtClean="0"/>
          </a:p>
          <a:p>
            <a:pPr lvl="1"/>
            <a:r>
              <a:rPr lang="en-US" dirty="0" smtClean="0"/>
              <a:t>Key leaders &amp; managers</a:t>
            </a:r>
          </a:p>
          <a:p>
            <a:pPr lvl="1"/>
            <a:endParaRPr lang="en-US" dirty="0" smtClean="0"/>
          </a:p>
          <a:p>
            <a:pPr lvl="1"/>
            <a:r>
              <a:rPr lang="en-US" sz="2400" dirty="0" smtClean="0"/>
              <a:t>Must have decision making authority</a:t>
            </a:r>
          </a:p>
          <a:p>
            <a:pPr lvl="1"/>
            <a:endParaRPr lang="en-US" sz="2400" dirty="0" smtClean="0"/>
          </a:p>
          <a:p>
            <a:pPr lvl="1"/>
            <a:r>
              <a:rPr lang="en-US" dirty="0" smtClean="0"/>
              <a:t>Leaders of the organization need to ensure that compliance occurs</a:t>
            </a:r>
          </a:p>
          <a:p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7D0A430-D970-4DCA-8C66-DE00D3CFA120}" type="slidenum">
              <a:rPr lang="en-US" smtClean="0"/>
              <a:t>5</a:t>
            </a:fld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3029465"/>
            <a:ext cx="2147763" cy="1206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400800" y="73739"/>
            <a:ext cx="1752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Pages 428-435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144615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856488"/>
          </a:xfrm>
        </p:spPr>
        <p:txBody>
          <a:bodyPr>
            <a:normAutofit fontScale="90000"/>
          </a:bodyPr>
          <a:lstStyle/>
          <a:p>
            <a:pPr algn="ctr"/>
            <a:r>
              <a:rPr lang="en-US" sz="5400" dirty="0"/>
              <a:t>Accreditation Survey Readiness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>
            <a:normAutofit fontScale="92500"/>
          </a:bodyPr>
          <a:lstStyle/>
          <a:p>
            <a:r>
              <a:rPr lang="en-US" dirty="0"/>
              <a:t>Readiness/ Regulatory Team</a:t>
            </a:r>
          </a:p>
          <a:p>
            <a:pPr lvl="1"/>
            <a:r>
              <a:rPr lang="en-US" sz="2800" dirty="0" smtClean="0"/>
              <a:t>Establish ongoing interdisciplinary teams</a:t>
            </a:r>
          </a:p>
          <a:p>
            <a:pPr lvl="2"/>
            <a:r>
              <a:rPr lang="en-US" sz="2800" dirty="0" smtClean="0"/>
              <a:t>Assigned portions of the regulatory/accreditation standards</a:t>
            </a:r>
          </a:p>
          <a:p>
            <a:pPr lvl="2"/>
            <a:r>
              <a:rPr lang="en-US" sz="2800" dirty="0" smtClean="0"/>
              <a:t>Must know the standards/regulations for their areas</a:t>
            </a:r>
          </a:p>
          <a:p>
            <a:pPr lvl="2"/>
            <a:r>
              <a:rPr lang="en-US" sz="2800" dirty="0" smtClean="0"/>
              <a:t>Need to have ongoing education as these change</a:t>
            </a:r>
          </a:p>
          <a:p>
            <a:pPr lvl="2"/>
            <a:endParaRPr lang="en-US" sz="2800" dirty="0" smtClean="0"/>
          </a:p>
          <a:p>
            <a:pPr lvl="1"/>
            <a:r>
              <a:rPr lang="en-US" sz="2800" dirty="0" smtClean="0"/>
              <a:t>Implement new standards as they are issued</a:t>
            </a:r>
          </a:p>
          <a:p>
            <a:pPr lvl="2"/>
            <a:r>
              <a:rPr lang="en-US" sz="2800" dirty="0" smtClean="0"/>
              <a:t>Alarm Fatigue  -National Patient Safety Goal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7D0A430-D970-4DCA-8C66-DE00D3CFA120}" type="slidenum">
              <a:rPr lang="en-US" smtClean="0"/>
              <a:t>6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Page 349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63402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856488"/>
          </a:xfrm>
        </p:spPr>
        <p:txBody>
          <a:bodyPr>
            <a:normAutofit fontScale="90000"/>
          </a:bodyPr>
          <a:lstStyle/>
          <a:p>
            <a:pPr algn="ctr"/>
            <a:r>
              <a:rPr lang="en-US" sz="5400" dirty="0"/>
              <a:t>Accreditation Survey Readiness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>
            <a:normAutofit/>
          </a:bodyPr>
          <a:lstStyle/>
          <a:p>
            <a:r>
              <a:rPr lang="en-US" dirty="0" smtClean="0"/>
              <a:t>Document preparation</a:t>
            </a:r>
          </a:p>
          <a:p>
            <a:pPr lvl="1"/>
            <a:r>
              <a:rPr lang="en-US" dirty="0" smtClean="0"/>
              <a:t>Each survey has list of documents requested at time of survey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Must be gathered prior to survey</a:t>
            </a:r>
          </a:p>
          <a:p>
            <a:pPr lvl="2"/>
            <a:r>
              <a:rPr lang="en-US" sz="2400" dirty="0" smtClean="0"/>
              <a:t>Annually updated files with this information in them</a:t>
            </a:r>
          </a:p>
          <a:p>
            <a:pPr lvl="2"/>
            <a:r>
              <a:rPr lang="en-US" sz="2400" dirty="0" smtClean="0"/>
              <a:t>Must also be updated as they change</a:t>
            </a:r>
          </a:p>
          <a:p>
            <a:pPr lvl="2"/>
            <a:endParaRPr lang="en-US" sz="2400" dirty="0" smtClean="0"/>
          </a:p>
          <a:p>
            <a:pPr lvl="1"/>
            <a:r>
              <a:rPr lang="en-US" dirty="0" smtClean="0"/>
              <a:t>Give to surveyors upon their arrival</a:t>
            </a:r>
          </a:p>
          <a:p>
            <a:pPr lvl="1"/>
            <a:r>
              <a:rPr lang="en-US" dirty="0" smtClean="0"/>
              <a:t>Have duplicate set in Command Center</a:t>
            </a:r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7D0A430-D970-4DCA-8C66-DE00D3CFA120}" type="slidenum">
              <a:rPr lang="en-US" smtClean="0"/>
              <a:t>7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1700" dirty="0"/>
              <a:t>Page 349</a:t>
            </a:r>
          </a:p>
          <a:p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10144437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856488"/>
          </a:xfrm>
        </p:spPr>
        <p:txBody>
          <a:bodyPr>
            <a:normAutofit/>
          </a:bodyPr>
          <a:lstStyle/>
          <a:p>
            <a:r>
              <a:rPr lang="en-US" dirty="0"/>
              <a:t>Accreditation Survey Readiness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Tracers</a:t>
            </a:r>
          </a:p>
          <a:p>
            <a:pPr lvl="1"/>
            <a:r>
              <a:rPr lang="en-US" dirty="0" smtClean="0"/>
              <a:t>Will be conducted throughout the survey process</a:t>
            </a:r>
          </a:p>
          <a:p>
            <a:pPr lvl="1"/>
            <a:r>
              <a:rPr lang="en-US" dirty="0" smtClean="0"/>
              <a:t>Patient tracers &amp; Process tracers</a:t>
            </a:r>
          </a:p>
          <a:p>
            <a:endParaRPr lang="en-US" dirty="0"/>
          </a:p>
          <a:p>
            <a:r>
              <a:rPr lang="en-US" dirty="0" smtClean="0"/>
              <a:t>Education of Staff, Leaders, &amp; Practitioners</a:t>
            </a:r>
          </a:p>
          <a:p>
            <a:pPr lvl="1"/>
            <a:r>
              <a:rPr lang="en-US" dirty="0" smtClean="0"/>
              <a:t>Surveyors want to talk to staff not managers &amp; leaders</a:t>
            </a:r>
          </a:p>
          <a:p>
            <a:pPr lvl="1"/>
            <a:r>
              <a:rPr lang="en-US" dirty="0" smtClean="0"/>
              <a:t>Prepare them by asking staff questions all the time</a:t>
            </a:r>
          </a:p>
          <a:p>
            <a:endParaRPr lang="en-US" dirty="0"/>
          </a:p>
          <a:p>
            <a:r>
              <a:rPr lang="en-US" dirty="0" smtClean="0"/>
              <a:t>Regulatory Compliance Leadership meetings</a:t>
            </a:r>
          </a:p>
          <a:p>
            <a:pPr lvl="1"/>
            <a:r>
              <a:rPr lang="en-US" dirty="0" smtClean="0"/>
              <a:t>Utilize monthly or quarterly meetings to keep everyone up to date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7D0A430-D970-4DCA-8C66-DE00D3CFA120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>
            <a:noAutofit/>
          </a:bodyPr>
          <a:lstStyle/>
          <a:p>
            <a:r>
              <a:rPr lang="en-US" dirty="0"/>
              <a:t>Pages 428-435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52304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229600" cy="838200"/>
          </a:xfrm>
        </p:spPr>
        <p:txBody>
          <a:bodyPr/>
          <a:lstStyle/>
          <a:p>
            <a:pPr algn="ctr">
              <a:defRPr/>
            </a:pPr>
            <a:r>
              <a:rPr lang="en-US" dirty="0" smtClean="0"/>
              <a:t>Coordination of Survey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5029200"/>
          </a:xfrm>
          <a:noFill/>
        </p:spPr>
        <p:txBody>
          <a:bodyPr>
            <a:normAutofit fontScale="92500" lnSpcReduction="10000"/>
          </a:bodyPr>
          <a:lstStyle/>
          <a:p>
            <a:pPr>
              <a:defRPr/>
            </a:pPr>
            <a:r>
              <a:rPr lang="en-US" dirty="0" smtClean="0"/>
              <a:t>Have a process in place and tested for when ANY surveyors come through the front door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Have a headquarters (war room) for all information to flow through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Have scribes to write down all that the surveyor asks or looks at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If documentation is needed, Scribe to call war room to get the information – NOT try and get the document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Have a separate person to accompany the surveyor. 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57200" y="152400"/>
            <a:ext cx="533400" cy="365125"/>
          </a:xfrm>
        </p:spPr>
        <p:txBody>
          <a:bodyPr/>
          <a:lstStyle/>
          <a:p>
            <a:pPr>
              <a:defRPr/>
            </a:pPr>
            <a:fld id="{57D0A430-D970-4DCA-8C66-DE00D3CFA120}" type="slidenum">
              <a:rPr lang="en-US" smtClean="0"/>
              <a:t>9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781800" y="152400"/>
            <a:ext cx="1600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Pages </a:t>
            </a:r>
            <a:r>
              <a:rPr lang="en-US" sz="1600" dirty="0" smtClean="0"/>
              <a:t>435-438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947350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838200"/>
          </a:xfrm>
        </p:spPr>
        <p:txBody>
          <a:bodyPr/>
          <a:lstStyle/>
          <a:p>
            <a:pPr algn="ctr">
              <a:defRPr/>
            </a:pPr>
            <a:r>
              <a:rPr lang="en-US" dirty="0"/>
              <a:t>Coordination of Survey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76400"/>
            <a:ext cx="8229600" cy="5287963"/>
          </a:xfrm>
          <a:noFill/>
        </p:spPr>
        <p:txBody>
          <a:bodyPr>
            <a:normAutofit/>
          </a:bodyPr>
          <a:lstStyle/>
          <a:p>
            <a:pPr>
              <a:defRPr/>
            </a:pPr>
            <a:r>
              <a:rPr lang="en-US" dirty="0"/>
              <a:t>NEVER leave the surveyor alone, even in the </a:t>
            </a:r>
            <a:r>
              <a:rPr lang="en-US" dirty="0" smtClean="0"/>
              <a:t>restroom or outside for a smoke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When surveyors leave in the evening, key personnel stay and meet to discuss the day and determine if work needs to occur before the next day to “</a:t>
            </a:r>
            <a:r>
              <a:rPr lang="en-US" dirty="0" smtClean="0">
                <a:solidFill>
                  <a:srgbClr val="C00000"/>
                </a:solidFill>
              </a:rPr>
              <a:t>make things better</a:t>
            </a:r>
            <a:r>
              <a:rPr lang="en-US" dirty="0" smtClean="0"/>
              <a:t>” or find things the surveyor wants that were not found that day.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Notify all managers/other appropriate staff what the surveyors looked at that day and what the next day will be like</a:t>
            </a:r>
            <a:endParaRPr lang="en-US" dirty="0"/>
          </a:p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57200" y="76200"/>
            <a:ext cx="533400" cy="365125"/>
          </a:xfrm>
        </p:spPr>
        <p:txBody>
          <a:bodyPr/>
          <a:lstStyle/>
          <a:p>
            <a:pPr>
              <a:defRPr/>
            </a:pPr>
            <a:fld id="{57D0A430-D970-4DCA-8C66-DE00D3CFA120}" type="slidenum">
              <a:rPr lang="en-US" smtClean="0"/>
              <a:t>10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958914" y="76200"/>
            <a:ext cx="1600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Pages 435-438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316640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008888"/>
          </a:xfrm>
        </p:spPr>
        <p:txBody>
          <a:bodyPr/>
          <a:lstStyle/>
          <a:p>
            <a:pPr algn="ctr"/>
            <a:r>
              <a:rPr lang="en-US" dirty="0" smtClean="0"/>
              <a:t>Disease Specific Certification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Many accreditation organizations now offer Disease Specific Certification</a:t>
            </a:r>
          </a:p>
          <a:p>
            <a:endParaRPr lang="en-US" dirty="0" smtClean="0"/>
          </a:p>
          <a:p>
            <a:r>
              <a:rPr lang="en-US" dirty="0" smtClean="0"/>
              <a:t>Standards resemble the accreditation standards but also include specifics about the disease itself</a:t>
            </a:r>
          </a:p>
          <a:p>
            <a:endParaRPr lang="en-US" dirty="0" smtClean="0"/>
          </a:p>
          <a:p>
            <a:r>
              <a:rPr lang="en-US" dirty="0" smtClean="0"/>
              <a:t>Information about specific certifications can be found on the agency’s web site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7D0A430-D970-4DCA-8C66-DE00D3CFA120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9000" y="152400"/>
            <a:ext cx="1447800" cy="304800"/>
          </a:xfrm>
        </p:spPr>
        <p:txBody>
          <a:bodyPr>
            <a:noAutofit/>
          </a:bodyPr>
          <a:lstStyle/>
          <a:p>
            <a:r>
              <a:rPr lang="en-US" dirty="0" smtClean="0"/>
              <a:t>Page </a:t>
            </a:r>
            <a:r>
              <a:rPr lang="en-US" dirty="0" smtClean="0"/>
              <a:t>444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32407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14400"/>
          </a:xfrm>
        </p:spPr>
        <p:txBody>
          <a:bodyPr/>
          <a:lstStyle/>
          <a:p>
            <a:pPr algn="ctr">
              <a:defRPr/>
            </a:pPr>
            <a:r>
              <a:rPr lang="en-US" dirty="0" smtClean="0"/>
              <a:t>The Joint Commission</a:t>
            </a:r>
            <a:endParaRPr lang="en-US" dirty="0"/>
          </a:p>
        </p:txBody>
      </p:sp>
      <p:sp>
        <p:nvSpPr>
          <p:cNvPr id="94211" name="Content Placeholder 2"/>
          <p:cNvSpPr>
            <a:spLocks noGrp="1"/>
          </p:cNvSpPr>
          <p:nvPr>
            <p:ph idx="1"/>
          </p:nvPr>
        </p:nvSpPr>
        <p:spPr>
          <a:xfrm>
            <a:off x="381000" y="1295400"/>
            <a:ext cx="8229600" cy="5562600"/>
          </a:xfrm>
        </p:spPr>
        <p:txBody>
          <a:bodyPr/>
          <a:lstStyle/>
          <a:p>
            <a:r>
              <a:rPr lang="en-US" dirty="0" smtClean="0"/>
              <a:t>Organizations</a:t>
            </a:r>
          </a:p>
          <a:p>
            <a:pPr lvl="1"/>
            <a:r>
              <a:rPr lang="en-US" sz="1800" dirty="0" smtClean="0"/>
              <a:t>Hospitals</a:t>
            </a:r>
          </a:p>
          <a:p>
            <a:pPr lvl="1"/>
            <a:r>
              <a:rPr lang="en-US" sz="1800" dirty="0" smtClean="0"/>
              <a:t>Critical Access hospitals</a:t>
            </a:r>
          </a:p>
          <a:p>
            <a:pPr lvl="1"/>
            <a:r>
              <a:rPr lang="en-US" sz="1800" dirty="0" smtClean="0"/>
              <a:t>Home Care (+Pharmacy)</a:t>
            </a:r>
          </a:p>
          <a:p>
            <a:pPr lvl="1"/>
            <a:r>
              <a:rPr lang="en-US" sz="1800" dirty="0" smtClean="0"/>
              <a:t>Ambulatory Health care</a:t>
            </a:r>
          </a:p>
          <a:p>
            <a:pPr lvl="1"/>
            <a:r>
              <a:rPr lang="en-US" sz="1800" dirty="0" smtClean="0"/>
              <a:t>Behavioral Health care</a:t>
            </a:r>
          </a:p>
          <a:p>
            <a:pPr lvl="1"/>
            <a:r>
              <a:rPr lang="en-US" sz="1800" dirty="0" smtClean="0"/>
              <a:t>Nursing Care Center</a:t>
            </a:r>
          </a:p>
          <a:p>
            <a:pPr lvl="1"/>
            <a:r>
              <a:rPr lang="en-US" sz="1800" dirty="0" smtClean="0"/>
              <a:t>Laboratory</a:t>
            </a:r>
          </a:p>
          <a:p>
            <a:pPr lvl="1"/>
            <a:r>
              <a:rPr lang="en-US" sz="1800" dirty="0" smtClean="0"/>
              <a:t>International Accreditation</a:t>
            </a:r>
          </a:p>
          <a:p>
            <a:pPr lvl="1"/>
            <a:r>
              <a:rPr lang="en-US" sz="1800" dirty="0" smtClean="0"/>
              <a:t>Disease Specific Care Certification</a:t>
            </a:r>
          </a:p>
          <a:p>
            <a:r>
              <a:rPr lang="en-US" dirty="0" smtClean="0"/>
              <a:t>Core Measures for hospital programs </a:t>
            </a:r>
          </a:p>
          <a:p>
            <a:r>
              <a:rPr lang="en-US" dirty="0" smtClean="0"/>
              <a:t>Other quality measurement systems for other types of organizations</a:t>
            </a:r>
          </a:p>
          <a:p>
            <a:r>
              <a:rPr lang="en-US" dirty="0" smtClean="0"/>
              <a:t>National Patient Safety Goals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228600" y="152400"/>
            <a:ext cx="762000" cy="365125"/>
          </a:xfrm>
        </p:spPr>
        <p:txBody>
          <a:bodyPr/>
          <a:lstStyle/>
          <a:p>
            <a:pPr>
              <a:defRPr/>
            </a:pPr>
            <a:fld id="{57D0A430-D970-4DCA-8C66-DE00D3CFA120}" type="slidenum">
              <a:rPr lang="en-US" smtClean="0"/>
              <a:t>12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800600" y="1447800"/>
            <a:ext cx="4038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http://www.jointcommission.org</a:t>
            </a:r>
            <a:r>
              <a:rPr lang="en-US" sz="2000" dirty="0" smtClean="0"/>
              <a:t>/</a:t>
            </a:r>
          </a:p>
          <a:p>
            <a:endParaRPr lang="en-US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6819900" y="152400"/>
            <a:ext cx="1600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Pages </a:t>
            </a:r>
            <a:r>
              <a:rPr lang="en-US" sz="1600" dirty="0" smtClean="0"/>
              <a:t>444-446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316812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Title 1"/>
          <p:cNvSpPr>
            <a:spLocks noGrp="1"/>
          </p:cNvSpPr>
          <p:nvPr>
            <p:ph type="title"/>
          </p:nvPr>
        </p:nvSpPr>
        <p:spPr bwMode="auto">
          <a:xfrm>
            <a:off x="533400" y="381000"/>
            <a:ext cx="8229600" cy="990600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marL="342900" indent="-342900" algn="ctr"/>
            <a:r>
              <a:rPr lang="en-US" dirty="0" smtClean="0">
                <a:effectLst/>
              </a:rPr>
              <a:t>Det Norske Vertis (DNV GL)</a:t>
            </a:r>
          </a:p>
        </p:txBody>
      </p:sp>
      <p:sp>
        <p:nvSpPr>
          <p:cNvPr id="9728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83163"/>
          </a:xfrm>
        </p:spPr>
        <p:txBody>
          <a:bodyPr>
            <a:normAutofit/>
          </a:bodyPr>
          <a:lstStyle/>
          <a:p>
            <a:r>
              <a:rPr lang="en-US" dirty="0" smtClean="0"/>
              <a:t>National Integrated Accreditation for Healthcare Organizations (NIAHO) – standards</a:t>
            </a:r>
          </a:p>
          <a:p>
            <a:r>
              <a:rPr lang="en-US" dirty="0" smtClean="0"/>
              <a:t>Meets CMS Conditions of Participations plus ISO 9001 standards</a:t>
            </a:r>
          </a:p>
          <a:p>
            <a:endParaRPr lang="en-US" dirty="0" smtClean="0"/>
          </a:p>
          <a:p>
            <a:r>
              <a:rPr lang="en-US" dirty="0" smtClean="0"/>
              <a:t>Hospitals &amp; Critical Access Hospitals</a:t>
            </a:r>
          </a:p>
          <a:p>
            <a:r>
              <a:rPr lang="en-US" dirty="0" smtClean="0"/>
              <a:t>Ancillary Accreditation through alliance with Accreditation Commission for Health Care</a:t>
            </a:r>
          </a:p>
          <a:p>
            <a:r>
              <a:rPr lang="en-US" dirty="0" smtClean="0"/>
              <a:t>5 Certifications (Infection Prevention, Stroke, &amp; Hip/Knee)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7D0A430-D970-4DCA-8C66-DE00D3CFA120}" type="slidenum">
              <a:rPr lang="en-US" smtClean="0"/>
              <a:t>13</a:t>
            </a:fld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2514600" y="5791200"/>
            <a:ext cx="6248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http</a:t>
            </a:r>
            <a:r>
              <a:rPr lang="en-US" sz="2000" dirty="0" smtClean="0"/>
              <a:t>://dnvglhealthcare.com</a:t>
            </a:r>
          </a:p>
          <a:p>
            <a:endParaRPr lang="en-US" sz="2000" dirty="0"/>
          </a:p>
        </p:txBody>
      </p:sp>
      <p:sp>
        <p:nvSpPr>
          <p:cNvPr id="3" name="TextBox 2"/>
          <p:cNvSpPr txBox="1"/>
          <p:nvPr/>
        </p:nvSpPr>
        <p:spPr>
          <a:xfrm>
            <a:off x="6096000" y="152400"/>
            <a:ext cx="2057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Pages </a:t>
            </a:r>
            <a:r>
              <a:rPr lang="en-US" sz="1600" dirty="0" smtClean="0"/>
              <a:t>446-448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199491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8229600" cy="932688"/>
          </a:xfrm>
        </p:spPr>
        <p:txBody>
          <a:bodyPr/>
          <a:lstStyle/>
          <a:p>
            <a:pPr algn="ctr"/>
            <a:r>
              <a:rPr lang="en-US" dirty="0" smtClean="0"/>
              <a:t>ISO 9001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229600" cy="48006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International Organization for Standardization</a:t>
            </a:r>
          </a:p>
          <a:p>
            <a:r>
              <a:rPr lang="en-US" dirty="0" smtClean="0"/>
              <a:t>Originally for industry but later made more generic</a:t>
            </a:r>
          </a:p>
          <a:p>
            <a:r>
              <a:rPr lang="en-US" dirty="0" smtClean="0"/>
              <a:t>Focus on a process approach when establishing and utilizing a quality program</a:t>
            </a:r>
          </a:p>
          <a:p>
            <a:endParaRPr lang="en-US" dirty="0" smtClean="0"/>
          </a:p>
          <a:p>
            <a:r>
              <a:rPr lang="en-US" dirty="0" smtClean="0"/>
              <a:t>Five components:</a:t>
            </a:r>
          </a:p>
          <a:p>
            <a:pPr lvl="1"/>
            <a:r>
              <a:rPr lang="en-US" dirty="0" smtClean="0"/>
              <a:t>Quality Management System </a:t>
            </a:r>
          </a:p>
          <a:p>
            <a:pPr lvl="2"/>
            <a:r>
              <a:rPr lang="en-US" dirty="0" smtClean="0"/>
              <a:t>General &amp; documentation requirements</a:t>
            </a:r>
          </a:p>
          <a:p>
            <a:pPr lvl="1"/>
            <a:r>
              <a:rPr lang="en-US" dirty="0" smtClean="0"/>
              <a:t>Management Responsibility</a:t>
            </a:r>
          </a:p>
          <a:p>
            <a:pPr lvl="1"/>
            <a:r>
              <a:rPr lang="en-US" dirty="0" smtClean="0"/>
              <a:t>Resource Management</a:t>
            </a:r>
          </a:p>
          <a:p>
            <a:pPr lvl="1"/>
            <a:r>
              <a:rPr lang="en-US" dirty="0" smtClean="0"/>
              <a:t>Service/Product Realization</a:t>
            </a:r>
          </a:p>
          <a:p>
            <a:pPr lvl="1"/>
            <a:r>
              <a:rPr lang="en-US" dirty="0" smtClean="0"/>
              <a:t>Measurement, Analysis, &amp; Improvement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7D0A430-D970-4DCA-8C66-DE00D3CFA120}" type="slidenum">
              <a:rPr lang="en-US" smtClean="0"/>
              <a:t>14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010400" y="152400"/>
            <a:ext cx="1447800" cy="304800"/>
          </a:xfrm>
        </p:spPr>
        <p:txBody>
          <a:bodyPr>
            <a:noAutofit/>
          </a:bodyPr>
          <a:lstStyle/>
          <a:p>
            <a:r>
              <a:rPr lang="en-US" dirty="0" smtClean="0"/>
              <a:t>Page </a:t>
            </a:r>
            <a:r>
              <a:rPr lang="en-US" dirty="0" smtClean="0"/>
              <a:t>448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752600" y="6172200"/>
            <a:ext cx="571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https://www.iso.org/iso-9001-quality-management.html</a:t>
            </a:r>
          </a:p>
        </p:txBody>
      </p:sp>
    </p:spTree>
    <p:extLst>
      <p:ext uri="{BB962C8B-B14F-4D97-AF65-F5344CB8AC3E}">
        <p14:creationId xmlns:p14="http://schemas.microsoft.com/office/powerpoint/2010/main" val="34600454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Title 1"/>
          <p:cNvSpPr>
            <a:spLocks noGrp="1"/>
          </p:cNvSpPr>
          <p:nvPr>
            <p:ph type="title"/>
          </p:nvPr>
        </p:nvSpPr>
        <p:spPr bwMode="auto">
          <a:xfrm>
            <a:off x="381000" y="685800"/>
            <a:ext cx="8229600" cy="1066800"/>
          </a:xfrm>
        </p:spPr>
        <p:txBody>
          <a:bodyPr wrap="square" numCol="1" anchorCtr="0" compatLnSpc="1">
            <a:prstTxWarp prst="textNoShape">
              <a:avLst/>
            </a:prstTxWarp>
            <a:noAutofit/>
          </a:bodyPr>
          <a:lstStyle/>
          <a:p>
            <a:pPr marL="342900" indent="-342900" algn="ctr"/>
            <a:r>
              <a:rPr lang="en-US" sz="4000" dirty="0" smtClean="0">
                <a:effectLst/>
              </a:rPr>
              <a:t>Healthcare Facilities </a:t>
            </a:r>
            <a:br>
              <a:rPr lang="en-US" sz="4000" dirty="0" smtClean="0">
                <a:effectLst/>
              </a:rPr>
            </a:br>
            <a:r>
              <a:rPr lang="en-US" sz="4000" dirty="0" smtClean="0">
                <a:effectLst/>
              </a:rPr>
              <a:t>Accreditation Program (HFAP)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572000"/>
          </a:xfrm>
        </p:spPr>
        <p:txBody>
          <a:bodyPr>
            <a:normAutofit fontScale="92500" lnSpcReduction="10000"/>
          </a:bodyPr>
          <a:lstStyle/>
          <a:p>
            <a:pPr>
              <a:defRPr/>
            </a:pPr>
            <a:r>
              <a:rPr lang="en-US" dirty="0" smtClean="0"/>
              <a:t>American Osteopathic Association (AOA) sponsors this accreditation</a:t>
            </a:r>
          </a:p>
          <a:p>
            <a:pPr>
              <a:defRPr/>
            </a:pPr>
            <a:r>
              <a:rPr lang="en-US" dirty="0" smtClean="0"/>
              <a:t>All Acute </a:t>
            </a:r>
            <a:r>
              <a:rPr lang="en-US" dirty="0"/>
              <a:t>C</a:t>
            </a:r>
            <a:r>
              <a:rPr lang="en-US" dirty="0" smtClean="0"/>
              <a:t>are facilities (general, specialty, LTAC)</a:t>
            </a:r>
          </a:p>
          <a:p>
            <a:pPr>
              <a:defRPr/>
            </a:pPr>
            <a:r>
              <a:rPr lang="en-US" dirty="0"/>
              <a:t>Critical Access Hospitals</a:t>
            </a:r>
          </a:p>
          <a:p>
            <a:pPr>
              <a:defRPr/>
            </a:pPr>
            <a:r>
              <a:rPr lang="en-US" dirty="0"/>
              <a:t>Ambulatory Surgery Centers</a:t>
            </a:r>
          </a:p>
          <a:p>
            <a:pPr>
              <a:defRPr/>
            </a:pPr>
            <a:r>
              <a:rPr lang="en-US" dirty="0"/>
              <a:t>Clinical </a:t>
            </a:r>
            <a:r>
              <a:rPr lang="en-US" dirty="0" smtClean="0"/>
              <a:t>Laboratory</a:t>
            </a:r>
            <a:endParaRPr lang="en-US" dirty="0"/>
          </a:p>
          <a:p>
            <a:pPr>
              <a:defRPr/>
            </a:pPr>
            <a:r>
              <a:rPr lang="en-US" dirty="0" smtClean="0"/>
              <a:t>Behavioral/Mental Health</a:t>
            </a:r>
          </a:p>
          <a:p>
            <a:pPr>
              <a:defRPr/>
            </a:pPr>
            <a:r>
              <a:rPr lang="en-US" dirty="0" smtClean="0"/>
              <a:t>Ambulatory Care/Office-based </a:t>
            </a:r>
            <a:r>
              <a:rPr lang="en-US" dirty="0"/>
              <a:t>S</a:t>
            </a:r>
            <a:r>
              <a:rPr lang="en-US" dirty="0" smtClean="0"/>
              <a:t>urgery</a:t>
            </a:r>
          </a:p>
          <a:p>
            <a:pPr>
              <a:defRPr/>
            </a:pPr>
            <a:r>
              <a:rPr lang="en-US" dirty="0" smtClean="0"/>
              <a:t>Primary Stroke Centers Certification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Focus: CMS plus patient safety &amp; quality of care standards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7D0A430-D970-4DCA-8C66-DE00D3CFA120}" type="slidenum">
              <a:rPr lang="en-US" smtClean="0"/>
              <a:t>15</a:t>
            </a:fld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5105400" y="3200400"/>
            <a:ext cx="3200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http://</a:t>
            </a:r>
            <a:r>
              <a:rPr lang="en-US" sz="2000" dirty="0" smtClean="0"/>
              <a:t>www.hfap.org</a:t>
            </a:r>
            <a:r>
              <a:rPr lang="en-US" sz="2000" dirty="0" smtClean="0">
                <a:hlinkClick r:id="rId2"/>
              </a:rPr>
              <a:t>/</a:t>
            </a:r>
            <a:endParaRPr lang="en-US" sz="2000" dirty="0" smtClean="0"/>
          </a:p>
          <a:p>
            <a:endParaRPr lang="en-US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7162800" y="140043"/>
            <a:ext cx="1219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Page </a:t>
            </a:r>
            <a:r>
              <a:rPr lang="en-US" sz="1600" dirty="0" smtClean="0"/>
              <a:t>449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559594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0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en-US" sz="4000" dirty="0" smtClean="0"/>
              <a:t>Center for Improvement </a:t>
            </a:r>
            <a:br>
              <a:rPr lang="en-US" sz="4000" dirty="0" smtClean="0"/>
            </a:br>
            <a:r>
              <a:rPr lang="en-US" sz="4000" dirty="0" smtClean="0"/>
              <a:t>in Healthcare Quality (CIHQ)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42672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New kid on the  block (2013)</a:t>
            </a:r>
          </a:p>
          <a:p>
            <a:r>
              <a:rPr lang="en-US" dirty="0" smtClean="0"/>
              <a:t>Acute care hospitals &amp; all services &amp; sites listed on their license</a:t>
            </a:r>
          </a:p>
          <a:p>
            <a:r>
              <a:rPr lang="en-US" dirty="0" smtClean="0"/>
              <a:t>Does not survey Home Health &amp; Long Term Care</a:t>
            </a:r>
          </a:p>
          <a:p>
            <a:endParaRPr lang="en-US" dirty="0" smtClean="0"/>
          </a:p>
          <a:p>
            <a:r>
              <a:rPr lang="en-US" dirty="0" smtClean="0"/>
              <a:t>Disease Specific certification</a:t>
            </a:r>
          </a:p>
          <a:p>
            <a:pPr lvl="1"/>
            <a:r>
              <a:rPr lang="en-US" dirty="0" smtClean="0"/>
              <a:t>Primary stroke, heart failure, &amp; hip/knee replacement</a:t>
            </a:r>
          </a:p>
          <a:p>
            <a:endParaRPr lang="en-US" dirty="0"/>
          </a:p>
          <a:p>
            <a:r>
              <a:rPr lang="en-US" dirty="0" smtClean="0"/>
              <a:t>Based on CoP’s plus areas of patient safety and quality care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7D0A430-D970-4DCA-8C66-DE00D3CFA120}" type="slidenum">
              <a:rPr lang="en-US" smtClean="0"/>
              <a:t>16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Pages </a:t>
            </a:r>
            <a:r>
              <a:rPr lang="en-US" dirty="0" smtClean="0"/>
              <a:t>450-451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267200" y="5943600"/>
            <a:ext cx="320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www.cihq.org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70085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0668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4400" dirty="0"/>
              <a:t>National Committee for </a:t>
            </a: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4400" dirty="0" smtClean="0"/>
              <a:t>Quality </a:t>
            </a:r>
            <a:r>
              <a:rPr lang="en-US" sz="4400" dirty="0"/>
              <a:t>Assurance (NCQA)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905000"/>
            <a:ext cx="8229600" cy="5154543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2600" dirty="0" smtClean="0"/>
              <a:t>Accreditation and/or Certification</a:t>
            </a:r>
          </a:p>
          <a:p>
            <a:pPr lvl="1">
              <a:defRPr/>
            </a:pPr>
            <a:r>
              <a:rPr lang="en-US" sz="2400" dirty="0" smtClean="0"/>
              <a:t>Health Plans </a:t>
            </a:r>
          </a:p>
          <a:p>
            <a:pPr lvl="1">
              <a:defRPr/>
            </a:pPr>
            <a:r>
              <a:rPr lang="en-US" sz="2200" dirty="0" smtClean="0"/>
              <a:t>Disease Management</a:t>
            </a:r>
          </a:p>
          <a:p>
            <a:pPr lvl="1">
              <a:defRPr/>
            </a:pPr>
            <a:r>
              <a:rPr lang="en-US" sz="2200" dirty="0" smtClean="0"/>
              <a:t>Case Management</a:t>
            </a:r>
          </a:p>
          <a:p>
            <a:pPr lvl="1">
              <a:defRPr/>
            </a:pPr>
            <a:r>
              <a:rPr lang="en-US" sz="2200" dirty="0" smtClean="0"/>
              <a:t>Managed Behavioral Health Organizations (MBHO)</a:t>
            </a:r>
          </a:p>
          <a:p>
            <a:pPr lvl="1">
              <a:defRPr/>
            </a:pPr>
            <a:r>
              <a:rPr lang="en-US" sz="2200" dirty="0" smtClean="0"/>
              <a:t>Wellness &amp; Health Promotion</a:t>
            </a:r>
          </a:p>
          <a:p>
            <a:pPr>
              <a:defRPr/>
            </a:pPr>
            <a:endParaRPr lang="en-US" sz="2400" dirty="0" smtClean="0"/>
          </a:p>
          <a:p>
            <a:pPr>
              <a:defRPr/>
            </a:pPr>
            <a:r>
              <a:rPr lang="en-US" sz="2400" dirty="0" smtClean="0"/>
              <a:t>Health Effectiveness Data and Information Set (HEDIS)</a:t>
            </a:r>
          </a:p>
          <a:p>
            <a:pPr lvl="1">
              <a:defRPr/>
            </a:pPr>
            <a:r>
              <a:rPr lang="en-US" sz="2200" dirty="0" smtClean="0"/>
              <a:t>Evaluate the structure and functions of medical and quality management systems in managed care organizations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7D0A430-D970-4DCA-8C66-DE00D3CFA120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051134" y="2536686"/>
            <a:ext cx="37661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http://www.ncqa.org</a:t>
            </a:r>
            <a:r>
              <a:rPr lang="en-US" sz="2000" dirty="0" smtClean="0">
                <a:hlinkClick r:id="rId2"/>
              </a:rPr>
              <a:t>/</a:t>
            </a:r>
            <a:endParaRPr lang="en-US" sz="2000" dirty="0" smtClean="0"/>
          </a:p>
          <a:p>
            <a:endParaRPr lang="en-U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6934200" y="76200"/>
            <a:ext cx="1676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Pages </a:t>
            </a:r>
            <a:r>
              <a:rPr lang="en-US" sz="1600" dirty="0" smtClean="0"/>
              <a:t>451-453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825878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704088"/>
            <a:ext cx="7848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Accreditation Association for Ambulatory Health Care (AAAHC)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Accreditation for: </a:t>
            </a:r>
          </a:p>
          <a:p>
            <a:pPr lvl="1"/>
            <a:r>
              <a:rPr lang="en-US" dirty="0" smtClean="0"/>
              <a:t>Ambulatory Surgery Centers</a:t>
            </a:r>
          </a:p>
          <a:p>
            <a:pPr lvl="1"/>
            <a:r>
              <a:rPr lang="en-US" dirty="0" smtClean="0"/>
              <a:t>Health Plans</a:t>
            </a:r>
          </a:p>
          <a:p>
            <a:pPr lvl="1"/>
            <a:r>
              <a:rPr lang="en-US" dirty="0" smtClean="0"/>
              <a:t>Networks</a:t>
            </a:r>
          </a:p>
          <a:p>
            <a:pPr lvl="1"/>
            <a:r>
              <a:rPr lang="en-US" dirty="0" smtClean="0"/>
              <a:t>Primary Care</a:t>
            </a:r>
          </a:p>
          <a:p>
            <a:pPr lvl="1"/>
            <a:r>
              <a:rPr lang="en-US" dirty="0" smtClean="0"/>
              <a:t>Community Health Centers</a:t>
            </a:r>
          </a:p>
          <a:p>
            <a:pPr lvl="1"/>
            <a:r>
              <a:rPr lang="en-US" dirty="0" smtClean="0"/>
              <a:t>Medical Home</a:t>
            </a:r>
          </a:p>
          <a:p>
            <a:pPr lvl="1"/>
            <a:r>
              <a:rPr lang="en-US" dirty="0" smtClean="0"/>
              <a:t>Office –based Surgery Centers</a:t>
            </a:r>
          </a:p>
          <a:p>
            <a:r>
              <a:rPr lang="en-US" dirty="0" smtClean="0"/>
              <a:t>Orthopedic Certification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7D0A430-D970-4DCA-8C66-DE00D3CFA120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086600" y="76200"/>
            <a:ext cx="1447800" cy="304800"/>
          </a:xfrm>
        </p:spPr>
        <p:txBody>
          <a:bodyPr>
            <a:noAutofit/>
          </a:bodyPr>
          <a:lstStyle/>
          <a:p>
            <a:r>
              <a:rPr lang="en-US" dirty="0" smtClean="0"/>
              <a:t>Page 454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638800" y="3276600"/>
            <a:ext cx="2514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www.aaahc.org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72303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4478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Commission for Accreditation of Rehabilitation Facilities (CARF)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438912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Promotes quality, value, &amp; optimal outcomes of services to the following types of facilities</a:t>
            </a:r>
          </a:p>
          <a:p>
            <a:pPr lvl="1"/>
            <a:r>
              <a:rPr lang="en-US" dirty="0" smtClean="0"/>
              <a:t>Aging Services</a:t>
            </a:r>
          </a:p>
          <a:p>
            <a:pPr lvl="1"/>
            <a:r>
              <a:rPr lang="en-US" dirty="0" smtClean="0"/>
              <a:t>Behavioral Health</a:t>
            </a:r>
          </a:p>
          <a:p>
            <a:pPr lvl="1"/>
            <a:r>
              <a:rPr lang="en-US" dirty="0" smtClean="0"/>
              <a:t>CCRC</a:t>
            </a:r>
          </a:p>
          <a:p>
            <a:pPr lvl="1"/>
            <a:r>
              <a:rPr lang="en-US" dirty="0" smtClean="0"/>
              <a:t>Child &amp; Youth Services</a:t>
            </a:r>
          </a:p>
          <a:p>
            <a:pPr lvl="1"/>
            <a:r>
              <a:rPr lang="en-US" dirty="0"/>
              <a:t>DMEPOS (medical equipment, </a:t>
            </a:r>
            <a:r>
              <a:rPr lang="en-US" dirty="0" smtClean="0"/>
              <a:t>etc.)</a:t>
            </a:r>
            <a:endParaRPr lang="en-US" dirty="0"/>
          </a:p>
          <a:p>
            <a:pPr lvl="1"/>
            <a:r>
              <a:rPr lang="en-US" dirty="0" smtClean="0"/>
              <a:t>Employment &amp; Community Services</a:t>
            </a:r>
          </a:p>
          <a:p>
            <a:pPr lvl="1"/>
            <a:r>
              <a:rPr lang="en-US" dirty="0" smtClean="0"/>
              <a:t>Medical Rehabilitation</a:t>
            </a:r>
          </a:p>
          <a:p>
            <a:pPr lvl="1"/>
            <a:r>
              <a:rPr lang="en-US" dirty="0" smtClean="0"/>
              <a:t>Opioid Treatment Programs</a:t>
            </a:r>
          </a:p>
          <a:p>
            <a:pPr lvl="1"/>
            <a:r>
              <a:rPr lang="en-US" dirty="0" smtClean="0"/>
              <a:t>Vision Rehabilitation Services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600" y="76200"/>
            <a:ext cx="762000" cy="365125"/>
          </a:xfrm>
        </p:spPr>
        <p:txBody>
          <a:bodyPr/>
          <a:lstStyle/>
          <a:p>
            <a:pPr>
              <a:defRPr/>
            </a:pPr>
            <a:fld id="{57D0A430-D970-4DCA-8C66-DE00D3CFA120}" type="slidenum">
              <a:rPr lang="en-US" smtClean="0"/>
              <a:t>19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163962" y="3124200"/>
            <a:ext cx="2362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www.carf.org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7239000" y="152400"/>
            <a:ext cx="1447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Page </a:t>
            </a:r>
            <a:r>
              <a:rPr lang="en-US" sz="1600" dirty="0" smtClean="0"/>
              <a:t>454-455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29814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Title 1"/>
          <p:cNvSpPr>
            <a:spLocks noGrp="1"/>
          </p:cNvSpPr>
          <p:nvPr>
            <p:ph type="title"/>
          </p:nvPr>
        </p:nvSpPr>
        <p:spPr bwMode="auto">
          <a:xfrm>
            <a:off x="304800" y="609600"/>
            <a:ext cx="8229600" cy="762000"/>
          </a:xfrm>
        </p:spPr>
        <p:txBody>
          <a:bodyPr wrap="square" numCol="1" anchorCtr="0" compatLnSpc="1">
            <a:prstTxWarp prst="textNoShape">
              <a:avLst/>
            </a:prstTxWarp>
            <a:normAutofit/>
          </a:bodyPr>
          <a:lstStyle/>
          <a:p>
            <a:pPr marL="342900" indent="-342900"/>
            <a:r>
              <a:rPr lang="en-US" sz="3600" dirty="0" smtClean="0">
                <a:effectLst/>
              </a:rPr>
              <a:t>Baldrige Performance Excellence Program</a:t>
            </a:r>
          </a:p>
        </p:txBody>
      </p:sp>
      <p:sp>
        <p:nvSpPr>
          <p:cNvPr id="98307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51816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Managed by the National institute of Standards &amp; Testing (NIST) – </a:t>
            </a:r>
          </a:p>
          <a:p>
            <a:pPr lvl="1"/>
            <a:r>
              <a:rPr lang="en-US" sz="2000" dirty="0" smtClean="0"/>
              <a:t>an agency of the U.S. Department of Commerce</a:t>
            </a:r>
          </a:p>
          <a:p>
            <a:r>
              <a:rPr lang="en-US" sz="2400" dirty="0" smtClean="0"/>
              <a:t>Integrated </a:t>
            </a:r>
            <a:r>
              <a:rPr lang="en-US" sz="2400" dirty="0"/>
              <a:t>approach to organizational performance management </a:t>
            </a:r>
            <a:endParaRPr lang="en-US" sz="2400" dirty="0" smtClean="0"/>
          </a:p>
          <a:p>
            <a:endParaRPr lang="en-US" sz="2200" dirty="0" smtClean="0"/>
          </a:p>
          <a:p>
            <a:r>
              <a:rPr lang="en-US" dirty="0" smtClean="0"/>
              <a:t>Seven Categories of Criteria</a:t>
            </a:r>
          </a:p>
          <a:p>
            <a:pPr lvl="1"/>
            <a:r>
              <a:rPr lang="en-US" sz="2000" dirty="0" smtClean="0"/>
              <a:t>Leadership</a:t>
            </a:r>
          </a:p>
          <a:p>
            <a:pPr lvl="1"/>
            <a:r>
              <a:rPr lang="en-US" sz="2000" dirty="0" smtClean="0"/>
              <a:t>Strategic planning</a:t>
            </a:r>
          </a:p>
          <a:p>
            <a:pPr lvl="1"/>
            <a:r>
              <a:rPr lang="en-US" sz="2000" dirty="0" smtClean="0"/>
              <a:t>Customer Focus</a:t>
            </a:r>
          </a:p>
          <a:p>
            <a:pPr lvl="1"/>
            <a:r>
              <a:rPr lang="en-US" sz="2000" dirty="0" smtClean="0"/>
              <a:t>Measurement, Analysis and Knowledge Management</a:t>
            </a:r>
          </a:p>
          <a:p>
            <a:pPr lvl="1"/>
            <a:r>
              <a:rPr lang="en-US" sz="2000" dirty="0" smtClean="0"/>
              <a:t>Workforce Focus (environment  &amp; engagement)</a:t>
            </a:r>
          </a:p>
          <a:p>
            <a:pPr lvl="1"/>
            <a:r>
              <a:rPr lang="en-US" sz="2000" dirty="0" smtClean="0"/>
              <a:t>Operations Focus</a:t>
            </a:r>
          </a:p>
          <a:p>
            <a:pPr lvl="1"/>
            <a:r>
              <a:rPr lang="en-US" sz="2000" dirty="0" smtClean="0"/>
              <a:t>Results (outcomes)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7D0A430-D970-4DCA-8C66-DE00D3CFA120}" type="slidenum">
              <a:rPr lang="en-US" smtClean="0"/>
              <a:t>20</a:t>
            </a:fld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4724400" y="4191000"/>
            <a:ext cx="4267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http://www.nist.gov/baldrige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629400" y="152400"/>
            <a:ext cx="1828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Pages </a:t>
            </a:r>
            <a:r>
              <a:rPr lang="en-US" sz="1600" dirty="0" smtClean="0"/>
              <a:t>458-459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239474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Title 1"/>
          <p:cNvSpPr>
            <a:spLocks noGrp="1"/>
          </p:cNvSpPr>
          <p:nvPr>
            <p:ph type="title"/>
          </p:nvPr>
        </p:nvSpPr>
        <p:spPr bwMode="auto">
          <a:xfrm>
            <a:off x="531264" y="293647"/>
            <a:ext cx="8229600" cy="990600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marL="342900" indent="-342900" algn="ctr"/>
            <a:r>
              <a:rPr lang="en-US" dirty="0" smtClean="0">
                <a:effectLst/>
              </a:rPr>
              <a:t>Magnet Recognition Program</a:t>
            </a:r>
            <a:endParaRPr lang="en-US" sz="5400" dirty="0" smtClean="0"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37164"/>
            <a:ext cx="8229600" cy="5368436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dirty="0" smtClean="0"/>
              <a:t>Developed by American Nurses Credentialing Program to recognize healthcare organizations for nursing excellence 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Five Model Components (14 Forces of Magnetism)</a:t>
            </a:r>
          </a:p>
          <a:p>
            <a:pPr lvl="1">
              <a:defRPr/>
            </a:pPr>
            <a:r>
              <a:rPr lang="en-US" sz="2400" dirty="0" smtClean="0"/>
              <a:t>Transformational Leadership</a:t>
            </a:r>
          </a:p>
          <a:p>
            <a:pPr lvl="1">
              <a:defRPr/>
            </a:pPr>
            <a:r>
              <a:rPr lang="en-US" sz="2400" dirty="0" smtClean="0"/>
              <a:t>Structural Empowerment</a:t>
            </a:r>
          </a:p>
          <a:p>
            <a:pPr lvl="1">
              <a:defRPr/>
            </a:pPr>
            <a:r>
              <a:rPr lang="en-US" sz="2400" dirty="0" smtClean="0"/>
              <a:t>Exemplary Professional Practice</a:t>
            </a:r>
          </a:p>
          <a:p>
            <a:pPr lvl="1">
              <a:defRPr/>
            </a:pPr>
            <a:r>
              <a:rPr lang="en-US" sz="2400" dirty="0" smtClean="0"/>
              <a:t>New Knowledge, Innovation &amp; Improvements</a:t>
            </a:r>
          </a:p>
          <a:p>
            <a:pPr lvl="1">
              <a:defRPr/>
            </a:pPr>
            <a:r>
              <a:rPr lang="en-US" sz="2400" dirty="0" smtClean="0"/>
              <a:t>Empirical Quality Results</a:t>
            </a:r>
          </a:p>
          <a:p>
            <a:pPr>
              <a:defRPr/>
            </a:pPr>
            <a:r>
              <a:rPr lang="en-US" sz="2600" dirty="0" smtClean="0"/>
              <a:t>2014 latest update to standards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7D0A430-D970-4DCA-8C66-DE00D3CFA120}" type="slidenum">
              <a:rPr lang="en-US" smtClean="0"/>
              <a:t>21</a:t>
            </a:fld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2956845" y="6031907"/>
            <a:ext cx="6172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dirty="0" smtClean="0">
              <a:hlinkClick r:id=""/>
            </a:endParaRPr>
          </a:p>
          <a:p>
            <a:r>
              <a:rPr lang="en-US" sz="2000" dirty="0" smtClean="0"/>
              <a:t>http</a:t>
            </a:r>
            <a:r>
              <a:rPr lang="en-US" sz="2000" dirty="0"/>
              <a:t>://</a:t>
            </a:r>
            <a:r>
              <a:rPr lang="en-US" sz="2000" dirty="0" smtClean="0"/>
              <a:t>www.nursecredentialing.org/Magnet.aspx </a:t>
            </a:r>
            <a:endParaRPr lang="en-US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6934200" y="124370"/>
            <a:ext cx="1828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smtClean="0"/>
              <a:t>Pages </a:t>
            </a:r>
            <a:r>
              <a:rPr lang="en-US" sz="1600" smtClean="0"/>
              <a:t>459-462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549648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41148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Susan Mellott</a:t>
            </a:r>
            <a:br>
              <a:rPr lang="en-US" dirty="0" smtClean="0"/>
            </a:br>
            <a:r>
              <a:rPr lang="en-US" dirty="0" smtClean="0"/>
              <a:t>PhD, RN, CPHQ, CPPS, FNAHQ</a:t>
            </a:r>
            <a:br>
              <a:rPr lang="en-US" dirty="0" smtClean="0"/>
            </a:br>
            <a:r>
              <a:rPr lang="en-US" dirty="0" smtClean="0">
                <a:hlinkClick r:id="rId2"/>
              </a:rPr>
              <a:t>mellottandassoc@att.net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mellottandassociates.com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DBDA9-7B11-4140-867B-E881237F20DD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565828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5bc2c465ad98c58d9a5c3c626e9e57bd83953f3f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3058</TotalTime>
  <Words>1100</Words>
  <Application>Microsoft Office PowerPoint</Application>
  <PresentationFormat>On-screen Show (4:3)</PresentationFormat>
  <Paragraphs>253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Flow</vt:lpstr>
      <vt:lpstr>Regulatory, Accreditation  &amp; External Recognition</vt:lpstr>
      <vt:lpstr>Center for Medicare &amp;  Medicaid Services (CMS)</vt:lpstr>
      <vt:lpstr>Healthcare Licensure</vt:lpstr>
      <vt:lpstr>Accreditation Survey Readiness</vt:lpstr>
      <vt:lpstr>Accreditation Survey Readiness</vt:lpstr>
      <vt:lpstr>Accreditation Survey Readiness</vt:lpstr>
      <vt:lpstr>Accreditation Survey Readiness</vt:lpstr>
      <vt:lpstr>Accreditation Survey Readiness</vt:lpstr>
      <vt:lpstr>Coordination of Survey</vt:lpstr>
      <vt:lpstr>Coordination of Survey</vt:lpstr>
      <vt:lpstr>Disease Specific Certification</vt:lpstr>
      <vt:lpstr>The Joint Commission</vt:lpstr>
      <vt:lpstr>Det Norske Vertis (DNV GL)</vt:lpstr>
      <vt:lpstr>ISO 9001</vt:lpstr>
      <vt:lpstr>Healthcare Facilities  Accreditation Program (HFAP)</vt:lpstr>
      <vt:lpstr>Center for Improvement  in Healthcare Quality (CIHQ)</vt:lpstr>
      <vt:lpstr>National Committee for  Quality Assurance (NCQA)</vt:lpstr>
      <vt:lpstr>Accreditation Association for Ambulatory Health Care (AAAHC)</vt:lpstr>
      <vt:lpstr>Commission for Accreditation of Rehabilitation Facilities (CARF)</vt:lpstr>
      <vt:lpstr>Baldrige Performance Excellence Program</vt:lpstr>
      <vt:lpstr>Magnet Recognition Program</vt:lpstr>
      <vt:lpstr>Susan Mellott PhD, RN, CPHQ, CPPS, FNAHQ mellottandassoc@att.net mellottandassociates.com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Information Management</dc:title>
  <dc:creator>Marilyn L. Ellicott</dc:creator>
  <cp:lastModifiedBy>Susan Mellott</cp:lastModifiedBy>
  <cp:revision>197</cp:revision>
  <cp:lastPrinted>2016-03-27T16:23:20Z</cp:lastPrinted>
  <dcterms:created xsi:type="dcterms:W3CDTF">2001-03-20T03:23:05Z</dcterms:created>
  <dcterms:modified xsi:type="dcterms:W3CDTF">2018-04-14T19:47:07Z</dcterms:modified>
</cp:coreProperties>
</file>