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18"/>
  </p:notesMasterIdLst>
  <p:handoutMasterIdLst>
    <p:handoutMasterId r:id="rId19"/>
  </p:handoutMasterIdLst>
  <p:sldIdLst>
    <p:sldId id="792" r:id="rId2"/>
    <p:sldId id="1150" r:id="rId3"/>
    <p:sldId id="1151" r:id="rId4"/>
    <p:sldId id="1152" r:id="rId5"/>
    <p:sldId id="1154" r:id="rId6"/>
    <p:sldId id="1153" r:id="rId7"/>
    <p:sldId id="1164" r:id="rId8"/>
    <p:sldId id="1165" r:id="rId9"/>
    <p:sldId id="1167" r:id="rId10"/>
    <p:sldId id="1156" r:id="rId11"/>
    <p:sldId id="1158" r:id="rId12"/>
    <p:sldId id="1166" r:id="rId13"/>
    <p:sldId id="1159" r:id="rId14"/>
    <p:sldId id="1160" r:id="rId15"/>
    <p:sldId id="1162" r:id="rId16"/>
    <p:sldId id="1168" r:id="rId17"/>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xmlns="">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595959"/>
    <a:srgbClr val="FFFFFF"/>
    <a:srgbClr val="000000"/>
    <a:srgbClr val="9DDAE6"/>
    <a:srgbClr val="84B7BE"/>
    <a:srgbClr val="5C913A"/>
    <a:srgbClr val="39666C"/>
    <a:srgbClr val="003399"/>
    <a:srgbClr val="33CCFF"/>
    <a:srgbClr val="6AA34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97" autoAdjust="0"/>
    <p:restoredTop sz="96456" autoAdjust="0"/>
  </p:normalViewPr>
  <p:slideViewPr>
    <p:cSldViewPr snapToGrid="0">
      <p:cViewPr varScale="1">
        <p:scale>
          <a:sx n="63" d="100"/>
          <a:sy n="63" d="100"/>
        </p:scale>
        <p:origin x="-1027" y="-77"/>
      </p:cViewPr>
      <p:guideLst>
        <p:guide orient="horz" pos="2160"/>
        <p:guide pos="2880"/>
      </p:guideLst>
    </p:cSldViewPr>
  </p:slideViewPr>
  <p:outlineViewPr>
    <p:cViewPr>
      <p:scale>
        <a:sx n="33" d="100"/>
        <a:sy n="33" d="100"/>
      </p:scale>
      <p:origin x="0" y="16833"/>
    </p:cViewPr>
  </p:outlineViewPr>
  <p:notesTextViewPr>
    <p:cViewPr>
      <p:scale>
        <a:sx n="3" d="2"/>
        <a:sy n="3" d="2"/>
      </p:scale>
      <p:origin x="0" y="0"/>
    </p:cViewPr>
  </p:notesTextViewPr>
  <p:sorterViewPr>
    <p:cViewPr>
      <p:scale>
        <a:sx n="100" d="100"/>
        <a:sy n="100" d="100"/>
      </p:scale>
      <p:origin x="0" y="-3005"/>
    </p:cViewPr>
  </p:sorterViewPr>
  <p:notesViewPr>
    <p:cSldViewPr snapToGrid="0">
      <p:cViewPr>
        <p:scale>
          <a:sx n="120" d="100"/>
          <a:sy n="120" d="100"/>
        </p:scale>
        <p:origin x="2946" y="-1014"/>
      </p:cViewPr>
      <p:guideLst>
        <p:guide orient="horz" pos="3024"/>
        <p:guide pos="2304"/>
      </p:guideLst>
    </p:cSldViewPr>
  </p:notesViewPr>
  <p:gridSpacing cx="39327138" cy="3932713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70138" cy="480060"/>
          </a:xfrm>
          <a:prstGeom prst="rect">
            <a:avLst/>
          </a:prstGeom>
        </p:spPr>
        <p:txBody>
          <a:bodyPr vert="horz" lIns="93758" tIns="46879" rIns="93758" bIns="46879" rtlCol="0"/>
          <a:lstStyle>
            <a:lvl1pPr algn="l">
              <a:defRPr sz="1200">
                <a:latin typeface="Arial" charset="0"/>
              </a:defRPr>
            </a:lvl1pPr>
          </a:lstStyle>
          <a:p>
            <a:pPr>
              <a:defRPr/>
            </a:pPr>
            <a:endParaRPr lang="en-US" dirty="0"/>
          </a:p>
        </p:txBody>
      </p:sp>
      <p:sp>
        <p:nvSpPr>
          <p:cNvPr id="3" name="Date Placeholder 2"/>
          <p:cNvSpPr>
            <a:spLocks noGrp="1"/>
          </p:cNvSpPr>
          <p:nvPr>
            <p:ph type="dt" sz="quarter" idx="1"/>
          </p:nvPr>
        </p:nvSpPr>
        <p:spPr>
          <a:xfrm>
            <a:off x="4143427" y="0"/>
            <a:ext cx="3170138" cy="480060"/>
          </a:xfrm>
          <a:prstGeom prst="rect">
            <a:avLst/>
          </a:prstGeom>
        </p:spPr>
        <p:txBody>
          <a:bodyPr vert="horz" lIns="93758" tIns="46879" rIns="93758" bIns="46879" rtlCol="0"/>
          <a:lstStyle>
            <a:lvl1pPr algn="r">
              <a:defRPr sz="1200">
                <a:latin typeface="Arial" charset="0"/>
              </a:defRPr>
            </a:lvl1pPr>
          </a:lstStyle>
          <a:p>
            <a:pPr>
              <a:defRPr/>
            </a:pPr>
            <a:fld id="{A8F27BED-1427-460C-827C-1C340E5B55E1}" type="datetimeFigureOut">
              <a:rPr lang="en-US"/>
              <a:pPr>
                <a:defRPr/>
              </a:pPr>
              <a:t>10/24/2017</a:t>
            </a:fld>
            <a:endParaRPr lang="en-US" dirty="0"/>
          </a:p>
        </p:txBody>
      </p:sp>
      <p:sp>
        <p:nvSpPr>
          <p:cNvPr id="4" name="Footer Placeholder 3"/>
          <p:cNvSpPr>
            <a:spLocks noGrp="1"/>
          </p:cNvSpPr>
          <p:nvPr>
            <p:ph type="ftr" sz="quarter" idx="2"/>
          </p:nvPr>
        </p:nvSpPr>
        <p:spPr>
          <a:xfrm>
            <a:off x="2" y="9119519"/>
            <a:ext cx="3170138" cy="480060"/>
          </a:xfrm>
          <a:prstGeom prst="rect">
            <a:avLst/>
          </a:prstGeom>
        </p:spPr>
        <p:txBody>
          <a:bodyPr vert="horz" lIns="93758" tIns="46879" rIns="93758" bIns="46879" rtlCol="0" anchor="b"/>
          <a:lstStyle>
            <a:lvl1pPr algn="l">
              <a:defRPr sz="1200">
                <a:latin typeface="Arial" charset="0"/>
              </a:defRPr>
            </a:lvl1pPr>
          </a:lstStyle>
          <a:p>
            <a:pPr>
              <a:defRPr/>
            </a:pPr>
            <a:endParaRPr lang="en-US" dirty="0"/>
          </a:p>
        </p:txBody>
      </p:sp>
      <p:sp>
        <p:nvSpPr>
          <p:cNvPr id="5" name="Slide Number Placeholder 4"/>
          <p:cNvSpPr>
            <a:spLocks noGrp="1"/>
          </p:cNvSpPr>
          <p:nvPr>
            <p:ph type="sldNum" sz="quarter" idx="3"/>
          </p:nvPr>
        </p:nvSpPr>
        <p:spPr>
          <a:xfrm>
            <a:off x="4143427" y="9119519"/>
            <a:ext cx="3170138" cy="480060"/>
          </a:xfrm>
          <a:prstGeom prst="rect">
            <a:avLst/>
          </a:prstGeom>
        </p:spPr>
        <p:txBody>
          <a:bodyPr vert="horz" lIns="93758" tIns="46879" rIns="93758" bIns="46879" rtlCol="0" anchor="b"/>
          <a:lstStyle>
            <a:lvl1pPr algn="r">
              <a:defRPr sz="1200">
                <a:latin typeface="Arial" charset="0"/>
              </a:defRPr>
            </a:lvl1pPr>
          </a:lstStyle>
          <a:p>
            <a:pPr>
              <a:defRPr/>
            </a:pPr>
            <a:fld id="{D981EAFE-8A4C-4AE3-AE96-1A8FC3C33F1D}" type="slidenum">
              <a:rPr lang="en-US"/>
              <a:pPr>
                <a:defRPr/>
              </a:pPr>
              <a:t>‹#›</a:t>
            </a:fld>
            <a:endParaRPr lang="en-US" dirty="0"/>
          </a:p>
        </p:txBody>
      </p:sp>
    </p:spTree>
    <p:extLst>
      <p:ext uri="{BB962C8B-B14F-4D97-AF65-F5344CB8AC3E}">
        <p14:creationId xmlns:p14="http://schemas.microsoft.com/office/powerpoint/2010/main" xmlns="" val="17294728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70138" cy="480060"/>
          </a:xfrm>
          <a:prstGeom prst="rect">
            <a:avLst/>
          </a:prstGeom>
        </p:spPr>
        <p:txBody>
          <a:bodyPr vert="horz" lIns="93758" tIns="46879" rIns="93758" bIns="46879" rtlCol="0"/>
          <a:lstStyle>
            <a:lvl1pPr algn="l">
              <a:defRPr sz="1200">
                <a:latin typeface="Arial" pitchFamily="34" charset="0"/>
              </a:defRPr>
            </a:lvl1pPr>
          </a:lstStyle>
          <a:p>
            <a:pPr>
              <a:defRPr/>
            </a:pPr>
            <a:endParaRPr lang="en-US" dirty="0"/>
          </a:p>
        </p:txBody>
      </p:sp>
      <p:sp>
        <p:nvSpPr>
          <p:cNvPr id="3" name="Date Placeholder 2"/>
          <p:cNvSpPr>
            <a:spLocks noGrp="1"/>
          </p:cNvSpPr>
          <p:nvPr>
            <p:ph type="dt" idx="1"/>
          </p:nvPr>
        </p:nvSpPr>
        <p:spPr>
          <a:xfrm>
            <a:off x="4143427" y="0"/>
            <a:ext cx="3170138" cy="480060"/>
          </a:xfrm>
          <a:prstGeom prst="rect">
            <a:avLst/>
          </a:prstGeom>
        </p:spPr>
        <p:txBody>
          <a:bodyPr vert="horz" lIns="93758" tIns="46879" rIns="93758" bIns="46879" rtlCol="0"/>
          <a:lstStyle>
            <a:lvl1pPr algn="r">
              <a:defRPr sz="1200">
                <a:latin typeface="Arial" pitchFamily="34" charset="0"/>
              </a:defRPr>
            </a:lvl1pPr>
          </a:lstStyle>
          <a:p>
            <a:pPr>
              <a:defRPr/>
            </a:pPr>
            <a:fld id="{2711192E-B20A-4A69-9993-89B3BE82CC7B}" type="datetimeFigureOut">
              <a:rPr lang="en-US"/>
              <a:pPr>
                <a:defRPr/>
              </a:pPr>
              <a:t>10/24/2017</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3758" tIns="46879" rIns="93758" bIns="46879" rtlCol="0" anchor="ctr"/>
          <a:lstStyle/>
          <a:p>
            <a:pPr lvl="0"/>
            <a:endParaRPr lang="en-US" noProof="0" dirty="0" smtClean="0"/>
          </a:p>
        </p:txBody>
      </p:sp>
      <p:sp>
        <p:nvSpPr>
          <p:cNvPr id="5" name="Notes Placeholder 4"/>
          <p:cNvSpPr>
            <a:spLocks noGrp="1"/>
          </p:cNvSpPr>
          <p:nvPr>
            <p:ph type="body" sz="quarter" idx="3"/>
          </p:nvPr>
        </p:nvSpPr>
        <p:spPr>
          <a:xfrm>
            <a:off x="731195" y="4560570"/>
            <a:ext cx="5852814" cy="4320540"/>
          </a:xfrm>
          <a:prstGeom prst="rect">
            <a:avLst/>
          </a:prstGeom>
        </p:spPr>
        <p:txBody>
          <a:bodyPr vert="horz" lIns="93758" tIns="46879" rIns="93758" bIns="4687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2" y="9119519"/>
            <a:ext cx="3170138" cy="480060"/>
          </a:xfrm>
          <a:prstGeom prst="rect">
            <a:avLst/>
          </a:prstGeom>
        </p:spPr>
        <p:txBody>
          <a:bodyPr vert="horz" lIns="93758" tIns="46879" rIns="93758" bIns="46879" rtlCol="0" anchor="b"/>
          <a:lstStyle>
            <a:lvl1pPr algn="l">
              <a:defRPr sz="1200">
                <a:latin typeface="Arial" pitchFamily="34" charset="0"/>
              </a:defRPr>
            </a:lvl1pPr>
          </a:lstStyle>
          <a:p>
            <a:pPr>
              <a:defRPr/>
            </a:pPr>
            <a:endParaRPr lang="en-US" dirty="0"/>
          </a:p>
        </p:txBody>
      </p:sp>
      <p:sp>
        <p:nvSpPr>
          <p:cNvPr id="7" name="Slide Number Placeholder 6"/>
          <p:cNvSpPr>
            <a:spLocks noGrp="1"/>
          </p:cNvSpPr>
          <p:nvPr>
            <p:ph type="sldNum" sz="quarter" idx="5"/>
          </p:nvPr>
        </p:nvSpPr>
        <p:spPr>
          <a:xfrm>
            <a:off x="4143427" y="9119519"/>
            <a:ext cx="3170138" cy="480060"/>
          </a:xfrm>
          <a:prstGeom prst="rect">
            <a:avLst/>
          </a:prstGeom>
        </p:spPr>
        <p:txBody>
          <a:bodyPr vert="horz" lIns="93758" tIns="46879" rIns="93758" bIns="46879" rtlCol="0" anchor="b"/>
          <a:lstStyle>
            <a:lvl1pPr algn="r">
              <a:defRPr sz="1200">
                <a:latin typeface="Arial" pitchFamily="34" charset="0"/>
              </a:defRPr>
            </a:lvl1pPr>
          </a:lstStyle>
          <a:p>
            <a:pPr>
              <a:defRPr/>
            </a:pPr>
            <a:fld id="{8F279867-4215-4930-8419-5CE4905C46AF}" type="slidenum">
              <a:rPr lang="en-US"/>
              <a:pPr>
                <a:defRPr/>
              </a:pPr>
              <a:t>‹#›</a:t>
            </a:fld>
            <a:endParaRPr lang="en-US" dirty="0"/>
          </a:p>
        </p:txBody>
      </p:sp>
    </p:spTree>
    <p:extLst>
      <p:ext uri="{BB962C8B-B14F-4D97-AF65-F5344CB8AC3E}">
        <p14:creationId xmlns:p14="http://schemas.microsoft.com/office/powerpoint/2010/main" xmlns="" val="17863075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F279867-4215-4930-8419-5CE4905C46AF}" type="slidenum">
              <a:rPr lang="en-US" smtClean="0"/>
              <a:pPr>
                <a:defRPr/>
              </a:pPr>
              <a:t>1</a:t>
            </a:fld>
            <a:endParaRPr lang="en-US" dirty="0"/>
          </a:p>
        </p:txBody>
      </p:sp>
    </p:spTree>
    <p:extLst>
      <p:ext uri="{BB962C8B-B14F-4D97-AF65-F5344CB8AC3E}">
        <p14:creationId xmlns:p14="http://schemas.microsoft.com/office/powerpoint/2010/main" xmlns="" val="42849815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1040110"/>
            <a:ext cx="9144000" cy="4160023"/>
          </a:xfrm>
        </p:spPr>
        <p:txBody>
          <a:bodyPr rtlCol="0">
            <a:normAutofit/>
          </a:bodyPr>
          <a:lstStyle>
            <a:lvl1pPr marL="0" indent="0" algn="ctr">
              <a:buNone/>
              <a:defRPr sz="200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OU Skyline photo</a:t>
            </a:r>
          </a:p>
          <a:p>
            <a:pPr lvl="0"/>
            <a:r>
              <a:rPr lang="en-US" noProof="0" dirty="0" smtClean="0"/>
              <a:t>(to move up or down: click drop menu of “crop” under “format” tab and select “fill”, drag picture into position and click “crop” to close)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886810" y="5532435"/>
            <a:ext cx="1066884" cy="1143000"/>
          </a:xfrm>
          <a:prstGeom prst="rect">
            <a:avLst/>
          </a:prstGeom>
        </p:spPr>
      </p:pic>
      <p:sp>
        <p:nvSpPr>
          <p:cNvPr id="9" name="Rectangle 8"/>
          <p:cNvSpPr/>
          <p:nvPr userDrawn="1"/>
        </p:nvSpPr>
        <p:spPr>
          <a:xfrm>
            <a:off x="0" y="921236"/>
            <a:ext cx="9144000" cy="1188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5200131"/>
            <a:ext cx="9144000" cy="1188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p:cNvSpPr txBox="1"/>
          <p:nvPr userDrawn="1"/>
        </p:nvSpPr>
        <p:spPr>
          <a:xfrm>
            <a:off x="5832390" y="4982407"/>
            <a:ext cx="3311611" cy="215444"/>
          </a:xfrm>
          <a:prstGeom prst="rect">
            <a:avLst/>
          </a:prstGeom>
          <a:noFill/>
        </p:spPr>
        <p:txBody>
          <a:bodyPr wrap="square" rtlCol="0">
            <a:spAutoFit/>
          </a:bodyPr>
          <a:lstStyle/>
          <a:p>
            <a:r>
              <a:rPr lang="en-US" sz="800" dirty="0" smtClean="0">
                <a:solidFill>
                  <a:schemeClr val="bg1"/>
                </a:solidFill>
                <a:latin typeface="Arial" panose="020B0604020202020204" pitchFamily="34" charset="0"/>
                <a:cs typeface="Arial" panose="020B0604020202020204" pitchFamily="34" charset="0"/>
              </a:rPr>
              <a:t>Courtesy:</a:t>
            </a:r>
            <a:endParaRPr lang="en-US" sz="800" dirty="0">
              <a:solidFill>
                <a:schemeClr val="bg1"/>
              </a:solidFill>
              <a:latin typeface="Arial" panose="020B0604020202020204" pitchFamily="34" charset="0"/>
              <a:cs typeface="Arial" panose="020B0604020202020204" pitchFamily="34" charset="0"/>
            </a:endParaRPr>
          </a:p>
        </p:txBody>
      </p:sp>
      <p:sp>
        <p:nvSpPr>
          <p:cNvPr id="11" name="Text Placeholder 3"/>
          <p:cNvSpPr>
            <a:spLocks noGrp="1"/>
          </p:cNvSpPr>
          <p:nvPr>
            <p:ph type="body" sz="half" idx="10" hasCustomPrompt="1"/>
          </p:nvPr>
        </p:nvSpPr>
        <p:spPr>
          <a:xfrm>
            <a:off x="2792187" y="5902775"/>
            <a:ext cx="4844438" cy="401941"/>
          </a:xfrm>
        </p:spPr>
        <p:txBody>
          <a:bodyPr>
            <a:noAutofit/>
          </a:bodyPr>
          <a:lstStyle>
            <a:lvl1pPr marL="0" indent="0" algn="r">
              <a:buNone/>
              <a:defRPr sz="1600" b="1">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Client Name</a:t>
            </a:r>
          </a:p>
        </p:txBody>
      </p:sp>
      <p:sp>
        <p:nvSpPr>
          <p:cNvPr id="12" name="Text Placeholder 3"/>
          <p:cNvSpPr>
            <a:spLocks noGrp="1"/>
          </p:cNvSpPr>
          <p:nvPr>
            <p:ph type="body" sz="half" idx="13" hasCustomPrompt="1"/>
          </p:nvPr>
        </p:nvSpPr>
        <p:spPr>
          <a:xfrm>
            <a:off x="5470073" y="6134557"/>
            <a:ext cx="2166551" cy="290736"/>
          </a:xfrm>
        </p:spPr>
        <p:txBody>
          <a:bodyPr>
            <a:normAutofit/>
          </a:bodyPr>
          <a:lstStyle>
            <a:lvl1pPr marL="0" indent="0" algn="r">
              <a:lnSpc>
                <a:spcPct val="125000"/>
              </a:lnSpc>
              <a:spcBef>
                <a:spcPts val="0"/>
              </a:spcBef>
              <a:buNone/>
              <a:defRPr sz="1100" b="0" baseline="0">
                <a:solidFill>
                  <a:schemeClr val="bg2">
                    <a:lumMod val="50000"/>
                  </a:schemeClr>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Presentation Date</a:t>
            </a:r>
          </a:p>
        </p:txBody>
      </p:sp>
      <p:sp>
        <p:nvSpPr>
          <p:cNvPr id="13" name="Title 1"/>
          <p:cNvSpPr>
            <a:spLocks noGrp="1"/>
          </p:cNvSpPr>
          <p:nvPr>
            <p:ph type="title" hasCustomPrompt="1"/>
          </p:nvPr>
        </p:nvSpPr>
        <p:spPr>
          <a:xfrm>
            <a:off x="0" y="-1"/>
            <a:ext cx="5486400" cy="655117"/>
          </a:xfrm>
        </p:spPr>
        <p:txBody>
          <a:bodyPr anchor="b"/>
          <a:lstStyle>
            <a:lvl1pPr algn="l">
              <a:lnSpc>
                <a:spcPts val="2200"/>
              </a:lnSpc>
              <a:defRPr sz="2000" b="1" baseline="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smtClean="0"/>
              <a:t>Engineering High Performance Solutions</a:t>
            </a:r>
            <a:endParaRPr lang="en-US" dirty="0"/>
          </a:p>
        </p:txBody>
      </p:sp>
      <p:pic>
        <p:nvPicPr>
          <p:cNvPr id="2" name="Picture 1"/>
          <p:cNvPicPr>
            <a:picLocks noChangeAspect="1"/>
          </p:cNvPicPr>
          <p:nvPr userDrawn="1"/>
        </p:nvPicPr>
        <p:blipFill rotWithShape="1">
          <a:blip r:embed="rId3"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spTree>
    <p:extLst>
      <p:ext uri="{BB962C8B-B14F-4D97-AF65-F5344CB8AC3E}">
        <p14:creationId xmlns:p14="http://schemas.microsoft.com/office/powerpoint/2010/main" xmlns="" val="4046977720"/>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rvice Sheet w/ project highlight">
    <p:spTree>
      <p:nvGrpSpPr>
        <p:cNvPr id="1" name=""/>
        <p:cNvGrpSpPr/>
        <p:nvPr/>
      </p:nvGrpSpPr>
      <p:grpSpPr>
        <a:xfrm>
          <a:off x="0" y="0"/>
          <a:ext cx="0" cy="0"/>
          <a:chOff x="0" y="0"/>
          <a:chExt cx="0" cy="0"/>
        </a:xfrm>
      </p:grpSpPr>
      <p:sp>
        <p:nvSpPr>
          <p:cNvPr id="14" name="Picture Placeholder 2"/>
          <p:cNvSpPr>
            <a:spLocks noGrp="1"/>
          </p:cNvSpPr>
          <p:nvPr>
            <p:ph type="pic" idx="15" hasCustomPrompt="1"/>
          </p:nvPr>
        </p:nvSpPr>
        <p:spPr>
          <a:xfrm>
            <a:off x="6088026" y="1168859"/>
            <a:ext cx="2743200" cy="3429000"/>
          </a:xfrm>
        </p:spPr>
        <p:txBody>
          <a:bodyPr rtlCol="0">
            <a:normAutofit/>
          </a:bodyPr>
          <a:lstStyle>
            <a:lvl1pPr marL="0" indent="0" algn="ctr">
              <a:buNone/>
              <a:defRPr sz="1600" baseline="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Project Photo (to adjust in crop box: click drop menu of “crop” under “format” tab and select “fill”, drag picture into position and click “crop” to close)</a:t>
            </a:r>
          </a:p>
        </p:txBody>
      </p:sp>
      <p:sp>
        <p:nvSpPr>
          <p:cNvPr id="13" name="Picture Placeholder 2"/>
          <p:cNvSpPr>
            <a:spLocks noGrp="1"/>
          </p:cNvSpPr>
          <p:nvPr>
            <p:ph type="pic" idx="14" hasCustomPrompt="1"/>
          </p:nvPr>
        </p:nvSpPr>
        <p:spPr>
          <a:xfrm>
            <a:off x="3182805" y="1168859"/>
            <a:ext cx="2743200" cy="3429000"/>
          </a:xfrm>
        </p:spPr>
        <p:txBody>
          <a:bodyPr rtlCol="0">
            <a:normAutofit/>
          </a:bodyPr>
          <a:lstStyle>
            <a:lvl1pPr marL="0" indent="0" algn="ctr">
              <a:buNone/>
              <a:defRPr sz="1600" baseline="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Project Photo (to adjust in crop box: click drop menu of “crop” under “format” tab and select “fill”, drag picture into position and click “crop” to close)</a:t>
            </a:r>
          </a:p>
        </p:txBody>
      </p:sp>
      <p:sp>
        <p:nvSpPr>
          <p:cNvPr id="3" name="Picture Placeholder 2"/>
          <p:cNvSpPr>
            <a:spLocks noGrp="1"/>
          </p:cNvSpPr>
          <p:nvPr>
            <p:ph type="pic" idx="1" hasCustomPrompt="1"/>
          </p:nvPr>
        </p:nvSpPr>
        <p:spPr>
          <a:xfrm>
            <a:off x="277585" y="1168859"/>
            <a:ext cx="2743200" cy="3429000"/>
          </a:xfrm>
        </p:spPr>
        <p:txBody>
          <a:bodyPr rtlCol="0">
            <a:normAutofit/>
          </a:bodyPr>
          <a:lstStyle>
            <a:lvl1pPr marL="0" indent="0" algn="ctr">
              <a:buNone/>
              <a:defRPr sz="1600" baseline="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Project Photo (to adjust in crop box: click drop menu of “crop” under “format” tab and select “fill”, drag picture into position and click “crop” to close)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886810" y="5532435"/>
            <a:ext cx="1066884" cy="1143000"/>
          </a:xfrm>
          <a:prstGeom prst="rect">
            <a:avLst/>
          </a:prstGeom>
        </p:spPr>
      </p:pic>
      <p:sp>
        <p:nvSpPr>
          <p:cNvPr id="9" name="Rectangle 8"/>
          <p:cNvSpPr/>
          <p:nvPr userDrawn="1"/>
        </p:nvSpPr>
        <p:spPr>
          <a:xfrm>
            <a:off x="0" y="921236"/>
            <a:ext cx="9144000" cy="1188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5200131"/>
            <a:ext cx="9144000" cy="1188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6"/>
          <p:cNvSpPr>
            <a:spLocks noGrp="1"/>
          </p:cNvSpPr>
          <p:nvPr>
            <p:ph type="body" sz="quarter" idx="16" hasCustomPrompt="1"/>
          </p:nvPr>
        </p:nvSpPr>
        <p:spPr>
          <a:xfrm>
            <a:off x="277813" y="4597859"/>
            <a:ext cx="2743200" cy="464679"/>
          </a:xfrm>
        </p:spPr>
        <p:txBody>
          <a:bodyPr>
            <a:noAutofit/>
          </a:bodyPr>
          <a:lstStyle>
            <a:lvl1pPr marL="0" indent="0">
              <a:lnSpc>
                <a:spcPts val="1400"/>
              </a:lnSpc>
              <a:spcBef>
                <a:spcPts val="0"/>
              </a:spcBef>
              <a:buFontTx/>
              <a:buNone/>
              <a:defRPr sz="1000">
                <a:solidFill>
                  <a:schemeClr val="bg2">
                    <a:lumMod val="50000"/>
                  </a:schemeClr>
                </a:solidFill>
                <a:latin typeface="Arial" panose="020B0604020202020204" pitchFamily="34" charset="0"/>
                <a:cs typeface="Arial" panose="020B0604020202020204" pitchFamily="34" charset="0"/>
              </a:defRPr>
            </a:lvl1pPr>
            <a:lvl2pPr>
              <a:defRPr sz="1000">
                <a:solidFill>
                  <a:schemeClr val="bg1"/>
                </a:solidFill>
                <a:latin typeface="Arial" panose="020B0604020202020204" pitchFamily="34" charset="0"/>
                <a:cs typeface="Arial" panose="020B0604020202020204" pitchFamily="34" charset="0"/>
              </a:defRPr>
            </a:lvl2pPr>
            <a:lvl3pPr>
              <a:defRPr sz="1000">
                <a:solidFill>
                  <a:schemeClr val="bg1"/>
                </a:solidFill>
                <a:latin typeface="Arial" panose="020B0604020202020204" pitchFamily="34" charset="0"/>
                <a:cs typeface="Arial" panose="020B0604020202020204" pitchFamily="34" charset="0"/>
              </a:defRPr>
            </a:lvl3pPr>
            <a:lvl4pPr>
              <a:defRPr sz="1000">
                <a:solidFill>
                  <a:schemeClr val="bg1"/>
                </a:solidFill>
                <a:latin typeface="Arial" panose="020B0604020202020204" pitchFamily="34" charset="0"/>
                <a:cs typeface="Arial" panose="020B0604020202020204" pitchFamily="34" charset="0"/>
              </a:defRPr>
            </a:lvl4pPr>
            <a:lvl5pPr>
              <a:defRPr sz="1000">
                <a:solidFill>
                  <a:schemeClr val="bg1"/>
                </a:solidFill>
                <a:latin typeface="Arial" panose="020B0604020202020204" pitchFamily="34" charset="0"/>
                <a:cs typeface="Arial" panose="020B0604020202020204" pitchFamily="34" charset="0"/>
              </a:defRPr>
            </a:lvl5pPr>
          </a:lstStyle>
          <a:p>
            <a:pPr lvl="0"/>
            <a:r>
              <a:rPr lang="en-US" dirty="0" smtClean="0"/>
              <a:t>Project Name –</a:t>
            </a:r>
          </a:p>
          <a:p>
            <a:pPr lvl="0"/>
            <a:r>
              <a:rPr lang="en-US" dirty="0" smtClean="0"/>
              <a:t>Location</a:t>
            </a:r>
            <a:endParaRPr lang="en-US" dirty="0"/>
          </a:p>
        </p:txBody>
      </p:sp>
      <p:sp>
        <p:nvSpPr>
          <p:cNvPr id="20" name="Text Placeholder 6"/>
          <p:cNvSpPr>
            <a:spLocks noGrp="1"/>
          </p:cNvSpPr>
          <p:nvPr>
            <p:ph type="body" sz="quarter" idx="17" hasCustomPrompt="1"/>
          </p:nvPr>
        </p:nvSpPr>
        <p:spPr>
          <a:xfrm>
            <a:off x="3182805" y="4597859"/>
            <a:ext cx="2743200" cy="464679"/>
          </a:xfrm>
        </p:spPr>
        <p:txBody>
          <a:bodyPr>
            <a:noAutofit/>
          </a:bodyPr>
          <a:lstStyle>
            <a:lvl1pPr marL="0" indent="0">
              <a:lnSpc>
                <a:spcPts val="1400"/>
              </a:lnSpc>
              <a:spcBef>
                <a:spcPts val="0"/>
              </a:spcBef>
              <a:buFontTx/>
              <a:buNone/>
              <a:defRPr sz="1000">
                <a:solidFill>
                  <a:schemeClr val="bg2">
                    <a:lumMod val="50000"/>
                  </a:schemeClr>
                </a:solidFill>
                <a:latin typeface="Arial" panose="020B0604020202020204" pitchFamily="34" charset="0"/>
                <a:cs typeface="Arial" panose="020B0604020202020204" pitchFamily="34" charset="0"/>
              </a:defRPr>
            </a:lvl1pPr>
            <a:lvl2pPr>
              <a:defRPr sz="1000">
                <a:solidFill>
                  <a:schemeClr val="bg1"/>
                </a:solidFill>
                <a:latin typeface="Arial" panose="020B0604020202020204" pitchFamily="34" charset="0"/>
                <a:cs typeface="Arial" panose="020B0604020202020204" pitchFamily="34" charset="0"/>
              </a:defRPr>
            </a:lvl2pPr>
            <a:lvl3pPr>
              <a:defRPr sz="1000">
                <a:solidFill>
                  <a:schemeClr val="bg1"/>
                </a:solidFill>
                <a:latin typeface="Arial" panose="020B0604020202020204" pitchFamily="34" charset="0"/>
                <a:cs typeface="Arial" panose="020B0604020202020204" pitchFamily="34" charset="0"/>
              </a:defRPr>
            </a:lvl3pPr>
            <a:lvl4pPr>
              <a:defRPr sz="1000">
                <a:solidFill>
                  <a:schemeClr val="bg1"/>
                </a:solidFill>
                <a:latin typeface="Arial" panose="020B0604020202020204" pitchFamily="34" charset="0"/>
                <a:cs typeface="Arial" panose="020B0604020202020204" pitchFamily="34" charset="0"/>
              </a:defRPr>
            </a:lvl4pPr>
            <a:lvl5pPr>
              <a:defRPr sz="1000">
                <a:solidFill>
                  <a:schemeClr val="bg1"/>
                </a:solidFill>
                <a:latin typeface="Arial" panose="020B0604020202020204" pitchFamily="34" charset="0"/>
                <a:cs typeface="Arial" panose="020B0604020202020204" pitchFamily="34" charset="0"/>
              </a:defRPr>
            </a:lvl5pPr>
          </a:lstStyle>
          <a:p>
            <a:pPr lvl="0"/>
            <a:r>
              <a:rPr lang="en-US" dirty="0" smtClean="0"/>
              <a:t>Project Name –</a:t>
            </a:r>
          </a:p>
          <a:p>
            <a:pPr lvl="0"/>
            <a:r>
              <a:rPr lang="en-US" dirty="0" smtClean="0"/>
              <a:t>Location</a:t>
            </a:r>
          </a:p>
        </p:txBody>
      </p:sp>
      <p:sp>
        <p:nvSpPr>
          <p:cNvPr id="21" name="Text Placeholder 6"/>
          <p:cNvSpPr>
            <a:spLocks noGrp="1"/>
          </p:cNvSpPr>
          <p:nvPr>
            <p:ph type="body" sz="quarter" idx="18" hasCustomPrompt="1"/>
          </p:nvPr>
        </p:nvSpPr>
        <p:spPr>
          <a:xfrm>
            <a:off x="6087797" y="4597859"/>
            <a:ext cx="2743200" cy="464679"/>
          </a:xfrm>
        </p:spPr>
        <p:txBody>
          <a:bodyPr>
            <a:noAutofit/>
          </a:bodyPr>
          <a:lstStyle>
            <a:lvl1pPr marL="0" indent="0">
              <a:lnSpc>
                <a:spcPts val="1400"/>
              </a:lnSpc>
              <a:spcBef>
                <a:spcPts val="0"/>
              </a:spcBef>
              <a:buFontTx/>
              <a:buNone/>
              <a:defRPr sz="1000">
                <a:solidFill>
                  <a:schemeClr val="bg2">
                    <a:lumMod val="50000"/>
                  </a:schemeClr>
                </a:solidFill>
                <a:latin typeface="Arial" panose="020B0604020202020204" pitchFamily="34" charset="0"/>
                <a:cs typeface="Arial" panose="020B0604020202020204" pitchFamily="34" charset="0"/>
              </a:defRPr>
            </a:lvl1pPr>
            <a:lvl2pPr>
              <a:defRPr sz="1000">
                <a:solidFill>
                  <a:schemeClr val="bg1"/>
                </a:solidFill>
                <a:latin typeface="Arial" panose="020B0604020202020204" pitchFamily="34" charset="0"/>
                <a:cs typeface="Arial" panose="020B0604020202020204" pitchFamily="34" charset="0"/>
              </a:defRPr>
            </a:lvl2pPr>
            <a:lvl3pPr>
              <a:defRPr sz="1000">
                <a:solidFill>
                  <a:schemeClr val="bg1"/>
                </a:solidFill>
                <a:latin typeface="Arial" panose="020B0604020202020204" pitchFamily="34" charset="0"/>
                <a:cs typeface="Arial" panose="020B0604020202020204" pitchFamily="34" charset="0"/>
              </a:defRPr>
            </a:lvl3pPr>
            <a:lvl4pPr>
              <a:defRPr sz="1000">
                <a:solidFill>
                  <a:schemeClr val="bg1"/>
                </a:solidFill>
                <a:latin typeface="Arial" panose="020B0604020202020204" pitchFamily="34" charset="0"/>
                <a:cs typeface="Arial" panose="020B0604020202020204" pitchFamily="34" charset="0"/>
              </a:defRPr>
            </a:lvl4pPr>
            <a:lvl5pPr>
              <a:defRPr sz="1000">
                <a:solidFill>
                  <a:schemeClr val="bg1"/>
                </a:solidFill>
                <a:latin typeface="Arial" panose="020B0604020202020204" pitchFamily="34" charset="0"/>
                <a:cs typeface="Arial" panose="020B0604020202020204" pitchFamily="34" charset="0"/>
              </a:defRPr>
            </a:lvl5pPr>
          </a:lstStyle>
          <a:p>
            <a:pPr lvl="0"/>
            <a:r>
              <a:rPr lang="en-US" dirty="0" smtClean="0"/>
              <a:t>Project Name –</a:t>
            </a:r>
          </a:p>
          <a:p>
            <a:pPr lvl="0"/>
            <a:r>
              <a:rPr lang="en-US" dirty="0" smtClean="0"/>
              <a:t>Location</a:t>
            </a:r>
          </a:p>
        </p:txBody>
      </p:sp>
      <p:sp>
        <p:nvSpPr>
          <p:cNvPr id="18" name="Text Placeholder 6"/>
          <p:cNvSpPr>
            <a:spLocks noGrp="1"/>
          </p:cNvSpPr>
          <p:nvPr>
            <p:ph type="body" sz="quarter" idx="19" hasCustomPrompt="1"/>
          </p:nvPr>
        </p:nvSpPr>
        <p:spPr>
          <a:xfrm>
            <a:off x="277585" y="5456596"/>
            <a:ext cx="5648420" cy="1218839"/>
          </a:xfrm>
          <a:solidFill>
            <a:schemeClr val="accent6">
              <a:lumMod val="20000"/>
              <a:lumOff val="80000"/>
            </a:schemeClr>
          </a:solidFill>
        </p:spPr>
        <p:txBody>
          <a:bodyPr numCol="3">
            <a:noAutofit/>
          </a:bodyPr>
          <a:lstStyle>
            <a:lvl1pPr marL="91440" indent="-91440">
              <a:lnSpc>
                <a:spcPts val="1400"/>
              </a:lnSpc>
              <a:spcBef>
                <a:spcPts val="0"/>
              </a:spcBef>
              <a:buFont typeface="Arial" panose="020B0604020202020204" pitchFamily="34" charset="0"/>
              <a:buChar char="•"/>
              <a:defRPr sz="1000" baseline="0">
                <a:solidFill>
                  <a:schemeClr val="bg2">
                    <a:lumMod val="50000"/>
                  </a:schemeClr>
                </a:solidFill>
                <a:latin typeface="Arial" panose="020B0604020202020204" pitchFamily="34" charset="0"/>
                <a:cs typeface="Arial" panose="020B0604020202020204" pitchFamily="34" charset="0"/>
              </a:defRPr>
            </a:lvl1pPr>
            <a:lvl2pPr>
              <a:defRPr sz="1000">
                <a:solidFill>
                  <a:schemeClr val="bg1"/>
                </a:solidFill>
                <a:latin typeface="Arial" panose="020B0604020202020204" pitchFamily="34" charset="0"/>
                <a:cs typeface="Arial" panose="020B0604020202020204" pitchFamily="34" charset="0"/>
              </a:defRPr>
            </a:lvl2pPr>
            <a:lvl3pPr>
              <a:defRPr sz="1000">
                <a:solidFill>
                  <a:schemeClr val="bg1"/>
                </a:solidFill>
                <a:latin typeface="Arial" panose="020B0604020202020204" pitchFamily="34" charset="0"/>
                <a:cs typeface="Arial" panose="020B0604020202020204" pitchFamily="34" charset="0"/>
              </a:defRPr>
            </a:lvl3pPr>
            <a:lvl4pPr>
              <a:defRPr sz="1000">
                <a:solidFill>
                  <a:schemeClr val="bg1"/>
                </a:solidFill>
                <a:latin typeface="Arial" panose="020B0604020202020204" pitchFamily="34" charset="0"/>
                <a:cs typeface="Arial" panose="020B0604020202020204" pitchFamily="34" charset="0"/>
              </a:defRPr>
            </a:lvl4pPr>
            <a:lvl5pPr>
              <a:defRPr sz="1000">
                <a:solidFill>
                  <a:schemeClr val="bg1"/>
                </a:solidFill>
                <a:latin typeface="Arial" panose="020B0604020202020204" pitchFamily="34" charset="0"/>
                <a:cs typeface="Arial" panose="020B0604020202020204" pitchFamily="34" charset="0"/>
              </a:defRPr>
            </a:lvl5pPr>
          </a:lstStyle>
          <a:p>
            <a:pPr lvl="0"/>
            <a:r>
              <a:rPr lang="en-US" dirty="0" smtClean="0"/>
              <a:t>Detail laundry list of services</a:t>
            </a:r>
            <a:endParaRPr lang="en-US" dirty="0"/>
          </a:p>
        </p:txBody>
      </p:sp>
      <p:sp>
        <p:nvSpPr>
          <p:cNvPr id="12" name="Title 1"/>
          <p:cNvSpPr>
            <a:spLocks noGrp="1"/>
          </p:cNvSpPr>
          <p:nvPr>
            <p:ph type="title" hasCustomPrompt="1"/>
          </p:nvPr>
        </p:nvSpPr>
        <p:spPr>
          <a:xfrm>
            <a:off x="0" y="-1"/>
            <a:ext cx="5486400" cy="655117"/>
          </a:xfrm>
        </p:spPr>
        <p:txBody>
          <a:bodyPr anchor="b"/>
          <a:lstStyle>
            <a:lvl1pPr algn="l">
              <a:lnSpc>
                <a:spcPts val="2200"/>
              </a:lnSpc>
              <a:defRPr sz="2000" b="1">
                <a:solidFill>
                  <a:schemeClr val="tx1">
                    <a:lumMod val="65000"/>
                    <a:lumOff val="35000"/>
                  </a:schemeClr>
                </a:solidFill>
                <a:latin typeface="Arial" panose="020B0604020202020204" pitchFamily="34" charset="0"/>
                <a:cs typeface="Arial" panose="020B0604020202020204" pitchFamily="34" charset="0"/>
              </a:defRPr>
            </a:lvl1pPr>
          </a:lstStyle>
          <a:p>
            <a:r>
              <a:rPr lang="en-US" dirty="0" smtClean="0"/>
              <a:t>SERVICE</a:t>
            </a:r>
            <a:endParaRPr lang="en-US" dirty="0"/>
          </a:p>
        </p:txBody>
      </p:sp>
      <p:pic>
        <p:nvPicPr>
          <p:cNvPr id="15" name="Picture 14"/>
          <p:cNvPicPr>
            <a:picLocks noChangeAspect="1"/>
          </p:cNvPicPr>
          <p:nvPr userDrawn="1"/>
        </p:nvPicPr>
        <p:blipFill rotWithShape="1">
          <a:blip r:embed="rId3"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spTree>
    <p:extLst>
      <p:ext uri="{BB962C8B-B14F-4D97-AF65-F5344CB8AC3E}">
        <p14:creationId xmlns:p14="http://schemas.microsoft.com/office/powerpoint/2010/main" xmlns="" val="2383913827"/>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 Standard">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886810" y="5532435"/>
            <a:ext cx="1066884" cy="1143000"/>
          </a:xfrm>
          <a:prstGeom prst="rect">
            <a:avLst/>
          </a:prstGeom>
        </p:spPr>
      </p:pic>
      <p:sp>
        <p:nvSpPr>
          <p:cNvPr id="9" name="Rectangle 8"/>
          <p:cNvSpPr/>
          <p:nvPr userDrawn="1"/>
        </p:nvSpPr>
        <p:spPr>
          <a:xfrm>
            <a:off x="0" y="921236"/>
            <a:ext cx="9144000" cy="1188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5200131"/>
            <a:ext cx="9144000" cy="1188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3"/>
          <p:cNvSpPr>
            <a:spLocks noGrp="1"/>
          </p:cNvSpPr>
          <p:nvPr>
            <p:ph type="body" sz="half" idx="10" hasCustomPrompt="1"/>
          </p:nvPr>
        </p:nvSpPr>
        <p:spPr>
          <a:xfrm>
            <a:off x="0" y="5330004"/>
            <a:ext cx="5486400" cy="321155"/>
          </a:xfrm>
        </p:spPr>
        <p:txBody>
          <a:bodyPr>
            <a:normAutofit/>
          </a:bodyPr>
          <a:lstStyle>
            <a:lvl1pPr marL="0" indent="0">
              <a:buNone/>
              <a:defRPr sz="1100" b="1" baseline="0">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 (delete box if unnecessary)</a:t>
            </a:r>
          </a:p>
        </p:txBody>
      </p:sp>
      <p:sp>
        <p:nvSpPr>
          <p:cNvPr id="14" name="Text Placeholder 3"/>
          <p:cNvSpPr>
            <a:spLocks noGrp="1"/>
          </p:cNvSpPr>
          <p:nvPr>
            <p:ph type="body" sz="half" idx="13" hasCustomPrompt="1"/>
          </p:nvPr>
        </p:nvSpPr>
        <p:spPr>
          <a:xfrm>
            <a:off x="0" y="5545948"/>
            <a:ext cx="5486400" cy="1312052"/>
          </a:xfrm>
        </p:spPr>
        <p:txBody>
          <a:bodyPr>
            <a:normAutofit/>
          </a:bodyPr>
          <a:lstStyle>
            <a:lvl1pPr marL="0" indent="0">
              <a:lnSpc>
                <a:spcPct val="125000"/>
              </a:lnSpc>
              <a:spcBef>
                <a:spcPts val="0"/>
              </a:spcBef>
              <a:buNone/>
              <a:defRPr sz="1100" b="0" baseline="0">
                <a:solidFill>
                  <a:schemeClr val="bg2">
                    <a:lumMod val="50000"/>
                  </a:schemeClr>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Information (delete box if unnecessary)</a:t>
            </a:r>
          </a:p>
        </p:txBody>
      </p:sp>
      <p:sp>
        <p:nvSpPr>
          <p:cNvPr id="18" name="TextBox 17"/>
          <p:cNvSpPr txBox="1"/>
          <p:nvPr userDrawn="1"/>
        </p:nvSpPr>
        <p:spPr>
          <a:xfrm>
            <a:off x="5832390" y="4982407"/>
            <a:ext cx="3311611" cy="215444"/>
          </a:xfrm>
          <a:prstGeom prst="rect">
            <a:avLst/>
          </a:prstGeom>
          <a:noFill/>
        </p:spPr>
        <p:txBody>
          <a:bodyPr wrap="square" rtlCol="0">
            <a:spAutoFit/>
          </a:bodyPr>
          <a:lstStyle/>
          <a:p>
            <a:r>
              <a:rPr lang="en-US" sz="800" dirty="0" smtClean="0">
                <a:solidFill>
                  <a:schemeClr val="bg1"/>
                </a:solidFill>
                <a:latin typeface="Arial" panose="020B0604020202020204" pitchFamily="34" charset="0"/>
                <a:cs typeface="Arial" panose="020B0604020202020204" pitchFamily="34" charset="0"/>
              </a:rPr>
              <a:t>Courtesy:</a:t>
            </a:r>
            <a:endParaRPr lang="en-US" sz="800" dirty="0">
              <a:solidFill>
                <a:schemeClr val="bg1"/>
              </a:solidFill>
              <a:latin typeface="Arial" panose="020B0604020202020204" pitchFamily="34" charset="0"/>
              <a:cs typeface="Arial" panose="020B0604020202020204" pitchFamily="34" charset="0"/>
            </a:endParaRPr>
          </a:p>
        </p:txBody>
      </p:sp>
      <p:sp>
        <p:nvSpPr>
          <p:cNvPr id="6" name="Content Placeholder 5"/>
          <p:cNvSpPr>
            <a:spLocks noGrp="1"/>
          </p:cNvSpPr>
          <p:nvPr>
            <p:ph sz="quarter" idx="14" hasCustomPrompt="1"/>
          </p:nvPr>
        </p:nvSpPr>
        <p:spPr>
          <a:xfrm>
            <a:off x="0" y="1039813"/>
            <a:ext cx="9144000" cy="4157662"/>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lumMod val="9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dirty="0" smtClean="0"/>
              <a:t>Picture (to move up or down: click drop menu of “crop” under “format” tab and select “fill”, drag picture into position and click “crop” to close)</a:t>
            </a:r>
          </a:p>
          <a:p>
            <a:pPr lvl="0"/>
            <a:endParaRPr lang="en-US" dirty="0"/>
          </a:p>
        </p:txBody>
      </p:sp>
      <p:sp>
        <p:nvSpPr>
          <p:cNvPr id="12" name="Title 1"/>
          <p:cNvSpPr>
            <a:spLocks noGrp="1"/>
          </p:cNvSpPr>
          <p:nvPr>
            <p:ph type="title" hasCustomPrompt="1"/>
          </p:nvPr>
        </p:nvSpPr>
        <p:spPr>
          <a:xfrm>
            <a:off x="0" y="-1"/>
            <a:ext cx="5486400" cy="655117"/>
          </a:xfrm>
        </p:spPr>
        <p:txBody>
          <a:bodyPr anchor="b"/>
          <a:lstStyle>
            <a:lvl1pPr algn="l">
              <a:lnSpc>
                <a:spcPts val="2200"/>
              </a:lnSpc>
              <a:defRPr sz="2000" b="1">
                <a:solidFill>
                  <a:schemeClr val="tx1">
                    <a:lumMod val="65000"/>
                    <a:lumOff val="35000"/>
                  </a:schemeClr>
                </a:solidFill>
                <a:latin typeface="Arial" panose="020B0604020202020204" pitchFamily="34" charset="0"/>
                <a:cs typeface="Arial" panose="020B0604020202020204" pitchFamily="34" charset="0"/>
              </a:defRPr>
            </a:lvl1pPr>
          </a:lstStyle>
          <a:p>
            <a:r>
              <a:rPr lang="en-US" dirty="0" smtClean="0"/>
              <a:t>Title</a:t>
            </a:r>
            <a:endParaRPr lang="en-US" dirty="0"/>
          </a:p>
        </p:txBody>
      </p:sp>
      <p:sp>
        <p:nvSpPr>
          <p:cNvPr id="13" name="Text Placeholder 3"/>
          <p:cNvSpPr>
            <a:spLocks noGrp="1"/>
          </p:cNvSpPr>
          <p:nvPr>
            <p:ph type="body" sz="half" idx="2" hasCustomPrompt="1"/>
          </p:nvPr>
        </p:nvSpPr>
        <p:spPr>
          <a:xfrm>
            <a:off x="0" y="583068"/>
            <a:ext cx="5486400" cy="315005"/>
          </a:xfrm>
        </p:spPr>
        <p:txBody>
          <a:bodyPr/>
          <a:lstStyle>
            <a:lvl1pPr marL="0" indent="0">
              <a:buNone/>
              <a:defRPr sz="1400" baseline="0">
                <a:solidFill>
                  <a:schemeClr val="bg2">
                    <a:lumMod val="50000"/>
                  </a:schemeClr>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Subtitle (delete box if unnecessary)</a:t>
            </a:r>
          </a:p>
        </p:txBody>
      </p:sp>
    </p:spTree>
    <p:extLst>
      <p:ext uri="{BB962C8B-B14F-4D97-AF65-F5344CB8AC3E}">
        <p14:creationId xmlns:p14="http://schemas.microsoft.com/office/powerpoint/2010/main" xmlns="" val="364272089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ward Slide">
    <p:spTree>
      <p:nvGrpSpPr>
        <p:cNvPr id="1" name=""/>
        <p:cNvGrpSpPr/>
        <p:nvPr/>
      </p:nvGrpSpPr>
      <p:grpSpPr>
        <a:xfrm>
          <a:off x="0" y="0"/>
          <a:ext cx="0" cy="0"/>
          <a:chOff x="0" y="0"/>
          <a:chExt cx="0" cy="0"/>
        </a:xfrm>
      </p:grpSpPr>
      <p:sp>
        <p:nvSpPr>
          <p:cNvPr id="14" name="Picture Placeholder 2"/>
          <p:cNvSpPr>
            <a:spLocks noGrp="1"/>
          </p:cNvSpPr>
          <p:nvPr>
            <p:ph type="pic" idx="15" hasCustomPrompt="1"/>
          </p:nvPr>
        </p:nvSpPr>
        <p:spPr>
          <a:xfrm>
            <a:off x="6088026" y="1119875"/>
            <a:ext cx="2743200" cy="2057400"/>
          </a:xfrm>
        </p:spPr>
        <p:txBody>
          <a:bodyPr rtlCol="0">
            <a:normAutofit/>
          </a:bodyPr>
          <a:lstStyle>
            <a:lvl1pPr marL="0" indent="0" algn="ctr">
              <a:buNone/>
              <a:defRPr sz="1200" baseline="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Project Photo (to adjust in crop box: click drop menu of “crop” under “format” tab and select “fill”, drag picture into position and click “crop” to close)</a:t>
            </a:r>
          </a:p>
        </p:txBody>
      </p:sp>
      <p:sp>
        <p:nvSpPr>
          <p:cNvPr id="13" name="Picture Placeholder 2"/>
          <p:cNvSpPr>
            <a:spLocks noGrp="1"/>
          </p:cNvSpPr>
          <p:nvPr>
            <p:ph type="pic" idx="14" hasCustomPrompt="1"/>
          </p:nvPr>
        </p:nvSpPr>
        <p:spPr>
          <a:xfrm>
            <a:off x="3182805" y="1119875"/>
            <a:ext cx="2743200" cy="2057400"/>
          </a:xfrm>
        </p:spPr>
        <p:txBody>
          <a:bodyPr rtlCol="0">
            <a:normAutofit/>
          </a:bodyPr>
          <a:lstStyle>
            <a:lvl1pPr marL="0" indent="0" algn="ctr">
              <a:buNone/>
              <a:defRPr sz="1200" baseline="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Project Photo (to adjust in crop box: click drop menu of “crop” under “format” tab and select “fill”, drag picture into position and click “crop” to close)</a:t>
            </a:r>
          </a:p>
        </p:txBody>
      </p:sp>
      <p:sp>
        <p:nvSpPr>
          <p:cNvPr id="3" name="Picture Placeholder 2"/>
          <p:cNvSpPr>
            <a:spLocks noGrp="1"/>
          </p:cNvSpPr>
          <p:nvPr>
            <p:ph type="pic" idx="1" hasCustomPrompt="1"/>
          </p:nvPr>
        </p:nvSpPr>
        <p:spPr>
          <a:xfrm>
            <a:off x="277585" y="1119875"/>
            <a:ext cx="2743200" cy="2057400"/>
          </a:xfrm>
        </p:spPr>
        <p:txBody>
          <a:bodyPr rtlCol="0">
            <a:normAutofit/>
          </a:bodyPr>
          <a:lstStyle>
            <a:lvl1pPr marL="0" indent="0" algn="ctr">
              <a:buNone/>
              <a:defRPr sz="1200" baseline="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Project Photo (to adjust in crop box: click drop menu of “crop” under “format” tab and select “fill”, drag picture into position and click “crop” to close)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886810" y="5532435"/>
            <a:ext cx="1066884" cy="1143000"/>
          </a:xfrm>
          <a:prstGeom prst="rect">
            <a:avLst/>
          </a:prstGeom>
        </p:spPr>
      </p:pic>
      <p:sp>
        <p:nvSpPr>
          <p:cNvPr id="9" name="Rectangle 8"/>
          <p:cNvSpPr/>
          <p:nvPr userDrawn="1"/>
        </p:nvSpPr>
        <p:spPr>
          <a:xfrm>
            <a:off x="0" y="921236"/>
            <a:ext cx="9144000" cy="1188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5200131"/>
            <a:ext cx="9144000" cy="1188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6"/>
          <p:cNvSpPr>
            <a:spLocks noGrp="1"/>
          </p:cNvSpPr>
          <p:nvPr>
            <p:ph type="body" sz="quarter" idx="16" hasCustomPrompt="1"/>
          </p:nvPr>
        </p:nvSpPr>
        <p:spPr>
          <a:xfrm>
            <a:off x="277813" y="3177275"/>
            <a:ext cx="2743200" cy="292734"/>
          </a:xfrm>
        </p:spPr>
        <p:txBody>
          <a:bodyPr>
            <a:noAutofit/>
          </a:bodyPr>
          <a:lstStyle>
            <a:lvl1pPr marL="0" indent="0">
              <a:lnSpc>
                <a:spcPts val="900"/>
              </a:lnSpc>
              <a:spcBef>
                <a:spcPts val="0"/>
              </a:spcBef>
              <a:buFontTx/>
              <a:buNone/>
              <a:defRPr sz="800" i="1">
                <a:solidFill>
                  <a:schemeClr val="bg2">
                    <a:lumMod val="75000"/>
                  </a:schemeClr>
                </a:solidFill>
                <a:latin typeface="Arial" panose="020B0604020202020204" pitchFamily="34" charset="0"/>
                <a:cs typeface="Arial" panose="020B0604020202020204" pitchFamily="34" charset="0"/>
              </a:defRPr>
            </a:lvl1pPr>
            <a:lvl2pPr>
              <a:defRPr sz="1000">
                <a:solidFill>
                  <a:schemeClr val="bg1"/>
                </a:solidFill>
                <a:latin typeface="Arial" panose="020B0604020202020204" pitchFamily="34" charset="0"/>
                <a:cs typeface="Arial" panose="020B0604020202020204" pitchFamily="34" charset="0"/>
              </a:defRPr>
            </a:lvl2pPr>
            <a:lvl3pPr>
              <a:defRPr sz="1000">
                <a:solidFill>
                  <a:schemeClr val="bg1"/>
                </a:solidFill>
                <a:latin typeface="Arial" panose="020B0604020202020204" pitchFamily="34" charset="0"/>
                <a:cs typeface="Arial" panose="020B0604020202020204" pitchFamily="34" charset="0"/>
              </a:defRPr>
            </a:lvl3pPr>
            <a:lvl4pPr>
              <a:defRPr sz="1000">
                <a:solidFill>
                  <a:schemeClr val="bg1"/>
                </a:solidFill>
                <a:latin typeface="Arial" panose="020B0604020202020204" pitchFamily="34" charset="0"/>
                <a:cs typeface="Arial" panose="020B0604020202020204" pitchFamily="34" charset="0"/>
              </a:defRPr>
            </a:lvl4pPr>
            <a:lvl5pPr>
              <a:defRPr sz="1000">
                <a:solidFill>
                  <a:schemeClr val="bg1"/>
                </a:solidFill>
                <a:latin typeface="Arial" panose="020B0604020202020204" pitchFamily="34" charset="0"/>
                <a:cs typeface="Arial" panose="020B0604020202020204" pitchFamily="34" charset="0"/>
              </a:defRPr>
            </a:lvl5pPr>
          </a:lstStyle>
          <a:p>
            <a:pPr lvl="0"/>
            <a:r>
              <a:rPr lang="en-US" dirty="0" smtClean="0"/>
              <a:t>Project Name</a:t>
            </a:r>
            <a:endParaRPr lang="en-US" dirty="0"/>
          </a:p>
        </p:txBody>
      </p:sp>
      <p:sp>
        <p:nvSpPr>
          <p:cNvPr id="20" name="Text Placeholder 6"/>
          <p:cNvSpPr>
            <a:spLocks noGrp="1"/>
          </p:cNvSpPr>
          <p:nvPr>
            <p:ph type="body" sz="quarter" idx="17" hasCustomPrompt="1"/>
          </p:nvPr>
        </p:nvSpPr>
        <p:spPr>
          <a:xfrm>
            <a:off x="3182805" y="3177275"/>
            <a:ext cx="2743200" cy="292734"/>
          </a:xfrm>
        </p:spPr>
        <p:txBody>
          <a:bodyPr>
            <a:noAutofit/>
          </a:bodyPr>
          <a:lstStyle>
            <a:lvl1pPr marL="0" indent="0">
              <a:lnSpc>
                <a:spcPts val="900"/>
              </a:lnSpc>
              <a:spcBef>
                <a:spcPts val="0"/>
              </a:spcBef>
              <a:buFontTx/>
              <a:buNone/>
              <a:defRPr sz="800" i="1">
                <a:solidFill>
                  <a:schemeClr val="bg2">
                    <a:lumMod val="75000"/>
                  </a:schemeClr>
                </a:solidFill>
                <a:latin typeface="Arial" panose="020B0604020202020204" pitchFamily="34" charset="0"/>
                <a:cs typeface="Arial" panose="020B0604020202020204" pitchFamily="34" charset="0"/>
              </a:defRPr>
            </a:lvl1pPr>
            <a:lvl2pPr>
              <a:defRPr sz="1000">
                <a:solidFill>
                  <a:schemeClr val="bg1"/>
                </a:solidFill>
                <a:latin typeface="Arial" panose="020B0604020202020204" pitchFamily="34" charset="0"/>
                <a:cs typeface="Arial" panose="020B0604020202020204" pitchFamily="34" charset="0"/>
              </a:defRPr>
            </a:lvl2pPr>
            <a:lvl3pPr>
              <a:defRPr sz="1000">
                <a:solidFill>
                  <a:schemeClr val="bg1"/>
                </a:solidFill>
                <a:latin typeface="Arial" panose="020B0604020202020204" pitchFamily="34" charset="0"/>
                <a:cs typeface="Arial" panose="020B0604020202020204" pitchFamily="34" charset="0"/>
              </a:defRPr>
            </a:lvl3pPr>
            <a:lvl4pPr>
              <a:defRPr sz="1000">
                <a:solidFill>
                  <a:schemeClr val="bg1"/>
                </a:solidFill>
                <a:latin typeface="Arial" panose="020B0604020202020204" pitchFamily="34" charset="0"/>
                <a:cs typeface="Arial" panose="020B0604020202020204" pitchFamily="34" charset="0"/>
              </a:defRPr>
            </a:lvl4pPr>
            <a:lvl5pPr>
              <a:defRPr sz="1000">
                <a:solidFill>
                  <a:schemeClr val="bg1"/>
                </a:solidFill>
                <a:latin typeface="Arial" panose="020B0604020202020204" pitchFamily="34" charset="0"/>
                <a:cs typeface="Arial" panose="020B0604020202020204" pitchFamily="34" charset="0"/>
              </a:defRPr>
            </a:lvl5pPr>
          </a:lstStyle>
          <a:p>
            <a:pPr lvl="0"/>
            <a:r>
              <a:rPr lang="en-US" dirty="0" smtClean="0"/>
              <a:t>Project Name</a:t>
            </a:r>
            <a:endParaRPr lang="en-US" dirty="0"/>
          </a:p>
        </p:txBody>
      </p:sp>
      <p:sp>
        <p:nvSpPr>
          <p:cNvPr id="21" name="Text Placeholder 6"/>
          <p:cNvSpPr>
            <a:spLocks noGrp="1"/>
          </p:cNvSpPr>
          <p:nvPr>
            <p:ph type="body" sz="quarter" idx="18" hasCustomPrompt="1"/>
          </p:nvPr>
        </p:nvSpPr>
        <p:spPr>
          <a:xfrm>
            <a:off x="6087797" y="3177275"/>
            <a:ext cx="2743200" cy="292734"/>
          </a:xfrm>
        </p:spPr>
        <p:txBody>
          <a:bodyPr>
            <a:noAutofit/>
          </a:bodyPr>
          <a:lstStyle>
            <a:lvl1pPr marL="0" indent="0">
              <a:lnSpc>
                <a:spcPts val="900"/>
              </a:lnSpc>
              <a:spcBef>
                <a:spcPts val="0"/>
              </a:spcBef>
              <a:buFontTx/>
              <a:buNone/>
              <a:defRPr sz="800" i="1">
                <a:solidFill>
                  <a:schemeClr val="bg2">
                    <a:lumMod val="75000"/>
                  </a:schemeClr>
                </a:solidFill>
                <a:latin typeface="Arial" panose="020B0604020202020204" pitchFamily="34" charset="0"/>
                <a:cs typeface="Arial" panose="020B0604020202020204" pitchFamily="34" charset="0"/>
              </a:defRPr>
            </a:lvl1pPr>
            <a:lvl2pPr>
              <a:defRPr sz="1000">
                <a:solidFill>
                  <a:schemeClr val="bg1"/>
                </a:solidFill>
                <a:latin typeface="Arial" panose="020B0604020202020204" pitchFamily="34" charset="0"/>
                <a:cs typeface="Arial" panose="020B0604020202020204" pitchFamily="34" charset="0"/>
              </a:defRPr>
            </a:lvl2pPr>
            <a:lvl3pPr>
              <a:defRPr sz="1000">
                <a:solidFill>
                  <a:schemeClr val="bg1"/>
                </a:solidFill>
                <a:latin typeface="Arial" panose="020B0604020202020204" pitchFamily="34" charset="0"/>
                <a:cs typeface="Arial" panose="020B0604020202020204" pitchFamily="34" charset="0"/>
              </a:defRPr>
            </a:lvl3pPr>
            <a:lvl4pPr>
              <a:defRPr sz="1000">
                <a:solidFill>
                  <a:schemeClr val="bg1"/>
                </a:solidFill>
                <a:latin typeface="Arial" panose="020B0604020202020204" pitchFamily="34" charset="0"/>
                <a:cs typeface="Arial" panose="020B0604020202020204" pitchFamily="34" charset="0"/>
              </a:defRPr>
            </a:lvl4pPr>
            <a:lvl5pPr>
              <a:defRPr sz="1000">
                <a:solidFill>
                  <a:schemeClr val="bg1"/>
                </a:solidFill>
                <a:latin typeface="Arial" panose="020B0604020202020204" pitchFamily="34" charset="0"/>
                <a:cs typeface="Arial" panose="020B0604020202020204" pitchFamily="34" charset="0"/>
              </a:defRPr>
            </a:lvl5pPr>
          </a:lstStyle>
          <a:p>
            <a:pPr lvl="0"/>
            <a:r>
              <a:rPr lang="en-US" dirty="0" smtClean="0"/>
              <a:t>Project Name</a:t>
            </a:r>
            <a:endParaRPr lang="en-US" dirty="0"/>
          </a:p>
        </p:txBody>
      </p:sp>
      <p:sp>
        <p:nvSpPr>
          <p:cNvPr id="26" name="Text Placeholder 6"/>
          <p:cNvSpPr>
            <a:spLocks noGrp="1"/>
          </p:cNvSpPr>
          <p:nvPr>
            <p:ph type="body" sz="quarter" idx="21" hasCustomPrompt="1"/>
          </p:nvPr>
        </p:nvSpPr>
        <p:spPr>
          <a:xfrm>
            <a:off x="6083830" y="3494503"/>
            <a:ext cx="2743200" cy="1600200"/>
          </a:xfrm>
          <a:solidFill>
            <a:schemeClr val="accent6">
              <a:lumMod val="20000"/>
              <a:lumOff val="80000"/>
              <a:alpha val="44000"/>
            </a:schemeClr>
          </a:solidFill>
        </p:spPr>
        <p:txBody>
          <a:bodyPr>
            <a:noAutofit/>
          </a:bodyPr>
          <a:lstStyle>
            <a:lvl1pPr marL="171450" indent="-171450" algn="l">
              <a:spcBef>
                <a:spcPts val="0"/>
              </a:spcBef>
              <a:spcAft>
                <a:spcPts val="600"/>
              </a:spcAft>
              <a:buFont typeface="Arial" panose="020B0604020202020204" pitchFamily="34" charset="0"/>
              <a:buChar char="•"/>
              <a:defRPr sz="1100" b="0" i="0" baseline="0">
                <a:solidFill>
                  <a:schemeClr val="bg2">
                    <a:lumMod val="50000"/>
                  </a:schemeClr>
                </a:solidFill>
                <a:latin typeface="Arial" panose="020B0604020202020204" pitchFamily="34" charset="0"/>
                <a:cs typeface="Arial" panose="020B0604020202020204" pitchFamily="34" charset="0"/>
              </a:defRPr>
            </a:lvl1pPr>
            <a:lvl2pPr>
              <a:defRPr sz="1000">
                <a:solidFill>
                  <a:schemeClr val="bg1"/>
                </a:solidFill>
                <a:latin typeface="Arial" panose="020B0604020202020204" pitchFamily="34" charset="0"/>
                <a:cs typeface="Arial" panose="020B0604020202020204" pitchFamily="34" charset="0"/>
              </a:defRPr>
            </a:lvl2pPr>
            <a:lvl3pPr>
              <a:defRPr sz="1000">
                <a:solidFill>
                  <a:schemeClr val="bg1"/>
                </a:solidFill>
                <a:latin typeface="Arial" panose="020B0604020202020204" pitchFamily="34" charset="0"/>
                <a:cs typeface="Arial" panose="020B0604020202020204" pitchFamily="34" charset="0"/>
              </a:defRPr>
            </a:lvl3pPr>
            <a:lvl4pPr>
              <a:defRPr sz="1000">
                <a:solidFill>
                  <a:schemeClr val="bg1"/>
                </a:solidFill>
                <a:latin typeface="Arial" panose="020B0604020202020204" pitchFamily="34" charset="0"/>
                <a:cs typeface="Arial" panose="020B0604020202020204" pitchFamily="34" charset="0"/>
              </a:defRPr>
            </a:lvl4pPr>
            <a:lvl5pPr>
              <a:defRPr sz="1000">
                <a:solidFill>
                  <a:schemeClr val="bg1"/>
                </a:solidFill>
                <a:latin typeface="Arial" panose="020B0604020202020204" pitchFamily="34" charset="0"/>
                <a:cs typeface="Arial" panose="020B0604020202020204" pitchFamily="34" charset="0"/>
              </a:defRPr>
            </a:lvl5pPr>
          </a:lstStyle>
          <a:p>
            <a:pPr lvl="0"/>
            <a:r>
              <a:rPr lang="en-US" dirty="0" smtClean="0"/>
              <a:t>Award Details</a:t>
            </a:r>
            <a:endParaRPr lang="en-US" dirty="0"/>
          </a:p>
        </p:txBody>
      </p:sp>
      <p:sp>
        <p:nvSpPr>
          <p:cNvPr id="23" name="Text Placeholder 6"/>
          <p:cNvSpPr>
            <a:spLocks noGrp="1"/>
          </p:cNvSpPr>
          <p:nvPr>
            <p:ph type="body" sz="quarter" idx="20" hasCustomPrompt="1"/>
          </p:nvPr>
        </p:nvSpPr>
        <p:spPr>
          <a:xfrm>
            <a:off x="3178838" y="3502665"/>
            <a:ext cx="2743200" cy="1600200"/>
          </a:xfrm>
          <a:solidFill>
            <a:schemeClr val="accent6">
              <a:lumMod val="20000"/>
              <a:lumOff val="80000"/>
              <a:alpha val="44000"/>
            </a:schemeClr>
          </a:solidFill>
        </p:spPr>
        <p:txBody>
          <a:bodyPr>
            <a:noAutofit/>
          </a:bodyPr>
          <a:lstStyle>
            <a:lvl1pPr marL="171450" indent="-171450" algn="l">
              <a:spcBef>
                <a:spcPts val="600"/>
              </a:spcBef>
              <a:buFont typeface="Arial" panose="020B0604020202020204" pitchFamily="34" charset="0"/>
              <a:buChar char="•"/>
              <a:defRPr sz="1100" b="0" i="0" baseline="0">
                <a:solidFill>
                  <a:schemeClr val="bg2">
                    <a:lumMod val="50000"/>
                  </a:schemeClr>
                </a:solidFill>
                <a:latin typeface="Arial" panose="020B0604020202020204" pitchFamily="34" charset="0"/>
                <a:cs typeface="Arial" panose="020B0604020202020204" pitchFamily="34" charset="0"/>
              </a:defRPr>
            </a:lvl1pPr>
            <a:lvl2pPr>
              <a:defRPr sz="1000">
                <a:solidFill>
                  <a:schemeClr val="bg1"/>
                </a:solidFill>
                <a:latin typeface="Arial" panose="020B0604020202020204" pitchFamily="34" charset="0"/>
                <a:cs typeface="Arial" panose="020B0604020202020204" pitchFamily="34" charset="0"/>
              </a:defRPr>
            </a:lvl2pPr>
            <a:lvl3pPr>
              <a:defRPr sz="1000">
                <a:solidFill>
                  <a:schemeClr val="bg1"/>
                </a:solidFill>
                <a:latin typeface="Arial" panose="020B0604020202020204" pitchFamily="34" charset="0"/>
                <a:cs typeface="Arial" panose="020B0604020202020204" pitchFamily="34" charset="0"/>
              </a:defRPr>
            </a:lvl3pPr>
            <a:lvl4pPr>
              <a:defRPr sz="1000">
                <a:solidFill>
                  <a:schemeClr val="bg1"/>
                </a:solidFill>
                <a:latin typeface="Arial" panose="020B0604020202020204" pitchFamily="34" charset="0"/>
                <a:cs typeface="Arial" panose="020B0604020202020204" pitchFamily="34" charset="0"/>
              </a:defRPr>
            </a:lvl4pPr>
            <a:lvl5pPr>
              <a:defRPr sz="1000">
                <a:solidFill>
                  <a:schemeClr val="bg1"/>
                </a:solidFill>
                <a:latin typeface="Arial" panose="020B0604020202020204" pitchFamily="34" charset="0"/>
                <a:cs typeface="Arial" panose="020B0604020202020204" pitchFamily="34" charset="0"/>
              </a:defRPr>
            </a:lvl5pPr>
          </a:lstStyle>
          <a:p>
            <a:pPr lvl="0"/>
            <a:r>
              <a:rPr lang="en-US" dirty="0" smtClean="0"/>
              <a:t>Award Details</a:t>
            </a:r>
            <a:endParaRPr lang="en-US" dirty="0"/>
          </a:p>
        </p:txBody>
      </p:sp>
      <p:sp>
        <p:nvSpPr>
          <p:cNvPr id="22" name="Text Placeholder 6"/>
          <p:cNvSpPr>
            <a:spLocks noGrp="1"/>
          </p:cNvSpPr>
          <p:nvPr>
            <p:ph type="body" sz="quarter" idx="19" hasCustomPrompt="1"/>
          </p:nvPr>
        </p:nvSpPr>
        <p:spPr>
          <a:xfrm>
            <a:off x="273618" y="3502665"/>
            <a:ext cx="2743200" cy="1600200"/>
          </a:xfrm>
          <a:solidFill>
            <a:schemeClr val="accent6">
              <a:lumMod val="20000"/>
              <a:lumOff val="80000"/>
              <a:alpha val="44000"/>
            </a:schemeClr>
          </a:solidFill>
        </p:spPr>
        <p:txBody>
          <a:bodyPr>
            <a:noAutofit/>
          </a:bodyPr>
          <a:lstStyle>
            <a:lvl1pPr marL="171450" indent="-171450" algn="l">
              <a:spcBef>
                <a:spcPts val="600"/>
              </a:spcBef>
              <a:buFont typeface="Arial" panose="020B0604020202020204" pitchFamily="34" charset="0"/>
              <a:buChar char="•"/>
              <a:defRPr sz="1100" b="0" i="0" baseline="0">
                <a:solidFill>
                  <a:schemeClr val="bg2">
                    <a:lumMod val="50000"/>
                  </a:schemeClr>
                </a:solidFill>
                <a:latin typeface="Arial" panose="020B0604020202020204" pitchFamily="34" charset="0"/>
                <a:cs typeface="Arial" panose="020B0604020202020204" pitchFamily="34" charset="0"/>
              </a:defRPr>
            </a:lvl1pPr>
            <a:lvl2pPr>
              <a:defRPr sz="1000">
                <a:solidFill>
                  <a:schemeClr val="bg1"/>
                </a:solidFill>
                <a:latin typeface="Arial" panose="020B0604020202020204" pitchFamily="34" charset="0"/>
                <a:cs typeface="Arial" panose="020B0604020202020204" pitchFamily="34" charset="0"/>
              </a:defRPr>
            </a:lvl2pPr>
            <a:lvl3pPr>
              <a:defRPr sz="1000">
                <a:solidFill>
                  <a:schemeClr val="bg1"/>
                </a:solidFill>
                <a:latin typeface="Arial" panose="020B0604020202020204" pitchFamily="34" charset="0"/>
                <a:cs typeface="Arial" panose="020B0604020202020204" pitchFamily="34" charset="0"/>
              </a:defRPr>
            </a:lvl3pPr>
            <a:lvl4pPr>
              <a:defRPr sz="1000">
                <a:solidFill>
                  <a:schemeClr val="bg1"/>
                </a:solidFill>
                <a:latin typeface="Arial" panose="020B0604020202020204" pitchFamily="34" charset="0"/>
                <a:cs typeface="Arial" panose="020B0604020202020204" pitchFamily="34" charset="0"/>
              </a:defRPr>
            </a:lvl4pPr>
            <a:lvl5pPr>
              <a:defRPr sz="1000">
                <a:solidFill>
                  <a:schemeClr val="bg1"/>
                </a:solidFill>
                <a:latin typeface="Arial" panose="020B0604020202020204" pitchFamily="34" charset="0"/>
                <a:cs typeface="Arial" panose="020B0604020202020204" pitchFamily="34" charset="0"/>
              </a:defRPr>
            </a:lvl5pPr>
          </a:lstStyle>
          <a:p>
            <a:pPr lvl="0"/>
            <a:r>
              <a:rPr lang="en-US" dirty="0" smtClean="0"/>
              <a:t>Award Details</a:t>
            </a:r>
            <a:endParaRPr lang="en-US" dirty="0"/>
          </a:p>
        </p:txBody>
      </p:sp>
      <p:sp>
        <p:nvSpPr>
          <p:cNvPr id="15" name="Rectangle 14"/>
          <p:cNvSpPr/>
          <p:nvPr userDrawn="1"/>
        </p:nvSpPr>
        <p:spPr>
          <a:xfrm>
            <a:off x="0" y="921236"/>
            <a:ext cx="9144000" cy="1188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
          <p:cNvSpPr>
            <a:spLocks noGrp="1"/>
          </p:cNvSpPr>
          <p:nvPr>
            <p:ph type="title" hasCustomPrompt="1"/>
          </p:nvPr>
        </p:nvSpPr>
        <p:spPr>
          <a:xfrm>
            <a:off x="0" y="-1"/>
            <a:ext cx="5486400" cy="655117"/>
          </a:xfrm>
        </p:spPr>
        <p:txBody>
          <a:bodyPr anchor="b"/>
          <a:lstStyle>
            <a:lvl1pPr algn="l">
              <a:lnSpc>
                <a:spcPts val="2200"/>
              </a:lnSpc>
              <a:defRPr sz="2000" b="1">
                <a:solidFill>
                  <a:schemeClr val="tx1">
                    <a:lumMod val="65000"/>
                    <a:lumOff val="35000"/>
                  </a:schemeClr>
                </a:solidFill>
                <a:latin typeface="Arial" panose="020B0604020202020204" pitchFamily="34" charset="0"/>
                <a:cs typeface="Arial" panose="020B0604020202020204" pitchFamily="34" charset="0"/>
              </a:defRPr>
            </a:lvl1pPr>
          </a:lstStyle>
          <a:p>
            <a:r>
              <a:rPr lang="en-US" dirty="0" smtClean="0"/>
              <a:t>Title</a:t>
            </a:r>
            <a:endParaRPr lang="en-US" dirty="0"/>
          </a:p>
        </p:txBody>
      </p:sp>
      <p:sp>
        <p:nvSpPr>
          <p:cNvPr id="17" name="Text Placeholder 3"/>
          <p:cNvSpPr>
            <a:spLocks noGrp="1"/>
          </p:cNvSpPr>
          <p:nvPr>
            <p:ph type="body" sz="half" idx="2" hasCustomPrompt="1"/>
          </p:nvPr>
        </p:nvSpPr>
        <p:spPr>
          <a:xfrm>
            <a:off x="0" y="583068"/>
            <a:ext cx="5486400" cy="315005"/>
          </a:xfrm>
        </p:spPr>
        <p:txBody>
          <a:bodyPr/>
          <a:lstStyle>
            <a:lvl1pPr marL="0" indent="0">
              <a:buNone/>
              <a:defRPr sz="1400">
                <a:solidFill>
                  <a:schemeClr val="bg2">
                    <a:lumMod val="50000"/>
                  </a:schemeClr>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Subtitle</a:t>
            </a:r>
          </a:p>
        </p:txBody>
      </p:sp>
    </p:spTree>
    <p:extLst>
      <p:ext uri="{BB962C8B-B14F-4D97-AF65-F5344CB8AC3E}">
        <p14:creationId xmlns:p14="http://schemas.microsoft.com/office/powerpoint/2010/main" xmlns="" val="124259256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ject slide - portrait photo">
    <p:spTree>
      <p:nvGrpSpPr>
        <p:cNvPr id="1" name=""/>
        <p:cNvGrpSpPr/>
        <p:nvPr/>
      </p:nvGrpSpPr>
      <p:grpSpPr>
        <a:xfrm>
          <a:off x="0" y="0"/>
          <a:ext cx="0" cy="0"/>
          <a:chOff x="0" y="0"/>
          <a:chExt cx="0" cy="0"/>
        </a:xfrm>
      </p:grpSpPr>
      <p:sp>
        <p:nvSpPr>
          <p:cNvPr id="6" name="Picture Placeholder 5"/>
          <p:cNvSpPr>
            <a:spLocks noGrp="1" noChangeAspect="1"/>
          </p:cNvSpPr>
          <p:nvPr>
            <p:ph type="pic" sz="quarter" idx="17" hasCustomPrompt="1"/>
          </p:nvPr>
        </p:nvSpPr>
        <p:spPr>
          <a:xfrm>
            <a:off x="0" y="1033419"/>
            <a:ext cx="3118104" cy="4160520"/>
          </a:xfrm>
        </p:spPr>
        <p:txBody>
          <a:bodyPr>
            <a:normAutofit/>
          </a:bodyPr>
          <a:lstStyle>
            <a:lvl1pPr marL="0" indent="0">
              <a:buNone/>
              <a:defRPr sz="1400" baseline="0">
                <a:solidFill>
                  <a:schemeClr val="bg2">
                    <a:lumMod val="75000"/>
                  </a:schemeClr>
                </a:solidFill>
              </a:defRPr>
            </a:lvl1pPr>
          </a:lstStyle>
          <a:p>
            <a:r>
              <a:rPr lang="en-US" sz="1200" dirty="0" smtClean="0"/>
              <a:t>Full picture of project in its entirety</a:t>
            </a:r>
            <a:endParaRPr lang="en-US" dirty="0"/>
          </a:p>
        </p:txBody>
      </p:sp>
      <p:sp>
        <p:nvSpPr>
          <p:cNvPr id="3" name="Picture Placeholder 2"/>
          <p:cNvSpPr>
            <a:spLocks noGrp="1"/>
          </p:cNvSpPr>
          <p:nvPr>
            <p:ph type="pic" idx="1" hasCustomPrompt="1"/>
          </p:nvPr>
        </p:nvSpPr>
        <p:spPr>
          <a:xfrm>
            <a:off x="3255264" y="1037349"/>
            <a:ext cx="5888736" cy="4160023"/>
          </a:xfrm>
        </p:spPr>
        <p:txBody>
          <a:bodyPr rtlCol="0">
            <a:normAutofit/>
          </a:bodyPr>
          <a:lstStyle>
            <a:lvl1pPr marL="0" indent="0" algn="l">
              <a:buNone/>
              <a:defRPr sz="1400" baseline="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Cosmetic picture of lobby, etc. (to adjust in crop box: click drop menu of “crop” under “format” tab and select “fill”, drag picture into position and click “crop” to close)</a:t>
            </a:r>
          </a:p>
        </p:txBody>
      </p:sp>
      <p:sp>
        <p:nvSpPr>
          <p:cNvPr id="2" name="Title 1"/>
          <p:cNvSpPr>
            <a:spLocks noGrp="1"/>
          </p:cNvSpPr>
          <p:nvPr>
            <p:ph type="title" hasCustomPrompt="1"/>
          </p:nvPr>
        </p:nvSpPr>
        <p:spPr>
          <a:xfrm>
            <a:off x="0" y="-1"/>
            <a:ext cx="7666264" cy="655117"/>
          </a:xfrm>
        </p:spPr>
        <p:txBody>
          <a:bodyPr anchor="b"/>
          <a:lstStyle>
            <a:lvl1pPr algn="l">
              <a:lnSpc>
                <a:spcPts val="2200"/>
              </a:lnSpc>
              <a:defRPr sz="2000" b="1">
                <a:solidFill>
                  <a:schemeClr val="tx1">
                    <a:lumMod val="65000"/>
                    <a:lumOff val="35000"/>
                  </a:schemeClr>
                </a:solidFill>
                <a:latin typeface="Arial" panose="020B0604020202020204" pitchFamily="34" charset="0"/>
                <a:cs typeface="Arial" panose="020B0604020202020204" pitchFamily="34" charset="0"/>
              </a:defRPr>
            </a:lvl1pPr>
          </a:lstStyle>
          <a:p>
            <a:r>
              <a:rPr lang="en-US" dirty="0" smtClean="0"/>
              <a:t>Project Title</a:t>
            </a:r>
            <a:br>
              <a:rPr lang="en-US" dirty="0" smtClean="0"/>
            </a:br>
            <a:r>
              <a:rPr lang="en-US" dirty="0" smtClean="0"/>
              <a:t>Second Line</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886810" y="5532435"/>
            <a:ext cx="1066884" cy="1143000"/>
          </a:xfrm>
          <a:prstGeom prst="rect">
            <a:avLst/>
          </a:prstGeom>
        </p:spPr>
      </p:pic>
      <p:sp>
        <p:nvSpPr>
          <p:cNvPr id="9" name="Rectangle 8"/>
          <p:cNvSpPr/>
          <p:nvPr userDrawn="1"/>
        </p:nvSpPr>
        <p:spPr>
          <a:xfrm>
            <a:off x="0" y="921236"/>
            <a:ext cx="9144000" cy="1188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5200131"/>
            <a:ext cx="9144000" cy="1188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2"/>
          <p:cNvSpPr>
            <a:spLocks noGrp="1" noChangeAspect="1"/>
          </p:cNvSpPr>
          <p:nvPr>
            <p:ph type="pic" idx="12" hasCustomPrompt="1"/>
          </p:nvPr>
        </p:nvSpPr>
        <p:spPr>
          <a:xfrm>
            <a:off x="7886810" y="93868"/>
            <a:ext cx="1066884" cy="771251"/>
          </a:xfrm>
          <a:effectLst/>
        </p:spPr>
        <p:txBody>
          <a:bodyPr rtlCol="0">
            <a:noAutofit/>
          </a:bodyPr>
          <a:lstStyle>
            <a:lvl1pPr marL="0" indent="0" algn="ctr">
              <a:spcBef>
                <a:spcPts val="0"/>
              </a:spcBef>
              <a:buNone/>
              <a:defRPr sz="1000" baseline="0">
                <a:solidFill>
                  <a:schemeClr val="bg1">
                    <a:lumMod val="75000"/>
                  </a:schemeClr>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Award logo:</a:t>
            </a:r>
          </a:p>
          <a:p>
            <a:pPr lvl="0"/>
            <a:r>
              <a:rPr lang="en-US" noProof="0" dirty="0" smtClean="0"/>
              <a:t>Click drop menu of “crop” under “format” tab and select “fit”</a:t>
            </a:r>
          </a:p>
        </p:txBody>
      </p:sp>
      <p:sp>
        <p:nvSpPr>
          <p:cNvPr id="18" name="TextBox 17"/>
          <p:cNvSpPr txBox="1"/>
          <p:nvPr userDrawn="1"/>
        </p:nvSpPr>
        <p:spPr>
          <a:xfrm>
            <a:off x="5832390" y="4982407"/>
            <a:ext cx="3311611" cy="215444"/>
          </a:xfrm>
          <a:prstGeom prst="rect">
            <a:avLst/>
          </a:prstGeom>
          <a:noFill/>
        </p:spPr>
        <p:txBody>
          <a:bodyPr wrap="square" rtlCol="0">
            <a:spAutoFit/>
          </a:bodyPr>
          <a:lstStyle/>
          <a:p>
            <a:r>
              <a:rPr lang="en-US" sz="800" dirty="0" smtClean="0">
                <a:solidFill>
                  <a:schemeClr val="bg1"/>
                </a:solidFill>
                <a:latin typeface="Arial" panose="020B0604020202020204" pitchFamily="34" charset="0"/>
                <a:cs typeface="Arial" panose="020B0604020202020204" pitchFamily="34" charset="0"/>
              </a:rPr>
              <a:t>Courtesy:</a:t>
            </a:r>
            <a:endParaRPr lang="en-US" sz="800" dirty="0">
              <a:solidFill>
                <a:schemeClr val="bg1"/>
              </a:solidFill>
              <a:latin typeface="Arial" panose="020B0604020202020204" pitchFamily="34" charset="0"/>
              <a:cs typeface="Arial" panose="020B0604020202020204" pitchFamily="34" charset="0"/>
            </a:endParaRPr>
          </a:p>
        </p:txBody>
      </p:sp>
      <p:sp>
        <p:nvSpPr>
          <p:cNvPr id="27" name="Text Placeholder 5"/>
          <p:cNvSpPr>
            <a:spLocks noGrp="1"/>
          </p:cNvSpPr>
          <p:nvPr>
            <p:ph type="body" sz="quarter" idx="18" hasCustomPrompt="1"/>
          </p:nvPr>
        </p:nvSpPr>
        <p:spPr>
          <a:xfrm>
            <a:off x="4269921" y="6010275"/>
            <a:ext cx="3396343" cy="665163"/>
          </a:xfrm>
        </p:spPr>
        <p:txBody>
          <a:bodyPr>
            <a:noAutofit/>
          </a:bodyPr>
          <a:lstStyle>
            <a:lvl1pPr marL="0" indent="0">
              <a:buNone/>
              <a:defRPr sz="1200" baseline="0">
                <a:solidFill>
                  <a:schemeClr val="bg2">
                    <a:lumMod val="75000"/>
                  </a:schemeClr>
                </a:solidFill>
              </a:defRPr>
            </a:lvl1pPr>
            <a:lvl2pPr>
              <a:defRPr sz="1200">
                <a:solidFill>
                  <a:schemeClr val="bg2">
                    <a:lumMod val="75000"/>
                  </a:schemeClr>
                </a:solidFill>
              </a:defRPr>
            </a:lvl2pPr>
            <a:lvl3pPr>
              <a:defRPr sz="120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dirty="0" smtClean="0"/>
              <a:t>Copy and paste service icons into this box starting from the right side (closest to logo) and align</a:t>
            </a:r>
            <a:endParaRPr lang="en-US" dirty="0"/>
          </a:p>
        </p:txBody>
      </p:sp>
      <p:sp>
        <p:nvSpPr>
          <p:cNvPr id="32" name="Text Placeholder 3"/>
          <p:cNvSpPr>
            <a:spLocks noGrp="1"/>
          </p:cNvSpPr>
          <p:nvPr>
            <p:ph type="body" sz="half" idx="16" hasCustomPrompt="1"/>
          </p:nvPr>
        </p:nvSpPr>
        <p:spPr>
          <a:xfrm>
            <a:off x="0" y="6341839"/>
            <a:ext cx="1828800" cy="457200"/>
          </a:xfrm>
        </p:spPr>
        <p:txBody>
          <a:bodyPr>
            <a:normAutofit/>
          </a:bodyPr>
          <a:lstStyle>
            <a:lvl1pPr marL="0" indent="0">
              <a:lnSpc>
                <a:spcPct val="100000"/>
              </a:lnSpc>
              <a:spcBef>
                <a:spcPts val="0"/>
              </a:spcBef>
              <a:buNone/>
              <a:defRPr sz="1000" b="0" baseline="0">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 &amp; sf, in list format (one under the other)</a:t>
            </a:r>
          </a:p>
        </p:txBody>
      </p:sp>
      <p:sp>
        <p:nvSpPr>
          <p:cNvPr id="17" name="TextBox 16"/>
          <p:cNvSpPr txBox="1"/>
          <p:nvPr userDrawn="1"/>
        </p:nvSpPr>
        <p:spPr>
          <a:xfrm>
            <a:off x="1" y="5827600"/>
            <a:ext cx="1257300" cy="230832"/>
          </a:xfrm>
          <a:prstGeom prst="rect">
            <a:avLst/>
          </a:prstGeom>
          <a:noFill/>
        </p:spPr>
        <p:txBody>
          <a:bodyPr wrap="square" rtlCol="0">
            <a:spAutoFit/>
          </a:bodyPr>
          <a:lstStyle/>
          <a:p>
            <a:r>
              <a:rPr lang="en-US" sz="900" b="1" dirty="0" smtClean="0">
                <a:solidFill>
                  <a:schemeClr val="bg2">
                    <a:lumMod val="75000"/>
                  </a:schemeClr>
                </a:solidFill>
              </a:rPr>
              <a:t>Constructor:</a:t>
            </a:r>
            <a:endParaRPr lang="en-US" sz="900" b="1" dirty="0">
              <a:solidFill>
                <a:schemeClr val="bg2">
                  <a:lumMod val="75000"/>
                </a:schemeClr>
              </a:solidFill>
            </a:endParaRPr>
          </a:p>
        </p:txBody>
      </p:sp>
      <p:sp>
        <p:nvSpPr>
          <p:cNvPr id="19" name="TextBox 18"/>
          <p:cNvSpPr txBox="1"/>
          <p:nvPr userDrawn="1"/>
        </p:nvSpPr>
        <p:spPr>
          <a:xfrm>
            <a:off x="1" y="5330004"/>
            <a:ext cx="1257300" cy="230832"/>
          </a:xfrm>
          <a:prstGeom prst="rect">
            <a:avLst/>
          </a:prstGeom>
          <a:noFill/>
        </p:spPr>
        <p:txBody>
          <a:bodyPr wrap="square" rtlCol="0">
            <a:spAutoFit/>
          </a:bodyPr>
          <a:lstStyle/>
          <a:p>
            <a:r>
              <a:rPr lang="en-US" sz="900" b="1" dirty="0" smtClean="0">
                <a:solidFill>
                  <a:schemeClr val="bg2">
                    <a:lumMod val="75000"/>
                  </a:schemeClr>
                </a:solidFill>
              </a:rPr>
              <a:t>Architect:</a:t>
            </a:r>
            <a:endParaRPr lang="en-US" sz="900" b="1" dirty="0">
              <a:solidFill>
                <a:schemeClr val="bg2">
                  <a:lumMod val="75000"/>
                </a:schemeClr>
              </a:solidFill>
            </a:endParaRPr>
          </a:p>
        </p:txBody>
      </p:sp>
      <p:sp>
        <p:nvSpPr>
          <p:cNvPr id="20" name="Text Placeholder 3"/>
          <p:cNvSpPr>
            <a:spLocks noGrp="1"/>
          </p:cNvSpPr>
          <p:nvPr>
            <p:ph type="body" sz="half" idx="2" hasCustomPrompt="1"/>
          </p:nvPr>
        </p:nvSpPr>
        <p:spPr>
          <a:xfrm>
            <a:off x="0" y="583068"/>
            <a:ext cx="7666264" cy="315005"/>
          </a:xfrm>
        </p:spPr>
        <p:txBody>
          <a:bodyPr/>
          <a:lstStyle>
            <a:lvl1pPr marL="0" indent="0">
              <a:buNone/>
              <a:defRPr sz="1400">
                <a:solidFill>
                  <a:schemeClr val="bg2">
                    <a:lumMod val="50000"/>
                  </a:schemeClr>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City, State (spelled out)</a:t>
            </a:r>
          </a:p>
        </p:txBody>
      </p:sp>
      <p:sp>
        <p:nvSpPr>
          <p:cNvPr id="21" name="Text Placeholder 3"/>
          <p:cNvSpPr>
            <a:spLocks noGrp="1"/>
          </p:cNvSpPr>
          <p:nvPr>
            <p:ph type="body" sz="half" idx="13" hasCustomPrompt="1"/>
          </p:nvPr>
        </p:nvSpPr>
        <p:spPr>
          <a:xfrm>
            <a:off x="0" y="5472472"/>
            <a:ext cx="5943600" cy="274320"/>
          </a:xfrm>
        </p:spPr>
        <p:txBody>
          <a:bodyPr>
            <a:normAutofit/>
          </a:bodyPr>
          <a:lstStyle>
            <a:lvl1pPr marL="0" indent="0">
              <a:lnSpc>
                <a:spcPct val="125000"/>
              </a:lnSpc>
              <a:spcBef>
                <a:spcPts val="0"/>
              </a:spcBef>
              <a:buNone/>
              <a:defRPr sz="1100" b="0" baseline="0">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Firm (continuous line if more than one, not a list)</a:t>
            </a:r>
          </a:p>
        </p:txBody>
      </p:sp>
      <p:sp>
        <p:nvSpPr>
          <p:cNvPr id="22" name="Text Placeholder 3"/>
          <p:cNvSpPr>
            <a:spLocks noGrp="1"/>
          </p:cNvSpPr>
          <p:nvPr>
            <p:ph type="body" sz="half" idx="15" hasCustomPrompt="1"/>
          </p:nvPr>
        </p:nvSpPr>
        <p:spPr>
          <a:xfrm>
            <a:off x="0" y="5970069"/>
            <a:ext cx="3657600" cy="274320"/>
          </a:xfrm>
        </p:spPr>
        <p:txBody>
          <a:bodyPr>
            <a:normAutofit/>
          </a:bodyPr>
          <a:lstStyle>
            <a:lvl1pPr marL="0" indent="0">
              <a:lnSpc>
                <a:spcPct val="125000"/>
              </a:lnSpc>
              <a:spcBef>
                <a:spcPts val="0"/>
              </a:spcBef>
              <a:buNone/>
              <a:defRPr sz="1100" b="0" baseline="0">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Firm</a:t>
            </a:r>
          </a:p>
        </p:txBody>
      </p:sp>
      <p:sp>
        <p:nvSpPr>
          <p:cNvPr id="23" name="Text Placeholder 3"/>
          <p:cNvSpPr>
            <a:spLocks noGrp="1"/>
          </p:cNvSpPr>
          <p:nvPr>
            <p:ph type="body" sz="half" idx="19" hasCustomPrompt="1"/>
          </p:nvPr>
        </p:nvSpPr>
        <p:spPr>
          <a:xfrm>
            <a:off x="6278336" y="4956540"/>
            <a:ext cx="1828800" cy="182880"/>
          </a:xfrm>
        </p:spPr>
        <p:txBody>
          <a:bodyPr>
            <a:noAutofit/>
          </a:bodyPr>
          <a:lstStyle>
            <a:lvl1pPr marL="0" indent="0">
              <a:buNone/>
              <a:defRPr sz="800" b="0">
                <a:solidFill>
                  <a:schemeClr val="bg2"/>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Photo credit</a:t>
            </a:r>
          </a:p>
        </p:txBody>
      </p:sp>
    </p:spTree>
    <p:extLst>
      <p:ext uri="{BB962C8B-B14F-4D97-AF65-F5344CB8AC3E}">
        <p14:creationId xmlns:p14="http://schemas.microsoft.com/office/powerpoint/2010/main" xmlns="" val="1332028027"/>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 Layou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1" y="-1"/>
            <a:ext cx="8830733" cy="655117"/>
          </a:xfrm>
        </p:spPr>
        <p:txBody>
          <a:bodyPr anchor="b"/>
          <a:lstStyle>
            <a:lvl1pPr algn="l">
              <a:lnSpc>
                <a:spcPts val="2200"/>
              </a:lnSpc>
              <a:defRPr sz="2000" b="1" baseline="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smtClean="0"/>
              <a:t>Slide Title</a:t>
            </a:r>
            <a:endParaRPr lang="en-US" dirty="0"/>
          </a:p>
        </p:txBody>
      </p:sp>
      <p:sp>
        <p:nvSpPr>
          <p:cNvPr id="10" name="Text Placeholder 9"/>
          <p:cNvSpPr>
            <a:spLocks noGrp="1"/>
          </p:cNvSpPr>
          <p:nvPr>
            <p:ph type="body" sz="quarter" idx="13"/>
          </p:nvPr>
        </p:nvSpPr>
        <p:spPr>
          <a:xfrm>
            <a:off x="245533" y="1202266"/>
            <a:ext cx="8347605" cy="3843867"/>
          </a:xfrm>
        </p:spPr>
        <p:txBody>
          <a:bodyPr/>
          <a:lstStyle>
            <a:lvl1pPr marL="228600" indent="-228600">
              <a:buClr>
                <a:srgbClr val="106470"/>
              </a:buClr>
              <a:buFont typeface="Wingdings" panose="05000000000000000000" pitchFamily="2" charset="2"/>
              <a:buChar char="§"/>
              <a:defRPr sz="2000">
                <a:solidFill>
                  <a:srgbClr val="595959"/>
                </a:solidFill>
                <a:latin typeface="Arial" panose="020B0604020202020204" pitchFamily="34" charset="0"/>
                <a:cs typeface="Arial" panose="020B0604020202020204" pitchFamily="34" charset="0"/>
              </a:defRPr>
            </a:lvl1pPr>
            <a:lvl2pPr marL="685800" indent="-228600">
              <a:buClr>
                <a:srgbClr val="106470"/>
              </a:buClr>
              <a:buFont typeface="Arial" panose="020B0604020202020204" pitchFamily="34" charset="0"/>
              <a:buChar char="̶"/>
              <a:defRPr sz="2000">
                <a:solidFill>
                  <a:srgbClr val="595959"/>
                </a:solidFill>
                <a:latin typeface="Arial" panose="020B0604020202020204" pitchFamily="34" charset="0"/>
                <a:cs typeface="Arial" panose="020B0604020202020204" pitchFamily="34" charset="0"/>
              </a:defRPr>
            </a:lvl2pPr>
            <a:lvl3pPr>
              <a:buClr>
                <a:srgbClr val="106470"/>
              </a:buClr>
              <a:defRPr sz="1800">
                <a:solidFill>
                  <a:srgbClr val="595959"/>
                </a:solidFill>
                <a:latin typeface="Arial" panose="020B0604020202020204" pitchFamily="34" charset="0"/>
                <a:cs typeface="Arial" panose="020B0604020202020204" pitchFamily="34" charset="0"/>
              </a:defRPr>
            </a:lvl3pPr>
            <a:lvl4pPr marL="1600200" indent="-228600">
              <a:buClr>
                <a:srgbClr val="106470"/>
              </a:buClr>
              <a:buFont typeface="Arial" panose="020B0604020202020204" pitchFamily="34" charset="0"/>
              <a:buChar char="̶"/>
              <a:defRPr sz="1800">
                <a:solidFill>
                  <a:srgbClr val="595959"/>
                </a:solidFill>
                <a:latin typeface="Arial" panose="020B0604020202020204" pitchFamily="34" charset="0"/>
                <a:cs typeface="Arial" panose="020B0604020202020204" pitchFamily="34" charset="0"/>
              </a:defRPr>
            </a:lvl4pPr>
            <a:lvl5pPr>
              <a:buClr>
                <a:srgbClr val="106470"/>
              </a:buClr>
              <a:defRPr sz="1800">
                <a:solidFill>
                  <a:srgbClr val="595959"/>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Rectangle 11"/>
          <p:cNvSpPr/>
          <p:nvPr userDrawn="1"/>
        </p:nvSpPr>
        <p:spPr>
          <a:xfrm>
            <a:off x="0" y="921236"/>
            <a:ext cx="9144000" cy="1188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886810" y="5532435"/>
            <a:ext cx="1066884" cy="1143000"/>
          </a:xfrm>
          <a:prstGeom prst="rect">
            <a:avLst/>
          </a:prstGeom>
        </p:spPr>
      </p:pic>
      <p:sp>
        <p:nvSpPr>
          <p:cNvPr id="14" name="Rectangle 13"/>
          <p:cNvSpPr/>
          <p:nvPr userDrawn="1"/>
        </p:nvSpPr>
        <p:spPr>
          <a:xfrm>
            <a:off x="0" y="5200131"/>
            <a:ext cx="9144000" cy="1188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1704431791"/>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1A4173-B3DB-452C-945E-7124EE6FFEBC}" type="datetimeFigureOut">
              <a:rPr lang="en-US" smtClean="0"/>
              <a:pPr/>
              <a:t>10/24/2017</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DDE5F9-363B-4668-B2AD-8674825DB95C}" type="slidenum">
              <a:rPr lang="en-US" smtClean="0"/>
              <a:pPr/>
              <a:t>‹#›</a:t>
            </a:fld>
            <a:endParaRPr lang="en-US"/>
          </a:p>
        </p:txBody>
      </p:sp>
    </p:spTree>
    <p:extLst>
      <p:ext uri="{BB962C8B-B14F-4D97-AF65-F5344CB8AC3E}">
        <p14:creationId xmlns:p14="http://schemas.microsoft.com/office/powerpoint/2010/main" xmlns="" val="412338893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0" r:id="rId3"/>
    <p:sldLayoutId id="2147483684" r:id="rId4"/>
    <p:sldLayoutId id="2147483679" r:id="rId5"/>
    <p:sldLayoutId id="2147483685" r:id="rId6"/>
  </p:sldLayoutIdLst>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2"/>
            <a:ext cx="9144000" cy="6871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4" name="Picture Placeholder 13"/>
          <p:cNvPicPr>
            <a:picLocks noGrp="1"/>
          </p:cNvPicPr>
          <p:nvPr>
            <p:ph type="pic" idx="1"/>
          </p:nvPr>
        </p:nvPicPr>
        <p:blipFill rotWithShape="1">
          <a:blip r:embed="rId3" cstate="print">
            <a:extLst>
              <a:ext uri="{28A0092B-C50C-407E-A947-70E740481C1C}">
                <a14:useLocalDpi xmlns:a14="http://schemas.microsoft.com/office/drawing/2010/main" xmlns="" val="0"/>
              </a:ext>
            </a:extLst>
          </a:blip>
          <a:srcRect t="15927" b="15927"/>
          <a:stretch/>
        </p:blipFill>
        <p:spPr/>
      </p:pic>
      <p:sp>
        <p:nvSpPr>
          <p:cNvPr id="2" name="Text Placeholder 1"/>
          <p:cNvSpPr>
            <a:spLocks noGrp="1"/>
          </p:cNvSpPr>
          <p:nvPr>
            <p:ph type="body" sz="half" idx="10"/>
          </p:nvPr>
        </p:nvSpPr>
        <p:spPr>
          <a:xfrm>
            <a:off x="1761067" y="5561494"/>
            <a:ext cx="5875558" cy="863800"/>
          </a:xfrm>
        </p:spPr>
        <p:txBody>
          <a:bodyPr/>
          <a:lstStyle/>
          <a:p>
            <a:pPr>
              <a:lnSpc>
                <a:spcPct val="100000"/>
              </a:lnSpc>
              <a:spcBef>
                <a:spcPts val="0"/>
              </a:spcBef>
            </a:pPr>
            <a:r>
              <a:rPr lang="en-US" dirty="0" smtClean="0"/>
              <a:t>Jeff Anderson, RCDD</a:t>
            </a:r>
          </a:p>
          <a:p>
            <a:pPr>
              <a:lnSpc>
                <a:spcPct val="100000"/>
              </a:lnSpc>
              <a:spcBef>
                <a:spcPts val="0"/>
              </a:spcBef>
            </a:pPr>
            <a:r>
              <a:rPr lang="en-US" dirty="0" smtClean="0"/>
              <a:t>Associate / Systems Project Manager</a:t>
            </a:r>
          </a:p>
          <a:p>
            <a:pPr>
              <a:lnSpc>
                <a:spcPct val="100000"/>
              </a:lnSpc>
              <a:spcBef>
                <a:spcPts val="0"/>
              </a:spcBef>
            </a:pPr>
            <a:r>
              <a:rPr lang="en-US" dirty="0" smtClean="0"/>
              <a:t>Communications, Security &amp; Technology Division </a:t>
            </a:r>
            <a:endParaRPr lang="en-US" dirty="0"/>
          </a:p>
        </p:txBody>
      </p:sp>
      <p:sp>
        <p:nvSpPr>
          <p:cNvPr id="3" name="Text Placeholder 2"/>
          <p:cNvSpPr>
            <a:spLocks noGrp="1"/>
          </p:cNvSpPr>
          <p:nvPr>
            <p:ph type="body" sz="half" idx="13"/>
          </p:nvPr>
        </p:nvSpPr>
        <p:spPr>
          <a:xfrm>
            <a:off x="5470073" y="6395813"/>
            <a:ext cx="2166551" cy="290736"/>
          </a:xfrm>
        </p:spPr>
        <p:txBody>
          <a:bodyPr>
            <a:normAutofit lnSpcReduction="10000"/>
          </a:bodyPr>
          <a:lstStyle/>
          <a:p>
            <a:r>
              <a:rPr lang="en-US" dirty="0" smtClean="0"/>
              <a:t>October 14, 2015</a:t>
            </a:r>
            <a:endParaRPr lang="en-US" dirty="0"/>
          </a:p>
        </p:txBody>
      </p:sp>
      <p:sp>
        <p:nvSpPr>
          <p:cNvPr id="6" name="Title 1"/>
          <p:cNvSpPr txBox="1">
            <a:spLocks/>
          </p:cNvSpPr>
          <p:nvPr/>
        </p:nvSpPr>
        <p:spPr>
          <a:xfrm>
            <a:off x="0" y="-1"/>
            <a:ext cx="7357730" cy="666308"/>
          </a:xfrm>
          <a:prstGeom prst="rect">
            <a:avLst/>
          </a:prstGeom>
        </p:spPr>
        <p:txBody>
          <a:bodyPr vert="horz" lIns="91440" tIns="45720" rIns="91440" bIns="45720" rtlCol="0" anchor="b">
            <a:normAutofit/>
          </a:bodyPr>
          <a:lstStyle>
            <a:lvl1pPr algn="l" defTabSz="914400" rtl="0" eaLnBrk="1" latinLnBrk="0" hangingPunct="1">
              <a:lnSpc>
                <a:spcPts val="2200"/>
              </a:lnSpc>
              <a:spcBef>
                <a:spcPct val="0"/>
              </a:spcBef>
              <a:buNone/>
              <a:defRPr sz="2000" b="1" kern="1200">
                <a:solidFill>
                  <a:schemeClr val="tx1">
                    <a:lumMod val="65000"/>
                    <a:lumOff val="35000"/>
                  </a:schemeClr>
                </a:solidFill>
                <a:latin typeface="Arial" panose="020B0604020202020204" pitchFamily="34" charset="0"/>
                <a:ea typeface="+mj-ea"/>
                <a:cs typeface="Arial" panose="020B0604020202020204" pitchFamily="34" charset="0"/>
              </a:defRPr>
            </a:lvl1pPr>
          </a:lstStyle>
          <a:p>
            <a:pPr fontAlgn="auto">
              <a:spcAft>
                <a:spcPts val="0"/>
              </a:spcAft>
            </a:pPr>
            <a:r>
              <a:rPr lang="en-US" dirty="0" smtClean="0"/>
              <a:t>Locking the Means of Egress in Health Care Facilities </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13"/>
          <p:cNvPicPr>
            <a:picLocks noChangeAspect="1"/>
          </p:cNvPicPr>
          <p:nvPr/>
        </p:nvPicPr>
        <p:blipFill rotWithShape="1">
          <a:blip r:embed="rId2" cstate="print">
            <a:extLst>
              <a:ext uri="{28A0092B-C50C-407E-A947-70E740481C1C}">
                <a14:useLocalDpi xmlns:a14="http://schemas.microsoft.com/office/drawing/2010/main" xmlns="" val="0"/>
              </a:ext>
            </a:extLst>
          </a:blip>
          <a:srcRect l="36533" r="7267"/>
          <a:stretch/>
        </p:blipFill>
        <p:spPr>
          <a:xfrm>
            <a:off x="5401341" y="1026331"/>
            <a:ext cx="3742660" cy="4160520"/>
          </a:xfrm>
          <a:prstGeom prst="rect">
            <a:avLst/>
          </a:prstGeom>
        </p:spPr>
      </p:pic>
      <p:sp>
        <p:nvSpPr>
          <p:cNvPr id="10" name="Title 9"/>
          <p:cNvSpPr>
            <a:spLocks noGrp="1"/>
          </p:cNvSpPr>
          <p:nvPr>
            <p:ph type="title"/>
          </p:nvPr>
        </p:nvSpPr>
        <p:spPr/>
        <p:txBody>
          <a:bodyPr/>
          <a:lstStyle/>
          <a:p>
            <a:r>
              <a:rPr lang="en-US" dirty="0" smtClean="0"/>
              <a:t>What will I be talking about today</a:t>
            </a:r>
            <a:endParaRPr lang="en-US" dirty="0"/>
          </a:p>
        </p:txBody>
      </p:sp>
      <p:sp>
        <p:nvSpPr>
          <p:cNvPr id="11" name="Text Placeholder 10"/>
          <p:cNvSpPr>
            <a:spLocks noGrp="1"/>
          </p:cNvSpPr>
          <p:nvPr>
            <p:ph type="body" sz="quarter" idx="13"/>
          </p:nvPr>
        </p:nvSpPr>
        <p:spPr>
          <a:xfrm>
            <a:off x="245535" y="1202267"/>
            <a:ext cx="5155806" cy="4007686"/>
          </a:xfrm>
        </p:spPr>
        <p:txBody>
          <a:bodyPr>
            <a:normAutofit/>
          </a:bodyPr>
          <a:lstStyle/>
          <a:p>
            <a:pPr>
              <a:lnSpc>
                <a:spcPct val="100000"/>
              </a:lnSpc>
            </a:pPr>
            <a:r>
              <a:rPr lang="en-US" dirty="0" smtClean="0"/>
              <a:t>Why would you lock the means of egress?</a:t>
            </a:r>
          </a:p>
          <a:p>
            <a:pPr>
              <a:lnSpc>
                <a:spcPct val="100000"/>
              </a:lnSpc>
            </a:pPr>
            <a:r>
              <a:rPr lang="en-US" dirty="0" smtClean="0"/>
              <a:t>When you lock what codes apply and who is involved?</a:t>
            </a:r>
          </a:p>
          <a:p>
            <a:pPr>
              <a:lnSpc>
                <a:spcPct val="100000"/>
              </a:lnSpc>
            </a:pPr>
            <a:r>
              <a:rPr lang="en-US" dirty="0" smtClean="0"/>
              <a:t>What are the special locking arrangements per NFPA 101, Chapter 7?</a:t>
            </a:r>
          </a:p>
          <a:p>
            <a:pPr>
              <a:lnSpc>
                <a:spcPct val="100000"/>
              </a:lnSpc>
            </a:pPr>
            <a:r>
              <a:rPr lang="en-US" dirty="0" smtClean="0"/>
              <a:t>What are clinical needs and special needs locking arrangements per NFPA 101, Chapter 18?</a:t>
            </a:r>
          </a:p>
          <a:p>
            <a:pPr>
              <a:lnSpc>
                <a:spcPct val="100000"/>
              </a:lnSpc>
            </a:pPr>
            <a:r>
              <a:rPr lang="en-US" dirty="0" smtClean="0"/>
              <a:t>Examples of acceptable locking arrangements </a:t>
            </a:r>
          </a:p>
          <a:p>
            <a:endParaRPr lang="en-US" dirty="0" smtClean="0"/>
          </a:p>
          <a:p>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spTree>
    <p:extLst>
      <p:ext uri="{BB962C8B-B14F-4D97-AF65-F5344CB8AC3E}">
        <p14:creationId xmlns:p14="http://schemas.microsoft.com/office/powerpoint/2010/main" xmlns="" val="396128471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xmlns="" val="0"/>
              </a:ext>
            </a:extLst>
          </a:blip>
          <a:srcRect l="33224" r="5938"/>
          <a:stretch/>
        </p:blipFill>
        <p:spPr>
          <a:xfrm>
            <a:off x="5405069" y="1043709"/>
            <a:ext cx="3739896" cy="4157008"/>
          </a:xfrm>
          <a:prstGeom prst="rect">
            <a:avLst/>
          </a:prstGeom>
        </p:spPr>
      </p:pic>
      <p:sp>
        <p:nvSpPr>
          <p:cNvPr id="10" name="Title 9"/>
          <p:cNvSpPr>
            <a:spLocks noGrp="1"/>
          </p:cNvSpPr>
          <p:nvPr>
            <p:ph type="title"/>
          </p:nvPr>
        </p:nvSpPr>
        <p:spPr/>
        <p:txBody>
          <a:bodyPr/>
          <a:lstStyle/>
          <a:p>
            <a:r>
              <a:rPr lang="en-US" dirty="0" smtClean="0"/>
              <a:t>Why would you lock the means of egress?</a:t>
            </a:r>
            <a:endParaRPr lang="en-US" dirty="0"/>
          </a:p>
        </p:txBody>
      </p:sp>
      <p:sp>
        <p:nvSpPr>
          <p:cNvPr id="11" name="Text Placeholder 10"/>
          <p:cNvSpPr>
            <a:spLocks noGrp="1"/>
          </p:cNvSpPr>
          <p:nvPr>
            <p:ph type="body" sz="quarter" idx="13"/>
          </p:nvPr>
        </p:nvSpPr>
        <p:spPr>
          <a:xfrm>
            <a:off x="245535" y="1202267"/>
            <a:ext cx="5042391" cy="4007686"/>
          </a:xfrm>
        </p:spPr>
        <p:txBody>
          <a:bodyPr>
            <a:normAutofit/>
          </a:bodyPr>
          <a:lstStyle/>
          <a:p>
            <a:r>
              <a:rPr lang="en-US" i="1" dirty="0" smtClean="0"/>
              <a:t>Pediatric Units</a:t>
            </a:r>
          </a:p>
          <a:p>
            <a:endParaRPr lang="en-US" i="1" dirty="0" smtClean="0"/>
          </a:p>
          <a:p>
            <a:r>
              <a:rPr lang="en-US" i="1" dirty="0" smtClean="0"/>
              <a:t>Emergency Departments</a:t>
            </a:r>
          </a:p>
          <a:p>
            <a:endParaRPr lang="en-US" dirty="0" smtClean="0"/>
          </a:p>
          <a:p>
            <a:r>
              <a:rPr lang="en-US" i="1" dirty="0" smtClean="0"/>
              <a:t>Behavioral Health Units</a:t>
            </a:r>
          </a:p>
          <a:p>
            <a:pPr>
              <a:buNone/>
            </a:pPr>
            <a:endParaRPr lang="en-US" i="1" dirty="0" smtClean="0"/>
          </a:p>
          <a:p>
            <a:r>
              <a:rPr lang="en-US" i="1" dirty="0" smtClean="0"/>
              <a:t>Intensive Care Units  </a:t>
            </a:r>
          </a:p>
          <a:p>
            <a:endParaRPr lang="en-US" i="1" dirty="0" smtClean="0"/>
          </a:p>
          <a:p>
            <a:r>
              <a:rPr lang="en-US" i="1" dirty="0" smtClean="0"/>
              <a:t>Other Considerations</a:t>
            </a:r>
            <a:endParaRPr lang="en-US" dirty="0" smtClean="0"/>
          </a:p>
          <a:p>
            <a:endParaRPr lang="en-US" dirty="0" smtClean="0"/>
          </a:p>
          <a:p>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spTree>
    <p:extLst>
      <p:ext uri="{BB962C8B-B14F-4D97-AF65-F5344CB8AC3E}">
        <p14:creationId xmlns:p14="http://schemas.microsoft.com/office/powerpoint/2010/main" xmlns="" val="396128471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i="1" dirty="0" smtClean="0"/>
              <a:t>When you lock what codes apply and who is involved?  </a:t>
            </a:r>
            <a:endParaRPr lang="en-US" i="1" dirty="0"/>
          </a:p>
        </p:txBody>
      </p:sp>
      <p:sp>
        <p:nvSpPr>
          <p:cNvPr id="11" name="Text Placeholder 10"/>
          <p:cNvSpPr>
            <a:spLocks noGrp="1"/>
          </p:cNvSpPr>
          <p:nvPr>
            <p:ph type="body" sz="quarter" idx="13"/>
          </p:nvPr>
        </p:nvSpPr>
        <p:spPr>
          <a:xfrm>
            <a:off x="245535" y="1202267"/>
            <a:ext cx="5148497" cy="4007686"/>
          </a:xfrm>
        </p:spPr>
        <p:txBody>
          <a:bodyPr>
            <a:normAutofit/>
          </a:bodyPr>
          <a:lstStyle/>
          <a:p>
            <a:pPr>
              <a:lnSpc>
                <a:spcPct val="100000"/>
              </a:lnSpc>
            </a:pPr>
            <a:r>
              <a:rPr lang="en-US" i="1" dirty="0" smtClean="0"/>
              <a:t>Authority Having Jurisdiction</a:t>
            </a:r>
          </a:p>
          <a:p>
            <a:pPr>
              <a:lnSpc>
                <a:spcPct val="100000"/>
              </a:lnSpc>
            </a:pPr>
            <a:r>
              <a:rPr lang="en-US" i="1" dirty="0" smtClean="0"/>
              <a:t>Who is involved with the development of a locking strategy?</a:t>
            </a:r>
          </a:p>
          <a:p>
            <a:pPr>
              <a:lnSpc>
                <a:spcPct val="100000"/>
              </a:lnSpc>
            </a:pPr>
            <a:r>
              <a:rPr lang="en-US" i="1" dirty="0" smtClean="0"/>
              <a:t>NFPA 101 - Life Safety Code 2012 edition</a:t>
            </a:r>
          </a:p>
          <a:p>
            <a:pPr>
              <a:lnSpc>
                <a:spcPct val="100000"/>
              </a:lnSpc>
            </a:pPr>
            <a:r>
              <a:rPr lang="en-US" i="1" dirty="0" smtClean="0"/>
              <a:t>Florida Building Code – 2014 (fifth edition) </a:t>
            </a:r>
          </a:p>
          <a:p>
            <a:pPr>
              <a:lnSpc>
                <a:spcPct val="100000"/>
              </a:lnSpc>
            </a:pPr>
            <a:r>
              <a:rPr lang="en-US" i="1" dirty="0" smtClean="0"/>
              <a:t>FGI – Guidelines for Design and Construction of Health Care Facilities </a:t>
            </a:r>
          </a:p>
          <a:p>
            <a:pPr>
              <a:buNone/>
            </a:pPr>
            <a:endParaRPr lang="en-US" dirty="0" smtClean="0"/>
          </a:p>
          <a:p>
            <a:endParaRPr lang="en-US" dirty="0" smtClean="0"/>
          </a:p>
          <a:p>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pic>
        <p:nvPicPr>
          <p:cNvPr id="2050" name="Picture 2" descr="C:\Users\jeff.anderson\AppData\Local\Microsoft\Windows\Temporary Internet Files\Content.Outlook\1NFQ1WEE\IMG_1793.JPG"/>
          <p:cNvPicPr>
            <a:picLocks noChangeAspect="1" noChangeArrowheads="1"/>
          </p:cNvPicPr>
          <p:nvPr/>
        </p:nvPicPr>
        <p:blipFill rotWithShape="1">
          <a:blip r:embed="rId3" cstate="print"/>
          <a:srcRect t="2663" r="21911" b="7427"/>
          <a:stretch/>
        </p:blipFill>
        <p:spPr bwMode="auto">
          <a:xfrm rot="5400000">
            <a:off x="5183329" y="1239409"/>
            <a:ext cx="4162135" cy="3740728"/>
          </a:xfrm>
          <a:prstGeom prst="rect">
            <a:avLst/>
          </a:prstGeom>
          <a:noFill/>
        </p:spPr>
      </p:pic>
    </p:spTree>
    <p:extLst>
      <p:ext uri="{BB962C8B-B14F-4D97-AF65-F5344CB8AC3E}">
        <p14:creationId xmlns:p14="http://schemas.microsoft.com/office/powerpoint/2010/main" xmlns="" val="396128471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i="1" dirty="0" smtClean="0"/>
              <a:t>What are the Special Locking Arrangements from NFPA 101 Chapter 7? </a:t>
            </a:r>
            <a:endParaRPr lang="en-US" i="1" dirty="0"/>
          </a:p>
        </p:txBody>
      </p:sp>
      <p:sp>
        <p:nvSpPr>
          <p:cNvPr id="11" name="Text Placeholder 10"/>
          <p:cNvSpPr>
            <a:spLocks noGrp="1"/>
          </p:cNvSpPr>
          <p:nvPr>
            <p:ph type="body" sz="quarter" idx="13"/>
          </p:nvPr>
        </p:nvSpPr>
        <p:spPr>
          <a:xfrm>
            <a:off x="245535" y="1202267"/>
            <a:ext cx="5042391" cy="4007686"/>
          </a:xfrm>
        </p:spPr>
        <p:txBody>
          <a:bodyPr>
            <a:normAutofit/>
          </a:bodyPr>
          <a:lstStyle/>
          <a:p>
            <a:r>
              <a:rPr lang="en-US" i="1" dirty="0" smtClean="0"/>
              <a:t>Delayed Egress</a:t>
            </a:r>
          </a:p>
          <a:p>
            <a:pPr lvl="1"/>
            <a:r>
              <a:rPr lang="en-US" i="1" dirty="0" smtClean="0"/>
              <a:t>Where to use this lock?</a:t>
            </a:r>
          </a:p>
          <a:p>
            <a:pPr lvl="1"/>
            <a:r>
              <a:rPr lang="en-US" i="1" dirty="0" smtClean="0"/>
              <a:t>Some considerations</a:t>
            </a:r>
          </a:p>
          <a:p>
            <a:pPr lvl="1"/>
            <a:r>
              <a:rPr lang="en-US" i="1" dirty="0" smtClean="0"/>
              <a:t>Code requirements </a:t>
            </a:r>
          </a:p>
          <a:p>
            <a:pPr lvl="1">
              <a:buNone/>
            </a:pPr>
            <a:endParaRPr lang="en-US" i="1" dirty="0" smtClean="0"/>
          </a:p>
          <a:p>
            <a:r>
              <a:rPr lang="en-US" i="1" dirty="0" smtClean="0"/>
              <a:t>Access Control</a:t>
            </a:r>
          </a:p>
          <a:p>
            <a:pPr lvl="1"/>
            <a:r>
              <a:rPr lang="en-US" i="1" dirty="0" smtClean="0"/>
              <a:t>Does it restrict egress?</a:t>
            </a:r>
          </a:p>
          <a:p>
            <a:pPr lvl="1"/>
            <a:r>
              <a:rPr lang="en-US" i="1" dirty="0" smtClean="0"/>
              <a:t>Example of use</a:t>
            </a:r>
          </a:p>
          <a:p>
            <a:pPr lvl="1"/>
            <a:r>
              <a:rPr lang="en-US" i="1" dirty="0" smtClean="0"/>
              <a:t>Some considerations</a:t>
            </a:r>
          </a:p>
          <a:p>
            <a:pPr lvl="1"/>
            <a:r>
              <a:rPr lang="en-US" i="1" dirty="0" smtClean="0"/>
              <a:t>Code Requirements</a:t>
            </a:r>
          </a:p>
          <a:p>
            <a:pPr lvl="1"/>
            <a:endParaRPr lang="en-US" i="1" dirty="0" smtClean="0"/>
          </a:p>
          <a:p>
            <a:pPr>
              <a:buNone/>
            </a:pPr>
            <a:endParaRPr lang="en-US" dirty="0" smtClean="0"/>
          </a:p>
          <a:p>
            <a:endParaRPr lang="en-US" dirty="0" smtClean="0"/>
          </a:p>
          <a:p>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pic>
        <p:nvPicPr>
          <p:cNvPr id="6" name="Picture Placeholder 9"/>
          <p:cNvPicPr>
            <a:picLocks/>
          </p:cNvPicPr>
          <p:nvPr/>
        </p:nvPicPr>
        <p:blipFill>
          <a:blip r:embed="rId3" cstate="print">
            <a:extLst>
              <a:ext uri="{28A0092B-C50C-407E-A947-70E740481C1C}">
                <a14:useLocalDpi xmlns:a14="http://schemas.microsoft.com/office/drawing/2010/main" xmlns="" val="0"/>
              </a:ext>
            </a:extLst>
          </a:blip>
          <a:stretch>
            <a:fillRect/>
          </a:stretch>
        </p:blipFill>
        <p:spPr>
          <a:xfrm>
            <a:off x="5080000" y="1049402"/>
            <a:ext cx="4064000" cy="4086016"/>
          </a:xfrm>
          <a:prstGeom prst="rect">
            <a:avLst/>
          </a:prstGeom>
        </p:spPr>
      </p:pic>
    </p:spTree>
    <p:extLst>
      <p:ext uri="{BB962C8B-B14F-4D97-AF65-F5344CB8AC3E}">
        <p14:creationId xmlns:p14="http://schemas.microsoft.com/office/powerpoint/2010/main" xmlns="" val="396128471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 y="-1"/>
            <a:ext cx="9144001" cy="655117"/>
          </a:xfrm>
        </p:spPr>
        <p:txBody>
          <a:bodyPr>
            <a:normAutofit/>
          </a:bodyPr>
          <a:lstStyle/>
          <a:p>
            <a:r>
              <a:rPr lang="en-US" sz="1900" i="1" dirty="0" smtClean="0"/>
              <a:t>What are the Clinical Needs Locking Arrangements per NFPA 101 Chapter 18? </a:t>
            </a:r>
            <a:endParaRPr lang="en-US" sz="1900" i="1" dirty="0"/>
          </a:p>
        </p:txBody>
      </p:sp>
      <p:sp>
        <p:nvSpPr>
          <p:cNvPr id="11" name="Text Placeholder 10"/>
          <p:cNvSpPr>
            <a:spLocks noGrp="1"/>
          </p:cNvSpPr>
          <p:nvPr>
            <p:ph type="body" sz="quarter" idx="13"/>
          </p:nvPr>
        </p:nvSpPr>
        <p:spPr>
          <a:xfrm>
            <a:off x="245535" y="1202267"/>
            <a:ext cx="4134889" cy="4007686"/>
          </a:xfrm>
        </p:spPr>
        <p:txBody>
          <a:bodyPr>
            <a:normAutofit/>
          </a:bodyPr>
          <a:lstStyle/>
          <a:p>
            <a:r>
              <a:rPr lang="en-US" i="1" dirty="0" smtClean="0"/>
              <a:t>Clinical Needs</a:t>
            </a:r>
          </a:p>
          <a:p>
            <a:pPr lvl="1"/>
            <a:r>
              <a:rPr lang="en-US" i="1" dirty="0" smtClean="0"/>
              <a:t>18.2.2.2.5.1*</a:t>
            </a:r>
          </a:p>
          <a:p>
            <a:pPr lvl="1"/>
            <a:r>
              <a:rPr lang="en-US" i="1" dirty="0" smtClean="0"/>
              <a:t>A18.2.2.2.5.1  </a:t>
            </a:r>
          </a:p>
          <a:p>
            <a:pPr lvl="1"/>
            <a:endParaRPr lang="en-US" i="1" dirty="0" smtClean="0"/>
          </a:p>
          <a:p>
            <a:pPr>
              <a:buNone/>
            </a:pPr>
            <a:endParaRPr lang="en-US" dirty="0" smtClean="0"/>
          </a:p>
          <a:p>
            <a:endParaRPr lang="en-US" dirty="0" smtClean="0"/>
          </a:p>
          <a:p>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pic>
        <p:nvPicPr>
          <p:cNvPr id="2" name="Picture 1"/>
          <p:cNvPicPr>
            <a:picLocks/>
          </p:cNvPicPr>
          <p:nvPr/>
        </p:nvPicPr>
        <p:blipFill rotWithShape="1">
          <a:blip r:embed="rId3" cstate="print"/>
          <a:srcRect l="18050" r="5425"/>
          <a:stretch/>
        </p:blipFill>
        <p:spPr>
          <a:xfrm>
            <a:off x="5403271" y="1036044"/>
            <a:ext cx="3739896" cy="4157833"/>
          </a:xfrm>
          <a:prstGeom prst="rect">
            <a:avLst/>
          </a:prstGeom>
        </p:spPr>
      </p:pic>
    </p:spTree>
    <p:extLst>
      <p:ext uri="{BB962C8B-B14F-4D97-AF65-F5344CB8AC3E}">
        <p14:creationId xmlns:p14="http://schemas.microsoft.com/office/powerpoint/2010/main" xmlns="" val="396128471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Needs</a:t>
            </a:r>
            <a:endParaRPr lang="en-US" dirty="0"/>
          </a:p>
        </p:txBody>
      </p:sp>
      <p:sp>
        <p:nvSpPr>
          <p:cNvPr id="3" name="Text Placeholder 2"/>
          <p:cNvSpPr>
            <a:spLocks noGrp="1"/>
          </p:cNvSpPr>
          <p:nvPr>
            <p:ph type="body" sz="quarter" idx="13"/>
          </p:nvPr>
        </p:nvSpPr>
        <p:spPr/>
        <p:txBody>
          <a:bodyPr/>
          <a:lstStyle/>
          <a:p>
            <a:r>
              <a:rPr lang="en-US" dirty="0" smtClean="0"/>
              <a:t>18.2.2.2.5.1*	Door-locking arrangements shall be permitted where the clinical needs of patients require specialized security measures or where patients pose a security threat, provided that staff can readily unlock doors at all times in accordance with 18.2.2.2.6.  </a:t>
            </a:r>
          </a:p>
          <a:p>
            <a:r>
              <a:rPr lang="en-US" dirty="0" smtClean="0"/>
              <a:t>A.18.2.2.2.5.1	 Psychiatric units, Alzheimer units, and dementia units are examples of areas with patients who might have clinical needs that justify door locking. Forensic units and detention units are examples of areas with patients who might pose a security threat.  Where Alzheimer or dementia patients in nursing homes are not housed in specialized units, the provision of 18.2.2.2.5.1 should not apply.</a:t>
            </a:r>
          </a:p>
          <a:p>
            <a:r>
              <a:rPr lang="en-US" dirty="0" smtClean="0"/>
              <a:t>Criteria to be met for code compliance</a:t>
            </a:r>
          </a:p>
          <a:p>
            <a:r>
              <a:rPr lang="en-US" dirty="0" smtClean="0"/>
              <a:t>How would this locking arrangement look? </a:t>
            </a:r>
          </a:p>
          <a:p>
            <a:endParaRPr lang="en-US" dirty="0" smtClean="0"/>
          </a:p>
          <a:p>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US" sz="1800" i="1" dirty="0" smtClean="0"/>
              <a:t>What are the Special Needs Locking Arrangements per NFPA 101 Chapter 18? </a:t>
            </a:r>
            <a:endParaRPr lang="en-US" sz="1800" i="1" dirty="0"/>
          </a:p>
        </p:txBody>
      </p:sp>
      <p:sp>
        <p:nvSpPr>
          <p:cNvPr id="11" name="Text Placeholder 10"/>
          <p:cNvSpPr>
            <a:spLocks noGrp="1"/>
          </p:cNvSpPr>
          <p:nvPr>
            <p:ph type="body" sz="quarter" idx="13"/>
          </p:nvPr>
        </p:nvSpPr>
        <p:spPr>
          <a:xfrm>
            <a:off x="245535" y="1202267"/>
            <a:ext cx="5042391" cy="4007686"/>
          </a:xfrm>
        </p:spPr>
        <p:txBody>
          <a:bodyPr>
            <a:normAutofit/>
          </a:bodyPr>
          <a:lstStyle/>
          <a:p>
            <a:r>
              <a:rPr lang="en-US" i="1" dirty="0" smtClean="0"/>
              <a:t>Special Needs</a:t>
            </a:r>
          </a:p>
          <a:p>
            <a:pPr lvl="1"/>
            <a:r>
              <a:rPr lang="en-US" i="1" dirty="0" smtClean="0"/>
              <a:t>18.2.2.2.5.2*</a:t>
            </a:r>
          </a:p>
          <a:p>
            <a:pPr lvl="1"/>
            <a:r>
              <a:rPr lang="en-US" i="1" smtClean="0"/>
              <a:t>A18.2.2.2.5.2  </a:t>
            </a:r>
            <a:endParaRPr lang="en-US" i="1" dirty="0" smtClean="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pic>
        <p:nvPicPr>
          <p:cNvPr id="6" name="Picture Placeholder 4"/>
          <p:cNvPicPr>
            <a:picLocks/>
          </p:cNvPicPr>
          <p:nvPr/>
        </p:nvPicPr>
        <p:blipFill rotWithShape="1">
          <a:blip r:embed="rId3" cstate="print">
            <a:extLst>
              <a:ext uri="{28A0092B-C50C-407E-A947-70E740481C1C}">
                <a14:useLocalDpi xmlns:a14="http://schemas.microsoft.com/office/drawing/2010/main" xmlns="" val="0"/>
              </a:ext>
            </a:extLst>
          </a:blip>
          <a:srcRect l="7706" r="11827"/>
          <a:stretch/>
        </p:blipFill>
        <p:spPr>
          <a:xfrm>
            <a:off x="5394036" y="1031441"/>
            <a:ext cx="3739896" cy="4160520"/>
          </a:xfrm>
          <a:prstGeom prst="rect">
            <a:avLst/>
          </a:prstGeom>
        </p:spPr>
      </p:pic>
    </p:spTree>
    <p:extLst>
      <p:ext uri="{BB962C8B-B14F-4D97-AF65-F5344CB8AC3E}">
        <p14:creationId xmlns:p14="http://schemas.microsoft.com/office/powerpoint/2010/main" xmlns="" val="396128471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Needs</a:t>
            </a:r>
            <a:endParaRPr lang="en-US" dirty="0"/>
          </a:p>
        </p:txBody>
      </p:sp>
      <p:sp>
        <p:nvSpPr>
          <p:cNvPr id="3" name="Text Placeholder 2"/>
          <p:cNvSpPr>
            <a:spLocks noGrp="1"/>
          </p:cNvSpPr>
          <p:nvPr>
            <p:ph type="body" sz="quarter" idx="13"/>
          </p:nvPr>
        </p:nvSpPr>
        <p:spPr/>
        <p:txBody>
          <a:bodyPr>
            <a:normAutofit/>
          </a:bodyPr>
          <a:lstStyle/>
          <a:p>
            <a:r>
              <a:rPr lang="en-US" dirty="0" smtClean="0"/>
              <a:t>18.2.2.2.5.2*	Door-locking arrangements shall be permitted where patient special needs require specialized protective measures for their safety, provided that all of the following criteria are met: items 1-5a and b.</a:t>
            </a:r>
          </a:p>
          <a:p>
            <a:r>
              <a:rPr lang="en-US" dirty="0" smtClean="0"/>
              <a:t>A18.2.2.2.5.2	Pediatric units, maternity units, and emergency departments are examples of areas where patients might have special needs that justify door locking.  </a:t>
            </a:r>
          </a:p>
          <a:p>
            <a:r>
              <a:rPr lang="en-US" dirty="0" smtClean="0"/>
              <a:t>Criteria to be met for code compliance</a:t>
            </a:r>
          </a:p>
          <a:p>
            <a:r>
              <a:rPr lang="en-US" dirty="0" smtClean="0"/>
              <a:t>How would this locking arrangement look? </a:t>
            </a:r>
          </a:p>
          <a:p>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xmlns="" val="0"/>
              </a:ext>
            </a:extLst>
          </a:blip>
          <a:srcRect b="3655"/>
          <a:stretch/>
        </p:blipFill>
        <p:spPr>
          <a:xfrm>
            <a:off x="348358" y="5412438"/>
            <a:ext cx="1367449" cy="131261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 y="130623"/>
            <a:ext cx="8830733" cy="655117"/>
          </a:xfrm>
        </p:spPr>
        <p:txBody>
          <a:bodyPr/>
          <a:lstStyle/>
          <a:p>
            <a:r>
              <a:rPr lang="en-US" i="1" dirty="0" smtClean="0"/>
              <a:t>Examples of Acceptable Practice</a:t>
            </a:r>
            <a:br>
              <a:rPr lang="en-US" i="1" dirty="0" smtClean="0"/>
            </a:br>
            <a:r>
              <a:rPr lang="en-US" i="1" dirty="0" smtClean="0"/>
              <a:t>Pediatric Unit Stair Door</a:t>
            </a:r>
            <a:endParaRPr lang="en-US" i="1" dirty="0"/>
          </a:p>
        </p:txBody>
      </p:sp>
      <p:sp>
        <p:nvSpPr>
          <p:cNvPr id="11" name="Text Placeholder 10"/>
          <p:cNvSpPr>
            <a:spLocks noGrp="1"/>
          </p:cNvSpPr>
          <p:nvPr>
            <p:ph type="body" sz="quarter" idx="13"/>
          </p:nvPr>
        </p:nvSpPr>
        <p:spPr>
          <a:xfrm>
            <a:off x="245535" y="1202267"/>
            <a:ext cx="5042391" cy="4007686"/>
          </a:xfrm>
        </p:spPr>
        <p:txBody>
          <a:bodyPr>
            <a:normAutofit lnSpcReduction="10000"/>
          </a:bodyPr>
          <a:lstStyle/>
          <a:p>
            <a:r>
              <a:rPr lang="en-US" i="1" dirty="0" smtClean="0"/>
              <a:t>Magnetic lock was used to lock the door</a:t>
            </a:r>
          </a:p>
          <a:p>
            <a:r>
              <a:rPr lang="en-US" i="1" dirty="0" smtClean="0"/>
              <a:t>Mechanical latch, non-locking was used to maintain the required fire safety</a:t>
            </a:r>
          </a:p>
          <a:p>
            <a:r>
              <a:rPr lang="en-US" i="1" dirty="0" smtClean="0"/>
              <a:t>Card readers on both sides of the doors, for staff entry and exit</a:t>
            </a:r>
          </a:p>
          <a:p>
            <a:r>
              <a:rPr lang="en-US" i="1" dirty="0" smtClean="0"/>
              <a:t>Audio/Video intercom door stations on the both sides of the door</a:t>
            </a:r>
          </a:p>
          <a:p>
            <a:r>
              <a:rPr lang="en-US" i="1" dirty="0" smtClean="0"/>
              <a:t>Audio/Video intercom master station, remote release and emergency break lock power button at the attending nurse station</a:t>
            </a:r>
          </a:p>
          <a:p>
            <a:r>
              <a:rPr lang="en-US" i="1" dirty="0" smtClean="0"/>
              <a:t>Re-entry required by Code</a:t>
            </a:r>
          </a:p>
          <a:p>
            <a:pPr lvl="1"/>
            <a:endParaRPr lang="en-US" i="1" dirty="0" smtClean="0"/>
          </a:p>
          <a:p>
            <a:pPr>
              <a:buNone/>
            </a:pPr>
            <a:endParaRPr lang="en-US" dirty="0" smtClean="0"/>
          </a:p>
          <a:p>
            <a:endParaRPr lang="en-US" dirty="0" smtClean="0"/>
          </a:p>
          <a:p>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pic>
        <p:nvPicPr>
          <p:cNvPr id="1027" name="Picture 3"/>
          <p:cNvPicPr>
            <a:picLocks noChangeAspect="1" noChangeArrowheads="1"/>
          </p:cNvPicPr>
          <p:nvPr/>
        </p:nvPicPr>
        <p:blipFill>
          <a:blip r:embed="rId3" cstate="print"/>
          <a:srcRect/>
          <a:stretch>
            <a:fillRect/>
          </a:stretch>
        </p:blipFill>
        <p:spPr bwMode="auto">
          <a:xfrm>
            <a:off x="5420587" y="1247037"/>
            <a:ext cx="3570816" cy="3590436"/>
          </a:xfrm>
          <a:prstGeom prst="rect">
            <a:avLst/>
          </a:prstGeom>
          <a:noFill/>
          <a:ln w="9525">
            <a:noFill/>
            <a:miter lim="800000"/>
            <a:headEnd/>
            <a:tailEnd/>
          </a:ln>
        </p:spPr>
      </p:pic>
      <p:sp>
        <p:nvSpPr>
          <p:cNvPr id="6" name="TextBox 5"/>
          <p:cNvSpPr txBox="1"/>
          <p:nvPr/>
        </p:nvSpPr>
        <p:spPr>
          <a:xfrm>
            <a:off x="5918790" y="1552355"/>
            <a:ext cx="915635" cy="369332"/>
          </a:xfrm>
          <a:prstGeom prst="rect">
            <a:avLst/>
          </a:prstGeom>
          <a:noFill/>
        </p:spPr>
        <p:txBody>
          <a:bodyPr wrap="none" rtlCol="0">
            <a:spAutoFit/>
          </a:bodyPr>
          <a:lstStyle/>
          <a:p>
            <a:r>
              <a:rPr lang="en-US" dirty="0" smtClean="0"/>
              <a:t>Secure</a:t>
            </a:r>
            <a:endParaRPr lang="en-US" dirty="0"/>
          </a:p>
        </p:txBody>
      </p:sp>
      <p:sp>
        <p:nvSpPr>
          <p:cNvPr id="7" name="TextBox 6"/>
          <p:cNvSpPr txBox="1"/>
          <p:nvPr/>
        </p:nvSpPr>
        <p:spPr>
          <a:xfrm>
            <a:off x="5940055" y="3232298"/>
            <a:ext cx="1172116" cy="369332"/>
          </a:xfrm>
          <a:prstGeom prst="rect">
            <a:avLst/>
          </a:prstGeom>
          <a:noFill/>
        </p:spPr>
        <p:txBody>
          <a:bodyPr wrap="none" rtlCol="0">
            <a:spAutoFit/>
          </a:bodyPr>
          <a:lstStyle/>
          <a:p>
            <a:r>
              <a:rPr lang="en-US" dirty="0" smtClean="0"/>
              <a:t>Unsecure</a:t>
            </a:r>
            <a:endParaRPr lang="en-US" dirty="0"/>
          </a:p>
        </p:txBody>
      </p:sp>
    </p:spTree>
    <p:extLst>
      <p:ext uri="{BB962C8B-B14F-4D97-AF65-F5344CB8AC3E}">
        <p14:creationId xmlns:p14="http://schemas.microsoft.com/office/powerpoint/2010/main" xmlns="" val="396128471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 y="139958"/>
            <a:ext cx="8830733" cy="655117"/>
          </a:xfrm>
        </p:spPr>
        <p:txBody>
          <a:bodyPr/>
          <a:lstStyle/>
          <a:p>
            <a:r>
              <a:rPr lang="en-US" i="1" dirty="0" smtClean="0"/>
              <a:t>Examples of Acceptable Practice</a:t>
            </a:r>
            <a:br>
              <a:rPr lang="en-US" i="1" dirty="0" smtClean="0"/>
            </a:br>
            <a:r>
              <a:rPr lang="en-US" i="1" dirty="0" smtClean="0"/>
              <a:t>Service Elevator Lobby</a:t>
            </a:r>
            <a:endParaRPr lang="en-US" i="1" dirty="0"/>
          </a:p>
        </p:txBody>
      </p:sp>
      <p:sp>
        <p:nvSpPr>
          <p:cNvPr id="11" name="Text Placeholder 10"/>
          <p:cNvSpPr>
            <a:spLocks noGrp="1"/>
          </p:cNvSpPr>
          <p:nvPr>
            <p:ph type="body" sz="quarter" idx="13"/>
          </p:nvPr>
        </p:nvSpPr>
        <p:spPr>
          <a:xfrm>
            <a:off x="-1" y="1124529"/>
            <a:ext cx="3639128" cy="3987800"/>
          </a:xfrm>
        </p:spPr>
        <p:txBody>
          <a:bodyPr>
            <a:normAutofit/>
          </a:bodyPr>
          <a:lstStyle/>
          <a:p>
            <a:r>
              <a:rPr lang="en-US" dirty="0" smtClean="0"/>
              <a:t>The doors on the left</a:t>
            </a:r>
          </a:p>
          <a:p>
            <a:r>
              <a:rPr lang="en-US" dirty="0" smtClean="0"/>
              <a:t>Magnetic locks were used to lock the doors</a:t>
            </a:r>
          </a:p>
          <a:p>
            <a:r>
              <a:rPr lang="en-US" dirty="0" smtClean="0"/>
              <a:t>Electric latches, non-locking and in the retracted position, release on general building fire alarm to maintain the required fire safety</a:t>
            </a:r>
          </a:p>
          <a:p>
            <a:r>
              <a:rPr lang="en-US" dirty="0" smtClean="0"/>
              <a:t>Card readers on both sides of the doors, for staff entry and exit and activation of the auto operators</a:t>
            </a:r>
          </a:p>
          <a:p>
            <a:pPr>
              <a:buNone/>
            </a:pPr>
            <a:endParaRPr lang="en-US" dirty="0" smtClean="0"/>
          </a:p>
          <a:p>
            <a:endParaRPr lang="en-US" dirty="0" smtClean="0"/>
          </a:p>
          <a:p>
            <a:pPr marL="0" indent="0">
              <a:buNone/>
            </a:pPr>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sp>
        <p:nvSpPr>
          <p:cNvPr id="6" name="TextBox 5"/>
          <p:cNvSpPr txBox="1"/>
          <p:nvPr/>
        </p:nvSpPr>
        <p:spPr>
          <a:xfrm>
            <a:off x="5805326" y="3907318"/>
            <a:ext cx="1172116" cy="369332"/>
          </a:xfrm>
          <a:prstGeom prst="rect">
            <a:avLst/>
          </a:prstGeom>
          <a:noFill/>
        </p:spPr>
        <p:txBody>
          <a:bodyPr wrap="none" rtlCol="0">
            <a:spAutoFit/>
          </a:bodyPr>
          <a:lstStyle/>
          <a:p>
            <a:r>
              <a:rPr lang="en-US" dirty="0" smtClean="0"/>
              <a:t>Unsecure</a:t>
            </a:r>
            <a:endParaRPr lang="en-US" dirty="0"/>
          </a:p>
        </p:txBody>
      </p:sp>
      <p:sp>
        <p:nvSpPr>
          <p:cNvPr id="7" name="TextBox 6"/>
          <p:cNvSpPr txBox="1"/>
          <p:nvPr/>
        </p:nvSpPr>
        <p:spPr>
          <a:xfrm>
            <a:off x="3761956" y="3902516"/>
            <a:ext cx="915635" cy="369332"/>
          </a:xfrm>
          <a:prstGeom prst="rect">
            <a:avLst/>
          </a:prstGeom>
          <a:noFill/>
        </p:spPr>
        <p:txBody>
          <a:bodyPr wrap="none" rtlCol="0">
            <a:spAutoFit/>
          </a:bodyPr>
          <a:lstStyle/>
          <a:p>
            <a:r>
              <a:rPr lang="en-US" dirty="0" smtClean="0"/>
              <a:t>Secure</a:t>
            </a:r>
            <a:endParaRPr lang="en-US" dirty="0"/>
          </a:p>
        </p:txBody>
      </p:sp>
      <p:sp>
        <p:nvSpPr>
          <p:cNvPr id="8" name="TextBox 7"/>
          <p:cNvSpPr txBox="1"/>
          <p:nvPr/>
        </p:nvSpPr>
        <p:spPr>
          <a:xfrm>
            <a:off x="8228365" y="3903602"/>
            <a:ext cx="915635" cy="369332"/>
          </a:xfrm>
          <a:prstGeom prst="rect">
            <a:avLst/>
          </a:prstGeom>
          <a:noFill/>
        </p:spPr>
        <p:txBody>
          <a:bodyPr wrap="none" rtlCol="0">
            <a:spAutoFit/>
          </a:bodyPr>
          <a:lstStyle/>
          <a:p>
            <a:r>
              <a:rPr lang="en-US" dirty="0" smtClean="0"/>
              <a:t>Secure</a:t>
            </a:r>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3888509" y="1048280"/>
            <a:ext cx="5255491" cy="2789945"/>
          </a:xfrm>
          <a:prstGeom prst="rect">
            <a:avLst/>
          </a:prstGeom>
          <a:noFill/>
          <a:ln w="9525">
            <a:noFill/>
            <a:miter lim="800000"/>
            <a:headEnd/>
            <a:tailEnd/>
          </a:ln>
        </p:spPr>
      </p:pic>
    </p:spTree>
    <p:extLst>
      <p:ext uri="{BB962C8B-B14F-4D97-AF65-F5344CB8AC3E}">
        <p14:creationId xmlns:p14="http://schemas.microsoft.com/office/powerpoint/2010/main" xmlns="" val="396128471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 y="139960"/>
            <a:ext cx="8830733" cy="655117"/>
          </a:xfrm>
        </p:spPr>
        <p:txBody>
          <a:bodyPr/>
          <a:lstStyle/>
          <a:p>
            <a:r>
              <a:rPr lang="en-US" i="1" dirty="0" smtClean="0"/>
              <a:t>Examples of Acceptable Practice</a:t>
            </a:r>
            <a:br>
              <a:rPr lang="en-US" i="1" dirty="0" smtClean="0"/>
            </a:br>
            <a:r>
              <a:rPr lang="en-US" i="1" dirty="0" smtClean="0"/>
              <a:t>Service Elevator Lobby</a:t>
            </a:r>
            <a:endParaRPr lang="en-US" i="1" dirty="0"/>
          </a:p>
        </p:txBody>
      </p:sp>
      <p:sp>
        <p:nvSpPr>
          <p:cNvPr id="11" name="Text Placeholder 10"/>
          <p:cNvSpPr>
            <a:spLocks noGrp="1"/>
          </p:cNvSpPr>
          <p:nvPr>
            <p:ph type="body" sz="quarter" idx="13"/>
          </p:nvPr>
        </p:nvSpPr>
        <p:spPr>
          <a:xfrm>
            <a:off x="1" y="1092197"/>
            <a:ext cx="3823854" cy="4270621"/>
          </a:xfrm>
        </p:spPr>
        <p:txBody>
          <a:bodyPr>
            <a:noAutofit/>
          </a:bodyPr>
          <a:lstStyle/>
          <a:p>
            <a:pPr>
              <a:lnSpc>
                <a:spcPct val="100000"/>
              </a:lnSpc>
              <a:spcBef>
                <a:spcPts val="0"/>
              </a:spcBef>
            </a:pPr>
            <a:r>
              <a:rPr lang="en-US" sz="1750" dirty="0" smtClean="0"/>
              <a:t>The doors on the right</a:t>
            </a:r>
          </a:p>
          <a:p>
            <a:pPr>
              <a:lnSpc>
                <a:spcPct val="100000"/>
              </a:lnSpc>
              <a:spcBef>
                <a:spcPts val="0"/>
              </a:spcBef>
            </a:pPr>
            <a:r>
              <a:rPr lang="en-US" sz="1750" dirty="0" smtClean="0"/>
              <a:t>Delayed magnetic locks for locking the doors and the means of egress from the elevator lobby</a:t>
            </a:r>
          </a:p>
          <a:p>
            <a:pPr>
              <a:lnSpc>
                <a:spcPct val="100000"/>
              </a:lnSpc>
              <a:spcBef>
                <a:spcPts val="0"/>
              </a:spcBef>
            </a:pPr>
            <a:r>
              <a:rPr lang="en-US" sz="1750" dirty="0" smtClean="0"/>
              <a:t>Electric latches, non-locking and in the retracted position, release on general building fire alarm to maintain the required fire safety</a:t>
            </a:r>
          </a:p>
          <a:p>
            <a:pPr>
              <a:lnSpc>
                <a:spcPct val="100000"/>
              </a:lnSpc>
              <a:spcBef>
                <a:spcPts val="0"/>
              </a:spcBef>
            </a:pPr>
            <a:r>
              <a:rPr lang="en-US" sz="1750" dirty="0" smtClean="0"/>
              <a:t>Card readers on both sides of the doors, for staff entry and exit and activation of the auto operators</a:t>
            </a:r>
          </a:p>
          <a:p>
            <a:pPr>
              <a:lnSpc>
                <a:spcPct val="100000"/>
              </a:lnSpc>
              <a:spcBef>
                <a:spcPts val="0"/>
              </a:spcBef>
            </a:pPr>
            <a:r>
              <a:rPr lang="en-US" sz="1750" dirty="0" smtClean="0"/>
              <a:t>Remote annunciation at the attending nurse station of the activation of the delayed egress function </a:t>
            </a:r>
          </a:p>
          <a:p>
            <a:pPr>
              <a:lnSpc>
                <a:spcPct val="100000"/>
              </a:lnSpc>
              <a:spcBef>
                <a:spcPts val="0"/>
              </a:spcBef>
              <a:buNone/>
            </a:pPr>
            <a:endParaRPr lang="en-US" sz="1750" dirty="0" smtClean="0"/>
          </a:p>
          <a:p>
            <a:pPr>
              <a:lnSpc>
                <a:spcPct val="100000"/>
              </a:lnSpc>
              <a:spcBef>
                <a:spcPts val="0"/>
              </a:spcBef>
            </a:pPr>
            <a:endParaRPr lang="en-US" sz="1750" dirty="0" smtClean="0"/>
          </a:p>
          <a:p>
            <a:pPr>
              <a:lnSpc>
                <a:spcPct val="100000"/>
              </a:lnSpc>
              <a:spcBef>
                <a:spcPts val="0"/>
              </a:spcBef>
            </a:pPr>
            <a:endParaRPr lang="en-US" sz="175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sp>
        <p:nvSpPr>
          <p:cNvPr id="6" name="TextBox 5"/>
          <p:cNvSpPr txBox="1"/>
          <p:nvPr/>
        </p:nvSpPr>
        <p:spPr>
          <a:xfrm>
            <a:off x="5096540" y="2516372"/>
            <a:ext cx="45719" cy="369332"/>
          </a:xfrm>
          <a:prstGeom prst="rect">
            <a:avLst/>
          </a:prstGeom>
          <a:noFill/>
        </p:spPr>
        <p:txBody>
          <a:bodyPr wrap="square" rtlCol="0">
            <a:spAutoFit/>
          </a:bodyPr>
          <a:lstStyle/>
          <a:p>
            <a:endParaRPr lang="en-US" dirty="0"/>
          </a:p>
        </p:txBody>
      </p:sp>
      <p:sp>
        <p:nvSpPr>
          <p:cNvPr id="8" name="TextBox 7"/>
          <p:cNvSpPr txBox="1"/>
          <p:nvPr/>
        </p:nvSpPr>
        <p:spPr>
          <a:xfrm>
            <a:off x="5994202" y="3830478"/>
            <a:ext cx="1172116" cy="369332"/>
          </a:xfrm>
          <a:prstGeom prst="rect">
            <a:avLst/>
          </a:prstGeom>
          <a:noFill/>
        </p:spPr>
        <p:txBody>
          <a:bodyPr wrap="none" rtlCol="0">
            <a:spAutoFit/>
          </a:bodyPr>
          <a:lstStyle/>
          <a:p>
            <a:r>
              <a:rPr lang="en-US" dirty="0" smtClean="0"/>
              <a:t>Unsecure</a:t>
            </a:r>
            <a:endParaRPr lang="en-US" dirty="0"/>
          </a:p>
        </p:txBody>
      </p:sp>
      <p:sp>
        <p:nvSpPr>
          <p:cNvPr id="9" name="TextBox 8"/>
          <p:cNvSpPr txBox="1"/>
          <p:nvPr/>
        </p:nvSpPr>
        <p:spPr>
          <a:xfrm>
            <a:off x="3665869" y="3773968"/>
            <a:ext cx="915635" cy="369332"/>
          </a:xfrm>
          <a:prstGeom prst="rect">
            <a:avLst/>
          </a:prstGeom>
          <a:noFill/>
        </p:spPr>
        <p:txBody>
          <a:bodyPr wrap="none" rtlCol="0">
            <a:spAutoFit/>
          </a:bodyPr>
          <a:lstStyle/>
          <a:p>
            <a:r>
              <a:rPr lang="en-US" dirty="0" smtClean="0"/>
              <a:t>Secure</a:t>
            </a:r>
            <a:endParaRPr lang="en-US" dirty="0"/>
          </a:p>
        </p:txBody>
      </p:sp>
      <p:sp>
        <p:nvSpPr>
          <p:cNvPr id="14" name="TextBox 13"/>
          <p:cNvSpPr txBox="1"/>
          <p:nvPr/>
        </p:nvSpPr>
        <p:spPr>
          <a:xfrm>
            <a:off x="8228365" y="3878916"/>
            <a:ext cx="915635" cy="369332"/>
          </a:xfrm>
          <a:prstGeom prst="rect">
            <a:avLst/>
          </a:prstGeom>
          <a:noFill/>
        </p:spPr>
        <p:txBody>
          <a:bodyPr wrap="none" rtlCol="0">
            <a:spAutoFit/>
          </a:bodyPr>
          <a:lstStyle/>
          <a:p>
            <a:r>
              <a:rPr lang="en-US" dirty="0" smtClean="0"/>
              <a:t>Secure</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3978839" y="1117600"/>
            <a:ext cx="5165161" cy="2634720"/>
          </a:xfrm>
          <a:prstGeom prst="rect">
            <a:avLst/>
          </a:prstGeom>
          <a:noFill/>
          <a:ln w="9525">
            <a:noFill/>
            <a:miter lim="800000"/>
            <a:headEnd/>
            <a:tailEnd/>
          </a:ln>
        </p:spPr>
      </p:pic>
    </p:spTree>
    <p:extLst>
      <p:ext uri="{BB962C8B-B14F-4D97-AF65-F5344CB8AC3E}">
        <p14:creationId xmlns:p14="http://schemas.microsoft.com/office/powerpoint/2010/main" xmlns="" val="396128471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 y="139959"/>
            <a:ext cx="8830733" cy="655117"/>
          </a:xfrm>
        </p:spPr>
        <p:txBody>
          <a:bodyPr/>
          <a:lstStyle/>
          <a:p>
            <a:r>
              <a:rPr lang="en-US" i="1" dirty="0" smtClean="0"/>
              <a:t>Examples of Acceptable Practice</a:t>
            </a:r>
            <a:br>
              <a:rPr lang="en-US" i="1" dirty="0" smtClean="0"/>
            </a:br>
            <a:r>
              <a:rPr lang="en-US" i="1" dirty="0" smtClean="0"/>
              <a:t>Pediatric Unit Entrance and Exit</a:t>
            </a:r>
            <a:endParaRPr lang="en-US" i="1" dirty="0"/>
          </a:p>
        </p:txBody>
      </p:sp>
      <p:sp>
        <p:nvSpPr>
          <p:cNvPr id="11" name="Text Placeholder 10"/>
          <p:cNvSpPr>
            <a:spLocks noGrp="1"/>
          </p:cNvSpPr>
          <p:nvPr>
            <p:ph type="body" sz="quarter" idx="13"/>
          </p:nvPr>
        </p:nvSpPr>
        <p:spPr>
          <a:xfrm>
            <a:off x="245535" y="1202267"/>
            <a:ext cx="4317998" cy="4016278"/>
          </a:xfrm>
        </p:spPr>
        <p:txBody>
          <a:bodyPr>
            <a:normAutofit fontScale="62500" lnSpcReduction="20000"/>
          </a:bodyPr>
          <a:lstStyle/>
          <a:p>
            <a:pPr>
              <a:lnSpc>
                <a:spcPct val="120000"/>
              </a:lnSpc>
            </a:pPr>
            <a:r>
              <a:rPr lang="en-US" sz="2600" i="1" dirty="0" smtClean="0"/>
              <a:t>Pediatric Unit Stair Door</a:t>
            </a:r>
          </a:p>
          <a:p>
            <a:pPr>
              <a:lnSpc>
                <a:spcPct val="120000"/>
              </a:lnSpc>
            </a:pPr>
            <a:r>
              <a:rPr lang="en-US" sz="2600" dirty="0" smtClean="0"/>
              <a:t>Magnetic locks were used to lock the door</a:t>
            </a:r>
          </a:p>
          <a:p>
            <a:pPr>
              <a:lnSpc>
                <a:spcPct val="120000"/>
              </a:lnSpc>
            </a:pPr>
            <a:r>
              <a:rPr lang="en-US" sz="2600" dirty="0" smtClean="0"/>
              <a:t>Mechanical latch, non-locking were used to maintain the required fire safety</a:t>
            </a:r>
          </a:p>
          <a:p>
            <a:pPr>
              <a:lnSpc>
                <a:spcPct val="120000"/>
              </a:lnSpc>
            </a:pPr>
            <a:r>
              <a:rPr lang="en-US" sz="2600" dirty="0" smtClean="0"/>
              <a:t>Card readers on both sides of the doors, for staff entry and exit, not required by code</a:t>
            </a:r>
          </a:p>
          <a:p>
            <a:pPr>
              <a:lnSpc>
                <a:spcPct val="120000"/>
              </a:lnSpc>
            </a:pPr>
            <a:r>
              <a:rPr lang="en-US" sz="2600" dirty="0" smtClean="0"/>
              <a:t>Audio/Video intercom door stations on the egress side of the door for communication to the attending nurse station</a:t>
            </a:r>
          </a:p>
          <a:p>
            <a:pPr>
              <a:lnSpc>
                <a:spcPct val="120000"/>
              </a:lnSpc>
            </a:pPr>
            <a:r>
              <a:rPr lang="en-US" sz="2600" dirty="0" smtClean="0"/>
              <a:t>Audio/Video intercom master station, remote release and emergency break lock power button at the attending nurse station</a:t>
            </a:r>
          </a:p>
          <a:p>
            <a:pPr lvl="1"/>
            <a:endParaRPr lang="en-US" i="1" dirty="0" smtClean="0"/>
          </a:p>
          <a:p>
            <a:pPr>
              <a:buNone/>
            </a:pPr>
            <a:endParaRPr lang="en-US" dirty="0" smtClean="0"/>
          </a:p>
          <a:p>
            <a:endParaRPr lang="en-US" dirty="0" smtClean="0"/>
          </a:p>
          <a:p>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pic>
        <p:nvPicPr>
          <p:cNvPr id="1030" name="Picture 6"/>
          <p:cNvPicPr>
            <a:picLocks noChangeAspect="1" noChangeArrowheads="1"/>
          </p:cNvPicPr>
          <p:nvPr/>
        </p:nvPicPr>
        <p:blipFill>
          <a:blip r:embed="rId3" cstate="print"/>
          <a:srcRect/>
          <a:stretch>
            <a:fillRect/>
          </a:stretch>
        </p:blipFill>
        <p:spPr bwMode="auto">
          <a:xfrm>
            <a:off x="5384800" y="1084264"/>
            <a:ext cx="3476625" cy="3586860"/>
          </a:xfrm>
          <a:prstGeom prst="rect">
            <a:avLst/>
          </a:prstGeom>
          <a:noFill/>
          <a:ln w="9525">
            <a:noFill/>
            <a:miter lim="800000"/>
            <a:headEnd/>
            <a:tailEnd/>
          </a:ln>
        </p:spPr>
      </p:pic>
      <p:sp>
        <p:nvSpPr>
          <p:cNvPr id="6" name="TextBox 5"/>
          <p:cNvSpPr txBox="1"/>
          <p:nvPr/>
        </p:nvSpPr>
        <p:spPr>
          <a:xfrm>
            <a:off x="6468533" y="1481667"/>
            <a:ext cx="1172116" cy="369332"/>
          </a:xfrm>
          <a:prstGeom prst="rect">
            <a:avLst/>
          </a:prstGeom>
          <a:noFill/>
        </p:spPr>
        <p:txBody>
          <a:bodyPr wrap="none" rtlCol="0">
            <a:spAutoFit/>
          </a:bodyPr>
          <a:lstStyle/>
          <a:p>
            <a:r>
              <a:rPr lang="en-US" dirty="0" smtClean="0"/>
              <a:t>Unsecure</a:t>
            </a:r>
            <a:endParaRPr lang="en-US" dirty="0"/>
          </a:p>
        </p:txBody>
      </p:sp>
      <p:sp>
        <p:nvSpPr>
          <p:cNvPr id="7" name="Rectangle 6"/>
          <p:cNvSpPr/>
          <p:nvPr/>
        </p:nvSpPr>
        <p:spPr>
          <a:xfrm>
            <a:off x="6119542" y="4361934"/>
            <a:ext cx="915635" cy="369332"/>
          </a:xfrm>
          <a:prstGeom prst="rect">
            <a:avLst/>
          </a:prstGeom>
        </p:spPr>
        <p:txBody>
          <a:bodyPr wrap="none">
            <a:spAutoFit/>
          </a:bodyPr>
          <a:lstStyle/>
          <a:p>
            <a:r>
              <a:rPr lang="en-US" dirty="0" smtClean="0"/>
              <a:t>Secure</a:t>
            </a:r>
            <a:endParaRPr lang="en-US" dirty="0"/>
          </a:p>
        </p:txBody>
      </p:sp>
    </p:spTree>
    <p:extLst>
      <p:ext uri="{BB962C8B-B14F-4D97-AF65-F5344CB8AC3E}">
        <p14:creationId xmlns:p14="http://schemas.microsoft.com/office/powerpoint/2010/main" xmlns="" val="396128471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 y="149290"/>
            <a:ext cx="8830733" cy="655117"/>
          </a:xfrm>
        </p:spPr>
        <p:txBody>
          <a:bodyPr/>
          <a:lstStyle/>
          <a:p>
            <a:r>
              <a:rPr lang="en-US" i="1" dirty="0" smtClean="0"/>
              <a:t>Examples of Acceptable Practice</a:t>
            </a:r>
            <a:br>
              <a:rPr lang="en-US" i="1" dirty="0" smtClean="0"/>
            </a:br>
            <a:r>
              <a:rPr lang="en-US" i="1" dirty="0" smtClean="0"/>
              <a:t>Public Stair Door</a:t>
            </a:r>
            <a:endParaRPr lang="en-US" i="1" dirty="0"/>
          </a:p>
        </p:txBody>
      </p:sp>
      <p:sp>
        <p:nvSpPr>
          <p:cNvPr id="11" name="Text Placeholder 10"/>
          <p:cNvSpPr>
            <a:spLocks noGrp="1"/>
          </p:cNvSpPr>
          <p:nvPr>
            <p:ph type="body" sz="quarter" idx="13"/>
          </p:nvPr>
        </p:nvSpPr>
        <p:spPr>
          <a:xfrm>
            <a:off x="-1" y="1159933"/>
            <a:ext cx="5006109" cy="3869266"/>
          </a:xfrm>
        </p:spPr>
        <p:txBody>
          <a:bodyPr>
            <a:normAutofit fontScale="92500"/>
          </a:bodyPr>
          <a:lstStyle/>
          <a:p>
            <a:r>
              <a:rPr lang="en-US" dirty="0" smtClean="0"/>
              <a:t>Magnetic lock was used to lock the door</a:t>
            </a:r>
          </a:p>
          <a:p>
            <a:r>
              <a:rPr lang="en-US" dirty="0" smtClean="0"/>
              <a:t>Mechanical latch, non-locking was used to maintain the required fire safety</a:t>
            </a:r>
          </a:p>
          <a:p>
            <a:r>
              <a:rPr lang="en-US" dirty="0" smtClean="0"/>
              <a:t>Card reader on the stair side of the door, for staff entry and exit, not required by code</a:t>
            </a:r>
          </a:p>
          <a:p>
            <a:r>
              <a:rPr lang="en-US" dirty="0" smtClean="0"/>
              <a:t>Audio/Video intercom door stations on the egress side of the door for communication to the attending nurse station</a:t>
            </a:r>
          </a:p>
          <a:p>
            <a:r>
              <a:rPr lang="en-US" dirty="0" smtClean="0"/>
              <a:t>Audio/Video intercom master station, remote release and emergency break lock power button at the attending nurse station</a:t>
            </a:r>
          </a:p>
          <a:p>
            <a:pPr lvl="1"/>
            <a:endParaRPr lang="en-US" i="1" dirty="0" smtClean="0"/>
          </a:p>
          <a:p>
            <a:pPr>
              <a:buNone/>
            </a:pPr>
            <a:endParaRPr lang="en-US" dirty="0" smtClean="0"/>
          </a:p>
          <a:p>
            <a:endParaRPr lang="en-US" dirty="0" smtClean="0"/>
          </a:p>
          <a:p>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pic>
        <p:nvPicPr>
          <p:cNvPr id="1031" name="Picture 7"/>
          <p:cNvPicPr>
            <a:picLocks noChangeAspect="1" noChangeArrowheads="1"/>
          </p:cNvPicPr>
          <p:nvPr/>
        </p:nvPicPr>
        <p:blipFill>
          <a:blip r:embed="rId3" cstate="print"/>
          <a:srcRect/>
          <a:stretch>
            <a:fillRect/>
          </a:stretch>
        </p:blipFill>
        <p:spPr bwMode="auto">
          <a:xfrm>
            <a:off x="6470695" y="1028602"/>
            <a:ext cx="2397500" cy="4157133"/>
          </a:xfrm>
          <a:prstGeom prst="rect">
            <a:avLst/>
          </a:prstGeom>
          <a:noFill/>
          <a:ln w="9525">
            <a:noFill/>
            <a:miter lim="800000"/>
            <a:headEnd/>
            <a:tailEnd/>
          </a:ln>
        </p:spPr>
      </p:pic>
      <p:sp>
        <p:nvSpPr>
          <p:cNvPr id="6" name="TextBox 5"/>
          <p:cNvSpPr txBox="1"/>
          <p:nvPr/>
        </p:nvSpPr>
        <p:spPr>
          <a:xfrm>
            <a:off x="6946604" y="3203943"/>
            <a:ext cx="915635" cy="369332"/>
          </a:xfrm>
          <a:prstGeom prst="rect">
            <a:avLst/>
          </a:prstGeom>
          <a:noFill/>
        </p:spPr>
        <p:txBody>
          <a:bodyPr wrap="none" rtlCol="0">
            <a:spAutoFit/>
          </a:bodyPr>
          <a:lstStyle/>
          <a:p>
            <a:r>
              <a:rPr lang="en-US" dirty="0" smtClean="0"/>
              <a:t>Secure</a:t>
            </a:r>
            <a:endParaRPr lang="en-US" dirty="0"/>
          </a:p>
        </p:txBody>
      </p:sp>
      <p:sp>
        <p:nvSpPr>
          <p:cNvPr id="7" name="TextBox 6"/>
          <p:cNvSpPr txBox="1"/>
          <p:nvPr/>
        </p:nvSpPr>
        <p:spPr>
          <a:xfrm>
            <a:off x="6209414" y="4692502"/>
            <a:ext cx="1172116" cy="369332"/>
          </a:xfrm>
          <a:prstGeom prst="rect">
            <a:avLst/>
          </a:prstGeom>
          <a:noFill/>
        </p:spPr>
        <p:txBody>
          <a:bodyPr wrap="none" rtlCol="0">
            <a:spAutoFit/>
          </a:bodyPr>
          <a:lstStyle/>
          <a:p>
            <a:r>
              <a:rPr lang="en-US" dirty="0" smtClean="0"/>
              <a:t>Unsecure</a:t>
            </a:r>
            <a:endParaRPr lang="en-US" dirty="0"/>
          </a:p>
        </p:txBody>
      </p:sp>
    </p:spTree>
    <p:extLst>
      <p:ext uri="{BB962C8B-B14F-4D97-AF65-F5344CB8AC3E}">
        <p14:creationId xmlns:p14="http://schemas.microsoft.com/office/powerpoint/2010/main" xmlns="" val="396128471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 y="149291"/>
            <a:ext cx="8830733" cy="655117"/>
          </a:xfrm>
        </p:spPr>
        <p:txBody>
          <a:bodyPr/>
          <a:lstStyle/>
          <a:p>
            <a:r>
              <a:rPr lang="en-US" i="1" dirty="0" smtClean="0"/>
              <a:t>Examples of Acceptable Practice</a:t>
            </a:r>
            <a:br>
              <a:rPr lang="en-US" i="1" dirty="0" smtClean="0"/>
            </a:br>
            <a:r>
              <a:rPr lang="en-US" i="1" dirty="0" smtClean="0"/>
              <a:t>Access Control and Special Needs Application</a:t>
            </a:r>
            <a:endParaRPr lang="en-US" i="1" dirty="0"/>
          </a:p>
        </p:txBody>
      </p:sp>
      <p:sp>
        <p:nvSpPr>
          <p:cNvPr id="11" name="Text Placeholder 10"/>
          <p:cNvSpPr>
            <a:spLocks noGrp="1"/>
          </p:cNvSpPr>
          <p:nvPr>
            <p:ph type="body" sz="quarter" idx="13"/>
          </p:nvPr>
        </p:nvSpPr>
        <p:spPr>
          <a:xfrm>
            <a:off x="245535" y="1202267"/>
            <a:ext cx="4695920" cy="3987800"/>
          </a:xfrm>
        </p:spPr>
        <p:txBody>
          <a:bodyPr>
            <a:noAutofit/>
          </a:bodyPr>
          <a:lstStyle/>
          <a:p>
            <a:pPr>
              <a:spcBef>
                <a:spcPts val="0"/>
              </a:spcBef>
            </a:pPr>
            <a:r>
              <a:rPr lang="en-US" sz="1700" dirty="0" smtClean="0"/>
              <a:t>Magnetic locks were used to lock the door</a:t>
            </a:r>
          </a:p>
          <a:p>
            <a:pPr>
              <a:spcBef>
                <a:spcPts val="0"/>
              </a:spcBef>
            </a:pPr>
            <a:r>
              <a:rPr lang="en-US" sz="1700" dirty="0" smtClean="0"/>
              <a:t>Mechanical latches were not required, because these were not cross corridor doors or compartment doors</a:t>
            </a:r>
          </a:p>
          <a:p>
            <a:pPr>
              <a:spcBef>
                <a:spcPts val="0"/>
              </a:spcBef>
            </a:pPr>
            <a:r>
              <a:rPr lang="en-US" sz="1700" dirty="0" smtClean="0"/>
              <a:t>Card reader on one side of the doors, for staff entry and exit, not required by code</a:t>
            </a:r>
          </a:p>
          <a:p>
            <a:pPr>
              <a:spcBef>
                <a:spcPts val="0"/>
              </a:spcBef>
            </a:pPr>
            <a:r>
              <a:rPr lang="en-US" sz="1700" dirty="0" smtClean="0"/>
              <a:t>A motion sensor and request to exit button on the secure side of the door for free egress, access control application</a:t>
            </a:r>
          </a:p>
          <a:p>
            <a:pPr>
              <a:spcBef>
                <a:spcPts val="0"/>
              </a:spcBef>
            </a:pPr>
            <a:r>
              <a:rPr lang="en-US" sz="1700" dirty="0" smtClean="0"/>
              <a:t>Audio/Video intercom door station on the egress side of the door for communication to the attending nurse station</a:t>
            </a:r>
          </a:p>
          <a:p>
            <a:pPr>
              <a:spcBef>
                <a:spcPts val="0"/>
              </a:spcBef>
            </a:pPr>
            <a:r>
              <a:rPr lang="en-US" sz="1700" dirty="0" smtClean="0"/>
              <a:t>Audio/Video intercom master station, remote release and emergency break lock power button at the attending nurse station for the special needs application</a:t>
            </a:r>
          </a:p>
          <a:p>
            <a:pPr lvl="1">
              <a:spcBef>
                <a:spcPts val="0"/>
              </a:spcBef>
            </a:pPr>
            <a:endParaRPr lang="en-US" sz="1700" i="1" dirty="0" smtClean="0"/>
          </a:p>
          <a:p>
            <a:pPr>
              <a:spcBef>
                <a:spcPts val="0"/>
              </a:spcBef>
              <a:buNone/>
            </a:pPr>
            <a:endParaRPr lang="en-US" sz="1700" dirty="0" smtClean="0"/>
          </a:p>
          <a:p>
            <a:pPr>
              <a:spcBef>
                <a:spcPts val="0"/>
              </a:spcBef>
            </a:pPr>
            <a:endParaRPr lang="en-US" sz="1700" dirty="0" smtClean="0"/>
          </a:p>
          <a:p>
            <a:pPr>
              <a:spcBef>
                <a:spcPts val="0"/>
              </a:spcBef>
            </a:pPr>
            <a:endParaRPr lang="en-US" sz="17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pic>
        <p:nvPicPr>
          <p:cNvPr id="4098" name="Picture 2"/>
          <p:cNvPicPr>
            <a:picLocks noChangeAspect="1" noChangeArrowheads="1"/>
          </p:cNvPicPr>
          <p:nvPr/>
        </p:nvPicPr>
        <p:blipFill>
          <a:blip r:embed="rId3" cstate="print"/>
          <a:srcRect/>
          <a:stretch>
            <a:fillRect/>
          </a:stretch>
        </p:blipFill>
        <p:spPr bwMode="auto">
          <a:xfrm>
            <a:off x="6065520" y="1037167"/>
            <a:ext cx="2907030" cy="4152900"/>
          </a:xfrm>
          <a:prstGeom prst="rect">
            <a:avLst/>
          </a:prstGeom>
          <a:noFill/>
          <a:ln w="9525">
            <a:noFill/>
            <a:miter lim="800000"/>
            <a:headEnd/>
            <a:tailEnd/>
          </a:ln>
        </p:spPr>
      </p:pic>
      <p:sp>
        <p:nvSpPr>
          <p:cNvPr id="6" name="TextBox 5"/>
          <p:cNvSpPr txBox="1"/>
          <p:nvPr/>
        </p:nvSpPr>
        <p:spPr>
          <a:xfrm>
            <a:off x="7244317" y="1552353"/>
            <a:ext cx="915635" cy="369332"/>
          </a:xfrm>
          <a:prstGeom prst="rect">
            <a:avLst/>
          </a:prstGeom>
          <a:noFill/>
        </p:spPr>
        <p:txBody>
          <a:bodyPr wrap="none" rtlCol="0">
            <a:spAutoFit/>
          </a:bodyPr>
          <a:lstStyle/>
          <a:p>
            <a:r>
              <a:rPr lang="en-US" dirty="0" smtClean="0"/>
              <a:t>Secure</a:t>
            </a:r>
            <a:endParaRPr lang="en-US" dirty="0"/>
          </a:p>
        </p:txBody>
      </p:sp>
      <p:sp>
        <p:nvSpPr>
          <p:cNvPr id="8" name="TextBox 7"/>
          <p:cNvSpPr txBox="1"/>
          <p:nvPr/>
        </p:nvSpPr>
        <p:spPr>
          <a:xfrm>
            <a:off x="6982047" y="4373525"/>
            <a:ext cx="1172116" cy="369332"/>
          </a:xfrm>
          <a:prstGeom prst="rect">
            <a:avLst/>
          </a:prstGeom>
          <a:noFill/>
        </p:spPr>
        <p:txBody>
          <a:bodyPr wrap="none" rtlCol="0">
            <a:spAutoFit/>
          </a:bodyPr>
          <a:lstStyle/>
          <a:p>
            <a:r>
              <a:rPr lang="en-US" dirty="0" smtClean="0"/>
              <a:t>Unsecure</a:t>
            </a:r>
            <a:endParaRPr lang="en-US" dirty="0"/>
          </a:p>
        </p:txBody>
      </p:sp>
    </p:spTree>
    <p:extLst>
      <p:ext uri="{BB962C8B-B14F-4D97-AF65-F5344CB8AC3E}">
        <p14:creationId xmlns:p14="http://schemas.microsoft.com/office/powerpoint/2010/main" xmlns="" val="396128471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13"/>
          <p:cNvPicPr>
            <a:picLocks noChangeAspect="1"/>
          </p:cNvPicPr>
          <p:nvPr/>
        </p:nvPicPr>
        <p:blipFill rotWithShape="1">
          <a:blip r:embed="rId2" cstate="print">
            <a:extLst>
              <a:ext uri="{28A0092B-C50C-407E-A947-70E740481C1C}">
                <a14:useLocalDpi xmlns:a14="http://schemas.microsoft.com/office/drawing/2010/main" xmlns="" val="0"/>
              </a:ext>
            </a:extLst>
          </a:blip>
          <a:srcRect l="16091" t="10075" r="22565"/>
          <a:stretch/>
        </p:blipFill>
        <p:spPr>
          <a:xfrm>
            <a:off x="5449455" y="1043707"/>
            <a:ext cx="3694541" cy="4160520"/>
          </a:xfrm>
          <a:prstGeom prst="rect">
            <a:avLst/>
          </a:prstGeom>
        </p:spPr>
      </p:pic>
      <p:sp>
        <p:nvSpPr>
          <p:cNvPr id="10" name="Title 9"/>
          <p:cNvSpPr>
            <a:spLocks noGrp="1"/>
          </p:cNvSpPr>
          <p:nvPr>
            <p:ph type="title"/>
          </p:nvPr>
        </p:nvSpPr>
        <p:spPr/>
        <p:txBody>
          <a:bodyPr/>
          <a:lstStyle/>
          <a:p>
            <a:r>
              <a:rPr lang="en-US" dirty="0" smtClean="0"/>
              <a:t>What I covered today</a:t>
            </a:r>
            <a:endParaRPr lang="en-US" dirty="0"/>
          </a:p>
        </p:txBody>
      </p:sp>
      <p:sp>
        <p:nvSpPr>
          <p:cNvPr id="11" name="Text Placeholder 10"/>
          <p:cNvSpPr>
            <a:spLocks noGrp="1"/>
          </p:cNvSpPr>
          <p:nvPr>
            <p:ph type="body" sz="quarter" idx="13"/>
          </p:nvPr>
        </p:nvSpPr>
        <p:spPr>
          <a:xfrm>
            <a:off x="245535" y="1202267"/>
            <a:ext cx="5155806" cy="4007686"/>
          </a:xfrm>
        </p:spPr>
        <p:txBody>
          <a:bodyPr>
            <a:normAutofit/>
          </a:bodyPr>
          <a:lstStyle/>
          <a:p>
            <a:pPr>
              <a:lnSpc>
                <a:spcPct val="100000"/>
              </a:lnSpc>
            </a:pPr>
            <a:r>
              <a:rPr lang="en-US" dirty="0" smtClean="0"/>
              <a:t>Some reasons why you would lock the means of egress</a:t>
            </a:r>
          </a:p>
          <a:p>
            <a:pPr>
              <a:lnSpc>
                <a:spcPct val="100000"/>
              </a:lnSpc>
            </a:pPr>
            <a:r>
              <a:rPr lang="en-US" dirty="0" smtClean="0"/>
              <a:t>The codes that apply and who is involved</a:t>
            </a:r>
          </a:p>
          <a:p>
            <a:pPr>
              <a:lnSpc>
                <a:spcPct val="100000"/>
              </a:lnSpc>
            </a:pPr>
            <a:r>
              <a:rPr lang="en-US" dirty="0" smtClean="0"/>
              <a:t>Identified and explained the special locking arrangements per NFPA 101, Chapter 7?</a:t>
            </a:r>
          </a:p>
          <a:p>
            <a:pPr>
              <a:lnSpc>
                <a:spcPct val="100000"/>
              </a:lnSpc>
            </a:pPr>
            <a:r>
              <a:rPr lang="en-US" dirty="0" smtClean="0"/>
              <a:t>Identified and explained clinical needs and special needs locking arrangements per NFPA 101, Chapter 18?</a:t>
            </a:r>
          </a:p>
          <a:p>
            <a:pPr>
              <a:lnSpc>
                <a:spcPct val="100000"/>
              </a:lnSpc>
            </a:pPr>
            <a:r>
              <a:rPr lang="en-US" dirty="0" smtClean="0"/>
              <a:t>Explained some examples of acceptable locking arrangements </a:t>
            </a:r>
          </a:p>
          <a:p>
            <a:endParaRPr lang="en-US" dirty="0" smtClean="0"/>
          </a:p>
          <a:p>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xmlns="" val="0"/>
              </a:ext>
            </a:extLst>
          </a:blip>
          <a:srcRect b="3655"/>
          <a:stretch/>
        </p:blipFill>
        <p:spPr>
          <a:xfrm>
            <a:off x="334181" y="5362819"/>
            <a:ext cx="1367449" cy="1312616"/>
          </a:xfrm>
          <a:prstGeom prst="rect">
            <a:avLst/>
          </a:prstGeom>
        </p:spPr>
      </p:pic>
    </p:spTree>
    <p:extLst>
      <p:ext uri="{BB962C8B-B14F-4D97-AF65-F5344CB8AC3E}">
        <p14:creationId xmlns:p14="http://schemas.microsoft.com/office/powerpoint/2010/main" xmlns="" val="396128471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63802</TotalTime>
  <Words>805</Words>
  <Application>Microsoft Office PowerPoint</Application>
  <PresentationFormat>On-screen Show (4:3)</PresentationFormat>
  <Paragraphs>130</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Custom Design</vt:lpstr>
      <vt:lpstr>Slide 1</vt:lpstr>
      <vt:lpstr>What will I be talking about today</vt:lpstr>
      <vt:lpstr>Why would you lock the means of egress?</vt:lpstr>
      <vt:lpstr>When you lock what codes apply and who is involved?  </vt:lpstr>
      <vt:lpstr>What are the Special Locking Arrangements from NFPA 101 Chapter 7? </vt:lpstr>
      <vt:lpstr>What are the Clinical Needs Locking Arrangements per NFPA 101 Chapter 18? </vt:lpstr>
      <vt:lpstr>Clinical Needs</vt:lpstr>
      <vt:lpstr>What are the Special Needs Locking Arrangements per NFPA 101 Chapter 18? </vt:lpstr>
      <vt:lpstr>Special Needs</vt:lpstr>
      <vt:lpstr>Examples of Acceptable Practice Pediatric Unit Stair Door</vt:lpstr>
      <vt:lpstr>Examples of Acceptable Practice Service Elevator Lobby</vt:lpstr>
      <vt:lpstr>Examples of Acceptable Practice Service Elevator Lobby</vt:lpstr>
      <vt:lpstr>Examples of Acceptable Practice Pediatric Unit Entrance and Exit</vt:lpstr>
      <vt:lpstr>Examples of Acceptable Practice Public Stair Door</vt:lpstr>
      <vt:lpstr>Examples of Acceptable Practice Access Control and Special Needs Application</vt:lpstr>
      <vt:lpstr>What I covered today</vt:lpstr>
    </vt:vector>
  </TitlesOfParts>
  <Company>TLC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ENGINEERING INNOVATIVE AND SUSTAINABLE SOLUTIONS</dc:title>
  <dc:creator>Madigan, Kim</dc:creator>
  <cp:lastModifiedBy>MMG</cp:lastModifiedBy>
  <cp:revision>5715</cp:revision>
  <cp:lastPrinted>2010-12-03T20:32:26Z</cp:lastPrinted>
  <dcterms:created xsi:type="dcterms:W3CDTF">2009-03-06T20:45:03Z</dcterms:created>
  <dcterms:modified xsi:type="dcterms:W3CDTF">2017-10-24T17:45:51Z</dcterms:modified>
</cp:coreProperties>
</file>