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233"/>
  </p:notesMasterIdLst>
  <p:sldIdLst>
    <p:sldId id="256" r:id="rId2"/>
    <p:sldId id="257" r:id="rId3"/>
    <p:sldId id="258" r:id="rId4"/>
    <p:sldId id="273" r:id="rId5"/>
    <p:sldId id="274" r:id="rId6"/>
    <p:sldId id="275" r:id="rId7"/>
    <p:sldId id="259" r:id="rId8"/>
    <p:sldId id="265" r:id="rId9"/>
    <p:sldId id="276" r:id="rId10"/>
    <p:sldId id="277" r:id="rId11"/>
    <p:sldId id="278" r:id="rId12"/>
    <p:sldId id="279" r:id="rId13"/>
    <p:sldId id="280" r:id="rId14"/>
    <p:sldId id="281" r:id="rId15"/>
    <p:sldId id="282" r:id="rId16"/>
    <p:sldId id="283" r:id="rId17"/>
    <p:sldId id="266" r:id="rId18"/>
    <p:sldId id="284" r:id="rId19"/>
    <p:sldId id="285" r:id="rId20"/>
    <p:sldId id="289" r:id="rId21"/>
    <p:sldId id="286" r:id="rId22"/>
    <p:sldId id="290" r:id="rId23"/>
    <p:sldId id="291" r:id="rId24"/>
    <p:sldId id="292" r:id="rId25"/>
    <p:sldId id="287" r:id="rId26"/>
    <p:sldId id="288" r:id="rId27"/>
    <p:sldId id="489" r:id="rId28"/>
    <p:sldId id="267" r:id="rId29"/>
    <p:sldId id="293" r:id="rId30"/>
    <p:sldId id="294" r:id="rId31"/>
    <p:sldId id="300" r:id="rId32"/>
    <p:sldId id="295" r:id="rId33"/>
    <p:sldId id="296" r:id="rId34"/>
    <p:sldId id="297" r:id="rId35"/>
    <p:sldId id="298" r:id="rId36"/>
    <p:sldId id="299" r:id="rId37"/>
    <p:sldId id="268" r:id="rId38"/>
    <p:sldId id="490" r:id="rId39"/>
    <p:sldId id="301" r:id="rId40"/>
    <p:sldId id="269" r:id="rId41"/>
    <p:sldId id="302" r:id="rId42"/>
    <p:sldId id="303" r:id="rId43"/>
    <p:sldId id="260" r:id="rId44"/>
    <p:sldId id="305" r:id="rId45"/>
    <p:sldId id="306" r:id="rId46"/>
    <p:sldId id="307" r:id="rId47"/>
    <p:sldId id="308" r:id="rId48"/>
    <p:sldId id="425" r:id="rId49"/>
    <p:sldId id="427" r:id="rId50"/>
    <p:sldId id="429" r:id="rId51"/>
    <p:sldId id="428" r:id="rId52"/>
    <p:sldId id="430" r:id="rId53"/>
    <p:sldId id="426" r:id="rId54"/>
    <p:sldId id="431" r:id="rId55"/>
    <p:sldId id="309" r:id="rId56"/>
    <p:sldId id="310" r:id="rId57"/>
    <p:sldId id="311" r:id="rId58"/>
    <p:sldId id="312" r:id="rId59"/>
    <p:sldId id="271" r:id="rId60"/>
    <p:sldId id="313" r:id="rId61"/>
    <p:sldId id="432" r:id="rId62"/>
    <p:sldId id="315" r:id="rId63"/>
    <p:sldId id="314" r:id="rId64"/>
    <p:sldId id="316" r:id="rId65"/>
    <p:sldId id="434" r:id="rId66"/>
    <p:sldId id="433" r:id="rId67"/>
    <p:sldId id="435" r:id="rId68"/>
    <p:sldId id="272" r:id="rId69"/>
    <p:sldId id="319" r:id="rId70"/>
    <p:sldId id="437" r:id="rId71"/>
    <p:sldId id="317" r:id="rId72"/>
    <p:sldId id="318" r:id="rId73"/>
    <p:sldId id="436" r:id="rId74"/>
    <p:sldId id="320" r:id="rId75"/>
    <p:sldId id="438" r:id="rId76"/>
    <p:sldId id="321" r:id="rId77"/>
    <p:sldId id="322" r:id="rId78"/>
    <p:sldId id="261" r:id="rId79"/>
    <p:sldId id="491" r:id="rId80"/>
    <p:sldId id="439" r:id="rId81"/>
    <p:sldId id="324" r:id="rId82"/>
    <p:sldId id="440" r:id="rId83"/>
    <p:sldId id="325" r:id="rId84"/>
    <p:sldId id="326" r:id="rId85"/>
    <p:sldId id="441" r:id="rId86"/>
    <p:sldId id="442" r:id="rId87"/>
    <p:sldId id="443" r:id="rId88"/>
    <p:sldId id="323" r:id="rId89"/>
    <p:sldId id="444" r:id="rId90"/>
    <p:sldId id="328" r:id="rId91"/>
    <p:sldId id="329" r:id="rId92"/>
    <p:sldId id="331" r:id="rId93"/>
    <p:sldId id="330" r:id="rId94"/>
    <p:sldId id="445" r:id="rId95"/>
    <p:sldId id="332" r:id="rId96"/>
    <p:sldId id="446" r:id="rId97"/>
    <p:sldId id="262" r:id="rId98"/>
    <p:sldId id="335" r:id="rId99"/>
    <p:sldId id="447" r:id="rId100"/>
    <p:sldId id="334" r:id="rId101"/>
    <p:sldId id="448" r:id="rId102"/>
    <p:sldId id="333" r:id="rId103"/>
    <p:sldId id="336" r:id="rId104"/>
    <p:sldId id="337" r:id="rId105"/>
    <p:sldId id="338" r:id="rId106"/>
    <p:sldId id="449" r:id="rId107"/>
    <p:sldId id="341" r:id="rId108"/>
    <p:sldId id="453" r:id="rId109"/>
    <p:sldId id="339" r:id="rId110"/>
    <p:sldId id="343" r:id="rId111"/>
    <p:sldId id="454" r:id="rId112"/>
    <p:sldId id="342" r:id="rId113"/>
    <p:sldId id="450" r:id="rId114"/>
    <p:sldId id="452" r:id="rId115"/>
    <p:sldId id="451" r:id="rId116"/>
    <p:sldId id="344" r:id="rId117"/>
    <p:sldId id="340" r:id="rId118"/>
    <p:sldId id="345" r:id="rId119"/>
    <p:sldId id="455" r:id="rId120"/>
    <p:sldId id="346" r:id="rId121"/>
    <p:sldId id="347" r:id="rId122"/>
    <p:sldId id="263" r:id="rId123"/>
    <p:sldId id="349" r:id="rId124"/>
    <p:sldId id="456" r:id="rId125"/>
    <p:sldId id="350" r:id="rId126"/>
    <p:sldId id="458" r:id="rId127"/>
    <p:sldId id="457" r:id="rId128"/>
    <p:sldId id="351" r:id="rId129"/>
    <p:sldId id="352" r:id="rId130"/>
    <p:sldId id="353" r:id="rId131"/>
    <p:sldId id="460" r:id="rId132"/>
    <p:sldId id="459" r:id="rId133"/>
    <p:sldId id="354" r:id="rId134"/>
    <p:sldId id="348" r:id="rId135"/>
    <p:sldId id="356" r:id="rId136"/>
    <p:sldId id="357" r:id="rId137"/>
    <p:sldId id="358" r:id="rId138"/>
    <p:sldId id="359" r:id="rId139"/>
    <p:sldId id="360" r:id="rId140"/>
    <p:sldId id="469" r:id="rId141"/>
    <p:sldId id="355" r:id="rId142"/>
    <p:sldId id="362" r:id="rId143"/>
    <p:sldId id="461" r:id="rId144"/>
    <p:sldId id="363" r:id="rId145"/>
    <p:sldId id="361" r:id="rId146"/>
    <p:sldId id="364" r:id="rId147"/>
    <p:sldId id="365" r:id="rId148"/>
    <p:sldId id="462" r:id="rId149"/>
    <p:sldId id="463" r:id="rId150"/>
    <p:sldId id="366" r:id="rId151"/>
    <p:sldId id="367" r:id="rId152"/>
    <p:sldId id="368" r:id="rId153"/>
    <p:sldId id="264" r:id="rId154"/>
    <p:sldId id="369" r:id="rId155"/>
    <p:sldId id="371" r:id="rId156"/>
    <p:sldId id="465" r:id="rId157"/>
    <p:sldId id="464" r:id="rId158"/>
    <p:sldId id="372" r:id="rId159"/>
    <p:sldId id="466" r:id="rId160"/>
    <p:sldId id="467" r:id="rId161"/>
    <p:sldId id="373" r:id="rId162"/>
    <p:sldId id="375" r:id="rId163"/>
    <p:sldId id="474" r:id="rId164"/>
    <p:sldId id="370" r:id="rId165"/>
    <p:sldId id="377" r:id="rId166"/>
    <p:sldId id="378" r:id="rId167"/>
    <p:sldId id="480" r:id="rId168"/>
    <p:sldId id="379" r:id="rId169"/>
    <p:sldId id="380" r:id="rId170"/>
    <p:sldId id="481" r:id="rId171"/>
    <p:sldId id="381" r:id="rId172"/>
    <p:sldId id="382" r:id="rId173"/>
    <p:sldId id="376" r:id="rId174"/>
    <p:sldId id="383" r:id="rId175"/>
    <p:sldId id="384" r:id="rId176"/>
    <p:sldId id="385" r:id="rId177"/>
    <p:sldId id="386" r:id="rId178"/>
    <p:sldId id="387" r:id="rId179"/>
    <p:sldId id="468" r:id="rId180"/>
    <p:sldId id="388" r:id="rId181"/>
    <p:sldId id="390" r:id="rId182"/>
    <p:sldId id="389" r:id="rId183"/>
    <p:sldId id="391" r:id="rId184"/>
    <p:sldId id="392" r:id="rId185"/>
    <p:sldId id="470" r:id="rId186"/>
    <p:sldId id="393" r:id="rId187"/>
    <p:sldId id="471" r:id="rId188"/>
    <p:sldId id="394" r:id="rId189"/>
    <p:sldId id="374" r:id="rId190"/>
    <p:sldId id="472" r:id="rId191"/>
    <p:sldId id="473" r:id="rId192"/>
    <p:sldId id="396" r:id="rId193"/>
    <p:sldId id="397" r:id="rId194"/>
    <p:sldId id="398" r:id="rId195"/>
    <p:sldId id="484" r:id="rId196"/>
    <p:sldId id="399" r:id="rId197"/>
    <p:sldId id="475" r:id="rId198"/>
    <p:sldId id="476" r:id="rId199"/>
    <p:sldId id="400" r:id="rId200"/>
    <p:sldId id="401" r:id="rId201"/>
    <p:sldId id="485" r:id="rId202"/>
    <p:sldId id="402" r:id="rId203"/>
    <p:sldId id="403" r:id="rId204"/>
    <p:sldId id="479" r:id="rId205"/>
    <p:sldId id="477" r:id="rId206"/>
    <p:sldId id="478" r:id="rId207"/>
    <p:sldId id="404" r:id="rId208"/>
    <p:sldId id="482" r:id="rId209"/>
    <p:sldId id="405" r:id="rId210"/>
    <p:sldId id="406" r:id="rId211"/>
    <p:sldId id="488" r:id="rId212"/>
    <p:sldId id="483" r:id="rId213"/>
    <p:sldId id="407" r:id="rId214"/>
    <p:sldId id="395" r:id="rId215"/>
    <p:sldId id="486" r:id="rId216"/>
    <p:sldId id="410" r:id="rId217"/>
    <p:sldId id="487" r:id="rId218"/>
    <p:sldId id="411" r:id="rId219"/>
    <p:sldId id="413" r:id="rId220"/>
    <p:sldId id="414" r:id="rId221"/>
    <p:sldId id="415" r:id="rId222"/>
    <p:sldId id="408" r:id="rId223"/>
    <p:sldId id="417" r:id="rId224"/>
    <p:sldId id="416" r:id="rId225"/>
    <p:sldId id="419" r:id="rId226"/>
    <p:sldId id="418" r:id="rId227"/>
    <p:sldId id="420" r:id="rId228"/>
    <p:sldId id="422" r:id="rId229"/>
    <p:sldId id="421" r:id="rId230"/>
    <p:sldId id="423" r:id="rId231"/>
    <p:sldId id="424" r:id="rId23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47"/>
  </p:normalViewPr>
  <p:slideViewPr>
    <p:cSldViewPr snapToGrid="0" snapToObjects="1">
      <p:cViewPr varScale="1">
        <p:scale>
          <a:sx n="141" d="100"/>
          <a:sy n="141" d="100"/>
        </p:scale>
        <p:origin x="800" y="20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1536"/>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theme" Target="theme/theme1.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notesMaster" Target="notesMasters/notes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viewProps" Target="viewProp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D5AFC6-9B7A-7840-A095-33535CD4E915}" type="datetimeFigureOut">
              <a:rPr lang="en-US" smtClean="0"/>
              <a:t>7/22/18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973BC3-341B-414F-BDA7-7B09D4154926}" type="slidenum">
              <a:rPr lang="en-US" smtClean="0"/>
              <a:t>‹#›</a:t>
            </a:fld>
            <a:endParaRPr lang="en-US"/>
          </a:p>
        </p:txBody>
      </p:sp>
    </p:spTree>
    <p:extLst>
      <p:ext uri="{BB962C8B-B14F-4D97-AF65-F5344CB8AC3E}">
        <p14:creationId xmlns:p14="http://schemas.microsoft.com/office/powerpoint/2010/main" val="31119679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500AF7-CFEF-7342-8EBA-DCAC2C076BC3}" type="slidenum">
              <a:rPr lang="en-US"/>
              <a:pPr/>
              <a:t>49</a:t>
            </a:fld>
            <a:endParaRPr lang="en-US"/>
          </a:p>
        </p:txBody>
      </p:sp>
      <p:sp>
        <p:nvSpPr>
          <p:cNvPr id="2283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28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94D0D4-79D7-164E-96E6-E06638CB1246}" type="slidenum">
              <a:rPr lang="en-US"/>
              <a:pPr/>
              <a:t>50</a:t>
            </a:fld>
            <a:endParaRPr lang="en-US"/>
          </a:p>
        </p:txBody>
      </p:sp>
      <p:sp>
        <p:nvSpPr>
          <p:cNvPr id="2304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30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02F67E-90D0-5141-9F4C-0826EB329FBA}" type="slidenum">
              <a:rPr lang="en-US"/>
              <a:pPr/>
              <a:t>51</a:t>
            </a:fld>
            <a:endParaRPr lang="en-US"/>
          </a:p>
        </p:txBody>
      </p:sp>
      <p:sp>
        <p:nvSpPr>
          <p:cNvPr id="454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454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E029F3-1D4C-2A40-89B7-A0B625B012AB}" type="slidenum">
              <a:rPr lang="en-US"/>
              <a:pPr/>
              <a:t>52</a:t>
            </a:fld>
            <a:endParaRPr lang="en-US"/>
          </a:p>
        </p:txBody>
      </p:sp>
      <p:sp>
        <p:nvSpPr>
          <p:cNvPr id="4853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485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973BC3-341B-414F-BDA7-7B09D4154926}" type="slidenum">
              <a:rPr lang="en-US" smtClean="0"/>
              <a:t>55</a:t>
            </a:fld>
            <a:endParaRPr lang="en-US"/>
          </a:p>
        </p:txBody>
      </p:sp>
    </p:spTree>
    <p:extLst>
      <p:ext uri="{BB962C8B-B14F-4D97-AF65-F5344CB8AC3E}">
        <p14:creationId xmlns:p14="http://schemas.microsoft.com/office/powerpoint/2010/main" val="3952670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FF00"/>
              </a:solidFill>
            </a:endParaRPr>
          </a:p>
        </p:txBody>
      </p:sp>
      <p:sp>
        <p:nvSpPr>
          <p:cNvPr id="4" name="Slide Number Placeholder 3"/>
          <p:cNvSpPr>
            <a:spLocks noGrp="1"/>
          </p:cNvSpPr>
          <p:nvPr>
            <p:ph type="sldNum" sz="quarter" idx="10"/>
          </p:nvPr>
        </p:nvSpPr>
        <p:spPr/>
        <p:txBody>
          <a:bodyPr/>
          <a:lstStyle/>
          <a:p>
            <a:fld id="{F2973BC3-341B-414F-BDA7-7B09D4154926}" type="slidenum">
              <a:rPr lang="en-US" smtClean="0"/>
              <a:t>57</a:t>
            </a:fld>
            <a:endParaRPr lang="en-US"/>
          </a:p>
        </p:txBody>
      </p:sp>
    </p:spTree>
    <p:extLst>
      <p:ext uri="{BB962C8B-B14F-4D97-AF65-F5344CB8AC3E}">
        <p14:creationId xmlns:p14="http://schemas.microsoft.com/office/powerpoint/2010/main" val="501350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973BC3-341B-414F-BDA7-7B09D4154926}" type="slidenum">
              <a:rPr lang="en-US" smtClean="0"/>
              <a:t>118</a:t>
            </a:fld>
            <a:endParaRPr lang="en-US"/>
          </a:p>
        </p:txBody>
      </p:sp>
    </p:spTree>
    <p:extLst>
      <p:ext uri="{BB962C8B-B14F-4D97-AF65-F5344CB8AC3E}">
        <p14:creationId xmlns:p14="http://schemas.microsoft.com/office/powerpoint/2010/main" val="3342743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973BC3-341B-414F-BDA7-7B09D4154926}" type="slidenum">
              <a:rPr lang="en-US" smtClean="0"/>
              <a:t>124</a:t>
            </a:fld>
            <a:endParaRPr lang="en-US"/>
          </a:p>
        </p:txBody>
      </p:sp>
    </p:spTree>
    <p:extLst>
      <p:ext uri="{BB962C8B-B14F-4D97-AF65-F5344CB8AC3E}">
        <p14:creationId xmlns:p14="http://schemas.microsoft.com/office/powerpoint/2010/main" val="2219931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973BC3-341B-414F-BDA7-7B09D4154926}" type="slidenum">
              <a:rPr lang="en-US" smtClean="0"/>
              <a:t>178</a:t>
            </a:fld>
            <a:endParaRPr lang="en-US"/>
          </a:p>
        </p:txBody>
      </p:sp>
    </p:spTree>
    <p:extLst>
      <p:ext uri="{BB962C8B-B14F-4D97-AF65-F5344CB8AC3E}">
        <p14:creationId xmlns:p14="http://schemas.microsoft.com/office/powerpoint/2010/main" val="35423098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5143500"/>
          </a:xfrm>
          <a:prstGeom prst="rect">
            <a:avLst/>
          </a:prstGeom>
        </p:spPr>
      </p:pic>
      <p:sp>
        <p:nvSpPr>
          <p:cNvPr id="2" name="Title 1"/>
          <p:cNvSpPr>
            <a:spLocks noGrp="1"/>
          </p:cNvSpPr>
          <p:nvPr>
            <p:ph type="ctrTitle"/>
          </p:nvPr>
        </p:nvSpPr>
        <p:spPr>
          <a:xfrm>
            <a:off x="571500" y="1257301"/>
            <a:ext cx="8001000" cy="1818575"/>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571500" y="3314700"/>
            <a:ext cx="8001000" cy="9144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A4395045-D97D-ED4A-82CE-124637CB210B}" type="datetimeFigureOut">
              <a:rPr lang="en-US" smtClean="0"/>
              <a:pPr/>
              <a:t>7/22/18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pPr/>
              <a:t>‹#›</a:t>
            </a:fld>
            <a:endParaRPr lang="en-US"/>
          </a:p>
        </p:txBody>
      </p:sp>
      <p:pic>
        <p:nvPicPr>
          <p:cNvPr id="9" name="Picture 8" descr="standardRule.png"/>
          <p:cNvPicPr>
            <a:picLocks noChangeAspect="1"/>
          </p:cNvPicPr>
          <p:nvPr/>
        </p:nvPicPr>
        <p:blipFill>
          <a:blip r:embed="rId3"/>
          <a:stretch>
            <a:fillRect/>
          </a:stretch>
        </p:blipFill>
        <p:spPr>
          <a:xfrm>
            <a:off x="2705100" y="314325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A4395045-D97D-ED4A-82CE-124637CB210B}" type="datetimeFigureOut">
              <a:rPr lang="en-US" smtClean="0"/>
              <a:pPr/>
              <a:t>7/22/18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CFE132-858E-E44D-976A-C71538131141}" type="slidenum">
              <a:rPr lang="en-US" smtClean="0"/>
              <a:pPr/>
              <a:t>‹#›</a:t>
            </a:fld>
            <a:endParaRPr lang="en-US"/>
          </a:p>
        </p:txBody>
      </p:sp>
      <p:pic>
        <p:nvPicPr>
          <p:cNvPr id="8" name="Picture 7" descr="standardRule.png"/>
          <p:cNvPicPr>
            <a:picLocks noChangeAspect="1"/>
          </p:cNvPicPr>
          <p:nvPr/>
        </p:nvPicPr>
        <p:blipFill>
          <a:blip r:embed="rId2"/>
          <a:stretch>
            <a:fillRect/>
          </a:stretch>
        </p:blipFill>
        <p:spPr>
          <a:xfrm>
            <a:off x="2705100" y="114300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3 Pictur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5143500"/>
          </a:xfrm>
          <a:prstGeom prst="rect">
            <a:avLst/>
          </a:prstGeom>
        </p:spPr>
      </p:pic>
      <p:sp>
        <p:nvSpPr>
          <p:cNvPr id="2" name="Title 1"/>
          <p:cNvSpPr>
            <a:spLocks noGrp="1"/>
          </p:cNvSpPr>
          <p:nvPr>
            <p:ph type="ctrTitle"/>
          </p:nvPr>
        </p:nvSpPr>
        <p:spPr>
          <a:xfrm>
            <a:off x="571500" y="1543051"/>
            <a:ext cx="8001000" cy="1818575"/>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571500" y="3600450"/>
            <a:ext cx="8001000" cy="9144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A4395045-D97D-ED4A-82CE-124637CB210B}" type="datetimeFigureOut">
              <a:rPr lang="en-US" smtClean="0"/>
              <a:pPr/>
              <a:t>7/22/18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CFE132-858E-E44D-976A-C71538131141}" type="slidenum">
              <a:rPr lang="en-US" smtClean="0"/>
              <a:pPr/>
              <a:t>‹#›</a:t>
            </a:fld>
            <a:endParaRPr lang="en-US"/>
          </a:p>
        </p:txBody>
      </p:sp>
      <p:pic>
        <p:nvPicPr>
          <p:cNvPr id="9" name="Picture 8" descr="standardRule.png"/>
          <p:cNvPicPr>
            <a:picLocks noChangeAspect="1"/>
          </p:cNvPicPr>
          <p:nvPr/>
        </p:nvPicPr>
        <p:blipFill>
          <a:blip r:embed="rId3"/>
          <a:stretch>
            <a:fillRect/>
          </a:stretch>
        </p:blipFill>
        <p:spPr>
          <a:xfrm>
            <a:off x="2705100" y="3429000"/>
            <a:ext cx="3733800" cy="1143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a:stretch>
            <a:fillRect/>
          </a:stretch>
        </p:blipFill>
        <p:spPr>
          <a:xfrm rot="21366660">
            <a:off x="5138374" y="449880"/>
            <a:ext cx="1610332" cy="1518836"/>
          </a:xfrm>
          <a:prstGeom prst="rect">
            <a:avLst/>
          </a:prstGeom>
        </p:spPr>
      </p:pic>
      <p:pic>
        <p:nvPicPr>
          <p:cNvPr id="11" name="Picture 10" descr="pictureStamp-Frame.png"/>
          <p:cNvPicPr>
            <a:picLocks noChangeAspect="1"/>
          </p:cNvPicPr>
          <p:nvPr/>
        </p:nvPicPr>
        <p:blipFill>
          <a:blip r:embed="rId4"/>
          <a:stretch>
            <a:fillRect/>
          </a:stretch>
        </p:blipFill>
        <p:spPr>
          <a:xfrm rot="21329776">
            <a:off x="2072772" y="416540"/>
            <a:ext cx="1610332" cy="1518836"/>
          </a:xfrm>
          <a:prstGeom prst="rect">
            <a:avLst/>
          </a:prstGeom>
        </p:spPr>
      </p:pic>
      <p:sp>
        <p:nvSpPr>
          <p:cNvPr id="12" name="Picture Placeholder 2"/>
          <p:cNvSpPr>
            <a:spLocks noGrp="1"/>
          </p:cNvSpPr>
          <p:nvPr>
            <p:ph type="pic" idx="14"/>
          </p:nvPr>
        </p:nvSpPr>
        <p:spPr>
          <a:xfrm rot="21254634">
            <a:off x="2256146" y="551879"/>
            <a:ext cx="1243584" cy="1248156"/>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3" name="Picture Placeholder 2"/>
          <p:cNvSpPr>
            <a:spLocks noGrp="1"/>
          </p:cNvSpPr>
          <p:nvPr>
            <p:ph type="pic" idx="15"/>
          </p:nvPr>
        </p:nvSpPr>
        <p:spPr>
          <a:xfrm rot="21315648">
            <a:off x="5321748" y="585219"/>
            <a:ext cx="1243584" cy="1248156"/>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pic>
        <p:nvPicPr>
          <p:cNvPr id="14" name="Picture 13" descr="pictureStamp-Frame.png"/>
          <p:cNvPicPr>
            <a:picLocks noChangeAspect="1"/>
          </p:cNvPicPr>
          <p:nvPr/>
        </p:nvPicPr>
        <p:blipFill>
          <a:blip r:embed="rId4"/>
          <a:stretch>
            <a:fillRect/>
          </a:stretch>
        </p:blipFill>
        <p:spPr>
          <a:xfrm rot="151790">
            <a:off x="3591963" y="702012"/>
            <a:ext cx="1610332" cy="1518836"/>
          </a:xfrm>
          <a:prstGeom prst="rect">
            <a:avLst/>
          </a:prstGeom>
        </p:spPr>
      </p:pic>
      <p:sp>
        <p:nvSpPr>
          <p:cNvPr id="17" name="Picture Placeholder 2"/>
          <p:cNvSpPr>
            <a:spLocks noGrp="1"/>
          </p:cNvSpPr>
          <p:nvPr>
            <p:ph type="pic" idx="17"/>
          </p:nvPr>
        </p:nvSpPr>
        <p:spPr>
          <a:xfrm rot="100778">
            <a:off x="3775337" y="837351"/>
            <a:ext cx="1243584" cy="1248156"/>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1500" y="962025"/>
            <a:ext cx="8001000" cy="1438275"/>
          </a:xfrm>
        </p:spPr>
        <p:txBody>
          <a:bodyPr anchor="b" anchorCtr="0">
            <a:noAutofit/>
          </a:bodyPr>
          <a:lstStyle>
            <a:lvl1pPr algn="ctr">
              <a:defRPr sz="5600" b="0" cap="none" baseline="0">
                <a:solidFill>
                  <a:schemeClr val="tx1"/>
                </a:solidFill>
              </a:defRPr>
            </a:lvl1pPr>
          </a:lstStyle>
          <a:p>
            <a:r>
              <a:rPr lang="en-US" dirty="0"/>
              <a:t>Click to edit Master title style</a:t>
            </a:r>
            <a:endParaRPr dirty="0"/>
          </a:p>
        </p:txBody>
      </p:sp>
      <p:sp>
        <p:nvSpPr>
          <p:cNvPr id="3" name="Text Placeholder 2"/>
          <p:cNvSpPr>
            <a:spLocks noGrp="1"/>
          </p:cNvSpPr>
          <p:nvPr>
            <p:ph type="body" idx="1"/>
          </p:nvPr>
        </p:nvSpPr>
        <p:spPr>
          <a:xfrm>
            <a:off x="571500" y="2733115"/>
            <a:ext cx="8001000" cy="625289"/>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395045-D97D-ED4A-82CE-124637CB210B}" type="datetimeFigureOut">
              <a:rPr lang="en-US" smtClean="0"/>
              <a:pPr/>
              <a:t>7/22/18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CFE132-858E-E44D-976A-C71538131141}" type="slidenum">
              <a:rPr lang="en-US" smtClean="0"/>
              <a:pPr/>
              <a:t>‹#›</a:t>
            </a:fld>
            <a:endParaRPr lang="en-US"/>
          </a:p>
        </p:txBody>
      </p:sp>
      <p:pic>
        <p:nvPicPr>
          <p:cNvPr id="9" name="Picture 8" descr="standardRule.png"/>
          <p:cNvPicPr>
            <a:picLocks noChangeAspect="1"/>
          </p:cNvPicPr>
          <p:nvPr/>
        </p:nvPicPr>
        <p:blipFill>
          <a:blip r:embed="rId2"/>
          <a:stretch>
            <a:fillRect/>
          </a:stretch>
        </p:blipFill>
        <p:spPr>
          <a:xfrm>
            <a:off x="2705100" y="251460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205979"/>
            <a:ext cx="8001000" cy="857250"/>
          </a:xfrm>
        </p:spPr>
        <p:txBody>
          <a:bodyPr/>
          <a:lstStyle/>
          <a:p>
            <a:r>
              <a:rPr lang="en-US"/>
              <a:t>Click to edit Master title style</a:t>
            </a:r>
            <a:endParaRPr/>
          </a:p>
        </p:txBody>
      </p:sp>
      <p:sp>
        <p:nvSpPr>
          <p:cNvPr id="3" name="Content Placeholder 2"/>
          <p:cNvSpPr>
            <a:spLocks noGrp="1"/>
          </p:cNvSpPr>
          <p:nvPr>
            <p:ph sz="half" idx="1"/>
          </p:nvPr>
        </p:nvSpPr>
        <p:spPr>
          <a:xfrm>
            <a:off x="571500" y="1452563"/>
            <a:ext cx="3749040" cy="3076575"/>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823460" y="1452563"/>
            <a:ext cx="3749040" cy="3076575"/>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A4395045-D97D-ED4A-82CE-124637CB210B}" type="datetimeFigureOut">
              <a:rPr lang="en-US" smtClean="0"/>
              <a:pPr/>
              <a:t>7/22/18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CFE132-858E-E44D-976A-C71538131141}" type="slidenum">
              <a:rPr lang="en-US" smtClean="0"/>
              <a:pPr/>
              <a:t>‹#›</a:t>
            </a:fld>
            <a:endParaRPr lang="en-US"/>
          </a:p>
        </p:txBody>
      </p:sp>
      <p:pic>
        <p:nvPicPr>
          <p:cNvPr id="9" name="Picture 8" descr="standardRule.png"/>
          <p:cNvPicPr>
            <a:picLocks noChangeAspect="1"/>
          </p:cNvPicPr>
          <p:nvPr/>
        </p:nvPicPr>
        <p:blipFill>
          <a:blip r:embed="rId2"/>
          <a:stretch>
            <a:fillRect/>
          </a:stretch>
        </p:blipFill>
        <p:spPr>
          <a:xfrm>
            <a:off x="2705100" y="114300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205979"/>
            <a:ext cx="8001000" cy="85725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71500" y="1406128"/>
            <a:ext cx="3749040" cy="47982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1500" y="1943100"/>
            <a:ext cx="3749040" cy="2586038"/>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823460" y="1406128"/>
            <a:ext cx="3749040" cy="47982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3460" y="1943100"/>
            <a:ext cx="3749040" cy="2586038"/>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A4395045-D97D-ED4A-82CE-124637CB210B}" type="datetimeFigureOut">
              <a:rPr lang="en-US" smtClean="0"/>
              <a:pPr/>
              <a:t>7/22/18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CFE132-858E-E44D-976A-C71538131141}" type="slidenum">
              <a:rPr lang="en-US" smtClean="0"/>
              <a:pPr/>
              <a:t>‹#›</a:t>
            </a:fld>
            <a:endParaRPr lang="en-US"/>
          </a:p>
        </p:txBody>
      </p:sp>
      <p:pic>
        <p:nvPicPr>
          <p:cNvPr id="11" name="Picture 10" descr="standardRule.png"/>
          <p:cNvPicPr>
            <a:picLocks noChangeAspect="1"/>
          </p:cNvPicPr>
          <p:nvPr/>
        </p:nvPicPr>
        <p:blipFill>
          <a:blip r:embed="rId2"/>
          <a:stretch>
            <a:fillRect/>
          </a:stretch>
        </p:blipFill>
        <p:spPr>
          <a:xfrm>
            <a:off x="2705100" y="114300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A4395045-D97D-ED4A-82CE-124637CB210B}" type="datetimeFigureOut">
              <a:rPr lang="en-US" smtClean="0"/>
              <a:pPr/>
              <a:t>7/22/18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CFE132-858E-E44D-976A-C7153813114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395045-D97D-ED4A-82CE-124637CB210B}" type="datetimeFigureOut">
              <a:rPr lang="en-US" smtClean="0"/>
              <a:pPr/>
              <a:t>7/22/18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CFE132-858E-E44D-976A-C7153813114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6153" y="332814"/>
            <a:ext cx="3749040" cy="1280833"/>
          </a:xfrm>
        </p:spPr>
        <p:txBody>
          <a:bodyPr anchor="b">
            <a:noAutofit/>
          </a:bodyPr>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827494" y="322730"/>
            <a:ext cx="3749040" cy="4206408"/>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96153" y="1916205"/>
            <a:ext cx="3749040" cy="2359960"/>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395045-D97D-ED4A-82CE-124637CB210B}" type="datetimeFigureOut">
              <a:rPr lang="en-US" smtClean="0"/>
              <a:pPr/>
              <a:t>7/22/18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CFE132-858E-E44D-976A-C71538131141}" type="slidenum">
              <a:rPr lang="en-US" smtClean="0"/>
              <a:pPr/>
              <a:t>‹#›</a:t>
            </a:fld>
            <a:endParaRPr lang="en-US"/>
          </a:p>
        </p:txBody>
      </p:sp>
      <p:pic>
        <p:nvPicPr>
          <p:cNvPr id="9" name="Picture 8" descr="shortRule.png"/>
          <p:cNvPicPr>
            <a:picLocks noChangeAspect="1"/>
          </p:cNvPicPr>
          <p:nvPr/>
        </p:nvPicPr>
        <p:blipFill>
          <a:blip r:embed="rId2"/>
          <a:stretch>
            <a:fillRect/>
          </a:stretch>
        </p:blipFill>
        <p:spPr>
          <a:xfrm>
            <a:off x="1222898" y="1729207"/>
            <a:ext cx="2495550" cy="71438"/>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325957"/>
            <a:ext cx="3749040" cy="1282446"/>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94360" y="1913382"/>
            <a:ext cx="3749040" cy="2359152"/>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395045-D97D-ED4A-82CE-124637CB210B}" type="datetimeFigureOut">
              <a:rPr lang="en-US" smtClean="0"/>
              <a:pPr/>
              <a:t>7/22/18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CFE132-858E-E44D-976A-C71538131141}" type="slidenum">
              <a:rPr lang="en-US" smtClean="0"/>
              <a:pPr/>
              <a:t>‹#›</a:t>
            </a:fld>
            <a:endParaRPr lang="en-US"/>
          </a:p>
        </p:txBody>
      </p:sp>
      <p:pic>
        <p:nvPicPr>
          <p:cNvPr id="8" name="Picture 7" descr="shortRule.png"/>
          <p:cNvPicPr>
            <a:picLocks noChangeAspect="1"/>
          </p:cNvPicPr>
          <p:nvPr/>
        </p:nvPicPr>
        <p:blipFill>
          <a:blip r:embed="rId2"/>
          <a:stretch>
            <a:fillRect/>
          </a:stretch>
        </p:blipFill>
        <p:spPr>
          <a:xfrm>
            <a:off x="1222898" y="1729207"/>
            <a:ext cx="2495550" cy="71438"/>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a:stretch>
            <a:fillRect/>
          </a:stretch>
        </p:blipFill>
        <p:spPr>
          <a:xfrm rot="308222">
            <a:off x="6798021" y="403945"/>
            <a:ext cx="1808485" cy="387533"/>
          </a:xfrm>
          <a:prstGeom prst="rect">
            <a:avLst/>
          </a:prstGeom>
        </p:spPr>
      </p:pic>
      <p:sp>
        <p:nvSpPr>
          <p:cNvPr id="3" name="Picture Placeholder 2"/>
          <p:cNvSpPr>
            <a:spLocks noGrp="1"/>
          </p:cNvSpPr>
          <p:nvPr>
            <p:ph type="pic" idx="1"/>
          </p:nvPr>
        </p:nvSpPr>
        <p:spPr>
          <a:xfrm rot="150174">
            <a:off x="4827538" y="627152"/>
            <a:ext cx="3657600" cy="370332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5143500"/>
          </a:xfrm>
          <a:prstGeom prst="rect">
            <a:avLst/>
          </a:prstGeom>
        </p:spPr>
      </p:pic>
      <p:sp>
        <p:nvSpPr>
          <p:cNvPr id="2" name="Title 1"/>
          <p:cNvSpPr>
            <a:spLocks noGrp="1"/>
          </p:cNvSpPr>
          <p:nvPr>
            <p:ph type="title"/>
          </p:nvPr>
        </p:nvSpPr>
        <p:spPr>
          <a:xfrm>
            <a:off x="571500" y="2193619"/>
            <a:ext cx="8001000" cy="1282446"/>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71500" y="3600450"/>
            <a:ext cx="8001000" cy="9144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395045-D97D-ED4A-82CE-124637CB210B}" type="datetimeFigureOut">
              <a:rPr lang="en-US" smtClean="0"/>
              <a:pPr/>
              <a:t>7/22/18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CFE132-858E-E44D-976A-C71538131141}" type="slidenum">
              <a:rPr lang="en-US" smtClean="0"/>
              <a:pPr/>
              <a:t>‹#›</a:t>
            </a:fld>
            <a:endParaRPr lang="en-US"/>
          </a:p>
        </p:txBody>
      </p:sp>
      <p:pic>
        <p:nvPicPr>
          <p:cNvPr id="8" name="Picture 7" descr="shortRule.png"/>
          <p:cNvPicPr>
            <a:picLocks noChangeAspect="1"/>
          </p:cNvPicPr>
          <p:nvPr/>
        </p:nvPicPr>
        <p:blipFill>
          <a:blip r:embed="rId3"/>
          <a:stretch>
            <a:fillRect/>
          </a:stretch>
        </p:blipFill>
        <p:spPr>
          <a:xfrm>
            <a:off x="3324225" y="3499597"/>
            <a:ext cx="2495550" cy="71438"/>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2359667" y="343778"/>
            <a:ext cx="4424669" cy="2309343"/>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2 Pictures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5143500"/>
          </a:xfrm>
          <a:prstGeom prst="rect">
            <a:avLst/>
          </a:prstGeom>
        </p:spPr>
      </p:pic>
      <p:pic>
        <p:nvPicPr>
          <p:cNvPr id="11" name="Picture 10" descr="parAvion.png"/>
          <p:cNvPicPr>
            <a:picLocks noChangeAspect="1"/>
          </p:cNvPicPr>
          <p:nvPr/>
        </p:nvPicPr>
        <p:blipFill>
          <a:blip r:embed="rId3"/>
          <a:stretch>
            <a:fillRect/>
          </a:stretch>
        </p:blipFill>
        <p:spPr>
          <a:xfrm rot="308222">
            <a:off x="6835967" y="209016"/>
            <a:ext cx="1695954" cy="363419"/>
          </a:xfrm>
          <a:prstGeom prst="rect">
            <a:avLst/>
          </a:prstGeom>
        </p:spPr>
      </p:pic>
      <p:sp>
        <p:nvSpPr>
          <p:cNvPr id="2" name="Title 1"/>
          <p:cNvSpPr>
            <a:spLocks noGrp="1"/>
          </p:cNvSpPr>
          <p:nvPr>
            <p:ph type="title"/>
          </p:nvPr>
        </p:nvSpPr>
        <p:spPr>
          <a:xfrm>
            <a:off x="571500" y="2193619"/>
            <a:ext cx="8001000" cy="1282446"/>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71500" y="3600450"/>
            <a:ext cx="8001000" cy="9144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395045-D97D-ED4A-82CE-124637CB210B}" type="datetimeFigureOut">
              <a:rPr lang="en-US" smtClean="0"/>
              <a:pPr/>
              <a:t>7/22/18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CFE132-858E-E44D-976A-C71538131141}" type="slidenum">
              <a:rPr lang="en-US" smtClean="0"/>
              <a:pPr/>
              <a:t>‹#›</a:t>
            </a:fld>
            <a:endParaRPr lang="en-US"/>
          </a:p>
        </p:txBody>
      </p:sp>
      <p:pic>
        <p:nvPicPr>
          <p:cNvPr id="8" name="Picture 7" descr="shortRule.png"/>
          <p:cNvPicPr>
            <a:picLocks noChangeAspect="1"/>
          </p:cNvPicPr>
          <p:nvPr/>
        </p:nvPicPr>
        <p:blipFill>
          <a:blip r:embed="rId4"/>
          <a:stretch>
            <a:fillRect/>
          </a:stretch>
        </p:blipFill>
        <p:spPr>
          <a:xfrm>
            <a:off x="3324225" y="3499597"/>
            <a:ext cx="2495550" cy="71438"/>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a:stretch>
            <a:fillRect/>
          </a:stretch>
        </p:blipFill>
        <p:spPr>
          <a:xfrm rot="20785255">
            <a:off x="2866028" y="2386819"/>
            <a:ext cx="1695954" cy="363419"/>
          </a:xfrm>
          <a:prstGeom prst="rect">
            <a:avLst/>
          </a:prstGeom>
        </p:spPr>
      </p:pic>
      <p:sp>
        <p:nvSpPr>
          <p:cNvPr id="10" name="Picture Placeholder 2"/>
          <p:cNvSpPr>
            <a:spLocks noGrp="1"/>
          </p:cNvSpPr>
          <p:nvPr>
            <p:ph type="pic" idx="13"/>
          </p:nvPr>
        </p:nvSpPr>
        <p:spPr>
          <a:xfrm rot="150321">
            <a:off x="4329930" y="410080"/>
            <a:ext cx="4163077" cy="2220860"/>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1380673">
            <a:off x="699763" y="338383"/>
            <a:ext cx="4163077" cy="2220860"/>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3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5143500"/>
          </a:xfrm>
          <a:prstGeom prst="rect">
            <a:avLst/>
          </a:prstGeom>
        </p:spPr>
      </p:pic>
      <p:sp>
        <p:nvSpPr>
          <p:cNvPr id="4" name="Text Placeholder 3"/>
          <p:cNvSpPr>
            <a:spLocks noGrp="1"/>
          </p:cNvSpPr>
          <p:nvPr>
            <p:ph type="body" sz="half" idx="2"/>
          </p:nvPr>
        </p:nvSpPr>
        <p:spPr>
          <a:xfrm>
            <a:off x="4983480" y="3600450"/>
            <a:ext cx="3246120" cy="89154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395045-D97D-ED4A-82CE-124637CB210B}" type="datetimeFigureOut">
              <a:rPr lang="en-US" smtClean="0"/>
              <a:pPr/>
              <a:t>7/22/18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CFE132-858E-E44D-976A-C71538131141}" type="slidenum">
              <a:rPr lang="en-US" smtClean="0"/>
              <a:pPr/>
              <a:t>‹#›</a:t>
            </a:fld>
            <a:endParaRPr lang="en-US"/>
          </a:p>
        </p:txBody>
      </p:sp>
      <p:sp>
        <p:nvSpPr>
          <p:cNvPr id="10" name="Picture Placeholder 2"/>
          <p:cNvSpPr>
            <a:spLocks noGrp="1"/>
          </p:cNvSpPr>
          <p:nvPr>
            <p:ph type="pic" idx="13"/>
          </p:nvPr>
        </p:nvSpPr>
        <p:spPr>
          <a:xfrm rot="253865">
            <a:off x="4415568" y="276833"/>
            <a:ext cx="3794703" cy="2047325"/>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0973137">
            <a:off x="530125" y="473370"/>
            <a:ext cx="3837559" cy="195321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4" name="Picture Placeholder 2"/>
          <p:cNvSpPr>
            <a:spLocks noGrp="1"/>
          </p:cNvSpPr>
          <p:nvPr>
            <p:ph type="pic" idx="14"/>
          </p:nvPr>
        </p:nvSpPr>
        <p:spPr>
          <a:xfrm rot="470783">
            <a:off x="708566" y="2302968"/>
            <a:ext cx="3918749" cy="2120638"/>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1" name="Title 1"/>
          <p:cNvSpPr>
            <a:spLocks noGrp="1"/>
          </p:cNvSpPr>
          <p:nvPr>
            <p:ph type="title"/>
          </p:nvPr>
        </p:nvSpPr>
        <p:spPr>
          <a:xfrm rot="21240000">
            <a:off x="4717562" y="2547116"/>
            <a:ext cx="3474720" cy="82296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4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5143500"/>
          </a:xfrm>
          <a:prstGeom prst="rect">
            <a:avLst/>
          </a:prstGeom>
        </p:spPr>
      </p:pic>
      <p:sp>
        <p:nvSpPr>
          <p:cNvPr id="4" name="Text Placeholder 3"/>
          <p:cNvSpPr>
            <a:spLocks noGrp="1"/>
          </p:cNvSpPr>
          <p:nvPr>
            <p:ph type="body" sz="half" idx="2"/>
          </p:nvPr>
        </p:nvSpPr>
        <p:spPr>
          <a:xfrm>
            <a:off x="762000" y="3657600"/>
            <a:ext cx="3048000" cy="89154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395045-D97D-ED4A-82CE-124637CB210B}" type="datetimeFigureOut">
              <a:rPr lang="en-US" smtClean="0"/>
              <a:pPr/>
              <a:t>7/22/18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CFE132-858E-E44D-976A-C71538131141}" type="slidenum">
              <a:rPr lang="en-US" smtClean="0"/>
              <a:pPr/>
              <a:t>‹#›</a:t>
            </a:fld>
            <a:endParaRPr lang="en-US"/>
          </a:p>
        </p:txBody>
      </p:sp>
      <p:pic>
        <p:nvPicPr>
          <p:cNvPr id="15" name="Picture 14" descr="parAvion.png"/>
          <p:cNvPicPr>
            <a:picLocks noChangeAspect="1"/>
          </p:cNvPicPr>
          <p:nvPr/>
        </p:nvPicPr>
        <p:blipFill>
          <a:blip r:embed="rId3"/>
          <a:stretch>
            <a:fillRect/>
          </a:stretch>
        </p:blipFill>
        <p:spPr>
          <a:xfrm rot="308222">
            <a:off x="7428516" y="1964433"/>
            <a:ext cx="1580737" cy="338729"/>
          </a:xfrm>
          <a:prstGeom prst="rect">
            <a:avLst/>
          </a:prstGeom>
        </p:spPr>
      </p:pic>
      <p:pic>
        <p:nvPicPr>
          <p:cNvPr id="11" name="Picture 10" descr="pictureStamp-Frame.png"/>
          <p:cNvPicPr>
            <a:picLocks noChangeAspect="1"/>
          </p:cNvPicPr>
          <p:nvPr/>
        </p:nvPicPr>
        <p:blipFill>
          <a:blip r:embed="rId4"/>
          <a:stretch>
            <a:fillRect/>
          </a:stretch>
        </p:blipFill>
        <p:spPr>
          <a:xfrm rot="322260">
            <a:off x="6339646" y="453241"/>
            <a:ext cx="1610332" cy="1518836"/>
          </a:xfrm>
          <a:prstGeom prst="rect">
            <a:avLst/>
          </a:prstGeom>
        </p:spPr>
      </p:pic>
      <p:pic>
        <p:nvPicPr>
          <p:cNvPr id="13" name="Picture 12" descr="pictureStamp-Frame.png"/>
          <p:cNvPicPr>
            <a:picLocks noChangeAspect="1"/>
          </p:cNvPicPr>
          <p:nvPr/>
        </p:nvPicPr>
        <p:blipFill>
          <a:blip r:embed="rId4"/>
          <a:stretch>
            <a:fillRect/>
          </a:stretch>
        </p:blipFill>
        <p:spPr>
          <a:xfrm rot="322260">
            <a:off x="4891846" y="738991"/>
            <a:ext cx="1610332" cy="1518836"/>
          </a:xfrm>
          <a:prstGeom prst="rect">
            <a:avLst/>
          </a:prstGeom>
        </p:spPr>
      </p:pic>
      <p:sp>
        <p:nvSpPr>
          <p:cNvPr id="16" name="Picture Placeholder 2"/>
          <p:cNvSpPr>
            <a:spLocks noGrp="1"/>
          </p:cNvSpPr>
          <p:nvPr>
            <p:ph type="pic" idx="14"/>
          </p:nvPr>
        </p:nvSpPr>
        <p:spPr>
          <a:xfrm rot="247118">
            <a:off x="5075220" y="874331"/>
            <a:ext cx="1243584" cy="1248156"/>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7" name="Picture Placeholder 2"/>
          <p:cNvSpPr>
            <a:spLocks noGrp="1"/>
          </p:cNvSpPr>
          <p:nvPr>
            <p:ph type="pic" idx="15"/>
          </p:nvPr>
        </p:nvSpPr>
        <p:spPr>
          <a:xfrm rot="271248">
            <a:off x="6523020" y="588581"/>
            <a:ext cx="1243584" cy="1248156"/>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0" name="Picture Placeholder 2"/>
          <p:cNvSpPr>
            <a:spLocks noGrp="1"/>
          </p:cNvSpPr>
          <p:nvPr>
            <p:ph type="pic" idx="13"/>
          </p:nvPr>
        </p:nvSpPr>
        <p:spPr>
          <a:xfrm rot="253865">
            <a:off x="4519045" y="2155274"/>
            <a:ext cx="3931920" cy="212598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1193488">
            <a:off x="610678" y="337976"/>
            <a:ext cx="3931920" cy="212598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4" name="Title 1"/>
          <p:cNvSpPr>
            <a:spLocks noGrp="1"/>
          </p:cNvSpPr>
          <p:nvPr>
            <p:ph type="title"/>
          </p:nvPr>
        </p:nvSpPr>
        <p:spPr>
          <a:xfrm rot="21240000">
            <a:off x="455724" y="2663711"/>
            <a:ext cx="3474720" cy="82296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A4395045-D97D-ED4A-82CE-124637CB210B}" type="datetimeFigureOut">
              <a:rPr lang="en-US" smtClean="0"/>
              <a:pPr/>
              <a:t>7/22/18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CFE132-858E-E44D-976A-C71538131141}" type="slidenum">
              <a:rPr lang="en-US" smtClean="0"/>
              <a:pPr/>
              <a:t>‹#›</a:t>
            </a:fld>
            <a:endParaRPr lang="en-US"/>
          </a:p>
        </p:txBody>
      </p:sp>
      <p:pic>
        <p:nvPicPr>
          <p:cNvPr id="7" name="Picture 6" descr="standardRule.png"/>
          <p:cNvPicPr>
            <a:picLocks noChangeAspect="1"/>
          </p:cNvPicPr>
          <p:nvPr/>
        </p:nvPicPr>
        <p:blipFill>
          <a:blip r:embed="rId2"/>
          <a:stretch>
            <a:fillRect/>
          </a:stretch>
        </p:blipFill>
        <p:spPr>
          <a:xfrm>
            <a:off x="2705100" y="1143000"/>
            <a:ext cx="3733800" cy="1143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635" y="433387"/>
            <a:ext cx="1882589" cy="4095751"/>
          </a:xfrm>
        </p:spPr>
        <p:txBody>
          <a:bodyPr vert="eaVert"/>
          <a:lstStyle>
            <a:lvl1pPr>
              <a:defRPr sz="4400"/>
            </a:lvl1pPr>
          </a:lstStyle>
          <a:p>
            <a:r>
              <a:rPr lang="en-US"/>
              <a:t>Click to edit Master title style</a:t>
            </a:r>
            <a:endParaRPr/>
          </a:p>
        </p:txBody>
      </p:sp>
      <p:sp>
        <p:nvSpPr>
          <p:cNvPr id="3" name="Vertical Text Placeholder 2"/>
          <p:cNvSpPr>
            <a:spLocks noGrp="1"/>
          </p:cNvSpPr>
          <p:nvPr>
            <p:ph type="body" orient="vert" idx="1"/>
          </p:nvPr>
        </p:nvSpPr>
        <p:spPr>
          <a:xfrm>
            <a:off x="578224" y="433387"/>
            <a:ext cx="5768788" cy="4095751"/>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A4395045-D97D-ED4A-82CE-124637CB210B}" type="datetimeFigureOut">
              <a:rPr lang="en-US" smtClean="0"/>
              <a:pPr/>
              <a:t>7/22/18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CFE132-858E-E44D-976A-C71538131141}" type="slidenum">
              <a:rPr lang="en-US" smtClean="0"/>
              <a:pPr/>
              <a:t>‹#›</a:t>
            </a:fld>
            <a:endParaRPr lang="en-US"/>
          </a:p>
        </p:txBody>
      </p:sp>
      <p:pic>
        <p:nvPicPr>
          <p:cNvPr id="7" name="Picture 6" descr="verticalRule.png"/>
          <p:cNvPicPr>
            <a:picLocks noChangeAspect="1"/>
          </p:cNvPicPr>
          <p:nvPr/>
        </p:nvPicPr>
        <p:blipFill>
          <a:blip r:embed="rId2"/>
          <a:stretch>
            <a:fillRect/>
          </a:stretch>
        </p:blipFill>
        <p:spPr>
          <a:xfrm>
            <a:off x="6512859" y="1171575"/>
            <a:ext cx="152400" cy="28003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18"/>
          <a:stretch>
            <a:fillRect/>
          </a:stretch>
        </p:blipFill>
        <p:spPr>
          <a:xfrm>
            <a:off x="0" y="0"/>
            <a:ext cx="9144000" cy="5143500"/>
          </a:xfrm>
          <a:prstGeom prst="rect">
            <a:avLst/>
          </a:prstGeom>
        </p:spPr>
      </p:pic>
      <p:sp>
        <p:nvSpPr>
          <p:cNvPr id="5" name="Footer Placeholder 4"/>
          <p:cNvSpPr>
            <a:spLocks noGrp="1"/>
          </p:cNvSpPr>
          <p:nvPr>
            <p:ph type="ftr" sz="quarter" idx="3"/>
          </p:nvPr>
        </p:nvSpPr>
        <p:spPr>
          <a:xfrm>
            <a:off x="571500" y="4619065"/>
            <a:ext cx="3200400" cy="273844"/>
          </a:xfrm>
          <a:prstGeom prst="rect">
            <a:avLst/>
          </a:prstGeom>
        </p:spPr>
        <p:txBody>
          <a:bodyPr vert="horz" lIns="91440" tIns="45720" rIns="91440" bIns="45720" rtlCol="0" anchor="ctr"/>
          <a:lstStyle>
            <a:lvl1pPr algn="l">
              <a:defRPr sz="1200">
                <a:solidFill>
                  <a:schemeClr val="bg2"/>
                </a:solidFill>
              </a:defRPr>
            </a:lvl1pPr>
          </a:lstStyle>
          <a:p>
            <a:endParaRPr lang="en-US"/>
          </a:p>
        </p:txBody>
      </p:sp>
      <p:sp>
        <p:nvSpPr>
          <p:cNvPr id="2" name="Title Placeholder 1"/>
          <p:cNvSpPr>
            <a:spLocks noGrp="1"/>
          </p:cNvSpPr>
          <p:nvPr>
            <p:ph type="title"/>
          </p:nvPr>
        </p:nvSpPr>
        <p:spPr>
          <a:xfrm>
            <a:off x="178257" y="205979"/>
            <a:ext cx="8868260" cy="857250"/>
          </a:xfrm>
          <a:prstGeom prst="rect">
            <a:avLst/>
          </a:prstGeom>
        </p:spPr>
        <p:txBody>
          <a:bodyPr vert="horz" lIns="91440" tIns="45720" rIns="91440" bIns="45720" rtlCol="0" anchor="ctr">
            <a:noAutofit/>
          </a:bodyPr>
          <a:lstStyle/>
          <a:p>
            <a:r>
              <a:rPr lang="en-US" dirty="0"/>
              <a:t>Click to edit Master title style</a:t>
            </a:r>
            <a:endParaRPr dirty="0"/>
          </a:p>
        </p:txBody>
      </p:sp>
      <p:sp>
        <p:nvSpPr>
          <p:cNvPr id="3" name="Text Placeholder 2"/>
          <p:cNvSpPr>
            <a:spLocks noGrp="1"/>
          </p:cNvSpPr>
          <p:nvPr>
            <p:ph type="body" idx="1"/>
          </p:nvPr>
        </p:nvSpPr>
        <p:spPr>
          <a:xfrm>
            <a:off x="178257" y="1281002"/>
            <a:ext cx="8868260" cy="37204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2"/>
          </p:nvPr>
        </p:nvSpPr>
        <p:spPr>
          <a:xfrm>
            <a:off x="5372100" y="4619065"/>
            <a:ext cx="3200400" cy="273844"/>
          </a:xfrm>
          <a:prstGeom prst="rect">
            <a:avLst/>
          </a:prstGeom>
        </p:spPr>
        <p:txBody>
          <a:bodyPr vert="horz" lIns="91440" tIns="45720" rIns="91440" bIns="45720" rtlCol="0" anchor="ctr"/>
          <a:lstStyle>
            <a:lvl1pPr algn="r">
              <a:defRPr sz="1200">
                <a:solidFill>
                  <a:schemeClr val="bg2"/>
                </a:solidFill>
              </a:defRPr>
            </a:lvl1pPr>
          </a:lstStyle>
          <a:p>
            <a:fld id="{A4395045-D97D-ED4A-82CE-124637CB210B}" type="datetimeFigureOut">
              <a:rPr lang="en-US" smtClean="0"/>
              <a:pPr/>
              <a:t>7/22/18</a:t>
            </a:fld>
            <a:endParaRPr lang="en-US"/>
          </a:p>
        </p:txBody>
      </p:sp>
      <p:sp>
        <p:nvSpPr>
          <p:cNvPr id="6" name="Slide Number Placeholder 5"/>
          <p:cNvSpPr>
            <a:spLocks noGrp="1"/>
          </p:cNvSpPr>
          <p:nvPr>
            <p:ph type="sldNum" sz="quarter" idx="4"/>
          </p:nvPr>
        </p:nvSpPr>
        <p:spPr>
          <a:xfrm>
            <a:off x="4046220" y="4619065"/>
            <a:ext cx="1051560" cy="273844"/>
          </a:xfrm>
          <a:prstGeom prst="rect">
            <a:avLst/>
          </a:prstGeom>
        </p:spPr>
        <p:txBody>
          <a:bodyPr vert="horz" lIns="91440" tIns="45720" rIns="91440" bIns="45720" rtlCol="0" anchor="ctr"/>
          <a:lstStyle>
            <a:lvl1pPr algn="ctr">
              <a:defRPr sz="1200">
                <a:solidFill>
                  <a:schemeClr val="bg2"/>
                </a:solidFill>
              </a:defRPr>
            </a:lvl1pPr>
          </a:lstStyle>
          <a:p>
            <a:fld id="{FCCFE132-858E-E44D-976A-C7153813114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457200" indent="-457200" algn="l" defTabSz="914400" rtl="0" eaLnBrk="1" latinLnBrk="0" hangingPunct="1">
        <a:spcBef>
          <a:spcPts val="0"/>
        </a:spcBef>
        <a:spcAft>
          <a:spcPts val="14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78.xml"/><Relationship Id="rId3" Type="http://schemas.openxmlformats.org/officeDocument/2006/relationships/slide" Target="slide43.xml"/><Relationship Id="rId7" Type="http://schemas.openxmlformats.org/officeDocument/2006/relationships/slide" Target="slide153.xml"/><Relationship Id="rId2" Type="http://schemas.openxmlformats.org/officeDocument/2006/relationships/slide" Target="slide7.xml"/><Relationship Id="rId1" Type="http://schemas.openxmlformats.org/officeDocument/2006/relationships/slideLayout" Target="../slideLayouts/slideLayout2.xml"/><Relationship Id="rId6" Type="http://schemas.openxmlformats.org/officeDocument/2006/relationships/slide" Target="slide122.xml"/><Relationship Id="rId5" Type="http://schemas.openxmlformats.org/officeDocument/2006/relationships/slide" Target="slide98.xml"/><Relationship Id="rId4" Type="http://schemas.openxmlformats.org/officeDocument/2006/relationships/slide" Target="slide78.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40.xml"/><Relationship Id="rId4" Type="http://schemas.openxmlformats.org/officeDocument/2006/relationships/slide" Target="slide3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19.xml"/><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slide" Target="slide26.xml"/><Relationship Id="rId4" Type="http://schemas.openxmlformats.org/officeDocument/2006/relationships/slide" Target="slide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slide" Target="slide44.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6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slide" Target="slide81.xml"/><Relationship Id="rId7" Type="http://schemas.openxmlformats.org/officeDocument/2006/relationships/slide" Target="slide2.xml"/><Relationship Id="rId2" Type="http://schemas.openxmlformats.org/officeDocument/2006/relationships/slide" Target="slide79.xml"/><Relationship Id="rId1" Type="http://schemas.openxmlformats.org/officeDocument/2006/relationships/slideLayout" Target="../slideLayouts/slideLayout2.xml"/><Relationship Id="rId6" Type="http://schemas.openxmlformats.org/officeDocument/2006/relationships/slide" Target="slide93.xml"/><Relationship Id="rId5" Type="http://schemas.openxmlformats.org/officeDocument/2006/relationships/slide" Target="slide91.xml"/><Relationship Id="rId4" Type="http://schemas.openxmlformats.org/officeDocument/2006/relationships/slide" Target="slide8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99.xml"/><Relationship Id="rId7" Type="http://schemas.openxmlformats.org/officeDocument/2006/relationships/slide" Target="slide115.xml"/><Relationship Id="rId2" Type="http://schemas.openxmlformats.org/officeDocument/2006/relationships/slide" Target="slide97.xml"/><Relationship Id="rId1" Type="http://schemas.openxmlformats.org/officeDocument/2006/relationships/slideLayout" Target="../slideLayouts/slideLayout2.xml"/><Relationship Id="rId6" Type="http://schemas.openxmlformats.org/officeDocument/2006/relationships/slide" Target="slide107.xml"/><Relationship Id="rId5" Type="http://schemas.openxmlformats.org/officeDocument/2006/relationships/slide" Target="slide102.xml"/><Relationship Id="rId4" Type="http://schemas.openxmlformats.org/officeDocument/2006/relationships/slide" Target="slide10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124.xml"/><Relationship Id="rId7" Type="http://schemas.openxmlformats.org/officeDocument/2006/relationships/slide" Target="slide145.xml"/><Relationship Id="rId2" Type="http://schemas.openxmlformats.org/officeDocument/2006/relationships/slide" Target="slide123.xml"/><Relationship Id="rId1" Type="http://schemas.openxmlformats.org/officeDocument/2006/relationships/slideLayout" Target="../slideLayouts/slideLayout2.xml"/><Relationship Id="rId6" Type="http://schemas.openxmlformats.org/officeDocument/2006/relationships/slide" Target="slide141.xml"/><Relationship Id="rId5" Type="http://schemas.openxmlformats.org/officeDocument/2006/relationships/slide" Target="slide134.xml"/><Relationship Id="rId4" Type="http://schemas.openxmlformats.org/officeDocument/2006/relationships/slide" Target="slide125.xml"/><Relationship Id="rId9" Type="http://schemas.openxmlformats.org/officeDocument/2006/relationships/image" Target="../media/image15.tiff"/></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slide" Target="slide173.xml"/><Relationship Id="rId2" Type="http://schemas.openxmlformats.org/officeDocument/2006/relationships/slide" Target="slide16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slide" Target="slide18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224.xml"/><Relationship Id="rId4" Type="http://schemas.openxmlformats.org/officeDocument/2006/relationships/slide" Target="slide214.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Acts</a:t>
            </a:r>
          </a:p>
        </p:txBody>
      </p:sp>
      <p:sp>
        <p:nvSpPr>
          <p:cNvPr id="3" name="Subtitle 2"/>
          <p:cNvSpPr>
            <a:spLocks noGrp="1"/>
          </p:cNvSpPr>
          <p:nvPr>
            <p:ph type="subTitle" idx="1"/>
          </p:nvPr>
        </p:nvSpPr>
        <p:spPr/>
        <p:txBody>
          <a:bodyPr/>
          <a:lstStyle/>
          <a:p>
            <a:r>
              <a:rPr lang="en-US" dirty="0"/>
              <a:t>Written by Myron Heavin</a:t>
            </a:r>
          </a:p>
        </p:txBody>
      </p:sp>
    </p:spTree>
    <p:extLst>
      <p:ext uri="{BB962C8B-B14F-4D97-AF65-F5344CB8AC3E}">
        <p14:creationId xmlns:p14="http://schemas.microsoft.com/office/powerpoint/2010/main" val="2005656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76966"/>
            <a:ext cx="8868260" cy="894731"/>
          </a:xfrm>
        </p:spPr>
        <p:txBody>
          <a:bodyPr/>
          <a:lstStyle/>
          <a:p>
            <a:r>
              <a:rPr lang="en-US" dirty="0"/>
              <a:t>Outline of Acts</a:t>
            </a:r>
          </a:p>
        </p:txBody>
      </p:sp>
      <p:sp>
        <p:nvSpPr>
          <p:cNvPr id="3" name="Content Placeholder 2"/>
          <p:cNvSpPr>
            <a:spLocks noGrp="1"/>
          </p:cNvSpPr>
          <p:nvPr>
            <p:ph idx="1"/>
          </p:nvPr>
        </p:nvSpPr>
        <p:spPr>
          <a:xfrm>
            <a:off x="127000" y="894731"/>
            <a:ext cx="8788400" cy="4248769"/>
          </a:xfrm>
        </p:spPr>
        <p:txBody>
          <a:bodyPr>
            <a:normAutofit fontScale="92500"/>
          </a:bodyPr>
          <a:lstStyle/>
          <a:p>
            <a:pPr marL="514350" indent="-514350">
              <a:spcAft>
                <a:spcPts val="1400"/>
              </a:spcAft>
              <a:buFont typeface="+mj-lt"/>
              <a:buAutoNum type="romanLcPeriod"/>
            </a:pPr>
            <a:r>
              <a:rPr lang="en-US" dirty="0">
                <a:hlinkClick r:id="" action="ppaction://hlinkshowjump?jump=nextslide"/>
              </a:rPr>
              <a:t>Introduction</a:t>
            </a:r>
            <a:endParaRPr lang="en-US" dirty="0"/>
          </a:p>
          <a:p>
            <a:pPr marL="514350" indent="-514350">
              <a:spcAft>
                <a:spcPts val="1400"/>
              </a:spcAft>
              <a:buFont typeface="+mj-lt"/>
              <a:buAutoNum type="romanUcPeriod"/>
            </a:pPr>
            <a:r>
              <a:rPr lang="en-US" dirty="0">
                <a:hlinkClick r:id="rId2" action="ppaction://hlinksldjump"/>
              </a:rPr>
              <a:t>The Birth of the Church (1:1-5:42)</a:t>
            </a:r>
            <a:endParaRPr lang="en-US" dirty="0"/>
          </a:p>
          <a:p>
            <a:pPr marL="514350" indent="-514350">
              <a:spcAft>
                <a:spcPts val="1400"/>
              </a:spcAft>
              <a:buFont typeface="+mj-lt"/>
              <a:buAutoNum type="romanUcPeriod"/>
            </a:pPr>
            <a:r>
              <a:rPr lang="en-US" dirty="0">
                <a:hlinkClick r:id="rId3" action="ppaction://hlinksldjump"/>
              </a:rPr>
              <a:t>Persecution and Expansion (6:1-9:32)</a:t>
            </a:r>
            <a:endParaRPr lang="en-US" dirty="0"/>
          </a:p>
          <a:p>
            <a:pPr marL="514350" indent="-514350">
              <a:spcAft>
                <a:spcPts val="1400"/>
              </a:spcAft>
              <a:buFont typeface="+mj-lt"/>
              <a:buAutoNum type="romanUcPeriod"/>
            </a:pPr>
            <a:r>
              <a:rPr lang="en-US" dirty="0">
                <a:hlinkClick r:id="rId4" action="ppaction://hlinksldjump"/>
              </a:rPr>
              <a:t>The Acts of Peter &amp; Beginnings of Gentile Christianity (9:32-12:24)</a:t>
            </a:r>
            <a:endParaRPr lang="en-US" dirty="0"/>
          </a:p>
          <a:p>
            <a:pPr marL="514350" indent="-514350">
              <a:spcAft>
                <a:spcPts val="1400"/>
              </a:spcAft>
              <a:buFont typeface="+mj-lt"/>
              <a:buAutoNum type="romanUcPeriod"/>
            </a:pPr>
            <a:r>
              <a:rPr lang="en-US" dirty="0">
                <a:hlinkClick r:id="rId5" action="ppaction://hlinksldjump"/>
              </a:rPr>
              <a:t>Church Extension from Antioch &amp; Jerusalem Council (12:25-15:35)</a:t>
            </a:r>
            <a:endParaRPr lang="en-US" dirty="0"/>
          </a:p>
          <a:p>
            <a:pPr marL="514350" indent="-514350">
              <a:spcAft>
                <a:spcPts val="1400"/>
              </a:spcAft>
              <a:buFont typeface="+mj-lt"/>
              <a:buAutoNum type="romanUcPeriod"/>
            </a:pPr>
            <a:r>
              <a:rPr lang="en-US" dirty="0">
                <a:hlinkClick r:id="rId6" action="ppaction://hlinksldjump"/>
              </a:rPr>
              <a:t>Paul leaves Antioch and Moves to the Aegean World (15:36-19:20)</a:t>
            </a:r>
            <a:endParaRPr lang="en-US" dirty="0"/>
          </a:p>
          <a:p>
            <a:pPr marL="514350" indent="-514350">
              <a:spcAft>
                <a:spcPts val="1400"/>
              </a:spcAft>
              <a:buFont typeface="+mj-lt"/>
              <a:buAutoNum type="romanUcPeriod"/>
            </a:pPr>
            <a:r>
              <a:rPr lang="en-US" dirty="0">
                <a:hlinkClick r:id="rId7" action="ppaction://hlinksldjump"/>
              </a:rPr>
              <a:t>Paul Plans to Visit Rome &amp; Arrest (19:21-21:36)</a:t>
            </a:r>
            <a:endParaRPr lang="en-US" dirty="0"/>
          </a:p>
          <a:p>
            <a:pPr marL="514350" indent="-514350">
              <a:spcAft>
                <a:spcPts val="1400"/>
              </a:spcAft>
              <a:buFont typeface="+mj-lt"/>
              <a:buAutoNum type="romanUcPeriod"/>
            </a:pPr>
            <a:r>
              <a:rPr lang="en-US" dirty="0">
                <a:hlinkClick r:id="rId8" action="ppaction://hlinksldjump"/>
              </a:rPr>
              <a:t>Paul’s Defense of Christianity (22-28)</a:t>
            </a:r>
            <a:endParaRPr lang="en-US" dirty="0"/>
          </a:p>
          <a:p>
            <a:pPr marL="514350" indent="-514350">
              <a:spcAft>
                <a:spcPts val="1400"/>
              </a:spcAft>
              <a:buFont typeface="+mj-lt"/>
              <a:buAutoNum type="romanUcPeriod"/>
            </a:pPr>
            <a:endParaRPr lang="en-US" dirty="0"/>
          </a:p>
        </p:txBody>
      </p:sp>
    </p:spTree>
    <p:extLst>
      <p:ext uri="{BB962C8B-B14F-4D97-AF65-F5344CB8AC3E}">
        <p14:creationId xmlns:p14="http://schemas.microsoft.com/office/powerpoint/2010/main" val="3542018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pPr marL="514350" indent="-514350">
              <a:buFont typeface="+mj-lt"/>
              <a:buAutoNum type="romanUcPeriod"/>
            </a:pPr>
            <a:r>
              <a:rPr lang="en-US" dirty="0"/>
              <a:t>Acts in the New Testament</a:t>
            </a:r>
          </a:p>
          <a:p>
            <a:pPr marL="514350" indent="-514350">
              <a:buFont typeface="+mj-lt"/>
              <a:buAutoNum type="romanUcPeriod"/>
            </a:pPr>
            <a:r>
              <a:rPr lang="en-US" dirty="0"/>
              <a:t>Origin and Purpose of Acts</a:t>
            </a:r>
          </a:p>
          <a:p>
            <a:pPr marL="514350" indent="-514350">
              <a:buFont typeface="+mj-lt"/>
              <a:buAutoNum type="romanUcPeriod"/>
            </a:pPr>
            <a:r>
              <a:rPr lang="en-US" dirty="0"/>
              <a:t>Paul in Acts</a:t>
            </a:r>
          </a:p>
          <a:p>
            <a:pPr marL="514350" indent="-514350">
              <a:buFont typeface="+mj-lt"/>
              <a:buAutoNum type="romanUcPeriod"/>
            </a:pPr>
            <a:r>
              <a:rPr lang="en-US" dirty="0">
                <a:hlinkClick r:id="rId2" action="ppaction://hlinksldjump"/>
              </a:rPr>
              <a:t>Return to Main Outline</a:t>
            </a:r>
            <a:endParaRPr lang="en-US" dirty="0"/>
          </a:p>
        </p:txBody>
      </p:sp>
    </p:spTree>
    <p:extLst>
      <p:ext uri="{BB962C8B-B14F-4D97-AF65-F5344CB8AC3E}">
        <p14:creationId xmlns:p14="http://schemas.microsoft.com/office/powerpoint/2010/main" val="51075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in the New Testament</a:t>
            </a:r>
          </a:p>
        </p:txBody>
      </p:sp>
      <p:sp>
        <p:nvSpPr>
          <p:cNvPr id="3" name="Content Placeholder 2"/>
          <p:cNvSpPr>
            <a:spLocks noGrp="1"/>
          </p:cNvSpPr>
          <p:nvPr>
            <p:ph idx="1"/>
          </p:nvPr>
        </p:nvSpPr>
        <p:spPr>
          <a:xfrm>
            <a:off x="178257" y="1281002"/>
            <a:ext cx="8868260" cy="4020038"/>
          </a:xfrm>
        </p:spPr>
        <p:txBody>
          <a:bodyPr>
            <a:normAutofit/>
          </a:bodyPr>
          <a:lstStyle/>
          <a:p>
            <a:pPr>
              <a:spcAft>
                <a:spcPts val="600"/>
              </a:spcAft>
            </a:pPr>
            <a:r>
              <a:rPr lang="en-US" dirty="0"/>
              <a:t>Luke wrote a </a:t>
            </a:r>
            <a:r>
              <a:rPr lang="en-US" i="1" dirty="0"/>
              <a:t>History of Christian Origins</a:t>
            </a:r>
            <a:r>
              <a:rPr lang="en-US" dirty="0"/>
              <a:t> comprised of:</a:t>
            </a:r>
          </a:p>
          <a:p>
            <a:pPr lvl="1">
              <a:spcAft>
                <a:spcPts val="600"/>
              </a:spcAft>
            </a:pPr>
            <a:r>
              <a:rPr lang="en-US" dirty="0"/>
              <a:t>The Gospel According to Luke, and</a:t>
            </a:r>
          </a:p>
          <a:p>
            <a:pPr lvl="1">
              <a:spcAft>
                <a:spcPts val="600"/>
              </a:spcAft>
            </a:pPr>
            <a:r>
              <a:rPr lang="en-US" dirty="0"/>
              <a:t>Acts</a:t>
            </a:r>
          </a:p>
          <a:p>
            <a:pPr>
              <a:spcAft>
                <a:spcPts val="600"/>
              </a:spcAft>
            </a:pPr>
            <a:r>
              <a:rPr lang="en-US" dirty="0"/>
              <a:t>Later on the </a:t>
            </a:r>
            <a:r>
              <a:rPr lang="en-US" i="1" dirty="0"/>
              <a:t>Gospel and The Apostle </a:t>
            </a:r>
            <a:r>
              <a:rPr lang="en-US" dirty="0"/>
              <a:t>was complied.</a:t>
            </a:r>
          </a:p>
          <a:p>
            <a:pPr>
              <a:spcAft>
                <a:spcPts val="600"/>
              </a:spcAft>
            </a:pPr>
            <a:r>
              <a:rPr lang="en-US" dirty="0"/>
              <a:t>Then they recognized Acts made sense of the epistles</a:t>
            </a:r>
          </a:p>
          <a:p>
            <a:pPr>
              <a:spcAft>
                <a:spcPts val="600"/>
              </a:spcAft>
            </a:pPr>
            <a:r>
              <a:rPr lang="en-US" dirty="0"/>
              <a:t>Acts was instrumental in putting down the </a:t>
            </a:r>
            <a:r>
              <a:rPr lang="en-US" dirty="0" err="1"/>
              <a:t>Marcionian</a:t>
            </a:r>
            <a:r>
              <a:rPr lang="en-US" dirty="0"/>
              <a:t> heresy.</a:t>
            </a:r>
          </a:p>
          <a:p>
            <a:pPr lvl="1">
              <a:spcAft>
                <a:spcPts val="600"/>
              </a:spcAft>
            </a:pPr>
            <a:r>
              <a:rPr lang="en-US" dirty="0"/>
              <a:t>The Christian religion was a new religion with a new God</a:t>
            </a:r>
          </a:p>
          <a:p>
            <a:pPr lvl="1">
              <a:spcAft>
                <a:spcPts val="600"/>
              </a:spcAft>
            </a:pPr>
            <a:r>
              <a:rPr lang="en-US" dirty="0"/>
              <a:t>Acts reinforced the authority of the apostles (church)</a:t>
            </a:r>
          </a:p>
          <a:p>
            <a:pPr lvl="1">
              <a:spcAft>
                <a:spcPts val="600"/>
              </a:spcAft>
            </a:pPr>
            <a:r>
              <a:rPr lang="en-US" dirty="0"/>
              <a:t>Acts was thus renamed “</a:t>
            </a:r>
            <a:r>
              <a:rPr lang="en-US" i="1" dirty="0"/>
              <a:t>The Acts of the Apostles”.</a:t>
            </a:r>
          </a:p>
          <a:p>
            <a:pPr>
              <a:spcAft>
                <a:spcPts val="600"/>
              </a:spcAft>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Origin and Purpose of Acts</a:t>
            </a:r>
          </a:p>
        </p:txBody>
      </p:sp>
      <p:sp>
        <p:nvSpPr>
          <p:cNvPr id="3" name="Content Placeholder 2"/>
          <p:cNvSpPr>
            <a:spLocks noGrp="1"/>
          </p:cNvSpPr>
          <p:nvPr>
            <p:ph idx="1"/>
          </p:nvPr>
        </p:nvSpPr>
        <p:spPr/>
        <p:txBody>
          <a:bodyPr>
            <a:normAutofit lnSpcReduction="10000"/>
          </a:bodyPr>
          <a:lstStyle/>
          <a:p>
            <a:r>
              <a:rPr lang="en-US" dirty="0"/>
              <a:t>Present the gospel from a gentile perspective</a:t>
            </a:r>
          </a:p>
          <a:p>
            <a:r>
              <a:rPr lang="en-US" dirty="0"/>
              <a:t>Argue why Christianity was acceptable with a condemned criminal as its leader (Jesus) who was not guilty.</a:t>
            </a:r>
          </a:p>
          <a:p>
            <a:r>
              <a:rPr lang="en-US" dirty="0"/>
              <a:t>To present how Christianity was accepted by Jews and Romans but was persecuted by Jewish leaders</a:t>
            </a:r>
          </a:p>
          <a:p>
            <a:r>
              <a:rPr lang="en-US" dirty="0"/>
              <a:t>To present a chronological history of the early church origins.</a:t>
            </a:r>
          </a:p>
          <a:p>
            <a:r>
              <a:rPr lang="en-US" dirty="0"/>
              <a:t>Narrative literature teaching us how to be missionaries.</a:t>
            </a:r>
          </a:p>
          <a:p>
            <a:r>
              <a:rPr lang="en-US" dirty="0"/>
              <a:t>Clear presentations of the gospel message to various cultures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in Acts</a:t>
            </a:r>
          </a:p>
        </p:txBody>
      </p:sp>
      <p:sp>
        <p:nvSpPr>
          <p:cNvPr id="3" name="Content Placeholder 2"/>
          <p:cNvSpPr>
            <a:spLocks noGrp="1"/>
          </p:cNvSpPr>
          <p:nvPr>
            <p:ph idx="1"/>
          </p:nvPr>
        </p:nvSpPr>
        <p:spPr/>
        <p:txBody>
          <a:bodyPr>
            <a:normAutofit/>
          </a:bodyPr>
          <a:lstStyle/>
          <a:p>
            <a:pPr>
              <a:spcAft>
                <a:spcPts val="600"/>
              </a:spcAft>
            </a:pPr>
            <a:r>
              <a:rPr lang="en-US" dirty="0"/>
              <a:t>Acts relates and authenticates two separate branches</a:t>
            </a:r>
          </a:p>
          <a:p>
            <a:pPr lvl="1">
              <a:spcAft>
                <a:spcPts val="600"/>
              </a:spcAft>
            </a:pPr>
            <a:r>
              <a:rPr lang="en-US" dirty="0"/>
              <a:t>Jewish gospel emphasis (Peter, James, John etc.) in Asia</a:t>
            </a:r>
          </a:p>
          <a:p>
            <a:pPr lvl="1">
              <a:spcAft>
                <a:spcPts val="600"/>
              </a:spcAft>
            </a:pPr>
            <a:r>
              <a:rPr lang="en-US" dirty="0"/>
              <a:t>Gentile gospel emphasis (Paul and Barnabus etc.) in Europe</a:t>
            </a:r>
          </a:p>
          <a:p>
            <a:pPr lvl="1">
              <a:spcAft>
                <a:spcPts val="600"/>
              </a:spcAft>
            </a:pPr>
            <a:r>
              <a:rPr lang="en-US" dirty="0"/>
              <a:t>This refutes Protestant or Messianic Jewish superiority claims</a:t>
            </a:r>
          </a:p>
          <a:p>
            <a:pPr>
              <a:spcAft>
                <a:spcPts val="600"/>
              </a:spcAft>
            </a:pPr>
            <a:r>
              <a:rPr lang="en-US" dirty="0"/>
              <a:t>See how Paul was free to convert even in Rome </a:t>
            </a:r>
          </a:p>
          <a:p>
            <a:pPr lvl="1">
              <a:spcAft>
                <a:spcPts val="600"/>
              </a:spcAft>
            </a:pPr>
            <a:r>
              <a:rPr lang="en-US" dirty="0"/>
              <a:t>This refutes that Paul / Christianity was criminal in nature</a:t>
            </a:r>
          </a:p>
          <a:p>
            <a:pPr>
              <a:spcAft>
                <a:spcPts val="600"/>
              </a:spcAft>
            </a:pPr>
            <a:r>
              <a:rPr lang="en-US" dirty="0"/>
              <a:t>Paul went to the top people, and to the largest port cities</a:t>
            </a:r>
          </a:p>
          <a:p>
            <a:pPr lvl="1">
              <a:spcAft>
                <a:spcPts val="600"/>
              </a:spcAft>
            </a:pPr>
            <a:r>
              <a:rPr lang="en-US" dirty="0"/>
              <a:t>This is how we do mission</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205979"/>
            <a:ext cx="8623300" cy="857250"/>
          </a:xfrm>
        </p:spPr>
        <p:txBody>
          <a:bodyPr/>
          <a:lstStyle/>
          <a:p>
            <a:r>
              <a:rPr lang="en-US" sz="4000" dirty="0"/>
              <a:t>The Birth of the Church (1:1-5:42)</a:t>
            </a:r>
          </a:p>
        </p:txBody>
      </p:sp>
      <p:sp>
        <p:nvSpPr>
          <p:cNvPr id="3" name="Content Placeholder 2"/>
          <p:cNvSpPr>
            <a:spLocks noGrp="1"/>
          </p:cNvSpPr>
          <p:nvPr>
            <p:ph idx="1"/>
          </p:nvPr>
        </p:nvSpPr>
        <p:spPr>
          <a:xfrm>
            <a:off x="571500" y="1428749"/>
            <a:ext cx="8343900" cy="3405639"/>
          </a:xfrm>
        </p:spPr>
        <p:txBody>
          <a:bodyPr/>
          <a:lstStyle/>
          <a:p>
            <a:r>
              <a:rPr lang="en-US" dirty="0">
                <a:hlinkClick r:id="" action="ppaction://hlinkshowjump?jump=nextslide"/>
              </a:rPr>
              <a:t>The Forty Days and After (1:1-26)</a:t>
            </a:r>
            <a:endParaRPr lang="en-US" dirty="0"/>
          </a:p>
          <a:p>
            <a:r>
              <a:rPr lang="en-US" dirty="0">
                <a:hlinkClick r:id="rId2" action="ppaction://hlinksldjump"/>
              </a:rPr>
              <a:t>Pentecost Day (2:1-47)</a:t>
            </a:r>
            <a:endParaRPr lang="en-US" dirty="0"/>
          </a:p>
          <a:p>
            <a:r>
              <a:rPr lang="en-US" dirty="0">
                <a:hlinkClick r:id="rId3" action="ppaction://hlinksldjump"/>
              </a:rPr>
              <a:t>An Act of Healing and its Consequence (3:1-4:31)</a:t>
            </a:r>
            <a:endParaRPr lang="en-US" dirty="0"/>
          </a:p>
          <a:p>
            <a:r>
              <a:rPr lang="en-US" dirty="0">
                <a:hlinkClick r:id="rId4" action="ppaction://hlinksldjump"/>
              </a:rPr>
              <a:t>All Things in Common (4:32-5:11)</a:t>
            </a:r>
            <a:endParaRPr lang="en-US" dirty="0"/>
          </a:p>
          <a:p>
            <a:r>
              <a:rPr lang="en-US" dirty="0">
                <a:hlinkClick r:id="rId5" action="ppaction://hlinksldjump"/>
              </a:rPr>
              <a:t>The Apostles Before the Sanhedrin (5:12-42</a:t>
            </a:r>
            <a:r>
              <a:rPr lang="en-US" dirty="0"/>
              <a:t>)</a:t>
            </a:r>
          </a:p>
          <a:p>
            <a:r>
              <a:rPr lang="en-US" dirty="0">
                <a:hlinkClick r:id="rId6" action="ppaction://hlinksldjump"/>
              </a:rPr>
              <a:t>Return to Main Outline </a:t>
            </a:r>
            <a:endParaRPr lang="en-US" dirty="0"/>
          </a:p>
        </p:txBody>
      </p:sp>
    </p:spTree>
    <p:extLst>
      <p:ext uri="{BB962C8B-B14F-4D97-AF65-F5344CB8AC3E}">
        <p14:creationId xmlns:p14="http://schemas.microsoft.com/office/powerpoint/2010/main" val="3141480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Forty Days and After</a:t>
            </a:r>
          </a:p>
        </p:txBody>
      </p:sp>
      <p:sp>
        <p:nvSpPr>
          <p:cNvPr id="3" name="Content Placeholder 2"/>
          <p:cNvSpPr>
            <a:spLocks noGrp="1"/>
          </p:cNvSpPr>
          <p:nvPr>
            <p:ph idx="1"/>
          </p:nvPr>
        </p:nvSpPr>
        <p:spPr/>
        <p:txBody>
          <a:bodyPr/>
          <a:lstStyle/>
          <a:p>
            <a:r>
              <a:rPr lang="en-US" dirty="0"/>
              <a:t>Prologue (1:1-3)</a:t>
            </a:r>
          </a:p>
          <a:p>
            <a:r>
              <a:rPr lang="en-US" dirty="0"/>
              <a:t>The Apostle’s Commission (1:4-8)</a:t>
            </a:r>
          </a:p>
          <a:p>
            <a:r>
              <a:rPr lang="en-US" dirty="0"/>
              <a:t>The Ascension (1:9-11)</a:t>
            </a:r>
          </a:p>
          <a:p>
            <a:r>
              <a:rPr lang="en-US" dirty="0"/>
              <a:t>In the Upper Room (1:12-14)</a:t>
            </a:r>
          </a:p>
          <a:p>
            <a:r>
              <a:rPr lang="en-US" dirty="0"/>
              <a:t>A Replacement for Judas Iscariot (1:15-26)</a:t>
            </a:r>
          </a:p>
        </p:txBody>
      </p:sp>
    </p:spTree>
    <p:extLst>
      <p:ext uri="{BB962C8B-B14F-4D97-AF65-F5344CB8AC3E}">
        <p14:creationId xmlns:p14="http://schemas.microsoft.com/office/powerpoint/2010/main" val="2154990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Prologue (1:1-3)</a:t>
            </a:r>
          </a:p>
        </p:txBody>
      </p:sp>
      <p:sp>
        <p:nvSpPr>
          <p:cNvPr id="3" name="Content Placeholder 2"/>
          <p:cNvSpPr>
            <a:spLocks noGrp="1"/>
          </p:cNvSpPr>
          <p:nvPr>
            <p:ph idx="1"/>
          </p:nvPr>
        </p:nvSpPr>
        <p:spPr/>
        <p:txBody>
          <a:bodyPr>
            <a:normAutofit/>
          </a:bodyPr>
          <a:lstStyle/>
          <a:p>
            <a:r>
              <a:rPr lang="en-US" dirty="0" err="1"/>
              <a:t>Theophilus</a:t>
            </a:r>
            <a:r>
              <a:rPr lang="en-US" dirty="0"/>
              <a:t> in introduction links Luke and Acts</a:t>
            </a:r>
          </a:p>
          <a:p>
            <a:r>
              <a:rPr lang="en-US" dirty="0"/>
              <a:t>The Kingdom of God</a:t>
            </a:r>
          </a:p>
          <a:p>
            <a:pPr lvl="1"/>
            <a:r>
              <a:rPr lang="en-US" dirty="0"/>
              <a:t>Jesus inaugurates the New Kingdom of God</a:t>
            </a:r>
          </a:p>
          <a:p>
            <a:pPr lvl="1"/>
            <a:r>
              <a:rPr lang="en-US" dirty="0"/>
              <a:t>It drew near with the inception of His public ministry (Mark 1:14-15)</a:t>
            </a:r>
          </a:p>
          <a:p>
            <a:pPr lvl="1"/>
            <a:r>
              <a:rPr lang="en-US" dirty="0"/>
              <a:t>It was released with power with his death on the cross (Mark 9:1)</a:t>
            </a:r>
          </a:p>
          <a:p>
            <a:pPr lvl="1"/>
            <a:r>
              <a:rPr lang="en-US" dirty="0"/>
              <a:t>We are already in the Kingdom of God, but anticipate His coming again when we will be transformed in a new realization</a:t>
            </a:r>
          </a:p>
          <a:p>
            <a:pPr lv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 Commission (1:4-8)</a:t>
            </a:r>
          </a:p>
        </p:txBody>
      </p:sp>
      <p:sp>
        <p:nvSpPr>
          <p:cNvPr id="3" name="Content Placeholder 2"/>
          <p:cNvSpPr>
            <a:spLocks noGrp="1"/>
          </p:cNvSpPr>
          <p:nvPr>
            <p:ph idx="1"/>
          </p:nvPr>
        </p:nvSpPr>
        <p:spPr/>
        <p:txBody>
          <a:bodyPr>
            <a:normAutofit fontScale="92500"/>
          </a:bodyPr>
          <a:lstStyle/>
          <a:p>
            <a:pPr>
              <a:spcAft>
                <a:spcPts val="600"/>
              </a:spcAft>
            </a:pPr>
            <a:r>
              <a:rPr lang="en-US" dirty="0"/>
              <a:t>Jesus ate with His disciples in His resurrection body</a:t>
            </a:r>
          </a:p>
          <a:p>
            <a:pPr lvl="1">
              <a:spcAft>
                <a:spcPts val="600"/>
              </a:spcAft>
            </a:pPr>
            <a:r>
              <a:rPr lang="en-US" dirty="0"/>
              <a:t>This was a proof He existed (also read Luke 24:42-43)</a:t>
            </a:r>
          </a:p>
          <a:p>
            <a:pPr lvl="1">
              <a:spcAft>
                <a:spcPts val="600"/>
              </a:spcAft>
            </a:pPr>
            <a:r>
              <a:rPr lang="en-US" dirty="0"/>
              <a:t>We will be invited to a great banquet in heaven</a:t>
            </a:r>
          </a:p>
          <a:p>
            <a:pPr>
              <a:spcAft>
                <a:spcPts val="600"/>
              </a:spcAft>
            </a:pPr>
            <a:r>
              <a:rPr lang="en-US" dirty="0"/>
              <a:t>Jesus promised the coming of the Spirit (Luke 24:49 &amp; John 14-16)</a:t>
            </a:r>
          </a:p>
          <a:p>
            <a:pPr lvl="1">
              <a:spcAft>
                <a:spcPts val="600"/>
              </a:spcAft>
            </a:pPr>
            <a:r>
              <a:rPr lang="en-US" dirty="0"/>
              <a:t>John had baptized with a water baptism of repentance</a:t>
            </a:r>
          </a:p>
          <a:p>
            <a:pPr lvl="1">
              <a:spcAft>
                <a:spcPts val="600"/>
              </a:spcAft>
            </a:pPr>
            <a:r>
              <a:rPr lang="en-US" dirty="0"/>
              <a:t>Jesus was baptized by John as Messiah at the start of His ministry</a:t>
            </a:r>
          </a:p>
          <a:p>
            <a:pPr lvl="1">
              <a:spcAft>
                <a:spcPts val="600"/>
              </a:spcAft>
            </a:pPr>
            <a:r>
              <a:rPr lang="en-US" dirty="0"/>
              <a:t>The Apostles would be baptized by the Spirit at the start of their ministry</a:t>
            </a:r>
          </a:p>
          <a:p>
            <a:pPr lvl="1">
              <a:spcAft>
                <a:spcPts val="600"/>
              </a:spcAft>
            </a:pPr>
            <a:r>
              <a:rPr lang="en-US" dirty="0"/>
              <a:t>We are likely baptized not truly by water but to signify our ministry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 Commission (1:4-8)</a:t>
            </a:r>
          </a:p>
        </p:txBody>
      </p:sp>
      <p:sp>
        <p:nvSpPr>
          <p:cNvPr id="3" name="Content Placeholder 2"/>
          <p:cNvSpPr>
            <a:spLocks noGrp="1"/>
          </p:cNvSpPr>
          <p:nvPr>
            <p:ph idx="1"/>
          </p:nvPr>
        </p:nvSpPr>
        <p:spPr>
          <a:xfrm>
            <a:off x="178257" y="1281002"/>
            <a:ext cx="8868260" cy="3862498"/>
          </a:xfrm>
        </p:spPr>
        <p:txBody>
          <a:bodyPr>
            <a:normAutofit/>
          </a:bodyPr>
          <a:lstStyle/>
          <a:p>
            <a:pPr>
              <a:spcAft>
                <a:spcPts val="600"/>
              </a:spcAft>
            </a:pPr>
            <a:r>
              <a:rPr lang="en-US" dirty="0"/>
              <a:t>Everyone, including the disciples, thought of Jesus would restore a military Israel (Mark 10:35-45; Luke 24:24-27).</a:t>
            </a:r>
          </a:p>
          <a:p>
            <a:pPr>
              <a:spcAft>
                <a:spcPts val="600"/>
              </a:spcAft>
            </a:pPr>
            <a:r>
              <a:rPr lang="en-US" dirty="0"/>
              <a:t>The coming of the Spirit signified a Spiritual Kingdom of God</a:t>
            </a:r>
          </a:p>
          <a:p>
            <a:pPr lvl="1">
              <a:spcAft>
                <a:spcPts val="600"/>
              </a:spcAft>
            </a:pPr>
            <a:r>
              <a:rPr lang="en-US" dirty="0"/>
              <a:t>The timing belonged to God alone (Mark 13:32).</a:t>
            </a:r>
          </a:p>
          <a:p>
            <a:pPr>
              <a:spcAft>
                <a:spcPts val="600"/>
              </a:spcAft>
            </a:pPr>
            <a:r>
              <a:rPr lang="en-US" dirty="0"/>
              <a:t>The coming of the Spirit upon the disciples would inaugurate them as spiritual leaders in the Kingdom of God.</a:t>
            </a:r>
          </a:p>
          <a:p>
            <a:pPr lvl="1">
              <a:spcAft>
                <a:spcPts val="600"/>
              </a:spcAft>
            </a:pPr>
            <a:r>
              <a:rPr lang="en-US" dirty="0"/>
              <a:t>They would be vested with heavenly power.</a:t>
            </a:r>
          </a:p>
          <a:p>
            <a:pPr lvl="1">
              <a:spcAft>
                <a:spcPts val="600"/>
              </a:spcAft>
            </a:pPr>
            <a:r>
              <a:rPr lang="en-US" dirty="0"/>
              <a:t>They would be witnesses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 Commission (1:4-8)</a:t>
            </a:r>
          </a:p>
        </p:txBody>
      </p:sp>
      <p:sp>
        <p:nvSpPr>
          <p:cNvPr id="3" name="Content Placeholder 2"/>
          <p:cNvSpPr>
            <a:spLocks noGrp="1"/>
          </p:cNvSpPr>
          <p:nvPr>
            <p:ph idx="1"/>
          </p:nvPr>
        </p:nvSpPr>
        <p:spPr>
          <a:xfrm>
            <a:off x="178257" y="1281002"/>
            <a:ext cx="8868260" cy="3862498"/>
          </a:xfrm>
        </p:spPr>
        <p:txBody>
          <a:bodyPr>
            <a:normAutofit/>
          </a:bodyPr>
          <a:lstStyle/>
          <a:p>
            <a:pPr>
              <a:spcAft>
                <a:spcPts val="600"/>
              </a:spcAft>
            </a:pPr>
            <a:r>
              <a:rPr lang="en-US" dirty="0"/>
              <a:t>You will be my witnesses in Jerusalem, then Judaea and Samaria, then the whole known world of their day.  </a:t>
            </a:r>
          </a:p>
          <a:p>
            <a:pPr lvl="1">
              <a:spcAft>
                <a:spcPts val="600"/>
              </a:spcAft>
            </a:pPr>
            <a:r>
              <a:rPr lang="en-US" dirty="0"/>
              <a:t>Judaea (fellow Jews) and Samaria (Jews hated Samaritans) are equivalent</a:t>
            </a:r>
          </a:p>
          <a:p>
            <a:pPr>
              <a:spcAft>
                <a:spcPts val="600"/>
              </a:spcAft>
            </a:pPr>
            <a:r>
              <a:rPr lang="en-US" dirty="0"/>
              <a:t>These discussions parallel </a:t>
            </a:r>
          </a:p>
          <a:p>
            <a:pPr lvl="1">
              <a:spcAft>
                <a:spcPts val="600"/>
              </a:spcAft>
            </a:pPr>
            <a:r>
              <a:rPr lang="en-US" dirty="0"/>
              <a:t>The Great Commission (Matt 28:18-20)</a:t>
            </a:r>
          </a:p>
          <a:p>
            <a:pPr lvl="1">
              <a:spcAft>
                <a:spcPts val="600"/>
              </a:spcAft>
            </a:pPr>
            <a:r>
              <a:rPr lang="en-US" dirty="0"/>
              <a:t>Salvation and Condemnation (Mark 16:15-16)</a:t>
            </a:r>
          </a:p>
          <a:p>
            <a:pPr lvl="1">
              <a:spcAft>
                <a:spcPts val="600"/>
              </a:spcAft>
            </a:pPr>
            <a:r>
              <a:rPr lang="en-US" dirty="0"/>
              <a:t>Forgiveness of Sins (Luke 24:46-49)</a:t>
            </a:r>
          </a:p>
          <a:p>
            <a:pPr lvl="1">
              <a:spcAft>
                <a:spcPts val="600"/>
              </a:spcAft>
            </a:pPr>
            <a:endParaRPr lang="en-US" dirty="0"/>
          </a:p>
          <a:p>
            <a:pPr lvl="1">
              <a:spcAft>
                <a:spcPts val="600"/>
              </a:spcAft>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Ascension (1:9-11)</a:t>
            </a:r>
          </a:p>
        </p:txBody>
      </p:sp>
      <p:sp>
        <p:nvSpPr>
          <p:cNvPr id="3" name="Content Placeholder 2"/>
          <p:cNvSpPr>
            <a:spLocks noGrp="1"/>
          </p:cNvSpPr>
          <p:nvPr>
            <p:ph idx="1"/>
          </p:nvPr>
        </p:nvSpPr>
        <p:spPr/>
        <p:txBody>
          <a:bodyPr>
            <a:normAutofit lnSpcReduction="10000"/>
          </a:bodyPr>
          <a:lstStyle/>
          <a:p>
            <a:r>
              <a:rPr lang="en-US" dirty="0"/>
              <a:t>Jesus had appeared to believers on earth for 40 days.</a:t>
            </a:r>
          </a:p>
          <a:p>
            <a:pPr lvl="1"/>
            <a:r>
              <a:rPr lang="en-US" dirty="0"/>
              <a:t>This was not his hanging around earth for 40 days after death</a:t>
            </a:r>
          </a:p>
          <a:p>
            <a:pPr lvl="1"/>
            <a:r>
              <a:rPr lang="en-US" dirty="0"/>
              <a:t>This was his visitations from Heaven for 40 days.</a:t>
            </a:r>
          </a:p>
          <a:p>
            <a:r>
              <a:rPr lang="en-US" dirty="0"/>
              <a:t>The cloud signifies power</a:t>
            </a:r>
          </a:p>
          <a:p>
            <a:pPr lvl="1"/>
            <a:r>
              <a:rPr lang="en-US" dirty="0"/>
              <a:t>They were surrounded by a cloud at the Transformation (Luke 9:34-36)</a:t>
            </a:r>
          </a:p>
          <a:p>
            <a:pPr lvl="1"/>
            <a:r>
              <a:rPr lang="en-US" dirty="0"/>
              <a:t>Jesus will return from a cloud (Mark 13:26; 14:62)</a:t>
            </a:r>
          </a:p>
          <a:p>
            <a:pPr lvl="1"/>
            <a:r>
              <a:rPr lang="en-US" dirty="0"/>
              <a:t>We will meet Jesus in a cloud (1 Thes 4:16-17)</a:t>
            </a:r>
          </a:p>
          <a:p>
            <a:pPr lv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Ascension (1:9-11)</a:t>
            </a:r>
          </a:p>
        </p:txBody>
      </p:sp>
      <p:sp>
        <p:nvSpPr>
          <p:cNvPr id="3" name="Content Placeholder 2"/>
          <p:cNvSpPr>
            <a:spLocks noGrp="1"/>
          </p:cNvSpPr>
          <p:nvPr>
            <p:ph idx="1"/>
          </p:nvPr>
        </p:nvSpPr>
        <p:spPr/>
        <p:txBody>
          <a:bodyPr>
            <a:normAutofit/>
          </a:bodyPr>
          <a:lstStyle/>
          <a:p>
            <a:pPr>
              <a:spcAft>
                <a:spcPts val="600"/>
              </a:spcAft>
            </a:pPr>
            <a:r>
              <a:rPr lang="en-US" dirty="0"/>
              <a:t>Jesus had intended the church would be built by the apostles</a:t>
            </a:r>
          </a:p>
          <a:p>
            <a:pPr lvl="1">
              <a:spcAft>
                <a:spcPts val="600"/>
              </a:spcAft>
            </a:pPr>
            <a:r>
              <a:rPr lang="en-US" dirty="0"/>
              <a:t>Jesus works thru people</a:t>
            </a:r>
          </a:p>
          <a:p>
            <a:pPr lvl="1">
              <a:spcAft>
                <a:spcPts val="600"/>
              </a:spcAft>
            </a:pPr>
            <a:r>
              <a:rPr lang="en-US" dirty="0"/>
              <a:t>Jesus builds His church thru us also</a:t>
            </a:r>
          </a:p>
          <a:p>
            <a:pPr>
              <a:spcAft>
                <a:spcPts val="600"/>
              </a:spcAft>
            </a:pPr>
            <a:r>
              <a:rPr lang="en-US" dirty="0"/>
              <a:t>Jesus purpose was to train apostles and start a church</a:t>
            </a:r>
          </a:p>
          <a:p>
            <a:pPr lvl="1">
              <a:spcAft>
                <a:spcPts val="600"/>
              </a:spcAft>
            </a:pPr>
            <a:r>
              <a:rPr lang="en-US" dirty="0"/>
              <a:t>Only 500 people witnessed his resurrection</a:t>
            </a:r>
          </a:p>
          <a:p>
            <a:pPr lvl="1">
              <a:spcAft>
                <a:spcPts val="600"/>
              </a:spcAft>
            </a:pPr>
            <a:r>
              <a:rPr lang="en-US" dirty="0"/>
              <a:t>Thousands responded to apostle preaching to build the church</a:t>
            </a:r>
          </a:p>
          <a:p>
            <a:pPr>
              <a:spcAft>
                <a:spcPts val="600"/>
              </a:spcAft>
            </a:pPr>
            <a:r>
              <a:rPr lang="en-US" dirty="0"/>
              <a:t>Therefore Jesus ascended so the apostles could act</a:t>
            </a:r>
          </a:p>
          <a:p>
            <a:pPr>
              <a:spcAft>
                <a:spcPts val="600"/>
              </a:spcAft>
            </a:pPr>
            <a:r>
              <a:rPr lang="en-US" dirty="0"/>
              <a:t>Jesus ascended on high to now fill the whole earth (Eph 4:10)</a:t>
            </a:r>
          </a:p>
          <a:p>
            <a:pPr lv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the Upper Room (1:12-14)</a:t>
            </a:r>
          </a:p>
        </p:txBody>
      </p:sp>
      <p:sp>
        <p:nvSpPr>
          <p:cNvPr id="3" name="Content Placeholder 2"/>
          <p:cNvSpPr>
            <a:spLocks noGrp="1"/>
          </p:cNvSpPr>
          <p:nvPr>
            <p:ph idx="1"/>
          </p:nvPr>
        </p:nvSpPr>
        <p:spPr>
          <a:xfrm>
            <a:off x="178256" y="1281002"/>
            <a:ext cx="8965743" cy="3720474"/>
          </a:xfrm>
        </p:spPr>
        <p:txBody>
          <a:bodyPr>
            <a:normAutofit/>
          </a:bodyPr>
          <a:lstStyle/>
          <a:p>
            <a:pPr>
              <a:spcAft>
                <a:spcPts val="600"/>
              </a:spcAft>
            </a:pPr>
            <a:r>
              <a:rPr lang="en-US" dirty="0"/>
              <a:t>Which upper room is not important</a:t>
            </a:r>
          </a:p>
          <a:p>
            <a:pPr>
              <a:spcAft>
                <a:spcPts val="600"/>
              </a:spcAft>
            </a:pPr>
            <a:r>
              <a:rPr lang="en-US" dirty="0"/>
              <a:t>This list of the 11 apostles is consistent with other lists (Luke 6:14-16; Mark 3:16-19; Matt 10:2-4).</a:t>
            </a:r>
          </a:p>
          <a:p>
            <a:pPr lvl="1">
              <a:spcAft>
                <a:spcPts val="600"/>
              </a:spcAft>
            </a:pPr>
            <a:r>
              <a:rPr lang="en-US" dirty="0"/>
              <a:t>These lists always have the apostles in 4 groups of 3 with Peter, James, and John always in the first group. </a:t>
            </a:r>
          </a:p>
          <a:p>
            <a:pPr>
              <a:spcAft>
                <a:spcPts val="600"/>
              </a:spcAft>
            </a:pPr>
            <a:r>
              <a:rPr lang="en-US" dirty="0"/>
              <a:t>Women and immediate family of Jesus was in the upper room</a:t>
            </a:r>
          </a:p>
          <a:p>
            <a:pPr lvl="1">
              <a:spcAft>
                <a:spcPts val="600"/>
              </a:spcAft>
            </a:pPr>
            <a:r>
              <a:rPr lang="en-US" dirty="0"/>
              <a:t>Jesus brothers and sisters did not believe in him (John 7:5)</a:t>
            </a:r>
          </a:p>
          <a:p>
            <a:pPr lvl="1">
              <a:spcAft>
                <a:spcPts val="600"/>
              </a:spcAft>
            </a:pPr>
            <a:r>
              <a:rPr lang="en-US" dirty="0"/>
              <a:t>Jesus appeared to brother James after his resurrection (1 Cor  15:7)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sz="3600" dirty="0"/>
              <a:t>A Replacement for Judas Iscariot (1:15-26)</a:t>
            </a:r>
            <a:br>
              <a:rPr lang="en-US" sz="3600" dirty="0"/>
            </a:br>
            <a:endParaRPr lang="en-US" sz="3600" dirty="0"/>
          </a:p>
        </p:txBody>
      </p:sp>
      <p:sp>
        <p:nvSpPr>
          <p:cNvPr id="3" name="Content Placeholder 2"/>
          <p:cNvSpPr>
            <a:spLocks noGrp="1"/>
          </p:cNvSpPr>
          <p:nvPr>
            <p:ph idx="1"/>
          </p:nvPr>
        </p:nvSpPr>
        <p:spPr>
          <a:xfrm>
            <a:off x="178257" y="1281002"/>
            <a:ext cx="8868260" cy="3862498"/>
          </a:xfrm>
        </p:spPr>
        <p:txBody>
          <a:bodyPr>
            <a:normAutofit lnSpcReduction="10000"/>
          </a:bodyPr>
          <a:lstStyle/>
          <a:p>
            <a:pPr>
              <a:spcAft>
                <a:spcPts val="600"/>
              </a:spcAft>
            </a:pPr>
            <a:r>
              <a:rPr lang="en-US" dirty="0"/>
              <a:t>Apostle Judas Iscariot became a guide who betrayed Jesus</a:t>
            </a:r>
          </a:p>
          <a:p>
            <a:pPr lvl="1">
              <a:spcAft>
                <a:spcPts val="600"/>
              </a:spcAft>
            </a:pPr>
            <a:r>
              <a:rPr lang="en-US" dirty="0"/>
              <a:t>He fulfilled Scripture (Ps 49:1;  69:25; 109:8)</a:t>
            </a:r>
          </a:p>
          <a:p>
            <a:pPr lvl="1">
              <a:spcAft>
                <a:spcPts val="600"/>
              </a:spcAft>
            </a:pPr>
            <a:r>
              <a:rPr lang="en-US" dirty="0"/>
              <a:t>There were 12 tribes, there were 12 apostles, see Ps 109:8 </a:t>
            </a:r>
          </a:p>
          <a:p>
            <a:pPr>
              <a:spcAft>
                <a:spcPts val="600"/>
              </a:spcAft>
            </a:pPr>
            <a:r>
              <a:rPr lang="en-US" dirty="0"/>
              <a:t>Apostle (witness) requirements</a:t>
            </a:r>
          </a:p>
          <a:p>
            <a:pPr lvl="1">
              <a:spcAft>
                <a:spcPts val="600"/>
              </a:spcAft>
            </a:pPr>
            <a:r>
              <a:rPr lang="en-US" dirty="0"/>
              <a:t>Be with Jesus from baptism by John onward</a:t>
            </a:r>
          </a:p>
          <a:p>
            <a:pPr lvl="1">
              <a:spcAft>
                <a:spcPts val="600"/>
              </a:spcAft>
            </a:pPr>
            <a:r>
              <a:rPr lang="en-US" dirty="0"/>
              <a:t>See Jesus’ resurrection into heaven (500 in I Cor 15:6)</a:t>
            </a:r>
          </a:p>
          <a:p>
            <a:pPr lvl="1">
              <a:spcAft>
                <a:spcPts val="600"/>
              </a:spcAft>
            </a:pPr>
            <a:r>
              <a:rPr lang="en-US" dirty="0"/>
              <a:t>Paul did not meet these requirements, His call was special, and Paul would have agreed with this.	</a:t>
            </a:r>
          </a:p>
          <a:p>
            <a:pPr>
              <a:spcAft>
                <a:spcPts val="600"/>
              </a:spcAft>
            </a:pPr>
            <a:r>
              <a:rPr lang="en-US" dirty="0"/>
              <a:t>Casting lots was typically Old Testament, based on Proverb 16:33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Pentecost Day</a:t>
            </a:r>
          </a:p>
        </p:txBody>
      </p:sp>
      <p:sp>
        <p:nvSpPr>
          <p:cNvPr id="3" name="Content Placeholder 2"/>
          <p:cNvSpPr>
            <a:spLocks noGrp="1"/>
          </p:cNvSpPr>
          <p:nvPr>
            <p:ph idx="1"/>
          </p:nvPr>
        </p:nvSpPr>
        <p:spPr/>
        <p:txBody>
          <a:bodyPr/>
          <a:lstStyle/>
          <a:p>
            <a:r>
              <a:rPr lang="en-US" dirty="0">
                <a:hlinkClick r:id="" action="ppaction://hlinkshowjump?jump=nextslide"/>
              </a:rPr>
              <a:t>The Descent of the Spirit (2:1-4)</a:t>
            </a:r>
            <a:endParaRPr lang="en-US" dirty="0"/>
          </a:p>
          <a:p>
            <a:r>
              <a:rPr lang="en-US" dirty="0">
                <a:hlinkClick r:id="rId2" action="ppaction://hlinksldjump"/>
              </a:rPr>
              <a:t>The Crowd’s Amazement (2:5-13)</a:t>
            </a:r>
            <a:endParaRPr lang="en-US" dirty="0"/>
          </a:p>
          <a:p>
            <a:r>
              <a:rPr lang="en-US" dirty="0">
                <a:hlinkClick r:id="rId3" action="ppaction://hlinksldjump"/>
              </a:rPr>
              <a:t>Peter’s Proclamation (2:14-36)</a:t>
            </a:r>
            <a:endParaRPr lang="en-US" dirty="0"/>
          </a:p>
          <a:p>
            <a:r>
              <a:rPr lang="en-US" dirty="0">
                <a:hlinkClick r:id="rId4" action="ppaction://hlinksldjump"/>
              </a:rPr>
              <a:t>Call to Repentance (2:37-40)</a:t>
            </a:r>
            <a:endParaRPr lang="en-US" dirty="0"/>
          </a:p>
          <a:p>
            <a:r>
              <a:rPr lang="en-US" dirty="0">
                <a:hlinkClick r:id="rId5" action="ppaction://hlinksldjump"/>
              </a:rPr>
              <a:t>The First Christian Church (2:41-47)</a:t>
            </a:r>
            <a:endParaRPr lang="en-US" dirty="0"/>
          </a:p>
          <a:p>
            <a:pPr marL="0" indent="0">
              <a:buNone/>
            </a:pPr>
            <a:endParaRPr lang="en-US" sz="800" dirty="0"/>
          </a:p>
          <a:p>
            <a:r>
              <a:rPr lang="en-US" dirty="0">
                <a:hlinkClick r:id="rId6" action="ppaction://hlinksldjump"/>
              </a:rPr>
              <a:t>Return to Birth of the Church</a:t>
            </a:r>
            <a:endParaRPr lang="en-US" dirty="0"/>
          </a:p>
        </p:txBody>
      </p:sp>
    </p:spTree>
    <p:extLst>
      <p:ext uri="{BB962C8B-B14F-4D97-AF65-F5344CB8AC3E}">
        <p14:creationId xmlns:p14="http://schemas.microsoft.com/office/powerpoint/2010/main" val="3181692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Descent of the Spirit (2:1-4)</a:t>
            </a:r>
          </a:p>
        </p:txBody>
      </p:sp>
      <p:sp>
        <p:nvSpPr>
          <p:cNvPr id="3" name="Content Placeholder 2"/>
          <p:cNvSpPr>
            <a:spLocks noGrp="1"/>
          </p:cNvSpPr>
          <p:nvPr>
            <p:ph idx="1"/>
          </p:nvPr>
        </p:nvSpPr>
        <p:spPr>
          <a:xfrm>
            <a:off x="178256" y="1231458"/>
            <a:ext cx="8965743" cy="3921663"/>
          </a:xfrm>
        </p:spPr>
        <p:txBody>
          <a:bodyPr>
            <a:normAutofit fontScale="92500" lnSpcReduction="10000"/>
          </a:bodyPr>
          <a:lstStyle/>
          <a:p>
            <a:r>
              <a:rPr lang="en-US" dirty="0"/>
              <a:t>Pentecost occurs 50 days after Passover</a:t>
            </a:r>
          </a:p>
          <a:p>
            <a:pPr lvl="1"/>
            <a:r>
              <a:rPr lang="en-US" dirty="0"/>
              <a:t>Ex 34:22a; Deut 16:10; Num 28:26; Ex 23:16a; Ex 34:22</a:t>
            </a:r>
          </a:p>
          <a:p>
            <a:pPr lvl="1"/>
            <a:r>
              <a:rPr lang="en-US" dirty="0"/>
              <a:t>Feast of First Fruits (Pentecost) appropriate for birth of church</a:t>
            </a:r>
          </a:p>
          <a:p>
            <a:pPr lvl="1"/>
            <a:r>
              <a:rPr lang="en-US" dirty="0"/>
              <a:t>Perhaps law was given to Israelites on Sinai on this date (Ex 19:1)</a:t>
            </a:r>
          </a:p>
          <a:p>
            <a:pPr lvl="1"/>
            <a:r>
              <a:rPr lang="en-US" dirty="0"/>
              <a:t>One of three week-long religious feasts in Jerusalem each year</a:t>
            </a:r>
          </a:p>
          <a:p>
            <a:r>
              <a:rPr lang="en-US" dirty="0"/>
              <a:t>The Spirit of God came with wind and fire (Luke 3:16-17)</a:t>
            </a:r>
          </a:p>
          <a:p>
            <a:pPr lvl="1"/>
            <a:r>
              <a:rPr lang="en-US" dirty="0"/>
              <a:t>Tongues like fire came upon all 12 apostles, all 12 spoke in tongues</a:t>
            </a:r>
          </a:p>
          <a:p>
            <a:pPr lvl="1"/>
            <a:r>
              <a:rPr lang="en-US" dirty="0"/>
              <a:t>The 12 were filled with the Holy Spirit (also 4:18, 31)</a:t>
            </a:r>
          </a:p>
          <a:p>
            <a:pPr lvl="1"/>
            <a:r>
              <a:rPr lang="en-US" dirty="0"/>
              <a:t>Today the church still speaks in many languages to the 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Crowd’s Amazement (2:5-13)</a:t>
            </a:r>
          </a:p>
        </p:txBody>
      </p:sp>
      <p:sp>
        <p:nvSpPr>
          <p:cNvPr id="3" name="Content Placeholder 2"/>
          <p:cNvSpPr>
            <a:spLocks noGrp="1"/>
          </p:cNvSpPr>
          <p:nvPr>
            <p:ph idx="1"/>
          </p:nvPr>
        </p:nvSpPr>
        <p:spPr/>
        <p:txBody>
          <a:bodyPr>
            <a:normAutofit lnSpcReduction="10000"/>
          </a:bodyPr>
          <a:lstStyle/>
          <a:p>
            <a:r>
              <a:rPr lang="en-US" dirty="0"/>
              <a:t>Crowd was amazed at sound of the Apostles, not the wind</a:t>
            </a:r>
          </a:p>
          <a:p>
            <a:r>
              <a:rPr lang="en-US" dirty="0"/>
              <a:t>Feast of Pentecost anniversary date of giving of the law by Moses</a:t>
            </a:r>
          </a:p>
          <a:p>
            <a:r>
              <a:rPr lang="en-US" dirty="0"/>
              <a:t>Traditionally Law of Moses was given in many languages (Ex 20:18)?</a:t>
            </a:r>
          </a:p>
          <a:p>
            <a:r>
              <a:rPr lang="en-US" dirty="0"/>
              <a:t>Jews made up about 10% of the Roman Empire and were scattered in many places</a:t>
            </a:r>
          </a:p>
          <a:p>
            <a:r>
              <a:rPr lang="en-US" dirty="0"/>
              <a:t>There were more Jews in Egypt than in Judaea</a:t>
            </a:r>
          </a:p>
          <a:p>
            <a:endParaRPr lang="en-US"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Crowd’s Amazement (2:5-13)</a:t>
            </a:r>
          </a:p>
        </p:txBody>
      </p:sp>
      <p:sp>
        <p:nvSpPr>
          <p:cNvPr id="3" name="Content Placeholder 2"/>
          <p:cNvSpPr>
            <a:spLocks noGrp="1"/>
          </p:cNvSpPr>
          <p:nvPr>
            <p:ph idx="1"/>
          </p:nvPr>
        </p:nvSpPr>
        <p:spPr>
          <a:xfrm>
            <a:off x="178257" y="1236407"/>
            <a:ext cx="8868260" cy="4080271"/>
          </a:xfrm>
        </p:spPr>
        <p:txBody>
          <a:bodyPr>
            <a:normAutofit lnSpcReduction="10000"/>
          </a:bodyPr>
          <a:lstStyle/>
          <a:p>
            <a:r>
              <a:rPr lang="en-US" dirty="0"/>
              <a:t>Jews and proselytes from Rome are especially significant</a:t>
            </a:r>
          </a:p>
          <a:p>
            <a:pPr lvl="1"/>
            <a:r>
              <a:rPr lang="en-US" dirty="0"/>
              <a:t>A proselyte is a gentile convert to Judaism</a:t>
            </a:r>
          </a:p>
          <a:p>
            <a:pPr lvl="1"/>
            <a:r>
              <a:rPr lang="en-US" dirty="0"/>
              <a:t>The church began in Rome – perhaps from these visitors</a:t>
            </a:r>
          </a:p>
          <a:p>
            <a:r>
              <a:rPr lang="en-US" dirty="0"/>
              <a:t>It was common in Jewish festivals in Jerusalem for the blessings to be spoken in various languages</a:t>
            </a:r>
          </a:p>
          <a:p>
            <a:r>
              <a:rPr lang="en-US" dirty="0"/>
              <a:t>The apostles speaking in languages they did not know was miraculous – the reversal of the tower of Babel</a:t>
            </a:r>
          </a:p>
          <a:p>
            <a:r>
              <a:rPr lang="en-US" dirty="0"/>
              <a:t>Speaking in tongues here meant the apostles spoke one of known languages of the world.</a:t>
            </a:r>
          </a:p>
          <a:p>
            <a:endParaRPr lang="en-US" dirty="0"/>
          </a:p>
          <a:p>
            <a:endParaRPr lang="en-US" dirty="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Peter’s Proclamation (2:14-21)</a:t>
            </a:r>
          </a:p>
        </p:txBody>
      </p:sp>
      <p:sp>
        <p:nvSpPr>
          <p:cNvPr id="3" name="Content Placeholder 2"/>
          <p:cNvSpPr>
            <a:spLocks noGrp="1"/>
          </p:cNvSpPr>
          <p:nvPr>
            <p:ph idx="1"/>
          </p:nvPr>
        </p:nvSpPr>
        <p:spPr/>
        <p:txBody>
          <a:bodyPr>
            <a:normAutofit lnSpcReduction="10000"/>
          </a:bodyPr>
          <a:lstStyle/>
          <a:p>
            <a:r>
              <a:rPr lang="en-US" dirty="0"/>
              <a:t>Large Pentecost crowds were attracted to hear Peter speak</a:t>
            </a:r>
          </a:p>
          <a:p>
            <a:r>
              <a:rPr lang="en-US" dirty="0"/>
              <a:t>Joel 2:28-32 predicted this event </a:t>
            </a:r>
          </a:p>
          <a:p>
            <a:r>
              <a:rPr lang="en-US" dirty="0"/>
              <a:t>End times began with Jesus baptism and ends with his future return</a:t>
            </a:r>
          </a:p>
          <a:p>
            <a:r>
              <a:rPr lang="en-US" dirty="0"/>
              <a:t>The Holy Spirit was poured out as the gift of prophecy (explaining what older scriptures meant in today's world)</a:t>
            </a:r>
          </a:p>
          <a:p>
            <a:pPr lvl="1"/>
            <a:r>
              <a:rPr lang="en-US" dirty="0"/>
              <a:t>Prophecy is 90% forth telling and 10% fore telling</a:t>
            </a:r>
          </a:p>
          <a:p>
            <a:r>
              <a:rPr lang="en-US" dirty="0"/>
              <a:t>Just 7 weeks before, the earth shook, the sun was dark etc.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Peter’s Proclamation (2:22-28)</a:t>
            </a:r>
          </a:p>
        </p:txBody>
      </p:sp>
      <p:sp>
        <p:nvSpPr>
          <p:cNvPr id="3" name="Content Placeholder 2"/>
          <p:cNvSpPr>
            <a:spLocks noGrp="1"/>
          </p:cNvSpPr>
          <p:nvPr>
            <p:ph idx="1"/>
          </p:nvPr>
        </p:nvSpPr>
        <p:spPr>
          <a:xfrm>
            <a:off x="178256" y="1281002"/>
            <a:ext cx="8965743" cy="3862498"/>
          </a:xfrm>
        </p:spPr>
        <p:txBody>
          <a:bodyPr>
            <a:normAutofit fontScale="92500" lnSpcReduction="10000"/>
          </a:bodyPr>
          <a:lstStyle/>
          <a:p>
            <a:r>
              <a:rPr lang="en-US" dirty="0"/>
              <a:t>Early sermons had 4 parts</a:t>
            </a:r>
          </a:p>
          <a:p>
            <a:pPr lvl="1">
              <a:spcAft>
                <a:spcPts val="400"/>
              </a:spcAft>
              <a:buFont typeface="+mj-lt"/>
              <a:buAutoNum type="arabicPeriod"/>
            </a:pPr>
            <a:r>
              <a:rPr lang="en-US" dirty="0"/>
              <a:t>Announcement age of fulfillment had arrived</a:t>
            </a:r>
          </a:p>
          <a:p>
            <a:pPr lvl="1">
              <a:spcAft>
                <a:spcPts val="400"/>
              </a:spcAft>
              <a:buFont typeface="+mj-lt"/>
              <a:buAutoNum type="arabicPeriod"/>
            </a:pPr>
            <a:r>
              <a:rPr lang="en-US" dirty="0"/>
              <a:t>Account of ministry, death, and resurrection of Jesus</a:t>
            </a:r>
          </a:p>
          <a:p>
            <a:pPr lvl="1">
              <a:spcAft>
                <a:spcPts val="400"/>
              </a:spcAft>
              <a:buFont typeface="+mj-lt"/>
              <a:buAutoNum type="arabicPeriod"/>
            </a:pPr>
            <a:r>
              <a:rPr lang="en-US" dirty="0"/>
              <a:t>Citation of Old Testament scriptures (new testament not written)</a:t>
            </a:r>
          </a:p>
          <a:p>
            <a:pPr lvl="1">
              <a:spcAft>
                <a:spcPts val="400"/>
              </a:spcAft>
              <a:buFont typeface="+mj-lt"/>
              <a:buAutoNum type="arabicPeriod"/>
            </a:pPr>
            <a:r>
              <a:rPr lang="en-US" dirty="0"/>
              <a:t>A call to repentance (change your mind about who Jesus is)</a:t>
            </a:r>
          </a:p>
          <a:p>
            <a:r>
              <a:rPr lang="en-US" dirty="0"/>
              <a:t>This is the heart of the gospel message</a:t>
            </a:r>
          </a:p>
          <a:p>
            <a:r>
              <a:rPr lang="en-US" dirty="0"/>
              <a:t>Jewish leaders and gentile leaders had crucified Jesus, but God had reversed this judgment.</a:t>
            </a:r>
          </a:p>
          <a:p>
            <a:r>
              <a:rPr lang="en-US" dirty="0"/>
              <a:t>Quotation from Psalm 16:8-11 (Greek version) speak of how Jesus would never go to Hades (abode of the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Peter’s Proclamation (2:29-36)</a:t>
            </a:r>
          </a:p>
        </p:txBody>
      </p:sp>
      <p:sp>
        <p:nvSpPr>
          <p:cNvPr id="3" name="Content Placeholder 2"/>
          <p:cNvSpPr>
            <a:spLocks noGrp="1"/>
          </p:cNvSpPr>
          <p:nvPr>
            <p:ph idx="1"/>
          </p:nvPr>
        </p:nvSpPr>
        <p:spPr>
          <a:xfrm>
            <a:off x="178256" y="1281002"/>
            <a:ext cx="8965743" cy="3862498"/>
          </a:xfrm>
        </p:spPr>
        <p:txBody>
          <a:bodyPr>
            <a:normAutofit/>
          </a:bodyPr>
          <a:lstStyle/>
          <a:p>
            <a:r>
              <a:rPr lang="en-US" dirty="0"/>
              <a:t>Peter now explains to his Jewish audience how the scriptures point to Jesus – who alone was resurrected from the dead</a:t>
            </a:r>
          </a:p>
          <a:p>
            <a:r>
              <a:rPr lang="en-US" dirty="0"/>
              <a:t>The Spirit which empowered Jesus now empowers apostles</a:t>
            </a:r>
          </a:p>
          <a:p>
            <a:r>
              <a:rPr lang="en-US" dirty="0"/>
              <a:t>Psalm 110 also points to the Messiah Jesus as well</a:t>
            </a:r>
          </a:p>
          <a:p>
            <a:r>
              <a:rPr lang="en-US" dirty="0"/>
              <a:t>The main point is the gospel message – death, burial, resurrection</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Peter’s Proclamation (2:37-40)</a:t>
            </a:r>
          </a:p>
        </p:txBody>
      </p:sp>
      <p:sp>
        <p:nvSpPr>
          <p:cNvPr id="3" name="Content Placeholder 2"/>
          <p:cNvSpPr>
            <a:spLocks noGrp="1"/>
          </p:cNvSpPr>
          <p:nvPr>
            <p:ph idx="1"/>
          </p:nvPr>
        </p:nvSpPr>
        <p:spPr>
          <a:xfrm>
            <a:off x="178256" y="1281002"/>
            <a:ext cx="8965743" cy="3862498"/>
          </a:xfrm>
        </p:spPr>
        <p:txBody>
          <a:bodyPr>
            <a:normAutofit lnSpcReduction="10000"/>
          </a:bodyPr>
          <a:lstStyle/>
          <a:p>
            <a:r>
              <a:rPr lang="en-US" dirty="0"/>
              <a:t>The audience was convinced and their conscience hurt</a:t>
            </a:r>
          </a:p>
          <a:p>
            <a:r>
              <a:rPr lang="en-US" dirty="0"/>
              <a:t>Repent!</a:t>
            </a:r>
          </a:p>
          <a:p>
            <a:pPr lvl="1"/>
            <a:r>
              <a:rPr lang="en-US" dirty="0"/>
              <a:t>Change your minds about who Jesus is</a:t>
            </a:r>
          </a:p>
          <a:p>
            <a:pPr lvl="1"/>
            <a:r>
              <a:rPr lang="en-US" dirty="0"/>
              <a:t>It is about Him – it is not about us</a:t>
            </a:r>
          </a:p>
          <a:p>
            <a:r>
              <a:rPr lang="en-US" dirty="0"/>
              <a:t>Baptism (</a:t>
            </a:r>
            <a:r>
              <a:rPr lang="en-US"/>
              <a:t>follows repentance)</a:t>
            </a:r>
            <a:endParaRPr lang="en-US" dirty="0"/>
          </a:p>
          <a:p>
            <a:pPr lvl="1"/>
            <a:r>
              <a:rPr lang="en-US" dirty="0"/>
              <a:t>Not the water baptism of John the Baptist</a:t>
            </a:r>
          </a:p>
          <a:p>
            <a:pPr lvl="1"/>
            <a:r>
              <a:rPr lang="en-US" dirty="0"/>
              <a:t>We are baptized in the name of Jesus with fire and the Spirit</a:t>
            </a:r>
          </a:p>
          <a:p>
            <a:pPr lvl="1"/>
            <a:r>
              <a:rPr lang="en-US" dirty="0"/>
              <a:t>Water is an external sign, the Spirit is an internal sign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Call to Repentance (2:37-40)</a:t>
            </a:r>
          </a:p>
        </p:txBody>
      </p:sp>
      <p:sp>
        <p:nvSpPr>
          <p:cNvPr id="3" name="Content Placeholder 2"/>
          <p:cNvSpPr>
            <a:spLocks noGrp="1"/>
          </p:cNvSpPr>
          <p:nvPr>
            <p:ph idx="1"/>
          </p:nvPr>
        </p:nvSpPr>
        <p:spPr/>
        <p:txBody>
          <a:bodyPr/>
          <a:lstStyle/>
          <a:p>
            <a:r>
              <a:rPr lang="en-US" dirty="0"/>
              <a:t>Repent – change your mind about who Jesus Christ is</a:t>
            </a:r>
          </a:p>
          <a:p>
            <a:pPr lvl="1"/>
            <a:r>
              <a:rPr lang="en-US" dirty="0"/>
              <a:t>You then need to be baptized in the name of Jesus</a:t>
            </a:r>
          </a:p>
          <a:p>
            <a:pPr lvl="1"/>
            <a:r>
              <a:rPr lang="en-US" dirty="0"/>
              <a:t>You will then receive the Holy Spirit (same as Apostles)</a:t>
            </a:r>
          </a:p>
          <a:p>
            <a:pPr lvl="1"/>
            <a:r>
              <a:rPr lang="en-US" dirty="0"/>
              <a:t>Forgiveness of sins results from repentance, not a prerequisite</a:t>
            </a:r>
          </a:p>
          <a:p>
            <a:pPr lvl="1"/>
            <a:r>
              <a:rPr lang="en-US" dirty="0"/>
              <a:t>It is all about who Jesus is, it is not about me or my sin</a:t>
            </a:r>
          </a:p>
          <a:p>
            <a:pPr lvl="1"/>
            <a:r>
              <a:rPr lang="en-US" dirty="0"/>
              <a:t>There is no suggestion here that only an apostle can baptize</a:t>
            </a:r>
          </a:p>
          <a:p>
            <a:r>
              <a:rPr lang="en-US" dirty="0"/>
              <a:t>The promise is for all whom the Lord may call</a:t>
            </a:r>
          </a:p>
          <a:p>
            <a:pPr lv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First Christian Church (2:41-47)</a:t>
            </a:r>
          </a:p>
        </p:txBody>
      </p:sp>
      <p:sp>
        <p:nvSpPr>
          <p:cNvPr id="3" name="Content Placeholder 2"/>
          <p:cNvSpPr>
            <a:spLocks noGrp="1"/>
          </p:cNvSpPr>
          <p:nvPr>
            <p:ph idx="1"/>
          </p:nvPr>
        </p:nvSpPr>
        <p:spPr>
          <a:xfrm>
            <a:off x="178257" y="1247686"/>
            <a:ext cx="8868260" cy="3895813"/>
          </a:xfrm>
        </p:spPr>
        <p:txBody>
          <a:bodyPr>
            <a:normAutofit lnSpcReduction="10000"/>
          </a:bodyPr>
          <a:lstStyle/>
          <a:p>
            <a:r>
              <a:rPr lang="en-US" dirty="0"/>
              <a:t>God worked thru the Apostles not Jesus</a:t>
            </a:r>
          </a:p>
          <a:p>
            <a:pPr lvl="1"/>
            <a:r>
              <a:rPr lang="en-US" dirty="0"/>
              <a:t>Jesus interested in training Apostles, beginning a church</a:t>
            </a:r>
          </a:p>
          <a:p>
            <a:pPr lvl="1"/>
            <a:r>
              <a:rPr lang="en-US" dirty="0"/>
              <a:t>Apostles work greater than Jesus (John 14:12)</a:t>
            </a:r>
          </a:p>
          <a:p>
            <a:r>
              <a:rPr lang="en-US" dirty="0"/>
              <a:t>Jesus came to start a church thru apostles, not himself</a:t>
            </a:r>
          </a:p>
          <a:p>
            <a:r>
              <a:rPr lang="en-US" dirty="0"/>
              <a:t>Peter’s sermon led to 3,000 new believers (2:41)</a:t>
            </a:r>
          </a:p>
          <a:p>
            <a:pPr lvl="1"/>
            <a:r>
              <a:rPr lang="en-US" dirty="0"/>
              <a:t>Jerusalem had only 25,000 to 50,000 permanent residents</a:t>
            </a:r>
          </a:p>
          <a:p>
            <a:pPr lvl="1"/>
            <a:r>
              <a:rPr lang="en-US" dirty="0"/>
              <a:t>1</a:t>
            </a:r>
            <a:r>
              <a:rPr lang="en-US" baseline="30000" dirty="0"/>
              <a:t>st</a:t>
            </a:r>
            <a:r>
              <a:rPr lang="en-US" dirty="0"/>
              <a:t> Church grows to 5,000 members the 1</a:t>
            </a:r>
            <a:r>
              <a:rPr lang="en-US" baseline="30000" dirty="0"/>
              <a:t>st</a:t>
            </a:r>
            <a:r>
              <a:rPr lang="en-US" dirty="0"/>
              <a:t> 8 days! (2:41, 4:4)</a:t>
            </a:r>
          </a:p>
          <a:p>
            <a:pPr lvl="1"/>
            <a:r>
              <a:rPr lang="en-US" dirty="0"/>
              <a:t>This is 10% to 20% of all Jerusalem’s residents in 8 days!</a:t>
            </a:r>
          </a:p>
          <a:p>
            <a:pPr lvl="1"/>
            <a:endParaRPr lang="en-US" dirty="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First Christian Church (2:41-47)</a:t>
            </a:r>
          </a:p>
        </p:txBody>
      </p:sp>
      <p:sp>
        <p:nvSpPr>
          <p:cNvPr id="3" name="Content Placeholder 2"/>
          <p:cNvSpPr>
            <a:spLocks noGrp="1"/>
          </p:cNvSpPr>
          <p:nvPr>
            <p:ph idx="1"/>
          </p:nvPr>
        </p:nvSpPr>
        <p:spPr>
          <a:xfrm>
            <a:off x="178257" y="1478422"/>
            <a:ext cx="8868260" cy="3523054"/>
          </a:xfrm>
        </p:spPr>
        <p:txBody>
          <a:bodyPr>
            <a:normAutofit lnSpcReduction="10000"/>
          </a:bodyPr>
          <a:lstStyle/>
          <a:p>
            <a:r>
              <a:rPr lang="en-US" dirty="0"/>
              <a:t>Ideal esteemed Christian community sharing goods and meals</a:t>
            </a:r>
          </a:p>
          <a:p>
            <a:pPr lvl="1"/>
            <a:r>
              <a:rPr lang="en-US" dirty="0"/>
              <a:t>Communion as meal at homes established</a:t>
            </a:r>
          </a:p>
          <a:p>
            <a:r>
              <a:rPr lang="en-US" b="1" dirty="0">
                <a:solidFill>
                  <a:srgbClr val="FF0000"/>
                </a:solidFill>
              </a:rPr>
              <a:t>Worship/witness at both temple and in homes</a:t>
            </a:r>
          </a:p>
          <a:p>
            <a:pPr lvl="1"/>
            <a:r>
              <a:rPr lang="en-US" dirty="0"/>
              <a:t>House churches very biblical</a:t>
            </a:r>
          </a:p>
          <a:p>
            <a:pPr lvl="1"/>
            <a:r>
              <a:rPr lang="en-US" dirty="0"/>
              <a:t>Initial Jerusalem church worshipped in Temple</a:t>
            </a:r>
          </a:p>
          <a:p>
            <a:pPr lvl="1"/>
            <a:r>
              <a:rPr lang="en-US" dirty="0"/>
              <a:t>Community of non-believers highly esteemed them</a:t>
            </a:r>
          </a:p>
          <a:p>
            <a:r>
              <a:rPr lang="en-US" dirty="0"/>
              <a:t>Early believers were a sect of Jewish faith</a:t>
            </a:r>
          </a:p>
          <a:p>
            <a:endParaRPr lang="en-US" dirty="0"/>
          </a:p>
        </p:txBody>
      </p:sp>
    </p:spTree>
    <p:extLst>
      <p:ext uri="{BB962C8B-B14F-4D97-AF65-F5344CB8AC3E}">
        <p14:creationId xmlns:p14="http://schemas.microsoft.com/office/powerpoint/2010/main" val="3812878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Act of Healing &amp; It’s Consequence</a:t>
            </a:r>
          </a:p>
        </p:txBody>
      </p:sp>
      <p:sp>
        <p:nvSpPr>
          <p:cNvPr id="3" name="Content Placeholder 2"/>
          <p:cNvSpPr>
            <a:spLocks noGrp="1"/>
          </p:cNvSpPr>
          <p:nvPr>
            <p:ph idx="1"/>
          </p:nvPr>
        </p:nvSpPr>
        <p:spPr/>
        <p:txBody>
          <a:bodyPr>
            <a:normAutofit/>
          </a:bodyPr>
          <a:lstStyle/>
          <a:p>
            <a:r>
              <a:rPr lang="en-US" dirty="0"/>
              <a:t>A Cripple Cured (3:1-10)</a:t>
            </a:r>
          </a:p>
          <a:p>
            <a:r>
              <a:rPr lang="en-US" dirty="0"/>
              <a:t>Peter’s Address in Solomon’s Colonnade (3:11-26)</a:t>
            </a:r>
          </a:p>
          <a:p>
            <a:r>
              <a:rPr lang="en-US" dirty="0"/>
              <a:t>The Arrest of Peter and John (4:1-4)</a:t>
            </a:r>
          </a:p>
          <a:p>
            <a:r>
              <a:rPr lang="en-US" dirty="0"/>
              <a:t>Peter &amp; John before the Sanhedrin (4:5-12)</a:t>
            </a:r>
          </a:p>
          <a:p>
            <a:r>
              <a:rPr lang="en-US" dirty="0"/>
              <a:t>Debate in the Sanhedrin (4:13-17)</a:t>
            </a:r>
          </a:p>
          <a:p>
            <a:r>
              <a:rPr lang="en-US" dirty="0"/>
              <a:t>The Apostles Dismissed with a Caution (4:18-22)</a:t>
            </a:r>
          </a:p>
          <a:p>
            <a:r>
              <a:rPr lang="en-US" dirty="0"/>
              <a:t>Peter and John Rejoin Their Friends (4:23-31)</a:t>
            </a:r>
          </a:p>
        </p:txBody>
      </p:sp>
    </p:spTree>
    <p:extLst>
      <p:ext uri="{BB962C8B-B14F-4D97-AF65-F5344CB8AC3E}">
        <p14:creationId xmlns:p14="http://schemas.microsoft.com/office/powerpoint/2010/main" val="2365354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Cripple Cured (3:1-10)</a:t>
            </a:r>
          </a:p>
        </p:txBody>
      </p:sp>
      <p:sp>
        <p:nvSpPr>
          <p:cNvPr id="3" name="Content Placeholder 2"/>
          <p:cNvSpPr>
            <a:spLocks noGrp="1"/>
          </p:cNvSpPr>
          <p:nvPr>
            <p:ph idx="1"/>
          </p:nvPr>
        </p:nvSpPr>
        <p:spPr/>
        <p:txBody>
          <a:bodyPr>
            <a:normAutofit lnSpcReduction="10000"/>
          </a:bodyPr>
          <a:lstStyle/>
          <a:p>
            <a:r>
              <a:rPr lang="en-US" dirty="0"/>
              <a:t>The Apostles and believers still went to the temple services </a:t>
            </a:r>
          </a:p>
          <a:p>
            <a:r>
              <a:rPr lang="en-US" dirty="0"/>
              <a:t>Peter healed a man crippled from birth in the temple</a:t>
            </a:r>
          </a:p>
          <a:p>
            <a:pPr lvl="1"/>
            <a:r>
              <a:rPr lang="en-US" dirty="0"/>
              <a:t>This was an obvious miracle to all in Jerusalem</a:t>
            </a:r>
          </a:p>
          <a:p>
            <a:pPr lvl="1"/>
            <a:r>
              <a:rPr lang="en-US" dirty="0"/>
              <a:t>The man rose walking and leaping and praising God</a:t>
            </a:r>
          </a:p>
          <a:p>
            <a:pPr lvl="1"/>
            <a:r>
              <a:rPr lang="en-US" dirty="0"/>
              <a:t>All the temple worshippers were amazed</a:t>
            </a:r>
          </a:p>
          <a:p>
            <a:r>
              <a:rPr lang="en-US" dirty="0"/>
              <a:t>This was a clear sign to everyone that the Apostles had power</a:t>
            </a:r>
          </a:p>
          <a:p>
            <a:pPr lvl="1"/>
            <a:r>
              <a:rPr lang="en-US" dirty="0"/>
              <a:t>This was one of many healings done by the Apostles</a:t>
            </a:r>
          </a:p>
          <a:p>
            <a:pPr lvl="1"/>
            <a:r>
              <a:rPr lang="en-US" dirty="0"/>
              <a:t>See how the Apostles carry on the ministry &amp; authority of Jesus</a:t>
            </a:r>
          </a:p>
        </p:txBody>
      </p:sp>
    </p:spTree>
    <p:extLst>
      <p:ext uri="{BB962C8B-B14F-4D97-AF65-F5344CB8AC3E}">
        <p14:creationId xmlns:p14="http://schemas.microsoft.com/office/powerpoint/2010/main" val="591852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sz="3400" dirty="0"/>
              <a:t>Peter’s Address in Solomon’s Colonnade </a:t>
            </a:r>
            <a:r>
              <a:rPr lang="en-US" sz="2800" dirty="0"/>
              <a:t>(3:11-26)</a:t>
            </a:r>
          </a:p>
        </p:txBody>
      </p:sp>
      <p:sp>
        <p:nvSpPr>
          <p:cNvPr id="3" name="Content Placeholder 2"/>
          <p:cNvSpPr>
            <a:spLocks noGrp="1"/>
          </p:cNvSpPr>
          <p:nvPr>
            <p:ph idx="1"/>
          </p:nvPr>
        </p:nvSpPr>
        <p:spPr/>
        <p:txBody>
          <a:bodyPr>
            <a:normAutofit/>
          </a:bodyPr>
          <a:lstStyle/>
          <a:p>
            <a:r>
              <a:rPr lang="en-US" dirty="0"/>
              <a:t>Peter’s address began after worship and prayer in the temple.</a:t>
            </a:r>
          </a:p>
          <a:p>
            <a:r>
              <a:rPr lang="en-US" dirty="0"/>
              <a:t>Peter preached the Gospel message:  death, burial, and resurrection of Jesus.</a:t>
            </a:r>
          </a:p>
          <a:p>
            <a:r>
              <a:rPr lang="en-US" dirty="0"/>
              <a:t>Peter showed them the power of Jesus continued after death.</a:t>
            </a:r>
          </a:p>
          <a:p>
            <a:r>
              <a:rPr lang="en-US" dirty="0"/>
              <a:t>Repent:  Change your minds about who Jesus is, and then your sins will be forgiven.</a:t>
            </a:r>
          </a:p>
          <a:p>
            <a:r>
              <a:rPr lang="en-US" dirty="0"/>
              <a:t>Messiah must suffer and be resurrected to God in glory</a:t>
            </a:r>
          </a:p>
        </p:txBody>
      </p:sp>
    </p:spTree>
    <p:extLst>
      <p:ext uri="{BB962C8B-B14F-4D97-AF65-F5344CB8AC3E}">
        <p14:creationId xmlns:p14="http://schemas.microsoft.com/office/powerpoint/2010/main" val="14853456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sz="3400" dirty="0"/>
              <a:t>Peter’s Address in Solomon’s Colonnade </a:t>
            </a:r>
            <a:r>
              <a:rPr lang="en-US" sz="2800" dirty="0"/>
              <a:t>(3:11-26)</a:t>
            </a:r>
          </a:p>
        </p:txBody>
      </p:sp>
      <p:sp>
        <p:nvSpPr>
          <p:cNvPr id="3" name="Content Placeholder 2"/>
          <p:cNvSpPr>
            <a:spLocks noGrp="1"/>
          </p:cNvSpPr>
          <p:nvPr>
            <p:ph idx="1"/>
          </p:nvPr>
        </p:nvSpPr>
        <p:spPr/>
        <p:txBody>
          <a:bodyPr>
            <a:normAutofit/>
          </a:bodyPr>
          <a:lstStyle/>
          <a:p>
            <a:r>
              <a:rPr lang="en-US" dirty="0"/>
              <a:t>Witness of the Prophets (3:22-26)</a:t>
            </a:r>
          </a:p>
          <a:p>
            <a:pPr lvl="1"/>
            <a:r>
              <a:rPr lang="en-US" dirty="0"/>
              <a:t>Moses, and all the prophets from Samuel onward, spoke of Messiah,</a:t>
            </a:r>
          </a:p>
          <a:p>
            <a:pPr lvl="1"/>
            <a:r>
              <a:rPr lang="en-US" dirty="0"/>
              <a:t>Deut 18:15, 19 speaks of heeding this prophet.</a:t>
            </a:r>
          </a:p>
        </p:txBody>
      </p:sp>
    </p:spTree>
    <p:extLst>
      <p:ext uri="{BB962C8B-B14F-4D97-AF65-F5344CB8AC3E}">
        <p14:creationId xmlns:p14="http://schemas.microsoft.com/office/powerpoint/2010/main" val="1641386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sz="3400" dirty="0"/>
              <a:t>The Arrest of Peter and John (4:1-4)</a:t>
            </a:r>
            <a:endParaRPr lang="en-US" sz="2800" dirty="0"/>
          </a:p>
        </p:txBody>
      </p:sp>
      <p:sp>
        <p:nvSpPr>
          <p:cNvPr id="3" name="Content Placeholder 2"/>
          <p:cNvSpPr>
            <a:spLocks noGrp="1"/>
          </p:cNvSpPr>
          <p:nvPr>
            <p:ph idx="1"/>
          </p:nvPr>
        </p:nvSpPr>
        <p:spPr/>
        <p:txBody>
          <a:bodyPr>
            <a:normAutofit/>
          </a:bodyPr>
          <a:lstStyle/>
          <a:p>
            <a:r>
              <a:rPr lang="en-US" dirty="0"/>
              <a:t>Peter and John had been preaching the resurrection of The Messiah, an anathema to the Sadducees.</a:t>
            </a:r>
          </a:p>
          <a:p>
            <a:r>
              <a:rPr lang="en-US" dirty="0" err="1"/>
              <a:t>Annas</a:t>
            </a:r>
            <a:r>
              <a:rPr lang="en-US" dirty="0"/>
              <a:t> and Caiaphas had put Jesus to death a few weeks ago, and now Peter and John are before them</a:t>
            </a:r>
          </a:p>
          <a:p>
            <a:pPr lvl="1"/>
            <a:r>
              <a:rPr lang="en-US" dirty="0"/>
              <a:t>They were before the entire Sanhedrin (ruling council).</a:t>
            </a:r>
          </a:p>
          <a:p>
            <a:pPr lvl="1"/>
            <a:r>
              <a:rPr lang="en-US" dirty="0"/>
              <a:t>They could not be tried at night so they were jailed for the night.</a:t>
            </a:r>
          </a:p>
          <a:p>
            <a:endParaRPr lang="en-US" dirty="0"/>
          </a:p>
        </p:txBody>
      </p:sp>
    </p:spTree>
    <p:extLst>
      <p:ext uri="{BB962C8B-B14F-4D97-AF65-F5344CB8AC3E}">
        <p14:creationId xmlns:p14="http://schemas.microsoft.com/office/powerpoint/2010/main" val="115216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sz="3400" dirty="0"/>
              <a:t>Peter &amp; John Before the Sanhedrin (4:5-12)</a:t>
            </a:r>
            <a:endParaRPr lang="en-US" sz="2800" dirty="0"/>
          </a:p>
        </p:txBody>
      </p:sp>
      <p:sp>
        <p:nvSpPr>
          <p:cNvPr id="3" name="Content Placeholder 2"/>
          <p:cNvSpPr>
            <a:spLocks noGrp="1"/>
          </p:cNvSpPr>
          <p:nvPr>
            <p:ph idx="1"/>
          </p:nvPr>
        </p:nvSpPr>
        <p:spPr/>
        <p:txBody>
          <a:bodyPr>
            <a:normAutofit/>
          </a:bodyPr>
          <a:lstStyle/>
          <a:p>
            <a:r>
              <a:rPr lang="en-US" dirty="0"/>
              <a:t>Peter and John plainly told them that </a:t>
            </a:r>
          </a:p>
          <a:p>
            <a:pPr lvl="1"/>
            <a:r>
              <a:rPr lang="en-US" dirty="0"/>
              <a:t>The cripple was healed in the name of Jesus</a:t>
            </a:r>
          </a:p>
          <a:p>
            <a:pPr lvl="1"/>
            <a:r>
              <a:rPr lang="en-US" dirty="0"/>
              <a:t>They had crucified Jesus</a:t>
            </a:r>
          </a:p>
          <a:p>
            <a:pPr lvl="1"/>
            <a:r>
              <a:rPr lang="en-US" dirty="0"/>
              <a:t>Jesus had rose from the dead </a:t>
            </a:r>
          </a:p>
          <a:p>
            <a:pPr lvl="1"/>
            <a:r>
              <a:rPr lang="en-US" dirty="0"/>
              <a:t>Jesus is the only name on earth for salvation for human beings.</a:t>
            </a:r>
          </a:p>
          <a:p>
            <a:r>
              <a:rPr lang="en-US" dirty="0"/>
              <a:t>Resurrection of anyone was an anathema for Sadducees</a:t>
            </a:r>
          </a:p>
          <a:p>
            <a:pPr lvl="1"/>
            <a:r>
              <a:rPr lang="en-US" dirty="0"/>
              <a:t>The Sanhedrin is now on the defensive, 5000 converts!</a:t>
            </a:r>
          </a:p>
        </p:txBody>
      </p:sp>
    </p:spTree>
    <p:extLst>
      <p:ext uri="{BB962C8B-B14F-4D97-AF65-F5344CB8AC3E}">
        <p14:creationId xmlns:p14="http://schemas.microsoft.com/office/powerpoint/2010/main" val="22667639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sz="3400" dirty="0"/>
              <a:t>Debate in the Sanhedrin (4:13-17)</a:t>
            </a:r>
            <a:endParaRPr lang="en-US" sz="2800" dirty="0"/>
          </a:p>
        </p:txBody>
      </p:sp>
      <p:sp>
        <p:nvSpPr>
          <p:cNvPr id="3" name="Content Placeholder 2"/>
          <p:cNvSpPr>
            <a:spLocks noGrp="1"/>
          </p:cNvSpPr>
          <p:nvPr>
            <p:ph idx="1"/>
          </p:nvPr>
        </p:nvSpPr>
        <p:spPr>
          <a:xfrm>
            <a:off x="178257" y="1157223"/>
            <a:ext cx="8868260" cy="3844253"/>
          </a:xfrm>
        </p:spPr>
        <p:txBody>
          <a:bodyPr>
            <a:normAutofit lnSpcReduction="10000"/>
          </a:bodyPr>
          <a:lstStyle/>
          <a:p>
            <a:r>
              <a:rPr lang="en-US" dirty="0"/>
              <a:t>The Sanhedrin was amazed that such uneducated men could argue with trained Rabbi’s</a:t>
            </a:r>
          </a:p>
          <a:p>
            <a:pPr lvl="1"/>
            <a:r>
              <a:rPr lang="en-US" dirty="0"/>
              <a:t>They recognized Jesus had taught them and others well</a:t>
            </a:r>
          </a:p>
          <a:p>
            <a:pPr lvl="1"/>
            <a:r>
              <a:rPr lang="en-US" dirty="0"/>
              <a:t>The men had broken no laws, and the people were with them</a:t>
            </a:r>
          </a:p>
          <a:p>
            <a:r>
              <a:rPr lang="en-US" dirty="0"/>
              <a:t>There was no refuting the bodily resurrection</a:t>
            </a:r>
          </a:p>
          <a:p>
            <a:pPr lvl="1"/>
            <a:r>
              <a:rPr lang="en-US" dirty="0"/>
              <a:t>The way to end the argument was to produce Jesus’s body</a:t>
            </a:r>
          </a:p>
          <a:p>
            <a:pPr lvl="1"/>
            <a:r>
              <a:rPr lang="en-US" dirty="0"/>
              <a:t>They were powerless in stopping a movement now far worse than when Jesus was alive.</a:t>
            </a:r>
          </a:p>
          <a:p>
            <a:pPr lvl="1"/>
            <a:r>
              <a:rPr lang="en-US" dirty="0"/>
              <a:t>They could only warn them not to preach anymore</a:t>
            </a:r>
          </a:p>
        </p:txBody>
      </p:sp>
    </p:spTree>
    <p:extLst>
      <p:ext uri="{BB962C8B-B14F-4D97-AF65-F5344CB8AC3E}">
        <p14:creationId xmlns:p14="http://schemas.microsoft.com/office/powerpoint/2010/main" val="2466366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sz="3400" dirty="0"/>
              <a:t>Apostles Dismissed with a Caution (4:18-22)</a:t>
            </a:r>
            <a:endParaRPr lang="en-US" sz="2800" dirty="0"/>
          </a:p>
        </p:txBody>
      </p:sp>
      <p:sp>
        <p:nvSpPr>
          <p:cNvPr id="3" name="Content Placeholder 2"/>
          <p:cNvSpPr>
            <a:spLocks noGrp="1"/>
          </p:cNvSpPr>
          <p:nvPr>
            <p:ph idx="1"/>
          </p:nvPr>
        </p:nvSpPr>
        <p:spPr/>
        <p:txBody>
          <a:bodyPr>
            <a:normAutofit/>
          </a:bodyPr>
          <a:lstStyle/>
          <a:p>
            <a:r>
              <a:rPr lang="en-US" dirty="0"/>
              <a:t>They were recalled to the Sanhedrin and ordered to stop preaching</a:t>
            </a:r>
          </a:p>
          <a:p>
            <a:r>
              <a:rPr lang="en-US" dirty="0"/>
              <a:t>James and John, like Socrates, told them they had to obey God.</a:t>
            </a:r>
          </a:p>
          <a:p>
            <a:r>
              <a:rPr lang="en-US" dirty="0"/>
              <a:t>The Sanhedrin made a crucial error, they released them</a:t>
            </a:r>
          </a:p>
          <a:p>
            <a:pPr lvl="1"/>
            <a:r>
              <a:rPr lang="en-US" dirty="0"/>
              <a:t>This told the people the new Way had more power than the Sanhedrin did.</a:t>
            </a:r>
          </a:p>
          <a:p>
            <a:pPr lvl="1"/>
            <a:r>
              <a:rPr lang="en-US" dirty="0"/>
              <a:t>This told the people there was no problem joining the Way.</a:t>
            </a:r>
          </a:p>
        </p:txBody>
      </p:sp>
    </p:spTree>
    <p:extLst>
      <p:ext uri="{BB962C8B-B14F-4D97-AF65-F5344CB8AC3E}">
        <p14:creationId xmlns:p14="http://schemas.microsoft.com/office/powerpoint/2010/main" val="1327319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sz="3400" dirty="0"/>
              <a:t>Peter and John Rejoin Their Friends (4:23-31)</a:t>
            </a:r>
            <a:endParaRPr lang="en-US" sz="2800" dirty="0"/>
          </a:p>
        </p:txBody>
      </p:sp>
      <p:sp>
        <p:nvSpPr>
          <p:cNvPr id="3" name="Content Placeholder 2"/>
          <p:cNvSpPr>
            <a:spLocks noGrp="1"/>
          </p:cNvSpPr>
          <p:nvPr>
            <p:ph idx="1"/>
          </p:nvPr>
        </p:nvSpPr>
        <p:spPr/>
        <p:txBody>
          <a:bodyPr>
            <a:normAutofit/>
          </a:bodyPr>
          <a:lstStyle/>
          <a:p>
            <a:r>
              <a:rPr lang="en-US" dirty="0"/>
              <a:t>Psalm 2 was quoted by the Apostles to describe Jesus</a:t>
            </a:r>
          </a:p>
          <a:p>
            <a:r>
              <a:rPr lang="en-US" dirty="0"/>
              <a:t>Kings include Herod (only mentioned by Luke) and rulers, Pilate, who led the gentiles raging against Jesus.</a:t>
            </a:r>
          </a:p>
          <a:p>
            <a:r>
              <a:rPr lang="en-US" dirty="0"/>
              <a:t>God was in control as creator of the earth and the church</a:t>
            </a:r>
          </a:p>
          <a:p>
            <a:r>
              <a:rPr lang="en-US" dirty="0"/>
              <a:t>The arrest further stimulated the Apostles to greater efforts</a:t>
            </a:r>
          </a:p>
          <a:p>
            <a:r>
              <a:rPr lang="en-US" dirty="0"/>
              <a:t>The new “mega-church” was now 5000 in just a few weeks and growing with huge power.</a:t>
            </a:r>
          </a:p>
        </p:txBody>
      </p:sp>
    </p:spTree>
    <p:extLst>
      <p:ext uri="{BB962C8B-B14F-4D97-AF65-F5344CB8AC3E}">
        <p14:creationId xmlns:p14="http://schemas.microsoft.com/office/powerpoint/2010/main" val="25960344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Things in Common</a:t>
            </a:r>
          </a:p>
        </p:txBody>
      </p:sp>
      <p:sp>
        <p:nvSpPr>
          <p:cNvPr id="3" name="Content Placeholder 2"/>
          <p:cNvSpPr>
            <a:spLocks noGrp="1"/>
          </p:cNvSpPr>
          <p:nvPr>
            <p:ph idx="1"/>
          </p:nvPr>
        </p:nvSpPr>
        <p:spPr>
          <a:xfrm>
            <a:off x="0" y="1213503"/>
            <a:ext cx="9046517" cy="3929997"/>
          </a:xfrm>
        </p:spPr>
        <p:txBody>
          <a:bodyPr>
            <a:normAutofit/>
          </a:bodyPr>
          <a:lstStyle/>
          <a:p>
            <a:r>
              <a:rPr lang="en-US" dirty="0"/>
              <a:t>Community of Goods (4:32-35)</a:t>
            </a:r>
          </a:p>
          <a:p>
            <a:pPr lvl="1"/>
            <a:r>
              <a:rPr lang="en-US" dirty="0"/>
              <a:t>Similar to Acts 2:43-47</a:t>
            </a:r>
          </a:p>
          <a:p>
            <a:pPr lvl="1"/>
            <a:r>
              <a:rPr lang="en-US" dirty="0"/>
              <a:t>See how Apostles distributed the money (taught &amp; provided)</a:t>
            </a:r>
          </a:p>
          <a:p>
            <a:pPr lvl="1"/>
            <a:r>
              <a:rPr lang="en-US" dirty="0"/>
              <a:t>Reminds one of Qumran community (</a:t>
            </a:r>
            <a:r>
              <a:rPr lang="en-US" dirty="0" err="1"/>
              <a:t>Esceenes</a:t>
            </a:r>
            <a:r>
              <a:rPr lang="en-US" dirty="0"/>
              <a:t>)</a:t>
            </a:r>
          </a:p>
          <a:p>
            <a:pPr lvl="1"/>
            <a:r>
              <a:rPr lang="en-US" dirty="0"/>
              <a:t>Reminds one of Levite priesthood requirements</a:t>
            </a:r>
          </a:p>
          <a:p>
            <a:pPr lvl="1"/>
            <a:r>
              <a:rPr lang="en-US" dirty="0"/>
              <a:t>Will need to rely on others when money runs out in Acts 11:28</a:t>
            </a:r>
          </a:p>
        </p:txBody>
      </p:sp>
    </p:spTree>
    <p:extLst>
      <p:ext uri="{BB962C8B-B14F-4D97-AF65-F5344CB8AC3E}">
        <p14:creationId xmlns:p14="http://schemas.microsoft.com/office/powerpoint/2010/main" val="11454694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Things in Common</a:t>
            </a:r>
          </a:p>
        </p:txBody>
      </p:sp>
      <p:sp>
        <p:nvSpPr>
          <p:cNvPr id="3" name="Content Placeholder 2"/>
          <p:cNvSpPr>
            <a:spLocks noGrp="1"/>
          </p:cNvSpPr>
          <p:nvPr>
            <p:ph idx="1"/>
          </p:nvPr>
        </p:nvSpPr>
        <p:spPr>
          <a:xfrm>
            <a:off x="0" y="1213503"/>
            <a:ext cx="9046517" cy="3929997"/>
          </a:xfrm>
        </p:spPr>
        <p:txBody>
          <a:bodyPr>
            <a:normAutofit/>
          </a:bodyPr>
          <a:lstStyle/>
          <a:p>
            <a:r>
              <a:rPr lang="en-US" dirty="0"/>
              <a:t>They testified to the resurrection of Jesus (4:33)</a:t>
            </a:r>
          </a:p>
          <a:p>
            <a:pPr lvl="1"/>
            <a:r>
              <a:rPr lang="en-US" dirty="0"/>
              <a:t>Abundant grace was on them all</a:t>
            </a:r>
          </a:p>
          <a:p>
            <a:r>
              <a:rPr lang="en-US" dirty="0"/>
              <a:t>The Generosity of Barnabas (4:36-37)</a:t>
            </a:r>
          </a:p>
          <a:p>
            <a:pPr lvl="1"/>
            <a:r>
              <a:rPr lang="en-US" dirty="0"/>
              <a:t>Barnabus (Joseph) is first mentioned (not an Apostle)</a:t>
            </a:r>
          </a:p>
        </p:txBody>
      </p:sp>
    </p:spTree>
    <p:extLst>
      <p:ext uri="{BB962C8B-B14F-4D97-AF65-F5344CB8AC3E}">
        <p14:creationId xmlns:p14="http://schemas.microsoft.com/office/powerpoint/2010/main" val="1253098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Things in Common</a:t>
            </a:r>
          </a:p>
        </p:txBody>
      </p:sp>
      <p:sp>
        <p:nvSpPr>
          <p:cNvPr id="3" name="Content Placeholder 2"/>
          <p:cNvSpPr>
            <a:spLocks noGrp="1"/>
          </p:cNvSpPr>
          <p:nvPr>
            <p:ph idx="1"/>
          </p:nvPr>
        </p:nvSpPr>
        <p:spPr>
          <a:xfrm>
            <a:off x="178257" y="1196411"/>
            <a:ext cx="8868260" cy="3947089"/>
          </a:xfrm>
        </p:spPr>
        <p:txBody>
          <a:bodyPr>
            <a:normAutofit/>
          </a:bodyPr>
          <a:lstStyle/>
          <a:p>
            <a:r>
              <a:rPr lang="en-US" dirty="0"/>
              <a:t>Deceit and Death of Ananias (5:1-6)</a:t>
            </a:r>
          </a:p>
          <a:p>
            <a:pPr lvl="1"/>
            <a:r>
              <a:rPr lang="en-US" dirty="0"/>
              <a:t>Ananias and </a:t>
            </a:r>
            <a:r>
              <a:rPr lang="en-US" dirty="0" err="1"/>
              <a:t>Sapphira</a:t>
            </a:r>
            <a:r>
              <a:rPr lang="en-US" dirty="0"/>
              <a:t> sold their property as had Barnabus</a:t>
            </a:r>
          </a:p>
          <a:p>
            <a:pPr lvl="1"/>
            <a:r>
              <a:rPr lang="en-US" dirty="0"/>
              <a:t>But unlike Barnabus, they lied about the price and kept some of it for themselves</a:t>
            </a:r>
          </a:p>
          <a:p>
            <a:r>
              <a:rPr lang="en-US" dirty="0"/>
              <a:t>Death of </a:t>
            </a:r>
            <a:r>
              <a:rPr lang="en-US" dirty="0" err="1"/>
              <a:t>Sapphira</a:t>
            </a:r>
            <a:r>
              <a:rPr lang="en-US" dirty="0"/>
              <a:t> (5:7-11)</a:t>
            </a:r>
          </a:p>
          <a:p>
            <a:pPr lvl="1"/>
            <a:r>
              <a:rPr lang="en-US" dirty="0"/>
              <a:t>Peter was inexperienced as a pastor</a:t>
            </a:r>
          </a:p>
          <a:p>
            <a:r>
              <a:rPr lang="en-US" dirty="0"/>
              <a:t>You do not mess with God and the Holy Spirit</a:t>
            </a:r>
          </a:p>
          <a:p>
            <a:r>
              <a:rPr lang="en-US" dirty="0"/>
              <a:t>This early Priesthood of Believers was first called a church here</a:t>
            </a:r>
          </a:p>
        </p:txBody>
      </p:sp>
    </p:spTree>
    <p:extLst>
      <p:ext uri="{BB962C8B-B14F-4D97-AF65-F5344CB8AC3E}">
        <p14:creationId xmlns:p14="http://schemas.microsoft.com/office/powerpoint/2010/main" val="13488402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 before the Sanhedrin</a:t>
            </a:r>
          </a:p>
        </p:txBody>
      </p:sp>
      <p:sp>
        <p:nvSpPr>
          <p:cNvPr id="3" name="Content Placeholder 2"/>
          <p:cNvSpPr>
            <a:spLocks noGrp="1"/>
          </p:cNvSpPr>
          <p:nvPr>
            <p:ph idx="1"/>
          </p:nvPr>
        </p:nvSpPr>
        <p:spPr/>
        <p:txBody>
          <a:bodyPr>
            <a:normAutofit lnSpcReduction="10000"/>
          </a:bodyPr>
          <a:lstStyle/>
          <a:p>
            <a:r>
              <a:rPr lang="en-US" dirty="0"/>
              <a:t>Signs and Wonders (5:12-16)</a:t>
            </a:r>
          </a:p>
          <a:p>
            <a:pPr lvl="1"/>
            <a:r>
              <a:rPr lang="en-US" dirty="0"/>
              <a:t>The Temple worshipers esteemed them but dared not join them</a:t>
            </a:r>
          </a:p>
          <a:p>
            <a:pPr lvl="1"/>
            <a:r>
              <a:rPr lang="en-US" dirty="0"/>
              <a:t>Others in Jerusalem believed and joined them</a:t>
            </a:r>
          </a:p>
          <a:p>
            <a:pPr lvl="1"/>
            <a:r>
              <a:rPr lang="en-US" dirty="0"/>
              <a:t>Now they grew by attracting others from surrounding villages</a:t>
            </a:r>
          </a:p>
          <a:p>
            <a:r>
              <a:rPr lang="en-US" dirty="0"/>
              <a:t>The Apostles Imprisoned and Released (5:17-21a)</a:t>
            </a:r>
          </a:p>
          <a:p>
            <a:pPr lvl="1"/>
            <a:r>
              <a:rPr lang="en-US" dirty="0"/>
              <a:t>The Sadducees needed to act, the fellowship is growing</a:t>
            </a:r>
          </a:p>
          <a:p>
            <a:pPr lvl="1"/>
            <a:r>
              <a:rPr lang="en-US" dirty="0"/>
              <a:t>This time all 12 Apostles were arrested, not just Peter and John</a:t>
            </a:r>
          </a:p>
          <a:p>
            <a:pPr lvl="1"/>
            <a:r>
              <a:rPr lang="en-US" dirty="0"/>
              <a:t>The Angel of the Lord released them, and they kept on teaching</a:t>
            </a:r>
          </a:p>
          <a:p>
            <a:endParaRPr lang="en-US" dirty="0"/>
          </a:p>
        </p:txBody>
      </p:sp>
    </p:spTree>
    <p:extLst>
      <p:ext uri="{BB962C8B-B14F-4D97-AF65-F5344CB8AC3E}">
        <p14:creationId xmlns:p14="http://schemas.microsoft.com/office/powerpoint/2010/main" val="9431768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 before the Sanhedrin</a:t>
            </a:r>
          </a:p>
        </p:txBody>
      </p:sp>
      <p:sp>
        <p:nvSpPr>
          <p:cNvPr id="3" name="Content Placeholder 2"/>
          <p:cNvSpPr>
            <a:spLocks noGrp="1"/>
          </p:cNvSpPr>
          <p:nvPr>
            <p:ph idx="1"/>
          </p:nvPr>
        </p:nvSpPr>
        <p:spPr/>
        <p:txBody>
          <a:bodyPr>
            <a:normAutofit/>
          </a:bodyPr>
          <a:lstStyle/>
          <a:p>
            <a:r>
              <a:rPr lang="en-US" dirty="0"/>
              <a:t>The Apostles brought before the Sanhedrin (5:21b-26)</a:t>
            </a:r>
          </a:p>
          <a:p>
            <a:pPr lvl="1"/>
            <a:r>
              <a:rPr lang="en-US" dirty="0"/>
              <a:t>The Rulers were now unsure of Temple Guards loyalty</a:t>
            </a:r>
          </a:p>
          <a:p>
            <a:pPr lvl="1"/>
            <a:r>
              <a:rPr lang="en-US" dirty="0"/>
              <a:t>The Rulers must surely have felt they were totally threatened</a:t>
            </a:r>
          </a:p>
          <a:p>
            <a:r>
              <a:rPr lang="en-US" dirty="0"/>
              <a:t>The High Priest’s Charge and the Apostles’ Reply (5:27-32)</a:t>
            </a:r>
          </a:p>
          <a:p>
            <a:pPr lvl="1"/>
            <a:r>
              <a:rPr lang="en-US" dirty="0"/>
              <a:t>Peter accused them of crucifying an innocent man</a:t>
            </a:r>
          </a:p>
          <a:p>
            <a:pPr lvl="1"/>
            <a:r>
              <a:rPr lang="en-US" dirty="0"/>
              <a:t>Peter said God exalted Jesus and Jesus can forgive sins</a:t>
            </a:r>
          </a:p>
          <a:p>
            <a:endParaRPr lang="en-US" dirty="0"/>
          </a:p>
        </p:txBody>
      </p:sp>
    </p:spTree>
    <p:extLst>
      <p:ext uri="{BB962C8B-B14F-4D97-AF65-F5344CB8AC3E}">
        <p14:creationId xmlns:p14="http://schemas.microsoft.com/office/powerpoint/2010/main" val="31361424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 before the Sanhedrin</a:t>
            </a:r>
          </a:p>
        </p:txBody>
      </p:sp>
      <p:sp>
        <p:nvSpPr>
          <p:cNvPr id="3" name="Content Placeholder 2"/>
          <p:cNvSpPr>
            <a:spLocks noGrp="1"/>
          </p:cNvSpPr>
          <p:nvPr>
            <p:ph idx="1"/>
          </p:nvPr>
        </p:nvSpPr>
        <p:spPr/>
        <p:txBody>
          <a:bodyPr>
            <a:normAutofit lnSpcReduction="10000"/>
          </a:bodyPr>
          <a:lstStyle/>
          <a:p>
            <a:r>
              <a:rPr lang="en-US" dirty="0"/>
              <a:t>The Courts Decision (5:33-40)</a:t>
            </a:r>
          </a:p>
          <a:p>
            <a:pPr lvl="1"/>
            <a:r>
              <a:rPr lang="en-US" dirty="0"/>
              <a:t>Elder </a:t>
            </a:r>
            <a:r>
              <a:rPr lang="en-US" dirty="0" err="1"/>
              <a:t>Gamaliel</a:t>
            </a:r>
            <a:r>
              <a:rPr lang="en-US" dirty="0"/>
              <a:t>, a Pharisee, warns them to let God handle the situation</a:t>
            </a:r>
          </a:p>
          <a:p>
            <a:pPr lvl="1"/>
            <a:r>
              <a:rPr lang="en-US" dirty="0"/>
              <a:t>The </a:t>
            </a:r>
            <a:r>
              <a:rPr lang="en-US" dirty="0" err="1"/>
              <a:t>Sadduces</a:t>
            </a:r>
            <a:r>
              <a:rPr lang="en-US" dirty="0"/>
              <a:t> need Pharisee support in such a case</a:t>
            </a:r>
          </a:p>
          <a:p>
            <a:pPr lvl="1"/>
            <a:r>
              <a:rPr lang="en-US" dirty="0" err="1"/>
              <a:t>Gamaliel</a:t>
            </a:r>
            <a:r>
              <a:rPr lang="en-US" dirty="0"/>
              <a:t> was noted later in Acts as Paul’s teacher</a:t>
            </a:r>
          </a:p>
          <a:p>
            <a:r>
              <a:rPr lang="en-US" dirty="0"/>
              <a:t>The Apostles Continue Their Public Witness (5:41-42)</a:t>
            </a:r>
          </a:p>
          <a:p>
            <a:pPr lvl="1"/>
            <a:r>
              <a:rPr lang="en-US" dirty="0"/>
              <a:t>The flogging perhaps encouraged them.</a:t>
            </a:r>
          </a:p>
          <a:p>
            <a:pPr lvl="1"/>
            <a:r>
              <a:rPr lang="en-US" dirty="0"/>
              <a:t>They continued to teach in the Temple and in homes</a:t>
            </a:r>
          </a:p>
          <a:p>
            <a:pPr lvl="1"/>
            <a:endParaRPr lang="en-US" dirty="0"/>
          </a:p>
        </p:txBody>
      </p:sp>
    </p:spTree>
    <p:extLst>
      <p:ext uri="{BB962C8B-B14F-4D97-AF65-F5344CB8AC3E}">
        <p14:creationId xmlns:p14="http://schemas.microsoft.com/office/powerpoint/2010/main" val="41702596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Persecution and Expansion</a:t>
            </a:r>
          </a:p>
        </p:txBody>
      </p:sp>
      <p:sp>
        <p:nvSpPr>
          <p:cNvPr id="3" name="Content Placeholder 2"/>
          <p:cNvSpPr>
            <a:spLocks noGrp="1"/>
          </p:cNvSpPr>
          <p:nvPr>
            <p:ph idx="1"/>
          </p:nvPr>
        </p:nvSpPr>
        <p:spPr/>
        <p:txBody>
          <a:bodyPr>
            <a:normAutofit/>
          </a:bodyPr>
          <a:lstStyle/>
          <a:p>
            <a:r>
              <a:rPr lang="en-US" dirty="0">
                <a:hlinkClick r:id="rId2" action="ppaction://hlinksldjump"/>
              </a:rPr>
              <a:t>Stephen (6:1-8:1a)</a:t>
            </a:r>
            <a:endParaRPr lang="en-US" dirty="0">
              <a:hlinkClick r:id="rId3" action="ppaction://hlinksldjump"/>
            </a:endParaRPr>
          </a:p>
          <a:p>
            <a:r>
              <a:rPr lang="en-US" dirty="0">
                <a:hlinkClick r:id="rId3" action="ppaction://hlinksldjump"/>
              </a:rPr>
              <a:t>Philip (8:1b-40)</a:t>
            </a:r>
          </a:p>
          <a:p>
            <a:r>
              <a:rPr lang="en-US" dirty="0">
                <a:hlinkClick r:id="rId4" action="ppaction://hlinksldjump"/>
              </a:rPr>
              <a:t>Conversion of Paul of Tarsus</a:t>
            </a:r>
            <a:endParaRPr lang="en-US" dirty="0"/>
          </a:p>
          <a:p>
            <a:endParaRPr lang="en-US" sz="900" dirty="0">
              <a:hlinkClick r:id="rId2" action="ppaction://hlinksldjump"/>
            </a:endParaRPr>
          </a:p>
          <a:p>
            <a:r>
              <a:rPr lang="en-US" dirty="0">
                <a:hlinkClick r:id="rId5" action="ppaction://hlinksldjump"/>
              </a:rPr>
              <a:t>Outline of Acts</a:t>
            </a:r>
            <a:endParaRPr lang="en-US" dirty="0">
              <a:hlinkClick r:id="rId2" action="ppaction://hlinksldjump"/>
            </a:endParaRPr>
          </a:p>
          <a:p>
            <a:endParaRPr lang="en-US" dirty="0">
              <a:hlinkClick r:id="rId2" action="ppaction://hlinksldjump"/>
            </a:endParaRPr>
          </a:p>
        </p:txBody>
      </p:sp>
    </p:spTree>
    <p:extLst>
      <p:ext uri="{BB962C8B-B14F-4D97-AF65-F5344CB8AC3E}">
        <p14:creationId xmlns:p14="http://schemas.microsoft.com/office/powerpoint/2010/main" val="873038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21928"/>
            <a:ext cx="8868260" cy="597182"/>
          </a:xfrm>
        </p:spPr>
        <p:txBody>
          <a:bodyPr/>
          <a:lstStyle/>
          <a:p>
            <a:r>
              <a:rPr lang="en-US" dirty="0"/>
              <a:t>Stephen (6:1-8:1a)</a:t>
            </a:r>
          </a:p>
        </p:txBody>
      </p:sp>
      <p:sp>
        <p:nvSpPr>
          <p:cNvPr id="3" name="Content Placeholder 2"/>
          <p:cNvSpPr>
            <a:spLocks noGrp="1"/>
          </p:cNvSpPr>
          <p:nvPr>
            <p:ph idx="1"/>
          </p:nvPr>
        </p:nvSpPr>
        <p:spPr>
          <a:xfrm>
            <a:off x="178257" y="784482"/>
            <a:ext cx="8868260" cy="4454744"/>
          </a:xfrm>
        </p:spPr>
        <p:txBody>
          <a:bodyPr>
            <a:normAutofit lnSpcReduction="10000"/>
          </a:bodyPr>
          <a:lstStyle/>
          <a:p>
            <a:r>
              <a:rPr lang="en-US" dirty="0"/>
              <a:t>The Appointing of the Seven Deacons (6:1-6)</a:t>
            </a:r>
          </a:p>
          <a:p>
            <a:pPr lvl="1"/>
            <a:r>
              <a:rPr lang="en-US" dirty="0"/>
              <a:t>Hellenistic Jews spoke Greek in their Synagogues</a:t>
            </a:r>
          </a:p>
          <a:p>
            <a:pPr lvl="1"/>
            <a:r>
              <a:rPr lang="en-US" dirty="0"/>
              <a:t>Hebrew Jews spoke Hebrew in their Synagogues</a:t>
            </a:r>
          </a:p>
          <a:p>
            <a:pPr lvl="1"/>
            <a:r>
              <a:rPr lang="en-US" dirty="0"/>
              <a:t>The finances (alms) were distributed by the Hebrew Jews</a:t>
            </a:r>
          </a:p>
          <a:p>
            <a:pPr lvl="1"/>
            <a:r>
              <a:rPr lang="en-US" dirty="0"/>
              <a:t>The first 7 Deacons were all Hellenistic Jews</a:t>
            </a:r>
          </a:p>
          <a:p>
            <a:pPr lvl="1"/>
            <a:r>
              <a:rPr lang="en-US" dirty="0"/>
              <a:t>The last Deacon, </a:t>
            </a:r>
            <a:r>
              <a:rPr lang="en-US" dirty="0" err="1"/>
              <a:t>Nicolaus</a:t>
            </a:r>
            <a:r>
              <a:rPr lang="en-US" dirty="0"/>
              <a:t> was not Jewish, but was a </a:t>
            </a:r>
            <a:r>
              <a:rPr lang="en-US" dirty="0" err="1"/>
              <a:t>Proselite</a:t>
            </a:r>
            <a:endParaRPr lang="en-US" dirty="0"/>
          </a:p>
          <a:p>
            <a:pPr lvl="2"/>
            <a:r>
              <a:rPr lang="en-US" dirty="0"/>
              <a:t>He was from Antioch (as was possibly Luke)</a:t>
            </a:r>
          </a:p>
          <a:p>
            <a:pPr lvl="2"/>
            <a:r>
              <a:rPr lang="en-US" dirty="0"/>
              <a:t>He possibly founded the </a:t>
            </a:r>
            <a:r>
              <a:rPr lang="en-US" dirty="0" err="1"/>
              <a:t>Nicolaitans</a:t>
            </a:r>
            <a:r>
              <a:rPr lang="en-US" dirty="0"/>
              <a:t>, which were condemned in Rev 2:6, 15.</a:t>
            </a:r>
          </a:p>
          <a:p>
            <a:r>
              <a:rPr lang="en-US" dirty="0"/>
              <a:t>See how the Hellenistic Jews were rising in the early church!</a:t>
            </a:r>
          </a:p>
          <a:p>
            <a:pPr marL="457200" lvl="1" indent="0">
              <a:buNone/>
            </a:pPr>
            <a:endParaRPr lang="en-US" dirty="0"/>
          </a:p>
        </p:txBody>
      </p:sp>
    </p:spTree>
    <p:extLst>
      <p:ext uri="{BB962C8B-B14F-4D97-AF65-F5344CB8AC3E}">
        <p14:creationId xmlns:p14="http://schemas.microsoft.com/office/powerpoint/2010/main" val="619564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Stephen (6:1-8:1a)</a:t>
            </a:r>
          </a:p>
        </p:txBody>
      </p:sp>
      <p:sp>
        <p:nvSpPr>
          <p:cNvPr id="3" name="Content Placeholder 2"/>
          <p:cNvSpPr>
            <a:spLocks noGrp="1"/>
          </p:cNvSpPr>
          <p:nvPr>
            <p:ph idx="1"/>
          </p:nvPr>
        </p:nvSpPr>
        <p:spPr>
          <a:xfrm>
            <a:off x="178257" y="1281002"/>
            <a:ext cx="8868260" cy="3862498"/>
          </a:xfrm>
        </p:spPr>
        <p:txBody>
          <a:bodyPr>
            <a:normAutofit lnSpcReduction="10000"/>
          </a:bodyPr>
          <a:lstStyle/>
          <a:p>
            <a:r>
              <a:rPr lang="en-US" dirty="0"/>
              <a:t>Progress Report (6:7)</a:t>
            </a:r>
          </a:p>
          <a:p>
            <a:pPr lvl="1"/>
            <a:r>
              <a:rPr lang="en-US" dirty="0"/>
              <a:t>Luke interrupts with a report of how the Way was spreading so fast, even amongst Temple priests.</a:t>
            </a:r>
          </a:p>
          <a:p>
            <a:pPr lvl="1"/>
            <a:r>
              <a:rPr lang="en-US" dirty="0"/>
              <a:t>See how there is tension within the priests the way there is tension within the various ethnic groups.</a:t>
            </a:r>
          </a:p>
          <a:p>
            <a:r>
              <a:rPr lang="en-US" dirty="0"/>
              <a:t>Stephen’s Activity Arouses Opposition (6:8-10)</a:t>
            </a:r>
          </a:p>
          <a:p>
            <a:pPr lvl="1"/>
            <a:r>
              <a:rPr lang="en-US" dirty="0"/>
              <a:t>Stephen was teaching Jews from the Diaspora (Greek speaking) sanctuary.  </a:t>
            </a:r>
          </a:p>
          <a:p>
            <a:pPr lvl="1"/>
            <a:r>
              <a:rPr lang="en-US" dirty="0"/>
              <a:t>The Hellenistic Jews (not of the Way) condemned him.</a:t>
            </a:r>
          </a:p>
          <a:p>
            <a:endParaRPr lang="en-US" dirty="0"/>
          </a:p>
          <a:p>
            <a:pPr lvl="1"/>
            <a:endParaRPr lang="en-US" dirty="0"/>
          </a:p>
        </p:txBody>
      </p:sp>
    </p:spTree>
    <p:extLst>
      <p:ext uri="{BB962C8B-B14F-4D97-AF65-F5344CB8AC3E}">
        <p14:creationId xmlns:p14="http://schemas.microsoft.com/office/powerpoint/2010/main" val="2787279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Stephen (6:1-8:1a)</a:t>
            </a:r>
          </a:p>
        </p:txBody>
      </p:sp>
      <p:sp>
        <p:nvSpPr>
          <p:cNvPr id="3" name="Content Placeholder 2"/>
          <p:cNvSpPr>
            <a:spLocks noGrp="1"/>
          </p:cNvSpPr>
          <p:nvPr>
            <p:ph idx="1"/>
          </p:nvPr>
        </p:nvSpPr>
        <p:spPr/>
        <p:txBody>
          <a:bodyPr>
            <a:normAutofit lnSpcReduction="10000"/>
          </a:bodyPr>
          <a:lstStyle/>
          <a:p>
            <a:r>
              <a:rPr lang="en-US" dirty="0"/>
              <a:t>Stephen Accused Before the Sanhedrin (6:11-15)</a:t>
            </a:r>
          </a:p>
          <a:p>
            <a:pPr lvl="1"/>
            <a:r>
              <a:rPr lang="en-US" dirty="0"/>
              <a:t>Stephen evidentially was teaching with more of a Hellenistic viewpoint in Greek-speaking synagogues etc.</a:t>
            </a:r>
          </a:p>
          <a:p>
            <a:pPr lvl="2"/>
            <a:r>
              <a:rPr lang="en-US" dirty="0"/>
              <a:t>Hellenistic Jews in the diaspora could not worship in the Temple</a:t>
            </a:r>
          </a:p>
          <a:p>
            <a:pPr lvl="2"/>
            <a:r>
              <a:rPr lang="en-US" dirty="0"/>
              <a:t>Hellenistic Jews therefore less likely to follow customs of Moses</a:t>
            </a:r>
          </a:p>
          <a:p>
            <a:pPr lvl="2"/>
            <a:r>
              <a:rPr lang="en-US" dirty="0"/>
              <a:t>The new Way, as it met new cultures, less interested in Hebrew cultures</a:t>
            </a:r>
          </a:p>
          <a:p>
            <a:pPr lvl="2"/>
            <a:r>
              <a:rPr lang="en-US" dirty="0"/>
              <a:t>Ethnic tension is rising</a:t>
            </a:r>
          </a:p>
          <a:p>
            <a:pPr lvl="1"/>
            <a:r>
              <a:rPr lang="en-US" dirty="0"/>
              <a:t>Stephen never says anything Jesus did not earlier say</a:t>
            </a:r>
          </a:p>
        </p:txBody>
      </p:sp>
    </p:spTree>
    <p:extLst>
      <p:ext uri="{BB962C8B-B14F-4D97-AF65-F5344CB8AC3E}">
        <p14:creationId xmlns:p14="http://schemas.microsoft.com/office/powerpoint/2010/main" val="26784545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Stephen (6:1-8:1a)</a:t>
            </a:r>
          </a:p>
        </p:txBody>
      </p:sp>
      <p:sp>
        <p:nvSpPr>
          <p:cNvPr id="3" name="Content Placeholder 2"/>
          <p:cNvSpPr>
            <a:spLocks noGrp="1"/>
          </p:cNvSpPr>
          <p:nvPr>
            <p:ph idx="1"/>
          </p:nvPr>
        </p:nvSpPr>
        <p:spPr/>
        <p:txBody>
          <a:bodyPr>
            <a:normAutofit lnSpcReduction="10000"/>
          </a:bodyPr>
          <a:lstStyle/>
          <a:p>
            <a:r>
              <a:rPr lang="en-US" dirty="0"/>
              <a:t>High Priest’s Question and Stephen’s Reply (7:1-53)</a:t>
            </a:r>
          </a:p>
          <a:p>
            <a:pPr lvl="1"/>
            <a:r>
              <a:rPr lang="en-US" dirty="0"/>
              <a:t>Longest speech in Acts</a:t>
            </a:r>
          </a:p>
          <a:p>
            <a:pPr lvl="1"/>
            <a:r>
              <a:rPr lang="en-US" dirty="0"/>
              <a:t>Two obvious themes and one comment</a:t>
            </a:r>
          </a:p>
          <a:p>
            <a:pPr lvl="2">
              <a:buFont typeface="+mj-lt"/>
              <a:buAutoNum type="arabicPeriod"/>
            </a:pPr>
            <a:r>
              <a:rPr lang="en-US" dirty="0"/>
              <a:t>God raised up a series of leaders whom the Jews did not recognize</a:t>
            </a:r>
          </a:p>
          <a:p>
            <a:pPr lvl="2">
              <a:buFont typeface="+mj-lt"/>
              <a:buAutoNum type="arabicPeriod"/>
            </a:pPr>
            <a:r>
              <a:rPr lang="en-US" dirty="0"/>
              <a:t>They responded inappropriately to God’s presence in the temple and the tabernacle</a:t>
            </a:r>
          </a:p>
          <a:p>
            <a:pPr lvl="2">
              <a:buFont typeface="+mj-lt"/>
              <a:buAutoNum type="arabicPeriod"/>
            </a:pPr>
            <a:r>
              <a:rPr lang="en-US" dirty="0"/>
              <a:t>The Jewish people are a pilgrim people (</a:t>
            </a:r>
            <a:r>
              <a:rPr lang="en-US" dirty="0" err="1"/>
              <a:t>Polhill</a:t>
            </a:r>
            <a:r>
              <a:rPr lang="en-US" dirty="0"/>
              <a:t>)</a:t>
            </a:r>
          </a:p>
          <a:p>
            <a:pPr lvl="1"/>
            <a:r>
              <a:rPr lang="en-US" dirty="0"/>
              <a:t>Stephen is more on the offense than defense</a:t>
            </a:r>
          </a:p>
          <a:p>
            <a:pPr lvl="1"/>
            <a:r>
              <a:rPr lang="en-US" dirty="0"/>
              <a:t>Stephen presents a Hellenistic view of worshipping anywhere</a:t>
            </a:r>
          </a:p>
        </p:txBody>
      </p:sp>
    </p:spTree>
    <p:extLst>
      <p:ext uri="{BB962C8B-B14F-4D97-AF65-F5344CB8AC3E}">
        <p14:creationId xmlns:p14="http://schemas.microsoft.com/office/powerpoint/2010/main" val="21050371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Stephen (6:1-8:1a)</a:t>
            </a:r>
          </a:p>
        </p:txBody>
      </p:sp>
      <p:sp>
        <p:nvSpPr>
          <p:cNvPr id="3" name="Content Placeholder 2"/>
          <p:cNvSpPr>
            <a:spLocks noGrp="1"/>
          </p:cNvSpPr>
          <p:nvPr>
            <p:ph idx="1"/>
          </p:nvPr>
        </p:nvSpPr>
        <p:spPr/>
        <p:txBody>
          <a:bodyPr>
            <a:normAutofit/>
          </a:bodyPr>
          <a:lstStyle/>
          <a:p>
            <a:r>
              <a:rPr lang="en-US" dirty="0"/>
              <a:t>High Priest’s Question and Stephen’s Reply (7:1-53)</a:t>
            </a:r>
          </a:p>
          <a:p>
            <a:pPr lvl="1"/>
            <a:r>
              <a:rPr lang="en-US" dirty="0"/>
              <a:t>In the Sanhedrin, the accused had a chance to reply</a:t>
            </a:r>
          </a:p>
          <a:p>
            <a:pPr lvl="1"/>
            <a:r>
              <a:rPr lang="en-US" dirty="0"/>
              <a:t>Luke is giving an apology for the Way  (Hellenistic view)</a:t>
            </a:r>
          </a:p>
          <a:p>
            <a:pPr lvl="1"/>
            <a:endParaRPr lang="en-US" dirty="0"/>
          </a:p>
        </p:txBody>
      </p:sp>
    </p:spTree>
    <p:extLst>
      <p:ext uri="{BB962C8B-B14F-4D97-AF65-F5344CB8AC3E}">
        <p14:creationId xmlns:p14="http://schemas.microsoft.com/office/powerpoint/2010/main" val="42036660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0" y="0"/>
            <a:ext cx="9144000" cy="1371600"/>
          </a:xfrm>
        </p:spPr>
        <p:txBody>
          <a:bodyPr/>
          <a:lstStyle/>
          <a:p>
            <a:pPr>
              <a:lnSpc>
                <a:spcPct val="70000"/>
              </a:lnSpc>
            </a:pPr>
            <a:r>
              <a:rPr lang="en-US" dirty="0"/>
              <a:t>Journey to Canaan</a:t>
            </a:r>
            <a:br>
              <a:rPr lang="en-US" dirty="0"/>
            </a:br>
            <a:r>
              <a:rPr lang="en-US" sz="4000" dirty="0"/>
              <a:t>Now these are the records of </a:t>
            </a:r>
            <a:r>
              <a:rPr lang="en-US" sz="4000" dirty="0" err="1"/>
              <a:t>Terah</a:t>
            </a:r>
            <a:br>
              <a:rPr lang="en-US" sz="4000" dirty="0"/>
            </a:br>
            <a:r>
              <a:rPr lang="en-US" sz="3200" dirty="0"/>
              <a:t>Genesis 11:27</a:t>
            </a:r>
          </a:p>
        </p:txBody>
      </p:sp>
      <p:sp>
        <p:nvSpPr>
          <p:cNvPr id="187395" name="Rectangle 3"/>
          <p:cNvSpPr>
            <a:spLocks noGrp="1" noChangeArrowheads="1"/>
          </p:cNvSpPr>
          <p:nvPr>
            <p:ph type="body" idx="1"/>
          </p:nvPr>
        </p:nvSpPr>
        <p:spPr>
          <a:xfrm>
            <a:off x="0" y="1485899"/>
            <a:ext cx="9144000" cy="3760725"/>
          </a:xfrm>
        </p:spPr>
        <p:txBody>
          <a:bodyPr>
            <a:normAutofit fontScale="92500" lnSpcReduction="20000"/>
          </a:bodyPr>
          <a:lstStyle/>
          <a:p>
            <a:r>
              <a:rPr lang="en-US" sz="2600" dirty="0" err="1"/>
              <a:t>Terah</a:t>
            </a:r>
            <a:r>
              <a:rPr lang="en-US" sz="2600" dirty="0"/>
              <a:t> was father of Abram, </a:t>
            </a:r>
            <a:r>
              <a:rPr lang="en-US" sz="2600" dirty="0" err="1"/>
              <a:t>Nahor</a:t>
            </a:r>
            <a:r>
              <a:rPr lang="en-US" sz="2600" dirty="0"/>
              <a:t>, and Haran</a:t>
            </a:r>
          </a:p>
          <a:p>
            <a:pPr lvl="1"/>
            <a:r>
              <a:rPr lang="en-US" sz="2300" dirty="0"/>
              <a:t>Haran had son named Lot</a:t>
            </a:r>
          </a:p>
          <a:p>
            <a:pPr lvl="1"/>
            <a:r>
              <a:rPr lang="en-US" sz="2300" dirty="0"/>
              <a:t>Abram married Sarai (princess) (his half-sister)</a:t>
            </a:r>
          </a:p>
          <a:p>
            <a:pPr lvl="1"/>
            <a:r>
              <a:rPr lang="en-US" sz="2300" dirty="0"/>
              <a:t>Moved Abram, Sarai, and Lot from Ur of the Chaldeans to go to Canaan.  </a:t>
            </a:r>
          </a:p>
          <a:p>
            <a:pPr lvl="1"/>
            <a:r>
              <a:rPr lang="en-US" sz="2300" dirty="0"/>
              <a:t>Location of Ur of the Chaldeans is uncertain – perhaps in Mesopotamia </a:t>
            </a:r>
          </a:p>
          <a:p>
            <a:pPr lvl="1"/>
            <a:r>
              <a:rPr lang="en-US" sz="2300" dirty="0"/>
              <a:t>They got as far as Haran and settled there</a:t>
            </a:r>
          </a:p>
          <a:p>
            <a:pPr lvl="1"/>
            <a:r>
              <a:rPr lang="en-US" sz="2300" dirty="0" err="1"/>
              <a:t>Terah</a:t>
            </a:r>
            <a:r>
              <a:rPr lang="en-US" sz="2300" dirty="0"/>
              <a:t> died in Haran at the age of 205</a:t>
            </a:r>
          </a:p>
          <a:p>
            <a:pPr lvl="1"/>
            <a:r>
              <a:rPr lang="en-US" sz="2300" dirty="0"/>
              <a:t>After </a:t>
            </a:r>
            <a:r>
              <a:rPr lang="en-US" sz="2300" dirty="0" err="1"/>
              <a:t>Terah</a:t>
            </a:r>
            <a:r>
              <a:rPr lang="en-US" sz="2300" dirty="0"/>
              <a:t> died, Abram began his journey to a new land</a:t>
            </a:r>
          </a:p>
          <a:p>
            <a:pPr lvl="1">
              <a:lnSpc>
                <a:spcPct val="70000"/>
              </a:lnSpc>
            </a:pPr>
            <a:endParaRPr lang="en-US" dirty="0"/>
          </a:p>
        </p:txBody>
      </p:sp>
    </p:spTree>
    <p:extLst>
      <p:ext uri="{BB962C8B-B14F-4D97-AF65-F5344CB8AC3E}">
        <p14:creationId xmlns:p14="http://schemas.microsoft.com/office/powerpoint/2010/main" val="40558839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70" name="Rectangle 6"/>
          <p:cNvSpPr>
            <a:spLocks noGrp="1" noChangeArrowheads="1"/>
          </p:cNvSpPr>
          <p:nvPr>
            <p:ph type="title"/>
          </p:nvPr>
        </p:nvSpPr>
        <p:spPr/>
        <p:txBody>
          <a:bodyPr/>
          <a:lstStyle/>
          <a:p>
            <a:r>
              <a:rPr lang="en-US"/>
              <a:t>Abram Journey to Egypt</a:t>
            </a:r>
          </a:p>
        </p:txBody>
      </p:sp>
      <p:pic>
        <p:nvPicPr>
          <p:cNvPr id="190469" name="Picture 5" descr="Large Map Abraham's Journey to Egypt and Land of Palestine (Promised Land)"/>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001316"/>
            <a:ext cx="9144000" cy="418861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4022872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7" name="Rectangle 5"/>
          <p:cNvSpPr>
            <a:spLocks noGrp="1" noChangeArrowheads="1"/>
          </p:cNvSpPr>
          <p:nvPr>
            <p:ph type="title"/>
          </p:nvPr>
        </p:nvSpPr>
        <p:spPr/>
        <p:txBody>
          <a:bodyPr/>
          <a:lstStyle/>
          <a:p>
            <a:endParaRPr lang="en-US"/>
          </a:p>
        </p:txBody>
      </p:sp>
      <p:pic>
        <p:nvPicPr>
          <p:cNvPr id="253956" name="Picture 4" descr="abe_genealogy[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5800" y="0"/>
            <a:ext cx="7772400" cy="525661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35470229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endParaRPr lang="en-US"/>
          </a:p>
        </p:txBody>
      </p:sp>
      <p:sp>
        <p:nvSpPr>
          <p:cNvPr id="392195" name="Rectangle 3"/>
          <p:cNvSpPr>
            <a:spLocks noGrp="1" noChangeArrowheads="1"/>
          </p:cNvSpPr>
          <p:nvPr>
            <p:ph type="body" idx="1"/>
          </p:nvPr>
        </p:nvSpPr>
        <p:spPr/>
        <p:txBody>
          <a:bodyPr/>
          <a:lstStyle/>
          <a:p>
            <a:endParaRPr lang="en-US"/>
          </a:p>
        </p:txBody>
      </p:sp>
      <p:pic>
        <p:nvPicPr>
          <p:cNvPr id="392197" name="Picture 5" descr="IsraelTrib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828"/>
            <a:ext cx="9144000" cy="499467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904981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Stephen (6:1-8:1a)</a:t>
            </a:r>
          </a:p>
        </p:txBody>
      </p:sp>
      <p:sp>
        <p:nvSpPr>
          <p:cNvPr id="3" name="Content Placeholder 2"/>
          <p:cNvSpPr>
            <a:spLocks noGrp="1"/>
          </p:cNvSpPr>
          <p:nvPr>
            <p:ph idx="1"/>
          </p:nvPr>
        </p:nvSpPr>
        <p:spPr>
          <a:xfrm>
            <a:off x="178257" y="1281002"/>
            <a:ext cx="8868260" cy="3862498"/>
          </a:xfrm>
        </p:spPr>
        <p:txBody>
          <a:bodyPr>
            <a:normAutofit fontScale="92500" lnSpcReduction="10000"/>
          </a:bodyPr>
          <a:lstStyle/>
          <a:p>
            <a:r>
              <a:rPr lang="en-US" dirty="0"/>
              <a:t>High Priest’s Question and Stephen’s Reply (7:1-53)</a:t>
            </a:r>
          </a:p>
          <a:p>
            <a:pPr lvl="1"/>
            <a:r>
              <a:rPr lang="en-US" dirty="0"/>
              <a:t>Abraham never owned any land in the land promised to him</a:t>
            </a:r>
          </a:p>
          <a:p>
            <a:pPr lvl="1"/>
            <a:r>
              <a:rPr lang="en-US" dirty="0"/>
              <a:t>Isaac and Jacob never owned any land there either</a:t>
            </a:r>
          </a:p>
          <a:p>
            <a:pPr lvl="1"/>
            <a:r>
              <a:rPr lang="en-US" dirty="0"/>
              <a:t>Joseph was rejected by his 11 brothers</a:t>
            </a:r>
          </a:p>
          <a:p>
            <a:pPr lvl="2"/>
            <a:r>
              <a:rPr lang="en-US" dirty="0"/>
              <a:t>God blessed Joseph</a:t>
            </a:r>
          </a:p>
          <a:p>
            <a:pPr lvl="1"/>
            <a:r>
              <a:rPr lang="en-US" dirty="0"/>
              <a:t>Moses was rejected by the Israelites in Egypt then in wilderness</a:t>
            </a:r>
          </a:p>
          <a:p>
            <a:pPr lvl="2"/>
            <a:r>
              <a:rPr lang="en-US" dirty="0"/>
              <a:t>God blessed Moses</a:t>
            </a:r>
          </a:p>
          <a:p>
            <a:pPr lvl="1"/>
            <a:r>
              <a:rPr lang="en-US" dirty="0"/>
              <a:t>The Israelites rejected God in the wilderness and before Babylon</a:t>
            </a:r>
          </a:p>
          <a:p>
            <a:pPr lvl="2"/>
            <a:r>
              <a:rPr lang="en-US" dirty="0"/>
              <a:t>God blesses the Israelites anyway</a:t>
            </a:r>
          </a:p>
          <a:p>
            <a:pPr lvl="1"/>
            <a:endParaRPr lang="en-US" dirty="0"/>
          </a:p>
        </p:txBody>
      </p:sp>
    </p:spTree>
    <p:extLst>
      <p:ext uri="{BB962C8B-B14F-4D97-AF65-F5344CB8AC3E}">
        <p14:creationId xmlns:p14="http://schemas.microsoft.com/office/powerpoint/2010/main" val="29165032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Stephen (6:1-8:1a)</a:t>
            </a:r>
          </a:p>
        </p:txBody>
      </p:sp>
      <p:sp>
        <p:nvSpPr>
          <p:cNvPr id="3" name="Content Placeholder 2"/>
          <p:cNvSpPr>
            <a:spLocks noGrp="1"/>
          </p:cNvSpPr>
          <p:nvPr>
            <p:ph idx="1"/>
          </p:nvPr>
        </p:nvSpPr>
        <p:spPr>
          <a:xfrm>
            <a:off x="178257" y="1281002"/>
            <a:ext cx="8868260" cy="3862498"/>
          </a:xfrm>
        </p:spPr>
        <p:txBody>
          <a:bodyPr>
            <a:normAutofit/>
          </a:bodyPr>
          <a:lstStyle/>
          <a:p>
            <a:r>
              <a:rPr lang="en-US" dirty="0"/>
              <a:t>High Priest’s Question and Stephen’s Reply (7:1-53)</a:t>
            </a:r>
          </a:p>
          <a:p>
            <a:pPr lvl="1"/>
            <a:r>
              <a:rPr lang="en-US" dirty="0"/>
              <a:t>Moses similar to Jesus    (Acts 7:35)</a:t>
            </a:r>
          </a:p>
          <a:p>
            <a:pPr lvl="2">
              <a:buFont typeface="+mj-lt"/>
              <a:buAutoNum type="arabicPeriod"/>
            </a:pPr>
            <a:r>
              <a:rPr lang="en-US" dirty="0"/>
              <a:t>The man rejected by the people becomes a ruler</a:t>
            </a:r>
          </a:p>
          <a:p>
            <a:pPr lvl="2">
              <a:buFont typeface="+mj-lt"/>
              <a:buAutoNum type="arabicPeriod"/>
            </a:pPr>
            <a:r>
              <a:rPr lang="en-US" dirty="0"/>
              <a:t>He is a deliverer thru signs and wonders</a:t>
            </a:r>
          </a:p>
          <a:p>
            <a:pPr lvl="2">
              <a:buFont typeface="+mj-lt"/>
              <a:buAutoNum type="arabicPeriod"/>
            </a:pPr>
            <a:r>
              <a:rPr lang="en-US" dirty="0"/>
              <a:t>He is a prototype of the coming one</a:t>
            </a:r>
          </a:p>
          <a:p>
            <a:pPr lvl="2">
              <a:buFont typeface="+mj-lt"/>
              <a:buAutoNum type="arabicPeriod"/>
            </a:pPr>
            <a:r>
              <a:rPr lang="en-US" dirty="0"/>
              <a:t>He is a mediator between God and man</a:t>
            </a:r>
          </a:p>
          <a:p>
            <a:pPr lvl="2">
              <a:buFont typeface="+mj-lt"/>
              <a:buAutoNum type="arabicPeriod"/>
            </a:pPr>
            <a:r>
              <a:rPr lang="en-US" dirty="0"/>
              <a:t>He is a receiver and a giver of the words of life</a:t>
            </a:r>
          </a:p>
          <a:p>
            <a:pPr lvl="2">
              <a:buFont typeface="+mj-lt"/>
              <a:buAutoNum type="arabicPeriod"/>
            </a:pPr>
            <a:r>
              <a:rPr lang="en-US" dirty="0"/>
              <a:t>He is rejected by his people</a:t>
            </a:r>
          </a:p>
          <a:p>
            <a:pPr lvl="1">
              <a:buFont typeface="+mj-lt"/>
              <a:buAutoNum type="arabicPeriod"/>
            </a:pPr>
            <a:endParaRPr lang="en-US" dirty="0"/>
          </a:p>
        </p:txBody>
      </p:sp>
    </p:spTree>
    <p:extLst>
      <p:ext uri="{BB962C8B-B14F-4D97-AF65-F5344CB8AC3E}">
        <p14:creationId xmlns:p14="http://schemas.microsoft.com/office/powerpoint/2010/main" val="245591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Stephen (6:1-8:1a)</a:t>
            </a:r>
          </a:p>
        </p:txBody>
      </p:sp>
      <p:sp>
        <p:nvSpPr>
          <p:cNvPr id="3" name="Content Placeholder 2"/>
          <p:cNvSpPr>
            <a:spLocks noGrp="1"/>
          </p:cNvSpPr>
          <p:nvPr>
            <p:ph idx="1"/>
          </p:nvPr>
        </p:nvSpPr>
        <p:spPr/>
        <p:txBody>
          <a:bodyPr>
            <a:normAutofit lnSpcReduction="10000"/>
          </a:bodyPr>
          <a:lstStyle/>
          <a:p>
            <a:r>
              <a:rPr lang="en-US" dirty="0"/>
              <a:t>High Priest’s Question and Stephen’s Reply (7:1-53)</a:t>
            </a:r>
          </a:p>
          <a:p>
            <a:pPr lvl="1"/>
            <a:r>
              <a:rPr lang="en-US" dirty="0"/>
              <a:t>The Tent of Meeting (Tabernacle) was portable (Ex 25-27)</a:t>
            </a:r>
          </a:p>
          <a:p>
            <a:pPr lvl="1"/>
            <a:r>
              <a:rPr lang="en-US" dirty="0"/>
              <a:t>God does not live in a house made with human hands (Is 66:2)</a:t>
            </a:r>
          </a:p>
          <a:p>
            <a:pPr lvl="1"/>
            <a:r>
              <a:rPr lang="en-US" dirty="0"/>
              <a:t>Solomon said that God did not live in the new cedar and brick Temple</a:t>
            </a:r>
          </a:p>
          <a:p>
            <a:pPr lvl="1"/>
            <a:r>
              <a:rPr lang="en-US" dirty="0"/>
              <a:t>Stephen accused them by saying they were like their fathers who persecuted the prophets that announced the coming of the Messiah</a:t>
            </a:r>
          </a:p>
          <a:p>
            <a:pPr lvl="1"/>
            <a:r>
              <a:rPr lang="en-US" dirty="0"/>
              <a:t>Stephen accused them of not keeping the Law (given by angels)</a:t>
            </a:r>
          </a:p>
          <a:p>
            <a:endParaRPr lang="en-US" dirty="0"/>
          </a:p>
          <a:p>
            <a:pPr lvl="1"/>
            <a:endParaRPr lang="en-US" dirty="0"/>
          </a:p>
        </p:txBody>
      </p:sp>
    </p:spTree>
    <p:extLst>
      <p:ext uri="{BB962C8B-B14F-4D97-AF65-F5344CB8AC3E}">
        <p14:creationId xmlns:p14="http://schemas.microsoft.com/office/powerpoint/2010/main" val="5638021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205979"/>
            <a:ext cx="8868260" cy="681234"/>
          </a:xfrm>
        </p:spPr>
        <p:txBody>
          <a:bodyPr/>
          <a:lstStyle/>
          <a:p>
            <a:r>
              <a:rPr lang="en-US" dirty="0"/>
              <a:t>Stephen (6:1-8:1a)</a:t>
            </a:r>
          </a:p>
        </p:txBody>
      </p:sp>
      <p:sp>
        <p:nvSpPr>
          <p:cNvPr id="3" name="Content Placeholder 2"/>
          <p:cNvSpPr>
            <a:spLocks noGrp="1"/>
          </p:cNvSpPr>
          <p:nvPr>
            <p:ph idx="1"/>
          </p:nvPr>
        </p:nvSpPr>
        <p:spPr>
          <a:xfrm>
            <a:off x="178257" y="887213"/>
            <a:ext cx="8868260" cy="4114263"/>
          </a:xfrm>
        </p:spPr>
        <p:txBody>
          <a:bodyPr>
            <a:normAutofit lnSpcReduction="10000"/>
          </a:bodyPr>
          <a:lstStyle/>
          <a:p>
            <a:r>
              <a:rPr lang="en-US" dirty="0"/>
              <a:t>The Stoning of Stephen (7:54-8:1a)</a:t>
            </a:r>
          </a:p>
          <a:p>
            <a:pPr lvl="1"/>
            <a:r>
              <a:rPr lang="en-US" dirty="0"/>
              <a:t>Each of the charges had a Hellenistic slant (customs of Moses, destruction of Temple, rejection of leaders, rejection of Messiah)</a:t>
            </a:r>
          </a:p>
          <a:p>
            <a:pPr lvl="1"/>
            <a:r>
              <a:rPr lang="en-US" dirty="0"/>
              <a:t>The Sanhedrin was furious and had Stephen stoned</a:t>
            </a:r>
          </a:p>
          <a:p>
            <a:pPr lvl="1"/>
            <a:r>
              <a:rPr lang="en-US" dirty="0"/>
              <a:t>Israelites could stone people but only Romans could crucify</a:t>
            </a:r>
          </a:p>
          <a:p>
            <a:pPr lvl="1"/>
            <a:r>
              <a:rPr lang="en-US" dirty="0"/>
              <a:t>Those stoning laid their cloaks at the feet of Saul, a “Hebrew worshipper” rising Jewish leader, born in Tarsus.</a:t>
            </a:r>
          </a:p>
          <a:p>
            <a:pPr lvl="1"/>
            <a:r>
              <a:rPr lang="en-US" dirty="0"/>
              <a:t>Stephen saw Jesus standing by the throne (not sitting) perhaps as a defender of Stephen</a:t>
            </a:r>
          </a:p>
          <a:p>
            <a:pPr lvl="1"/>
            <a:r>
              <a:rPr lang="en-US" dirty="0"/>
              <a:t>Jesus asked God to receive his spirit, Stephen asked Jesus</a:t>
            </a:r>
          </a:p>
          <a:p>
            <a:pPr lvl="1"/>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42556620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Saul Persecutes the Church (8:1b-4)</a:t>
            </a:r>
          </a:p>
        </p:txBody>
      </p:sp>
      <p:sp>
        <p:nvSpPr>
          <p:cNvPr id="3" name="Content Placeholder 2"/>
          <p:cNvSpPr>
            <a:spLocks noGrp="1"/>
          </p:cNvSpPr>
          <p:nvPr>
            <p:ph idx="1"/>
          </p:nvPr>
        </p:nvSpPr>
        <p:spPr/>
        <p:txBody>
          <a:bodyPr>
            <a:normAutofit fontScale="92500" lnSpcReduction="10000"/>
          </a:bodyPr>
          <a:lstStyle/>
          <a:p>
            <a:r>
              <a:rPr lang="en-US" dirty="0"/>
              <a:t>The church expands out of Jerusalem</a:t>
            </a:r>
          </a:p>
          <a:p>
            <a:r>
              <a:rPr lang="en-US" dirty="0"/>
              <a:t>Saul persecuted all believers in The Way, house by house</a:t>
            </a:r>
          </a:p>
          <a:p>
            <a:r>
              <a:rPr lang="en-US" dirty="0"/>
              <a:t>Persecution scattered the (Hellenistic) Jews out of Jerusalem</a:t>
            </a:r>
          </a:p>
          <a:p>
            <a:pPr lvl="1"/>
            <a:r>
              <a:rPr lang="en-US" dirty="0"/>
              <a:t>Those scattered abroad preached the Word.</a:t>
            </a:r>
          </a:p>
          <a:p>
            <a:pPr lvl="1"/>
            <a:r>
              <a:rPr lang="en-US" dirty="0"/>
              <a:t>Hellenists culturally better able to reach outside cultures</a:t>
            </a:r>
          </a:p>
          <a:p>
            <a:r>
              <a:rPr lang="en-US" dirty="0"/>
              <a:t>The Apostles remained in Jerusalem</a:t>
            </a:r>
          </a:p>
          <a:p>
            <a:pPr lvl="1"/>
            <a:r>
              <a:rPr lang="en-US" dirty="0"/>
              <a:t>This speaks to most Hebrews remaining while most Hellenist Jews fled</a:t>
            </a:r>
          </a:p>
          <a:p>
            <a:pPr lvl="1"/>
            <a:r>
              <a:rPr lang="en-US" dirty="0"/>
              <a:t>Commentators F. F. Bruce and Darrell Bock agree on this</a:t>
            </a:r>
          </a:p>
          <a:p>
            <a:endParaRPr lang="en-US" dirty="0"/>
          </a:p>
          <a:p>
            <a:pPr lvl="1"/>
            <a:endParaRPr lang="en-US" dirty="0"/>
          </a:p>
        </p:txBody>
      </p:sp>
    </p:spTree>
    <p:extLst>
      <p:ext uri="{BB962C8B-B14F-4D97-AF65-F5344CB8AC3E}">
        <p14:creationId xmlns:p14="http://schemas.microsoft.com/office/powerpoint/2010/main" val="35714604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Philip and the Samarians (8)</a:t>
            </a:r>
          </a:p>
        </p:txBody>
      </p:sp>
      <p:sp>
        <p:nvSpPr>
          <p:cNvPr id="3" name="Content Placeholder 2"/>
          <p:cNvSpPr>
            <a:spLocks noGrp="1"/>
          </p:cNvSpPr>
          <p:nvPr>
            <p:ph idx="1"/>
          </p:nvPr>
        </p:nvSpPr>
        <p:spPr/>
        <p:txBody>
          <a:bodyPr>
            <a:normAutofit/>
          </a:bodyPr>
          <a:lstStyle/>
          <a:p>
            <a:r>
              <a:rPr lang="en-US" dirty="0"/>
              <a:t>Babylonian Temple destruction scattered the Jews in 586 B.C.</a:t>
            </a:r>
          </a:p>
          <a:p>
            <a:r>
              <a:rPr lang="en-US" dirty="0"/>
              <a:t>Deacon Hellenistic Philip was preaching, performing sign in Samaria</a:t>
            </a:r>
          </a:p>
          <a:p>
            <a:r>
              <a:rPr lang="en-US" dirty="0"/>
              <a:t>Luke, the doctor, always differentiates between driving out demons and healing the sick.</a:t>
            </a:r>
          </a:p>
        </p:txBody>
      </p:sp>
    </p:spTree>
    <p:extLst>
      <p:ext uri="{BB962C8B-B14F-4D97-AF65-F5344CB8AC3E}">
        <p14:creationId xmlns:p14="http://schemas.microsoft.com/office/powerpoint/2010/main" val="13286750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Philip and the Samaritans (8)</a:t>
            </a:r>
          </a:p>
        </p:txBody>
      </p:sp>
      <p:sp>
        <p:nvSpPr>
          <p:cNvPr id="3" name="Content Placeholder 2"/>
          <p:cNvSpPr>
            <a:spLocks noGrp="1"/>
          </p:cNvSpPr>
          <p:nvPr>
            <p:ph idx="1"/>
          </p:nvPr>
        </p:nvSpPr>
        <p:spPr/>
        <p:txBody>
          <a:bodyPr>
            <a:normAutofit/>
          </a:bodyPr>
          <a:lstStyle/>
          <a:p>
            <a:r>
              <a:rPr lang="en-US" dirty="0"/>
              <a:t>Simon Magus Believes and is Baptized (8:9-13)</a:t>
            </a:r>
          </a:p>
          <a:p>
            <a:pPr lvl="1"/>
            <a:r>
              <a:rPr lang="en-US" dirty="0"/>
              <a:t>Simon is a local Samarian magician / religious folk hero</a:t>
            </a:r>
          </a:p>
          <a:p>
            <a:pPr lvl="1"/>
            <a:r>
              <a:rPr lang="en-US" dirty="0"/>
              <a:t>Simon is impressed, amazed with the signs Philip performs</a:t>
            </a:r>
          </a:p>
          <a:p>
            <a:pPr lvl="1"/>
            <a:r>
              <a:rPr lang="en-US" dirty="0"/>
              <a:t>Simon genuinely has faith and is baptized</a:t>
            </a:r>
          </a:p>
          <a:p>
            <a:pPr lvl="1"/>
            <a:r>
              <a:rPr lang="en-US" dirty="0"/>
              <a:t>Simon adheres to Philip (perhaps like a disciple)</a:t>
            </a:r>
          </a:p>
          <a:p>
            <a:pPr lvl="1"/>
            <a:r>
              <a:rPr lang="en-US" dirty="0"/>
              <a:t>Simon later goes on to found gnostic sects and divide church?</a:t>
            </a:r>
          </a:p>
          <a:p>
            <a:pPr lvl="1"/>
            <a:r>
              <a:rPr lang="en-US" dirty="0"/>
              <a:t>The Samaritans themselves believe and are baptized</a:t>
            </a:r>
          </a:p>
        </p:txBody>
      </p:sp>
    </p:spTree>
    <p:extLst>
      <p:ext uri="{BB962C8B-B14F-4D97-AF65-F5344CB8AC3E}">
        <p14:creationId xmlns:p14="http://schemas.microsoft.com/office/powerpoint/2010/main" val="722492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Philip and the Samaritans (8)</a:t>
            </a:r>
          </a:p>
        </p:txBody>
      </p:sp>
      <p:sp>
        <p:nvSpPr>
          <p:cNvPr id="3" name="Content Placeholder 2"/>
          <p:cNvSpPr>
            <a:spLocks noGrp="1"/>
          </p:cNvSpPr>
          <p:nvPr>
            <p:ph idx="1"/>
          </p:nvPr>
        </p:nvSpPr>
        <p:spPr/>
        <p:txBody>
          <a:bodyPr>
            <a:normAutofit/>
          </a:bodyPr>
          <a:lstStyle/>
          <a:p>
            <a:r>
              <a:rPr lang="en-US" dirty="0"/>
              <a:t>Peter and John Visit Samaria (8:14-17)</a:t>
            </a:r>
          </a:p>
          <a:p>
            <a:pPr lvl="1"/>
            <a:r>
              <a:rPr lang="en-US" dirty="0"/>
              <a:t>Getting healed is not Salvational</a:t>
            </a:r>
          </a:p>
          <a:p>
            <a:pPr lvl="1"/>
            <a:r>
              <a:rPr lang="en-US" dirty="0"/>
              <a:t>Intellectual belief is not Salvational</a:t>
            </a:r>
          </a:p>
          <a:p>
            <a:pPr lvl="1"/>
            <a:r>
              <a:rPr lang="en-US" dirty="0"/>
              <a:t>Baptism is not Salvational</a:t>
            </a:r>
          </a:p>
          <a:p>
            <a:pPr lvl="1"/>
            <a:r>
              <a:rPr lang="en-US" dirty="0"/>
              <a:t>The Laying on of Hands is not Salvational</a:t>
            </a:r>
          </a:p>
          <a:p>
            <a:endParaRPr lang="en-US" dirty="0"/>
          </a:p>
        </p:txBody>
      </p:sp>
    </p:spTree>
    <p:extLst>
      <p:ext uri="{BB962C8B-B14F-4D97-AF65-F5344CB8AC3E}">
        <p14:creationId xmlns:p14="http://schemas.microsoft.com/office/powerpoint/2010/main" val="37437588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Philip and the Samaritans (8)</a:t>
            </a:r>
          </a:p>
        </p:txBody>
      </p:sp>
      <p:sp>
        <p:nvSpPr>
          <p:cNvPr id="3" name="Content Placeholder 2"/>
          <p:cNvSpPr>
            <a:spLocks noGrp="1"/>
          </p:cNvSpPr>
          <p:nvPr>
            <p:ph idx="1"/>
          </p:nvPr>
        </p:nvSpPr>
        <p:spPr/>
        <p:txBody>
          <a:bodyPr>
            <a:normAutofit fontScale="92500"/>
          </a:bodyPr>
          <a:lstStyle/>
          <a:p>
            <a:r>
              <a:rPr lang="en-US" dirty="0"/>
              <a:t>The Holy Spirit worked through the Apostles</a:t>
            </a:r>
          </a:p>
          <a:p>
            <a:pPr lvl="1"/>
            <a:r>
              <a:rPr lang="en-US" dirty="0"/>
              <a:t>Hellenistic and Samaritan cultures need to respect one church</a:t>
            </a:r>
          </a:p>
          <a:p>
            <a:pPr lvl="1"/>
            <a:r>
              <a:rPr lang="en-US" dirty="0"/>
              <a:t>Sometimes the Holy Spirit falls on an entire new cultural group all at once (not individually).  This is not common.  (Acts 19)</a:t>
            </a:r>
          </a:p>
          <a:p>
            <a:pPr lvl="1"/>
            <a:r>
              <a:rPr lang="en-US" dirty="0"/>
              <a:t>Peter and John laying hands on them to receive the spirit convinces a skeptical Jerusalem that Holy Spirit works through Samarians.</a:t>
            </a:r>
          </a:p>
          <a:p>
            <a:pPr lvl="1"/>
            <a:r>
              <a:rPr lang="en-US" dirty="0"/>
              <a:t>This is not a proof of apostolic succession (Catholic Church belief)</a:t>
            </a:r>
          </a:p>
          <a:p>
            <a:r>
              <a:rPr lang="en-US" dirty="0"/>
              <a:t>What does it mean we have received the Holy Spirit?</a:t>
            </a:r>
          </a:p>
          <a:p>
            <a:endParaRPr lang="en-US" dirty="0"/>
          </a:p>
        </p:txBody>
      </p:sp>
    </p:spTree>
    <p:extLst>
      <p:ext uri="{BB962C8B-B14F-4D97-AF65-F5344CB8AC3E}">
        <p14:creationId xmlns:p14="http://schemas.microsoft.com/office/powerpoint/2010/main" val="30005111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Philip and the Samaritans (8)</a:t>
            </a:r>
          </a:p>
        </p:txBody>
      </p:sp>
      <p:sp>
        <p:nvSpPr>
          <p:cNvPr id="3" name="Content Placeholder 2"/>
          <p:cNvSpPr>
            <a:spLocks noGrp="1"/>
          </p:cNvSpPr>
          <p:nvPr>
            <p:ph idx="1"/>
          </p:nvPr>
        </p:nvSpPr>
        <p:spPr>
          <a:xfrm>
            <a:off x="178256" y="1225382"/>
            <a:ext cx="8965743" cy="3862498"/>
          </a:xfrm>
        </p:spPr>
        <p:txBody>
          <a:bodyPr>
            <a:normAutofit fontScale="85000" lnSpcReduction="20000"/>
          </a:bodyPr>
          <a:lstStyle/>
          <a:p>
            <a:r>
              <a:rPr lang="en-US" dirty="0"/>
              <a:t>Simon Samaritan Example of Salvation</a:t>
            </a:r>
          </a:p>
          <a:p>
            <a:pPr lvl="1"/>
            <a:r>
              <a:rPr lang="en-US" dirty="0"/>
              <a:t>Simon believed in Jesus, he was baptized, and he was a close follower of Stephen</a:t>
            </a:r>
          </a:p>
          <a:p>
            <a:pPr lvl="1"/>
            <a:r>
              <a:rPr lang="en-US" dirty="0"/>
              <a:t>Simon lacked understanding; his heart was not right</a:t>
            </a:r>
          </a:p>
          <a:p>
            <a:pPr lvl="1"/>
            <a:r>
              <a:rPr lang="en-US" dirty="0"/>
              <a:t>Simon may not have demonstrated he had a right relationship with God (prayer request demonstrates immaturity at best)</a:t>
            </a:r>
          </a:p>
          <a:p>
            <a:r>
              <a:rPr lang="en-US" dirty="0"/>
              <a:t>Samarian Recap</a:t>
            </a:r>
          </a:p>
          <a:p>
            <a:pPr lvl="1"/>
            <a:r>
              <a:rPr lang="en-US" dirty="0"/>
              <a:t>Ethnic cultures need to respect the one true church</a:t>
            </a:r>
          </a:p>
          <a:p>
            <a:pPr lvl="2"/>
            <a:r>
              <a:rPr lang="en-US" dirty="0"/>
              <a:t>The main issue was not the Apostles or Philip, it was togetherness</a:t>
            </a:r>
          </a:p>
          <a:p>
            <a:pPr lvl="1"/>
            <a:r>
              <a:rPr lang="en-US" dirty="0"/>
              <a:t>The main theological question is how is it that we are saved?</a:t>
            </a:r>
          </a:p>
          <a:p>
            <a:pPr lvl="1"/>
            <a:r>
              <a:rPr lang="en-US" dirty="0"/>
              <a:t>Darrell Bock adds the Holy Spirit is given by God when He sees fit</a:t>
            </a:r>
          </a:p>
        </p:txBody>
      </p:sp>
    </p:spTree>
    <p:extLst>
      <p:ext uri="{BB962C8B-B14F-4D97-AF65-F5344CB8AC3E}">
        <p14:creationId xmlns:p14="http://schemas.microsoft.com/office/powerpoint/2010/main" val="14483651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Philip</a:t>
            </a:r>
          </a:p>
        </p:txBody>
      </p:sp>
      <p:sp>
        <p:nvSpPr>
          <p:cNvPr id="3" name="Content Placeholder 2"/>
          <p:cNvSpPr>
            <a:spLocks noGrp="1"/>
          </p:cNvSpPr>
          <p:nvPr>
            <p:ph idx="1"/>
          </p:nvPr>
        </p:nvSpPr>
        <p:spPr/>
        <p:txBody>
          <a:bodyPr>
            <a:normAutofit/>
          </a:bodyPr>
          <a:lstStyle/>
          <a:p>
            <a:r>
              <a:rPr lang="en-US" dirty="0"/>
              <a:t>The Apostles Return to Jerusalem (8:25)</a:t>
            </a:r>
          </a:p>
          <a:p>
            <a:pPr lvl="1"/>
            <a:r>
              <a:rPr lang="en-US" dirty="0"/>
              <a:t>The Apostles preach in Samaria en route but there is no record here they are successful in this cultural setting</a:t>
            </a:r>
          </a:p>
          <a:p>
            <a:pPr lvl="1"/>
            <a:r>
              <a:rPr lang="en-US" dirty="0"/>
              <a:t>The below Ethiopian example shows how Philip is just as empowered by the Holy Spirit as any Apostle.</a:t>
            </a:r>
          </a:p>
          <a:p>
            <a:pPr lvl="1"/>
            <a:r>
              <a:rPr lang="en-US" dirty="0"/>
              <a:t>These examples provide insights into how to reach other cultures</a:t>
            </a:r>
          </a:p>
        </p:txBody>
      </p:sp>
    </p:spTree>
    <p:extLst>
      <p:ext uri="{BB962C8B-B14F-4D97-AF65-F5344CB8AC3E}">
        <p14:creationId xmlns:p14="http://schemas.microsoft.com/office/powerpoint/2010/main" val="29089854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93390"/>
            <a:ext cx="8868260" cy="905891"/>
          </a:xfrm>
        </p:spPr>
        <p:txBody>
          <a:bodyPr/>
          <a:lstStyle/>
          <a:p>
            <a:r>
              <a:rPr lang="en-US" dirty="0"/>
              <a:t>Philip and the Ethiopian (8:26-40)</a:t>
            </a:r>
          </a:p>
        </p:txBody>
      </p:sp>
      <p:sp>
        <p:nvSpPr>
          <p:cNvPr id="3" name="Content Placeholder 2"/>
          <p:cNvSpPr>
            <a:spLocks noGrp="1"/>
          </p:cNvSpPr>
          <p:nvPr>
            <p:ph idx="1"/>
          </p:nvPr>
        </p:nvSpPr>
        <p:spPr>
          <a:xfrm>
            <a:off x="178257" y="1354167"/>
            <a:ext cx="8868260" cy="3789333"/>
          </a:xfrm>
        </p:spPr>
        <p:txBody>
          <a:bodyPr>
            <a:normAutofit lnSpcReduction="10000"/>
          </a:bodyPr>
          <a:lstStyle/>
          <a:p>
            <a:r>
              <a:rPr lang="en-US" dirty="0"/>
              <a:t>The Ethiopian appears to be a God-fearer (non-Jew) worshipper</a:t>
            </a:r>
          </a:p>
          <a:p>
            <a:pPr lvl="1"/>
            <a:r>
              <a:rPr lang="en-US" dirty="0"/>
              <a:t>He read aloud, a typical way to read at this time</a:t>
            </a:r>
          </a:p>
          <a:p>
            <a:pPr lvl="1"/>
            <a:r>
              <a:rPr lang="en-US" dirty="0"/>
              <a:t>He was a Eunuch (castrated)</a:t>
            </a:r>
          </a:p>
          <a:p>
            <a:pPr lvl="2"/>
            <a:r>
              <a:rPr lang="en-US" dirty="0"/>
              <a:t>He was prohibited from some worship (Deut 23:1)</a:t>
            </a:r>
          </a:p>
          <a:p>
            <a:pPr lvl="1"/>
            <a:r>
              <a:rPr lang="en-US" dirty="0"/>
              <a:t>He was probably black, a new ethnic group</a:t>
            </a:r>
          </a:p>
          <a:p>
            <a:pPr lvl="1"/>
            <a:r>
              <a:rPr lang="en-US" dirty="0"/>
              <a:t>Someday they will be restored (Isa 56:3b-5)</a:t>
            </a:r>
          </a:p>
          <a:p>
            <a:r>
              <a:rPr lang="en-US" dirty="0"/>
              <a:t>The site in Gaza may be near an ancient spring near Tell el-</a:t>
            </a:r>
            <a:r>
              <a:rPr lang="en-US" dirty="0" err="1"/>
              <a:t>Hesi</a:t>
            </a:r>
            <a:endParaRPr lang="en-US" dirty="0"/>
          </a:p>
          <a:p>
            <a:pPr lvl="1"/>
            <a:r>
              <a:rPr lang="en-US" dirty="0"/>
              <a:t>The trip to Jerusalem took 5 months each way</a:t>
            </a:r>
          </a:p>
        </p:txBody>
      </p:sp>
    </p:spTree>
    <p:extLst>
      <p:ext uri="{BB962C8B-B14F-4D97-AF65-F5344CB8AC3E}">
        <p14:creationId xmlns:p14="http://schemas.microsoft.com/office/powerpoint/2010/main" val="29717482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93390"/>
            <a:ext cx="8868260" cy="905891"/>
          </a:xfrm>
        </p:spPr>
        <p:txBody>
          <a:bodyPr/>
          <a:lstStyle/>
          <a:p>
            <a:r>
              <a:rPr lang="en-US" dirty="0"/>
              <a:t>Philip and the Ethiopian (8:26-40)</a:t>
            </a:r>
          </a:p>
        </p:txBody>
      </p:sp>
      <p:sp>
        <p:nvSpPr>
          <p:cNvPr id="3" name="Content Placeholder 2"/>
          <p:cNvSpPr>
            <a:spLocks noGrp="1"/>
          </p:cNvSpPr>
          <p:nvPr>
            <p:ph idx="1"/>
          </p:nvPr>
        </p:nvSpPr>
        <p:spPr>
          <a:xfrm>
            <a:off x="178257" y="1354167"/>
            <a:ext cx="8868260" cy="3789333"/>
          </a:xfrm>
        </p:spPr>
        <p:txBody>
          <a:bodyPr>
            <a:normAutofit/>
          </a:bodyPr>
          <a:lstStyle/>
          <a:p>
            <a:r>
              <a:rPr lang="en-US" dirty="0"/>
              <a:t>Angels are common in Acts as they work with the Holy Spirit</a:t>
            </a:r>
          </a:p>
          <a:p>
            <a:pPr lvl="1"/>
            <a:r>
              <a:rPr lang="en-US" dirty="0"/>
              <a:t>Luke does not think that this Angel is Jesus</a:t>
            </a:r>
          </a:p>
          <a:p>
            <a:pPr lvl="1"/>
            <a:r>
              <a:rPr lang="en-US" dirty="0"/>
              <a:t>Angel of the Lord in Acts 5:19; 10:3, 7, 22; 12:7-15, 23; 27:23</a:t>
            </a:r>
          </a:p>
          <a:p>
            <a:pPr lvl="1"/>
            <a:r>
              <a:rPr lang="en-US" dirty="0"/>
              <a:t>Angel in Acts 7:30, 35, 38, 53</a:t>
            </a:r>
          </a:p>
          <a:p>
            <a:pPr lvl="1"/>
            <a:r>
              <a:rPr lang="en-US" dirty="0"/>
              <a:t>Angel in Luke 1:11, 13, 26, 28; 2:9-10, 13</a:t>
            </a:r>
          </a:p>
        </p:txBody>
      </p:sp>
    </p:spTree>
    <p:extLst>
      <p:ext uri="{BB962C8B-B14F-4D97-AF65-F5344CB8AC3E}">
        <p14:creationId xmlns:p14="http://schemas.microsoft.com/office/powerpoint/2010/main" val="4492911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93390"/>
            <a:ext cx="8868260" cy="924569"/>
          </a:xfrm>
        </p:spPr>
        <p:txBody>
          <a:bodyPr/>
          <a:lstStyle/>
          <a:p>
            <a:r>
              <a:rPr lang="en-US" dirty="0"/>
              <a:t>Philip and the Ethiopian (8:26-40)</a:t>
            </a:r>
            <a:br>
              <a:rPr lang="en-US" dirty="0"/>
            </a:br>
            <a:r>
              <a:rPr lang="en-US" sz="2800" dirty="0"/>
              <a:t>Evangelism Example</a:t>
            </a:r>
          </a:p>
        </p:txBody>
      </p:sp>
      <p:sp>
        <p:nvSpPr>
          <p:cNvPr id="3" name="Content Placeholder 2"/>
          <p:cNvSpPr>
            <a:spLocks noGrp="1"/>
          </p:cNvSpPr>
          <p:nvPr>
            <p:ph idx="1"/>
          </p:nvPr>
        </p:nvSpPr>
        <p:spPr>
          <a:xfrm>
            <a:off x="178256" y="1251437"/>
            <a:ext cx="8965743" cy="3892063"/>
          </a:xfrm>
        </p:spPr>
        <p:txBody>
          <a:bodyPr>
            <a:normAutofit fontScale="92500"/>
          </a:bodyPr>
          <a:lstStyle/>
          <a:p>
            <a:r>
              <a:rPr lang="en-US" dirty="0"/>
              <a:t>Philip is guided by the Holy Spirit to GO (OT prophets often ran) </a:t>
            </a:r>
          </a:p>
          <a:p>
            <a:r>
              <a:rPr lang="en-US" dirty="0"/>
              <a:t>Philip began by asking him a question</a:t>
            </a:r>
          </a:p>
          <a:p>
            <a:r>
              <a:rPr lang="en-US" dirty="0"/>
              <a:t>The Ethiopian asked him to join him</a:t>
            </a:r>
          </a:p>
          <a:p>
            <a:r>
              <a:rPr lang="en-US" dirty="0"/>
              <a:t>The Ethiopian asked him to teach him about Isa 53:7</a:t>
            </a:r>
          </a:p>
          <a:p>
            <a:pPr lvl="1"/>
            <a:r>
              <a:rPr lang="en-US" dirty="0"/>
              <a:t>Philip was prepared to explain Old Testament Scriptures</a:t>
            </a:r>
          </a:p>
          <a:p>
            <a:r>
              <a:rPr lang="en-US" dirty="0"/>
              <a:t>The Ethiopian asked him if he could be baptized</a:t>
            </a:r>
          </a:p>
          <a:p>
            <a:r>
              <a:rPr lang="en-US" dirty="0"/>
              <a:t>Notice no conversion experience for a God-fearer (believed in God)</a:t>
            </a:r>
          </a:p>
          <a:p>
            <a:pPr lvl="1"/>
            <a:endParaRPr lang="en-US" dirty="0"/>
          </a:p>
        </p:txBody>
      </p:sp>
    </p:spTree>
    <p:extLst>
      <p:ext uri="{BB962C8B-B14F-4D97-AF65-F5344CB8AC3E}">
        <p14:creationId xmlns:p14="http://schemas.microsoft.com/office/powerpoint/2010/main" val="7212926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93391"/>
            <a:ext cx="8868260" cy="728448"/>
          </a:xfrm>
        </p:spPr>
        <p:txBody>
          <a:bodyPr/>
          <a:lstStyle/>
          <a:p>
            <a:r>
              <a:rPr lang="en-US" dirty="0"/>
              <a:t>Philip and the Ethiopian (8:26-40)</a:t>
            </a:r>
          </a:p>
        </p:txBody>
      </p:sp>
      <p:sp>
        <p:nvSpPr>
          <p:cNvPr id="3" name="Content Placeholder 2"/>
          <p:cNvSpPr>
            <a:spLocks noGrp="1"/>
          </p:cNvSpPr>
          <p:nvPr>
            <p:ph idx="1"/>
          </p:nvPr>
        </p:nvSpPr>
        <p:spPr>
          <a:xfrm>
            <a:off x="178257" y="1184115"/>
            <a:ext cx="8868260" cy="3959385"/>
          </a:xfrm>
        </p:spPr>
        <p:txBody>
          <a:bodyPr>
            <a:normAutofit/>
          </a:bodyPr>
          <a:lstStyle/>
          <a:p>
            <a:r>
              <a:rPr lang="en-US" dirty="0"/>
              <a:t>Philip is whisked to other cities guided by the Holy Spirit</a:t>
            </a:r>
          </a:p>
          <a:p>
            <a:r>
              <a:rPr lang="en-US" dirty="0"/>
              <a:t>Philip was just as empowered as Peter to help impart The Spirit</a:t>
            </a:r>
          </a:p>
          <a:p>
            <a:r>
              <a:rPr lang="en-US" dirty="0"/>
              <a:t>See how God directed the church into Ethiopia, Africa!</a:t>
            </a:r>
          </a:p>
          <a:p>
            <a:r>
              <a:rPr lang="en-US" dirty="0"/>
              <a:t>See how Philip is now being directed just outside of Israel</a:t>
            </a:r>
          </a:p>
          <a:p>
            <a:r>
              <a:rPr lang="en-US" dirty="0"/>
              <a:t>See how God is directing the church into Ethiopian leadership</a:t>
            </a:r>
          </a:p>
          <a:p>
            <a:r>
              <a:rPr lang="en-US" dirty="0"/>
              <a:t>The church developed from Hebrew, Greek, &amp; African cultures</a:t>
            </a:r>
          </a:p>
          <a:p>
            <a:pPr lvl="1"/>
            <a:r>
              <a:rPr lang="en-US" dirty="0"/>
              <a:t>European culture influence came later</a:t>
            </a:r>
          </a:p>
          <a:p>
            <a:endParaRPr lang="en-US" dirty="0"/>
          </a:p>
          <a:p>
            <a:endParaRPr lang="en-US" dirty="0"/>
          </a:p>
          <a:p>
            <a:pPr lvl="1"/>
            <a:endParaRPr lang="en-US" dirty="0"/>
          </a:p>
        </p:txBody>
      </p:sp>
    </p:spTree>
    <p:extLst>
      <p:ext uri="{BB962C8B-B14F-4D97-AF65-F5344CB8AC3E}">
        <p14:creationId xmlns:p14="http://schemas.microsoft.com/office/powerpoint/2010/main" val="36425894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Conversion of Paul of Tarsus</a:t>
            </a:r>
          </a:p>
        </p:txBody>
      </p:sp>
      <p:sp>
        <p:nvSpPr>
          <p:cNvPr id="3" name="Content Placeholder 2"/>
          <p:cNvSpPr>
            <a:spLocks noGrp="1"/>
          </p:cNvSpPr>
          <p:nvPr>
            <p:ph idx="1"/>
          </p:nvPr>
        </p:nvSpPr>
        <p:spPr>
          <a:xfrm>
            <a:off x="178257" y="1281002"/>
            <a:ext cx="8868260" cy="3862498"/>
          </a:xfrm>
        </p:spPr>
        <p:txBody>
          <a:bodyPr>
            <a:normAutofit/>
          </a:bodyPr>
          <a:lstStyle/>
          <a:p>
            <a:pPr>
              <a:spcAft>
                <a:spcPts val="1400"/>
              </a:spcAft>
            </a:pPr>
            <a:r>
              <a:rPr lang="en-US" dirty="0"/>
              <a:t>Saul’s Expedition to Damascus (9:1-2)</a:t>
            </a:r>
          </a:p>
          <a:p>
            <a:pPr lvl="1">
              <a:spcAft>
                <a:spcPts val="1400"/>
              </a:spcAft>
            </a:pPr>
            <a:r>
              <a:rPr lang="en-US" dirty="0"/>
              <a:t>The Apostles (Hebrew) Jews remained in Jerusalem</a:t>
            </a:r>
          </a:p>
          <a:p>
            <a:pPr lvl="1">
              <a:spcAft>
                <a:spcPts val="1400"/>
              </a:spcAft>
            </a:pPr>
            <a:r>
              <a:rPr lang="en-US" dirty="0"/>
              <a:t>Saul (a Hebrew Jew) appears to be going mainly after Hellenist members of The Way</a:t>
            </a:r>
          </a:p>
          <a:p>
            <a:pPr lvl="1">
              <a:spcAft>
                <a:spcPts val="1400"/>
              </a:spcAft>
            </a:pPr>
            <a:r>
              <a:rPr lang="en-US" dirty="0"/>
              <a:t>Romans had granted Jewish leaders the ability to go into neighboring provinces, grab criminals, and bring the back to Jerusalem.</a:t>
            </a:r>
          </a:p>
          <a:p>
            <a:pPr lvl="1">
              <a:spcAft>
                <a:spcPts val="1400"/>
              </a:spcAft>
            </a:pPr>
            <a:r>
              <a:rPr lang="en-US" dirty="0"/>
              <a:t>The conversion experience happens within 1 to 3 years of Jesus death.</a:t>
            </a:r>
          </a:p>
        </p:txBody>
      </p:sp>
    </p:spTree>
    <p:extLst>
      <p:ext uri="{BB962C8B-B14F-4D97-AF65-F5344CB8AC3E}">
        <p14:creationId xmlns:p14="http://schemas.microsoft.com/office/powerpoint/2010/main" val="6346410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Conversion of Paul of Tarsus</a:t>
            </a:r>
          </a:p>
        </p:txBody>
      </p:sp>
      <p:sp>
        <p:nvSpPr>
          <p:cNvPr id="3" name="Content Placeholder 2"/>
          <p:cNvSpPr>
            <a:spLocks noGrp="1"/>
          </p:cNvSpPr>
          <p:nvPr>
            <p:ph idx="1"/>
          </p:nvPr>
        </p:nvSpPr>
        <p:spPr>
          <a:xfrm>
            <a:off x="178257" y="1281002"/>
            <a:ext cx="8868260" cy="3862498"/>
          </a:xfrm>
        </p:spPr>
        <p:txBody>
          <a:bodyPr>
            <a:normAutofit/>
          </a:bodyPr>
          <a:lstStyle/>
          <a:p>
            <a:pPr>
              <a:spcAft>
                <a:spcPts val="1400"/>
              </a:spcAft>
            </a:pPr>
            <a:r>
              <a:rPr lang="en-US" dirty="0"/>
              <a:t>The Light and Voice from Heaven (9:3-7)</a:t>
            </a:r>
          </a:p>
          <a:p>
            <a:pPr lvl="1">
              <a:spcAft>
                <a:spcPts val="1400"/>
              </a:spcAft>
            </a:pPr>
            <a:r>
              <a:rPr lang="en-US" dirty="0"/>
              <a:t>3 Conversion accounts located in Acts 9; 22:3-16 and 26:4-18</a:t>
            </a:r>
          </a:p>
          <a:p>
            <a:pPr lvl="1">
              <a:spcAft>
                <a:spcPts val="1400"/>
              </a:spcAft>
            </a:pPr>
            <a:r>
              <a:rPr lang="en-US" dirty="0"/>
              <a:t>The light was both internal and external (2 Cor 4:4, 6)</a:t>
            </a:r>
          </a:p>
          <a:p>
            <a:pPr lvl="1">
              <a:spcAft>
                <a:spcPts val="1400"/>
              </a:spcAft>
            </a:pPr>
            <a:r>
              <a:rPr lang="en-US" dirty="0"/>
              <a:t>Saul saw the risen Christ (9:17, 27)</a:t>
            </a:r>
          </a:p>
          <a:p>
            <a:pPr lvl="1">
              <a:spcAft>
                <a:spcPts val="1400"/>
              </a:spcAft>
            </a:pPr>
            <a:r>
              <a:rPr lang="en-US" dirty="0"/>
              <a:t>His fellow travelers saw the light (Cor 22:9) but did not understand the words. </a:t>
            </a:r>
          </a:p>
        </p:txBody>
      </p:sp>
    </p:spTree>
    <p:extLst>
      <p:ext uri="{BB962C8B-B14F-4D97-AF65-F5344CB8AC3E}">
        <p14:creationId xmlns:p14="http://schemas.microsoft.com/office/powerpoint/2010/main" val="41357048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Conversion of Paul of Tarsus</a:t>
            </a:r>
          </a:p>
        </p:txBody>
      </p:sp>
      <p:sp>
        <p:nvSpPr>
          <p:cNvPr id="3" name="Content Placeholder 2"/>
          <p:cNvSpPr>
            <a:spLocks noGrp="1"/>
          </p:cNvSpPr>
          <p:nvPr>
            <p:ph idx="1"/>
          </p:nvPr>
        </p:nvSpPr>
        <p:spPr>
          <a:xfrm>
            <a:off x="178257" y="1281002"/>
            <a:ext cx="8868260" cy="3862498"/>
          </a:xfrm>
        </p:spPr>
        <p:txBody>
          <a:bodyPr>
            <a:normAutofit/>
          </a:bodyPr>
          <a:lstStyle/>
          <a:p>
            <a:pPr>
              <a:spcAft>
                <a:spcPts val="1400"/>
              </a:spcAft>
            </a:pPr>
            <a:r>
              <a:rPr lang="en-US" dirty="0"/>
              <a:t>The Light and Voice from Heaven (9:3-7)</a:t>
            </a:r>
          </a:p>
          <a:p>
            <a:pPr lvl="1">
              <a:spcAft>
                <a:spcPts val="1400"/>
              </a:spcAft>
            </a:pPr>
            <a:r>
              <a:rPr lang="en-US" dirty="0"/>
              <a:t>Confusion about “we all stood speechless”, or “we had all fallen to the ground” (Acts 26:14) is confusing.</a:t>
            </a:r>
          </a:p>
          <a:p>
            <a:pPr lvl="1">
              <a:spcAft>
                <a:spcPts val="1400"/>
              </a:spcAft>
            </a:pPr>
            <a:r>
              <a:rPr lang="en-US" dirty="0"/>
              <a:t>Saul heard words (Acts 26:15-18)</a:t>
            </a:r>
          </a:p>
        </p:txBody>
      </p:sp>
    </p:spTree>
    <p:extLst>
      <p:ext uri="{BB962C8B-B14F-4D97-AF65-F5344CB8AC3E}">
        <p14:creationId xmlns:p14="http://schemas.microsoft.com/office/powerpoint/2010/main" val="30785892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Conversion of Paul of Tarsus</a:t>
            </a:r>
          </a:p>
        </p:txBody>
      </p:sp>
      <p:sp>
        <p:nvSpPr>
          <p:cNvPr id="3" name="Content Placeholder 2"/>
          <p:cNvSpPr>
            <a:spLocks noGrp="1"/>
          </p:cNvSpPr>
          <p:nvPr>
            <p:ph idx="1"/>
          </p:nvPr>
        </p:nvSpPr>
        <p:spPr>
          <a:xfrm>
            <a:off x="178257" y="1281002"/>
            <a:ext cx="8868260" cy="3862498"/>
          </a:xfrm>
        </p:spPr>
        <p:txBody>
          <a:bodyPr>
            <a:normAutofit/>
          </a:bodyPr>
          <a:lstStyle/>
          <a:p>
            <a:r>
              <a:rPr lang="en-US" dirty="0"/>
              <a:t>Saul converted without apparent confession of sins</a:t>
            </a:r>
          </a:p>
          <a:p>
            <a:pPr lvl="1"/>
            <a:r>
              <a:rPr lang="en-US" dirty="0"/>
              <a:t>See how Samaritans, Ethiopian, and Saul all converted differently</a:t>
            </a:r>
          </a:p>
          <a:p>
            <a:pPr lvl="1"/>
            <a:r>
              <a:rPr lang="en-US" dirty="0"/>
              <a:t>See how Saul was trained and guided for this moment from birth</a:t>
            </a:r>
          </a:p>
          <a:p>
            <a:pPr lvl="1"/>
            <a:r>
              <a:rPr lang="en-US" dirty="0"/>
              <a:t>Today we too need to evangelize differently in different settings</a:t>
            </a:r>
          </a:p>
          <a:p>
            <a:pPr lvl="1"/>
            <a:r>
              <a:rPr lang="en-US" dirty="0"/>
              <a:t>See how one was spoken to so that God could work through one person to reach many.  </a:t>
            </a:r>
          </a:p>
          <a:p>
            <a:pPr lvl="2"/>
            <a:r>
              <a:rPr lang="en-US" dirty="0"/>
              <a:t>God could have spoken and converted all of them, but he did not.</a:t>
            </a:r>
          </a:p>
          <a:p>
            <a:r>
              <a:rPr lang="en-US" dirty="0"/>
              <a:t>Saul Enters Damascus (9:8-9)</a:t>
            </a:r>
          </a:p>
          <a:p>
            <a:pPr lvl="2"/>
            <a:endParaRPr lang="en-US" dirty="0"/>
          </a:p>
        </p:txBody>
      </p:sp>
    </p:spTree>
    <p:extLst>
      <p:ext uri="{BB962C8B-B14F-4D97-AF65-F5344CB8AC3E}">
        <p14:creationId xmlns:p14="http://schemas.microsoft.com/office/powerpoint/2010/main" val="14961178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Conversion of Paul of Tarsus</a:t>
            </a:r>
          </a:p>
        </p:txBody>
      </p:sp>
      <p:sp>
        <p:nvSpPr>
          <p:cNvPr id="3" name="Content Placeholder 2"/>
          <p:cNvSpPr>
            <a:spLocks noGrp="1"/>
          </p:cNvSpPr>
          <p:nvPr>
            <p:ph idx="1"/>
          </p:nvPr>
        </p:nvSpPr>
        <p:spPr>
          <a:xfrm>
            <a:off x="178257" y="1281002"/>
            <a:ext cx="8868260" cy="3862498"/>
          </a:xfrm>
        </p:spPr>
        <p:txBody>
          <a:bodyPr>
            <a:normAutofit fontScale="92500" lnSpcReduction="20000"/>
          </a:bodyPr>
          <a:lstStyle/>
          <a:p>
            <a:pPr>
              <a:spcAft>
                <a:spcPts val="1400"/>
              </a:spcAft>
            </a:pPr>
            <a:r>
              <a:rPr lang="en-US" dirty="0"/>
              <a:t>Ananias Sent to Saul (9:10-16)</a:t>
            </a:r>
          </a:p>
          <a:p>
            <a:pPr lvl="1">
              <a:spcAft>
                <a:spcPts val="1400"/>
              </a:spcAft>
            </a:pPr>
            <a:r>
              <a:rPr lang="en-US" dirty="0"/>
              <a:t>The Way had evidently spread to Damascus perhaps from Galilee</a:t>
            </a:r>
          </a:p>
          <a:p>
            <a:pPr lvl="1">
              <a:spcAft>
                <a:spcPts val="1400"/>
              </a:spcAft>
            </a:pPr>
            <a:r>
              <a:rPr lang="en-US" dirty="0"/>
              <a:t>Ananias obeyed Jesus directions (was not an apostle)</a:t>
            </a:r>
          </a:p>
          <a:p>
            <a:pPr>
              <a:spcAft>
                <a:spcPts val="1400"/>
              </a:spcAft>
            </a:pPr>
            <a:r>
              <a:rPr lang="en-US" dirty="0"/>
              <a:t>Ananias Visits Saul (9:17-19a)</a:t>
            </a:r>
          </a:p>
          <a:p>
            <a:pPr lvl="1">
              <a:spcAft>
                <a:spcPts val="1400"/>
              </a:spcAft>
            </a:pPr>
            <a:r>
              <a:rPr lang="en-US" dirty="0"/>
              <a:t>Saul heard same story from Jesus and from Ananias</a:t>
            </a:r>
          </a:p>
          <a:p>
            <a:pPr lvl="1">
              <a:spcAft>
                <a:spcPts val="1400"/>
              </a:spcAft>
            </a:pPr>
            <a:r>
              <a:rPr lang="en-US" dirty="0"/>
              <a:t>Ananias Lays Hands on Saul, restores his sight, then Baptizes him.</a:t>
            </a:r>
          </a:p>
          <a:p>
            <a:pPr>
              <a:spcAft>
                <a:spcPts val="1400"/>
              </a:spcAft>
            </a:pPr>
            <a:r>
              <a:rPr lang="en-US" dirty="0"/>
              <a:t>Apostles, Philip, Stephen, Ananias, Saul narratives all speak to how God works through people and methods</a:t>
            </a:r>
          </a:p>
          <a:p>
            <a:pPr lvl="1">
              <a:spcAft>
                <a:spcPts val="1400"/>
              </a:spcAft>
            </a:pPr>
            <a:r>
              <a:rPr lang="en-US" dirty="0"/>
              <a:t>See how order of rites, who performs rites, and how we are saved varies</a:t>
            </a:r>
          </a:p>
          <a:p>
            <a:pPr>
              <a:spcAft>
                <a:spcPts val="1400"/>
              </a:spcAft>
            </a:pPr>
            <a:endParaRPr lang="en-US" dirty="0"/>
          </a:p>
        </p:txBody>
      </p:sp>
    </p:spTree>
    <p:extLst>
      <p:ext uri="{BB962C8B-B14F-4D97-AF65-F5344CB8AC3E}">
        <p14:creationId xmlns:p14="http://schemas.microsoft.com/office/powerpoint/2010/main" val="38227831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Conversion Experiences</a:t>
            </a:r>
          </a:p>
        </p:txBody>
      </p:sp>
      <p:sp>
        <p:nvSpPr>
          <p:cNvPr id="3" name="Content Placeholder 2"/>
          <p:cNvSpPr>
            <a:spLocks noGrp="1"/>
          </p:cNvSpPr>
          <p:nvPr>
            <p:ph idx="1"/>
          </p:nvPr>
        </p:nvSpPr>
        <p:spPr>
          <a:xfrm>
            <a:off x="178257" y="1281002"/>
            <a:ext cx="8868260" cy="3862498"/>
          </a:xfrm>
        </p:spPr>
        <p:txBody>
          <a:bodyPr>
            <a:normAutofit fontScale="92500" lnSpcReduction="10000"/>
          </a:bodyPr>
          <a:lstStyle/>
          <a:p>
            <a:r>
              <a:rPr lang="en-US" dirty="0"/>
              <a:t>Peter preached, and 4000 believed.</a:t>
            </a:r>
          </a:p>
          <a:p>
            <a:r>
              <a:rPr lang="en-US" dirty="0"/>
              <a:t>Samaritans believed, were baptized, but only received the Holy Spirit from laying on of hands by the Apostles</a:t>
            </a:r>
          </a:p>
          <a:p>
            <a:r>
              <a:rPr lang="en-US" dirty="0"/>
              <a:t>Ethiopian God-fearer was baptized </a:t>
            </a:r>
          </a:p>
          <a:p>
            <a:r>
              <a:rPr lang="en-US" dirty="0"/>
              <a:t>Saul converted / commissioned by laying on of hands by lay person Ananias following 3 days of fasting and prayer</a:t>
            </a:r>
          </a:p>
          <a:p>
            <a:r>
              <a:rPr lang="en-US" dirty="0"/>
              <a:t>Gentiles received the Holy Spirit while Peter preached (Acts 10:44) and then they were baptized.</a:t>
            </a:r>
          </a:p>
          <a:p>
            <a:r>
              <a:rPr lang="en-US" dirty="0"/>
              <a:t>Everyone seems to have a unique conversion experience.</a:t>
            </a:r>
          </a:p>
        </p:txBody>
      </p:sp>
    </p:spTree>
    <p:extLst>
      <p:ext uri="{BB962C8B-B14F-4D97-AF65-F5344CB8AC3E}">
        <p14:creationId xmlns:p14="http://schemas.microsoft.com/office/powerpoint/2010/main" val="39975425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Conversion of Paul of Tarsus</a:t>
            </a:r>
          </a:p>
        </p:txBody>
      </p:sp>
      <p:sp>
        <p:nvSpPr>
          <p:cNvPr id="3" name="Content Placeholder 2"/>
          <p:cNvSpPr>
            <a:spLocks noGrp="1"/>
          </p:cNvSpPr>
          <p:nvPr>
            <p:ph idx="1"/>
          </p:nvPr>
        </p:nvSpPr>
        <p:spPr>
          <a:xfrm>
            <a:off x="178256" y="1281002"/>
            <a:ext cx="9074359" cy="3862498"/>
          </a:xfrm>
        </p:spPr>
        <p:txBody>
          <a:bodyPr>
            <a:normAutofit/>
          </a:bodyPr>
          <a:lstStyle/>
          <a:p>
            <a:pPr>
              <a:spcAft>
                <a:spcPts val="1400"/>
              </a:spcAft>
            </a:pPr>
            <a:r>
              <a:rPr lang="en-US" dirty="0"/>
              <a:t>Saul Preaches in Damascus (9:19b-22)</a:t>
            </a:r>
          </a:p>
          <a:p>
            <a:pPr lvl="1">
              <a:spcAft>
                <a:spcPts val="1400"/>
              </a:spcAft>
            </a:pPr>
            <a:r>
              <a:rPr lang="en-US" dirty="0"/>
              <a:t>He immediately preached after conversion in Acts.</a:t>
            </a:r>
          </a:p>
          <a:p>
            <a:pPr lvl="2">
              <a:spcAft>
                <a:spcPts val="1400"/>
              </a:spcAft>
            </a:pPr>
            <a:r>
              <a:rPr lang="en-US" dirty="0"/>
              <a:t>Gal 1:15-17 adds Saul also went to Arabia (Eastern Syria)  for 3 years</a:t>
            </a:r>
          </a:p>
          <a:p>
            <a:pPr lvl="2">
              <a:spcAft>
                <a:spcPts val="1400"/>
              </a:spcAft>
            </a:pPr>
            <a:r>
              <a:rPr lang="en-US" dirty="0"/>
              <a:t>Crowd amazement at Saul works best if Saul immediately preached</a:t>
            </a:r>
          </a:p>
          <a:p>
            <a:pPr lvl="1">
              <a:spcAft>
                <a:spcPts val="1400"/>
              </a:spcAft>
            </a:pPr>
            <a:r>
              <a:rPr lang="en-US" dirty="0"/>
              <a:t>He called Jesus “The Son of God” (The Promised Messiah)</a:t>
            </a:r>
          </a:p>
          <a:p>
            <a:pPr lvl="2">
              <a:spcAft>
                <a:spcPts val="1400"/>
              </a:spcAft>
            </a:pPr>
            <a:r>
              <a:rPr lang="en-US" dirty="0"/>
              <a:t>Consistent with Jesus at God’s right hand in conversion experience</a:t>
            </a:r>
          </a:p>
          <a:p>
            <a:pPr lvl="1">
              <a:spcAft>
                <a:spcPts val="1400"/>
              </a:spcAft>
            </a:pPr>
            <a:r>
              <a:rPr lang="en-US" dirty="0"/>
              <a:t>He proclaimed </a:t>
            </a:r>
            <a:r>
              <a:rPr lang="en-US" dirty="0" err="1"/>
              <a:t>Yeshua</a:t>
            </a:r>
            <a:r>
              <a:rPr lang="en-US" dirty="0"/>
              <a:t> (Jesus) uniquely from God</a:t>
            </a:r>
          </a:p>
        </p:txBody>
      </p:sp>
    </p:spTree>
    <p:extLst>
      <p:ext uri="{BB962C8B-B14F-4D97-AF65-F5344CB8AC3E}">
        <p14:creationId xmlns:p14="http://schemas.microsoft.com/office/powerpoint/2010/main" val="39741486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Conversion of Paul of Tarsus</a:t>
            </a:r>
          </a:p>
        </p:txBody>
      </p:sp>
      <p:sp>
        <p:nvSpPr>
          <p:cNvPr id="3" name="Content Placeholder 2"/>
          <p:cNvSpPr>
            <a:spLocks noGrp="1"/>
          </p:cNvSpPr>
          <p:nvPr>
            <p:ph idx="1"/>
          </p:nvPr>
        </p:nvSpPr>
        <p:spPr>
          <a:xfrm>
            <a:off x="178257" y="1281002"/>
            <a:ext cx="8868260" cy="3862498"/>
          </a:xfrm>
        </p:spPr>
        <p:txBody>
          <a:bodyPr>
            <a:normAutofit/>
          </a:bodyPr>
          <a:lstStyle/>
          <a:p>
            <a:pPr>
              <a:spcAft>
                <a:spcPts val="1400"/>
              </a:spcAft>
            </a:pPr>
            <a:r>
              <a:rPr lang="en-US" dirty="0"/>
              <a:t>Saul Escapes from Damascus (9:23-25)</a:t>
            </a:r>
          </a:p>
          <a:p>
            <a:pPr lvl="1">
              <a:spcAft>
                <a:spcPts val="1400"/>
              </a:spcAft>
            </a:pPr>
            <a:r>
              <a:rPr lang="en-US" dirty="0"/>
              <a:t>2 Cor 11:32-33 also narrates this story</a:t>
            </a:r>
          </a:p>
          <a:p>
            <a:pPr lvl="1">
              <a:spcAft>
                <a:spcPts val="1400"/>
              </a:spcAft>
            </a:pPr>
            <a:r>
              <a:rPr lang="en-US" dirty="0"/>
              <a:t>Persecution to the gospel presentation arose quickly</a:t>
            </a:r>
          </a:p>
          <a:p>
            <a:pPr lvl="1">
              <a:spcAft>
                <a:spcPts val="1400"/>
              </a:spcAft>
            </a:pPr>
            <a:r>
              <a:rPr lang="en-US" dirty="0"/>
              <a:t>Saul must have been aware of true facts concerning Jesus for the conversion to have happened.</a:t>
            </a:r>
          </a:p>
          <a:p>
            <a:r>
              <a:rPr lang="en-US" dirty="0"/>
              <a:t>Conversions</a:t>
            </a:r>
          </a:p>
          <a:p>
            <a:pPr lvl="1"/>
            <a:r>
              <a:rPr lang="en-US" dirty="0"/>
              <a:t>Can be sudden or gradual over time</a:t>
            </a:r>
          </a:p>
          <a:p>
            <a:pPr lvl="1"/>
            <a:r>
              <a:rPr lang="en-US" dirty="0"/>
              <a:t>God had destined Saul for his unique ministry from his birth </a:t>
            </a:r>
          </a:p>
        </p:txBody>
      </p:sp>
    </p:spTree>
    <p:extLst>
      <p:ext uri="{BB962C8B-B14F-4D97-AF65-F5344CB8AC3E}">
        <p14:creationId xmlns:p14="http://schemas.microsoft.com/office/powerpoint/2010/main" val="26427180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09138"/>
            <a:ext cx="8868260" cy="857250"/>
          </a:xfrm>
        </p:spPr>
        <p:txBody>
          <a:bodyPr/>
          <a:lstStyle/>
          <a:p>
            <a:r>
              <a:rPr lang="en-US" dirty="0"/>
              <a:t>Conversion of Paul of Tarsus</a:t>
            </a:r>
          </a:p>
        </p:txBody>
      </p:sp>
      <p:sp>
        <p:nvSpPr>
          <p:cNvPr id="3" name="Content Placeholder 2"/>
          <p:cNvSpPr>
            <a:spLocks noGrp="1"/>
          </p:cNvSpPr>
          <p:nvPr>
            <p:ph idx="1"/>
          </p:nvPr>
        </p:nvSpPr>
        <p:spPr>
          <a:xfrm>
            <a:off x="0" y="821242"/>
            <a:ext cx="9143999" cy="4284063"/>
          </a:xfrm>
        </p:spPr>
        <p:txBody>
          <a:bodyPr>
            <a:normAutofit fontScale="92500" lnSpcReduction="20000"/>
          </a:bodyPr>
          <a:lstStyle/>
          <a:p>
            <a:pPr>
              <a:spcAft>
                <a:spcPts val="1400"/>
              </a:spcAft>
            </a:pPr>
            <a:r>
              <a:rPr lang="en-US" dirty="0"/>
              <a:t>Saul in Jerusalem; He is sent to Tarsus (9:26-30)</a:t>
            </a:r>
          </a:p>
          <a:p>
            <a:pPr lvl="1">
              <a:spcAft>
                <a:spcPts val="1400"/>
              </a:spcAft>
            </a:pPr>
            <a:r>
              <a:rPr lang="en-US" dirty="0"/>
              <a:t>Saul goes to Jerusalem after 3 years and the church accepts him</a:t>
            </a:r>
          </a:p>
          <a:p>
            <a:pPr lvl="2">
              <a:spcAft>
                <a:spcPts val="1400"/>
              </a:spcAft>
            </a:pPr>
            <a:r>
              <a:rPr lang="en-US" dirty="0"/>
              <a:t>It is harder to accept someone who has been away for 3 years</a:t>
            </a:r>
          </a:p>
          <a:p>
            <a:pPr lvl="2">
              <a:spcAft>
                <a:spcPts val="1400"/>
              </a:spcAft>
            </a:pPr>
            <a:r>
              <a:rPr lang="en-US" dirty="0"/>
              <a:t>Barnabus is such a pleasant encourager</a:t>
            </a:r>
          </a:p>
          <a:p>
            <a:pPr lvl="2">
              <a:spcAft>
                <a:spcPts val="1400"/>
              </a:spcAft>
            </a:pPr>
            <a:r>
              <a:rPr lang="en-US" dirty="0"/>
              <a:t>Paul accepted reluctantly by Peter &amp; James (Hebrews) (Gal 1:18-24)</a:t>
            </a:r>
          </a:p>
          <a:p>
            <a:pPr lvl="1">
              <a:spcAft>
                <a:spcPts val="1400"/>
              </a:spcAft>
            </a:pPr>
            <a:r>
              <a:rPr lang="en-US" dirty="0"/>
              <a:t>Paul debates the Hellenists and then they try to kill him</a:t>
            </a:r>
          </a:p>
          <a:p>
            <a:pPr lvl="2">
              <a:spcAft>
                <a:spcPts val="1400"/>
              </a:spcAft>
            </a:pPr>
            <a:r>
              <a:rPr lang="en-US" dirty="0"/>
              <a:t>Remember Paul is a </a:t>
            </a:r>
            <a:r>
              <a:rPr lang="en-US" dirty="0" err="1"/>
              <a:t>Benjamite</a:t>
            </a:r>
            <a:r>
              <a:rPr lang="en-US" dirty="0"/>
              <a:t> (Hebrew)</a:t>
            </a:r>
          </a:p>
          <a:p>
            <a:pPr lvl="2">
              <a:spcAft>
                <a:spcPts val="1400"/>
              </a:spcAft>
            </a:pPr>
            <a:r>
              <a:rPr lang="en-US" dirty="0"/>
              <a:t>They earlier killed Stephen</a:t>
            </a:r>
          </a:p>
          <a:p>
            <a:pPr lvl="1">
              <a:spcAft>
                <a:spcPts val="1400"/>
              </a:spcAft>
            </a:pPr>
            <a:r>
              <a:rPr lang="en-US" dirty="0"/>
              <a:t>Once again ethnic tension &amp; Gospel witness drives The Way out of Jerusalem</a:t>
            </a:r>
          </a:p>
          <a:p>
            <a:pPr>
              <a:spcAft>
                <a:spcPts val="1400"/>
              </a:spcAft>
            </a:pPr>
            <a:endParaRPr lang="en-US" dirty="0"/>
          </a:p>
        </p:txBody>
      </p:sp>
    </p:spTree>
    <p:extLst>
      <p:ext uri="{BB962C8B-B14F-4D97-AF65-F5344CB8AC3E}">
        <p14:creationId xmlns:p14="http://schemas.microsoft.com/office/powerpoint/2010/main" val="20289721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Aft>
                <a:spcPts val="1400"/>
              </a:spcAft>
            </a:pPr>
            <a:r>
              <a:rPr lang="en-US" dirty="0"/>
              <a:t>The Church Enjoys Peace &amp; Prosperity</a:t>
            </a:r>
          </a:p>
        </p:txBody>
      </p:sp>
      <p:sp>
        <p:nvSpPr>
          <p:cNvPr id="3" name="Content Placeholder 2"/>
          <p:cNvSpPr>
            <a:spLocks noGrp="1"/>
          </p:cNvSpPr>
          <p:nvPr>
            <p:ph idx="1"/>
          </p:nvPr>
        </p:nvSpPr>
        <p:spPr>
          <a:xfrm>
            <a:off x="178257" y="1281002"/>
            <a:ext cx="8868260" cy="3862498"/>
          </a:xfrm>
        </p:spPr>
        <p:txBody>
          <a:bodyPr>
            <a:normAutofit lnSpcReduction="10000"/>
          </a:bodyPr>
          <a:lstStyle/>
          <a:p>
            <a:pPr>
              <a:spcAft>
                <a:spcPts val="1400"/>
              </a:spcAft>
            </a:pPr>
            <a:r>
              <a:rPr lang="en-US" dirty="0"/>
              <a:t>The Church Enjoys Peace &amp; Prosperity (9:31)</a:t>
            </a:r>
          </a:p>
          <a:p>
            <a:pPr lvl="1">
              <a:spcAft>
                <a:spcPts val="1400"/>
              </a:spcAft>
            </a:pPr>
            <a:r>
              <a:rPr lang="en-US" dirty="0"/>
              <a:t>The Church (Ecclesia) now exists in Judaea, Galilee, and Samaria</a:t>
            </a:r>
          </a:p>
          <a:p>
            <a:pPr lvl="1">
              <a:spcAft>
                <a:spcPts val="1400"/>
              </a:spcAft>
            </a:pPr>
            <a:r>
              <a:rPr lang="en-US" dirty="0"/>
              <a:t>The </a:t>
            </a:r>
            <a:r>
              <a:rPr lang="en-US" dirty="0" err="1"/>
              <a:t>greek</a:t>
            </a:r>
            <a:r>
              <a:rPr lang="en-US" dirty="0"/>
              <a:t> word </a:t>
            </a:r>
            <a:r>
              <a:rPr lang="en-US" i="1" dirty="0" err="1"/>
              <a:t>ekklesia</a:t>
            </a:r>
            <a:r>
              <a:rPr lang="en-US" dirty="0"/>
              <a:t> for church is singular, just one church in 3 locations</a:t>
            </a:r>
          </a:p>
          <a:p>
            <a:pPr lvl="1">
              <a:spcAft>
                <a:spcPts val="1400"/>
              </a:spcAft>
            </a:pPr>
            <a:r>
              <a:rPr lang="en-US" dirty="0"/>
              <a:t>Luke first mentions a Galilean ministry here, the key area of ministry of Jesus</a:t>
            </a:r>
          </a:p>
          <a:p>
            <a:pPr lvl="1">
              <a:spcAft>
                <a:spcPts val="1400"/>
              </a:spcAft>
            </a:pPr>
            <a:r>
              <a:rPr lang="en-US" dirty="0"/>
              <a:t>Fear of the Lord, beginning of wisdom, is major OT theme</a:t>
            </a:r>
          </a:p>
          <a:p>
            <a:r>
              <a:rPr lang="en-US" dirty="0"/>
              <a:t>Saul’s story recounted later in (22:1-21 and 26:2-29)</a:t>
            </a:r>
          </a:p>
          <a:p>
            <a:pPr>
              <a:spcAft>
                <a:spcPts val="1400"/>
              </a:spcAft>
            </a:pPr>
            <a:endParaRPr lang="en-US" dirty="0"/>
          </a:p>
        </p:txBody>
      </p:sp>
    </p:spTree>
    <p:extLst>
      <p:ext uri="{BB962C8B-B14F-4D97-AF65-F5344CB8AC3E}">
        <p14:creationId xmlns:p14="http://schemas.microsoft.com/office/powerpoint/2010/main" val="27145140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a:xfrm>
            <a:off x="100584" y="1371600"/>
            <a:ext cx="8945933" cy="3771900"/>
          </a:xfrm>
        </p:spPr>
        <p:txBody>
          <a:bodyPr>
            <a:normAutofit/>
          </a:bodyPr>
          <a:lstStyle/>
          <a:p>
            <a:r>
              <a:rPr lang="en-US" sz="2800" dirty="0">
                <a:hlinkClick r:id="rId2" action="ppaction://hlinksldjump"/>
              </a:rPr>
              <a:t>Peter in Western Judea (9:32-43)</a:t>
            </a:r>
            <a:endParaRPr lang="en-US" sz="2800" dirty="0"/>
          </a:p>
          <a:p>
            <a:r>
              <a:rPr lang="en-US" sz="2800" dirty="0">
                <a:hlinkClick r:id="rId3" action="ppaction://hlinksldjump"/>
              </a:rPr>
              <a:t>Cornelius (10:1-48)</a:t>
            </a:r>
            <a:endParaRPr lang="en-US" sz="2800" dirty="0"/>
          </a:p>
          <a:p>
            <a:r>
              <a:rPr lang="en-US" sz="2800" dirty="0">
                <a:hlinkClick r:id="rId4" action="ppaction://hlinksldjump"/>
              </a:rPr>
              <a:t>Peter’s Acts Endorsed in Jerusalem (11:1-18)</a:t>
            </a:r>
            <a:endParaRPr lang="en-US" sz="2800" dirty="0"/>
          </a:p>
          <a:p>
            <a:r>
              <a:rPr lang="en-US" sz="2800" dirty="0">
                <a:hlinkClick r:id="rId5" action="ppaction://hlinksldjump"/>
              </a:rPr>
              <a:t>Antioch Becomes a Chrisian Base (11:19-30)</a:t>
            </a:r>
            <a:endParaRPr lang="en-US" sz="2800" dirty="0"/>
          </a:p>
          <a:p>
            <a:r>
              <a:rPr lang="en-US" sz="2800" dirty="0">
                <a:hlinkClick r:id="rId6" action="ppaction://hlinksldjump"/>
              </a:rPr>
              <a:t>Herod Agrippa I and the Church (12:1-24)</a:t>
            </a:r>
            <a:endParaRPr lang="en-US" sz="1400" dirty="0">
              <a:hlinkClick r:id="rId7" action="ppaction://hlinksldjump"/>
            </a:endParaRPr>
          </a:p>
          <a:p>
            <a:r>
              <a:rPr lang="en-US" sz="2800" dirty="0">
                <a:hlinkClick r:id="rId7" action="ppaction://hlinksldjump"/>
              </a:rPr>
              <a:t>Return to Main Outline</a:t>
            </a:r>
            <a:endParaRPr lang="en-US" sz="2800" dirty="0"/>
          </a:p>
        </p:txBody>
      </p:sp>
    </p:spTree>
    <p:extLst>
      <p:ext uri="{BB962C8B-B14F-4D97-AF65-F5344CB8AC3E}">
        <p14:creationId xmlns:p14="http://schemas.microsoft.com/office/powerpoint/2010/main" val="32891506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a:xfrm>
            <a:off x="178257" y="1519164"/>
            <a:ext cx="8868260" cy="3624336"/>
          </a:xfrm>
        </p:spPr>
        <p:txBody>
          <a:bodyPr>
            <a:normAutofit fontScale="92500" lnSpcReduction="20000"/>
          </a:bodyPr>
          <a:lstStyle/>
          <a:p>
            <a:r>
              <a:rPr lang="en-US" dirty="0"/>
              <a:t>Peter in Western Judaea (9:32-43)</a:t>
            </a:r>
          </a:p>
          <a:p>
            <a:pPr lvl="1"/>
            <a:r>
              <a:rPr lang="en-US" dirty="0"/>
              <a:t>Philip &amp; then Peter spread The Way in western Judea</a:t>
            </a:r>
          </a:p>
          <a:p>
            <a:pPr lvl="1"/>
            <a:r>
              <a:rPr lang="en-US" dirty="0"/>
              <a:t>Peter miraculously heals a paralytic named </a:t>
            </a:r>
            <a:r>
              <a:rPr lang="en-US" dirty="0" err="1"/>
              <a:t>Aeneus</a:t>
            </a:r>
            <a:r>
              <a:rPr lang="en-US" dirty="0"/>
              <a:t> </a:t>
            </a:r>
          </a:p>
          <a:p>
            <a:pPr lvl="2"/>
            <a:r>
              <a:rPr lang="en-US" dirty="0"/>
              <a:t>There is no mention </a:t>
            </a:r>
            <a:r>
              <a:rPr lang="en-US" dirty="0" err="1"/>
              <a:t>Aeneus</a:t>
            </a:r>
            <a:r>
              <a:rPr lang="en-US" dirty="0"/>
              <a:t> is or becomes a believer</a:t>
            </a:r>
          </a:p>
          <a:p>
            <a:pPr lvl="1"/>
            <a:r>
              <a:rPr lang="en-US" dirty="0"/>
              <a:t>Peter raises Tabatha (</a:t>
            </a:r>
            <a:r>
              <a:rPr lang="en-US" dirty="0" err="1"/>
              <a:t>Dorcus</a:t>
            </a:r>
            <a:r>
              <a:rPr lang="en-US" dirty="0"/>
              <a:t>) from the dead</a:t>
            </a:r>
          </a:p>
          <a:p>
            <a:pPr lvl="2"/>
            <a:r>
              <a:rPr lang="en-US" dirty="0"/>
              <a:t>This is the only reference to a female “disciple” in the New Testament</a:t>
            </a:r>
          </a:p>
          <a:p>
            <a:pPr lvl="2"/>
            <a:r>
              <a:rPr lang="en-US" dirty="0"/>
              <a:t>Upper room washing for the dead is a gentile custom, or denotes </a:t>
            </a:r>
            <a:r>
              <a:rPr lang="en-US" dirty="0" err="1"/>
              <a:t>resusitation</a:t>
            </a:r>
            <a:r>
              <a:rPr lang="en-US" dirty="0"/>
              <a:t> (1 Kings 17:19; 2 Kings 4:10, 21)</a:t>
            </a:r>
          </a:p>
          <a:p>
            <a:pPr lvl="1"/>
            <a:r>
              <a:rPr lang="en-US" dirty="0"/>
              <a:t>The healing and the raising Tabatha from the dead result in many believing in Western Judaea</a:t>
            </a:r>
          </a:p>
        </p:txBody>
      </p:sp>
    </p:spTree>
    <p:extLst>
      <p:ext uri="{BB962C8B-B14F-4D97-AF65-F5344CB8AC3E}">
        <p14:creationId xmlns:p14="http://schemas.microsoft.com/office/powerpoint/2010/main" val="12559703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314264"/>
            <a:ext cx="8868260" cy="512634"/>
          </a:xfrm>
        </p:spPr>
        <p:txBody>
          <a:bodyPr/>
          <a:lstStyle/>
          <a:p>
            <a:r>
              <a:rPr lang="en-US" dirty="0"/>
              <a:t>Acts of Peter &amp; Beginnings of Gentile Christianity</a:t>
            </a:r>
          </a:p>
        </p:txBody>
      </p:sp>
      <p:sp>
        <p:nvSpPr>
          <p:cNvPr id="3" name="Content Placeholder 2"/>
          <p:cNvSpPr>
            <a:spLocks noGrp="1"/>
          </p:cNvSpPr>
          <p:nvPr>
            <p:ph idx="1"/>
          </p:nvPr>
        </p:nvSpPr>
        <p:spPr>
          <a:xfrm>
            <a:off x="178257" y="1319099"/>
            <a:ext cx="8868260" cy="3824401"/>
          </a:xfrm>
        </p:spPr>
        <p:txBody>
          <a:bodyPr>
            <a:normAutofit lnSpcReduction="10000"/>
          </a:bodyPr>
          <a:lstStyle/>
          <a:p>
            <a:r>
              <a:rPr lang="en-US" dirty="0"/>
              <a:t>Peter in Western Judaea (9:32-43)</a:t>
            </a:r>
          </a:p>
          <a:p>
            <a:pPr lvl="1"/>
            <a:r>
              <a:rPr lang="en-US" dirty="0"/>
              <a:t>Peter then spreads The Way to Joppa, outside of Judea, Samaria, and Galilee</a:t>
            </a:r>
          </a:p>
          <a:p>
            <a:pPr lvl="2"/>
            <a:r>
              <a:rPr lang="en-US" dirty="0"/>
              <a:t>Joppa, a Hellenistic city then,  is today known as Tel-Aviv</a:t>
            </a:r>
          </a:p>
          <a:p>
            <a:pPr lvl="2"/>
            <a:r>
              <a:rPr lang="en-US" dirty="0"/>
              <a:t>Joppa is on the sea; Israelites fear the sea</a:t>
            </a:r>
          </a:p>
          <a:p>
            <a:pPr lvl="2"/>
            <a:r>
              <a:rPr lang="en-US" dirty="0"/>
              <a:t>The sea often is a symbol for gentiles</a:t>
            </a:r>
          </a:p>
          <a:p>
            <a:pPr lvl="1"/>
            <a:r>
              <a:rPr lang="en-US" dirty="0"/>
              <a:t>Peter stayed with a tanner, an anathema to Jews, for they touch dead bodies.</a:t>
            </a:r>
          </a:p>
          <a:p>
            <a:r>
              <a:rPr lang="en-US" dirty="0"/>
              <a:t>The role of hospitality in Acts is often not properly emphasized</a:t>
            </a:r>
          </a:p>
        </p:txBody>
      </p:sp>
    </p:spTree>
    <p:extLst>
      <p:ext uri="{BB962C8B-B14F-4D97-AF65-F5344CB8AC3E}">
        <p14:creationId xmlns:p14="http://schemas.microsoft.com/office/powerpoint/2010/main" val="11610521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a:xfrm>
            <a:off x="178257" y="1281002"/>
            <a:ext cx="8868260" cy="3862498"/>
          </a:xfrm>
        </p:spPr>
        <p:txBody>
          <a:bodyPr>
            <a:normAutofit/>
          </a:bodyPr>
          <a:lstStyle/>
          <a:p>
            <a:r>
              <a:rPr lang="en-US" dirty="0"/>
              <a:t>The Story of Cornelius (10:1-48)</a:t>
            </a:r>
          </a:p>
          <a:p>
            <a:pPr lvl="1"/>
            <a:r>
              <a:rPr lang="en-US" dirty="0"/>
              <a:t>Cornelius was an Italian centurion stationed at Caesarea</a:t>
            </a:r>
          </a:p>
          <a:p>
            <a:pPr lvl="2"/>
            <a:r>
              <a:rPr lang="en-US" dirty="0"/>
              <a:t>He commanded about 100 men in a 600 man cohort</a:t>
            </a:r>
          </a:p>
          <a:p>
            <a:pPr lvl="2"/>
            <a:r>
              <a:rPr lang="en-US" dirty="0"/>
              <a:t>He was a devout gentile worshipper, “God-Fearer” of God</a:t>
            </a:r>
          </a:p>
          <a:p>
            <a:pPr lvl="2"/>
            <a:r>
              <a:rPr lang="en-US" dirty="0"/>
              <a:t>He surely did not regularly attend Temple (he was a gentile)</a:t>
            </a:r>
          </a:p>
          <a:p>
            <a:pPr lvl="2"/>
            <a:r>
              <a:rPr lang="en-US" dirty="0"/>
              <a:t>He gave alms and was always praying (a prayer warrior)</a:t>
            </a:r>
          </a:p>
          <a:p>
            <a:pPr lvl="2"/>
            <a:r>
              <a:rPr lang="en-US" dirty="0"/>
              <a:t>Describing someone as “always praying” is unique in NT</a:t>
            </a:r>
          </a:p>
          <a:p>
            <a:pPr lvl="1"/>
            <a:r>
              <a:rPr lang="en-US" dirty="0"/>
              <a:t>The Way spread into gentile communities via God Fearers</a:t>
            </a:r>
          </a:p>
          <a:p>
            <a:pPr lvl="1"/>
            <a:endParaRPr lang="en-US" dirty="0"/>
          </a:p>
        </p:txBody>
      </p:sp>
    </p:spTree>
    <p:extLst>
      <p:ext uri="{BB962C8B-B14F-4D97-AF65-F5344CB8AC3E}">
        <p14:creationId xmlns:p14="http://schemas.microsoft.com/office/powerpoint/2010/main" val="20030963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a:xfrm>
            <a:off x="178257" y="1281002"/>
            <a:ext cx="8868260" cy="3862498"/>
          </a:xfrm>
        </p:spPr>
        <p:txBody>
          <a:bodyPr>
            <a:normAutofit/>
          </a:bodyPr>
          <a:lstStyle/>
          <a:p>
            <a:r>
              <a:rPr lang="en-US" dirty="0"/>
              <a:t>The Story of Cornelius (10:1-48)</a:t>
            </a:r>
          </a:p>
          <a:p>
            <a:pPr lvl="1"/>
            <a:r>
              <a:rPr lang="en-US" dirty="0"/>
              <a:t>Cornelius was a gentile God-Fearer</a:t>
            </a:r>
          </a:p>
          <a:p>
            <a:pPr lvl="2"/>
            <a:r>
              <a:rPr lang="en-US" dirty="0"/>
              <a:t>Fear of the Lord is the beginning of Wisdom (Prov 1:7; Deut 10:12-13; Rom 1:21)</a:t>
            </a:r>
          </a:p>
          <a:p>
            <a:pPr lvl="1"/>
            <a:r>
              <a:rPr lang="en-US" dirty="0"/>
              <a:t>Performed acts of righteousness</a:t>
            </a:r>
          </a:p>
          <a:p>
            <a:pPr lvl="1"/>
            <a:r>
              <a:rPr lang="en-US" dirty="0"/>
              <a:t>Responsiveness to God (not our acts) is rewarded by God with more information about how to obtain peace with God and how to serve God in a more pleasing way.</a:t>
            </a:r>
          </a:p>
        </p:txBody>
      </p:sp>
    </p:spTree>
    <p:extLst>
      <p:ext uri="{BB962C8B-B14F-4D97-AF65-F5344CB8AC3E}">
        <p14:creationId xmlns:p14="http://schemas.microsoft.com/office/powerpoint/2010/main" val="37086545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sz="3200" dirty="0"/>
              <a:t>Acts of Peter &amp; Beginnings of Gentile Christianity</a:t>
            </a:r>
          </a:p>
        </p:txBody>
      </p:sp>
      <p:sp>
        <p:nvSpPr>
          <p:cNvPr id="3" name="Content Placeholder 2"/>
          <p:cNvSpPr>
            <a:spLocks noGrp="1"/>
          </p:cNvSpPr>
          <p:nvPr>
            <p:ph idx="1"/>
          </p:nvPr>
        </p:nvSpPr>
        <p:spPr>
          <a:xfrm>
            <a:off x="178257" y="1388006"/>
            <a:ext cx="8868260" cy="3613469"/>
          </a:xfrm>
        </p:spPr>
        <p:txBody>
          <a:bodyPr>
            <a:normAutofit/>
          </a:bodyPr>
          <a:lstStyle/>
          <a:p>
            <a:r>
              <a:rPr lang="en-US" dirty="0"/>
              <a:t>The Story of Cornelius Continued (10:1-48)</a:t>
            </a:r>
          </a:p>
          <a:p>
            <a:pPr lvl="1"/>
            <a:r>
              <a:rPr lang="en-US" dirty="0"/>
              <a:t>Peter saw a vision which opened up The Way to gentiles</a:t>
            </a:r>
          </a:p>
          <a:p>
            <a:pPr lvl="2"/>
            <a:r>
              <a:rPr lang="en-US" dirty="0"/>
              <a:t>Jews can now enter a gentile’s home, gentiles are also clean</a:t>
            </a:r>
          </a:p>
          <a:p>
            <a:pPr lvl="2"/>
            <a:r>
              <a:rPr lang="en-US" dirty="0"/>
              <a:t>Peter invites 3 gentile visitors to stay overnight in a Jewish home</a:t>
            </a:r>
          </a:p>
          <a:p>
            <a:pPr lvl="1"/>
            <a:r>
              <a:rPr lang="en-US" dirty="0"/>
              <a:t>Jewish Peter enters house of gentile Cornelius with many gentile guests (unheard of for a devout Jew).</a:t>
            </a:r>
          </a:p>
          <a:p>
            <a:pPr lvl="1"/>
            <a:r>
              <a:rPr lang="en-US" dirty="0"/>
              <a:t>Jewish Peter was invited to preach / interpret to gentiles</a:t>
            </a:r>
          </a:p>
        </p:txBody>
      </p:sp>
    </p:spTree>
    <p:extLst>
      <p:ext uri="{BB962C8B-B14F-4D97-AF65-F5344CB8AC3E}">
        <p14:creationId xmlns:p14="http://schemas.microsoft.com/office/powerpoint/2010/main" val="22189188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05979"/>
            <a:ext cx="9143999" cy="611075"/>
          </a:xfrm>
        </p:spPr>
        <p:txBody>
          <a:bodyPr/>
          <a:lstStyle/>
          <a:p>
            <a:r>
              <a:rPr lang="en-US" sz="3600" dirty="0"/>
              <a:t>Acts of Peter &amp; Beginnings of Christianity</a:t>
            </a:r>
          </a:p>
        </p:txBody>
      </p:sp>
      <p:sp>
        <p:nvSpPr>
          <p:cNvPr id="3" name="Content Placeholder 2"/>
          <p:cNvSpPr>
            <a:spLocks noGrp="1"/>
          </p:cNvSpPr>
          <p:nvPr>
            <p:ph idx="1"/>
          </p:nvPr>
        </p:nvSpPr>
        <p:spPr>
          <a:xfrm>
            <a:off x="178257" y="1437228"/>
            <a:ext cx="8868260" cy="3716116"/>
          </a:xfrm>
        </p:spPr>
        <p:txBody>
          <a:bodyPr>
            <a:normAutofit/>
          </a:bodyPr>
          <a:lstStyle/>
          <a:p>
            <a:r>
              <a:rPr lang="en-US" dirty="0"/>
              <a:t>Peters sermon / interpretation</a:t>
            </a:r>
          </a:p>
          <a:p>
            <a:pPr lvl="1"/>
            <a:r>
              <a:rPr lang="en-US" dirty="0"/>
              <a:t>Jesus was appointed by God and empowered by the Holy Spirit</a:t>
            </a:r>
          </a:p>
          <a:p>
            <a:pPr lvl="1"/>
            <a:r>
              <a:rPr lang="en-US" dirty="0"/>
              <a:t>Jesus came to all men, so should we go to all men</a:t>
            </a:r>
          </a:p>
          <a:p>
            <a:pPr lvl="1"/>
            <a:r>
              <a:rPr lang="en-US" dirty="0"/>
              <a:t>God loves and cares for all men equally</a:t>
            </a:r>
          </a:p>
          <a:p>
            <a:pPr lvl="1"/>
            <a:r>
              <a:rPr lang="en-US" dirty="0"/>
              <a:t>Whoever believes in Him will receive forgiveness for their sins</a:t>
            </a:r>
          </a:p>
        </p:txBody>
      </p:sp>
    </p:spTree>
    <p:extLst>
      <p:ext uri="{BB962C8B-B14F-4D97-AF65-F5344CB8AC3E}">
        <p14:creationId xmlns:p14="http://schemas.microsoft.com/office/powerpoint/2010/main" val="14898451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05979"/>
            <a:ext cx="9143999" cy="611075"/>
          </a:xfrm>
        </p:spPr>
        <p:txBody>
          <a:bodyPr/>
          <a:lstStyle/>
          <a:p>
            <a:r>
              <a:rPr lang="en-US" sz="3600" dirty="0"/>
              <a:t>Acts of Peter &amp; Beginnings of Christianity</a:t>
            </a:r>
          </a:p>
        </p:txBody>
      </p:sp>
      <p:sp>
        <p:nvSpPr>
          <p:cNvPr id="3" name="Content Placeholder 2"/>
          <p:cNvSpPr>
            <a:spLocks noGrp="1"/>
          </p:cNvSpPr>
          <p:nvPr>
            <p:ph idx="1"/>
          </p:nvPr>
        </p:nvSpPr>
        <p:spPr>
          <a:xfrm>
            <a:off x="178257" y="1358474"/>
            <a:ext cx="8868260" cy="3794869"/>
          </a:xfrm>
        </p:spPr>
        <p:txBody>
          <a:bodyPr>
            <a:normAutofit/>
          </a:bodyPr>
          <a:lstStyle/>
          <a:p>
            <a:r>
              <a:rPr lang="en-US" dirty="0"/>
              <a:t>Peters sermon / interpretation</a:t>
            </a:r>
          </a:p>
          <a:p>
            <a:pPr lvl="1"/>
            <a:r>
              <a:rPr lang="en-US" dirty="0"/>
              <a:t>Holy Spirit came upon all gentiles while Peter was preaching</a:t>
            </a:r>
          </a:p>
          <a:p>
            <a:pPr lvl="2"/>
            <a:r>
              <a:rPr lang="en-US" dirty="0"/>
              <a:t>Tongues of fire similar to Acts 2</a:t>
            </a:r>
          </a:p>
          <a:p>
            <a:pPr lvl="2"/>
            <a:r>
              <a:rPr lang="en-US" dirty="0"/>
              <a:t>Jews astonished that God reached out to gentiles!</a:t>
            </a:r>
          </a:p>
          <a:p>
            <a:pPr lvl="2"/>
            <a:r>
              <a:rPr lang="en-US" dirty="0"/>
              <a:t>Astonishing that those not circumcised received the Spirit</a:t>
            </a:r>
          </a:p>
          <a:p>
            <a:pPr lvl="1"/>
            <a:r>
              <a:rPr lang="en-US" dirty="0"/>
              <a:t>Then Peter baptized them in the name of Jesus Christ</a:t>
            </a:r>
          </a:p>
          <a:p>
            <a:pPr lvl="2"/>
            <a:r>
              <a:rPr lang="en-US" dirty="0"/>
              <a:t>Baptism followed receiving the Spirit</a:t>
            </a:r>
          </a:p>
        </p:txBody>
      </p:sp>
    </p:spTree>
    <p:extLst>
      <p:ext uri="{BB962C8B-B14F-4D97-AF65-F5344CB8AC3E}">
        <p14:creationId xmlns:p14="http://schemas.microsoft.com/office/powerpoint/2010/main" val="37089761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05979"/>
            <a:ext cx="9143999" cy="611075"/>
          </a:xfrm>
        </p:spPr>
        <p:txBody>
          <a:bodyPr/>
          <a:lstStyle/>
          <a:p>
            <a:r>
              <a:rPr lang="en-US" sz="3600" dirty="0"/>
              <a:t>Acts of Peter &amp; Beginnings of Christianity</a:t>
            </a:r>
          </a:p>
        </p:txBody>
      </p:sp>
      <p:sp>
        <p:nvSpPr>
          <p:cNvPr id="3" name="Content Placeholder 2"/>
          <p:cNvSpPr>
            <a:spLocks noGrp="1"/>
          </p:cNvSpPr>
          <p:nvPr>
            <p:ph idx="1"/>
          </p:nvPr>
        </p:nvSpPr>
        <p:spPr>
          <a:xfrm>
            <a:off x="178257" y="1328944"/>
            <a:ext cx="8868260" cy="3814556"/>
          </a:xfrm>
        </p:spPr>
        <p:txBody>
          <a:bodyPr>
            <a:normAutofit/>
          </a:bodyPr>
          <a:lstStyle/>
          <a:p>
            <a:r>
              <a:rPr lang="en-US" dirty="0"/>
              <a:t>Evangelistic Sermon Recap</a:t>
            </a:r>
          </a:p>
          <a:p>
            <a:pPr lvl="1">
              <a:buFont typeface="+mj-lt"/>
              <a:buAutoNum type="arabicPeriod"/>
            </a:pPr>
            <a:r>
              <a:rPr lang="en-US" dirty="0"/>
              <a:t>All creatures are responsible to the Creator</a:t>
            </a:r>
          </a:p>
          <a:p>
            <a:pPr lvl="1">
              <a:buFont typeface="+mj-lt"/>
              <a:buAutoNum type="arabicPeriod"/>
            </a:pPr>
            <a:r>
              <a:rPr lang="en-US" dirty="0"/>
              <a:t>Jesus life, death, and resurrection</a:t>
            </a:r>
          </a:p>
          <a:p>
            <a:r>
              <a:rPr lang="en-US" dirty="0"/>
              <a:t>The Trinity is evident here, God takes the initiative, Jesus is at center of plan, and the Holy Spirit confirms</a:t>
            </a:r>
          </a:p>
          <a:p>
            <a:pPr lvl="1"/>
            <a:r>
              <a:rPr lang="en-US" dirty="0"/>
              <a:t>The church follows God’s leading</a:t>
            </a:r>
          </a:p>
          <a:p>
            <a:r>
              <a:rPr lang="en-US" dirty="0"/>
              <a:t>No additional Biblical record Peter ever went to gentiles again</a:t>
            </a:r>
          </a:p>
        </p:txBody>
      </p:sp>
    </p:spTree>
    <p:extLst>
      <p:ext uri="{BB962C8B-B14F-4D97-AF65-F5344CB8AC3E}">
        <p14:creationId xmlns:p14="http://schemas.microsoft.com/office/powerpoint/2010/main" val="37194335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Conversion Experiences</a:t>
            </a:r>
          </a:p>
        </p:txBody>
      </p:sp>
      <p:sp>
        <p:nvSpPr>
          <p:cNvPr id="3" name="Content Placeholder 2"/>
          <p:cNvSpPr>
            <a:spLocks noGrp="1"/>
          </p:cNvSpPr>
          <p:nvPr>
            <p:ph idx="1"/>
          </p:nvPr>
        </p:nvSpPr>
        <p:spPr>
          <a:xfrm>
            <a:off x="178257" y="1281002"/>
            <a:ext cx="8868260" cy="3862498"/>
          </a:xfrm>
        </p:spPr>
        <p:txBody>
          <a:bodyPr>
            <a:normAutofit fontScale="92500" lnSpcReduction="10000"/>
          </a:bodyPr>
          <a:lstStyle/>
          <a:p>
            <a:r>
              <a:rPr lang="en-US" dirty="0"/>
              <a:t>Peter preached, and 4000 believed.</a:t>
            </a:r>
          </a:p>
          <a:p>
            <a:r>
              <a:rPr lang="en-US" dirty="0"/>
              <a:t>Samaritans believed, were baptized, but only received the Holy Spirit from laying on of hands by the Apostles</a:t>
            </a:r>
          </a:p>
          <a:p>
            <a:r>
              <a:rPr lang="en-US" dirty="0"/>
              <a:t>Ethiopian God-fearer was baptized </a:t>
            </a:r>
          </a:p>
          <a:p>
            <a:r>
              <a:rPr lang="en-US" dirty="0"/>
              <a:t>Saul converted / commissioned by laying on of hands by lay person Ananias following 3 days of fasting and prayer</a:t>
            </a:r>
          </a:p>
          <a:p>
            <a:r>
              <a:rPr lang="en-US" dirty="0"/>
              <a:t>Gentiles received the Holy Spirit while Peter preached (Acts 10:44) and then they were baptized without being circumcised.</a:t>
            </a:r>
          </a:p>
          <a:p>
            <a:r>
              <a:rPr lang="en-US" dirty="0"/>
              <a:t>Everyone seems to have a unique conversion experience.</a:t>
            </a:r>
          </a:p>
        </p:txBody>
      </p:sp>
    </p:spTree>
    <p:extLst>
      <p:ext uri="{BB962C8B-B14F-4D97-AF65-F5344CB8AC3E}">
        <p14:creationId xmlns:p14="http://schemas.microsoft.com/office/powerpoint/2010/main" val="16641347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p:txBody>
          <a:bodyPr>
            <a:normAutofit lnSpcReduction="10000"/>
          </a:bodyPr>
          <a:lstStyle/>
          <a:p>
            <a:r>
              <a:rPr lang="en-US" dirty="0"/>
              <a:t>Peter’s Action Endorsed at Jerusalem (11:1-18)</a:t>
            </a:r>
          </a:p>
          <a:p>
            <a:pPr lvl="1"/>
            <a:r>
              <a:rPr lang="en-US" dirty="0"/>
              <a:t>Jerusalem was initially upset Peter went to gentiles (11:1-3)</a:t>
            </a:r>
          </a:p>
          <a:p>
            <a:pPr lvl="2"/>
            <a:r>
              <a:rPr lang="en-US" dirty="0"/>
              <a:t>Especially upset he ate with gentiles!</a:t>
            </a:r>
          </a:p>
          <a:p>
            <a:pPr lvl="2"/>
            <a:r>
              <a:rPr lang="en-US" dirty="0"/>
              <a:t>The problem is food and fellowship</a:t>
            </a:r>
          </a:p>
          <a:p>
            <a:pPr lvl="1"/>
            <a:r>
              <a:rPr lang="en-US" dirty="0"/>
              <a:t>The vision is retold for the Apostles in Jerusalem</a:t>
            </a:r>
          </a:p>
          <a:p>
            <a:pPr lvl="2"/>
            <a:r>
              <a:rPr lang="en-US" dirty="0"/>
              <a:t>Now we learn there are 7 witnesses (only 2 are required)</a:t>
            </a:r>
          </a:p>
          <a:p>
            <a:pPr lvl="2"/>
            <a:r>
              <a:rPr lang="en-US" dirty="0"/>
              <a:t>7 Seals were commonly used in Roman wills (think Revelation)</a:t>
            </a:r>
          </a:p>
          <a:p>
            <a:pPr lvl="1"/>
            <a:r>
              <a:rPr lang="en-US" dirty="0"/>
              <a:t>They were “stunned” that even gentiles could be saved!</a:t>
            </a:r>
          </a:p>
          <a:p>
            <a:endParaRPr lang="en-US" dirty="0"/>
          </a:p>
        </p:txBody>
      </p:sp>
    </p:spTree>
    <p:extLst>
      <p:ext uri="{BB962C8B-B14F-4D97-AF65-F5344CB8AC3E}">
        <p14:creationId xmlns:p14="http://schemas.microsoft.com/office/powerpoint/2010/main" val="10137658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p:txBody>
          <a:bodyPr>
            <a:normAutofit fontScale="92500"/>
          </a:bodyPr>
          <a:lstStyle/>
          <a:p>
            <a:r>
              <a:rPr lang="en-US" dirty="0"/>
              <a:t>Peter’s Action Endorsed at Jerusalem (11:1-18)</a:t>
            </a:r>
          </a:p>
          <a:p>
            <a:pPr lvl="1"/>
            <a:r>
              <a:rPr lang="en-US" dirty="0"/>
              <a:t>When God reconciles people to himself, he reconciles them to other people as well!</a:t>
            </a:r>
          </a:p>
          <a:p>
            <a:pPr lvl="1"/>
            <a:r>
              <a:rPr lang="en-US" dirty="0"/>
              <a:t>Today we must differentiate between culture and gospel </a:t>
            </a:r>
            <a:r>
              <a:rPr lang="en-US"/>
              <a:t>core values</a:t>
            </a:r>
          </a:p>
          <a:p>
            <a:pPr lvl="1"/>
            <a:r>
              <a:rPr lang="en-US" dirty="0"/>
              <a:t>The Apostles had good will at Jerusalem because they had not gone to the Hellenistic Jews </a:t>
            </a:r>
          </a:p>
          <a:p>
            <a:pPr lvl="1"/>
            <a:r>
              <a:rPr lang="en-US" dirty="0"/>
              <a:t>But now Peter had, soon the Roman authorities would persecute</a:t>
            </a:r>
          </a:p>
          <a:p>
            <a:pPr lvl="2"/>
            <a:r>
              <a:rPr lang="en-US" dirty="0"/>
              <a:t>Soon James killed, Peter arrested, and James (brother) would be head of church</a:t>
            </a:r>
          </a:p>
          <a:p>
            <a:endParaRPr lang="en-US" dirty="0"/>
          </a:p>
          <a:p>
            <a:endParaRPr lang="en-US" dirty="0"/>
          </a:p>
        </p:txBody>
      </p:sp>
    </p:spTree>
    <p:extLst>
      <p:ext uri="{BB962C8B-B14F-4D97-AF65-F5344CB8AC3E}">
        <p14:creationId xmlns:p14="http://schemas.microsoft.com/office/powerpoint/2010/main" val="11926535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p:txBody>
          <a:bodyPr>
            <a:normAutofit/>
          </a:bodyPr>
          <a:lstStyle/>
          <a:p>
            <a:r>
              <a:rPr lang="en-US" dirty="0"/>
              <a:t>Theological Summary</a:t>
            </a:r>
          </a:p>
          <a:p>
            <a:pPr lvl="1"/>
            <a:r>
              <a:rPr lang="en-US" dirty="0"/>
              <a:t>Divine Judgment arises from our prayers, works, and generosity</a:t>
            </a:r>
          </a:p>
          <a:p>
            <a:pPr lvl="1"/>
            <a:r>
              <a:rPr lang="en-US" dirty="0"/>
              <a:t>God responds to god-fearers and good acts</a:t>
            </a:r>
          </a:p>
          <a:p>
            <a:pPr lvl="1"/>
            <a:r>
              <a:rPr lang="en-US" dirty="0"/>
              <a:t>Salvation only comes from His grace (and not our deeds)</a:t>
            </a:r>
          </a:p>
          <a:p>
            <a:pPr lvl="1"/>
            <a:r>
              <a:rPr lang="en-US" dirty="0"/>
              <a:t>Salvation only came after a gospel presentation by Peter</a:t>
            </a:r>
          </a:p>
          <a:p>
            <a:pPr lvl="1"/>
            <a:r>
              <a:rPr lang="en-US" dirty="0"/>
              <a:t>Household of family members, slaves – all were saved and baptized at the same time</a:t>
            </a:r>
          </a:p>
          <a:p>
            <a:pPr lvl="2"/>
            <a:r>
              <a:rPr lang="en-US" dirty="0"/>
              <a:t>Typical in Asian cultural settings</a:t>
            </a:r>
          </a:p>
          <a:p>
            <a:endParaRPr lang="en-US" dirty="0"/>
          </a:p>
          <a:p>
            <a:endParaRPr lang="en-US" dirty="0"/>
          </a:p>
        </p:txBody>
      </p:sp>
    </p:spTree>
    <p:extLst>
      <p:ext uri="{BB962C8B-B14F-4D97-AF65-F5344CB8AC3E}">
        <p14:creationId xmlns:p14="http://schemas.microsoft.com/office/powerpoint/2010/main" val="24270187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88597"/>
            <a:ext cx="8868260" cy="807210"/>
          </a:xfrm>
        </p:spPr>
        <p:txBody>
          <a:bodyPr/>
          <a:lstStyle/>
          <a:p>
            <a:r>
              <a:rPr lang="en-US" dirty="0"/>
              <a:t>Beginnings of Gentile Christianity</a:t>
            </a:r>
          </a:p>
        </p:txBody>
      </p:sp>
      <p:sp>
        <p:nvSpPr>
          <p:cNvPr id="3" name="Content Placeholder 2"/>
          <p:cNvSpPr>
            <a:spLocks noGrp="1"/>
          </p:cNvSpPr>
          <p:nvPr>
            <p:ph idx="1"/>
          </p:nvPr>
        </p:nvSpPr>
        <p:spPr>
          <a:xfrm>
            <a:off x="178256" y="797366"/>
            <a:ext cx="8965743" cy="4346134"/>
          </a:xfrm>
        </p:spPr>
        <p:txBody>
          <a:bodyPr>
            <a:normAutofit/>
          </a:bodyPr>
          <a:lstStyle/>
          <a:p>
            <a:r>
              <a:rPr lang="en-US" dirty="0"/>
              <a:t>Antioch Becomes a Christian Base (11:19-30)</a:t>
            </a:r>
          </a:p>
          <a:p>
            <a:pPr lvl="1"/>
            <a:r>
              <a:rPr lang="en-US" dirty="0"/>
              <a:t>Gentile Evangelism in Antioch (11:19-21)</a:t>
            </a:r>
          </a:p>
          <a:p>
            <a:pPr lvl="2"/>
            <a:r>
              <a:rPr lang="en-US" dirty="0"/>
              <a:t>Some (Hellenistic) Jews fled to Antioch &amp; The Way spread to gentiles</a:t>
            </a:r>
          </a:p>
          <a:p>
            <a:pPr lvl="2"/>
            <a:r>
              <a:rPr lang="en-US" dirty="0"/>
              <a:t>3</a:t>
            </a:r>
            <a:r>
              <a:rPr lang="en-US" baseline="30000" dirty="0"/>
              <a:t>rd</a:t>
            </a:r>
            <a:r>
              <a:rPr lang="en-US" dirty="0"/>
              <a:t> largest city in the Roman Empire (Rome, Alexandria Egypt)</a:t>
            </a:r>
          </a:p>
          <a:p>
            <a:pPr lvl="3"/>
            <a:r>
              <a:rPr lang="en-US" dirty="0"/>
              <a:t>600,000 People(est.), 25,000 Jews, cosmopolitan, many gods worshipped, cultic prostitution rampant</a:t>
            </a:r>
          </a:p>
          <a:p>
            <a:pPr lvl="2"/>
            <a:r>
              <a:rPr lang="en-US" dirty="0"/>
              <a:t>Already contained large number of proselytes &amp; God-fearers</a:t>
            </a:r>
          </a:p>
          <a:p>
            <a:pPr lvl="2"/>
            <a:r>
              <a:rPr lang="en-US" dirty="0"/>
              <a:t>The Way was an answer to Greek mystery cults and Christianity exploded there, not due to Apostle preaching / teaching</a:t>
            </a:r>
          </a:p>
          <a:p>
            <a:endParaRPr lang="en-US" dirty="0"/>
          </a:p>
        </p:txBody>
      </p:sp>
    </p:spTree>
    <p:extLst>
      <p:ext uri="{BB962C8B-B14F-4D97-AF65-F5344CB8AC3E}">
        <p14:creationId xmlns:p14="http://schemas.microsoft.com/office/powerpoint/2010/main" val="18139572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27973"/>
            <a:ext cx="8868260" cy="689082"/>
          </a:xfrm>
        </p:spPr>
        <p:txBody>
          <a:bodyPr/>
          <a:lstStyle/>
          <a:p>
            <a:r>
              <a:rPr lang="en-US" dirty="0"/>
              <a:t>Beginnings of Gentile Christianity</a:t>
            </a:r>
          </a:p>
        </p:txBody>
      </p:sp>
      <p:sp>
        <p:nvSpPr>
          <p:cNvPr id="3" name="Content Placeholder 2"/>
          <p:cNvSpPr>
            <a:spLocks noGrp="1"/>
          </p:cNvSpPr>
          <p:nvPr>
            <p:ph idx="1"/>
          </p:nvPr>
        </p:nvSpPr>
        <p:spPr>
          <a:xfrm>
            <a:off x="178257" y="817055"/>
            <a:ext cx="8868260" cy="4326445"/>
          </a:xfrm>
        </p:spPr>
        <p:txBody>
          <a:bodyPr>
            <a:normAutofit fontScale="92500" lnSpcReduction="20000"/>
          </a:bodyPr>
          <a:lstStyle/>
          <a:p>
            <a:r>
              <a:rPr lang="en-US" dirty="0"/>
              <a:t>Antioch Becomes a Christian Base (11:19-30)</a:t>
            </a:r>
          </a:p>
          <a:p>
            <a:pPr lvl="1"/>
            <a:r>
              <a:rPr lang="en-US" dirty="0"/>
              <a:t>Barnabus and Saul’s Ministry at Antioch (11:22-26)</a:t>
            </a:r>
          </a:p>
          <a:p>
            <a:pPr lvl="2"/>
            <a:r>
              <a:rPr lang="en-US" dirty="0"/>
              <a:t>Barnabus, Son of Encouragement, was born in Cyprus</a:t>
            </a:r>
          </a:p>
          <a:p>
            <a:pPr lvl="2"/>
            <a:r>
              <a:rPr lang="en-US" dirty="0"/>
              <a:t>Barnabus realized he needed banished Saul, went to Tarsus, and together they organized a highly successful ministry in Antioch</a:t>
            </a:r>
          </a:p>
          <a:p>
            <a:pPr lvl="2"/>
            <a:r>
              <a:rPr lang="en-US" dirty="0"/>
              <a:t>The church grew because of God, not the apostles</a:t>
            </a:r>
          </a:p>
          <a:p>
            <a:pPr lvl="1"/>
            <a:r>
              <a:rPr lang="en-US" dirty="0"/>
              <a:t>Famine Relief (11:27-30)</a:t>
            </a:r>
          </a:p>
          <a:p>
            <a:pPr lvl="2"/>
            <a:r>
              <a:rPr lang="en-US" dirty="0"/>
              <a:t>OT prophets predicted future, NT prophets preach &amp; foretell</a:t>
            </a:r>
          </a:p>
          <a:p>
            <a:pPr lvl="2"/>
            <a:r>
              <a:rPr lang="en-US" dirty="0" err="1"/>
              <a:t>Agabus</a:t>
            </a:r>
            <a:r>
              <a:rPr lang="en-US" dirty="0"/>
              <a:t> prophesizes a famine (39-42 AD) in Judaea (44-48 AD)</a:t>
            </a:r>
          </a:p>
          <a:p>
            <a:pPr lvl="2"/>
            <a:r>
              <a:rPr lang="en-US" dirty="0"/>
              <a:t>Barnabus and Saul, and others, send relief funds to Jerusalem (Gal 2:10, Acts 15)</a:t>
            </a:r>
          </a:p>
          <a:p>
            <a:pPr lvl="2"/>
            <a:r>
              <a:rPr lang="en-US" dirty="0"/>
              <a:t>This is first use of term Elders in NT, New Testament</a:t>
            </a:r>
          </a:p>
          <a:p>
            <a:pPr lvl="2"/>
            <a:endParaRPr lang="en-US" dirty="0"/>
          </a:p>
        </p:txBody>
      </p:sp>
    </p:spTree>
    <p:extLst>
      <p:ext uri="{BB962C8B-B14F-4D97-AF65-F5344CB8AC3E}">
        <p14:creationId xmlns:p14="http://schemas.microsoft.com/office/powerpoint/2010/main" val="27143660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p:txBody>
          <a:bodyPr>
            <a:normAutofit fontScale="92500"/>
          </a:bodyPr>
          <a:lstStyle/>
          <a:p>
            <a:r>
              <a:rPr lang="en-US" dirty="0"/>
              <a:t>Herod Agrippa I and the Church (12:1-24)</a:t>
            </a:r>
          </a:p>
          <a:p>
            <a:r>
              <a:rPr lang="en-US" sz="2600" dirty="0"/>
              <a:t>Martyrdom of James and Imprisonment of Peter (12:1-4)</a:t>
            </a:r>
          </a:p>
          <a:p>
            <a:pPr lvl="1"/>
            <a:r>
              <a:rPr lang="en-US" sz="2600" dirty="0"/>
              <a:t>Some Apostles had been involved in Gentile evangelism</a:t>
            </a:r>
          </a:p>
          <a:p>
            <a:pPr lvl="1"/>
            <a:r>
              <a:rPr lang="en-US" sz="2600" dirty="0"/>
              <a:t>This infuriated the Hebrew speaking Jews</a:t>
            </a:r>
          </a:p>
          <a:p>
            <a:pPr lvl="1"/>
            <a:r>
              <a:rPr lang="en-US" sz="2600" dirty="0"/>
              <a:t>Herod saw that going after them pleased the Jews</a:t>
            </a:r>
          </a:p>
          <a:p>
            <a:pPr lvl="1"/>
            <a:r>
              <a:rPr lang="en-US" sz="2600" dirty="0"/>
              <a:t>Herod Agrippa 1 was known as a </a:t>
            </a:r>
            <a:r>
              <a:rPr lang="en-US" sz="2600" dirty="0" err="1"/>
              <a:t>beneficient</a:t>
            </a:r>
            <a:r>
              <a:rPr lang="en-US" sz="2600" dirty="0"/>
              <a:t> king by nature</a:t>
            </a:r>
          </a:p>
          <a:p>
            <a:endParaRPr lang="en-US" dirty="0"/>
          </a:p>
        </p:txBody>
      </p:sp>
    </p:spTree>
    <p:extLst>
      <p:ext uri="{BB962C8B-B14F-4D97-AF65-F5344CB8AC3E}">
        <p14:creationId xmlns:p14="http://schemas.microsoft.com/office/powerpoint/2010/main" val="16949728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p:txBody>
          <a:bodyPr>
            <a:normAutofit/>
          </a:bodyPr>
          <a:lstStyle/>
          <a:p>
            <a:r>
              <a:rPr lang="en-US" dirty="0"/>
              <a:t>Herod Agrippa I and the Church (12:1-24)</a:t>
            </a:r>
          </a:p>
          <a:p>
            <a:pPr lvl="1"/>
            <a:r>
              <a:rPr lang="en-US" dirty="0"/>
              <a:t>Peter’s Escape from Prison (12:5-11)</a:t>
            </a:r>
          </a:p>
          <a:p>
            <a:pPr lvl="2"/>
            <a:r>
              <a:rPr lang="en-US" dirty="0"/>
              <a:t>Escape action follows prayers of the whole Jerusalem church</a:t>
            </a:r>
          </a:p>
          <a:p>
            <a:pPr lvl="2"/>
            <a:r>
              <a:rPr lang="en-US" dirty="0"/>
              <a:t>Some similarities to Luke 2:9 shepherds narrative</a:t>
            </a:r>
          </a:p>
          <a:p>
            <a:pPr lvl="2"/>
            <a:r>
              <a:rPr lang="en-US" dirty="0"/>
              <a:t>Some think story miraculous, not all commentators agree</a:t>
            </a:r>
          </a:p>
          <a:p>
            <a:pPr lvl="2"/>
            <a:r>
              <a:rPr lang="en-US" dirty="0"/>
              <a:t>Both Jews and gentile leaders and people surely want him dead</a:t>
            </a:r>
          </a:p>
          <a:p>
            <a:pPr lvl="2"/>
            <a:r>
              <a:rPr lang="en-US" dirty="0"/>
              <a:t>Peter is saved by God, the main point of the story</a:t>
            </a:r>
          </a:p>
          <a:p>
            <a:endParaRPr lang="en-US" dirty="0"/>
          </a:p>
        </p:txBody>
      </p:sp>
    </p:spTree>
    <p:extLst>
      <p:ext uri="{BB962C8B-B14F-4D97-AF65-F5344CB8AC3E}">
        <p14:creationId xmlns:p14="http://schemas.microsoft.com/office/powerpoint/2010/main" val="32093463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p:txBody>
          <a:bodyPr>
            <a:normAutofit/>
          </a:bodyPr>
          <a:lstStyle/>
          <a:p>
            <a:r>
              <a:rPr lang="en-US" dirty="0"/>
              <a:t>Herod Agrippa I and the Church (12:1-24)</a:t>
            </a:r>
          </a:p>
          <a:p>
            <a:pPr lvl="1"/>
            <a:r>
              <a:rPr lang="en-US" dirty="0"/>
              <a:t>Peter reports his escape (12:12-17)</a:t>
            </a:r>
          </a:p>
          <a:p>
            <a:pPr lvl="2"/>
            <a:r>
              <a:rPr lang="en-US" dirty="0"/>
              <a:t>He first appeared to a house church (Mary mother of Mark)</a:t>
            </a:r>
          </a:p>
          <a:p>
            <a:pPr lvl="2"/>
            <a:r>
              <a:rPr lang="en-US" dirty="0"/>
              <a:t>Slave girl Rhoda account points out how story is authentic</a:t>
            </a:r>
          </a:p>
          <a:p>
            <a:pPr lvl="2"/>
            <a:r>
              <a:rPr lang="en-US" dirty="0"/>
              <a:t>Women who discovered Jesus resurrection also not believed</a:t>
            </a:r>
          </a:p>
          <a:p>
            <a:pPr lvl="2"/>
            <a:r>
              <a:rPr lang="en-US" dirty="0"/>
              <a:t>Peter immediately went into hiding</a:t>
            </a:r>
          </a:p>
          <a:p>
            <a:pPr lvl="2"/>
            <a:r>
              <a:rPr lang="en-US" dirty="0"/>
              <a:t>James, brother of Jesus, is first mentioned here in Acts</a:t>
            </a:r>
          </a:p>
          <a:p>
            <a:endParaRPr lang="en-US" dirty="0"/>
          </a:p>
        </p:txBody>
      </p:sp>
    </p:spTree>
    <p:extLst>
      <p:ext uri="{BB962C8B-B14F-4D97-AF65-F5344CB8AC3E}">
        <p14:creationId xmlns:p14="http://schemas.microsoft.com/office/powerpoint/2010/main" val="32717005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Acts of Peter &amp; Beginnings of Gentile Christianity</a:t>
            </a:r>
          </a:p>
        </p:txBody>
      </p:sp>
      <p:sp>
        <p:nvSpPr>
          <p:cNvPr id="3" name="Content Placeholder 2"/>
          <p:cNvSpPr>
            <a:spLocks noGrp="1"/>
          </p:cNvSpPr>
          <p:nvPr>
            <p:ph idx="1"/>
          </p:nvPr>
        </p:nvSpPr>
        <p:spPr>
          <a:xfrm>
            <a:off x="178257" y="1281002"/>
            <a:ext cx="8868260" cy="3862498"/>
          </a:xfrm>
        </p:spPr>
        <p:txBody>
          <a:bodyPr>
            <a:normAutofit fontScale="92500"/>
          </a:bodyPr>
          <a:lstStyle/>
          <a:p>
            <a:r>
              <a:rPr lang="en-US" dirty="0"/>
              <a:t>Herod Agrippa I and the Church (12:1-24)</a:t>
            </a:r>
          </a:p>
          <a:p>
            <a:pPr lvl="1"/>
            <a:r>
              <a:rPr lang="en-US" dirty="0"/>
              <a:t>Peter’s Escape Discovered (12:18-19)</a:t>
            </a:r>
          </a:p>
          <a:p>
            <a:pPr lvl="2"/>
            <a:r>
              <a:rPr lang="en-US" dirty="0"/>
              <a:t>The guards are frantic</a:t>
            </a:r>
          </a:p>
          <a:p>
            <a:pPr lvl="2"/>
            <a:r>
              <a:rPr lang="en-US" dirty="0"/>
              <a:t>The guards are led away, surely to be executed</a:t>
            </a:r>
          </a:p>
          <a:p>
            <a:pPr lvl="1"/>
            <a:r>
              <a:rPr lang="en-US" dirty="0"/>
              <a:t>Death of Herod Agrippa I (12:20-23)</a:t>
            </a:r>
          </a:p>
          <a:p>
            <a:pPr lvl="2"/>
            <a:r>
              <a:rPr lang="en-US" dirty="0"/>
              <a:t>Herod accepted praise he was a god, was struck down, as had been his father Herod (who tried to kill Jesus).</a:t>
            </a:r>
          </a:p>
          <a:p>
            <a:pPr lvl="2"/>
            <a:r>
              <a:rPr lang="en-US" dirty="0"/>
              <a:t>Josephus gives a great independent account of his silver shiny robe</a:t>
            </a:r>
          </a:p>
          <a:p>
            <a:pPr lvl="2"/>
            <a:r>
              <a:rPr lang="en-US" dirty="0"/>
              <a:t>Reminder that God supported the church and condemned its enemies</a:t>
            </a:r>
          </a:p>
          <a:p>
            <a:pPr lvl="2"/>
            <a:endParaRPr lang="en-US" dirty="0"/>
          </a:p>
          <a:p>
            <a:endParaRPr lang="en-US" dirty="0"/>
          </a:p>
        </p:txBody>
      </p:sp>
    </p:spTree>
    <p:extLst>
      <p:ext uri="{BB962C8B-B14F-4D97-AF65-F5344CB8AC3E}">
        <p14:creationId xmlns:p14="http://schemas.microsoft.com/office/powerpoint/2010/main" val="6149007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Church Extension from Antioch &amp; Jerusalem Council </a:t>
            </a:r>
          </a:p>
        </p:txBody>
      </p:sp>
      <p:sp>
        <p:nvSpPr>
          <p:cNvPr id="3" name="Content Placeholder 2"/>
          <p:cNvSpPr>
            <a:spLocks noGrp="1"/>
          </p:cNvSpPr>
          <p:nvPr>
            <p:ph idx="1"/>
          </p:nvPr>
        </p:nvSpPr>
        <p:spPr>
          <a:xfrm>
            <a:off x="178256" y="1281002"/>
            <a:ext cx="8965743" cy="3720474"/>
          </a:xfrm>
        </p:spPr>
        <p:txBody>
          <a:bodyPr>
            <a:normAutofit lnSpcReduction="10000"/>
          </a:bodyPr>
          <a:lstStyle/>
          <a:p>
            <a:r>
              <a:rPr lang="en-US" dirty="0"/>
              <a:t>The Envoys from Antioch Return (12:25)</a:t>
            </a:r>
          </a:p>
          <a:p>
            <a:pPr lvl="1"/>
            <a:r>
              <a:rPr lang="en-US" dirty="0"/>
              <a:t>Famine relief successful in Jerusalem</a:t>
            </a:r>
          </a:p>
          <a:p>
            <a:pPr lvl="1"/>
            <a:r>
              <a:rPr lang="en-US" dirty="0"/>
              <a:t>Barnabus mentioned before Saul, they pick up John Mark</a:t>
            </a:r>
          </a:p>
          <a:p>
            <a:pPr lvl="1"/>
            <a:r>
              <a:rPr lang="en-US" dirty="0"/>
              <a:t>John Mark brief bio</a:t>
            </a:r>
          </a:p>
          <a:p>
            <a:pPr lvl="2"/>
            <a:r>
              <a:rPr lang="en-US" dirty="0"/>
              <a:t>Son of Mary (Pentecost was in her house) Acts 12:12</a:t>
            </a:r>
          </a:p>
          <a:p>
            <a:pPr lvl="2"/>
            <a:r>
              <a:rPr lang="en-US" dirty="0"/>
              <a:t>Went with Barnabus and Saul on 1</a:t>
            </a:r>
            <a:r>
              <a:rPr lang="en-US" baseline="30000" dirty="0"/>
              <a:t>st</a:t>
            </a:r>
            <a:r>
              <a:rPr lang="en-US" dirty="0"/>
              <a:t> missionary journey (Acts 13:5)</a:t>
            </a:r>
          </a:p>
          <a:p>
            <a:pPr lvl="2"/>
            <a:r>
              <a:rPr lang="en-US" dirty="0"/>
              <a:t>Abandoned the journey, a quitter (Acts 13:13;  Col 3:10)</a:t>
            </a:r>
          </a:p>
          <a:p>
            <a:pPr lvl="2"/>
            <a:r>
              <a:rPr lang="en-US" dirty="0"/>
              <a:t>Wrote the Gospel of Mark (comeback kid!)</a:t>
            </a:r>
          </a:p>
          <a:p>
            <a:pPr lvl="2"/>
            <a:endParaRPr lang="en-US" dirty="0"/>
          </a:p>
          <a:p>
            <a:pPr lvl="3"/>
            <a:endParaRPr lang="en-US" dirty="0"/>
          </a:p>
        </p:txBody>
      </p:sp>
    </p:spTree>
    <p:extLst>
      <p:ext uri="{BB962C8B-B14F-4D97-AF65-F5344CB8AC3E}">
        <p14:creationId xmlns:p14="http://schemas.microsoft.com/office/powerpoint/2010/main" val="14443703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Church Extension from Antioch &amp; Jerusalem Council </a:t>
            </a:r>
          </a:p>
        </p:txBody>
      </p:sp>
      <p:sp>
        <p:nvSpPr>
          <p:cNvPr id="3" name="Content Placeholder 2"/>
          <p:cNvSpPr>
            <a:spLocks noGrp="1"/>
          </p:cNvSpPr>
          <p:nvPr>
            <p:ph idx="1"/>
          </p:nvPr>
        </p:nvSpPr>
        <p:spPr>
          <a:xfrm>
            <a:off x="91440" y="1280160"/>
            <a:ext cx="8955077" cy="3831979"/>
          </a:xfrm>
        </p:spPr>
        <p:txBody>
          <a:bodyPr>
            <a:normAutofit lnSpcReduction="10000"/>
          </a:bodyPr>
          <a:lstStyle/>
          <a:p>
            <a:r>
              <a:rPr lang="en-US" dirty="0">
                <a:hlinkClick r:id="rId2" action="ppaction://hlinksldjump"/>
              </a:rPr>
              <a:t>The Envoys from Antioch Return (12:25)</a:t>
            </a:r>
            <a:endParaRPr lang="en-US" dirty="0"/>
          </a:p>
          <a:p>
            <a:r>
              <a:rPr lang="en-US" dirty="0"/>
              <a:t>The First Missionary Journey</a:t>
            </a:r>
          </a:p>
          <a:p>
            <a:pPr lvl="1"/>
            <a:r>
              <a:rPr lang="en-US" dirty="0">
                <a:hlinkClick r:id="rId3" action="ppaction://hlinksldjump"/>
              </a:rPr>
              <a:t>Church Extension From Antioch</a:t>
            </a:r>
            <a:endParaRPr lang="en-US" dirty="0"/>
          </a:p>
          <a:p>
            <a:pPr lvl="1"/>
            <a:r>
              <a:rPr lang="en-US" dirty="0">
                <a:hlinkClick r:id="rId4" action="ppaction://hlinksldjump"/>
              </a:rPr>
              <a:t>Cyprus (13:4-12)</a:t>
            </a:r>
            <a:endParaRPr lang="en-US" dirty="0"/>
          </a:p>
          <a:p>
            <a:pPr lvl="1"/>
            <a:r>
              <a:rPr lang="en-US" dirty="0" err="1">
                <a:hlinkClick r:id="rId5" action="ppaction://hlinksldjump"/>
              </a:rPr>
              <a:t>Pisidian</a:t>
            </a:r>
            <a:r>
              <a:rPr lang="en-US" dirty="0">
                <a:hlinkClick r:id="rId5" action="ppaction://hlinksldjump"/>
              </a:rPr>
              <a:t> Antioch (13:13-54)</a:t>
            </a:r>
            <a:endParaRPr lang="en-US" dirty="0"/>
          </a:p>
          <a:p>
            <a:pPr lvl="1"/>
            <a:r>
              <a:rPr lang="en-US" dirty="0">
                <a:hlinkClick r:id="rId6" action="ppaction://hlinksldjump"/>
              </a:rPr>
              <a:t>Iconium, Lystra, Derbe (14:1-28)</a:t>
            </a:r>
            <a:endParaRPr lang="en-US" dirty="0"/>
          </a:p>
          <a:p>
            <a:r>
              <a:rPr lang="en-US" dirty="0">
                <a:hlinkClick r:id="rId7" action="ppaction://hlinksldjump"/>
              </a:rPr>
              <a:t>The Council of Jerusalem (15:1-36)</a:t>
            </a:r>
            <a:endParaRPr lang="en-US" dirty="0"/>
          </a:p>
          <a:p>
            <a:r>
              <a:rPr lang="en-US" dirty="0">
                <a:hlinkClick r:id="rId8" action="ppaction://hlinksldjump"/>
              </a:rPr>
              <a:t>Return to Main Menu</a:t>
            </a:r>
            <a:endParaRPr lang="en-US" dirty="0"/>
          </a:p>
        </p:txBody>
      </p:sp>
    </p:spTree>
    <p:extLst>
      <p:ext uri="{BB962C8B-B14F-4D97-AF65-F5344CB8AC3E}">
        <p14:creationId xmlns:p14="http://schemas.microsoft.com/office/powerpoint/2010/main" val="6106584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Church Extension from Antioch </a:t>
            </a:r>
          </a:p>
        </p:txBody>
      </p:sp>
      <p:sp>
        <p:nvSpPr>
          <p:cNvPr id="3" name="Content Placeholder 2"/>
          <p:cNvSpPr>
            <a:spLocks noGrp="1"/>
          </p:cNvSpPr>
          <p:nvPr>
            <p:ph idx="1"/>
          </p:nvPr>
        </p:nvSpPr>
        <p:spPr>
          <a:xfrm>
            <a:off x="178257" y="1310446"/>
            <a:ext cx="8868260" cy="3833054"/>
          </a:xfrm>
        </p:spPr>
        <p:txBody>
          <a:bodyPr>
            <a:normAutofit fontScale="92500" lnSpcReduction="20000"/>
          </a:bodyPr>
          <a:lstStyle/>
          <a:p>
            <a:r>
              <a:rPr lang="en-US" dirty="0"/>
              <a:t>Antioch, Syria become the center of Missionary movements</a:t>
            </a:r>
          </a:p>
          <a:p>
            <a:pPr lvl="1"/>
            <a:r>
              <a:rPr lang="en-US" dirty="0"/>
              <a:t>This represents the 1st time Jerusalem is not the center of Christian movements</a:t>
            </a:r>
          </a:p>
          <a:p>
            <a:pPr lvl="1"/>
            <a:r>
              <a:rPr lang="en-US" dirty="0"/>
              <a:t>Jewish Jerusalem dislikes Greeks – how can it evangelize them</a:t>
            </a:r>
          </a:p>
          <a:p>
            <a:r>
              <a:rPr lang="en-US" dirty="0"/>
              <a:t>Barnabas and Saul Sent Out from Antioch (13;1-3)</a:t>
            </a:r>
          </a:p>
          <a:p>
            <a:r>
              <a:rPr lang="en-US" dirty="0"/>
              <a:t>It all began with 5 leaders in prayer and fasting</a:t>
            </a:r>
          </a:p>
          <a:p>
            <a:pPr lvl="1"/>
            <a:r>
              <a:rPr lang="en-US" dirty="0" err="1"/>
              <a:t>Manaen</a:t>
            </a:r>
            <a:r>
              <a:rPr lang="en-US" dirty="0"/>
              <a:t> was raised with Herod (who beheaded John &amp; tried Jesus)</a:t>
            </a:r>
          </a:p>
          <a:p>
            <a:pPr lvl="1"/>
            <a:r>
              <a:rPr lang="en-US" dirty="0"/>
              <a:t>Perhaps Niger and Lucius were from Africa, perhaps Niger was black</a:t>
            </a:r>
          </a:p>
          <a:p>
            <a:pPr lvl="1"/>
            <a:r>
              <a:rPr lang="en-US" dirty="0"/>
              <a:t>The church, prompted by the Spirit, called out Barnabus &amp; Saul as teachers</a:t>
            </a:r>
          </a:p>
        </p:txBody>
      </p:sp>
    </p:spTree>
    <p:extLst>
      <p:ext uri="{BB962C8B-B14F-4D97-AF65-F5344CB8AC3E}">
        <p14:creationId xmlns:p14="http://schemas.microsoft.com/office/powerpoint/2010/main" val="4188108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36" y="1"/>
            <a:ext cx="8872781" cy="1005840"/>
          </a:xfrm>
        </p:spPr>
        <p:txBody>
          <a:bodyPr/>
          <a:lstStyle/>
          <a:p>
            <a:r>
              <a:rPr lang="en-US" dirty="0"/>
              <a:t>First Missionary Journey</a:t>
            </a:r>
            <a:br>
              <a:rPr lang="en-US" dirty="0"/>
            </a:br>
            <a:r>
              <a:rPr lang="en-US" sz="4400" baseline="-25000" dirty="0"/>
              <a:t>Cypress (13:4-12)</a:t>
            </a:r>
          </a:p>
        </p:txBody>
      </p:sp>
      <p:sp>
        <p:nvSpPr>
          <p:cNvPr id="3" name="Content Placeholder 2"/>
          <p:cNvSpPr>
            <a:spLocks noGrp="1"/>
          </p:cNvSpPr>
          <p:nvPr>
            <p:ph idx="1"/>
          </p:nvPr>
        </p:nvSpPr>
        <p:spPr>
          <a:xfrm>
            <a:off x="173736" y="1856232"/>
            <a:ext cx="9068531" cy="3317509"/>
          </a:xfrm>
        </p:spPr>
        <p:txBody>
          <a:bodyPr>
            <a:normAutofit/>
          </a:bodyPr>
          <a:lstStyle/>
          <a:p>
            <a:r>
              <a:rPr lang="en-US" dirty="0"/>
              <a:t>The missionaries arrive in Cyprus (13:4-5)</a:t>
            </a:r>
          </a:p>
          <a:p>
            <a:pPr lvl="1"/>
            <a:r>
              <a:rPr lang="en-US" dirty="0"/>
              <a:t>The Gospel is always presented to the Jews first</a:t>
            </a:r>
          </a:p>
          <a:p>
            <a:pPr lvl="1"/>
            <a:r>
              <a:rPr lang="en-US" dirty="0"/>
              <a:t>The God-fearers in every Jewish synagogue provide bridges to gentile ministry</a:t>
            </a:r>
          </a:p>
        </p:txBody>
      </p:sp>
    </p:spTree>
    <p:extLst>
      <p:ext uri="{BB962C8B-B14F-4D97-AF65-F5344CB8AC3E}">
        <p14:creationId xmlns:p14="http://schemas.microsoft.com/office/powerpoint/2010/main" val="14563374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1"/>
            <a:ext cx="8891069" cy="1133855"/>
          </a:xfrm>
        </p:spPr>
        <p:txBody>
          <a:bodyPr/>
          <a:lstStyle/>
          <a:p>
            <a:r>
              <a:rPr lang="en-US" dirty="0"/>
              <a:t>First Missionary Journey</a:t>
            </a:r>
            <a:br>
              <a:rPr lang="en-US" dirty="0"/>
            </a:br>
            <a:r>
              <a:rPr lang="en-US" sz="4400" baseline="-25000" dirty="0"/>
              <a:t>Cypress (13:4-12)</a:t>
            </a:r>
          </a:p>
        </p:txBody>
      </p:sp>
      <p:sp>
        <p:nvSpPr>
          <p:cNvPr id="3" name="Content Placeholder 2"/>
          <p:cNvSpPr>
            <a:spLocks noGrp="1"/>
          </p:cNvSpPr>
          <p:nvPr>
            <p:ph idx="1"/>
          </p:nvPr>
        </p:nvSpPr>
        <p:spPr>
          <a:xfrm>
            <a:off x="90710" y="1340687"/>
            <a:ext cx="9151558" cy="3833054"/>
          </a:xfrm>
        </p:spPr>
        <p:txBody>
          <a:bodyPr>
            <a:normAutofit fontScale="92500" lnSpcReduction="10000"/>
          </a:bodyPr>
          <a:lstStyle/>
          <a:p>
            <a:r>
              <a:rPr lang="en-US" dirty="0"/>
              <a:t>Confrontation at Paphos (13:6-12)</a:t>
            </a:r>
          </a:p>
          <a:p>
            <a:pPr lvl="1"/>
            <a:r>
              <a:rPr lang="en-US" dirty="0"/>
              <a:t>Evangelical message was given after requested by </a:t>
            </a:r>
            <a:r>
              <a:rPr lang="en-US" dirty="0" err="1"/>
              <a:t>Sergius</a:t>
            </a:r>
            <a:endParaRPr lang="en-US" dirty="0"/>
          </a:p>
          <a:p>
            <a:pPr lvl="1"/>
            <a:r>
              <a:rPr lang="en-US" dirty="0"/>
              <a:t>Saul always went to the top ruler, the main city</a:t>
            </a:r>
          </a:p>
          <a:p>
            <a:pPr lvl="1"/>
            <a:r>
              <a:rPr lang="en-US" dirty="0"/>
              <a:t>Saul confronted the magician and struck him blind for some time</a:t>
            </a:r>
          </a:p>
          <a:p>
            <a:pPr lvl="1"/>
            <a:r>
              <a:rPr lang="en-US" dirty="0"/>
              <a:t>Paul, Saul’s Roman name, us used in Greek evangelism &amp; show leadership</a:t>
            </a:r>
          </a:p>
          <a:p>
            <a:pPr lvl="1"/>
            <a:r>
              <a:rPr lang="en-US" dirty="0"/>
              <a:t>The proconsul was impressed and believed</a:t>
            </a:r>
          </a:p>
          <a:p>
            <a:pPr lvl="1"/>
            <a:r>
              <a:rPr lang="en-US" dirty="0"/>
              <a:t>They successfully evangelized some of Cyprus</a:t>
            </a:r>
          </a:p>
          <a:p>
            <a:pPr lvl="1"/>
            <a:r>
              <a:rPr lang="en-US" dirty="0"/>
              <a:t>Contrast the Jewish magician with the Gentile </a:t>
            </a:r>
            <a:r>
              <a:rPr lang="en-US" dirty="0" err="1"/>
              <a:t>Sergius</a:t>
            </a:r>
            <a:endParaRPr lang="en-US" dirty="0"/>
          </a:p>
          <a:p>
            <a:pPr lvl="1"/>
            <a:r>
              <a:rPr lang="en-US" dirty="0"/>
              <a:t>Compare Jewish magician and Saul, both blinded so they could see</a:t>
            </a:r>
          </a:p>
        </p:txBody>
      </p:sp>
    </p:spTree>
    <p:extLst>
      <p:ext uri="{BB962C8B-B14F-4D97-AF65-F5344CB8AC3E}">
        <p14:creationId xmlns:p14="http://schemas.microsoft.com/office/powerpoint/2010/main" val="9802555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 y="73152"/>
            <a:ext cx="8936789" cy="990077"/>
          </a:xfrm>
        </p:spPr>
        <p:txBody>
          <a:bodyPr/>
          <a:lstStyle/>
          <a:p>
            <a:r>
              <a:rPr lang="en-US" dirty="0"/>
              <a:t>First Missionary Journey</a:t>
            </a:r>
            <a:br>
              <a:rPr lang="en-US" dirty="0"/>
            </a:br>
            <a:r>
              <a:rPr lang="en-US" sz="2800" dirty="0"/>
              <a:t>Pisidian Antioch (13:13-54)</a:t>
            </a:r>
            <a:endParaRPr lang="en-US" dirty="0"/>
          </a:p>
        </p:txBody>
      </p:sp>
      <p:sp>
        <p:nvSpPr>
          <p:cNvPr id="3" name="Content Placeholder 2"/>
          <p:cNvSpPr>
            <a:spLocks noGrp="1"/>
          </p:cNvSpPr>
          <p:nvPr>
            <p:ph idx="1"/>
          </p:nvPr>
        </p:nvSpPr>
        <p:spPr>
          <a:xfrm>
            <a:off x="178256" y="1281002"/>
            <a:ext cx="8965743" cy="3862498"/>
          </a:xfrm>
        </p:spPr>
        <p:txBody>
          <a:bodyPr>
            <a:normAutofit/>
          </a:bodyPr>
          <a:lstStyle/>
          <a:p>
            <a:r>
              <a:rPr lang="en-US" dirty="0"/>
              <a:t>Arrival at Pisidian Antioch (13:13-15)</a:t>
            </a:r>
          </a:p>
          <a:p>
            <a:pPr lvl="1"/>
            <a:r>
              <a:rPr lang="en-US" dirty="0"/>
              <a:t>John Mark deserted the mission (13:13; 15:37-38) , cousin of Barnabus</a:t>
            </a:r>
          </a:p>
          <a:p>
            <a:pPr lvl="1"/>
            <a:r>
              <a:rPr lang="en-US" dirty="0"/>
              <a:t>From this point on it become Paul and Barnabus</a:t>
            </a:r>
          </a:p>
          <a:p>
            <a:pPr lvl="1"/>
            <a:r>
              <a:rPr lang="en-US" dirty="0"/>
              <a:t>Josephus notes it had 2000 Jewish families</a:t>
            </a:r>
          </a:p>
          <a:p>
            <a:pPr lvl="1"/>
            <a:r>
              <a:rPr lang="en-US" dirty="0"/>
              <a:t>2 levels of society:  synagogue officials, Jews, proselytes, God-fearers, devout women of high standing, Gentiles, &amp; leading men</a:t>
            </a:r>
          </a:p>
          <a:p>
            <a:pPr lvl="1"/>
            <a:r>
              <a:rPr lang="en-US" dirty="0"/>
              <a:t>Greek God-fearers probably respect God of Israel, not the children of Israel</a:t>
            </a:r>
          </a:p>
        </p:txBody>
      </p:sp>
    </p:spTree>
    <p:extLst>
      <p:ext uri="{BB962C8B-B14F-4D97-AF65-F5344CB8AC3E}">
        <p14:creationId xmlns:p14="http://schemas.microsoft.com/office/powerpoint/2010/main" val="19010283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5781"/>
            <a:ext cx="8868260" cy="857250"/>
          </a:xfrm>
        </p:spPr>
        <p:txBody>
          <a:bodyPr/>
          <a:lstStyle/>
          <a:p>
            <a:r>
              <a:rPr lang="en-US" dirty="0"/>
              <a:t>First Missionary Journey</a:t>
            </a:r>
            <a:br>
              <a:rPr lang="en-US" dirty="0"/>
            </a:br>
            <a:r>
              <a:rPr lang="en-US" sz="2800" dirty="0"/>
              <a:t>Pisidian Antioch (13:13-54)</a:t>
            </a:r>
            <a:endParaRPr lang="en-US" dirty="0"/>
          </a:p>
        </p:txBody>
      </p:sp>
      <p:sp>
        <p:nvSpPr>
          <p:cNvPr id="3" name="Content Placeholder 2"/>
          <p:cNvSpPr>
            <a:spLocks noGrp="1"/>
          </p:cNvSpPr>
          <p:nvPr>
            <p:ph idx="1"/>
          </p:nvPr>
        </p:nvSpPr>
        <p:spPr>
          <a:xfrm>
            <a:off x="178257" y="1271016"/>
            <a:ext cx="8965742" cy="3872484"/>
          </a:xfrm>
        </p:spPr>
        <p:txBody>
          <a:bodyPr>
            <a:normAutofit fontScale="92500"/>
          </a:bodyPr>
          <a:lstStyle/>
          <a:p>
            <a:r>
              <a:rPr lang="en-US" dirty="0"/>
              <a:t>Paul’s Synagogue Address in Pisidian Antioch (13:16-41)</a:t>
            </a:r>
          </a:p>
          <a:p>
            <a:pPr lvl="1">
              <a:spcAft>
                <a:spcPts val="600"/>
              </a:spcAft>
            </a:pPr>
            <a:r>
              <a:rPr lang="en-US" dirty="0"/>
              <a:t>Began with a great Old Testament </a:t>
            </a:r>
            <a:r>
              <a:rPr lang="en-US" i="1" dirty="0"/>
              <a:t>kerygma</a:t>
            </a:r>
            <a:r>
              <a:rPr lang="en-US" dirty="0"/>
              <a:t>, formal statement of belief</a:t>
            </a:r>
          </a:p>
          <a:p>
            <a:pPr lvl="1">
              <a:spcAft>
                <a:spcPts val="600"/>
              </a:spcAft>
            </a:pPr>
            <a:r>
              <a:rPr lang="en-US" dirty="0"/>
              <a:t>Paul addresses sons of Abraham(26) &amp; God-fearers (gentiles)</a:t>
            </a:r>
          </a:p>
          <a:p>
            <a:pPr lvl="1">
              <a:spcAft>
                <a:spcPts val="600"/>
              </a:spcAft>
            </a:pPr>
            <a:r>
              <a:rPr lang="en-US" dirty="0"/>
              <a:t>God loved David, and promised him a throne that would last forever</a:t>
            </a:r>
          </a:p>
          <a:p>
            <a:pPr lvl="1">
              <a:spcAft>
                <a:spcPts val="600"/>
              </a:spcAft>
            </a:pPr>
            <a:r>
              <a:rPr lang="en-US" dirty="0"/>
              <a:t>God “raised up David” is a wordplay for later God “raised up Jesus”</a:t>
            </a:r>
          </a:p>
          <a:p>
            <a:pPr lvl="1">
              <a:spcAft>
                <a:spcPts val="600"/>
              </a:spcAft>
            </a:pPr>
            <a:r>
              <a:rPr lang="en-US" dirty="0"/>
              <a:t>Jesus is the fulfillment of the promise to David</a:t>
            </a:r>
          </a:p>
          <a:p>
            <a:pPr lvl="1">
              <a:spcAft>
                <a:spcPts val="600"/>
              </a:spcAft>
            </a:pPr>
            <a:r>
              <a:rPr lang="en-US" dirty="0"/>
              <a:t>Paul preached the gospel message:  death, buried, and resurrection</a:t>
            </a:r>
          </a:p>
          <a:p>
            <a:pPr lvl="2">
              <a:spcAft>
                <a:spcPts val="600"/>
              </a:spcAft>
            </a:pPr>
            <a:r>
              <a:rPr lang="en-US" dirty="0"/>
              <a:t>Prophesized in Ps 2:7; Isa 55:3; Ps 16:10</a:t>
            </a:r>
          </a:p>
          <a:p>
            <a:pPr lvl="1">
              <a:spcAft>
                <a:spcPts val="600"/>
              </a:spcAft>
            </a:pPr>
            <a:r>
              <a:rPr lang="en-US" dirty="0"/>
              <a:t>Paul ended message with a call to believe for forgiveness of all things which the Mosaic Covenant could not do</a:t>
            </a:r>
          </a:p>
        </p:txBody>
      </p:sp>
    </p:spTree>
    <p:extLst>
      <p:ext uri="{BB962C8B-B14F-4D97-AF65-F5344CB8AC3E}">
        <p14:creationId xmlns:p14="http://schemas.microsoft.com/office/powerpoint/2010/main" val="16969152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Missionary Journey</a:t>
            </a:r>
            <a:br>
              <a:rPr lang="en-US" dirty="0"/>
            </a:br>
            <a:r>
              <a:rPr lang="en-US" sz="2800" dirty="0"/>
              <a:t>Pisidian Antioch (13:13-54)</a:t>
            </a:r>
            <a:endParaRPr lang="en-US" dirty="0"/>
          </a:p>
        </p:txBody>
      </p:sp>
      <p:sp>
        <p:nvSpPr>
          <p:cNvPr id="3" name="Content Placeholder 2"/>
          <p:cNvSpPr>
            <a:spLocks noGrp="1"/>
          </p:cNvSpPr>
          <p:nvPr>
            <p:ph idx="1"/>
          </p:nvPr>
        </p:nvSpPr>
        <p:spPr>
          <a:xfrm>
            <a:off x="178257" y="1281002"/>
            <a:ext cx="8868260" cy="3862498"/>
          </a:xfrm>
        </p:spPr>
        <p:txBody>
          <a:bodyPr>
            <a:normAutofit lnSpcReduction="10000"/>
          </a:bodyPr>
          <a:lstStyle/>
          <a:p>
            <a:r>
              <a:rPr lang="en-US" dirty="0"/>
              <a:t>Response to Paul’s Address (13:42-43)</a:t>
            </a:r>
          </a:p>
          <a:p>
            <a:pPr lvl="1"/>
            <a:r>
              <a:rPr lang="en-US" dirty="0"/>
              <a:t>Many of the Jews and gentiles believed and followed Paul and Barnabus.  </a:t>
            </a:r>
          </a:p>
          <a:p>
            <a:pPr lvl="1"/>
            <a:r>
              <a:rPr lang="en-US" dirty="0"/>
              <a:t>Notice Paul mentioned before Barnabus</a:t>
            </a:r>
          </a:p>
          <a:p>
            <a:pPr lvl="1"/>
            <a:r>
              <a:rPr lang="en-US" dirty="0"/>
              <a:t>The Synagogue rulers would not allow them to speak further because gentiles were now as acceptable as Jews</a:t>
            </a:r>
          </a:p>
          <a:p>
            <a:pPr lvl="1"/>
            <a:r>
              <a:rPr lang="en-US" dirty="0"/>
              <a:t>Jealousy often arises in ministry between church pastors, priests, &amp; denominations</a:t>
            </a:r>
          </a:p>
          <a:p>
            <a:pPr lvl="1"/>
            <a:r>
              <a:rPr lang="en-US" dirty="0"/>
              <a:t>God can use this wrong jealousy to build His Kingdom</a:t>
            </a:r>
          </a:p>
          <a:p>
            <a:pPr lvl="2"/>
            <a:endParaRPr lang="en-US" dirty="0"/>
          </a:p>
        </p:txBody>
      </p:sp>
    </p:spTree>
    <p:extLst>
      <p:ext uri="{BB962C8B-B14F-4D97-AF65-F5344CB8AC3E}">
        <p14:creationId xmlns:p14="http://schemas.microsoft.com/office/powerpoint/2010/main" val="100891385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Missionary Journey</a:t>
            </a:r>
            <a:br>
              <a:rPr lang="en-US" dirty="0"/>
            </a:br>
            <a:r>
              <a:rPr lang="en-US" sz="2800" dirty="0"/>
              <a:t>Pisidian Antioch (13:13-54)</a:t>
            </a:r>
            <a:endParaRPr lang="en-US" dirty="0"/>
          </a:p>
        </p:txBody>
      </p:sp>
      <p:sp>
        <p:nvSpPr>
          <p:cNvPr id="3" name="Content Placeholder 2"/>
          <p:cNvSpPr>
            <a:spLocks noGrp="1"/>
          </p:cNvSpPr>
          <p:nvPr>
            <p:ph idx="1"/>
          </p:nvPr>
        </p:nvSpPr>
        <p:spPr>
          <a:xfrm>
            <a:off x="178256" y="1281002"/>
            <a:ext cx="8965743" cy="3862498"/>
          </a:xfrm>
        </p:spPr>
        <p:txBody>
          <a:bodyPr>
            <a:normAutofit lnSpcReduction="10000"/>
          </a:bodyPr>
          <a:lstStyle/>
          <a:p>
            <a:r>
              <a:rPr lang="en-US" dirty="0"/>
              <a:t>Gentile Interest Arouses Jewish Opposition (12:44-52)</a:t>
            </a:r>
          </a:p>
          <a:p>
            <a:pPr lvl="1"/>
            <a:r>
              <a:rPr lang="en-US" dirty="0"/>
              <a:t>Jewish worshippers upset with so many gentile visitors</a:t>
            </a:r>
          </a:p>
          <a:p>
            <a:pPr lvl="1"/>
            <a:r>
              <a:rPr lang="en-US" dirty="0"/>
              <a:t>Jewish leaders upset with turning to the gentiles &amp; the message</a:t>
            </a:r>
          </a:p>
          <a:p>
            <a:pPr lvl="2"/>
            <a:r>
              <a:rPr lang="en-US" dirty="0"/>
              <a:t>They are afraid Paul is stealing away their proselytes</a:t>
            </a:r>
          </a:p>
          <a:p>
            <a:pPr lvl="2"/>
            <a:r>
              <a:rPr lang="en-US" dirty="0"/>
              <a:t>Paul had intended they would still worship in synagogue</a:t>
            </a:r>
          </a:p>
          <a:p>
            <a:pPr lvl="1"/>
            <a:r>
              <a:rPr lang="en-US" dirty="0"/>
              <a:t>Paul said message always goes to Jews first but Israel had failed to bring message to gentiles (Isa 49:6)</a:t>
            </a:r>
          </a:p>
          <a:p>
            <a:pPr lvl="1"/>
            <a:r>
              <a:rPr lang="en-US" dirty="0"/>
              <a:t>Paul replied the Jewish Rabbis did not have gospel in their hearts</a:t>
            </a:r>
          </a:p>
          <a:p>
            <a:pPr lvl="1"/>
            <a:r>
              <a:rPr lang="en-US" dirty="0"/>
              <a:t>They were expelled, but left behind joyous gentile believers</a:t>
            </a:r>
          </a:p>
          <a:p>
            <a:pPr lvl="2"/>
            <a:endParaRPr lang="en-US" dirty="0"/>
          </a:p>
        </p:txBody>
      </p:sp>
    </p:spTree>
    <p:extLst>
      <p:ext uri="{BB962C8B-B14F-4D97-AF65-F5344CB8AC3E}">
        <p14:creationId xmlns:p14="http://schemas.microsoft.com/office/powerpoint/2010/main" val="514698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0076"/>
            <a:ext cx="8868260" cy="836669"/>
          </a:xfrm>
        </p:spPr>
        <p:txBody>
          <a:bodyPr/>
          <a:lstStyle/>
          <a:p>
            <a:r>
              <a:rPr lang="en-US" dirty="0"/>
              <a:t>First Missionary Journey</a:t>
            </a:r>
            <a:br>
              <a:rPr lang="en-US" dirty="0"/>
            </a:br>
            <a:r>
              <a:rPr lang="en-US" sz="2800" dirty="0"/>
              <a:t>Pisidian Antioch (13:13-54)</a:t>
            </a:r>
            <a:endParaRPr lang="en-US" dirty="0"/>
          </a:p>
        </p:txBody>
      </p:sp>
      <p:sp>
        <p:nvSpPr>
          <p:cNvPr id="3" name="Content Placeholder 2"/>
          <p:cNvSpPr>
            <a:spLocks noGrp="1"/>
          </p:cNvSpPr>
          <p:nvPr>
            <p:ph idx="1"/>
          </p:nvPr>
        </p:nvSpPr>
        <p:spPr>
          <a:xfrm>
            <a:off x="0" y="1197864"/>
            <a:ext cx="9143999" cy="3945636"/>
          </a:xfrm>
        </p:spPr>
        <p:txBody>
          <a:bodyPr>
            <a:normAutofit/>
          </a:bodyPr>
          <a:lstStyle/>
          <a:p>
            <a:r>
              <a:rPr lang="en-US" dirty="0"/>
              <a:t>Paul Models Christ</a:t>
            </a:r>
          </a:p>
          <a:p>
            <a:pPr lvl="1"/>
            <a:r>
              <a:rPr lang="en-US" dirty="0"/>
              <a:t>Christ  went to His own and was rejected</a:t>
            </a:r>
          </a:p>
          <a:p>
            <a:pPr lvl="1"/>
            <a:r>
              <a:rPr lang="en-US" dirty="0"/>
              <a:t>Christ then went to the gentiles</a:t>
            </a:r>
          </a:p>
          <a:p>
            <a:pPr lvl="1"/>
            <a:r>
              <a:rPr lang="en-US" dirty="0"/>
              <a:t>Christ obeyed as the suffering servant</a:t>
            </a:r>
          </a:p>
          <a:p>
            <a:pPr lvl="1"/>
            <a:r>
              <a:rPr lang="en-US" dirty="0"/>
              <a:t>Paul cites Isa 49:6, the suffering servant passage</a:t>
            </a:r>
          </a:p>
          <a:p>
            <a:pPr lvl="1"/>
            <a:r>
              <a:rPr lang="en-US" dirty="0"/>
              <a:t>Paul and Barnabus now have “servant to Israel” role of Jesus</a:t>
            </a:r>
          </a:p>
          <a:p>
            <a:r>
              <a:rPr lang="en-US" dirty="0"/>
              <a:t>Those who have been ordained to believe now believe</a:t>
            </a:r>
          </a:p>
          <a:p>
            <a:pPr lvl="1"/>
            <a:r>
              <a:rPr lang="en-US" dirty="0"/>
              <a:t>God appointed gentiles now believe (or is it individuals)</a:t>
            </a:r>
          </a:p>
        </p:txBody>
      </p:sp>
    </p:spTree>
    <p:extLst>
      <p:ext uri="{BB962C8B-B14F-4D97-AF65-F5344CB8AC3E}">
        <p14:creationId xmlns:p14="http://schemas.microsoft.com/office/powerpoint/2010/main" val="3644938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Missionary Journey</a:t>
            </a:r>
            <a:br>
              <a:rPr lang="en-US" dirty="0"/>
            </a:br>
            <a:r>
              <a:rPr lang="en-US" sz="2800" dirty="0"/>
              <a:t>Iconium, Lystra, </a:t>
            </a:r>
            <a:r>
              <a:rPr lang="en-US" sz="2800" dirty="0" err="1"/>
              <a:t>Derbe</a:t>
            </a:r>
            <a:r>
              <a:rPr lang="en-US" sz="2800" dirty="0"/>
              <a:t> (14:1-28)</a:t>
            </a:r>
            <a:endParaRPr lang="en-US" dirty="0"/>
          </a:p>
        </p:txBody>
      </p:sp>
      <p:sp>
        <p:nvSpPr>
          <p:cNvPr id="3" name="Content Placeholder 2"/>
          <p:cNvSpPr>
            <a:spLocks noGrp="1"/>
          </p:cNvSpPr>
          <p:nvPr>
            <p:ph idx="1"/>
          </p:nvPr>
        </p:nvSpPr>
        <p:spPr>
          <a:xfrm>
            <a:off x="0" y="1444752"/>
            <a:ext cx="9135645" cy="3698748"/>
          </a:xfrm>
        </p:spPr>
        <p:txBody>
          <a:bodyPr>
            <a:normAutofit lnSpcReduction="10000"/>
          </a:bodyPr>
          <a:lstStyle/>
          <a:p>
            <a:r>
              <a:rPr lang="en-US" dirty="0"/>
              <a:t>Adventures in Iconium (14:1-7)</a:t>
            </a:r>
          </a:p>
          <a:p>
            <a:pPr lvl="1"/>
            <a:r>
              <a:rPr lang="en-US" dirty="0"/>
              <a:t>Gospel proclaimed in a civilized area</a:t>
            </a:r>
          </a:p>
          <a:p>
            <a:r>
              <a:rPr lang="en-US" dirty="0"/>
              <a:t>Miraculous Healing at Lystra (14:8-13)</a:t>
            </a:r>
          </a:p>
          <a:p>
            <a:pPr lvl="1"/>
            <a:r>
              <a:rPr lang="en-US" dirty="0"/>
              <a:t>Gospel proclaimed in a contrasting rural uneducated areas</a:t>
            </a:r>
          </a:p>
          <a:p>
            <a:r>
              <a:rPr lang="en-US" dirty="0"/>
              <a:t>Proclamation of the Living God (14:14-18)</a:t>
            </a:r>
          </a:p>
          <a:p>
            <a:r>
              <a:rPr lang="en-US" dirty="0"/>
              <a:t>Persecuted at Lystra, then </a:t>
            </a:r>
            <a:r>
              <a:rPr lang="en-US" dirty="0" err="1"/>
              <a:t>Derbe</a:t>
            </a:r>
            <a:r>
              <a:rPr lang="en-US" dirty="0"/>
              <a:t>, and then retrace Steps (14:19-23)</a:t>
            </a:r>
          </a:p>
          <a:p>
            <a:r>
              <a:rPr lang="en-US" dirty="0"/>
              <a:t>Return to Antioch on the Orontes (14:24-28)</a:t>
            </a:r>
          </a:p>
        </p:txBody>
      </p:sp>
    </p:spTree>
    <p:extLst>
      <p:ext uri="{BB962C8B-B14F-4D97-AF65-F5344CB8AC3E}">
        <p14:creationId xmlns:p14="http://schemas.microsoft.com/office/powerpoint/2010/main" val="37274446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861786"/>
          </a:xfrm>
        </p:spPr>
        <p:txBody>
          <a:bodyPr/>
          <a:lstStyle/>
          <a:p>
            <a:r>
              <a:rPr lang="en-US" dirty="0"/>
              <a:t>First Missionary Journey</a:t>
            </a:r>
          </a:p>
        </p:txBody>
      </p:sp>
      <p:pic>
        <p:nvPicPr>
          <p:cNvPr id="4" name="Content Placeholder 3" descr="map_paul1.jpg"/>
          <p:cNvPicPr>
            <a:picLocks noGrp="1" noChangeAspect="1"/>
          </p:cNvPicPr>
          <p:nvPr>
            <p:ph idx="1"/>
          </p:nvPr>
        </p:nvPicPr>
        <p:blipFill>
          <a:blip r:embed="rId2">
            <a:extLst>
              <a:ext uri="{28A0092B-C50C-407E-A947-70E740481C1C}">
                <a14:useLocalDpi xmlns:a14="http://schemas.microsoft.com/office/drawing/2010/main" val="0"/>
              </a:ext>
            </a:extLst>
          </a:blip>
          <a:srcRect t="18089" b="18089"/>
          <a:stretch>
            <a:fillRect/>
          </a:stretch>
        </p:blipFill>
        <p:spPr>
          <a:xfrm>
            <a:off x="178257" y="988786"/>
            <a:ext cx="8868260" cy="4012690"/>
          </a:xfrm>
        </p:spPr>
      </p:pic>
    </p:spTree>
    <p:extLst>
      <p:ext uri="{BB962C8B-B14F-4D97-AF65-F5344CB8AC3E}">
        <p14:creationId xmlns:p14="http://schemas.microsoft.com/office/powerpoint/2010/main" val="20187211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Missionary Journey</a:t>
            </a:r>
            <a:br>
              <a:rPr lang="en-US" dirty="0"/>
            </a:br>
            <a:r>
              <a:rPr lang="en-US" sz="2800" dirty="0"/>
              <a:t>Iconium, Lystra, </a:t>
            </a:r>
            <a:r>
              <a:rPr lang="en-US" sz="2800" dirty="0" err="1"/>
              <a:t>Derbe</a:t>
            </a:r>
            <a:r>
              <a:rPr lang="en-US" sz="2800" dirty="0"/>
              <a:t> (14:1-28)</a:t>
            </a:r>
            <a:endParaRPr lang="en-US" dirty="0"/>
          </a:p>
        </p:txBody>
      </p:sp>
      <p:sp>
        <p:nvSpPr>
          <p:cNvPr id="3" name="Content Placeholder 2"/>
          <p:cNvSpPr>
            <a:spLocks noGrp="1"/>
          </p:cNvSpPr>
          <p:nvPr>
            <p:ph idx="1"/>
          </p:nvPr>
        </p:nvSpPr>
        <p:spPr/>
        <p:txBody>
          <a:bodyPr>
            <a:normAutofit/>
          </a:bodyPr>
          <a:lstStyle/>
          <a:p>
            <a:r>
              <a:rPr lang="en-US" dirty="0"/>
              <a:t>Adventures in Iconium (14:1-7)</a:t>
            </a:r>
          </a:p>
          <a:p>
            <a:pPr lvl="1"/>
            <a:r>
              <a:rPr lang="en-US" dirty="0"/>
              <a:t>The cycle of preaching at synagogue, acceptance by some Jews and Greeks, signs and wonders, rejection by synagogue leaders and civic leaders, persecution, and expulsion continues</a:t>
            </a:r>
          </a:p>
          <a:p>
            <a:pPr lvl="1"/>
            <a:r>
              <a:rPr lang="en-US" dirty="0"/>
              <a:t>Paul preached “the message of grace” (Gal 3:5)</a:t>
            </a:r>
          </a:p>
          <a:p>
            <a:pPr lvl="1"/>
            <a:r>
              <a:rPr lang="en-US" dirty="0"/>
              <a:t>This caused the population to split, to divide; resulting in a riot </a:t>
            </a:r>
          </a:p>
        </p:txBody>
      </p:sp>
    </p:spTree>
    <p:extLst>
      <p:ext uri="{BB962C8B-B14F-4D97-AF65-F5344CB8AC3E}">
        <p14:creationId xmlns:p14="http://schemas.microsoft.com/office/powerpoint/2010/main" val="26741741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Missionary Journey</a:t>
            </a:r>
            <a:br>
              <a:rPr lang="en-US" dirty="0"/>
            </a:br>
            <a:r>
              <a:rPr lang="en-US" sz="2800" dirty="0"/>
              <a:t>Iconium, Lystra, </a:t>
            </a:r>
            <a:r>
              <a:rPr lang="en-US" sz="2800" dirty="0" err="1"/>
              <a:t>Derbe</a:t>
            </a:r>
            <a:r>
              <a:rPr lang="en-US" sz="2800" dirty="0"/>
              <a:t> (14:1-28)</a:t>
            </a:r>
            <a:endParaRPr lang="en-US" dirty="0"/>
          </a:p>
        </p:txBody>
      </p:sp>
      <p:sp>
        <p:nvSpPr>
          <p:cNvPr id="3" name="Content Placeholder 2"/>
          <p:cNvSpPr>
            <a:spLocks noGrp="1"/>
          </p:cNvSpPr>
          <p:nvPr>
            <p:ph idx="1"/>
          </p:nvPr>
        </p:nvSpPr>
        <p:spPr>
          <a:xfrm>
            <a:off x="178257" y="1481328"/>
            <a:ext cx="8868260" cy="3520148"/>
          </a:xfrm>
        </p:spPr>
        <p:txBody>
          <a:bodyPr>
            <a:normAutofit/>
          </a:bodyPr>
          <a:lstStyle/>
          <a:p>
            <a:r>
              <a:rPr lang="en-US" dirty="0"/>
              <a:t>Miraculous Healing at Lystra (14:8-13)</a:t>
            </a:r>
          </a:p>
          <a:p>
            <a:pPr lvl="1"/>
            <a:r>
              <a:rPr lang="en-US" dirty="0"/>
              <a:t>New cultural setting, new language, a great sign (miracle)</a:t>
            </a:r>
          </a:p>
          <a:p>
            <a:pPr lvl="1"/>
            <a:r>
              <a:rPr lang="en-US" dirty="0"/>
              <a:t>The people respond to Paul and Barnabus culturally</a:t>
            </a:r>
          </a:p>
          <a:p>
            <a:r>
              <a:rPr lang="en-US" dirty="0"/>
              <a:t>Proclamation of the Living God (14:14-18)</a:t>
            </a:r>
          </a:p>
          <a:p>
            <a:pPr lvl="1"/>
            <a:r>
              <a:rPr lang="en-US" dirty="0"/>
              <a:t>They explained to the crowds they were not gods</a:t>
            </a:r>
          </a:p>
          <a:p>
            <a:pPr lvl="1"/>
            <a:r>
              <a:rPr lang="en-US" dirty="0"/>
              <a:t>They explained that god indeed had raised up messengers</a:t>
            </a:r>
          </a:p>
          <a:p>
            <a:pPr lvl="1"/>
            <a:r>
              <a:rPr lang="en-US" dirty="0"/>
              <a:t>The strong native culture made evangelism difficult</a:t>
            </a:r>
          </a:p>
          <a:p>
            <a:pPr lvl="1"/>
            <a:endParaRPr lang="en-US" dirty="0"/>
          </a:p>
        </p:txBody>
      </p:sp>
    </p:spTree>
    <p:extLst>
      <p:ext uri="{BB962C8B-B14F-4D97-AF65-F5344CB8AC3E}">
        <p14:creationId xmlns:p14="http://schemas.microsoft.com/office/powerpoint/2010/main" val="11019206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Lystra and Derby from the East</a:t>
            </a:r>
          </a:p>
        </p:txBody>
      </p:sp>
      <p:pic>
        <p:nvPicPr>
          <p:cNvPr id="4" name="Content Placeholder 3" descr="Lystra_from_east,_tb_n010101-1.jpg"/>
          <p:cNvPicPr>
            <a:picLocks noGrp="1" noChangeAspect="1"/>
          </p:cNvPicPr>
          <p:nvPr>
            <p:ph idx="1"/>
          </p:nvPr>
        </p:nvPicPr>
        <p:blipFill>
          <a:blip r:embed="rId2">
            <a:extLst>
              <a:ext uri="{28A0092B-C50C-407E-A947-70E740481C1C}">
                <a14:useLocalDpi xmlns:a14="http://schemas.microsoft.com/office/drawing/2010/main" val="0"/>
              </a:ext>
            </a:extLst>
          </a:blip>
          <a:srcRect t="22030" b="22030"/>
          <a:stretch>
            <a:fillRect/>
          </a:stretch>
        </p:blipFill>
        <p:spPr/>
      </p:pic>
    </p:spTree>
    <p:extLst>
      <p:ext uri="{BB962C8B-B14F-4D97-AF65-F5344CB8AC3E}">
        <p14:creationId xmlns:p14="http://schemas.microsoft.com/office/powerpoint/2010/main" val="14157630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0"/>
            <a:ext cx="8868260" cy="1069848"/>
          </a:xfrm>
        </p:spPr>
        <p:txBody>
          <a:bodyPr/>
          <a:lstStyle/>
          <a:p>
            <a:r>
              <a:rPr lang="en-US" dirty="0"/>
              <a:t>First Missionary Journey</a:t>
            </a:r>
            <a:br>
              <a:rPr lang="en-US" dirty="0"/>
            </a:br>
            <a:r>
              <a:rPr lang="en-US" sz="2800" dirty="0"/>
              <a:t>Iconium, Lystra, </a:t>
            </a:r>
            <a:r>
              <a:rPr lang="en-US" sz="2800" dirty="0" err="1"/>
              <a:t>Derbe</a:t>
            </a:r>
            <a:r>
              <a:rPr lang="en-US" sz="2800" dirty="0"/>
              <a:t> (14:1-28)</a:t>
            </a:r>
            <a:endParaRPr lang="en-US" dirty="0"/>
          </a:p>
        </p:txBody>
      </p:sp>
      <p:sp>
        <p:nvSpPr>
          <p:cNvPr id="3" name="Content Placeholder 2"/>
          <p:cNvSpPr>
            <a:spLocks noGrp="1"/>
          </p:cNvSpPr>
          <p:nvPr>
            <p:ph idx="1"/>
          </p:nvPr>
        </p:nvSpPr>
        <p:spPr>
          <a:xfrm>
            <a:off x="178257" y="1435609"/>
            <a:ext cx="8965742" cy="3707892"/>
          </a:xfrm>
        </p:spPr>
        <p:txBody>
          <a:bodyPr>
            <a:normAutofit/>
          </a:bodyPr>
          <a:lstStyle/>
          <a:p>
            <a:r>
              <a:rPr lang="en-US" dirty="0"/>
              <a:t>Persecuted at Lystra, then </a:t>
            </a:r>
            <a:r>
              <a:rPr lang="en-US" dirty="0" err="1"/>
              <a:t>Derbe</a:t>
            </a:r>
            <a:r>
              <a:rPr lang="en-US" dirty="0"/>
              <a:t>, and then retrace Steps (14:19-23)</a:t>
            </a:r>
          </a:p>
          <a:p>
            <a:pPr lvl="1"/>
            <a:r>
              <a:rPr lang="en-US" dirty="0"/>
              <a:t>The Jewish leaders came from Antioch and </a:t>
            </a:r>
            <a:r>
              <a:rPr lang="en-US" dirty="0" err="1"/>
              <a:t>Iconium</a:t>
            </a:r>
            <a:r>
              <a:rPr lang="en-US" dirty="0"/>
              <a:t> and caused the people to riot, stoning Paul (2 Cor 11:25)</a:t>
            </a:r>
          </a:p>
          <a:p>
            <a:pPr lvl="1"/>
            <a:r>
              <a:rPr lang="en-US" dirty="0"/>
              <a:t>Paul sees the tribulation period spanning from Christ’s 1</a:t>
            </a:r>
            <a:r>
              <a:rPr lang="en-US" baseline="30000" dirty="0"/>
              <a:t>st</a:t>
            </a:r>
            <a:r>
              <a:rPr lang="en-US" dirty="0"/>
              <a:t> coming to the 2</a:t>
            </a:r>
            <a:r>
              <a:rPr lang="en-US" baseline="30000" dirty="0"/>
              <a:t>nd</a:t>
            </a:r>
            <a:r>
              <a:rPr lang="en-US" dirty="0"/>
              <a:t> coming (Rom 8:12-25).</a:t>
            </a:r>
          </a:p>
          <a:p>
            <a:pPr lvl="1"/>
            <a:r>
              <a:rPr lang="en-US" dirty="0"/>
              <a:t>They went to </a:t>
            </a:r>
            <a:r>
              <a:rPr lang="en-US" dirty="0" err="1"/>
              <a:t>Derbe</a:t>
            </a:r>
            <a:r>
              <a:rPr lang="en-US" dirty="0"/>
              <a:t> and made many disciples – no opposition</a:t>
            </a:r>
          </a:p>
        </p:txBody>
      </p:sp>
    </p:spTree>
    <p:extLst>
      <p:ext uri="{BB962C8B-B14F-4D97-AF65-F5344CB8AC3E}">
        <p14:creationId xmlns:p14="http://schemas.microsoft.com/office/powerpoint/2010/main" val="37369607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811692"/>
          </a:xfrm>
        </p:spPr>
        <p:txBody>
          <a:bodyPr/>
          <a:lstStyle/>
          <a:p>
            <a:r>
              <a:rPr lang="en-US" dirty="0"/>
              <a:t>First Missionary Journey</a:t>
            </a:r>
            <a:br>
              <a:rPr lang="en-US" dirty="0"/>
            </a:br>
            <a:r>
              <a:rPr lang="en-US" sz="2800" dirty="0"/>
              <a:t>Iconium, Lystra, </a:t>
            </a:r>
            <a:r>
              <a:rPr lang="en-US" sz="2800" dirty="0" err="1"/>
              <a:t>Derbe</a:t>
            </a:r>
            <a:r>
              <a:rPr lang="en-US" sz="2800" dirty="0"/>
              <a:t> (14:1-28)</a:t>
            </a:r>
            <a:endParaRPr lang="en-US" dirty="0"/>
          </a:p>
        </p:txBody>
      </p:sp>
      <p:sp>
        <p:nvSpPr>
          <p:cNvPr id="3" name="Content Placeholder 2"/>
          <p:cNvSpPr>
            <a:spLocks noGrp="1"/>
          </p:cNvSpPr>
          <p:nvPr>
            <p:ph idx="1"/>
          </p:nvPr>
        </p:nvSpPr>
        <p:spPr>
          <a:xfrm>
            <a:off x="0" y="1289304"/>
            <a:ext cx="9142479" cy="3854196"/>
          </a:xfrm>
        </p:spPr>
        <p:txBody>
          <a:bodyPr>
            <a:normAutofit fontScale="92500"/>
          </a:bodyPr>
          <a:lstStyle/>
          <a:p>
            <a:r>
              <a:rPr lang="en-US" dirty="0"/>
              <a:t>They returned to Lystra, Iconium, and Antioch appointing elders</a:t>
            </a:r>
          </a:p>
          <a:p>
            <a:pPr lvl="1"/>
            <a:r>
              <a:rPr lang="en-US" dirty="0"/>
              <a:t>Great courage was shown returning back to those cities</a:t>
            </a:r>
          </a:p>
          <a:p>
            <a:pPr lvl="1"/>
            <a:r>
              <a:rPr lang="en-US" dirty="0"/>
              <a:t>They were careful to appoint leadership in the new churches</a:t>
            </a:r>
          </a:p>
          <a:p>
            <a:pPr lvl="1"/>
            <a:r>
              <a:rPr lang="en-US" dirty="0"/>
              <a:t>Elder appointment was a spiritual experience, done with fasting and prayer</a:t>
            </a:r>
          </a:p>
          <a:p>
            <a:pPr lvl="1"/>
            <a:r>
              <a:rPr lang="en-US" dirty="0"/>
              <a:t>Jewish synagogues also had elders – not a new idea</a:t>
            </a:r>
          </a:p>
          <a:p>
            <a:r>
              <a:rPr lang="en-US" dirty="0"/>
              <a:t>Return to Antioch on the Orontes (14:24-28)</a:t>
            </a:r>
          </a:p>
          <a:p>
            <a:pPr lvl="1"/>
            <a:r>
              <a:rPr lang="en-US" dirty="0"/>
              <a:t>They returned to Antioch, reported progress, Jerusalem surely alarmed</a:t>
            </a:r>
          </a:p>
          <a:p>
            <a:pPr lvl="1"/>
            <a:r>
              <a:rPr lang="en-US" dirty="0"/>
              <a:t>The church (singular) cares for &amp; is connected to missionaries</a:t>
            </a:r>
          </a:p>
        </p:txBody>
      </p:sp>
    </p:spTree>
    <p:extLst>
      <p:ext uri="{BB962C8B-B14F-4D97-AF65-F5344CB8AC3E}">
        <p14:creationId xmlns:p14="http://schemas.microsoft.com/office/powerpoint/2010/main" val="34642170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9143998" cy="1024126"/>
          </a:xfrm>
        </p:spPr>
        <p:txBody>
          <a:bodyPr/>
          <a:lstStyle/>
          <a:p>
            <a:r>
              <a:rPr lang="en-US" dirty="0"/>
              <a:t>The Council of Jerusalem </a:t>
            </a:r>
            <a:r>
              <a:rPr lang="en-US" sz="3600" dirty="0"/>
              <a:t>(14:28-15:36)</a:t>
            </a:r>
            <a:endParaRPr lang="en-US" sz="3600" baseline="-25000" dirty="0"/>
          </a:p>
        </p:txBody>
      </p:sp>
      <p:sp>
        <p:nvSpPr>
          <p:cNvPr id="3" name="Content Placeholder 2"/>
          <p:cNvSpPr>
            <a:spLocks noGrp="1"/>
          </p:cNvSpPr>
          <p:nvPr>
            <p:ph idx="1"/>
          </p:nvPr>
        </p:nvSpPr>
        <p:spPr>
          <a:xfrm>
            <a:off x="0" y="1152143"/>
            <a:ext cx="9144000" cy="3991357"/>
          </a:xfrm>
        </p:spPr>
        <p:txBody>
          <a:bodyPr>
            <a:normAutofit fontScale="92500" lnSpcReduction="20000"/>
          </a:bodyPr>
          <a:lstStyle/>
          <a:p>
            <a:r>
              <a:rPr lang="en-US" sz="2800" b="1" dirty="0">
                <a:solidFill>
                  <a:srgbClr val="660066"/>
                </a:solidFill>
              </a:rPr>
              <a:t>Antioch church spent a long time analyzing 1st journey</a:t>
            </a:r>
          </a:p>
          <a:p>
            <a:pPr lvl="1"/>
            <a:r>
              <a:rPr lang="en-US" sz="2400" b="1" dirty="0">
                <a:solidFill>
                  <a:srgbClr val="008000"/>
                </a:solidFill>
              </a:rPr>
              <a:t>Judaizers visit Antioch insisting on circumcision &amp; ways of Moses (15:1-2)</a:t>
            </a:r>
          </a:p>
          <a:p>
            <a:pPr lvl="2"/>
            <a:r>
              <a:rPr lang="en-US" sz="2400" b="1" dirty="0">
                <a:solidFill>
                  <a:srgbClr val="0000FF"/>
                </a:solidFill>
              </a:rPr>
              <a:t>The Antioch church sent them to Jerusalem</a:t>
            </a:r>
          </a:p>
          <a:p>
            <a:pPr lvl="3"/>
            <a:r>
              <a:rPr lang="en-US" sz="2600" b="1" dirty="0">
                <a:solidFill>
                  <a:srgbClr val="FF0000"/>
                </a:solidFill>
              </a:rPr>
              <a:t>Paul &amp; Barnabus reported great progress giving great joy while traveling through Phoenicia &amp; Samaria (gentiles)</a:t>
            </a:r>
          </a:p>
          <a:p>
            <a:pPr lvl="2"/>
            <a:r>
              <a:rPr lang="en-US" sz="2400" b="1" dirty="0">
                <a:solidFill>
                  <a:srgbClr val="0000FF"/>
                </a:solidFill>
              </a:rPr>
              <a:t>The Jerusalem church received them in Jerusalem</a:t>
            </a:r>
          </a:p>
          <a:p>
            <a:pPr lvl="1"/>
            <a:r>
              <a:rPr lang="en-US" sz="2400" b="1" dirty="0">
                <a:solidFill>
                  <a:srgbClr val="008000"/>
                </a:solidFill>
              </a:rPr>
              <a:t>Pharisee believers insist on circumcision &amp; ways of Moses (15:5)</a:t>
            </a:r>
          </a:p>
          <a:p>
            <a:r>
              <a:rPr lang="en-US" sz="2800" b="1" dirty="0">
                <a:solidFill>
                  <a:srgbClr val="660066"/>
                </a:solidFill>
              </a:rPr>
              <a:t>Jerusalem </a:t>
            </a:r>
            <a:r>
              <a:rPr lang="en-US" sz="2600" b="1" dirty="0">
                <a:solidFill>
                  <a:srgbClr val="660066"/>
                </a:solidFill>
              </a:rPr>
              <a:t>apostles &amp; elders spent a long time debating (15:6)</a:t>
            </a:r>
            <a:endParaRPr lang="en-US" b="1" dirty="0">
              <a:solidFill>
                <a:srgbClr val="660066"/>
              </a:solidFill>
            </a:endParaRPr>
          </a:p>
        </p:txBody>
      </p:sp>
    </p:spTree>
    <p:extLst>
      <p:ext uri="{BB962C8B-B14F-4D97-AF65-F5344CB8AC3E}">
        <p14:creationId xmlns:p14="http://schemas.microsoft.com/office/powerpoint/2010/main" val="3856711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Council of Jerusalem (15:1-36)</a:t>
            </a:r>
            <a:br>
              <a:rPr lang="en-US" dirty="0"/>
            </a:br>
            <a:r>
              <a:rPr lang="en-US" sz="3200" dirty="0"/>
              <a:t>Timing</a:t>
            </a:r>
          </a:p>
        </p:txBody>
      </p:sp>
      <p:sp>
        <p:nvSpPr>
          <p:cNvPr id="3" name="Content Placeholder 2"/>
          <p:cNvSpPr>
            <a:spLocks noGrp="1"/>
          </p:cNvSpPr>
          <p:nvPr>
            <p:ph idx="1"/>
          </p:nvPr>
        </p:nvSpPr>
        <p:spPr>
          <a:xfrm>
            <a:off x="66840" y="1308256"/>
            <a:ext cx="9077159" cy="3844793"/>
          </a:xfrm>
        </p:spPr>
        <p:txBody>
          <a:bodyPr>
            <a:normAutofit/>
          </a:bodyPr>
          <a:lstStyle/>
          <a:p>
            <a:r>
              <a:rPr lang="en-US" dirty="0"/>
              <a:t>Some see Acts 11:30 related to Galatians 2</a:t>
            </a:r>
          </a:p>
          <a:p>
            <a:pPr lvl="1"/>
            <a:r>
              <a:rPr lang="en-US" dirty="0"/>
              <a:t>Private meeting, Galatians does not mention results of Council, Galatians 2 is his 2</a:t>
            </a:r>
            <a:r>
              <a:rPr lang="en-US" baseline="30000" dirty="0"/>
              <a:t>nd</a:t>
            </a:r>
            <a:r>
              <a:rPr lang="en-US" dirty="0"/>
              <a:t> trip – Acts 15 is his 3</a:t>
            </a:r>
            <a:r>
              <a:rPr lang="en-US" baseline="30000" dirty="0"/>
              <a:t>rd</a:t>
            </a:r>
            <a:r>
              <a:rPr lang="en-US" dirty="0"/>
              <a:t>, &amp; other reasons</a:t>
            </a:r>
          </a:p>
          <a:p>
            <a:r>
              <a:rPr lang="en-US" dirty="0"/>
              <a:t>Some see Acts 11:30 written after Galatians 2</a:t>
            </a:r>
          </a:p>
          <a:p>
            <a:pPr lvl="1"/>
            <a:r>
              <a:rPr lang="en-US" dirty="0"/>
              <a:t>How could Galatians 2:11-14 be written after the Council?</a:t>
            </a:r>
          </a:p>
          <a:p>
            <a:pPr lvl="1"/>
            <a:r>
              <a:rPr lang="en-US" dirty="0"/>
              <a:t>The decree is missing in Galatians, Galatians must have come 1st</a:t>
            </a:r>
          </a:p>
          <a:p>
            <a:r>
              <a:rPr lang="en-US" dirty="0"/>
              <a:t>Other commentators disagree – some liberal commentators think Acts 15 was a summary of various meetings </a:t>
            </a:r>
          </a:p>
        </p:txBody>
      </p:sp>
    </p:spTree>
    <p:extLst>
      <p:ext uri="{BB962C8B-B14F-4D97-AF65-F5344CB8AC3E}">
        <p14:creationId xmlns:p14="http://schemas.microsoft.com/office/powerpoint/2010/main" val="6440602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Council of Jerusalem (15:1-36)</a:t>
            </a:r>
            <a:br>
              <a:rPr lang="en-US" dirty="0"/>
            </a:br>
            <a:r>
              <a:rPr lang="en-US" sz="3200" dirty="0"/>
              <a:t>Why?</a:t>
            </a:r>
          </a:p>
        </p:txBody>
      </p:sp>
      <p:sp>
        <p:nvSpPr>
          <p:cNvPr id="3" name="Content Placeholder 2"/>
          <p:cNvSpPr>
            <a:spLocks noGrp="1"/>
          </p:cNvSpPr>
          <p:nvPr>
            <p:ph idx="1"/>
          </p:nvPr>
        </p:nvSpPr>
        <p:spPr>
          <a:xfrm>
            <a:off x="178257" y="1480144"/>
            <a:ext cx="8868260" cy="3521331"/>
          </a:xfrm>
        </p:spPr>
        <p:txBody>
          <a:bodyPr>
            <a:normAutofit/>
          </a:bodyPr>
          <a:lstStyle/>
          <a:p>
            <a:r>
              <a:rPr lang="en-US" dirty="0"/>
              <a:t>Perhaps Peter was concerned about Jewish reacting to his fellowshipping with gentiles</a:t>
            </a:r>
          </a:p>
          <a:p>
            <a:r>
              <a:rPr lang="en-US" dirty="0"/>
              <a:t>Paul seemed more concerned about the true gospel and not keeping the Mosaic covenant</a:t>
            </a:r>
          </a:p>
          <a:p>
            <a:r>
              <a:rPr lang="en-US" dirty="0"/>
              <a:t>Purposes</a:t>
            </a:r>
          </a:p>
          <a:p>
            <a:pPr lvl="1">
              <a:buFont typeface="+mj-lt"/>
              <a:buAutoNum type="arabicPeriod"/>
            </a:pPr>
            <a:r>
              <a:rPr lang="en-US" dirty="0"/>
              <a:t>How do we admit gentile believers to church membership?</a:t>
            </a:r>
          </a:p>
          <a:p>
            <a:pPr lvl="1">
              <a:buFont typeface="+mj-lt"/>
              <a:buAutoNum type="arabicPeriod"/>
            </a:pPr>
            <a:r>
              <a:rPr lang="en-US" dirty="0"/>
              <a:t>Jewish fellowship with gentiles (especially table fellowship)?</a:t>
            </a:r>
          </a:p>
        </p:txBody>
      </p:sp>
    </p:spTree>
    <p:extLst>
      <p:ext uri="{BB962C8B-B14F-4D97-AF65-F5344CB8AC3E}">
        <p14:creationId xmlns:p14="http://schemas.microsoft.com/office/powerpoint/2010/main" val="4444434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888086"/>
          </a:xfrm>
        </p:spPr>
        <p:txBody>
          <a:bodyPr/>
          <a:lstStyle/>
          <a:p>
            <a:r>
              <a:rPr lang="en-US" dirty="0"/>
              <a:t>The Council of Jerusalem (15:1-36)</a:t>
            </a:r>
            <a:br>
              <a:rPr lang="en-US" dirty="0"/>
            </a:br>
            <a:r>
              <a:rPr lang="en-US" baseline="-25000" dirty="0"/>
              <a:t>The Problem (15:1-5)</a:t>
            </a:r>
          </a:p>
        </p:txBody>
      </p:sp>
      <p:sp>
        <p:nvSpPr>
          <p:cNvPr id="3" name="Content Placeholder 2"/>
          <p:cNvSpPr>
            <a:spLocks noGrp="1"/>
          </p:cNvSpPr>
          <p:nvPr>
            <p:ph idx="1"/>
          </p:nvPr>
        </p:nvSpPr>
        <p:spPr>
          <a:xfrm>
            <a:off x="0" y="1673352"/>
            <a:ext cx="9144000" cy="3470148"/>
          </a:xfrm>
        </p:spPr>
        <p:txBody>
          <a:bodyPr>
            <a:normAutofit/>
          </a:bodyPr>
          <a:lstStyle/>
          <a:p>
            <a:r>
              <a:rPr lang="en-US" dirty="0"/>
              <a:t>Rapid spread of Christianity among Gentiles concerned them</a:t>
            </a:r>
          </a:p>
          <a:p>
            <a:r>
              <a:rPr lang="en-US" dirty="0"/>
              <a:t>They were concerned rapid spread would destroy moral standards</a:t>
            </a:r>
          </a:p>
          <a:p>
            <a:r>
              <a:rPr lang="en-US" dirty="0"/>
              <a:t>Moral standards &amp; circumcision not even mentioned to Cornelius</a:t>
            </a:r>
          </a:p>
          <a:p>
            <a:r>
              <a:rPr lang="en-US" dirty="0"/>
              <a:t>Great concern church was splitting</a:t>
            </a:r>
          </a:p>
          <a:p>
            <a:r>
              <a:rPr lang="en-US" dirty="0"/>
              <a:t>Ethnic tensions exist in churches and can tear them apart</a:t>
            </a:r>
          </a:p>
        </p:txBody>
      </p:sp>
    </p:spTree>
    <p:extLst>
      <p:ext uri="{BB962C8B-B14F-4D97-AF65-F5344CB8AC3E}">
        <p14:creationId xmlns:p14="http://schemas.microsoft.com/office/powerpoint/2010/main" val="32752689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32827"/>
            <a:ext cx="8868260" cy="857250"/>
          </a:xfrm>
        </p:spPr>
        <p:txBody>
          <a:bodyPr/>
          <a:lstStyle/>
          <a:p>
            <a:r>
              <a:rPr lang="en-US" dirty="0"/>
              <a:t>The Council of Jerusalem (15:1-36)</a:t>
            </a:r>
          </a:p>
        </p:txBody>
      </p:sp>
      <p:sp>
        <p:nvSpPr>
          <p:cNvPr id="3" name="Content Placeholder 2"/>
          <p:cNvSpPr>
            <a:spLocks noGrp="1"/>
          </p:cNvSpPr>
          <p:nvPr>
            <p:ph idx="1"/>
          </p:nvPr>
        </p:nvSpPr>
        <p:spPr>
          <a:xfrm>
            <a:off x="178257" y="1243584"/>
            <a:ext cx="8868260" cy="3899916"/>
          </a:xfrm>
        </p:spPr>
        <p:txBody>
          <a:bodyPr>
            <a:normAutofit/>
          </a:bodyPr>
          <a:lstStyle/>
          <a:p>
            <a:pPr>
              <a:lnSpc>
                <a:spcPct val="85000"/>
              </a:lnSpc>
            </a:pPr>
            <a:r>
              <a:rPr lang="en-US" dirty="0"/>
              <a:t>The Council Meets (15:6) to decide on Gentile matters</a:t>
            </a:r>
          </a:p>
          <a:p>
            <a:pPr>
              <a:lnSpc>
                <a:spcPct val="85000"/>
              </a:lnSpc>
            </a:pPr>
            <a:r>
              <a:rPr lang="en-US" dirty="0"/>
              <a:t>Peter’s Speech (15:7-11)</a:t>
            </a:r>
          </a:p>
          <a:p>
            <a:pPr lvl="1">
              <a:lnSpc>
                <a:spcPct val="75000"/>
              </a:lnSpc>
            </a:pPr>
            <a:r>
              <a:rPr lang="en-US" dirty="0"/>
              <a:t>Peter says he was chosen by God to evangelize gentiles </a:t>
            </a:r>
          </a:p>
          <a:p>
            <a:pPr lvl="2">
              <a:lnSpc>
                <a:spcPct val="75000"/>
              </a:lnSpc>
            </a:pPr>
            <a:r>
              <a:rPr lang="en-US" sz="2200" dirty="0"/>
              <a:t>He evangelized Cornelius</a:t>
            </a:r>
          </a:p>
          <a:p>
            <a:pPr lvl="1">
              <a:lnSpc>
                <a:spcPct val="75000"/>
              </a:lnSpc>
            </a:pPr>
            <a:r>
              <a:rPr lang="en-US" dirty="0"/>
              <a:t>Peter solidly supports we are saved by Grace not Mosaic Laws</a:t>
            </a:r>
          </a:p>
          <a:p>
            <a:pPr lvl="1">
              <a:lnSpc>
                <a:spcPct val="75000"/>
              </a:lnSpc>
            </a:pPr>
            <a:r>
              <a:rPr lang="en-US" dirty="0"/>
              <a:t>At God’s direction, Jews and Gentiles are equally saved</a:t>
            </a:r>
          </a:p>
          <a:p>
            <a:pPr lvl="1">
              <a:lnSpc>
                <a:spcPct val="75000"/>
              </a:lnSpc>
            </a:pPr>
            <a:r>
              <a:rPr lang="en-US" dirty="0"/>
              <a:t>Gentile hearts are now cleansed without circumcision</a:t>
            </a:r>
          </a:p>
          <a:p>
            <a:pPr lvl="1">
              <a:lnSpc>
                <a:spcPct val="75000"/>
              </a:lnSpc>
            </a:pPr>
            <a:r>
              <a:rPr lang="en-US" dirty="0"/>
              <a:t>He reminds them Jesus’s burden is light, His yoke is easy</a:t>
            </a:r>
          </a:p>
          <a:p>
            <a:pPr lvl="1">
              <a:lnSpc>
                <a:spcPct val="75000"/>
              </a:lnSpc>
            </a:pPr>
            <a:r>
              <a:rPr lang="en-US" dirty="0"/>
              <a:t>Peter now disappears from Acts record</a:t>
            </a:r>
          </a:p>
        </p:txBody>
      </p:sp>
    </p:spTree>
    <p:extLst>
      <p:ext uri="{BB962C8B-B14F-4D97-AF65-F5344CB8AC3E}">
        <p14:creationId xmlns:p14="http://schemas.microsoft.com/office/powerpoint/2010/main" val="14806127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Council of Jerusalem (15:1-36)</a:t>
            </a:r>
          </a:p>
        </p:txBody>
      </p:sp>
      <p:sp>
        <p:nvSpPr>
          <p:cNvPr id="3" name="Content Placeholder 2"/>
          <p:cNvSpPr>
            <a:spLocks noGrp="1"/>
          </p:cNvSpPr>
          <p:nvPr>
            <p:ph idx="1"/>
          </p:nvPr>
        </p:nvSpPr>
        <p:spPr/>
        <p:txBody>
          <a:bodyPr>
            <a:normAutofit/>
          </a:bodyPr>
          <a:lstStyle/>
          <a:p>
            <a:r>
              <a:rPr lang="en-US" sz="2800" dirty="0"/>
              <a:t>Barnabus and Paul Address the Council (15:12)</a:t>
            </a:r>
          </a:p>
          <a:p>
            <a:pPr lvl="1"/>
            <a:r>
              <a:rPr lang="en-US" sz="2400" dirty="0"/>
              <a:t>They speak as witnesses, not participants of the debate</a:t>
            </a:r>
          </a:p>
          <a:p>
            <a:pPr lvl="1"/>
            <a:r>
              <a:rPr lang="en-US" sz="2400" dirty="0"/>
              <a:t>They relate what signs and wonders God has done</a:t>
            </a:r>
          </a:p>
          <a:p>
            <a:pPr lvl="2"/>
            <a:r>
              <a:rPr lang="en-US" sz="2400" dirty="0"/>
              <a:t>See how Israelites are impressed with signs and wonders</a:t>
            </a:r>
          </a:p>
          <a:p>
            <a:pPr lvl="1"/>
            <a:r>
              <a:rPr lang="en-US" sz="2400" dirty="0"/>
              <a:t>Barnabus name listed before Paul (more highly respected there)</a:t>
            </a:r>
          </a:p>
        </p:txBody>
      </p:sp>
    </p:spTree>
    <p:extLst>
      <p:ext uri="{BB962C8B-B14F-4D97-AF65-F5344CB8AC3E}">
        <p14:creationId xmlns:p14="http://schemas.microsoft.com/office/powerpoint/2010/main" val="25596936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73152"/>
            <a:ext cx="8868260" cy="990077"/>
          </a:xfrm>
        </p:spPr>
        <p:txBody>
          <a:bodyPr/>
          <a:lstStyle/>
          <a:p>
            <a:r>
              <a:rPr lang="en-US" dirty="0"/>
              <a:t>The Council of Jerusalem (15:1-36)</a:t>
            </a:r>
            <a:br>
              <a:rPr lang="en-US" dirty="0"/>
            </a:br>
            <a:r>
              <a:rPr lang="en-US" sz="2400" b="1" dirty="0"/>
              <a:t>James’s Summing Up (15:13-21)</a:t>
            </a:r>
          </a:p>
        </p:txBody>
      </p:sp>
      <p:sp>
        <p:nvSpPr>
          <p:cNvPr id="3" name="Content Placeholder 2"/>
          <p:cNvSpPr>
            <a:spLocks noGrp="1"/>
          </p:cNvSpPr>
          <p:nvPr>
            <p:ph idx="1"/>
          </p:nvPr>
        </p:nvSpPr>
        <p:spPr>
          <a:xfrm>
            <a:off x="0" y="1271016"/>
            <a:ext cx="9144000" cy="3872484"/>
          </a:xfrm>
        </p:spPr>
        <p:txBody>
          <a:bodyPr>
            <a:normAutofit/>
          </a:bodyPr>
          <a:lstStyle/>
          <a:p>
            <a:pPr>
              <a:lnSpc>
                <a:spcPct val="75000"/>
              </a:lnSpc>
            </a:pPr>
            <a:r>
              <a:rPr lang="en-US" dirty="0"/>
              <a:t>James was head of church, the decision maker</a:t>
            </a:r>
          </a:p>
          <a:p>
            <a:pPr lvl="1">
              <a:lnSpc>
                <a:spcPct val="75000"/>
              </a:lnSpc>
            </a:pPr>
            <a:r>
              <a:rPr lang="en-US" dirty="0"/>
              <a:t>He quotes from LXX (Greek) not Hebrew text (respecting gentiles)</a:t>
            </a:r>
          </a:p>
          <a:p>
            <a:pPr>
              <a:lnSpc>
                <a:spcPct val="75000"/>
              </a:lnSpc>
            </a:pPr>
            <a:r>
              <a:rPr lang="en-US" b="1" dirty="0"/>
              <a:t>People of God </a:t>
            </a:r>
            <a:r>
              <a:rPr lang="en-US" dirty="0"/>
              <a:t>equally includes gentiles (a radical idea)</a:t>
            </a:r>
          </a:p>
          <a:p>
            <a:pPr>
              <a:lnSpc>
                <a:spcPct val="75000"/>
              </a:lnSpc>
            </a:pPr>
            <a:r>
              <a:rPr lang="en-US" b="1" dirty="0"/>
              <a:t>Gentile inclusion</a:t>
            </a:r>
            <a:r>
              <a:rPr lang="en-US" dirty="0"/>
              <a:t> is consistent with Prophet writings</a:t>
            </a:r>
          </a:p>
          <a:p>
            <a:pPr>
              <a:lnSpc>
                <a:spcPct val="75000"/>
              </a:lnSpc>
            </a:pPr>
            <a:r>
              <a:rPr lang="en-US" b="1" dirty="0"/>
              <a:t>Israel made from gentiles</a:t>
            </a:r>
          </a:p>
          <a:p>
            <a:pPr lvl="1">
              <a:lnSpc>
                <a:spcPct val="75000"/>
              </a:lnSpc>
            </a:pPr>
            <a:r>
              <a:rPr lang="en-US" sz="2400" dirty="0"/>
              <a:t>Israel is not in contrast to gentiles, they are from gentiles</a:t>
            </a:r>
          </a:p>
          <a:p>
            <a:pPr>
              <a:lnSpc>
                <a:spcPct val="75000"/>
              </a:lnSpc>
            </a:pPr>
            <a:r>
              <a:rPr lang="en-US" b="1" dirty="0"/>
              <a:t>Food restrictions </a:t>
            </a:r>
            <a:r>
              <a:rPr lang="en-US" dirty="0"/>
              <a:t>are mentioned to enable table fellowship</a:t>
            </a:r>
          </a:p>
          <a:p>
            <a:pPr>
              <a:lnSpc>
                <a:spcPct val="75000"/>
              </a:lnSpc>
            </a:pPr>
            <a:r>
              <a:rPr lang="en-US" b="1" dirty="0"/>
              <a:t>Circumcision</a:t>
            </a:r>
            <a:r>
              <a:rPr lang="en-US" dirty="0"/>
              <a:t> is not mentioned to avoid putting a yoke on gentiles</a:t>
            </a:r>
          </a:p>
          <a:p>
            <a:pPr lvl="1"/>
            <a:endParaRPr lang="en-US" dirty="0"/>
          </a:p>
        </p:txBody>
      </p:sp>
    </p:spTree>
    <p:extLst>
      <p:ext uri="{BB962C8B-B14F-4D97-AF65-F5344CB8AC3E}">
        <p14:creationId xmlns:p14="http://schemas.microsoft.com/office/powerpoint/2010/main" val="326395465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Council of Jerusalem (15:1-36)</a:t>
            </a:r>
          </a:p>
        </p:txBody>
      </p:sp>
      <p:sp>
        <p:nvSpPr>
          <p:cNvPr id="3" name="Content Placeholder 2"/>
          <p:cNvSpPr>
            <a:spLocks noGrp="1"/>
          </p:cNvSpPr>
          <p:nvPr>
            <p:ph idx="1"/>
          </p:nvPr>
        </p:nvSpPr>
        <p:spPr>
          <a:xfrm>
            <a:off x="178256" y="1281002"/>
            <a:ext cx="8965743" cy="3862498"/>
          </a:xfrm>
        </p:spPr>
        <p:txBody>
          <a:bodyPr>
            <a:normAutofit lnSpcReduction="10000"/>
          </a:bodyPr>
          <a:lstStyle/>
          <a:p>
            <a:r>
              <a:rPr lang="en-US" dirty="0"/>
              <a:t>The Apostolic Letter to Gentile Christians (15:22-29)</a:t>
            </a:r>
          </a:p>
          <a:p>
            <a:pPr lvl="1"/>
            <a:r>
              <a:rPr lang="en-US" dirty="0"/>
              <a:t>The food restrictions were considered binding on all gentile churches, and even continued as late as English King Alfred </a:t>
            </a:r>
          </a:p>
          <a:p>
            <a:pPr lvl="1"/>
            <a:r>
              <a:rPr lang="en-US" dirty="0"/>
              <a:t>The fornication restrictions were mainly to prevent marriages between blood kin and other Lev restrictions</a:t>
            </a:r>
          </a:p>
          <a:p>
            <a:r>
              <a:rPr lang="en-US" dirty="0"/>
              <a:t>The Church of Antioch Receives the Apostolic Letter (15:30-35)</a:t>
            </a:r>
          </a:p>
          <a:p>
            <a:pPr lvl="1"/>
            <a:r>
              <a:rPr lang="en-US" dirty="0"/>
              <a:t>Those from Jerusalem spent time encouraging those in Antioch</a:t>
            </a:r>
          </a:p>
          <a:p>
            <a:r>
              <a:rPr lang="en-US" dirty="0"/>
              <a:t>Paul oddly never mentions decree even in later letters, and later events in Jerusalem imply the decree was only mildly successful</a:t>
            </a:r>
          </a:p>
          <a:p>
            <a:pPr lvl="1"/>
            <a:endParaRPr lang="en-US" dirty="0"/>
          </a:p>
        </p:txBody>
      </p:sp>
    </p:spTree>
    <p:extLst>
      <p:ext uri="{BB962C8B-B14F-4D97-AF65-F5344CB8AC3E}">
        <p14:creationId xmlns:p14="http://schemas.microsoft.com/office/powerpoint/2010/main" val="29234701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871268"/>
          </a:xfrm>
        </p:spPr>
        <p:txBody>
          <a:bodyPr/>
          <a:lstStyle/>
          <a:p>
            <a:r>
              <a:rPr lang="en-US" sz="3200" dirty="0"/>
              <a:t>Paul leaves Antioch &amp; Moves to Aegean World </a:t>
            </a:r>
          </a:p>
        </p:txBody>
      </p:sp>
      <p:sp>
        <p:nvSpPr>
          <p:cNvPr id="3" name="Content Placeholder 2"/>
          <p:cNvSpPr>
            <a:spLocks noGrp="1"/>
          </p:cNvSpPr>
          <p:nvPr>
            <p:ph idx="1"/>
          </p:nvPr>
        </p:nvSpPr>
        <p:spPr>
          <a:xfrm>
            <a:off x="0" y="759125"/>
            <a:ext cx="9143999" cy="4384375"/>
          </a:xfrm>
        </p:spPr>
        <p:txBody>
          <a:bodyPr>
            <a:normAutofit/>
          </a:bodyPr>
          <a:lstStyle/>
          <a:p>
            <a:r>
              <a:rPr lang="en-US" dirty="0">
                <a:solidFill>
                  <a:srgbClr val="FF0000"/>
                </a:solidFill>
              </a:rPr>
              <a:t>2</a:t>
            </a:r>
            <a:r>
              <a:rPr lang="en-US" baseline="30000" dirty="0">
                <a:solidFill>
                  <a:srgbClr val="FF0000"/>
                </a:solidFill>
              </a:rPr>
              <a:t>nd</a:t>
            </a:r>
            <a:r>
              <a:rPr lang="en-US" dirty="0">
                <a:solidFill>
                  <a:srgbClr val="FF0000"/>
                </a:solidFill>
              </a:rPr>
              <a:t> Missionay Journey</a:t>
            </a:r>
            <a:endParaRPr lang="en-US" dirty="0">
              <a:solidFill>
                <a:srgbClr val="FF0000"/>
              </a:solidFill>
              <a:hlinkClick r:id="rId2" action="ppaction://hlinksldjump">
                <a:extLst>
                  <a:ext uri="{A12FA001-AC4F-418D-AE19-62706E023703}">
                    <ahyp:hlinkClr xmlns:ahyp="http://schemas.microsoft.com/office/drawing/2018/hyperlinkcolor" val="tx"/>
                  </a:ext>
                </a:extLst>
              </a:hlinkClick>
            </a:endParaRPr>
          </a:p>
          <a:p>
            <a:pPr lvl="1"/>
            <a:r>
              <a:rPr lang="en-US" dirty="0">
                <a:hlinkClick r:id="rId2" action="ppaction://hlinksldjump">
                  <a:extLst>
                    <a:ext uri="{A12FA001-AC4F-418D-AE19-62706E023703}">
                      <ahyp:hlinkClr xmlns:ahyp="http://schemas.microsoft.com/office/drawing/2018/hyperlinkcolor" val="tx"/>
                    </a:ext>
                  </a:extLst>
                </a:hlinkClick>
              </a:rPr>
              <a:t>Forming the Team (15:36-41)</a:t>
            </a:r>
            <a:endParaRPr lang="en-US" dirty="0"/>
          </a:p>
          <a:p>
            <a:pPr lvl="1"/>
            <a:r>
              <a:rPr lang="en-US" dirty="0">
                <a:hlinkClick r:id="rId3" action="ppaction://hlinksldjump"/>
              </a:rPr>
              <a:t>Recently Planted Churches Revisited, Timothy Joins (15:36-16:5)</a:t>
            </a:r>
            <a:endParaRPr lang="en-US" dirty="0"/>
          </a:p>
          <a:p>
            <a:pPr lvl="1"/>
            <a:r>
              <a:rPr lang="en-US" dirty="0">
                <a:hlinkClick r:id="rId4" action="ppaction://hlinksldjump"/>
              </a:rPr>
              <a:t>Phillipi (where Luke joins) (16:6-40)</a:t>
            </a:r>
            <a:endParaRPr lang="en-US" dirty="0"/>
          </a:p>
          <a:p>
            <a:pPr lvl="1"/>
            <a:r>
              <a:rPr lang="en-US" dirty="0">
                <a:hlinkClick r:id="rId5" action="ppaction://hlinksldjump"/>
              </a:rPr>
              <a:t>Thessalonica to Athens (17:1-34)</a:t>
            </a:r>
            <a:endParaRPr lang="en-US" dirty="0"/>
          </a:p>
          <a:p>
            <a:pPr lvl="1"/>
            <a:r>
              <a:rPr lang="en-US" dirty="0">
                <a:hlinkClick r:id="rId6" action="ppaction://hlinksldjump"/>
              </a:rPr>
              <a:t>Corinth (18:1-17)</a:t>
            </a:r>
            <a:endParaRPr lang="en-US" dirty="0"/>
          </a:p>
          <a:p>
            <a:pPr lvl="1"/>
            <a:r>
              <a:rPr lang="en-US" dirty="0">
                <a:hlinkClick r:id="rId7" action="ppaction://hlinksldjump"/>
              </a:rPr>
              <a:t>Ephesus (18:18-19:20)</a:t>
            </a:r>
            <a:endParaRPr lang="en-US" dirty="0"/>
          </a:p>
          <a:p>
            <a:r>
              <a:rPr lang="en-US" dirty="0">
                <a:hlinkClick r:id="rId8" action="ppaction://hlinksldjump"/>
              </a:rPr>
              <a:t>Return to Main Outline</a:t>
            </a:r>
            <a:endParaRPr lang="en-US" dirty="0"/>
          </a:p>
        </p:txBody>
      </p:sp>
      <p:pic>
        <p:nvPicPr>
          <p:cNvPr id="4" name="Picture 3">
            <a:extLst>
              <a:ext uri="{FF2B5EF4-FFF2-40B4-BE49-F238E27FC236}">
                <a16:creationId xmlns:a16="http://schemas.microsoft.com/office/drawing/2014/main" id="{7A422913-9071-7841-9FFF-38A51476EFB7}"/>
              </a:ext>
            </a:extLst>
          </p:cNvPr>
          <p:cNvPicPr>
            <a:picLocks noChangeAspect="1"/>
          </p:cNvPicPr>
          <p:nvPr/>
        </p:nvPicPr>
        <p:blipFill>
          <a:blip r:embed="rId9"/>
          <a:stretch>
            <a:fillRect/>
          </a:stretch>
        </p:blipFill>
        <p:spPr>
          <a:xfrm>
            <a:off x="5331124" y="2611438"/>
            <a:ext cx="3812875" cy="2532064"/>
          </a:xfrm>
          <a:prstGeom prst="rect">
            <a:avLst/>
          </a:prstGeom>
        </p:spPr>
      </p:pic>
    </p:spTree>
    <p:extLst>
      <p:ext uri="{BB962C8B-B14F-4D97-AF65-F5344CB8AC3E}">
        <p14:creationId xmlns:p14="http://schemas.microsoft.com/office/powerpoint/2010/main" val="39867386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Forming the Mission Team</a:t>
            </a:r>
          </a:p>
        </p:txBody>
      </p:sp>
      <p:sp>
        <p:nvSpPr>
          <p:cNvPr id="3" name="Content Placeholder 2"/>
          <p:cNvSpPr>
            <a:spLocks noGrp="1"/>
          </p:cNvSpPr>
          <p:nvPr>
            <p:ph idx="1"/>
          </p:nvPr>
        </p:nvSpPr>
        <p:spPr>
          <a:xfrm>
            <a:off x="178257" y="1478431"/>
            <a:ext cx="8868260" cy="3665069"/>
          </a:xfrm>
        </p:spPr>
        <p:txBody>
          <a:bodyPr>
            <a:normAutofit/>
          </a:bodyPr>
          <a:lstStyle/>
          <a:p>
            <a:r>
              <a:rPr lang="en-US" dirty="0"/>
              <a:t>Paul and Barnabus Split Up over John Mark (15:36-41)</a:t>
            </a:r>
          </a:p>
          <a:p>
            <a:pPr lvl="1"/>
            <a:r>
              <a:rPr lang="en-US" dirty="0"/>
              <a:t>John Mark earlier deserted the trip (Acts 13:13; Col 4:10)</a:t>
            </a:r>
          </a:p>
          <a:p>
            <a:pPr lvl="1"/>
            <a:r>
              <a:rPr lang="en-US" dirty="0"/>
              <a:t>John Mark was Barnabus’s cousin</a:t>
            </a:r>
          </a:p>
          <a:p>
            <a:pPr lvl="1"/>
            <a:r>
              <a:rPr lang="en-US" dirty="0"/>
              <a:t>Jerusalem Jews spoke of Barnabus &amp; Paul, but council is now over and suddenly it is Paul &amp; Barnabus in Antioch</a:t>
            </a:r>
          </a:p>
          <a:p>
            <a:r>
              <a:rPr lang="en-US" dirty="0"/>
              <a:t>Silas is also a Roman citizen – just like Paul (16:37-38)</a:t>
            </a:r>
          </a:p>
          <a:p>
            <a:r>
              <a:rPr lang="en-US" dirty="0"/>
              <a:t>God can use church splits to spread the gospel</a:t>
            </a:r>
          </a:p>
          <a:p>
            <a:endParaRPr lang="en-US" dirty="0"/>
          </a:p>
          <a:p>
            <a:endParaRPr lang="en-US" dirty="0"/>
          </a:p>
        </p:txBody>
      </p:sp>
    </p:spTree>
    <p:extLst>
      <p:ext uri="{BB962C8B-B14F-4D97-AF65-F5344CB8AC3E}">
        <p14:creationId xmlns:p14="http://schemas.microsoft.com/office/powerpoint/2010/main" val="28137446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Forming the Mission Team</a:t>
            </a:r>
          </a:p>
        </p:txBody>
      </p:sp>
      <p:sp>
        <p:nvSpPr>
          <p:cNvPr id="3" name="Content Placeholder 2"/>
          <p:cNvSpPr>
            <a:spLocks noGrp="1"/>
          </p:cNvSpPr>
          <p:nvPr>
            <p:ph idx="1"/>
          </p:nvPr>
        </p:nvSpPr>
        <p:spPr>
          <a:xfrm>
            <a:off x="0" y="1316456"/>
            <a:ext cx="9143999" cy="3827044"/>
          </a:xfrm>
        </p:spPr>
        <p:txBody>
          <a:bodyPr>
            <a:normAutofit fontScale="92500"/>
          </a:bodyPr>
          <a:lstStyle/>
          <a:p>
            <a:r>
              <a:rPr lang="en-US" dirty="0"/>
              <a:t>Timothy joins Paul &amp; Silas in South Galatia (16:1-3)</a:t>
            </a:r>
          </a:p>
          <a:p>
            <a:pPr lvl="1"/>
            <a:r>
              <a:rPr lang="en-US" dirty="0"/>
              <a:t>Timothy had Jewish mother &amp; Greek Father - some discussion by Darrell Bock about whether Timothy was considered Greek or Jewish</a:t>
            </a:r>
          </a:p>
          <a:p>
            <a:pPr lvl="1"/>
            <a:r>
              <a:rPr lang="en-US" dirty="0"/>
              <a:t>Timothy had to be circumcised to “fit in” with Jewish Israelites</a:t>
            </a:r>
          </a:p>
          <a:p>
            <a:pPr lvl="1"/>
            <a:r>
              <a:rPr lang="en-US" dirty="0"/>
              <a:t>Paul wisely implements council agreement into current culture</a:t>
            </a:r>
          </a:p>
          <a:p>
            <a:r>
              <a:rPr lang="en-US" dirty="0"/>
              <a:t>Paul, Silas, Greek Timothy, &amp; Luke best team for Greek missions.</a:t>
            </a:r>
          </a:p>
          <a:p>
            <a:r>
              <a:rPr lang="en-US" dirty="0"/>
              <a:t>They visited churches they earlier founded &amp; passed out decrees (16:4).  </a:t>
            </a:r>
          </a:p>
          <a:p>
            <a:r>
              <a:rPr lang="en-US" dirty="0"/>
              <a:t>Churches grow in faith and numbers (16:5)</a:t>
            </a:r>
          </a:p>
          <a:p>
            <a:endParaRPr lang="en-US" dirty="0"/>
          </a:p>
        </p:txBody>
      </p:sp>
    </p:spTree>
    <p:extLst>
      <p:ext uri="{BB962C8B-B14F-4D97-AF65-F5344CB8AC3E}">
        <p14:creationId xmlns:p14="http://schemas.microsoft.com/office/powerpoint/2010/main" val="342318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81550"/>
            <a:ext cx="8868260" cy="981679"/>
          </a:xfrm>
        </p:spPr>
        <p:txBody>
          <a:bodyPr/>
          <a:lstStyle/>
          <a:p>
            <a:r>
              <a:rPr lang="en-US" dirty="0"/>
              <a:t>Forming the Mission Team</a:t>
            </a:r>
            <a:br>
              <a:rPr lang="en-US" dirty="0"/>
            </a:br>
            <a:r>
              <a:rPr lang="en-US" sz="2800" dirty="0"/>
              <a:t>The Call from Macedonia (16:6-10)</a:t>
            </a:r>
          </a:p>
        </p:txBody>
      </p:sp>
      <p:sp>
        <p:nvSpPr>
          <p:cNvPr id="3" name="Content Placeholder 2"/>
          <p:cNvSpPr>
            <a:spLocks noGrp="1"/>
          </p:cNvSpPr>
          <p:nvPr>
            <p:ph idx="1"/>
          </p:nvPr>
        </p:nvSpPr>
        <p:spPr>
          <a:xfrm>
            <a:off x="178256" y="1339757"/>
            <a:ext cx="8965743" cy="3813169"/>
          </a:xfrm>
        </p:spPr>
        <p:txBody>
          <a:bodyPr>
            <a:normAutofit/>
          </a:bodyPr>
          <a:lstStyle/>
          <a:p>
            <a:r>
              <a:rPr lang="en-US" dirty="0"/>
              <a:t>Sometimes the Spirit leads by opening and closing doors</a:t>
            </a:r>
          </a:p>
          <a:p>
            <a:r>
              <a:rPr lang="en-US" dirty="0"/>
              <a:t>Sometimes the Spirit leads by our having dreams</a:t>
            </a:r>
          </a:p>
          <a:p>
            <a:r>
              <a:rPr lang="en-US" dirty="0"/>
              <a:t>Missionaries evangelize new territories, do not stay in old places</a:t>
            </a:r>
          </a:p>
          <a:p>
            <a:r>
              <a:rPr lang="en-US" dirty="0"/>
              <a:t>Luke uses “we” instead of “they” as the 4</a:t>
            </a:r>
            <a:r>
              <a:rPr lang="en-US" baseline="30000" dirty="0"/>
              <a:t>th</a:t>
            </a:r>
            <a:r>
              <a:rPr lang="en-US" dirty="0"/>
              <a:t> missionary (16:10)</a:t>
            </a:r>
          </a:p>
          <a:p>
            <a:r>
              <a:rPr lang="en-US" dirty="0"/>
              <a:t>Spirit led Paul to evangelize cities around Ephesus 1st, then Ephesus, making their efforts more fruitful</a:t>
            </a:r>
          </a:p>
          <a:p>
            <a:pPr marL="457200" lvl="1">
              <a:spcAft>
                <a:spcPts val="1400"/>
              </a:spcAft>
              <a:buClrTx/>
            </a:pPr>
            <a:r>
              <a:rPr lang="en-US" dirty="0"/>
              <a:t>Troas to </a:t>
            </a:r>
            <a:r>
              <a:rPr lang="en-US" dirty="0" err="1"/>
              <a:t>Phillipi</a:t>
            </a:r>
            <a:r>
              <a:rPr lang="en-US" dirty="0"/>
              <a:t> (16:11-12a) – A Roman colony</a:t>
            </a:r>
          </a:p>
          <a:p>
            <a:endParaRPr lang="en-US" dirty="0"/>
          </a:p>
          <a:p>
            <a:endParaRPr lang="en-US" dirty="0"/>
          </a:p>
        </p:txBody>
      </p:sp>
    </p:spTree>
    <p:extLst>
      <p:ext uri="{BB962C8B-B14F-4D97-AF65-F5344CB8AC3E}">
        <p14:creationId xmlns:p14="http://schemas.microsoft.com/office/powerpoint/2010/main" val="377161708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81550"/>
            <a:ext cx="8868260" cy="981679"/>
          </a:xfrm>
        </p:spPr>
        <p:txBody>
          <a:bodyPr/>
          <a:lstStyle/>
          <a:p>
            <a:r>
              <a:rPr lang="en-US" dirty="0"/>
              <a:t>Forming the Mission Team</a:t>
            </a:r>
            <a:br>
              <a:rPr lang="en-US" dirty="0"/>
            </a:br>
            <a:r>
              <a:rPr lang="en-US" dirty="0"/>
              <a:t>Recap</a:t>
            </a:r>
          </a:p>
        </p:txBody>
      </p:sp>
      <p:sp>
        <p:nvSpPr>
          <p:cNvPr id="3" name="Content Placeholder 2"/>
          <p:cNvSpPr>
            <a:spLocks noGrp="1"/>
          </p:cNvSpPr>
          <p:nvPr>
            <p:ph idx="1"/>
          </p:nvPr>
        </p:nvSpPr>
        <p:spPr>
          <a:xfrm>
            <a:off x="178257" y="1281001"/>
            <a:ext cx="8868260" cy="3961523"/>
          </a:xfrm>
        </p:spPr>
        <p:txBody>
          <a:bodyPr>
            <a:normAutofit/>
          </a:bodyPr>
          <a:lstStyle/>
          <a:p>
            <a:r>
              <a:rPr lang="en-US" dirty="0"/>
              <a:t>Missionary Teams are made from culturally sensitive people</a:t>
            </a:r>
          </a:p>
          <a:p>
            <a:pPr lvl="1"/>
            <a:r>
              <a:rPr lang="en-US" dirty="0"/>
              <a:t>Paul – Born a Roman Citizen</a:t>
            </a:r>
          </a:p>
          <a:p>
            <a:pPr lvl="1"/>
            <a:r>
              <a:rPr lang="en-US" dirty="0"/>
              <a:t>Silas – Also a Roman Citizen with a 2</a:t>
            </a:r>
            <a:r>
              <a:rPr lang="en-US" baseline="30000" dirty="0"/>
              <a:t>nd</a:t>
            </a:r>
            <a:r>
              <a:rPr lang="en-US" dirty="0"/>
              <a:t> in command </a:t>
            </a:r>
          </a:p>
          <a:p>
            <a:pPr lvl="1"/>
            <a:r>
              <a:rPr lang="en-US" dirty="0"/>
              <a:t>Timothy – Greek Father &amp; Jewish Mother - from Lystra</a:t>
            </a:r>
          </a:p>
          <a:p>
            <a:pPr lvl="1"/>
            <a:r>
              <a:rPr lang="en-US" dirty="0"/>
              <a:t>Luke – Not of the circumcision (perhaps a Palestinian) (Col 4:11,14) – joined at Troas</a:t>
            </a:r>
          </a:p>
          <a:p>
            <a:r>
              <a:rPr lang="en-US" dirty="0"/>
              <a:t>Missionary teams are guided by a common vision</a:t>
            </a:r>
          </a:p>
          <a:p>
            <a:r>
              <a:rPr lang="en-US" dirty="0"/>
              <a:t>The Holy Spirit leads in a variety of ways</a:t>
            </a:r>
          </a:p>
          <a:p>
            <a:endParaRPr lang="en-US" dirty="0"/>
          </a:p>
          <a:p>
            <a:pPr lvl="1"/>
            <a:endParaRPr lang="en-US" dirty="0"/>
          </a:p>
        </p:txBody>
      </p:sp>
    </p:spTree>
    <p:extLst>
      <p:ext uri="{BB962C8B-B14F-4D97-AF65-F5344CB8AC3E}">
        <p14:creationId xmlns:p14="http://schemas.microsoft.com/office/powerpoint/2010/main" val="16264042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0"/>
            <a:ext cx="8868260" cy="585419"/>
          </a:xfrm>
        </p:spPr>
        <p:txBody>
          <a:bodyPr/>
          <a:lstStyle/>
          <a:p>
            <a:r>
              <a:rPr lang="en-US" dirty="0"/>
              <a:t>2</a:t>
            </a:r>
            <a:r>
              <a:rPr lang="en-US" baseline="30000" dirty="0"/>
              <a:t>nd</a:t>
            </a:r>
            <a:r>
              <a:rPr lang="en-US" dirty="0"/>
              <a:t> Missionary Journey Map</a:t>
            </a:r>
          </a:p>
        </p:txBody>
      </p:sp>
      <p:pic>
        <p:nvPicPr>
          <p:cNvPr id="10" name="Picture 9" descr="Acts_Map_1-2_JourneysLg.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1058" y="0"/>
            <a:ext cx="6681998" cy="5143500"/>
          </a:xfrm>
          <a:prstGeom prst="rect">
            <a:avLst/>
          </a:prstGeom>
        </p:spPr>
      </p:pic>
    </p:spTree>
    <p:extLst>
      <p:ext uri="{BB962C8B-B14F-4D97-AF65-F5344CB8AC3E}">
        <p14:creationId xmlns:p14="http://schemas.microsoft.com/office/powerpoint/2010/main" val="45772076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leaves Antioch &amp; Moves to the Aegean World </a:t>
            </a:r>
          </a:p>
        </p:txBody>
      </p:sp>
      <p:sp>
        <p:nvSpPr>
          <p:cNvPr id="3" name="Content Placeholder 2"/>
          <p:cNvSpPr>
            <a:spLocks noGrp="1"/>
          </p:cNvSpPr>
          <p:nvPr>
            <p:ph idx="1"/>
          </p:nvPr>
        </p:nvSpPr>
        <p:spPr>
          <a:xfrm>
            <a:off x="178257" y="1336219"/>
            <a:ext cx="8868260" cy="3807281"/>
          </a:xfrm>
        </p:spPr>
        <p:txBody>
          <a:bodyPr>
            <a:normAutofit fontScale="92500"/>
          </a:bodyPr>
          <a:lstStyle/>
          <a:p>
            <a:r>
              <a:rPr lang="en-US" dirty="0"/>
              <a:t>The Faith of Lydia in </a:t>
            </a:r>
            <a:r>
              <a:rPr lang="en-US" dirty="0" err="1"/>
              <a:t>Phillipi</a:t>
            </a:r>
            <a:r>
              <a:rPr lang="en-US" dirty="0"/>
              <a:t> (16:12b-15)</a:t>
            </a:r>
          </a:p>
          <a:p>
            <a:pPr lvl="1"/>
            <a:r>
              <a:rPr lang="en-US" dirty="0"/>
              <a:t>There appears to be no Jewish Synagogue in </a:t>
            </a:r>
            <a:r>
              <a:rPr lang="en-US" dirty="0" err="1"/>
              <a:t>Phillipi</a:t>
            </a:r>
            <a:endParaRPr lang="en-US" dirty="0"/>
          </a:p>
          <a:p>
            <a:pPr lvl="1"/>
            <a:r>
              <a:rPr lang="en-US" dirty="0"/>
              <a:t>Roman women could be independent by Roman law, but by Jewish law you needed at least one man to form a synagogue.</a:t>
            </a:r>
          </a:p>
          <a:p>
            <a:pPr lvl="1"/>
            <a:r>
              <a:rPr lang="en-US" dirty="0"/>
              <a:t>Paul talking to Jewish women in prayer seems lax Jewish observance</a:t>
            </a:r>
          </a:p>
          <a:p>
            <a:pPr lvl="1"/>
            <a:r>
              <a:rPr lang="en-US" dirty="0"/>
              <a:t>God is leading Lydia to faith in Jesus, so that she and her entire household were baptized</a:t>
            </a:r>
          </a:p>
          <a:p>
            <a:pPr lvl="1"/>
            <a:r>
              <a:rPr lang="en-US" dirty="0"/>
              <a:t>The gospel spreads to Jewish only women and gentile societies</a:t>
            </a:r>
          </a:p>
          <a:p>
            <a:pPr lvl="1"/>
            <a:r>
              <a:rPr lang="en-US" dirty="0"/>
              <a:t>Rev 2:18-29 letter to church at Thyatira a city famous for purple cloth. </a:t>
            </a:r>
          </a:p>
          <a:p>
            <a:endParaRPr lang="en-US" dirty="0"/>
          </a:p>
        </p:txBody>
      </p:sp>
    </p:spTree>
    <p:extLst>
      <p:ext uri="{BB962C8B-B14F-4D97-AF65-F5344CB8AC3E}">
        <p14:creationId xmlns:p14="http://schemas.microsoft.com/office/powerpoint/2010/main" val="269160467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leaves Antioch and Moves to the Aegean World </a:t>
            </a:r>
          </a:p>
        </p:txBody>
      </p:sp>
      <p:sp>
        <p:nvSpPr>
          <p:cNvPr id="3" name="Content Placeholder 2"/>
          <p:cNvSpPr>
            <a:spLocks noGrp="1"/>
          </p:cNvSpPr>
          <p:nvPr>
            <p:ph idx="1"/>
          </p:nvPr>
        </p:nvSpPr>
        <p:spPr>
          <a:xfrm>
            <a:off x="178256" y="1281002"/>
            <a:ext cx="8965743" cy="3862498"/>
          </a:xfrm>
        </p:spPr>
        <p:txBody>
          <a:bodyPr>
            <a:normAutofit lnSpcReduction="10000"/>
          </a:bodyPr>
          <a:lstStyle/>
          <a:p>
            <a:r>
              <a:rPr lang="en-US" dirty="0" err="1"/>
              <a:t>Phillipi</a:t>
            </a:r>
            <a:r>
              <a:rPr lang="en-US" dirty="0"/>
              <a:t> (16:6-40)</a:t>
            </a:r>
          </a:p>
          <a:p>
            <a:pPr lvl="1"/>
            <a:r>
              <a:rPr lang="en-US" dirty="0"/>
              <a:t>The Pythoness (16:16-18)</a:t>
            </a:r>
          </a:p>
          <a:p>
            <a:pPr lvl="2"/>
            <a:r>
              <a:rPr lang="en-US" dirty="0"/>
              <a:t>Paul now cures a slave girl from a spirit of Apollo (Delphi)</a:t>
            </a:r>
          </a:p>
          <a:p>
            <a:pPr lvl="2"/>
            <a:r>
              <a:rPr lang="en-US" dirty="0"/>
              <a:t>Beautiful girls believed to cast spells on people</a:t>
            </a:r>
          </a:p>
          <a:p>
            <a:pPr lvl="2"/>
            <a:r>
              <a:rPr lang="en-US" dirty="0"/>
              <a:t>Declaring “most high God” is a name also attributed to “Zeus” and for a believer in multiple Gods to say this is misleading to Greeks</a:t>
            </a:r>
          </a:p>
          <a:p>
            <a:pPr lvl="2"/>
            <a:r>
              <a:rPr lang="en-US" dirty="0"/>
              <a:t>Paul was clearly confronted by paganism (multiple gods)</a:t>
            </a:r>
          </a:p>
          <a:p>
            <a:pPr lvl="2"/>
            <a:r>
              <a:rPr lang="en-US" dirty="0"/>
              <a:t>Slave girl contrasted with head of household Jewish Lydia</a:t>
            </a:r>
          </a:p>
          <a:p>
            <a:pPr lvl="2"/>
            <a:r>
              <a:rPr lang="en-US" dirty="0"/>
              <a:t>Christianity spreads in a variety of cultural backgrounds</a:t>
            </a:r>
          </a:p>
          <a:p>
            <a:pPr lvl="1"/>
            <a:endParaRPr lang="en-US" dirty="0"/>
          </a:p>
        </p:txBody>
      </p:sp>
    </p:spTree>
    <p:extLst>
      <p:ext uri="{BB962C8B-B14F-4D97-AF65-F5344CB8AC3E}">
        <p14:creationId xmlns:p14="http://schemas.microsoft.com/office/powerpoint/2010/main" val="115205619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leaves Antioch &amp; Moves to the Aegean World </a:t>
            </a:r>
          </a:p>
        </p:txBody>
      </p:sp>
      <p:sp>
        <p:nvSpPr>
          <p:cNvPr id="3" name="Content Placeholder 2"/>
          <p:cNvSpPr>
            <a:spLocks noGrp="1"/>
          </p:cNvSpPr>
          <p:nvPr>
            <p:ph idx="1"/>
          </p:nvPr>
        </p:nvSpPr>
        <p:spPr>
          <a:xfrm>
            <a:off x="178256" y="1281002"/>
            <a:ext cx="8965743" cy="3862498"/>
          </a:xfrm>
        </p:spPr>
        <p:txBody>
          <a:bodyPr>
            <a:normAutofit fontScale="92500" lnSpcReduction="10000"/>
          </a:bodyPr>
          <a:lstStyle/>
          <a:p>
            <a:r>
              <a:rPr lang="en-US" dirty="0"/>
              <a:t>Paul and Silas Charged &amp; Imprisoned in Philippi (16:19-24)</a:t>
            </a:r>
          </a:p>
          <a:p>
            <a:pPr lvl="1"/>
            <a:r>
              <a:rPr lang="en-US" dirty="0"/>
              <a:t>These 2 people surely looked Jewish, while companions Luke &amp; Timothy looking gentile were probably not arrested</a:t>
            </a:r>
          </a:p>
          <a:p>
            <a:pPr lvl="1"/>
            <a:r>
              <a:rPr lang="en-US" dirty="0"/>
              <a:t>Roman support for native religions/livelihoods confronts the new Jewish sect called Christianity (</a:t>
            </a:r>
            <a:r>
              <a:rPr lang="en-US" b="1" dirty="0"/>
              <a:t>exclusive vs inclusive</a:t>
            </a:r>
            <a:r>
              <a:rPr lang="en-US" dirty="0"/>
              <a:t>).</a:t>
            </a:r>
          </a:p>
          <a:p>
            <a:pPr lvl="1"/>
            <a:r>
              <a:rPr lang="en-US" dirty="0"/>
              <a:t>Philippi was a Roman colony, who prided themselves on Roman worship </a:t>
            </a:r>
          </a:p>
          <a:p>
            <a:pPr lvl="1"/>
            <a:r>
              <a:rPr lang="en-US" dirty="0"/>
              <a:t>Romans feared Judaism, which did not allow emperor worship</a:t>
            </a:r>
          </a:p>
          <a:p>
            <a:pPr lvl="1"/>
            <a:r>
              <a:rPr lang="en-US" dirty="0"/>
              <a:t>Similar to Jesus driving spirits into pigs, hurting pig farmers occupations Luke 23:2, 5.</a:t>
            </a:r>
          </a:p>
          <a:p>
            <a:pPr lvl="1"/>
            <a:r>
              <a:rPr lang="en-US" dirty="0"/>
              <a:t>This is an example of local Roman justice – keep order in the city</a:t>
            </a:r>
          </a:p>
          <a:p>
            <a:pPr lvl="1"/>
            <a:endParaRPr lang="en-US" dirty="0"/>
          </a:p>
          <a:p>
            <a:pPr lvl="1"/>
            <a:endParaRPr lang="en-US" dirty="0"/>
          </a:p>
          <a:p>
            <a:pPr marL="914400" lvl="2" indent="0">
              <a:buNone/>
            </a:pPr>
            <a:endParaRPr lang="en-US" dirty="0"/>
          </a:p>
        </p:txBody>
      </p:sp>
    </p:spTree>
    <p:extLst>
      <p:ext uri="{BB962C8B-B14F-4D97-AF65-F5344CB8AC3E}">
        <p14:creationId xmlns:p14="http://schemas.microsoft.com/office/powerpoint/2010/main" val="391066048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leaves Antioch and Moves to the Aegean World </a:t>
            </a:r>
          </a:p>
        </p:txBody>
      </p:sp>
      <p:sp>
        <p:nvSpPr>
          <p:cNvPr id="3" name="Content Placeholder 2"/>
          <p:cNvSpPr>
            <a:spLocks noGrp="1"/>
          </p:cNvSpPr>
          <p:nvPr>
            <p:ph idx="1"/>
          </p:nvPr>
        </p:nvSpPr>
        <p:spPr>
          <a:xfrm>
            <a:off x="178256" y="1281002"/>
            <a:ext cx="8965743" cy="3862498"/>
          </a:xfrm>
        </p:spPr>
        <p:txBody>
          <a:bodyPr>
            <a:normAutofit lnSpcReduction="10000"/>
          </a:bodyPr>
          <a:lstStyle/>
          <a:p>
            <a:r>
              <a:rPr lang="en-US" dirty="0"/>
              <a:t>The Philippi Jailer’s Conversion (16:25-34)</a:t>
            </a:r>
          </a:p>
          <a:p>
            <a:pPr lvl="1"/>
            <a:r>
              <a:rPr lang="en-US" dirty="0"/>
              <a:t>God delivered as Paul and Silas sang in worship</a:t>
            </a:r>
          </a:p>
          <a:p>
            <a:pPr lvl="1"/>
            <a:r>
              <a:rPr lang="en-US" dirty="0"/>
              <a:t>There was an earthquake at midnight; all prisoners freed</a:t>
            </a:r>
          </a:p>
          <a:p>
            <a:pPr lvl="1"/>
            <a:r>
              <a:rPr lang="en-US" dirty="0"/>
              <a:t>Paul and Silas remained and convinced other prisoners to remain</a:t>
            </a:r>
          </a:p>
          <a:p>
            <a:pPr lvl="1"/>
            <a:r>
              <a:rPr lang="en-US" dirty="0"/>
              <a:t>Jailer’s reasons for suicide uncertain after earthquake (not my fault)</a:t>
            </a:r>
          </a:p>
          <a:p>
            <a:pPr lvl="1"/>
            <a:r>
              <a:rPr lang="en-US" dirty="0"/>
              <a:t>Jailer so impressed he &amp; his family were converted (Asian culture)</a:t>
            </a:r>
          </a:p>
          <a:p>
            <a:pPr lvl="1"/>
            <a:r>
              <a:rPr lang="en-US" dirty="0"/>
              <a:t>Baptism (of family) follows faith (perhaps an example of sprinkling).</a:t>
            </a:r>
          </a:p>
          <a:p>
            <a:pPr marL="914400" lvl="2" indent="0">
              <a:buNone/>
            </a:pPr>
            <a:endParaRPr lang="en-US" dirty="0"/>
          </a:p>
        </p:txBody>
      </p:sp>
    </p:spTree>
    <p:extLst>
      <p:ext uri="{BB962C8B-B14F-4D97-AF65-F5344CB8AC3E}">
        <p14:creationId xmlns:p14="http://schemas.microsoft.com/office/powerpoint/2010/main" val="172233822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leaves Antioch &amp; Moves to the Aegean World </a:t>
            </a:r>
          </a:p>
        </p:txBody>
      </p:sp>
      <p:sp>
        <p:nvSpPr>
          <p:cNvPr id="3" name="Content Placeholder 2"/>
          <p:cNvSpPr>
            <a:spLocks noGrp="1"/>
          </p:cNvSpPr>
          <p:nvPr>
            <p:ph idx="1"/>
          </p:nvPr>
        </p:nvSpPr>
        <p:spPr>
          <a:xfrm>
            <a:off x="178256" y="1281002"/>
            <a:ext cx="8965743" cy="3862498"/>
          </a:xfrm>
        </p:spPr>
        <p:txBody>
          <a:bodyPr>
            <a:normAutofit/>
          </a:bodyPr>
          <a:lstStyle/>
          <a:p>
            <a:r>
              <a:rPr lang="en-US" dirty="0"/>
              <a:t> Christianity on Trial</a:t>
            </a:r>
          </a:p>
          <a:p>
            <a:pPr lvl="2"/>
            <a:r>
              <a:rPr lang="en-US" dirty="0"/>
              <a:t>Christianity is shaking the ancient culture, they are told to stop, but Christianity is a just (legal) religion</a:t>
            </a:r>
          </a:p>
          <a:p>
            <a:pPr lvl="2"/>
            <a:r>
              <a:rPr lang="en-US" dirty="0"/>
              <a:t>Paul’s insistence on an apology perhaps saves the new Philippian church from some persecution later on</a:t>
            </a:r>
          </a:p>
          <a:p>
            <a:pPr lvl="2"/>
            <a:r>
              <a:rPr lang="en-US" dirty="0"/>
              <a:t>Why Paul waited before telling of Roman citizenship not clear</a:t>
            </a:r>
          </a:p>
          <a:p>
            <a:pPr lvl="2"/>
            <a:r>
              <a:rPr lang="en-US" dirty="0"/>
              <a:t>Christianity can excel against Judaism, native religions &amp; Roman Law</a:t>
            </a:r>
          </a:p>
          <a:p>
            <a:pPr lvl="1"/>
            <a:r>
              <a:rPr lang="en-US" dirty="0"/>
              <a:t>The situation in Philippi is similar to our story in the USA today</a:t>
            </a:r>
          </a:p>
          <a:p>
            <a:pPr lvl="1"/>
            <a:endParaRPr lang="en-US" dirty="0"/>
          </a:p>
          <a:p>
            <a:pPr marL="914400" lvl="2" indent="0">
              <a:buNone/>
            </a:pPr>
            <a:endParaRPr lang="en-US" dirty="0"/>
          </a:p>
        </p:txBody>
      </p:sp>
    </p:spTree>
    <p:extLst>
      <p:ext uri="{BB962C8B-B14F-4D97-AF65-F5344CB8AC3E}">
        <p14:creationId xmlns:p14="http://schemas.microsoft.com/office/powerpoint/2010/main" val="246922128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leaves Antioch &amp; Moves to the Aegean World </a:t>
            </a:r>
          </a:p>
        </p:txBody>
      </p:sp>
      <p:sp>
        <p:nvSpPr>
          <p:cNvPr id="3" name="Content Placeholder 2"/>
          <p:cNvSpPr>
            <a:spLocks noGrp="1"/>
          </p:cNvSpPr>
          <p:nvPr>
            <p:ph idx="1"/>
          </p:nvPr>
        </p:nvSpPr>
        <p:spPr>
          <a:xfrm>
            <a:off x="178257" y="1281002"/>
            <a:ext cx="8868260" cy="3862498"/>
          </a:xfrm>
        </p:spPr>
        <p:txBody>
          <a:bodyPr>
            <a:normAutofit fontScale="92500" lnSpcReduction="10000"/>
          </a:bodyPr>
          <a:lstStyle/>
          <a:p>
            <a:r>
              <a:rPr lang="en-US" dirty="0"/>
              <a:t>Philippi (16:6-40) Theological Comments</a:t>
            </a:r>
          </a:p>
          <a:p>
            <a:pPr lvl="1"/>
            <a:r>
              <a:rPr lang="en-US" dirty="0"/>
              <a:t>3 Different salvations – see the variety of ways The Way spreads</a:t>
            </a:r>
          </a:p>
          <a:p>
            <a:pPr lvl="2">
              <a:buFont typeface="+mj-lt"/>
              <a:buAutoNum type="arabicPeriod"/>
            </a:pPr>
            <a:r>
              <a:rPr lang="en-US" dirty="0"/>
              <a:t>Lydia was a woman leader, a Jewish family matriarch</a:t>
            </a:r>
          </a:p>
          <a:p>
            <a:pPr lvl="2">
              <a:buFont typeface="+mj-lt"/>
              <a:buAutoNum type="arabicPeriod"/>
            </a:pPr>
            <a:r>
              <a:rPr lang="en-US" dirty="0">
                <a:solidFill>
                  <a:schemeClr val="tx2"/>
                </a:solidFill>
              </a:rPr>
              <a:t>A demon-possessed slave-girl</a:t>
            </a:r>
          </a:p>
          <a:p>
            <a:pPr lvl="2">
              <a:buFont typeface="+mj-lt"/>
              <a:buAutoNum type="arabicPeriod"/>
            </a:pPr>
            <a:r>
              <a:rPr lang="en-US" dirty="0"/>
              <a:t>A gentile jailer</a:t>
            </a:r>
          </a:p>
          <a:p>
            <a:pPr lvl="2"/>
            <a:r>
              <a:rPr lang="en-US" dirty="0"/>
              <a:t>See how God works in such different ways to different people</a:t>
            </a:r>
          </a:p>
          <a:p>
            <a:pPr lvl="1"/>
            <a:r>
              <a:rPr lang="en-US" dirty="0"/>
              <a:t>Male Jews are thankful they are not women, slaves, and gentiles.  In Philippi Paul saved a woman, a slave, and a gentile!</a:t>
            </a:r>
          </a:p>
          <a:p>
            <a:pPr lvl="1"/>
            <a:r>
              <a:rPr lang="en-US" dirty="0"/>
              <a:t>See how in Asian cultures, when the head of household is saved, the entire household (family, slaves etc.) are baptized</a:t>
            </a:r>
          </a:p>
        </p:txBody>
      </p:sp>
    </p:spTree>
    <p:extLst>
      <p:ext uri="{BB962C8B-B14F-4D97-AF65-F5344CB8AC3E}">
        <p14:creationId xmlns:p14="http://schemas.microsoft.com/office/powerpoint/2010/main" val="43021476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leaves Antioch &amp; Moves to the Aegean World </a:t>
            </a:r>
          </a:p>
        </p:txBody>
      </p:sp>
      <p:sp>
        <p:nvSpPr>
          <p:cNvPr id="3" name="Content Placeholder 2"/>
          <p:cNvSpPr>
            <a:spLocks noGrp="1"/>
          </p:cNvSpPr>
          <p:nvPr>
            <p:ph idx="1"/>
          </p:nvPr>
        </p:nvSpPr>
        <p:spPr>
          <a:xfrm>
            <a:off x="178256" y="1281002"/>
            <a:ext cx="8965743" cy="3862498"/>
          </a:xfrm>
        </p:spPr>
        <p:txBody>
          <a:bodyPr>
            <a:normAutofit/>
          </a:bodyPr>
          <a:lstStyle/>
          <a:p>
            <a:r>
              <a:rPr lang="en-US" dirty="0"/>
              <a:t>Thessalonica (17:1-4)</a:t>
            </a:r>
          </a:p>
          <a:p>
            <a:pPr lvl="1"/>
            <a:r>
              <a:rPr lang="en-US" dirty="0"/>
              <a:t>Paul and Silas continue to visit port centers of trade</a:t>
            </a:r>
          </a:p>
          <a:p>
            <a:pPr lvl="1"/>
            <a:r>
              <a:rPr lang="en-US" dirty="0"/>
              <a:t>They go to the Synagogue 1</a:t>
            </a:r>
            <a:r>
              <a:rPr lang="en-US" baseline="30000" dirty="0"/>
              <a:t>st</a:t>
            </a:r>
            <a:r>
              <a:rPr lang="en-US" dirty="0"/>
              <a:t> of Jews &amp; worshiping Greeks, explaining Old Testament scriptures to all cultures</a:t>
            </a:r>
          </a:p>
          <a:p>
            <a:pPr lvl="1"/>
            <a:r>
              <a:rPr lang="en-US" dirty="0"/>
              <a:t>They teach gospel message: death, burial, &amp; resurrection of Jesus</a:t>
            </a:r>
          </a:p>
          <a:p>
            <a:pPr lvl="1"/>
            <a:r>
              <a:rPr lang="en-US" dirty="0"/>
              <a:t>A few Jews, many Greeks, &amp; women believed; a church was born</a:t>
            </a:r>
          </a:p>
        </p:txBody>
      </p:sp>
    </p:spTree>
    <p:extLst>
      <p:ext uri="{BB962C8B-B14F-4D97-AF65-F5344CB8AC3E}">
        <p14:creationId xmlns:p14="http://schemas.microsoft.com/office/powerpoint/2010/main" val="5685381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leaves Antioch &amp; Moves to the Aegean World </a:t>
            </a:r>
          </a:p>
        </p:txBody>
      </p:sp>
      <p:sp>
        <p:nvSpPr>
          <p:cNvPr id="3" name="Content Placeholder 2"/>
          <p:cNvSpPr>
            <a:spLocks noGrp="1"/>
          </p:cNvSpPr>
          <p:nvPr>
            <p:ph idx="1"/>
          </p:nvPr>
        </p:nvSpPr>
        <p:spPr>
          <a:xfrm>
            <a:off x="178256" y="1281002"/>
            <a:ext cx="8965743" cy="3862498"/>
          </a:xfrm>
        </p:spPr>
        <p:txBody>
          <a:bodyPr>
            <a:normAutofit fontScale="92500" lnSpcReduction="10000"/>
          </a:bodyPr>
          <a:lstStyle/>
          <a:p>
            <a:r>
              <a:rPr lang="en-US" dirty="0"/>
              <a:t>New church formed in Thessalonica (17:5-9)</a:t>
            </a:r>
          </a:p>
          <a:p>
            <a:pPr lvl="1"/>
            <a:r>
              <a:rPr lang="en-US" dirty="0"/>
              <a:t>The jealous unbelievers stirred up a riot</a:t>
            </a:r>
          </a:p>
          <a:p>
            <a:pPr lvl="1"/>
            <a:r>
              <a:rPr lang="en-US" dirty="0"/>
              <a:t>Civil authorities persecuted Christians as had Jewish authorities earlier</a:t>
            </a:r>
          </a:p>
          <a:p>
            <a:pPr lvl="2">
              <a:buFont typeface="+mj-lt"/>
              <a:buAutoNum type="arabicPeriod"/>
            </a:pPr>
            <a:r>
              <a:rPr lang="en-US" dirty="0"/>
              <a:t>Disturbing the peace</a:t>
            </a:r>
          </a:p>
          <a:p>
            <a:pPr lvl="2">
              <a:buFont typeface="+mj-lt"/>
              <a:buAutoNum type="arabicPeriod"/>
            </a:pPr>
            <a:r>
              <a:rPr lang="en-US" dirty="0"/>
              <a:t>Sedition (preaching the Kingdom of God with King) who was hung on a cross as the worst criminal.</a:t>
            </a:r>
          </a:p>
          <a:p>
            <a:pPr lvl="1"/>
            <a:r>
              <a:rPr lang="en-US" dirty="0"/>
              <a:t>Civil authorities do not judge Christianity guilty – a new church survived</a:t>
            </a:r>
          </a:p>
          <a:p>
            <a:pPr lvl="1"/>
            <a:r>
              <a:rPr lang="en-US" dirty="0"/>
              <a:t>Paul &amp; Silas expelled </a:t>
            </a:r>
          </a:p>
          <a:p>
            <a:r>
              <a:rPr lang="en-US" b="1" dirty="0"/>
              <a:t>Summary: reasoned, explained, proved, proclaimed - persuaded, joined</a:t>
            </a:r>
          </a:p>
        </p:txBody>
      </p:sp>
    </p:spTree>
    <p:extLst>
      <p:ext uri="{BB962C8B-B14F-4D97-AF65-F5344CB8AC3E}">
        <p14:creationId xmlns:p14="http://schemas.microsoft.com/office/powerpoint/2010/main" val="182039470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leaves Antioch &amp; Moves to the Aegean World </a:t>
            </a:r>
          </a:p>
        </p:txBody>
      </p:sp>
      <p:sp>
        <p:nvSpPr>
          <p:cNvPr id="3" name="Content Placeholder 2"/>
          <p:cNvSpPr>
            <a:spLocks noGrp="1"/>
          </p:cNvSpPr>
          <p:nvPr>
            <p:ph idx="1"/>
          </p:nvPr>
        </p:nvSpPr>
        <p:spPr>
          <a:xfrm>
            <a:off x="178256" y="1281002"/>
            <a:ext cx="8965743" cy="3862498"/>
          </a:xfrm>
        </p:spPr>
        <p:txBody>
          <a:bodyPr>
            <a:normAutofit lnSpcReduction="10000"/>
          </a:bodyPr>
          <a:lstStyle/>
          <a:p>
            <a:r>
              <a:rPr lang="en-US" dirty="0" err="1"/>
              <a:t>Beroea</a:t>
            </a:r>
            <a:r>
              <a:rPr lang="en-US" dirty="0"/>
              <a:t> (17:10-15)</a:t>
            </a:r>
          </a:p>
          <a:p>
            <a:pPr lvl="1"/>
            <a:r>
              <a:rPr lang="en-US" dirty="0"/>
              <a:t>Paul, Silas, &amp; Timothy were accepted by the open-minded Beroeans; Jews, Greeks, honored women and men.</a:t>
            </a:r>
          </a:p>
          <a:p>
            <a:pPr lvl="2"/>
            <a:r>
              <a:rPr lang="en-US" dirty="0"/>
              <a:t>Perhaps the Beroeans thought more highly of women</a:t>
            </a:r>
          </a:p>
          <a:p>
            <a:pPr lvl="1"/>
            <a:r>
              <a:rPr lang="en-US" dirty="0"/>
              <a:t>A Jewish scholastic culture is just as open to Christianity as any other culture</a:t>
            </a:r>
          </a:p>
          <a:p>
            <a:pPr lvl="1"/>
            <a:r>
              <a:rPr lang="en-US" dirty="0"/>
              <a:t>Again, while a new church was planted, most were stirred up against them. </a:t>
            </a:r>
          </a:p>
          <a:p>
            <a:pPr lvl="1"/>
            <a:r>
              <a:rPr lang="en-US" dirty="0"/>
              <a:t>Paul fled for his life to Athens, while Silas &amp; Timothy remained</a:t>
            </a:r>
          </a:p>
          <a:p>
            <a:pPr lvl="1"/>
            <a:endParaRPr lang="en-US" dirty="0"/>
          </a:p>
          <a:p>
            <a:pPr lvl="1"/>
            <a:endParaRPr lang="en-US" dirty="0"/>
          </a:p>
        </p:txBody>
      </p:sp>
    </p:spTree>
    <p:extLst>
      <p:ext uri="{BB962C8B-B14F-4D97-AF65-F5344CB8AC3E}">
        <p14:creationId xmlns:p14="http://schemas.microsoft.com/office/powerpoint/2010/main" val="322595696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778"/>
            <a:ext cx="9144000" cy="1030030"/>
          </a:xfrm>
        </p:spPr>
        <p:txBody>
          <a:bodyPr/>
          <a:lstStyle/>
          <a:p>
            <a:r>
              <a:rPr lang="en-US" dirty="0"/>
              <a:t>2</a:t>
            </a:r>
            <a:r>
              <a:rPr lang="en-US" baseline="30000" dirty="0"/>
              <a:t>nd</a:t>
            </a:r>
            <a:r>
              <a:rPr lang="en-US" dirty="0"/>
              <a:t> Missionary Journey - Athens</a:t>
            </a:r>
            <a:r>
              <a:rPr lang="en-US" sz="3200" dirty="0"/>
              <a:t> (17:16-21)</a:t>
            </a:r>
            <a:r>
              <a:rPr lang="en-US" dirty="0"/>
              <a:t> </a:t>
            </a:r>
          </a:p>
        </p:txBody>
      </p:sp>
      <p:sp>
        <p:nvSpPr>
          <p:cNvPr id="3" name="Content Placeholder 2"/>
          <p:cNvSpPr>
            <a:spLocks noGrp="1"/>
          </p:cNvSpPr>
          <p:nvPr>
            <p:ph idx="1"/>
          </p:nvPr>
        </p:nvSpPr>
        <p:spPr>
          <a:xfrm>
            <a:off x="0" y="1483743"/>
            <a:ext cx="9046517" cy="3659758"/>
          </a:xfrm>
        </p:spPr>
        <p:txBody>
          <a:bodyPr>
            <a:normAutofit/>
          </a:bodyPr>
          <a:lstStyle/>
          <a:p>
            <a:r>
              <a:rPr lang="en-US" dirty="0"/>
              <a:t>Athens was the center of intellectual thought, art, culture, philosophy, and learning in the ancient world.</a:t>
            </a:r>
          </a:p>
          <a:p>
            <a:pPr lvl="1"/>
            <a:r>
              <a:rPr lang="en-US" dirty="0"/>
              <a:t>The Greeks did not believe in resurrection of the dead</a:t>
            </a:r>
          </a:p>
          <a:p>
            <a:pPr lvl="1"/>
            <a:r>
              <a:rPr lang="en-US" dirty="0"/>
              <a:t>They wanted to hear / judge new ideas &amp; teachings</a:t>
            </a:r>
          </a:p>
          <a:p>
            <a:pPr lvl="1"/>
            <a:r>
              <a:rPr lang="en-US" dirty="0"/>
              <a:t>The city was filled with idols and great works of man</a:t>
            </a:r>
          </a:p>
          <a:p>
            <a:pPr lvl="1"/>
            <a:r>
              <a:rPr lang="en-US" dirty="0"/>
              <a:t>Greece was the birthplace of democracy</a:t>
            </a:r>
          </a:p>
          <a:p>
            <a:r>
              <a:rPr lang="en-US" dirty="0"/>
              <a:t>These things remind one of current USA culture</a:t>
            </a:r>
          </a:p>
          <a:p>
            <a:pPr lvl="2"/>
            <a:endParaRPr lang="en-US" dirty="0"/>
          </a:p>
          <a:p>
            <a:pPr lvl="2"/>
            <a:endParaRPr lang="en-US" dirty="0"/>
          </a:p>
          <a:p>
            <a:pPr lvl="2"/>
            <a:endParaRPr lang="en-US" dirty="0"/>
          </a:p>
          <a:p>
            <a:pPr lvl="2"/>
            <a:endParaRPr lang="en-US" dirty="0"/>
          </a:p>
          <a:p>
            <a:pPr lvl="1"/>
            <a:endParaRPr lang="en-US" dirty="0"/>
          </a:p>
        </p:txBody>
      </p:sp>
    </p:spTree>
    <p:extLst>
      <p:ext uri="{BB962C8B-B14F-4D97-AF65-F5344CB8AC3E}">
        <p14:creationId xmlns:p14="http://schemas.microsoft.com/office/powerpoint/2010/main" val="256803640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49117"/>
            <a:ext cx="8868260" cy="857250"/>
          </a:xfrm>
        </p:spPr>
        <p:txBody>
          <a:bodyPr/>
          <a:lstStyle/>
          <a:p>
            <a:r>
              <a:rPr lang="en-US" dirty="0"/>
              <a:t>Paul’s Areopagitica (in Athens) </a:t>
            </a:r>
            <a:r>
              <a:rPr lang="en-US" sz="3200" dirty="0"/>
              <a:t>(17:22-31)</a:t>
            </a:r>
          </a:p>
        </p:txBody>
      </p:sp>
      <p:sp>
        <p:nvSpPr>
          <p:cNvPr id="3" name="Content Placeholder 2"/>
          <p:cNvSpPr>
            <a:spLocks noGrp="1"/>
          </p:cNvSpPr>
          <p:nvPr>
            <p:ph idx="1"/>
          </p:nvPr>
        </p:nvSpPr>
        <p:spPr>
          <a:xfrm>
            <a:off x="0" y="1281002"/>
            <a:ext cx="9143999" cy="3862498"/>
          </a:xfrm>
        </p:spPr>
        <p:txBody>
          <a:bodyPr>
            <a:normAutofit/>
          </a:bodyPr>
          <a:lstStyle/>
          <a:p>
            <a:r>
              <a:rPr lang="en-US" dirty="0"/>
              <a:t>Paul adapts his speech to his audience – and so should we</a:t>
            </a:r>
          </a:p>
          <a:p>
            <a:pPr lvl="1"/>
            <a:r>
              <a:rPr lang="en-US" dirty="0"/>
              <a:t>Paul probably spoke high Greek to these gentiles</a:t>
            </a:r>
          </a:p>
          <a:p>
            <a:pPr lvl="1"/>
            <a:r>
              <a:rPr lang="en-US" dirty="0"/>
              <a:t>You do not preach Old Testament nor Jesus to pagans</a:t>
            </a:r>
          </a:p>
          <a:p>
            <a:r>
              <a:rPr lang="en-US" b="1" dirty="0"/>
              <a:t>The Unknown God</a:t>
            </a:r>
            <a:r>
              <a:rPr lang="en-US" dirty="0"/>
              <a:t> is described as neuter (not masc. or fem.)</a:t>
            </a:r>
          </a:p>
          <a:p>
            <a:pPr lvl="1"/>
            <a:r>
              <a:rPr lang="en-US" b="1" dirty="0"/>
              <a:t>God is a Spirit</a:t>
            </a:r>
            <a:r>
              <a:rPr lang="en-US" dirty="0"/>
              <a:t>, and we are created in His nature, therefore temples made out of matter for Him to live in are foolish</a:t>
            </a:r>
          </a:p>
          <a:p>
            <a:pPr lvl="1"/>
            <a:r>
              <a:rPr lang="en-US" b="1" dirty="0"/>
              <a:t>God helps His men &amp; women</a:t>
            </a:r>
            <a:r>
              <a:rPr lang="en-US" dirty="0"/>
              <a:t>; they cannot help God.</a:t>
            </a:r>
          </a:p>
          <a:p>
            <a:pPr lvl="1"/>
            <a:r>
              <a:rPr lang="en-US" b="1" dirty="0"/>
              <a:t>God resurrects men</a:t>
            </a:r>
            <a:r>
              <a:rPr lang="en-US" dirty="0"/>
              <a:t>: He will someday resurrect us</a:t>
            </a:r>
          </a:p>
        </p:txBody>
      </p:sp>
    </p:spTree>
    <p:extLst>
      <p:ext uri="{BB962C8B-B14F-4D97-AF65-F5344CB8AC3E}">
        <p14:creationId xmlns:p14="http://schemas.microsoft.com/office/powerpoint/2010/main" val="19630399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0686"/>
            <a:ext cx="9143999" cy="857250"/>
          </a:xfrm>
        </p:spPr>
        <p:txBody>
          <a:bodyPr/>
          <a:lstStyle/>
          <a:p>
            <a:r>
              <a:rPr lang="en-US" dirty="0"/>
              <a:t>2</a:t>
            </a:r>
            <a:r>
              <a:rPr lang="en-US" baseline="30000" dirty="0"/>
              <a:t>nd</a:t>
            </a:r>
            <a:r>
              <a:rPr lang="en-US" dirty="0"/>
              <a:t> Missionary Journey - Athens </a:t>
            </a:r>
            <a:r>
              <a:rPr lang="en-US" sz="3200" dirty="0"/>
              <a:t>(17:22-34)</a:t>
            </a:r>
            <a:endParaRPr lang="en-US" dirty="0"/>
          </a:p>
        </p:txBody>
      </p:sp>
      <p:sp>
        <p:nvSpPr>
          <p:cNvPr id="3" name="Content Placeholder 2"/>
          <p:cNvSpPr>
            <a:spLocks noGrp="1"/>
          </p:cNvSpPr>
          <p:nvPr>
            <p:ph idx="1"/>
          </p:nvPr>
        </p:nvSpPr>
        <p:spPr>
          <a:xfrm>
            <a:off x="0" y="1281002"/>
            <a:ext cx="9143999" cy="3862498"/>
          </a:xfrm>
        </p:spPr>
        <p:txBody>
          <a:bodyPr>
            <a:normAutofit/>
          </a:bodyPr>
          <a:lstStyle/>
          <a:p>
            <a:r>
              <a:rPr lang="en-US" dirty="0"/>
              <a:t>Paul’s Areopagitica (17:22-31)</a:t>
            </a:r>
          </a:p>
          <a:p>
            <a:pPr lvl="1"/>
            <a:r>
              <a:rPr lang="en-US" dirty="0"/>
              <a:t>This was an Hellenistic speech without any Hebrew background</a:t>
            </a:r>
          </a:p>
          <a:p>
            <a:pPr lvl="1"/>
            <a:r>
              <a:rPr lang="en-US" dirty="0"/>
              <a:t>This speech was somewhat different than Romans 1</a:t>
            </a:r>
          </a:p>
          <a:p>
            <a:pPr lvl="1"/>
            <a:r>
              <a:rPr lang="en-US" dirty="0"/>
              <a:t>Please contrast the highly educated Jewish Beroeans to Greeks</a:t>
            </a:r>
          </a:p>
          <a:p>
            <a:pPr lvl="1"/>
            <a:r>
              <a:rPr lang="en-US" dirty="0"/>
              <a:t>The Divine Nature is not made of gold, silver, or stone</a:t>
            </a:r>
          </a:p>
          <a:p>
            <a:pPr lvl="2"/>
            <a:r>
              <a:rPr lang="en-US" dirty="0"/>
              <a:t>We too  are created in His image (not flesh and blood)</a:t>
            </a:r>
          </a:p>
          <a:p>
            <a:pPr lvl="1"/>
            <a:r>
              <a:rPr lang="en-US" dirty="0"/>
              <a:t>God will also judge all of us in the future through a resurrected man</a:t>
            </a:r>
          </a:p>
          <a:p>
            <a:pPr lvl="2"/>
            <a:r>
              <a:rPr lang="en-US" dirty="0"/>
              <a:t>This is the gospel message to a gentile audience</a:t>
            </a:r>
          </a:p>
          <a:p>
            <a:pPr lvl="1"/>
            <a:endParaRPr lang="en-US" dirty="0"/>
          </a:p>
          <a:p>
            <a:pPr lvl="2"/>
            <a:endParaRPr lang="en-US" dirty="0"/>
          </a:p>
          <a:p>
            <a:pPr lvl="2"/>
            <a:endParaRPr lang="en-US" dirty="0"/>
          </a:p>
          <a:p>
            <a:pPr lvl="2"/>
            <a:endParaRPr lang="en-US" dirty="0"/>
          </a:p>
          <a:p>
            <a:pPr lvl="2"/>
            <a:endParaRPr lang="en-US" dirty="0"/>
          </a:p>
          <a:p>
            <a:pPr lvl="1"/>
            <a:endParaRPr lang="en-US" dirty="0"/>
          </a:p>
        </p:txBody>
      </p:sp>
    </p:spTree>
    <p:extLst>
      <p:ext uri="{BB962C8B-B14F-4D97-AF65-F5344CB8AC3E}">
        <p14:creationId xmlns:p14="http://schemas.microsoft.com/office/powerpoint/2010/main" val="18455093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0686"/>
            <a:ext cx="9143999" cy="857250"/>
          </a:xfrm>
        </p:spPr>
        <p:txBody>
          <a:bodyPr/>
          <a:lstStyle/>
          <a:p>
            <a:r>
              <a:rPr lang="en-US" dirty="0"/>
              <a:t>2</a:t>
            </a:r>
            <a:r>
              <a:rPr lang="en-US" baseline="30000" dirty="0"/>
              <a:t>nd</a:t>
            </a:r>
            <a:r>
              <a:rPr lang="en-US" dirty="0"/>
              <a:t> Missionary Journey - Athens </a:t>
            </a:r>
            <a:r>
              <a:rPr lang="en-US" sz="3200" dirty="0"/>
              <a:t>(17:22-34)</a:t>
            </a:r>
            <a:endParaRPr lang="en-US" dirty="0"/>
          </a:p>
        </p:txBody>
      </p:sp>
      <p:sp>
        <p:nvSpPr>
          <p:cNvPr id="3" name="Content Placeholder 2"/>
          <p:cNvSpPr>
            <a:spLocks noGrp="1"/>
          </p:cNvSpPr>
          <p:nvPr>
            <p:ph idx="1"/>
          </p:nvPr>
        </p:nvSpPr>
        <p:spPr>
          <a:xfrm>
            <a:off x="0" y="1281002"/>
            <a:ext cx="9143999" cy="3862498"/>
          </a:xfrm>
        </p:spPr>
        <p:txBody>
          <a:bodyPr>
            <a:normAutofit/>
          </a:bodyPr>
          <a:lstStyle/>
          <a:p>
            <a:r>
              <a:rPr lang="en-US" dirty="0"/>
              <a:t>The Athenians’ Reaction (17:32-34)</a:t>
            </a:r>
          </a:p>
          <a:p>
            <a:pPr lvl="1"/>
            <a:r>
              <a:rPr lang="en-US" dirty="0"/>
              <a:t>They interrupted his speech / sermon</a:t>
            </a:r>
          </a:p>
          <a:p>
            <a:pPr lvl="1"/>
            <a:r>
              <a:rPr lang="en-US" dirty="0"/>
              <a:t>They had a problem with resurrection of the dead</a:t>
            </a:r>
          </a:p>
          <a:p>
            <a:pPr lvl="1"/>
            <a:r>
              <a:rPr lang="en-US" dirty="0"/>
              <a:t>Resurrection of the dead is a key element of Christianity</a:t>
            </a:r>
          </a:p>
          <a:p>
            <a:pPr lvl="1"/>
            <a:r>
              <a:rPr lang="en-US" dirty="0"/>
              <a:t>Some believed, but there is no record of new church formation</a:t>
            </a:r>
          </a:p>
          <a:p>
            <a:pPr lvl="2"/>
            <a:endParaRPr lang="en-US" dirty="0"/>
          </a:p>
          <a:p>
            <a:pPr lvl="2"/>
            <a:endParaRPr lang="en-US" dirty="0"/>
          </a:p>
          <a:p>
            <a:pPr lvl="2"/>
            <a:endParaRPr lang="en-US" dirty="0"/>
          </a:p>
          <a:p>
            <a:pPr lvl="2"/>
            <a:endParaRPr lang="en-US" dirty="0"/>
          </a:p>
          <a:p>
            <a:pPr lvl="1"/>
            <a:endParaRPr lang="en-US" dirty="0"/>
          </a:p>
        </p:txBody>
      </p:sp>
    </p:spTree>
    <p:extLst>
      <p:ext uri="{BB962C8B-B14F-4D97-AF65-F5344CB8AC3E}">
        <p14:creationId xmlns:p14="http://schemas.microsoft.com/office/powerpoint/2010/main" val="310159209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dirty="0"/>
              <a:t>2</a:t>
            </a:r>
            <a:r>
              <a:rPr lang="en-US" baseline="30000" dirty="0"/>
              <a:t>nd</a:t>
            </a:r>
            <a:r>
              <a:rPr lang="en-US" dirty="0"/>
              <a:t> Missionary Journey – Corinth </a:t>
            </a:r>
            <a:r>
              <a:rPr lang="en-US" sz="3200" dirty="0"/>
              <a:t>(18:1-17)</a:t>
            </a:r>
            <a:br>
              <a:rPr lang="en-US" sz="3200" dirty="0"/>
            </a:br>
            <a:r>
              <a:rPr lang="en-US" sz="2800" dirty="0"/>
              <a:t>Paul Arrives in Corinth (18-1-4) </a:t>
            </a:r>
            <a:endParaRPr lang="en-US" sz="3200" dirty="0"/>
          </a:p>
        </p:txBody>
      </p:sp>
      <p:sp>
        <p:nvSpPr>
          <p:cNvPr id="3" name="Content Placeholder 2"/>
          <p:cNvSpPr>
            <a:spLocks noGrp="1"/>
          </p:cNvSpPr>
          <p:nvPr>
            <p:ph idx="1"/>
          </p:nvPr>
        </p:nvSpPr>
        <p:spPr>
          <a:xfrm>
            <a:off x="0" y="1578634"/>
            <a:ext cx="9143999" cy="3502324"/>
          </a:xfrm>
        </p:spPr>
        <p:txBody>
          <a:bodyPr>
            <a:normAutofit fontScale="92500"/>
          </a:bodyPr>
          <a:lstStyle/>
          <a:p>
            <a:r>
              <a:rPr lang="en-US" dirty="0"/>
              <a:t>Paul chose missionary locations that were centers of trade &amp; people.  </a:t>
            </a:r>
          </a:p>
          <a:p>
            <a:r>
              <a:rPr lang="en-US" dirty="0"/>
              <a:t>Paul met Priscilla &amp; Aquila there.  </a:t>
            </a:r>
          </a:p>
          <a:p>
            <a:pPr lvl="1"/>
            <a:r>
              <a:rPr lang="en-US" dirty="0"/>
              <a:t>They were also tentmakers (workers of leather).  </a:t>
            </a:r>
          </a:p>
          <a:p>
            <a:pPr lvl="1"/>
            <a:r>
              <a:rPr lang="en-US" dirty="0"/>
              <a:t>They (actually all Jews) had been expelled by Rome by Claudius (18:2-3)</a:t>
            </a:r>
          </a:p>
          <a:p>
            <a:pPr lvl="1"/>
            <a:r>
              <a:rPr lang="en-US" dirty="0"/>
              <a:t>Prisca (formal name) is often mentioned at the end of Paul’s Epistles.  She/they may have written Hebrews.</a:t>
            </a:r>
          </a:p>
          <a:p>
            <a:r>
              <a:rPr lang="en-US" dirty="0"/>
              <a:t>Rome was uniquely Christianized – Jews had been expelled from Rome by Claudius - only gentiles remained.</a:t>
            </a:r>
          </a:p>
        </p:txBody>
      </p:sp>
    </p:spTree>
    <p:extLst>
      <p:ext uri="{BB962C8B-B14F-4D97-AF65-F5344CB8AC3E}">
        <p14:creationId xmlns:p14="http://schemas.microsoft.com/office/powerpoint/2010/main" val="311956047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dirty="0"/>
              <a:t>2</a:t>
            </a:r>
            <a:r>
              <a:rPr lang="en-US" baseline="30000" dirty="0"/>
              <a:t>nd</a:t>
            </a:r>
            <a:r>
              <a:rPr lang="en-US" dirty="0"/>
              <a:t> Missionary Journey – Corinth </a:t>
            </a:r>
            <a:r>
              <a:rPr lang="en-US" sz="3200" dirty="0"/>
              <a:t>(18:1-17)</a:t>
            </a:r>
            <a:br>
              <a:rPr lang="en-US" sz="3200" dirty="0"/>
            </a:br>
            <a:r>
              <a:rPr lang="en-US" sz="2800" dirty="0"/>
              <a:t>Paul Spends 18 Months in Corinth (18:5-11) </a:t>
            </a:r>
            <a:endParaRPr lang="en-US" dirty="0"/>
          </a:p>
        </p:txBody>
      </p:sp>
      <p:sp>
        <p:nvSpPr>
          <p:cNvPr id="3" name="Content Placeholder 2"/>
          <p:cNvSpPr>
            <a:spLocks noGrp="1"/>
          </p:cNvSpPr>
          <p:nvPr>
            <p:ph idx="1"/>
          </p:nvPr>
        </p:nvSpPr>
        <p:spPr>
          <a:xfrm>
            <a:off x="77638" y="1431985"/>
            <a:ext cx="9066361" cy="3711515"/>
          </a:xfrm>
        </p:spPr>
        <p:txBody>
          <a:bodyPr>
            <a:normAutofit lnSpcReduction="10000"/>
          </a:bodyPr>
          <a:lstStyle/>
          <a:p>
            <a:r>
              <a:rPr lang="en-US" dirty="0"/>
              <a:t>Paul devoted/absorbed/compelled himself (full-time) to preaching</a:t>
            </a:r>
          </a:p>
          <a:p>
            <a:pPr lvl="1"/>
            <a:r>
              <a:rPr lang="en-US" dirty="0"/>
              <a:t>Silas and Timothy joined him there (from Thessalonica)</a:t>
            </a:r>
          </a:p>
          <a:p>
            <a:pPr lvl="1"/>
            <a:r>
              <a:rPr lang="en-US" dirty="0"/>
              <a:t>Paul received support from Philippi and was able to preach full-time</a:t>
            </a:r>
          </a:p>
          <a:p>
            <a:r>
              <a:rPr lang="en-US" dirty="0"/>
              <a:t>Paul went to the Jews first, then after rejection went to gentiles</a:t>
            </a:r>
          </a:p>
          <a:p>
            <a:pPr lvl="1"/>
            <a:r>
              <a:rPr lang="en-US" dirty="0"/>
              <a:t>Paul made significant Jewish converts, including head of Synagogue</a:t>
            </a:r>
          </a:p>
          <a:p>
            <a:pPr lvl="1"/>
            <a:r>
              <a:rPr lang="en-US" dirty="0"/>
              <a:t>This resulted in significant Jewish opposition</a:t>
            </a:r>
          </a:p>
        </p:txBody>
      </p:sp>
    </p:spTree>
    <p:extLst>
      <p:ext uri="{BB962C8B-B14F-4D97-AF65-F5344CB8AC3E}">
        <p14:creationId xmlns:p14="http://schemas.microsoft.com/office/powerpoint/2010/main" val="84712121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6264"/>
            <a:ext cx="9144000" cy="1086927"/>
          </a:xfrm>
        </p:spPr>
        <p:txBody>
          <a:bodyPr/>
          <a:lstStyle/>
          <a:p>
            <a:r>
              <a:rPr lang="en-US" dirty="0"/>
              <a:t>2</a:t>
            </a:r>
            <a:r>
              <a:rPr lang="en-US" baseline="30000" dirty="0"/>
              <a:t>nd</a:t>
            </a:r>
            <a:r>
              <a:rPr lang="en-US" dirty="0"/>
              <a:t> Missionary Journey – Corinth </a:t>
            </a:r>
            <a:r>
              <a:rPr lang="en-US" sz="3200" dirty="0"/>
              <a:t>(18:1-17)</a:t>
            </a:r>
            <a:br>
              <a:rPr lang="en-US" sz="3200" dirty="0"/>
            </a:br>
            <a:r>
              <a:rPr lang="en-US" sz="2800" dirty="0"/>
              <a:t>The “New Faith” is Judged (18:5-11) </a:t>
            </a:r>
            <a:endParaRPr lang="en-US" dirty="0"/>
          </a:p>
        </p:txBody>
      </p:sp>
      <p:sp>
        <p:nvSpPr>
          <p:cNvPr id="3" name="Content Placeholder 2"/>
          <p:cNvSpPr>
            <a:spLocks noGrp="1"/>
          </p:cNvSpPr>
          <p:nvPr>
            <p:ph idx="1"/>
          </p:nvPr>
        </p:nvSpPr>
        <p:spPr>
          <a:xfrm>
            <a:off x="0" y="1561381"/>
            <a:ext cx="9144000" cy="3582119"/>
          </a:xfrm>
        </p:spPr>
        <p:txBody>
          <a:bodyPr>
            <a:normAutofit lnSpcReduction="10000"/>
          </a:bodyPr>
          <a:lstStyle/>
          <a:p>
            <a:r>
              <a:rPr lang="en-US" b="1" dirty="0"/>
              <a:t>The “new faith” </a:t>
            </a:r>
            <a:r>
              <a:rPr lang="en-US" dirty="0"/>
              <a:t>is brought to a civilian court – it is judged acceptable under Roman Law</a:t>
            </a:r>
          </a:p>
          <a:p>
            <a:r>
              <a:rPr lang="en-US" dirty="0" err="1"/>
              <a:t>Gallio</a:t>
            </a:r>
            <a:r>
              <a:rPr lang="en-US" dirty="0"/>
              <a:t> realizes the difference between the “New Faith” and the political interest of the state</a:t>
            </a:r>
          </a:p>
          <a:p>
            <a:pPr lvl="1"/>
            <a:r>
              <a:rPr lang="en-US" dirty="0"/>
              <a:t>The status of Christianity has subtly changed</a:t>
            </a:r>
          </a:p>
          <a:p>
            <a:pPr lvl="1"/>
            <a:r>
              <a:rPr lang="en-US" dirty="0"/>
              <a:t>Later Roman rulers will judge Christianity more harshly</a:t>
            </a:r>
          </a:p>
          <a:p>
            <a:r>
              <a:rPr lang="en-US" dirty="0"/>
              <a:t>Today we often intertwine country and religion – and fail to recognize the “New Faith” is independent of country</a:t>
            </a:r>
          </a:p>
          <a:p>
            <a:pPr lvl="2"/>
            <a:endParaRPr lang="en-US" dirty="0"/>
          </a:p>
          <a:p>
            <a:pPr lvl="2"/>
            <a:endParaRPr lang="en-US" dirty="0"/>
          </a:p>
        </p:txBody>
      </p:sp>
    </p:spTree>
    <p:extLst>
      <p:ext uri="{BB962C8B-B14F-4D97-AF65-F5344CB8AC3E}">
        <p14:creationId xmlns:p14="http://schemas.microsoft.com/office/powerpoint/2010/main" val="214314382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3999" cy="857250"/>
          </a:xfrm>
        </p:spPr>
        <p:txBody>
          <a:bodyPr/>
          <a:lstStyle/>
          <a:p>
            <a:r>
              <a:rPr lang="en-US" dirty="0"/>
              <a:t>2</a:t>
            </a:r>
            <a:r>
              <a:rPr lang="en-US" baseline="30000" dirty="0"/>
              <a:t>nd</a:t>
            </a:r>
            <a:r>
              <a:rPr lang="en-US" dirty="0"/>
              <a:t> Missionary Journey – Corinth </a:t>
            </a:r>
            <a:r>
              <a:rPr lang="en-US" sz="3200" dirty="0"/>
              <a:t>(18:1-17)</a:t>
            </a:r>
            <a:br>
              <a:rPr lang="en-US" sz="3200" dirty="0"/>
            </a:br>
            <a:r>
              <a:rPr lang="en-US" sz="2800" dirty="0"/>
              <a:t>Paul Before Gallio (18:12-17) </a:t>
            </a:r>
            <a:endParaRPr lang="en-US" dirty="0"/>
          </a:p>
        </p:txBody>
      </p:sp>
      <p:sp>
        <p:nvSpPr>
          <p:cNvPr id="3" name="Content Placeholder 2"/>
          <p:cNvSpPr>
            <a:spLocks noGrp="1"/>
          </p:cNvSpPr>
          <p:nvPr>
            <p:ph idx="1"/>
          </p:nvPr>
        </p:nvSpPr>
        <p:spPr>
          <a:xfrm>
            <a:off x="0" y="1535502"/>
            <a:ext cx="9143999" cy="3607998"/>
          </a:xfrm>
        </p:spPr>
        <p:txBody>
          <a:bodyPr>
            <a:normAutofit/>
          </a:bodyPr>
          <a:lstStyle/>
          <a:p>
            <a:r>
              <a:rPr lang="en-US" dirty="0"/>
              <a:t>Gallio was a Roman proconsul, and as such his rulings would have had empire-wise implications</a:t>
            </a:r>
          </a:p>
          <a:p>
            <a:r>
              <a:rPr lang="en-US" dirty="0"/>
              <a:t>The charge was that Christianity was not a religion recognized by Roman Law </a:t>
            </a:r>
            <a:r>
              <a:rPr lang="en-US" i="1" dirty="0"/>
              <a:t>collegium </a:t>
            </a:r>
            <a:r>
              <a:rPr lang="en-US" i="1" dirty="0" err="1"/>
              <a:t>licitum</a:t>
            </a:r>
            <a:r>
              <a:rPr lang="en-US" i="1" dirty="0"/>
              <a:t> </a:t>
            </a:r>
            <a:r>
              <a:rPr lang="en-US" dirty="0"/>
              <a:t>and therefore illegal</a:t>
            </a:r>
          </a:p>
          <a:p>
            <a:r>
              <a:rPr lang="en-US" dirty="0" err="1"/>
              <a:t>Gallio</a:t>
            </a:r>
            <a:r>
              <a:rPr lang="en-US" dirty="0"/>
              <a:t> ruled it was a variation of Judaism and not a Roman concern</a:t>
            </a:r>
          </a:p>
          <a:p>
            <a:r>
              <a:rPr lang="en-US" dirty="0"/>
              <a:t>This ruling (Christian apologetic) gave Christians legal relief for 10 years</a:t>
            </a:r>
          </a:p>
        </p:txBody>
      </p:sp>
    </p:spTree>
    <p:extLst>
      <p:ext uri="{BB962C8B-B14F-4D97-AF65-F5344CB8AC3E}">
        <p14:creationId xmlns:p14="http://schemas.microsoft.com/office/powerpoint/2010/main" val="238082357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dirty="0"/>
              <a:t>2</a:t>
            </a:r>
            <a:r>
              <a:rPr lang="en-US" baseline="30000" dirty="0"/>
              <a:t>nd</a:t>
            </a:r>
            <a:r>
              <a:rPr lang="en-US" dirty="0"/>
              <a:t> Missionary Journey – Ephesus </a:t>
            </a:r>
            <a:br>
              <a:rPr lang="en-US" dirty="0"/>
            </a:br>
            <a:r>
              <a:rPr lang="en-US" sz="2800" dirty="0"/>
              <a:t>Hasty Visit (18:18-21) </a:t>
            </a:r>
          </a:p>
        </p:txBody>
      </p:sp>
      <p:sp>
        <p:nvSpPr>
          <p:cNvPr id="3" name="Content Placeholder 2"/>
          <p:cNvSpPr>
            <a:spLocks noGrp="1"/>
          </p:cNvSpPr>
          <p:nvPr>
            <p:ph idx="1"/>
          </p:nvPr>
        </p:nvSpPr>
        <p:spPr>
          <a:xfrm>
            <a:off x="0" y="1281002"/>
            <a:ext cx="9143999" cy="3862498"/>
          </a:xfrm>
        </p:spPr>
        <p:txBody>
          <a:bodyPr>
            <a:normAutofit lnSpcReduction="10000"/>
          </a:bodyPr>
          <a:lstStyle/>
          <a:p>
            <a:r>
              <a:rPr lang="en-US" dirty="0"/>
              <a:t>Ephesus is 4</a:t>
            </a:r>
            <a:r>
              <a:rPr lang="en-US" baseline="30000" dirty="0"/>
              <a:t>th</a:t>
            </a:r>
            <a:r>
              <a:rPr lang="en-US" dirty="0"/>
              <a:t> largest city in Roman Empire – major port city</a:t>
            </a:r>
          </a:p>
          <a:p>
            <a:pPr lvl="1"/>
            <a:r>
              <a:rPr lang="en-US" dirty="0"/>
              <a:t>Estimated to have 250,000 people</a:t>
            </a:r>
          </a:p>
          <a:p>
            <a:pPr lvl="1"/>
            <a:r>
              <a:rPr lang="en-US" dirty="0"/>
              <a:t>Site of Temple of Artemis, one of the 7 wonders of the world.</a:t>
            </a:r>
          </a:p>
          <a:p>
            <a:r>
              <a:rPr lang="en-US" dirty="0"/>
              <a:t>Paul, perhaps encouraged by judicial ruling, cuts hair</a:t>
            </a:r>
          </a:p>
          <a:p>
            <a:r>
              <a:rPr lang="en-US" dirty="0"/>
              <a:t>Paul was in a hurry to get back to Jerusalem, perhaps Passover</a:t>
            </a:r>
          </a:p>
          <a:p>
            <a:pPr lvl="1"/>
            <a:r>
              <a:rPr lang="en-US" dirty="0"/>
              <a:t>He left Priscilla, Aquila, &amp; Timothy in Ephesus</a:t>
            </a:r>
          </a:p>
          <a:p>
            <a:pPr lvl="1"/>
            <a:r>
              <a:rPr lang="en-US" dirty="0"/>
              <a:t>He perhaps was laying groundwork for future ministry here</a:t>
            </a:r>
          </a:p>
          <a:p>
            <a:pPr lvl="1"/>
            <a:r>
              <a:rPr lang="en-US" dirty="0"/>
              <a:t>See how his ministry team now included a woman, Priscilla</a:t>
            </a:r>
          </a:p>
        </p:txBody>
      </p:sp>
    </p:spTree>
    <p:extLst>
      <p:ext uri="{BB962C8B-B14F-4D97-AF65-F5344CB8AC3E}">
        <p14:creationId xmlns:p14="http://schemas.microsoft.com/office/powerpoint/2010/main" val="365256476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638" y="69011"/>
            <a:ext cx="8968879" cy="994218"/>
          </a:xfrm>
        </p:spPr>
        <p:txBody>
          <a:bodyPr/>
          <a:lstStyle/>
          <a:p>
            <a:r>
              <a:rPr lang="en-US" dirty="0"/>
              <a:t>2</a:t>
            </a:r>
            <a:r>
              <a:rPr lang="en-US" baseline="30000" dirty="0"/>
              <a:t>nd</a:t>
            </a:r>
            <a:r>
              <a:rPr lang="en-US" dirty="0"/>
              <a:t> Missionary Journey – Ending</a:t>
            </a:r>
            <a:br>
              <a:rPr lang="en-US" dirty="0"/>
            </a:br>
            <a:r>
              <a:rPr lang="en-US" sz="2800" dirty="0"/>
              <a:t>Brief Visit to Judaea and Syria (18:22-23)</a:t>
            </a:r>
            <a:r>
              <a:rPr lang="en-US" sz="3600" dirty="0"/>
              <a:t> </a:t>
            </a:r>
            <a:endParaRPr lang="en-US" dirty="0"/>
          </a:p>
        </p:txBody>
      </p:sp>
      <p:sp>
        <p:nvSpPr>
          <p:cNvPr id="3" name="Content Placeholder 2"/>
          <p:cNvSpPr>
            <a:spLocks noGrp="1"/>
          </p:cNvSpPr>
          <p:nvPr>
            <p:ph idx="1"/>
          </p:nvPr>
        </p:nvSpPr>
        <p:spPr>
          <a:xfrm>
            <a:off x="0" y="1535502"/>
            <a:ext cx="9046517" cy="3607998"/>
          </a:xfrm>
        </p:spPr>
        <p:txBody>
          <a:bodyPr>
            <a:normAutofit/>
          </a:bodyPr>
          <a:lstStyle/>
          <a:p>
            <a:r>
              <a:rPr lang="en-US" dirty="0"/>
              <a:t>Paul visited the mother church in Jerusalem</a:t>
            </a:r>
          </a:p>
          <a:p>
            <a:r>
              <a:rPr lang="en-US" dirty="0"/>
              <a:t>Paul then went down to the church in Antioch, &amp; surrounding territories, strengthening the young churches</a:t>
            </a:r>
          </a:p>
          <a:p>
            <a:r>
              <a:rPr lang="en-US" dirty="0"/>
              <a:t>Luke covered a 1500 mile journey in a single sentence</a:t>
            </a:r>
          </a:p>
        </p:txBody>
      </p:sp>
    </p:spTree>
    <p:extLst>
      <p:ext uri="{BB962C8B-B14F-4D97-AF65-F5344CB8AC3E}">
        <p14:creationId xmlns:p14="http://schemas.microsoft.com/office/powerpoint/2010/main" val="56932440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3rd Missionary Journey – Background</a:t>
            </a:r>
            <a:endParaRPr lang="en-US" b="1" dirty="0"/>
          </a:p>
        </p:txBody>
      </p:sp>
      <p:sp>
        <p:nvSpPr>
          <p:cNvPr id="3" name="Content Placeholder 2"/>
          <p:cNvSpPr>
            <a:spLocks noGrp="1"/>
          </p:cNvSpPr>
          <p:nvPr>
            <p:ph idx="1"/>
          </p:nvPr>
        </p:nvSpPr>
        <p:spPr>
          <a:xfrm>
            <a:off x="0" y="1281002"/>
            <a:ext cx="9143999" cy="3862498"/>
          </a:xfrm>
        </p:spPr>
        <p:txBody>
          <a:bodyPr>
            <a:normAutofit fontScale="92500" lnSpcReduction="20000"/>
          </a:bodyPr>
          <a:lstStyle/>
          <a:p>
            <a:r>
              <a:rPr lang="en-US" dirty="0"/>
              <a:t>Apollos (18:24-28)</a:t>
            </a:r>
          </a:p>
          <a:p>
            <a:pPr lvl="1"/>
            <a:r>
              <a:rPr lang="en-US" dirty="0"/>
              <a:t>A great Jewish scholar preacher, full of the Spirit of God</a:t>
            </a:r>
          </a:p>
          <a:p>
            <a:pPr lvl="1"/>
            <a:r>
              <a:rPr lang="en-US" b="1" dirty="0"/>
              <a:t>Priscilla </a:t>
            </a:r>
            <a:r>
              <a:rPr lang="en-US" dirty="0"/>
              <a:t>&amp; Aquila taught him about “The Way”</a:t>
            </a:r>
          </a:p>
          <a:p>
            <a:pPr lvl="2"/>
            <a:r>
              <a:rPr lang="en-US" dirty="0"/>
              <a:t>Others were at work preparing for extended Ephesus ministry</a:t>
            </a:r>
          </a:p>
          <a:p>
            <a:pPr lvl="1"/>
            <a:r>
              <a:rPr lang="en-US" dirty="0"/>
              <a:t>We also take people aside &amp; teach them privately instead of publically</a:t>
            </a:r>
          </a:p>
          <a:p>
            <a:pPr lvl="1"/>
            <a:r>
              <a:rPr lang="en-US" dirty="0"/>
              <a:t>The early church (and today) have great effective preachers who are not fully informed about Jesus</a:t>
            </a:r>
          </a:p>
          <a:p>
            <a:pPr lvl="1"/>
            <a:r>
              <a:rPr lang="en-US" dirty="0"/>
              <a:t>Apollos is sent back to Greece, Paul will later encounter him in 1 Cor 1-4, 3:9, 16:12</a:t>
            </a:r>
          </a:p>
          <a:p>
            <a:pPr lvl="1"/>
            <a:r>
              <a:rPr lang="en-US" dirty="0"/>
              <a:t>Summary:  Potential preachers are taught privately, sent by the church to new places, &amp; do great work.  There is mutual encouragement.</a:t>
            </a:r>
          </a:p>
          <a:p>
            <a:pPr lvl="2"/>
            <a:endParaRPr lang="en-US" dirty="0"/>
          </a:p>
        </p:txBody>
      </p:sp>
    </p:spTree>
    <p:extLst>
      <p:ext uri="{BB962C8B-B14F-4D97-AF65-F5344CB8AC3E}">
        <p14:creationId xmlns:p14="http://schemas.microsoft.com/office/powerpoint/2010/main" val="141404762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3rd Missionary Journey – Ephesus</a:t>
            </a:r>
            <a:endParaRPr lang="en-US" b="1" dirty="0"/>
          </a:p>
        </p:txBody>
      </p:sp>
      <p:sp>
        <p:nvSpPr>
          <p:cNvPr id="3" name="Content Placeholder 2"/>
          <p:cNvSpPr>
            <a:spLocks noGrp="1"/>
          </p:cNvSpPr>
          <p:nvPr>
            <p:ph idx="1"/>
          </p:nvPr>
        </p:nvSpPr>
        <p:spPr>
          <a:xfrm>
            <a:off x="0" y="1281002"/>
            <a:ext cx="9143999" cy="3862498"/>
          </a:xfrm>
        </p:spPr>
        <p:txBody>
          <a:bodyPr>
            <a:normAutofit/>
          </a:bodyPr>
          <a:lstStyle/>
          <a:p>
            <a:r>
              <a:rPr lang="en-US" dirty="0"/>
              <a:t>Christian Ephesian Apologetic Summary</a:t>
            </a:r>
          </a:p>
          <a:p>
            <a:pPr lvl="1">
              <a:buFont typeface="+mj-lt"/>
              <a:buAutoNum type="arabicPeriod"/>
            </a:pPr>
            <a:r>
              <a:rPr lang="en-US" dirty="0"/>
              <a:t>Ephesus shows Christianity is superior to paganism</a:t>
            </a:r>
          </a:p>
          <a:p>
            <a:pPr lvl="1">
              <a:buFont typeface="+mj-lt"/>
              <a:buAutoNum type="arabicPeriod"/>
            </a:pPr>
            <a:r>
              <a:rPr lang="en-US" dirty="0"/>
              <a:t>Not a threat to Roman order</a:t>
            </a:r>
          </a:p>
          <a:p>
            <a:pPr lvl="1">
              <a:buFont typeface="+mj-lt"/>
              <a:buAutoNum type="arabicPeriod"/>
            </a:pPr>
            <a:r>
              <a:rPr lang="en-US" dirty="0"/>
              <a:t>Paul has non-Christian friends in high places</a:t>
            </a:r>
          </a:p>
          <a:p>
            <a:pPr lvl="1">
              <a:buFont typeface="+mj-lt"/>
              <a:buAutoNum type="arabicPeriod"/>
            </a:pPr>
            <a:r>
              <a:rPr lang="en-US" dirty="0"/>
              <a:t>Pagan opposition is weak and confused</a:t>
            </a:r>
          </a:p>
          <a:p>
            <a:pPr lvl="2"/>
            <a:endParaRPr lang="en-US" dirty="0"/>
          </a:p>
        </p:txBody>
      </p:sp>
    </p:spTree>
    <p:extLst>
      <p:ext uri="{BB962C8B-B14F-4D97-AF65-F5344CB8AC3E}">
        <p14:creationId xmlns:p14="http://schemas.microsoft.com/office/powerpoint/2010/main" val="29872571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3rd Missionary Journey – Ephesus</a:t>
            </a:r>
            <a:endParaRPr lang="en-US" b="1" dirty="0"/>
          </a:p>
        </p:txBody>
      </p:sp>
      <p:sp>
        <p:nvSpPr>
          <p:cNvPr id="3" name="Content Placeholder 2"/>
          <p:cNvSpPr>
            <a:spLocks noGrp="1"/>
          </p:cNvSpPr>
          <p:nvPr>
            <p:ph idx="1"/>
          </p:nvPr>
        </p:nvSpPr>
        <p:spPr>
          <a:xfrm>
            <a:off x="0" y="1281002"/>
            <a:ext cx="9143999" cy="3862498"/>
          </a:xfrm>
        </p:spPr>
        <p:txBody>
          <a:bodyPr>
            <a:normAutofit lnSpcReduction="10000"/>
          </a:bodyPr>
          <a:lstStyle/>
          <a:p>
            <a:r>
              <a:rPr lang="en-US" dirty="0"/>
              <a:t>Paul and the Twelve Disciples of Ephesus (19:1-7)</a:t>
            </a:r>
          </a:p>
          <a:p>
            <a:pPr lvl="2"/>
            <a:r>
              <a:rPr lang="en-US" dirty="0"/>
              <a:t>Water baptism is not enough, we need Spirit Baptism</a:t>
            </a:r>
          </a:p>
          <a:p>
            <a:pPr lvl="2"/>
            <a:r>
              <a:rPr lang="en-US" dirty="0"/>
              <a:t>All those baptized by John the Baptist needed to be rebaptized</a:t>
            </a:r>
          </a:p>
          <a:p>
            <a:pPr lvl="2"/>
            <a:r>
              <a:rPr lang="en-US" dirty="0"/>
              <a:t>There is no Acts pattern to spirit coming before or after baptism</a:t>
            </a:r>
          </a:p>
          <a:p>
            <a:pPr lvl="2"/>
            <a:r>
              <a:rPr lang="en-US" dirty="0"/>
              <a:t>John the Baptist did preach the Spirit sent by Jesus (Luke 3:15-16)</a:t>
            </a:r>
          </a:p>
          <a:p>
            <a:pPr lvl="2"/>
            <a:r>
              <a:rPr lang="en-US" dirty="0"/>
              <a:t>Only case of rebaptism in the entire NT</a:t>
            </a:r>
          </a:p>
          <a:p>
            <a:pPr lvl="2"/>
            <a:r>
              <a:rPr lang="en-US" dirty="0"/>
              <a:t>Spirit of Baptism of believers is the norm in the NT, no exceptions</a:t>
            </a:r>
          </a:p>
          <a:p>
            <a:pPr lvl="2"/>
            <a:r>
              <a:rPr lang="en-US" dirty="0"/>
              <a:t>Baptism and Laying On of Hands are truly significant events</a:t>
            </a:r>
          </a:p>
          <a:p>
            <a:pPr lvl="1"/>
            <a:r>
              <a:rPr lang="en-US" dirty="0"/>
              <a:t>Both Apollos &amp; the Ephesian Disciples needed further instruction</a:t>
            </a:r>
          </a:p>
          <a:p>
            <a:pPr lvl="2"/>
            <a:endParaRPr lang="en-US" dirty="0"/>
          </a:p>
        </p:txBody>
      </p:sp>
    </p:spTree>
    <p:extLst>
      <p:ext uri="{BB962C8B-B14F-4D97-AF65-F5344CB8AC3E}">
        <p14:creationId xmlns:p14="http://schemas.microsoft.com/office/powerpoint/2010/main" val="374663127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3rd Missionary Journey – Ephesus</a:t>
            </a:r>
          </a:p>
        </p:txBody>
      </p:sp>
      <p:sp>
        <p:nvSpPr>
          <p:cNvPr id="3" name="Content Placeholder 2"/>
          <p:cNvSpPr>
            <a:spLocks noGrp="1"/>
          </p:cNvSpPr>
          <p:nvPr>
            <p:ph idx="1"/>
          </p:nvPr>
        </p:nvSpPr>
        <p:spPr>
          <a:xfrm>
            <a:off x="178257" y="1281002"/>
            <a:ext cx="8868260" cy="3862498"/>
          </a:xfrm>
        </p:spPr>
        <p:txBody>
          <a:bodyPr>
            <a:normAutofit fontScale="92500" lnSpcReduction="20000"/>
          </a:bodyPr>
          <a:lstStyle/>
          <a:p>
            <a:r>
              <a:rPr lang="en-US" dirty="0"/>
              <a:t>Paul preached first in the synagogue for 3 months (19:8)</a:t>
            </a:r>
          </a:p>
          <a:p>
            <a:pPr lvl="1"/>
            <a:r>
              <a:rPr lang="en-US" dirty="0"/>
              <a:t>Most people in the synagogue hardened themselves against The Way</a:t>
            </a:r>
          </a:p>
          <a:p>
            <a:r>
              <a:rPr lang="en-US" dirty="0"/>
              <a:t>The Lecture Hall of </a:t>
            </a:r>
            <a:r>
              <a:rPr lang="en-US" dirty="0" err="1"/>
              <a:t>Tyrannus</a:t>
            </a:r>
            <a:r>
              <a:rPr lang="en-US" dirty="0"/>
              <a:t> (19:8-10)</a:t>
            </a:r>
          </a:p>
          <a:p>
            <a:pPr lvl="1"/>
            <a:r>
              <a:rPr lang="en-US" dirty="0"/>
              <a:t>Ephesus was like all other cities, go to Jews, rejection, persecution, some believe, and birth of new Christian church</a:t>
            </a:r>
          </a:p>
          <a:p>
            <a:pPr lvl="1"/>
            <a:r>
              <a:rPr lang="en-US" dirty="0"/>
              <a:t>Paul was preaching in a lecture hall, not a synagogue</a:t>
            </a:r>
          </a:p>
          <a:p>
            <a:pPr lvl="1"/>
            <a:r>
              <a:rPr lang="en-US" dirty="0"/>
              <a:t>Paul preached for two years in Ephesus</a:t>
            </a:r>
          </a:p>
          <a:p>
            <a:pPr lvl="1"/>
            <a:r>
              <a:rPr lang="en-US" dirty="0"/>
              <a:t>Paul’s preaching was accompanied by many miracles</a:t>
            </a:r>
          </a:p>
          <a:p>
            <a:pPr lvl="1"/>
            <a:r>
              <a:rPr lang="en-US" dirty="0"/>
              <a:t>Apparently Paul’s companions, such as Epaphras, preached in surrounding cities, perhaps establishing the 7 Revelation churches</a:t>
            </a:r>
          </a:p>
        </p:txBody>
      </p:sp>
    </p:spTree>
    <p:extLst>
      <p:ext uri="{BB962C8B-B14F-4D97-AF65-F5344CB8AC3E}">
        <p14:creationId xmlns:p14="http://schemas.microsoft.com/office/powerpoint/2010/main" val="377164095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3rd Missionary Journey – Ephesus</a:t>
            </a:r>
          </a:p>
        </p:txBody>
      </p:sp>
      <p:sp>
        <p:nvSpPr>
          <p:cNvPr id="3" name="Content Placeholder 2"/>
          <p:cNvSpPr>
            <a:spLocks noGrp="1"/>
          </p:cNvSpPr>
          <p:nvPr>
            <p:ph idx="1"/>
          </p:nvPr>
        </p:nvSpPr>
        <p:spPr>
          <a:xfrm>
            <a:off x="178257" y="1281002"/>
            <a:ext cx="8868260" cy="3862498"/>
          </a:xfrm>
        </p:spPr>
        <p:txBody>
          <a:bodyPr>
            <a:normAutofit lnSpcReduction="10000"/>
          </a:bodyPr>
          <a:lstStyle/>
          <a:p>
            <a:r>
              <a:rPr lang="en-US" dirty="0"/>
              <a:t>Conflict with the Magicians (19:11-19)</a:t>
            </a:r>
          </a:p>
          <a:p>
            <a:pPr lvl="1"/>
            <a:r>
              <a:rPr lang="en-US" dirty="0"/>
              <a:t>Ephesus was a center for dark magical demonic arts</a:t>
            </a:r>
          </a:p>
          <a:p>
            <a:pPr lvl="1"/>
            <a:r>
              <a:rPr lang="en-US" dirty="0"/>
              <a:t>Colossians was written to show Jesus and His church was stronger than the rulers, principalities, and powers (dark angels)</a:t>
            </a:r>
          </a:p>
          <a:p>
            <a:pPr lvl="1"/>
            <a:r>
              <a:rPr lang="en-US" dirty="0"/>
              <a:t>God can speak to those that believe in magic using their language (Paul also became a better magician)</a:t>
            </a:r>
          </a:p>
          <a:p>
            <a:pPr lvl="1"/>
            <a:r>
              <a:rPr lang="en-US" dirty="0"/>
              <a:t>Paul displayed God’s power, magicians try to use (force) God</a:t>
            </a:r>
          </a:p>
          <a:p>
            <a:pPr lvl="1"/>
            <a:r>
              <a:rPr lang="en-US" dirty="0"/>
              <a:t>God speaks through His pastors and teachers today using the language of todays cultures</a:t>
            </a:r>
          </a:p>
          <a:p>
            <a:pPr lvl="1"/>
            <a:endParaRPr lang="en-US" dirty="0"/>
          </a:p>
          <a:p>
            <a:pPr lvl="2"/>
            <a:endParaRPr lang="en-US" dirty="0"/>
          </a:p>
        </p:txBody>
      </p:sp>
    </p:spTree>
    <p:extLst>
      <p:ext uri="{BB962C8B-B14F-4D97-AF65-F5344CB8AC3E}">
        <p14:creationId xmlns:p14="http://schemas.microsoft.com/office/powerpoint/2010/main" val="250420104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3rd Missionary Journey – Ephesus</a:t>
            </a:r>
          </a:p>
        </p:txBody>
      </p:sp>
      <p:sp>
        <p:nvSpPr>
          <p:cNvPr id="3" name="Content Placeholder 2"/>
          <p:cNvSpPr>
            <a:spLocks noGrp="1"/>
          </p:cNvSpPr>
          <p:nvPr>
            <p:ph idx="1"/>
          </p:nvPr>
        </p:nvSpPr>
        <p:spPr>
          <a:xfrm>
            <a:off x="178257" y="1281002"/>
            <a:ext cx="8868260" cy="3862498"/>
          </a:xfrm>
        </p:spPr>
        <p:txBody>
          <a:bodyPr>
            <a:normAutofit/>
          </a:bodyPr>
          <a:lstStyle/>
          <a:p>
            <a:r>
              <a:rPr lang="en-US" dirty="0"/>
              <a:t>Ephesus (18:18-19:20)</a:t>
            </a:r>
          </a:p>
          <a:p>
            <a:pPr lvl="1"/>
            <a:r>
              <a:rPr lang="en-US" dirty="0"/>
              <a:t>Further Progress Report (19:20)</a:t>
            </a:r>
          </a:p>
          <a:p>
            <a:pPr lvl="2"/>
            <a:r>
              <a:rPr lang="en-US" dirty="0"/>
              <a:t>This fifth progress report shows a mightily growing church</a:t>
            </a:r>
          </a:p>
          <a:p>
            <a:pPr lvl="1"/>
            <a:endParaRPr lang="en-US" dirty="0"/>
          </a:p>
          <a:p>
            <a:pPr lvl="2"/>
            <a:endParaRPr lang="en-US" dirty="0"/>
          </a:p>
        </p:txBody>
      </p:sp>
    </p:spTree>
    <p:extLst>
      <p:ext uri="{BB962C8B-B14F-4D97-AF65-F5344CB8AC3E}">
        <p14:creationId xmlns:p14="http://schemas.microsoft.com/office/powerpoint/2010/main" val="155790257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Plans to Visit Rome, His Arrest, &amp; Journey </a:t>
            </a:r>
          </a:p>
        </p:txBody>
      </p:sp>
      <p:sp>
        <p:nvSpPr>
          <p:cNvPr id="3" name="Content Placeholder 2"/>
          <p:cNvSpPr>
            <a:spLocks noGrp="1"/>
          </p:cNvSpPr>
          <p:nvPr>
            <p:ph idx="1"/>
          </p:nvPr>
        </p:nvSpPr>
        <p:spPr>
          <a:xfrm>
            <a:off x="0" y="1325880"/>
            <a:ext cx="9143999" cy="3817620"/>
          </a:xfrm>
        </p:spPr>
        <p:txBody>
          <a:bodyPr>
            <a:normAutofit fontScale="92500" lnSpcReduction="10000"/>
          </a:bodyPr>
          <a:lstStyle/>
          <a:p>
            <a:pPr>
              <a:spcAft>
                <a:spcPts val="1400"/>
              </a:spcAft>
            </a:pPr>
            <a:r>
              <a:rPr lang="en-US" dirty="0">
                <a:hlinkClick r:id="" action="ppaction://hlinkshowjump?jump=nextslide"/>
              </a:rPr>
              <a:t>He Prepares to Leave for Ephesus for Macedonia &amp; Achaia (19:21-20:6)</a:t>
            </a:r>
            <a:endParaRPr lang="en-US" dirty="0"/>
          </a:p>
          <a:p>
            <a:pPr>
              <a:spcAft>
                <a:spcPts val="1400"/>
              </a:spcAft>
            </a:pPr>
            <a:r>
              <a:rPr lang="en-US" dirty="0">
                <a:hlinkClick r:id="rId2" action="ppaction://hlinksldjump"/>
              </a:rPr>
              <a:t>The Journey to Jerusalem (20:7-21:16)</a:t>
            </a:r>
            <a:endParaRPr lang="en-US" dirty="0"/>
          </a:p>
          <a:p>
            <a:pPr>
              <a:spcAft>
                <a:spcPts val="1400"/>
              </a:spcAft>
            </a:pPr>
            <a:r>
              <a:rPr lang="en-US" dirty="0">
                <a:hlinkClick r:id="rId3" action="ppaction://hlinksldjump"/>
              </a:rPr>
              <a:t>Paul at Jerusalem (21:17-23:30)</a:t>
            </a:r>
            <a:endParaRPr lang="en-US" dirty="0"/>
          </a:p>
          <a:p>
            <a:pPr>
              <a:spcAft>
                <a:spcPts val="1400"/>
              </a:spcAft>
            </a:pPr>
            <a:r>
              <a:rPr lang="en-US" dirty="0"/>
              <a:t>Paul at Caesarea (23:31-26:32)</a:t>
            </a:r>
          </a:p>
          <a:p>
            <a:pPr>
              <a:spcAft>
                <a:spcPts val="1400"/>
              </a:spcAft>
            </a:pPr>
            <a:r>
              <a:rPr lang="en-US" dirty="0"/>
              <a:t>Paul’s Voyage and Shipwreck (27:1-44)</a:t>
            </a:r>
          </a:p>
          <a:p>
            <a:pPr>
              <a:spcAft>
                <a:spcPts val="1400"/>
              </a:spcAft>
            </a:pPr>
            <a:r>
              <a:rPr lang="en-US" dirty="0"/>
              <a:t>Winter in Malta (28:1-10)</a:t>
            </a:r>
          </a:p>
          <a:p>
            <a:pPr>
              <a:spcAft>
                <a:spcPts val="1400"/>
              </a:spcAft>
            </a:pPr>
            <a:r>
              <a:rPr lang="en-US" dirty="0"/>
              <a:t>Rome at Last (28:11-31)</a:t>
            </a:r>
          </a:p>
          <a:p>
            <a:pPr>
              <a:spcAft>
                <a:spcPts val="1400"/>
              </a:spcAft>
            </a:pPr>
            <a:r>
              <a:rPr lang="en-US" dirty="0">
                <a:hlinkClick r:id="rId4" action="ppaction://hlinksldjump"/>
              </a:rPr>
              <a:t>Return to Main Outline</a:t>
            </a:r>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Plans to Visit Rome, His Arrest, &amp; Journey </a:t>
            </a:r>
          </a:p>
        </p:txBody>
      </p:sp>
      <p:sp>
        <p:nvSpPr>
          <p:cNvPr id="3" name="Content Placeholder 2"/>
          <p:cNvSpPr>
            <a:spLocks noGrp="1"/>
          </p:cNvSpPr>
          <p:nvPr>
            <p:ph idx="1"/>
          </p:nvPr>
        </p:nvSpPr>
        <p:spPr/>
        <p:txBody>
          <a:bodyPr>
            <a:normAutofit/>
          </a:bodyPr>
          <a:lstStyle/>
          <a:p>
            <a:pPr>
              <a:spcAft>
                <a:spcPts val="1400"/>
              </a:spcAft>
            </a:pPr>
            <a:r>
              <a:rPr lang="en-US" dirty="0"/>
              <a:t>He Prepares to Leave for Ephesus for Macedonia &amp; Achaia (19:21-20:6)</a:t>
            </a:r>
          </a:p>
          <a:p>
            <a:pPr lvl="1">
              <a:spcAft>
                <a:spcPts val="1400"/>
              </a:spcAft>
            </a:pPr>
            <a:r>
              <a:rPr lang="en-US" dirty="0"/>
              <a:t>Paul Makes Plans for the Future (19:21-22)</a:t>
            </a:r>
          </a:p>
          <a:p>
            <a:pPr lvl="2">
              <a:spcAft>
                <a:spcPts val="1400"/>
              </a:spcAft>
            </a:pPr>
            <a:r>
              <a:rPr lang="en-US" dirty="0"/>
              <a:t>Paul had transitioned from a traveling missionary to a preacher in Ephesus, and wished to resume his former missionary life</a:t>
            </a:r>
          </a:p>
          <a:p>
            <a:pPr lvl="2">
              <a:spcAft>
                <a:spcPts val="1400"/>
              </a:spcAft>
            </a:pPr>
            <a:r>
              <a:rPr lang="en-US" dirty="0"/>
              <a:t>Others had settled Egypt, the East, Rome etc.</a:t>
            </a:r>
          </a:p>
          <a:p>
            <a:pPr lvl="2">
              <a:spcAft>
                <a:spcPts val="1400"/>
              </a:spcAft>
            </a:pPr>
            <a:r>
              <a:rPr lang="en-US" dirty="0"/>
              <a:t>Spain is the next great planned target</a:t>
            </a:r>
          </a:p>
          <a:p>
            <a:pPr lvl="2">
              <a:spcAft>
                <a:spcPts val="1400"/>
              </a:spcAft>
            </a:pPr>
            <a:r>
              <a:rPr lang="en-US" dirty="0"/>
              <a:t>Paul needed to take his collection for the Saints back to Jerusalem</a:t>
            </a:r>
          </a:p>
        </p:txBody>
      </p:sp>
    </p:spTree>
    <p:extLst>
      <p:ext uri="{BB962C8B-B14F-4D97-AF65-F5344CB8AC3E}">
        <p14:creationId xmlns:p14="http://schemas.microsoft.com/office/powerpoint/2010/main" val="166463817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3rd Missionary Journey – Ephesus</a:t>
            </a:r>
          </a:p>
        </p:txBody>
      </p:sp>
      <p:sp>
        <p:nvSpPr>
          <p:cNvPr id="3" name="Content Placeholder 2"/>
          <p:cNvSpPr>
            <a:spLocks noGrp="1"/>
          </p:cNvSpPr>
          <p:nvPr>
            <p:ph idx="1"/>
          </p:nvPr>
        </p:nvSpPr>
        <p:spPr>
          <a:xfrm>
            <a:off x="178257" y="1281002"/>
            <a:ext cx="8868260" cy="3862498"/>
          </a:xfrm>
        </p:spPr>
        <p:txBody>
          <a:bodyPr>
            <a:normAutofit fontScale="92500" lnSpcReduction="10000"/>
          </a:bodyPr>
          <a:lstStyle/>
          <a:p>
            <a:r>
              <a:rPr lang="en-US" dirty="0"/>
              <a:t>The Riot at Ephesus (19:23-41)</a:t>
            </a:r>
          </a:p>
          <a:p>
            <a:pPr lvl="1">
              <a:spcAft>
                <a:spcPts val="1400"/>
              </a:spcAft>
            </a:pPr>
            <a:r>
              <a:rPr lang="en-US" dirty="0"/>
              <a:t>The Temple to Artemis is huge – larger than a football field and largest temple in Greco-Roman world.  It was one of the 7 wonders of the ancient world</a:t>
            </a:r>
          </a:p>
          <a:p>
            <a:pPr lvl="1">
              <a:spcAft>
                <a:spcPts val="1400"/>
              </a:spcAft>
            </a:pPr>
            <a:r>
              <a:rPr lang="en-US" dirty="0"/>
              <a:t>Christianity is challenging those who make statues &amp; worship idols</a:t>
            </a:r>
          </a:p>
          <a:p>
            <a:pPr lvl="1">
              <a:spcAft>
                <a:spcPts val="1400"/>
              </a:spcAft>
            </a:pPr>
            <a:r>
              <a:rPr lang="en-US" dirty="0"/>
              <a:t>This causes a huge turmoil in the community</a:t>
            </a:r>
          </a:p>
          <a:p>
            <a:pPr lvl="1">
              <a:spcAft>
                <a:spcPts val="1400"/>
              </a:spcAft>
            </a:pPr>
            <a:r>
              <a:rPr lang="en-US" dirty="0"/>
              <a:t>Financial gain and religion together are powerful combinations</a:t>
            </a:r>
          </a:p>
          <a:p>
            <a:pPr lvl="1">
              <a:spcAft>
                <a:spcPts val="1400"/>
              </a:spcAft>
            </a:pPr>
            <a:r>
              <a:rPr lang="en-US" dirty="0"/>
              <a:t>This is the 4</a:t>
            </a:r>
            <a:r>
              <a:rPr lang="en-US" baseline="30000" dirty="0"/>
              <a:t>th</a:t>
            </a:r>
            <a:r>
              <a:rPr lang="en-US" dirty="0"/>
              <a:t> story in Luke about collision of Christianity &amp; pagan religions</a:t>
            </a:r>
          </a:p>
          <a:p>
            <a:pPr lvl="1">
              <a:spcAft>
                <a:spcPts val="1400"/>
              </a:spcAft>
            </a:pPr>
            <a:endParaRPr lang="en-US" dirty="0"/>
          </a:p>
        </p:txBody>
      </p:sp>
    </p:spTree>
    <p:extLst>
      <p:ext uri="{BB962C8B-B14F-4D97-AF65-F5344CB8AC3E}">
        <p14:creationId xmlns:p14="http://schemas.microsoft.com/office/powerpoint/2010/main" val="203671057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257" y="151451"/>
            <a:ext cx="8868260" cy="4992049"/>
          </a:xfrm>
        </p:spPr>
        <p:txBody>
          <a:bodyPr>
            <a:normAutofit/>
          </a:bodyPr>
          <a:lstStyle/>
          <a:p>
            <a:r>
              <a:rPr lang="en-US" dirty="0"/>
              <a:t>The Temple to Artemis is larger than a football field - largest temple in Greco-Roman world- one of the 7 wonders of the ancient world</a:t>
            </a:r>
          </a:p>
        </p:txBody>
      </p:sp>
      <p:pic>
        <p:nvPicPr>
          <p:cNvPr id="4" name="Picture 3" descr="templeofartemis.gif.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7882" y="1333500"/>
            <a:ext cx="6604000" cy="3810000"/>
          </a:xfrm>
          <a:prstGeom prst="rect">
            <a:avLst/>
          </a:prstGeom>
        </p:spPr>
      </p:pic>
    </p:spTree>
    <p:extLst>
      <p:ext uri="{BB962C8B-B14F-4D97-AF65-F5344CB8AC3E}">
        <p14:creationId xmlns:p14="http://schemas.microsoft.com/office/powerpoint/2010/main" val="358098800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3rd Missionary Journey – Ephesus </a:t>
            </a:r>
          </a:p>
        </p:txBody>
      </p:sp>
      <p:sp>
        <p:nvSpPr>
          <p:cNvPr id="3" name="Content Placeholder 2"/>
          <p:cNvSpPr>
            <a:spLocks noGrp="1"/>
          </p:cNvSpPr>
          <p:nvPr>
            <p:ph idx="1"/>
          </p:nvPr>
        </p:nvSpPr>
        <p:spPr>
          <a:xfrm>
            <a:off x="178257" y="1281002"/>
            <a:ext cx="8868260" cy="3862498"/>
          </a:xfrm>
        </p:spPr>
        <p:txBody>
          <a:bodyPr>
            <a:normAutofit/>
          </a:bodyPr>
          <a:lstStyle/>
          <a:p>
            <a:r>
              <a:rPr lang="en-US" dirty="0"/>
              <a:t>The Riot at Ephesus (19:23-41)</a:t>
            </a:r>
          </a:p>
          <a:p>
            <a:pPr lvl="1">
              <a:spcAft>
                <a:spcPts val="1400"/>
              </a:spcAft>
            </a:pPr>
            <a:r>
              <a:rPr lang="en-US" dirty="0"/>
              <a:t>Three main points about “The Way” emphasized</a:t>
            </a:r>
          </a:p>
          <a:p>
            <a:pPr lvl="2">
              <a:spcAft>
                <a:spcPts val="1400"/>
              </a:spcAft>
              <a:buFont typeface="+mj-lt"/>
              <a:buAutoNum type="arabicParenR"/>
            </a:pPr>
            <a:r>
              <a:rPr lang="en-US" dirty="0"/>
              <a:t>It reacts against a pagan cult</a:t>
            </a:r>
          </a:p>
          <a:p>
            <a:pPr lvl="2">
              <a:spcAft>
                <a:spcPts val="1400"/>
              </a:spcAft>
              <a:buFont typeface="+mj-lt"/>
              <a:buAutoNum type="arabicParenR"/>
            </a:pPr>
            <a:r>
              <a:rPr lang="en-US" dirty="0"/>
              <a:t>It does not insult other gods and temples (subtle)</a:t>
            </a:r>
          </a:p>
          <a:p>
            <a:pPr lvl="2">
              <a:spcAft>
                <a:spcPts val="1400"/>
              </a:spcAft>
              <a:buFont typeface="+mj-lt"/>
              <a:buAutoNum type="arabicParenR"/>
            </a:pPr>
            <a:r>
              <a:rPr lang="en-US" dirty="0"/>
              <a:t>Christianity has a right to exist</a:t>
            </a:r>
          </a:p>
          <a:p>
            <a:pPr lvl="1">
              <a:spcAft>
                <a:spcPts val="1400"/>
              </a:spcAft>
            </a:pPr>
            <a:endParaRPr lang="en-US" dirty="0"/>
          </a:p>
        </p:txBody>
      </p:sp>
    </p:spTree>
    <p:extLst>
      <p:ext uri="{BB962C8B-B14F-4D97-AF65-F5344CB8AC3E}">
        <p14:creationId xmlns:p14="http://schemas.microsoft.com/office/powerpoint/2010/main" val="137196705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3rd Missionary Journey – Ephesus</a:t>
            </a:r>
          </a:p>
        </p:txBody>
      </p:sp>
      <p:sp>
        <p:nvSpPr>
          <p:cNvPr id="3" name="Content Placeholder 2"/>
          <p:cNvSpPr>
            <a:spLocks noGrp="1"/>
          </p:cNvSpPr>
          <p:nvPr>
            <p:ph idx="1"/>
          </p:nvPr>
        </p:nvSpPr>
        <p:spPr>
          <a:xfrm>
            <a:off x="178256" y="1281002"/>
            <a:ext cx="8965743" cy="3862498"/>
          </a:xfrm>
        </p:spPr>
        <p:txBody>
          <a:bodyPr>
            <a:normAutofit fontScale="92500" lnSpcReduction="20000"/>
          </a:bodyPr>
          <a:lstStyle/>
          <a:p>
            <a:r>
              <a:rPr lang="en-US" dirty="0"/>
              <a:t>Demonstration at the Theater (19:29-34)</a:t>
            </a:r>
          </a:p>
          <a:p>
            <a:pPr lvl="1">
              <a:spcAft>
                <a:spcPts val="1400"/>
              </a:spcAft>
            </a:pPr>
            <a:r>
              <a:rPr lang="en-US" dirty="0"/>
              <a:t>The charges against “The Way” were :  1 Profit, 2 gods made with hands are not real gods, and 3 Artemis and the silversmiths may fall into disrepute.</a:t>
            </a:r>
          </a:p>
          <a:p>
            <a:pPr lvl="1">
              <a:spcAft>
                <a:spcPts val="1400"/>
              </a:spcAft>
            </a:pPr>
            <a:r>
              <a:rPr lang="en-US" dirty="0"/>
              <a:t>The demonstration had an anti-Jewish flavor (Jews did not worship the goddess Artemis)</a:t>
            </a:r>
          </a:p>
          <a:p>
            <a:pPr lvl="1">
              <a:spcAft>
                <a:spcPts val="1400"/>
              </a:spcAft>
            </a:pPr>
            <a:r>
              <a:rPr lang="en-US" dirty="0"/>
              <a:t>The Way is associated with Judaism, &amp; anti-Jewish persecution at stake</a:t>
            </a:r>
          </a:p>
          <a:p>
            <a:pPr lvl="1">
              <a:spcAft>
                <a:spcPts val="1400"/>
              </a:spcAft>
            </a:pPr>
            <a:r>
              <a:rPr lang="en-US" dirty="0"/>
              <a:t>Many did not know why they were there – a mob scene</a:t>
            </a:r>
          </a:p>
          <a:p>
            <a:r>
              <a:rPr lang="en-US" dirty="0"/>
              <a:t>The Town Clerk calms the agitation (19:35-41)</a:t>
            </a:r>
          </a:p>
          <a:p>
            <a:pPr lvl="1">
              <a:spcAft>
                <a:spcPts val="1400"/>
              </a:spcAft>
            </a:pPr>
            <a:r>
              <a:rPr lang="en-US" dirty="0"/>
              <a:t>The civil authorities were not against Christians at this time</a:t>
            </a:r>
          </a:p>
          <a:p>
            <a:pPr lvl="1">
              <a:spcAft>
                <a:spcPts val="1400"/>
              </a:spcAft>
            </a:pPr>
            <a:endParaRPr lang="en-US" dirty="0"/>
          </a:p>
          <a:p>
            <a:pPr lvl="1">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373771924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869" y="1"/>
            <a:ext cx="9151386" cy="827154"/>
          </a:xfrm>
        </p:spPr>
        <p:txBody>
          <a:bodyPr/>
          <a:lstStyle/>
          <a:p>
            <a:r>
              <a:rPr lang="en-US" dirty="0"/>
              <a:t>Theater at Ephesus holds 24,000 people</a:t>
            </a:r>
          </a:p>
        </p:txBody>
      </p:sp>
      <p:sp>
        <p:nvSpPr>
          <p:cNvPr id="3" name="Content Placeholder 2"/>
          <p:cNvSpPr>
            <a:spLocks noGrp="1"/>
          </p:cNvSpPr>
          <p:nvPr>
            <p:ph idx="1"/>
          </p:nvPr>
        </p:nvSpPr>
        <p:spPr>
          <a:xfrm>
            <a:off x="178256" y="1281002"/>
            <a:ext cx="8965743" cy="3862498"/>
          </a:xfrm>
        </p:spPr>
        <p:txBody>
          <a:bodyPr>
            <a:normAutofit/>
          </a:bodyPr>
          <a:lstStyle/>
          <a:p>
            <a:pPr lvl="1">
              <a:spcAft>
                <a:spcPts val="1400"/>
              </a:spcAft>
            </a:pPr>
            <a:endParaRPr lang="en-US" dirty="0"/>
          </a:p>
          <a:p>
            <a:pPr lvl="1">
              <a:spcAft>
                <a:spcPts val="1400"/>
              </a:spcAft>
            </a:pPr>
            <a:endParaRPr lang="en-US" dirty="0"/>
          </a:p>
          <a:p>
            <a:pPr lvl="1">
              <a:spcAft>
                <a:spcPts val="1400"/>
              </a:spcAft>
            </a:pPr>
            <a:endParaRPr lang="en-US" dirty="0"/>
          </a:p>
        </p:txBody>
      </p:sp>
      <p:pic>
        <p:nvPicPr>
          <p:cNvPr id="5" name="Picture 4"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6249" y="785213"/>
            <a:ext cx="5767799" cy="4320282"/>
          </a:xfrm>
          <a:prstGeom prst="rect">
            <a:avLst/>
          </a:prstGeom>
        </p:spPr>
      </p:pic>
    </p:spTree>
    <p:extLst>
      <p:ext uri="{BB962C8B-B14F-4D97-AF65-F5344CB8AC3E}">
        <p14:creationId xmlns:p14="http://schemas.microsoft.com/office/powerpoint/2010/main" val="166566087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dirty="0"/>
              <a:t>3rd Missionary Journey – Ephesus Summary</a:t>
            </a:r>
          </a:p>
        </p:txBody>
      </p:sp>
      <p:sp>
        <p:nvSpPr>
          <p:cNvPr id="3" name="Content Placeholder 2"/>
          <p:cNvSpPr>
            <a:spLocks noGrp="1"/>
          </p:cNvSpPr>
          <p:nvPr>
            <p:ph idx="1"/>
          </p:nvPr>
        </p:nvSpPr>
        <p:spPr>
          <a:xfrm>
            <a:off x="178256" y="1281002"/>
            <a:ext cx="8965743" cy="3862498"/>
          </a:xfrm>
        </p:spPr>
        <p:txBody>
          <a:bodyPr>
            <a:normAutofit lnSpcReduction="10000"/>
          </a:bodyPr>
          <a:lstStyle/>
          <a:p>
            <a:r>
              <a:rPr lang="en-US" dirty="0"/>
              <a:t>Paul preached and taught in one spot for two years</a:t>
            </a:r>
          </a:p>
          <a:p>
            <a:r>
              <a:rPr lang="en-US" dirty="0"/>
              <a:t>He changed the culture of the entire area around Ephesus</a:t>
            </a:r>
          </a:p>
          <a:p>
            <a:pPr lvl="1"/>
            <a:r>
              <a:rPr lang="en-US" dirty="0"/>
              <a:t>The temple worship of Artemis was greatly impacted</a:t>
            </a:r>
          </a:p>
          <a:p>
            <a:pPr lvl="1"/>
            <a:r>
              <a:rPr lang="en-US" dirty="0"/>
              <a:t>The silversmith trade was greatly impacted</a:t>
            </a:r>
          </a:p>
          <a:p>
            <a:pPr lvl="1"/>
            <a:r>
              <a:rPr lang="en-US" dirty="0"/>
              <a:t>Magic arts was greatly impacted</a:t>
            </a:r>
          </a:p>
          <a:p>
            <a:pPr lvl="1"/>
            <a:r>
              <a:rPr lang="en-US" dirty="0"/>
              <a:t>Huge numbers of books burned implying civilization had changed</a:t>
            </a:r>
          </a:p>
          <a:p>
            <a:pPr lvl="1"/>
            <a:r>
              <a:rPr lang="en-US" dirty="0"/>
              <a:t>New churches founded at Colossae, Laodicea etc.</a:t>
            </a:r>
          </a:p>
          <a:p>
            <a:pPr lvl="1"/>
            <a:r>
              <a:rPr lang="en-US" dirty="0"/>
              <a:t>Repercussions – time for other personalities to carry on</a:t>
            </a:r>
          </a:p>
          <a:p>
            <a:pPr lvl="1"/>
            <a:endParaRPr lang="en-US" dirty="0"/>
          </a:p>
          <a:p>
            <a:endParaRPr lang="en-US" dirty="0"/>
          </a:p>
          <a:p>
            <a:pPr lvl="1">
              <a:spcAft>
                <a:spcPts val="1400"/>
              </a:spcAft>
            </a:pPr>
            <a:endParaRPr lang="en-US" dirty="0"/>
          </a:p>
          <a:p>
            <a:pPr lvl="1">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37347987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Plans to Visit Rome, His Arrest, &amp; Journey </a:t>
            </a:r>
          </a:p>
        </p:txBody>
      </p:sp>
      <p:sp>
        <p:nvSpPr>
          <p:cNvPr id="3" name="Content Placeholder 2"/>
          <p:cNvSpPr>
            <a:spLocks noGrp="1"/>
          </p:cNvSpPr>
          <p:nvPr>
            <p:ph idx="1"/>
          </p:nvPr>
        </p:nvSpPr>
        <p:spPr>
          <a:xfrm>
            <a:off x="178256" y="1281002"/>
            <a:ext cx="8965743" cy="3862498"/>
          </a:xfrm>
        </p:spPr>
        <p:txBody>
          <a:bodyPr>
            <a:normAutofit fontScale="92500" lnSpcReduction="10000"/>
          </a:bodyPr>
          <a:lstStyle/>
          <a:p>
            <a:r>
              <a:rPr lang="en-US" dirty="0"/>
              <a:t>Paul visits Macedonia and Greece (20:1-6)</a:t>
            </a:r>
          </a:p>
          <a:p>
            <a:pPr lvl="1">
              <a:spcAft>
                <a:spcPts val="1400"/>
              </a:spcAft>
            </a:pPr>
            <a:r>
              <a:rPr lang="en-US" dirty="0"/>
              <a:t>Paul had already planned to leave Ephesus &amp; go to Jerusalem, perhaps from 55 to late 56 (1 Cor 16:8)</a:t>
            </a:r>
          </a:p>
          <a:p>
            <a:pPr lvl="2">
              <a:spcAft>
                <a:spcPts val="1400"/>
              </a:spcAft>
            </a:pPr>
            <a:r>
              <a:rPr lang="en-US" dirty="0"/>
              <a:t>They visited their new churches along the way for short periods of time</a:t>
            </a:r>
          </a:p>
          <a:p>
            <a:pPr lvl="2">
              <a:spcAft>
                <a:spcPts val="1400"/>
              </a:spcAft>
            </a:pPr>
            <a:r>
              <a:rPr lang="en-US" dirty="0"/>
              <a:t>Most were Hellenistic Jews</a:t>
            </a:r>
          </a:p>
          <a:p>
            <a:pPr lvl="2">
              <a:spcAft>
                <a:spcPts val="1400"/>
              </a:spcAft>
            </a:pPr>
            <a:r>
              <a:rPr lang="en-US" dirty="0"/>
              <a:t>Paul perhaps wrote and sent Romans during this time (Corinth)</a:t>
            </a:r>
          </a:p>
          <a:p>
            <a:pPr lvl="1">
              <a:spcAft>
                <a:spcPts val="1400"/>
              </a:spcAft>
            </a:pPr>
            <a:r>
              <a:rPr lang="en-US" dirty="0"/>
              <a:t>Acts now uses “we” implying Luke accompanied them</a:t>
            </a:r>
          </a:p>
          <a:p>
            <a:pPr lvl="1">
              <a:spcAft>
                <a:spcPts val="1400"/>
              </a:spcAft>
            </a:pPr>
            <a:r>
              <a:rPr lang="en-US" dirty="0"/>
              <a:t>Missionaries today best start new churches, remain their a few years, &amp; move on to new locations</a:t>
            </a:r>
          </a:p>
        </p:txBody>
      </p:sp>
    </p:spTree>
    <p:extLst>
      <p:ext uri="{BB962C8B-B14F-4D97-AF65-F5344CB8AC3E}">
        <p14:creationId xmlns:p14="http://schemas.microsoft.com/office/powerpoint/2010/main" val="209882071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815732"/>
          </a:xfrm>
        </p:spPr>
        <p:txBody>
          <a:bodyPr/>
          <a:lstStyle/>
          <a:p>
            <a:r>
              <a:rPr lang="en-US" sz="3200" dirty="0"/>
              <a:t>Paul Plans to Visit Rome, His Arrest, &amp; Journey </a:t>
            </a:r>
          </a:p>
        </p:txBody>
      </p:sp>
      <p:sp>
        <p:nvSpPr>
          <p:cNvPr id="3" name="Content Placeholder 2"/>
          <p:cNvSpPr>
            <a:spLocks noGrp="1"/>
          </p:cNvSpPr>
          <p:nvPr>
            <p:ph idx="1"/>
          </p:nvPr>
        </p:nvSpPr>
        <p:spPr>
          <a:xfrm>
            <a:off x="178257" y="815733"/>
            <a:ext cx="8868260" cy="4327767"/>
          </a:xfrm>
        </p:spPr>
        <p:txBody>
          <a:bodyPr>
            <a:normAutofit fontScale="85000" lnSpcReduction="20000"/>
          </a:bodyPr>
          <a:lstStyle/>
          <a:p>
            <a:r>
              <a:rPr lang="en-US" dirty="0"/>
              <a:t>Paul visits Macedonia and Greece (20:1-6)</a:t>
            </a:r>
          </a:p>
          <a:p>
            <a:pPr lvl="1"/>
            <a:r>
              <a:rPr lang="en-US" dirty="0"/>
              <a:t>This journey may have taken 2 to 3 years</a:t>
            </a:r>
          </a:p>
          <a:p>
            <a:pPr lvl="1">
              <a:spcAft>
                <a:spcPts val="1400"/>
              </a:spcAft>
            </a:pPr>
            <a:r>
              <a:rPr lang="en-US" dirty="0"/>
              <a:t>Paul &amp; companions were collecting an offering for Jerusalem</a:t>
            </a:r>
          </a:p>
          <a:p>
            <a:pPr lvl="2">
              <a:spcAft>
                <a:spcPts val="1400"/>
              </a:spcAft>
            </a:pPr>
            <a:r>
              <a:rPr lang="en-US" dirty="0"/>
              <a:t>Seven delegates accompanied him, mostly of Greek origin representing the various churches giving the offering</a:t>
            </a:r>
          </a:p>
          <a:p>
            <a:pPr lvl="3">
              <a:spcAft>
                <a:spcPts val="1400"/>
              </a:spcAft>
            </a:pPr>
            <a:r>
              <a:rPr lang="en-US" dirty="0"/>
              <a:t>Macedonia – </a:t>
            </a:r>
            <a:r>
              <a:rPr lang="en-US" dirty="0" err="1"/>
              <a:t>Sopater</a:t>
            </a:r>
            <a:r>
              <a:rPr lang="en-US" dirty="0"/>
              <a:t>, Aristarchus, and </a:t>
            </a:r>
            <a:r>
              <a:rPr lang="en-US" dirty="0" err="1"/>
              <a:t>Secundus</a:t>
            </a:r>
            <a:endParaRPr lang="en-US" dirty="0"/>
          </a:p>
          <a:p>
            <a:pPr lvl="3">
              <a:spcAft>
                <a:spcPts val="1400"/>
              </a:spcAft>
            </a:pPr>
            <a:r>
              <a:rPr lang="en-US" dirty="0"/>
              <a:t>Asia – Tychicus and </a:t>
            </a:r>
            <a:r>
              <a:rPr lang="en-US" dirty="0" err="1"/>
              <a:t>Trophimus</a:t>
            </a:r>
            <a:endParaRPr lang="en-US" dirty="0"/>
          </a:p>
          <a:p>
            <a:pPr lvl="3">
              <a:spcAft>
                <a:spcPts val="1400"/>
              </a:spcAft>
            </a:pPr>
            <a:r>
              <a:rPr lang="en-US" dirty="0"/>
              <a:t>Galatia – Gaius the </a:t>
            </a:r>
            <a:r>
              <a:rPr lang="en-US" dirty="0" err="1"/>
              <a:t>Derbaean</a:t>
            </a:r>
            <a:endParaRPr lang="en-US" dirty="0"/>
          </a:p>
          <a:p>
            <a:pPr lvl="3">
              <a:spcAft>
                <a:spcPts val="1400"/>
              </a:spcAft>
            </a:pPr>
            <a:r>
              <a:rPr lang="en-US" dirty="0"/>
              <a:t>Timothy was from Galatia but was Paul’s junior colleague</a:t>
            </a:r>
          </a:p>
          <a:p>
            <a:pPr lvl="3">
              <a:spcAft>
                <a:spcPts val="1400"/>
              </a:spcAft>
            </a:pPr>
            <a:r>
              <a:rPr lang="en-US" dirty="0"/>
              <a:t>Rom 16:16 alludes to the group accompanying him</a:t>
            </a:r>
          </a:p>
          <a:p>
            <a:pPr lvl="2">
              <a:spcAft>
                <a:spcPts val="1400"/>
              </a:spcAft>
            </a:pPr>
            <a:r>
              <a:rPr lang="en-US" dirty="0"/>
              <a:t>Paul surely was collecting monies for Jerusalem (24:17; Rom 15:25-26; 2 Cor 8:16-24) </a:t>
            </a:r>
          </a:p>
        </p:txBody>
      </p:sp>
    </p:spTree>
    <p:extLst>
      <p:ext uri="{BB962C8B-B14F-4D97-AF65-F5344CB8AC3E}">
        <p14:creationId xmlns:p14="http://schemas.microsoft.com/office/powerpoint/2010/main" val="326084084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815732"/>
          </a:xfrm>
        </p:spPr>
        <p:txBody>
          <a:bodyPr/>
          <a:lstStyle/>
          <a:p>
            <a:r>
              <a:rPr lang="en-US" sz="3200" dirty="0"/>
              <a:t>Paul Plans to Visit Rome, His Arrest, &amp; Journey </a:t>
            </a:r>
          </a:p>
        </p:txBody>
      </p:sp>
      <p:sp>
        <p:nvSpPr>
          <p:cNvPr id="3" name="Content Placeholder 2"/>
          <p:cNvSpPr>
            <a:spLocks noGrp="1"/>
          </p:cNvSpPr>
          <p:nvPr>
            <p:ph idx="1"/>
          </p:nvPr>
        </p:nvSpPr>
        <p:spPr>
          <a:xfrm>
            <a:off x="178257" y="815733"/>
            <a:ext cx="8868260" cy="4327767"/>
          </a:xfrm>
        </p:spPr>
        <p:txBody>
          <a:bodyPr>
            <a:normAutofit/>
          </a:bodyPr>
          <a:lstStyle/>
          <a:p>
            <a:r>
              <a:rPr lang="en-US" dirty="0"/>
              <a:t>Paul visits Macedonia and Greece (20:1-6)</a:t>
            </a:r>
          </a:p>
          <a:p>
            <a:pPr lvl="1">
              <a:spcAft>
                <a:spcPts val="1400"/>
              </a:spcAft>
            </a:pPr>
            <a:r>
              <a:rPr lang="en-US" dirty="0"/>
              <a:t>Paul set sail from </a:t>
            </a:r>
            <a:r>
              <a:rPr lang="en-US" dirty="0" err="1"/>
              <a:t>Phillipi</a:t>
            </a:r>
            <a:r>
              <a:rPr lang="en-US" dirty="0"/>
              <a:t> at feast of unleavened bread (April 7 to 14 in A.D. 57)</a:t>
            </a:r>
          </a:p>
          <a:p>
            <a:pPr lvl="1">
              <a:spcAft>
                <a:spcPts val="1400"/>
              </a:spcAft>
            </a:pPr>
            <a:r>
              <a:rPr lang="en-US" dirty="0"/>
              <a:t>This means the collection would arrive on Pentecost seven weeks later</a:t>
            </a:r>
          </a:p>
        </p:txBody>
      </p:sp>
    </p:spTree>
    <p:extLst>
      <p:ext uri="{BB962C8B-B14F-4D97-AF65-F5344CB8AC3E}">
        <p14:creationId xmlns:p14="http://schemas.microsoft.com/office/powerpoint/2010/main" val="284380470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0"/>
            <a:ext cx="8868260" cy="939641"/>
          </a:xfrm>
        </p:spPr>
        <p:txBody>
          <a:bodyPr/>
          <a:lstStyle/>
          <a:p>
            <a:r>
              <a:rPr lang="en-US" sz="3200" dirty="0"/>
              <a:t>The Journey to Jerusalem (20:7-21:16)</a:t>
            </a:r>
          </a:p>
        </p:txBody>
      </p:sp>
      <p:sp>
        <p:nvSpPr>
          <p:cNvPr id="3" name="Content Placeholder 2"/>
          <p:cNvSpPr>
            <a:spLocks noGrp="1"/>
          </p:cNvSpPr>
          <p:nvPr>
            <p:ph idx="1"/>
          </p:nvPr>
        </p:nvSpPr>
        <p:spPr>
          <a:xfrm>
            <a:off x="178257" y="846709"/>
            <a:ext cx="8868260" cy="4307117"/>
          </a:xfrm>
        </p:spPr>
        <p:txBody>
          <a:bodyPr>
            <a:normAutofit lnSpcReduction="10000"/>
          </a:bodyPr>
          <a:lstStyle/>
          <a:p>
            <a:r>
              <a:rPr lang="en-US" dirty="0"/>
              <a:t>Paul at Troas (20:7-12)</a:t>
            </a:r>
          </a:p>
          <a:p>
            <a:pPr lvl="1">
              <a:spcAft>
                <a:spcPts val="1400"/>
              </a:spcAft>
            </a:pPr>
            <a:r>
              <a:rPr lang="en-US" dirty="0"/>
              <a:t>Luke reports far more details when he accompanies Paul</a:t>
            </a:r>
          </a:p>
          <a:p>
            <a:pPr lvl="1">
              <a:spcAft>
                <a:spcPts val="1400"/>
              </a:spcAft>
            </a:pPr>
            <a:r>
              <a:rPr lang="en-US" dirty="0"/>
              <a:t>Paul celebrates feast of unleavened bread (April 7 to 14 in A.D. 57)</a:t>
            </a:r>
          </a:p>
          <a:p>
            <a:pPr lvl="1">
              <a:spcAft>
                <a:spcPts val="1400"/>
              </a:spcAft>
            </a:pPr>
            <a:r>
              <a:rPr lang="en-US" dirty="0"/>
              <a:t>This is earliest text reporting Sunday services</a:t>
            </a:r>
          </a:p>
          <a:p>
            <a:pPr lvl="1">
              <a:spcAft>
                <a:spcPts val="1400"/>
              </a:spcAft>
            </a:pPr>
            <a:r>
              <a:rPr lang="en-US" dirty="0"/>
              <a:t>Perhaps churches met in evening as they worked during day (Saturday may have been day of rest – Sunday a work day?)</a:t>
            </a:r>
          </a:p>
          <a:p>
            <a:pPr lvl="1">
              <a:spcAft>
                <a:spcPts val="1400"/>
              </a:spcAft>
            </a:pPr>
            <a:r>
              <a:rPr lang="en-US" dirty="0"/>
              <a:t>1 Kings 17:21 and 2 Kings 4;34-35 have similar stories of restoration to life, for it is not clear the boy died</a:t>
            </a:r>
          </a:p>
          <a:p>
            <a:pPr lvl="1">
              <a:spcAft>
                <a:spcPts val="1400"/>
              </a:spcAft>
            </a:pPr>
            <a:r>
              <a:rPr lang="en-US" dirty="0"/>
              <a:t>This is Paul’s last recorded miracle in Acts</a:t>
            </a:r>
          </a:p>
        </p:txBody>
      </p:sp>
    </p:spTree>
    <p:extLst>
      <p:ext uri="{BB962C8B-B14F-4D97-AF65-F5344CB8AC3E}">
        <p14:creationId xmlns:p14="http://schemas.microsoft.com/office/powerpoint/2010/main" val="35666297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The Journey to Jerusalem (20:7-21:16)</a:t>
            </a:r>
          </a:p>
        </p:txBody>
      </p:sp>
      <p:sp>
        <p:nvSpPr>
          <p:cNvPr id="3" name="Content Placeholder 2"/>
          <p:cNvSpPr>
            <a:spLocks noGrp="1"/>
          </p:cNvSpPr>
          <p:nvPr>
            <p:ph idx="1"/>
          </p:nvPr>
        </p:nvSpPr>
        <p:spPr/>
        <p:txBody>
          <a:bodyPr>
            <a:normAutofit lnSpcReduction="10000"/>
          </a:bodyPr>
          <a:lstStyle/>
          <a:p>
            <a:r>
              <a:rPr lang="en-US" dirty="0"/>
              <a:t>From Troas to Miletus (20:13-16)</a:t>
            </a:r>
          </a:p>
          <a:p>
            <a:pPr lvl="1">
              <a:spcAft>
                <a:spcPts val="1400"/>
              </a:spcAft>
            </a:pPr>
            <a:r>
              <a:rPr lang="en-US" dirty="0"/>
              <a:t>Paul’s and companions took fast ships back to Jerusalem to make sure collection could be given at Pentecost</a:t>
            </a:r>
          </a:p>
          <a:p>
            <a:pPr lvl="1">
              <a:spcAft>
                <a:spcPts val="1400"/>
              </a:spcAft>
            </a:pPr>
            <a:r>
              <a:rPr lang="en-US" dirty="0"/>
              <a:t>Paul walked to </a:t>
            </a:r>
            <a:r>
              <a:rPr lang="en-US" dirty="0" err="1"/>
              <a:t>Assos</a:t>
            </a:r>
            <a:r>
              <a:rPr lang="en-US" dirty="0"/>
              <a:t> while companions sailed – safety issue?</a:t>
            </a:r>
          </a:p>
          <a:p>
            <a:pPr lvl="1">
              <a:spcAft>
                <a:spcPts val="1400"/>
              </a:spcAft>
            </a:pPr>
            <a:r>
              <a:rPr lang="en-US" dirty="0"/>
              <a:t>This meant by-passing church at Ephesus</a:t>
            </a:r>
          </a:p>
          <a:p>
            <a:r>
              <a:rPr lang="en-US" dirty="0"/>
              <a:t>Paul sends for the Elders of the Ephesian Church (20:17)</a:t>
            </a:r>
          </a:p>
          <a:p>
            <a:pPr lvl="1">
              <a:spcAft>
                <a:spcPts val="1400"/>
              </a:spcAft>
            </a:pPr>
            <a:r>
              <a:rPr lang="en-US" dirty="0"/>
              <a:t>He gave them his only recorded sermon to a Christian audience</a:t>
            </a:r>
          </a:p>
          <a:p>
            <a:pPr lvl="1">
              <a:spcAft>
                <a:spcPts val="1400"/>
              </a:spcAft>
            </a:pPr>
            <a:r>
              <a:rPr lang="en-US" dirty="0"/>
              <a:t>This was a farewell sermon, reminding one of his last letters</a:t>
            </a:r>
          </a:p>
        </p:txBody>
      </p:sp>
    </p:spTree>
    <p:extLst>
      <p:ext uri="{BB962C8B-B14F-4D97-AF65-F5344CB8AC3E}">
        <p14:creationId xmlns:p14="http://schemas.microsoft.com/office/powerpoint/2010/main" val="9047619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3999" cy="681498"/>
          </a:xfrm>
        </p:spPr>
        <p:txBody>
          <a:bodyPr/>
          <a:lstStyle/>
          <a:p>
            <a:r>
              <a:rPr lang="en-US" sz="3200" dirty="0"/>
              <a:t>Paul Plans to Visit Rome, His Arrest, &amp; Journey </a:t>
            </a:r>
          </a:p>
        </p:txBody>
      </p:sp>
      <p:sp>
        <p:nvSpPr>
          <p:cNvPr id="3" name="Content Placeholder 2"/>
          <p:cNvSpPr>
            <a:spLocks noGrp="1"/>
          </p:cNvSpPr>
          <p:nvPr>
            <p:ph idx="1"/>
          </p:nvPr>
        </p:nvSpPr>
        <p:spPr>
          <a:xfrm>
            <a:off x="178256" y="764103"/>
            <a:ext cx="9041889" cy="4379397"/>
          </a:xfrm>
        </p:spPr>
        <p:txBody>
          <a:bodyPr>
            <a:normAutofit/>
          </a:bodyPr>
          <a:lstStyle/>
          <a:p>
            <a:r>
              <a:rPr lang="en-US" dirty="0"/>
              <a:t>Paul Bids Farewell to the Ephesian Church (20:18-35)</a:t>
            </a:r>
          </a:p>
          <a:p>
            <a:pPr lvl="1">
              <a:spcAft>
                <a:spcPts val="1400"/>
              </a:spcAft>
            </a:pPr>
            <a:r>
              <a:rPr lang="en-US" dirty="0"/>
              <a:t>Only recorded sermon Paul ever gave to a Christian audience</a:t>
            </a:r>
          </a:p>
          <a:p>
            <a:pPr lvl="1">
              <a:spcAft>
                <a:spcPts val="1400"/>
              </a:spcAft>
            </a:pPr>
            <a:r>
              <a:rPr lang="en-US" dirty="0"/>
              <a:t>3</a:t>
            </a:r>
            <a:r>
              <a:rPr lang="en-US" baseline="30000" dirty="0"/>
              <a:t>rd</a:t>
            </a:r>
            <a:r>
              <a:rPr lang="en-US" dirty="0"/>
              <a:t> major speech (Antioch Jews 13:16-41); Athens gentiles (17:22-31)</a:t>
            </a:r>
          </a:p>
          <a:p>
            <a:pPr lvl="1">
              <a:spcAft>
                <a:spcPts val="1400"/>
              </a:spcAft>
            </a:pPr>
            <a:r>
              <a:rPr lang="en-US" dirty="0"/>
              <a:t>Retrospective on his Ephesian ministry (20:18-21)</a:t>
            </a:r>
          </a:p>
          <a:p>
            <a:pPr lvl="2">
              <a:spcAft>
                <a:spcPts val="1400"/>
              </a:spcAft>
            </a:pPr>
            <a:r>
              <a:rPr lang="en-US" b="1" dirty="0"/>
              <a:t>Serving</a:t>
            </a:r>
            <a:r>
              <a:rPr lang="en-US" dirty="0"/>
              <a:t> with humility, tears, and trials</a:t>
            </a:r>
          </a:p>
          <a:p>
            <a:pPr lvl="2">
              <a:spcAft>
                <a:spcPts val="1400"/>
              </a:spcAft>
            </a:pPr>
            <a:r>
              <a:rPr lang="en-US" b="1" dirty="0"/>
              <a:t>Teaching</a:t>
            </a:r>
            <a:r>
              <a:rPr lang="en-US" dirty="0"/>
              <a:t> both publically and house-to-house</a:t>
            </a:r>
          </a:p>
          <a:p>
            <a:pPr lvl="2">
              <a:spcAft>
                <a:spcPts val="1400"/>
              </a:spcAft>
            </a:pPr>
            <a:r>
              <a:rPr lang="en-US" b="1" dirty="0"/>
              <a:t>Testifying</a:t>
            </a:r>
            <a:r>
              <a:rPr lang="en-US" dirty="0"/>
              <a:t> to all about repentance towards God and faith in Jesus Christ</a:t>
            </a:r>
          </a:p>
          <a:p>
            <a:pPr marL="914400" lvl="2" indent="0">
              <a:spcAft>
                <a:spcPts val="1400"/>
              </a:spcAft>
              <a:buNone/>
            </a:pPr>
            <a:endParaRPr lang="en-US" dirty="0"/>
          </a:p>
          <a:p>
            <a:pPr lvl="3">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428360236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3999" cy="681498"/>
          </a:xfrm>
        </p:spPr>
        <p:txBody>
          <a:bodyPr/>
          <a:lstStyle/>
          <a:p>
            <a:r>
              <a:rPr lang="en-US" sz="3200" dirty="0"/>
              <a:t>Paul Plans to Visit Rome, His Arrest, &amp; Journey </a:t>
            </a:r>
          </a:p>
        </p:txBody>
      </p:sp>
      <p:sp>
        <p:nvSpPr>
          <p:cNvPr id="3" name="Content Placeholder 2"/>
          <p:cNvSpPr>
            <a:spLocks noGrp="1"/>
          </p:cNvSpPr>
          <p:nvPr>
            <p:ph idx="1"/>
          </p:nvPr>
        </p:nvSpPr>
        <p:spPr>
          <a:xfrm>
            <a:off x="178256" y="764103"/>
            <a:ext cx="9041889" cy="4379397"/>
          </a:xfrm>
        </p:spPr>
        <p:txBody>
          <a:bodyPr>
            <a:normAutofit fontScale="92500" lnSpcReduction="20000"/>
          </a:bodyPr>
          <a:lstStyle/>
          <a:p>
            <a:r>
              <a:rPr lang="en-US" dirty="0"/>
              <a:t>Paul Bids Farewell to the Ephesian Church (20:18-35)</a:t>
            </a:r>
          </a:p>
          <a:p>
            <a:pPr lvl="1">
              <a:spcAft>
                <a:spcPts val="1400"/>
              </a:spcAft>
            </a:pPr>
            <a:r>
              <a:rPr lang="en-US" dirty="0"/>
              <a:t>Paul’s prospects include imprisonment and troubles (20:22-24), (Rom 15:30-31)</a:t>
            </a:r>
          </a:p>
          <a:p>
            <a:pPr lvl="1">
              <a:spcAft>
                <a:spcPts val="1400"/>
              </a:spcAft>
            </a:pPr>
            <a:r>
              <a:rPr lang="en-US" dirty="0"/>
              <a:t>His charge to the elders (20:25-31) include </a:t>
            </a:r>
            <a:r>
              <a:rPr lang="en-US" b="1" dirty="0"/>
              <a:t>watching</a:t>
            </a:r>
            <a:r>
              <a:rPr lang="en-US" dirty="0"/>
              <a:t> over the church, for wolves wait to pounce, both from outside and inside</a:t>
            </a:r>
          </a:p>
          <a:p>
            <a:pPr lvl="2">
              <a:spcAft>
                <a:spcPts val="1400"/>
              </a:spcAft>
            </a:pPr>
            <a:r>
              <a:rPr lang="en-US" dirty="0"/>
              <a:t>Elders (Overseers/Bishops) are appointed by the Holy Spirit</a:t>
            </a:r>
          </a:p>
          <a:p>
            <a:pPr lvl="1">
              <a:spcAft>
                <a:spcPts val="1400"/>
              </a:spcAft>
            </a:pPr>
            <a:r>
              <a:rPr lang="en-US" dirty="0"/>
              <a:t>Final admonition (20:32-35) includes elders earning their own way, not domineering, and give more than they receive</a:t>
            </a:r>
          </a:p>
          <a:p>
            <a:pPr lvl="2">
              <a:spcAft>
                <a:spcPts val="1400"/>
              </a:spcAft>
            </a:pPr>
            <a:r>
              <a:rPr lang="en-US" dirty="0"/>
              <a:t>Follow Paul’s example of financial supporting other elders</a:t>
            </a:r>
          </a:p>
          <a:p>
            <a:pPr lvl="2">
              <a:spcAft>
                <a:spcPts val="1400"/>
              </a:spcAft>
            </a:pPr>
            <a:r>
              <a:rPr lang="en-US" dirty="0"/>
              <a:t>Follow Paul’s example of serving, teaching, &amp; testifying</a:t>
            </a:r>
          </a:p>
          <a:p>
            <a:pPr lvl="2">
              <a:spcAft>
                <a:spcPts val="1400"/>
              </a:spcAft>
            </a:pPr>
            <a:r>
              <a:rPr lang="en-US" dirty="0"/>
              <a:t>Churches that are net consumers of resources find it hard to grow</a:t>
            </a:r>
          </a:p>
          <a:p>
            <a:pPr lvl="2">
              <a:spcAft>
                <a:spcPts val="1400"/>
              </a:spcAft>
            </a:pPr>
            <a:endParaRPr lang="en-US" dirty="0"/>
          </a:p>
          <a:p>
            <a:pPr lvl="2">
              <a:spcAft>
                <a:spcPts val="1400"/>
              </a:spcAft>
            </a:pPr>
            <a:endParaRPr lang="en-US" dirty="0"/>
          </a:p>
          <a:p>
            <a:pPr marL="914400" lvl="2" indent="0">
              <a:spcAft>
                <a:spcPts val="1400"/>
              </a:spcAft>
              <a:buNone/>
            </a:pPr>
            <a:endParaRPr lang="en-US" dirty="0"/>
          </a:p>
          <a:p>
            <a:pPr lvl="3">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404246020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Journey to Jerusalem (20:7-21:16)</a:t>
            </a:r>
          </a:p>
        </p:txBody>
      </p:sp>
      <p:sp>
        <p:nvSpPr>
          <p:cNvPr id="3" name="Content Placeholder 2"/>
          <p:cNvSpPr>
            <a:spLocks noGrp="1"/>
          </p:cNvSpPr>
          <p:nvPr>
            <p:ph idx="1"/>
          </p:nvPr>
        </p:nvSpPr>
        <p:spPr>
          <a:xfrm>
            <a:off x="178256" y="1281002"/>
            <a:ext cx="8965743" cy="3720474"/>
          </a:xfrm>
        </p:spPr>
        <p:txBody>
          <a:bodyPr>
            <a:normAutofit fontScale="92500"/>
          </a:bodyPr>
          <a:lstStyle/>
          <a:p>
            <a:r>
              <a:rPr lang="en-US" dirty="0"/>
              <a:t>An Affectionate Parting (20:36-38)</a:t>
            </a:r>
          </a:p>
          <a:p>
            <a:pPr lvl="1">
              <a:spcAft>
                <a:spcPts val="1400"/>
              </a:spcAft>
            </a:pPr>
            <a:r>
              <a:rPr lang="en-US" dirty="0"/>
              <a:t>He parted with such weeping as they knew his ministry of 6 to 7 years in that part of the world was finished &amp; they would never see him again.</a:t>
            </a:r>
          </a:p>
          <a:p>
            <a:pPr lvl="1">
              <a:spcAft>
                <a:spcPts val="1400"/>
              </a:spcAft>
            </a:pPr>
            <a:r>
              <a:rPr lang="en-US" dirty="0"/>
              <a:t>Missionaries plant a church, then other personalities are needed to watch over the established church</a:t>
            </a:r>
          </a:p>
          <a:p>
            <a:pPr lvl="1">
              <a:spcAft>
                <a:spcPts val="1400"/>
              </a:spcAft>
            </a:pPr>
            <a:r>
              <a:rPr lang="en-US" dirty="0"/>
              <a:t>Today most church growth happens when new churches are created while existing older churches maintain existing members</a:t>
            </a:r>
          </a:p>
          <a:p>
            <a:pPr lvl="1">
              <a:spcAft>
                <a:spcPts val="1400"/>
              </a:spcAft>
            </a:pPr>
            <a:r>
              <a:rPr lang="en-US" dirty="0"/>
              <a:t>Both new church planters and elders (overseers) are </a:t>
            </a:r>
            <a:r>
              <a:rPr lang="en-US"/>
              <a:t>equally esteemed</a:t>
            </a:r>
            <a:endParaRPr lang="en-US" dirty="0"/>
          </a:p>
          <a:p>
            <a:pPr lvl="1">
              <a:spcAft>
                <a:spcPts val="1400"/>
              </a:spcAft>
            </a:pPr>
            <a:endParaRPr lang="en-US" dirty="0"/>
          </a:p>
          <a:p>
            <a:pPr lvl="2">
              <a:spcAft>
                <a:spcPts val="1400"/>
              </a:spcAft>
            </a:pPr>
            <a:endParaRPr lang="en-US" dirty="0"/>
          </a:p>
          <a:p>
            <a:pPr lvl="3">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139571469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69456"/>
            <a:ext cx="8868260" cy="793789"/>
          </a:xfrm>
        </p:spPr>
        <p:txBody>
          <a:bodyPr/>
          <a:lstStyle/>
          <a:p>
            <a:r>
              <a:rPr lang="en-US" dirty="0"/>
              <a:t>The Journey to Jerusalem (20:7-21:16)</a:t>
            </a:r>
          </a:p>
        </p:txBody>
      </p:sp>
      <p:sp>
        <p:nvSpPr>
          <p:cNvPr id="3" name="Content Placeholder 2"/>
          <p:cNvSpPr>
            <a:spLocks noGrp="1"/>
          </p:cNvSpPr>
          <p:nvPr>
            <p:ph idx="1"/>
          </p:nvPr>
        </p:nvSpPr>
        <p:spPr>
          <a:xfrm>
            <a:off x="178256" y="783866"/>
            <a:ext cx="8965743" cy="4260411"/>
          </a:xfrm>
        </p:spPr>
        <p:txBody>
          <a:bodyPr>
            <a:normAutofit/>
          </a:bodyPr>
          <a:lstStyle/>
          <a:p>
            <a:r>
              <a:rPr lang="en-US" dirty="0"/>
              <a:t>Miletus to Tyre (21:1-6)</a:t>
            </a:r>
          </a:p>
          <a:p>
            <a:pPr lvl="1">
              <a:spcAft>
                <a:spcPts val="1400"/>
              </a:spcAft>
            </a:pPr>
            <a:r>
              <a:rPr lang="en-US" dirty="0"/>
              <a:t>Paul was led by the Spirit to go to Jerusalem to give the offering at Pentecost (20:16)</a:t>
            </a:r>
          </a:p>
          <a:p>
            <a:pPr lvl="1">
              <a:spcAft>
                <a:spcPts val="1400"/>
              </a:spcAft>
            </a:pPr>
            <a:r>
              <a:rPr lang="en-US" dirty="0"/>
              <a:t>Other Christians along the way with the gift of prophecy warned Paul that persecution and arrest await him in Jerusalem.</a:t>
            </a:r>
          </a:p>
          <a:p>
            <a:pPr lvl="1">
              <a:spcAft>
                <a:spcPts val="1400"/>
              </a:spcAft>
            </a:pPr>
            <a:r>
              <a:rPr lang="en-US" dirty="0"/>
              <a:t>He met new (Messianic) Christian friends in Tyre, &amp; they bonded quickly</a:t>
            </a:r>
          </a:p>
          <a:p>
            <a:pPr lvl="2">
              <a:spcAft>
                <a:spcPts val="1400"/>
              </a:spcAft>
            </a:pPr>
            <a:r>
              <a:rPr lang="en-US" dirty="0"/>
              <a:t>Contrast their greetings with Jews in Jerusalem</a:t>
            </a:r>
          </a:p>
          <a:p>
            <a:pPr lvl="1">
              <a:spcAft>
                <a:spcPts val="1400"/>
              </a:spcAft>
            </a:pPr>
            <a:r>
              <a:rPr lang="en-US" dirty="0"/>
              <a:t>We should also quickly make friends with fellow Christians</a:t>
            </a:r>
          </a:p>
          <a:p>
            <a:pPr lvl="1">
              <a:spcAft>
                <a:spcPts val="1400"/>
              </a:spcAft>
            </a:pPr>
            <a:endParaRPr lang="en-US" dirty="0"/>
          </a:p>
        </p:txBody>
      </p:sp>
    </p:spTree>
    <p:extLst>
      <p:ext uri="{BB962C8B-B14F-4D97-AF65-F5344CB8AC3E}">
        <p14:creationId xmlns:p14="http://schemas.microsoft.com/office/powerpoint/2010/main" val="123425144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Leaves </a:t>
            </a:r>
            <a:r>
              <a:rPr lang="en-US" dirty="0" err="1"/>
              <a:t>Troaz</a:t>
            </a:r>
            <a:endParaRPr lang="en-US" dirty="0"/>
          </a:p>
        </p:txBody>
      </p:sp>
      <p:pic>
        <p:nvPicPr>
          <p:cNvPr id="6" name="Picture 5"/>
          <p:cNvPicPr>
            <a:picLocks noChangeAspect="1"/>
          </p:cNvPicPr>
          <p:nvPr/>
        </p:nvPicPr>
        <p:blipFill>
          <a:blip r:embed="rId2"/>
          <a:stretch>
            <a:fillRect/>
          </a:stretch>
        </p:blipFill>
        <p:spPr>
          <a:xfrm>
            <a:off x="1564547" y="1280709"/>
            <a:ext cx="5682762" cy="3733800"/>
          </a:xfrm>
          <a:prstGeom prst="rect">
            <a:avLst/>
          </a:prstGeom>
        </p:spPr>
      </p:pic>
    </p:spTree>
    <p:extLst>
      <p:ext uri="{BB962C8B-B14F-4D97-AF65-F5344CB8AC3E}">
        <p14:creationId xmlns:p14="http://schemas.microsoft.com/office/powerpoint/2010/main" val="137993178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Journey to Jerusalem (20:7-21:16)</a:t>
            </a:r>
          </a:p>
        </p:txBody>
      </p:sp>
      <p:sp>
        <p:nvSpPr>
          <p:cNvPr id="3" name="Content Placeholder 2"/>
          <p:cNvSpPr>
            <a:spLocks noGrp="1"/>
          </p:cNvSpPr>
          <p:nvPr>
            <p:ph idx="1"/>
          </p:nvPr>
        </p:nvSpPr>
        <p:spPr>
          <a:xfrm>
            <a:off x="178257" y="1281002"/>
            <a:ext cx="8868260" cy="3862498"/>
          </a:xfrm>
        </p:spPr>
        <p:txBody>
          <a:bodyPr>
            <a:normAutofit/>
          </a:bodyPr>
          <a:lstStyle/>
          <a:p>
            <a:r>
              <a:rPr lang="en-US" dirty="0"/>
              <a:t>Tyre to Caesarea (21:7-9)</a:t>
            </a:r>
          </a:p>
          <a:p>
            <a:pPr lvl="1">
              <a:spcAft>
                <a:spcPts val="1400"/>
              </a:spcAft>
            </a:pPr>
            <a:r>
              <a:rPr lang="en-US" dirty="0"/>
              <a:t>Evangelist Philip was one of the seven deacons (6:5), settled in Caesarea (8:40), and 20 years later still there with 4 daughters</a:t>
            </a:r>
          </a:p>
          <a:p>
            <a:pPr lvl="1">
              <a:spcAft>
                <a:spcPts val="1400"/>
              </a:spcAft>
            </a:pPr>
            <a:r>
              <a:rPr lang="en-US" dirty="0"/>
              <a:t>His daughters also had the gift of prophecy</a:t>
            </a:r>
          </a:p>
          <a:p>
            <a:pPr lvl="1">
              <a:spcAft>
                <a:spcPts val="1400"/>
              </a:spcAft>
            </a:pPr>
            <a:r>
              <a:rPr lang="en-US" dirty="0"/>
              <a:t>No record of their prophecy exists</a:t>
            </a:r>
          </a:p>
          <a:p>
            <a:pPr lvl="2">
              <a:spcAft>
                <a:spcPts val="1400"/>
              </a:spcAft>
            </a:pPr>
            <a:endParaRPr lang="en-US" dirty="0"/>
          </a:p>
          <a:p>
            <a:pPr lvl="1">
              <a:spcAft>
                <a:spcPts val="1400"/>
              </a:spcAft>
            </a:pPr>
            <a:endParaRPr lang="en-US" dirty="0"/>
          </a:p>
          <a:p>
            <a:pPr lvl="2">
              <a:spcAft>
                <a:spcPts val="1400"/>
              </a:spcAft>
            </a:pPr>
            <a:endParaRPr lang="en-US" dirty="0"/>
          </a:p>
          <a:p>
            <a:pPr lvl="2">
              <a:spcAft>
                <a:spcPts val="1400"/>
              </a:spcAft>
            </a:pPr>
            <a:endParaRPr lang="en-US" dirty="0"/>
          </a:p>
          <a:p>
            <a:pPr lvl="2">
              <a:spcAft>
                <a:spcPts val="1400"/>
              </a:spcAft>
            </a:pPr>
            <a:endParaRPr lang="en-US" dirty="0"/>
          </a:p>
          <a:p>
            <a:pPr lvl="3">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325958891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Journey to Jerusalem (20:7-21:16)</a:t>
            </a:r>
          </a:p>
        </p:txBody>
      </p:sp>
      <p:sp>
        <p:nvSpPr>
          <p:cNvPr id="3" name="Content Placeholder 2"/>
          <p:cNvSpPr>
            <a:spLocks noGrp="1"/>
          </p:cNvSpPr>
          <p:nvPr>
            <p:ph idx="1"/>
          </p:nvPr>
        </p:nvSpPr>
        <p:spPr>
          <a:xfrm>
            <a:off x="178257" y="1281002"/>
            <a:ext cx="8868260" cy="3862498"/>
          </a:xfrm>
        </p:spPr>
        <p:txBody>
          <a:bodyPr>
            <a:normAutofit fontScale="92500" lnSpcReduction="20000"/>
          </a:bodyPr>
          <a:lstStyle/>
          <a:p>
            <a:r>
              <a:rPr lang="en-US" dirty="0"/>
              <a:t>Prophet </a:t>
            </a:r>
            <a:r>
              <a:rPr lang="en-US" dirty="0" err="1"/>
              <a:t>Agabus</a:t>
            </a:r>
            <a:r>
              <a:rPr lang="en-US" dirty="0"/>
              <a:t> Reappears (21:10-14)</a:t>
            </a:r>
          </a:p>
          <a:p>
            <a:pPr lvl="1">
              <a:spcAft>
                <a:spcPts val="1400"/>
              </a:spcAft>
            </a:pPr>
            <a:r>
              <a:rPr lang="en-US" dirty="0"/>
              <a:t>He previously reported a famine (11:27-28)</a:t>
            </a:r>
          </a:p>
          <a:p>
            <a:pPr lvl="1">
              <a:spcAft>
                <a:spcPts val="1400"/>
              </a:spcAft>
            </a:pPr>
            <a:r>
              <a:rPr lang="en-US" dirty="0"/>
              <a:t>He now prophesizes Paul’s arrest in Jerusalem, using Paul’s money belt (think collection) as a visual example</a:t>
            </a:r>
          </a:p>
          <a:p>
            <a:pPr lvl="1">
              <a:spcAft>
                <a:spcPts val="1400"/>
              </a:spcAft>
            </a:pPr>
            <a:r>
              <a:rPr lang="en-US" dirty="0"/>
              <a:t>He never said not to go to Jerusalem</a:t>
            </a:r>
          </a:p>
          <a:p>
            <a:r>
              <a:rPr lang="en-US" dirty="0"/>
              <a:t>Paul was determined to follow the leading of the Spirit, like Jesus in  Luke 22:42; Paul in Rom 15:30-31</a:t>
            </a:r>
          </a:p>
          <a:p>
            <a:pPr lvl="1"/>
            <a:r>
              <a:rPr lang="en-US" dirty="0"/>
              <a:t>The Spirit bound Paul to go to Jerusalem then Rome (19:21; 20:22-24)</a:t>
            </a:r>
          </a:p>
          <a:p>
            <a:r>
              <a:rPr lang="en-US" dirty="0"/>
              <a:t>Sometimes the church “gets it wrong” as one person “gets it right”</a:t>
            </a:r>
          </a:p>
          <a:p>
            <a:pPr lvl="2">
              <a:spcAft>
                <a:spcPts val="1400"/>
              </a:spcAft>
            </a:pPr>
            <a:endParaRPr lang="en-US" dirty="0"/>
          </a:p>
          <a:p>
            <a:pPr lvl="2">
              <a:spcAft>
                <a:spcPts val="1400"/>
              </a:spcAft>
            </a:pPr>
            <a:endParaRPr lang="en-US" dirty="0"/>
          </a:p>
          <a:p>
            <a:pPr lvl="1">
              <a:spcAft>
                <a:spcPts val="1400"/>
              </a:spcAft>
            </a:pPr>
            <a:endParaRPr lang="en-US" dirty="0"/>
          </a:p>
          <a:p>
            <a:pPr lvl="2">
              <a:spcAft>
                <a:spcPts val="1400"/>
              </a:spcAft>
            </a:pPr>
            <a:endParaRPr lang="en-US" dirty="0"/>
          </a:p>
          <a:p>
            <a:pPr lvl="2">
              <a:spcAft>
                <a:spcPts val="1400"/>
              </a:spcAft>
            </a:pPr>
            <a:endParaRPr lang="en-US" dirty="0"/>
          </a:p>
          <a:p>
            <a:pPr lvl="2">
              <a:spcAft>
                <a:spcPts val="1400"/>
              </a:spcAft>
            </a:pPr>
            <a:endParaRPr lang="en-US" dirty="0"/>
          </a:p>
          <a:p>
            <a:pPr lvl="3">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232118801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Jerusalem (21:17-23:30)</a:t>
            </a:r>
          </a:p>
        </p:txBody>
      </p:sp>
      <p:sp>
        <p:nvSpPr>
          <p:cNvPr id="3" name="Content Placeholder 2"/>
          <p:cNvSpPr>
            <a:spLocks noGrp="1"/>
          </p:cNvSpPr>
          <p:nvPr>
            <p:ph idx="1"/>
          </p:nvPr>
        </p:nvSpPr>
        <p:spPr/>
        <p:txBody>
          <a:bodyPr>
            <a:normAutofit/>
          </a:bodyPr>
          <a:lstStyle/>
          <a:p>
            <a:pPr marL="457200" lvl="1">
              <a:spcAft>
                <a:spcPts val="1400"/>
              </a:spcAft>
              <a:buClrTx/>
            </a:pPr>
            <a:r>
              <a:rPr lang="en-US" dirty="0"/>
              <a:t>Arrival at Jerusalem (21:15-16)</a:t>
            </a:r>
          </a:p>
          <a:p>
            <a:pPr marL="914400" lvl="2">
              <a:spcAft>
                <a:spcPts val="1400"/>
              </a:spcAft>
            </a:pPr>
            <a:r>
              <a:rPr lang="en-US" dirty="0"/>
              <a:t>Their host in Jerusalem welcomed Jewish &amp; Gentile Believers</a:t>
            </a:r>
          </a:p>
          <a:p>
            <a:r>
              <a:rPr lang="en-US" dirty="0"/>
              <a:t>Meeting with James &amp; The Elders (21:17-26)</a:t>
            </a:r>
          </a:p>
          <a:p>
            <a:pPr lvl="1">
              <a:spcAft>
                <a:spcPts val="1400"/>
              </a:spcAft>
            </a:pPr>
            <a:r>
              <a:rPr lang="en-US" dirty="0"/>
              <a:t>All the apostles were in the mission field, but James remained</a:t>
            </a:r>
          </a:p>
          <a:p>
            <a:pPr lvl="1">
              <a:spcAft>
                <a:spcPts val="1400"/>
              </a:spcAft>
            </a:pPr>
            <a:r>
              <a:rPr lang="en-US" dirty="0"/>
              <a:t>Hebrews typically had 70 elders</a:t>
            </a:r>
          </a:p>
          <a:p>
            <a:pPr lvl="1">
              <a:spcAft>
                <a:spcPts val="1400"/>
              </a:spcAft>
            </a:pPr>
            <a:r>
              <a:rPr lang="en-US" dirty="0"/>
              <a:t>They were glad to hear the report of Paul</a:t>
            </a:r>
          </a:p>
          <a:p>
            <a:pPr lvl="1">
              <a:spcAft>
                <a:spcPts val="1400"/>
              </a:spcAft>
            </a:pPr>
            <a:r>
              <a:rPr lang="en-US" dirty="0"/>
              <a:t>The Pentecost offering is unmentioned (curious)</a:t>
            </a:r>
          </a:p>
        </p:txBody>
      </p:sp>
    </p:spTree>
    <p:extLst>
      <p:ext uri="{BB962C8B-B14F-4D97-AF65-F5344CB8AC3E}">
        <p14:creationId xmlns:p14="http://schemas.microsoft.com/office/powerpoint/2010/main" val="334495555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1192974"/>
          </a:xfrm>
        </p:spPr>
        <p:txBody>
          <a:bodyPr/>
          <a:lstStyle/>
          <a:p>
            <a:r>
              <a:rPr lang="en-US" sz="3200" dirty="0"/>
              <a:t>Paul At Jerusalem (21:17-23:30)</a:t>
            </a:r>
          </a:p>
        </p:txBody>
      </p:sp>
      <p:sp>
        <p:nvSpPr>
          <p:cNvPr id="3" name="Content Placeholder 2"/>
          <p:cNvSpPr>
            <a:spLocks noGrp="1"/>
          </p:cNvSpPr>
          <p:nvPr>
            <p:ph idx="1"/>
          </p:nvPr>
        </p:nvSpPr>
        <p:spPr>
          <a:xfrm>
            <a:off x="178256" y="1192975"/>
            <a:ext cx="8965743" cy="3950525"/>
          </a:xfrm>
        </p:spPr>
        <p:txBody>
          <a:bodyPr>
            <a:normAutofit/>
          </a:bodyPr>
          <a:lstStyle/>
          <a:p>
            <a:r>
              <a:rPr lang="en-US" dirty="0"/>
              <a:t>Meeting with James &amp; The Elders (21:17-26)</a:t>
            </a:r>
          </a:p>
          <a:p>
            <a:pPr lvl="1">
              <a:spcAft>
                <a:spcPts val="1400"/>
              </a:spcAft>
            </a:pPr>
            <a:r>
              <a:rPr lang="en-US" dirty="0"/>
              <a:t>Great concern about beliefs Paul does not teach Jews to follow Mosaic Law.  They see Paul teaching apostasy (disrespect for Law)</a:t>
            </a:r>
          </a:p>
          <a:p>
            <a:pPr lvl="2">
              <a:spcAft>
                <a:spcPts val="1400"/>
              </a:spcAft>
            </a:pPr>
            <a:r>
              <a:rPr lang="en-US" dirty="0"/>
              <a:t>Messianic Jews are zealous for following the Law</a:t>
            </a:r>
          </a:p>
          <a:p>
            <a:pPr lvl="2">
              <a:spcAft>
                <a:spcPts val="1400"/>
              </a:spcAft>
            </a:pPr>
            <a:r>
              <a:rPr lang="en-US" dirty="0"/>
              <a:t>Requirements: Gen 17:10, 21:4; Deut 10:16, 30:6; Jer 4:4</a:t>
            </a:r>
          </a:p>
          <a:p>
            <a:pPr lvl="2">
              <a:spcAft>
                <a:spcPts val="1400"/>
              </a:spcAft>
            </a:pPr>
            <a:r>
              <a:rPr lang="en-US" dirty="0"/>
              <a:t>Teachings:  I Cor 7:18; Gal 2-1-14, 3:10-25, 6:15; Rom 3:19-20, 31</a:t>
            </a:r>
          </a:p>
          <a:p>
            <a:pPr lvl="1">
              <a:spcAft>
                <a:spcPts val="1400"/>
              </a:spcAft>
            </a:pPr>
            <a:r>
              <a:rPr lang="en-US" dirty="0"/>
              <a:t>Rising tensions between gentiles and nationalistic Jews</a:t>
            </a:r>
          </a:p>
          <a:p>
            <a:pPr lvl="1">
              <a:spcAft>
                <a:spcPts val="1400"/>
              </a:spcAft>
            </a:pPr>
            <a:r>
              <a:rPr lang="en-US" dirty="0"/>
              <a:t>There seems a natural split between Christians &amp; Messianic Jews</a:t>
            </a:r>
          </a:p>
        </p:txBody>
      </p:sp>
    </p:spTree>
    <p:extLst>
      <p:ext uri="{BB962C8B-B14F-4D97-AF65-F5344CB8AC3E}">
        <p14:creationId xmlns:p14="http://schemas.microsoft.com/office/powerpoint/2010/main" val="5647411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Jerusalem (21:17-23:30)</a:t>
            </a:r>
          </a:p>
        </p:txBody>
      </p:sp>
      <p:sp>
        <p:nvSpPr>
          <p:cNvPr id="3" name="Content Placeholder 2"/>
          <p:cNvSpPr>
            <a:spLocks noGrp="1"/>
          </p:cNvSpPr>
          <p:nvPr>
            <p:ph idx="1"/>
          </p:nvPr>
        </p:nvSpPr>
        <p:spPr>
          <a:xfrm>
            <a:off x="178257" y="1281002"/>
            <a:ext cx="8868260" cy="3862498"/>
          </a:xfrm>
        </p:spPr>
        <p:txBody>
          <a:bodyPr>
            <a:normAutofit/>
          </a:bodyPr>
          <a:lstStyle/>
          <a:p>
            <a:r>
              <a:rPr lang="en-US" dirty="0"/>
              <a:t>Meeting with James &amp; The Elders (21:17-26)</a:t>
            </a:r>
          </a:p>
          <a:p>
            <a:pPr lvl="1">
              <a:spcAft>
                <a:spcPts val="1400"/>
              </a:spcAft>
            </a:pPr>
            <a:r>
              <a:rPr lang="en-US" dirty="0"/>
              <a:t>The Elders would not dare publicize any gifts from Gentile churches</a:t>
            </a:r>
          </a:p>
          <a:p>
            <a:pPr lvl="1">
              <a:spcAft>
                <a:spcPts val="1400"/>
              </a:spcAft>
            </a:pPr>
            <a:r>
              <a:rPr lang="en-US" dirty="0"/>
              <a:t>Paul followed their advice, shaved his head, and took Nazarene vows along with 4 others</a:t>
            </a:r>
          </a:p>
          <a:p>
            <a:pPr lvl="2">
              <a:spcAft>
                <a:spcPts val="1400"/>
              </a:spcAft>
            </a:pPr>
            <a:r>
              <a:rPr lang="en-US" dirty="0"/>
              <a:t>Perhaps this was in order that the Elders would accept the Pentecost offerings</a:t>
            </a:r>
          </a:p>
        </p:txBody>
      </p:sp>
    </p:spTree>
    <p:extLst>
      <p:ext uri="{BB962C8B-B14F-4D97-AF65-F5344CB8AC3E}">
        <p14:creationId xmlns:p14="http://schemas.microsoft.com/office/powerpoint/2010/main" val="247568525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Jerusalem (21:17-23:30)</a:t>
            </a:r>
          </a:p>
        </p:txBody>
      </p:sp>
      <p:sp>
        <p:nvSpPr>
          <p:cNvPr id="3" name="Content Placeholder 2"/>
          <p:cNvSpPr>
            <a:spLocks noGrp="1"/>
          </p:cNvSpPr>
          <p:nvPr>
            <p:ph idx="1"/>
          </p:nvPr>
        </p:nvSpPr>
        <p:spPr>
          <a:xfrm>
            <a:off x="0" y="1290623"/>
            <a:ext cx="9143999" cy="3862498"/>
          </a:xfrm>
        </p:spPr>
        <p:txBody>
          <a:bodyPr>
            <a:normAutofit/>
          </a:bodyPr>
          <a:lstStyle/>
          <a:p>
            <a:r>
              <a:rPr lang="en-US" dirty="0"/>
              <a:t>Riot in the Temple (21:27-30)</a:t>
            </a:r>
          </a:p>
          <a:p>
            <a:pPr lvl="1">
              <a:spcAft>
                <a:spcPts val="1400"/>
              </a:spcAft>
            </a:pPr>
            <a:r>
              <a:rPr lang="en-US" dirty="0"/>
              <a:t>The Jews from Asia (not Messianic) who fought Paul in Ephesus and other cities now see him in Jerusalem</a:t>
            </a:r>
          </a:p>
          <a:p>
            <a:pPr lvl="2">
              <a:spcAft>
                <a:spcPts val="1400"/>
              </a:spcAft>
            </a:pPr>
            <a:r>
              <a:rPr lang="en-US" dirty="0"/>
              <a:t>They stirred up a riot by falsely accused him of: </a:t>
            </a:r>
          </a:p>
          <a:p>
            <a:pPr lvl="3">
              <a:spcAft>
                <a:spcPts val="1400"/>
              </a:spcAft>
              <a:buFont typeface="+mj-lt"/>
              <a:buAutoNum type="arabicPeriod"/>
            </a:pPr>
            <a:r>
              <a:rPr lang="en-US" sz="2000" dirty="0"/>
              <a:t>Teaching Jews not to obey Moses &amp; against the temple, </a:t>
            </a:r>
          </a:p>
          <a:p>
            <a:pPr lvl="3">
              <a:spcAft>
                <a:spcPts val="1400"/>
              </a:spcAft>
              <a:buFont typeface="+mj-lt"/>
              <a:buAutoNum type="arabicPeriod"/>
            </a:pPr>
            <a:r>
              <a:rPr lang="en-US" sz="2000" dirty="0"/>
              <a:t>Bringing a Gentile into the inner court (racial)</a:t>
            </a:r>
          </a:p>
          <a:p>
            <a:pPr lvl="1">
              <a:spcAft>
                <a:spcPts val="1400"/>
              </a:spcAft>
            </a:pPr>
            <a:r>
              <a:rPr lang="en-US" dirty="0"/>
              <a:t>The Temple Court gates were shut (Luke 21:6).  Perhaps now the fate of the Temple is sealed – they excluded God’s chosen servant</a:t>
            </a:r>
          </a:p>
        </p:txBody>
      </p:sp>
    </p:spTree>
    <p:extLst>
      <p:ext uri="{BB962C8B-B14F-4D97-AF65-F5344CB8AC3E}">
        <p14:creationId xmlns:p14="http://schemas.microsoft.com/office/powerpoint/2010/main" val="87370811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Jerusalem (21:17-23:30)</a:t>
            </a:r>
          </a:p>
        </p:txBody>
      </p:sp>
      <p:sp>
        <p:nvSpPr>
          <p:cNvPr id="3" name="Content Placeholder 2"/>
          <p:cNvSpPr>
            <a:spLocks noGrp="1"/>
          </p:cNvSpPr>
          <p:nvPr>
            <p:ph idx="1"/>
          </p:nvPr>
        </p:nvSpPr>
        <p:spPr>
          <a:xfrm>
            <a:off x="178257" y="1281002"/>
            <a:ext cx="8868260" cy="3862498"/>
          </a:xfrm>
        </p:spPr>
        <p:txBody>
          <a:bodyPr>
            <a:normAutofit lnSpcReduction="10000"/>
          </a:bodyPr>
          <a:lstStyle/>
          <a:p>
            <a:r>
              <a:rPr lang="en-US" dirty="0"/>
              <a:t>Paul Rescued by the Romans (21:31-36)</a:t>
            </a:r>
          </a:p>
          <a:p>
            <a:pPr lvl="1">
              <a:spcAft>
                <a:spcPts val="1400"/>
              </a:spcAft>
            </a:pPr>
            <a:r>
              <a:rPr lang="en-US" dirty="0"/>
              <a:t>Roman Fortress (Antonia) built into temple wall to control riots</a:t>
            </a:r>
          </a:p>
          <a:p>
            <a:pPr lvl="1">
              <a:spcAft>
                <a:spcPts val="1400"/>
              </a:spcAft>
            </a:pPr>
            <a:r>
              <a:rPr lang="en-US" dirty="0"/>
              <a:t>A Roman cohort has 1000 solders (760 on foot &amp; 240 horsemen) </a:t>
            </a:r>
          </a:p>
          <a:p>
            <a:pPr lvl="1">
              <a:spcAft>
                <a:spcPts val="1400"/>
              </a:spcAft>
            </a:pPr>
            <a:r>
              <a:rPr lang="en-US" dirty="0"/>
              <a:t>They arrested Paul to stop a riot</a:t>
            </a:r>
          </a:p>
          <a:p>
            <a:pPr lvl="1">
              <a:spcAft>
                <a:spcPts val="1400"/>
              </a:spcAft>
            </a:pPr>
            <a:r>
              <a:rPr lang="en-US" dirty="0"/>
              <a:t>They could not determine what to charge him with</a:t>
            </a:r>
          </a:p>
          <a:p>
            <a:pPr lvl="1">
              <a:spcAft>
                <a:spcPts val="1400"/>
              </a:spcAft>
            </a:pPr>
            <a:r>
              <a:rPr lang="en-US" dirty="0"/>
              <a:t>They shouted “Away with him”, same thing they shouted at Jesus 27 years earlier</a:t>
            </a:r>
          </a:p>
          <a:p>
            <a:pPr lvl="1">
              <a:spcAft>
                <a:spcPts val="1400"/>
              </a:spcAft>
            </a:pPr>
            <a:r>
              <a:rPr lang="en-US" dirty="0"/>
              <a:t>Jerusalem has now rejected Jesus, Peter, John, Stephen, and Paul</a:t>
            </a:r>
          </a:p>
          <a:p>
            <a:pPr lvl="2">
              <a:spcAft>
                <a:spcPts val="1400"/>
              </a:spcAft>
            </a:pPr>
            <a:endParaRPr lang="en-US" dirty="0"/>
          </a:p>
        </p:txBody>
      </p:sp>
    </p:spTree>
    <p:extLst>
      <p:ext uri="{BB962C8B-B14F-4D97-AF65-F5344CB8AC3E}">
        <p14:creationId xmlns:p14="http://schemas.microsoft.com/office/powerpoint/2010/main" val="215163981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05979"/>
            <a:ext cx="9143999" cy="857250"/>
          </a:xfrm>
        </p:spPr>
        <p:txBody>
          <a:bodyPr/>
          <a:lstStyle/>
          <a:p>
            <a:r>
              <a:rPr lang="en-US" sz="3600" dirty="0"/>
              <a:t>Paul’s Defense of Christianity (22-28)</a:t>
            </a:r>
          </a:p>
        </p:txBody>
      </p:sp>
      <p:sp>
        <p:nvSpPr>
          <p:cNvPr id="3" name="Content Placeholder 2"/>
          <p:cNvSpPr>
            <a:spLocks noGrp="1"/>
          </p:cNvSpPr>
          <p:nvPr>
            <p:ph idx="1"/>
          </p:nvPr>
        </p:nvSpPr>
        <p:spPr>
          <a:xfrm>
            <a:off x="178256" y="1281002"/>
            <a:ext cx="8965743" cy="3862498"/>
          </a:xfrm>
        </p:spPr>
        <p:txBody>
          <a:bodyPr>
            <a:normAutofit/>
          </a:bodyPr>
          <a:lstStyle/>
          <a:p>
            <a:pPr>
              <a:spcAft>
                <a:spcPts val="1400"/>
              </a:spcAft>
            </a:pPr>
            <a:r>
              <a:rPr lang="en-US" dirty="0">
                <a:hlinkClick r:id="" action="ppaction://hlinkshowjump?jump=nextslide"/>
              </a:rPr>
              <a:t>Paul at Jerusalem (21:17-23:30)</a:t>
            </a:r>
            <a:endParaRPr lang="en-US" dirty="0"/>
          </a:p>
          <a:p>
            <a:r>
              <a:rPr lang="en-US" dirty="0">
                <a:hlinkClick r:id="rId3" action="ppaction://hlinksldjump"/>
              </a:rPr>
              <a:t>Paul at Caesarea (23:31-26:32)</a:t>
            </a:r>
            <a:endParaRPr lang="en-US" dirty="0"/>
          </a:p>
          <a:p>
            <a:r>
              <a:rPr lang="en-US" dirty="0">
                <a:hlinkClick r:id="rId4" action="ppaction://hlinksldjump"/>
              </a:rPr>
              <a:t>Paul’s Voyage &amp; Shipwreck (27:1-44)</a:t>
            </a:r>
            <a:endParaRPr lang="en-US" dirty="0"/>
          </a:p>
          <a:p>
            <a:r>
              <a:rPr lang="en-US" dirty="0">
                <a:hlinkClick r:id="rId5" action="ppaction://hlinksldjump"/>
              </a:rPr>
              <a:t>Rome at Last (28:11-31)</a:t>
            </a:r>
            <a:endParaRPr lang="en-US" dirty="0"/>
          </a:p>
          <a:p>
            <a:r>
              <a:rPr lang="en-US" dirty="0">
                <a:hlinkClick r:id="rId6" action="ppaction://hlinksldjump"/>
              </a:rPr>
              <a:t>Return to Main Outline</a:t>
            </a:r>
            <a:endParaRPr lang="en-US" dirty="0"/>
          </a:p>
        </p:txBody>
      </p:sp>
    </p:spTree>
    <p:extLst>
      <p:ext uri="{BB962C8B-B14F-4D97-AF65-F5344CB8AC3E}">
        <p14:creationId xmlns:p14="http://schemas.microsoft.com/office/powerpoint/2010/main" val="357143512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05979"/>
            <a:ext cx="9143999" cy="857250"/>
          </a:xfrm>
        </p:spPr>
        <p:txBody>
          <a:bodyPr/>
          <a:lstStyle/>
          <a:p>
            <a:r>
              <a:rPr lang="en-US" sz="3600" dirty="0"/>
              <a:t>Paul’s Defense of Christianity (22-28)</a:t>
            </a:r>
          </a:p>
        </p:txBody>
      </p:sp>
      <p:sp>
        <p:nvSpPr>
          <p:cNvPr id="3" name="Content Placeholder 2"/>
          <p:cNvSpPr>
            <a:spLocks noGrp="1"/>
          </p:cNvSpPr>
          <p:nvPr>
            <p:ph idx="1"/>
          </p:nvPr>
        </p:nvSpPr>
        <p:spPr>
          <a:xfrm>
            <a:off x="178256" y="1281002"/>
            <a:ext cx="8965743" cy="3862498"/>
          </a:xfrm>
        </p:spPr>
        <p:txBody>
          <a:bodyPr>
            <a:normAutofit fontScale="92500" lnSpcReduction="20000"/>
          </a:bodyPr>
          <a:lstStyle/>
          <a:p>
            <a:pPr>
              <a:spcAft>
                <a:spcPts val="1400"/>
              </a:spcAft>
            </a:pPr>
            <a:r>
              <a:rPr lang="en-US" dirty="0"/>
              <a:t>Paul at Jerusalem (21:17-23:30)</a:t>
            </a:r>
          </a:p>
          <a:p>
            <a:pPr lvl="1">
              <a:spcAft>
                <a:spcPts val="1400"/>
              </a:spcAft>
            </a:pPr>
            <a:r>
              <a:rPr lang="en-US" dirty="0"/>
              <a:t>Paul Obtains Leave to Address Crowd (21:37-40)</a:t>
            </a:r>
          </a:p>
          <a:p>
            <a:pPr lvl="2">
              <a:spcAft>
                <a:spcPts val="1400"/>
              </a:spcAft>
            </a:pPr>
            <a:r>
              <a:rPr lang="en-US" dirty="0"/>
              <a:t>Paul quickly takes charge of all situations</a:t>
            </a:r>
          </a:p>
          <a:p>
            <a:pPr lvl="2">
              <a:spcAft>
                <a:spcPts val="1400"/>
              </a:spcAft>
            </a:pPr>
            <a:r>
              <a:rPr lang="en-US" dirty="0"/>
              <a:t>The tribune let Paul speak to the crowd, impressed he knew Greek</a:t>
            </a:r>
          </a:p>
          <a:p>
            <a:pPr lvl="2">
              <a:spcAft>
                <a:spcPts val="1400"/>
              </a:spcAft>
            </a:pPr>
            <a:r>
              <a:rPr lang="en-US" dirty="0"/>
              <a:t>“Hebrew” means Aramaic dialect in the New Testament (except Revelation)</a:t>
            </a:r>
          </a:p>
          <a:p>
            <a:pPr lvl="2">
              <a:spcAft>
                <a:spcPts val="1400"/>
              </a:spcAft>
            </a:pPr>
            <a:r>
              <a:rPr lang="en-US" dirty="0"/>
              <a:t>Cilician city of Tarsus meant little to the tribune, he would be later impressed to learn he was a Roman citizen.</a:t>
            </a:r>
          </a:p>
          <a:p>
            <a:pPr lvl="2">
              <a:spcAft>
                <a:spcPts val="1400"/>
              </a:spcAft>
            </a:pPr>
            <a:r>
              <a:rPr lang="en-US" dirty="0"/>
              <a:t>Paul speaks primarily in Acts to defend Christianity more than missionary (obtain new disciples) or what caused the riot.</a:t>
            </a:r>
          </a:p>
          <a:p>
            <a:pPr lvl="2">
              <a:spcAft>
                <a:spcPts val="1400"/>
              </a:spcAft>
            </a:pPr>
            <a:endParaRPr lang="en-US" dirty="0"/>
          </a:p>
        </p:txBody>
      </p:sp>
    </p:spTree>
    <p:extLst>
      <p:ext uri="{BB962C8B-B14F-4D97-AF65-F5344CB8AC3E}">
        <p14:creationId xmlns:p14="http://schemas.microsoft.com/office/powerpoint/2010/main" val="232213772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Defense of Christianity (22-28)</a:t>
            </a:r>
          </a:p>
        </p:txBody>
      </p:sp>
      <p:sp>
        <p:nvSpPr>
          <p:cNvPr id="3" name="Content Placeholder 2"/>
          <p:cNvSpPr>
            <a:spLocks noGrp="1"/>
          </p:cNvSpPr>
          <p:nvPr>
            <p:ph idx="1"/>
          </p:nvPr>
        </p:nvSpPr>
        <p:spPr>
          <a:xfrm>
            <a:off x="178257" y="1281002"/>
            <a:ext cx="8868260" cy="3862498"/>
          </a:xfrm>
        </p:spPr>
        <p:txBody>
          <a:bodyPr>
            <a:normAutofit/>
          </a:bodyPr>
          <a:lstStyle/>
          <a:p>
            <a:pPr>
              <a:spcAft>
                <a:spcPts val="1400"/>
              </a:spcAft>
            </a:pPr>
            <a:r>
              <a:rPr lang="en-US" dirty="0"/>
              <a:t>Paul at Jerusalem (21:17-23:30)</a:t>
            </a:r>
          </a:p>
          <a:p>
            <a:pPr lvl="1">
              <a:spcAft>
                <a:spcPts val="1400"/>
              </a:spcAft>
            </a:pPr>
            <a:r>
              <a:rPr lang="en-US" dirty="0"/>
              <a:t>Paul’s Defense to the People of Jerusalem (22:1-21)</a:t>
            </a:r>
          </a:p>
          <a:p>
            <a:pPr lvl="2">
              <a:spcAft>
                <a:spcPts val="1400"/>
              </a:spcAft>
            </a:pPr>
            <a:r>
              <a:rPr lang="en-US" dirty="0"/>
              <a:t>His Early Days (22:1-5)</a:t>
            </a:r>
          </a:p>
          <a:p>
            <a:pPr lvl="3">
              <a:spcAft>
                <a:spcPts val="1400"/>
              </a:spcAft>
            </a:pPr>
            <a:r>
              <a:rPr lang="en-US" dirty="0"/>
              <a:t>He makes a 1</a:t>
            </a:r>
            <a:r>
              <a:rPr lang="en-US" baseline="30000" dirty="0"/>
              <a:t>st</a:t>
            </a:r>
            <a:r>
              <a:rPr lang="en-US" dirty="0"/>
              <a:t> person autobiography instead of 3</a:t>
            </a:r>
            <a:r>
              <a:rPr lang="en-US" baseline="30000" dirty="0"/>
              <a:t>rd</a:t>
            </a:r>
            <a:r>
              <a:rPr lang="en-US" dirty="0"/>
              <a:t> person (9:1-22)</a:t>
            </a:r>
          </a:p>
          <a:p>
            <a:pPr lvl="3">
              <a:spcAft>
                <a:spcPts val="1400"/>
              </a:spcAft>
            </a:pPr>
            <a:r>
              <a:rPr lang="en-US" dirty="0"/>
              <a:t>He was born in Tarsus, but raised and educated in Jerusalem under </a:t>
            </a:r>
            <a:r>
              <a:rPr lang="en-US" dirty="0" err="1"/>
              <a:t>Gamaliel</a:t>
            </a:r>
            <a:r>
              <a:rPr lang="en-US" dirty="0"/>
              <a:t>.  He became a Pharisee.  (Gal 1:14).</a:t>
            </a:r>
          </a:p>
          <a:p>
            <a:pPr lvl="3">
              <a:spcAft>
                <a:spcPts val="1400"/>
              </a:spcAft>
            </a:pPr>
            <a:r>
              <a:rPr lang="en-US" dirty="0"/>
              <a:t>He was zealous to pursue The Way, even to Damascus</a:t>
            </a:r>
          </a:p>
          <a:p>
            <a:pPr lvl="2">
              <a:spcAft>
                <a:spcPts val="1400"/>
              </a:spcAft>
            </a:pPr>
            <a:endParaRPr lang="en-US" dirty="0"/>
          </a:p>
        </p:txBody>
      </p:sp>
    </p:spTree>
    <p:extLst>
      <p:ext uri="{BB962C8B-B14F-4D97-AF65-F5344CB8AC3E}">
        <p14:creationId xmlns:p14="http://schemas.microsoft.com/office/powerpoint/2010/main" val="234723809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0"/>
            <a:ext cx="8868260" cy="857250"/>
          </a:xfrm>
        </p:spPr>
        <p:txBody>
          <a:bodyPr/>
          <a:lstStyle/>
          <a:p>
            <a:r>
              <a:rPr lang="en-US" dirty="0"/>
              <a:t>Paul’s Defense of Christianity (22-28)</a:t>
            </a:r>
          </a:p>
        </p:txBody>
      </p:sp>
      <p:sp>
        <p:nvSpPr>
          <p:cNvPr id="3" name="Content Placeholder 2"/>
          <p:cNvSpPr>
            <a:spLocks noGrp="1"/>
          </p:cNvSpPr>
          <p:nvPr>
            <p:ph idx="1"/>
          </p:nvPr>
        </p:nvSpPr>
        <p:spPr>
          <a:xfrm>
            <a:off x="0" y="769661"/>
            <a:ext cx="9143999" cy="4373839"/>
          </a:xfrm>
        </p:spPr>
        <p:txBody>
          <a:bodyPr>
            <a:normAutofit lnSpcReduction="10000"/>
          </a:bodyPr>
          <a:lstStyle/>
          <a:p>
            <a:r>
              <a:rPr lang="en-US" dirty="0"/>
              <a:t>Paul’s Defense to the People of Jerusalem (22:1-21)</a:t>
            </a:r>
          </a:p>
          <a:p>
            <a:pPr lvl="1">
              <a:spcAft>
                <a:spcPts val="1400"/>
              </a:spcAft>
            </a:pPr>
            <a:r>
              <a:rPr lang="en-US" dirty="0"/>
              <a:t>The Damascus Road (22:6-11) – he was blinded by bright light &amp; addressed to by Jesus</a:t>
            </a:r>
          </a:p>
          <a:p>
            <a:pPr lvl="2">
              <a:spcAft>
                <a:spcPts val="1400"/>
              </a:spcAft>
            </a:pPr>
            <a:r>
              <a:rPr lang="en-US" dirty="0"/>
              <a:t>Acts 26:16 states Paul was commissioned at this time</a:t>
            </a:r>
          </a:p>
          <a:p>
            <a:pPr lvl="1">
              <a:spcAft>
                <a:spcPts val="1400"/>
              </a:spcAft>
            </a:pPr>
            <a:r>
              <a:rPr lang="en-US" dirty="0"/>
              <a:t>Ananias of Damascus (22:12-16) – he received further instructions from a pious Jew (appropriate for this Jewish audience).</a:t>
            </a:r>
          </a:p>
          <a:p>
            <a:pPr lvl="2">
              <a:spcAft>
                <a:spcPts val="1400"/>
              </a:spcAft>
            </a:pPr>
            <a:r>
              <a:rPr lang="en-US" dirty="0"/>
              <a:t>The current High Priest in Jerusalem was named Ananias</a:t>
            </a:r>
          </a:p>
          <a:p>
            <a:pPr lvl="2">
              <a:spcAft>
                <a:spcPts val="1400"/>
              </a:spcAft>
            </a:pPr>
            <a:r>
              <a:rPr lang="en-US" dirty="0"/>
              <a:t>Paul continued to be obedient to Jewish customs &amp; Law</a:t>
            </a:r>
          </a:p>
          <a:p>
            <a:pPr lvl="1">
              <a:spcAft>
                <a:spcPts val="1400"/>
              </a:spcAft>
            </a:pPr>
            <a:r>
              <a:rPr lang="en-US" dirty="0"/>
              <a:t>Paul’s Vision in the Temple (22:17-21) – Paul was told in a trance he needed to get out of Jerusalem and go to the Gentiles</a:t>
            </a:r>
          </a:p>
        </p:txBody>
      </p:sp>
    </p:spTree>
    <p:extLst>
      <p:ext uri="{BB962C8B-B14F-4D97-AF65-F5344CB8AC3E}">
        <p14:creationId xmlns:p14="http://schemas.microsoft.com/office/powerpoint/2010/main" val="6580451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0"/>
            <a:ext cx="8868260" cy="857250"/>
          </a:xfrm>
        </p:spPr>
        <p:txBody>
          <a:bodyPr/>
          <a:lstStyle/>
          <a:p>
            <a:r>
              <a:rPr lang="en-US" dirty="0"/>
              <a:t>Paul’s Defense of Christianity (22-28)</a:t>
            </a:r>
          </a:p>
        </p:txBody>
      </p:sp>
      <p:sp>
        <p:nvSpPr>
          <p:cNvPr id="3" name="Content Placeholder 2"/>
          <p:cNvSpPr>
            <a:spLocks noGrp="1"/>
          </p:cNvSpPr>
          <p:nvPr>
            <p:ph idx="1"/>
          </p:nvPr>
        </p:nvSpPr>
        <p:spPr>
          <a:xfrm>
            <a:off x="0" y="769661"/>
            <a:ext cx="9143999" cy="4373839"/>
          </a:xfrm>
        </p:spPr>
        <p:txBody>
          <a:bodyPr>
            <a:normAutofit lnSpcReduction="10000"/>
          </a:bodyPr>
          <a:lstStyle/>
          <a:p>
            <a:pPr>
              <a:spcAft>
                <a:spcPts val="1400"/>
              </a:spcAft>
            </a:pPr>
            <a:r>
              <a:rPr lang="en-US" dirty="0"/>
              <a:t>Paul at Jerusalem (21:17-23:30)</a:t>
            </a:r>
          </a:p>
          <a:p>
            <a:pPr lvl="1">
              <a:spcAft>
                <a:spcPts val="1400"/>
              </a:spcAft>
            </a:pPr>
            <a:r>
              <a:rPr lang="en-US"/>
              <a:t>Saying “</a:t>
            </a:r>
            <a:r>
              <a:rPr lang="en-US" dirty="0"/>
              <a:t>go to the Gentiles” caused a riot –they hated gentiles</a:t>
            </a:r>
          </a:p>
          <a:p>
            <a:pPr lvl="2">
              <a:spcAft>
                <a:spcPts val="1400"/>
              </a:spcAft>
            </a:pPr>
            <a:r>
              <a:rPr lang="en-US" dirty="0"/>
              <a:t>Jesus could not have “gone to the Gentiles”</a:t>
            </a:r>
          </a:p>
          <a:p>
            <a:pPr lvl="2">
              <a:spcAft>
                <a:spcPts val="1400"/>
              </a:spcAft>
            </a:pPr>
            <a:r>
              <a:rPr lang="en-US" dirty="0"/>
              <a:t>The tribune perhaps might not have well understood Aramaic</a:t>
            </a:r>
          </a:p>
          <a:p>
            <a:pPr lvl="1">
              <a:spcAft>
                <a:spcPts val="1400"/>
              </a:spcAft>
            </a:pPr>
            <a:r>
              <a:rPr lang="en-US" dirty="0"/>
              <a:t>Paul Reveals his Roman citizenship (22:22-29)</a:t>
            </a:r>
          </a:p>
          <a:p>
            <a:pPr lvl="2">
              <a:spcAft>
                <a:spcPts val="1400"/>
              </a:spcAft>
            </a:pPr>
            <a:r>
              <a:rPr lang="en-US" dirty="0"/>
              <a:t>The right setting to do this was alone with Romans, not before Jews</a:t>
            </a:r>
          </a:p>
          <a:p>
            <a:pPr lvl="2">
              <a:spcAft>
                <a:spcPts val="1400"/>
              </a:spcAft>
            </a:pPr>
            <a:r>
              <a:rPr lang="en-US" dirty="0"/>
              <a:t>The Roman state protected Paul, it was not an enemy of Christianity</a:t>
            </a:r>
          </a:p>
          <a:p>
            <a:pPr lvl="1">
              <a:spcAft>
                <a:spcPts val="1400"/>
              </a:spcAft>
            </a:pPr>
            <a:r>
              <a:rPr lang="en-US" dirty="0"/>
              <a:t>Paul brought before the Sanhedrin (22:30) – the tribune wanted to know the reason for the disturbance – so he faced his accusers</a:t>
            </a:r>
          </a:p>
          <a:p>
            <a:pPr lvl="3">
              <a:spcAft>
                <a:spcPts val="1400"/>
              </a:spcAft>
            </a:pPr>
            <a:endParaRPr lang="en-US" dirty="0"/>
          </a:p>
          <a:p>
            <a:pPr lvl="2">
              <a:spcAft>
                <a:spcPts val="1400"/>
              </a:spcAft>
            </a:pPr>
            <a:endParaRPr lang="en-US" dirty="0"/>
          </a:p>
        </p:txBody>
      </p:sp>
    </p:spTree>
    <p:extLst>
      <p:ext uri="{BB962C8B-B14F-4D97-AF65-F5344CB8AC3E}">
        <p14:creationId xmlns:p14="http://schemas.microsoft.com/office/powerpoint/2010/main" val="339924894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0"/>
            <a:ext cx="8868260" cy="1183354"/>
          </a:xfrm>
        </p:spPr>
        <p:txBody>
          <a:bodyPr/>
          <a:lstStyle/>
          <a:p>
            <a:r>
              <a:rPr lang="en-US" dirty="0"/>
              <a:t>Paul’s Defense of Christianity (22-28)</a:t>
            </a:r>
          </a:p>
        </p:txBody>
      </p:sp>
      <p:sp>
        <p:nvSpPr>
          <p:cNvPr id="3" name="Content Placeholder 2"/>
          <p:cNvSpPr>
            <a:spLocks noGrp="1"/>
          </p:cNvSpPr>
          <p:nvPr>
            <p:ph idx="1"/>
          </p:nvPr>
        </p:nvSpPr>
        <p:spPr>
          <a:xfrm>
            <a:off x="178257" y="1183354"/>
            <a:ext cx="8965743" cy="3960146"/>
          </a:xfrm>
        </p:spPr>
        <p:txBody>
          <a:bodyPr>
            <a:normAutofit fontScale="92500" lnSpcReduction="10000"/>
          </a:bodyPr>
          <a:lstStyle/>
          <a:p>
            <a:pPr marL="457200" lvl="1">
              <a:spcAft>
                <a:spcPts val="1400"/>
              </a:spcAft>
              <a:buClrTx/>
            </a:pPr>
            <a:r>
              <a:rPr lang="en-US" dirty="0"/>
              <a:t>Paul at Jerusalem (21:17-23:30) - Before the Sanhedrin (23:1-10)</a:t>
            </a:r>
          </a:p>
          <a:p>
            <a:pPr lvl="1">
              <a:spcAft>
                <a:spcPts val="1400"/>
              </a:spcAft>
            </a:pPr>
            <a:r>
              <a:rPr lang="en-US" dirty="0"/>
              <a:t>Paul said he conducted himself with good conscious to this day.</a:t>
            </a:r>
          </a:p>
          <a:p>
            <a:pPr lvl="2">
              <a:spcAft>
                <a:spcPts val="1400"/>
              </a:spcAft>
            </a:pPr>
            <a:r>
              <a:rPr lang="en-US" dirty="0"/>
              <a:t>The High Priest ordered him struck in the mouth, an illegal action under the Mosaic Law (</a:t>
            </a:r>
            <a:r>
              <a:rPr lang="en-US" dirty="0" err="1"/>
              <a:t>Exod</a:t>
            </a:r>
            <a:r>
              <a:rPr lang="en-US" dirty="0"/>
              <a:t> 23:28)</a:t>
            </a:r>
          </a:p>
          <a:p>
            <a:pPr lvl="2">
              <a:spcAft>
                <a:spcPts val="1400"/>
              </a:spcAft>
            </a:pPr>
            <a:r>
              <a:rPr lang="en-US" dirty="0"/>
              <a:t>Paul asks how the Chief Priest can judge under the Mosaic Law when he has just broken the Mosaic Law</a:t>
            </a:r>
          </a:p>
          <a:p>
            <a:pPr lvl="2">
              <a:spcAft>
                <a:spcPts val="1400"/>
              </a:spcAft>
            </a:pPr>
            <a:r>
              <a:rPr lang="en-US" dirty="0"/>
              <a:t>Paul strove for his rights, while Jesus was passive</a:t>
            </a:r>
          </a:p>
          <a:p>
            <a:pPr lvl="2">
              <a:spcAft>
                <a:spcPts val="1400"/>
              </a:spcAft>
            </a:pPr>
            <a:r>
              <a:rPr lang="en-US" dirty="0"/>
              <a:t>Paul then said he was on trial for the resurrection of the dead.  This caused a riot between Sadducees and Pharisees.</a:t>
            </a:r>
          </a:p>
          <a:p>
            <a:pPr lvl="3">
              <a:spcAft>
                <a:spcPts val="1400"/>
              </a:spcAft>
            </a:pPr>
            <a:r>
              <a:rPr lang="en-US" dirty="0"/>
              <a:t>Paul was fighting for the heart of Christianity</a:t>
            </a:r>
          </a:p>
          <a:p>
            <a:pPr lvl="2">
              <a:spcAft>
                <a:spcPts val="1400"/>
              </a:spcAft>
            </a:pPr>
            <a:endParaRPr lang="en-US" dirty="0"/>
          </a:p>
          <a:p>
            <a:pPr lvl="2">
              <a:spcAft>
                <a:spcPts val="1400"/>
              </a:spcAft>
            </a:pPr>
            <a:endParaRPr lang="en-US" dirty="0"/>
          </a:p>
        </p:txBody>
      </p:sp>
    </p:spTree>
    <p:extLst>
      <p:ext uri="{BB962C8B-B14F-4D97-AF65-F5344CB8AC3E}">
        <p14:creationId xmlns:p14="http://schemas.microsoft.com/office/powerpoint/2010/main" val="21996197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Defense of Christianity (22-28)</a:t>
            </a:r>
          </a:p>
        </p:txBody>
      </p:sp>
      <p:sp>
        <p:nvSpPr>
          <p:cNvPr id="3" name="Content Placeholder 2"/>
          <p:cNvSpPr>
            <a:spLocks noGrp="1"/>
          </p:cNvSpPr>
          <p:nvPr>
            <p:ph idx="1"/>
          </p:nvPr>
        </p:nvSpPr>
        <p:spPr>
          <a:xfrm>
            <a:off x="178256" y="1281002"/>
            <a:ext cx="8965743" cy="3862498"/>
          </a:xfrm>
        </p:spPr>
        <p:txBody>
          <a:bodyPr>
            <a:normAutofit lnSpcReduction="10000"/>
          </a:bodyPr>
          <a:lstStyle/>
          <a:p>
            <a:pPr marL="457200" lvl="1">
              <a:spcAft>
                <a:spcPts val="1400"/>
              </a:spcAft>
              <a:buClrTx/>
            </a:pPr>
            <a:r>
              <a:rPr lang="en-US" dirty="0"/>
              <a:t>Paul at Jerusalem (21:17-23:30) - Before the Sanhedrin (23:1-10)</a:t>
            </a:r>
          </a:p>
          <a:p>
            <a:pPr lvl="1">
              <a:spcAft>
                <a:spcPts val="1400"/>
              </a:spcAft>
            </a:pPr>
            <a:r>
              <a:rPr lang="en-US" dirty="0"/>
              <a:t>Is there a Resurrection of the dead? </a:t>
            </a:r>
          </a:p>
          <a:p>
            <a:pPr lvl="2">
              <a:spcAft>
                <a:spcPts val="1400"/>
              </a:spcAft>
            </a:pPr>
            <a:r>
              <a:rPr lang="en-US" dirty="0"/>
              <a:t>Resurrection of Christ key Christian belief</a:t>
            </a:r>
          </a:p>
          <a:p>
            <a:pPr lvl="2">
              <a:spcAft>
                <a:spcPts val="1400"/>
              </a:spcAft>
            </a:pPr>
            <a:r>
              <a:rPr lang="en-US" dirty="0"/>
              <a:t>Sadducees said no - difficult for them to become Christians</a:t>
            </a:r>
          </a:p>
          <a:p>
            <a:pPr lvl="2">
              <a:spcAft>
                <a:spcPts val="1400"/>
              </a:spcAft>
            </a:pPr>
            <a:r>
              <a:rPr lang="en-US" dirty="0"/>
              <a:t>Pharisees said yes – easier for them to become Christian</a:t>
            </a:r>
          </a:p>
          <a:p>
            <a:pPr lvl="1">
              <a:spcAft>
                <a:spcPts val="1400"/>
              </a:spcAft>
            </a:pPr>
            <a:r>
              <a:rPr lang="en-US" dirty="0"/>
              <a:t>Pharisees said he was innocent while Sadducees condemned him</a:t>
            </a:r>
          </a:p>
          <a:p>
            <a:pPr lvl="1">
              <a:spcAft>
                <a:spcPts val="1400"/>
              </a:spcAft>
            </a:pPr>
            <a:r>
              <a:rPr lang="en-US" dirty="0"/>
              <a:t>Little or no Biblical basis for Sadducees not believing in angels</a:t>
            </a:r>
          </a:p>
          <a:p>
            <a:pPr lvl="1">
              <a:spcAft>
                <a:spcPts val="1400"/>
              </a:spcAft>
            </a:pPr>
            <a:r>
              <a:rPr lang="en-US" dirty="0"/>
              <a:t>Luke is defending the strong link between Judaism </a:t>
            </a:r>
            <a:r>
              <a:rPr lang="en-US"/>
              <a:t>&amp; Christianity</a:t>
            </a:r>
            <a:endParaRPr lang="en-US" dirty="0"/>
          </a:p>
        </p:txBody>
      </p:sp>
    </p:spTree>
    <p:extLst>
      <p:ext uri="{BB962C8B-B14F-4D97-AF65-F5344CB8AC3E}">
        <p14:creationId xmlns:p14="http://schemas.microsoft.com/office/powerpoint/2010/main" val="413824874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779282"/>
          </a:xfrm>
        </p:spPr>
        <p:txBody>
          <a:bodyPr/>
          <a:lstStyle/>
          <a:p>
            <a:r>
              <a:rPr lang="en-US" dirty="0"/>
              <a:t>Paul’s Defense of Christianity (22-28)</a:t>
            </a:r>
          </a:p>
        </p:txBody>
      </p:sp>
      <p:sp>
        <p:nvSpPr>
          <p:cNvPr id="3" name="Content Placeholder 2"/>
          <p:cNvSpPr>
            <a:spLocks noGrp="1"/>
          </p:cNvSpPr>
          <p:nvPr>
            <p:ph idx="1"/>
          </p:nvPr>
        </p:nvSpPr>
        <p:spPr>
          <a:xfrm>
            <a:off x="178256" y="779283"/>
            <a:ext cx="8965743" cy="4364218"/>
          </a:xfrm>
        </p:spPr>
        <p:txBody>
          <a:bodyPr>
            <a:normAutofit/>
          </a:bodyPr>
          <a:lstStyle/>
          <a:p>
            <a:pPr marL="457200" lvl="1">
              <a:spcAft>
                <a:spcPts val="1400"/>
              </a:spcAft>
              <a:buClrTx/>
            </a:pPr>
            <a:r>
              <a:rPr lang="en-US" dirty="0"/>
              <a:t>Paul at Jerusalem (21:17-23:30) - Before the Sanhedrin (23:1-10)</a:t>
            </a:r>
          </a:p>
          <a:p>
            <a:pPr lvl="1">
              <a:spcAft>
                <a:spcPts val="1400"/>
              </a:spcAft>
            </a:pPr>
            <a:r>
              <a:rPr lang="en-US" dirty="0"/>
              <a:t>Sadducees belief in angels, spirits, &amp; resurrection of dead</a:t>
            </a:r>
          </a:p>
          <a:p>
            <a:pPr lvl="2">
              <a:spcAft>
                <a:spcPts val="1400"/>
              </a:spcAft>
            </a:pPr>
            <a:r>
              <a:rPr lang="en-US" dirty="0"/>
              <a:t>Paul used their division to show Romans the issue was religious</a:t>
            </a:r>
          </a:p>
          <a:p>
            <a:pPr lvl="2">
              <a:spcAft>
                <a:spcPts val="1400"/>
              </a:spcAft>
            </a:pPr>
            <a:r>
              <a:rPr lang="en-US" dirty="0"/>
              <a:t>Various commentators have tried to satisfactorily show where Sadducees were coming from – but hard to do today</a:t>
            </a:r>
          </a:p>
          <a:p>
            <a:pPr lvl="2">
              <a:spcAft>
                <a:spcPts val="1400"/>
              </a:spcAft>
            </a:pPr>
            <a:r>
              <a:rPr lang="en-US" dirty="0"/>
              <a:t>Perhaps issue was who spoke to Paul (how could a resurrected Jesus have spoken to Paul if people cannot be resurrected)?</a:t>
            </a:r>
          </a:p>
          <a:p>
            <a:pPr lvl="2">
              <a:spcAft>
                <a:spcPts val="1400"/>
              </a:spcAft>
            </a:pPr>
            <a:r>
              <a:rPr lang="en-US" dirty="0"/>
              <a:t>Since Paul received teachings from resurrected Jesus, are they true?</a:t>
            </a:r>
          </a:p>
          <a:p>
            <a:pPr lvl="2">
              <a:spcAft>
                <a:spcPts val="1400"/>
              </a:spcAft>
            </a:pPr>
            <a:r>
              <a:rPr lang="en-US" b="1" dirty="0"/>
              <a:t>Many modern Christians do not believe in evil spirits (a literal devil) and resurrection.</a:t>
            </a:r>
          </a:p>
        </p:txBody>
      </p:sp>
    </p:spTree>
    <p:extLst>
      <p:ext uri="{BB962C8B-B14F-4D97-AF65-F5344CB8AC3E}">
        <p14:creationId xmlns:p14="http://schemas.microsoft.com/office/powerpoint/2010/main" val="13915944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Defense of Christianity (22-28)</a:t>
            </a:r>
          </a:p>
        </p:txBody>
      </p:sp>
      <p:sp>
        <p:nvSpPr>
          <p:cNvPr id="3" name="Content Placeholder 2"/>
          <p:cNvSpPr>
            <a:spLocks noGrp="1"/>
          </p:cNvSpPr>
          <p:nvPr>
            <p:ph idx="1"/>
          </p:nvPr>
        </p:nvSpPr>
        <p:spPr>
          <a:xfrm>
            <a:off x="178257" y="1281002"/>
            <a:ext cx="8868260" cy="3862498"/>
          </a:xfrm>
        </p:spPr>
        <p:txBody>
          <a:bodyPr>
            <a:normAutofit/>
          </a:bodyPr>
          <a:lstStyle/>
          <a:p>
            <a:pPr>
              <a:spcAft>
                <a:spcPts val="1400"/>
              </a:spcAft>
            </a:pPr>
            <a:r>
              <a:rPr lang="en-US" dirty="0"/>
              <a:t>Paul at Jerusalem (21:17-23:30)</a:t>
            </a:r>
          </a:p>
          <a:p>
            <a:pPr lvl="1">
              <a:spcAft>
                <a:spcPts val="1400"/>
              </a:spcAft>
            </a:pPr>
            <a:r>
              <a:rPr lang="en-US" dirty="0"/>
              <a:t>The Lord Appears to Paul by Night (22:11) – He is going to Rome</a:t>
            </a:r>
          </a:p>
          <a:p>
            <a:pPr lvl="2">
              <a:spcAft>
                <a:spcPts val="1400"/>
              </a:spcAft>
            </a:pPr>
            <a:r>
              <a:rPr lang="en-US" dirty="0"/>
              <a:t>God moves behind the scene so Paul can witness to highest levels in Roman society</a:t>
            </a:r>
          </a:p>
          <a:p>
            <a:pPr lvl="2">
              <a:spcAft>
                <a:spcPts val="1400"/>
              </a:spcAft>
            </a:pPr>
            <a:r>
              <a:rPr lang="en-US" dirty="0"/>
              <a:t>Paul would not have had such access as a missionary to Rome</a:t>
            </a:r>
          </a:p>
          <a:p>
            <a:pPr lvl="2">
              <a:spcAft>
                <a:spcPts val="1400"/>
              </a:spcAft>
            </a:pPr>
            <a:r>
              <a:rPr lang="en-US" dirty="0"/>
              <a:t>His defense statements along the way would be great witnesses for why Christianity was a legal religion</a:t>
            </a:r>
          </a:p>
          <a:p>
            <a:pPr lvl="3">
              <a:spcAft>
                <a:spcPts val="1400"/>
              </a:spcAft>
            </a:pPr>
            <a:endParaRPr lang="en-US" dirty="0"/>
          </a:p>
          <a:p>
            <a:pPr lvl="2">
              <a:spcAft>
                <a:spcPts val="1400"/>
              </a:spcAft>
            </a:pPr>
            <a:endParaRPr lang="en-US" dirty="0"/>
          </a:p>
        </p:txBody>
      </p:sp>
    </p:spTree>
    <p:extLst>
      <p:ext uri="{BB962C8B-B14F-4D97-AF65-F5344CB8AC3E}">
        <p14:creationId xmlns:p14="http://schemas.microsoft.com/office/powerpoint/2010/main" val="283752912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Defense of Christianity (22-28)</a:t>
            </a:r>
          </a:p>
        </p:txBody>
      </p:sp>
      <p:sp>
        <p:nvSpPr>
          <p:cNvPr id="3" name="Content Placeholder 2"/>
          <p:cNvSpPr>
            <a:spLocks noGrp="1"/>
          </p:cNvSpPr>
          <p:nvPr>
            <p:ph idx="1"/>
          </p:nvPr>
        </p:nvSpPr>
        <p:spPr>
          <a:xfrm>
            <a:off x="178257" y="1281002"/>
            <a:ext cx="8868260" cy="3862498"/>
          </a:xfrm>
        </p:spPr>
        <p:txBody>
          <a:bodyPr>
            <a:normAutofit fontScale="92500" lnSpcReduction="10000"/>
          </a:bodyPr>
          <a:lstStyle/>
          <a:p>
            <a:pPr>
              <a:spcAft>
                <a:spcPts val="1400"/>
              </a:spcAft>
            </a:pPr>
            <a:r>
              <a:rPr lang="en-US" dirty="0"/>
              <a:t>Paul at Jerusalem (21:17-23:30)</a:t>
            </a:r>
          </a:p>
          <a:p>
            <a:pPr lvl="1">
              <a:spcAft>
                <a:spcPts val="1400"/>
              </a:spcAft>
            </a:pPr>
            <a:r>
              <a:rPr lang="en-US" dirty="0"/>
              <a:t>Plot against Paul’s Life (23:12-15) – God Acts to get Paul to Rome</a:t>
            </a:r>
          </a:p>
          <a:p>
            <a:pPr lvl="2">
              <a:spcAft>
                <a:spcPts val="1400"/>
              </a:spcAft>
            </a:pPr>
            <a:r>
              <a:rPr lang="en-US" dirty="0"/>
              <a:t>A Band of 40+ plans to ambush Paul and the Elders agree</a:t>
            </a:r>
          </a:p>
          <a:p>
            <a:pPr lvl="2">
              <a:spcAft>
                <a:spcPts val="1400"/>
              </a:spcAft>
            </a:pPr>
            <a:r>
              <a:rPr lang="en-US" dirty="0"/>
              <a:t>They have vowed against God’s plan with High Priests knowledge</a:t>
            </a:r>
          </a:p>
          <a:p>
            <a:pPr lvl="1">
              <a:spcAft>
                <a:spcPts val="1400"/>
              </a:spcAft>
            </a:pPr>
            <a:r>
              <a:rPr lang="en-US" dirty="0"/>
              <a:t>The Plot Revealed to Paul &amp; Tribune (23:16-22) - by Paul’s sisters son </a:t>
            </a:r>
          </a:p>
          <a:p>
            <a:pPr lvl="1">
              <a:spcAft>
                <a:spcPts val="1400"/>
              </a:spcAft>
            </a:pPr>
            <a:r>
              <a:rPr lang="en-US" dirty="0"/>
              <a:t>The Tribune Prepares to send Paul to Caesarea (23:23-24)</a:t>
            </a:r>
          </a:p>
          <a:p>
            <a:pPr lvl="2">
              <a:spcAft>
                <a:spcPts val="1400"/>
              </a:spcAft>
            </a:pPr>
            <a:r>
              <a:rPr lang="en-US" dirty="0"/>
              <a:t>Paul cannot remain in Jerusalem – journey to Rome begins</a:t>
            </a:r>
          </a:p>
          <a:p>
            <a:pPr lvl="2">
              <a:spcAft>
                <a:spcPts val="1400"/>
              </a:spcAft>
            </a:pPr>
            <a:r>
              <a:rPr lang="en-US" dirty="0"/>
              <a:t>This is the 3</a:t>
            </a:r>
            <a:r>
              <a:rPr lang="en-US" baseline="30000" dirty="0"/>
              <a:t>rd</a:t>
            </a:r>
            <a:r>
              <a:rPr lang="en-US" dirty="0"/>
              <a:t> time Romans have saved Paul from certain death</a:t>
            </a:r>
          </a:p>
          <a:p>
            <a:pPr lvl="2">
              <a:spcAft>
                <a:spcPts val="1400"/>
              </a:spcAft>
            </a:pPr>
            <a:endParaRPr lang="en-US" dirty="0"/>
          </a:p>
        </p:txBody>
      </p:sp>
    </p:spTree>
    <p:extLst>
      <p:ext uri="{BB962C8B-B14F-4D97-AF65-F5344CB8AC3E}">
        <p14:creationId xmlns:p14="http://schemas.microsoft.com/office/powerpoint/2010/main" val="121946649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Defense of Christianity (22-28)</a:t>
            </a:r>
          </a:p>
        </p:txBody>
      </p:sp>
      <p:sp>
        <p:nvSpPr>
          <p:cNvPr id="3" name="Content Placeholder 2"/>
          <p:cNvSpPr>
            <a:spLocks noGrp="1"/>
          </p:cNvSpPr>
          <p:nvPr>
            <p:ph idx="1"/>
          </p:nvPr>
        </p:nvSpPr>
        <p:spPr>
          <a:xfrm>
            <a:off x="178257" y="1281002"/>
            <a:ext cx="8868260" cy="3862498"/>
          </a:xfrm>
        </p:spPr>
        <p:txBody>
          <a:bodyPr>
            <a:normAutofit/>
          </a:bodyPr>
          <a:lstStyle/>
          <a:p>
            <a:pPr>
              <a:spcAft>
                <a:spcPts val="1400"/>
              </a:spcAft>
            </a:pPr>
            <a:r>
              <a:rPr lang="en-US" dirty="0"/>
              <a:t>Paul at Jerusalem (21:17-23:30)</a:t>
            </a:r>
          </a:p>
          <a:p>
            <a:pPr lvl="1">
              <a:spcAft>
                <a:spcPts val="1400"/>
              </a:spcAft>
            </a:pPr>
            <a:r>
              <a:rPr lang="en-US" dirty="0"/>
              <a:t>Letter from the Tribune to Felix (23:25-30)</a:t>
            </a:r>
          </a:p>
          <a:p>
            <a:pPr lvl="2">
              <a:spcAft>
                <a:spcPts val="1400"/>
              </a:spcAft>
            </a:pPr>
            <a:r>
              <a:rPr lang="en-US" dirty="0"/>
              <a:t>Tribune Claudius </a:t>
            </a:r>
            <a:r>
              <a:rPr lang="en-US" dirty="0" err="1"/>
              <a:t>Lysias</a:t>
            </a:r>
            <a:r>
              <a:rPr lang="en-US" dirty="0"/>
              <a:t> prevented a Roman citizen from being killed over questions of “their law”</a:t>
            </a:r>
          </a:p>
          <a:p>
            <a:pPr lvl="2">
              <a:spcAft>
                <a:spcPts val="1400"/>
              </a:spcAft>
            </a:pPr>
            <a:r>
              <a:rPr lang="en-US" dirty="0"/>
              <a:t>There was no charge against him worthy of death of imprisonment</a:t>
            </a:r>
          </a:p>
          <a:p>
            <a:pPr lvl="2">
              <a:spcAft>
                <a:spcPts val="1400"/>
              </a:spcAft>
            </a:pPr>
            <a:r>
              <a:rPr lang="en-US" dirty="0"/>
              <a:t>Because of a plot against him, he had to be moved to Jerusalem so his accuser's could bring charges against him in Caesarea before Felix</a:t>
            </a:r>
          </a:p>
          <a:p>
            <a:pPr lvl="3">
              <a:spcAft>
                <a:spcPts val="1400"/>
              </a:spcAft>
            </a:pPr>
            <a:endParaRPr lang="en-US" dirty="0"/>
          </a:p>
          <a:p>
            <a:pPr lvl="2">
              <a:spcAft>
                <a:spcPts val="1400"/>
              </a:spcAft>
            </a:pPr>
            <a:endParaRPr lang="en-US" dirty="0"/>
          </a:p>
        </p:txBody>
      </p:sp>
    </p:spTree>
    <p:extLst>
      <p:ext uri="{BB962C8B-B14F-4D97-AF65-F5344CB8AC3E}">
        <p14:creationId xmlns:p14="http://schemas.microsoft.com/office/powerpoint/2010/main" val="143989175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Aft>
                <a:spcPts val="1400"/>
              </a:spcAft>
            </a:pPr>
            <a:r>
              <a:rPr lang="en-US" dirty="0"/>
              <a:t>Paul at Caesarea (23:31-26:32)</a:t>
            </a:r>
          </a:p>
        </p:txBody>
      </p:sp>
      <p:sp>
        <p:nvSpPr>
          <p:cNvPr id="3" name="Content Placeholder 2"/>
          <p:cNvSpPr>
            <a:spLocks noGrp="1"/>
          </p:cNvSpPr>
          <p:nvPr>
            <p:ph idx="1"/>
          </p:nvPr>
        </p:nvSpPr>
        <p:spPr>
          <a:xfrm>
            <a:off x="178256" y="1281002"/>
            <a:ext cx="8965743" cy="3862498"/>
          </a:xfrm>
        </p:spPr>
        <p:txBody>
          <a:bodyPr>
            <a:normAutofit/>
          </a:bodyPr>
          <a:lstStyle/>
          <a:p>
            <a:r>
              <a:rPr lang="en-US" dirty="0"/>
              <a:t>Paul Taken to Caesarea (23:31-35) (A.D. 58)</a:t>
            </a:r>
          </a:p>
          <a:p>
            <a:pPr lvl="1">
              <a:spcAft>
                <a:spcPts val="1400"/>
              </a:spcAft>
            </a:pPr>
            <a:r>
              <a:rPr lang="en-US" dirty="0"/>
              <a:t>The trip was probably a 35 mile forced night march by 200 infantrymen, 70 horsemen, and 200 men with spears.</a:t>
            </a:r>
          </a:p>
          <a:p>
            <a:pPr lvl="1">
              <a:spcAft>
                <a:spcPts val="1400"/>
              </a:spcAft>
            </a:pPr>
            <a:r>
              <a:rPr lang="en-US" dirty="0"/>
              <a:t>Paul was mounted on a horse or mule for additional mobility in case of attack</a:t>
            </a:r>
          </a:p>
          <a:p>
            <a:pPr lvl="1">
              <a:spcAft>
                <a:spcPts val="1400"/>
              </a:spcAft>
            </a:pPr>
            <a:r>
              <a:rPr lang="en-US" dirty="0"/>
              <a:t>The cavalry then probably accompanied him another 27 miles to Caesarea</a:t>
            </a:r>
          </a:p>
          <a:p>
            <a:pPr lvl="1">
              <a:spcAft>
                <a:spcPts val="1400"/>
              </a:spcAft>
            </a:pPr>
            <a:r>
              <a:rPr lang="en-US" dirty="0"/>
              <a:t>This show of power also was a reminder to the Jews of the power of Rome</a:t>
            </a:r>
          </a:p>
        </p:txBody>
      </p:sp>
    </p:spTree>
    <p:extLst>
      <p:ext uri="{BB962C8B-B14F-4D97-AF65-F5344CB8AC3E}">
        <p14:creationId xmlns:p14="http://schemas.microsoft.com/office/powerpoint/2010/main" val="364145818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884416"/>
          </a:xfrm>
        </p:spPr>
        <p:txBody>
          <a:bodyPr/>
          <a:lstStyle/>
          <a:p>
            <a:pPr>
              <a:spcAft>
                <a:spcPts val="1400"/>
              </a:spcAft>
            </a:pPr>
            <a:r>
              <a:rPr lang="en-US" dirty="0"/>
              <a:t>Paul at Caesarea (23:31-26:32)</a:t>
            </a:r>
          </a:p>
        </p:txBody>
      </p:sp>
      <p:sp>
        <p:nvSpPr>
          <p:cNvPr id="3" name="Content Placeholder 2"/>
          <p:cNvSpPr>
            <a:spLocks noGrp="1"/>
          </p:cNvSpPr>
          <p:nvPr>
            <p:ph idx="1"/>
          </p:nvPr>
        </p:nvSpPr>
        <p:spPr>
          <a:xfrm>
            <a:off x="178256" y="782368"/>
            <a:ext cx="8965743" cy="4361132"/>
          </a:xfrm>
        </p:spPr>
        <p:txBody>
          <a:bodyPr>
            <a:normAutofit lnSpcReduction="10000"/>
          </a:bodyPr>
          <a:lstStyle/>
          <a:p>
            <a:r>
              <a:rPr lang="en-US" dirty="0"/>
              <a:t>Tiberius Claudius Felix (A.D. 58)</a:t>
            </a:r>
          </a:p>
          <a:p>
            <a:pPr lvl="1">
              <a:spcAft>
                <a:spcPts val="1400"/>
              </a:spcAft>
            </a:pPr>
            <a:r>
              <a:rPr lang="en-US" dirty="0"/>
              <a:t>Felix was a cruel freed slave, a forced marriage by Claudius to Drusilla the daughter of Herod Agrippa I (who was married to another)  His first wife was the (great) granddaughter of Antony &amp; Cleopatra </a:t>
            </a:r>
          </a:p>
          <a:p>
            <a:pPr lvl="1">
              <a:spcAft>
                <a:spcPts val="1400"/>
              </a:spcAft>
            </a:pPr>
            <a:r>
              <a:rPr lang="en-US" dirty="0"/>
              <a:t>Felix would be later removed for not keeping peace</a:t>
            </a:r>
          </a:p>
          <a:p>
            <a:pPr lvl="1">
              <a:spcAft>
                <a:spcPts val="1400"/>
              </a:spcAft>
            </a:pPr>
            <a:r>
              <a:rPr lang="en-US" dirty="0"/>
              <a:t>Felix first determined Paul was a Cilician Roman citizen</a:t>
            </a:r>
          </a:p>
          <a:p>
            <a:pPr lvl="1">
              <a:spcAft>
                <a:spcPts val="1400"/>
              </a:spcAft>
            </a:pPr>
            <a:r>
              <a:rPr lang="en-US" dirty="0"/>
              <a:t>Felix seemed fair that he would hear both sides of the argument at the same time before both parties</a:t>
            </a:r>
          </a:p>
          <a:p>
            <a:pPr lvl="1">
              <a:spcAft>
                <a:spcPts val="1400"/>
              </a:spcAft>
            </a:pPr>
            <a:r>
              <a:rPr lang="en-US" dirty="0"/>
              <a:t>But he kept an innocent Paul in custody for 2 years awaiting Roman justice</a:t>
            </a:r>
          </a:p>
        </p:txBody>
      </p:sp>
    </p:spTree>
    <p:extLst>
      <p:ext uri="{BB962C8B-B14F-4D97-AF65-F5344CB8AC3E}">
        <p14:creationId xmlns:p14="http://schemas.microsoft.com/office/powerpoint/2010/main" val="75823594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884416"/>
          </a:xfrm>
        </p:spPr>
        <p:txBody>
          <a:bodyPr/>
          <a:lstStyle/>
          <a:p>
            <a:pPr>
              <a:spcAft>
                <a:spcPts val="1400"/>
              </a:spcAft>
            </a:pPr>
            <a:r>
              <a:rPr lang="en-US" dirty="0"/>
              <a:t>Paul at Caesarea (23:31-26:32)</a:t>
            </a:r>
          </a:p>
        </p:txBody>
      </p:sp>
      <p:sp>
        <p:nvSpPr>
          <p:cNvPr id="3" name="Content Placeholder 2"/>
          <p:cNvSpPr>
            <a:spLocks noGrp="1"/>
          </p:cNvSpPr>
          <p:nvPr>
            <p:ph idx="1"/>
          </p:nvPr>
        </p:nvSpPr>
        <p:spPr>
          <a:xfrm>
            <a:off x="178256" y="1339518"/>
            <a:ext cx="8965743" cy="3803982"/>
          </a:xfrm>
        </p:spPr>
        <p:txBody>
          <a:bodyPr>
            <a:normAutofit/>
          </a:bodyPr>
          <a:lstStyle/>
          <a:p>
            <a:r>
              <a:rPr lang="en-US" dirty="0"/>
              <a:t>Practical Applications</a:t>
            </a:r>
          </a:p>
          <a:p>
            <a:pPr lvl="1"/>
            <a:r>
              <a:rPr lang="en-US" dirty="0"/>
              <a:t>We too sometimes “process data” like Felix, going through the system, year after year, without thinking about fundamental issues.</a:t>
            </a:r>
          </a:p>
          <a:p>
            <a:pPr lvl="1"/>
            <a:r>
              <a:rPr lang="en-US" dirty="0"/>
              <a:t>We too sometimes “think theologically” like the Jews judging the scriptures against our traditions without thinking about fundamental issues.</a:t>
            </a:r>
          </a:p>
          <a:p>
            <a:pPr lvl="1"/>
            <a:r>
              <a:rPr lang="en-US" dirty="0"/>
              <a:t>We too can put off decisions year after year.</a:t>
            </a:r>
          </a:p>
        </p:txBody>
      </p:sp>
    </p:spTree>
    <p:extLst>
      <p:ext uri="{BB962C8B-B14F-4D97-AF65-F5344CB8AC3E}">
        <p14:creationId xmlns:p14="http://schemas.microsoft.com/office/powerpoint/2010/main" val="341882697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859958"/>
          </a:xfrm>
        </p:spPr>
        <p:txBody>
          <a:bodyPr/>
          <a:lstStyle/>
          <a:p>
            <a:r>
              <a:rPr lang="en-US" dirty="0"/>
              <a:t>Paul at Caesarea (23:31-26:32)</a:t>
            </a:r>
          </a:p>
        </p:txBody>
      </p:sp>
      <p:sp>
        <p:nvSpPr>
          <p:cNvPr id="3" name="Content Placeholder 2"/>
          <p:cNvSpPr>
            <a:spLocks noGrp="1"/>
          </p:cNvSpPr>
          <p:nvPr>
            <p:ph idx="1"/>
          </p:nvPr>
        </p:nvSpPr>
        <p:spPr>
          <a:xfrm>
            <a:off x="178257" y="769963"/>
            <a:ext cx="8868260" cy="4373537"/>
          </a:xfrm>
        </p:spPr>
        <p:txBody>
          <a:bodyPr>
            <a:normAutofit/>
          </a:bodyPr>
          <a:lstStyle/>
          <a:p>
            <a:r>
              <a:rPr lang="en-US" dirty="0"/>
              <a:t>Paul Accused Before Felix (24:1-9)</a:t>
            </a:r>
          </a:p>
          <a:p>
            <a:pPr lvl="1">
              <a:spcAft>
                <a:spcPts val="1400"/>
              </a:spcAft>
            </a:pPr>
            <a:r>
              <a:rPr lang="en-US" dirty="0"/>
              <a:t>The Sanhedrin accuses him of:  </a:t>
            </a:r>
          </a:p>
          <a:p>
            <a:pPr lvl="2">
              <a:spcAft>
                <a:spcPts val="1400"/>
              </a:spcAft>
              <a:buFont typeface="+mj-lt"/>
              <a:buAutoNum type="arabicPeriod"/>
            </a:pPr>
            <a:r>
              <a:rPr lang="en-US" dirty="0"/>
              <a:t>Fomenting strife around the world, </a:t>
            </a:r>
          </a:p>
          <a:p>
            <a:pPr lvl="2">
              <a:spcAft>
                <a:spcPts val="1400"/>
              </a:spcAft>
              <a:buFont typeface="+mj-lt"/>
              <a:buAutoNum type="arabicPeriod"/>
            </a:pPr>
            <a:r>
              <a:rPr lang="en-US" dirty="0"/>
              <a:t>Ringleader of the Nazoreans (sedition), and </a:t>
            </a:r>
          </a:p>
          <a:p>
            <a:pPr lvl="2">
              <a:spcAft>
                <a:spcPts val="1400"/>
              </a:spcAft>
              <a:buFont typeface="+mj-lt"/>
              <a:buAutoNum type="arabicPeriod"/>
            </a:pPr>
            <a:r>
              <a:rPr lang="en-US" dirty="0"/>
              <a:t>Trying to profane (be disruptive) at the Temple.</a:t>
            </a:r>
          </a:p>
          <a:p>
            <a:pPr lvl="1">
              <a:spcAft>
                <a:spcPts val="1400"/>
              </a:spcAft>
            </a:pPr>
            <a:r>
              <a:rPr lang="en-US" dirty="0"/>
              <a:t>Most of the speech praises Felix, a bloody ferocious tyrant, for keeping peace (his main job).  The way to further peace is to remove Paul from stirring up more trouble.</a:t>
            </a:r>
          </a:p>
          <a:p>
            <a:pPr lvl="2">
              <a:spcAft>
                <a:spcPts val="1400"/>
              </a:spcAft>
            </a:pPr>
            <a:r>
              <a:rPr lang="en-US" dirty="0"/>
              <a:t>(Historian Josephus notes peace grew worse during Felix reign).</a:t>
            </a:r>
          </a:p>
        </p:txBody>
      </p:sp>
    </p:spTree>
    <p:extLst>
      <p:ext uri="{BB962C8B-B14F-4D97-AF65-F5344CB8AC3E}">
        <p14:creationId xmlns:p14="http://schemas.microsoft.com/office/powerpoint/2010/main" val="10474447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859957"/>
          </a:xfrm>
        </p:spPr>
        <p:txBody>
          <a:bodyPr/>
          <a:lstStyle/>
          <a:p>
            <a:r>
              <a:rPr lang="en-US" dirty="0"/>
              <a:t>Paul at Caesarea (23:31-26:32)</a:t>
            </a:r>
          </a:p>
        </p:txBody>
      </p:sp>
      <p:sp>
        <p:nvSpPr>
          <p:cNvPr id="3" name="Content Placeholder 2"/>
          <p:cNvSpPr>
            <a:spLocks noGrp="1"/>
          </p:cNvSpPr>
          <p:nvPr>
            <p:ph idx="1"/>
          </p:nvPr>
        </p:nvSpPr>
        <p:spPr>
          <a:xfrm>
            <a:off x="178257" y="769963"/>
            <a:ext cx="8868260" cy="4373537"/>
          </a:xfrm>
        </p:spPr>
        <p:txBody>
          <a:bodyPr>
            <a:normAutofit fontScale="92500" lnSpcReduction="10000"/>
          </a:bodyPr>
          <a:lstStyle/>
          <a:p>
            <a:r>
              <a:rPr lang="en-US" dirty="0"/>
              <a:t>Paul’s Defense Before Felix (24:10-21)</a:t>
            </a:r>
          </a:p>
          <a:p>
            <a:pPr lvl="1">
              <a:spcAft>
                <a:spcPts val="1400"/>
              </a:spcAft>
            </a:pPr>
            <a:r>
              <a:rPr lang="en-US" dirty="0"/>
              <a:t>Paul came to Jerusalem (after being away 5 years) to bring alms and offerings (at Pentecost) (24:17) (thus supporting Israel).</a:t>
            </a:r>
          </a:p>
          <a:p>
            <a:pPr lvl="2">
              <a:spcAft>
                <a:spcPts val="1400"/>
              </a:spcAft>
            </a:pPr>
            <a:r>
              <a:rPr lang="en-US" dirty="0"/>
              <a:t>Typically Jews come to Jerusalem at Pentecost to present offering (Clinton, ZIBBC, 485).</a:t>
            </a:r>
          </a:p>
          <a:p>
            <a:pPr lvl="1">
              <a:spcAft>
                <a:spcPts val="1400"/>
              </a:spcAft>
            </a:pPr>
            <a:r>
              <a:rPr lang="en-US" dirty="0"/>
              <a:t>Luke says little about the offering because if the main purpose of the visit was to bring alms, why were they not presented at the Temple?  (Gal 2:10; Rom 15:26; 2 Cor 8:1-9:15)</a:t>
            </a:r>
          </a:p>
          <a:p>
            <a:pPr lvl="2">
              <a:spcAft>
                <a:spcPts val="1400"/>
              </a:spcAft>
            </a:pPr>
            <a:r>
              <a:rPr lang="en-US" dirty="0"/>
              <a:t>This issue is potentially divisive while resurrection is a main point</a:t>
            </a:r>
          </a:p>
          <a:p>
            <a:pPr lvl="1">
              <a:spcAft>
                <a:spcPts val="1400"/>
              </a:spcAft>
            </a:pPr>
            <a:r>
              <a:rPr lang="en-US" dirty="0"/>
              <a:t>Resurrection of the dead at the riot in Jerusalem is a theme that the Roman guards can attest to.</a:t>
            </a:r>
          </a:p>
          <a:p>
            <a:endParaRPr lang="en-US" dirty="0"/>
          </a:p>
        </p:txBody>
      </p:sp>
    </p:spTree>
    <p:extLst>
      <p:ext uri="{BB962C8B-B14F-4D97-AF65-F5344CB8AC3E}">
        <p14:creationId xmlns:p14="http://schemas.microsoft.com/office/powerpoint/2010/main" val="140687018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6" y="0"/>
            <a:ext cx="8868261" cy="1160915"/>
          </a:xfrm>
        </p:spPr>
        <p:txBody>
          <a:bodyPr/>
          <a:lstStyle/>
          <a:p>
            <a:r>
              <a:rPr lang="en-US" dirty="0"/>
              <a:t>Paul at Caesarea (23:31-26:32)</a:t>
            </a:r>
          </a:p>
        </p:txBody>
      </p:sp>
      <p:sp>
        <p:nvSpPr>
          <p:cNvPr id="3" name="Content Placeholder 2"/>
          <p:cNvSpPr>
            <a:spLocks noGrp="1"/>
          </p:cNvSpPr>
          <p:nvPr>
            <p:ph idx="1"/>
          </p:nvPr>
        </p:nvSpPr>
        <p:spPr>
          <a:xfrm>
            <a:off x="79374" y="1408974"/>
            <a:ext cx="9064626" cy="3661349"/>
          </a:xfrm>
        </p:spPr>
        <p:txBody>
          <a:bodyPr>
            <a:normAutofit/>
          </a:bodyPr>
          <a:lstStyle/>
          <a:p>
            <a:r>
              <a:rPr lang="en-US" dirty="0"/>
              <a:t>Paul’s Defense Before Felix (24:10-21)</a:t>
            </a:r>
          </a:p>
          <a:p>
            <a:pPr lvl="1">
              <a:spcAft>
                <a:spcPts val="1400"/>
              </a:spcAft>
            </a:pPr>
            <a:r>
              <a:rPr lang="en-US" dirty="0"/>
              <a:t>Paul had been in Jerusalem for 12 days, peaceful and purified, and some Jews from Asia came and caused trouble.</a:t>
            </a:r>
          </a:p>
          <a:p>
            <a:pPr lvl="1">
              <a:spcAft>
                <a:spcPts val="1400"/>
              </a:spcAft>
            </a:pPr>
            <a:r>
              <a:rPr lang="en-US" dirty="0"/>
              <a:t>Paul clearly states the Jews from Asia should be at the trial</a:t>
            </a:r>
          </a:p>
          <a:p>
            <a:pPr lvl="1">
              <a:spcAft>
                <a:spcPts val="1400"/>
              </a:spcAft>
            </a:pPr>
            <a:r>
              <a:rPr lang="en-US" dirty="0"/>
              <a:t>Perhaps Jews do not bring Asian Jews knowing Felix will quickly see right through their false charges</a:t>
            </a:r>
          </a:p>
          <a:p>
            <a:pPr lvl="1">
              <a:spcAft>
                <a:spcPts val="1400"/>
              </a:spcAft>
            </a:pPr>
            <a:r>
              <a:rPr lang="en-US" dirty="0"/>
              <a:t>Paul states they cannot prove any of their charges</a:t>
            </a:r>
          </a:p>
          <a:p>
            <a:pPr lvl="1">
              <a:spcAft>
                <a:spcPts val="1400"/>
              </a:spcAft>
            </a:pPr>
            <a:endParaRPr lang="en-US" dirty="0"/>
          </a:p>
          <a:p>
            <a:endParaRPr lang="en-US" dirty="0"/>
          </a:p>
        </p:txBody>
      </p:sp>
    </p:spTree>
    <p:extLst>
      <p:ext uri="{BB962C8B-B14F-4D97-AF65-F5344CB8AC3E}">
        <p14:creationId xmlns:p14="http://schemas.microsoft.com/office/powerpoint/2010/main" val="12995981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6" y="0"/>
            <a:ext cx="8868261" cy="1160915"/>
          </a:xfrm>
        </p:spPr>
        <p:txBody>
          <a:bodyPr/>
          <a:lstStyle/>
          <a:p>
            <a:r>
              <a:rPr lang="en-US" dirty="0"/>
              <a:t>Paul at Caesarea (23:31-26:32)</a:t>
            </a:r>
          </a:p>
        </p:txBody>
      </p:sp>
      <p:sp>
        <p:nvSpPr>
          <p:cNvPr id="3" name="Content Placeholder 2"/>
          <p:cNvSpPr>
            <a:spLocks noGrp="1"/>
          </p:cNvSpPr>
          <p:nvPr>
            <p:ph idx="1"/>
          </p:nvPr>
        </p:nvSpPr>
        <p:spPr>
          <a:xfrm>
            <a:off x="178256" y="1389129"/>
            <a:ext cx="8965743" cy="3754371"/>
          </a:xfrm>
        </p:spPr>
        <p:txBody>
          <a:bodyPr>
            <a:normAutofit lnSpcReduction="10000"/>
          </a:bodyPr>
          <a:lstStyle/>
          <a:p>
            <a:r>
              <a:rPr lang="en-US" dirty="0"/>
              <a:t>Paul’s Defense Before Felix (24:10-21)</a:t>
            </a:r>
          </a:p>
          <a:p>
            <a:pPr lvl="1">
              <a:spcAft>
                <a:spcPts val="1400"/>
              </a:spcAft>
            </a:pPr>
            <a:r>
              <a:rPr lang="en-US" dirty="0"/>
              <a:t>Paul highly stresses the resurrection and judgment awaiting all, the most significant issue.</a:t>
            </a:r>
          </a:p>
          <a:p>
            <a:pPr lvl="1">
              <a:spcAft>
                <a:spcPts val="1400"/>
              </a:spcAft>
            </a:pPr>
            <a:r>
              <a:rPr lang="en-US" dirty="0"/>
              <a:t>Paul has to be blameless knowing he faces a future judgment</a:t>
            </a:r>
          </a:p>
          <a:p>
            <a:pPr lvl="1">
              <a:spcAft>
                <a:spcPts val="1400"/>
              </a:spcAft>
            </a:pPr>
            <a:r>
              <a:rPr lang="en-US" dirty="0"/>
              <a:t>Only place in scripture where Paul says just and unjust resurrected</a:t>
            </a:r>
          </a:p>
          <a:p>
            <a:pPr lvl="2">
              <a:spcAft>
                <a:spcPts val="1400"/>
              </a:spcAft>
            </a:pPr>
            <a:r>
              <a:rPr lang="en-US" dirty="0"/>
              <a:t>The resurrection of just and unjust is a challenge to Felix</a:t>
            </a:r>
          </a:p>
          <a:p>
            <a:r>
              <a:rPr lang="en-US" dirty="0"/>
              <a:t>Felix adjourns the proceedings (24:22-23)</a:t>
            </a:r>
          </a:p>
          <a:p>
            <a:pPr lvl="1"/>
            <a:r>
              <a:rPr lang="en-US" dirty="0"/>
              <a:t>He has discerned the Jews and state have no charge against Paul</a:t>
            </a:r>
          </a:p>
          <a:p>
            <a:pPr lvl="1">
              <a:spcAft>
                <a:spcPts val="1400"/>
              </a:spcAft>
            </a:pPr>
            <a:endParaRPr lang="en-US" dirty="0"/>
          </a:p>
          <a:p>
            <a:endParaRPr lang="en-US" dirty="0"/>
          </a:p>
        </p:txBody>
      </p:sp>
    </p:spTree>
    <p:extLst>
      <p:ext uri="{BB962C8B-B14F-4D97-AF65-F5344CB8AC3E}">
        <p14:creationId xmlns:p14="http://schemas.microsoft.com/office/powerpoint/2010/main" val="102453838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Caesarea (23:31-26:32)</a:t>
            </a:r>
          </a:p>
        </p:txBody>
      </p:sp>
      <p:sp>
        <p:nvSpPr>
          <p:cNvPr id="3" name="Content Placeholder 2"/>
          <p:cNvSpPr>
            <a:spLocks noGrp="1"/>
          </p:cNvSpPr>
          <p:nvPr>
            <p:ph idx="1"/>
          </p:nvPr>
        </p:nvSpPr>
        <p:spPr>
          <a:xfrm>
            <a:off x="178256" y="1281002"/>
            <a:ext cx="8965743" cy="3862498"/>
          </a:xfrm>
        </p:spPr>
        <p:txBody>
          <a:bodyPr>
            <a:normAutofit lnSpcReduction="10000"/>
          </a:bodyPr>
          <a:lstStyle/>
          <a:p>
            <a:r>
              <a:rPr lang="en-US" dirty="0"/>
              <a:t>Paul’s Interviews with Felix (24:24-26)</a:t>
            </a:r>
          </a:p>
          <a:p>
            <a:pPr lvl="1">
              <a:spcAft>
                <a:spcPts val="1400"/>
              </a:spcAft>
            </a:pPr>
            <a:r>
              <a:rPr lang="en-US" dirty="0"/>
              <a:t>Felix &amp; his 3</a:t>
            </a:r>
            <a:r>
              <a:rPr lang="en-US" baseline="30000" dirty="0"/>
              <a:t>rd</a:t>
            </a:r>
            <a:r>
              <a:rPr lang="en-US" dirty="0"/>
              <a:t> wife Drusilla (a Jewess) were very interested in The Way</a:t>
            </a:r>
          </a:p>
          <a:p>
            <a:pPr lvl="1">
              <a:spcAft>
                <a:spcPts val="1400"/>
              </a:spcAft>
            </a:pPr>
            <a:r>
              <a:rPr lang="en-US" dirty="0"/>
              <a:t>Felix wanted money from Paul (Paul brought alms &amp; offerings to Jerusalem).</a:t>
            </a:r>
          </a:p>
          <a:p>
            <a:pPr lvl="1">
              <a:spcAft>
                <a:spcPts val="1400"/>
              </a:spcAft>
            </a:pPr>
            <a:r>
              <a:rPr lang="en-US" dirty="0"/>
              <a:t>Perhaps Paul’s emphasis on morality (righteousness), self-control, &amp; future judgment makes Felix (&amp; Drusilla) very nervous.</a:t>
            </a:r>
          </a:p>
          <a:p>
            <a:pPr lvl="1">
              <a:spcAft>
                <a:spcPts val="1400"/>
              </a:spcAft>
            </a:pPr>
            <a:r>
              <a:rPr lang="en-US" dirty="0"/>
              <a:t>Felix (Roman society) is both highly interested in “The Way” &amp; also bribes (corrupt)</a:t>
            </a:r>
          </a:p>
          <a:p>
            <a:endParaRPr lang="en-US" dirty="0"/>
          </a:p>
        </p:txBody>
      </p:sp>
    </p:spTree>
    <p:extLst>
      <p:ext uri="{BB962C8B-B14F-4D97-AF65-F5344CB8AC3E}">
        <p14:creationId xmlns:p14="http://schemas.microsoft.com/office/powerpoint/2010/main" val="180642964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Caesarea (23:31-26:32)</a:t>
            </a:r>
          </a:p>
        </p:txBody>
      </p:sp>
      <p:sp>
        <p:nvSpPr>
          <p:cNvPr id="3" name="Content Placeholder 2"/>
          <p:cNvSpPr>
            <a:spLocks noGrp="1"/>
          </p:cNvSpPr>
          <p:nvPr>
            <p:ph idx="1"/>
          </p:nvPr>
        </p:nvSpPr>
        <p:spPr>
          <a:xfrm>
            <a:off x="178256" y="1281002"/>
            <a:ext cx="8965743" cy="3862498"/>
          </a:xfrm>
        </p:spPr>
        <p:txBody>
          <a:bodyPr>
            <a:normAutofit/>
          </a:bodyPr>
          <a:lstStyle/>
          <a:p>
            <a:r>
              <a:rPr lang="en-US" dirty="0"/>
              <a:t>Felix replaced by Festus; Paul left in custody (24:27)  </a:t>
            </a:r>
          </a:p>
          <a:p>
            <a:pPr lvl="1">
              <a:spcAft>
                <a:spcPts val="1400"/>
              </a:spcAft>
            </a:pPr>
            <a:r>
              <a:rPr lang="en-US" dirty="0"/>
              <a:t>Paul left in prison there about 2 years</a:t>
            </a:r>
          </a:p>
          <a:p>
            <a:pPr lvl="2">
              <a:spcAft>
                <a:spcPts val="1400"/>
              </a:spcAft>
            </a:pPr>
            <a:r>
              <a:rPr lang="en-US" dirty="0"/>
              <a:t>Perhaps this was a favor to the Jews (Paul could not stir them up)</a:t>
            </a:r>
          </a:p>
          <a:p>
            <a:pPr lvl="1">
              <a:spcAft>
                <a:spcPts val="1400"/>
              </a:spcAft>
            </a:pPr>
            <a:r>
              <a:rPr lang="en-US" dirty="0"/>
              <a:t>Felix replaced due to bloody handling of Jewish riot at Caesarea</a:t>
            </a:r>
          </a:p>
          <a:p>
            <a:pPr lvl="2">
              <a:spcAft>
                <a:spcPts val="1400"/>
              </a:spcAft>
            </a:pPr>
            <a:r>
              <a:rPr lang="en-US" dirty="0"/>
              <a:t>About AD 59-60 (some debate on this – sketchy information)</a:t>
            </a:r>
          </a:p>
          <a:p>
            <a:pPr lvl="2">
              <a:spcAft>
                <a:spcPts val="1400"/>
              </a:spcAft>
            </a:pPr>
            <a:r>
              <a:rPr lang="en-US" dirty="0"/>
              <a:t>Ugly political situation – zealots growing – temple destroyed 70 AD</a:t>
            </a:r>
          </a:p>
          <a:p>
            <a:pPr lvl="1">
              <a:spcAft>
                <a:spcPts val="1400"/>
              </a:spcAft>
            </a:pPr>
            <a:r>
              <a:rPr lang="en-US" dirty="0"/>
              <a:t>Festus had better reputation for fairness </a:t>
            </a:r>
          </a:p>
          <a:p>
            <a:pPr lvl="1">
              <a:spcAft>
                <a:spcPts val="1400"/>
              </a:spcAft>
            </a:pPr>
            <a:endParaRPr lang="en-US" dirty="0"/>
          </a:p>
          <a:p>
            <a:endParaRPr lang="en-US" dirty="0"/>
          </a:p>
        </p:txBody>
      </p:sp>
    </p:spTree>
    <p:extLst>
      <p:ext uri="{BB962C8B-B14F-4D97-AF65-F5344CB8AC3E}">
        <p14:creationId xmlns:p14="http://schemas.microsoft.com/office/powerpoint/2010/main" val="295990926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0"/>
            <a:ext cx="8868260" cy="839959"/>
          </a:xfrm>
        </p:spPr>
        <p:txBody>
          <a:bodyPr/>
          <a:lstStyle/>
          <a:p>
            <a:r>
              <a:rPr lang="en-US" dirty="0"/>
              <a:t>Paul at Caesarea (23:31-26:32)</a:t>
            </a:r>
          </a:p>
        </p:txBody>
      </p:sp>
      <p:sp>
        <p:nvSpPr>
          <p:cNvPr id="3" name="Content Placeholder 2"/>
          <p:cNvSpPr>
            <a:spLocks noGrp="1"/>
          </p:cNvSpPr>
          <p:nvPr>
            <p:ph idx="1"/>
          </p:nvPr>
        </p:nvSpPr>
        <p:spPr>
          <a:xfrm>
            <a:off x="178256" y="1219941"/>
            <a:ext cx="8965743" cy="3923560"/>
          </a:xfrm>
        </p:spPr>
        <p:txBody>
          <a:bodyPr>
            <a:normAutofit lnSpcReduction="10000"/>
          </a:bodyPr>
          <a:lstStyle/>
          <a:p>
            <a:r>
              <a:rPr lang="en-US" dirty="0"/>
              <a:t>Summary : Powerful people have many issues</a:t>
            </a:r>
          </a:p>
          <a:p>
            <a:pPr lvl="1"/>
            <a:r>
              <a:rPr lang="en-US" dirty="0"/>
              <a:t>They are privileged, capable, in a slippery place, and need to perform</a:t>
            </a:r>
          </a:p>
          <a:p>
            <a:pPr lvl="1"/>
            <a:r>
              <a:rPr lang="en-US" dirty="0"/>
              <a:t>God cares for them and the truth is clearly shown to them</a:t>
            </a:r>
          </a:p>
          <a:p>
            <a:pPr lvl="1"/>
            <a:r>
              <a:rPr lang="en-US" dirty="0"/>
              <a:t>We believers need to teach / preach to them</a:t>
            </a:r>
          </a:p>
          <a:p>
            <a:pPr lvl="1"/>
            <a:r>
              <a:rPr lang="en-US" dirty="0"/>
              <a:t>God is responsible for the results – not us</a:t>
            </a:r>
          </a:p>
          <a:p>
            <a:pPr lvl="1"/>
            <a:r>
              <a:rPr lang="en-US" dirty="0"/>
              <a:t>God is in charge of the larger situation </a:t>
            </a:r>
          </a:p>
          <a:p>
            <a:pPr lvl="2"/>
            <a:r>
              <a:rPr lang="en-US" dirty="0"/>
              <a:t>It may seem like Paul is in prison due to the Jews</a:t>
            </a:r>
          </a:p>
          <a:p>
            <a:pPr lvl="2"/>
            <a:r>
              <a:rPr lang="en-US" dirty="0"/>
              <a:t>Instead Jerusalem is going to be destroyed in 68-70 AD.</a:t>
            </a:r>
          </a:p>
          <a:p>
            <a:endParaRPr lang="en-US" dirty="0"/>
          </a:p>
          <a:p>
            <a:endParaRPr lang="en-US" dirty="0"/>
          </a:p>
        </p:txBody>
      </p:sp>
    </p:spTree>
    <p:extLst>
      <p:ext uri="{BB962C8B-B14F-4D97-AF65-F5344CB8AC3E}">
        <p14:creationId xmlns:p14="http://schemas.microsoft.com/office/powerpoint/2010/main" val="200514041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Caesarea (23:31-26:32)</a:t>
            </a:r>
          </a:p>
        </p:txBody>
      </p:sp>
      <p:sp>
        <p:nvSpPr>
          <p:cNvPr id="3" name="Content Placeholder 2"/>
          <p:cNvSpPr>
            <a:spLocks noGrp="1"/>
          </p:cNvSpPr>
          <p:nvPr>
            <p:ph idx="1"/>
          </p:nvPr>
        </p:nvSpPr>
        <p:spPr/>
        <p:txBody>
          <a:bodyPr>
            <a:normAutofit fontScale="92500" lnSpcReduction="20000"/>
          </a:bodyPr>
          <a:lstStyle/>
          <a:p>
            <a:r>
              <a:rPr lang="en-US" dirty="0"/>
              <a:t>Festus Visits Jerusalem (25:1-5)</a:t>
            </a:r>
          </a:p>
          <a:p>
            <a:pPr lvl="1">
              <a:spcAft>
                <a:spcPts val="1400"/>
              </a:spcAft>
            </a:pPr>
            <a:r>
              <a:rPr lang="en-US" dirty="0"/>
              <a:t>Festus was a new inexperienced governor</a:t>
            </a:r>
          </a:p>
          <a:p>
            <a:pPr lvl="1">
              <a:spcAft>
                <a:spcPts val="1400"/>
              </a:spcAft>
            </a:pPr>
            <a:r>
              <a:rPr lang="en-US" dirty="0"/>
              <a:t>They asked Festus to send Paul to Jerusalem </a:t>
            </a:r>
          </a:p>
          <a:p>
            <a:pPr lvl="2">
              <a:spcAft>
                <a:spcPts val="1400"/>
              </a:spcAft>
            </a:pPr>
            <a:r>
              <a:rPr lang="en-US" dirty="0"/>
              <a:t>This shows how important this was to Jewish leadership</a:t>
            </a:r>
          </a:p>
          <a:p>
            <a:pPr lvl="2">
              <a:spcAft>
                <a:spcPts val="1400"/>
              </a:spcAft>
            </a:pPr>
            <a:r>
              <a:rPr lang="en-US" dirty="0"/>
              <a:t>There was a power struggle going on within the Jews at this time</a:t>
            </a:r>
          </a:p>
          <a:p>
            <a:pPr lvl="1">
              <a:spcAft>
                <a:spcPts val="1400"/>
              </a:spcAft>
            </a:pPr>
            <a:r>
              <a:rPr lang="en-US" dirty="0"/>
              <a:t>The Jewish leaders again wanted to kill Paul in an ambush</a:t>
            </a:r>
          </a:p>
          <a:p>
            <a:pPr lvl="1">
              <a:spcAft>
                <a:spcPts val="1400"/>
              </a:spcAft>
            </a:pPr>
            <a:r>
              <a:rPr lang="en-US" dirty="0"/>
              <a:t>Festus wisely asked them to come to Caesarea for a new hearing</a:t>
            </a:r>
          </a:p>
          <a:p>
            <a:pPr lvl="1">
              <a:spcAft>
                <a:spcPts val="1400"/>
              </a:spcAft>
            </a:pPr>
            <a:r>
              <a:rPr lang="en-US" dirty="0"/>
              <a:t>Again the overall background is a looming revolution and the wishes of a new leader to avoid bloody riots and confrontation</a:t>
            </a:r>
          </a:p>
          <a:p>
            <a:endParaRPr lang="en-US" dirty="0"/>
          </a:p>
        </p:txBody>
      </p:sp>
    </p:spTree>
    <p:extLst>
      <p:ext uri="{BB962C8B-B14F-4D97-AF65-F5344CB8AC3E}">
        <p14:creationId xmlns:p14="http://schemas.microsoft.com/office/powerpoint/2010/main" val="144441007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Caesarea (23:31-26:32)</a:t>
            </a:r>
          </a:p>
        </p:txBody>
      </p:sp>
      <p:sp>
        <p:nvSpPr>
          <p:cNvPr id="3" name="Content Placeholder 2"/>
          <p:cNvSpPr>
            <a:spLocks noGrp="1"/>
          </p:cNvSpPr>
          <p:nvPr>
            <p:ph idx="1"/>
          </p:nvPr>
        </p:nvSpPr>
        <p:spPr>
          <a:xfrm>
            <a:off x="178257" y="1281002"/>
            <a:ext cx="9081996" cy="3862498"/>
          </a:xfrm>
        </p:spPr>
        <p:txBody>
          <a:bodyPr>
            <a:normAutofit/>
          </a:bodyPr>
          <a:lstStyle/>
          <a:p>
            <a:r>
              <a:rPr lang="en-US" dirty="0"/>
              <a:t>Hearing before Procurator Festus (25:6-12)</a:t>
            </a:r>
          </a:p>
          <a:p>
            <a:pPr lvl="1">
              <a:spcAft>
                <a:spcPts val="1400"/>
              </a:spcAft>
            </a:pPr>
            <a:r>
              <a:rPr lang="en-US" dirty="0"/>
              <a:t>Jews made charges they could not prove</a:t>
            </a:r>
          </a:p>
          <a:p>
            <a:pPr lvl="1">
              <a:spcAft>
                <a:spcPts val="1400"/>
              </a:spcAft>
            </a:pPr>
            <a:r>
              <a:rPr lang="en-US" dirty="0"/>
              <a:t>Paul had but to show they could not prove their charges</a:t>
            </a:r>
          </a:p>
          <a:p>
            <a:pPr lvl="1">
              <a:spcAft>
                <a:spcPts val="1400"/>
              </a:spcAft>
            </a:pPr>
            <a:r>
              <a:rPr lang="en-US" dirty="0"/>
              <a:t>Festus like the idea of a trial in Jerusalem, but Paul thought that this would prejudice his case.</a:t>
            </a:r>
          </a:p>
          <a:p>
            <a:pPr lvl="1">
              <a:spcAft>
                <a:spcPts val="1400"/>
              </a:spcAft>
            </a:pPr>
            <a:r>
              <a:rPr lang="en-US" dirty="0"/>
              <a:t>What was on trial was also that The Way was legitimate</a:t>
            </a:r>
          </a:p>
          <a:p>
            <a:endParaRPr lang="en-US" dirty="0"/>
          </a:p>
        </p:txBody>
      </p:sp>
    </p:spTree>
    <p:extLst>
      <p:ext uri="{BB962C8B-B14F-4D97-AF65-F5344CB8AC3E}">
        <p14:creationId xmlns:p14="http://schemas.microsoft.com/office/powerpoint/2010/main" val="132356783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773944"/>
          </a:xfrm>
        </p:spPr>
        <p:txBody>
          <a:bodyPr/>
          <a:lstStyle/>
          <a:p>
            <a:r>
              <a:rPr lang="en-US" dirty="0"/>
              <a:t>Paul at Caesarea (23:31-26:32)</a:t>
            </a:r>
          </a:p>
        </p:txBody>
      </p:sp>
      <p:sp>
        <p:nvSpPr>
          <p:cNvPr id="3" name="Content Placeholder 2"/>
          <p:cNvSpPr>
            <a:spLocks noGrp="1"/>
          </p:cNvSpPr>
          <p:nvPr>
            <p:ph idx="1"/>
          </p:nvPr>
        </p:nvSpPr>
        <p:spPr>
          <a:xfrm>
            <a:off x="0" y="823558"/>
            <a:ext cx="9260253" cy="4250488"/>
          </a:xfrm>
        </p:spPr>
        <p:txBody>
          <a:bodyPr>
            <a:normAutofit lnSpcReduction="10000"/>
          </a:bodyPr>
          <a:lstStyle/>
          <a:p>
            <a:r>
              <a:rPr lang="en-US" dirty="0"/>
              <a:t>Paul appealed to Caesar</a:t>
            </a:r>
          </a:p>
          <a:p>
            <a:pPr lvl="1"/>
            <a:r>
              <a:rPr lang="en-US" dirty="0"/>
              <a:t>Charges of violating Jewish law are not a major state issue</a:t>
            </a:r>
          </a:p>
          <a:p>
            <a:pPr lvl="1"/>
            <a:r>
              <a:rPr lang="en-US" dirty="0"/>
              <a:t>Charges of insurrection and being a pest are state issues</a:t>
            </a:r>
          </a:p>
          <a:p>
            <a:pPr lvl="1"/>
            <a:r>
              <a:rPr lang="en-US" dirty="0"/>
              <a:t>The Jews overplayed their hand, they pushed the issue to Rome</a:t>
            </a:r>
          </a:p>
          <a:p>
            <a:pPr lvl="1">
              <a:spcAft>
                <a:spcPts val="1400"/>
              </a:spcAft>
            </a:pPr>
            <a:r>
              <a:rPr lang="en-US" dirty="0"/>
              <a:t>In a way this means that the state not the Jewish leadership judges “The Way, and it gets Paul away to Rome</a:t>
            </a:r>
          </a:p>
          <a:p>
            <a:pPr lvl="1">
              <a:spcAft>
                <a:spcPts val="1400"/>
              </a:spcAft>
            </a:pPr>
            <a:r>
              <a:rPr lang="en-US" dirty="0"/>
              <a:t>This gets Festus “off the hook” of having to appease the restive Jewish population</a:t>
            </a:r>
          </a:p>
          <a:p>
            <a:pPr lvl="1">
              <a:spcAft>
                <a:spcPts val="1400"/>
              </a:spcAft>
            </a:pPr>
            <a:r>
              <a:rPr lang="en-US" dirty="0"/>
              <a:t>Festus has remaining problem of writing a report about the charge to Rome</a:t>
            </a:r>
          </a:p>
          <a:p>
            <a:endParaRPr lang="en-US" dirty="0"/>
          </a:p>
        </p:txBody>
      </p:sp>
    </p:spTree>
    <p:extLst>
      <p:ext uri="{BB962C8B-B14F-4D97-AF65-F5344CB8AC3E}">
        <p14:creationId xmlns:p14="http://schemas.microsoft.com/office/powerpoint/2010/main" val="69352271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Caesarea (23:31-26:32)</a:t>
            </a:r>
          </a:p>
        </p:txBody>
      </p:sp>
      <p:sp>
        <p:nvSpPr>
          <p:cNvPr id="3" name="Content Placeholder 2"/>
          <p:cNvSpPr>
            <a:spLocks noGrp="1"/>
          </p:cNvSpPr>
          <p:nvPr>
            <p:ph idx="1"/>
          </p:nvPr>
        </p:nvSpPr>
        <p:spPr>
          <a:xfrm>
            <a:off x="178257" y="1281002"/>
            <a:ext cx="8868260" cy="3862498"/>
          </a:xfrm>
        </p:spPr>
        <p:txBody>
          <a:bodyPr>
            <a:normAutofit/>
          </a:bodyPr>
          <a:lstStyle/>
          <a:p>
            <a:r>
              <a:rPr lang="en-US" dirty="0"/>
              <a:t>Agrippa II and Bernice Visit Festus (25:13-22)</a:t>
            </a:r>
          </a:p>
          <a:p>
            <a:pPr lvl="1">
              <a:spcAft>
                <a:spcPts val="1400"/>
              </a:spcAft>
            </a:pPr>
            <a:r>
              <a:rPr lang="en-US" dirty="0"/>
              <a:t>Agrippa II was a Son of Herod Agrippa; Bernice was a queen</a:t>
            </a:r>
          </a:p>
          <a:p>
            <a:pPr lvl="1">
              <a:spcAft>
                <a:spcPts val="1400"/>
              </a:spcAft>
            </a:pPr>
            <a:r>
              <a:rPr lang="en-US" dirty="0"/>
              <a:t>Festus was surprised that the Jews accused Paul of religious differences &amp; needed to prepare a report for Rome</a:t>
            </a:r>
          </a:p>
          <a:p>
            <a:pPr lvl="1">
              <a:spcAft>
                <a:spcPts val="1400"/>
              </a:spcAft>
            </a:pPr>
            <a:r>
              <a:rPr lang="en-US" dirty="0"/>
              <a:t>Agrippa provided Festus an opportunity for more information in a formal setting before the city leaders</a:t>
            </a:r>
          </a:p>
          <a:p>
            <a:pPr lvl="1">
              <a:spcAft>
                <a:spcPts val="1400"/>
              </a:spcAft>
            </a:pPr>
            <a:r>
              <a:rPr lang="en-US" dirty="0"/>
              <a:t>This is not a trial</a:t>
            </a:r>
          </a:p>
          <a:p>
            <a:pPr lvl="1">
              <a:spcAft>
                <a:spcPts val="1400"/>
              </a:spcAft>
            </a:pPr>
            <a:r>
              <a:rPr lang="en-US" dirty="0"/>
              <a:t>See how God used Paul to testify to the city leaders</a:t>
            </a:r>
          </a:p>
        </p:txBody>
      </p:sp>
    </p:spTree>
    <p:extLst>
      <p:ext uri="{BB962C8B-B14F-4D97-AF65-F5344CB8AC3E}">
        <p14:creationId xmlns:p14="http://schemas.microsoft.com/office/powerpoint/2010/main" val="137922241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0"/>
            <a:ext cx="8868260" cy="712475"/>
          </a:xfrm>
        </p:spPr>
        <p:txBody>
          <a:bodyPr/>
          <a:lstStyle/>
          <a:p>
            <a:r>
              <a:rPr lang="en-US" dirty="0"/>
              <a:t>Paul at Caesarea (23:31-26:32)</a:t>
            </a:r>
          </a:p>
        </p:txBody>
      </p:sp>
      <p:sp>
        <p:nvSpPr>
          <p:cNvPr id="3" name="Content Placeholder 2"/>
          <p:cNvSpPr>
            <a:spLocks noGrp="1"/>
          </p:cNvSpPr>
          <p:nvPr>
            <p:ph idx="1"/>
          </p:nvPr>
        </p:nvSpPr>
        <p:spPr>
          <a:xfrm>
            <a:off x="178257" y="712475"/>
            <a:ext cx="8868260" cy="4431025"/>
          </a:xfrm>
        </p:spPr>
        <p:txBody>
          <a:bodyPr>
            <a:normAutofit/>
          </a:bodyPr>
          <a:lstStyle/>
          <a:p>
            <a:r>
              <a:rPr lang="en-US" dirty="0"/>
              <a:t>Paul Appears before Agrippa II &amp; Bernice (25:23-27)</a:t>
            </a:r>
          </a:p>
          <a:p>
            <a:pPr lvl="1">
              <a:spcAft>
                <a:spcPts val="1400"/>
              </a:spcAft>
            </a:pPr>
            <a:r>
              <a:rPr lang="en-US" dirty="0"/>
              <a:t>Lower level Roman judges handle local civic complaints, while religions matters belong in the Synagogue – Festus clearly recognizes there is a deeper charge here – Paul is fundamentally challenging and changing Roman society</a:t>
            </a:r>
          </a:p>
          <a:p>
            <a:pPr lvl="1">
              <a:spcAft>
                <a:spcPts val="1400"/>
              </a:spcAft>
            </a:pPr>
            <a:r>
              <a:rPr lang="en-US" dirty="0"/>
              <a:t>Festus clearly stated Paul had done nothing deserving death and is not sure what the charges are against Paul &amp; needs help</a:t>
            </a:r>
          </a:p>
          <a:p>
            <a:pPr lvl="1">
              <a:spcAft>
                <a:spcPts val="1400"/>
              </a:spcAft>
            </a:pPr>
            <a:r>
              <a:rPr lang="en-US" dirty="0"/>
              <a:t>Luke is saying The Way is not guilty of religious or civil charges</a:t>
            </a:r>
          </a:p>
          <a:p>
            <a:pPr lvl="1">
              <a:spcAft>
                <a:spcPts val="1400"/>
              </a:spcAft>
            </a:pPr>
            <a:r>
              <a:rPr lang="en-US" dirty="0"/>
              <a:t>See how pagan Romans defend Paul while Jewish “men of God” seek his death</a:t>
            </a:r>
          </a:p>
        </p:txBody>
      </p:sp>
    </p:spTree>
    <p:extLst>
      <p:ext uri="{BB962C8B-B14F-4D97-AF65-F5344CB8AC3E}">
        <p14:creationId xmlns:p14="http://schemas.microsoft.com/office/powerpoint/2010/main" val="197122788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Caesarea (23:31-26:32)</a:t>
            </a:r>
          </a:p>
        </p:txBody>
      </p:sp>
      <p:sp>
        <p:nvSpPr>
          <p:cNvPr id="3" name="Content Placeholder 2"/>
          <p:cNvSpPr>
            <a:spLocks noGrp="1"/>
          </p:cNvSpPr>
          <p:nvPr>
            <p:ph idx="1"/>
          </p:nvPr>
        </p:nvSpPr>
        <p:spPr>
          <a:xfrm>
            <a:off x="178257" y="1281002"/>
            <a:ext cx="8868260" cy="3862498"/>
          </a:xfrm>
        </p:spPr>
        <p:txBody>
          <a:bodyPr>
            <a:normAutofit/>
          </a:bodyPr>
          <a:lstStyle/>
          <a:p>
            <a:r>
              <a:rPr lang="en-US" dirty="0"/>
              <a:t>Agrippa II and Bernice Visit Festus (25:13-22)</a:t>
            </a:r>
          </a:p>
          <a:p>
            <a:pPr lvl="1">
              <a:spcAft>
                <a:spcPts val="1400"/>
              </a:spcAft>
            </a:pPr>
            <a:r>
              <a:rPr lang="en-US" dirty="0"/>
              <a:t>This section has two major </a:t>
            </a:r>
            <a:r>
              <a:rPr lang="en-US" b="1" dirty="0"/>
              <a:t>apologetic</a:t>
            </a:r>
            <a:r>
              <a:rPr lang="en-US" dirty="0"/>
              <a:t> themes:</a:t>
            </a:r>
          </a:p>
          <a:p>
            <a:pPr lvl="2">
              <a:spcAft>
                <a:spcPts val="1400"/>
              </a:spcAft>
            </a:pPr>
            <a:r>
              <a:rPr lang="en-US" dirty="0"/>
              <a:t>The defense of the cross</a:t>
            </a:r>
          </a:p>
          <a:p>
            <a:pPr lvl="2">
              <a:spcAft>
                <a:spcPts val="1400"/>
              </a:spcAft>
            </a:pPr>
            <a:r>
              <a:rPr lang="en-US" dirty="0"/>
              <a:t>Luke is also giving an apology here for Christian beliefs (an extension of Judaism)</a:t>
            </a:r>
          </a:p>
          <a:p>
            <a:pPr lvl="1">
              <a:spcAft>
                <a:spcPts val="1400"/>
              </a:spcAft>
            </a:pPr>
            <a:endParaRPr lang="en-US" dirty="0"/>
          </a:p>
        </p:txBody>
      </p:sp>
    </p:spTree>
    <p:extLst>
      <p:ext uri="{BB962C8B-B14F-4D97-AF65-F5344CB8AC3E}">
        <p14:creationId xmlns:p14="http://schemas.microsoft.com/office/powerpoint/2010/main" val="94394431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0"/>
            <a:ext cx="8868260" cy="712475"/>
          </a:xfrm>
        </p:spPr>
        <p:txBody>
          <a:bodyPr/>
          <a:lstStyle/>
          <a:p>
            <a:r>
              <a:rPr lang="en-US" dirty="0"/>
              <a:t>Paul at Caesarea (23:31-26:32)</a:t>
            </a:r>
          </a:p>
        </p:txBody>
      </p:sp>
      <p:sp>
        <p:nvSpPr>
          <p:cNvPr id="3" name="Content Placeholder 2"/>
          <p:cNvSpPr>
            <a:spLocks noGrp="1"/>
          </p:cNvSpPr>
          <p:nvPr>
            <p:ph idx="1"/>
          </p:nvPr>
        </p:nvSpPr>
        <p:spPr>
          <a:xfrm>
            <a:off x="178257" y="784755"/>
            <a:ext cx="8868260" cy="4358745"/>
          </a:xfrm>
        </p:spPr>
        <p:txBody>
          <a:bodyPr>
            <a:normAutofit fontScale="92500"/>
          </a:bodyPr>
          <a:lstStyle/>
          <a:p>
            <a:r>
              <a:rPr lang="en-US" dirty="0"/>
              <a:t>Herod Agrippa II (25:23-27)</a:t>
            </a:r>
          </a:p>
          <a:p>
            <a:pPr lvl="1">
              <a:spcAft>
                <a:spcPts val="1400"/>
              </a:spcAft>
            </a:pPr>
            <a:r>
              <a:rPr lang="en-US" dirty="0"/>
              <a:t>Formal name is Marcus Julius Agrippa</a:t>
            </a:r>
          </a:p>
          <a:p>
            <a:pPr lvl="1">
              <a:spcAft>
                <a:spcPts val="1400"/>
              </a:spcAft>
            </a:pPr>
            <a:r>
              <a:rPr lang="en-US" dirty="0"/>
              <a:t>Only surviving son of Herod Agrippa I who died in Acts 12:23.</a:t>
            </a:r>
          </a:p>
          <a:p>
            <a:pPr lvl="1">
              <a:spcAft>
                <a:spcPts val="1400"/>
              </a:spcAft>
            </a:pPr>
            <a:r>
              <a:rPr lang="en-US" dirty="0"/>
              <a:t>Grandson of Herod the Great</a:t>
            </a:r>
          </a:p>
          <a:p>
            <a:pPr lvl="1">
              <a:spcAft>
                <a:spcPts val="1400"/>
              </a:spcAft>
            </a:pPr>
            <a:r>
              <a:rPr lang="en-US" dirty="0"/>
              <a:t>He was a king, ruling over Judea, much of Galilee, Lebanon and to the East, Samaria</a:t>
            </a:r>
          </a:p>
          <a:p>
            <a:pPr lvl="1">
              <a:spcAft>
                <a:spcPts val="1400"/>
              </a:spcAft>
            </a:pPr>
            <a:r>
              <a:rPr lang="en-US" dirty="0"/>
              <a:t>He was ½ Jewish, pious, devout, and appointed the high priest.  He sided with Rome in later war with Judea in 70 AD</a:t>
            </a:r>
          </a:p>
          <a:p>
            <a:pPr lvl="1">
              <a:spcAft>
                <a:spcPts val="1400"/>
              </a:spcAft>
            </a:pPr>
            <a:r>
              <a:rPr lang="en-US" dirty="0"/>
              <a:t>Rome ruled using local native rulers such as Agrippa II.  Therefore Festus (who tried Paul) sought advice from a native subject (Agrippa II)</a:t>
            </a:r>
          </a:p>
        </p:txBody>
      </p:sp>
    </p:spTree>
    <p:extLst>
      <p:ext uri="{BB962C8B-B14F-4D97-AF65-F5344CB8AC3E}">
        <p14:creationId xmlns:p14="http://schemas.microsoft.com/office/powerpoint/2010/main" val="412452226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Caesarea (23:31-26:32)</a:t>
            </a:r>
          </a:p>
        </p:txBody>
      </p:sp>
      <p:sp>
        <p:nvSpPr>
          <p:cNvPr id="3" name="Content Placeholder 2"/>
          <p:cNvSpPr>
            <a:spLocks noGrp="1"/>
          </p:cNvSpPr>
          <p:nvPr>
            <p:ph idx="1"/>
          </p:nvPr>
        </p:nvSpPr>
        <p:spPr>
          <a:xfrm>
            <a:off x="178257" y="1281002"/>
            <a:ext cx="8868260" cy="3862498"/>
          </a:xfrm>
        </p:spPr>
        <p:txBody>
          <a:bodyPr>
            <a:normAutofit fontScale="92500"/>
          </a:bodyPr>
          <a:lstStyle/>
          <a:p>
            <a:r>
              <a:rPr lang="en-US" dirty="0"/>
              <a:t>Agrippa’s sister Drusilla was wife of previous governor Felix</a:t>
            </a:r>
          </a:p>
          <a:p>
            <a:r>
              <a:rPr lang="en-US" dirty="0"/>
              <a:t>Agrippa’s other sister was Julia Bernice</a:t>
            </a:r>
          </a:p>
          <a:p>
            <a:pPr lvl="1"/>
            <a:r>
              <a:rPr lang="en-US" dirty="0"/>
              <a:t>Lived in palace with Agrippa II</a:t>
            </a:r>
          </a:p>
          <a:p>
            <a:pPr lvl="1"/>
            <a:r>
              <a:rPr lang="en-US" dirty="0"/>
              <a:t>Earlier married to her uncle king of Lebanon, &amp; to King </a:t>
            </a:r>
            <a:r>
              <a:rPr lang="en-US" dirty="0" err="1"/>
              <a:t>Polemon</a:t>
            </a:r>
            <a:r>
              <a:rPr lang="en-US" dirty="0"/>
              <a:t> of Cilicia</a:t>
            </a:r>
          </a:p>
          <a:p>
            <a:pPr lvl="1"/>
            <a:r>
              <a:rPr lang="en-US" dirty="0"/>
              <a:t>Rumored to be his incestuous lover (a sister)</a:t>
            </a:r>
          </a:p>
          <a:p>
            <a:pPr lvl="1"/>
            <a:r>
              <a:rPr lang="en-US" dirty="0"/>
              <a:t>Later mistress to Emperor Vespasian and especially to Emperor Titus</a:t>
            </a:r>
          </a:p>
          <a:p>
            <a:pPr lvl="1"/>
            <a:r>
              <a:rPr lang="en-US" dirty="0"/>
              <a:t>Titus wanted to marry her but did not because she was partly Jewish</a:t>
            </a:r>
          </a:p>
        </p:txBody>
      </p:sp>
    </p:spTree>
    <p:extLst>
      <p:ext uri="{BB962C8B-B14F-4D97-AF65-F5344CB8AC3E}">
        <p14:creationId xmlns:p14="http://schemas.microsoft.com/office/powerpoint/2010/main" val="146467660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Caesarea (23:31-26:32)</a:t>
            </a:r>
          </a:p>
        </p:txBody>
      </p:sp>
      <p:sp>
        <p:nvSpPr>
          <p:cNvPr id="3" name="Content Placeholder 2"/>
          <p:cNvSpPr>
            <a:spLocks noGrp="1"/>
          </p:cNvSpPr>
          <p:nvPr>
            <p:ph idx="1"/>
          </p:nvPr>
        </p:nvSpPr>
        <p:spPr>
          <a:xfrm>
            <a:off x="0" y="1281002"/>
            <a:ext cx="9144000" cy="3862498"/>
          </a:xfrm>
        </p:spPr>
        <p:txBody>
          <a:bodyPr>
            <a:normAutofit lnSpcReduction="10000"/>
          </a:bodyPr>
          <a:lstStyle/>
          <a:p>
            <a:r>
              <a:rPr lang="en-US" dirty="0"/>
              <a:t>Paul’s “Apologia pro vita </a:t>
            </a:r>
            <a:r>
              <a:rPr lang="en-US" dirty="0" err="1"/>
              <a:t>sua</a:t>
            </a:r>
            <a:r>
              <a:rPr lang="en-US" dirty="0"/>
              <a:t>” (26:1-23)</a:t>
            </a:r>
          </a:p>
          <a:p>
            <a:pPr lvl="1">
              <a:spcAft>
                <a:spcPts val="1400"/>
              </a:spcAft>
            </a:pPr>
            <a:r>
              <a:rPr lang="en-US" dirty="0"/>
              <a:t>Paul Accepts Agrippa’s Invitation to Speak (26:1)</a:t>
            </a:r>
          </a:p>
          <a:p>
            <a:pPr lvl="1">
              <a:spcAft>
                <a:spcPts val="1400"/>
              </a:spcAft>
            </a:pPr>
            <a:r>
              <a:rPr lang="en-US" dirty="0"/>
              <a:t>Exordium (26:2-3)</a:t>
            </a:r>
          </a:p>
          <a:p>
            <a:pPr lvl="1">
              <a:spcAft>
                <a:spcPts val="1400"/>
              </a:spcAft>
            </a:pPr>
            <a:r>
              <a:rPr lang="en-US" dirty="0"/>
              <a:t>The Resurrection Hope (26:4-8)</a:t>
            </a:r>
          </a:p>
          <a:p>
            <a:pPr lvl="2">
              <a:spcAft>
                <a:spcPts val="1400"/>
              </a:spcAft>
            </a:pPr>
            <a:r>
              <a:rPr lang="en-US" dirty="0"/>
              <a:t>The Resurrection of Jesus fulfills the promised hope of Israel.</a:t>
            </a:r>
          </a:p>
          <a:p>
            <a:pPr lvl="2">
              <a:spcAft>
                <a:spcPts val="1400"/>
              </a:spcAft>
            </a:pPr>
            <a:r>
              <a:rPr lang="en-US" dirty="0"/>
              <a:t>Paul, in announcing this fulfillment, is condemned by Israel itself!</a:t>
            </a:r>
          </a:p>
          <a:p>
            <a:pPr lvl="2">
              <a:spcAft>
                <a:spcPts val="1400"/>
              </a:spcAft>
            </a:pPr>
            <a:r>
              <a:rPr lang="en-US" dirty="0"/>
              <a:t>Pharisees believe in resurrection of the dead, so does Paul, so if God has resurrected one man, why should this so upset the Jews?</a:t>
            </a:r>
          </a:p>
          <a:p>
            <a:pPr lvl="1">
              <a:spcAft>
                <a:spcPts val="1400"/>
              </a:spcAft>
            </a:pPr>
            <a:endParaRPr lang="en-US" dirty="0"/>
          </a:p>
          <a:p>
            <a:pPr lvl="1">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186642970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at Caesarea (23:31-26:32)</a:t>
            </a:r>
          </a:p>
        </p:txBody>
      </p:sp>
      <p:sp>
        <p:nvSpPr>
          <p:cNvPr id="3" name="Content Placeholder 2"/>
          <p:cNvSpPr>
            <a:spLocks noGrp="1"/>
          </p:cNvSpPr>
          <p:nvPr>
            <p:ph idx="1"/>
          </p:nvPr>
        </p:nvSpPr>
        <p:spPr>
          <a:xfrm>
            <a:off x="0" y="1281002"/>
            <a:ext cx="9144000" cy="3862498"/>
          </a:xfrm>
        </p:spPr>
        <p:txBody>
          <a:bodyPr>
            <a:normAutofit/>
          </a:bodyPr>
          <a:lstStyle/>
          <a:p>
            <a:r>
              <a:rPr lang="en-US" dirty="0"/>
              <a:t>Paul’s “Apologia pro vita </a:t>
            </a:r>
            <a:r>
              <a:rPr lang="en-US" dirty="0" err="1"/>
              <a:t>sua</a:t>
            </a:r>
            <a:r>
              <a:rPr lang="en-US" dirty="0"/>
              <a:t>” (26:1-23)</a:t>
            </a:r>
          </a:p>
          <a:p>
            <a:pPr lvl="1">
              <a:spcAft>
                <a:spcPts val="1400"/>
              </a:spcAft>
            </a:pPr>
            <a:r>
              <a:rPr lang="en-US" dirty="0"/>
              <a:t>The Persecution of “The Saints” (26:9-11)</a:t>
            </a:r>
          </a:p>
          <a:p>
            <a:pPr lvl="2">
              <a:spcAft>
                <a:spcPts val="1400"/>
              </a:spcAft>
            </a:pPr>
            <a:r>
              <a:rPr lang="en-US" dirty="0"/>
              <a:t>“Jesus of Nazareth” is a prosecutor reference to a common criminal</a:t>
            </a:r>
          </a:p>
          <a:p>
            <a:pPr lvl="2">
              <a:spcAft>
                <a:spcPts val="1400"/>
              </a:spcAft>
            </a:pPr>
            <a:r>
              <a:rPr lang="en-US" dirty="0"/>
              <a:t>Saul understood the Jewish frame of mind, for it was his also</a:t>
            </a:r>
          </a:p>
          <a:p>
            <a:pPr lvl="2">
              <a:spcAft>
                <a:spcPts val="1400"/>
              </a:spcAft>
            </a:pPr>
            <a:r>
              <a:rPr lang="en-US" dirty="0"/>
              <a:t>Saul voted for his death; Jews could not kill people – illegal</a:t>
            </a:r>
          </a:p>
          <a:p>
            <a:pPr lvl="2">
              <a:spcAft>
                <a:spcPts val="1400"/>
              </a:spcAft>
            </a:pPr>
            <a:r>
              <a:rPr lang="en-US" dirty="0"/>
              <a:t>Saul tried to get “The Saints” to blaspheme</a:t>
            </a:r>
          </a:p>
          <a:p>
            <a:pPr lvl="2">
              <a:spcAft>
                <a:spcPts val="1400"/>
              </a:spcAft>
            </a:pPr>
            <a:r>
              <a:rPr lang="en-US" dirty="0"/>
              <a:t>This persecution is more frenzied than in Acts 22:3-4</a:t>
            </a:r>
          </a:p>
          <a:p>
            <a:pPr lvl="1">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324896268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205978"/>
            <a:ext cx="8868260" cy="1075023"/>
          </a:xfrm>
        </p:spPr>
        <p:txBody>
          <a:bodyPr/>
          <a:lstStyle/>
          <a:p>
            <a:r>
              <a:rPr lang="en-US" dirty="0"/>
              <a:t>Paul at Caesarea (23:31-26:32)</a:t>
            </a:r>
            <a:br>
              <a:rPr lang="en-US" dirty="0"/>
            </a:br>
            <a:r>
              <a:rPr lang="en-US" sz="2800" dirty="0"/>
              <a:t>Paul’s “Apologia pro vita </a:t>
            </a:r>
            <a:r>
              <a:rPr lang="en-US" sz="2800" dirty="0" err="1"/>
              <a:t>sua</a:t>
            </a:r>
            <a:r>
              <a:rPr lang="en-US" sz="2800" dirty="0"/>
              <a:t>” (26:1-23)</a:t>
            </a:r>
            <a:br>
              <a:rPr lang="en-US" sz="2800" dirty="0"/>
            </a:br>
            <a:endParaRPr lang="en-US" dirty="0"/>
          </a:p>
        </p:txBody>
      </p:sp>
      <p:sp>
        <p:nvSpPr>
          <p:cNvPr id="3" name="Content Placeholder 2"/>
          <p:cNvSpPr>
            <a:spLocks noGrp="1"/>
          </p:cNvSpPr>
          <p:nvPr>
            <p:ph idx="1"/>
          </p:nvPr>
        </p:nvSpPr>
        <p:spPr>
          <a:xfrm>
            <a:off x="0" y="1281002"/>
            <a:ext cx="9144000" cy="3862498"/>
          </a:xfrm>
        </p:spPr>
        <p:txBody>
          <a:bodyPr>
            <a:normAutofit fontScale="92500"/>
          </a:bodyPr>
          <a:lstStyle/>
          <a:p>
            <a:r>
              <a:rPr lang="en-US" dirty="0"/>
              <a:t>The Heavenly vision (26:12-18)</a:t>
            </a:r>
          </a:p>
          <a:p>
            <a:pPr lvl="1">
              <a:spcAft>
                <a:spcPts val="1400"/>
              </a:spcAft>
            </a:pPr>
            <a:r>
              <a:rPr lang="en-US" dirty="0"/>
              <a:t>God asked him to be a witness to the Gentiles </a:t>
            </a:r>
          </a:p>
          <a:p>
            <a:pPr lvl="2">
              <a:spcAft>
                <a:spcPts val="1400"/>
              </a:spcAft>
            </a:pPr>
            <a:r>
              <a:rPr lang="en-US" dirty="0"/>
              <a:t>Servants Commission (Isa 42:1-7) as said in Acts 13:47)</a:t>
            </a:r>
          </a:p>
          <a:p>
            <a:pPr lvl="1">
              <a:spcAft>
                <a:spcPts val="1400"/>
              </a:spcAft>
            </a:pPr>
            <a:r>
              <a:rPr lang="en-US" dirty="0"/>
              <a:t>Gentiles need to turn (repent) from the kingdom of darkness to light</a:t>
            </a:r>
          </a:p>
          <a:p>
            <a:pPr lvl="1">
              <a:spcAft>
                <a:spcPts val="1400"/>
              </a:spcAft>
            </a:pPr>
            <a:r>
              <a:rPr lang="en-US" dirty="0"/>
              <a:t>We receive forgiveness of sins following our being reborn into the light</a:t>
            </a:r>
          </a:p>
          <a:p>
            <a:pPr lvl="1">
              <a:spcAft>
                <a:spcPts val="1400"/>
              </a:spcAft>
            </a:pPr>
            <a:r>
              <a:rPr lang="en-US" dirty="0"/>
              <a:t>We need to act with deeds consistent with our forgiveness</a:t>
            </a:r>
          </a:p>
          <a:p>
            <a:r>
              <a:rPr lang="en-US" dirty="0"/>
              <a:t>Saul must have had a basic understanding of “The Way” and its theology to have been converted with such understanding</a:t>
            </a:r>
          </a:p>
          <a:p>
            <a:pPr lvl="1">
              <a:spcAft>
                <a:spcPts val="1400"/>
              </a:spcAft>
            </a:pPr>
            <a:endParaRPr lang="en-US" dirty="0"/>
          </a:p>
        </p:txBody>
      </p:sp>
    </p:spTree>
    <p:extLst>
      <p:ext uri="{BB962C8B-B14F-4D97-AF65-F5344CB8AC3E}">
        <p14:creationId xmlns:p14="http://schemas.microsoft.com/office/powerpoint/2010/main" val="21200292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1179401"/>
          </a:xfrm>
        </p:spPr>
        <p:txBody>
          <a:bodyPr/>
          <a:lstStyle/>
          <a:p>
            <a:r>
              <a:rPr lang="en-US" dirty="0"/>
              <a:t>Paul at Caesarea (23:31-26:32)</a:t>
            </a:r>
            <a:br>
              <a:rPr lang="en-US" dirty="0"/>
            </a:br>
            <a:r>
              <a:rPr lang="en-US" sz="2400" dirty="0"/>
              <a:t>Paul’s “Apologia pro vita </a:t>
            </a:r>
            <a:r>
              <a:rPr lang="en-US" sz="2400" dirty="0" err="1"/>
              <a:t>sua</a:t>
            </a:r>
            <a:r>
              <a:rPr lang="en-US" sz="2400" dirty="0"/>
              <a:t>” (26:1-23)</a:t>
            </a:r>
            <a:br>
              <a:rPr lang="en-US" sz="2400" dirty="0"/>
            </a:br>
            <a:endParaRPr lang="en-US" sz="2400" dirty="0"/>
          </a:p>
        </p:txBody>
      </p:sp>
      <p:sp>
        <p:nvSpPr>
          <p:cNvPr id="3" name="Content Placeholder 2"/>
          <p:cNvSpPr>
            <a:spLocks noGrp="1"/>
          </p:cNvSpPr>
          <p:nvPr>
            <p:ph idx="1"/>
          </p:nvPr>
        </p:nvSpPr>
        <p:spPr>
          <a:xfrm>
            <a:off x="0" y="1290285"/>
            <a:ext cx="9144000" cy="3853214"/>
          </a:xfrm>
        </p:spPr>
        <p:txBody>
          <a:bodyPr>
            <a:normAutofit/>
          </a:bodyPr>
          <a:lstStyle/>
          <a:p>
            <a:r>
              <a:rPr lang="en-US" dirty="0"/>
              <a:t>Paul’s Obedience to the Vision (26:19-20)</a:t>
            </a:r>
          </a:p>
          <a:p>
            <a:pPr lvl="1">
              <a:spcAft>
                <a:spcPts val="1400"/>
              </a:spcAft>
            </a:pPr>
            <a:r>
              <a:rPr lang="en-US" dirty="0"/>
              <a:t>Paul urged his followers to repent (change their minds) and to do good</a:t>
            </a:r>
          </a:p>
          <a:p>
            <a:pPr lvl="1">
              <a:spcAft>
                <a:spcPts val="1400"/>
              </a:spcAft>
            </a:pPr>
            <a:r>
              <a:rPr lang="en-US" dirty="0"/>
              <a:t>Paul had repented (changed his mind about Jesus) and now does as He commanded.</a:t>
            </a:r>
          </a:p>
          <a:p>
            <a:pPr lvl="1">
              <a:spcAft>
                <a:spcPts val="1400"/>
              </a:spcAft>
            </a:pPr>
            <a:r>
              <a:rPr lang="en-US" dirty="0"/>
              <a:t>We are saved by faith, but equally we must do works as He commands (</a:t>
            </a:r>
            <a:r>
              <a:rPr lang="en-US" dirty="0" err="1"/>
              <a:t>Eph</a:t>
            </a:r>
            <a:r>
              <a:rPr lang="en-US" dirty="0"/>
              <a:t> 2:8-10)</a:t>
            </a:r>
          </a:p>
          <a:p>
            <a:pPr lvl="1">
              <a:spcAft>
                <a:spcPts val="1400"/>
              </a:spcAft>
            </a:pPr>
            <a:endParaRPr lang="en-US" dirty="0"/>
          </a:p>
          <a:p>
            <a:pPr lvl="1">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229996256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1179401"/>
          </a:xfrm>
        </p:spPr>
        <p:txBody>
          <a:bodyPr/>
          <a:lstStyle/>
          <a:p>
            <a:r>
              <a:rPr lang="en-US" dirty="0"/>
              <a:t>Paul at Caesarea (23:31-26:32)</a:t>
            </a:r>
            <a:br>
              <a:rPr lang="en-US" dirty="0"/>
            </a:br>
            <a:r>
              <a:rPr lang="en-US" sz="2400" dirty="0"/>
              <a:t>Paul’s “Apologia pro vita </a:t>
            </a:r>
            <a:r>
              <a:rPr lang="en-US" sz="2400" dirty="0" err="1"/>
              <a:t>sua</a:t>
            </a:r>
            <a:r>
              <a:rPr lang="en-US" sz="2400" dirty="0"/>
              <a:t>” (26:1-23)</a:t>
            </a:r>
            <a:br>
              <a:rPr lang="en-US" sz="2400" dirty="0"/>
            </a:br>
            <a:endParaRPr lang="en-US" sz="2400" dirty="0"/>
          </a:p>
        </p:txBody>
      </p:sp>
      <p:sp>
        <p:nvSpPr>
          <p:cNvPr id="3" name="Content Placeholder 2"/>
          <p:cNvSpPr>
            <a:spLocks noGrp="1"/>
          </p:cNvSpPr>
          <p:nvPr>
            <p:ph idx="1"/>
          </p:nvPr>
        </p:nvSpPr>
        <p:spPr>
          <a:xfrm>
            <a:off x="0" y="1290285"/>
            <a:ext cx="9144000" cy="3853214"/>
          </a:xfrm>
        </p:spPr>
        <p:txBody>
          <a:bodyPr>
            <a:normAutofit fontScale="92500" lnSpcReduction="10000"/>
          </a:bodyPr>
          <a:lstStyle/>
          <a:p>
            <a:r>
              <a:rPr lang="en-US" dirty="0"/>
              <a:t>The Jews arrest Paul and try to kill him (26:21)</a:t>
            </a:r>
          </a:p>
          <a:p>
            <a:pPr lvl="1">
              <a:spcAft>
                <a:spcPts val="1400"/>
              </a:spcAft>
            </a:pPr>
            <a:r>
              <a:rPr lang="en-US" dirty="0"/>
              <a:t>He preached equally a free-law gospel to Jews and Gentiles alike</a:t>
            </a:r>
          </a:p>
          <a:p>
            <a:pPr lvl="2">
              <a:spcAft>
                <a:spcPts val="1400"/>
              </a:spcAft>
            </a:pPr>
            <a:r>
              <a:rPr lang="en-US" dirty="0"/>
              <a:t>Paul preached the barrier of the Law separating Jews &amp; Gentiles was abolished (</a:t>
            </a:r>
            <a:r>
              <a:rPr lang="en-US" dirty="0" err="1"/>
              <a:t>Eph</a:t>
            </a:r>
            <a:r>
              <a:rPr lang="en-US" dirty="0"/>
              <a:t> 2:11-17)</a:t>
            </a:r>
          </a:p>
          <a:p>
            <a:pPr lvl="2">
              <a:spcAft>
                <a:spcPts val="1400"/>
              </a:spcAft>
            </a:pPr>
            <a:r>
              <a:rPr lang="en-US" dirty="0"/>
              <a:t>This undermines Temple usefulness and leaders</a:t>
            </a:r>
          </a:p>
          <a:p>
            <a:pPr lvl="1">
              <a:spcAft>
                <a:spcPts val="1400"/>
              </a:spcAft>
            </a:pPr>
            <a:r>
              <a:rPr lang="en-US" dirty="0"/>
              <a:t>Paul preaching the gospel to the Gentiles caused the riot</a:t>
            </a:r>
          </a:p>
          <a:p>
            <a:pPr lvl="2">
              <a:spcAft>
                <a:spcPts val="1400"/>
              </a:spcAft>
            </a:pPr>
            <a:r>
              <a:rPr lang="en-US" dirty="0"/>
              <a:t>Bringing in gentiles into the temple was just an excuse</a:t>
            </a:r>
          </a:p>
          <a:p>
            <a:pPr lvl="1">
              <a:spcAft>
                <a:spcPts val="1400"/>
              </a:spcAft>
            </a:pPr>
            <a:r>
              <a:rPr lang="en-US" dirty="0"/>
              <a:t>This is why he was arrested &amp; what Festus can report on to Rome for the trial</a:t>
            </a:r>
          </a:p>
          <a:p>
            <a:pPr lvl="1">
              <a:spcAft>
                <a:spcPts val="1400"/>
              </a:spcAft>
            </a:pPr>
            <a:endParaRPr lang="en-US" dirty="0"/>
          </a:p>
          <a:p>
            <a:pPr lvl="1">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394753938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31045"/>
            <a:ext cx="8868260" cy="932184"/>
          </a:xfrm>
        </p:spPr>
        <p:txBody>
          <a:bodyPr/>
          <a:lstStyle/>
          <a:p>
            <a:r>
              <a:rPr lang="en-US" dirty="0"/>
              <a:t>Paul at Caesarea (23:31-26:32)</a:t>
            </a:r>
            <a:br>
              <a:rPr lang="en-US" dirty="0"/>
            </a:br>
            <a:r>
              <a:rPr lang="en-US" baseline="-25000" dirty="0"/>
              <a:t>Paul’s “Apologia pro vita </a:t>
            </a:r>
            <a:r>
              <a:rPr lang="en-US" baseline="-25000" dirty="0" err="1"/>
              <a:t>sua</a:t>
            </a:r>
            <a:r>
              <a:rPr lang="en-US" baseline="-25000" dirty="0"/>
              <a:t>” (26:1-23)</a:t>
            </a:r>
            <a:br>
              <a:rPr lang="en-US" baseline="-25000" dirty="0"/>
            </a:br>
            <a:endParaRPr lang="en-US" baseline="-25000" dirty="0"/>
          </a:p>
        </p:txBody>
      </p:sp>
      <p:sp>
        <p:nvSpPr>
          <p:cNvPr id="3" name="Content Placeholder 2"/>
          <p:cNvSpPr>
            <a:spLocks noGrp="1"/>
          </p:cNvSpPr>
          <p:nvPr>
            <p:ph idx="1"/>
          </p:nvPr>
        </p:nvSpPr>
        <p:spPr>
          <a:xfrm>
            <a:off x="0" y="1260044"/>
            <a:ext cx="9144000" cy="3883456"/>
          </a:xfrm>
        </p:spPr>
        <p:txBody>
          <a:bodyPr>
            <a:normAutofit lnSpcReduction="10000"/>
          </a:bodyPr>
          <a:lstStyle/>
          <a:p>
            <a:r>
              <a:rPr lang="en-US" dirty="0"/>
              <a:t>Peroration (26:22-23)</a:t>
            </a:r>
          </a:p>
          <a:p>
            <a:pPr lvl="1">
              <a:spcAft>
                <a:spcPts val="1400"/>
              </a:spcAft>
            </a:pPr>
            <a:r>
              <a:rPr lang="en-US" dirty="0"/>
              <a:t>Paul sums up his defense by stating only what Moses and the Prophets had predicted, and that when Messiah Jesus had risen, then this brought light to both Jews and Gentiles</a:t>
            </a:r>
          </a:p>
          <a:p>
            <a:pPr lvl="1">
              <a:spcAft>
                <a:spcPts val="1400"/>
              </a:spcAft>
            </a:pPr>
            <a:r>
              <a:rPr lang="en-US" dirty="0"/>
              <a:t>The gospel message was to two separate groups, Jews and Gentiles</a:t>
            </a:r>
          </a:p>
          <a:p>
            <a:pPr lvl="2">
              <a:spcAft>
                <a:spcPts val="1400"/>
              </a:spcAft>
            </a:pPr>
            <a:r>
              <a:rPr lang="en-US" dirty="0"/>
              <a:t>They remain separated throughout Acts</a:t>
            </a:r>
          </a:p>
          <a:p>
            <a:pPr lvl="1">
              <a:spcAft>
                <a:spcPts val="1400"/>
              </a:spcAft>
            </a:pPr>
            <a:r>
              <a:rPr lang="en-US" dirty="0"/>
              <a:t>The gospel going to Gentiles is what stirred up the arrest</a:t>
            </a:r>
          </a:p>
          <a:p>
            <a:pPr lvl="2">
              <a:spcAft>
                <a:spcPts val="1400"/>
              </a:spcAft>
            </a:pPr>
            <a:r>
              <a:rPr lang="en-US" dirty="0"/>
              <a:t>In a way this is what was meant by Paul bringing gentiles into the temple</a:t>
            </a:r>
          </a:p>
          <a:p>
            <a:pPr lvl="1">
              <a:spcAft>
                <a:spcPts val="1400"/>
              </a:spcAft>
            </a:pPr>
            <a:endParaRPr lang="en-US" dirty="0"/>
          </a:p>
          <a:p>
            <a:pPr lvl="1">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15503625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90722"/>
            <a:ext cx="8868260" cy="1108839"/>
          </a:xfrm>
        </p:spPr>
        <p:txBody>
          <a:bodyPr/>
          <a:lstStyle/>
          <a:p>
            <a:r>
              <a:rPr lang="en-US" dirty="0"/>
              <a:t>Paul at Caesarea (23:31-26:32)</a:t>
            </a:r>
            <a:br>
              <a:rPr lang="en-US" dirty="0"/>
            </a:br>
            <a:r>
              <a:rPr lang="en-US" baseline="-25000" dirty="0"/>
              <a:t>Paul’s “Apologia pro vita </a:t>
            </a:r>
            <a:r>
              <a:rPr lang="en-US" baseline="-25000" dirty="0" err="1"/>
              <a:t>sua</a:t>
            </a:r>
            <a:r>
              <a:rPr lang="en-US" baseline="-25000" dirty="0"/>
              <a:t>” (26:1-23)</a:t>
            </a:r>
            <a:br>
              <a:rPr lang="en-US" baseline="-25000" dirty="0"/>
            </a:br>
            <a:endParaRPr lang="en-US" baseline="-25000" dirty="0"/>
          </a:p>
        </p:txBody>
      </p:sp>
      <p:sp>
        <p:nvSpPr>
          <p:cNvPr id="3" name="Content Placeholder 2"/>
          <p:cNvSpPr>
            <a:spLocks noGrp="1"/>
          </p:cNvSpPr>
          <p:nvPr>
            <p:ph idx="1"/>
          </p:nvPr>
        </p:nvSpPr>
        <p:spPr>
          <a:xfrm>
            <a:off x="0" y="1281002"/>
            <a:ext cx="9144000" cy="3862498"/>
          </a:xfrm>
        </p:spPr>
        <p:txBody>
          <a:bodyPr>
            <a:normAutofit fontScale="92500" lnSpcReduction="10000"/>
          </a:bodyPr>
          <a:lstStyle/>
          <a:p>
            <a:r>
              <a:rPr lang="en-US" dirty="0"/>
              <a:t>Interchange between Festus, Paul, &amp; Agrippa (26:24-29)</a:t>
            </a:r>
          </a:p>
          <a:p>
            <a:pPr lvl="1">
              <a:spcAft>
                <a:spcPts val="1400"/>
              </a:spcAft>
            </a:pPr>
            <a:r>
              <a:rPr lang="en-US" dirty="0"/>
              <a:t>Paul was presenting the gospel message to all, &amp; hoped they would believe</a:t>
            </a:r>
          </a:p>
          <a:p>
            <a:pPr lvl="1">
              <a:spcAft>
                <a:spcPts val="1400"/>
              </a:spcAft>
            </a:pPr>
            <a:r>
              <a:rPr lang="en-US" dirty="0"/>
              <a:t>The basic gospel message is foolishness to the world</a:t>
            </a:r>
          </a:p>
          <a:p>
            <a:pPr lvl="1">
              <a:spcAft>
                <a:spcPts val="1400"/>
              </a:spcAft>
            </a:pPr>
            <a:r>
              <a:rPr lang="en-US" dirty="0"/>
              <a:t>The two leaders would not publically become followers of Christ</a:t>
            </a:r>
          </a:p>
          <a:p>
            <a:r>
              <a:rPr lang="en-US" dirty="0"/>
              <a:t>Agreement on Paul’s Innocence (26:30-32)</a:t>
            </a:r>
          </a:p>
          <a:p>
            <a:pPr lvl="1">
              <a:spcAft>
                <a:spcPts val="1400"/>
              </a:spcAft>
            </a:pPr>
            <a:r>
              <a:rPr lang="en-US" dirty="0"/>
              <a:t>The two leaders thought Paul should have been set free.</a:t>
            </a:r>
          </a:p>
          <a:p>
            <a:pPr lvl="1">
              <a:spcAft>
                <a:spcPts val="1400"/>
              </a:spcAft>
            </a:pPr>
            <a:r>
              <a:rPr lang="en-US" dirty="0"/>
              <a:t>This is a great defense Luke wrote for Christianity</a:t>
            </a:r>
          </a:p>
          <a:p>
            <a:pPr lvl="1">
              <a:spcAft>
                <a:spcPts val="1400"/>
              </a:spcAft>
            </a:pPr>
            <a:r>
              <a:rPr lang="en-US" dirty="0"/>
              <a:t>Paul delivered the message, it was up to those that heard to respond</a:t>
            </a:r>
          </a:p>
          <a:p>
            <a:pPr lvl="2">
              <a:spcAft>
                <a:spcPts val="1400"/>
              </a:spcAft>
            </a:pPr>
            <a:endParaRPr lang="en-US" dirty="0"/>
          </a:p>
          <a:p>
            <a:pPr lvl="1">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364632772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Voyage &amp; Shipwreck (27:1-44)</a:t>
            </a:r>
          </a:p>
        </p:txBody>
      </p:sp>
      <p:sp>
        <p:nvSpPr>
          <p:cNvPr id="3" name="Content Placeholder 2"/>
          <p:cNvSpPr>
            <a:spLocks noGrp="1"/>
          </p:cNvSpPr>
          <p:nvPr>
            <p:ph idx="1"/>
          </p:nvPr>
        </p:nvSpPr>
        <p:spPr/>
        <p:txBody>
          <a:bodyPr>
            <a:normAutofit lnSpcReduction="10000"/>
          </a:bodyPr>
          <a:lstStyle/>
          <a:p>
            <a:r>
              <a:rPr lang="en-US" dirty="0"/>
              <a:t>Caesarea to Myra (27:1-5)</a:t>
            </a:r>
          </a:p>
          <a:p>
            <a:pPr lvl="1">
              <a:spcAft>
                <a:spcPts val="1400"/>
              </a:spcAft>
            </a:pPr>
            <a:r>
              <a:rPr lang="en-US" dirty="0"/>
              <a:t>This “we” section shows Luke was with Paul</a:t>
            </a:r>
          </a:p>
          <a:p>
            <a:pPr lvl="1">
              <a:spcAft>
                <a:spcPts val="1400"/>
              </a:spcAft>
            </a:pPr>
            <a:r>
              <a:rPr lang="en-US" dirty="0" err="1"/>
              <a:t>Andriake</a:t>
            </a:r>
            <a:r>
              <a:rPr lang="en-US" dirty="0"/>
              <a:t> (near Myra) was an ancient imperial grain service port</a:t>
            </a:r>
          </a:p>
          <a:p>
            <a:pPr lvl="1">
              <a:spcAft>
                <a:spcPts val="1400"/>
              </a:spcAft>
            </a:pPr>
            <a:r>
              <a:rPr lang="en-US" dirty="0"/>
              <a:t>They took a large coastal grain ship from Alexandria</a:t>
            </a:r>
          </a:p>
          <a:p>
            <a:pPr lvl="2">
              <a:spcAft>
                <a:spcPts val="1400"/>
              </a:spcAft>
            </a:pPr>
            <a:r>
              <a:rPr lang="en-US" dirty="0"/>
              <a:t>Egypt was the principal supplier of grain for Rome</a:t>
            </a:r>
          </a:p>
          <a:p>
            <a:pPr lvl="2">
              <a:spcAft>
                <a:spcPts val="1400"/>
              </a:spcAft>
            </a:pPr>
            <a:r>
              <a:rPr lang="en-US" dirty="0"/>
              <a:t>Rome guaranteed ships against storms as they were vital for Rome</a:t>
            </a:r>
          </a:p>
          <a:p>
            <a:pPr lvl="1">
              <a:spcAft>
                <a:spcPts val="1400"/>
              </a:spcAft>
            </a:pPr>
            <a:r>
              <a:rPr lang="en-US" dirty="0"/>
              <a:t>The commander, Julius, was kind to Paul, and let him visit friends</a:t>
            </a:r>
          </a:p>
        </p:txBody>
      </p:sp>
    </p:spTree>
    <p:extLst>
      <p:ext uri="{BB962C8B-B14F-4D97-AF65-F5344CB8AC3E}">
        <p14:creationId xmlns:p14="http://schemas.microsoft.com/office/powerpoint/2010/main" val="290796800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Voyage &amp; Shipwreck (27:1-44)</a:t>
            </a:r>
          </a:p>
        </p:txBody>
      </p:sp>
      <p:pic>
        <p:nvPicPr>
          <p:cNvPr id="6" name="Content Placeholder 5" descr="hartiamuseum.jpg"/>
          <p:cNvPicPr>
            <a:picLocks noGrp="1" noChangeAspect="1"/>
          </p:cNvPicPr>
          <p:nvPr>
            <p:ph idx="1"/>
          </p:nvPr>
        </p:nvPicPr>
        <p:blipFill>
          <a:blip r:embed="rId2">
            <a:extLst>
              <a:ext uri="{28A0092B-C50C-407E-A947-70E740481C1C}">
                <a14:useLocalDpi xmlns:a14="http://schemas.microsoft.com/office/drawing/2010/main" val="0"/>
              </a:ext>
            </a:extLst>
          </a:blip>
          <a:srcRect t="12110" b="12110"/>
          <a:stretch>
            <a:fillRect/>
          </a:stretch>
        </p:blipFill>
        <p:spPr>
          <a:xfrm>
            <a:off x="178257" y="1063229"/>
            <a:ext cx="8868260" cy="3938247"/>
          </a:xfrm>
        </p:spPr>
      </p:pic>
    </p:spTree>
    <p:extLst>
      <p:ext uri="{BB962C8B-B14F-4D97-AF65-F5344CB8AC3E}">
        <p14:creationId xmlns:p14="http://schemas.microsoft.com/office/powerpoint/2010/main" val="385132998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Voyage &amp; Shipwreck (27:1-44)</a:t>
            </a:r>
          </a:p>
        </p:txBody>
      </p:sp>
      <p:sp>
        <p:nvSpPr>
          <p:cNvPr id="3" name="Content Placeholder 2"/>
          <p:cNvSpPr>
            <a:spLocks noGrp="1"/>
          </p:cNvSpPr>
          <p:nvPr>
            <p:ph idx="1"/>
          </p:nvPr>
        </p:nvSpPr>
        <p:spPr>
          <a:xfrm>
            <a:off x="1" y="1149957"/>
            <a:ext cx="4649002" cy="3851519"/>
          </a:xfrm>
        </p:spPr>
        <p:txBody>
          <a:bodyPr>
            <a:normAutofit/>
          </a:bodyPr>
          <a:lstStyle/>
          <a:p>
            <a:r>
              <a:rPr lang="en-US" dirty="0"/>
              <a:t>They </a:t>
            </a:r>
            <a:r>
              <a:rPr lang="en-US" dirty="0" err="1"/>
              <a:t>Tranship</a:t>
            </a:r>
            <a:r>
              <a:rPr lang="en-US" dirty="0"/>
              <a:t> at Myra and Sail to Crete (27:6-8)</a:t>
            </a:r>
          </a:p>
          <a:p>
            <a:pPr lvl="1">
              <a:spcAft>
                <a:spcPts val="1400"/>
              </a:spcAft>
            </a:pPr>
            <a:r>
              <a:rPr lang="en-US" dirty="0"/>
              <a:t>They transferred to another grain ship going to Italy</a:t>
            </a:r>
          </a:p>
          <a:p>
            <a:pPr lvl="1">
              <a:spcAft>
                <a:spcPts val="1400"/>
              </a:spcAft>
            </a:pPr>
            <a:r>
              <a:rPr lang="en-US" dirty="0"/>
              <a:t>The ship arrived at Fair Havens (Crete)</a:t>
            </a:r>
          </a:p>
          <a:p>
            <a:pPr lvl="1">
              <a:spcAft>
                <a:spcPts val="1400"/>
              </a:spcAft>
            </a:pPr>
            <a:r>
              <a:rPr lang="en-US" dirty="0"/>
              <a:t>They were sailing against the wind</a:t>
            </a:r>
          </a:p>
        </p:txBody>
      </p:sp>
      <p:pic>
        <p:nvPicPr>
          <p:cNvPr id="4" name="Picture 3" descr="shi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9002" y="1149957"/>
            <a:ext cx="4494998" cy="3359217"/>
          </a:xfrm>
          <a:prstGeom prst="rect">
            <a:avLst/>
          </a:prstGeom>
        </p:spPr>
      </p:pic>
    </p:spTree>
    <p:extLst>
      <p:ext uri="{BB962C8B-B14F-4D97-AF65-F5344CB8AC3E}">
        <p14:creationId xmlns:p14="http://schemas.microsoft.com/office/powerpoint/2010/main" val="181882500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Voyage &amp; Shipwreck (27:1-44)</a:t>
            </a:r>
          </a:p>
        </p:txBody>
      </p:sp>
      <p:sp>
        <p:nvSpPr>
          <p:cNvPr id="3" name="Content Placeholder 2"/>
          <p:cNvSpPr>
            <a:spLocks noGrp="1"/>
          </p:cNvSpPr>
          <p:nvPr>
            <p:ph idx="1"/>
          </p:nvPr>
        </p:nvSpPr>
        <p:spPr>
          <a:xfrm>
            <a:off x="0" y="1522132"/>
            <a:ext cx="9143999" cy="3479343"/>
          </a:xfrm>
        </p:spPr>
        <p:txBody>
          <a:bodyPr>
            <a:normAutofit/>
          </a:bodyPr>
          <a:lstStyle/>
          <a:p>
            <a:r>
              <a:rPr lang="en-US" dirty="0"/>
              <a:t>Paul’s Advice Rejected (27:9-12)</a:t>
            </a:r>
          </a:p>
          <a:p>
            <a:pPr lvl="1"/>
            <a:r>
              <a:rPr lang="en-US" dirty="0"/>
              <a:t>Paul is an experienced traveler (2 Cor 11:25-26)</a:t>
            </a:r>
          </a:p>
          <a:p>
            <a:pPr lvl="1"/>
            <a:r>
              <a:rPr lang="en-US" dirty="0"/>
              <a:t>He gives advice, but later will give different words from The Spirit</a:t>
            </a:r>
          </a:p>
          <a:p>
            <a:pPr lvl="1">
              <a:spcAft>
                <a:spcPts val="1400"/>
              </a:spcAft>
            </a:pPr>
            <a:r>
              <a:rPr lang="en-US" dirty="0"/>
              <a:t>They were into the dangerous winter season (Sept 14</a:t>
            </a:r>
            <a:r>
              <a:rPr lang="en-US" baseline="30000" dirty="0"/>
              <a:t>th</a:t>
            </a:r>
            <a:r>
              <a:rPr lang="en-US" dirty="0"/>
              <a:t> to Nov 11</a:t>
            </a:r>
            <a:r>
              <a:rPr lang="en-US" baseline="30000" dirty="0"/>
              <a:t>th</a:t>
            </a:r>
            <a:r>
              <a:rPr lang="en-US" dirty="0"/>
              <a:t>)</a:t>
            </a:r>
          </a:p>
          <a:p>
            <a:pPr lvl="1">
              <a:spcAft>
                <a:spcPts val="1400"/>
              </a:spcAft>
            </a:pPr>
            <a:r>
              <a:rPr lang="en-US" dirty="0"/>
              <a:t>The Fast, Yom Kippur, was over (Tishri 10)</a:t>
            </a:r>
          </a:p>
        </p:txBody>
      </p:sp>
    </p:spTree>
    <p:extLst>
      <p:ext uri="{BB962C8B-B14F-4D97-AF65-F5344CB8AC3E}">
        <p14:creationId xmlns:p14="http://schemas.microsoft.com/office/powerpoint/2010/main" val="423921690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0"/>
            <a:ext cx="8868260" cy="803711"/>
          </a:xfrm>
        </p:spPr>
        <p:txBody>
          <a:bodyPr/>
          <a:lstStyle/>
          <a:p>
            <a:r>
              <a:rPr lang="en-US" dirty="0"/>
              <a:t>Paul’s Voyage &amp; Shipwreck (27:1-44)</a:t>
            </a:r>
          </a:p>
        </p:txBody>
      </p:sp>
      <p:sp>
        <p:nvSpPr>
          <p:cNvPr id="3" name="Content Placeholder 2"/>
          <p:cNvSpPr>
            <a:spLocks noGrp="1"/>
          </p:cNvSpPr>
          <p:nvPr>
            <p:ph idx="1"/>
          </p:nvPr>
        </p:nvSpPr>
        <p:spPr>
          <a:xfrm>
            <a:off x="0" y="803711"/>
            <a:ext cx="9144000" cy="4339790"/>
          </a:xfrm>
        </p:spPr>
        <p:txBody>
          <a:bodyPr>
            <a:normAutofit lnSpcReduction="10000"/>
          </a:bodyPr>
          <a:lstStyle/>
          <a:p>
            <a:r>
              <a:rPr lang="en-US" dirty="0"/>
              <a:t>They are caught by the wind </a:t>
            </a:r>
            <a:r>
              <a:rPr lang="en-US" dirty="0" err="1"/>
              <a:t>Euraquilo</a:t>
            </a:r>
            <a:r>
              <a:rPr lang="en-US" dirty="0"/>
              <a:t> (27:13-20)</a:t>
            </a:r>
          </a:p>
          <a:p>
            <a:pPr lvl="1">
              <a:spcAft>
                <a:spcPts val="1400"/>
              </a:spcAft>
            </a:pPr>
            <a:r>
              <a:rPr lang="en-US" dirty="0"/>
              <a:t>They cast off in gentle winds, but soon were trapped by a violent storm</a:t>
            </a:r>
          </a:p>
          <a:p>
            <a:pPr lvl="1">
              <a:spcAft>
                <a:spcPts val="1400"/>
              </a:spcAft>
            </a:pPr>
            <a:r>
              <a:rPr lang="en-US" dirty="0"/>
              <a:t>They sought protection under some low lying islands, and jettisoned the grain, then the spare gear overboard.</a:t>
            </a:r>
          </a:p>
          <a:p>
            <a:pPr lvl="1">
              <a:spcAft>
                <a:spcPts val="1400"/>
              </a:spcAft>
            </a:pPr>
            <a:r>
              <a:rPr lang="en-US" dirty="0"/>
              <a:t>They (including prisoners) tried to wrap the ship in ropes somehow to keep the timbers together</a:t>
            </a:r>
          </a:p>
          <a:p>
            <a:pPr lvl="2">
              <a:spcAft>
                <a:spcPts val="1400"/>
              </a:spcAft>
            </a:pPr>
            <a:r>
              <a:rPr lang="en-US" dirty="0"/>
              <a:t>The details of frapping are not understood today.</a:t>
            </a:r>
          </a:p>
          <a:p>
            <a:pPr lvl="1">
              <a:spcAft>
                <a:spcPts val="1400"/>
              </a:spcAft>
            </a:pPr>
            <a:r>
              <a:rPr lang="en-US" dirty="0"/>
              <a:t>They lost all hope of survival as the storm continued to rage</a:t>
            </a:r>
          </a:p>
          <a:p>
            <a:pPr lvl="2">
              <a:spcAft>
                <a:spcPts val="1400"/>
              </a:spcAft>
            </a:pPr>
            <a:r>
              <a:rPr lang="en-US" dirty="0"/>
              <a:t>They did not eat, perhaps due to sheer stress</a:t>
            </a:r>
          </a:p>
        </p:txBody>
      </p:sp>
    </p:spTree>
    <p:extLst>
      <p:ext uri="{BB962C8B-B14F-4D97-AF65-F5344CB8AC3E}">
        <p14:creationId xmlns:p14="http://schemas.microsoft.com/office/powerpoint/2010/main" val="137530333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Voyage &amp; Shipwreck (27:1-44)</a:t>
            </a:r>
          </a:p>
        </p:txBody>
      </p:sp>
      <p:sp>
        <p:nvSpPr>
          <p:cNvPr id="3" name="Content Placeholder 2"/>
          <p:cNvSpPr>
            <a:spLocks noGrp="1"/>
          </p:cNvSpPr>
          <p:nvPr>
            <p:ph idx="1"/>
          </p:nvPr>
        </p:nvSpPr>
        <p:spPr/>
        <p:txBody>
          <a:bodyPr>
            <a:normAutofit lnSpcReduction="10000"/>
          </a:bodyPr>
          <a:lstStyle/>
          <a:p>
            <a:r>
              <a:rPr lang="en-US" dirty="0"/>
              <a:t>Paul’s Encouragement (27:21-26)</a:t>
            </a:r>
          </a:p>
          <a:p>
            <a:pPr lvl="1">
              <a:spcAft>
                <a:spcPts val="1400"/>
              </a:spcAft>
            </a:pPr>
            <a:r>
              <a:rPr lang="en-US" dirty="0"/>
              <a:t>Paul was also a prophet who received a message from an angel</a:t>
            </a:r>
          </a:p>
          <a:p>
            <a:pPr lvl="2">
              <a:spcAft>
                <a:spcPts val="1400"/>
              </a:spcAft>
            </a:pPr>
            <a:r>
              <a:rPr lang="en-US" dirty="0"/>
              <a:t>He is only a servant, and only announces God’s plan</a:t>
            </a:r>
          </a:p>
          <a:p>
            <a:pPr lvl="2">
              <a:spcAft>
                <a:spcPts val="1400"/>
              </a:spcAft>
            </a:pPr>
            <a:r>
              <a:rPr lang="en-US" dirty="0"/>
              <a:t>Everyone on board would be saved, but the ship lost</a:t>
            </a:r>
          </a:p>
          <a:p>
            <a:pPr lvl="1">
              <a:spcAft>
                <a:spcPts val="1400"/>
              </a:spcAft>
            </a:pPr>
            <a:r>
              <a:rPr lang="en-US" dirty="0"/>
              <a:t>Paul was reassured he need to bear witness in Rome</a:t>
            </a:r>
          </a:p>
          <a:p>
            <a:r>
              <a:rPr lang="en-US" dirty="0"/>
              <a:t>They Approach Land (27:27-29)  (Malta)</a:t>
            </a:r>
          </a:p>
          <a:p>
            <a:pPr lvl="1">
              <a:spcAft>
                <a:spcPts val="1400"/>
              </a:spcAft>
            </a:pPr>
            <a:r>
              <a:rPr lang="en-US" dirty="0"/>
              <a:t>They could probably hear dangerous breakers ahead and set anchor</a:t>
            </a:r>
          </a:p>
        </p:txBody>
      </p:sp>
    </p:spTree>
    <p:extLst>
      <p:ext uri="{BB962C8B-B14F-4D97-AF65-F5344CB8AC3E}">
        <p14:creationId xmlns:p14="http://schemas.microsoft.com/office/powerpoint/2010/main" val="259565406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Voyage &amp; Shipwreck (27:1-44)</a:t>
            </a:r>
          </a:p>
        </p:txBody>
      </p:sp>
      <p:sp>
        <p:nvSpPr>
          <p:cNvPr id="3" name="Content Placeholder 2"/>
          <p:cNvSpPr>
            <a:spLocks noGrp="1"/>
          </p:cNvSpPr>
          <p:nvPr>
            <p:ph idx="1"/>
          </p:nvPr>
        </p:nvSpPr>
        <p:spPr/>
        <p:txBody>
          <a:bodyPr>
            <a:normAutofit fontScale="92500" lnSpcReduction="10000"/>
          </a:bodyPr>
          <a:lstStyle/>
          <a:p>
            <a:r>
              <a:rPr lang="en-US" dirty="0"/>
              <a:t>The Sailor’s Attempt to Escape Frustrated (27:30-32)</a:t>
            </a:r>
          </a:p>
          <a:p>
            <a:pPr lvl="1">
              <a:spcAft>
                <a:spcPts val="1400"/>
              </a:spcAft>
            </a:pPr>
            <a:r>
              <a:rPr lang="en-US" dirty="0"/>
              <a:t>Paul’s advice is now beginning to make sense to the centurion</a:t>
            </a:r>
          </a:p>
          <a:p>
            <a:pPr lvl="1">
              <a:spcAft>
                <a:spcPts val="1400"/>
              </a:spcAft>
            </a:pPr>
            <a:r>
              <a:rPr lang="en-US" dirty="0"/>
              <a:t>They cut the dingy lose so they cannot escape, and thus are available to help save everyone</a:t>
            </a:r>
          </a:p>
          <a:p>
            <a:r>
              <a:rPr lang="en-US" dirty="0"/>
              <a:t>The Meal on Board (27:33-38)</a:t>
            </a:r>
          </a:p>
          <a:p>
            <a:pPr lvl="1">
              <a:spcAft>
                <a:spcPts val="1400"/>
              </a:spcAft>
            </a:pPr>
            <a:r>
              <a:rPr lang="en-US" dirty="0"/>
              <a:t>All 276 people on board ate and refreshed themselves at dawn</a:t>
            </a:r>
          </a:p>
          <a:p>
            <a:pPr lvl="1">
              <a:spcAft>
                <a:spcPts val="1400"/>
              </a:spcAft>
            </a:pPr>
            <a:r>
              <a:rPr lang="en-US" dirty="0"/>
              <a:t>This is not to say they did not snack during the last 14 days</a:t>
            </a:r>
          </a:p>
          <a:p>
            <a:pPr lvl="1">
              <a:spcAft>
                <a:spcPts val="1400"/>
              </a:spcAft>
            </a:pPr>
            <a:r>
              <a:rPr lang="en-US" dirty="0"/>
              <a:t>They ate bread – the terms wine and cup are not in Acts</a:t>
            </a:r>
          </a:p>
          <a:p>
            <a:pPr lvl="1">
              <a:spcAft>
                <a:spcPts val="1400"/>
              </a:spcAft>
            </a:pPr>
            <a:endParaRPr lang="en-US" dirty="0"/>
          </a:p>
        </p:txBody>
      </p:sp>
    </p:spTree>
    <p:extLst>
      <p:ext uri="{BB962C8B-B14F-4D97-AF65-F5344CB8AC3E}">
        <p14:creationId xmlns:p14="http://schemas.microsoft.com/office/powerpoint/2010/main" val="3458950274"/>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Voyage &amp; Shipwreck (27:1-44)</a:t>
            </a:r>
          </a:p>
        </p:txBody>
      </p:sp>
      <p:sp>
        <p:nvSpPr>
          <p:cNvPr id="3" name="Content Placeholder 2"/>
          <p:cNvSpPr>
            <a:spLocks noGrp="1"/>
          </p:cNvSpPr>
          <p:nvPr>
            <p:ph idx="1"/>
          </p:nvPr>
        </p:nvSpPr>
        <p:spPr>
          <a:xfrm>
            <a:off x="178258" y="1281002"/>
            <a:ext cx="5033996" cy="3720474"/>
          </a:xfrm>
        </p:spPr>
        <p:txBody>
          <a:bodyPr>
            <a:normAutofit lnSpcReduction="10000"/>
          </a:bodyPr>
          <a:lstStyle/>
          <a:p>
            <a:r>
              <a:rPr lang="en-US" dirty="0"/>
              <a:t>The Shipwreck (27:39-41)</a:t>
            </a:r>
          </a:p>
          <a:p>
            <a:pPr lvl="1">
              <a:spcAft>
                <a:spcPts val="1400"/>
              </a:spcAft>
            </a:pPr>
            <a:r>
              <a:rPr lang="en-US" dirty="0"/>
              <a:t>The ship’s bow ran into sand &amp; then clay and got stuck, while the weakened stern was battered and destroyed by the waves.</a:t>
            </a:r>
          </a:p>
          <a:p>
            <a:pPr lvl="1">
              <a:spcAft>
                <a:spcPts val="1400"/>
              </a:spcAft>
            </a:pPr>
            <a:r>
              <a:rPr lang="en-US" dirty="0"/>
              <a:t>This situation allowed everyone to be saved, not one soul lost</a:t>
            </a:r>
          </a:p>
          <a:p>
            <a:pPr lvl="1">
              <a:spcAft>
                <a:spcPts val="1400"/>
              </a:spcAft>
            </a:pPr>
            <a:r>
              <a:rPr lang="en-US" dirty="0"/>
              <a:t>The centurion saved Paul’s life by stopping the soldiers from killing the prisoners. </a:t>
            </a:r>
          </a:p>
        </p:txBody>
      </p:sp>
      <p:pic>
        <p:nvPicPr>
          <p:cNvPr id="4" name="Picture 3" descr="wreckonrock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253" y="1063229"/>
            <a:ext cx="3834264" cy="2703156"/>
          </a:xfrm>
          <a:prstGeom prst="rect">
            <a:avLst/>
          </a:prstGeom>
        </p:spPr>
      </p:pic>
    </p:spTree>
    <p:extLst>
      <p:ext uri="{BB962C8B-B14F-4D97-AF65-F5344CB8AC3E}">
        <p14:creationId xmlns:p14="http://schemas.microsoft.com/office/powerpoint/2010/main" val="17483131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57" y="1"/>
            <a:ext cx="8868260" cy="856830"/>
          </a:xfrm>
        </p:spPr>
        <p:txBody>
          <a:bodyPr/>
          <a:lstStyle/>
          <a:p>
            <a:r>
              <a:rPr lang="en-US" dirty="0"/>
              <a:t>Paul’s Voyage &amp; Shipwreck (27:1-44)</a:t>
            </a:r>
          </a:p>
        </p:txBody>
      </p:sp>
      <p:sp>
        <p:nvSpPr>
          <p:cNvPr id="3" name="Content Placeholder 2"/>
          <p:cNvSpPr>
            <a:spLocks noGrp="1"/>
          </p:cNvSpPr>
          <p:nvPr>
            <p:ph idx="1"/>
          </p:nvPr>
        </p:nvSpPr>
        <p:spPr>
          <a:xfrm>
            <a:off x="1" y="1209642"/>
            <a:ext cx="8909668" cy="3791834"/>
          </a:xfrm>
        </p:spPr>
        <p:txBody>
          <a:bodyPr>
            <a:normAutofit/>
          </a:bodyPr>
          <a:lstStyle/>
          <a:p>
            <a:pPr>
              <a:spcAft>
                <a:spcPts val="1400"/>
              </a:spcAft>
            </a:pPr>
            <a:r>
              <a:rPr lang="en-US" dirty="0"/>
              <a:t>Winter in Malta (28:1-10)</a:t>
            </a:r>
          </a:p>
          <a:p>
            <a:pPr lvl="1">
              <a:spcAft>
                <a:spcPts val="1400"/>
              </a:spcAft>
            </a:pPr>
            <a:r>
              <a:rPr lang="en-US" dirty="0"/>
              <a:t>Welcome to Malta (28:1-6)</a:t>
            </a:r>
          </a:p>
          <a:p>
            <a:pPr lvl="2">
              <a:spcAft>
                <a:spcPts val="1400"/>
              </a:spcAft>
            </a:pPr>
            <a:r>
              <a:rPr lang="en-US" dirty="0" err="1"/>
              <a:t>Melita</a:t>
            </a:r>
            <a:r>
              <a:rPr lang="en-US" dirty="0"/>
              <a:t> is the Canaanite name for </a:t>
            </a:r>
            <a:br>
              <a:rPr lang="en-US" dirty="0"/>
            </a:br>
            <a:r>
              <a:rPr lang="en-US" dirty="0"/>
              <a:t>“refuge”</a:t>
            </a:r>
          </a:p>
          <a:p>
            <a:pPr lvl="2">
              <a:spcAft>
                <a:spcPts val="1400"/>
              </a:spcAft>
            </a:pPr>
            <a:r>
              <a:rPr lang="en-US" dirty="0"/>
              <a:t>Paul was as useful on land as on </a:t>
            </a:r>
            <a:br>
              <a:rPr lang="en-US" dirty="0"/>
            </a:br>
            <a:r>
              <a:rPr lang="en-US" dirty="0"/>
              <a:t>sea, he was bit by a snake (Mark 16:18)?</a:t>
            </a:r>
          </a:p>
          <a:p>
            <a:pPr lvl="2">
              <a:spcAft>
                <a:spcPts val="1400"/>
              </a:spcAft>
            </a:pPr>
            <a:r>
              <a:rPr lang="en-US" dirty="0"/>
              <a:t>The Maltese thought the snake poisonous, therefore it surely was</a:t>
            </a:r>
          </a:p>
          <a:p>
            <a:pPr lvl="2">
              <a:spcAft>
                <a:spcPts val="1400"/>
              </a:spcAft>
            </a:pPr>
            <a:r>
              <a:rPr lang="en-US" dirty="0"/>
              <a:t>This enhances Paul’s words to everyone</a:t>
            </a:r>
          </a:p>
        </p:txBody>
      </p:sp>
      <p:pic>
        <p:nvPicPr>
          <p:cNvPr id="4" name="Picture 3" descr="stPaulBa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472" y="693222"/>
            <a:ext cx="3651045" cy="2728511"/>
          </a:xfrm>
          <a:prstGeom prst="rect">
            <a:avLst/>
          </a:prstGeom>
        </p:spPr>
      </p:pic>
    </p:spTree>
    <p:extLst>
      <p:ext uri="{BB962C8B-B14F-4D97-AF65-F5344CB8AC3E}">
        <p14:creationId xmlns:p14="http://schemas.microsoft.com/office/powerpoint/2010/main" val="320096624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Paul’s Voyage &amp; Shipwreck (27:1-44)</a:t>
            </a:r>
          </a:p>
        </p:txBody>
      </p:sp>
      <p:sp>
        <p:nvSpPr>
          <p:cNvPr id="3" name="Content Placeholder 2"/>
          <p:cNvSpPr>
            <a:spLocks noGrp="1"/>
          </p:cNvSpPr>
          <p:nvPr>
            <p:ph idx="1"/>
          </p:nvPr>
        </p:nvSpPr>
        <p:spPr>
          <a:xfrm>
            <a:off x="0" y="1280201"/>
            <a:ext cx="9143999" cy="3974179"/>
          </a:xfrm>
        </p:spPr>
        <p:txBody>
          <a:bodyPr>
            <a:normAutofit lnSpcReduction="10000"/>
          </a:bodyPr>
          <a:lstStyle/>
          <a:p>
            <a:pPr>
              <a:spcAft>
                <a:spcPts val="1400"/>
              </a:spcAft>
            </a:pPr>
            <a:r>
              <a:rPr lang="en-US" dirty="0"/>
              <a:t>Winter in Malta (28:1-10)</a:t>
            </a:r>
          </a:p>
          <a:p>
            <a:pPr lvl="1">
              <a:spcAft>
                <a:spcPts val="1400"/>
              </a:spcAft>
            </a:pPr>
            <a:r>
              <a:rPr lang="en-US" dirty="0"/>
              <a:t>Works of Healing in Malta (28:7-10)</a:t>
            </a:r>
          </a:p>
          <a:p>
            <a:pPr lvl="2">
              <a:spcAft>
                <a:spcPts val="1400"/>
              </a:spcAft>
            </a:pPr>
            <a:r>
              <a:rPr lang="en-US" dirty="0"/>
              <a:t>Paul always “goes to the top man” &amp; cured his father.</a:t>
            </a:r>
          </a:p>
          <a:p>
            <a:pPr lvl="3">
              <a:spcAft>
                <a:spcPts val="1400"/>
              </a:spcAft>
            </a:pPr>
            <a:r>
              <a:rPr lang="en-US" dirty="0"/>
              <a:t>Acts 13:7, 16:22, 17:19, 18:12, 19:31</a:t>
            </a:r>
          </a:p>
          <a:p>
            <a:pPr lvl="2">
              <a:spcAft>
                <a:spcPts val="1400"/>
              </a:spcAft>
            </a:pPr>
            <a:r>
              <a:rPr lang="en-US" dirty="0"/>
              <a:t>Soon Paul (not a doctor) was healing folks from all over the island</a:t>
            </a:r>
          </a:p>
          <a:p>
            <a:pPr lvl="2">
              <a:spcAft>
                <a:spcPts val="1400"/>
              </a:spcAft>
            </a:pPr>
            <a:r>
              <a:rPr lang="en-US" dirty="0"/>
              <a:t>This must have made a huge impact on the seamen &amp; soldiers.</a:t>
            </a:r>
          </a:p>
          <a:p>
            <a:pPr lvl="2">
              <a:spcAft>
                <a:spcPts val="1400"/>
              </a:spcAft>
            </a:pPr>
            <a:r>
              <a:rPr lang="en-US" dirty="0"/>
              <a:t>This narration reads like it was written by a doctor (Luke)</a:t>
            </a:r>
          </a:p>
          <a:p>
            <a:pPr lvl="2">
              <a:spcAft>
                <a:spcPts val="1400"/>
              </a:spcAft>
            </a:pPr>
            <a:r>
              <a:rPr lang="en-US" dirty="0"/>
              <a:t>Everyone spent the 3 winter months in Malta (Feb AD 60)</a:t>
            </a:r>
          </a:p>
          <a:p>
            <a:pPr lvl="2">
              <a:spcAft>
                <a:spcPts val="1400"/>
              </a:spcAft>
            </a:pPr>
            <a:endParaRPr lang="en-US" dirty="0"/>
          </a:p>
        </p:txBody>
      </p:sp>
    </p:spTree>
    <p:extLst>
      <p:ext uri="{BB962C8B-B14F-4D97-AF65-F5344CB8AC3E}">
        <p14:creationId xmlns:p14="http://schemas.microsoft.com/office/powerpoint/2010/main" val="3665689022"/>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Rome at Last (28:11-31)</a:t>
            </a:r>
          </a:p>
        </p:txBody>
      </p:sp>
      <p:sp>
        <p:nvSpPr>
          <p:cNvPr id="3" name="Content Placeholder 2"/>
          <p:cNvSpPr>
            <a:spLocks noGrp="1"/>
          </p:cNvSpPr>
          <p:nvPr>
            <p:ph idx="1"/>
          </p:nvPr>
        </p:nvSpPr>
        <p:spPr>
          <a:xfrm>
            <a:off x="178256" y="1281002"/>
            <a:ext cx="8965743" cy="3862498"/>
          </a:xfrm>
        </p:spPr>
        <p:txBody>
          <a:bodyPr>
            <a:normAutofit fontScale="85000" lnSpcReduction="20000"/>
          </a:bodyPr>
          <a:lstStyle/>
          <a:p>
            <a:r>
              <a:rPr lang="en-US" dirty="0"/>
              <a:t>The Last Lap; “And So We Come To Rome” (28:11-15)</a:t>
            </a:r>
          </a:p>
          <a:p>
            <a:pPr lvl="1">
              <a:spcAft>
                <a:spcPts val="1400"/>
              </a:spcAft>
            </a:pPr>
            <a:r>
              <a:rPr lang="en-US" dirty="0"/>
              <a:t>The West winds start to blow again after winter on Feb 8</a:t>
            </a:r>
            <a:r>
              <a:rPr lang="en-US" baseline="30000" dirty="0"/>
              <a:t>th</a:t>
            </a:r>
            <a:endParaRPr lang="en-US" dirty="0"/>
          </a:p>
          <a:p>
            <a:pPr lvl="1">
              <a:spcAft>
                <a:spcPts val="1400"/>
              </a:spcAft>
            </a:pPr>
            <a:r>
              <a:rPr lang="en-US" dirty="0"/>
              <a:t>Their boat, Alexandrian, was surely another grain boat</a:t>
            </a:r>
          </a:p>
          <a:p>
            <a:pPr lvl="2">
              <a:spcAft>
                <a:spcPts val="1400"/>
              </a:spcAft>
            </a:pPr>
            <a:r>
              <a:rPr lang="en-US" dirty="0"/>
              <a:t>The masthead, Castor and </a:t>
            </a:r>
            <a:r>
              <a:rPr lang="en-US" dirty="0" err="1"/>
              <a:t>Pollux</a:t>
            </a:r>
            <a:r>
              <a:rPr lang="en-US" dirty="0"/>
              <a:t> implied truth &amp; punishing liars</a:t>
            </a:r>
          </a:p>
          <a:p>
            <a:pPr lvl="1">
              <a:spcAft>
                <a:spcPts val="1400"/>
              </a:spcAft>
            </a:pPr>
            <a:r>
              <a:rPr lang="en-US" dirty="0" err="1"/>
              <a:t>Puteoli</a:t>
            </a:r>
            <a:r>
              <a:rPr lang="en-US" dirty="0"/>
              <a:t> was the most important port for grain in Italy</a:t>
            </a:r>
          </a:p>
          <a:p>
            <a:pPr lvl="1">
              <a:spcAft>
                <a:spcPts val="1400"/>
              </a:spcAft>
            </a:pPr>
            <a:r>
              <a:rPr lang="en-US" dirty="0"/>
              <a:t>There were Christians already at </a:t>
            </a:r>
            <a:r>
              <a:rPr lang="en-US" dirty="0" err="1"/>
              <a:t>Puteoli</a:t>
            </a:r>
            <a:r>
              <a:rPr lang="en-US" dirty="0"/>
              <a:t> who greeted them</a:t>
            </a:r>
          </a:p>
          <a:p>
            <a:pPr lvl="1">
              <a:spcAft>
                <a:spcPts val="1400"/>
              </a:spcAft>
            </a:pPr>
            <a:r>
              <a:rPr lang="en-US" dirty="0"/>
              <a:t>Roman Christian Brothers met them as far as 35 to 45 miles from Rome to accompany him to Rome.</a:t>
            </a:r>
          </a:p>
          <a:p>
            <a:pPr lvl="1">
              <a:spcAft>
                <a:spcPts val="1400"/>
              </a:spcAft>
            </a:pPr>
            <a:r>
              <a:rPr lang="en-US" dirty="0"/>
              <a:t>God fulfills his promise to His chosen servants when the situation seems impossible</a:t>
            </a:r>
          </a:p>
          <a:p>
            <a:endParaRPr lang="en-US" dirty="0"/>
          </a:p>
        </p:txBody>
      </p:sp>
    </p:spTree>
    <p:extLst>
      <p:ext uri="{BB962C8B-B14F-4D97-AF65-F5344CB8AC3E}">
        <p14:creationId xmlns:p14="http://schemas.microsoft.com/office/powerpoint/2010/main" val="400164200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Rome at Last (28:11-31)</a:t>
            </a:r>
          </a:p>
        </p:txBody>
      </p:sp>
      <p:sp>
        <p:nvSpPr>
          <p:cNvPr id="3" name="Content Placeholder 2"/>
          <p:cNvSpPr>
            <a:spLocks noGrp="1"/>
          </p:cNvSpPr>
          <p:nvPr>
            <p:ph idx="1"/>
          </p:nvPr>
        </p:nvSpPr>
        <p:spPr>
          <a:xfrm>
            <a:off x="0" y="1281002"/>
            <a:ext cx="9143999" cy="3862498"/>
          </a:xfrm>
        </p:spPr>
        <p:txBody>
          <a:bodyPr>
            <a:normAutofit/>
          </a:bodyPr>
          <a:lstStyle/>
          <a:p>
            <a:r>
              <a:rPr lang="en-US" dirty="0"/>
              <a:t>The Last Lap; “And So We Come To Rome” (28:11-15)</a:t>
            </a:r>
          </a:p>
          <a:p>
            <a:pPr lvl="1">
              <a:spcAft>
                <a:spcPts val="1400"/>
              </a:spcAft>
            </a:pPr>
            <a:r>
              <a:rPr lang="en-US" dirty="0"/>
              <a:t>This reinforces how Christianity has come to southern Italy region long before any Apostle ever arrived there.</a:t>
            </a:r>
          </a:p>
          <a:p>
            <a:pPr lvl="1">
              <a:spcAft>
                <a:spcPts val="1400"/>
              </a:spcAft>
            </a:pPr>
            <a:r>
              <a:rPr lang="en-US" dirty="0"/>
              <a:t>Paul certainly was greatly encouraged by what he experienced, but still he had much to offer this great growing community of new believers.</a:t>
            </a:r>
          </a:p>
          <a:p>
            <a:pPr lvl="1">
              <a:spcAft>
                <a:spcPts val="1400"/>
              </a:spcAft>
            </a:pPr>
            <a:r>
              <a:rPr lang="en-US" dirty="0"/>
              <a:t>Tiberius expelled the Jews from Rome in A.D. 19, Claudius in A.D. 49</a:t>
            </a:r>
          </a:p>
          <a:p>
            <a:pPr lvl="1">
              <a:spcAft>
                <a:spcPts val="1400"/>
              </a:spcAft>
            </a:pPr>
            <a:r>
              <a:rPr lang="en-US" dirty="0"/>
              <a:t>Paul arrived in Rome 60 A.D. </a:t>
            </a:r>
          </a:p>
        </p:txBody>
      </p:sp>
    </p:spTree>
    <p:extLst>
      <p:ext uri="{BB962C8B-B14F-4D97-AF65-F5344CB8AC3E}">
        <p14:creationId xmlns:p14="http://schemas.microsoft.com/office/powerpoint/2010/main" val="174426164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Rome at Last (28:11-31)</a:t>
            </a:r>
          </a:p>
        </p:txBody>
      </p:sp>
      <p:sp>
        <p:nvSpPr>
          <p:cNvPr id="3" name="Content Placeholder 2"/>
          <p:cNvSpPr>
            <a:spLocks noGrp="1"/>
          </p:cNvSpPr>
          <p:nvPr>
            <p:ph idx="1"/>
          </p:nvPr>
        </p:nvSpPr>
        <p:spPr/>
        <p:txBody>
          <a:bodyPr>
            <a:normAutofit/>
          </a:bodyPr>
          <a:lstStyle/>
          <a:p>
            <a:r>
              <a:rPr lang="en-US" dirty="0"/>
              <a:t>Paul Handed Over to be Kept Under Guard (28:16)</a:t>
            </a:r>
          </a:p>
          <a:p>
            <a:pPr lvl="1">
              <a:spcAft>
                <a:spcPts val="1400"/>
              </a:spcAft>
            </a:pPr>
            <a:r>
              <a:rPr lang="en-US" dirty="0"/>
              <a:t>Paul was kept outside the barracks with the elite </a:t>
            </a:r>
            <a:r>
              <a:rPr lang="en-US" dirty="0" err="1"/>
              <a:t>praetorium</a:t>
            </a:r>
            <a:r>
              <a:rPr lang="en-US" dirty="0"/>
              <a:t> guards</a:t>
            </a:r>
          </a:p>
          <a:p>
            <a:pPr lvl="1">
              <a:spcAft>
                <a:spcPts val="1400"/>
              </a:spcAft>
            </a:pPr>
            <a:r>
              <a:rPr lang="en-US" dirty="0"/>
              <a:t>He surely provided his own lodging</a:t>
            </a:r>
          </a:p>
          <a:p>
            <a:pPr lvl="1">
              <a:spcAft>
                <a:spcPts val="1400"/>
              </a:spcAft>
            </a:pPr>
            <a:endParaRPr lang="en-US" dirty="0"/>
          </a:p>
        </p:txBody>
      </p:sp>
    </p:spTree>
    <p:extLst>
      <p:ext uri="{BB962C8B-B14F-4D97-AF65-F5344CB8AC3E}">
        <p14:creationId xmlns:p14="http://schemas.microsoft.com/office/powerpoint/2010/main" val="229916481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Rome at Last (28:11-31)</a:t>
            </a:r>
          </a:p>
        </p:txBody>
      </p:sp>
      <p:sp>
        <p:nvSpPr>
          <p:cNvPr id="3" name="Content Placeholder 2"/>
          <p:cNvSpPr>
            <a:spLocks noGrp="1"/>
          </p:cNvSpPr>
          <p:nvPr>
            <p:ph idx="1"/>
          </p:nvPr>
        </p:nvSpPr>
        <p:spPr/>
        <p:txBody>
          <a:bodyPr>
            <a:normAutofit/>
          </a:bodyPr>
          <a:lstStyle/>
          <a:p>
            <a:r>
              <a:rPr lang="en-US" dirty="0"/>
              <a:t>Paul and the Roman Jews (28:17-28</a:t>
            </a:r>
          </a:p>
          <a:p>
            <a:pPr lvl="1">
              <a:spcAft>
                <a:spcPts val="1400"/>
              </a:spcAft>
            </a:pPr>
            <a:r>
              <a:rPr lang="en-US" dirty="0"/>
              <a:t>First Interview (28:17-22)</a:t>
            </a:r>
          </a:p>
          <a:p>
            <a:pPr lvl="2">
              <a:spcAft>
                <a:spcPts val="1400"/>
              </a:spcAft>
            </a:pPr>
            <a:r>
              <a:rPr lang="en-US" dirty="0"/>
              <a:t>After just 3 days, Paul quickly spoke to the local Jewish populations</a:t>
            </a:r>
          </a:p>
          <a:p>
            <a:pPr lvl="3">
              <a:spcAft>
                <a:spcPts val="1400"/>
              </a:spcAft>
            </a:pPr>
            <a:r>
              <a:rPr lang="en-US" dirty="0"/>
              <a:t>To the Jews first</a:t>
            </a:r>
          </a:p>
          <a:p>
            <a:pPr lvl="2">
              <a:spcAft>
                <a:spcPts val="1400"/>
              </a:spcAft>
            </a:pPr>
            <a:r>
              <a:rPr lang="en-US" dirty="0"/>
              <a:t>His prisoner status requires he invite all the local leaders to visit him</a:t>
            </a:r>
          </a:p>
          <a:p>
            <a:pPr lvl="2">
              <a:spcAft>
                <a:spcPts val="1400"/>
              </a:spcAft>
            </a:pPr>
            <a:r>
              <a:rPr lang="en-US" dirty="0"/>
              <a:t>He gives them a brief background of why he is a prisoner</a:t>
            </a:r>
          </a:p>
          <a:p>
            <a:pPr lvl="2">
              <a:spcAft>
                <a:spcPts val="1400"/>
              </a:spcAft>
            </a:pPr>
            <a:r>
              <a:rPr lang="en-US" dirty="0"/>
              <a:t>The Jewish leaders in Rome had heard nothing from Jerusalem about Paul.</a:t>
            </a:r>
          </a:p>
        </p:txBody>
      </p:sp>
    </p:spTree>
    <p:extLst>
      <p:ext uri="{BB962C8B-B14F-4D97-AF65-F5344CB8AC3E}">
        <p14:creationId xmlns:p14="http://schemas.microsoft.com/office/powerpoint/2010/main" val="257149738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Rome at Last (28:11-31)</a:t>
            </a:r>
          </a:p>
        </p:txBody>
      </p:sp>
      <p:sp>
        <p:nvSpPr>
          <p:cNvPr id="3" name="Content Placeholder 2"/>
          <p:cNvSpPr>
            <a:spLocks noGrp="1"/>
          </p:cNvSpPr>
          <p:nvPr>
            <p:ph idx="1"/>
          </p:nvPr>
        </p:nvSpPr>
        <p:spPr>
          <a:xfrm>
            <a:off x="178256" y="1281002"/>
            <a:ext cx="8965743" cy="3862498"/>
          </a:xfrm>
        </p:spPr>
        <p:txBody>
          <a:bodyPr>
            <a:normAutofit lnSpcReduction="10000"/>
          </a:bodyPr>
          <a:lstStyle/>
          <a:p>
            <a:r>
              <a:rPr lang="en-US" dirty="0"/>
              <a:t>Paul and the Roman Jews (28:17-28</a:t>
            </a:r>
          </a:p>
          <a:p>
            <a:pPr lvl="1">
              <a:spcAft>
                <a:spcPts val="1400"/>
              </a:spcAft>
            </a:pPr>
            <a:r>
              <a:rPr lang="en-US" dirty="0"/>
              <a:t>First Interview (28:17-22)</a:t>
            </a:r>
          </a:p>
          <a:p>
            <a:pPr lvl="2">
              <a:spcAft>
                <a:spcPts val="1400"/>
              </a:spcAft>
            </a:pPr>
            <a:r>
              <a:rPr lang="en-US" dirty="0"/>
              <a:t>Christianity came to Rome perhaps 12 years before Paul did</a:t>
            </a:r>
          </a:p>
          <a:p>
            <a:pPr lvl="3">
              <a:spcAft>
                <a:spcPts val="1400"/>
              </a:spcAft>
            </a:pPr>
            <a:r>
              <a:rPr lang="en-US" dirty="0"/>
              <a:t>Jewish Leaders were somewhat unfavorably aware of this Jewish sect</a:t>
            </a:r>
          </a:p>
          <a:p>
            <a:pPr lvl="3">
              <a:spcAft>
                <a:spcPts val="1400"/>
              </a:spcAft>
            </a:pPr>
            <a:r>
              <a:rPr lang="en-US" dirty="0"/>
              <a:t>They had heard nothing about Paul</a:t>
            </a:r>
          </a:p>
          <a:p>
            <a:pPr lvl="2">
              <a:spcAft>
                <a:spcPts val="1400"/>
              </a:spcAft>
            </a:pPr>
            <a:r>
              <a:rPr lang="en-US" dirty="0"/>
              <a:t>The Romans considered Paul innocent; the Judean Jews considered Paul worthy of death</a:t>
            </a:r>
          </a:p>
          <a:p>
            <a:pPr lvl="3">
              <a:spcAft>
                <a:spcPts val="1400"/>
              </a:spcAft>
            </a:pPr>
            <a:r>
              <a:rPr lang="en-US" dirty="0"/>
              <a:t>Paul has no charge against the Jewish Nation</a:t>
            </a:r>
          </a:p>
          <a:p>
            <a:pPr lvl="2">
              <a:spcAft>
                <a:spcPts val="1400"/>
              </a:spcAft>
            </a:pPr>
            <a:r>
              <a:rPr lang="en-US" dirty="0"/>
              <a:t>The Roman Jews mostly rejected The Way as had other Jews</a:t>
            </a:r>
          </a:p>
        </p:txBody>
      </p:sp>
    </p:spTree>
    <p:extLst>
      <p:ext uri="{BB962C8B-B14F-4D97-AF65-F5344CB8AC3E}">
        <p14:creationId xmlns:p14="http://schemas.microsoft.com/office/powerpoint/2010/main" val="5614521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Rome at Last (28:11-31)</a:t>
            </a:r>
          </a:p>
        </p:txBody>
      </p:sp>
      <p:sp>
        <p:nvSpPr>
          <p:cNvPr id="3" name="Content Placeholder 2"/>
          <p:cNvSpPr>
            <a:spLocks noGrp="1"/>
          </p:cNvSpPr>
          <p:nvPr>
            <p:ph idx="1"/>
          </p:nvPr>
        </p:nvSpPr>
        <p:spPr>
          <a:xfrm>
            <a:off x="275740" y="1272098"/>
            <a:ext cx="8868260" cy="3871402"/>
          </a:xfrm>
        </p:spPr>
        <p:txBody>
          <a:bodyPr>
            <a:normAutofit fontScale="92500" lnSpcReduction="10000"/>
          </a:bodyPr>
          <a:lstStyle/>
          <a:p>
            <a:r>
              <a:rPr lang="en-US" dirty="0"/>
              <a:t>Paul and the Roman Jews (28:17-28</a:t>
            </a:r>
          </a:p>
          <a:p>
            <a:pPr lvl="1">
              <a:spcAft>
                <a:spcPts val="1400"/>
              </a:spcAft>
            </a:pPr>
            <a:r>
              <a:rPr lang="en-US" dirty="0"/>
              <a:t>Second Interview (28:23-28)</a:t>
            </a:r>
          </a:p>
          <a:p>
            <a:pPr lvl="2">
              <a:spcAft>
                <a:spcPts val="1400"/>
              </a:spcAft>
            </a:pPr>
            <a:r>
              <a:rPr lang="en-US" dirty="0"/>
              <a:t>They listened to him a second day, some believed, some did not</a:t>
            </a:r>
          </a:p>
          <a:p>
            <a:pPr lvl="2">
              <a:spcAft>
                <a:spcPts val="1400"/>
              </a:spcAft>
            </a:pPr>
            <a:r>
              <a:rPr lang="en-US" dirty="0"/>
              <a:t>When Paul went to Jews 1</a:t>
            </a:r>
            <a:r>
              <a:rPr lang="en-US" baseline="30000" dirty="0"/>
              <a:t>st</a:t>
            </a:r>
            <a:r>
              <a:rPr lang="en-US" dirty="0"/>
              <a:t> and was rejected, he went to gentiles</a:t>
            </a:r>
          </a:p>
          <a:p>
            <a:pPr lvl="2">
              <a:spcAft>
                <a:spcPts val="1400"/>
              </a:spcAft>
            </a:pPr>
            <a:r>
              <a:rPr lang="en-US" dirty="0"/>
              <a:t>The Isaiah passage confirms that the Jews would reject the saving gospel message even as the gentiles would accept it</a:t>
            </a:r>
          </a:p>
          <a:p>
            <a:pPr lvl="2">
              <a:spcAft>
                <a:spcPts val="1400"/>
              </a:spcAft>
            </a:pPr>
            <a:r>
              <a:rPr lang="en-US" dirty="0"/>
              <a:t>Still one must observe a few, a remnant of the Jews, BELIEVED!</a:t>
            </a:r>
          </a:p>
          <a:p>
            <a:pPr lvl="1">
              <a:spcAft>
                <a:spcPts val="1400"/>
              </a:spcAft>
            </a:pPr>
            <a:r>
              <a:rPr lang="en-US" dirty="0"/>
              <a:t>Acts ends as it starts, an </a:t>
            </a:r>
            <a:r>
              <a:rPr lang="en-US" dirty="0" err="1"/>
              <a:t>inclusio</a:t>
            </a:r>
            <a:r>
              <a:rPr lang="en-US" dirty="0"/>
              <a:t>; that Jesus is the fulfillment of the prophets and the law, explaining the Hebrew scriptures</a:t>
            </a:r>
          </a:p>
          <a:p>
            <a:pPr lvl="1">
              <a:spcAft>
                <a:spcPts val="1400"/>
              </a:spcAft>
            </a:pPr>
            <a:endParaRPr lang="en-US" dirty="0"/>
          </a:p>
        </p:txBody>
      </p:sp>
    </p:spTree>
    <p:extLst>
      <p:ext uri="{BB962C8B-B14F-4D97-AF65-F5344CB8AC3E}">
        <p14:creationId xmlns:p14="http://schemas.microsoft.com/office/powerpoint/2010/main" val="246278212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Rome at Last (28:11-31)</a:t>
            </a:r>
          </a:p>
        </p:txBody>
      </p:sp>
      <p:sp>
        <p:nvSpPr>
          <p:cNvPr id="3" name="Content Placeholder 2"/>
          <p:cNvSpPr>
            <a:spLocks noGrp="1"/>
          </p:cNvSpPr>
          <p:nvPr>
            <p:ph idx="1"/>
          </p:nvPr>
        </p:nvSpPr>
        <p:spPr>
          <a:xfrm>
            <a:off x="178256" y="1281002"/>
            <a:ext cx="8965743" cy="3862498"/>
          </a:xfrm>
        </p:spPr>
        <p:txBody>
          <a:bodyPr>
            <a:normAutofit fontScale="85000" lnSpcReduction="10000"/>
          </a:bodyPr>
          <a:lstStyle/>
          <a:p>
            <a:r>
              <a:rPr lang="en-US" dirty="0"/>
              <a:t>The Gospel Advances without Hindrance in Rome (28:30-31)</a:t>
            </a:r>
          </a:p>
          <a:p>
            <a:pPr lvl="1">
              <a:spcAft>
                <a:spcPts val="1400"/>
              </a:spcAft>
            </a:pPr>
            <a:r>
              <a:rPr lang="en-US" dirty="0"/>
              <a:t>Paul remained preaching the gospel in Rome for 2 years</a:t>
            </a:r>
          </a:p>
          <a:p>
            <a:pPr lvl="1">
              <a:spcAft>
                <a:spcPts val="1400"/>
              </a:spcAft>
            </a:pPr>
            <a:r>
              <a:rPr lang="en-US" dirty="0"/>
              <a:t>He had total freedom of speech, and no one hindered him</a:t>
            </a:r>
          </a:p>
          <a:p>
            <a:pPr lvl="1">
              <a:spcAft>
                <a:spcPts val="1400"/>
              </a:spcAft>
            </a:pPr>
            <a:r>
              <a:rPr lang="en-US" dirty="0"/>
              <a:t>The Christian Apologetic here is that in the heart of the Roman Empire, living with a Roman soldier chained to him, he was free to spread the gospel for 2 years, and thus the Roman Authorities were not concerned about this.</a:t>
            </a:r>
          </a:p>
          <a:p>
            <a:pPr lvl="1">
              <a:spcAft>
                <a:spcPts val="1400"/>
              </a:spcAft>
            </a:pPr>
            <a:r>
              <a:rPr lang="en-US" dirty="0"/>
              <a:t>We suspect, but do not know for sure, Paul was acquitted, later imprisoned, and was martyred (2 Timothy(4:6-8)</a:t>
            </a:r>
          </a:p>
          <a:p>
            <a:r>
              <a:rPr lang="en-US" dirty="0"/>
              <a:t>The Gospel has reached “the ends of the earth” (Rome); this concludes this open-ended story of God</a:t>
            </a:r>
          </a:p>
          <a:p>
            <a:pPr lvl="2">
              <a:spcAft>
                <a:spcPts val="1400"/>
              </a:spcAft>
            </a:pPr>
            <a:endParaRPr lang="en-US" dirty="0"/>
          </a:p>
          <a:p>
            <a:pPr lvl="1">
              <a:spcAft>
                <a:spcPts val="1400"/>
              </a:spcAft>
            </a:pPr>
            <a:endParaRPr lang="en-US" dirty="0"/>
          </a:p>
        </p:txBody>
      </p:sp>
    </p:spTree>
    <p:extLst>
      <p:ext uri="{BB962C8B-B14F-4D97-AF65-F5344CB8AC3E}">
        <p14:creationId xmlns:p14="http://schemas.microsoft.com/office/powerpoint/2010/main" val="218836983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Bibliography</a:t>
            </a:r>
          </a:p>
        </p:txBody>
      </p:sp>
      <p:sp>
        <p:nvSpPr>
          <p:cNvPr id="3" name="Content Placeholder 2"/>
          <p:cNvSpPr>
            <a:spLocks noGrp="1"/>
          </p:cNvSpPr>
          <p:nvPr>
            <p:ph idx="1"/>
          </p:nvPr>
        </p:nvSpPr>
        <p:spPr/>
        <p:txBody>
          <a:bodyPr>
            <a:normAutofit fontScale="92500" lnSpcReduction="20000"/>
          </a:bodyPr>
          <a:lstStyle/>
          <a:p>
            <a:pPr>
              <a:spcAft>
                <a:spcPts val="1400"/>
              </a:spcAft>
            </a:pPr>
            <a:r>
              <a:rPr lang="en-US" dirty="0"/>
              <a:t>Arnold, Clinton E.  </a:t>
            </a:r>
            <a:r>
              <a:rPr lang="en-US" i="1" dirty="0"/>
              <a:t>Acts</a:t>
            </a:r>
            <a:r>
              <a:rPr lang="en-US" dirty="0"/>
              <a:t>.  Zondervan Illustrated Bible Background Commentary. (Grand Rapids: Zondervan, 2002).</a:t>
            </a:r>
          </a:p>
          <a:p>
            <a:pPr>
              <a:spcAft>
                <a:spcPts val="1400"/>
              </a:spcAft>
            </a:pPr>
            <a:r>
              <a:rPr lang="en-US" dirty="0"/>
              <a:t>Bock, Darrell L. </a:t>
            </a:r>
            <a:r>
              <a:rPr lang="en-US" i="1" dirty="0"/>
              <a:t>Acts</a:t>
            </a:r>
            <a:r>
              <a:rPr lang="en-US" dirty="0"/>
              <a:t>.  Baker Exegetical Commentary on the New Testament.  (Grand Rapids: Baker, 2008).</a:t>
            </a:r>
          </a:p>
          <a:p>
            <a:pPr>
              <a:spcAft>
                <a:spcPts val="1400"/>
              </a:spcAft>
            </a:pPr>
            <a:r>
              <a:rPr lang="en-US" dirty="0"/>
              <a:t> Bruce, F. F.  </a:t>
            </a:r>
            <a:r>
              <a:rPr lang="en-US" i="1" dirty="0"/>
              <a:t>The Book of the Acts</a:t>
            </a:r>
            <a:r>
              <a:rPr lang="en-US" dirty="0"/>
              <a:t>, Rev. New International Commentary of The New Testament,  (Grand Rapids: Eerdmans, 1988).</a:t>
            </a:r>
          </a:p>
          <a:p>
            <a:pPr>
              <a:spcAft>
                <a:spcPts val="1400"/>
              </a:spcAft>
            </a:pPr>
            <a:r>
              <a:rPr lang="en-US" dirty="0"/>
              <a:t>Fernando, </a:t>
            </a:r>
            <a:r>
              <a:rPr lang="en-US" dirty="0" err="1"/>
              <a:t>Ajith</a:t>
            </a:r>
            <a:r>
              <a:rPr lang="en-US" dirty="0"/>
              <a:t>.  </a:t>
            </a:r>
            <a:r>
              <a:rPr lang="en-US" i="1" dirty="0"/>
              <a:t>Acts</a:t>
            </a:r>
            <a:r>
              <a:rPr lang="en-US" dirty="0"/>
              <a:t>.  The NIV Application Commentary.  (Grand Rapids: Zondervan, 1998).</a:t>
            </a:r>
          </a:p>
          <a:p>
            <a:pPr>
              <a:spcAft>
                <a:spcPts val="1400"/>
              </a:spcAft>
            </a:pPr>
            <a:r>
              <a:rPr lang="en-US" i="1" dirty="0"/>
              <a:t>The Holmes Bible Atlas.</a:t>
            </a:r>
            <a:r>
              <a:rPr lang="en-US" dirty="0"/>
              <a:t>  (Nashville: Holman, 1998).</a:t>
            </a:r>
          </a:p>
          <a:p>
            <a:pPr>
              <a:spcAft>
                <a:spcPts val="1400"/>
              </a:spcAft>
            </a:pPr>
            <a:endParaRPr lang="en-US" dirty="0"/>
          </a:p>
        </p:txBody>
      </p:sp>
    </p:spTree>
    <p:extLst>
      <p:ext uri="{BB962C8B-B14F-4D97-AF65-F5344CB8AC3E}">
        <p14:creationId xmlns:p14="http://schemas.microsoft.com/office/powerpoint/2010/main" val="175974837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velogue">
  <a:themeElements>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Expo.thmx</Template>
  <TotalTime>561900</TotalTime>
  <Words>17307</Words>
  <Application>Microsoft Macintosh PowerPoint</Application>
  <PresentationFormat>On-screen Show (16:9)</PresentationFormat>
  <Paragraphs>1705</Paragraphs>
  <Slides>231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231</vt:i4>
      </vt:variant>
    </vt:vector>
  </HeadingPairs>
  <TitlesOfParts>
    <vt:vector size="236" baseType="lpstr">
      <vt:lpstr>Calibri</vt:lpstr>
      <vt:lpstr>Calisto MT</vt:lpstr>
      <vt:lpstr>Mistral</vt:lpstr>
      <vt:lpstr>Wingdings 2</vt:lpstr>
      <vt:lpstr>Travelogue</vt:lpstr>
      <vt:lpstr>Acts</vt:lpstr>
      <vt:lpstr>Outline of Acts</vt:lpstr>
      <vt:lpstr>Introduction</vt:lpstr>
      <vt:lpstr>Acts in the New Testament</vt:lpstr>
      <vt:lpstr>Origin and Purpose of Acts</vt:lpstr>
      <vt:lpstr>Paul in Acts</vt:lpstr>
      <vt:lpstr>The Birth of the Church (1:1-5:42)</vt:lpstr>
      <vt:lpstr>The Forty Days and After</vt:lpstr>
      <vt:lpstr>Prologue (1:1-3)</vt:lpstr>
      <vt:lpstr>The Apostles Commission (1:4-8)</vt:lpstr>
      <vt:lpstr>The Apostles Commission (1:4-8)</vt:lpstr>
      <vt:lpstr>The Apostles Commission (1:4-8)</vt:lpstr>
      <vt:lpstr>The Ascension (1:9-11)</vt:lpstr>
      <vt:lpstr>The Ascension (1:9-11)</vt:lpstr>
      <vt:lpstr>In the Upper Room (1:12-14)</vt:lpstr>
      <vt:lpstr>A Replacement for Judas Iscariot (1:15-26) </vt:lpstr>
      <vt:lpstr>Pentecost Day</vt:lpstr>
      <vt:lpstr>The Descent of the Spirit (2:1-4)</vt:lpstr>
      <vt:lpstr>The Crowd’s Amazement (2:5-13)</vt:lpstr>
      <vt:lpstr>The Crowd’s Amazement (2:5-13)</vt:lpstr>
      <vt:lpstr>Peter’s Proclamation (2:14-21)</vt:lpstr>
      <vt:lpstr>Peter’s Proclamation (2:22-28)</vt:lpstr>
      <vt:lpstr>Peter’s Proclamation (2:29-36)</vt:lpstr>
      <vt:lpstr>Peter’s Proclamation (2:37-40)</vt:lpstr>
      <vt:lpstr>Call to Repentance (2:37-40)</vt:lpstr>
      <vt:lpstr>The First Christian Church (2:41-47)</vt:lpstr>
      <vt:lpstr>The First Christian Church (2:41-47)</vt:lpstr>
      <vt:lpstr>An Act of Healing &amp; It’s Consequence</vt:lpstr>
      <vt:lpstr>A Cripple Cured (3:1-10)</vt:lpstr>
      <vt:lpstr>Peter’s Address in Solomon’s Colonnade (3:11-26)</vt:lpstr>
      <vt:lpstr>Peter’s Address in Solomon’s Colonnade (3:11-26)</vt:lpstr>
      <vt:lpstr>The Arrest of Peter and John (4:1-4)</vt:lpstr>
      <vt:lpstr>Peter &amp; John Before the Sanhedrin (4:5-12)</vt:lpstr>
      <vt:lpstr>Debate in the Sanhedrin (4:13-17)</vt:lpstr>
      <vt:lpstr>Apostles Dismissed with a Caution (4:18-22)</vt:lpstr>
      <vt:lpstr>Peter and John Rejoin Their Friends (4:23-31)</vt:lpstr>
      <vt:lpstr>All Things in Common</vt:lpstr>
      <vt:lpstr>All Things in Common</vt:lpstr>
      <vt:lpstr>All Things in Common</vt:lpstr>
      <vt:lpstr>The Apostles before the Sanhedrin</vt:lpstr>
      <vt:lpstr>The Apostles before the Sanhedrin</vt:lpstr>
      <vt:lpstr>The Apostles before the Sanhedrin</vt:lpstr>
      <vt:lpstr>Persecution and Expansion</vt:lpstr>
      <vt:lpstr>Stephen (6:1-8:1a)</vt:lpstr>
      <vt:lpstr>Stephen (6:1-8:1a)</vt:lpstr>
      <vt:lpstr>Stephen (6:1-8:1a)</vt:lpstr>
      <vt:lpstr>Stephen (6:1-8:1a)</vt:lpstr>
      <vt:lpstr>Stephen (6:1-8:1a)</vt:lpstr>
      <vt:lpstr>Journey to Canaan Now these are the records of Terah Genesis 11:27</vt:lpstr>
      <vt:lpstr>Abram Journey to Egypt</vt:lpstr>
      <vt:lpstr>PowerPoint Presentation</vt:lpstr>
      <vt:lpstr>PowerPoint Presentation</vt:lpstr>
      <vt:lpstr>Stephen (6:1-8:1a)</vt:lpstr>
      <vt:lpstr>Stephen (6:1-8:1a)</vt:lpstr>
      <vt:lpstr>Stephen (6:1-8:1a)</vt:lpstr>
      <vt:lpstr>Stephen (6:1-8:1a)</vt:lpstr>
      <vt:lpstr>Saul Persecutes the Church (8:1b-4)</vt:lpstr>
      <vt:lpstr>Philip and the Samarians (8)</vt:lpstr>
      <vt:lpstr>Philip and the Samaritans (8)</vt:lpstr>
      <vt:lpstr>Philip and the Samaritans (8)</vt:lpstr>
      <vt:lpstr>Philip and the Samaritans (8)</vt:lpstr>
      <vt:lpstr>Philip and the Samaritans (8)</vt:lpstr>
      <vt:lpstr>Philip</vt:lpstr>
      <vt:lpstr>Philip and the Ethiopian (8:26-40)</vt:lpstr>
      <vt:lpstr>Philip and the Ethiopian (8:26-40)</vt:lpstr>
      <vt:lpstr>Philip and the Ethiopian (8:26-40) Evangelism Example</vt:lpstr>
      <vt:lpstr>Philip and the Ethiopian (8:26-40)</vt:lpstr>
      <vt:lpstr>Conversion of Paul of Tarsus</vt:lpstr>
      <vt:lpstr>Conversion of Paul of Tarsus</vt:lpstr>
      <vt:lpstr>Conversion of Paul of Tarsus</vt:lpstr>
      <vt:lpstr>Conversion of Paul of Tarsus</vt:lpstr>
      <vt:lpstr>Conversion of Paul of Tarsus</vt:lpstr>
      <vt:lpstr>Conversion Experiences</vt:lpstr>
      <vt:lpstr>Conversion of Paul of Tarsus</vt:lpstr>
      <vt:lpstr>Conversion of Paul of Tarsus</vt:lpstr>
      <vt:lpstr>Conversion of Paul of Tarsus</vt:lpstr>
      <vt:lpstr>The Church Enjoys Peace &amp; Prosperity</vt:lpstr>
      <vt:lpstr>Acts of Peter &amp; Beginnings of Gentile Christianity</vt:lpstr>
      <vt:lpstr>Acts of Peter &amp; Beginnings of Gentile Christianity</vt:lpstr>
      <vt:lpstr>Acts of Peter &amp; Beginnings of Gentile Christianity</vt:lpstr>
      <vt:lpstr>Acts of Peter &amp; Beginnings of Gentile Christianity</vt:lpstr>
      <vt:lpstr>Acts of Peter &amp; Beginnings of Gentile Christianity</vt:lpstr>
      <vt:lpstr>Acts of Peter &amp; Beginnings of Gentile Christianity</vt:lpstr>
      <vt:lpstr>Acts of Peter &amp; Beginnings of Christianity</vt:lpstr>
      <vt:lpstr>Acts of Peter &amp; Beginnings of Christianity</vt:lpstr>
      <vt:lpstr>Acts of Peter &amp; Beginnings of Christianity</vt:lpstr>
      <vt:lpstr>Conversion Experiences</vt:lpstr>
      <vt:lpstr>Acts of Peter &amp; Beginnings of Gentile Christianity</vt:lpstr>
      <vt:lpstr>Acts of Peter &amp; Beginnings of Gentile Christianity</vt:lpstr>
      <vt:lpstr>Acts of Peter &amp; Beginnings of Gentile Christianity</vt:lpstr>
      <vt:lpstr>Beginnings of Gentile Christianity</vt:lpstr>
      <vt:lpstr>Beginnings of Gentile Christianity</vt:lpstr>
      <vt:lpstr>Acts of Peter &amp; Beginnings of Gentile Christianity</vt:lpstr>
      <vt:lpstr>Acts of Peter &amp; Beginnings of Gentile Christianity</vt:lpstr>
      <vt:lpstr>Acts of Peter &amp; Beginnings of Gentile Christianity</vt:lpstr>
      <vt:lpstr>Acts of Peter &amp; Beginnings of Gentile Christianity</vt:lpstr>
      <vt:lpstr>Church Extension from Antioch &amp; Jerusalem Council </vt:lpstr>
      <vt:lpstr>Church Extension from Antioch &amp; Jerusalem Council </vt:lpstr>
      <vt:lpstr>Church Extension from Antioch </vt:lpstr>
      <vt:lpstr>First Missionary Journey Cypress (13:4-12)</vt:lpstr>
      <vt:lpstr>First Missionary Journey Cypress (13:4-12)</vt:lpstr>
      <vt:lpstr>First Missionary Journey Pisidian Antioch (13:13-54)</vt:lpstr>
      <vt:lpstr>First Missionary Journey Pisidian Antioch (13:13-54)</vt:lpstr>
      <vt:lpstr>First Missionary Journey Pisidian Antioch (13:13-54)</vt:lpstr>
      <vt:lpstr>First Missionary Journey Pisidian Antioch (13:13-54)</vt:lpstr>
      <vt:lpstr>First Missionary Journey Pisidian Antioch (13:13-54)</vt:lpstr>
      <vt:lpstr>First Missionary Journey Iconium, Lystra, Derbe (14:1-28)</vt:lpstr>
      <vt:lpstr>First Missionary Journey</vt:lpstr>
      <vt:lpstr>First Missionary Journey Iconium, Lystra, Derbe (14:1-28)</vt:lpstr>
      <vt:lpstr>First Missionary Journey Iconium, Lystra, Derbe (14:1-28)</vt:lpstr>
      <vt:lpstr>Lystra and Derby from the East</vt:lpstr>
      <vt:lpstr>First Missionary Journey Iconium, Lystra, Derbe (14:1-28)</vt:lpstr>
      <vt:lpstr>First Missionary Journey Iconium, Lystra, Derbe (14:1-28)</vt:lpstr>
      <vt:lpstr>The Council of Jerusalem (14:28-15:36)</vt:lpstr>
      <vt:lpstr>The Council of Jerusalem (15:1-36) Timing</vt:lpstr>
      <vt:lpstr>The Council of Jerusalem (15:1-36) Why?</vt:lpstr>
      <vt:lpstr>The Council of Jerusalem (15:1-36) The Problem (15:1-5)</vt:lpstr>
      <vt:lpstr>The Council of Jerusalem (15:1-36)</vt:lpstr>
      <vt:lpstr>The Council of Jerusalem (15:1-36)</vt:lpstr>
      <vt:lpstr>The Council of Jerusalem (15:1-36) James’s Summing Up (15:13-21)</vt:lpstr>
      <vt:lpstr>The Council of Jerusalem (15:1-36)</vt:lpstr>
      <vt:lpstr>Paul leaves Antioch &amp; Moves to Aegean World </vt:lpstr>
      <vt:lpstr>Forming the Mission Team</vt:lpstr>
      <vt:lpstr>Forming the Mission Team</vt:lpstr>
      <vt:lpstr>Forming the Mission Team The Call from Macedonia (16:6-10)</vt:lpstr>
      <vt:lpstr>Forming the Mission Team Recap</vt:lpstr>
      <vt:lpstr>2nd Missionary Journey Map</vt:lpstr>
      <vt:lpstr>Paul leaves Antioch &amp; Moves to the Aegean World </vt:lpstr>
      <vt:lpstr>Paul leaves Antioch and Moves to the Aegean World </vt:lpstr>
      <vt:lpstr>Paul leaves Antioch &amp; Moves to the Aegean World </vt:lpstr>
      <vt:lpstr>Paul leaves Antioch and Moves to the Aegean World </vt:lpstr>
      <vt:lpstr>Paul leaves Antioch &amp; Moves to the Aegean World </vt:lpstr>
      <vt:lpstr>Paul leaves Antioch &amp; Moves to the Aegean World </vt:lpstr>
      <vt:lpstr>Paul leaves Antioch &amp; Moves to the Aegean World </vt:lpstr>
      <vt:lpstr>Paul leaves Antioch &amp; Moves to the Aegean World </vt:lpstr>
      <vt:lpstr>Paul leaves Antioch &amp; Moves to the Aegean World </vt:lpstr>
      <vt:lpstr>2nd Missionary Journey - Athens (17:16-21) </vt:lpstr>
      <vt:lpstr>Paul’s Areopagitica (in Athens) (17:22-31)</vt:lpstr>
      <vt:lpstr>2nd Missionary Journey - Athens (17:22-34)</vt:lpstr>
      <vt:lpstr>2nd Missionary Journey - Athens (17:22-34)</vt:lpstr>
      <vt:lpstr>2nd Missionary Journey – Corinth (18:1-17) Paul Arrives in Corinth (18-1-4) </vt:lpstr>
      <vt:lpstr>2nd Missionary Journey – Corinth (18:1-17) Paul Spends 18 Months in Corinth (18:5-11) </vt:lpstr>
      <vt:lpstr>2nd Missionary Journey – Corinth (18:1-17) The “New Faith” is Judged (18:5-11) </vt:lpstr>
      <vt:lpstr>2nd Missionary Journey – Corinth (18:1-17) Paul Before Gallio (18:12-17) </vt:lpstr>
      <vt:lpstr>2nd Missionary Journey – Ephesus  Hasty Visit (18:18-21) </vt:lpstr>
      <vt:lpstr>2nd Missionary Journey – Ending Brief Visit to Judaea and Syria (18:22-23) </vt:lpstr>
      <vt:lpstr>3rd Missionary Journey – Background</vt:lpstr>
      <vt:lpstr>3rd Missionary Journey – Ephesus</vt:lpstr>
      <vt:lpstr>3rd Missionary Journey – Ephesus</vt:lpstr>
      <vt:lpstr>3rd Missionary Journey – Ephesus</vt:lpstr>
      <vt:lpstr>3rd Missionary Journey – Ephesus</vt:lpstr>
      <vt:lpstr>3rd Missionary Journey – Ephesus</vt:lpstr>
      <vt:lpstr>Paul Plans to Visit Rome, His Arrest, &amp; Journey </vt:lpstr>
      <vt:lpstr>Paul Plans to Visit Rome, His Arrest, &amp; Journey </vt:lpstr>
      <vt:lpstr>3rd Missionary Journey – Ephesus</vt:lpstr>
      <vt:lpstr>PowerPoint Presentation</vt:lpstr>
      <vt:lpstr>3rd Missionary Journey – Ephesus </vt:lpstr>
      <vt:lpstr>3rd Missionary Journey – Ephesus</vt:lpstr>
      <vt:lpstr>Theater at Ephesus holds 24,000 people</vt:lpstr>
      <vt:lpstr>3rd Missionary Journey – Ephesus Summary</vt:lpstr>
      <vt:lpstr>Paul Plans to Visit Rome, His Arrest, &amp; Journey </vt:lpstr>
      <vt:lpstr>Paul Plans to Visit Rome, His Arrest, &amp; Journey </vt:lpstr>
      <vt:lpstr>Paul Plans to Visit Rome, His Arrest, &amp; Journey </vt:lpstr>
      <vt:lpstr>The Journey to Jerusalem (20:7-21:16)</vt:lpstr>
      <vt:lpstr>The Journey to Jerusalem (20:7-21:16)</vt:lpstr>
      <vt:lpstr>Paul Plans to Visit Rome, His Arrest, &amp; Journey </vt:lpstr>
      <vt:lpstr>Paul Plans to Visit Rome, His Arrest, &amp; Journey </vt:lpstr>
      <vt:lpstr>The Journey to Jerusalem (20:7-21:16)</vt:lpstr>
      <vt:lpstr>The Journey to Jerusalem (20:7-21:16)</vt:lpstr>
      <vt:lpstr>Paul Leaves Troaz</vt:lpstr>
      <vt:lpstr>The Journey to Jerusalem (20:7-21:16)</vt:lpstr>
      <vt:lpstr>The Journey to Jerusalem (20:7-21:16)</vt:lpstr>
      <vt:lpstr>Paul At Jerusalem (21:17-23:30)</vt:lpstr>
      <vt:lpstr>Paul At Jerusalem (21:17-23:30)</vt:lpstr>
      <vt:lpstr>Paul At Jerusalem (21:17-23:30)</vt:lpstr>
      <vt:lpstr>Paul At Jerusalem (21:17-23:30)</vt:lpstr>
      <vt:lpstr>Paul At Jerusalem (21:17-23:30)</vt:lpstr>
      <vt:lpstr>Paul’s Defense of Christianity (22-28)</vt:lpstr>
      <vt:lpstr>Paul’s Defense of Christianity (22-28)</vt:lpstr>
      <vt:lpstr>Paul’s Defense of Christianity (22-28)</vt:lpstr>
      <vt:lpstr>Paul’s Defense of Christianity (22-28)</vt:lpstr>
      <vt:lpstr>Paul’s Defense of Christianity (22-28)</vt:lpstr>
      <vt:lpstr>Paul’s Defense of Christianity (22-28)</vt:lpstr>
      <vt:lpstr>Paul’s Defense of Christianity (22-28)</vt:lpstr>
      <vt:lpstr>Paul’s Defense of Christianity (22-28)</vt:lpstr>
      <vt:lpstr>Paul’s Defense of Christianity (22-28)</vt:lpstr>
      <vt:lpstr>Paul’s Defense of Christianity (22-28)</vt:lpstr>
      <vt:lpstr>Paul’s Defense of Christianity (22-28)</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vt:lpstr>
      <vt:lpstr>Paul at Caesarea (23:31-26:32) Paul’s “Apologia pro vita sua” (26:1-23) </vt:lpstr>
      <vt:lpstr>Paul at Caesarea (23:31-26:32) Paul’s “Apologia pro vita sua” (26:1-23) </vt:lpstr>
      <vt:lpstr>Paul at Caesarea (23:31-26:32) Paul’s “Apologia pro vita sua” (26:1-23) </vt:lpstr>
      <vt:lpstr>Paul at Caesarea (23:31-26:32) Paul’s “Apologia pro vita sua” (26:1-23) </vt:lpstr>
      <vt:lpstr>Paul at Caesarea (23:31-26:32) Paul’s “Apologia pro vita sua” (26:1-23) </vt:lpstr>
      <vt:lpstr>Paul’s Voyage &amp; Shipwreck (27:1-44)</vt:lpstr>
      <vt:lpstr>Paul’s Voyage &amp; Shipwreck (27:1-44)</vt:lpstr>
      <vt:lpstr>Paul’s Voyage &amp; Shipwreck (27:1-44)</vt:lpstr>
      <vt:lpstr>Paul’s Voyage &amp; Shipwreck (27:1-44)</vt:lpstr>
      <vt:lpstr>Paul’s Voyage &amp; Shipwreck (27:1-44)</vt:lpstr>
      <vt:lpstr>Paul’s Voyage &amp; Shipwreck (27:1-44)</vt:lpstr>
      <vt:lpstr>Paul’s Voyage &amp; Shipwreck (27:1-44)</vt:lpstr>
      <vt:lpstr>Paul’s Voyage &amp; Shipwreck (27:1-44)</vt:lpstr>
      <vt:lpstr>Paul’s Voyage &amp; Shipwreck (27:1-44)</vt:lpstr>
      <vt:lpstr>Paul’s Voyage &amp; Shipwreck (27:1-44)</vt:lpstr>
      <vt:lpstr>Rome at Last (28:11-31)</vt:lpstr>
      <vt:lpstr>Rome at Last (28:11-31)</vt:lpstr>
      <vt:lpstr>Rome at Last (28:11-31)</vt:lpstr>
      <vt:lpstr>Rome at Last (28:11-31)</vt:lpstr>
      <vt:lpstr>Rome at Last (28:11-31)</vt:lpstr>
      <vt:lpstr>Rome at Last (28:11-31)</vt:lpstr>
      <vt:lpstr>Rome at Last (28:11-31)</vt:lpstr>
      <vt:lpstr>Bibliography</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Acts</dc:title>
  <dc:creator>Office 2004 Test Drive User</dc:creator>
  <cp:lastModifiedBy>Myron Heavin</cp:lastModifiedBy>
  <cp:revision>662</cp:revision>
  <cp:lastPrinted>2012-07-17T13:09:16Z</cp:lastPrinted>
  <dcterms:created xsi:type="dcterms:W3CDTF">2011-10-10T12:41:23Z</dcterms:created>
  <dcterms:modified xsi:type="dcterms:W3CDTF">2018-08-02T21:21:39Z</dcterms:modified>
</cp:coreProperties>
</file>