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316" r:id="rId4"/>
    <p:sldId id="257" r:id="rId5"/>
    <p:sldId id="320" r:id="rId6"/>
    <p:sldId id="272" r:id="rId7"/>
    <p:sldId id="259" r:id="rId8"/>
    <p:sldId id="258" r:id="rId9"/>
    <p:sldId id="322" r:id="rId10"/>
    <p:sldId id="321" r:id="rId11"/>
    <p:sldId id="319" r:id="rId12"/>
    <p:sldId id="260" r:id="rId13"/>
    <p:sldId id="317" r:id="rId14"/>
    <p:sldId id="261" r:id="rId15"/>
    <p:sldId id="262" r:id="rId16"/>
    <p:sldId id="263" r:id="rId17"/>
    <p:sldId id="264" r:id="rId18"/>
    <p:sldId id="313" r:id="rId19"/>
    <p:sldId id="265" r:id="rId20"/>
    <p:sldId id="269" r:id="rId21"/>
    <p:sldId id="323" r:id="rId22"/>
    <p:sldId id="266" r:id="rId23"/>
    <p:sldId id="270" r:id="rId24"/>
    <p:sldId id="267" r:id="rId25"/>
    <p:sldId id="271" r:id="rId26"/>
    <p:sldId id="268" r:id="rId27"/>
    <p:sldId id="314" r:id="rId28"/>
    <p:sldId id="312" r:id="rId29"/>
    <p:sldId id="274" r:id="rId30"/>
    <p:sldId id="280" r:id="rId31"/>
    <p:sldId id="281" r:id="rId32"/>
    <p:sldId id="282" r:id="rId33"/>
    <p:sldId id="283" r:id="rId34"/>
    <p:sldId id="284" r:id="rId35"/>
    <p:sldId id="285" r:id="rId36"/>
    <p:sldId id="286" r:id="rId37"/>
    <p:sldId id="287" r:id="rId38"/>
    <p:sldId id="276" r:id="rId39"/>
    <p:sldId id="289" r:id="rId40"/>
    <p:sldId id="290" r:id="rId41"/>
    <p:sldId id="291" r:id="rId42"/>
    <p:sldId id="292" r:id="rId43"/>
    <p:sldId id="293" r:id="rId44"/>
    <p:sldId id="294" r:id="rId45"/>
    <p:sldId id="318" r:id="rId46"/>
    <p:sldId id="295" r:id="rId47"/>
    <p:sldId id="288" r:id="rId48"/>
    <p:sldId id="296" r:id="rId49"/>
    <p:sldId id="336" r:id="rId50"/>
    <p:sldId id="324" r:id="rId51"/>
    <p:sldId id="337" r:id="rId52"/>
    <p:sldId id="297" r:id="rId53"/>
    <p:sldId id="334" r:id="rId54"/>
    <p:sldId id="298" r:id="rId55"/>
    <p:sldId id="333" r:id="rId56"/>
    <p:sldId id="299" r:id="rId57"/>
    <p:sldId id="338" r:id="rId58"/>
    <p:sldId id="335" r:id="rId59"/>
    <p:sldId id="325" r:id="rId60"/>
    <p:sldId id="326" r:id="rId61"/>
    <p:sldId id="300" r:id="rId62"/>
    <p:sldId id="301" r:id="rId63"/>
    <p:sldId id="302" r:id="rId64"/>
    <p:sldId id="303" r:id="rId65"/>
    <p:sldId id="304" r:id="rId66"/>
    <p:sldId id="277" r:id="rId67"/>
    <p:sldId id="305" r:id="rId68"/>
    <p:sldId id="328" r:id="rId69"/>
    <p:sldId id="327" r:id="rId70"/>
    <p:sldId id="329" r:id="rId71"/>
    <p:sldId id="278" r:id="rId72"/>
    <p:sldId id="306" r:id="rId73"/>
    <p:sldId id="330" r:id="rId74"/>
    <p:sldId id="307" r:id="rId75"/>
    <p:sldId id="308" r:id="rId76"/>
    <p:sldId id="331" r:id="rId77"/>
    <p:sldId id="311" r:id="rId78"/>
    <p:sldId id="332" r:id="rId79"/>
    <p:sldId id="310" r:id="rId80"/>
    <p:sldId id="309" r:id="rId81"/>
    <p:sldId id="279" r:id="rId82"/>
    <p:sldId id="315" r:id="rId8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67547D-DB64-9244-B7E9-D14F58C41813}" v="25" dt="2018-12-12T14:47:39.4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94674"/>
  </p:normalViewPr>
  <p:slideViewPr>
    <p:cSldViewPr snapToGrid="0" snapToObjects="1">
      <p:cViewPr varScale="1">
        <p:scale>
          <a:sx n="165" d="100"/>
          <a:sy n="165" d="100"/>
        </p:scale>
        <p:origin x="664" y="18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5143500"/>
          </a:xfrm>
          <a:prstGeom prst="rect">
            <a:avLst/>
          </a:prstGeom>
        </p:spPr>
      </p:pic>
      <p:sp>
        <p:nvSpPr>
          <p:cNvPr id="2" name="Title 1"/>
          <p:cNvSpPr>
            <a:spLocks noGrp="1"/>
          </p:cNvSpPr>
          <p:nvPr>
            <p:ph type="ctrTitle"/>
          </p:nvPr>
        </p:nvSpPr>
        <p:spPr>
          <a:xfrm>
            <a:off x="571500" y="1257301"/>
            <a:ext cx="8001000" cy="1818575"/>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571500" y="3314700"/>
            <a:ext cx="8001000" cy="9144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dirty="0"/>
          </a:p>
        </p:txBody>
      </p:sp>
      <p:pic>
        <p:nvPicPr>
          <p:cNvPr id="9" name="Picture 8" descr="standardRule.png"/>
          <p:cNvPicPr>
            <a:picLocks noChangeAspect="1"/>
          </p:cNvPicPr>
          <p:nvPr/>
        </p:nvPicPr>
        <p:blipFill>
          <a:blip r:embed="rId3"/>
          <a:stretch>
            <a:fillRect/>
          </a:stretch>
        </p:blipFill>
        <p:spPr>
          <a:xfrm>
            <a:off x="2705100" y="314325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1pPr marL="91440" indent="0">
              <a:spcAft>
                <a:spcPts val="1500"/>
              </a:spcAft>
              <a:buNone/>
              <a:defRPr>
                <a:solidFill>
                  <a:srgbClr val="C00000"/>
                </a:solidFill>
              </a:defRPr>
            </a:lvl1pPr>
            <a:lvl2pPr marL="365760" indent="0">
              <a:spcAft>
                <a:spcPts val="800"/>
              </a:spcAft>
              <a:buFont typeface="Arial" panose="020B0604020202020204" pitchFamily="34" charset="0"/>
              <a:buNone/>
              <a:defRPr>
                <a:solidFill>
                  <a:schemeClr val="accent6">
                    <a:lumMod val="50000"/>
                  </a:schemeClr>
                </a:solidFill>
              </a:defRPr>
            </a:lvl2pPr>
            <a:lvl3pPr marL="1165860" indent="-342900">
              <a:buFont typeface="Arial" panose="020B0604020202020204" pitchFamily="34" charset="0"/>
              <a:buChar char="•"/>
              <a:defRPr/>
            </a:lvl3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dirty="0"/>
          </a:p>
        </p:txBody>
      </p:sp>
      <p:pic>
        <p:nvPicPr>
          <p:cNvPr id="8" name="Picture 7" descr="standardRule.png"/>
          <p:cNvPicPr>
            <a:picLocks noChangeAspect="1"/>
          </p:cNvPicPr>
          <p:nvPr/>
        </p:nvPicPr>
        <p:blipFill>
          <a:blip r:embed="rId2"/>
          <a:stretch>
            <a:fillRect/>
          </a:stretch>
        </p:blipFill>
        <p:spPr>
          <a:xfrm>
            <a:off x="2705100" y="114300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3 Pictures">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5143500"/>
          </a:xfrm>
          <a:prstGeom prst="rect">
            <a:avLst/>
          </a:prstGeom>
        </p:spPr>
      </p:pic>
      <p:sp>
        <p:nvSpPr>
          <p:cNvPr id="2" name="Title 1"/>
          <p:cNvSpPr>
            <a:spLocks noGrp="1"/>
          </p:cNvSpPr>
          <p:nvPr>
            <p:ph type="ctrTitle"/>
          </p:nvPr>
        </p:nvSpPr>
        <p:spPr>
          <a:xfrm>
            <a:off x="571500" y="1543051"/>
            <a:ext cx="8001000" cy="1818575"/>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571500" y="3600450"/>
            <a:ext cx="8001000" cy="9144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dirty="0"/>
          </a:p>
        </p:txBody>
      </p:sp>
      <p:pic>
        <p:nvPicPr>
          <p:cNvPr id="9" name="Picture 8" descr="standardRule.png"/>
          <p:cNvPicPr>
            <a:picLocks noChangeAspect="1"/>
          </p:cNvPicPr>
          <p:nvPr/>
        </p:nvPicPr>
        <p:blipFill>
          <a:blip r:embed="rId3"/>
          <a:stretch>
            <a:fillRect/>
          </a:stretch>
        </p:blipFill>
        <p:spPr>
          <a:xfrm>
            <a:off x="2705100" y="3429000"/>
            <a:ext cx="3733800" cy="114300"/>
          </a:xfrm>
          <a:prstGeom prst="rect">
            <a:avLst/>
          </a:prstGeom>
          <a:effectLst>
            <a:outerShdw blurRad="25400" sx="101000" sy="101000" algn="ctr" rotWithShape="0">
              <a:prstClr val="black">
                <a:alpha val="40000"/>
              </a:prstClr>
            </a:outerShdw>
          </a:effectLst>
        </p:spPr>
      </p:pic>
      <p:pic>
        <p:nvPicPr>
          <p:cNvPr id="10" name="Picture 9" descr="pictureStamp-Frame.png"/>
          <p:cNvPicPr>
            <a:picLocks noChangeAspect="1"/>
          </p:cNvPicPr>
          <p:nvPr/>
        </p:nvPicPr>
        <p:blipFill>
          <a:blip r:embed="rId4"/>
          <a:stretch>
            <a:fillRect/>
          </a:stretch>
        </p:blipFill>
        <p:spPr>
          <a:xfrm rot="21366660">
            <a:off x="5138374" y="449880"/>
            <a:ext cx="1610332" cy="1518836"/>
          </a:xfrm>
          <a:prstGeom prst="rect">
            <a:avLst/>
          </a:prstGeom>
        </p:spPr>
      </p:pic>
      <p:pic>
        <p:nvPicPr>
          <p:cNvPr id="11" name="Picture 10" descr="pictureStamp-Frame.png"/>
          <p:cNvPicPr>
            <a:picLocks noChangeAspect="1"/>
          </p:cNvPicPr>
          <p:nvPr/>
        </p:nvPicPr>
        <p:blipFill>
          <a:blip r:embed="rId4"/>
          <a:stretch>
            <a:fillRect/>
          </a:stretch>
        </p:blipFill>
        <p:spPr>
          <a:xfrm rot="21329776">
            <a:off x="2072772" y="416540"/>
            <a:ext cx="1610332" cy="1518836"/>
          </a:xfrm>
          <a:prstGeom prst="rect">
            <a:avLst/>
          </a:prstGeom>
        </p:spPr>
      </p:pic>
      <p:sp>
        <p:nvSpPr>
          <p:cNvPr id="12" name="Picture Placeholder 2"/>
          <p:cNvSpPr>
            <a:spLocks noGrp="1"/>
          </p:cNvSpPr>
          <p:nvPr>
            <p:ph type="pic" idx="14"/>
          </p:nvPr>
        </p:nvSpPr>
        <p:spPr>
          <a:xfrm rot="21254634">
            <a:off x="2256146" y="551879"/>
            <a:ext cx="1243584" cy="1248156"/>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13" name="Picture Placeholder 2"/>
          <p:cNvSpPr>
            <a:spLocks noGrp="1"/>
          </p:cNvSpPr>
          <p:nvPr>
            <p:ph type="pic" idx="15"/>
          </p:nvPr>
        </p:nvSpPr>
        <p:spPr>
          <a:xfrm rot="21315648">
            <a:off x="5321748" y="585219"/>
            <a:ext cx="1243584" cy="1248156"/>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pic>
        <p:nvPicPr>
          <p:cNvPr id="14" name="Picture 13" descr="pictureStamp-Frame.png"/>
          <p:cNvPicPr>
            <a:picLocks noChangeAspect="1"/>
          </p:cNvPicPr>
          <p:nvPr/>
        </p:nvPicPr>
        <p:blipFill>
          <a:blip r:embed="rId4"/>
          <a:stretch>
            <a:fillRect/>
          </a:stretch>
        </p:blipFill>
        <p:spPr>
          <a:xfrm rot="151790">
            <a:off x="3591963" y="702012"/>
            <a:ext cx="1610332" cy="1518836"/>
          </a:xfrm>
          <a:prstGeom prst="rect">
            <a:avLst/>
          </a:prstGeom>
        </p:spPr>
      </p:pic>
      <p:sp>
        <p:nvSpPr>
          <p:cNvPr id="17" name="Picture Placeholder 2"/>
          <p:cNvSpPr>
            <a:spLocks noGrp="1"/>
          </p:cNvSpPr>
          <p:nvPr>
            <p:ph type="pic" idx="17"/>
          </p:nvPr>
        </p:nvSpPr>
        <p:spPr>
          <a:xfrm rot="100778">
            <a:off x="3775337" y="837351"/>
            <a:ext cx="1243584" cy="1248156"/>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1500" y="962025"/>
            <a:ext cx="8001000" cy="1438275"/>
          </a:xfrm>
        </p:spPr>
        <p:txBody>
          <a:bodyPr anchor="b" anchorCtr="0">
            <a:noAutofit/>
          </a:bodyPr>
          <a:lstStyle>
            <a:lvl1pPr algn="ctr">
              <a:defRPr sz="5600" b="0" cap="none" baseline="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571500" y="2733115"/>
            <a:ext cx="8001000" cy="625289"/>
          </a:xfrm>
        </p:spPr>
        <p:txBody>
          <a:bodyPr anchor="t" anchorCtr="0"/>
          <a:lstStyle>
            <a:lvl1pPr marL="0" indent="0" algn="ctr">
              <a:spcAft>
                <a:spcPts val="0"/>
              </a:spcAft>
              <a:buNone/>
              <a:defRPr sz="20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dirty="0"/>
          </a:p>
        </p:txBody>
      </p:sp>
      <p:pic>
        <p:nvPicPr>
          <p:cNvPr id="9" name="Picture 8" descr="standardRule.png"/>
          <p:cNvPicPr>
            <a:picLocks noChangeAspect="1"/>
          </p:cNvPicPr>
          <p:nvPr/>
        </p:nvPicPr>
        <p:blipFill>
          <a:blip r:embed="rId2"/>
          <a:stretch>
            <a:fillRect/>
          </a:stretch>
        </p:blipFill>
        <p:spPr>
          <a:xfrm>
            <a:off x="2705100" y="251460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205979"/>
            <a:ext cx="8001000" cy="857250"/>
          </a:xfrm>
        </p:spPr>
        <p:txBody>
          <a:bodyPr/>
          <a:lstStyle/>
          <a:p>
            <a:r>
              <a:rPr lang="en-US"/>
              <a:t>Click to edit Master title style</a:t>
            </a:r>
            <a:endParaRPr/>
          </a:p>
        </p:txBody>
      </p:sp>
      <p:sp>
        <p:nvSpPr>
          <p:cNvPr id="3" name="Content Placeholder 2"/>
          <p:cNvSpPr>
            <a:spLocks noGrp="1"/>
          </p:cNvSpPr>
          <p:nvPr>
            <p:ph sz="half" idx="1"/>
          </p:nvPr>
        </p:nvSpPr>
        <p:spPr>
          <a:xfrm>
            <a:off x="571500" y="1452563"/>
            <a:ext cx="3749040" cy="3076575"/>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Content Placeholder 3"/>
          <p:cNvSpPr>
            <a:spLocks noGrp="1"/>
          </p:cNvSpPr>
          <p:nvPr>
            <p:ph sz="half" idx="2"/>
          </p:nvPr>
        </p:nvSpPr>
        <p:spPr>
          <a:xfrm>
            <a:off x="4823460" y="1452563"/>
            <a:ext cx="3749040" cy="3076575"/>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5" name="Date Placeholder 4"/>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9" name="Picture 8" descr="standardRule.png"/>
          <p:cNvPicPr>
            <a:picLocks noChangeAspect="1"/>
          </p:cNvPicPr>
          <p:nvPr/>
        </p:nvPicPr>
        <p:blipFill>
          <a:blip r:embed="rId2"/>
          <a:stretch>
            <a:fillRect/>
          </a:stretch>
        </p:blipFill>
        <p:spPr>
          <a:xfrm>
            <a:off x="2705100" y="114300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205979"/>
            <a:ext cx="8001000" cy="85725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71500" y="1406128"/>
            <a:ext cx="3749040" cy="47982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1500" y="1943100"/>
            <a:ext cx="3749040" cy="2586038"/>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5" name="Text Placeholder 4"/>
          <p:cNvSpPr>
            <a:spLocks noGrp="1"/>
          </p:cNvSpPr>
          <p:nvPr>
            <p:ph type="body" sz="quarter" idx="3"/>
          </p:nvPr>
        </p:nvSpPr>
        <p:spPr>
          <a:xfrm>
            <a:off x="4823460" y="1406128"/>
            <a:ext cx="3749040" cy="47982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3460" y="1943100"/>
            <a:ext cx="3749040" cy="2586038"/>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7" name="Date Placeholder 6"/>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39C4FB-7D33-419B-8833-D1372BFD11C8}" type="slidenum">
              <a:rPr lang="en-US" smtClean="0"/>
              <a:t>‹#›</a:t>
            </a:fld>
            <a:endParaRPr lang="en-US" dirty="0"/>
          </a:p>
        </p:txBody>
      </p:sp>
      <p:pic>
        <p:nvPicPr>
          <p:cNvPr id="11" name="Picture 10" descr="standardRule.png"/>
          <p:cNvPicPr>
            <a:picLocks noChangeAspect="1"/>
          </p:cNvPicPr>
          <p:nvPr/>
        </p:nvPicPr>
        <p:blipFill>
          <a:blip r:embed="rId2"/>
          <a:stretch>
            <a:fillRect/>
          </a:stretch>
        </p:blipFill>
        <p:spPr>
          <a:xfrm>
            <a:off x="2705100" y="114300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39C4FB-7D33-419B-8833-D1372BFD11C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6153" y="332814"/>
            <a:ext cx="3749040" cy="1280833"/>
          </a:xfrm>
        </p:spPr>
        <p:txBody>
          <a:bodyPr anchor="b">
            <a:noAutofit/>
          </a:bodyPr>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827494" y="322730"/>
            <a:ext cx="3749040" cy="4206408"/>
          </a:xfrm>
        </p:spPr>
        <p:txBody>
          <a:bodyPr>
            <a:normAutofit/>
          </a:bodyPr>
          <a:lstStyle>
            <a:lvl1pPr>
              <a:defRPr sz="2400"/>
            </a:lvl1pPr>
            <a:lvl2pPr>
              <a:defRPr sz="2200"/>
            </a:lvl2pPr>
            <a:lvl3pPr>
              <a:defRPr sz="2000"/>
            </a:lvl3pPr>
            <a:lvl4pPr>
              <a:defRPr sz="1800"/>
            </a:lvl4pPr>
            <a:lvl5pPr>
              <a:defRPr sz="1800"/>
            </a:lvl5pPr>
            <a:lvl6pPr marL="2290763" indent="-461963">
              <a:defRPr sz="2000"/>
            </a:lvl6pPr>
            <a:lvl7pPr marL="2290763" indent="-461963">
              <a:defRPr sz="2000"/>
            </a:lvl7pPr>
            <a:lvl8pPr marL="2290763" indent="-461963">
              <a:defRPr sz="2000"/>
            </a:lvl8pPr>
            <a:lvl9pPr marL="2290763" indent="-461963">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Text Placeholder 3"/>
          <p:cNvSpPr>
            <a:spLocks noGrp="1"/>
          </p:cNvSpPr>
          <p:nvPr>
            <p:ph type="body" sz="half" idx="2"/>
          </p:nvPr>
        </p:nvSpPr>
        <p:spPr>
          <a:xfrm>
            <a:off x="596153" y="1916205"/>
            <a:ext cx="3749040" cy="2359960"/>
          </a:xfrm>
        </p:spPr>
        <p:txBody>
          <a:bodyPr>
            <a:normAutofit/>
          </a:bodyPr>
          <a:lstStyle>
            <a:lvl1pPr marL="0" indent="0" algn="ctr">
              <a:spcAft>
                <a:spcPts val="10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9" name="Picture 8" descr="shortRule.png"/>
          <p:cNvPicPr>
            <a:picLocks noChangeAspect="1"/>
          </p:cNvPicPr>
          <p:nvPr/>
        </p:nvPicPr>
        <p:blipFill>
          <a:blip r:embed="rId2"/>
          <a:stretch>
            <a:fillRect/>
          </a:stretch>
        </p:blipFill>
        <p:spPr>
          <a:xfrm>
            <a:off x="1222898" y="1729207"/>
            <a:ext cx="2495550" cy="71438"/>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325957"/>
            <a:ext cx="3749040" cy="1282446"/>
          </a:xfrm>
        </p:spPr>
        <p:txBody>
          <a:bodyPr vert="horz" lIns="91440" tIns="45720" rIns="91440" bIns="45720" rtlCol="0" anchor="b">
            <a:noAutofit/>
          </a:bodyPr>
          <a:lstStyle>
            <a:lvl1pPr algn="ctr" defTabSz="914400" rtl="0" eaLnBrk="1" latinLnBrk="0" hangingPunct="1">
              <a:spcBef>
                <a:spcPct val="0"/>
              </a:spcBef>
              <a:buNone/>
              <a:defRPr sz="36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94360" y="1913382"/>
            <a:ext cx="3749040" cy="2359152"/>
          </a:xfrm>
        </p:spPr>
        <p:txBody>
          <a:bodyPr vert="horz" lIns="91440" tIns="45720" rIns="91440" bIns="45720" rtlCol="0">
            <a:normAutofit/>
          </a:bodyPr>
          <a:lstStyle>
            <a:lvl1pPr marL="0" indent="0">
              <a:spcAft>
                <a:spcPts val="10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dirty="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8" name="Picture 7" descr="shortRule.png"/>
          <p:cNvPicPr>
            <a:picLocks noChangeAspect="1"/>
          </p:cNvPicPr>
          <p:nvPr/>
        </p:nvPicPr>
        <p:blipFill>
          <a:blip r:embed="rId2"/>
          <a:stretch>
            <a:fillRect/>
          </a:stretch>
        </p:blipFill>
        <p:spPr>
          <a:xfrm>
            <a:off x="1222898" y="1729207"/>
            <a:ext cx="2495550" cy="71438"/>
          </a:xfrm>
          <a:prstGeom prst="rect">
            <a:avLst/>
          </a:prstGeom>
          <a:effectLst>
            <a:outerShdw blurRad="25400" sx="101000" sy="101000" algn="ctr" rotWithShape="0">
              <a:prstClr val="black">
                <a:alpha val="40000"/>
              </a:prstClr>
            </a:outerShdw>
          </a:effectLst>
        </p:spPr>
      </p:pic>
      <p:pic>
        <p:nvPicPr>
          <p:cNvPr id="11" name="Picture 10" descr="parAvion.png"/>
          <p:cNvPicPr>
            <a:picLocks noChangeAspect="1"/>
          </p:cNvPicPr>
          <p:nvPr/>
        </p:nvPicPr>
        <p:blipFill>
          <a:blip r:embed="rId3"/>
          <a:stretch>
            <a:fillRect/>
          </a:stretch>
        </p:blipFill>
        <p:spPr>
          <a:xfrm rot="308222">
            <a:off x="6798021" y="403945"/>
            <a:ext cx="1808485" cy="387533"/>
          </a:xfrm>
          <a:prstGeom prst="rect">
            <a:avLst/>
          </a:prstGeom>
        </p:spPr>
      </p:pic>
      <p:sp>
        <p:nvSpPr>
          <p:cNvPr id="3" name="Picture Placeholder 2"/>
          <p:cNvSpPr>
            <a:spLocks noGrp="1"/>
          </p:cNvSpPr>
          <p:nvPr>
            <p:ph type="pic" idx="1"/>
          </p:nvPr>
        </p:nvSpPr>
        <p:spPr>
          <a:xfrm rot="150174">
            <a:off x="4827538" y="627152"/>
            <a:ext cx="3657600" cy="3703320"/>
          </a:xfrm>
          <a:solidFill>
            <a:srgbClr val="FFFFFF">
              <a:shade val="85000"/>
            </a:srgbClr>
          </a:solidFill>
          <a:ln w="31750" cap="sq">
            <a:solidFill>
              <a:srgbClr val="FDFDFD"/>
            </a:solidFill>
            <a:miter lim="800000"/>
          </a:ln>
          <a:effectLst>
            <a:outerShdw blurRad="88900" dist="44450" dir="756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5143500"/>
          </a:xfrm>
          <a:prstGeom prst="rect">
            <a:avLst/>
          </a:prstGeom>
        </p:spPr>
      </p:pic>
      <p:sp>
        <p:nvSpPr>
          <p:cNvPr id="2" name="Title 1"/>
          <p:cNvSpPr>
            <a:spLocks noGrp="1"/>
          </p:cNvSpPr>
          <p:nvPr>
            <p:ph type="title"/>
          </p:nvPr>
        </p:nvSpPr>
        <p:spPr>
          <a:xfrm>
            <a:off x="571500" y="2193619"/>
            <a:ext cx="8001000" cy="1282446"/>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71500" y="3600450"/>
            <a:ext cx="8001000" cy="9144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8" name="Picture 7" descr="shortRule.png"/>
          <p:cNvPicPr>
            <a:picLocks noChangeAspect="1"/>
          </p:cNvPicPr>
          <p:nvPr/>
        </p:nvPicPr>
        <p:blipFill>
          <a:blip r:embed="rId3"/>
          <a:stretch>
            <a:fillRect/>
          </a:stretch>
        </p:blipFill>
        <p:spPr>
          <a:xfrm>
            <a:off x="3324225" y="3499597"/>
            <a:ext cx="2495550" cy="71438"/>
          </a:xfrm>
          <a:prstGeom prst="rect">
            <a:avLst/>
          </a:prstGeom>
          <a:effectLst>
            <a:outerShdw blurRad="25400" sx="101000" sy="101000" algn="ctr" rotWithShape="0">
              <a:prstClr val="black">
                <a:alpha val="40000"/>
              </a:prstClr>
            </a:outerShdw>
          </a:effectLst>
        </p:spPr>
      </p:pic>
      <p:sp>
        <p:nvSpPr>
          <p:cNvPr id="3" name="Picture Placeholder 2"/>
          <p:cNvSpPr>
            <a:spLocks noGrp="1"/>
          </p:cNvSpPr>
          <p:nvPr>
            <p:ph type="pic" idx="1"/>
          </p:nvPr>
        </p:nvSpPr>
        <p:spPr>
          <a:xfrm rot="21355093">
            <a:off x="2359667" y="343778"/>
            <a:ext cx="4424669" cy="2309343"/>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2 Pictures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5143500"/>
          </a:xfrm>
          <a:prstGeom prst="rect">
            <a:avLst/>
          </a:prstGeom>
        </p:spPr>
      </p:pic>
      <p:pic>
        <p:nvPicPr>
          <p:cNvPr id="11" name="Picture 10" descr="parAvion.png"/>
          <p:cNvPicPr>
            <a:picLocks noChangeAspect="1"/>
          </p:cNvPicPr>
          <p:nvPr/>
        </p:nvPicPr>
        <p:blipFill>
          <a:blip r:embed="rId3"/>
          <a:stretch>
            <a:fillRect/>
          </a:stretch>
        </p:blipFill>
        <p:spPr>
          <a:xfrm rot="308222">
            <a:off x="6835967" y="209016"/>
            <a:ext cx="1695954" cy="363419"/>
          </a:xfrm>
          <a:prstGeom prst="rect">
            <a:avLst/>
          </a:prstGeom>
        </p:spPr>
      </p:pic>
      <p:sp>
        <p:nvSpPr>
          <p:cNvPr id="2" name="Title 1"/>
          <p:cNvSpPr>
            <a:spLocks noGrp="1"/>
          </p:cNvSpPr>
          <p:nvPr>
            <p:ph type="title"/>
          </p:nvPr>
        </p:nvSpPr>
        <p:spPr>
          <a:xfrm>
            <a:off x="571500" y="2193619"/>
            <a:ext cx="8001000" cy="1282446"/>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71500" y="3600450"/>
            <a:ext cx="8001000" cy="9144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dirty="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8" name="Picture 7" descr="shortRule.png"/>
          <p:cNvPicPr>
            <a:picLocks noChangeAspect="1"/>
          </p:cNvPicPr>
          <p:nvPr/>
        </p:nvPicPr>
        <p:blipFill>
          <a:blip r:embed="rId4"/>
          <a:stretch>
            <a:fillRect/>
          </a:stretch>
        </p:blipFill>
        <p:spPr>
          <a:xfrm>
            <a:off x="3324225" y="3499597"/>
            <a:ext cx="2495550" cy="71438"/>
          </a:xfrm>
          <a:prstGeom prst="rect">
            <a:avLst/>
          </a:prstGeom>
          <a:effectLst>
            <a:outerShdw blurRad="25400" sx="101000" sy="101000" algn="ctr" rotWithShape="0">
              <a:prstClr val="black">
                <a:alpha val="40000"/>
              </a:prstClr>
            </a:outerShdw>
          </a:effectLst>
        </p:spPr>
      </p:pic>
      <p:pic>
        <p:nvPicPr>
          <p:cNvPr id="13" name="Picture 12" descr="parAvion.png"/>
          <p:cNvPicPr>
            <a:picLocks noChangeAspect="1"/>
          </p:cNvPicPr>
          <p:nvPr/>
        </p:nvPicPr>
        <p:blipFill>
          <a:blip r:embed="rId3"/>
          <a:stretch>
            <a:fillRect/>
          </a:stretch>
        </p:blipFill>
        <p:spPr>
          <a:xfrm rot="20785255">
            <a:off x="2866028" y="2386819"/>
            <a:ext cx="1695954" cy="363419"/>
          </a:xfrm>
          <a:prstGeom prst="rect">
            <a:avLst/>
          </a:prstGeom>
        </p:spPr>
      </p:pic>
      <p:sp>
        <p:nvSpPr>
          <p:cNvPr id="10" name="Picture Placeholder 2"/>
          <p:cNvSpPr>
            <a:spLocks noGrp="1"/>
          </p:cNvSpPr>
          <p:nvPr>
            <p:ph type="pic" idx="13"/>
          </p:nvPr>
        </p:nvSpPr>
        <p:spPr>
          <a:xfrm rot="150321">
            <a:off x="4329930" y="410080"/>
            <a:ext cx="4163077" cy="2220860"/>
          </a:xfrm>
          <a:solidFill>
            <a:srgbClr val="FFFFFF">
              <a:shade val="85000"/>
            </a:srgbClr>
          </a:solidFill>
          <a:ln w="31750" cap="sq">
            <a:solidFill>
              <a:srgbClr val="FDFDFD"/>
            </a:solidFill>
            <a:miter lim="800000"/>
          </a:ln>
          <a:effectLst>
            <a:outerShdw blurRad="88900" dist="317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3" name="Picture Placeholder 2"/>
          <p:cNvSpPr>
            <a:spLocks noGrp="1"/>
          </p:cNvSpPr>
          <p:nvPr>
            <p:ph type="pic" idx="1"/>
          </p:nvPr>
        </p:nvSpPr>
        <p:spPr>
          <a:xfrm rot="21380673">
            <a:off x="699763" y="338383"/>
            <a:ext cx="4163077" cy="2220860"/>
          </a:xfrm>
          <a:solidFill>
            <a:srgbClr val="FFFFFF">
              <a:shade val="85000"/>
            </a:srgbClr>
          </a:solidFill>
          <a:ln w="31750" cap="sq">
            <a:solidFill>
              <a:srgbClr val="FDFDFD"/>
            </a:solidFill>
            <a:miter lim="800000"/>
          </a:ln>
          <a:effectLst>
            <a:outerShdw blurRad="88900" dist="44450" dir="900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3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5143500"/>
          </a:xfrm>
          <a:prstGeom prst="rect">
            <a:avLst/>
          </a:prstGeom>
        </p:spPr>
      </p:pic>
      <p:sp>
        <p:nvSpPr>
          <p:cNvPr id="4" name="Text Placeholder 3"/>
          <p:cNvSpPr>
            <a:spLocks noGrp="1"/>
          </p:cNvSpPr>
          <p:nvPr>
            <p:ph type="body" sz="half" idx="2"/>
          </p:nvPr>
        </p:nvSpPr>
        <p:spPr>
          <a:xfrm>
            <a:off x="4983480" y="3600450"/>
            <a:ext cx="3246120" cy="891540"/>
          </a:xfrm>
        </p:spPr>
        <p:txBody>
          <a:bodyPr vert="horz" lIns="91440" tIns="45720" rIns="91440" bIns="45720" rtlCol="0" anchor="t" anchorCtr="0">
            <a:normAutofit/>
          </a:bodyPr>
          <a:lstStyle>
            <a:lvl1pPr marL="0" indent="0" algn="ctr">
              <a:spcAft>
                <a:spcPts val="300"/>
              </a:spcAft>
              <a:buNone/>
              <a:defRPr sz="20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dirty="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sp>
        <p:nvSpPr>
          <p:cNvPr id="10" name="Picture Placeholder 2"/>
          <p:cNvSpPr>
            <a:spLocks noGrp="1"/>
          </p:cNvSpPr>
          <p:nvPr>
            <p:ph type="pic" idx="13"/>
          </p:nvPr>
        </p:nvSpPr>
        <p:spPr>
          <a:xfrm rot="253865">
            <a:off x="4415568" y="276833"/>
            <a:ext cx="3794703" cy="2047325"/>
          </a:xfrm>
          <a:solidFill>
            <a:srgbClr val="FFFFFF">
              <a:shade val="85000"/>
            </a:srgbClr>
          </a:solidFill>
          <a:ln w="31750" cap="sq">
            <a:solidFill>
              <a:srgbClr val="FDFDFD"/>
            </a:solidFill>
            <a:miter lim="800000"/>
          </a:ln>
          <a:effectLst>
            <a:outerShdw blurRad="88900" dist="44450" dir="60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3" name="Picture Placeholder 2"/>
          <p:cNvSpPr>
            <a:spLocks noGrp="1"/>
          </p:cNvSpPr>
          <p:nvPr>
            <p:ph type="pic" idx="1"/>
          </p:nvPr>
        </p:nvSpPr>
        <p:spPr>
          <a:xfrm rot="20973137">
            <a:off x="530125" y="473370"/>
            <a:ext cx="3837559" cy="1953212"/>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14" name="Picture Placeholder 2"/>
          <p:cNvSpPr>
            <a:spLocks noGrp="1"/>
          </p:cNvSpPr>
          <p:nvPr>
            <p:ph type="pic" idx="14"/>
          </p:nvPr>
        </p:nvSpPr>
        <p:spPr>
          <a:xfrm rot="470783">
            <a:off x="708566" y="2302968"/>
            <a:ext cx="3918749" cy="2120638"/>
          </a:xfrm>
          <a:solidFill>
            <a:srgbClr val="FFFFFF">
              <a:shade val="85000"/>
            </a:srgbClr>
          </a:solidFill>
          <a:ln w="31750" cap="sq">
            <a:solidFill>
              <a:srgbClr val="FDFDFD"/>
            </a:solidFill>
            <a:miter lim="800000"/>
          </a:ln>
          <a:effectLst>
            <a:outerShdw blurRad="88900" dist="44450" dir="114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11" name="Title 1"/>
          <p:cNvSpPr>
            <a:spLocks noGrp="1"/>
          </p:cNvSpPr>
          <p:nvPr>
            <p:ph type="title"/>
          </p:nvPr>
        </p:nvSpPr>
        <p:spPr>
          <a:xfrm rot="21240000">
            <a:off x="4717562" y="2547116"/>
            <a:ext cx="3474720" cy="82296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dirty="0"/>
              <a:t>Click to edit Master title style</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4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5143500"/>
          </a:xfrm>
          <a:prstGeom prst="rect">
            <a:avLst/>
          </a:prstGeom>
        </p:spPr>
      </p:pic>
      <p:sp>
        <p:nvSpPr>
          <p:cNvPr id="4" name="Text Placeholder 3"/>
          <p:cNvSpPr>
            <a:spLocks noGrp="1"/>
          </p:cNvSpPr>
          <p:nvPr>
            <p:ph type="body" sz="half" idx="2"/>
          </p:nvPr>
        </p:nvSpPr>
        <p:spPr>
          <a:xfrm>
            <a:off x="762000" y="3657600"/>
            <a:ext cx="3048000" cy="891540"/>
          </a:xfrm>
        </p:spPr>
        <p:txBody>
          <a:bodyPr vert="horz" lIns="91440" tIns="45720" rIns="91440" bIns="45720" rtlCol="0">
            <a:normAutofit/>
          </a:bodyPr>
          <a:lstStyle>
            <a:lvl1pPr marL="0" indent="0" algn="ctr">
              <a:spcAft>
                <a:spcPts val="300"/>
              </a:spcAft>
              <a:buNone/>
              <a:defRPr sz="2000" kern="12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dirty="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15" name="Picture 14" descr="parAvion.png"/>
          <p:cNvPicPr>
            <a:picLocks noChangeAspect="1"/>
          </p:cNvPicPr>
          <p:nvPr/>
        </p:nvPicPr>
        <p:blipFill>
          <a:blip r:embed="rId3"/>
          <a:stretch>
            <a:fillRect/>
          </a:stretch>
        </p:blipFill>
        <p:spPr>
          <a:xfrm rot="308222">
            <a:off x="7428516" y="1964433"/>
            <a:ext cx="1580737" cy="338729"/>
          </a:xfrm>
          <a:prstGeom prst="rect">
            <a:avLst/>
          </a:prstGeom>
        </p:spPr>
      </p:pic>
      <p:pic>
        <p:nvPicPr>
          <p:cNvPr id="11" name="Picture 10" descr="pictureStamp-Frame.png"/>
          <p:cNvPicPr>
            <a:picLocks noChangeAspect="1"/>
          </p:cNvPicPr>
          <p:nvPr/>
        </p:nvPicPr>
        <p:blipFill>
          <a:blip r:embed="rId4"/>
          <a:stretch>
            <a:fillRect/>
          </a:stretch>
        </p:blipFill>
        <p:spPr>
          <a:xfrm rot="322260">
            <a:off x="6339646" y="453241"/>
            <a:ext cx="1610332" cy="1518836"/>
          </a:xfrm>
          <a:prstGeom prst="rect">
            <a:avLst/>
          </a:prstGeom>
        </p:spPr>
      </p:pic>
      <p:pic>
        <p:nvPicPr>
          <p:cNvPr id="13" name="Picture 12" descr="pictureStamp-Frame.png"/>
          <p:cNvPicPr>
            <a:picLocks noChangeAspect="1"/>
          </p:cNvPicPr>
          <p:nvPr/>
        </p:nvPicPr>
        <p:blipFill>
          <a:blip r:embed="rId4"/>
          <a:stretch>
            <a:fillRect/>
          </a:stretch>
        </p:blipFill>
        <p:spPr>
          <a:xfrm rot="322260">
            <a:off x="4891846" y="738991"/>
            <a:ext cx="1610332" cy="1518836"/>
          </a:xfrm>
          <a:prstGeom prst="rect">
            <a:avLst/>
          </a:prstGeom>
        </p:spPr>
      </p:pic>
      <p:sp>
        <p:nvSpPr>
          <p:cNvPr id="16" name="Picture Placeholder 2"/>
          <p:cNvSpPr>
            <a:spLocks noGrp="1"/>
          </p:cNvSpPr>
          <p:nvPr>
            <p:ph type="pic" idx="14"/>
          </p:nvPr>
        </p:nvSpPr>
        <p:spPr>
          <a:xfrm rot="247118">
            <a:off x="5075220" y="874331"/>
            <a:ext cx="1243584" cy="1248156"/>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17" name="Picture Placeholder 2"/>
          <p:cNvSpPr>
            <a:spLocks noGrp="1"/>
          </p:cNvSpPr>
          <p:nvPr>
            <p:ph type="pic" idx="15"/>
          </p:nvPr>
        </p:nvSpPr>
        <p:spPr>
          <a:xfrm rot="271248">
            <a:off x="6523020" y="588581"/>
            <a:ext cx="1243584" cy="1248156"/>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10" name="Picture Placeholder 2"/>
          <p:cNvSpPr>
            <a:spLocks noGrp="1"/>
          </p:cNvSpPr>
          <p:nvPr>
            <p:ph type="pic" idx="13"/>
          </p:nvPr>
        </p:nvSpPr>
        <p:spPr>
          <a:xfrm rot="253865">
            <a:off x="4519045" y="2155274"/>
            <a:ext cx="3931920" cy="2125980"/>
          </a:xfrm>
          <a:solidFill>
            <a:srgbClr val="FFFFFF">
              <a:shade val="85000"/>
            </a:srgbClr>
          </a:solidFill>
          <a:ln w="31750" cap="sq">
            <a:solidFill>
              <a:srgbClr val="FDFDFD"/>
            </a:solidFill>
            <a:miter lim="800000"/>
          </a:ln>
          <a:effectLst>
            <a:outerShdw blurRad="88900" dist="44450" dir="6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3" name="Picture Placeholder 2"/>
          <p:cNvSpPr>
            <a:spLocks noGrp="1"/>
          </p:cNvSpPr>
          <p:nvPr>
            <p:ph type="pic" idx="1"/>
          </p:nvPr>
        </p:nvSpPr>
        <p:spPr>
          <a:xfrm rot="21193488">
            <a:off x="610678" y="337976"/>
            <a:ext cx="3931920" cy="2125980"/>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14" name="Title 1"/>
          <p:cNvSpPr>
            <a:spLocks noGrp="1"/>
          </p:cNvSpPr>
          <p:nvPr>
            <p:ph type="title"/>
          </p:nvPr>
        </p:nvSpPr>
        <p:spPr>
          <a:xfrm rot="21240000">
            <a:off x="455724" y="2663711"/>
            <a:ext cx="3474720" cy="82296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a:t>Click to edit Master title style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dirty="0"/>
          </a:p>
        </p:txBody>
      </p:sp>
      <p:pic>
        <p:nvPicPr>
          <p:cNvPr id="7" name="Picture 6" descr="standardRule.png"/>
          <p:cNvPicPr>
            <a:picLocks noChangeAspect="1"/>
          </p:cNvPicPr>
          <p:nvPr/>
        </p:nvPicPr>
        <p:blipFill>
          <a:blip r:embed="rId2"/>
          <a:stretch>
            <a:fillRect/>
          </a:stretch>
        </p:blipFill>
        <p:spPr>
          <a:xfrm>
            <a:off x="2705100" y="114300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635" y="433387"/>
            <a:ext cx="1882589" cy="4095751"/>
          </a:xfrm>
        </p:spPr>
        <p:txBody>
          <a:bodyPr vert="eaVert"/>
          <a:lstStyle>
            <a:lvl1pPr>
              <a:defRPr sz="4400"/>
            </a:lvl1pPr>
          </a:lstStyle>
          <a:p>
            <a:r>
              <a:rPr lang="en-US"/>
              <a:t>Click to edit Master title style</a:t>
            </a:r>
            <a:endParaRPr/>
          </a:p>
        </p:txBody>
      </p:sp>
      <p:sp>
        <p:nvSpPr>
          <p:cNvPr id="3" name="Vertical Text Placeholder 2"/>
          <p:cNvSpPr>
            <a:spLocks noGrp="1"/>
          </p:cNvSpPr>
          <p:nvPr>
            <p:ph type="body" orient="vert" idx="1"/>
          </p:nvPr>
        </p:nvSpPr>
        <p:spPr>
          <a:xfrm>
            <a:off x="578224" y="433387"/>
            <a:ext cx="5768788" cy="4095751"/>
          </a:xfrm>
        </p:spPr>
        <p:txBody>
          <a:bodyPr vert="eaVert"/>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12/12/18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dirty="0"/>
          </a:p>
        </p:txBody>
      </p:sp>
      <p:pic>
        <p:nvPicPr>
          <p:cNvPr id="7" name="Picture 6" descr="verticalRule.png"/>
          <p:cNvPicPr>
            <a:picLocks noChangeAspect="1"/>
          </p:cNvPicPr>
          <p:nvPr/>
        </p:nvPicPr>
        <p:blipFill>
          <a:blip r:embed="rId2"/>
          <a:stretch>
            <a:fillRect/>
          </a:stretch>
        </p:blipFill>
        <p:spPr>
          <a:xfrm>
            <a:off x="6512859" y="1171575"/>
            <a:ext cx="152400" cy="280035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TextPageOverlay.png"/>
          <p:cNvPicPr>
            <a:picLocks noChangeAspect="1"/>
          </p:cNvPicPr>
          <p:nvPr/>
        </p:nvPicPr>
        <p:blipFill>
          <a:blip r:embed="rId18"/>
          <a:stretch>
            <a:fillRect/>
          </a:stretch>
        </p:blipFill>
        <p:spPr>
          <a:xfrm>
            <a:off x="0" y="0"/>
            <a:ext cx="9144000" cy="5143500"/>
          </a:xfrm>
          <a:prstGeom prst="rect">
            <a:avLst/>
          </a:prstGeom>
        </p:spPr>
      </p:pic>
      <p:sp>
        <p:nvSpPr>
          <p:cNvPr id="5" name="Footer Placeholder 4"/>
          <p:cNvSpPr>
            <a:spLocks noGrp="1"/>
          </p:cNvSpPr>
          <p:nvPr>
            <p:ph type="ftr" sz="quarter" idx="3"/>
          </p:nvPr>
        </p:nvSpPr>
        <p:spPr>
          <a:xfrm>
            <a:off x="571500" y="4619065"/>
            <a:ext cx="3200400" cy="273844"/>
          </a:xfrm>
          <a:prstGeom prst="rect">
            <a:avLst/>
          </a:prstGeom>
        </p:spPr>
        <p:txBody>
          <a:bodyPr vert="horz" lIns="91440" tIns="45720" rIns="91440" bIns="45720" rtlCol="0" anchor="ctr"/>
          <a:lstStyle>
            <a:lvl1pPr algn="l">
              <a:defRPr sz="1200">
                <a:solidFill>
                  <a:schemeClr val="bg2"/>
                </a:solidFill>
              </a:defRPr>
            </a:lvl1pPr>
          </a:lstStyle>
          <a:p>
            <a:endParaRPr lang="en-US" dirty="0"/>
          </a:p>
        </p:txBody>
      </p:sp>
      <p:sp>
        <p:nvSpPr>
          <p:cNvPr id="2" name="Title Placeholder 1"/>
          <p:cNvSpPr>
            <a:spLocks noGrp="1"/>
          </p:cNvSpPr>
          <p:nvPr>
            <p:ph type="title"/>
          </p:nvPr>
        </p:nvSpPr>
        <p:spPr>
          <a:xfrm>
            <a:off x="571500" y="205979"/>
            <a:ext cx="8001000" cy="643583"/>
          </a:xfrm>
          <a:prstGeom prst="rect">
            <a:avLst/>
          </a:prstGeom>
        </p:spPr>
        <p:txBody>
          <a:bodyPr vert="horz" lIns="91440" tIns="45720" rIns="91440" bIns="45720" rtlCol="0" anchor="ctr">
            <a:noAutofit/>
          </a:bodyPr>
          <a:lstStyle/>
          <a:p>
            <a:r>
              <a:rPr lang="en-US" dirty="0"/>
              <a:t>Click to edit Master title style</a:t>
            </a:r>
            <a:endParaRPr dirty="0"/>
          </a:p>
        </p:txBody>
      </p:sp>
      <p:sp>
        <p:nvSpPr>
          <p:cNvPr id="3" name="Text Placeholder 2"/>
          <p:cNvSpPr>
            <a:spLocks noGrp="1"/>
          </p:cNvSpPr>
          <p:nvPr>
            <p:ph type="body" idx="1"/>
          </p:nvPr>
        </p:nvSpPr>
        <p:spPr>
          <a:xfrm>
            <a:off x="368977" y="1046937"/>
            <a:ext cx="8495071" cy="346791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a:p>
            <a:pPr lvl="4"/>
            <a:endParaRPr lang="en-US" dirty="0"/>
          </a:p>
          <a:p>
            <a:pPr lvl="4"/>
            <a:endParaRPr dirty="0"/>
          </a:p>
        </p:txBody>
      </p:sp>
      <p:sp>
        <p:nvSpPr>
          <p:cNvPr id="4" name="Date Placeholder 3"/>
          <p:cNvSpPr>
            <a:spLocks noGrp="1"/>
          </p:cNvSpPr>
          <p:nvPr>
            <p:ph type="dt" sz="half" idx="2"/>
          </p:nvPr>
        </p:nvSpPr>
        <p:spPr>
          <a:xfrm>
            <a:off x="5372100" y="4619065"/>
            <a:ext cx="3200400" cy="273844"/>
          </a:xfrm>
          <a:prstGeom prst="rect">
            <a:avLst/>
          </a:prstGeom>
        </p:spPr>
        <p:txBody>
          <a:bodyPr vert="horz" lIns="91440" tIns="45720" rIns="91440" bIns="45720" rtlCol="0" anchor="ctr"/>
          <a:lstStyle>
            <a:lvl1pPr algn="r">
              <a:defRPr sz="1200">
                <a:solidFill>
                  <a:schemeClr val="bg2"/>
                </a:solidFill>
              </a:defRPr>
            </a:lvl1pPr>
          </a:lstStyle>
          <a:p>
            <a:fld id="{A4A6734C-E115-4BC5-9FB0-F9BF6FABFDA0}" type="datetimeFigureOut">
              <a:rPr lang="en-US" smtClean="0"/>
              <a:t>12/12/18</a:t>
            </a:fld>
            <a:endParaRPr lang="en-US" dirty="0"/>
          </a:p>
        </p:txBody>
      </p:sp>
      <p:sp>
        <p:nvSpPr>
          <p:cNvPr id="6" name="Slide Number Placeholder 5"/>
          <p:cNvSpPr>
            <a:spLocks noGrp="1"/>
          </p:cNvSpPr>
          <p:nvPr>
            <p:ph type="sldNum" sz="quarter" idx="4"/>
          </p:nvPr>
        </p:nvSpPr>
        <p:spPr>
          <a:xfrm>
            <a:off x="4046220" y="4619065"/>
            <a:ext cx="1051560" cy="273844"/>
          </a:xfrm>
          <a:prstGeom prst="rect">
            <a:avLst/>
          </a:prstGeom>
        </p:spPr>
        <p:txBody>
          <a:bodyPr vert="horz" lIns="91440" tIns="45720" rIns="91440" bIns="45720" rtlCol="0" anchor="ctr"/>
          <a:lstStyle>
            <a:lvl1pPr algn="ctr">
              <a:defRPr sz="1200">
                <a:solidFill>
                  <a:schemeClr val="bg2"/>
                </a:solidFill>
              </a:defRPr>
            </a:lvl1pPr>
          </a:lstStyle>
          <a:p>
            <a:fld id="{D739C4FB-7D33-419B-8833-D1372BFD11C8}"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914400" rtl="0" eaLnBrk="1" latinLnBrk="0" hangingPunct="1">
        <a:spcBef>
          <a:spcPct val="0"/>
        </a:spcBef>
        <a:buNone/>
        <a:defRPr sz="5400" kern="1200">
          <a:solidFill>
            <a:schemeClr val="tx1"/>
          </a:solidFill>
          <a:latin typeface="+mj-lt"/>
          <a:ea typeface="+mj-ea"/>
          <a:cs typeface="+mj-cs"/>
        </a:defRPr>
      </a:lvl1pPr>
    </p:titleStyle>
    <p:bodyStyle>
      <a:lvl1pPr marL="457200" indent="-457200" algn="l" defTabSz="914400" rtl="0" eaLnBrk="1" latinLnBrk="0" hangingPunct="1">
        <a:spcBef>
          <a:spcPts val="0"/>
        </a:spcBef>
        <a:spcAft>
          <a:spcPts val="2000"/>
        </a:spcAft>
        <a:buFont typeface="Wingdings 2" pitchFamily="18" charset="2"/>
        <a:buChar char=""/>
        <a:defRPr sz="2400" kern="1200">
          <a:solidFill>
            <a:schemeClr val="tx1"/>
          </a:solidFill>
          <a:latin typeface="+mn-lt"/>
          <a:ea typeface="+mn-ea"/>
          <a:cs typeface="+mn-cs"/>
        </a:defRPr>
      </a:lvl1pPr>
      <a:lvl2pPr marL="914400" indent="-457200" algn="l" defTabSz="914400" rtl="0" eaLnBrk="1" latinLnBrk="0" hangingPunct="1">
        <a:spcBef>
          <a:spcPts val="0"/>
        </a:spcBef>
        <a:spcAft>
          <a:spcPts val="1000"/>
        </a:spcAft>
        <a:buClr>
          <a:schemeClr val="bg2"/>
        </a:buClr>
        <a:buFont typeface="Wingdings 2" pitchFamily="18" charset="2"/>
        <a:buChar char=""/>
        <a:defRPr sz="2200" kern="1200">
          <a:solidFill>
            <a:schemeClr val="tx1"/>
          </a:solidFill>
          <a:latin typeface="+mn-lt"/>
          <a:ea typeface="+mn-ea"/>
          <a:cs typeface="+mn-cs"/>
        </a:defRPr>
      </a:lvl2pPr>
      <a:lvl3pPr marL="1371600" indent="-457200" algn="l" defTabSz="914400" rtl="0" eaLnBrk="1" latinLnBrk="0" hangingPunct="1">
        <a:spcBef>
          <a:spcPts val="0"/>
        </a:spcBef>
        <a:spcAft>
          <a:spcPts val="1000"/>
        </a:spcAft>
        <a:buFont typeface="Wingdings 2" pitchFamily="18" charset="2"/>
        <a:buChar char=""/>
        <a:defRPr sz="2000" kern="1200">
          <a:solidFill>
            <a:schemeClr val="tx1"/>
          </a:solidFill>
          <a:latin typeface="+mn-lt"/>
          <a:ea typeface="+mn-ea"/>
          <a:cs typeface="+mn-cs"/>
        </a:defRPr>
      </a:lvl3pPr>
      <a:lvl4pPr marL="1828800" indent="-457200" algn="l" defTabSz="914400" rtl="0" eaLnBrk="1" latinLnBrk="0" hangingPunct="1">
        <a:spcBef>
          <a:spcPts val="0"/>
        </a:spcBef>
        <a:spcAft>
          <a:spcPts val="1000"/>
        </a:spcAft>
        <a:buClr>
          <a:schemeClr val="bg2"/>
        </a:buClr>
        <a:buFont typeface="Wingdings 2" pitchFamily="18" charset="2"/>
        <a:buChar char=""/>
        <a:defRPr sz="1800" kern="1200">
          <a:solidFill>
            <a:schemeClr val="tx1"/>
          </a:solidFill>
          <a:latin typeface="+mn-lt"/>
          <a:ea typeface="+mn-ea"/>
          <a:cs typeface="+mn-cs"/>
        </a:defRPr>
      </a:lvl4pPr>
      <a:lvl5pPr marL="2286000" indent="-457200" algn="l" defTabSz="914400" rtl="0" eaLnBrk="1" latinLnBrk="0" hangingPunct="1">
        <a:spcBef>
          <a:spcPts val="0"/>
        </a:spcBef>
        <a:spcAft>
          <a:spcPts val="1000"/>
        </a:spcAft>
        <a:buFont typeface="Wingdings 2" pitchFamily="18" charset="2"/>
        <a:buChar char=""/>
        <a:defRPr sz="1800" kern="1200">
          <a:solidFill>
            <a:schemeClr val="tx1"/>
          </a:solidFill>
          <a:latin typeface="+mn-lt"/>
          <a:ea typeface="+mn-ea"/>
          <a:cs typeface="+mn-cs"/>
        </a:defRPr>
      </a:lvl5pPr>
      <a:lvl6pPr marL="27432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6pPr>
      <a:lvl7pPr marL="32051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7pPr>
      <a:lvl8pPr marL="36576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8pPr>
      <a:lvl9pPr marL="41195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81.xml"/><Relationship Id="rId3" Type="http://schemas.openxmlformats.org/officeDocument/2006/relationships/slide" Target="slide28.xml"/><Relationship Id="rId7" Type="http://schemas.openxmlformats.org/officeDocument/2006/relationships/slide" Target="slide71.xml"/><Relationship Id="rId2"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65.xml"/><Relationship Id="rId5" Type="http://schemas.openxmlformats.org/officeDocument/2006/relationships/slide" Target="slide47.xml"/><Relationship Id="rId4" Type="http://schemas.openxmlformats.org/officeDocument/2006/relationships/slide" Target="slide38.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slide" Target="slide16.xml"/><Relationship Id="rId7" Type="http://schemas.openxmlformats.org/officeDocument/2006/relationships/slide" Target="slide24.xml"/><Relationship Id="rId2" Type="http://schemas.openxmlformats.org/officeDocument/2006/relationships/slide" Target="slide15.xml"/><Relationship Id="rId1" Type="http://schemas.openxmlformats.org/officeDocument/2006/relationships/slideLayout" Target="../slideLayouts/slideLayout2.xml"/><Relationship Id="rId6" Type="http://schemas.openxmlformats.org/officeDocument/2006/relationships/slide" Target="slide22.xml"/><Relationship Id="rId5" Type="http://schemas.openxmlformats.org/officeDocument/2006/relationships/slide" Target="slide19.xml"/><Relationship Id="rId4" Type="http://schemas.openxmlformats.org/officeDocument/2006/relationships/slide" Target="slide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29.xml"/><Relationship Id="rId1" Type="http://schemas.openxmlformats.org/officeDocument/2006/relationships/slideLayout" Target="../slideLayouts/slideLayout2.xml"/><Relationship Id="rId5" Type="http://schemas.openxmlformats.org/officeDocument/2006/relationships/slide" Target="slide37.xml"/><Relationship Id="rId4" Type="http://schemas.openxmlformats.org/officeDocument/2006/relationships/slide" Target="slide3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slide" Target="slide3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slide" Target="slide48.xml"/><Relationship Id="rId1" Type="http://schemas.openxmlformats.org/officeDocument/2006/relationships/slideLayout" Target="../slideLayouts/slideLayout2.xml"/><Relationship Id="rId5" Type="http://schemas.openxmlformats.org/officeDocument/2006/relationships/slide" Target="slide64.xml"/><Relationship Id="rId4" Type="http://schemas.openxmlformats.org/officeDocument/2006/relationships/slide" Target="slide6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6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72.xml"/><Relationship Id="rId1" Type="http://schemas.openxmlformats.org/officeDocument/2006/relationships/slideLayout" Target="../slideLayouts/slideLayout2.xml"/><Relationship Id="rId4" Type="http://schemas.openxmlformats.org/officeDocument/2006/relationships/slide" Target="slide8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500" y="691093"/>
            <a:ext cx="5138420" cy="1605068"/>
          </a:xfrm>
        </p:spPr>
        <p:txBody>
          <a:bodyPr/>
          <a:lstStyle/>
          <a:p>
            <a:r>
              <a:rPr lang="en-US" dirty="0"/>
              <a:t>James</a:t>
            </a:r>
          </a:p>
        </p:txBody>
      </p:sp>
      <p:sp>
        <p:nvSpPr>
          <p:cNvPr id="3" name="Subtitle 2"/>
          <p:cNvSpPr>
            <a:spLocks noGrp="1"/>
          </p:cNvSpPr>
          <p:nvPr>
            <p:ph type="subTitle" idx="1"/>
          </p:nvPr>
        </p:nvSpPr>
        <p:spPr>
          <a:xfrm>
            <a:off x="571500" y="3417840"/>
            <a:ext cx="8001000" cy="914400"/>
          </a:xfrm>
        </p:spPr>
        <p:txBody>
          <a:bodyPr/>
          <a:lstStyle/>
          <a:p>
            <a:r>
              <a:rPr lang="en-US" dirty="0"/>
              <a:t>Commit Yourself Wholeheartedly to your God </a:t>
            </a:r>
            <a:br>
              <a:rPr lang="en-US" dirty="0"/>
            </a:br>
            <a:r>
              <a:rPr lang="en-US" dirty="0"/>
              <a:t>Who Demands Absolute Allegiance (James 4:4-5)</a:t>
            </a:r>
          </a:p>
        </p:txBody>
      </p:sp>
      <p:pic>
        <p:nvPicPr>
          <p:cNvPr id="7" name="Picture 6" descr="Menora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3760" y="325120"/>
            <a:ext cx="1828800" cy="2537460"/>
          </a:xfrm>
          <a:prstGeom prst="rect">
            <a:avLst/>
          </a:prstGeom>
        </p:spPr>
      </p:pic>
    </p:spTree>
    <p:extLst>
      <p:ext uri="{BB962C8B-B14F-4D97-AF65-F5344CB8AC3E}">
        <p14:creationId xmlns:p14="http://schemas.microsoft.com/office/powerpoint/2010/main" val="3542965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368977" y="1382183"/>
            <a:ext cx="8495071" cy="3642243"/>
          </a:xfrm>
        </p:spPr>
        <p:txBody>
          <a:bodyPr>
            <a:normAutofit fontScale="92500" lnSpcReduction="20000"/>
          </a:bodyPr>
          <a:lstStyle/>
          <a:p>
            <a:pPr>
              <a:lnSpc>
                <a:spcPct val="90000"/>
              </a:lnSpc>
            </a:pPr>
            <a:r>
              <a:rPr lang="en-US" dirty="0">
                <a:hlinkClick r:id="" action="ppaction://hlinkshowjump?jump=nextslide"/>
              </a:rPr>
              <a:t>Background</a:t>
            </a:r>
            <a:endParaRPr lang="en-US" dirty="0"/>
          </a:p>
          <a:p>
            <a:pPr lvl="1"/>
            <a:r>
              <a:rPr lang="en-US" dirty="0">
                <a:hlinkClick r:id="rId2" action="ppaction://hlinksldjump"/>
              </a:rPr>
              <a:t>Theology</a:t>
            </a:r>
            <a:endParaRPr lang="en-US" dirty="0"/>
          </a:p>
          <a:p>
            <a:r>
              <a:rPr lang="en-US" dirty="0">
                <a:hlinkClick r:id="rId3" action="ppaction://hlinksldjump"/>
              </a:rPr>
              <a:t>Introduction (James 1)</a:t>
            </a:r>
            <a:endParaRPr lang="en-US" dirty="0"/>
          </a:p>
          <a:p>
            <a:r>
              <a:rPr lang="en-US" dirty="0">
                <a:hlinkClick r:id="rId4" action="ppaction://hlinksldjump"/>
              </a:rPr>
              <a:t>The Excellence of Poverty and Generosity (James 2)</a:t>
            </a:r>
            <a:endParaRPr lang="en-US" dirty="0"/>
          </a:p>
          <a:p>
            <a:r>
              <a:rPr lang="en-US" dirty="0">
                <a:hlinkClick r:id="rId5" action="ppaction://hlinksldjump"/>
              </a:rPr>
              <a:t>The Demand for Pure Speech (James 3:1-4:12)</a:t>
            </a:r>
            <a:endParaRPr lang="en-US" dirty="0"/>
          </a:p>
          <a:p>
            <a:r>
              <a:rPr lang="en-US" dirty="0">
                <a:hlinkClick r:id="rId6" action="ppaction://hlinksldjump"/>
              </a:rPr>
              <a:t>Testing Through Wealth (4:13-5:6)</a:t>
            </a:r>
            <a:endParaRPr lang="en-US" dirty="0"/>
          </a:p>
          <a:p>
            <a:r>
              <a:rPr lang="en-US" dirty="0">
                <a:hlinkClick r:id="rId7" action="ppaction://hlinksldjump"/>
              </a:rPr>
              <a:t>Closing Statement (5:7-20)</a:t>
            </a:r>
            <a:endParaRPr lang="en-US" dirty="0"/>
          </a:p>
          <a:p>
            <a:r>
              <a:rPr lang="en-US" dirty="0">
                <a:hlinkClick r:id="rId8" action="ppaction://hlinksldjump"/>
              </a:rPr>
              <a:t>Bibliography</a:t>
            </a:r>
            <a:endParaRPr lang="en-US" dirty="0"/>
          </a:p>
        </p:txBody>
      </p:sp>
    </p:spTree>
    <p:extLst>
      <p:ext uri="{BB962C8B-B14F-4D97-AF65-F5344CB8AC3E}">
        <p14:creationId xmlns:p14="http://schemas.microsoft.com/office/powerpoint/2010/main" val="1542535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pic>
        <p:nvPicPr>
          <p:cNvPr id="4" name="Picture 3" descr="epistle-of-james-wordle-590x33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15" y="132153"/>
            <a:ext cx="8762472" cy="4885383"/>
          </a:xfrm>
          <a:prstGeom prst="rect">
            <a:avLst/>
          </a:prstGeom>
        </p:spPr>
      </p:pic>
    </p:spTree>
    <p:extLst>
      <p:ext uri="{BB962C8B-B14F-4D97-AF65-F5344CB8AC3E}">
        <p14:creationId xmlns:p14="http://schemas.microsoft.com/office/powerpoint/2010/main" val="340117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05979"/>
            <a:ext cx="5168900" cy="643583"/>
          </a:xfrm>
        </p:spPr>
        <p:txBody>
          <a:bodyPr/>
          <a:lstStyle/>
          <a:p>
            <a:r>
              <a:rPr lang="en-US" dirty="0"/>
              <a:t>Author</a:t>
            </a:r>
          </a:p>
        </p:txBody>
      </p:sp>
      <p:sp>
        <p:nvSpPr>
          <p:cNvPr id="3" name="Content Placeholder 2"/>
          <p:cNvSpPr>
            <a:spLocks noGrp="1"/>
          </p:cNvSpPr>
          <p:nvPr>
            <p:ph idx="1"/>
          </p:nvPr>
        </p:nvSpPr>
        <p:spPr>
          <a:xfrm>
            <a:off x="0" y="1316811"/>
            <a:ext cx="9144000" cy="3726294"/>
          </a:xfrm>
        </p:spPr>
        <p:txBody>
          <a:bodyPr>
            <a:normAutofit fontScale="92500"/>
          </a:bodyPr>
          <a:lstStyle/>
          <a:p>
            <a:r>
              <a:rPr lang="en-US" dirty="0"/>
              <a:t>James the Just, the brother of the Lord</a:t>
            </a:r>
          </a:p>
          <a:p>
            <a:r>
              <a:rPr lang="en-US" dirty="0"/>
              <a:t>Jesus brothers did not believe in Jesus </a:t>
            </a:r>
            <a:br>
              <a:rPr lang="en-US" dirty="0"/>
            </a:br>
            <a:r>
              <a:rPr lang="en-US" dirty="0"/>
              <a:t>when he lived (Mark 3:31; John 7:2-8).</a:t>
            </a:r>
          </a:p>
          <a:p>
            <a:r>
              <a:rPr lang="en-US" dirty="0"/>
              <a:t>Jesus brothers had close relationship (Matt 13:55; Mark 6:3; John 2:12; 7:2-10).</a:t>
            </a:r>
          </a:p>
          <a:p>
            <a:r>
              <a:rPr lang="en-US" dirty="0"/>
              <a:t>Became a believer when Jesus appeared after the resurrection. (I Cor 15:7) </a:t>
            </a:r>
          </a:p>
          <a:p>
            <a:r>
              <a:rPr lang="en-US" dirty="0"/>
              <a:t>First mentioned as church leader in Acts 12:17. </a:t>
            </a:r>
          </a:p>
          <a:p>
            <a:r>
              <a:rPr lang="en-US" dirty="0"/>
              <a:t>The leader of the Jerusalem church council  (Acts 15:13-21).</a:t>
            </a:r>
          </a:p>
        </p:txBody>
      </p:sp>
      <p:pic>
        <p:nvPicPr>
          <p:cNvPr id="4" name="Picture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6955" y="101600"/>
            <a:ext cx="3174005" cy="2377440"/>
          </a:xfrm>
          <a:prstGeom prst="rect">
            <a:avLst/>
          </a:prstGeom>
        </p:spPr>
      </p:pic>
    </p:spTree>
    <p:extLst>
      <p:ext uri="{BB962C8B-B14F-4D97-AF65-F5344CB8AC3E}">
        <p14:creationId xmlns:p14="http://schemas.microsoft.com/office/powerpoint/2010/main" val="607228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6799" y="205979"/>
            <a:ext cx="5168900" cy="643583"/>
          </a:xfrm>
        </p:spPr>
        <p:txBody>
          <a:bodyPr/>
          <a:lstStyle/>
          <a:p>
            <a:r>
              <a:rPr lang="en-US" dirty="0"/>
              <a:t>Author</a:t>
            </a:r>
          </a:p>
        </p:txBody>
      </p:sp>
      <p:sp>
        <p:nvSpPr>
          <p:cNvPr id="3" name="Content Placeholder 2"/>
          <p:cNvSpPr>
            <a:spLocks noGrp="1"/>
          </p:cNvSpPr>
          <p:nvPr>
            <p:ph idx="1"/>
          </p:nvPr>
        </p:nvSpPr>
        <p:spPr>
          <a:xfrm>
            <a:off x="0" y="1223420"/>
            <a:ext cx="9144000" cy="3819685"/>
          </a:xfrm>
        </p:spPr>
        <p:txBody>
          <a:bodyPr>
            <a:normAutofit/>
          </a:bodyPr>
          <a:lstStyle/>
          <a:p>
            <a:r>
              <a:rPr lang="en-US" dirty="0"/>
              <a:t>Issued the Proclamation of Gentile Christianity (Acts 15;22-29)</a:t>
            </a:r>
          </a:p>
          <a:p>
            <a:r>
              <a:rPr lang="en-US" dirty="0"/>
              <a:t>Mentioned in Gal 2:12</a:t>
            </a:r>
          </a:p>
          <a:p>
            <a:r>
              <a:rPr lang="en-US" dirty="0"/>
              <a:t>Paul first visited him going to Jerusalem for last time (Acts 21:17-26)</a:t>
            </a:r>
          </a:p>
          <a:p>
            <a:r>
              <a:rPr lang="en-US" dirty="0"/>
              <a:t>James was married (I Cor 9:5)</a:t>
            </a:r>
          </a:p>
          <a:p>
            <a:r>
              <a:rPr lang="en-US" dirty="0"/>
              <a:t>Martyred by stoning in A.D. 62.</a:t>
            </a:r>
          </a:p>
          <a:p>
            <a:pPr lvl="1"/>
            <a:r>
              <a:rPr lang="en-US" dirty="0"/>
              <a:t>Josephus records his death by </a:t>
            </a:r>
            <a:r>
              <a:rPr lang="en-US" dirty="0" err="1"/>
              <a:t>Ananus</a:t>
            </a:r>
            <a:r>
              <a:rPr lang="en-US" dirty="0"/>
              <a:t> (son of </a:t>
            </a:r>
            <a:r>
              <a:rPr lang="en-US" dirty="0" err="1"/>
              <a:t>Annas</a:t>
            </a:r>
            <a:r>
              <a:rPr lang="en-US" dirty="0"/>
              <a:t>) in 20:9:1</a:t>
            </a:r>
          </a:p>
          <a:p>
            <a:pPr lvl="1"/>
            <a:r>
              <a:rPr lang="en-US" dirty="0"/>
              <a:t>Josephus records this as a reason the temple was destroyed in 70 A.D.</a:t>
            </a:r>
          </a:p>
        </p:txBody>
      </p:sp>
    </p:spTree>
    <p:extLst>
      <p:ext uri="{BB962C8B-B14F-4D97-AF65-F5344CB8AC3E}">
        <p14:creationId xmlns:p14="http://schemas.microsoft.com/office/powerpoint/2010/main" val="3783195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Literary Letter</a:t>
            </a:r>
          </a:p>
        </p:txBody>
      </p:sp>
      <p:sp>
        <p:nvSpPr>
          <p:cNvPr id="3" name="Content Placeholder 2"/>
          <p:cNvSpPr>
            <a:spLocks noGrp="1"/>
          </p:cNvSpPr>
          <p:nvPr>
            <p:ph idx="1"/>
          </p:nvPr>
        </p:nvSpPr>
        <p:spPr>
          <a:xfrm>
            <a:off x="368977" y="1423874"/>
            <a:ext cx="8495071" cy="3719626"/>
          </a:xfrm>
        </p:spPr>
        <p:txBody>
          <a:bodyPr>
            <a:normAutofit/>
          </a:bodyPr>
          <a:lstStyle/>
          <a:p>
            <a:r>
              <a:rPr lang="en-US" dirty="0"/>
              <a:t>Not a personal letter, or written to a specific location</a:t>
            </a:r>
          </a:p>
          <a:p>
            <a:r>
              <a:rPr lang="en-US" dirty="0"/>
              <a:t>Perhaps a sermon to be read aloud</a:t>
            </a:r>
          </a:p>
          <a:p>
            <a:r>
              <a:rPr lang="en-US" dirty="0"/>
              <a:t>Written in excellent Greek, best Greek in New Testament</a:t>
            </a:r>
          </a:p>
          <a:p>
            <a:r>
              <a:rPr lang="en-US" dirty="0"/>
              <a:t>Similar in form to I Peter and I John</a:t>
            </a:r>
          </a:p>
          <a:p>
            <a:r>
              <a:rPr lang="en-US" dirty="0"/>
              <a:t>Contains many sayings common to what Jesus said, especially the Sermon on the Mount.</a:t>
            </a:r>
          </a:p>
          <a:p>
            <a:pPr marL="457200" lvl="1" indent="0">
              <a:buNone/>
            </a:pPr>
            <a:endParaRPr lang="en-US" dirty="0"/>
          </a:p>
        </p:txBody>
      </p:sp>
    </p:spTree>
    <p:extLst>
      <p:ext uri="{BB962C8B-B14F-4D97-AF65-F5344CB8AC3E}">
        <p14:creationId xmlns:p14="http://schemas.microsoft.com/office/powerpoint/2010/main" val="2610744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Audience</a:t>
            </a:r>
          </a:p>
        </p:txBody>
      </p:sp>
      <p:sp>
        <p:nvSpPr>
          <p:cNvPr id="3" name="Content Placeholder 2"/>
          <p:cNvSpPr>
            <a:spLocks noGrp="1"/>
          </p:cNvSpPr>
          <p:nvPr>
            <p:ph idx="1"/>
          </p:nvPr>
        </p:nvSpPr>
        <p:spPr>
          <a:xfrm>
            <a:off x="111760" y="1330960"/>
            <a:ext cx="9032239" cy="3812540"/>
          </a:xfrm>
        </p:spPr>
        <p:txBody>
          <a:bodyPr>
            <a:normAutofit fontScale="92500" lnSpcReduction="10000"/>
          </a:bodyPr>
          <a:lstStyle/>
          <a:p>
            <a:pPr>
              <a:lnSpc>
                <a:spcPct val="70000"/>
              </a:lnSpc>
            </a:pPr>
            <a:r>
              <a:rPr lang="en-US" dirty="0"/>
              <a:t>Jewish Believers in the diaspora (scattered abroad)</a:t>
            </a:r>
          </a:p>
          <a:p>
            <a:pPr lvl="1">
              <a:lnSpc>
                <a:spcPct val="90000"/>
              </a:lnSpc>
            </a:pPr>
            <a:r>
              <a:rPr lang="en-US" dirty="0"/>
              <a:t>Writing to the 12 tribes indicates no tribes were “lost”.</a:t>
            </a:r>
          </a:p>
          <a:p>
            <a:pPr>
              <a:lnSpc>
                <a:spcPct val="90000"/>
              </a:lnSpc>
            </a:pPr>
            <a:r>
              <a:rPr lang="en-US" dirty="0"/>
              <a:t>James, Hebrews, I &amp; II Peter, and Jude written to Messianic Jews</a:t>
            </a:r>
          </a:p>
          <a:p>
            <a:pPr>
              <a:lnSpc>
                <a:spcPct val="70000"/>
              </a:lnSpc>
            </a:pPr>
            <a:r>
              <a:rPr lang="en-US" dirty="0"/>
              <a:t>Probably the first written New Testament Book</a:t>
            </a:r>
          </a:p>
          <a:p>
            <a:pPr lvl="1"/>
            <a:r>
              <a:rPr lang="en-US" dirty="0"/>
              <a:t>44 - 48 AD or earlier?   (Perhaps before Paul’s conversion)</a:t>
            </a:r>
          </a:p>
          <a:p>
            <a:pPr lvl="1"/>
            <a:r>
              <a:rPr lang="en-US" dirty="0"/>
              <a:t>Perhaps written before Jerusalem Council in Acts 15</a:t>
            </a:r>
          </a:p>
          <a:p>
            <a:pPr lvl="1"/>
            <a:r>
              <a:rPr lang="en-US" dirty="0"/>
              <a:t>High respect for the Law (Mosaic Covenant)</a:t>
            </a:r>
          </a:p>
          <a:p>
            <a:pPr lvl="1"/>
            <a:r>
              <a:rPr lang="en-US" dirty="0"/>
              <a:t>Jesus only mentioned by name twice.</a:t>
            </a:r>
          </a:p>
          <a:p>
            <a:r>
              <a:rPr lang="en-US" dirty="0"/>
              <a:t>Somewhat surprising that a Galillean (James) would use such good Greek for a Greek-speaking Jewish audience</a:t>
            </a:r>
          </a:p>
        </p:txBody>
      </p:sp>
    </p:spTree>
    <p:extLst>
      <p:ext uri="{BB962C8B-B14F-4D97-AF65-F5344CB8AC3E}">
        <p14:creationId xmlns:p14="http://schemas.microsoft.com/office/powerpoint/2010/main" val="2089734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Themes</a:t>
            </a:r>
          </a:p>
        </p:txBody>
      </p:sp>
      <p:sp>
        <p:nvSpPr>
          <p:cNvPr id="3" name="Content Placeholder 2"/>
          <p:cNvSpPr>
            <a:spLocks noGrp="1"/>
          </p:cNvSpPr>
          <p:nvPr>
            <p:ph idx="1"/>
          </p:nvPr>
        </p:nvSpPr>
        <p:spPr>
          <a:xfrm>
            <a:off x="101601" y="1317768"/>
            <a:ext cx="8762448" cy="3467914"/>
          </a:xfrm>
        </p:spPr>
        <p:txBody>
          <a:bodyPr/>
          <a:lstStyle/>
          <a:p>
            <a:r>
              <a:rPr lang="en-US" dirty="0"/>
              <a:t>Believers must commit themselves wholeheartedly to their God, who demands absolute allegiance.</a:t>
            </a:r>
          </a:p>
          <a:p>
            <a:pPr lvl="1">
              <a:buFont typeface="+mj-lt"/>
              <a:buAutoNum type="arabicPeriod"/>
            </a:pPr>
            <a:r>
              <a:rPr lang="en-US" dirty="0"/>
              <a:t>Encouragement for believers, who are suffering trials.</a:t>
            </a:r>
          </a:p>
          <a:p>
            <a:pPr lvl="1">
              <a:buFont typeface="+mj-lt"/>
              <a:buAutoNum type="arabicPeriod"/>
            </a:pPr>
            <a:r>
              <a:rPr lang="en-US" dirty="0"/>
              <a:t>God’s perspective on wealth and poverty.</a:t>
            </a:r>
          </a:p>
          <a:p>
            <a:pPr lvl="1">
              <a:buFont typeface="+mj-lt"/>
              <a:buAutoNum type="arabicPeriod"/>
            </a:pPr>
            <a:r>
              <a:rPr lang="en-US" dirty="0"/>
              <a:t>The need for biblical faith to always show itself in good works.</a:t>
            </a:r>
          </a:p>
        </p:txBody>
      </p:sp>
    </p:spTree>
    <p:extLst>
      <p:ext uri="{BB962C8B-B14F-4D97-AF65-F5344CB8AC3E}">
        <p14:creationId xmlns:p14="http://schemas.microsoft.com/office/powerpoint/2010/main" val="401513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Theme</a:t>
            </a:r>
          </a:p>
        </p:txBody>
      </p:sp>
      <p:sp>
        <p:nvSpPr>
          <p:cNvPr id="3" name="Content Placeholder 2"/>
          <p:cNvSpPr>
            <a:spLocks noGrp="1"/>
          </p:cNvSpPr>
          <p:nvPr>
            <p:ph idx="1"/>
          </p:nvPr>
        </p:nvSpPr>
        <p:spPr>
          <a:xfrm>
            <a:off x="142241" y="1327928"/>
            <a:ext cx="8721808" cy="3467914"/>
          </a:xfrm>
        </p:spPr>
        <p:txBody>
          <a:bodyPr/>
          <a:lstStyle/>
          <a:p>
            <a:r>
              <a:rPr lang="en-US" dirty="0"/>
              <a:t>“The proving of your faith” (James 1:3)  (</a:t>
            </a:r>
            <a:r>
              <a:rPr lang="en-US" dirty="0" err="1"/>
              <a:t>Fruchtenbaum</a:t>
            </a:r>
            <a:r>
              <a:rPr lang="en-US" dirty="0"/>
              <a:t>)</a:t>
            </a:r>
          </a:p>
          <a:p>
            <a:pPr lvl="1">
              <a:buFont typeface="+mj-lt"/>
              <a:buAutoNum type="arabicPeriod"/>
            </a:pPr>
            <a:r>
              <a:rPr lang="en-US" dirty="0"/>
              <a:t>Tested by response to God’s Word (1:19-27)</a:t>
            </a:r>
          </a:p>
          <a:p>
            <a:pPr lvl="1">
              <a:buFont typeface="+mj-lt"/>
              <a:buAutoNum type="arabicPeriod"/>
            </a:pPr>
            <a:r>
              <a:rPr lang="en-US" dirty="0"/>
              <a:t>Tested by response to social distinctions (2:1-13)</a:t>
            </a:r>
          </a:p>
          <a:p>
            <a:pPr lvl="1">
              <a:buFont typeface="+mj-lt"/>
              <a:buAutoNum type="arabicPeriod"/>
            </a:pPr>
            <a:r>
              <a:rPr lang="en-US" dirty="0"/>
              <a:t>Tested by its production of works (2:14-26)</a:t>
            </a:r>
          </a:p>
          <a:p>
            <a:pPr lvl="1">
              <a:buFont typeface="+mj-lt"/>
              <a:buAutoNum type="arabicPeriod"/>
            </a:pPr>
            <a:r>
              <a:rPr lang="en-US" dirty="0"/>
              <a:t>Tested by developing self-control (3:1-18)</a:t>
            </a:r>
          </a:p>
          <a:p>
            <a:pPr lvl="1">
              <a:buFont typeface="+mj-lt"/>
              <a:buAutoNum type="arabicPeriod"/>
            </a:pPr>
            <a:r>
              <a:rPr lang="en-US" dirty="0"/>
              <a:t>Tested by reaction to world and worldliness (4:1-5:12)</a:t>
            </a:r>
          </a:p>
          <a:p>
            <a:pPr lvl="1">
              <a:buFont typeface="+mj-lt"/>
              <a:buAutoNum type="arabicPeriod"/>
            </a:pPr>
            <a:r>
              <a:rPr lang="en-US" dirty="0"/>
              <a:t>Tested by how it always resorts to prayer (5:19-20)</a:t>
            </a:r>
          </a:p>
        </p:txBody>
      </p:sp>
    </p:spTree>
    <p:extLst>
      <p:ext uri="{BB962C8B-B14F-4D97-AF65-F5344CB8AC3E}">
        <p14:creationId xmlns:p14="http://schemas.microsoft.com/office/powerpoint/2010/main" val="1239035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Characteristics of James</a:t>
            </a:r>
          </a:p>
        </p:txBody>
      </p:sp>
      <p:sp>
        <p:nvSpPr>
          <p:cNvPr id="3" name="Content Placeholder 2"/>
          <p:cNvSpPr>
            <a:spLocks noGrp="1"/>
          </p:cNvSpPr>
          <p:nvPr>
            <p:ph idx="1"/>
          </p:nvPr>
        </p:nvSpPr>
        <p:spPr>
          <a:xfrm>
            <a:off x="368977" y="1317767"/>
            <a:ext cx="8495071" cy="3725337"/>
          </a:xfrm>
        </p:spPr>
        <p:txBody>
          <a:bodyPr>
            <a:normAutofit fontScale="92500"/>
          </a:bodyPr>
          <a:lstStyle/>
          <a:p>
            <a:r>
              <a:rPr lang="en-US" dirty="0" err="1"/>
              <a:t>Fruchtenbaum</a:t>
            </a:r>
            <a:r>
              <a:rPr lang="en-US" dirty="0"/>
              <a:t> see 5 distinct characteristics in James</a:t>
            </a:r>
          </a:p>
          <a:p>
            <a:pPr>
              <a:buFont typeface="+mj-lt"/>
              <a:buAutoNum type="arabicPeriod"/>
            </a:pPr>
            <a:r>
              <a:rPr lang="en-US" dirty="0"/>
              <a:t>Oldest book in the New Testament with undeveloped theology</a:t>
            </a:r>
          </a:p>
          <a:p>
            <a:pPr>
              <a:buFont typeface="+mj-lt"/>
              <a:buAutoNum type="arabicPeriod"/>
            </a:pPr>
            <a:r>
              <a:rPr lang="en-US" dirty="0"/>
              <a:t>Emphasizes practical theology</a:t>
            </a:r>
          </a:p>
          <a:p>
            <a:pPr>
              <a:buFont typeface="+mj-lt"/>
              <a:buAutoNum type="arabicPeriod"/>
            </a:pPr>
            <a:r>
              <a:rPr lang="en-US" dirty="0"/>
              <a:t>Most authoritative book (54 imperatives out of 108 verses)</a:t>
            </a:r>
          </a:p>
          <a:p>
            <a:pPr>
              <a:buFont typeface="+mj-lt"/>
              <a:buAutoNum type="arabicPeriod"/>
            </a:pPr>
            <a:r>
              <a:rPr lang="en-US" dirty="0"/>
              <a:t>Almost no development of Christology</a:t>
            </a:r>
          </a:p>
          <a:p>
            <a:pPr>
              <a:buFont typeface="+mj-lt"/>
              <a:buAutoNum type="arabicPeriod"/>
            </a:pPr>
            <a:r>
              <a:rPr lang="en-US" dirty="0"/>
              <a:t>Reveals nature of early Messianic Jewish Movement</a:t>
            </a:r>
          </a:p>
          <a:p>
            <a:pPr lvl="1"/>
            <a:r>
              <a:rPr lang="en-US" dirty="0"/>
              <a:t>Before revelations of God to Paul</a:t>
            </a:r>
          </a:p>
          <a:p>
            <a:endParaRPr lang="en-US" dirty="0"/>
          </a:p>
        </p:txBody>
      </p:sp>
    </p:spTree>
    <p:extLst>
      <p:ext uri="{BB962C8B-B14F-4D97-AF65-F5344CB8AC3E}">
        <p14:creationId xmlns:p14="http://schemas.microsoft.com/office/powerpoint/2010/main" val="644631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067" y="1"/>
            <a:ext cx="6274973" cy="579025"/>
          </a:xfrm>
        </p:spPr>
        <p:txBody>
          <a:bodyPr/>
          <a:lstStyle/>
          <a:p>
            <a:r>
              <a:rPr lang="en-US" sz="3200" dirty="0"/>
              <a:t>Sermon on the Mount Similarities</a:t>
            </a:r>
          </a:p>
        </p:txBody>
      </p:sp>
      <p:graphicFrame>
        <p:nvGraphicFramePr>
          <p:cNvPr id="4" name="Table 3"/>
          <p:cNvGraphicFramePr>
            <a:graphicFrameLocks noGrp="1"/>
          </p:cNvGraphicFramePr>
          <p:nvPr>
            <p:extLst>
              <p:ext uri="{D42A27DB-BD31-4B8C-83A1-F6EECF244321}">
                <p14:modId xmlns:p14="http://schemas.microsoft.com/office/powerpoint/2010/main" val="752784075"/>
              </p:ext>
            </p:extLst>
          </p:nvPr>
        </p:nvGraphicFramePr>
        <p:xfrm>
          <a:off x="384799" y="579026"/>
          <a:ext cx="3873224" cy="4389120"/>
        </p:xfrm>
        <a:graphic>
          <a:graphicData uri="http://schemas.openxmlformats.org/drawingml/2006/table">
            <a:tbl>
              <a:tblPr firstRow="1" bandRow="1">
                <a:tableStyleId>{5C22544A-7EE6-4342-B048-85BDC9FD1C3A}</a:tableStyleId>
              </a:tblPr>
              <a:tblGrid>
                <a:gridCol w="1936612">
                  <a:extLst>
                    <a:ext uri="{9D8B030D-6E8A-4147-A177-3AD203B41FA5}">
                      <a16:colId xmlns:a16="http://schemas.microsoft.com/office/drawing/2014/main" val="20000"/>
                    </a:ext>
                  </a:extLst>
                </a:gridCol>
                <a:gridCol w="1936612">
                  <a:extLst>
                    <a:ext uri="{9D8B030D-6E8A-4147-A177-3AD203B41FA5}">
                      <a16:colId xmlns:a16="http://schemas.microsoft.com/office/drawing/2014/main" val="20001"/>
                    </a:ext>
                  </a:extLst>
                </a:gridCol>
              </a:tblGrid>
              <a:tr h="337215">
                <a:tc>
                  <a:txBody>
                    <a:bodyPr/>
                    <a:lstStyle/>
                    <a:p>
                      <a:r>
                        <a:rPr lang="en-US" dirty="0"/>
                        <a:t>James</a:t>
                      </a:r>
                    </a:p>
                  </a:txBody>
                  <a:tcPr/>
                </a:tc>
                <a:tc>
                  <a:txBody>
                    <a:bodyPr/>
                    <a:lstStyle/>
                    <a:p>
                      <a:r>
                        <a:rPr lang="en-US" dirty="0"/>
                        <a:t>Matthew</a:t>
                      </a:r>
                    </a:p>
                  </a:txBody>
                  <a:tcPr/>
                </a:tc>
                <a:extLst>
                  <a:ext uri="{0D108BD9-81ED-4DB2-BD59-A6C34878D82A}">
                    <a16:rowId xmlns:a16="http://schemas.microsoft.com/office/drawing/2014/main" val="10000"/>
                  </a:ext>
                </a:extLst>
              </a:tr>
              <a:tr h="337215">
                <a:tc>
                  <a:txBody>
                    <a:bodyPr/>
                    <a:lstStyle/>
                    <a:p>
                      <a:r>
                        <a:rPr lang="en-US" dirty="0"/>
                        <a:t>1:2</a:t>
                      </a:r>
                    </a:p>
                  </a:txBody>
                  <a:tcPr/>
                </a:tc>
                <a:tc>
                  <a:txBody>
                    <a:bodyPr/>
                    <a:lstStyle/>
                    <a:p>
                      <a:r>
                        <a:rPr lang="en-US" dirty="0"/>
                        <a:t>5:10-12</a:t>
                      </a:r>
                    </a:p>
                  </a:txBody>
                  <a:tcPr/>
                </a:tc>
                <a:extLst>
                  <a:ext uri="{0D108BD9-81ED-4DB2-BD59-A6C34878D82A}">
                    <a16:rowId xmlns:a16="http://schemas.microsoft.com/office/drawing/2014/main" val="10001"/>
                  </a:ext>
                </a:extLst>
              </a:tr>
              <a:tr h="337215">
                <a:tc>
                  <a:txBody>
                    <a:bodyPr/>
                    <a:lstStyle/>
                    <a:p>
                      <a:r>
                        <a:rPr lang="en-US" dirty="0"/>
                        <a:t>1:4</a:t>
                      </a:r>
                    </a:p>
                  </a:txBody>
                  <a:tcPr/>
                </a:tc>
                <a:tc>
                  <a:txBody>
                    <a:bodyPr/>
                    <a:lstStyle/>
                    <a:p>
                      <a:r>
                        <a:rPr lang="en-US" dirty="0"/>
                        <a:t>5:48</a:t>
                      </a:r>
                    </a:p>
                  </a:txBody>
                  <a:tcPr/>
                </a:tc>
                <a:extLst>
                  <a:ext uri="{0D108BD9-81ED-4DB2-BD59-A6C34878D82A}">
                    <a16:rowId xmlns:a16="http://schemas.microsoft.com/office/drawing/2014/main" val="10002"/>
                  </a:ext>
                </a:extLst>
              </a:tr>
              <a:tr h="337215">
                <a:tc>
                  <a:txBody>
                    <a:bodyPr/>
                    <a:lstStyle/>
                    <a:p>
                      <a:r>
                        <a:rPr lang="en-US" dirty="0"/>
                        <a:t>1:5</a:t>
                      </a:r>
                    </a:p>
                  </a:txBody>
                  <a:tcPr/>
                </a:tc>
                <a:tc>
                  <a:txBody>
                    <a:bodyPr/>
                    <a:lstStyle/>
                    <a:p>
                      <a:r>
                        <a:rPr lang="en-US" dirty="0"/>
                        <a:t>7:7</a:t>
                      </a:r>
                    </a:p>
                  </a:txBody>
                  <a:tcPr/>
                </a:tc>
                <a:extLst>
                  <a:ext uri="{0D108BD9-81ED-4DB2-BD59-A6C34878D82A}">
                    <a16:rowId xmlns:a16="http://schemas.microsoft.com/office/drawing/2014/main" val="10003"/>
                  </a:ext>
                </a:extLst>
              </a:tr>
              <a:tr h="337215">
                <a:tc>
                  <a:txBody>
                    <a:bodyPr/>
                    <a:lstStyle/>
                    <a:p>
                      <a:r>
                        <a:rPr lang="en-US" dirty="0"/>
                        <a:t>1:22</a:t>
                      </a:r>
                    </a:p>
                  </a:txBody>
                  <a:tcPr/>
                </a:tc>
                <a:tc>
                  <a:txBody>
                    <a:bodyPr/>
                    <a:lstStyle/>
                    <a:p>
                      <a:r>
                        <a:rPr lang="en-US" dirty="0"/>
                        <a:t>7:24, 27</a:t>
                      </a:r>
                    </a:p>
                  </a:txBody>
                  <a:tcPr/>
                </a:tc>
                <a:extLst>
                  <a:ext uri="{0D108BD9-81ED-4DB2-BD59-A6C34878D82A}">
                    <a16:rowId xmlns:a16="http://schemas.microsoft.com/office/drawing/2014/main" val="10004"/>
                  </a:ext>
                </a:extLst>
              </a:tr>
              <a:tr h="337215">
                <a:tc>
                  <a:txBody>
                    <a:bodyPr/>
                    <a:lstStyle/>
                    <a:p>
                      <a:r>
                        <a:rPr lang="en-US" dirty="0"/>
                        <a:t>2:14</a:t>
                      </a:r>
                    </a:p>
                  </a:txBody>
                  <a:tcPr/>
                </a:tc>
                <a:tc>
                  <a:txBody>
                    <a:bodyPr/>
                    <a:lstStyle/>
                    <a:p>
                      <a:r>
                        <a:rPr lang="en-US" dirty="0"/>
                        <a:t>7:21-23</a:t>
                      </a:r>
                    </a:p>
                  </a:txBody>
                  <a:tcPr/>
                </a:tc>
                <a:extLst>
                  <a:ext uri="{0D108BD9-81ED-4DB2-BD59-A6C34878D82A}">
                    <a16:rowId xmlns:a16="http://schemas.microsoft.com/office/drawing/2014/main" val="10005"/>
                  </a:ext>
                </a:extLst>
              </a:tr>
              <a:tr h="337215">
                <a:tc>
                  <a:txBody>
                    <a:bodyPr/>
                    <a:lstStyle/>
                    <a:p>
                      <a:r>
                        <a:rPr lang="en-US" dirty="0"/>
                        <a:t>3:12</a:t>
                      </a:r>
                    </a:p>
                  </a:txBody>
                  <a:tcPr/>
                </a:tc>
                <a:tc>
                  <a:txBody>
                    <a:bodyPr/>
                    <a:lstStyle/>
                    <a:p>
                      <a:r>
                        <a:rPr lang="en-US" dirty="0"/>
                        <a:t>7:16-20</a:t>
                      </a:r>
                    </a:p>
                  </a:txBody>
                  <a:tcPr/>
                </a:tc>
                <a:extLst>
                  <a:ext uri="{0D108BD9-81ED-4DB2-BD59-A6C34878D82A}">
                    <a16:rowId xmlns:a16="http://schemas.microsoft.com/office/drawing/2014/main" val="10006"/>
                  </a:ext>
                </a:extLst>
              </a:tr>
              <a:tr h="337215">
                <a:tc>
                  <a:txBody>
                    <a:bodyPr/>
                    <a:lstStyle/>
                    <a:p>
                      <a:r>
                        <a:rPr lang="en-US" dirty="0"/>
                        <a:t>3:17-18</a:t>
                      </a:r>
                    </a:p>
                  </a:txBody>
                  <a:tcPr/>
                </a:tc>
                <a:tc>
                  <a:txBody>
                    <a:bodyPr/>
                    <a:lstStyle/>
                    <a:p>
                      <a:r>
                        <a:rPr lang="en-US" dirty="0"/>
                        <a:t>5:9</a:t>
                      </a:r>
                    </a:p>
                  </a:txBody>
                  <a:tcPr/>
                </a:tc>
                <a:extLst>
                  <a:ext uri="{0D108BD9-81ED-4DB2-BD59-A6C34878D82A}">
                    <a16:rowId xmlns:a16="http://schemas.microsoft.com/office/drawing/2014/main" val="10007"/>
                  </a:ext>
                </a:extLst>
              </a:tr>
              <a:tr h="337215">
                <a:tc>
                  <a:txBody>
                    <a:bodyPr/>
                    <a:lstStyle/>
                    <a:p>
                      <a:r>
                        <a:rPr lang="en-US" dirty="0"/>
                        <a:t>4:4</a:t>
                      </a:r>
                    </a:p>
                  </a:txBody>
                  <a:tcPr/>
                </a:tc>
                <a:tc>
                  <a:txBody>
                    <a:bodyPr/>
                    <a:lstStyle/>
                    <a:p>
                      <a:r>
                        <a:rPr lang="en-US" dirty="0"/>
                        <a:t>6:24</a:t>
                      </a:r>
                    </a:p>
                  </a:txBody>
                  <a:tcPr/>
                </a:tc>
                <a:extLst>
                  <a:ext uri="{0D108BD9-81ED-4DB2-BD59-A6C34878D82A}">
                    <a16:rowId xmlns:a16="http://schemas.microsoft.com/office/drawing/2014/main" val="10008"/>
                  </a:ext>
                </a:extLst>
              </a:tr>
              <a:tr h="337215">
                <a:tc>
                  <a:txBody>
                    <a:bodyPr/>
                    <a:lstStyle/>
                    <a:p>
                      <a:r>
                        <a:rPr lang="en-US" dirty="0"/>
                        <a:t>4:11-12</a:t>
                      </a:r>
                    </a:p>
                  </a:txBody>
                  <a:tcPr/>
                </a:tc>
                <a:tc>
                  <a:txBody>
                    <a:bodyPr/>
                    <a:lstStyle/>
                    <a:p>
                      <a:r>
                        <a:rPr lang="en-US" dirty="0"/>
                        <a:t>7:1</a:t>
                      </a:r>
                    </a:p>
                  </a:txBody>
                  <a:tcPr/>
                </a:tc>
                <a:extLst>
                  <a:ext uri="{0D108BD9-81ED-4DB2-BD59-A6C34878D82A}">
                    <a16:rowId xmlns:a16="http://schemas.microsoft.com/office/drawing/2014/main" val="10009"/>
                  </a:ext>
                </a:extLst>
              </a:tr>
              <a:tr h="337215">
                <a:tc>
                  <a:txBody>
                    <a:bodyPr/>
                    <a:lstStyle/>
                    <a:p>
                      <a:r>
                        <a:rPr lang="en-US" dirty="0"/>
                        <a:t>5:10</a:t>
                      </a:r>
                    </a:p>
                  </a:txBody>
                  <a:tcPr/>
                </a:tc>
                <a:tc>
                  <a:txBody>
                    <a:bodyPr/>
                    <a:lstStyle/>
                    <a:p>
                      <a:r>
                        <a:rPr lang="en-US" dirty="0"/>
                        <a:t>5:12</a:t>
                      </a:r>
                    </a:p>
                  </a:txBody>
                  <a:tcPr/>
                </a:tc>
                <a:extLst>
                  <a:ext uri="{0D108BD9-81ED-4DB2-BD59-A6C34878D82A}">
                    <a16:rowId xmlns:a16="http://schemas.microsoft.com/office/drawing/2014/main" val="10010"/>
                  </a:ext>
                </a:extLst>
              </a:tr>
              <a:tr h="337215">
                <a:tc>
                  <a:txBody>
                    <a:bodyPr/>
                    <a:lstStyle/>
                    <a:p>
                      <a:r>
                        <a:rPr lang="en-US" dirty="0"/>
                        <a:t>5:12</a:t>
                      </a:r>
                    </a:p>
                  </a:txBody>
                  <a:tcPr/>
                </a:tc>
                <a:tc>
                  <a:txBody>
                    <a:bodyPr/>
                    <a:lstStyle/>
                    <a:p>
                      <a:r>
                        <a:rPr lang="en-US" dirty="0"/>
                        <a:t>5:34-37</a:t>
                      </a: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829056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37877"/>
            <a:ext cx="8001000" cy="643583"/>
          </a:xfrm>
        </p:spPr>
        <p:txBody>
          <a:bodyPr/>
          <a:lstStyle/>
          <a:p>
            <a:r>
              <a:rPr lang="en-US" dirty="0"/>
              <a:t>Martin Luther on James</a:t>
            </a:r>
          </a:p>
        </p:txBody>
      </p:sp>
      <p:sp>
        <p:nvSpPr>
          <p:cNvPr id="4" name="TextBox 3"/>
          <p:cNvSpPr txBox="1"/>
          <p:nvPr/>
        </p:nvSpPr>
        <p:spPr>
          <a:xfrm>
            <a:off x="270795" y="619185"/>
            <a:ext cx="8656102" cy="4524315"/>
          </a:xfrm>
          <a:prstGeom prst="rect">
            <a:avLst/>
          </a:prstGeom>
          <a:noFill/>
        </p:spPr>
        <p:txBody>
          <a:bodyPr wrap="square" rtlCol="0">
            <a:spAutoFit/>
          </a:bodyPr>
          <a:lstStyle/>
          <a:p>
            <a:r>
              <a:rPr lang="en-US" sz="2400" dirty="0"/>
              <a:t>“Saint John’s gospel and his first letter, Saint Paul’s letters, especially those to the Romans, Galatians, Ephesians, and Saint Peter’s first letter – these are the books that show Christ to you and teach you everything needed and blessed for you to know even though you never see or hear any other book or doctrine.  Therefore Saint James’s letter is a right-strawy epistle in comparison with them, for it has no gospel character in it.  Therefore I will not have it in my Bible in the number of the proper chief books, but do not intend by this to forbid anyone to place and exalt it as he pleases, for there is many a good saying in it” (Martin Luther in the introduction to the first edition of his German New Testament, September 1522).</a:t>
            </a:r>
          </a:p>
        </p:txBody>
      </p:sp>
    </p:spTree>
    <p:extLst>
      <p:ext uri="{BB962C8B-B14F-4D97-AF65-F5344CB8AC3E}">
        <p14:creationId xmlns:p14="http://schemas.microsoft.com/office/powerpoint/2010/main" val="2347550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261" y="37877"/>
            <a:ext cx="7291906" cy="643583"/>
          </a:xfrm>
        </p:spPr>
        <p:txBody>
          <a:bodyPr/>
          <a:lstStyle/>
          <a:p>
            <a:r>
              <a:rPr lang="en-US" dirty="0"/>
              <a:t>Martin Luther on James</a:t>
            </a:r>
          </a:p>
        </p:txBody>
      </p:sp>
      <p:sp>
        <p:nvSpPr>
          <p:cNvPr id="4" name="TextBox 3"/>
          <p:cNvSpPr txBox="1"/>
          <p:nvPr/>
        </p:nvSpPr>
        <p:spPr>
          <a:xfrm>
            <a:off x="164962" y="2249018"/>
            <a:ext cx="8656102" cy="2677656"/>
          </a:xfrm>
          <a:prstGeom prst="rect">
            <a:avLst/>
          </a:prstGeom>
          <a:noFill/>
        </p:spPr>
        <p:txBody>
          <a:bodyPr wrap="square" rtlCol="0">
            <a:spAutoFit/>
          </a:bodyPr>
          <a:lstStyle/>
          <a:p>
            <a:r>
              <a:rPr lang="en-US" sz="2400" dirty="0"/>
              <a:t>“Therefore Saint James’s letter is a right-strawy epistle in comparison with them, for it has no gospel character in it.  Therefore I will not have it in my Bible in the number of the proper chief books, but do not intend by this to forbid anyone to place and exalt it as he pleases, for there is many a good saying in it” (Martin Luther in the introduction to the first edition of his German New Testament, September 1522).</a:t>
            </a:r>
          </a:p>
        </p:txBody>
      </p:sp>
      <p:pic>
        <p:nvPicPr>
          <p:cNvPr id="3" name="Picture 2" descr="TakeTha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5259" y="446008"/>
            <a:ext cx="6379882" cy="1803010"/>
          </a:xfrm>
          <a:prstGeom prst="rect">
            <a:avLst/>
          </a:prstGeom>
        </p:spPr>
      </p:pic>
    </p:spTree>
    <p:extLst>
      <p:ext uri="{BB962C8B-B14F-4D97-AF65-F5344CB8AC3E}">
        <p14:creationId xmlns:p14="http://schemas.microsoft.com/office/powerpoint/2010/main" val="2155548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Theology</a:t>
            </a:r>
          </a:p>
        </p:txBody>
      </p:sp>
      <p:sp>
        <p:nvSpPr>
          <p:cNvPr id="3" name="Content Placeholder 2"/>
          <p:cNvSpPr>
            <a:spLocks noGrp="1"/>
          </p:cNvSpPr>
          <p:nvPr>
            <p:ph idx="1"/>
          </p:nvPr>
        </p:nvSpPr>
        <p:spPr>
          <a:xfrm>
            <a:off x="368977" y="1354167"/>
            <a:ext cx="8495071" cy="3707616"/>
          </a:xfrm>
        </p:spPr>
        <p:txBody>
          <a:bodyPr>
            <a:normAutofit/>
          </a:bodyPr>
          <a:lstStyle/>
          <a:p>
            <a:pPr>
              <a:lnSpc>
                <a:spcPct val="80000"/>
              </a:lnSpc>
            </a:pPr>
            <a:r>
              <a:rPr lang="en-US" dirty="0">
                <a:hlinkClick r:id="rId2" action="ppaction://hlinksldjump"/>
              </a:rPr>
              <a:t>Suffering / Testing in Judaism</a:t>
            </a:r>
            <a:endParaRPr lang="en-US" dirty="0"/>
          </a:p>
          <a:p>
            <a:pPr>
              <a:lnSpc>
                <a:spcPct val="80000"/>
              </a:lnSpc>
            </a:pPr>
            <a:r>
              <a:rPr lang="en-US" dirty="0">
                <a:hlinkClick r:id="rId3" action="ppaction://hlinksldjump"/>
              </a:rPr>
              <a:t>Eschatology</a:t>
            </a:r>
            <a:endParaRPr lang="en-US" dirty="0"/>
          </a:p>
          <a:p>
            <a:pPr>
              <a:lnSpc>
                <a:spcPct val="80000"/>
              </a:lnSpc>
            </a:pPr>
            <a:r>
              <a:rPr lang="en-US" dirty="0">
                <a:hlinkClick r:id="rId4" action="ppaction://hlinksldjump"/>
              </a:rPr>
              <a:t>Christology</a:t>
            </a:r>
            <a:endParaRPr lang="en-US" dirty="0"/>
          </a:p>
          <a:p>
            <a:pPr>
              <a:lnSpc>
                <a:spcPct val="80000"/>
              </a:lnSpc>
            </a:pPr>
            <a:r>
              <a:rPr lang="en-US" dirty="0">
                <a:hlinkClick r:id="rId5" action="ppaction://hlinksldjump"/>
              </a:rPr>
              <a:t>Poverty – Piety</a:t>
            </a:r>
            <a:endParaRPr lang="en-US" dirty="0"/>
          </a:p>
          <a:p>
            <a:pPr>
              <a:lnSpc>
                <a:spcPct val="80000"/>
              </a:lnSpc>
            </a:pPr>
            <a:r>
              <a:rPr lang="en-US" dirty="0">
                <a:hlinkClick r:id="rId6" action="ppaction://hlinksldjump"/>
              </a:rPr>
              <a:t>Law, Grace, and Faith</a:t>
            </a:r>
            <a:endParaRPr lang="en-US" dirty="0"/>
          </a:p>
          <a:p>
            <a:pPr>
              <a:lnSpc>
                <a:spcPct val="80000"/>
              </a:lnSpc>
            </a:pPr>
            <a:r>
              <a:rPr lang="en-US" dirty="0">
                <a:hlinkClick r:id="rId7" action="ppaction://hlinksldjump"/>
              </a:rPr>
              <a:t>Wisdom</a:t>
            </a:r>
            <a:endParaRPr lang="en-US" dirty="0"/>
          </a:p>
          <a:p>
            <a:pPr>
              <a:lnSpc>
                <a:spcPct val="80000"/>
              </a:lnSpc>
            </a:pPr>
            <a:r>
              <a:rPr lang="en-US" dirty="0">
                <a:hlinkClick r:id="rId8" action="ppaction://hlinksldjump"/>
              </a:rPr>
              <a:t>Prayer</a:t>
            </a:r>
            <a:endParaRPr lang="en-US" dirty="0"/>
          </a:p>
        </p:txBody>
      </p:sp>
    </p:spTree>
    <p:extLst>
      <p:ext uri="{BB962C8B-B14F-4D97-AF65-F5344CB8AC3E}">
        <p14:creationId xmlns:p14="http://schemas.microsoft.com/office/powerpoint/2010/main" val="1581622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0" y="205979"/>
            <a:ext cx="8786830" cy="643583"/>
          </a:xfrm>
        </p:spPr>
        <p:txBody>
          <a:bodyPr/>
          <a:lstStyle/>
          <a:p>
            <a:r>
              <a:rPr lang="en-US" dirty="0"/>
              <a:t>Suffering/Testing in Judaism</a:t>
            </a:r>
          </a:p>
        </p:txBody>
      </p:sp>
      <p:sp>
        <p:nvSpPr>
          <p:cNvPr id="3" name="Content Placeholder 2"/>
          <p:cNvSpPr>
            <a:spLocks noGrp="1"/>
          </p:cNvSpPr>
          <p:nvPr>
            <p:ph idx="1"/>
          </p:nvPr>
        </p:nvSpPr>
        <p:spPr>
          <a:xfrm>
            <a:off x="168081" y="1250699"/>
            <a:ext cx="8695968" cy="3892800"/>
          </a:xfrm>
        </p:spPr>
        <p:txBody>
          <a:bodyPr>
            <a:normAutofit fontScale="92500" lnSpcReduction="10000"/>
          </a:bodyPr>
          <a:lstStyle/>
          <a:p>
            <a:r>
              <a:rPr lang="en-US" dirty="0"/>
              <a:t>Suffering is associated with sin in early Judaism.</a:t>
            </a:r>
          </a:p>
          <a:p>
            <a:r>
              <a:rPr lang="en-US" dirty="0"/>
              <a:t>In the exile period and thru the prophets, Judaism became aware that suffering is often the lot of the righteous and not sinfulness, but in spiritual realities larger than the individual.</a:t>
            </a:r>
          </a:p>
          <a:p>
            <a:pPr lvl="1"/>
            <a:r>
              <a:rPr lang="en-US" dirty="0"/>
              <a:t>If the sufferer gives in and blames God, God and he both lose.</a:t>
            </a:r>
          </a:p>
          <a:p>
            <a:pPr lvl="1"/>
            <a:r>
              <a:rPr lang="en-US" dirty="0"/>
              <a:t>If the sufferer perseveres, then God wins and the person is rewarded.</a:t>
            </a:r>
          </a:p>
          <a:p>
            <a:r>
              <a:rPr lang="en-US" dirty="0"/>
              <a:t>There were two thoughts concerning sin:</a:t>
            </a:r>
          </a:p>
          <a:p>
            <a:pPr lvl="1"/>
            <a:r>
              <a:rPr lang="en-US" dirty="0"/>
              <a:t>Sin was an internal evil impulse in individuals, and</a:t>
            </a:r>
          </a:p>
          <a:p>
            <a:pPr lvl="1"/>
            <a:r>
              <a:rPr lang="en-US" dirty="0"/>
              <a:t>Sin comes from an external source (Satan) who is in a battle with God for His people.</a:t>
            </a:r>
          </a:p>
        </p:txBody>
      </p:sp>
    </p:spTree>
    <p:extLst>
      <p:ext uri="{BB962C8B-B14F-4D97-AF65-F5344CB8AC3E}">
        <p14:creationId xmlns:p14="http://schemas.microsoft.com/office/powerpoint/2010/main" val="3998516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Eschatology</a:t>
            </a:r>
          </a:p>
        </p:txBody>
      </p:sp>
      <p:sp>
        <p:nvSpPr>
          <p:cNvPr id="3" name="Content Placeholder 2"/>
          <p:cNvSpPr>
            <a:spLocks noGrp="1"/>
          </p:cNvSpPr>
          <p:nvPr>
            <p:ph idx="1"/>
          </p:nvPr>
        </p:nvSpPr>
        <p:spPr>
          <a:xfrm>
            <a:off x="368977" y="1186063"/>
            <a:ext cx="8623284" cy="4062501"/>
          </a:xfrm>
        </p:spPr>
        <p:txBody>
          <a:bodyPr>
            <a:normAutofit/>
          </a:bodyPr>
          <a:lstStyle/>
          <a:p>
            <a:r>
              <a:rPr lang="en-US" dirty="0"/>
              <a:t>James views “the time is near” as the coming of Christ.</a:t>
            </a:r>
          </a:p>
          <a:p>
            <a:pPr lvl="1"/>
            <a:r>
              <a:rPr lang="en-US" dirty="0"/>
              <a:t>He was surely convinced that Christ would come within 10 to 20 years max (just like many Christians believe today).</a:t>
            </a:r>
          </a:p>
          <a:p>
            <a:r>
              <a:rPr lang="en-US" dirty="0"/>
              <a:t>Fruchtchtenbaum (Messianic Jewish) says James was thinking of the immanent destruction of Jerusalem in 70 AD.</a:t>
            </a:r>
          </a:p>
          <a:p>
            <a:r>
              <a:rPr lang="en-US" dirty="0"/>
              <a:t>Prophecy often has a near and a future application.</a:t>
            </a:r>
          </a:p>
          <a:p>
            <a:r>
              <a:rPr lang="en-US" dirty="0"/>
              <a:t>This creates a tension between living now and expecting His coming at any moment</a:t>
            </a:r>
          </a:p>
        </p:txBody>
      </p:sp>
    </p:spTree>
    <p:extLst>
      <p:ext uri="{BB962C8B-B14F-4D97-AF65-F5344CB8AC3E}">
        <p14:creationId xmlns:p14="http://schemas.microsoft.com/office/powerpoint/2010/main" val="4226158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131267"/>
            <a:ext cx="8001000" cy="643583"/>
          </a:xfrm>
        </p:spPr>
        <p:txBody>
          <a:bodyPr/>
          <a:lstStyle/>
          <a:p>
            <a:r>
              <a:rPr lang="en-US" dirty="0"/>
              <a:t>Christology</a:t>
            </a:r>
          </a:p>
        </p:txBody>
      </p:sp>
      <p:sp>
        <p:nvSpPr>
          <p:cNvPr id="3" name="Content Placeholder 2"/>
          <p:cNvSpPr>
            <a:spLocks noGrp="1"/>
          </p:cNvSpPr>
          <p:nvPr>
            <p:ph idx="1"/>
          </p:nvPr>
        </p:nvSpPr>
        <p:spPr>
          <a:xfrm>
            <a:off x="368977" y="1335489"/>
            <a:ext cx="8495071" cy="3808011"/>
          </a:xfrm>
        </p:spPr>
        <p:txBody>
          <a:bodyPr>
            <a:normAutofit/>
          </a:bodyPr>
          <a:lstStyle/>
          <a:p>
            <a:pPr>
              <a:lnSpc>
                <a:spcPct val="90000"/>
              </a:lnSpc>
            </a:pPr>
            <a:r>
              <a:rPr lang="en-US" dirty="0"/>
              <a:t>There are only 2 passages in James that discuss Christ directly:</a:t>
            </a:r>
          </a:p>
          <a:p>
            <a:pPr lvl="1">
              <a:lnSpc>
                <a:spcPct val="90000"/>
              </a:lnSpc>
            </a:pPr>
            <a:r>
              <a:rPr lang="en-US" dirty="0"/>
              <a:t>James (1:1) thinks of himself as a servant (slave) of Jesus Christ and God (Paul said the same thing in Rom 1:1; Phil 1:1 etc.); and</a:t>
            </a:r>
          </a:p>
          <a:p>
            <a:pPr lvl="1">
              <a:lnSpc>
                <a:spcPct val="90000"/>
              </a:lnSpc>
            </a:pPr>
            <a:r>
              <a:rPr lang="en-US" dirty="0"/>
              <a:t>James (2:1) refers to “a faith of our glorious Lord, Jesus Christ”.</a:t>
            </a:r>
          </a:p>
          <a:p>
            <a:pPr>
              <a:lnSpc>
                <a:spcPct val="90000"/>
              </a:lnSpc>
            </a:pPr>
            <a:r>
              <a:rPr lang="en-US" dirty="0"/>
              <a:t>James refers to God 17 times (typically Messianic Jewish).</a:t>
            </a:r>
          </a:p>
        </p:txBody>
      </p:sp>
    </p:spTree>
    <p:extLst>
      <p:ext uri="{BB962C8B-B14F-4D97-AF65-F5344CB8AC3E}">
        <p14:creationId xmlns:p14="http://schemas.microsoft.com/office/powerpoint/2010/main" val="670336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131267"/>
            <a:ext cx="8001000" cy="643583"/>
          </a:xfrm>
        </p:spPr>
        <p:txBody>
          <a:bodyPr/>
          <a:lstStyle/>
          <a:p>
            <a:r>
              <a:rPr lang="en-US" dirty="0"/>
              <a:t>Christology</a:t>
            </a:r>
          </a:p>
        </p:txBody>
      </p:sp>
      <p:sp>
        <p:nvSpPr>
          <p:cNvPr id="3" name="Content Placeholder 2"/>
          <p:cNvSpPr>
            <a:spLocks noGrp="1"/>
          </p:cNvSpPr>
          <p:nvPr>
            <p:ph idx="1"/>
          </p:nvPr>
        </p:nvSpPr>
        <p:spPr>
          <a:xfrm>
            <a:off x="0" y="1325329"/>
            <a:ext cx="8864049" cy="3808011"/>
          </a:xfrm>
        </p:spPr>
        <p:txBody>
          <a:bodyPr>
            <a:normAutofit/>
          </a:bodyPr>
          <a:lstStyle/>
          <a:p>
            <a:pPr>
              <a:lnSpc>
                <a:spcPct val="90000"/>
              </a:lnSpc>
            </a:pPr>
            <a:r>
              <a:rPr lang="en-US" dirty="0"/>
              <a:t>James referred to </a:t>
            </a:r>
            <a:r>
              <a:rPr lang="en-US" i="1" dirty="0"/>
              <a:t>Kurios</a:t>
            </a:r>
            <a:r>
              <a:rPr lang="en-US" dirty="0"/>
              <a:t> (Lord) 11 times, where he thought of Him as the resurrected Lord (relatively undeveloped in 44 – 48 AD).</a:t>
            </a:r>
          </a:p>
          <a:p>
            <a:pPr lvl="1">
              <a:lnSpc>
                <a:spcPct val="90000"/>
              </a:lnSpc>
            </a:pPr>
            <a:r>
              <a:rPr lang="en-US" dirty="0"/>
              <a:t>The source of spiritual gifts of wisdom etc.</a:t>
            </a:r>
          </a:p>
          <a:p>
            <a:pPr lvl="1">
              <a:lnSpc>
                <a:spcPct val="90000"/>
              </a:lnSpc>
            </a:pPr>
            <a:r>
              <a:rPr lang="en-US" dirty="0"/>
              <a:t>The one before whom we should be humbled</a:t>
            </a:r>
          </a:p>
          <a:p>
            <a:pPr lvl="1">
              <a:lnSpc>
                <a:spcPct val="90000"/>
              </a:lnSpc>
            </a:pPr>
            <a:r>
              <a:rPr lang="en-US" dirty="0"/>
              <a:t>The one who controls history and personal destiny</a:t>
            </a:r>
          </a:p>
          <a:p>
            <a:pPr lvl="1">
              <a:lnSpc>
                <a:spcPct val="90000"/>
              </a:lnSpc>
            </a:pPr>
            <a:r>
              <a:rPr lang="en-US" dirty="0"/>
              <a:t>The one who will come and end history</a:t>
            </a:r>
          </a:p>
          <a:p>
            <a:pPr lvl="1">
              <a:lnSpc>
                <a:spcPct val="90000"/>
              </a:lnSpc>
            </a:pPr>
            <a:r>
              <a:rPr lang="en-US" dirty="0"/>
              <a:t>The one to whom the sick are anointed</a:t>
            </a:r>
          </a:p>
        </p:txBody>
      </p:sp>
    </p:spTree>
    <p:extLst>
      <p:ext uri="{BB962C8B-B14F-4D97-AF65-F5344CB8AC3E}">
        <p14:creationId xmlns:p14="http://schemas.microsoft.com/office/powerpoint/2010/main" val="2464422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Poverty - Piety</a:t>
            </a:r>
          </a:p>
        </p:txBody>
      </p:sp>
      <p:sp>
        <p:nvSpPr>
          <p:cNvPr id="3" name="Content Placeholder 2"/>
          <p:cNvSpPr>
            <a:spLocks noGrp="1"/>
          </p:cNvSpPr>
          <p:nvPr>
            <p:ph idx="1"/>
          </p:nvPr>
        </p:nvSpPr>
        <p:spPr>
          <a:xfrm>
            <a:off x="368977" y="1223420"/>
            <a:ext cx="8775023" cy="3920079"/>
          </a:xfrm>
        </p:spPr>
        <p:txBody>
          <a:bodyPr>
            <a:normAutofit/>
          </a:bodyPr>
          <a:lstStyle/>
          <a:p>
            <a:r>
              <a:rPr lang="en-US" dirty="0"/>
              <a:t>Earliest Jewish thoughts glorified riches as a reward from God</a:t>
            </a:r>
          </a:p>
          <a:p>
            <a:r>
              <a:rPr lang="en-US" dirty="0"/>
              <a:t>Later prophets thought piety led to poverty as ruthless people took advantage of the honest and upright person</a:t>
            </a:r>
          </a:p>
          <a:p>
            <a:r>
              <a:rPr lang="en-US" dirty="0"/>
              <a:t>The prophets railed against the rich (Ezk 16:49 typical).</a:t>
            </a:r>
          </a:p>
          <a:p>
            <a:pPr lvl="1">
              <a:buAutoNum type="arabicPeriod"/>
            </a:pPr>
            <a:r>
              <a:rPr lang="en-US" dirty="0"/>
              <a:t>Failing to help the poor is a crime, a sin</a:t>
            </a:r>
          </a:p>
          <a:p>
            <a:pPr lvl="1">
              <a:buAutoNum type="arabicPeriod"/>
            </a:pPr>
            <a:r>
              <a:rPr lang="en-US" dirty="0"/>
              <a:t>They are condemned not for being rich, but how they used it</a:t>
            </a:r>
          </a:p>
          <a:p>
            <a:pPr lvl="1">
              <a:buAutoNum type="arabicPeriod"/>
            </a:pPr>
            <a:r>
              <a:rPr lang="en-US" dirty="0"/>
              <a:t>The Mosaic Covenant demands this (Deut  10:16-19 etc.)</a:t>
            </a:r>
          </a:p>
          <a:p>
            <a:endParaRPr lang="en-US" dirty="0"/>
          </a:p>
          <a:p>
            <a:pPr>
              <a:buAutoNum type="arabicPeriod"/>
            </a:pPr>
            <a:endParaRPr lang="en-US" dirty="0"/>
          </a:p>
        </p:txBody>
      </p:sp>
    </p:spTree>
    <p:extLst>
      <p:ext uri="{BB962C8B-B14F-4D97-AF65-F5344CB8AC3E}">
        <p14:creationId xmlns:p14="http://schemas.microsoft.com/office/powerpoint/2010/main" val="3875809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Poverty - Piety</a:t>
            </a:r>
          </a:p>
        </p:txBody>
      </p:sp>
      <p:sp>
        <p:nvSpPr>
          <p:cNvPr id="3" name="Content Placeholder 2"/>
          <p:cNvSpPr>
            <a:spLocks noGrp="1"/>
          </p:cNvSpPr>
          <p:nvPr>
            <p:ph idx="1"/>
          </p:nvPr>
        </p:nvSpPr>
        <p:spPr>
          <a:xfrm>
            <a:off x="368977" y="1363506"/>
            <a:ext cx="8595271" cy="3779993"/>
          </a:xfrm>
        </p:spPr>
        <p:txBody>
          <a:bodyPr>
            <a:normAutofit lnSpcReduction="10000"/>
          </a:bodyPr>
          <a:lstStyle/>
          <a:p>
            <a:pPr>
              <a:lnSpc>
                <a:spcPct val="80000"/>
              </a:lnSpc>
            </a:pPr>
            <a:r>
              <a:rPr lang="en-US" dirty="0"/>
              <a:t>Intertestament period had 2 developments:</a:t>
            </a:r>
          </a:p>
          <a:p>
            <a:pPr lvl="1">
              <a:buFont typeface="+mj-lt"/>
              <a:buAutoNum type="arabicPeriod"/>
            </a:pPr>
            <a:r>
              <a:rPr lang="en-US" dirty="0"/>
              <a:t>Caring for the poor became a religious duty, and</a:t>
            </a:r>
          </a:p>
          <a:p>
            <a:pPr lvl="1">
              <a:buFont typeface="+mj-lt"/>
              <a:buAutoNum type="arabicPeriod"/>
            </a:pPr>
            <a:r>
              <a:rPr lang="en-US" dirty="0"/>
              <a:t>The rich were increasingly regarded as unable to be pious and often to be cursed.</a:t>
            </a:r>
          </a:p>
          <a:p>
            <a:r>
              <a:rPr lang="en-US" dirty="0"/>
              <a:t>The early church identified itself with “the poor”</a:t>
            </a:r>
          </a:p>
          <a:p>
            <a:pPr lvl="1">
              <a:buFont typeface="+mj-lt"/>
              <a:buAutoNum type="arabicPeriod"/>
            </a:pPr>
            <a:r>
              <a:rPr lang="en-US" dirty="0"/>
              <a:t>Jesus often blessed the poor (Mk 10:28-30; Luke 6:20-21).</a:t>
            </a:r>
          </a:p>
          <a:p>
            <a:pPr lvl="1">
              <a:buFont typeface="+mj-lt"/>
              <a:buAutoNum type="arabicPeriod"/>
            </a:pPr>
            <a:r>
              <a:rPr lang="en-US" dirty="0"/>
              <a:t>Jesus often cursed the rich (Luke 6:24-25 and many other places).</a:t>
            </a:r>
          </a:p>
          <a:p>
            <a:pPr lvl="1">
              <a:buFont typeface="+mj-lt"/>
              <a:buAutoNum type="arabicPeriod"/>
            </a:pPr>
            <a:r>
              <a:rPr lang="en-US" dirty="0"/>
              <a:t>The rich can hardly enter the kingdom due to wealth (Mk 10:24-25 typical)  (No man can serve two masters etc.).</a:t>
            </a:r>
          </a:p>
          <a:p>
            <a:endParaRPr lang="en-US" dirty="0"/>
          </a:p>
          <a:p>
            <a:endParaRPr lang="en-US" dirty="0"/>
          </a:p>
          <a:p>
            <a:endParaRPr lang="en-US" dirty="0"/>
          </a:p>
          <a:p>
            <a:pPr>
              <a:buAutoNum type="arabicPeriod"/>
            </a:pPr>
            <a:endParaRPr lang="en-US" dirty="0"/>
          </a:p>
        </p:txBody>
      </p:sp>
    </p:spTree>
    <p:extLst>
      <p:ext uri="{BB962C8B-B14F-4D97-AF65-F5344CB8AC3E}">
        <p14:creationId xmlns:p14="http://schemas.microsoft.com/office/powerpoint/2010/main" val="1843919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6799" y="205979"/>
            <a:ext cx="5168900" cy="643583"/>
          </a:xfrm>
        </p:spPr>
        <p:txBody>
          <a:bodyPr/>
          <a:lstStyle/>
          <a:p>
            <a:r>
              <a:rPr lang="en-US" dirty="0"/>
              <a:t>Author</a:t>
            </a:r>
          </a:p>
        </p:txBody>
      </p:sp>
      <p:sp>
        <p:nvSpPr>
          <p:cNvPr id="3" name="Content Placeholder 2"/>
          <p:cNvSpPr>
            <a:spLocks noGrp="1"/>
          </p:cNvSpPr>
          <p:nvPr>
            <p:ph idx="1"/>
          </p:nvPr>
        </p:nvSpPr>
        <p:spPr>
          <a:xfrm>
            <a:off x="214768" y="1223420"/>
            <a:ext cx="8929232" cy="3819685"/>
          </a:xfrm>
        </p:spPr>
        <p:txBody>
          <a:bodyPr>
            <a:normAutofit/>
          </a:bodyPr>
          <a:lstStyle/>
          <a:p>
            <a:r>
              <a:rPr lang="en-US" dirty="0"/>
              <a:t>.</a:t>
            </a:r>
          </a:p>
        </p:txBody>
      </p:sp>
      <p:graphicFrame>
        <p:nvGraphicFramePr>
          <p:cNvPr id="5" name="Table 4"/>
          <p:cNvGraphicFramePr>
            <a:graphicFrameLocks noGrp="1"/>
          </p:cNvGraphicFramePr>
          <p:nvPr>
            <p:extLst>
              <p:ext uri="{D42A27DB-BD31-4B8C-83A1-F6EECF244321}">
                <p14:modId xmlns:p14="http://schemas.microsoft.com/office/powerpoint/2010/main" val="1041108219"/>
              </p:ext>
            </p:extLst>
          </p:nvPr>
        </p:nvGraphicFramePr>
        <p:xfrm>
          <a:off x="85486" y="156657"/>
          <a:ext cx="9058514" cy="4917311"/>
        </p:xfrm>
        <a:graphic>
          <a:graphicData uri="http://schemas.openxmlformats.org/drawingml/2006/table">
            <a:tbl>
              <a:tblPr firstRow="1" bandRow="1">
                <a:tableStyleId>{FABFCF23-3B69-468F-B69F-88F6DE6A72F2}</a:tableStyleId>
              </a:tblPr>
              <a:tblGrid>
                <a:gridCol w="2200965">
                  <a:extLst>
                    <a:ext uri="{9D8B030D-6E8A-4147-A177-3AD203B41FA5}">
                      <a16:colId xmlns:a16="http://schemas.microsoft.com/office/drawing/2014/main" val="20000"/>
                    </a:ext>
                  </a:extLst>
                </a:gridCol>
                <a:gridCol w="3091417">
                  <a:extLst>
                    <a:ext uri="{9D8B030D-6E8A-4147-A177-3AD203B41FA5}">
                      <a16:colId xmlns:a16="http://schemas.microsoft.com/office/drawing/2014/main" val="20001"/>
                    </a:ext>
                  </a:extLst>
                </a:gridCol>
                <a:gridCol w="3766132">
                  <a:extLst>
                    <a:ext uri="{9D8B030D-6E8A-4147-A177-3AD203B41FA5}">
                      <a16:colId xmlns:a16="http://schemas.microsoft.com/office/drawing/2014/main" val="20002"/>
                    </a:ext>
                  </a:extLst>
                </a:gridCol>
              </a:tblGrid>
              <a:tr h="389369">
                <a:tc>
                  <a:txBody>
                    <a:bodyPr/>
                    <a:lstStyle/>
                    <a:p>
                      <a:endParaRPr lang="en-US" dirty="0"/>
                    </a:p>
                  </a:txBody>
                  <a:tcPr/>
                </a:tc>
                <a:tc>
                  <a:txBody>
                    <a:bodyPr/>
                    <a:lstStyle/>
                    <a:p>
                      <a:pPr algn="ctr"/>
                      <a:r>
                        <a:rPr lang="en-US" sz="2400" dirty="0"/>
                        <a:t>James</a:t>
                      </a:r>
                    </a:p>
                  </a:txBody>
                  <a:tcPr/>
                </a:tc>
                <a:tc>
                  <a:txBody>
                    <a:bodyPr/>
                    <a:lstStyle/>
                    <a:p>
                      <a:pPr algn="ctr"/>
                      <a:r>
                        <a:rPr lang="en-US" sz="2400" dirty="0"/>
                        <a:t>Paul</a:t>
                      </a:r>
                    </a:p>
                  </a:txBody>
                  <a:tcPr/>
                </a:tc>
                <a:extLst>
                  <a:ext uri="{0D108BD9-81ED-4DB2-BD59-A6C34878D82A}">
                    <a16:rowId xmlns:a16="http://schemas.microsoft.com/office/drawing/2014/main" val="10000"/>
                  </a:ext>
                </a:extLst>
              </a:tr>
              <a:tr h="732998">
                <a:tc>
                  <a:txBody>
                    <a:bodyPr/>
                    <a:lstStyle/>
                    <a:p>
                      <a:r>
                        <a:rPr lang="en-US" dirty="0"/>
                        <a:t>Became a believer</a:t>
                      </a:r>
                    </a:p>
                  </a:txBody>
                  <a:tcPr/>
                </a:tc>
                <a:tc>
                  <a:txBody>
                    <a:bodyPr/>
                    <a:lstStyle/>
                    <a:p>
                      <a:r>
                        <a:rPr lang="en-US" dirty="0"/>
                        <a:t>After </a:t>
                      </a:r>
                      <a:r>
                        <a:rPr lang="en-US" baseline="0" dirty="0"/>
                        <a:t>Jesus died and appeared to him</a:t>
                      </a:r>
                      <a:endParaRPr lang="en-US" dirty="0"/>
                    </a:p>
                  </a:txBody>
                  <a:tcPr/>
                </a:tc>
                <a:tc>
                  <a:txBody>
                    <a:bodyPr/>
                    <a:lstStyle/>
                    <a:p>
                      <a:r>
                        <a:rPr lang="en-US" dirty="0"/>
                        <a:t>On</a:t>
                      </a:r>
                      <a:r>
                        <a:rPr lang="en-US" baseline="0" dirty="0"/>
                        <a:t> the </a:t>
                      </a:r>
                      <a:r>
                        <a:rPr lang="en-US" dirty="0"/>
                        <a:t>road to Damascus when Jesus appeared</a:t>
                      </a:r>
                      <a:r>
                        <a:rPr lang="en-US" baseline="0" dirty="0"/>
                        <a:t> to him</a:t>
                      </a:r>
                      <a:endParaRPr lang="en-US" dirty="0"/>
                    </a:p>
                  </a:txBody>
                  <a:tcPr/>
                </a:tc>
                <a:extLst>
                  <a:ext uri="{0D108BD9-81ED-4DB2-BD59-A6C34878D82A}">
                    <a16:rowId xmlns:a16="http://schemas.microsoft.com/office/drawing/2014/main" val="10001"/>
                  </a:ext>
                </a:extLst>
              </a:tr>
              <a:tr h="695975">
                <a:tc>
                  <a:txBody>
                    <a:bodyPr/>
                    <a:lstStyle/>
                    <a:p>
                      <a:endParaRPr lang="en-US"/>
                    </a:p>
                  </a:txBody>
                  <a:tcPr/>
                </a:tc>
                <a:tc>
                  <a:txBody>
                    <a:bodyPr/>
                    <a:lstStyle/>
                    <a:p>
                      <a:r>
                        <a:rPr lang="en-US" dirty="0"/>
                        <a:t>Remained in Jerusalem</a:t>
                      </a:r>
                    </a:p>
                  </a:txBody>
                  <a:tcPr/>
                </a:tc>
                <a:tc>
                  <a:txBody>
                    <a:bodyPr/>
                    <a:lstStyle/>
                    <a:p>
                      <a:r>
                        <a:rPr lang="en-US" dirty="0"/>
                        <a:t>Went away for 3 years to Arabia, then to Damascus (Gal 1:17-18)</a:t>
                      </a:r>
                    </a:p>
                  </a:txBody>
                  <a:tcPr/>
                </a:tc>
                <a:extLst>
                  <a:ext uri="{0D108BD9-81ED-4DB2-BD59-A6C34878D82A}">
                    <a16:rowId xmlns:a16="http://schemas.microsoft.com/office/drawing/2014/main" val="10002"/>
                  </a:ext>
                </a:extLst>
              </a:tr>
              <a:tr h="463593">
                <a:tc>
                  <a:txBody>
                    <a:bodyPr/>
                    <a:lstStyle/>
                    <a:p>
                      <a:r>
                        <a:rPr lang="en-US" dirty="0"/>
                        <a:t>First meeting</a:t>
                      </a:r>
                    </a:p>
                  </a:txBody>
                  <a:tcPr/>
                </a:tc>
                <a:tc gridSpan="2">
                  <a:txBody>
                    <a:bodyPr/>
                    <a:lstStyle/>
                    <a:p>
                      <a:pPr algn="ctr"/>
                      <a:r>
                        <a:rPr lang="en-US" dirty="0"/>
                        <a:t>Met James &amp; Peter</a:t>
                      </a:r>
                      <a:r>
                        <a:rPr lang="en-US" baseline="0" dirty="0"/>
                        <a:t> for a few days in Jerusalem (Gal 1:18)</a:t>
                      </a:r>
                      <a:endParaRPr lang="en-US" dirty="0"/>
                    </a:p>
                  </a:txBody>
                  <a:tcPr/>
                </a:tc>
                <a:tc hMerge="1">
                  <a:txBody>
                    <a:bodyPr/>
                    <a:lstStyle/>
                    <a:p>
                      <a:endParaRPr lang="en-US"/>
                    </a:p>
                  </a:txBody>
                  <a:tcPr/>
                </a:tc>
                <a:extLst>
                  <a:ext uri="{0D108BD9-81ED-4DB2-BD59-A6C34878D82A}">
                    <a16:rowId xmlns:a16="http://schemas.microsoft.com/office/drawing/2014/main" val="10003"/>
                  </a:ext>
                </a:extLst>
              </a:tr>
              <a:tr h="647133">
                <a:tc>
                  <a:txBody>
                    <a:bodyPr/>
                    <a:lstStyle/>
                    <a:p>
                      <a:r>
                        <a:rPr lang="en-US" dirty="0"/>
                        <a:t>Ministries</a:t>
                      </a:r>
                    </a:p>
                  </a:txBody>
                  <a:tcPr/>
                </a:tc>
                <a:tc>
                  <a:txBody>
                    <a:bodyPr/>
                    <a:lstStyle/>
                    <a:p>
                      <a:r>
                        <a:rPr lang="en-US" dirty="0"/>
                        <a:t>Head of church in Jerusalem reaching out to Jews</a:t>
                      </a:r>
                    </a:p>
                  </a:txBody>
                  <a:tcPr/>
                </a:tc>
                <a:tc>
                  <a:txBody>
                    <a:bodyPr/>
                    <a:lstStyle/>
                    <a:p>
                      <a:r>
                        <a:rPr lang="en-US" dirty="0"/>
                        <a:t>Preached for 14 years to</a:t>
                      </a:r>
                      <a:r>
                        <a:rPr lang="en-US" baseline="0" dirty="0"/>
                        <a:t> Gentiles (Gal 2:1)</a:t>
                      </a:r>
                      <a:endParaRPr lang="en-US" dirty="0"/>
                    </a:p>
                  </a:txBody>
                  <a:tcPr/>
                </a:tc>
                <a:extLst>
                  <a:ext uri="{0D108BD9-81ED-4DB2-BD59-A6C34878D82A}">
                    <a16:rowId xmlns:a16="http://schemas.microsoft.com/office/drawing/2014/main" val="10004"/>
                  </a:ext>
                </a:extLst>
              </a:tr>
              <a:tr h="640252">
                <a:tc>
                  <a:txBody>
                    <a:bodyPr/>
                    <a:lstStyle/>
                    <a:p>
                      <a:endParaRPr lang="en-US" dirty="0"/>
                    </a:p>
                  </a:txBody>
                  <a:tcPr/>
                </a:tc>
                <a:tc gridSpan="2">
                  <a:txBody>
                    <a:bodyPr/>
                    <a:lstStyle/>
                    <a:p>
                      <a:pPr algn="ctr"/>
                      <a:r>
                        <a:rPr lang="en-US" dirty="0"/>
                        <a:t>Met again in Jerusalem</a:t>
                      </a:r>
                      <a:r>
                        <a:rPr lang="en-US" baseline="0" dirty="0"/>
                        <a:t> where the church approved Paul and his gospel message (Gal </a:t>
                      </a:r>
                      <a:r>
                        <a:rPr lang="en-US" baseline="0"/>
                        <a:t>2:2-</a:t>
                      </a:r>
                      <a:r>
                        <a:rPr lang="en-US" baseline="0" dirty="0"/>
                        <a:t>10)</a:t>
                      </a:r>
                      <a:endParaRPr lang="en-US" dirty="0"/>
                    </a:p>
                  </a:txBody>
                  <a:tcPr/>
                </a:tc>
                <a:tc hMerge="1">
                  <a:txBody>
                    <a:bodyPr/>
                    <a:lstStyle/>
                    <a:p>
                      <a:endParaRPr lang="en-US"/>
                    </a:p>
                  </a:txBody>
                  <a:tcPr/>
                </a:tc>
                <a:extLst>
                  <a:ext uri="{0D108BD9-81ED-4DB2-BD59-A6C34878D82A}">
                    <a16:rowId xmlns:a16="http://schemas.microsoft.com/office/drawing/2014/main" val="10005"/>
                  </a:ext>
                </a:extLst>
              </a:tr>
              <a:tr h="630561">
                <a:tc>
                  <a:txBody>
                    <a:bodyPr/>
                    <a:lstStyle/>
                    <a:p>
                      <a:r>
                        <a:rPr lang="en-US" dirty="0"/>
                        <a:t>1</a:t>
                      </a:r>
                      <a:r>
                        <a:rPr lang="en-US" baseline="30000" dirty="0"/>
                        <a:t>st</a:t>
                      </a:r>
                      <a:r>
                        <a:rPr lang="en-US" dirty="0"/>
                        <a:t> Missionary Journey (Act 13)</a:t>
                      </a:r>
                    </a:p>
                  </a:txBody>
                  <a:tcPr/>
                </a:tc>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Church in Antioch</a:t>
                      </a:r>
                      <a:r>
                        <a:rPr lang="en-US" baseline="0" dirty="0"/>
                        <a:t> sends </a:t>
                      </a:r>
                      <a:r>
                        <a:rPr lang="en-US" baseline="0" dirty="0" err="1"/>
                        <a:t>Barnabus</a:t>
                      </a:r>
                      <a:r>
                        <a:rPr lang="en-US" baseline="0" dirty="0"/>
                        <a:t> &amp; Paul to Gentiles</a:t>
                      </a:r>
                      <a:endParaRPr lang="en-US" dirty="0"/>
                    </a:p>
                  </a:txBody>
                  <a:tcPr/>
                </a:tc>
                <a:extLst>
                  <a:ext uri="{0D108BD9-81ED-4DB2-BD59-A6C34878D82A}">
                    <a16:rowId xmlns:a16="http://schemas.microsoft.com/office/drawing/2014/main" val="10006"/>
                  </a:ext>
                </a:extLst>
              </a:tr>
              <a:tr h="612231">
                <a:tc>
                  <a:txBody>
                    <a:bodyPr/>
                    <a:lstStyle/>
                    <a:p>
                      <a:r>
                        <a:rPr lang="en-US" dirty="0"/>
                        <a:t>Acts 15 Council</a:t>
                      </a:r>
                    </a:p>
                  </a:txBody>
                  <a:tcPr/>
                </a:tc>
                <a:tc gridSpan="2">
                  <a:txBody>
                    <a:bodyPr/>
                    <a:lstStyle/>
                    <a:p>
                      <a:r>
                        <a:rPr lang="en-US" dirty="0"/>
                        <a:t>James declares </a:t>
                      </a:r>
                      <a:r>
                        <a:rPr lang="en-US" baseline="0" dirty="0"/>
                        <a:t>in Jerusalem that Gentiles only need to abstain from idols, blood, things strangled, and fornication.</a:t>
                      </a:r>
                      <a:endParaRPr lang="en-US" dirty="0"/>
                    </a:p>
                  </a:txBody>
                  <a:tcPr/>
                </a:tc>
                <a:tc hMerge="1">
                  <a:txBody>
                    <a:bodyPr/>
                    <a:lstStyle/>
                    <a:p>
                      <a:endParaRPr lang="en-US"/>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49736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Law, Grace, and Faith</a:t>
            </a:r>
          </a:p>
        </p:txBody>
      </p:sp>
      <p:sp>
        <p:nvSpPr>
          <p:cNvPr id="3" name="Content Placeholder 2"/>
          <p:cNvSpPr>
            <a:spLocks noGrp="1"/>
          </p:cNvSpPr>
          <p:nvPr>
            <p:ph idx="1"/>
          </p:nvPr>
        </p:nvSpPr>
        <p:spPr>
          <a:xfrm>
            <a:off x="149405" y="1298133"/>
            <a:ext cx="8833520" cy="3763650"/>
          </a:xfrm>
        </p:spPr>
        <p:txBody>
          <a:bodyPr>
            <a:normAutofit fontScale="92500"/>
          </a:bodyPr>
          <a:lstStyle/>
          <a:p>
            <a:pPr>
              <a:lnSpc>
                <a:spcPct val="90000"/>
              </a:lnSpc>
            </a:pPr>
            <a:r>
              <a:rPr lang="en-US" dirty="0"/>
              <a:t>The Law was not an issue with Israelites (1:25, 2:8-12; 4:11-12)</a:t>
            </a:r>
          </a:p>
          <a:p>
            <a:pPr lvl="1"/>
            <a:r>
              <a:rPr lang="en-US" dirty="0"/>
              <a:t>It was not questioned ever - for it was assumed in 44-48 AD.</a:t>
            </a:r>
          </a:p>
          <a:p>
            <a:pPr lvl="1"/>
            <a:r>
              <a:rPr lang="en-US" dirty="0"/>
              <a:t>The Law was the perfect guide for life, similar to Matt 5:17-20</a:t>
            </a:r>
          </a:p>
          <a:p>
            <a:pPr lvl="1"/>
            <a:r>
              <a:rPr lang="en-US" dirty="0"/>
              <a:t>James has 36 parallels to Matthew, Luke, &amp; Q.</a:t>
            </a:r>
          </a:p>
          <a:p>
            <a:pPr lvl="2"/>
            <a:r>
              <a:rPr lang="en-US" dirty="0"/>
              <a:t>25 Parallels to Sermon on the Mount, 3 to Sermon on the Plain (Luke)</a:t>
            </a:r>
          </a:p>
          <a:p>
            <a:pPr lvl="2"/>
            <a:r>
              <a:rPr lang="en-US" dirty="0"/>
              <a:t>James may be closer to Luke than to Matthew:  vocabulary, escatology, and social outlook</a:t>
            </a:r>
          </a:p>
          <a:p>
            <a:pPr lvl="1"/>
            <a:r>
              <a:rPr lang="en-US" dirty="0"/>
              <a:t>James and others of the time thought the words of Jesus were also a new law.</a:t>
            </a:r>
          </a:p>
          <a:p>
            <a:pPr lvl="1"/>
            <a:r>
              <a:rPr lang="en-US" dirty="0"/>
              <a:t>The Law for James is primarily an ethical commandment.</a:t>
            </a:r>
          </a:p>
        </p:txBody>
      </p:sp>
    </p:spTree>
    <p:extLst>
      <p:ext uri="{BB962C8B-B14F-4D97-AF65-F5344CB8AC3E}">
        <p14:creationId xmlns:p14="http://schemas.microsoft.com/office/powerpoint/2010/main" val="2018248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Law, Grace, and Faith</a:t>
            </a:r>
          </a:p>
        </p:txBody>
      </p:sp>
      <p:sp>
        <p:nvSpPr>
          <p:cNvPr id="3" name="Content Placeholder 2"/>
          <p:cNvSpPr>
            <a:spLocks noGrp="1"/>
          </p:cNvSpPr>
          <p:nvPr>
            <p:ph idx="1"/>
          </p:nvPr>
        </p:nvSpPr>
        <p:spPr>
          <a:xfrm>
            <a:off x="0" y="1188719"/>
            <a:ext cx="9144000" cy="3954781"/>
          </a:xfrm>
        </p:spPr>
        <p:txBody>
          <a:bodyPr>
            <a:normAutofit fontScale="92500" lnSpcReduction="20000"/>
          </a:bodyPr>
          <a:lstStyle/>
          <a:p>
            <a:r>
              <a:rPr lang="en-US" dirty="0"/>
              <a:t>James does not conflict with Paul, but instead uses key theological concepts quite differently.</a:t>
            </a:r>
          </a:p>
          <a:p>
            <a:pPr lvl="1"/>
            <a:r>
              <a:rPr lang="en-US" dirty="0"/>
              <a:t>Stresses results of commitment to Christ.</a:t>
            </a:r>
          </a:p>
          <a:p>
            <a:pPr lvl="1"/>
            <a:r>
              <a:rPr lang="en-US" dirty="0"/>
              <a:t>Notices many say they believe in Christ but do not demonstrate patience/endurance and follow-thru.</a:t>
            </a:r>
          </a:p>
          <a:p>
            <a:pPr lvl="1"/>
            <a:r>
              <a:rPr lang="en-US" dirty="0"/>
              <a:t>Paul sees works as following the Law for salvation (ceremonies).</a:t>
            </a:r>
          </a:p>
          <a:p>
            <a:pPr lvl="1"/>
            <a:r>
              <a:rPr lang="en-US" dirty="0"/>
              <a:t>Sees works as moral deeds, charity, the types of things Paul would command his believers to do from true faith.  </a:t>
            </a:r>
          </a:p>
          <a:p>
            <a:pPr lvl="1"/>
            <a:r>
              <a:rPr lang="en-US" dirty="0"/>
              <a:t>Paul sees righteousness as a forensic declaration; James is “show to be righteous”.</a:t>
            </a:r>
          </a:p>
          <a:p>
            <a:pPr lvl="1"/>
            <a:r>
              <a:rPr lang="en-US" dirty="0"/>
              <a:t>An intellectual belief in Christ without fruit is not salvific; it is an abomination showing lack of endurance and a double mind. </a:t>
            </a:r>
          </a:p>
        </p:txBody>
      </p:sp>
    </p:spTree>
    <p:extLst>
      <p:ext uri="{BB962C8B-B14F-4D97-AF65-F5344CB8AC3E}">
        <p14:creationId xmlns:p14="http://schemas.microsoft.com/office/powerpoint/2010/main" val="2242755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121928"/>
            <a:ext cx="8001000" cy="643583"/>
          </a:xfrm>
        </p:spPr>
        <p:txBody>
          <a:bodyPr/>
          <a:lstStyle/>
          <a:p>
            <a:r>
              <a:rPr lang="en-US" dirty="0"/>
              <a:t>Wisdom</a:t>
            </a:r>
          </a:p>
        </p:txBody>
      </p:sp>
      <p:sp>
        <p:nvSpPr>
          <p:cNvPr id="3" name="Content Placeholder 2"/>
          <p:cNvSpPr>
            <a:spLocks noGrp="1"/>
          </p:cNvSpPr>
          <p:nvPr>
            <p:ph idx="1"/>
          </p:nvPr>
        </p:nvSpPr>
        <p:spPr>
          <a:xfrm>
            <a:off x="196093" y="1294269"/>
            <a:ext cx="8768155" cy="3724078"/>
          </a:xfrm>
        </p:spPr>
        <p:txBody>
          <a:bodyPr>
            <a:normAutofit fontScale="92500" lnSpcReduction="10000"/>
          </a:bodyPr>
          <a:lstStyle/>
          <a:p>
            <a:pPr>
              <a:lnSpc>
                <a:spcPct val="90000"/>
              </a:lnSpc>
            </a:pPr>
            <a:r>
              <a:rPr lang="en-US" dirty="0"/>
              <a:t>Old Testament wisdom is tied to both practical action and to God.</a:t>
            </a:r>
          </a:p>
          <a:p>
            <a:pPr>
              <a:lnSpc>
                <a:spcPct val="90000"/>
              </a:lnSpc>
            </a:pPr>
            <a:r>
              <a:rPr lang="en-US" dirty="0"/>
              <a:t>Wisdom is related to God’s Spirit, often highly personified, such as a good woman in Proverbs.   </a:t>
            </a:r>
          </a:p>
          <a:p>
            <a:pPr>
              <a:lnSpc>
                <a:spcPct val="90000"/>
              </a:lnSpc>
            </a:pPr>
            <a:r>
              <a:rPr lang="en-US" dirty="0"/>
              <a:t>The Greek word for wisdom is </a:t>
            </a:r>
            <a:r>
              <a:rPr lang="en-US" i="1" dirty="0" err="1"/>
              <a:t>Sopia</a:t>
            </a:r>
            <a:r>
              <a:rPr lang="en-US" dirty="0"/>
              <a:t>.</a:t>
            </a:r>
          </a:p>
          <a:p>
            <a:pPr>
              <a:lnSpc>
                <a:spcPct val="90000"/>
              </a:lnSpc>
            </a:pPr>
            <a:r>
              <a:rPr lang="en-US" dirty="0"/>
              <a:t>Intertestamental period has wisdom almost disappearing as an independent idea, takes over the creation, and both wisdom and the Spirit mediate between man and God.</a:t>
            </a:r>
          </a:p>
          <a:p>
            <a:pPr>
              <a:lnSpc>
                <a:spcPct val="90000"/>
              </a:lnSpc>
            </a:pPr>
            <a:r>
              <a:rPr lang="en-US" dirty="0"/>
              <a:t>Wisdom belongs to God, and is a gift of His grace.  Apocalyptic literature has wisdom being an eschatological gift to the righteous.</a:t>
            </a:r>
          </a:p>
          <a:p>
            <a:endParaRPr lang="en-US" dirty="0"/>
          </a:p>
        </p:txBody>
      </p:sp>
    </p:spTree>
    <p:extLst>
      <p:ext uri="{BB962C8B-B14F-4D97-AF65-F5344CB8AC3E}">
        <p14:creationId xmlns:p14="http://schemas.microsoft.com/office/powerpoint/2010/main" val="1216403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121928"/>
            <a:ext cx="8001000" cy="643583"/>
          </a:xfrm>
        </p:spPr>
        <p:txBody>
          <a:bodyPr/>
          <a:lstStyle/>
          <a:p>
            <a:r>
              <a:rPr lang="en-US" dirty="0"/>
              <a:t>Wisdom</a:t>
            </a:r>
          </a:p>
        </p:txBody>
      </p:sp>
      <p:sp>
        <p:nvSpPr>
          <p:cNvPr id="3" name="Content Placeholder 2"/>
          <p:cNvSpPr>
            <a:spLocks noGrp="1"/>
          </p:cNvSpPr>
          <p:nvPr>
            <p:ph idx="1"/>
          </p:nvPr>
        </p:nvSpPr>
        <p:spPr>
          <a:xfrm>
            <a:off x="196093" y="1288792"/>
            <a:ext cx="8768155" cy="3782329"/>
          </a:xfrm>
        </p:spPr>
        <p:txBody>
          <a:bodyPr>
            <a:normAutofit/>
          </a:bodyPr>
          <a:lstStyle/>
          <a:p>
            <a:pPr>
              <a:lnSpc>
                <a:spcPct val="90000"/>
              </a:lnSpc>
            </a:pPr>
            <a:r>
              <a:rPr lang="en-US" dirty="0"/>
              <a:t>James sees wisdom thru the above lens as:  A gift of God only to Christians, and results in a series of virtues (humility, admirable purity, patience, discernment, abundant charity, unending goodness, and steadfastness of heart).</a:t>
            </a:r>
          </a:p>
          <a:p>
            <a:pPr>
              <a:lnSpc>
                <a:spcPct val="90000"/>
              </a:lnSpc>
            </a:pPr>
            <a:r>
              <a:rPr lang="en-US" dirty="0"/>
              <a:t>James has a wisdom pneumatology – wisdom is to James as Spirit is to Paul.</a:t>
            </a:r>
          </a:p>
          <a:p>
            <a:pPr>
              <a:lnSpc>
                <a:spcPct val="90000"/>
              </a:lnSpc>
            </a:pPr>
            <a:r>
              <a:rPr lang="en-US" dirty="0"/>
              <a:t>Wisdom helps one to stand, delivers one from “the flesh”, and produces the fruit of the Christian life.</a:t>
            </a:r>
          </a:p>
          <a:p>
            <a:endParaRPr lang="en-US" dirty="0"/>
          </a:p>
        </p:txBody>
      </p:sp>
    </p:spTree>
    <p:extLst>
      <p:ext uri="{BB962C8B-B14F-4D97-AF65-F5344CB8AC3E}">
        <p14:creationId xmlns:p14="http://schemas.microsoft.com/office/powerpoint/2010/main" val="1407129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Prayer</a:t>
            </a:r>
          </a:p>
        </p:txBody>
      </p:sp>
      <p:sp>
        <p:nvSpPr>
          <p:cNvPr id="3" name="Content Placeholder 2"/>
          <p:cNvSpPr>
            <a:spLocks noGrp="1"/>
          </p:cNvSpPr>
          <p:nvPr>
            <p:ph idx="1"/>
          </p:nvPr>
        </p:nvSpPr>
        <p:spPr>
          <a:xfrm>
            <a:off x="186755" y="1447557"/>
            <a:ext cx="8805506" cy="3695941"/>
          </a:xfrm>
        </p:spPr>
        <p:txBody>
          <a:bodyPr>
            <a:normAutofit/>
          </a:bodyPr>
          <a:lstStyle/>
          <a:p>
            <a:pPr>
              <a:lnSpc>
                <a:spcPct val="90000"/>
              </a:lnSpc>
            </a:pPr>
            <a:r>
              <a:rPr lang="en-US" dirty="0"/>
              <a:t>The three purposes of prayer are:</a:t>
            </a:r>
          </a:p>
          <a:p>
            <a:pPr lvl="1">
              <a:lnSpc>
                <a:spcPct val="90000"/>
              </a:lnSpc>
              <a:buFont typeface="+mj-lt"/>
              <a:buAutoNum type="arabicPeriod"/>
            </a:pPr>
            <a:r>
              <a:rPr lang="en-US" dirty="0"/>
              <a:t>To request wisdom,</a:t>
            </a:r>
          </a:p>
          <a:p>
            <a:pPr lvl="1">
              <a:lnSpc>
                <a:spcPct val="90000"/>
              </a:lnSpc>
              <a:buFont typeface="+mj-lt"/>
              <a:buAutoNum type="arabicPeriod"/>
            </a:pPr>
            <a:r>
              <a:rPr lang="en-US" dirty="0"/>
              <a:t>To obtain healing, and</a:t>
            </a:r>
          </a:p>
          <a:p>
            <a:pPr lvl="1">
              <a:lnSpc>
                <a:spcPct val="90000"/>
              </a:lnSpc>
              <a:buFont typeface="+mj-lt"/>
              <a:buAutoNum type="arabicPeriod"/>
            </a:pPr>
            <a:r>
              <a:rPr lang="en-US" dirty="0"/>
              <a:t>(possibly) to seek material goods.</a:t>
            </a:r>
          </a:p>
          <a:p>
            <a:pPr>
              <a:lnSpc>
                <a:spcPct val="90000"/>
              </a:lnSpc>
            </a:pPr>
            <a:r>
              <a:rPr lang="en-US" dirty="0"/>
              <a:t>Prayer has unlimited possibilities.</a:t>
            </a:r>
          </a:p>
          <a:p>
            <a:pPr>
              <a:lnSpc>
                <a:spcPct val="90000"/>
              </a:lnSpc>
            </a:pPr>
            <a:r>
              <a:rPr lang="en-US" dirty="0"/>
              <a:t>Relationship with God is more important in prayer than relationship with the material world.</a:t>
            </a:r>
          </a:p>
        </p:txBody>
      </p:sp>
    </p:spTree>
    <p:extLst>
      <p:ext uri="{BB962C8B-B14F-4D97-AF65-F5344CB8AC3E}">
        <p14:creationId xmlns:p14="http://schemas.microsoft.com/office/powerpoint/2010/main" val="1590313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Prayer</a:t>
            </a:r>
          </a:p>
        </p:txBody>
      </p:sp>
      <p:sp>
        <p:nvSpPr>
          <p:cNvPr id="3" name="Content Placeholder 2"/>
          <p:cNvSpPr>
            <a:spLocks noGrp="1"/>
          </p:cNvSpPr>
          <p:nvPr>
            <p:ph idx="1"/>
          </p:nvPr>
        </p:nvSpPr>
        <p:spPr>
          <a:xfrm>
            <a:off x="186755" y="1596983"/>
            <a:ext cx="8805506" cy="3546516"/>
          </a:xfrm>
        </p:spPr>
        <p:txBody>
          <a:bodyPr>
            <a:normAutofit/>
          </a:bodyPr>
          <a:lstStyle/>
          <a:p>
            <a:pPr>
              <a:lnSpc>
                <a:spcPct val="90000"/>
              </a:lnSpc>
            </a:pPr>
            <a:r>
              <a:rPr lang="en-US" dirty="0"/>
              <a:t>James is institutionalizing what had been a charismatic activity.</a:t>
            </a:r>
          </a:p>
          <a:p>
            <a:pPr>
              <a:lnSpc>
                <a:spcPct val="90000"/>
              </a:lnSpc>
            </a:pPr>
            <a:r>
              <a:rPr lang="en-US" dirty="0"/>
              <a:t>Elders (a community) can pray for healing and forgiveness of sin.  Therefore divine wisdom (Spirit) is a community possession as much as an individual possession (think Asian culture here).</a:t>
            </a:r>
          </a:p>
        </p:txBody>
      </p:sp>
    </p:spTree>
    <p:extLst>
      <p:ext uri="{BB962C8B-B14F-4D97-AF65-F5344CB8AC3E}">
        <p14:creationId xmlns:p14="http://schemas.microsoft.com/office/powerpoint/2010/main" val="280358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(James 1)</a:t>
            </a:r>
          </a:p>
        </p:txBody>
      </p:sp>
      <p:sp>
        <p:nvSpPr>
          <p:cNvPr id="3" name="Content Placeholder 2"/>
          <p:cNvSpPr>
            <a:spLocks noGrp="1"/>
          </p:cNvSpPr>
          <p:nvPr>
            <p:ph idx="1"/>
          </p:nvPr>
        </p:nvSpPr>
        <p:spPr>
          <a:xfrm>
            <a:off x="368977" y="1411158"/>
            <a:ext cx="8495071" cy="3467914"/>
          </a:xfrm>
        </p:spPr>
        <p:txBody>
          <a:bodyPr/>
          <a:lstStyle/>
          <a:p>
            <a:r>
              <a:rPr lang="en-US" dirty="0">
                <a:hlinkClick r:id="rId2" action="ppaction://hlinksldjump"/>
              </a:rPr>
              <a:t>Epistolary Introduction (1:1)</a:t>
            </a:r>
            <a:endParaRPr lang="en-US" dirty="0"/>
          </a:p>
          <a:p>
            <a:r>
              <a:rPr lang="en-US" dirty="0"/>
              <a:t>Opening Statement (1:2-27)</a:t>
            </a:r>
          </a:p>
          <a:p>
            <a:pPr lvl="1"/>
            <a:r>
              <a:rPr lang="en-US" dirty="0">
                <a:hlinkClick r:id="rId3" action="ppaction://hlinksldjump"/>
              </a:rPr>
              <a:t>Testing, Wisdom, Wealth (1:2-11)</a:t>
            </a:r>
            <a:endParaRPr lang="en-US" dirty="0"/>
          </a:p>
          <a:p>
            <a:pPr lvl="1"/>
            <a:r>
              <a:rPr lang="en-US" dirty="0">
                <a:hlinkClick r:id="rId4" action="ppaction://hlinksldjump"/>
              </a:rPr>
              <a:t>Testing, Speech, Generosity (1:12-25)</a:t>
            </a:r>
            <a:endParaRPr lang="en-US" dirty="0"/>
          </a:p>
          <a:p>
            <a:pPr lvl="1"/>
            <a:r>
              <a:rPr lang="en-US" dirty="0">
                <a:hlinkClick r:id="rId5" action="ppaction://hlinksldjump"/>
              </a:rPr>
              <a:t>Summary and Transition (1:26-27)</a:t>
            </a:r>
            <a:endParaRPr lang="en-US" dirty="0"/>
          </a:p>
          <a:p>
            <a:pPr lvl="1"/>
            <a:endParaRPr lang="en-US" dirty="0"/>
          </a:p>
          <a:p>
            <a:endParaRPr lang="en-US" dirty="0"/>
          </a:p>
        </p:txBody>
      </p:sp>
    </p:spTree>
    <p:extLst>
      <p:ext uri="{BB962C8B-B14F-4D97-AF65-F5344CB8AC3E}">
        <p14:creationId xmlns:p14="http://schemas.microsoft.com/office/powerpoint/2010/main" val="1972341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Epistolary Introduction</a:t>
            </a:r>
          </a:p>
        </p:txBody>
      </p:sp>
      <p:sp>
        <p:nvSpPr>
          <p:cNvPr id="3" name="Content Placeholder 2"/>
          <p:cNvSpPr>
            <a:spLocks noGrp="1"/>
          </p:cNvSpPr>
          <p:nvPr>
            <p:ph idx="1"/>
          </p:nvPr>
        </p:nvSpPr>
        <p:spPr>
          <a:xfrm>
            <a:off x="368977" y="1317768"/>
            <a:ext cx="8495071" cy="3467914"/>
          </a:xfrm>
        </p:spPr>
        <p:txBody>
          <a:bodyPr/>
          <a:lstStyle/>
          <a:p>
            <a:r>
              <a:rPr lang="en-US" dirty="0"/>
              <a:t>Introduction 1:1</a:t>
            </a:r>
          </a:p>
          <a:p>
            <a:pPr lvl="1"/>
            <a:r>
              <a:rPr lang="en-US" dirty="0"/>
              <a:t>The author names himself as Jacob (James).</a:t>
            </a:r>
          </a:p>
          <a:p>
            <a:pPr lvl="2"/>
            <a:r>
              <a:rPr lang="en-US" dirty="0"/>
              <a:t>King James insisted one biblical character be named after him (so the brother of Jesus was renamed James in the KJV).</a:t>
            </a:r>
          </a:p>
          <a:p>
            <a:pPr lvl="1"/>
            <a:r>
              <a:rPr lang="en-US" dirty="0"/>
              <a:t>Typical Greek style (not Israelite style)</a:t>
            </a:r>
          </a:p>
          <a:p>
            <a:pPr lvl="1"/>
            <a:r>
              <a:rPr lang="en-US" dirty="0"/>
              <a:t>This letter was written by a Hellenistic Christian.</a:t>
            </a:r>
          </a:p>
          <a:p>
            <a:pPr lvl="1"/>
            <a:r>
              <a:rPr lang="en-US" dirty="0"/>
              <a:t>This letter was written to Israelites living outside Palestine.</a:t>
            </a:r>
          </a:p>
          <a:p>
            <a:pPr lvl="1"/>
            <a:endParaRPr lang="en-US" dirty="0"/>
          </a:p>
        </p:txBody>
      </p:sp>
    </p:spTree>
    <p:extLst>
      <p:ext uri="{BB962C8B-B14F-4D97-AF65-F5344CB8AC3E}">
        <p14:creationId xmlns:p14="http://schemas.microsoft.com/office/powerpoint/2010/main" val="1947005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Testing, Wisdom, Wealth</a:t>
            </a:r>
          </a:p>
        </p:txBody>
      </p:sp>
      <p:sp>
        <p:nvSpPr>
          <p:cNvPr id="3" name="Content Placeholder 2"/>
          <p:cNvSpPr>
            <a:spLocks noGrp="1"/>
          </p:cNvSpPr>
          <p:nvPr>
            <p:ph idx="1"/>
          </p:nvPr>
        </p:nvSpPr>
        <p:spPr>
          <a:xfrm>
            <a:off x="368977" y="1411161"/>
            <a:ext cx="8495071" cy="3467914"/>
          </a:xfrm>
        </p:spPr>
        <p:txBody>
          <a:bodyPr/>
          <a:lstStyle/>
          <a:p>
            <a:r>
              <a:rPr lang="en-US" dirty="0"/>
              <a:t>Opening Paragraph Summary (1:2-11)</a:t>
            </a:r>
          </a:p>
          <a:p>
            <a:pPr lvl="1"/>
            <a:r>
              <a:rPr lang="en-US" dirty="0"/>
              <a:t>Genuineness of faith will be tested, for this produces character</a:t>
            </a:r>
          </a:p>
          <a:p>
            <a:pPr lvl="1"/>
            <a:r>
              <a:rPr lang="en-US" dirty="0"/>
              <a:t>Wisdom, a gift from God, is needed to discern the test and stand fast.</a:t>
            </a:r>
          </a:p>
          <a:p>
            <a:pPr lvl="2"/>
            <a:r>
              <a:rPr lang="en-US" dirty="0"/>
              <a:t>Can the wealthy Christian stand the test?  </a:t>
            </a:r>
          </a:p>
          <a:p>
            <a:pPr lvl="2"/>
            <a:r>
              <a:rPr lang="en-US" dirty="0"/>
              <a:t>Will he share with his poorer brother?  </a:t>
            </a:r>
          </a:p>
          <a:p>
            <a:pPr lvl="1"/>
            <a:endParaRPr lang="en-US" dirty="0"/>
          </a:p>
          <a:p>
            <a:pPr lvl="1"/>
            <a:endParaRPr lang="en-US" dirty="0"/>
          </a:p>
        </p:txBody>
      </p:sp>
    </p:spTree>
    <p:extLst>
      <p:ext uri="{BB962C8B-B14F-4D97-AF65-F5344CB8AC3E}">
        <p14:creationId xmlns:p14="http://schemas.microsoft.com/office/powerpoint/2010/main" val="1956315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Testing, Wisdom, Wealth</a:t>
            </a:r>
          </a:p>
        </p:txBody>
      </p:sp>
      <p:sp>
        <p:nvSpPr>
          <p:cNvPr id="3" name="Content Placeholder 2"/>
          <p:cNvSpPr>
            <a:spLocks noGrp="1"/>
          </p:cNvSpPr>
          <p:nvPr>
            <p:ph idx="1"/>
          </p:nvPr>
        </p:nvSpPr>
        <p:spPr>
          <a:xfrm>
            <a:off x="183185" y="1306480"/>
            <a:ext cx="8792895" cy="3837020"/>
          </a:xfrm>
        </p:spPr>
        <p:txBody>
          <a:bodyPr>
            <a:normAutofit lnSpcReduction="10000"/>
          </a:bodyPr>
          <a:lstStyle/>
          <a:p>
            <a:r>
              <a:rPr lang="en-US" dirty="0"/>
              <a:t>Testing Produces Joy (1:2-4)</a:t>
            </a:r>
          </a:p>
          <a:p>
            <a:pPr lvl="1"/>
            <a:r>
              <a:rPr lang="en-US" dirty="0"/>
              <a:t>Chain statement is similar to Rom 5:2b-5, James 1:2-4; 1 Peter 1:6-7.</a:t>
            </a:r>
          </a:p>
          <a:p>
            <a:pPr lvl="1"/>
            <a:r>
              <a:rPr lang="en-US" dirty="0"/>
              <a:t>James is theocentric thus chain leads to virtuous character.</a:t>
            </a:r>
          </a:p>
          <a:p>
            <a:pPr lvl="1"/>
            <a:r>
              <a:rPr lang="en-US" dirty="0"/>
              <a:t>Be joyful for the test will produce endurance, leading to you becoming perfect and complete. </a:t>
            </a:r>
          </a:p>
          <a:p>
            <a:pPr lvl="1"/>
            <a:r>
              <a:rPr lang="en-US" dirty="0"/>
              <a:t>Without the test, your character will not be improved.</a:t>
            </a:r>
          </a:p>
          <a:p>
            <a:pPr lvl="1"/>
            <a:r>
              <a:rPr lang="en-US" dirty="0"/>
              <a:t>Endurance and Patience from God are contrasted with double-minded</a:t>
            </a:r>
          </a:p>
          <a:p>
            <a:pPr lvl="1"/>
            <a:r>
              <a:rPr lang="en-US" dirty="0"/>
              <a:t>This is the pattern of eschatological perfection.</a:t>
            </a:r>
          </a:p>
          <a:p>
            <a:pPr lvl="1"/>
            <a:endParaRPr lang="en-US" dirty="0"/>
          </a:p>
        </p:txBody>
      </p:sp>
    </p:spTree>
    <p:extLst>
      <p:ext uri="{BB962C8B-B14F-4D97-AF65-F5344CB8AC3E}">
        <p14:creationId xmlns:p14="http://schemas.microsoft.com/office/powerpoint/2010/main" val="106896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Testing, Wisdom, Wealth</a:t>
            </a:r>
          </a:p>
        </p:txBody>
      </p:sp>
      <p:sp>
        <p:nvSpPr>
          <p:cNvPr id="3" name="Content Placeholder 2"/>
          <p:cNvSpPr>
            <a:spLocks noGrp="1"/>
          </p:cNvSpPr>
          <p:nvPr>
            <p:ph idx="1"/>
          </p:nvPr>
        </p:nvSpPr>
        <p:spPr>
          <a:xfrm>
            <a:off x="280133" y="1408290"/>
            <a:ext cx="8730804" cy="3594588"/>
          </a:xfrm>
        </p:spPr>
        <p:txBody>
          <a:bodyPr>
            <a:normAutofit/>
          </a:bodyPr>
          <a:lstStyle/>
          <a:p>
            <a:r>
              <a:rPr lang="en-US" dirty="0"/>
              <a:t>Wisdom Comes Through Prayer (1:5-8)</a:t>
            </a:r>
          </a:p>
          <a:p>
            <a:pPr lvl="1"/>
            <a:r>
              <a:rPr lang="en-US" dirty="0"/>
              <a:t>Pray for wisdom, for God gives this gift to Christians</a:t>
            </a:r>
          </a:p>
          <a:p>
            <a:pPr lvl="1"/>
            <a:r>
              <a:rPr lang="en-US" dirty="0"/>
              <a:t>Prayer is more effective with a stronger faith and no doubting</a:t>
            </a:r>
          </a:p>
          <a:p>
            <a:pPr lvl="1"/>
            <a:r>
              <a:rPr lang="en-US" dirty="0"/>
              <a:t>You cannot look both to the world and to God, for this is being double-minded (faithless) and is an abomination to God</a:t>
            </a:r>
          </a:p>
          <a:p>
            <a:pPr lvl="1"/>
            <a:r>
              <a:rPr lang="en-US" dirty="0"/>
              <a:t>Wisdom, which comes from prayer, enables one to stand the test</a:t>
            </a:r>
          </a:p>
          <a:p>
            <a:pPr lvl="1"/>
            <a:r>
              <a:rPr lang="en-US" dirty="0"/>
              <a:t>James never discusses the Holy Spirit (Pauline perspective)</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2804610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Testing, Wisdom, Wealth</a:t>
            </a:r>
          </a:p>
        </p:txBody>
      </p:sp>
      <p:sp>
        <p:nvSpPr>
          <p:cNvPr id="3" name="Content Placeholder 2"/>
          <p:cNvSpPr>
            <a:spLocks noGrp="1"/>
          </p:cNvSpPr>
          <p:nvPr>
            <p:ph idx="1"/>
          </p:nvPr>
        </p:nvSpPr>
        <p:spPr>
          <a:xfrm>
            <a:off x="280132" y="1420500"/>
            <a:ext cx="8863867" cy="3723000"/>
          </a:xfrm>
        </p:spPr>
        <p:txBody>
          <a:bodyPr>
            <a:normAutofit/>
          </a:bodyPr>
          <a:lstStyle/>
          <a:p>
            <a:r>
              <a:rPr lang="en-US" dirty="0"/>
              <a:t>Poverty Excels Wealth (1:9-11)</a:t>
            </a:r>
          </a:p>
          <a:p>
            <a:pPr lvl="1"/>
            <a:r>
              <a:rPr lang="en-US" dirty="0"/>
              <a:t>The poor man should glory in his high position.</a:t>
            </a:r>
          </a:p>
          <a:p>
            <a:pPr lvl="1"/>
            <a:r>
              <a:rPr lang="en-US" dirty="0"/>
              <a:t>The rich man should glory in his humiliation now because he will soon pass away.</a:t>
            </a:r>
          </a:p>
          <a:p>
            <a:pPr lvl="1"/>
            <a:r>
              <a:rPr lang="en-US" dirty="0"/>
              <a:t>The poor believers are perhaps being contrasted with the rich non-believers who got rich by robbing them of proper wages and benefits.</a:t>
            </a:r>
          </a:p>
          <a:p>
            <a:pPr lvl="1"/>
            <a:r>
              <a:rPr lang="en-US" dirty="0"/>
              <a:t>Today the world highly esteems rich people and looks down on the poor, and sadly our churches tend to go along with this.</a:t>
            </a:r>
          </a:p>
          <a:p>
            <a:pPr lvl="1"/>
            <a:endParaRPr lang="en-US" dirty="0"/>
          </a:p>
          <a:p>
            <a:pPr lvl="1"/>
            <a:endParaRPr lang="en-US" dirty="0"/>
          </a:p>
        </p:txBody>
      </p:sp>
    </p:spTree>
    <p:extLst>
      <p:ext uri="{BB962C8B-B14F-4D97-AF65-F5344CB8AC3E}">
        <p14:creationId xmlns:p14="http://schemas.microsoft.com/office/powerpoint/2010/main" val="735717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836" y="205979"/>
            <a:ext cx="8488022" cy="643583"/>
          </a:xfrm>
        </p:spPr>
        <p:txBody>
          <a:bodyPr/>
          <a:lstStyle/>
          <a:p>
            <a:r>
              <a:rPr lang="en-US" dirty="0"/>
              <a:t>Testing, Speech, Generosity</a:t>
            </a:r>
          </a:p>
        </p:txBody>
      </p:sp>
      <p:sp>
        <p:nvSpPr>
          <p:cNvPr id="3" name="Content Placeholder 2"/>
          <p:cNvSpPr>
            <a:spLocks noGrp="1"/>
          </p:cNvSpPr>
          <p:nvPr>
            <p:ph idx="1"/>
          </p:nvPr>
        </p:nvSpPr>
        <p:spPr>
          <a:xfrm>
            <a:off x="280132" y="1420500"/>
            <a:ext cx="8863867" cy="3723000"/>
          </a:xfrm>
        </p:spPr>
        <p:txBody>
          <a:bodyPr>
            <a:normAutofit/>
          </a:bodyPr>
          <a:lstStyle/>
          <a:p>
            <a:r>
              <a:rPr lang="en-US" dirty="0"/>
              <a:t>Testing Produces Blessedness (1:12-18)</a:t>
            </a:r>
          </a:p>
          <a:p>
            <a:pPr lvl="1"/>
            <a:r>
              <a:rPr lang="en-US" dirty="0"/>
              <a:t>God rewards those that endure various trials with the crown of life.</a:t>
            </a:r>
          </a:p>
          <a:p>
            <a:pPr lvl="1"/>
            <a:r>
              <a:rPr lang="en-US" dirty="0"/>
              <a:t>Trials happen because of internal evil impulses.</a:t>
            </a:r>
          </a:p>
          <a:p>
            <a:pPr lvl="1"/>
            <a:r>
              <a:rPr lang="en-US" dirty="0"/>
              <a:t>Trials happen because of outside satanic evil impulses.</a:t>
            </a:r>
          </a:p>
          <a:p>
            <a:pPr lvl="1"/>
            <a:r>
              <a:rPr lang="en-US" dirty="0"/>
              <a:t>People that blame God and fail the test, such as the Israelites did in the desert, and will surely die.</a:t>
            </a:r>
          </a:p>
          <a:p>
            <a:pPr lvl="1"/>
            <a:r>
              <a:rPr lang="en-US" dirty="0"/>
              <a:t>God only gives us good things, and we are his firstfruits.</a:t>
            </a:r>
          </a:p>
        </p:txBody>
      </p:sp>
    </p:spTree>
    <p:extLst>
      <p:ext uri="{BB962C8B-B14F-4D97-AF65-F5344CB8AC3E}">
        <p14:creationId xmlns:p14="http://schemas.microsoft.com/office/powerpoint/2010/main" val="1672990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836" y="205979"/>
            <a:ext cx="8488022" cy="643583"/>
          </a:xfrm>
        </p:spPr>
        <p:txBody>
          <a:bodyPr/>
          <a:lstStyle/>
          <a:p>
            <a:r>
              <a:rPr lang="en-US" dirty="0"/>
              <a:t>Testing, Speech, Generosity</a:t>
            </a:r>
          </a:p>
        </p:txBody>
      </p:sp>
      <p:sp>
        <p:nvSpPr>
          <p:cNvPr id="3" name="Content Placeholder 2"/>
          <p:cNvSpPr>
            <a:spLocks noGrp="1"/>
          </p:cNvSpPr>
          <p:nvPr>
            <p:ph idx="1"/>
          </p:nvPr>
        </p:nvSpPr>
        <p:spPr>
          <a:xfrm>
            <a:off x="280132" y="1420500"/>
            <a:ext cx="8863867" cy="3723000"/>
          </a:xfrm>
        </p:spPr>
        <p:txBody>
          <a:bodyPr>
            <a:normAutofit/>
          </a:bodyPr>
          <a:lstStyle/>
          <a:p>
            <a:r>
              <a:rPr lang="en-US" dirty="0"/>
              <a:t>Pure Speech Contains No Anger (1:19-21)</a:t>
            </a:r>
          </a:p>
          <a:p>
            <a:pPr lvl="1"/>
            <a:r>
              <a:rPr lang="en-US" dirty="0"/>
              <a:t>Be quick to listen, slow to speak, and slow to anger.</a:t>
            </a:r>
          </a:p>
          <a:p>
            <a:pPr lvl="2"/>
            <a:r>
              <a:rPr lang="en-US" dirty="0"/>
              <a:t>James was last one to speak in Acts 15:13-21.</a:t>
            </a:r>
          </a:p>
          <a:p>
            <a:pPr lvl="1"/>
            <a:r>
              <a:rPr lang="en-US" dirty="0"/>
              <a:t>The human outburst of anger does not come from wisdom.</a:t>
            </a:r>
          </a:p>
          <a:p>
            <a:pPr lvl="2"/>
            <a:r>
              <a:rPr lang="en-US" dirty="0"/>
              <a:t>This is not God’s standard for humans.</a:t>
            </a:r>
          </a:p>
          <a:p>
            <a:pPr lvl="1"/>
            <a:r>
              <a:rPr lang="en-US" dirty="0"/>
              <a:t>Christians must now turn away from evil and malice.</a:t>
            </a:r>
          </a:p>
          <a:p>
            <a:pPr lvl="2"/>
            <a:r>
              <a:rPr lang="en-US" dirty="0"/>
              <a:t>They must repent (change their minds).</a:t>
            </a:r>
          </a:p>
          <a:p>
            <a:pPr lvl="1"/>
            <a:r>
              <a:rPr lang="en-US" dirty="0"/>
              <a:t>Christians in politics today seem to have forgotten these words.</a:t>
            </a:r>
          </a:p>
        </p:txBody>
      </p:sp>
    </p:spTree>
    <p:extLst>
      <p:ext uri="{BB962C8B-B14F-4D97-AF65-F5344CB8AC3E}">
        <p14:creationId xmlns:p14="http://schemas.microsoft.com/office/powerpoint/2010/main" val="25593657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836" y="205979"/>
            <a:ext cx="8488022" cy="643583"/>
          </a:xfrm>
        </p:spPr>
        <p:txBody>
          <a:bodyPr/>
          <a:lstStyle/>
          <a:p>
            <a:r>
              <a:rPr lang="en-US" dirty="0"/>
              <a:t>Testing, Speech, Generosity</a:t>
            </a:r>
          </a:p>
        </p:txBody>
      </p:sp>
      <p:sp>
        <p:nvSpPr>
          <p:cNvPr id="3" name="Content Placeholder 2"/>
          <p:cNvSpPr>
            <a:spLocks noGrp="1"/>
          </p:cNvSpPr>
          <p:nvPr>
            <p:ph idx="1"/>
          </p:nvPr>
        </p:nvSpPr>
        <p:spPr>
          <a:xfrm>
            <a:off x="280132" y="1420500"/>
            <a:ext cx="8863867" cy="3723000"/>
          </a:xfrm>
        </p:spPr>
        <p:txBody>
          <a:bodyPr>
            <a:normAutofit/>
          </a:bodyPr>
          <a:lstStyle/>
          <a:p>
            <a:r>
              <a:rPr lang="en-US" dirty="0"/>
              <a:t>Obedience Requires Generosity (1:22-25)</a:t>
            </a:r>
          </a:p>
          <a:p>
            <a:pPr lvl="1"/>
            <a:r>
              <a:rPr lang="en-US" dirty="0"/>
              <a:t>Be doers of the word, not merely hearers who delude themselves.</a:t>
            </a:r>
          </a:p>
          <a:p>
            <a:pPr lvl="1"/>
            <a:r>
              <a:rPr lang="en-US" dirty="0"/>
              <a:t>If you only hear, then you have not received the word.</a:t>
            </a:r>
          </a:p>
          <a:p>
            <a:pPr lvl="1"/>
            <a:r>
              <a:rPr lang="en-US" dirty="0"/>
              <a:t>Jewish Christians think the law is the will of God, but Messiah has perfected it with his new law.</a:t>
            </a:r>
          </a:p>
          <a:p>
            <a:pPr lvl="1"/>
            <a:r>
              <a:rPr lang="en-US" dirty="0"/>
              <a:t>The Sermon on the Mount is an example of his perfected new law (or reinterpretation of it).</a:t>
            </a:r>
          </a:p>
          <a:p>
            <a:pPr lvl="1"/>
            <a:r>
              <a:rPr lang="en-US" dirty="0"/>
              <a:t>There awaits a future blessing for those that obey the Law.</a:t>
            </a:r>
          </a:p>
          <a:p>
            <a:pPr lvl="1"/>
            <a:endParaRPr lang="en-US" dirty="0"/>
          </a:p>
        </p:txBody>
      </p:sp>
    </p:spTree>
    <p:extLst>
      <p:ext uri="{BB962C8B-B14F-4D97-AF65-F5344CB8AC3E}">
        <p14:creationId xmlns:p14="http://schemas.microsoft.com/office/powerpoint/2010/main" val="28734589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836" y="205979"/>
            <a:ext cx="8488022" cy="643583"/>
          </a:xfrm>
        </p:spPr>
        <p:txBody>
          <a:bodyPr/>
          <a:lstStyle/>
          <a:p>
            <a:r>
              <a:rPr lang="en-US" sz="4400" dirty="0"/>
              <a:t>Summary and Transition </a:t>
            </a:r>
            <a:r>
              <a:rPr lang="en-US" sz="3600" dirty="0"/>
              <a:t>(1:26-27)</a:t>
            </a:r>
            <a:endParaRPr lang="en-US" sz="4400" dirty="0"/>
          </a:p>
        </p:txBody>
      </p:sp>
      <p:sp>
        <p:nvSpPr>
          <p:cNvPr id="3" name="Content Placeholder 2"/>
          <p:cNvSpPr>
            <a:spLocks noGrp="1"/>
          </p:cNvSpPr>
          <p:nvPr>
            <p:ph idx="1"/>
          </p:nvPr>
        </p:nvSpPr>
        <p:spPr>
          <a:xfrm>
            <a:off x="71120" y="1316811"/>
            <a:ext cx="9072879" cy="3826689"/>
          </a:xfrm>
        </p:spPr>
        <p:txBody>
          <a:bodyPr>
            <a:normAutofit/>
          </a:bodyPr>
          <a:lstStyle/>
          <a:p>
            <a:r>
              <a:rPr lang="en-US" dirty="0"/>
              <a:t>The true Christian must control his tongue, or his religion is worthless (1:19-21).</a:t>
            </a:r>
          </a:p>
          <a:p>
            <a:r>
              <a:rPr lang="en-US" dirty="0"/>
              <a:t>He must engage in charity in the sight of our God and Father (1:22-25).</a:t>
            </a:r>
          </a:p>
          <a:p>
            <a:r>
              <a:rPr lang="en-US" dirty="0"/>
              <a:t>He must resist temptation, that is, the evil and corrupt world (1:2-4).</a:t>
            </a:r>
          </a:p>
          <a:p>
            <a:pPr marL="457200" lvl="1" indent="0">
              <a:buNone/>
            </a:pPr>
            <a:r>
              <a:rPr lang="en-US" dirty="0"/>
              <a:t>These 3 points are first stated negatively and then positively, and are perhaps part of a final polishing of James.</a:t>
            </a:r>
          </a:p>
        </p:txBody>
      </p:sp>
    </p:spTree>
    <p:extLst>
      <p:ext uri="{BB962C8B-B14F-4D97-AF65-F5344CB8AC3E}">
        <p14:creationId xmlns:p14="http://schemas.microsoft.com/office/powerpoint/2010/main" val="22527929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400" dirty="0"/>
              <a:t>Excellence of Poverty &amp; Generosity</a:t>
            </a:r>
          </a:p>
        </p:txBody>
      </p:sp>
      <p:sp>
        <p:nvSpPr>
          <p:cNvPr id="3" name="Content Placeholder 2"/>
          <p:cNvSpPr>
            <a:spLocks noGrp="1"/>
          </p:cNvSpPr>
          <p:nvPr>
            <p:ph idx="1"/>
          </p:nvPr>
        </p:nvSpPr>
        <p:spPr>
          <a:xfrm>
            <a:off x="368977" y="1457857"/>
            <a:ext cx="8495071" cy="3467914"/>
          </a:xfrm>
        </p:spPr>
        <p:txBody>
          <a:bodyPr/>
          <a:lstStyle/>
          <a:p>
            <a:r>
              <a:rPr lang="en-US" dirty="0">
                <a:hlinkClick r:id="rId2" action="ppaction://hlinksldjump"/>
              </a:rPr>
              <a:t>No Partiality is Allowable (2:1-13)</a:t>
            </a:r>
            <a:endParaRPr lang="en-US" dirty="0"/>
          </a:p>
          <a:p>
            <a:r>
              <a:rPr lang="en-US" dirty="0">
                <a:hlinkClick r:id="rId3" action="ppaction://hlinksldjump"/>
              </a:rPr>
              <a:t>Generosity is Necessary (2:14-26)</a:t>
            </a:r>
            <a:endParaRPr lang="en-US" dirty="0"/>
          </a:p>
          <a:p>
            <a:endParaRPr lang="en-US" dirty="0"/>
          </a:p>
        </p:txBody>
      </p:sp>
    </p:spTree>
    <p:extLst>
      <p:ext uri="{BB962C8B-B14F-4D97-AF65-F5344CB8AC3E}">
        <p14:creationId xmlns:p14="http://schemas.microsoft.com/office/powerpoint/2010/main" val="24422257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400" dirty="0"/>
              <a:t>No Partiality is Allowable </a:t>
            </a:r>
            <a:r>
              <a:rPr lang="en-US" sz="3600" dirty="0"/>
              <a:t>(2:1-13)</a:t>
            </a:r>
            <a:endParaRPr lang="en-US" sz="4400" dirty="0"/>
          </a:p>
        </p:txBody>
      </p:sp>
      <p:sp>
        <p:nvSpPr>
          <p:cNvPr id="3" name="Content Placeholder 2"/>
          <p:cNvSpPr>
            <a:spLocks noGrp="1"/>
          </p:cNvSpPr>
          <p:nvPr>
            <p:ph idx="1"/>
          </p:nvPr>
        </p:nvSpPr>
        <p:spPr>
          <a:xfrm>
            <a:off x="205431" y="1215038"/>
            <a:ext cx="8824181" cy="3818727"/>
          </a:xfrm>
        </p:spPr>
        <p:txBody>
          <a:bodyPr/>
          <a:lstStyle/>
          <a:p>
            <a:r>
              <a:rPr lang="en-US" dirty="0"/>
              <a:t>Illustration: Church Judicial Assembly (2-1-4)</a:t>
            </a:r>
          </a:p>
          <a:p>
            <a:pPr lvl="1"/>
            <a:r>
              <a:rPr lang="en-US" dirty="0"/>
              <a:t>Believers do not show partiality in courts between rich and poor.</a:t>
            </a:r>
          </a:p>
          <a:p>
            <a:pPr lvl="1"/>
            <a:r>
              <a:rPr lang="en-US" dirty="0"/>
              <a:t>Partiality in the Bible almost exclusively concerns judicial settings in the church.</a:t>
            </a:r>
          </a:p>
          <a:p>
            <a:pPr lvl="1"/>
            <a:r>
              <a:rPr lang="en-US" dirty="0"/>
              <a:t>How can you have the rich sit and the poor stand?</a:t>
            </a:r>
          </a:p>
          <a:p>
            <a:pPr lvl="2"/>
            <a:r>
              <a:rPr lang="en-US" dirty="0"/>
              <a:t>Remember La </a:t>
            </a:r>
            <a:r>
              <a:rPr lang="en-US" dirty="0" err="1"/>
              <a:t>Purisima</a:t>
            </a:r>
            <a:r>
              <a:rPr lang="en-US" dirty="0"/>
              <a:t> Mission (dual sit/stand masses).</a:t>
            </a:r>
          </a:p>
          <a:p>
            <a:pPr lvl="1"/>
            <a:r>
              <a:rPr lang="en-US" dirty="0"/>
              <a:t>If you favor the rich, and God favors the poor, then you are choosing for the rich that persecute the church.</a:t>
            </a:r>
          </a:p>
          <a:p>
            <a:pPr lvl="1"/>
            <a:endParaRPr lang="en-US" dirty="0"/>
          </a:p>
          <a:p>
            <a:pPr lvl="1"/>
            <a:endParaRPr lang="en-US" dirty="0"/>
          </a:p>
          <a:p>
            <a:endParaRPr lang="en-US" dirty="0"/>
          </a:p>
          <a:p>
            <a:endParaRPr lang="en-US" dirty="0"/>
          </a:p>
        </p:txBody>
      </p:sp>
    </p:spTree>
    <p:extLst>
      <p:ext uri="{BB962C8B-B14F-4D97-AF65-F5344CB8AC3E}">
        <p14:creationId xmlns:p14="http://schemas.microsoft.com/office/powerpoint/2010/main" val="769890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400" dirty="0"/>
              <a:t>No Partiality is Allowable </a:t>
            </a:r>
            <a:r>
              <a:rPr lang="en-US" sz="3600" dirty="0"/>
              <a:t>(2:1-13)</a:t>
            </a:r>
            <a:endParaRPr lang="en-US" sz="4400" dirty="0"/>
          </a:p>
        </p:txBody>
      </p:sp>
      <p:sp>
        <p:nvSpPr>
          <p:cNvPr id="3" name="Content Placeholder 2"/>
          <p:cNvSpPr>
            <a:spLocks noGrp="1"/>
          </p:cNvSpPr>
          <p:nvPr>
            <p:ph idx="1"/>
          </p:nvPr>
        </p:nvSpPr>
        <p:spPr>
          <a:xfrm>
            <a:off x="0" y="1215038"/>
            <a:ext cx="8964249" cy="3818727"/>
          </a:xfrm>
        </p:spPr>
        <p:txBody>
          <a:bodyPr>
            <a:normAutofit/>
          </a:bodyPr>
          <a:lstStyle/>
          <a:p>
            <a:r>
              <a:rPr lang="en-US" dirty="0"/>
              <a:t>Rational Argument (2:5-7)</a:t>
            </a:r>
          </a:p>
          <a:p>
            <a:pPr lvl="1"/>
            <a:r>
              <a:rPr lang="en-US" dirty="0"/>
              <a:t>The church knows that God chooses the poor/pious over the rich.</a:t>
            </a:r>
          </a:p>
          <a:p>
            <a:pPr lvl="1"/>
            <a:r>
              <a:rPr lang="en-US" dirty="0"/>
              <a:t>He chose Israel over Rome, Assyria, and Babylon etc.</a:t>
            </a:r>
          </a:p>
          <a:p>
            <a:pPr lvl="1"/>
            <a:r>
              <a:rPr lang="en-US" dirty="0"/>
              <a:t>But the poor/pious Believers select the rich persecutors over fellow believers.</a:t>
            </a:r>
          </a:p>
          <a:p>
            <a:pPr lvl="1"/>
            <a:r>
              <a:rPr lang="en-US" dirty="0"/>
              <a:t>The believers blaspheme the good name of God as they fear losing control of a synagogue, dislike morality, dislike superstitions of slaves / tenants etc. </a:t>
            </a:r>
          </a:p>
          <a:p>
            <a:pPr lvl="1"/>
            <a:endParaRPr lang="en-US" dirty="0"/>
          </a:p>
          <a:p>
            <a:pPr lvl="1"/>
            <a:endParaRPr lang="en-US" dirty="0"/>
          </a:p>
          <a:p>
            <a:pPr lvl="1"/>
            <a:endParaRPr lang="en-US" dirty="0"/>
          </a:p>
          <a:p>
            <a:pPr lvl="1"/>
            <a:endParaRPr lang="en-US" dirty="0"/>
          </a:p>
          <a:p>
            <a:endParaRPr lang="en-US" dirty="0"/>
          </a:p>
          <a:p>
            <a:endParaRPr lang="en-US" dirty="0"/>
          </a:p>
        </p:txBody>
      </p:sp>
    </p:spTree>
    <p:extLst>
      <p:ext uri="{BB962C8B-B14F-4D97-AF65-F5344CB8AC3E}">
        <p14:creationId xmlns:p14="http://schemas.microsoft.com/office/powerpoint/2010/main" val="24427112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400" dirty="0"/>
              <a:t>No Partiality is Allowable </a:t>
            </a:r>
            <a:r>
              <a:rPr lang="en-US" sz="3600" dirty="0"/>
              <a:t>(2:1-13)</a:t>
            </a:r>
            <a:endParaRPr lang="en-US" sz="4400" dirty="0"/>
          </a:p>
        </p:txBody>
      </p:sp>
      <p:sp>
        <p:nvSpPr>
          <p:cNvPr id="3" name="Content Placeholder 2"/>
          <p:cNvSpPr>
            <a:spLocks noGrp="1"/>
          </p:cNvSpPr>
          <p:nvPr>
            <p:ph idx="1"/>
          </p:nvPr>
        </p:nvSpPr>
        <p:spPr>
          <a:xfrm>
            <a:off x="205431" y="1215038"/>
            <a:ext cx="8824181" cy="3818727"/>
          </a:xfrm>
        </p:spPr>
        <p:txBody>
          <a:bodyPr/>
          <a:lstStyle/>
          <a:p>
            <a:r>
              <a:rPr lang="en-US" dirty="0"/>
              <a:t>Biblical Argument (2:8-12)</a:t>
            </a:r>
          </a:p>
          <a:p>
            <a:pPr lvl="1"/>
            <a:r>
              <a:rPr lang="en-US" dirty="0"/>
              <a:t>Discrimination against the poor breaks the Royal Law of love (“Love your neighbor as yourself”) (Lev 19:18; or 19:15?).</a:t>
            </a:r>
          </a:p>
          <a:p>
            <a:pPr lvl="1"/>
            <a:r>
              <a:rPr lang="en-US" dirty="0"/>
              <a:t>His audience would have thought of this also as breaking the commandment of Jesus.</a:t>
            </a:r>
          </a:p>
          <a:p>
            <a:pPr lvl="1"/>
            <a:r>
              <a:rPr lang="en-US" dirty="0"/>
              <a:t>Such a person showing partiality to the rich commits sin.</a:t>
            </a:r>
          </a:p>
          <a:p>
            <a:pPr lvl="1"/>
            <a:r>
              <a:rPr lang="en-US" dirty="0"/>
              <a:t>Every command is important – we break </a:t>
            </a:r>
            <a:r>
              <a:rPr lang="en-US" i="1" dirty="0"/>
              <a:t>the</a:t>
            </a:r>
            <a:r>
              <a:rPr lang="en-US" dirty="0"/>
              <a:t> law, not a law.</a:t>
            </a:r>
          </a:p>
          <a:p>
            <a:pPr lvl="1"/>
            <a:r>
              <a:rPr lang="en-US" dirty="0"/>
              <a:t>If we show no mercy to the poor, God will show us no mercy.</a:t>
            </a:r>
          </a:p>
          <a:p>
            <a:pPr lvl="1"/>
            <a:endParaRPr lang="en-US" dirty="0"/>
          </a:p>
          <a:p>
            <a:pPr lvl="1"/>
            <a:endParaRPr lang="en-US" dirty="0"/>
          </a:p>
          <a:p>
            <a:pPr lvl="1"/>
            <a:endParaRPr lang="en-US" dirty="0"/>
          </a:p>
          <a:p>
            <a:pPr lvl="1"/>
            <a:endParaRPr lang="en-US" dirty="0"/>
          </a:p>
          <a:p>
            <a:endParaRPr lang="en-US" dirty="0"/>
          </a:p>
          <a:p>
            <a:endParaRPr lang="en-US" dirty="0"/>
          </a:p>
        </p:txBody>
      </p:sp>
    </p:spTree>
    <p:extLst>
      <p:ext uri="{BB962C8B-B14F-4D97-AF65-F5344CB8AC3E}">
        <p14:creationId xmlns:p14="http://schemas.microsoft.com/office/powerpoint/2010/main" val="29102486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400" dirty="0"/>
              <a:t>Generosity is Necessary </a:t>
            </a:r>
            <a:r>
              <a:rPr lang="en-US" sz="3600" dirty="0"/>
              <a:t>(2:14-26)</a:t>
            </a:r>
            <a:endParaRPr lang="en-US" sz="4400" dirty="0"/>
          </a:p>
        </p:txBody>
      </p:sp>
      <p:sp>
        <p:nvSpPr>
          <p:cNvPr id="3" name="Content Placeholder 2"/>
          <p:cNvSpPr>
            <a:spLocks noGrp="1"/>
          </p:cNvSpPr>
          <p:nvPr>
            <p:ph idx="1"/>
          </p:nvPr>
        </p:nvSpPr>
        <p:spPr>
          <a:xfrm>
            <a:off x="205431" y="1215038"/>
            <a:ext cx="8824181" cy="3818727"/>
          </a:xfrm>
        </p:spPr>
        <p:txBody>
          <a:bodyPr>
            <a:normAutofit lnSpcReduction="10000"/>
          </a:bodyPr>
          <a:lstStyle/>
          <a:p>
            <a:r>
              <a:rPr lang="en-US" dirty="0"/>
              <a:t>Poor Christian (2:14-17)</a:t>
            </a:r>
          </a:p>
          <a:p>
            <a:pPr lvl="1"/>
            <a:r>
              <a:rPr lang="en-US" dirty="0"/>
              <a:t>Faith without works (charity) is useless, </a:t>
            </a:r>
            <a:br>
              <a:rPr lang="en-US" dirty="0"/>
            </a:br>
            <a:r>
              <a:rPr lang="en-US" dirty="0"/>
              <a:t>it is a sham.</a:t>
            </a:r>
          </a:p>
          <a:p>
            <a:pPr lvl="1"/>
            <a:r>
              <a:rPr lang="en-US" dirty="0"/>
              <a:t>Professed beliefs, prayers, doctrine etc. will</a:t>
            </a:r>
            <a:br>
              <a:rPr lang="en-US" dirty="0"/>
            </a:br>
            <a:r>
              <a:rPr lang="en-US" dirty="0"/>
              <a:t>not save you for they are empty without works (acts of mercy).</a:t>
            </a:r>
          </a:p>
          <a:p>
            <a:pPr lvl="1"/>
            <a:r>
              <a:rPr lang="en-US" dirty="0"/>
              <a:t>If a brother or sister is hungry or needs clothes, and you say, “go in peace” and do not help them, what use is that to you?</a:t>
            </a:r>
          </a:p>
          <a:p>
            <a:pPr lvl="1"/>
            <a:r>
              <a:rPr lang="en-US" dirty="0"/>
              <a:t>Faith without works is dead, being by itself.</a:t>
            </a:r>
          </a:p>
          <a:p>
            <a:pPr lvl="1"/>
            <a:r>
              <a:rPr lang="en-US" dirty="0"/>
              <a:t>(Works to James does not mean obeying the ceremonial laws).</a:t>
            </a:r>
          </a:p>
          <a:p>
            <a:pPr lvl="1"/>
            <a:endParaRPr lang="en-US" dirty="0"/>
          </a:p>
          <a:p>
            <a:pPr lvl="1"/>
            <a:endParaRPr lang="en-US" dirty="0"/>
          </a:p>
          <a:p>
            <a:pPr lvl="1"/>
            <a:endParaRPr lang="en-US" dirty="0"/>
          </a:p>
          <a:p>
            <a:endParaRPr lang="en-US" dirty="0"/>
          </a:p>
          <a:p>
            <a:endParaRPr lang="en-US" dirty="0"/>
          </a:p>
        </p:txBody>
      </p:sp>
      <p:pic>
        <p:nvPicPr>
          <p:cNvPr id="4" name="Picture 3" descr="Faith without works is de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0692" y="1011838"/>
            <a:ext cx="2727960" cy="1818640"/>
          </a:xfrm>
          <a:prstGeom prst="rect">
            <a:avLst/>
          </a:prstGeom>
        </p:spPr>
      </p:pic>
    </p:spTree>
    <p:extLst>
      <p:ext uri="{BB962C8B-B14F-4D97-AF65-F5344CB8AC3E}">
        <p14:creationId xmlns:p14="http://schemas.microsoft.com/office/powerpoint/2010/main" val="35759222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400" dirty="0"/>
              <a:t>Generosity is Necessary </a:t>
            </a:r>
            <a:r>
              <a:rPr lang="en-US" sz="3600" dirty="0"/>
              <a:t>(2:14-26)</a:t>
            </a:r>
            <a:endParaRPr lang="en-US" sz="4400" dirty="0"/>
          </a:p>
        </p:txBody>
      </p:sp>
      <p:sp>
        <p:nvSpPr>
          <p:cNvPr id="3" name="Content Placeholder 2"/>
          <p:cNvSpPr>
            <a:spLocks noGrp="1"/>
          </p:cNvSpPr>
          <p:nvPr>
            <p:ph idx="1"/>
          </p:nvPr>
        </p:nvSpPr>
        <p:spPr>
          <a:xfrm>
            <a:off x="205431" y="1215038"/>
            <a:ext cx="4915209" cy="3818727"/>
          </a:xfrm>
        </p:spPr>
        <p:txBody>
          <a:bodyPr>
            <a:normAutofit lnSpcReduction="10000"/>
          </a:bodyPr>
          <a:lstStyle/>
          <a:p>
            <a:r>
              <a:rPr lang="en-US" dirty="0"/>
              <a:t>Rational Argument (2:18-20)</a:t>
            </a:r>
          </a:p>
          <a:p>
            <a:pPr lvl="1"/>
            <a:r>
              <a:rPr lang="en-US" dirty="0"/>
              <a:t>Can you say one person has faith and another works?  Does not God give different gifts to different people?</a:t>
            </a:r>
          </a:p>
          <a:p>
            <a:pPr lvl="1"/>
            <a:r>
              <a:rPr lang="en-US" dirty="0"/>
              <a:t>The demons believe in God, they have no works (of mercy or charity) and they shudder in fear.</a:t>
            </a:r>
          </a:p>
          <a:p>
            <a:pPr lvl="1"/>
            <a:r>
              <a:rPr lang="en-US" dirty="0"/>
              <a:t>Therefore only faith or belief without works does not save you.</a:t>
            </a:r>
          </a:p>
          <a:p>
            <a:pPr lvl="1"/>
            <a:endParaRPr lang="en-US" dirty="0"/>
          </a:p>
          <a:p>
            <a:pPr lvl="1"/>
            <a:endParaRPr lang="en-US" dirty="0"/>
          </a:p>
          <a:p>
            <a:endParaRPr lang="en-US" dirty="0"/>
          </a:p>
          <a:p>
            <a:endParaRPr lang="en-US" dirty="0"/>
          </a:p>
        </p:txBody>
      </p:sp>
      <p:pic>
        <p:nvPicPr>
          <p:cNvPr id="4" name="Picture 3" descr="demonsbelievep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1760" y="1617980"/>
            <a:ext cx="3817532" cy="2932982"/>
          </a:xfrm>
          <a:prstGeom prst="rect">
            <a:avLst/>
          </a:prstGeom>
        </p:spPr>
      </p:pic>
    </p:spTree>
    <p:extLst>
      <p:ext uri="{BB962C8B-B14F-4D97-AF65-F5344CB8AC3E}">
        <p14:creationId xmlns:p14="http://schemas.microsoft.com/office/powerpoint/2010/main" val="16958001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84572"/>
            <a:ext cx="8758817" cy="643583"/>
          </a:xfrm>
        </p:spPr>
        <p:txBody>
          <a:bodyPr/>
          <a:lstStyle/>
          <a:p>
            <a:r>
              <a:rPr lang="en-US" sz="4400" dirty="0"/>
              <a:t>Generosity is Necessary </a:t>
            </a:r>
            <a:r>
              <a:rPr lang="en-US" sz="3600" dirty="0"/>
              <a:t>(2:14-26)</a:t>
            </a:r>
            <a:endParaRPr lang="en-US" sz="4400" dirty="0"/>
          </a:p>
        </p:txBody>
      </p:sp>
      <p:sp>
        <p:nvSpPr>
          <p:cNvPr id="3" name="Content Placeholder 2"/>
          <p:cNvSpPr>
            <a:spLocks noGrp="1"/>
          </p:cNvSpPr>
          <p:nvPr>
            <p:ph idx="1"/>
          </p:nvPr>
        </p:nvSpPr>
        <p:spPr>
          <a:xfrm>
            <a:off x="205432" y="1362042"/>
            <a:ext cx="5561101" cy="3781458"/>
          </a:xfrm>
        </p:spPr>
        <p:txBody>
          <a:bodyPr>
            <a:normAutofit fontScale="92500"/>
          </a:bodyPr>
          <a:lstStyle/>
          <a:p>
            <a:r>
              <a:rPr lang="en-US" dirty="0"/>
              <a:t>Biblical Argument : Abraham and Rehab (2:21-26)</a:t>
            </a:r>
          </a:p>
          <a:p>
            <a:r>
              <a:rPr lang="en-US" dirty="0"/>
              <a:t>Abram “believed and He reckoned to him as righteousness” (Gen 15:6).  His belief needed to be later fulfilled by works.</a:t>
            </a:r>
          </a:p>
          <a:p>
            <a:r>
              <a:rPr lang="en-US" dirty="0"/>
              <a:t>Was not Abraham justified by a deed of mercy when he offered up Isaac?  For only then, did God say, “ now I know” (Gen 22:12).</a:t>
            </a:r>
          </a:p>
          <a:p>
            <a:endParaRPr lang="en-US" dirty="0"/>
          </a:p>
          <a:p>
            <a:pPr lvl="1"/>
            <a:endParaRPr lang="en-US" dirty="0"/>
          </a:p>
          <a:p>
            <a:pPr lvl="1"/>
            <a:endParaRPr lang="en-US" dirty="0"/>
          </a:p>
          <a:p>
            <a:endParaRPr lang="en-US" dirty="0"/>
          </a:p>
          <a:p>
            <a:endParaRPr lang="en-US" dirty="0"/>
          </a:p>
        </p:txBody>
      </p:sp>
      <p:pic>
        <p:nvPicPr>
          <p:cNvPr id="4" name="Picture 3" descr="images-2.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7415" y="1362042"/>
            <a:ext cx="3275077" cy="3628724"/>
          </a:xfrm>
          <a:prstGeom prst="rect">
            <a:avLst/>
          </a:prstGeom>
        </p:spPr>
      </p:pic>
    </p:spTree>
    <p:extLst>
      <p:ext uri="{BB962C8B-B14F-4D97-AF65-F5344CB8AC3E}">
        <p14:creationId xmlns:p14="http://schemas.microsoft.com/office/powerpoint/2010/main" val="3326642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84572"/>
            <a:ext cx="8758817" cy="643583"/>
          </a:xfrm>
        </p:spPr>
        <p:txBody>
          <a:bodyPr/>
          <a:lstStyle/>
          <a:p>
            <a:r>
              <a:rPr lang="en-US" sz="4400" dirty="0"/>
              <a:t>Generosity is Necessary </a:t>
            </a:r>
            <a:r>
              <a:rPr lang="en-US" sz="3600" dirty="0"/>
              <a:t>(2:14-26)</a:t>
            </a:r>
            <a:endParaRPr lang="en-US" sz="4400" dirty="0"/>
          </a:p>
        </p:txBody>
      </p:sp>
      <p:sp>
        <p:nvSpPr>
          <p:cNvPr id="3" name="Content Placeholder 2"/>
          <p:cNvSpPr>
            <a:spLocks noGrp="1"/>
          </p:cNvSpPr>
          <p:nvPr>
            <p:ph idx="1"/>
          </p:nvPr>
        </p:nvSpPr>
        <p:spPr>
          <a:xfrm>
            <a:off x="205431" y="728155"/>
            <a:ext cx="5561102" cy="4415345"/>
          </a:xfrm>
        </p:spPr>
        <p:txBody>
          <a:bodyPr>
            <a:normAutofit/>
          </a:bodyPr>
          <a:lstStyle/>
          <a:p>
            <a:r>
              <a:rPr lang="en-US" dirty="0"/>
              <a:t>Biblical Argument : Abraham and Rehab (2:21-26)</a:t>
            </a:r>
          </a:p>
          <a:p>
            <a:pPr lvl="1"/>
            <a:r>
              <a:rPr lang="en-US" dirty="0"/>
              <a:t>Was not </a:t>
            </a:r>
            <a:r>
              <a:rPr lang="en-US" dirty="0" err="1"/>
              <a:t>Rahab</a:t>
            </a:r>
            <a:r>
              <a:rPr lang="en-US" dirty="0"/>
              <a:t> justified by works when she hid the two spies of Israel and lied to the Canaanites (Joshua 2:1-3; </a:t>
            </a:r>
            <a:r>
              <a:rPr lang="en-US" dirty="0" err="1"/>
              <a:t>Heb</a:t>
            </a:r>
            <a:r>
              <a:rPr lang="en-US" dirty="0"/>
              <a:t> 11:31 emphasizes faith)?  </a:t>
            </a:r>
          </a:p>
          <a:p>
            <a:pPr lvl="1"/>
            <a:r>
              <a:rPr lang="en-US" dirty="0"/>
              <a:t>Earlier beliefs are later justified by works.  For later works perfect the initial justifying forensic faith, and that the earlier belief is now fulfilled.</a:t>
            </a:r>
          </a:p>
          <a:p>
            <a:pPr lvl="1"/>
            <a:endParaRPr lang="en-US" dirty="0"/>
          </a:p>
          <a:p>
            <a:pPr lvl="1"/>
            <a:endParaRPr lang="en-US" dirty="0"/>
          </a:p>
          <a:p>
            <a:pPr lvl="1"/>
            <a:endParaRPr lang="en-US" dirty="0"/>
          </a:p>
          <a:p>
            <a:endParaRPr lang="en-US" dirty="0"/>
          </a:p>
          <a:p>
            <a:endParaRPr lang="en-US" dirty="0"/>
          </a:p>
        </p:txBody>
      </p:sp>
      <p:pic>
        <p:nvPicPr>
          <p:cNvPr id="4" name="Picture 3" descr="160311_f26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8915" y="728154"/>
            <a:ext cx="3074271" cy="4244859"/>
          </a:xfrm>
          <a:prstGeom prst="rect">
            <a:avLst/>
          </a:prstGeom>
        </p:spPr>
      </p:pic>
    </p:spTree>
    <p:extLst>
      <p:ext uri="{BB962C8B-B14F-4D97-AF65-F5344CB8AC3E}">
        <p14:creationId xmlns:p14="http://schemas.microsoft.com/office/powerpoint/2010/main" val="15793510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84572"/>
            <a:ext cx="8758817" cy="643583"/>
          </a:xfrm>
        </p:spPr>
        <p:txBody>
          <a:bodyPr/>
          <a:lstStyle/>
          <a:p>
            <a:r>
              <a:rPr lang="en-US" sz="4400" dirty="0"/>
              <a:t>Generosity is Necessary </a:t>
            </a:r>
            <a:r>
              <a:rPr lang="en-US" sz="3600" dirty="0"/>
              <a:t>(2:14-26)</a:t>
            </a:r>
            <a:endParaRPr lang="en-US" sz="4400" dirty="0"/>
          </a:p>
        </p:txBody>
      </p:sp>
      <p:sp>
        <p:nvSpPr>
          <p:cNvPr id="3" name="Content Placeholder 2"/>
          <p:cNvSpPr>
            <a:spLocks noGrp="1"/>
          </p:cNvSpPr>
          <p:nvPr>
            <p:ph idx="1"/>
          </p:nvPr>
        </p:nvSpPr>
        <p:spPr>
          <a:xfrm>
            <a:off x="1" y="728155"/>
            <a:ext cx="8964248" cy="4415346"/>
          </a:xfrm>
        </p:spPr>
        <p:txBody>
          <a:bodyPr>
            <a:normAutofit/>
          </a:bodyPr>
          <a:lstStyle/>
          <a:p>
            <a:r>
              <a:rPr lang="en-US" dirty="0"/>
              <a:t>Biblical Argument : Abraham and Rehab (2:21-26)</a:t>
            </a:r>
          </a:p>
          <a:p>
            <a:pPr lvl="1"/>
            <a:r>
              <a:rPr lang="en-US" dirty="0"/>
              <a:t>Therefore faith without works is dead.</a:t>
            </a:r>
          </a:p>
          <a:p>
            <a:pPr lvl="1"/>
            <a:r>
              <a:rPr lang="en-US" dirty="0"/>
              <a:t>James basic point is, “from one’s work’s, that God declares one righteous in the final judgment”.  (</a:t>
            </a:r>
            <a:r>
              <a:rPr lang="en-US" dirty="0" err="1"/>
              <a:t>Davids</a:t>
            </a:r>
            <a:r>
              <a:rPr lang="en-US" dirty="0"/>
              <a:t>, </a:t>
            </a:r>
            <a:r>
              <a:rPr lang="en-US" i="1" dirty="0"/>
              <a:t>James</a:t>
            </a:r>
            <a:r>
              <a:rPr lang="en-US" dirty="0"/>
              <a:t>, 132).</a:t>
            </a:r>
          </a:p>
          <a:p>
            <a:pPr lvl="1"/>
            <a:r>
              <a:rPr lang="en-US" dirty="0"/>
              <a:t>God is pleased only when confessed faith leads to action.</a:t>
            </a:r>
          </a:p>
          <a:p>
            <a:pPr lvl="1"/>
            <a:r>
              <a:rPr lang="en-US" dirty="0"/>
              <a:t>What will be the final test of our entrance to heaven?</a:t>
            </a:r>
          </a:p>
          <a:p>
            <a:pPr marL="822960" lvl="2" indent="0">
              <a:buNone/>
            </a:pPr>
            <a:r>
              <a:rPr lang="en-US" dirty="0"/>
              <a:t>“Come, you who are blessed of my Father, inherit the kingdom prepared for you...  For I was hungry, and you gave me something to eat, I was thirsty and you gave me something to drink, I was naked and you clothed me, I was in jail and you visited me. ” Matt 25:34b-36) .</a:t>
            </a:r>
          </a:p>
          <a:p>
            <a:pPr lvl="1"/>
            <a:endParaRPr lang="en-US" dirty="0"/>
          </a:p>
          <a:p>
            <a:pPr lvl="1"/>
            <a:endParaRPr lang="en-US" dirty="0"/>
          </a:p>
          <a:p>
            <a:pPr lvl="1"/>
            <a:endParaRPr lang="en-US" dirty="0"/>
          </a:p>
          <a:p>
            <a:endParaRPr lang="en-US" dirty="0"/>
          </a:p>
          <a:p>
            <a:endParaRPr lang="en-US" dirty="0"/>
          </a:p>
        </p:txBody>
      </p:sp>
    </p:spTree>
    <p:extLst>
      <p:ext uri="{BB962C8B-B14F-4D97-AF65-F5344CB8AC3E}">
        <p14:creationId xmlns:p14="http://schemas.microsoft.com/office/powerpoint/2010/main" val="22520858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800" dirty="0"/>
              <a:t>The Demand for Pure Speech</a:t>
            </a:r>
          </a:p>
        </p:txBody>
      </p:sp>
      <p:sp>
        <p:nvSpPr>
          <p:cNvPr id="3" name="Content Placeholder 2"/>
          <p:cNvSpPr>
            <a:spLocks noGrp="1"/>
          </p:cNvSpPr>
          <p:nvPr>
            <p:ph idx="1"/>
          </p:nvPr>
        </p:nvSpPr>
        <p:spPr>
          <a:xfrm>
            <a:off x="368977" y="1485870"/>
            <a:ext cx="8495071" cy="3467914"/>
          </a:xfrm>
        </p:spPr>
        <p:txBody>
          <a:bodyPr/>
          <a:lstStyle/>
          <a:p>
            <a:r>
              <a:rPr lang="en-US" dirty="0">
                <a:hlinkClick r:id="rId2" action="ppaction://hlinksldjump"/>
              </a:rPr>
              <a:t>Pure Speech Has No Anger (3:1-12)</a:t>
            </a:r>
            <a:endParaRPr lang="en-US" dirty="0"/>
          </a:p>
          <a:p>
            <a:r>
              <a:rPr lang="en-US" dirty="0">
                <a:hlinkClick r:id="rId3" action="ppaction://hlinksldjump"/>
              </a:rPr>
              <a:t>Pure Speech Comes from Wisdom (3:13-18)</a:t>
            </a:r>
            <a:endParaRPr lang="en-US" dirty="0"/>
          </a:p>
          <a:p>
            <a:r>
              <a:rPr lang="en-US" dirty="0">
                <a:hlinkClick r:id="rId4" action="ppaction://hlinksldjump"/>
              </a:rPr>
              <a:t>Pure Prayer is without Anger / in Trust (4:1-10(12))</a:t>
            </a:r>
            <a:endParaRPr lang="en-US" dirty="0"/>
          </a:p>
          <a:p>
            <a:r>
              <a:rPr lang="en-US" dirty="0">
                <a:hlinkClick r:id="rId5" action="ppaction://hlinksldjump"/>
              </a:rPr>
              <a:t>Pure Speech is Uncondemning (4:11-12)</a:t>
            </a:r>
            <a:endParaRPr lang="en-US" dirty="0"/>
          </a:p>
          <a:p>
            <a:endParaRPr lang="en-US" dirty="0"/>
          </a:p>
        </p:txBody>
      </p:sp>
    </p:spTree>
    <p:extLst>
      <p:ext uri="{BB962C8B-B14F-4D97-AF65-F5344CB8AC3E}">
        <p14:creationId xmlns:p14="http://schemas.microsoft.com/office/powerpoint/2010/main" val="8256819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7" y="1"/>
            <a:ext cx="9135452" cy="982765"/>
          </a:xfrm>
        </p:spPr>
        <p:txBody>
          <a:bodyPr/>
          <a:lstStyle/>
          <a:p>
            <a:r>
              <a:rPr lang="en-US" sz="4800" dirty="0"/>
              <a:t>Pure Speech Has No Anger</a:t>
            </a:r>
            <a:br>
              <a:rPr lang="en-US" sz="4800" dirty="0"/>
            </a:br>
            <a:r>
              <a:rPr lang="en-US" sz="3200" b="1" dirty="0">
                <a:solidFill>
                  <a:srgbClr val="00B050"/>
                </a:solidFill>
              </a:rPr>
              <a:t>Warning Against Self-Exaltation (3:1-2a)</a:t>
            </a:r>
            <a:endParaRPr lang="en-US" sz="4800" b="1" dirty="0">
              <a:solidFill>
                <a:srgbClr val="00B050"/>
              </a:solidFill>
            </a:endParaRPr>
          </a:p>
        </p:txBody>
      </p:sp>
      <p:sp>
        <p:nvSpPr>
          <p:cNvPr id="3" name="Content Placeholder 2"/>
          <p:cNvSpPr>
            <a:spLocks noGrp="1"/>
          </p:cNvSpPr>
          <p:nvPr>
            <p:ph idx="1"/>
          </p:nvPr>
        </p:nvSpPr>
        <p:spPr>
          <a:xfrm>
            <a:off x="8546" y="1495515"/>
            <a:ext cx="9135453" cy="3647986"/>
          </a:xfrm>
        </p:spPr>
        <p:txBody>
          <a:bodyPr>
            <a:normAutofit/>
          </a:bodyPr>
          <a:lstStyle/>
          <a:p>
            <a:r>
              <a:rPr lang="en-US" dirty="0"/>
              <a:t>People want the status of being a teacher, and any associated honor.  This can include pastors, teachers, TV news commentators, politicians, and individuals like ourselves.</a:t>
            </a:r>
          </a:p>
          <a:p>
            <a:r>
              <a:rPr lang="en-US" dirty="0"/>
              <a:t>This can produce rivalries and divisions as church leaders fight against other church leaders, or TV News commentators get people all “worked up” as they try to secure a following.</a:t>
            </a:r>
          </a:p>
          <a:p>
            <a:r>
              <a:rPr lang="en-US" dirty="0"/>
              <a:t>“To whom much is given, from him much is required” (Luke 12:48).</a:t>
            </a:r>
          </a:p>
        </p:txBody>
      </p:sp>
    </p:spTree>
    <p:extLst>
      <p:ext uri="{BB962C8B-B14F-4D97-AF65-F5344CB8AC3E}">
        <p14:creationId xmlns:p14="http://schemas.microsoft.com/office/powerpoint/2010/main" val="18676282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187" y="59821"/>
            <a:ext cx="8836061" cy="1016949"/>
          </a:xfrm>
        </p:spPr>
        <p:txBody>
          <a:bodyPr/>
          <a:lstStyle/>
          <a:p>
            <a:r>
              <a:rPr lang="en-US" sz="4800" dirty="0"/>
              <a:t>Pure Speech Has No Anger</a:t>
            </a:r>
            <a:br>
              <a:rPr lang="en-US" sz="4800" dirty="0"/>
            </a:br>
            <a:r>
              <a:rPr lang="en-US" sz="3200" b="1" dirty="0">
                <a:solidFill>
                  <a:srgbClr val="00B050"/>
                </a:solidFill>
              </a:rPr>
              <a:t>Warning Against Self-Exaltation (3:1-2a)</a:t>
            </a:r>
            <a:endParaRPr lang="en-US" sz="4800" b="1" dirty="0">
              <a:solidFill>
                <a:srgbClr val="00B050"/>
              </a:solidFill>
            </a:endParaRPr>
          </a:p>
        </p:txBody>
      </p:sp>
      <p:sp>
        <p:nvSpPr>
          <p:cNvPr id="3" name="Content Placeholder 2"/>
          <p:cNvSpPr>
            <a:spLocks noGrp="1"/>
          </p:cNvSpPr>
          <p:nvPr>
            <p:ph idx="1"/>
          </p:nvPr>
        </p:nvSpPr>
        <p:spPr>
          <a:xfrm>
            <a:off x="128187" y="1632247"/>
            <a:ext cx="8930355" cy="3511253"/>
          </a:xfrm>
        </p:spPr>
        <p:txBody>
          <a:bodyPr>
            <a:normAutofit/>
          </a:bodyPr>
          <a:lstStyle/>
          <a:p>
            <a:r>
              <a:rPr lang="en-US" dirty="0" err="1"/>
              <a:t>Prov</a:t>
            </a:r>
            <a:r>
              <a:rPr lang="en-US" dirty="0"/>
              <a:t> 6:16-19; 10:18-21, 31-21; 15:1-7; 17:4, 7, 27-28; 18:21; 21:6, 23: 25:15; 26:28; 28:23; 31:26</a:t>
            </a:r>
          </a:p>
          <a:p>
            <a:r>
              <a:rPr lang="en-US" dirty="0"/>
              <a:t>Identify main points of these proverbs</a:t>
            </a:r>
          </a:p>
          <a:p>
            <a:endParaRPr lang="en-US" dirty="0"/>
          </a:p>
          <a:p>
            <a:endParaRPr lang="en-US" dirty="0"/>
          </a:p>
          <a:p>
            <a:pPr lvl="1"/>
            <a:endParaRPr lang="en-US" dirty="0"/>
          </a:p>
        </p:txBody>
      </p:sp>
    </p:spTree>
    <p:extLst>
      <p:ext uri="{BB962C8B-B14F-4D97-AF65-F5344CB8AC3E}">
        <p14:creationId xmlns:p14="http://schemas.microsoft.com/office/powerpoint/2010/main" val="298390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187" y="59821"/>
            <a:ext cx="8836061" cy="1016949"/>
          </a:xfrm>
        </p:spPr>
        <p:txBody>
          <a:bodyPr/>
          <a:lstStyle/>
          <a:p>
            <a:r>
              <a:rPr lang="en-US" sz="4800" dirty="0"/>
              <a:t>Pure Speech Has No Anger</a:t>
            </a:r>
            <a:br>
              <a:rPr lang="en-US" sz="4800" dirty="0"/>
            </a:br>
            <a:r>
              <a:rPr lang="en-US" sz="3200" b="1" dirty="0">
                <a:solidFill>
                  <a:srgbClr val="00B050"/>
                </a:solidFill>
              </a:rPr>
              <a:t>Warning Against Self-Exaltation (3:1-2a)</a:t>
            </a:r>
            <a:endParaRPr lang="en-US" sz="4800" b="1" dirty="0">
              <a:solidFill>
                <a:srgbClr val="00B050"/>
              </a:solidFill>
            </a:endParaRPr>
          </a:p>
        </p:txBody>
      </p:sp>
      <p:sp>
        <p:nvSpPr>
          <p:cNvPr id="3" name="Content Placeholder 2"/>
          <p:cNvSpPr>
            <a:spLocks noGrp="1"/>
          </p:cNvSpPr>
          <p:nvPr>
            <p:ph idx="1"/>
          </p:nvPr>
        </p:nvSpPr>
        <p:spPr>
          <a:xfrm>
            <a:off x="128187" y="1333111"/>
            <a:ext cx="8930355" cy="3810389"/>
          </a:xfrm>
        </p:spPr>
        <p:txBody>
          <a:bodyPr>
            <a:normAutofit lnSpcReduction="10000"/>
          </a:bodyPr>
          <a:lstStyle/>
          <a:p>
            <a:r>
              <a:rPr lang="en-US" dirty="0"/>
              <a:t>“</a:t>
            </a:r>
            <a:r>
              <a:rPr lang="en-US" b="1" dirty="0">
                <a:solidFill>
                  <a:srgbClr val="C00000"/>
                </a:solidFill>
              </a:rPr>
              <a:t>Beware lest any man spoil you through philosophy and vain deceit, after the tradition of men, after the rudiments of this world, and not after Christ</a:t>
            </a:r>
            <a:r>
              <a:rPr lang="en-US" dirty="0"/>
              <a:t>” (Col 2:8).</a:t>
            </a:r>
          </a:p>
          <a:p>
            <a:pPr lvl="1"/>
            <a:r>
              <a:rPr lang="en-US" dirty="0"/>
              <a:t>Passage may be directed against Jewish Rabbi’s.  False teachers will be the most severely punished.</a:t>
            </a:r>
          </a:p>
          <a:p>
            <a:r>
              <a:rPr lang="en-US" dirty="0"/>
              <a:t>Today passage may be directed against the media and false teachings</a:t>
            </a:r>
          </a:p>
          <a:p>
            <a:pPr lvl="1"/>
            <a:r>
              <a:rPr lang="en-US" dirty="0"/>
              <a:t>TV, authors, TBN, commentators, politicians etc.</a:t>
            </a:r>
          </a:p>
          <a:p>
            <a:pPr lvl="1"/>
            <a:r>
              <a:rPr lang="en-US" dirty="0"/>
              <a:t>Problem is most are inspired by the devil, not Christ</a:t>
            </a:r>
          </a:p>
          <a:p>
            <a:pPr lvl="1"/>
            <a:endParaRPr lang="en-US" dirty="0"/>
          </a:p>
          <a:p>
            <a:pPr lvl="1"/>
            <a:endParaRPr lang="en-US" dirty="0"/>
          </a:p>
        </p:txBody>
      </p:sp>
    </p:spTree>
    <p:extLst>
      <p:ext uri="{BB962C8B-B14F-4D97-AF65-F5344CB8AC3E}">
        <p14:creationId xmlns:p14="http://schemas.microsoft.com/office/powerpoint/2010/main" val="30170670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800" dirty="0"/>
              <a:t>Pure Speech Has No Anger</a:t>
            </a:r>
          </a:p>
        </p:txBody>
      </p:sp>
      <p:sp>
        <p:nvSpPr>
          <p:cNvPr id="3" name="Content Placeholder 2"/>
          <p:cNvSpPr>
            <a:spLocks noGrp="1"/>
          </p:cNvSpPr>
          <p:nvPr>
            <p:ph idx="1"/>
          </p:nvPr>
        </p:nvSpPr>
        <p:spPr>
          <a:xfrm>
            <a:off x="0" y="1204957"/>
            <a:ext cx="9144001" cy="3938544"/>
          </a:xfrm>
        </p:spPr>
        <p:txBody>
          <a:bodyPr>
            <a:normAutofit/>
          </a:bodyPr>
          <a:lstStyle/>
          <a:p>
            <a:pPr>
              <a:lnSpc>
                <a:spcPct val="90000"/>
              </a:lnSpc>
            </a:pPr>
            <a:r>
              <a:rPr lang="en-US" dirty="0"/>
              <a:t>Bridal bit controls a horse; can a person control their tongue? (3)</a:t>
            </a:r>
          </a:p>
          <a:p>
            <a:pPr>
              <a:lnSpc>
                <a:spcPct val="90000"/>
              </a:lnSpc>
            </a:pPr>
            <a:r>
              <a:rPr lang="en-US" dirty="0"/>
              <a:t>Rudder controls a ship as a tongue rules body (4-5) </a:t>
            </a:r>
          </a:p>
          <a:p>
            <a:pPr>
              <a:lnSpc>
                <a:spcPct val="90000"/>
              </a:lnSpc>
            </a:pPr>
            <a:r>
              <a:rPr lang="en-US" dirty="0"/>
              <a:t>Forest burnt down by a small flame as tongue sets men on fire (6-7)</a:t>
            </a:r>
          </a:p>
          <a:p>
            <a:pPr>
              <a:lnSpc>
                <a:spcPct val="90000"/>
              </a:lnSpc>
            </a:pPr>
            <a:r>
              <a:rPr lang="en-US" dirty="0"/>
              <a:t>No one can control the tongue; a restless evil </a:t>
            </a:r>
          </a:p>
          <a:p>
            <a:pPr>
              <a:lnSpc>
                <a:spcPct val="90000"/>
              </a:lnSpc>
            </a:pPr>
            <a:r>
              <a:rPr lang="en-US" dirty="0"/>
              <a:t>It both blesses and curses (8)</a:t>
            </a:r>
          </a:p>
          <a:p>
            <a:pPr lvl="1">
              <a:lnSpc>
                <a:spcPct val="90000"/>
              </a:lnSpc>
            </a:pPr>
            <a:r>
              <a:rPr lang="en-US" dirty="0"/>
              <a:t>Fountains only send forth fresh or salt water (11)</a:t>
            </a:r>
          </a:p>
          <a:p>
            <a:pPr lvl="1">
              <a:lnSpc>
                <a:spcPct val="90000"/>
              </a:lnSpc>
            </a:pPr>
            <a:r>
              <a:rPr lang="en-US" dirty="0"/>
              <a:t>Fig trees produce figs, not olives (12)</a:t>
            </a:r>
          </a:p>
          <a:p>
            <a:pPr lvl="1">
              <a:lnSpc>
                <a:spcPct val="90000"/>
              </a:lnSpc>
            </a:pPr>
            <a:r>
              <a:rPr lang="en-US" dirty="0"/>
              <a:t>Can salt water produce fresh water? (12b)</a:t>
            </a:r>
          </a:p>
          <a:p>
            <a:pPr lvl="1"/>
            <a:endParaRPr lang="en-US" dirty="0"/>
          </a:p>
          <a:p>
            <a:pPr lvl="1"/>
            <a:endParaRPr lang="en-US" dirty="0"/>
          </a:p>
          <a:p>
            <a:pPr lvl="1"/>
            <a:endParaRPr lang="en-US" dirty="0"/>
          </a:p>
        </p:txBody>
      </p:sp>
      <p:pic>
        <p:nvPicPr>
          <p:cNvPr id="4" name="Picture 3">
            <a:extLst>
              <a:ext uri="{FF2B5EF4-FFF2-40B4-BE49-F238E27FC236}">
                <a16:creationId xmlns:a16="http://schemas.microsoft.com/office/drawing/2014/main" id="{342F22F0-E4E7-504A-A17C-C91D1CC66BFF}"/>
              </a:ext>
            </a:extLst>
          </p:cNvPr>
          <p:cNvPicPr>
            <a:picLocks noChangeAspect="1"/>
          </p:cNvPicPr>
          <p:nvPr/>
        </p:nvPicPr>
        <p:blipFill>
          <a:blip r:embed="rId2"/>
          <a:stretch>
            <a:fillRect/>
          </a:stretch>
        </p:blipFill>
        <p:spPr>
          <a:xfrm>
            <a:off x="6358071" y="2531084"/>
            <a:ext cx="2771303" cy="2603870"/>
          </a:xfrm>
          <a:prstGeom prst="rect">
            <a:avLst/>
          </a:prstGeom>
        </p:spPr>
      </p:pic>
    </p:spTree>
    <p:extLst>
      <p:ext uri="{BB962C8B-B14F-4D97-AF65-F5344CB8AC3E}">
        <p14:creationId xmlns:p14="http://schemas.microsoft.com/office/powerpoint/2010/main" val="975308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800" dirty="0"/>
              <a:t>Pure Speech Has No Anger</a:t>
            </a:r>
            <a:br>
              <a:rPr lang="en-US" sz="4800" dirty="0"/>
            </a:br>
            <a:r>
              <a:rPr lang="en-US" sz="2800" b="1" dirty="0">
                <a:solidFill>
                  <a:srgbClr val="FF0000"/>
                </a:solidFill>
              </a:rPr>
              <a:t>Warning Against The Power of the Tongue (3:2b-5a)</a:t>
            </a:r>
            <a:endParaRPr lang="en-US" sz="4800" b="1" dirty="0">
              <a:solidFill>
                <a:srgbClr val="FF0000"/>
              </a:solidFill>
            </a:endParaRPr>
          </a:p>
        </p:txBody>
      </p:sp>
      <p:sp>
        <p:nvSpPr>
          <p:cNvPr id="3" name="Content Placeholder 2"/>
          <p:cNvSpPr>
            <a:spLocks noGrp="1"/>
          </p:cNvSpPr>
          <p:nvPr>
            <p:ph idx="1"/>
          </p:nvPr>
        </p:nvSpPr>
        <p:spPr>
          <a:xfrm>
            <a:off x="205431" y="1709159"/>
            <a:ext cx="8758817" cy="3244625"/>
          </a:xfrm>
        </p:spPr>
        <p:txBody>
          <a:bodyPr>
            <a:normAutofit/>
          </a:bodyPr>
          <a:lstStyle/>
          <a:p>
            <a:r>
              <a:rPr lang="en-US" dirty="0"/>
              <a:t>This example applies to all of us, including teachers.</a:t>
            </a:r>
          </a:p>
          <a:p>
            <a:r>
              <a:rPr lang="en-US" dirty="0"/>
              <a:t>Words can control churches and nations.  Bad words can set a church or nation on fire.</a:t>
            </a:r>
          </a:p>
          <a:p>
            <a:r>
              <a:rPr lang="en-US" dirty="0"/>
              <a:t>It is not that the tongue does not control the ship, it rather that the wrong person is controlling the words said.</a:t>
            </a:r>
          </a:p>
        </p:txBody>
      </p:sp>
    </p:spTree>
    <p:extLst>
      <p:ext uri="{BB962C8B-B14F-4D97-AF65-F5344CB8AC3E}">
        <p14:creationId xmlns:p14="http://schemas.microsoft.com/office/powerpoint/2010/main" val="16724867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800" dirty="0"/>
              <a:t>Pure Speech Has No Anger</a:t>
            </a:r>
            <a:br>
              <a:rPr lang="en-US" sz="4800" dirty="0"/>
            </a:br>
            <a:r>
              <a:rPr lang="en-US" sz="2800" b="1" dirty="0">
                <a:solidFill>
                  <a:srgbClr val="FF0000"/>
                </a:solidFill>
              </a:rPr>
              <a:t>Warning Against The Power of the Tongue (3:2b-5a)</a:t>
            </a:r>
            <a:endParaRPr lang="en-US" sz="4800" b="1" dirty="0">
              <a:solidFill>
                <a:srgbClr val="FF0000"/>
              </a:solidFill>
            </a:endParaRPr>
          </a:p>
        </p:txBody>
      </p:sp>
      <p:pic>
        <p:nvPicPr>
          <p:cNvPr id="6" name="Picture 5">
            <a:extLst>
              <a:ext uri="{FF2B5EF4-FFF2-40B4-BE49-F238E27FC236}">
                <a16:creationId xmlns:a16="http://schemas.microsoft.com/office/drawing/2014/main" id="{C8B00F49-DBF5-5944-9AD6-CA5B146479F4}"/>
              </a:ext>
            </a:extLst>
          </p:cNvPr>
          <p:cNvPicPr>
            <a:picLocks noChangeAspect="1"/>
          </p:cNvPicPr>
          <p:nvPr/>
        </p:nvPicPr>
        <p:blipFill>
          <a:blip r:embed="rId2"/>
          <a:stretch>
            <a:fillRect/>
          </a:stretch>
        </p:blipFill>
        <p:spPr>
          <a:xfrm>
            <a:off x="1" y="0"/>
            <a:ext cx="9144000" cy="5143500"/>
          </a:xfrm>
          <a:prstGeom prst="rect">
            <a:avLst/>
          </a:prstGeom>
        </p:spPr>
      </p:pic>
    </p:spTree>
    <p:extLst>
      <p:ext uri="{BB962C8B-B14F-4D97-AF65-F5344CB8AC3E}">
        <p14:creationId xmlns:p14="http://schemas.microsoft.com/office/powerpoint/2010/main" val="25218390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800" dirty="0"/>
              <a:t>Pure Speech Has No Anger</a:t>
            </a:r>
          </a:p>
        </p:txBody>
      </p:sp>
      <p:sp>
        <p:nvSpPr>
          <p:cNvPr id="3" name="Content Placeholder 2"/>
          <p:cNvSpPr>
            <a:spLocks noGrp="1"/>
          </p:cNvSpPr>
          <p:nvPr>
            <p:ph idx="1"/>
          </p:nvPr>
        </p:nvSpPr>
        <p:spPr>
          <a:xfrm>
            <a:off x="91441" y="1419541"/>
            <a:ext cx="8872808" cy="3534243"/>
          </a:xfrm>
        </p:spPr>
        <p:txBody>
          <a:bodyPr>
            <a:normAutofit/>
          </a:bodyPr>
          <a:lstStyle/>
          <a:p>
            <a:r>
              <a:rPr lang="en-US" b="1" dirty="0">
                <a:solidFill>
                  <a:srgbClr val="C00000"/>
                </a:solidFill>
              </a:rPr>
              <a:t>Warning Against The </a:t>
            </a:r>
            <a:r>
              <a:rPr lang="en-US" b="1" dirty="0" err="1">
                <a:solidFill>
                  <a:srgbClr val="C00000"/>
                </a:solidFill>
              </a:rPr>
              <a:t>Doubleness</a:t>
            </a:r>
            <a:r>
              <a:rPr lang="en-US" b="1" dirty="0">
                <a:solidFill>
                  <a:srgbClr val="C00000"/>
                </a:solidFill>
              </a:rPr>
              <a:t> of the Tongue (3:5b-12)</a:t>
            </a:r>
          </a:p>
          <a:p>
            <a:pPr lvl="1"/>
            <a:r>
              <a:rPr lang="en-US" dirty="0"/>
              <a:t>The same tongue can bless God and curse men made in His likeness.</a:t>
            </a:r>
          </a:p>
          <a:p>
            <a:pPr lvl="1"/>
            <a:r>
              <a:rPr lang="en-US" dirty="0"/>
              <a:t>The tongue represents the evil world itself in our very heart.</a:t>
            </a:r>
          </a:p>
          <a:p>
            <a:pPr lvl="1"/>
            <a:r>
              <a:rPr lang="en-US" dirty="0"/>
              <a:t>The tongue sets fire to the whole world and our bodies.  It can destroy a church.</a:t>
            </a:r>
          </a:p>
          <a:p>
            <a:pPr lvl="1"/>
            <a:r>
              <a:rPr lang="en-US" dirty="0"/>
              <a:t>The real problem is one’s heart condition, not the tongue.</a:t>
            </a:r>
          </a:p>
        </p:txBody>
      </p:sp>
    </p:spTree>
    <p:extLst>
      <p:ext uri="{BB962C8B-B14F-4D97-AF65-F5344CB8AC3E}">
        <p14:creationId xmlns:p14="http://schemas.microsoft.com/office/powerpoint/2010/main" val="9448806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31" y="205979"/>
            <a:ext cx="8758817" cy="643583"/>
          </a:xfrm>
        </p:spPr>
        <p:txBody>
          <a:bodyPr/>
          <a:lstStyle/>
          <a:p>
            <a:r>
              <a:rPr lang="en-US" sz="4800" dirty="0"/>
              <a:t>Pure Speech Has No Anger</a:t>
            </a:r>
            <a:br>
              <a:rPr lang="en-US" sz="4800" dirty="0"/>
            </a:br>
            <a:r>
              <a:rPr lang="en-US" sz="2800" b="1" dirty="0">
                <a:solidFill>
                  <a:srgbClr val="FF0000"/>
                </a:solidFill>
              </a:rPr>
              <a:t>Warning Against The Power of the Tongue (3:2b-5a)</a:t>
            </a:r>
            <a:endParaRPr lang="en-US" sz="4800" b="1" dirty="0">
              <a:solidFill>
                <a:srgbClr val="FF0000"/>
              </a:solidFill>
            </a:endParaRPr>
          </a:p>
        </p:txBody>
      </p:sp>
      <p:pic>
        <p:nvPicPr>
          <p:cNvPr id="7" name="Picture 6">
            <a:extLst>
              <a:ext uri="{FF2B5EF4-FFF2-40B4-BE49-F238E27FC236}">
                <a16:creationId xmlns:a16="http://schemas.microsoft.com/office/drawing/2014/main" id="{D391B73B-1331-EB42-B7CF-3F07849655D4}"/>
              </a:ext>
            </a:extLst>
          </p:cNvPr>
          <p:cNvPicPr>
            <a:picLocks noChangeAspect="1"/>
          </p:cNvPicPr>
          <p:nvPr/>
        </p:nvPicPr>
        <p:blipFill>
          <a:blip r:embed="rId2"/>
          <a:stretch>
            <a:fillRect/>
          </a:stretch>
        </p:blipFill>
        <p:spPr>
          <a:xfrm>
            <a:off x="24569" y="582597"/>
            <a:ext cx="9119431" cy="4559716"/>
          </a:xfrm>
          <a:prstGeom prst="rect">
            <a:avLst/>
          </a:prstGeom>
        </p:spPr>
      </p:pic>
    </p:spTree>
    <p:extLst>
      <p:ext uri="{BB962C8B-B14F-4D97-AF65-F5344CB8AC3E}">
        <p14:creationId xmlns:p14="http://schemas.microsoft.com/office/powerpoint/2010/main" val="3070297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15" y="205979"/>
            <a:ext cx="9041285" cy="643583"/>
          </a:xfrm>
        </p:spPr>
        <p:txBody>
          <a:bodyPr/>
          <a:lstStyle/>
          <a:p>
            <a:r>
              <a:rPr lang="en-US" sz="4400" dirty="0"/>
              <a:t>Pure Speech Comes from Wisdom</a:t>
            </a:r>
          </a:p>
        </p:txBody>
      </p:sp>
      <p:sp>
        <p:nvSpPr>
          <p:cNvPr id="5" name="Content Placeholder 4">
            <a:extLst>
              <a:ext uri="{FF2B5EF4-FFF2-40B4-BE49-F238E27FC236}">
                <a16:creationId xmlns:a16="http://schemas.microsoft.com/office/drawing/2014/main" id="{40F68A08-3964-4E42-83B3-032DC2D5545B}"/>
              </a:ext>
            </a:extLst>
          </p:cNvPr>
          <p:cNvSpPr>
            <a:spLocks noGrp="1"/>
          </p:cNvSpPr>
          <p:nvPr>
            <p:ph idx="1"/>
          </p:nvPr>
        </p:nvSpPr>
        <p:spPr>
          <a:xfrm>
            <a:off x="0" y="1209311"/>
            <a:ext cx="4165600" cy="3467914"/>
          </a:xfrm>
        </p:spPr>
        <p:txBody>
          <a:bodyPr/>
          <a:lstStyle/>
          <a:p>
            <a:r>
              <a:rPr lang="en-US" dirty="0"/>
              <a:t>We think, we try to keep quiet</a:t>
            </a:r>
          </a:p>
          <a:p>
            <a:r>
              <a:rPr lang="en-US" dirty="0"/>
              <a:t>We watch bad stuff on TV, in books, on radio</a:t>
            </a:r>
          </a:p>
          <a:p>
            <a:pPr lvl="1"/>
            <a:r>
              <a:rPr lang="en-US" dirty="0"/>
              <a:t>Our Hearts think evil</a:t>
            </a:r>
          </a:p>
          <a:p>
            <a:r>
              <a:rPr lang="en-US" dirty="0"/>
              <a:t>It always comes out at the worst time</a:t>
            </a:r>
          </a:p>
        </p:txBody>
      </p:sp>
      <p:pic>
        <p:nvPicPr>
          <p:cNvPr id="6" name="Picture 5">
            <a:extLst>
              <a:ext uri="{FF2B5EF4-FFF2-40B4-BE49-F238E27FC236}">
                <a16:creationId xmlns:a16="http://schemas.microsoft.com/office/drawing/2014/main" id="{776FFC86-6446-4949-A63B-12D66047A7BB}"/>
              </a:ext>
            </a:extLst>
          </p:cNvPr>
          <p:cNvPicPr>
            <a:picLocks noChangeAspect="1"/>
          </p:cNvPicPr>
          <p:nvPr/>
        </p:nvPicPr>
        <p:blipFill>
          <a:blip r:embed="rId2"/>
          <a:stretch>
            <a:fillRect/>
          </a:stretch>
        </p:blipFill>
        <p:spPr>
          <a:xfrm>
            <a:off x="4236812" y="1304839"/>
            <a:ext cx="4875317" cy="3825249"/>
          </a:xfrm>
          <a:prstGeom prst="rect">
            <a:avLst/>
          </a:prstGeom>
        </p:spPr>
      </p:pic>
    </p:spTree>
    <p:extLst>
      <p:ext uri="{BB962C8B-B14F-4D97-AF65-F5344CB8AC3E}">
        <p14:creationId xmlns:p14="http://schemas.microsoft.com/office/powerpoint/2010/main" val="22307583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15" y="205979"/>
            <a:ext cx="9041285" cy="643583"/>
          </a:xfrm>
        </p:spPr>
        <p:txBody>
          <a:bodyPr/>
          <a:lstStyle/>
          <a:p>
            <a:r>
              <a:rPr lang="en-US" sz="4400" dirty="0"/>
              <a:t>Pure Speech Comes from Wisdom</a:t>
            </a:r>
          </a:p>
        </p:txBody>
      </p:sp>
      <p:sp>
        <p:nvSpPr>
          <p:cNvPr id="3" name="Content Placeholder 2"/>
          <p:cNvSpPr>
            <a:spLocks noGrp="1"/>
          </p:cNvSpPr>
          <p:nvPr>
            <p:ph idx="1"/>
          </p:nvPr>
        </p:nvSpPr>
        <p:spPr>
          <a:xfrm>
            <a:off x="280133" y="1169942"/>
            <a:ext cx="8684115" cy="3973557"/>
          </a:xfrm>
        </p:spPr>
        <p:txBody>
          <a:bodyPr>
            <a:normAutofit lnSpcReduction="10000"/>
          </a:bodyPr>
          <a:lstStyle/>
          <a:p>
            <a:r>
              <a:rPr lang="en-US" dirty="0"/>
              <a:t>Wisdom comes from above (3:13:18)</a:t>
            </a:r>
          </a:p>
          <a:p>
            <a:pPr lvl="1"/>
            <a:r>
              <a:rPr lang="en-US" dirty="0"/>
              <a:t>James never uses the term “Holy Spirit”, but instead asks for wisdom from above to guide how we live our lives.</a:t>
            </a:r>
          </a:p>
          <a:p>
            <a:pPr lvl="1"/>
            <a:r>
              <a:rPr lang="en-US" dirty="0"/>
              <a:t>Paul uses wisdom as a “cosmos wisdom” or wise about the world around us.</a:t>
            </a:r>
          </a:p>
          <a:p>
            <a:pPr lvl="1"/>
            <a:r>
              <a:rPr lang="en-US" dirty="0"/>
              <a:t>The chief characteristics of wisdom from above is </a:t>
            </a:r>
            <a:r>
              <a:rPr lang="en-US" b="1" dirty="0"/>
              <a:t>purity.</a:t>
            </a:r>
            <a:r>
              <a:rPr lang="en-US" dirty="0"/>
              <a:t>  Other characteristics are peaceful, gentle, and non-combative</a:t>
            </a:r>
          </a:p>
          <a:p>
            <a:r>
              <a:rPr lang="en-US" dirty="0"/>
              <a:t>Those “teachers” in the church that stir up trouble and division often have wisdom that come from below (demonic)</a:t>
            </a:r>
          </a:p>
          <a:p>
            <a:pPr lvl="1"/>
            <a:r>
              <a:rPr lang="en-US" dirty="0"/>
              <a:t>This wisdom is: earthly, unspiritual, and demonic</a:t>
            </a:r>
          </a:p>
        </p:txBody>
      </p:sp>
    </p:spTree>
    <p:extLst>
      <p:ext uri="{BB962C8B-B14F-4D97-AF65-F5344CB8AC3E}">
        <p14:creationId xmlns:p14="http://schemas.microsoft.com/office/powerpoint/2010/main" val="34945211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15" y="205979"/>
            <a:ext cx="9041285" cy="643583"/>
          </a:xfrm>
        </p:spPr>
        <p:txBody>
          <a:bodyPr/>
          <a:lstStyle/>
          <a:p>
            <a:r>
              <a:rPr lang="en-US" sz="4400" dirty="0"/>
              <a:t>Pure Speech Comes from Wisdom</a:t>
            </a:r>
          </a:p>
        </p:txBody>
      </p:sp>
      <p:pic>
        <p:nvPicPr>
          <p:cNvPr id="6" name="Picture 5">
            <a:extLst>
              <a:ext uri="{FF2B5EF4-FFF2-40B4-BE49-F238E27FC236}">
                <a16:creationId xmlns:a16="http://schemas.microsoft.com/office/drawing/2014/main" id="{4582EF79-475B-2347-9C0E-5E6EC9F6433A}"/>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9084676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15" y="205979"/>
            <a:ext cx="9041285" cy="643583"/>
          </a:xfrm>
        </p:spPr>
        <p:txBody>
          <a:bodyPr/>
          <a:lstStyle/>
          <a:p>
            <a:r>
              <a:rPr lang="en-US" sz="4400" dirty="0"/>
              <a:t>Pure Speech Comes from Wisdom</a:t>
            </a:r>
          </a:p>
        </p:txBody>
      </p:sp>
      <p:sp>
        <p:nvSpPr>
          <p:cNvPr id="3" name="Content Placeholder 2"/>
          <p:cNvSpPr>
            <a:spLocks noGrp="1"/>
          </p:cNvSpPr>
          <p:nvPr>
            <p:ph idx="1"/>
          </p:nvPr>
        </p:nvSpPr>
        <p:spPr>
          <a:xfrm>
            <a:off x="1" y="1222048"/>
            <a:ext cx="9144000" cy="3921451"/>
          </a:xfrm>
        </p:spPr>
        <p:txBody>
          <a:bodyPr>
            <a:normAutofit/>
          </a:bodyPr>
          <a:lstStyle/>
          <a:p>
            <a:r>
              <a:rPr lang="en-US" dirty="0"/>
              <a:t>Act with gentleness guided by wisdom. (3:13-18)</a:t>
            </a:r>
          </a:p>
          <a:p>
            <a:pPr lvl="1"/>
            <a:r>
              <a:rPr lang="en-US" dirty="0"/>
              <a:t>If you are filled with bitterness and anger, be honest with yourself, for this wisdom comes from within or from demons.</a:t>
            </a:r>
          </a:p>
          <a:p>
            <a:pPr lvl="1"/>
            <a:r>
              <a:rPr lang="en-US" dirty="0"/>
              <a:t>Jealousy and selfish ambition are not from God.  This includes encouraging instead of attacking those who suggest improvements.</a:t>
            </a:r>
          </a:p>
          <a:p>
            <a:pPr lvl="1"/>
            <a:r>
              <a:rPr lang="en-US" dirty="0"/>
              <a:t>Wisdom from above is peaceful, gentle, reasonable etc.</a:t>
            </a:r>
          </a:p>
          <a:p>
            <a:r>
              <a:rPr lang="en-US" dirty="0"/>
              <a:t>Today our politicians, TV commentators, company execs, even our church leaders are fighting using wisdom from below.</a:t>
            </a:r>
          </a:p>
        </p:txBody>
      </p:sp>
    </p:spTree>
    <p:extLst>
      <p:ext uri="{BB962C8B-B14F-4D97-AF65-F5344CB8AC3E}">
        <p14:creationId xmlns:p14="http://schemas.microsoft.com/office/powerpoint/2010/main" val="25425725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15" y="205979"/>
            <a:ext cx="9041285" cy="643583"/>
          </a:xfrm>
        </p:spPr>
        <p:txBody>
          <a:bodyPr/>
          <a:lstStyle/>
          <a:p>
            <a:r>
              <a:rPr lang="en-US" sz="4400" dirty="0"/>
              <a:t>Pure Speech Comes from Wisdom</a:t>
            </a:r>
          </a:p>
        </p:txBody>
      </p:sp>
      <p:sp>
        <p:nvSpPr>
          <p:cNvPr id="3" name="Content Placeholder 2"/>
          <p:cNvSpPr>
            <a:spLocks noGrp="1"/>
          </p:cNvSpPr>
          <p:nvPr>
            <p:ph idx="1"/>
          </p:nvPr>
        </p:nvSpPr>
        <p:spPr>
          <a:xfrm>
            <a:off x="280133" y="1326151"/>
            <a:ext cx="8684115" cy="3716954"/>
          </a:xfrm>
        </p:spPr>
        <p:txBody>
          <a:bodyPr>
            <a:normAutofit/>
          </a:bodyPr>
          <a:lstStyle/>
          <a:p>
            <a:r>
              <a:rPr lang="en-US" dirty="0"/>
              <a:t>James is talking to congregation members.</a:t>
            </a:r>
          </a:p>
          <a:p>
            <a:pPr lvl="1"/>
            <a:r>
              <a:rPr lang="en-US" dirty="0"/>
              <a:t>We believers “teach” or follow “teachers” that stir up jealousy or rivalry.  We believers promote church divisions – doctrine is not the issue</a:t>
            </a:r>
          </a:p>
          <a:p>
            <a:pPr lvl="1"/>
            <a:r>
              <a:rPr lang="en-US" dirty="0"/>
              <a:t>We believers do not pursue pure speech coming from wisdom from above</a:t>
            </a:r>
          </a:p>
          <a:p>
            <a:pPr lvl="1"/>
            <a:r>
              <a:rPr lang="en-US" dirty="0"/>
              <a:t>We believers pursue an emotional “Holy Spirit” rather than a peaceful “Wisdom/ Holy Spirit”</a:t>
            </a:r>
          </a:p>
          <a:p>
            <a:pPr lvl="1"/>
            <a:r>
              <a:rPr lang="en-US" dirty="0"/>
              <a:t>Wisdom (Holy Spirit) from above implies thinking and learning</a:t>
            </a:r>
          </a:p>
        </p:txBody>
      </p:sp>
    </p:spTree>
    <p:extLst>
      <p:ext uri="{BB962C8B-B14F-4D97-AF65-F5344CB8AC3E}">
        <p14:creationId xmlns:p14="http://schemas.microsoft.com/office/powerpoint/2010/main" val="22802334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15" y="205979"/>
            <a:ext cx="9041285" cy="643583"/>
          </a:xfrm>
        </p:spPr>
        <p:txBody>
          <a:bodyPr/>
          <a:lstStyle/>
          <a:p>
            <a:r>
              <a:rPr lang="en-US" sz="4000" dirty="0"/>
              <a:t>Pure Prayer is without Anger/in Trust</a:t>
            </a:r>
          </a:p>
        </p:txBody>
      </p:sp>
      <p:sp>
        <p:nvSpPr>
          <p:cNvPr id="3" name="Content Placeholder 2"/>
          <p:cNvSpPr>
            <a:spLocks noGrp="1"/>
          </p:cNvSpPr>
          <p:nvPr>
            <p:ph idx="1"/>
          </p:nvPr>
        </p:nvSpPr>
        <p:spPr>
          <a:xfrm>
            <a:off x="280133" y="1419541"/>
            <a:ext cx="8684115" cy="3534243"/>
          </a:xfrm>
        </p:spPr>
        <p:txBody>
          <a:bodyPr>
            <a:normAutofit/>
          </a:bodyPr>
          <a:lstStyle/>
          <a:p>
            <a:r>
              <a:rPr lang="en-US" dirty="0"/>
              <a:t>Prayer with Anger and Desire (4:1-3)</a:t>
            </a:r>
          </a:p>
          <a:p>
            <a:pPr lvl="1"/>
            <a:r>
              <a:rPr lang="en-US" dirty="0"/>
              <a:t>Church members (teachers) fight among themselves due to the evil impulse within.</a:t>
            </a:r>
          </a:p>
          <a:p>
            <a:pPr lvl="1"/>
            <a:r>
              <a:rPr lang="en-US" dirty="0"/>
              <a:t>Your selfish, envious, murderous prayers are not answered.</a:t>
            </a:r>
          </a:p>
          <a:p>
            <a:pPr lvl="1"/>
            <a:r>
              <a:rPr lang="en-US" dirty="0"/>
              <a:t>Double-minded believers are pushed by good and evil impulses.</a:t>
            </a:r>
          </a:p>
          <a:p>
            <a:pPr lvl="1"/>
            <a:r>
              <a:rPr lang="en-US" dirty="0"/>
              <a:t>God is not a robot who must answer the prayers of believers who pray with evil lusts for their own desires.</a:t>
            </a:r>
          </a:p>
          <a:p>
            <a:pPr lvl="1"/>
            <a:endParaRPr lang="en-US" dirty="0"/>
          </a:p>
        </p:txBody>
      </p:sp>
    </p:spTree>
    <p:extLst>
      <p:ext uri="{BB962C8B-B14F-4D97-AF65-F5344CB8AC3E}">
        <p14:creationId xmlns:p14="http://schemas.microsoft.com/office/powerpoint/2010/main" val="8953711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15" y="205979"/>
            <a:ext cx="9041285" cy="643583"/>
          </a:xfrm>
        </p:spPr>
        <p:txBody>
          <a:bodyPr/>
          <a:lstStyle/>
          <a:p>
            <a:r>
              <a:rPr lang="en-US" sz="4000" dirty="0"/>
              <a:t>Pure Prayer is without Anger/in Trust</a:t>
            </a:r>
          </a:p>
        </p:txBody>
      </p:sp>
      <p:sp>
        <p:nvSpPr>
          <p:cNvPr id="3" name="Content Placeholder 2"/>
          <p:cNvSpPr>
            <a:spLocks noGrp="1"/>
          </p:cNvSpPr>
          <p:nvPr>
            <p:ph idx="1"/>
          </p:nvPr>
        </p:nvSpPr>
        <p:spPr>
          <a:xfrm>
            <a:off x="280133" y="1419541"/>
            <a:ext cx="8684115" cy="3534243"/>
          </a:xfrm>
        </p:spPr>
        <p:txBody>
          <a:bodyPr>
            <a:normAutofit/>
          </a:bodyPr>
          <a:lstStyle/>
          <a:p>
            <a:r>
              <a:rPr lang="en-US" dirty="0"/>
              <a:t>Condemnation of Compromise (4:4-6)</a:t>
            </a:r>
          </a:p>
          <a:p>
            <a:pPr lvl="1"/>
            <a:r>
              <a:rPr lang="en-US" dirty="0"/>
              <a:t>The preacher James calls all believers Adulteresses.  Israel was often called an unfaithful adulteress in the Old </a:t>
            </a:r>
            <a:r>
              <a:rPr lang="en-US" dirty="0" err="1"/>
              <a:t>Testment</a:t>
            </a:r>
            <a:r>
              <a:rPr lang="en-US" dirty="0"/>
              <a:t>.</a:t>
            </a:r>
          </a:p>
          <a:p>
            <a:pPr lvl="1"/>
            <a:r>
              <a:rPr lang="en-US" dirty="0"/>
              <a:t>This self-seeking is tantamount to apostasy.</a:t>
            </a:r>
          </a:p>
          <a:p>
            <a:pPr lvl="1"/>
            <a:r>
              <a:rPr lang="en-US" dirty="0"/>
              <a:t>You cannot be both a follower of Christ and love the world.</a:t>
            </a:r>
          </a:p>
          <a:p>
            <a:pPr lvl="1"/>
            <a:r>
              <a:rPr lang="en-US" dirty="0"/>
              <a:t>There is no middle ground, no compromise, for our jealous God demands 100% loyalty from us.</a:t>
            </a:r>
          </a:p>
          <a:p>
            <a:pPr lvl="1"/>
            <a:endParaRPr lang="en-US" dirty="0"/>
          </a:p>
          <a:p>
            <a:pPr lvl="1"/>
            <a:endParaRPr lang="en-US" dirty="0"/>
          </a:p>
        </p:txBody>
      </p:sp>
    </p:spTree>
    <p:extLst>
      <p:ext uri="{BB962C8B-B14F-4D97-AF65-F5344CB8AC3E}">
        <p14:creationId xmlns:p14="http://schemas.microsoft.com/office/powerpoint/2010/main" val="26000447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15" y="205979"/>
            <a:ext cx="9041285" cy="643583"/>
          </a:xfrm>
        </p:spPr>
        <p:txBody>
          <a:bodyPr/>
          <a:lstStyle/>
          <a:p>
            <a:r>
              <a:rPr lang="en-US" sz="4000" dirty="0"/>
              <a:t>Pure Prayer is without Anger/in Trust</a:t>
            </a:r>
          </a:p>
        </p:txBody>
      </p:sp>
      <p:sp>
        <p:nvSpPr>
          <p:cNvPr id="3" name="Content Placeholder 2"/>
          <p:cNvSpPr>
            <a:spLocks noGrp="1"/>
          </p:cNvSpPr>
          <p:nvPr>
            <p:ph idx="1"/>
          </p:nvPr>
        </p:nvSpPr>
        <p:spPr>
          <a:xfrm>
            <a:off x="280133" y="1307473"/>
            <a:ext cx="8684115" cy="3646312"/>
          </a:xfrm>
        </p:spPr>
        <p:txBody>
          <a:bodyPr>
            <a:normAutofit/>
          </a:bodyPr>
          <a:lstStyle/>
          <a:p>
            <a:r>
              <a:rPr lang="en-US" dirty="0"/>
              <a:t>Call to Repentance (4:7-10)</a:t>
            </a:r>
          </a:p>
          <a:p>
            <a:pPr lvl="1"/>
            <a:r>
              <a:rPr lang="en-US" dirty="0"/>
              <a:t>Submit to God.  Resist the devil, draw near to God, cleanse your hands, purify your hearts, be miserable, and humble yourself.</a:t>
            </a:r>
          </a:p>
          <a:p>
            <a:pPr lvl="1"/>
            <a:r>
              <a:rPr lang="en-US" dirty="0"/>
              <a:t>James asks to be realistic about the evil still in the hearts of believers.</a:t>
            </a:r>
          </a:p>
          <a:p>
            <a:pPr lvl="1"/>
            <a:r>
              <a:rPr lang="en-US" dirty="0"/>
              <a:t>If you church members repent, He will exult you!</a:t>
            </a:r>
          </a:p>
          <a:p>
            <a:pPr lvl="1"/>
            <a:r>
              <a:rPr lang="en-US" dirty="0"/>
              <a:t>James agrees with Paul that the devil is behind our evil impulses.</a:t>
            </a:r>
          </a:p>
          <a:p>
            <a:pPr lvl="1"/>
            <a:endParaRPr lang="en-US" dirty="0"/>
          </a:p>
        </p:txBody>
      </p:sp>
    </p:spTree>
    <p:extLst>
      <p:ext uri="{BB962C8B-B14F-4D97-AF65-F5344CB8AC3E}">
        <p14:creationId xmlns:p14="http://schemas.microsoft.com/office/powerpoint/2010/main" val="426860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15" y="205979"/>
            <a:ext cx="9041285" cy="643583"/>
          </a:xfrm>
        </p:spPr>
        <p:txBody>
          <a:bodyPr/>
          <a:lstStyle/>
          <a:p>
            <a:r>
              <a:rPr lang="en-US" sz="4000" dirty="0"/>
              <a:t>Pure Speech is Uncondemning (4:11-12)</a:t>
            </a:r>
          </a:p>
        </p:txBody>
      </p:sp>
      <p:sp>
        <p:nvSpPr>
          <p:cNvPr id="3" name="Content Placeholder 2"/>
          <p:cNvSpPr>
            <a:spLocks noGrp="1"/>
          </p:cNvSpPr>
          <p:nvPr>
            <p:ph idx="1"/>
          </p:nvPr>
        </p:nvSpPr>
        <p:spPr>
          <a:xfrm>
            <a:off x="102715" y="1331892"/>
            <a:ext cx="8861533" cy="3836027"/>
          </a:xfrm>
        </p:spPr>
        <p:txBody>
          <a:bodyPr>
            <a:normAutofit fontScale="92500" lnSpcReduction="10000"/>
          </a:bodyPr>
          <a:lstStyle/>
          <a:p>
            <a:r>
              <a:rPr lang="en-US" dirty="0"/>
              <a:t>Do not speak against one another, (slander) brethren, for this is to judge him.  This is against the Mosaic Law and breaks this Law two different ways:</a:t>
            </a:r>
          </a:p>
          <a:p>
            <a:pPr>
              <a:buFont typeface="+mj-lt"/>
              <a:buAutoNum type="arabicPeriod"/>
            </a:pPr>
            <a:r>
              <a:rPr lang="en-US" dirty="0"/>
              <a:t>Who are you to judge others for when you accuse others of breaking any one law, you are actually breaking that law itself.</a:t>
            </a:r>
          </a:p>
          <a:p>
            <a:pPr lvl="1"/>
            <a:r>
              <a:rPr lang="en-US" dirty="0"/>
              <a:t>The Royal Law:  Love your neighbor as yourself (Lev 19:13-18)</a:t>
            </a:r>
          </a:p>
          <a:p>
            <a:pPr lvl="1"/>
            <a:r>
              <a:rPr lang="en-US" dirty="0"/>
              <a:t>Commands not to judge others:  Mt: 7:1-5; Luke 6:37-42; Rom 2:1; 14:4; 1 Cor. 4:4; 5:12; John 7:24; 8:15-16.</a:t>
            </a:r>
          </a:p>
          <a:p>
            <a:pPr>
              <a:buFont typeface="+mj-lt"/>
              <a:buAutoNum type="arabicPeriod"/>
            </a:pPr>
            <a:r>
              <a:rPr lang="en-US" dirty="0"/>
              <a:t>Only God judges other believers, and you are usurping the role of God.</a:t>
            </a:r>
          </a:p>
          <a:p>
            <a:pPr lvl="1"/>
            <a:endParaRPr lang="en-US" dirty="0"/>
          </a:p>
        </p:txBody>
      </p:sp>
    </p:spTree>
    <p:extLst>
      <p:ext uri="{BB962C8B-B14F-4D97-AF65-F5344CB8AC3E}">
        <p14:creationId xmlns:p14="http://schemas.microsoft.com/office/powerpoint/2010/main" val="14377552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15" y="205979"/>
            <a:ext cx="9041285" cy="643583"/>
          </a:xfrm>
        </p:spPr>
        <p:txBody>
          <a:bodyPr/>
          <a:lstStyle/>
          <a:p>
            <a:r>
              <a:rPr lang="en-US" sz="4000" dirty="0"/>
              <a:t>Testing Through Wealth (4:13-5:6)</a:t>
            </a:r>
          </a:p>
        </p:txBody>
      </p:sp>
      <p:sp>
        <p:nvSpPr>
          <p:cNvPr id="3" name="Content Placeholder 2"/>
          <p:cNvSpPr>
            <a:spLocks noGrp="1"/>
          </p:cNvSpPr>
          <p:nvPr>
            <p:ph idx="1"/>
          </p:nvPr>
        </p:nvSpPr>
        <p:spPr>
          <a:xfrm>
            <a:off x="280133" y="1307473"/>
            <a:ext cx="8684115" cy="3646312"/>
          </a:xfrm>
        </p:spPr>
        <p:txBody>
          <a:bodyPr>
            <a:normAutofit/>
          </a:bodyPr>
          <a:lstStyle/>
          <a:p>
            <a:r>
              <a:rPr lang="en-US" dirty="0">
                <a:hlinkClick r:id="rId2" action="ppaction://hlinksldjump"/>
              </a:rPr>
              <a:t>The Test of Wealth (4:13-17)</a:t>
            </a:r>
            <a:endParaRPr lang="en-US" dirty="0"/>
          </a:p>
          <a:p>
            <a:r>
              <a:rPr lang="en-US" dirty="0">
                <a:hlinkClick r:id="rId3" action="ppaction://hlinksldjump"/>
              </a:rPr>
              <a:t>The Test of the Wealthy (5:1-6)</a:t>
            </a:r>
            <a:endParaRPr lang="en-US" dirty="0"/>
          </a:p>
          <a:p>
            <a:endParaRPr lang="en-US" dirty="0"/>
          </a:p>
          <a:p>
            <a:pPr lvl="1"/>
            <a:endParaRPr lang="en-US" dirty="0"/>
          </a:p>
        </p:txBody>
      </p:sp>
      <p:sp>
        <p:nvSpPr>
          <p:cNvPr id="4" name="TextBox 3"/>
          <p:cNvSpPr txBox="1"/>
          <p:nvPr/>
        </p:nvSpPr>
        <p:spPr>
          <a:xfrm>
            <a:off x="415220" y="2710640"/>
            <a:ext cx="8218914" cy="1200328"/>
          </a:xfrm>
          <a:prstGeom prst="rect">
            <a:avLst/>
          </a:prstGeom>
          <a:noFill/>
        </p:spPr>
        <p:txBody>
          <a:bodyPr wrap="square" rtlCol="0">
            <a:spAutoFit/>
          </a:bodyPr>
          <a:lstStyle/>
          <a:p>
            <a:r>
              <a:rPr lang="en-US" sz="2400" dirty="0"/>
              <a:t>These two sections describe love of the world which results from love of material wealth. Both wealthy Christians and unbelievers are condemned, but await different fates.</a:t>
            </a:r>
          </a:p>
        </p:txBody>
      </p:sp>
    </p:spTree>
    <p:extLst>
      <p:ext uri="{BB962C8B-B14F-4D97-AF65-F5344CB8AC3E}">
        <p14:creationId xmlns:p14="http://schemas.microsoft.com/office/powerpoint/2010/main" val="23296698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743" y="205979"/>
            <a:ext cx="8898883" cy="643583"/>
          </a:xfrm>
        </p:spPr>
        <p:txBody>
          <a:bodyPr/>
          <a:lstStyle/>
          <a:p>
            <a:r>
              <a:rPr lang="en-US" dirty="0"/>
              <a:t>The Test of Wealth </a:t>
            </a:r>
            <a:r>
              <a:rPr lang="en-US" sz="4400" dirty="0"/>
              <a:t>(4:13-17)</a:t>
            </a:r>
            <a:endParaRPr lang="en-US" dirty="0"/>
          </a:p>
        </p:txBody>
      </p:sp>
      <p:sp>
        <p:nvSpPr>
          <p:cNvPr id="3" name="Content Placeholder 2"/>
          <p:cNvSpPr>
            <a:spLocks noGrp="1"/>
          </p:cNvSpPr>
          <p:nvPr>
            <p:ph idx="1"/>
          </p:nvPr>
        </p:nvSpPr>
        <p:spPr>
          <a:xfrm>
            <a:off x="158743" y="1345785"/>
            <a:ext cx="8898884" cy="3706660"/>
          </a:xfrm>
        </p:spPr>
        <p:txBody>
          <a:bodyPr>
            <a:normAutofit fontScale="92500" lnSpcReduction="10000"/>
          </a:bodyPr>
          <a:lstStyle/>
          <a:p>
            <a:r>
              <a:rPr lang="en-US" dirty="0"/>
              <a:t>The Christian merchant class stands self-condemned.</a:t>
            </a:r>
          </a:p>
          <a:p>
            <a:pPr lvl="1"/>
            <a:r>
              <a:rPr lang="en-US" dirty="0"/>
              <a:t>They think of their worldly profits instead of God’s will.  Their sin appears in that they have no concern for the poor. </a:t>
            </a:r>
          </a:p>
          <a:p>
            <a:pPr lvl="1"/>
            <a:r>
              <a:rPr lang="en-US" dirty="0"/>
              <a:t>Merchants cannot plan their future, only God can do this.</a:t>
            </a:r>
          </a:p>
          <a:p>
            <a:pPr lvl="1"/>
            <a:r>
              <a:rPr lang="en-US" dirty="0"/>
              <a:t>James is not against planning for the future, but instead wants planning based on putting God first in their lives.</a:t>
            </a:r>
          </a:p>
          <a:p>
            <a:pPr lvl="1"/>
            <a:r>
              <a:rPr lang="en-US" dirty="0"/>
              <a:t>Merchants boast of themselves instead of boasting of God. They have shut God out of their commercial lives.</a:t>
            </a:r>
          </a:p>
          <a:p>
            <a:pPr lvl="1"/>
            <a:r>
              <a:rPr lang="en-US" dirty="0"/>
              <a:t>Wealth is not bad, but what is your motive in gathering wealth?</a:t>
            </a:r>
          </a:p>
          <a:p>
            <a:pPr lvl="1"/>
            <a:r>
              <a:rPr lang="en-US" dirty="0"/>
              <a:t>Pastors are taught not to plan their future – instead rely on God</a:t>
            </a:r>
          </a:p>
          <a:p>
            <a:pPr lvl="1"/>
            <a:endParaRPr lang="en-US" dirty="0"/>
          </a:p>
        </p:txBody>
      </p:sp>
    </p:spTree>
    <p:extLst>
      <p:ext uri="{BB962C8B-B14F-4D97-AF65-F5344CB8AC3E}">
        <p14:creationId xmlns:p14="http://schemas.microsoft.com/office/powerpoint/2010/main" val="2518161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743" y="205979"/>
            <a:ext cx="8758815" cy="643583"/>
          </a:xfrm>
        </p:spPr>
        <p:txBody>
          <a:bodyPr/>
          <a:lstStyle/>
          <a:p>
            <a:r>
              <a:rPr lang="en-US" dirty="0"/>
              <a:t>The Test of Wealthy </a:t>
            </a:r>
            <a:r>
              <a:rPr lang="en-US" sz="4400" dirty="0"/>
              <a:t>(5:1-6)</a:t>
            </a:r>
            <a:endParaRPr lang="en-US" dirty="0"/>
          </a:p>
        </p:txBody>
      </p:sp>
      <p:sp>
        <p:nvSpPr>
          <p:cNvPr id="3" name="Content Placeholder 2"/>
          <p:cNvSpPr>
            <a:spLocks noGrp="1"/>
          </p:cNvSpPr>
          <p:nvPr>
            <p:ph idx="1"/>
          </p:nvPr>
        </p:nvSpPr>
        <p:spPr>
          <a:xfrm>
            <a:off x="158743" y="1345785"/>
            <a:ext cx="8898884" cy="3706660"/>
          </a:xfrm>
        </p:spPr>
        <p:txBody>
          <a:bodyPr>
            <a:normAutofit/>
          </a:bodyPr>
          <a:lstStyle/>
          <a:p>
            <a:r>
              <a:rPr lang="en-US" dirty="0"/>
              <a:t>The landlord class outside the church will soon go to hell.</a:t>
            </a:r>
          </a:p>
          <a:p>
            <a:pPr lvl="1"/>
            <a:r>
              <a:rPr lang="en-US" dirty="0"/>
              <a:t>Rich unbelievers identified by clothing, gold, and silver.</a:t>
            </a:r>
          </a:p>
          <a:p>
            <a:pPr lvl="2"/>
            <a:r>
              <a:rPr lang="en-US" dirty="0"/>
              <a:t>Rich became rich by not paying laborers just wages.</a:t>
            </a:r>
          </a:p>
          <a:p>
            <a:pPr lvl="2"/>
            <a:r>
              <a:rPr lang="en-US" dirty="0"/>
              <a:t>The rich were unjust to them, and did not share with them.</a:t>
            </a:r>
          </a:p>
          <a:p>
            <a:pPr lvl="2"/>
            <a:r>
              <a:rPr lang="en-US" dirty="0"/>
              <a:t>The poor cry out to God even from their graves.</a:t>
            </a:r>
          </a:p>
          <a:p>
            <a:pPr lvl="1"/>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32282053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743" y="205979"/>
            <a:ext cx="8758815" cy="643583"/>
          </a:xfrm>
        </p:spPr>
        <p:txBody>
          <a:bodyPr/>
          <a:lstStyle/>
          <a:p>
            <a:r>
              <a:rPr lang="en-US" dirty="0"/>
              <a:t>The Test of Wealthy </a:t>
            </a:r>
            <a:r>
              <a:rPr lang="en-US" sz="4400" dirty="0"/>
              <a:t>(5:1-6)</a:t>
            </a:r>
            <a:endParaRPr lang="en-US" dirty="0"/>
          </a:p>
        </p:txBody>
      </p:sp>
      <p:sp>
        <p:nvSpPr>
          <p:cNvPr id="3" name="Content Placeholder 2"/>
          <p:cNvSpPr>
            <a:spLocks noGrp="1"/>
          </p:cNvSpPr>
          <p:nvPr>
            <p:ph idx="1"/>
          </p:nvPr>
        </p:nvSpPr>
        <p:spPr>
          <a:xfrm>
            <a:off x="158743" y="1345785"/>
            <a:ext cx="8898884" cy="3706660"/>
          </a:xfrm>
        </p:spPr>
        <p:txBody>
          <a:bodyPr>
            <a:normAutofit/>
          </a:bodyPr>
          <a:lstStyle/>
          <a:p>
            <a:r>
              <a:rPr lang="en-US" dirty="0"/>
              <a:t>Rich class condemned by Christ (for robbing the poor)</a:t>
            </a:r>
          </a:p>
          <a:p>
            <a:pPr lvl="1"/>
            <a:r>
              <a:rPr lang="en-US" dirty="0"/>
              <a:t>Is 5:7-9 (Condemnation of the rich)</a:t>
            </a:r>
          </a:p>
          <a:p>
            <a:pPr lvl="1"/>
            <a:r>
              <a:rPr lang="en-US" dirty="0"/>
              <a:t>Matt 6:19-21 (The Sermon on the Mount)</a:t>
            </a:r>
          </a:p>
          <a:p>
            <a:pPr lvl="1"/>
            <a:r>
              <a:rPr lang="en-US" dirty="0"/>
              <a:t>Luke 6:20-26 (The Sermon on the Plain)</a:t>
            </a:r>
          </a:p>
          <a:p>
            <a:pPr lvl="1"/>
            <a:r>
              <a:rPr lang="en-US" dirty="0"/>
              <a:t>Luke 16:19-31 (The parable of the rich man and </a:t>
            </a:r>
            <a:r>
              <a:rPr lang="en-US" dirty="0" err="1"/>
              <a:t>Lazaras</a:t>
            </a:r>
            <a:r>
              <a:rPr lang="en-US" dirty="0"/>
              <a:t>)</a:t>
            </a:r>
          </a:p>
          <a:p>
            <a:pPr lvl="1"/>
            <a:r>
              <a:rPr lang="en-US" dirty="0"/>
              <a:t>Rev 3:14-22  (The Church at Laodicea)</a:t>
            </a:r>
          </a:p>
          <a:p>
            <a:pPr lvl="1"/>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37244526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743" y="205979"/>
            <a:ext cx="8758815" cy="643583"/>
          </a:xfrm>
        </p:spPr>
        <p:txBody>
          <a:bodyPr/>
          <a:lstStyle/>
          <a:p>
            <a:r>
              <a:rPr lang="en-US" dirty="0"/>
              <a:t>The Test of Wealthy </a:t>
            </a:r>
            <a:r>
              <a:rPr lang="en-US" sz="4400" dirty="0"/>
              <a:t>(5:1-6)</a:t>
            </a:r>
            <a:endParaRPr lang="en-US" dirty="0"/>
          </a:p>
        </p:txBody>
      </p:sp>
      <p:sp>
        <p:nvSpPr>
          <p:cNvPr id="3" name="Content Placeholder 2"/>
          <p:cNvSpPr>
            <a:spLocks noGrp="1"/>
          </p:cNvSpPr>
          <p:nvPr>
            <p:ph idx="1"/>
          </p:nvPr>
        </p:nvSpPr>
        <p:spPr>
          <a:xfrm>
            <a:off x="158743" y="1345785"/>
            <a:ext cx="8898884" cy="3706660"/>
          </a:xfrm>
        </p:spPr>
        <p:txBody>
          <a:bodyPr>
            <a:normAutofit/>
          </a:bodyPr>
          <a:lstStyle/>
          <a:p>
            <a:r>
              <a:rPr lang="en-US" dirty="0"/>
              <a:t>The landlord class outside the church will soon go to hell.</a:t>
            </a:r>
          </a:p>
          <a:p>
            <a:pPr lvl="1"/>
            <a:r>
              <a:rPr lang="en-US" dirty="0"/>
              <a:t>Weep, for God has heard the cries of the poor believers.</a:t>
            </a:r>
          </a:p>
          <a:p>
            <a:pPr lvl="2"/>
            <a:r>
              <a:rPr lang="en-US" dirty="0"/>
              <a:t>The rich unbelievers face the future judgment of God.</a:t>
            </a:r>
          </a:p>
          <a:p>
            <a:pPr lvl="2"/>
            <a:r>
              <a:rPr lang="en-US" dirty="0"/>
              <a:t>Their flesh will become tattered and rust away in hell.</a:t>
            </a:r>
          </a:p>
          <a:p>
            <a:pPr marL="457200" lvl="1" indent="0">
              <a:buNone/>
            </a:pPr>
            <a:endParaRPr lang="en-US" dirty="0"/>
          </a:p>
          <a:p>
            <a:pPr lvl="1"/>
            <a:endParaRPr lang="en-US" dirty="0"/>
          </a:p>
        </p:txBody>
      </p:sp>
    </p:spTree>
    <p:extLst>
      <p:ext uri="{BB962C8B-B14F-4D97-AF65-F5344CB8AC3E}">
        <p14:creationId xmlns:p14="http://schemas.microsoft.com/office/powerpoint/2010/main" val="7333587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743" y="205979"/>
            <a:ext cx="8758815" cy="643583"/>
          </a:xfrm>
        </p:spPr>
        <p:txBody>
          <a:bodyPr/>
          <a:lstStyle/>
          <a:p>
            <a:r>
              <a:rPr lang="en-US" dirty="0"/>
              <a:t>The Test of Wealthy </a:t>
            </a:r>
            <a:r>
              <a:rPr lang="en-US" sz="4400" dirty="0"/>
              <a:t>(5:1-6)</a:t>
            </a:r>
            <a:endParaRPr lang="en-US" dirty="0"/>
          </a:p>
        </p:txBody>
      </p:sp>
      <p:sp>
        <p:nvSpPr>
          <p:cNvPr id="3" name="Content Placeholder 2"/>
          <p:cNvSpPr>
            <a:spLocks noGrp="1"/>
          </p:cNvSpPr>
          <p:nvPr>
            <p:ph idx="1"/>
          </p:nvPr>
        </p:nvSpPr>
        <p:spPr>
          <a:xfrm>
            <a:off x="158743" y="1345785"/>
            <a:ext cx="8898884" cy="3706660"/>
          </a:xfrm>
        </p:spPr>
        <p:txBody>
          <a:bodyPr>
            <a:normAutofit lnSpcReduction="10000"/>
          </a:bodyPr>
          <a:lstStyle/>
          <a:p>
            <a:r>
              <a:rPr lang="en-US" dirty="0"/>
              <a:t>Applications for today’s Believers</a:t>
            </a:r>
          </a:p>
          <a:p>
            <a:pPr lvl="1"/>
            <a:r>
              <a:rPr lang="en-US" dirty="0"/>
              <a:t>Many today get rich upon the labors of the poor</a:t>
            </a:r>
          </a:p>
          <a:p>
            <a:pPr lvl="1"/>
            <a:r>
              <a:rPr lang="en-US" dirty="0"/>
              <a:t>Many today want to get richer by paying less taxes and lowering support for the poor</a:t>
            </a:r>
          </a:p>
          <a:p>
            <a:pPr lvl="1"/>
            <a:r>
              <a:rPr lang="en-US" dirty="0"/>
              <a:t>Many today condemn the poor who pick their food</a:t>
            </a:r>
          </a:p>
          <a:p>
            <a:pPr lvl="1"/>
            <a:r>
              <a:rPr lang="en-US" dirty="0"/>
              <a:t>Many today honor and look up to the rich and famous (Hollywood and Royalty)</a:t>
            </a:r>
          </a:p>
          <a:p>
            <a:pPr lvl="1"/>
            <a:r>
              <a:rPr lang="en-US" dirty="0"/>
              <a:t>Believers today have not thought through wealth, poverty, culture, and Christianity</a:t>
            </a:r>
          </a:p>
          <a:p>
            <a:pPr lvl="1"/>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12462711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0" y="205979"/>
            <a:ext cx="8786830" cy="643583"/>
          </a:xfrm>
        </p:spPr>
        <p:txBody>
          <a:bodyPr/>
          <a:lstStyle/>
          <a:p>
            <a:r>
              <a:rPr lang="en-US" dirty="0"/>
              <a:t>Closing Statement </a:t>
            </a:r>
            <a:r>
              <a:rPr lang="en-US" sz="4000" dirty="0"/>
              <a:t>(5:7-20)</a:t>
            </a:r>
            <a:endParaRPr lang="en-US" dirty="0"/>
          </a:p>
        </p:txBody>
      </p:sp>
      <p:sp>
        <p:nvSpPr>
          <p:cNvPr id="3" name="Content Placeholder 2"/>
          <p:cNvSpPr>
            <a:spLocks noGrp="1"/>
          </p:cNvSpPr>
          <p:nvPr>
            <p:ph idx="1"/>
          </p:nvPr>
        </p:nvSpPr>
        <p:spPr>
          <a:xfrm>
            <a:off x="168080" y="1410202"/>
            <a:ext cx="8786830" cy="3604886"/>
          </a:xfrm>
        </p:spPr>
        <p:txBody>
          <a:bodyPr/>
          <a:lstStyle/>
          <a:p>
            <a:r>
              <a:rPr lang="en-US" dirty="0">
                <a:hlinkClick r:id="rId2" action="ppaction://hlinksldjump"/>
              </a:rPr>
              <a:t>Endurance in the Test (5:7-11)</a:t>
            </a:r>
            <a:endParaRPr lang="en-US" dirty="0"/>
          </a:p>
          <a:p>
            <a:r>
              <a:rPr lang="en-US" dirty="0">
                <a:hlinkClick r:id="rId2" action="ppaction://hlinksldjump"/>
              </a:rPr>
              <a:t>Rejection of Oaths (5:12)</a:t>
            </a:r>
            <a:endParaRPr lang="en-US" dirty="0"/>
          </a:p>
          <a:p>
            <a:r>
              <a:rPr lang="en-US" dirty="0">
                <a:hlinkClick r:id="rId3" action="ppaction://hlinksldjump"/>
              </a:rPr>
              <a:t>Helping One Another Through Prayer/Forgiveness (5:13-18)</a:t>
            </a:r>
            <a:endParaRPr lang="en-US" dirty="0"/>
          </a:p>
          <a:p>
            <a:r>
              <a:rPr lang="en-US" dirty="0">
                <a:hlinkClick r:id="rId4" action="ppaction://hlinksldjump"/>
              </a:rPr>
              <a:t>Closing Encouragement (5:19-20)</a:t>
            </a:r>
            <a:endParaRPr lang="en-US" dirty="0"/>
          </a:p>
          <a:p>
            <a:endParaRPr lang="en-US" dirty="0"/>
          </a:p>
        </p:txBody>
      </p:sp>
    </p:spTree>
    <p:extLst>
      <p:ext uri="{BB962C8B-B14F-4D97-AF65-F5344CB8AC3E}">
        <p14:creationId xmlns:p14="http://schemas.microsoft.com/office/powerpoint/2010/main" val="7927575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0" y="205979"/>
            <a:ext cx="8786830" cy="643583"/>
          </a:xfrm>
        </p:spPr>
        <p:txBody>
          <a:bodyPr/>
          <a:lstStyle/>
          <a:p>
            <a:r>
              <a:rPr lang="en-US" sz="4800" dirty="0"/>
              <a:t>Endurance in the Test </a:t>
            </a:r>
            <a:r>
              <a:rPr lang="en-US" sz="4000" dirty="0"/>
              <a:t>(5:7-11)</a:t>
            </a:r>
            <a:endParaRPr lang="en-US" sz="4800" dirty="0"/>
          </a:p>
        </p:txBody>
      </p:sp>
      <p:sp>
        <p:nvSpPr>
          <p:cNvPr id="3" name="Content Placeholder 2"/>
          <p:cNvSpPr>
            <a:spLocks noGrp="1"/>
          </p:cNvSpPr>
          <p:nvPr>
            <p:ph idx="1"/>
          </p:nvPr>
        </p:nvSpPr>
        <p:spPr>
          <a:xfrm>
            <a:off x="168080" y="1282668"/>
            <a:ext cx="8786830" cy="3860832"/>
          </a:xfrm>
        </p:spPr>
        <p:txBody>
          <a:bodyPr>
            <a:normAutofit/>
          </a:bodyPr>
          <a:lstStyle/>
          <a:p>
            <a:r>
              <a:rPr lang="en-US" dirty="0"/>
              <a:t>Patience, not resistance, is the virtue of the poor believers. </a:t>
            </a:r>
          </a:p>
          <a:p>
            <a:pPr lvl="1"/>
            <a:r>
              <a:rPr lang="en-US" dirty="0"/>
              <a:t>The farmer risks everything waiting on these rains.  Early and late rains are characteristics of Palestine. </a:t>
            </a:r>
          </a:p>
          <a:p>
            <a:pPr lvl="1"/>
            <a:r>
              <a:rPr lang="en-US" dirty="0"/>
              <a:t>They hope in God who will come to save them and judge the rich (unbelievers).</a:t>
            </a:r>
          </a:p>
          <a:p>
            <a:pPr lvl="1"/>
            <a:r>
              <a:rPr lang="en-US" dirty="0"/>
              <a:t>They are not to complain against others as they endure.</a:t>
            </a:r>
          </a:p>
          <a:p>
            <a:pPr lvl="1"/>
            <a:r>
              <a:rPr lang="en-US" dirty="0"/>
              <a:t>The poor are not to judge the wicked, leave that to God.</a:t>
            </a:r>
          </a:p>
          <a:p>
            <a:r>
              <a:rPr lang="en-US" dirty="0"/>
              <a:t>.</a:t>
            </a:r>
          </a:p>
        </p:txBody>
      </p:sp>
    </p:spTree>
    <p:extLst>
      <p:ext uri="{BB962C8B-B14F-4D97-AF65-F5344CB8AC3E}">
        <p14:creationId xmlns:p14="http://schemas.microsoft.com/office/powerpoint/2010/main" val="18970623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0" y="205979"/>
            <a:ext cx="8786830" cy="643583"/>
          </a:xfrm>
        </p:spPr>
        <p:txBody>
          <a:bodyPr/>
          <a:lstStyle/>
          <a:p>
            <a:r>
              <a:rPr lang="en-US" sz="4800" dirty="0"/>
              <a:t>Endurance in the Test </a:t>
            </a:r>
            <a:r>
              <a:rPr lang="en-US" sz="4000" dirty="0"/>
              <a:t>(5:7-11)</a:t>
            </a:r>
            <a:endParaRPr lang="en-US" sz="4800" dirty="0"/>
          </a:p>
        </p:txBody>
      </p:sp>
      <p:sp>
        <p:nvSpPr>
          <p:cNvPr id="3" name="Content Placeholder 2"/>
          <p:cNvSpPr>
            <a:spLocks noGrp="1"/>
          </p:cNvSpPr>
          <p:nvPr>
            <p:ph idx="1"/>
          </p:nvPr>
        </p:nvSpPr>
        <p:spPr>
          <a:xfrm>
            <a:off x="168080" y="1282668"/>
            <a:ext cx="8786830" cy="3860832"/>
          </a:xfrm>
        </p:spPr>
        <p:txBody>
          <a:bodyPr>
            <a:normAutofit/>
          </a:bodyPr>
          <a:lstStyle/>
          <a:p>
            <a:r>
              <a:rPr lang="en-US" dirty="0"/>
              <a:t>Remember how the Biblical prophets suffered, and how God showed them mercy and compassion.</a:t>
            </a:r>
          </a:p>
          <a:p>
            <a:pPr lvl="1"/>
            <a:r>
              <a:rPr lang="en-US" dirty="0"/>
              <a:t>Job also suffered and God repaid Job for all his suffering.</a:t>
            </a:r>
          </a:p>
          <a:p>
            <a:pPr lvl="1"/>
            <a:r>
              <a:rPr lang="en-US" dirty="0"/>
              <a:t>Those that endure suffering are blessed.</a:t>
            </a:r>
          </a:p>
        </p:txBody>
      </p:sp>
    </p:spTree>
    <p:extLst>
      <p:ext uri="{BB962C8B-B14F-4D97-AF65-F5344CB8AC3E}">
        <p14:creationId xmlns:p14="http://schemas.microsoft.com/office/powerpoint/2010/main" val="30580151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0" y="205979"/>
            <a:ext cx="8786830" cy="643583"/>
          </a:xfrm>
        </p:spPr>
        <p:txBody>
          <a:bodyPr/>
          <a:lstStyle/>
          <a:p>
            <a:r>
              <a:rPr lang="en-US" sz="4800" dirty="0"/>
              <a:t>Rejection of Oaths </a:t>
            </a:r>
            <a:r>
              <a:rPr lang="en-US" sz="4000" dirty="0"/>
              <a:t>(5:12)</a:t>
            </a:r>
            <a:endParaRPr lang="en-US" sz="4800" dirty="0"/>
          </a:p>
        </p:txBody>
      </p:sp>
      <p:sp>
        <p:nvSpPr>
          <p:cNvPr id="3" name="Content Placeholder 2"/>
          <p:cNvSpPr>
            <a:spLocks noGrp="1"/>
          </p:cNvSpPr>
          <p:nvPr>
            <p:ph idx="1"/>
          </p:nvPr>
        </p:nvSpPr>
        <p:spPr>
          <a:xfrm>
            <a:off x="168080" y="1270000"/>
            <a:ext cx="8975920" cy="3873500"/>
          </a:xfrm>
        </p:spPr>
        <p:txBody>
          <a:bodyPr>
            <a:normAutofit fontScale="92500" lnSpcReduction="20000"/>
          </a:bodyPr>
          <a:lstStyle/>
          <a:p>
            <a:pPr>
              <a:lnSpc>
                <a:spcPct val="95000"/>
              </a:lnSpc>
            </a:pPr>
            <a:r>
              <a:rPr lang="en-US" dirty="0"/>
              <a:t>Normal for an ancient epistle to have an oath near its end.</a:t>
            </a:r>
          </a:p>
          <a:p>
            <a:pPr>
              <a:lnSpc>
                <a:spcPct val="95000"/>
              </a:lnSpc>
            </a:pPr>
            <a:r>
              <a:rPr lang="en-US" dirty="0"/>
              <a:t>This is similar to Matt 5:34-37.</a:t>
            </a:r>
          </a:p>
          <a:p>
            <a:pPr lvl="1">
              <a:lnSpc>
                <a:spcPct val="95000"/>
              </a:lnSpc>
            </a:pPr>
            <a:r>
              <a:rPr lang="en-US" dirty="0"/>
              <a:t>Jesus says oaths come from devils while James threatens judgment</a:t>
            </a:r>
          </a:p>
          <a:p>
            <a:pPr>
              <a:lnSpc>
                <a:spcPct val="95000"/>
              </a:lnSpc>
            </a:pPr>
            <a:r>
              <a:rPr lang="en-US" dirty="0"/>
              <a:t>James is not prohibiting official, judicial oaths.</a:t>
            </a:r>
          </a:p>
          <a:p>
            <a:pPr>
              <a:lnSpc>
                <a:spcPct val="95000"/>
              </a:lnSpc>
            </a:pPr>
            <a:r>
              <a:rPr lang="en-US" dirty="0"/>
              <a:t>James insists that believers do not use oaths in private speech.  </a:t>
            </a:r>
          </a:p>
          <a:p>
            <a:pPr>
              <a:lnSpc>
                <a:spcPct val="95000"/>
              </a:lnSpc>
            </a:pPr>
            <a:r>
              <a:rPr lang="en-US" dirty="0"/>
              <a:t>Let your yes be yes, and let your no be no.  </a:t>
            </a:r>
          </a:p>
          <a:p>
            <a:pPr>
              <a:lnSpc>
                <a:spcPct val="95000"/>
              </a:lnSpc>
            </a:pPr>
            <a:r>
              <a:rPr lang="en-US" dirty="0"/>
              <a:t>The issue is truthfulness in speech – oaths make some speech more honest than other speech – believers need to be always honest.</a:t>
            </a:r>
          </a:p>
          <a:p>
            <a:pPr>
              <a:lnSpc>
                <a:spcPct val="95000"/>
              </a:lnSpc>
            </a:pPr>
            <a:r>
              <a:rPr lang="en-US" dirty="0"/>
              <a:t>The issue is taking God’s name in vain (</a:t>
            </a:r>
            <a:r>
              <a:rPr lang="en-US" dirty="0" err="1"/>
              <a:t>Fruchtenbaum</a:t>
            </a:r>
            <a:r>
              <a:rPr lang="en-US" dirty="0"/>
              <a:t>).</a:t>
            </a:r>
          </a:p>
        </p:txBody>
      </p:sp>
    </p:spTree>
    <p:extLst>
      <p:ext uri="{BB962C8B-B14F-4D97-AF65-F5344CB8AC3E}">
        <p14:creationId xmlns:p14="http://schemas.microsoft.com/office/powerpoint/2010/main" val="3255155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0" y="128267"/>
            <a:ext cx="8786830" cy="987655"/>
          </a:xfrm>
        </p:spPr>
        <p:txBody>
          <a:bodyPr/>
          <a:lstStyle/>
          <a:p>
            <a:r>
              <a:rPr lang="en-US" sz="3000" dirty="0"/>
              <a:t>Helping One Another Through Prayer/Forgiveness </a:t>
            </a:r>
            <a:r>
              <a:rPr lang="en-US" sz="2800" dirty="0"/>
              <a:t>(5:13-18)</a:t>
            </a:r>
            <a:endParaRPr lang="en-US" sz="3000" dirty="0"/>
          </a:p>
        </p:txBody>
      </p:sp>
      <p:sp>
        <p:nvSpPr>
          <p:cNvPr id="3" name="Content Placeholder 2"/>
          <p:cNvSpPr>
            <a:spLocks noGrp="1"/>
          </p:cNvSpPr>
          <p:nvPr>
            <p:ph idx="1"/>
          </p:nvPr>
        </p:nvSpPr>
        <p:spPr>
          <a:xfrm>
            <a:off x="168080" y="1410202"/>
            <a:ext cx="8786830" cy="3623564"/>
          </a:xfrm>
        </p:spPr>
        <p:txBody>
          <a:bodyPr>
            <a:normAutofit fontScale="92500" lnSpcReduction="10000"/>
          </a:bodyPr>
          <a:lstStyle/>
          <a:p>
            <a:r>
              <a:rPr lang="en-US" dirty="0"/>
              <a:t>Are you suffering (under great stress)?</a:t>
            </a:r>
          </a:p>
          <a:p>
            <a:pPr lvl="1"/>
            <a:r>
              <a:rPr lang="en-US" dirty="0"/>
              <a:t>You need to pray to God (not to strike back)</a:t>
            </a:r>
          </a:p>
          <a:p>
            <a:r>
              <a:rPr lang="en-US" dirty="0"/>
              <a:t>Are you cheerful?</a:t>
            </a:r>
          </a:p>
          <a:p>
            <a:pPr lvl="1"/>
            <a:r>
              <a:rPr lang="en-US" dirty="0"/>
              <a:t>You need to sing praises to God</a:t>
            </a:r>
          </a:p>
          <a:p>
            <a:r>
              <a:rPr lang="en-US" dirty="0"/>
              <a:t>Are you sick?</a:t>
            </a:r>
          </a:p>
          <a:p>
            <a:pPr lvl="1"/>
            <a:r>
              <a:rPr lang="en-US" dirty="0"/>
              <a:t>You need to have others (the church elders) pray for you</a:t>
            </a:r>
          </a:p>
          <a:p>
            <a:r>
              <a:rPr lang="en-US" dirty="0"/>
              <a:t>It is O.K. to pray to God more when times are bad, but we also need to remember to praise God when times are good.</a:t>
            </a:r>
          </a:p>
          <a:p>
            <a:pPr marL="0" indent="0">
              <a:buNone/>
            </a:pPr>
            <a:endParaRPr lang="en-US" dirty="0"/>
          </a:p>
        </p:txBody>
      </p:sp>
    </p:spTree>
    <p:extLst>
      <p:ext uri="{BB962C8B-B14F-4D97-AF65-F5344CB8AC3E}">
        <p14:creationId xmlns:p14="http://schemas.microsoft.com/office/powerpoint/2010/main" val="29555378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0" y="128267"/>
            <a:ext cx="8786830" cy="987655"/>
          </a:xfrm>
        </p:spPr>
        <p:txBody>
          <a:bodyPr/>
          <a:lstStyle/>
          <a:p>
            <a:r>
              <a:rPr lang="en-US" sz="3000" dirty="0"/>
              <a:t>Helping One Another Through Prayer/Forgiveness </a:t>
            </a:r>
            <a:r>
              <a:rPr lang="en-US" sz="2800" dirty="0"/>
              <a:t>(5:13-18)</a:t>
            </a:r>
            <a:endParaRPr lang="en-US" sz="3000" dirty="0"/>
          </a:p>
        </p:txBody>
      </p:sp>
      <p:sp>
        <p:nvSpPr>
          <p:cNvPr id="3" name="Content Placeholder 2"/>
          <p:cNvSpPr>
            <a:spLocks noGrp="1"/>
          </p:cNvSpPr>
          <p:nvPr>
            <p:ph idx="1"/>
          </p:nvPr>
        </p:nvSpPr>
        <p:spPr>
          <a:xfrm>
            <a:off x="168080" y="1206500"/>
            <a:ext cx="8786830" cy="3827266"/>
          </a:xfrm>
        </p:spPr>
        <p:txBody>
          <a:bodyPr>
            <a:normAutofit/>
          </a:bodyPr>
          <a:lstStyle/>
          <a:p>
            <a:r>
              <a:rPr lang="en-US" dirty="0"/>
              <a:t>Healing sessions are very meaningful to people suffering.</a:t>
            </a:r>
          </a:p>
          <a:p>
            <a:r>
              <a:rPr lang="en-US" dirty="0"/>
              <a:t>This is a ceremony for elders (plural), not a minister, to perform.</a:t>
            </a:r>
          </a:p>
          <a:p>
            <a:pPr lvl="1"/>
            <a:r>
              <a:rPr lang="en-US" dirty="0"/>
              <a:t>These elders do not necessarily have the spiritual gift of healing.</a:t>
            </a:r>
          </a:p>
          <a:p>
            <a:r>
              <a:rPr lang="en-US" dirty="0"/>
              <a:t>Miraculous healing by Jesus and in Acts was for promotion of the gospel – what is your motive for healing / getting healed?</a:t>
            </a:r>
          </a:p>
          <a:p>
            <a:r>
              <a:rPr lang="en-US" dirty="0"/>
              <a:t>This ceremony is not a substitute for modern medical care.</a:t>
            </a:r>
          </a:p>
          <a:p>
            <a:pPr lvl="1"/>
            <a:r>
              <a:rPr lang="en-US" dirty="0"/>
              <a:t>Many report miraculous cures, but often hard to prove.</a:t>
            </a:r>
          </a:p>
        </p:txBody>
      </p:sp>
    </p:spTree>
    <p:extLst>
      <p:ext uri="{BB962C8B-B14F-4D97-AF65-F5344CB8AC3E}">
        <p14:creationId xmlns:p14="http://schemas.microsoft.com/office/powerpoint/2010/main" val="22617704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0" y="215748"/>
            <a:ext cx="8786830" cy="839329"/>
          </a:xfrm>
        </p:spPr>
        <p:txBody>
          <a:bodyPr/>
          <a:lstStyle/>
          <a:p>
            <a:r>
              <a:rPr lang="en-US" sz="3000" dirty="0"/>
              <a:t>Helping One Another Through Prayer/Forgiveness </a:t>
            </a:r>
            <a:r>
              <a:rPr lang="en-US" sz="2800" dirty="0"/>
              <a:t>(5:13-18)</a:t>
            </a:r>
            <a:endParaRPr lang="en-US" sz="3000" dirty="0"/>
          </a:p>
        </p:txBody>
      </p:sp>
      <p:sp>
        <p:nvSpPr>
          <p:cNvPr id="3" name="Content Placeholder 2"/>
          <p:cNvSpPr>
            <a:spLocks noGrp="1"/>
          </p:cNvSpPr>
          <p:nvPr>
            <p:ph idx="1"/>
          </p:nvPr>
        </p:nvSpPr>
        <p:spPr>
          <a:xfrm>
            <a:off x="168080" y="1410202"/>
            <a:ext cx="8786830" cy="3623564"/>
          </a:xfrm>
        </p:spPr>
        <p:txBody>
          <a:bodyPr>
            <a:normAutofit/>
          </a:bodyPr>
          <a:lstStyle/>
          <a:p>
            <a:r>
              <a:rPr lang="en-US" dirty="0"/>
              <a:t>Prayer more important than olive oil when healing.</a:t>
            </a:r>
          </a:p>
          <a:p>
            <a:pPr lvl="1"/>
            <a:r>
              <a:rPr lang="en-US" dirty="0"/>
              <a:t>Ordinary members in good standing, not just the elders, can have powerful prayers.</a:t>
            </a:r>
          </a:p>
          <a:p>
            <a:pPr lvl="1"/>
            <a:r>
              <a:rPr lang="en-US" dirty="0"/>
              <a:t>It does not mean the harder one prays the more God will act.</a:t>
            </a:r>
          </a:p>
          <a:p>
            <a:pPr lvl="1"/>
            <a:r>
              <a:rPr lang="en-US" dirty="0"/>
              <a:t>The important thing is God’s response, not the one praying.</a:t>
            </a:r>
          </a:p>
        </p:txBody>
      </p:sp>
    </p:spTree>
    <p:extLst>
      <p:ext uri="{BB962C8B-B14F-4D97-AF65-F5344CB8AC3E}">
        <p14:creationId xmlns:p14="http://schemas.microsoft.com/office/powerpoint/2010/main" val="41388489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0" y="205979"/>
            <a:ext cx="8786830" cy="829559"/>
          </a:xfrm>
        </p:spPr>
        <p:txBody>
          <a:bodyPr/>
          <a:lstStyle/>
          <a:p>
            <a:r>
              <a:rPr lang="en-US" sz="3000" dirty="0"/>
              <a:t>Helping One Another Through Prayer/Forgiveness </a:t>
            </a:r>
            <a:r>
              <a:rPr lang="en-US" sz="2800" dirty="0"/>
              <a:t>(5:13-18)</a:t>
            </a:r>
            <a:endParaRPr lang="en-US" sz="3000" dirty="0"/>
          </a:p>
        </p:txBody>
      </p:sp>
      <p:sp>
        <p:nvSpPr>
          <p:cNvPr id="3" name="Content Placeholder 2"/>
          <p:cNvSpPr>
            <a:spLocks noGrp="1"/>
          </p:cNvSpPr>
          <p:nvPr>
            <p:ph idx="1"/>
          </p:nvPr>
        </p:nvSpPr>
        <p:spPr>
          <a:xfrm>
            <a:off x="168080" y="1410202"/>
            <a:ext cx="8786830" cy="3623564"/>
          </a:xfrm>
        </p:spPr>
        <p:txBody>
          <a:bodyPr>
            <a:normAutofit fontScale="92500" lnSpcReduction="10000"/>
          </a:bodyPr>
          <a:lstStyle/>
          <a:p>
            <a:r>
              <a:rPr lang="en-US" dirty="0"/>
              <a:t>Suffering and sickness can result from sin</a:t>
            </a:r>
          </a:p>
          <a:p>
            <a:pPr lvl="1"/>
            <a:r>
              <a:rPr lang="en-US" dirty="0"/>
              <a:t>Do not assume you are well and he is sick because he sinned and you did not.</a:t>
            </a:r>
          </a:p>
          <a:p>
            <a:pPr lvl="1"/>
            <a:r>
              <a:rPr lang="en-US" dirty="0"/>
              <a:t>Do not assume you are sick / stressed out because you sinned.</a:t>
            </a:r>
          </a:p>
          <a:p>
            <a:pPr lvl="1"/>
            <a:r>
              <a:rPr lang="en-US" dirty="0"/>
              <a:t>God forgives our sins when we turn to Him in prayer and this assurance can help to heal us.</a:t>
            </a:r>
          </a:p>
          <a:p>
            <a:r>
              <a:rPr lang="en-US" dirty="0"/>
              <a:t>Suffering and sickness can be purely physical</a:t>
            </a:r>
          </a:p>
          <a:p>
            <a:pPr lvl="1"/>
            <a:r>
              <a:rPr lang="en-US" dirty="0"/>
              <a:t>Germs, bugs, hormones etc.  </a:t>
            </a:r>
          </a:p>
          <a:p>
            <a:pPr lvl="1"/>
            <a:r>
              <a:rPr lang="en-US" dirty="0"/>
              <a:t>Medicine and doctors can be of great help</a:t>
            </a:r>
          </a:p>
        </p:txBody>
      </p:sp>
    </p:spTree>
    <p:extLst>
      <p:ext uri="{BB962C8B-B14F-4D97-AF65-F5344CB8AC3E}">
        <p14:creationId xmlns:p14="http://schemas.microsoft.com/office/powerpoint/2010/main" val="1361415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0" y="205979"/>
            <a:ext cx="8786830" cy="810021"/>
          </a:xfrm>
        </p:spPr>
        <p:txBody>
          <a:bodyPr/>
          <a:lstStyle/>
          <a:p>
            <a:r>
              <a:rPr lang="en-US" sz="3000" dirty="0"/>
              <a:t>Helping One Another Through Prayer/Forgiveness </a:t>
            </a:r>
            <a:r>
              <a:rPr lang="en-US" sz="2800" dirty="0"/>
              <a:t>(5:13-18)</a:t>
            </a:r>
            <a:endParaRPr lang="en-US" sz="3000" dirty="0"/>
          </a:p>
        </p:txBody>
      </p:sp>
      <p:sp>
        <p:nvSpPr>
          <p:cNvPr id="3" name="Content Placeholder 2"/>
          <p:cNvSpPr>
            <a:spLocks noGrp="1"/>
          </p:cNvSpPr>
          <p:nvPr>
            <p:ph idx="1"/>
          </p:nvPr>
        </p:nvSpPr>
        <p:spPr>
          <a:xfrm>
            <a:off x="168080" y="1466236"/>
            <a:ext cx="8786830" cy="3677264"/>
          </a:xfrm>
        </p:spPr>
        <p:txBody>
          <a:bodyPr>
            <a:normAutofit fontScale="92500"/>
          </a:bodyPr>
          <a:lstStyle/>
          <a:p>
            <a:r>
              <a:rPr lang="en-US" dirty="0"/>
              <a:t>Today many ministers and priests seek glory by healing others.</a:t>
            </a:r>
          </a:p>
          <a:p>
            <a:r>
              <a:rPr lang="en-US" dirty="0"/>
              <a:t>Likewise those healed tend to glorify themselves – look what God (my pastor) did to me (bragging).</a:t>
            </a:r>
          </a:p>
          <a:p>
            <a:pPr lvl="1"/>
            <a:r>
              <a:rPr lang="en-US" dirty="0"/>
              <a:t>Those prayed over but not healed can feel even more depressed.</a:t>
            </a:r>
          </a:p>
          <a:p>
            <a:r>
              <a:rPr lang="en-US" dirty="0"/>
              <a:t>Passage also “grew” into final rites performed by Catholic priests	</a:t>
            </a:r>
          </a:p>
          <a:p>
            <a:pPr lvl="1"/>
            <a:r>
              <a:rPr lang="en-US" dirty="0"/>
              <a:t>Pastors today want to anoint with oil, bypassing the elders.</a:t>
            </a:r>
          </a:p>
          <a:p>
            <a:pPr lvl="1"/>
            <a:r>
              <a:rPr lang="en-US" dirty="0"/>
              <a:t>Catholic priests now claim only they can perform final rites.</a:t>
            </a:r>
          </a:p>
          <a:p>
            <a:pPr lvl="1"/>
            <a:r>
              <a:rPr lang="en-US" dirty="0"/>
              <a:t>Tendency is to “go solo” rather than group efforts.</a:t>
            </a:r>
          </a:p>
        </p:txBody>
      </p:sp>
    </p:spTree>
    <p:extLst>
      <p:ext uri="{BB962C8B-B14F-4D97-AF65-F5344CB8AC3E}">
        <p14:creationId xmlns:p14="http://schemas.microsoft.com/office/powerpoint/2010/main" val="18764190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0" y="205979"/>
            <a:ext cx="8786830" cy="643583"/>
          </a:xfrm>
        </p:spPr>
        <p:txBody>
          <a:bodyPr/>
          <a:lstStyle/>
          <a:p>
            <a:r>
              <a:rPr lang="en-US" sz="4400" dirty="0"/>
              <a:t>Closing Encouragement </a:t>
            </a:r>
            <a:r>
              <a:rPr lang="en-US" sz="3600" dirty="0"/>
              <a:t>(5:19-20)</a:t>
            </a:r>
            <a:endParaRPr lang="en-US" sz="4400" dirty="0"/>
          </a:p>
        </p:txBody>
      </p:sp>
      <p:sp>
        <p:nvSpPr>
          <p:cNvPr id="3" name="Content Placeholder 2"/>
          <p:cNvSpPr>
            <a:spLocks noGrp="1"/>
          </p:cNvSpPr>
          <p:nvPr>
            <p:ph idx="1"/>
          </p:nvPr>
        </p:nvSpPr>
        <p:spPr>
          <a:xfrm>
            <a:off x="168080" y="1214081"/>
            <a:ext cx="8975920" cy="3801007"/>
          </a:xfrm>
        </p:spPr>
        <p:txBody>
          <a:bodyPr>
            <a:normAutofit fontScale="92500" lnSpcReduction="10000"/>
          </a:bodyPr>
          <a:lstStyle/>
          <a:p>
            <a:r>
              <a:rPr lang="en-US" dirty="0"/>
              <a:t>James himself has written this epistle to warn fellow believers to turn from sin and therefore be saved from destruction.</a:t>
            </a:r>
          </a:p>
          <a:p>
            <a:pPr lvl="1"/>
            <a:r>
              <a:rPr lang="en-US" dirty="0"/>
              <a:t>Fitting end to this great epistle</a:t>
            </a:r>
          </a:p>
          <a:p>
            <a:pPr lvl="1"/>
            <a:r>
              <a:rPr lang="en-US" dirty="0"/>
              <a:t>James takes sin seriously, seeks repentance from his Christian audience, and warns of serious consequences of not responding.</a:t>
            </a:r>
          </a:p>
          <a:p>
            <a:r>
              <a:rPr lang="en-US" dirty="0"/>
              <a:t>We (believers) all face final judgment for our actions.</a:t>
            </a:r>
          </a:p>
          <a:p>
            <a:pPr lvl="1"/>
            <a:r>
              <a:rPr lang="en-US" dirty="0"/>
              <a:t>Pray for wisdom, the practical knowledge of living.</a:t>
            </a:r>
          </a:p>
          <a:p>
            <a:pPr lvl="1"/>
            <a:r>
              <a:rPr lang="en-US" dirty="0"/>
              <a:t>God will reward us believers based on our deeds.</a:t>
            </a:r>
          </a:p>
          <a:p>
            <a:pPr lvl="1"/>
            <a:r>
              <a:rPr lang="en-US" dirty="0"/>
              <a:t>“Fear of God is the beginning of knowledge, </a:t>
            </a:r>
            <a:br>
              <a:rPr lang="en-US" dirty="0"/>
            </a:br>
            <a:r>
              <a:rPr lang="en-US" dirty="0"/>
              <a:t>fools despise wisdom and instruction” (Prov 1:7) .	</a:t>
            </a:r>
          </a:p>
        </p:txBody>
      </p:sp>
    </p:spTree>
    <p:extLst>
      <p:ext uri="{BB962C8B-B14F-4D97-AF65-F5344CB8AC3E}">
        <p14:creationId xmlns:p14="http://schemas.microsoft.com/office/powerpoint/2010/main" val="33869684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Bibliography</a:t>
            </a:r>
          </a:p>
        </p:txBody>
      </p:sp>
      <p:sp>
        <p:nvSpPr>
          <p:cNvPr id="3" name="Content Placeholder 2"/>
          <p:cNvSpPr>
            <a:spLocks noGrp="1"/>
          </p:cNvSpPr>
          <p:nvPr>
            <p:ph idx="1"/>
          </p:nvPr>
        </p:nvSpPr>
        <p:spPr>
          <a:xfrm>
            <a:off x="368977" y="1383141"/>
            <a:ext cx="8495071" cy="3622608"/>
          </a:xfrm>
        </p:spPr>
        <p:txBody>
          <a:bodyPr>
            <a:normAutofit fontScale="92500" lnSpcReduction="20000"/>
          </a:bodyPr>
          <a:lstStyle/>
          <a:p>
            <a:r>
              <a:rPr lang="en-US" dirty="0" err="1"/>
              <a:t>Davids</a:t>
            </a:r>
            <a:r>
              <a:rPr lang="en-US" dirty="0"/>
              <a:t>, Peter H.  </a:t>
            </a:r>
            <a:r>
              <a:rPr lang="en-US" i="1" dirty="0"/>
              <a:t>The Epistle of James</a:t>
            </a:r>
            <a:r>
              <a:rPr lang="en-US" dirty="0"/>
              <a:t>.  The New Greek Testament Commentary.  Grand Rapids:  Eerdmans, 1982.</a:t>
            </a:r>
          </a:p>
          <a:p>
            <a:r>
              <a:rPr lang="en-US" dirty="0"/>
              <a:t>Gundry, Robert H. </a:t>
            </a:r>
            <a:r>
              <a:rPr lang="en-US" i="1" dirty="0"/>
              <a:t>A Survey of the New Testament</a:t>
            </a:r>
            <a:r>
              <a:rPr lang="en-US" dirty="0"/>
              <a:t>, 4</a:t>
            </a:r>
            <a:r>
              <a:rPr lang="en-US" baseline="30000" dirty="0"/>
              <a:t>th</a:t>
            </a:r>
            <a:r>
              <a:rPr lang="en-US" dirty="0"/>
              <a:t> ed.  Grand Rapids:  Eerdmans, 2003.</a:t>
            </a:r>
          </a:p>
          <a:p>
            <a:r>
              <a:rPr lang="en-US" dirty="0" err="1"/>
              <a:t>Fruchtenbaum</a:t>
            </a:r>
            <a:r>
              <a:rPr lang="en-US" dirty="0"/>
              <a:t>, Arnold G. </a:t>
            </a:r>
            <a:r>
              <a:rPr lang="en-US" i="1" dirty="0"/>
              <a:t>The Messianic Jewish Epistles,</a:t>
            </a:r>
            <a:r>
              <a:rPr lang="en-US" dirty="0"/>
              <a:t> Ariel’s Bible Commentary, Tustin </a:t>
            </a:r>
            <a:r>
              <a:rPr lang="en-US" dirty="0" err="1"/>
              <a:t>Ca</a:t>
            </a:r>
            <a:r>
              <a:rPr lang="en-US" dirty="0"/>
              <a:t>: Ariel Ministries, 2005.</a:t>
            </a:r>
          </a:p>
          <a:p>
            <a:r>
              <a:rPr lang="en-US" dirty="0"/>
              <a:t>Josephus, </a:t>
            </a:r>
            <a:r>
              <a:rPr lang="en-US" i="1" dirty="0"/>
              <a:t>The Complete Works.</a:t>
            </a:r>
            <a:r>
              <a:rPr lang="en-US" dirty="0"/>
              <a:t>  Nashville:  Thomas Nelson, 1998.</a:t>
            </a:r>
          </a:p>
          <a:p>
            <a:r>
              <a:rPr lang="en-US" dirty="0"/>
              <a:t>Moo, Douglas J. </a:t>
            </a:r>
            <a:r>
              <a:rPr lang="en-US" i="1" dirty="0"/>
              <a:t>James</a:t>
            </a:r>
            <a:r>
              <a:rPr lang="en-US" dirty="0"/>
              <a:t>.  Zondervan Illustrated Bible Backgrounds Commentary.  Grand Rapids: Zondervan, 2002.</a:t>
            </a:r>
          </a:p>
          <a:p>
            <a:endParaRPr lang="en-US" dirty="0"/>
          </a:p>
        </p:txBody>
      </p:sp>
    </p:spTree>
    <p:extLst>
      <p:ext uri="{BB962C8B-B14F-4D97-AF65-F5344CB8AC3E}">
        <p14:creationId xmlns:p14="http://schemas.microsoft.com/office/powerpoint/2010/main" val="13685234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Bibliography</a:t>
            </a:r>
          </a:p>
        </p:txBody>
      </p:sp>
      <p:pic>
        <p:nvPicPr>
          <p:cNvPr id="4" name="Picture 3" descr="9780802823885-davids-epistle-james-nigtc.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288" y="1588840"/>
            <a:ext cx="2231146" cy="3361593"/>
          </a:xfrm>
          <a:prstGeom prst="rect">
            <a:avLst/>
          </a:prstGeom>
        </p:spPr>
      </p:pic>
      <p:pic>
        <p:nvPicPr>
          <p:cNvPr id="5" name="Picture 4" descr="Unknown.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7291" y="1588840"/>
            <a:ext cx="3361593" cy="3361593"/>
          </a:xfrm>
          <a:prstGeom prst="rect">
            <a:avLst/>
          </a:prstGeom>
        </p:spPr>
      </p:pic>
      <p:pic>
        <p:nvPicPr>
          <p:cNvPr id="6" name="Picture 5" descr="19971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2837" y="1588263"/>
            <a:ext cx="2610203" cy="3372355"/>
          </a:xfrm>
          <a:prstGeom prst="rect">
            <a:avLst/>
          </a:prstGeom>
        </p:spPr>
      </p:pic>
    </p:spTree>
    <p:extLst>
      <p:ext uri="{BB962C8B-B14F-4D97-AF65-F5344CB8AC3E}">
        <p14:creationId xmlns:p14="http://schemas.microsoft.com/office/powerpoint/2010/main" val="247009185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velogue">
  <a:themeElements>
    <a:clrScheme name="Travelogu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Travelogue">
      <a:majorFont>
        <a:latin typeface="Calisto MT"/>
        <a:ea typeface=""/>
        <a:cs typeface=""/>
        <a:font script="Jpan" typeface="ＭＳ 明朝"/>
      </a:majorFont>
      <a:minorFont>
        <a:latin typeface="Calisto MT"/>
        <a:ea typeface=""/>
        <a:cs typeface=""/>
        <a:font script="Jpan" typeface="ＭＳ 明朝"/>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Travelogue.thmx</Template>
  <TotalTime>16102</TotalTime>
  <Words>5729</Words>
  <Application>Microsoft Macintosh PowerPoint</Application>
  <PresentationFormat>On-screen Show (16:9)</PresentationFormat>
  <Paragraphs>549</Paragraphs>
  <Slides>82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82</vt:i4>
      </vt:variant>
    </vt:vector>
  </HeadingPairs>
  <TitlesOfParts>
    <vt:vector size="87" baseType="lpstr">
      <vt:lpstr>Arial</vt:lpstr>
      <vt:lpstr>Calisto MT</vt:lpstr>
      <vt:lpstr>Mistral</vt:lpstr>
      <vt:lpstr>Wingdings 2</vt:lpstr>
      <vt:lpstr>Travelogue</vt:lpstr>
      <vt:lpstr>James</vt:lpstr>
      <vt:lpstr>Outline</vt:lpstr>
      <vt:lpstr>Outline</vt:lpstr>
      <vt:lpstr>Author</vt:lpstr>
      <vt:lpstr>Author</vt:lpstr>
      <vt:lpstr>Literary Letter</vt:lpstr>
      <vt:lpstr>Audience</vt:lpstr>
      <vt:lpstr>Themes</vt:lpstr>
      <vt:lpstr>Theme</vt:lpstr>
      <vt:lpstr>5 Characteristics of James</vt:lpstr>
      <vt:lpstr>Sermon on the Mount Similarities</vt:lpstr>
      <vt:lpstr>Martin Luther on James</vt:lpstr>
      <vt:lpstr>Martin Luther on James</vt:lpstr>
      <vt:lpstr>Theology</vt:lpstr>
      <vt:lpstr>Suffering/Testing in Judaism</vt:lpstr>
      <vt:lpstr>Eschatology</vt:lpstr>
      <vt:lpstr>Christology</vt:lpstr>
      <vt:lpstr>Christology</vt:lpstr>
      <vt:lpstr>Poverty - Piety</vt:lpstr>
      <vt:lpstr>Poverty - Piety</vt:lpstr>
      <vt:lpstr>Author</vt:lpstr>
      <vt:lpstr>Law, Grace, and Faith</vt:lpstr>
      <vt:lpstr>Law, Grace, and Faith</vt:lpstr>
      <vt:lpstr>Wisdom</vt:lpstr>
      <vt:lpstr>Wisdom</vt:lpstr>
      <vt:lpstr>Prayer</vt:lpstr>
      <vt:lpstr>Prayer</vt:lpstr>
      <vt:lpstr>Introduction (James 1)</vt:lpstr>
      <vt:lpstr>Epistolary Introduction</vt:lpstr>
      <vt:lpstr>Testing, Wisdom, Wealth</vt:lpstr>
      <vt:lpstr>Testing, Wisdom, Wealth</vt:lpstr>
      <vt:lpstr>Testing, Wisdom, Wealth</vt:lpstr>
      <vt:lpstr>Testing, Wisdom, Wealth</vt:lpstr>
      <vt:lpstr>Testing, Speech, Generosity</vt:lpstr>
      <vt:lpstr>Testing, Speech, Generosity</vt:lpstr>
      <vt:lpstr>Testing, Speech, Generosity</vt:lpstr>
      <vt:lpstr>Summary and Transition (1:26-27)</vt:lpstr>
      <vt:lpstr>Excellence of Poverty &amp; Generosity</vt:lpstr>
      <vt:lpstr>No Partiality is Allowable (2:1-13)</vt:lpstr>
      <vt:lpstr>No Partiality is Allowable (2:1-13)</vt:lpstr>
      <vt:lpstr>No Partiality is Allowable (2:1-13)</vt:lpstr>
      <vt:lpstr>Generosity is Necessary (2:14-26)</vt:lpstr>
      <vt:lpstr>Generosity is Necessary (2:14-26)</vt:lpstr>
      <vt:lpstr>Generosity is Necessary (2:14-26)</vt:lpstr>
      <vt:lpstr>Generosity is Necessary (2:14-26)</vt:lpstr>
      <vt:lpstr>Generosity is Necessary (2:14-26)</vt:lpstr>
      <vt:lpstr>The Demand for Pure Speech</vt:lpstr>
      <vt:lpstr>Pure Speech Has No Anger Warning Against Self-Exaltation (3:1-2a)</vt:lpstr>
      <vt:lpstr>Pure Speech Has No Anger Warning Against Self-Exaltation (3:1-2a)</vt:lpstr>
      <vt:lpstr>Pure Speech Has No Anger Warning Against Self-Exaltation (3:1-2a)</vt:lpstr>
      <vt:lpstr>Pure Speech Has No Anger</vt:lpstr>
      <vt:lpstr>Pure Speech Has No Anger Warning Against The Power of the Tongue (3:2b-5a)</vt:lpstr>
      <vt:lpstr>Pure Speech Has No Anger Warning Against The Power of the Tongue (3:2b-5a)</vt:lpstr>
      <vt:lpstr>Pure Speech Has No Anger</vt:lpstr>
      <vt:lpstr>Pure Speech Has No Anger Warning Against The Power of the Tongue (3:2b-5a)</vt:lpstr>
      <vt:lpstr>Pure Speech Comes from Wisdom</vt:lpstr>
      <vt:lpstr>Pure Speech Comes from Wisdom</vt:lpstr>
      <vt:lpstr>Pure Speech Comes from Wisdom</vt:lpstr>
      <vt:lpstr>Pure Speech Comes from Wisdom</vt:lpstr>
      <vt:lpstr>Pure Speech Comes from Wisdom</vt:lpstr>
      <vt:lpstr>Pure Prayer is without Anger/in Trust</vt:lpstr>
      <vt:lpstr>Pure Prayer is without Anger/in Trust</vt:lpstr>
      <vt:lpstr>Pure Prayer is without Anger/in Trust</vt:lpstr>
      <vt:lpstr>Pure Speech is Uncondemning (4:11-12)</vt:lpstr>
      <vt:lpstr>Testing Through Wealth (4:13-5:6)</vt:lpstr>
      <vt:lpstr>The Test of Wealth (4:13-17)</vt:lpstr>
      <vt:lpstr>The Test of Wealthy (5:1-6)</vt:lpstr>
      <vt:lpstr>The Test of Wealthy (5:1-6)</vt:lpstr>
      <vt:lpstr>The Test of Wealthy (5:1-6)</vt:lpstr>
      <vt:lpstr>The Test of Wealthy (5:1-6)</vt:lpstr>
      <vt:lpstr>Closing Statement (5:7-20)</vt:lpstr>
      <vt:lpstr>Endurance in the Test (5:7-11)</vt:lpstr>
      <vt:lpstr>Endurance in the Test (5:7-11)</vt:lpstr>
      <vt:lpstr>Rejection of Oaths (5:12)</vt:lpstr>
      <vt:lpstr>Helping One Another Through Prayer/Forgiveness (5:13-18)</vt:lpstr>
      <vt:lpstr>Helping One Another Through Prayer/Forgiveness (5:13-18)</vt:lpstr>
      <vt:lpstr>Helping One Another Through Prayer/Forgiveness (5:13-18)</vt:lpstr>
      <vt:lpstr>Helping One Another Through Prayer/Forgiveness (5:13-18)</vt:lpstr>
      <vt:lpstr>Helping One Another Through Prayer/Forgiveness (5:13-18)</vt:lpstr>
      <vt:lpstr>Closing Encouragement (5:19-20)</vt:lpstr>
      <vt:lpstr>Bibliography</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James</dc:title>
  <dc:creator>Office 2004 Test Drive User</dc:creator>
  <cp:lastModifiedBy>Myron Heavin</cp:lastModifiedBy>
  <cp:revision>227</cp:revision>
  <dcterms:created xsi:type="dcterms:W3CDTF">2011-07-09T14:13:35Z</dcterms:created>
  <dcterms:modified xsi:type="dcterms:W3CDTF">2018-12-12T15:38:22Z</dcterms:modified>
</cp:coreProperties>
</file>