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67" autoAdjust="0"/>
  </p:normalViewPr>
  <p:slideViewPr>
    <p:cSldViewPr>
      <p:cViewPr varScale="1">
        <p:scale>
          <a:sx n="105" d="100"/>
          <a:sy n="105" d="100"/>
        </p:scale>
        <p:origin x="-25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36FD6F-0D39-464D-B2AB-4C0EE1C383B8}" type="datetimeFigureOut">
              <a:rPr lang="en-US" smtClean="0"/>
              <a:t>2013-11-26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9364C0-6605-4952-9DD3-C6261862BA15}" type="slidenum">
              <a:rPr lang="en-CA" smtClean="0"/>
              <a:t>‹#›</a:t>
            </a:fld>
            <a:endParaRPr lang="en-CA"/>
          </a:p>
        </p:txBody>
      </p:sp>
    </p:spTree>
    <p:extLst>
      <p:ext uri="{BB962C8B-B14F-4D97-AF65-F5344CB8AC3E}">
        <p14:creationId xmlns:p14="http://schemas.microsoft.com/office/powerpoint/2010/main" val="173430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Debate is made possible thanks to parents. Appreciate</a:t>
            </a:r>
            <a:r>
              <a:rPr lang="en-CA" baseline="0" dirty="0" smtClean="0"/>
              <a:t> taking time out of busy schedules to help your kids and other kids grow and gain a positive experience, etc.</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4</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Canadian</a:t>
            </a:r>
            <a:r>
              <a:rPr lang="en-CA" baseline="0" dirty="0" smtClean="0"/>
              <a:t> National Style is nationally recommended, will be the style they primarily use in high school, generally more fun.</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5</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Restate resolution for clarity, define terms for clarity. No</a:t>
            </a:r>
            <a:r>
              <a:rPr lang="en-CA" baseline="0" dirty="0" smtClean="0"/>
              <a:t> squirreling, terms should be acceptable to all parties. Any attempt to skew the definition of terms towards one’s own side should be reflected heavily in their final score. Arguments: Pay attention to signposting. GOOD FEEDBACK! Regardless of how well thought out the case is, if the judge cannot follow the case, hard to keep track of evidence and declare them victorious. BURDEN OF PROOF: It is up to Prop to convince you to create change, </a:t>
            </a:r>
            <a:r>
              <a:rPr lang="en-CA" baseline="0" dirty="0" err="1" smtClean="0"/>
              <a:t>Opp</a:t>
            </a:r>
            <a:r>
              <a:rPr lang="en-CA" baseline="0" dirty="0" smtClean="0"/>
              <a:t> only has to convince you to keep things the way they are. Prop’s job is generally more difficult, so they get first and last say. If they fail to convince you with their arguments that the resolution should be put forth, then they lose.</a:t>
            </a:r>
          </a:p>
        </p:txBody>
      </p:sp>
      <p:sp>
        <p:nvSpPr>
          <p:cNvPr id="4" name="Slide Number Placeholder 3"/>
          <p:cNvSpPr>
            <a:spLocks noGrp="1"/>
          </p:cNvSpPr>
          <p:nvPr>
            <p:ph type="sldNum" sz="quarter" idx="10"/>
          </p:nvPr>
        </p:nvSpPr>
        <p:spPr/>
        <p:txBody>
          <a:bodyPr/>
          <a:lstStyle/>
          <a:p>
            <a:fld id="{7F9364C0-6605-4952-9DD3-C6261862BA15}" type="slidenum">
              <a:rPr lang="en-CA" smtClean="0"/>
              <a:t>8</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Parliament</a:t>
            </a:r>
            <a:r>
              <a:rPr lang="en-CA" baseline="0" dirty="0" smtClean="0"/>
              <a:t> Powdered Wig Story.</a:t>
            </a:r>
            <a:endParaRPr lang="en-CA" dirty="0" smtClean="0"/>
          </a:p>
          <a:p>
            <a:r>
              <a:rPr lang="en-CA" dirty="0" smtClean="0"/>
              <a:t>USE OWN DISCRETION RE: GIVE 2 TAKE 2.</a:t>
            </a:r>
            <a:r>
              <a:rPr lang="en-CA" baseline="0" dirty="0" smtClean="0"/>
              <a:t> GUIDELINE. If it feels like too much it probably is, if it feels like too little it probably is. </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9</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It is not expected for EVERY piece</a:t>
            </a:r>
            <a:r>
              <a:rPr lang="en-CA" baseline="0" dirty="0" smtClean="0"/>
              <a:t> of evidence presented to be backed up with proper citation, but debaters SHOULD be able to bring up said citation should the opposing team request it. It is BAD FORM for the opposing team to ask for proper citation for every single piece of evidence. Use own discretion.</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10</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Judge’s discretion</a:t>
            </a:r>
            <a:r>
              <a:rPr lang="en-CA" baseline="0" dirty="0" smtClean="0"/>
              <a:t> re: terms if challenged. One will be more reasonable than the other. </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11</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“Well that’s not true” without any further elaboration is not sufficient</a:t>
            </a:r>
            <a:r>
              <a:rPr lang="en-CA" baseline="0" dirty="0" smtClean="0"/>
              <a:t> refutation. Checkmark things, helps. Provided stylistic semantics have been taken care of, clash is deciding factor. Battle Analogy: Construct Fortifications, Beat each other down. Whoever has most structurally sound case by the end of the debate should win.</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12</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reconstruction, the speaker should be able to show you why the opponent’s clash was insufficient</a:t>
            </a:r>
            <a:r>
              <a:rPr lang="en-CA" baseline="0" dirty="0" smtClean="0"/>
              <a:t> to defeat the point, and why it still stands. Perhaps with additional evidence on their own side.</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13</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14</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If the reason for loss is not related to speaker points, adjust speaker points anyway.</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15</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err="1" smtClean="0"/>
              <a:t>Opp</a:t>
            </a:r>
            <a:r>
              <a:rPr lang="en-CA" dirty="0" smtClean="0"/>
              <a:t> wins in draw due to burden of proof</a:t>
            </a:r>
            <a:r>
              <a:rPr lang="en-CA" baseline="0" dirty="0" smtClean="0"/>
              <a:t> on Prop. If you can’t decide, they haven’t convinced you. Breaches of Courtesy: Giving excessive POI’s for the sole purpose of distraction, noise, etc. Debate is a sophisticated sport, mudslinging discouraged.</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16</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Talk about speaker points, briefly explain</a:t>
            </a:r>
            <a:r>
              <a:rPr lang="en-CA" baseline="0" dirty="0" smtClean="0"/>
              <a:t> each criteria.</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17</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want them to keep debating/growing!</a:t>
            </a:r>
            <a:endParaRPr lang="en-CA" dirty="0"/>
          </a:p>
        </p:txBody>
      </p:sp>
      <p:sp>
        <p:nvSpPr>
          <p:cNvPr id="4" name="Slide Number Placeholder 3"/>
          <p:cNvSpPr>
            <a:spLocks noGrp="1"/>
          </p:cNvSpPr>
          <p:nvPr>
            <p:ph type="sldNum" sz="quarter" idx="10"/>
          </p:nvPr>
        </p:nvSpPr>
        <p:spPr/>
        <p:txBody>
          <a:bodyPr/>
          <a:lstStyle/>
          <a:p>
            <a:fld id="{7F9364C0-6605-4952-9DD3-C6261862BA15}" type="slidenum">
              <a:rPr lang="en-CA" smtClean="0"/>
              <a:t>18</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Questions</a:t>
            </a:r>
            <a:r>
              <a:rPr lang="en-CA" baseline="0" dirty="0" smtClean="0"/>
              <a:t> </a:t>
            </a:r>
            <a:r>
              <a:rPr lang="en-CA" baseline="0" smtClean="0"/>
              <a:t>/ Feedback for me.</a:t>
            </a:r>
            <a:endParaRPr lang="en-CA"/>
          </a:p>
        </p:txBody>
      </p:sp>
      <p:sp>
        <p:nvSpPr>
          <p:cNvPr id="4" name="Slide Number Placeholder 3"/>
          <p:cNvSpPr>
            <a:spLocks noGrp="1"/>
          </p:cNvSpPr>
          <p:nvPr>
            <p:ph type="sldNum" sz="quarter" idx="10"/>
          </p:nvPr>
        </p:nvSpPr>
        <p:spPr/>
        <p:txBody>
          <a:bodyPr/>
          <a:lstStyle/>
          <a:p>
            <a:fld id="{7F9364C0-6605-4952-9DD3-C6261862BA15}" type="slidenum">
              <a:rPr lang="en-CA" smtClean="0"/>
              <a:t>20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2204115-E6C6-4752-B610-69429F86BAE8}" type="datetimeFigureOut">
              <a:rPr lang="en-US" smtClean="0"/>
              <a:t>2013-11-26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2204115-E6C6-4752-B610-69429F86BAE8}" type="datetimeFigureOut">
              <a:rPr lang="en-US" smtClean="0"/>
              <a:t>2013-11-26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204115-E6C6-4752-B610-69429F86BAE8}" type="datetimeFigureOut">
              <a:rPr lang="en-US" smtClean="0"/>
              <a:t>2013-11-26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2204115-E6C6-4752-B610-69429F86BAE8}" type="datetimeFigureOut">
              <a:rPr lang="en-US" smtClean="0"/>
              <a:t>2013-11-26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2204115-E6C6-4752-B610-69429F86BAE8}" type="datetimeFigureOut">
              <a:rPr lang="en-US" smtClean="0"/>
              <a:t>2013-11-26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2204115-E6C6-4752-B610-69429F86BAE8}" type="datetimeFigureOut">
              <a:rPr lang="en-US" smtClean="0"/>
              <a:t>2013-11-26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04115-E6C6-4752-B610-69429F86BAE8}" type="datetimeFigureOut">
              <a:rPr lang="en-US" smtClean="0"/>
              <a:t>2013-11-26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04115-E6C6-4752-B610-69429F86BAE8}" type="datetimeFigureOut">
              <a:rPr lang="en-US" smtClean="0"/>
              <a:t>2013-11-26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04115-E6C6-4752-B610-69429F86BAE8}" type="datetimeFigureOut">
              <a:rPr lang="en-US" smtClean="0"/>
              <a:t>2013-11-26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2204115-E6C6-4752-B610-69429F86BAE8}" type="datetimeFigureOut">
              <a:rPr lang="en-US" smtClean="0"/>
              <a:t>2013-11-26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2204115-E6C6-4752-B610-69429F86BAE8}" type="datetimeFigureOut">
              <a:rPr lang="en-US" smtClean="0"/>
              <a:t>2013-11-26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7021A9-F6D4-40F9-9880-8508CD042C00}"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04115-E6C6-4752-B610-69429F86BAE8}" type="datetimeFigureOut">
              <a:rPr lang="en-US" smtClean="0"/>
              <a:t>2013-11-26</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021A9-F6D4-40F9-9880-8508CD042C00}" type="slidenum">
              <a:rPr lang="en-CA" smtClean="0"/>
              <a:t>‹#›</a:t>
            </a:fld>
            <a:endParaRPr lang="en-C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wmf"/><Relationship Id="rId3"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571744"/>
            <a:ext cx="7772400" cy="1470025"/>
          </a:xfrm>
        </p:spPr>
        <p:txBody>
          <a:bodyPr>
            <a:noAutofit/>
          </a:bodyPr>
          <a:lstStyle/>
          <a:p>
            <a:r>
              <a:rPr lang="en-CA" sz="11000" dirty="0" smtClean="0">
                <a:latin typeface="Segoe UI Light" pitchFamily="34" charset="0"/>
                <a:ea typeface="Segoe UI" pitchFamily="34" charset="0"/>
                <a:cs typeface="Segoe UI" pitchFamily="34" charset="0"/>
              </a:rPr>
              <a:t>Judge’s Briefing Here!</a:t>
            </a:r>
            <a:endParaRPr lang="en-CA" sz="11000" dirty="0">
              <a:latin typeface="Segoe UI Light" pitchFamily="34" charset="0"/>
              <a:ea typeface="Segoe UI" pitchFamily="34" charset="0"/>
              <a:cs typeface="Segoe U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68544"/>
          </a:xfrm>
        </p:spPr>
        <p:txBody>
          <a:bodyPr>
            <a:normAutofit/>
          </a:bodyPr>
          <a:lstStyle/>
          <a:p>
            <a:r>
              <a:rPr lang="en-CA" dirty="0" smtClean="0"/>
              <a:t>So you want* to become a Debate Judge?</a:t>
            </a:r>
            <a:endParaRPr lang="en-CA" dirty="0"/>
          </a:p>
        </p:txBody>
      </p:sp>
      <p:pic>
        <p:nvPicPr>
          <p:cNvPr id="1026" name="Picture 2" descr="C:\Users\Eric\AppData\Local\Microsoft\Windows\Temporary Internet Files\Content.IE5\8FR9UF52\MC900301320[1].wmf"/>
          <p:cNvPicPr>
            <a:picLocks noGrp="1" noChangeAspect="1" noChangeArrowheads="1"/>
          </p:cNvPicPr>
          <p:nvPr>
            <p:ph idx="1"/>
          </p:nvPr>
        </p:nvPicPr>
        <p:blipFill>
          <a:blip r:embed="rId2"/>
          <a:srcRect/>
          <a:stretch>
            <a:fillRect/>
          </a:stretch>
        </p:blipFill>
        <p:spPr bwMode="auto">
          <a:xfrm>
            <a:off x="1071538" y="3071810"/>
            <a:ext cx="2500330" cy="2106934"/>
          </a:xfrm>
          <a:prstGeom prst="rect">
            <a:avLst/>
          </a:prstGeom>
          <a:noFill/>
        </p:spPr>
      </p:pic>
      <p:pic>
        <p:nvPicPr>
          <p:cNvPr id="1027" name="Picture 3" descr="C:\Users\Eric\AppData\Local\Microsoft\Windows\Temporary Internet Files\Content.IE5\WEV4S8FZ\MC900301318[1].wmf"/>
          <p:cNvPicPr>
            <a:picLocks noChangeAspect="1" noChangeArrowheads="1"/>
          </p:cNvPicPr>
          <p:nvPr/>
        </p:nvPicPr>
        <p:blipFill>
          <a:blip r:embed="rId3"/>
          <a:srcRect/>
          <a:stretch>
            <a:fillRect/>
          </a:stretch>
        </p:blipFill>
        <p:spPr bwMode="auto">
          <a:xfrm>
            <a:off x="4643438" y="2714620"/>
            <a:ext cx="3025872" cy="1794750"/>
          </a:xfrm>
          <a:prstGeom prst="rect">
            <a:avLst/>
          </a:prstGeom>
          <a:noFill/>
        </p:spPr>
      </p:pic>
      <p:sp>
        <p:nvSpPr>
          <p:cNvPr id="7" name="TextBox 6"/>
          <p:cNvSpPr txBox="1"/>
          <p:nvPr/>
        </p:nvSpPr>
        <p:spPr>
          <a:xfrm>
            <a:off x="6215074" y="6286520"/>
            <a:ext cx="2786082" cy="369332"/>
          </a:xfrm>
          <a:prstGeom prst="rect">
            <a:avLst/>
          </a:prstGeom>
          <a:noFill/>
        </p:spPr>
        <p:txBody>
          <a:bodyPr wrap="square" rtlCol="0">
            <a:spAutoFit/>
          </a:bodyPr>
          <a:lstStyle/>
          <a:p>
            <a:r>
              <a:rPr lang="en-CA" dirty="0" smtClean="0"/>
              <a:t>*were forced by your kid</a:t>
            </a:r>
            <a:endParaRPr lang="en-CA"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86058"/>
            <a:ext cx="8229600" cy="1143000"/>
          </a:xfrm>
        </p:spPr>
        <p:txBody>
          <a:bodyPr>
            <a:noAutofit/>
          </a:bodyPr>
          <a:lstStyle/>
          <a:p>
            <a:r>
              <a:rPr lang="en-CA" sz="10000" dirty="0" smtClean="0"/>
              <a:t>THANK YOU!</a:t>
            </a:r>
            <a:endParaRPr lang="en-CA" sz="10000" dirty="0"/>
          </a:p>
        </p:txBody>
      </p:sp>
      <p:pic>
        <p:nvPicPr>
          <p:cNvPr id="2052" name="Picture 4" descr="C:\Users\Eric\AppData\Local\Microsoft\Windows\Temporary Internet Files\Content.IE5\KO0CJVSQ\MC900410673[1].wmf"/>
          <p:cNvPicPr>
            <a:picLocks noChangeAspect="1" noChangeArrowheads="1"/>
          </p:cNvPicPr>
          <p:nvPr/>
        </p:nvPicPr>
        <p:blipFill>
          <a:blip r:embed="rId3"/>
          <a:srcRect/>
          <a:stretch>
            <a:fillRect/>
          </a:stretch>
        </p:blipFill>
        <p:spPr bwMode="auto">
          <a:xfrm>
            <a:off x="6471719" y="3411648"/>
            <a:ext cx="2672281" cy="344635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Debate?</a:t>
            </a:r>
            <a:endParaRPr lang="en-CA" dirty="0"/>
          </a:p>
        </p:txBody>
      </p:sp>
      <p:sp>
        <p:nvSpPr>
          <p:cNvPr id="3" name="Content Placeholder 2"/>
          <p:cNvSpPr>
            <a:spLocks noGrp="1"/>
          </p:cNvSpPr>
          <p:nvPr>
            <p:ph idx="1"/>
          </p:nvPr>
        </p:nvSpPr>
        <p:spPr/>
        <p:txBody>
          <a:bodyPr>
            <a:normAutofit lnSpcReduction="10000"/>
          </a:bodyPr>
          <a:lstStyle/>
          <a:p>
            <a:r>
              <a:rPr lang="en-CA" dirty="0" smtClean="0">
                <a:latin typeface="Segoe UI Light" pitchFamily="34" charset="0"/>
              </a:rPr>
              <a:t>Discussion of a </a:t>
            </a:r>
            <a:r>
              <a:rPr lang="en-CA" u="sng" dirty="0" smtClean="0">
                <a:latin typeface="Segoe UI Light" pitchFamily="34" charset="0"/>
              </a:rPr>
              <a:t>Resolution</a:t>
            </a:r>
          </a:p>
          <a:p>
            <a:r>
              <a:rPr lang="en-CA" dirty="0" smtClean="0">
                <a:latin typeface="Segoe UI Light" pitchFamily="34" charset="0"/>
              </a:rPr>
              <a:t>Resolutions are worded as: This House Believes That / Would / etc. (THBT/THW)</a:t>
            </a:r>
          </a:p>
          <a:p>
            <a:pPr lvl="1"/>
            <a:r>
              <a:rPr lang="en-CA" dirty="0" smtClean="0">
                <a:latin typeface="Segoe UI Light" pitchFamily="34" charset="0"/>
              </a:rPr>
              <a:t>i.e., THBT judging debate is wonderful fun!</a:t>
            </a:r>
          </a:p>
          <a:p>
            <a:r>
              <a:rPr lang="en-CA" u="sng" dirty="0" smtClean="0">
                <a:latin typeface="Segoe UI Light" pitchFamily="34" charset="0"/>
              </a:rPr>
              <a:t>Proposition</a:t>
            </a:r>
            <a:r>
              <a:rPr lang="en-CA" dirty="0" smtClean="0">
                <a:latin typeface="Segoe UI Light" pitchFamily="34" charset="0"/>
              </a:rPr>
              <a:t>/Government/Affirmative: Argues FOR the resolution – pushes for change.</a:t>
            </a:r>
          </a:p>
          <a:p>
            <a:r>
              <a:rPr lang="en-CA" u="sng" dirty="0" smtClean="0">
                <a:latin typeface="Segoe UI Light" pitchFamily="34" charset="0"/>
              </a:rPr>
              <a:t>Opposition</a:t>
            </a:r>
            <a:r>
              <a:rPr lang="en-CA" dirty="0" smtClean="0">
                <a:latin typeface="Segoe UI Light" pitchFamily="34" charset="0"/>
              </a:rPr>
              <a:t>/Negative: Argues AGAINST the resolution – defends status quo.</a:t>
            </a:r>
          </a:p>
          <a:p>
            <a:endParaRPr lang="en-CA" dirty="0">
              <a:latin typeface="Segoe UI Light"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Debate</a:t>
            </a:r>
            <a:endParaRPr lang="en-CA" dirty="0"/>
          </a:p>
        </p:txBody>
      </p:sp>
      <p:sp>
        <p:nvSpPr>
          <p:cNvPr id="3" name="Content Placeholder 2"/>
          <p:cNvSpPr>
            <a:spLocks noGrp="1"/>
          </p:cNvSpPr>
          <p:nvPr>
            <p:ph idx="1"/>
          </p:nvPr>
        </p:nvSpPr>
        <p:spPr/>
        <p:txBody>
          <a:bodyPr/>
          <a:lstStyle/>
          <a:p>
            <a:r>
              <a:rPr lang="en-CA" dirty="0" smtClean="0"/>
              <a:t>Junior High</a:t>
            </a:r>
          </a:p>
          <a:p>
            <a:pPr lvl="1"/>
            <a:r>
              <a:rPr lang="en-CA" dirty="0" smtClean="0"/>
              <a:t>Junior Beginner: Grade 8 and under in their FIRST YEAR of debate.</a:t>
            </a:r>
          </a:p>
          <a:p>
            <a:pPr lvl="1"/>
            <a:r>
              <a:rPr lang="en-CA" dirty="0" smtClean="0"/>
              <a:t>Junior Open: Grade 9 or any EXPERIENCED debater.</a:t>
            </a:r>
          </a:p>
          <a:p>
            <a:r>
              <a:rPr lang="en-CA" dirty="0" smtClean="0"/>
              <a:t>All Debates in Junior High are </a:t>
            </a:r>
            <a:r>
              <a:rPr lang="en-CA" u="sng" dirty="0" smtClean="0"/>
              <a:t>Canadian National Style</a:t>
            </a:r>
            <a:endParaRPr lang="en-CA"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Canadian National Style Setup</a:t>
            </a:r>
            <a:endParaRPr lang="en-CA" dirty="0"/>
          </a:p>
        </p:txBody>
      </p:sp>
      <p:sp>
        <p:nvSpPr>
          <p:cNvPr id="4" name="Rectangle 3"/>
          <p:cNvSpPr/>
          <p:nvPr/>
        </p:nvSpPr>
        <p:spPr>
          <a:xfrm rot="20590492">
            <a:off x="932132" y="2027216"/>
            <a:ext cx="1857388" cy="12858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938385">
            <a:off x="6068268" y="1941048"/>
            <a:ext cx="1857388" cy="12858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3500430" y="3571876"/>
            <a:ext cx="1928826" cy="135732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142976" y="5286388"/>
            <a:ext cx="1143008" cy="10001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3786182" y="5286388"/>
            <a:ext cx="1357322" cy="10001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6286512" y="5286388"/>
            <a:ext cx="1357322" cy="10001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857620" y="2000240"/>
            <a:ext cx="1000132"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1357290" y="2500306"/>
            <a:ext cx="1143008" cy="369332"/>
          </a:xfrm>
          <a:prstGeom prst="rect">
            <a:avLst/>
          </a:prstGeom>
          <a:noFill/>
        </p:spPr>
        <p:txBody>
          <a:bodyPr wrap="square" rtlCol="0">
            <a:spAutoFit/>
          </a:bodyPr>
          <a:lstStyle/>
          <a:p>
            <a:r>
              <a:rPr lang="en-CA" dirty="0" smtClean="0">
                <a:solidFill>
                  <a:schemeClr val="bg1"/>
                </a:solidFill>
              </a:rPr>
              <a:t>Team</a:t>
            </a:r>
            <a:endParaRPr lang="en-CA" dirty="0">
              <a:solidFill>
                <a:schemeClr val="bg1"/>
              </a:solidFill>
            </a:endParaRPr>
          </a:p>
        </p:txBody>
      </p:sp>
      <p:sp>
        <p:nvSpPr>
          <p:cNvPr id="12" name="TextBox 11"/>
          <p:cNvSpPr txBox="1"/>
          <p:nvPr/>
        </p:nvSpPr>
        <p:spPr>
          <a:xfrm>
            <a:off x="6429388" y="2428868"/>
            <a:ext cx="1143008" cy="369332"/>
          </a:xfrm>
          <a:prstGeom prst="rect">
            <a:avLst/>
          </a:prstGeom>
          <a:noFill/>
        </p:spPr>
        <p:txBody>
          <a:bodyPr wrap="square" rtlCol="0">
            <a:spAutoFit/>
          </a:bodyPr>
          <a:lstStyle/>
          <a:p>
            <a:r>
              <a:rPr lang="en-CA" dirty="0" smtClean="0">
                <a:solidFill>
                  <a:schemeClr val="bg1"/>
                </a:solidFill>
              </a:rPr>
              <a:t>Team</a:t>
            </a:r>
            <a:endParaRPr lang="en-CA" dirty="0">
              <a:solidFill>
                <a:schemeClr val="bg1"/>
              </a:solidFill>
            </a:endParaRPr>
          </a:p>
        </p:txBody>
      </p:sp>
      <p:sp>
        <p:nvSpPr>
          <p:cNvPr id="13" name="TextBox 12"/>
          <p:cNvSpPr txBox="1"/>
          <p:nvPr/>
        </p:nvSpPr>
        <p:spPr>
          <a:xfrm>
            <a:off x="3500430" y="4000504"/>
            <a:ext cx="1928826" cy="369332"/>
          </a:xfrm>
          <a:prstGeom prst="rect">
            <a:avLst/>
          </a:prstGeom>
          <a:noFill/>
        </p:spPr>
        <p:txBody>
          <a:bodyPr wrap="square" rtlCol="0">
            <a:spAutoFit/>
          </a:bodyPr>
          <a:lstStyle/>
          <a:p>
            <a:r>
              <a:rPr lang="en-CA" dirty="0" smtClean="0">
                <a:solidFill>
                  <a:schemeClr val="bg1"/>
                </a:solidFill>
              </a:rPr>
              <a:t>Chair/Timekeeper</a:t>
            </a:r>
            <a:endParaRPr lang="en-CA" dirty="0">
              <a:solidFill>
                <a:schemeClr val="bg1"/>
              </a:solidFill>
            </a:endParaRPr>
          </a:p>
        </p:txBody>
      </p:sp>
      <p:sp>
        <p:nvSpPr>
          <p:cNvPr id="14" name="TextBox 13"/>
          <p:cNvSpPr txBox="1"/>
          <p:nvPr/>
        </p:nvSpPr>
        <p:spPr>
          <a:xfrm>
            <a:off x="3929058" y="5572140"/>
            <a:ext cx="1143008" cy="369332"/>
          </a:xfrm>
          <a:prstGeom prst="rect">
            <a:avLst/>
          </a:prstGeom>
          <a:noFill/>
        </p:spPr>
        <p:txBody>
          <a:bodyPr wrap="square" rtlCol="0">
            <a:spAutoFit/>
          </a:bodyPr>
          <a:lstStyle/>
          <a:p>
            <a:r>
              <a:rPr lang="en-CA" dirty="0" smtClean="0">
                <a:solidFill>
                  <a:schemeClr val="bg1"/>
                </a:solidFill>
              </a:rPr>
              <a:t>Judges</a:t>
            </a:r>
            <a:endParaRPr lang="en-CA"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Canadian National Style</a:t>
            </a:r>
            <a:endParaRPr lang="en-CA" dirty="0"/>
          </a:p>
        </p:txBody>
      </p:sp>
      <p:graphicFrame>
        <p:nvGraphicFramePr>
          <p:cNvPr id="4" name="Content Placeholder 3"/>
          <p:cNvGraphicFramePr>
            <a:graphicFrameLocks noGrp="1"/>
          </p:cNvGraphicFramePr>
          <p:nvPr>
            <p:ph idx="1"/>
          </p:nvPr>
        </p:nvGraphicFramePr>
        <p:xfrm>
          <a:off x="457200" y="1600200"/>
          <a:ext cx="8229600" cy="4972071"/>
        </p:xfrm>
        <a:graphic>
          <a:graphicData uri="http://schemas.openxmlformats.org/drawingml/2006/table">
            <a:tbl>
              <a:tblPr firstRow="1" bandRow="1">
                <a:tableStyleId>{5C22544A-7EE6-4342-B048-85BDC9FD1C3A}</a:tableStyleId>
              </a:tblPr>
              <a:tblGrid>
                <a:gridCol w="4114800"/>
                <a:gridCol w="4114800"/>
              </a:tblGrid>
              <a:tr h="1657357">
                <a:tc>
                  <a:txBody>
                    <a:bodyPr/>
                    <a:lstStyle/>
                    <a:p>
                      <a:pPr algn="ctr"/>
                      <a:endParaRPr lang="en-CA" b="0" dirty="0" smtClean="0">
                        <a:solidFill>
                          <a:schemeClr val="tx1"/>
                        </a:solidFill>
                        <a:latin typeface="Calibri" pitchFamily="34" charset="0"/>
                      </a:endParaRPr>
                    </a:p>
                    <a:p>
                      <a:pPr algn="ctr"/>
                      <a:endParaRPr lang="en-CA" b="0" dirty="0" smtClean="0">
                        <a:solidFill>
                          <a:schemeClr val="tx1"/>
                        </a:solidFill>
                        <a:latin typeface="Calibri" pitchFamily="34" charset="0"/>
                      </a:endParaRPr>
                    </a:p>
                    <a:p>
                      <a:pPr algn="ctr"/>
                      <a:r>
                        <a:rPr lang="en-CA" b="0" dirty="0" smtClean="0">
                          <a:solidFill>
                            <a:schemeClr val="tx1"/>
                          </a:solidFill>
                          <a:latin typeface="Calibri" pitchFamily="34" charset="0"/>
                        </a:rPr>
                        <a:t>1</a:t>
                      </a:r>
                      <a:r>
                        <a:rPr lang="en-CA" b="0" baseline="30000" dirty="0" smtClean="0">
                          <a:solidFill>
                            <a:schemeClr val="tx1"/>
                          </a:solidFill>
                          <a:latin typeface="Calibri" pitchFamily="34" charset="0"/>
                        </a:rPr>
                        <a:t>st</a:t>
                      </a:r>
                      <a:r>
                        <a:rPr lang="en-CA" b="0" dirty="0" smtClean="0">
                          <a:solidFill>
                            <a:schemeClr val="tx1"/>
                          </a:solidFill>
                          <a:latin typeface="Calibri" pitchFamily="34" charset="0"/>
                        </a:rPr>
                        <a:t> Proposition Constructive Speech</a:t>
                      </a:r>
                    </a:p>
                  </a:txBody>
                  <a:tcPr>
                    <a:solidFill>
                      <a:srgbClr val="C00000">
                        <a:alpha val="74000"/>
                      </a:srgbClr>
                    </a:solidFill>
                  </a:tcPr>
                </a:tc>
                <a:tc>
                  <a:txBody>
                    <a:bodyPr/>
                    <a:lstStyle/>
                    <a:p>
                      <a:pPr algn="ctr"/>
                      <a:endParaRPr lang="en-CA" b="0" dirty="0" smtClean="0">
                        <a:solidFill>
                          <a:schemeClr val="tx1"/>
                        </a:solidFill>
                        <a:latin typeface="Calibri" pitchFamily="34" charset="0"/>
                      </a:endParaRPr>
                    </a:p>
                    <a:p>
                      <a:pPr algn="ctr"/>
                      <a:endParaRPr lang="en-CA" b="0" dirty="0" smtClean="0">
                        <a:solidFill>
                          <a:schemeClr val="tx1"/>
                        </a:solidFill>
                        <a:latin typeface="Calibri" pitchFamily="34" charset="0"/>
                      </a:endParaRPr>
                    </a:p>
                    <a:p>
                      <a:pPr algn="ctr"/>
                      <a:r>
                        <a:rPr lang="en-CA" b="0" dirty="0" smtClean="0">
                          <a:solidFill>
                            <a:schemeClr val="tx1"/>
                          </a:solidFill>
                          <a:latin typeface="Calibri" pitchFamily="34" charset="0"/>
                        </a:rPr>
                        <a:t>1</a:t>
                      </a:r>
                      <a:r>
                        <a:rPr lang="en-CA" b="0" baseline="30000" dirty="0" smtClean="0">
                          <a:solidFill>
                            <a:schemeClr val="tx1"/>
                          </a:solidFill>
                          <a:latin typeface="Calibri" pitchFamily="34" charset="0"/>
                        </a:rPr>
                        <a:t>st</a:t>
                      </a:r>
                      <a:r>
                        <a:rPr lang="en-CA" b="0" dirty="0" smtClean="0">
                          <a:solidFill>
                            <a:schemeClr val="tx1"/>
                          </a:solidFill>
                          <a:latin typeface="Calibri" pitchFamily="34" charset="0"/>
                        </a:rPr>
                        <a:t> Opposition Constructive Speech</a:t>
                      </a:r>
                      <a:endParaRPr lang="en-CA" b="0" dirty="0">
                        <a:solidFill>
                          <a:schemeClr val="tx1"/>
                        </a:solidFill>
                        <a:latin typeface="Calibri" pitchFamily="34" charset="0"/>
                      </a:endParaRPr>
                    </a:p>
                  </a:txBody>
                  <a:tcPr>
                    <a:solidFill>
                      <a:schemeClr val="accent1"/>
                    </a:solidFill>
                  </a:tcPr>
                </a:tc>
              </a:tr>
              <a:tr h="1657357">
                <a:tc>
                  <a:txBody>
                    <a:bodyPr/>
                    <a:lstStyle/>
                    <a:p>
                      <a:pPr algn="ctr"/>
                      <a:endParaRPr lang="en-CA" b="0" dirty="0" smtClean="0">
                        <a:solidFill>
                          <a:schemeClr val="tx1"/>
                        </a:solidFill>
                        <a:latin typeface="Calibri" pitchFamily="34" charset="0"/>
                      </a:endParaRPr>
                    </a:p>
                    <a:p>
                      <a:pPr algn="ctr"/>
                      <a:endParaRPr lang="en-CA" b="0" dirty="0" smtClean="0">
                        <a:solidFill>
                          <a:schemeClr val="tx1"/>
                        </a:solidFill>
                        <a:latin typeface="Calibri" pitchFamily="34" charset="0"/>
                      </a:endParaRPr>
                    </a:p>
                    <a:p>
                      <a:pPr algn="ctr"/>
                      <a:r>
                        <a:rPr lang="en-CA" b="0" dirty="0" smtClean="0">
                          <a:solidFill>
                            <a:schemeClr val="tx1"/>
                          </a:solidFill>
                          <a:latin typeface="Calibri" pitchFamily="34" charset="0"/>
                        </a:rPr>
                        <a:t>2</a:t>
                      </a:r>
                      <a:r>
                        <a:rPr lang="en-CA" b="0" baseline="30000" dirty="0" smtClean="0">
                          <a:solidFill>
                            <a:schemeClr val="tx1"/>
                          </a:solidFill>
                          <a:latin typeface="Calibri" pitchFamily="34" charset="0"/>
                        </a:rPr>
                        <a:t>nd</a:t>
                      </a:r>
                      <a:r>
                        <a:rPr lang="en-CA" b="0" baseline="0" dirty="0" smtClean="0">
                          <a:solidFill>
                            <a:schemeClr val="tx1"/>
                          </a:solidFill>
                          <a:latin typeface="Calibri" pitchFamily="34" charset="0"/>
                        </a:rPr>
                        <a:t> Proposition Constructive Speech</a:t>
                      </a:r>
                      <a:endParaRPr lang="en-CA" b="0" dirty="0">
                        <a:solidFill>
                          <a:schemeClr val="tx1"/>
                        </a:solidFill>
                        <a:latin typeface="Calibri" pitchFamily="34" charset="0"/>
                      </a:endParaRPr>
                    </a:p>
                  </a:txBody>
                  <a:tcPr>
                    <a:solidFill>
                      <a:srgbClr val="C00000">
                        <a:alpha val="74000"/>
                      </a:srgbClr>
                    </a:solidFill>
                  </a:tcPr>
                </a:tc>
                <a:tc>
                  <a:txBody>
                    <a:bodyPr/>
                    <a:lstStyle/>
                    <a:p>
                      <a:pPr algn="ctr"/>
                      <a:endParaRPr lang="en-CA" b="0" dirty="0" smtClean="0">
                        <a:solidFill>
                          <a:schemeClr val="tx1"/>
                        </a:solidFill>
                        <a:latin typeface="Calibri" pitchFamily="34" charset="0"/>
                      </a:endParaRPr>
                    </a:p>
                    <a:p>
                      <a:pPr algn="ctr"/>
                      <a:endParaRPr lang="en-CA" b="0" dirty="0" smtClean="0">
                        <a:solidFill>
                          <a:schemeClr val="tx1"/>
                        </a:solidFill>
                        <a:latin typeface="Calibri" pitchFamily="34" charset="0"/>
                      </a:endParaRPr>
                    </a:p>
                    <a:p>
                      <a:pPr algn="ctr"/>
                      <a:r>
                        <a:rPr lang="en-CA" b="0" dirty="0" smtClean="0">
                          <a:solidFill>
                            <a:schemeClr val="tx1"/>
                          </a:solidFill>
                          <a:latin typeface="Calibri" pitchFamily="34" charset="0"/>
                        </a:rPr>
                        <a:t>2</a:t>
                      </a:r>
                      <a:r>
                        <a:rPr lang="en-CA" b="0" baseline="30000" dirty="0" smtClean="0">
                          <a:solidFill>
                            <a:schemeClr val="tx1"/>
                          </a:solidFill>
                          <a:latin typeface="Calibri" pitchFamily="34" charset="0"/>
                        </a:rPr>
                        <a:t>nd</a:t>
                      </a:r>
                      <a:r>
                        <a:rPr lang="en-CA" b="0" dirty="0" smtClean="0">
                          <a:solidFill>
                            <a:schemeClr val="tx1"/>
                          </a:solidFill>
                          <a:latin typeface="Calibri" pitchFamily="34" charset="0"/>
                        </a:rPr>
                        <a:t> Opposition Constructive Speech</a:t>
                      </a:r>
                      <a:endParaRPr lang="en-CA" b="0" dirty="0">
                        <a:solidFill>
                          <a:schemeClr val="tx1"/>
                        </a:solidFill>
                        <a:latin typeface="Calibri" pitchFamily="34" charset="0"/>
                      </a:endParaRPr>
                    </a:p>
                  </a:txBody>
                  <a:tcPr>
                    <a:solidFill>
                      <a:schemeClr val="accent1"/>
                    </a:solidFill>
                  </a:tcPr>
                </a:tc>
              </a:tr>
              <a:tr h="1657357">
                <a:tc>
                  <a:txBody>
                    <a:bodyPr/>
                    <a:lstStyle/>
                    <a:p>
                      <a:pPr algn="ctr"/>
                      <a:endParaRPr lang="en-CA" b="0" dirty="0" smtClean="0">
                        <a:solidFill>
                          <a:schemeClr val="tx1"/>
                        </a:solidFill>
                        <a:latin typeface="Calibri" pitchFamily="34" charset="0"/>
                      </a:endParaRPr>
                    </a:p>
                    <a:p>
                      <a:pPr algn="ctr"/>
                      <a:endParaRPr lang="en-CA" b="0" dirty="0" smtClean="0">
                        <a:solidFill>
                          <a:schemeClr val="tx1"/>
                        </a:solidFill>
                        <a:latin typeface="Calibri" pitchFamily="34" charset="0"/>
                      </a:endParaRPr>
                    </a:p>
                    <a:p>
                      <a:pPr algn="ctr"/>
                      <a:r>
                        <a:rPr lang="en-CA" b="0" dirty="0" smtClean="0">
                          <a:solidFill>
                            <a:schemeClr val="tx1"/>
                          </a:solidFill>
                          <a:latin typeface="Calibri" pitchFamily="34" charset="0"/>
                        </a:rPr>
                        <a:t>Proposition</a:t>
                      </a:r>
                      <a:r>
                        <a:rPr lang="en-CA" b="0" baseline="0" dirty="0" smtClean="0">
                          <a:solidFill>
                            <a:schemeClr val="tx1"/>
                          </a:solidFill>
                          <a:latin typeface="Calibri" pitchFamily="34" charset="0"/>
                        </a:rPr>
                        <a:t> Rebuttal (Typically delivered by first speaker)</a:t>
                      </a:r>
                      <a:endParaRPr lang="en-CA" b="0" dirty="0">
                        <a:solidFill>
                          <a:schemeClr val="tx1"/>
                        </a:solidFill>
                        <a:latin typeface="Calibri" pitchFamily="34" charset="0"/>
                      </a:endParaRPr>
                    </a:p>
                  </a:txBody>
                  <a:tcPr>
                    <a:solidFill>
                      <a:srgbClr val="C00000">
                        <a:alpha val="74000"/>
                      </a:srgbClr>
                    </a:solidFill>
                  </a:tcPr>
                </a:tc>
                <a:tc>
                  <a:txBody>
                    <a:bodyPr/>
                    <a:lstStyle/>
                    <a:p>
                      <a:pPr algn="ctr"/>
                      <a:endParaRPr lang="en-CA" b="0" dirty="0" smtClean="0">
                        <a:solidFill>
                          <a:schemeClr val="tx1"/>
                        </a:solidFill>
                        <a:latin typeface="Calibri" pitchFamily="34" charset="0"/>
                      </a:endParaRPr>
                    </a:p>
                    <a:p>
                      <a:pPr algn="ctr"/>
                      <a:endParaRPr lang="en-CA" b="0" dirty="0" smtClean="0">
                        <a:solidFill>
                          <a:schemeClr val="tx1"/>
                        </a:solidFill>
                        <a:latin typeface="Calibri" pitchFamily="34" charset="0"/>
                      </a:endParaRPr>
                    </a:p>
                    <a:p>
                      <a:pPr algn="ctr"/>
                      <a:r>
                        <a:rPr lang="en-CA" b="0" dirty="0" smtClean="0">
                          <a:solidFill>
                            <a:schemeClr val="tx1"/>
                          </a:solidFill>
                          <a:latin typeface="Calibri" pitchFamily="34" charset="0"/>
                        </a:rPr>
                        <a:t>Opposition</a:t>
                      </a:r>
                      <a:r>
                        <a:rPr lang="en-CA" b="0" baseline="0" dirty="0" smtClean="0">
                          <a:solidFill>
                            <a:schemeClr val="tx1"/>
                          </a:solidFill>
                          <a:latin typeface="Calibri" pitchFamily="34" charset="0"/>
                        </a:rPr>
                        <a:t> Rebuttal (Typically delivered by first speaker)</a:t>
                      </a:r>
                      <a:endParaRPr lang="en-CA" b="0" dirty="0">
                        <a:solidFill>
                          <a:schemeClr val="tx1"/>
                        </a:solidFill>
                        <a:latin typeface="Calibri" pitchFamily="34" charset="0"/>
                      </a:endParaRPr>
                    </a:p>
                  </a:txBody>
                  <a:tcPr>
                    <a:solidFill>
                      <a:schemeClr val="accent1"/>
                    </a:solidFill>
                  </a:tcPr>
                </a:tc>
              </a:tr>
            </a:tbl>
          </a:graphicData>
        </a:graphic>
      </p:graphicFrame>
      <p:sp>
        <p:nvSpPr>
          <p:cNvPr id="7" name="Right Arrow 6"/>
          <p:cNvSpPr/>
          <p:nvPr/>
        </p:nvSpPr>
        <p:spPr>
          <a:xfrm>
            <a:off x="4286248" y="2143116"/>
            <a:ext cx="642942" cy="500066"/>
          </a:xfrm>
          <a:prstGeom prst="rightArrow">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Left Arrow 7"/>
          <p:cNvSpPr/>
          <p:nvPr/>
        </p:nvSpPr>
        <p:spPr>
          <a:xfrm rot="19578707">
            <a:off x="4001552" y="2942702"/>
            <a:ext cx="992525" cy="561890"/>
          </a:xfrm>
          <a:prstGeom prst="leftArrow">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ight Arrow 8"/>
          <p:cNvSpPr/>
          <p:nvPr/>
        </p:nvSpPr>
        <p:spPr>
          <a:xfrm>
            <a:off x="4214810" y="3714752"/>
            <a:ext cx="642942" cy="571504"/>
          </a:xfrm>
          <a:prstGeom prst="rightArrow">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Down Arrow 9"/>
          <p:cNvSpPr/>
          <p:nvPr/>
        </p:nvSpPr>
        <p:spPr>
          <a:xfrm>
            <a:off x="6429388" y="4643446"/>
            <a:ext cx="571504" cy="642942"/>
          </a:xfrm>
          <a:prstGeom prst="downArrow">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Left Arrow 10"/>
          <p:cNvSpPr/>
          <p:nvPr/>
        </p:nvSpPr>
        <p:spPr>
          <a:xfrm>
            <a:off x="4214810" y="5000636"/>
            <a:ext cx="642942" cy="500066"/>
          </a:xfrm>
          <a:prstGeom prst="leftArrow">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1</a:t>
            </a:r>
            <a:r>
              <a:rPr lang="en-CA" baseline="30000" dirty="0" smtClean="0"/>
              <a:t>st</a:t>
            </a:r>
            <a:r>
              <a:rPr lang="en-CA" dirty="0" smtClean="0"/>
              <a:t> Proposition Constructive Speech</a:t>
            </a:r>
            <a:endParaRPr lang="en-CA" dirty="0"/>
          </a:p>
        </p:txBody>
      </p:sp>
      <p:sp>
        <p:nvSpPr>
          <p:cNvPr id="3" name="Content Placeholder 2"/>
          <p:cNvSpPr>
            <a:spLocks noGrp="1"/>
          </p:cNvSpPr>
          <p:nvPr>
            <p:ph idx="1"/>
          </p:nvPr>
        </p:nvSpPr>
        <p:spPr/>
        <p:txBody>
          <a:bodyPr>
            <a:normAutofit lnSpcReduction="10000"/>
          </a:bodyPr>
          <a:lstStyle/>
          <a:p>
            <a:r>
              <a:rPr lang="en-CA" dirty="0" smtClean="0"/>
              <a:t>State the Resolution</a:t>
            </a:r>
          </a:p>
          <a:p>
            <a:r>
              <a:rPr lang="en-CA" dirty="0" smtClean="0"/>
              <a:t>Define the Terms</a:t>
            </a:r>
          </a:p>
          <a:p>
            <a:pPr lvl="1"/>
            <a:r>
              <a:rPr lang="en-CA" dirty="0" smtClean="0"/>
              <a:t>Simple, Layman’s Terms ideal. Should be obvious in reference to the topic. i.e. right to bear arms.</a:t>
            </a:r>
          </a:p>
          <a:p>
            <a:r>
              <a:rPr lang="en-CA" dirty="0" smtClean="0"/>
              <a:t>Outline Arguments / Pillars (Usually 2)</a:t>
            </a:r>
          </a:p>
          <a:p>
            <a:r>
              <a:rPr lang="en-CA" dirty="0" smtClean="0"/>
              <a:t>Construct Arguments with cited evidence.</a:t>
            </a:r>
          </a:p>
          <a:p>
            <a:r>
              <a:rPr lang="en-CA" dirty="0" smtClean="0"/>
              <a:t>Accept POI’s (More on this later)</a:t>
            </a:r>
          </a:p>
          <a:p>
            <a:r>
              <a:rPr lang="en-CA" u="sng" dirty="0" smtClean="0"/>
              <a:t>BURDEN OF PROOF:</a:t>
            </a:r>
            <a:r>
              <a:rPr lang="en-CA" dirty="0" smtClean="0"/>
              <a:t> Falls on Prop</a:t>
            </a:r>
            <a:endParaRPr lang="en-CA" u="sng" dirty="0" smtClean="0"/>
          </a:p>
          <a:p>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the heck is a POI?</a:t>
            </a:r>
            <a:endParaRPr lang="en-CA" dirty="0"/>
          </a:p>
        </p:txBody>
      </p:sp>
      <p:sp>
        <p:nvSpPr>
          <p:cNvPr id="3" name="Content Placeholder 2"/>
          <p:cNvSpPr>
            <a:spLocks noGrp="1"/>
          </p:cNvSpPr>
          <p:nvPr>
            <p:ph idx="1"/>
          </p:nvPr>
        </p:nvSpPr>
        <p:spPr>
          <a:xfrm>
            <a:off x="457200" y="1142984"/>
            <a:ext cx="8229600" cy="5429288"/>
          </a:xfrm>
        </p:spPr>
        <p:txBody>
          <a:bodyPr>
            <a:normAutofit fontScale="92500" lnSpcReduction="10000"/>
          </a:bodyPr>
          <a:lstStyle/>
          <a:p>
            <a:r>
              <a:rPr lang="en-CA" dirty="0" smtClean="0"/>
              <a:t>POI: </a:t>
            </a:r>
            <a:r>
              <a:rPr lang="en-CA" u="sng" dirty="0" smtClean="0"/>
              <a:t>P</a:t>
            </a:r>
            <a:r>
              <a:rPr lang="en-CA" dirty="0" smtClean="0"/>
              <a:t>oints </a:t>
            </a:r>
            <a:r>
              <a:rPr lang="en-CA" u="sng" dirty="0" smtClean="0"/>
              <a:t>o</a:t>
            </a:r>
            <a:r>
              <a:rPr lang="en-CA" dirty="0" smtClean="0"/>
              <a:t>f </a:t>
            </a:r>
            <a:r>
              <a:rPr lang="en-CA" u="sng" dirty="0" smtClean="0"/>
              <a:t>I</a:t>
            </a:r>
            <a:r>
              <a:rPr lang="en-CA" dirty="0" smtClean="0"/>
              <a:t>nformation</a:t>
            </a:r>
          </a:p>
          <a:p>
            <a:r>
              <a:rPr lang="en-CA" dirty="0" smtClean="0"/>
              <a:t>Interjection (in the form of a question or statement) from the other team during a speech.</a:t>
            </a:r>
          </a:p>
          <a:p>
            <a:r>
              <a:rPr lang="en-CA" dirty="0" smtClean="0"/>
              <a:t>“Give 2 Take 2 Rule” (FLEXIBLE)</a:t>
            </a:r>
          </a:p>
          <a:p>
            <a:r>
              <a:rPr lang="en-CA" dirty="0" smtClean="0"/>
              <a:t>Can be offered during constructive speeches, but not during the first and final minute. NO POI’s during Rebuttal speeches.</a:t>
            </a:r>
          </a:p>
          <a:p>
            <a:r>
              <a:rPr lang="en-CA" dirty="0" smtClean="0"/>
              <a:t>POI’s should be purposeful/effective. No whack-a-mole!</a:t>
            </a:r>
          </a:p>
          <a:p>
            <a:r>
              <a:rPr lang="en-CA" dirty="0" smtClean="0"/>
              <a:t>Debaters may: Accept/Reject/Hold</a:t>
            </a:r>
          </a:p>
          <a:p>
            <a:endParaRPr lang="en-CA" dirty="0" smtClean="0"/>
          </a:p>
          <a:p>
            <a:endParaRPr lang="en-C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Evidence</a:t>
            </a:r>
            <a:endParaRPr lang="en-CA" dirty="0"/>
          </a:p>
        </p:txBody>
      </p:sp>
      <p:sp>
        <p:nvSpPr>
          <p:cNvPr id="3" name="Content Placeholder 2"/>
          <p:cNvSpPr>
            <a:spLocks noGrp="1"/>
          </p:cNvSpPr>
          <p:nvPr>
            <p:ph idx="1"/>
          </p:nvPr>
        </p:nvSpPr>
        <p:spPr/>
        <p:txBody>
          <a:bodyPr/>
          <a:lstStyle/>
          <a:p>
            <a:r>
              <a:rPr lang="en-CA" dirty="0" smtClean="0"/>
              <a:t>Good idea to take notes.</a:t>
            </a:r>
          </a:p>
          <a:p>
            <a:r>
              <a:rPr lang="en-CA" dirty="0" smtClean="0"/>
              <a:t>An argument without evidence carries no weight.</a:t>
            </a:r>
          </a:p>
          <a:p>
            <a:r>
              <a:rPr lang="en-CA" dirty="0" smtClean="0"/>
              <a:t>Evidence MUST be factually accurate.</a:t>
            </a:r>
          </a:p>
          <a:p>
            <a:r>
              <a:rPr lang="en-CA" dirty="0" smtClean="0"/>
              <a:t>If a judge is CERTAIN evidence has been DELIBERATELY falsified, points may be deducted only if the opposing team recognizes it.</a:t>
            </a:r>
            <a:endParaRPr lang="en-C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1</a:t>
            </a:r>
            <a:r>
              <a:rPr lang="en-CA" baseline="30000" dirty="0" smtClean="0"/>
              <a:t>st</a:t>
            </a:r>
            <a:r>
              <a:rPr lang="en-CA" dirty="0" smtClean="0"/>
              <a:t> Opposition Constructive Speech</a:t>
            </a:r>
            <a:endParaRPr lang="en-CA" dirty="0"/>
          </a:p>
        </p:txBody>
      </p:sp>
      <p:sp>
        <p:nvSpPr>
          <p:cNvPr id="3" name="Content Placeholder 2"/>
          <p:cNvSpPr>
            <a:spLocks noGrp="1"/>
          </p:cNvSpPr>
          <p:nvPr>
            <p:ph idx="1"/>
          </p:nvPr>
        </p:nvSpPr>
        <p:spPr/>
        <p:txBody>
          <a:bodyPr>
            <a:normAutofit lnSpcReduction="10000"/>
          </a:bodyPr>
          <a:lstStyle/>
          <a:p>
            <a:r>
              <a:rPr lang="en-CA" dirty="0" smtClean="0"/>
              <a:t>Restate Resolution</a:t>
            </a:r>
          </a:p>
          <a:p>
            <a:r>
              <a:rPr lang="en-CA" dirty="0" smtClean="0"/>
              <a:t>Respond to the Definition of Terms:</a:t>
            </a:r>
          </a:p>
          <a:p>
            <a:pPr lvl="1"/>
            <a:r>
              <a:rPr lang="en-CA" dirty="0" smtClean="0"/>
              <a:t>99% of the time, accepted, move on.</a:t>
            </a:r>
          </a:p>
          <a:p>
            <a:pPr lvl="1"/>
            <a:r>
              <a:rPr lang="en-CA" dirty="0" smtClean="0"/>
              <a:t>Can challenge terms if Prop’s terms are unreasonable for fair debate and present their own terms.</a:t>
            </a:r>
          </a:p>
          <a:p>
            <a:r>
              <a:rPr lang="en-CA" dirty="0" smtClean="0"/>
              <a:t>CLASH!</a:t>
            </a:r>
          </a:p>
          <a:p>
            <a:r>
              <a:rPr lang="en-CA" dirty="0" smtClean="0"/>
              <a:t>Outline/Construct  Arguments</a:t>
            </a:r>
          </a:p>
          <a:p>
            <a:r>
              <a:rPr lang="en-CA" dirty="0" smtClean="0"/>
              <a:t>Accept POI’s </a:t>
            </a:r>
            <a:endParaRPr lang="en-C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Clash</a:t>
            </a:r>
            <a:endParaRPr lang="en-CA" dirty="0"/>
          </a:p>
        </p:txBody>
      </p:sp>
      <p:sp>
        <p:nvSpPr>
          <p:cNvPr id="3" name="Content Placeholder 2"/>
          <p:cNvSpPr>
            <a:spLocks noGrp="1"/>
          </p:cNvSpPr>
          <p:nvPr>
            <p:ph idx="1"/>
          </p:nvPr>
        </p:nvSpPr>
        <p:spPr/>
        <p:txBody>
          <a:bodyPr/>
          <a:lstStyle/>
          <a:p>
            <a:r>
              <a:rPr lang="en-CA" dirty="0" smtClean="0"/>
              <a:t>Clash must refute arguments through logic or evidence – contradiction is not clash.</a:t>
            </a:r>
          </a:p>
          <a:p>
            <a:r>
              <a:rPr lang="en-CA" dirty="0" smtClean="0"/>
              <a:t>Keep track of successfully refuted arguments.</a:t>
            </a:r>
          </a:p>
          <a:p>
            <a:r>
              <a:rPr lang="en-CA" dirty="0" smtClean="0"/>
              <a:t>Clash should ideally be the deciding factor of a debate.</a:t>
            </a:r>
            <a:endParaRPr lang="en-C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2</a:t>
            </a:r>
            <a:r>
              <a:rPr lang="en-CA" baseline="30000" dirty="0" smtClean="0"/>
              <a:t>nd</a:t>
            </a:r>
            <a:r>
              <a:rPr lang="en-CA" dirty="0" smtClean="0"/>
              <a:t> Proposition/Opposition Speech</a:t>
            </a:r>
            <a:endParaRPr lang="en-CA" dirty="0"/>
          </a:p>
        </p:txBody>
      </p:sp>
      <p:sp>
        <p:nvSpPr>
          <p:cNvPr id="3" name="Content Placeholder 2"/>
          <p:cNvSpPr>
            <a:spLocks noGrp="1"/>
          </p:cNvSpPr>
          <p:nvPr>
            <p:ph idx="1"/>
          </p:nvPr>
        </p:nvSpPr>
        <p:spPr/>
        <p:txBody>
          <a:bodyPr/>
          <a:lstStyle/>
          <a:p>
            <a:r>
              <a:rPr lang="en-CA" dirty="0" smtClean="0"/>
              <a:t>CLASH!</a:t>
            </a:r>
          </a:p>
          <a:p>
            <a:r>
              <a:rPr lang="en-CA" dirty="0" smtClean="0"/>
              <a:t>Restate/Reconstruct Proposition Arguments.</a:t>
            </a:r>
          </a:p>
          <a:p>
            <a:r>
              <a:rPr lang="en-CA" dirty="0" smtClean="0"/>
              <a:t>Outline/Deliver Final Arguments.</a:t>
            </a:r>
          </a:p>
          <a:p>
            <a:r>
              <a:rPr lang="en-CA" dirty="0" smtClean="0"/>
              <a:t>Accept POI’s.</a:t>
            </a:r>
            <a:endParaRPr lang="en-C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Rebuttal / Reply Speeches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3 Minute Break – Take/Review Notes on what’s happened so far!</a:t>
            </a:r>
          </a:p>
          <a:p>
            <a:r>
              <a:rPr lang="en-CA" dirty="0" smtClean="0"/>
              <a:t>Final Word</a:t>
            </a:r>
          </a:p>
          <a:p>
            <a:r>
              <a:rPr lang="en-CA" dirty="0" smtClean="0"/>
              <a:t>Summarize Cases and Clash. EXPLAIN why their team won the debate.</a:t>
            </a:r>
          </a:p>
          <a:p>
            <a:r>
              <a:rPr lang="en-CA" dirty="0" smtClean="0"/>
              <a:t>During Rebuttal:</a:t>
            </a:r>
          </a:p>
          <a:p>
            <a:pPr lvl="1"/>
            <a:r>
              <a:rPr lang="en-CA" dirty="0" smtClean="0"/>
              <a:t>NO NEW ARGUMENTS</a:t>
            </a:r>
          </a:p>
          <a:p>
            <a:pPr lvl="1"/>
            <a:r>
              <a:rPr lang="en-CA" dirty="0" smtClean="0"/>
              <a:t>New evidence to back up existing arguments OK</a:t>
            </a:r>
          </a:p>
          <a:p>
            <a:pPr lvl="1"/>
            <a:r>
              <a:rPr lang="en-CA" dirty="0" smtClean="0"/>
              <a:t>NO POI’s</a:t>
            </a:r>
          </a:p>
          <a:p>
            <a:pPr lvl="1"/>
            <a:endParaRPr lang="en-C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 Where do I come in?</a:t>
            </a:r>
            <a:endParaRPr lang="en-CA" dirty="0"/>
          </a:p>
        </p:txBody>
      </p:sp>
      <p:sp>
        <p:nvSpPr>
          <p:cNvPr id="3" name="Content Placeholder 2"/>
          <p:cNvSpPr>
            <a:spLocks noGrp="1"/>
          </p:cNvSpPr>
          <p:nvPr>
            <p:ph idx="1"/>
          </p:nvPr>
        </p:nvSpPr>
        <p:spPr/>
        <p:txBody>
          <a:bodyPr/>
          <a:lstStyle/>
          <a:p>
            <a:r>
              <a:rPr lang="en-CA" dirty="0" smtClean="0"/>
              <a:t>Judges must:</a:t>
            </a:r>
          </a:p>
          <a:p>
            <a:pPr lvl="1"/>
            <a:r>
              <a:rPr lang="en-CA" dirty="0" smtClean="0"/>
              <a:t>Decide a winning team. </a:t>
            </a:r>
          </a:p>
          <a:p>
            <a:pPr lvl="1"/>
            <a:r>
              <a:rPr lang="en-CA" dirty="0" smtClean="0"/>
              <a:t>Award individual speaker points.</a:t>
            </a:r>
          </a:p>
          <a:p>
            <a:pPr lvl="2"/>
            <a:r>
              <a:rPr lang="en-CA" dirty="0" smtClean="0"/>
              <a:t>Winning team MUST have more points. </a:t>
            </a:r>
          </a:p>
          <a:p>
            <a:r>
              <a:rPr lang="en-CA" dirty="0" smtClean="0"/>
              <a:t>Judges are HIGHLY ENCOURAGED to:</a:t>
            </a:r>
          </a:p>
          <a:p>
            <a:pPr lvl="1"/>
            <a:r>
              <a:rPr lang="en-CA" dirty="0" smtClean="0"/>
              <a:t>Give Feedback! It’s how we learn and grow.</a:t>
            </a:r>
            <a:endParaRPr lang="en-C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Decision</a:t>
            </a:r>
            <a:endParaRPr lang="en-CA" dirty="0"/>
          </a:p>
        </p:txBody>
      </p:sp>
      <p:sp>
        <p:nvSpPr>
          <p:cNvPr id="3" name="Content Placeholder 2"/>
          <p:cNvSpPr>
            <a:spLocks noGrp="1"/>
          </p:cNvSpPr>
          <p:nvPr>
            <p:ph idx="1"/>
          </p:nvPr>
        </p:nvSpPr>
        <p:spPr/>
        <p:txBody>
          <a:bodyPr>
            <a:normAutofit fontScale="92500"/>
          </a:bodyPr>
          <a:lstStyle/>
          <a:p>
            <a:r>
              <a:rPr lang="en-CA" dirty="0" smtClean="0"/>
              <a:t>Judges should consider arguments, evidence, clash, speaking ability, etc. in their decision.</a:t>
            </a:r>
          </a:p>
          <a:p>
            <a:r>
              <a:rPr lang="en-CA" dirty="0" smtClean="0"/>
              <a:t>If obligations of the debate are not met (proper terms, etc.), winner demonstrates best debate skills.</a:t>
            </a:r>
          </a:p>
          <a:p>
            <a:r>
              <a:rPr lang="en-CA" dirty="0" smtClean="0"/>
              <a:t>NO DRAWS. Can’t decide, Opposition wins.</a:t>
            </a:r>
          </a:p>
          <a:p>
            <a:r>
              <a:rPr lang="en-CA" dirty="0" smtClean="0"/>
              <a:t>Breaches of courtesy (Regarding POI’s, manners) can factor into decision.</a:t>
            </a:r>
          </a:p>
          <a:p>
            <a:endParaRPr lang="en-C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SCORING RANGE 13 - 22</a:t>
            </a:r>
            <a:endParaRPr lang="en-CA" dirty="0"/>
          </a:p>
        </p:txBody>
      </p:sp>
      <p:pic>
        <p:nvPicPr>
          <p:cNvPr id="4" name="Content Placeholder 3" descr="CN l JrH Ballot.pdf"/>
          <p:cNvPicPr>
            <a:picLocks noGrp="1" noChangeAspect="1"/>
          </p:cNvPicPr>
          <p:nvPr>
            <p:ph idx="1"/>
          </p:nvPr>
        </p:nvPicPr>
        <p:blipFill>
          <a:blip r:embed="rId3">
            <a:extLst>
              <a:ext uri="{28A0092B-C50C-407E-A947-70E740481C1C}">
                <a14:useLocalDpi xmlns:a14="http://schemas.microsoft.com/office/drawing/2010/main" val="0"/>
              </a:ext>
            </a:extLst>
          </a:blip>
          <a:srcRect t="4709" b="4709"/>
          <a:stretch>
            <a:fillRect/>
          </a:stretch>
        </p:blipFill>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0228" y="1219501"/>
            <a:ext cx="9286940" cy="5638499"/>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Feedback</a:t>
            </a:r>
            <a:endParaRPr lang="en-CA" dirty="0"/>
          </a:p>
        </p:txBody>
      </p:sp>
      <p:sp>
        <p:nvSpPr>
          <p:cNvPr id="3" name="Content Placeholder 2"/>
          <p:cNvSpPr>
            <a:spLocks noGrp="1"/>
          </p:cNvSpPr>
          <p:nvPr>
            <p:ph idx="1"/>
          </p:nvPr>
        </p:nvSpPr>
        <p:spPr/>
        <p:txBody>
          <a:bodyPr/>
          <a:lstStyle/>
          <a:p>
            <a:r>
              <a:rPr lang="en-CA" dirty="0" smtClean="0"/>
              <a:t>Optional, Highly Recommended. Debaters always have room for growth.</a:t>
            </a:r>
          </a:p>
          <a:p>
            <a:r>
              <a:rPr lang="en-CA" dirty="0" smtClean="0"/>
              <a:t>Feedback should be:</a:t>
            </a:r>
          </a:p>
          <a:p>
            <a:pPr lvl="1"/>
            <a:r>
              <a:rPr lang="en-CA" dirty="0" smtClean="0"/>
              <a:t>PRECISE: To the point, deal with most significant areas of growth.</a:t>
            </a:r>
          </a:p>
          <a:p>
            <a:pPr lvl="1"/>
            <a:r>
              <a:rPr lang="en-CA" dirty="0" smtClean="0"/>
              <a:t>CONCISE: Keep it brief, avoid repetition.</a:t>
            </a:r>
          </a:p>
          <a:p>
            <a:r>
              <a:rPr lang="en-CA" dirty="0" smtClean="0"/>
              <a:t>Stay Positive/Constructive! </a:t>
            </a:r>
          </a:p>
          <a:p>
            <a:endParaRPr lang="en-C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Final Considerations</a:t>
            </a:r>
            <a:endParaRPr lang="en-CA" dirty="0"/>
          </a:p>
        </p:txBody>
      </p:sp>
      <p:sp>
        <p:nvSpPr>
          <p:cNvPr id="3" name="Content Placeholder 2"/>
          <p:cNvSpPr>
            <a:spLocks noGrp="1"/>
          </p:cNvSpPr>
          <p:nvPr>
            <p:ph idx="1"/>
          </p:nvPr>
        </p:nvSpPr>
        <p:spPr/>
        <p:txBody>
          <a:bodyPr/>
          <a:lstStyle/>
          <a:p>
            <a:r>
              <a:rPr lang="en-CA" dirty="0" smtClean="0"/>
              <a:t>Be Impartial: Act on what is presented, not what you already know.</a:t>
            </a:r>
          </a:p>
          <a:p>
            <a:r>
              <a:rPr lang="en-CA" dirty="0" smtClean="0"/>
              <a:t>If you know a debater in the room, call the office and you will be moved.</a:t>
            </a:r>
          </a:p>
          <a:p>
            <a:r>
              <a:rPr lang="en-CA" dirty="0" smtClean="0"/>
              <a:t>Judges should not discuss their ballots/decision.</a:t>
            </a:r>
          </a:p>
          <a:p>
            <a:r>
              <a:rPr lang="en-CA" dirty="0" smtClean="0"/>
              <a:t>Judges should not talk until feedback.</a:t>
            </a:r>
          </a:p>
          <a:p>
            <a:r>
              <a:rPr lang="en-CA" dirty="0" smtClean="0"/>
              <a:t>YOU ARE ALWAYS RIGHT!</a:t>
            </a:r>
          </a:p>
          <a:p>
            <a:endParaRPr lang="en-C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14620"/>
            <a:ext cx="8229600" cy="1143000"/>
          </a:xfrm>
        </p:spPr>
        <p:txBody>
          <a:bodyPr>
            <a:noAutofit/>
          </a:bodyPr>
          <a:lstStyle/>
          <a:p>
            <a:r>
              <a:rPr lang="en-CA" sz="35000" dirty="0" smtClean="0"/>
              <a:t>?!</a:t>
            </a:r>
            <a:endParaRPr lang="en-CA" sz="35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1249</Words>
  <Application>Microsoft Macintosh PowerPoint</Application>
  <PresentationFormat>On-screen Show (4:3)</PresentationFormat>
  <Paragraphs>139</Paragraphs>
  <Slides>20</Slides>
  <Notes>15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Judge’s Briefing Here!</vt:lpstr>
      <vt:lpstr>So you want* to become a Debate Judge?</vt:lpstr>
      <vt:lpstr>THANK YOU!</vt:lpstr>
      <vt:lpstr>What is Debate?</vt:lpstr>
      <vt:lpstr>Types of Debate</vt:lpstr>
      <vt:lpstr>Canadian National Style Setup</vt:lpstr>
      <vt:lpstr>Canadian National Style</vt:lpstr>
      <vt:lpstr>1st Proposition Constructive Speech</vt:lpstr>
      <vt:lpstr>What the heck is a POI?</vt:lpstr>
      <vt:lpstr>Evidence</vt:lpstr>
      <vt:lpstr>1st Opposition Constructive Speech</vt:lpstr>
      <vt:lpstr>Clash</vt:lpstr>
      <vt:lpstr>2nd Proposition/Opposition Speech</vt:lpstr>
      <vt:lpstr>Rebuttal / Reply Speeches</vt:lpstr>
      <vt:lpstr>So, Where do I come in?</vt:lpstr>
      <vt:lpstr>The Decision</vt:lpstr>
      <vt:lpstr>SCORING RANGE 13 - 22</vt:lpstr>
      <vt:lpstr>Feedback</vt:lpstr>
      <vt:lpstr>Final Considerations</vt:lpstr>
      <vt:lpst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Judge’s Briefing Here!</dc:title>
  <dc:creator>Ryan Liu</dc:creator>
  <cp:lastModifiedBy>ADSA  - Contact</cp:lastModifiedBy>
  <cp:revision>28</cp:revision>
  <dcterms:created xsi:type="dcterms:W3CDTF">2013-09-27T05:35:22Z</dcterms:created>
  <dcterms:modified xsi:type="dcterms:W3CDTF">2013-11-26T17:20:43Z</dcterms:modified>
</cp:coreProperties>
</file>