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0" r:id="rId4"/>
    <p:sldId id="259" r:id="rId5"/>
    <p:sldId id="258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A1"/>
    <a:srgbClr val="CC0033"/>
    <a:srgbClr val="E37222"/>
    <a:srgbClr val="FDC82F"/>
    <a:srgbClr val="69BE28"/>
    <a:srgbClr val="008542"/>
    <a:srgbClr val="6B1F73"/>
    <a:srgbClr val="009FDA"/>
    <a:srgbClr val="0B5172"/>
    <a:srgbClr val="66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33"/>
    <p:restoredTop sz="94658"/>
  </p:normalViewPr>
  <p:slideViewPr>
    <p:cSldViewPr snapToGrid="0" snapToObjects="1">
      <p:cViewPr varScale="1">
        <p:scale>
          <a:sx n="155" d="100"/>
          <a:sy n="155" d="100"/>
        </p:scale>
        <p:origin x="14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28D45-CD78-E946-97C3-593DC6155472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362D4-5DD5-1441-A093-8EF5773AF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8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" y="0"/>
            <a:ext cx="916775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38060"/>
            <a:ext cx="7772400" cy="522983"/>
          </a:xfrm>
        </p:spPr>
        <p:txBody>
          <a:bodyPr anchor="b">
            <a:normAutofit/>
          </a:bodyPr>
          <a:lstStyle>
            <a:lvl1pPr algn="l">
              <a:defRPr sz="3300" i="0">
                <a:solidFill>
                  <a:srgbClr val="0066A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730100"/>
            <a:ext cx="7772400" cy="956810"/>
          </a:xfr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rot="10800000" flipH="1">
            <a:off x="0" y="4502874"/>
            <a:ext cx="9144000" cy="6406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flipH="1">
            <a:off x="0" y="-20993"/>
            <a:ext cx="9144000" cy="6406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60" y="4267505"/>
            <a:ext cx="1215715" cy="3549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" y="619632"/>
            <a:ext cx="1456944" cy="24140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066" y="619632"/>
            <a:ext cx="1944624" cy="24140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31" y="619632"/>
            <a:ext cx="2365248" cy="241401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746" y="619632"/>
            <a:ext cx="1956816" cy="241401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16" y="619632"/>
            <a:ext cx="1499616" cy="24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0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1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" y="0"/>
            <a:ext cx="9167750" cy="51435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rot="10800000" flipH="1">
            <a:off x="0" y="4502874"/>
            <a:ext cx="9144000" cy="6406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flipH="1">
            <a:off x="0" y="-20993"/>
            <a:ext cx="9144000" cy="6406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60" y="4267505"/>
            <a:ext cx="1215715" cy="354989"/>
          </a:xfrm>
          <a:prstGeom prst="rect">
            <a:avLst/>
          </a:prstGeom>
        </p:spPr>
      </p:pic>
      <p:sp>
        <p:nvSpPr>
          <p:cNvPr id="20" name="Picture Placeholder 4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52552"/>
            <a:ext cx="1828800" cy="1828800"/>
          </a:xfrm>
          <a:blipFill>
            <a:blip r:embed="rId5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21" name="Picture Placeholder 49"/>
          <p:cNvSpPr>
            <a:spLocks noGrp="1"/>
          </p:cNvSpPr>
          <p:nvPr>
            <p:ph type="pic" sz="quarter" idx="14" hasCustomPrompt="1"/>
          </p:nvPr>
        </p:nvSpPr>
        <p:spPr>
          <a:xfrm>
            <a:off x="1828800" y="652552"/>
            <a:ext cx="1828800" cy="1828800"/>
          </a:xfrm>
          <a:blipFill>
            <a:blip r:embed="rId6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22" name="Picture Placeholder 49"/>
          <p:cNvSpPr>
            <a:spLocks noGrp="1"/>
          </p:cNvSpPr>
          <p:nvPr>
            <p:ph type="pic" sz="quarter" idx="15" hasCustomPrompt="1"/>
          </p:nvPr>
        </p:nvSpPr>
        <p:spPr>
          <a:xfrm>
            <a:off x="3657600" y="652552"/>
            <a:ext cx="1828800" cy="1828800"/>
          </a:xfrm>
          <a:blipFill>
            <a:blip r:embed="rId7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 </a:t>
            </a:r>
          </a:p>
        </p:txBody>
      </p:sp>
      <p:sp>
        <p:nvSpPr>
          <p:cNvPr id="23" name="Picture Placeholder 49"/>
          <p:cNvSpPr>
            <a:spLocks noGrp="1"/>
          </p:cNvSpPr>
          <p:nvPr>
            <p:ph type="pic" sz="quarter" idx="16" hasCustomPrompt="1"/>
          </p:nvPr>
        </p:nvSpPr>
        <p:spPr>
          <a:xfrm>
            <a:off x="5486400" y="652552"/>
            <a:ext cx="1828800" cy="1828800"/>
          </a:xfrm>
          <a:blipFill>
            <a:blip r:embed="rId8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24" name="Picture Placeholder 49"/>
          <p:cNvSpPr>
            <a:spLocks noGrp="1"/>
          </p:cNvSpPr>
          <p:nvPr>
            <p:ph type="pic" sz="quarter" idx="17" hasCustomPrompt="1"/>
          </p:nvPr>
        </p:nvSpPr>
        <p:spPr>
          <a:xfrm>
            <a:off x="7315200" y="652552"/>
            <a:ext cx="1828800" cy="1828800"/>
          </a:xfrm>
          <a:blipFill>
            <a:blip r:embed="rId9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</a:t>
            </a:r>
          </a:p>
        </p:txBody>
      </p:sp>
      <p:sp>
        <p:nvSpPr>
          <p:cNvPr id="2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38060"/>
            <a:ext cx="7772400" cy="522983"/>
          </a:xfrm>
        </p:spPr>
        <p:txBody>
          <a:bodyPr anchor="b">
            <a:normAutofit/>
          </a:bodyPr>
          <a:lstStyle>
            <a:lvl1pPr algn="l">
              <a:defRPr sz="3300" i="0">
                <a:solidFill>
                  <a:srgbClr val="0066A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730100"/>
            <a:ext cx="7772400" cy="956810"/>
          </a:xfr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89910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" y="0"/>
            <a:ext cx="916775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2447123"/>
            <a:ext cx="7886700" cy="620819"/>
          </a:xfrm>
        </p:spPr>
        <p:txBody>
          <a:bodyPr anchor="b">
            <a:normAutofit/>
          </a:bodyPr>
          <a:lstStyle>
            <a:lvl1pPr>
              <a:defRPr sz="3300" i="0"/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088183"/>
            <a:ext cx="7886700" cy="504338"/>
          </a:xfrm>
        </p:spPr>
        <p:txBody>
          <a:bodyPr>
            <a:normAutofit/>
          </a:bodyPr>
          <a:lstStyle>
            <a:lvl1pPr marL="0" indent="0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rot="10800000" flipH="1">
            <a:off x="0" y="4502874"/>
            <a:ext cx="9144000" cy="6406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flipH="1">
            <a:off x="0" y="-20993"/>
            <a:ext cx="9144000" cy="640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60" y="4267505"/>
            <a:ext cx="1215715" cy="35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1" t="25000"/>
          <a:stretch/>
        </p:blipFill>
        <p:spPr>
          <a:xfrm rot="10800000" flipH="1">
            <a:off x="-23750" y="-2"/>
            <a:ext cx="9167750" cy="51435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2447123"/>
            <a:ext cx="7886700" cy="620819"/>
          </a:xfrm>
        </p:spPr>
        <p:txBody>
          <a:bodyPr anchor="b">
            <a:normAutofit/>
          </a:bodyPr>
          <a:lstStyle>
            <a:lvl1pPr>
              <a:defRPr sz="3300" i="0" baseline="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088183"/>
            <a:ext cx="7886700" cy="504338"/>
          </a:xfrm>
        </p:spPr>
        <p:txBody>
          <a:bodyPr>
            <a:normAutofit/>
          </a:bodyPr>
          <a:lstStyle>
            <a:lvl1pPr marL="0" indent="0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rot="10800000" flipH="1">
            <a:off x="0" y="4502874"/>
            <a:ext cx="9144000" cy="6406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60" y="4267505"/>
            <a:ext cx="1215715" cy="35498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966" y="352567"/>
            <a:ext cx="906997" cy="92007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408" y="821327"/>
            <a:ext cx="1343053" cy="135613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1" t="7771"/>
          <a:stretch/>
        </p:blipFill>
        <p:spPr>
          <a:xfrm>
            <a:off x="-2794" y="-3048"/>
            <a:ext cx="2334535" cy="23810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068" y="2089046"/>
            <a:ext cx="1643932" cy="192736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flipH="1">
            <a:off x="0" y="-20993"/>
            <a:ext cx="9144000" cy="64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5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Title Slide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1" t="25000"/>
          <a:stretch/>
        </p:blipFill>
        <p:spPr>
          <a:xfrm rot="10800000" flipH="1">
            <a:off x="-23750" y="-2"/>
            <a:ext cx="9167750" cy="51435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2447123"/>
            <a:ext cx="7886700" cy="620819"/>
          </a:xfrm>
        </p:spPr>
        <p:txBody>
          <a:bodyPr anchor="b">
            <a:normAutofit/>
          </a:bodyPr>
          <a:lstStyle>
            <a:lvl1pPr>
              <a:defRPr sz="3300" i="0"/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088183"/>
            <a:ext cx="7886700" cy="504338"/>
          </a:xfrm>
        </p:spPr>
        <p:txBody>
          <a:bodyPr>
            <a:normAutofit/>
          </a:bodyPr>
          <a:lstStyle>
            <a:lvl1pPr marL="0" indent="0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rot="10800000" flipH="1">
            <a:off x="0" y="4502874"/>
            <a:ext cx="9144000" cy="640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flipH="1">
            <a:off x="0" y="-20993"/>
            <a:ext cx="9144000" cy="640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60" y="4267505"/>
            <a:ext cx="1215715" cy="35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7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7886700" cy="2957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rm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38534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6291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rm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735858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2844563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40712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844601"/>
            <a:ext cx="3886200" cy="1369180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629150" y="1369219"/>
            <a:ext cx="3886200" cy="1369180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355144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128102"/>
            <a:ext cx="3886200" cy="2085680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629150" y="1369219"/>
            <a:ext cx="3886200" cy="758882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59754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Text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8650" y="1361923"/>
            <a:ext cx="3886200" cy="2851699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4629150" y="2128101"/>
            <a:ext cx="3886200" cy="2085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629150" y="1369219"/>
            <a:ext cx="3886200" cy="758882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677514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855320"/>
            <a:ext cx="3886200" cy="1358461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13750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629150" y="1385779"/>
            <a:ext cx="3886200" cy="1358461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28650" y="2855320"/>
            <a:ext cx="3886200" cy="1358461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596008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1" y="1369219"/>
            <a:ext cx="3019523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4" hasCustomPrompt="1"/>
          </p:nvPr>
        </p:nvSpPr>
        <p:spPr>
          <a:xfrm>
            <a:off x="3789576" y="1369219"/>
            <a:ext cx="4725775" cy="2844404"/>
          </a:xfrm>
        </p:spPr>
        <p:txBody>
          <a:bodyPr>
            <a:norm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407724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46291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3591613"/>
            <a:ext cx="3886200" cy="622010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628650" y="1369219"/>
            <a:ext cx="3886200" cy="2222393"/>
          </a:xfrm>
        </p:spPr>
        <p:txBody>
          <a:bodyPr>
            <a:normAutofit/>
          </a:bodyPr>
          <a:lstStyle>
            <a:lvl1pPr marL="0" indent="0">
              <a:buNone/>
              <a:defRPr sz="9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838955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04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2128100"/>
            <a:ext cx="7886700" cy="16049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369219"/>
            <a:ext cx="7886700" cy="75888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3733015"/>
            <a:ext cx="7886700" cy="497168"/>
          </a:xfrm>
        </p:spPr>
        <p:txBody>
          <a:bodyPr>
            <a:normAutofit/>
          </a:bodyPr>
          <a:lstStyle>
            <a:lvl1pPr marL="0" indent="0">
              <a:buNone/>
              <a:defRPr sz="1500" b="1" i="1">
                <a:solidFill>
                  <a:srgbClr val="0066A1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327891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Bullets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3004794"/>
            <a:ext cx="3886200" cy="1208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369219"/>
            <a:ext cx="7886700" cy="1556426"/>
          </a:xfrm>
        </p:spPr>
        <p:txBody>
          <a:bodyPr numCol="2" spcCol="274320">
            <a:norm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in culpa qui.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4629150" y="3004793"/>
            <a:ext cx="3886200" cy="1208829"/>
          </a:xfrm>
        </p:spPr>
        <p:txBody>
          <a:bodyPr>
            <a:normAutofit/>
          </a:bodyPr>
          <a:lstStyle>
            <a:lvl1pPr marL="0" indent="0">
              <a:buNone/>
              <a:defRPr sz="9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662224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8"/>
            <a:ext cx="4970872" cy="21658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3535051"/>
            <a:ext cx="4970872" cy="678571"/>
          </a:xfrm>
        </p:spPr>
        <p:txBody>
          <a:bodyPr>
            <a:normAutofit/>
          </a:bodyPr>
          <a:lstStyle>
            <a:lvl1pPr marL="0" indent="0">
              <a:buNone/>
              <a:defRPr sz="1500" b="1">
                <a:solidFill>
                  <a:srgbClr val="0066A1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712643" y="1369219"/>
            <a:ext cx="2802707" cy="2844404"/>
          </a:xfrm>
        </p:spPr>
        <p:txBody>
          <a:bodyPr>
            <a:normAutofit/>
          </a:bodyPr>
          <a:lstStyle>
            <a:lvl1pPr marL="0" indent="0">
              <a:buNone/>
              <a:defRPr sz="9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81011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rot="10800000" flipH="1">
            <a:off x="0" y="4502874"/>
            <a:ext cx="9144000" cy="6406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17136"/>
            <a:ext cx="7886700" cy="415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Topic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716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"/>
          </p:nvPr>
        </p:nvSpPr>
        <p:spPr>
          <a:xfrm>
            <a:off x="385321" y="4654044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60" y="4267505"/>
            <a:ext cx="1215715" cy="35498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9657"/>
          <a:stretch/>
        </p:blipFill>
        <p:spPr>
          <a:xfrm flipH="1">
            <a:off x="0" y="-20993"/>
            <a:ext cx="9144000" cy="64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3" r:id="rId2"/>
    <p:sldLayoutId id="2147483663" r:id="rId3"/>
    <p:sldLayoutId id="2147483684" r:id="rId4"/>
    <p:sldLayoutId id="2147483673" r:id="rId5"/>
    <p:sldLayoutId id="2147483662" r:id="rId6"/>
    <p:sldLayoutId id="2147483675" r:id="rId7"/>
    <p:sldLayoutId id="2147483664" r:id="rId8"/>
    <p:sldLayoutId id="2147483674" r:id="rId9"/>
    <p:sldLayoutId id="2147483665" r:id="rId10"/>
    <p:sldLayoutId id="2147483676" r:id="rId11"/>
    <p:sldLayoutId id="2147483677" r:id="rId12"/>
    <p:sldLayoutId id="2147483678" r:id="rId13"/>
    <p:sldLayoutId id="2147483679" r:id="rId14"/>
    <p:sldLayoutId id="2147483667" r:id="rId15"/>
    <p:sldLayoutId id="2147483680" r:id="rId16"/>
    <p:sldLayoutId id="2147483682" r:id="rId17"/>
    <p:sldLayoutId id="2147483681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>
          <a:solidFill>
            <a:srgbClr val="0066A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0066A1"/>
        </a:buClr>
        <a:buFont typeface="LucidaGrande" charset="0"/>
        <a:buChar char="▸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6A1"/>
        </a:buClr>
        <a:buFont typeface="LucidaGrande" charset="0"/>
        <a:buChar char="-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6A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6A1"/>
        </a:buClr>
        <a:buFont typeface="Wingdings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6A1"/>
        </a:buClr>
        <a:buFont typeface="Courier New" charset="0"/>
        <a:buChar char="o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IEEE Presidents Forum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IEEE Leadership Takes Your Questions Live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0</a:t>
            </a:fld>
            <a:endParaRPr lang="en-US"/>
          </a:p>
        </p:txBody>
      </p:sp>
      <p:pic>
        <p:nvPicPr>
          <p:cNvPr id="1027" name="Picture 3" descr="Image result for welcome in many languages vector">
            <a:extLst>
              <a:ext uri="{FF2B5EF4-FFF2-40B4-BE49-F238E27FC236}">
                <a16:creationId xmlns:a16="http://schemas.microsoft.com/office/drawing/2014/main" id="{8EFFAEA1-8D4A-4CEF-90FC-7F1622A39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222" y="546071"/>
            <a:ext cx="3465555" cy="245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086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628650" y="1264921"/>
            <a:ext cx="2658247" cy="2782652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/>
              <a:t>Committee-</a:t>
            </a:r>
          </a:p>
          <a:p>
            <a:pPr lvl="1"/>
            <a:r>
              <a:rPr lang="en-US" sz="1400" dirty="0"/>
              <a:t>Bob Case  </a:t>
            </a:r>
            <a:r>
              <a:rPr lang="en-US" sz="1200" dirty="0"/>
              <a:t>Black Hills</a:t>
            </a:r>
            <a:endParaRPr lang="en-US" dirty="0"/>
          </a:p>
          <a:p>
            <a:pPr lvl="1"/>
            <a:r>
              <a:rPr lang="en-US" sz="1500" dirty="0"/>
              <a:t>Jim Look  </a:t>
            </a:r>
            <a:r>
              <a:rPr lang="en-US" sz="1200" dirty="0"/>
              <a:t>R5 Director-elect</a:t>
            </a:r>
            <a:endParaRPr lang="en-US" dirty="0"/>
          </a:p>
          <a:p>
            <a:pPr lvl="1"/>
            <a:r>
              <a:rPr lang="en-US" sz="1400" dirty="0"/>
              <a:t>Ian MacMillan  </a:t>
            </a:r>
            <a:r>
              <a:rPr lang="en-US" sz="1200" dirty="0"/>
              <a:t>Denver</a:t>
            </a:r>
            <a:endParaRPr lang="en-US" dirty="0"/>
          </a:p>
          <a:p>
            <a:pPr lvl="1"/>
            <a:r>
              <a:rPr lang="en-US" sz="1400" b="1" dirty="0"/>
              <a:t>John Meredith </a:t>
            </a:r>
            <a:r>
              <a:rPr lang="en-US" sz="1200" dirty="0"/>
              <a:t>Pikes Peak</a:t>
            </a:r>
            <a:endParaRPr lang="en-US" dirty="0"/>
          </a:p>
          <a:p>
            <a:pPr lvl="1"/>
            <a:r>
              <a:rPr lang="en-US" sz="1400" dirty="0"/>
              <a:t>Peter O’Neill </a:t>
            </a:r>
            <a:r>
              <a:rPr lang="en-US" sz="1200" dirty="0"/>
              <a:t>High Plains</a:t>
            </a:r>
          </a:p>
          <a:p>
            <a:pPr lvl="1"/>
            <a:r>
              <a:rPr lang="en-US" sz="1400" dirty="0"/>
              <a:t>Mehmet </a:t>
            </a:r>
            <a:r>
              <a:rPr lang="en-US" sz="1400" dirty="0" err="1"/>
              <a:t>Ogut</a:t>
            </a:r>
            <a:r>
              <a:rPr lang="en-US" sz="1400" dirty="0"/>
              <a:t>  </a:t>
            </a:r>
            <a:r>
              <a:rPr lang="en-US" sz="1100" dirty="0"/>
              <a:t>YP</a:t>
            </a:r>
            <a:endParaRPr lang="en-US" dirty="0"/>
          </a:p>
          <a:p>
            <a:pPr lvl="1"/>
            <a:r>
              <a:rPr lang="en-US" sz="1400" dirty="0"/>
              <a:t>Richard Toftness </a:t>
            </a:r>
            <a:r>
              <a:rPr lang="en-US" sz="1200" dirty="0"/>
              <a:t>High Plains</a:t>
            </a:r>
            <a:endParaRPr lang="en-US" dirty="0"/>
          </a:p>
          <a:p>
            <a:r>
              <a:rPr lang="en-US" sz="1600" dirty="0"/>
              <a:t>Region 5</a:t>
            </a:r>
          </a:p>
          <a:p>
            <a:pPr lvl="1"/>
            <a:r>
              <a:rPr lang="en-US" sz="1400" dirty="0"/>
              <a:t>Faye Kahn  </a:t>
            </a:r>
            <a:r>
              <a:rPr lang="en-US" sz="1200" dirty="0"/>
              <a:t>West Area Chair</a:t>
            </a:r>
            <a:endParaRPr lang="en-US" dirty="0"/>
          </a:p>
          <a:p>
            <a:pPr lvl="1"/>
            <a:r>
              <a:rPr lang="en-US" sz="1400" dirty="0"/>
              <a:t>Robert Shapiro</a:t>
            </a:r>
            <a:r>
              <a:rPr lang="en-US" sz="1500" dirty="0"/>
              <a:t> </a:t>
            </a:r>
            <a:r>
              <a:rPr lang="en-US" sz="1200" dirty="0"/>
              <a:t>Director</a:t>
            </a:r>
            <a:endParaRPr lang="en-US" dirty="0"/>
          </a:p>
          <a:p>
            <a:pPr lvl="1"/>
            <a:r>
              <a:rPr lang="en-US" sz="1400" dirty="0"/>
              <a:t>Nasr Ullah   </a:t>
            </a:r>
            <a:r>
              <a:rPr lang="en-US" sz="1200" dirty="0"/>
              <a:t>Pace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The many people that helped make this event possible</a:t>
            </a: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95AE0825-8DF9-46B5-BBDF-F523FC08A72F}"/>
              </a:ext>
            </a:extLst>
          </p:cNvPr>
          <p:cNvSpPr txBox="1">
            <a:spLocks/>
          </p:cNvSpPr>
          <p:nvPr/>
        </p:nvSpPr>
        <p:spPr>
          <a:xfrm>
            <a:off x="3919666" y="1264921"/>
            <a:ext cx="2221642" cy="34375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Char char="▸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Char char="-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Char char="o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Staff-</a:t>
            </a:r>
          </a:p>
          <a:p>
            <a:pPr lvl="1"/>
            <a:r>
              <a:rPr lang="en-US" sz="1400" dirty="0"/>
              <a:t>Cecelia Jankowski</a:t>
            </a:r>
          </a:p>
          <a:p>
            <a:pPr lvl="1"/>
            <a:r>
              <a:rPr lang="en-US" sz="1400" dirty="0"/>
              <a:t>Elizabeth McCarthy</a:t>
            </a:r>
          </a:p>
          <a:p>
            <a:pPr lvl="1"/>
            <a:r>
              <a:rPr lang="en-US" sz="1400" dirty="0"/>
              <a:t>Monika </a:t>
            </a:r>
            <a:r>
              <a:rPr lang="en-US" sz="1400" dirty="0" err="1"/>
              <a:t>Stickel</a:t>
            </a:r>
            <a:endParaRPr lang="en-US" sz="1400" dirty="0"/>
          </a:p>
          <a:p>
            <a:pPr lvl="1"/>
            <a:r>
              <a:rPr lang="en-US" sz="1400" dirty="0"/>
              <a:t>Ann Townley</a:t>
            </a:r>
          </a:p>
          <a:p>
            <a:pPr lvl="1"/>
            <a:r>
              <a:rPr lang="en-US" sz="1400" b="1" dirty="0"/>
              <a:t>Chris Wright</a:t>
            </a:r>
          </a:p>
          <a:p>
            <a:r>
              <a:rPr lang="en-US" sz="1600" dirty="0"/>
              <a:t>IEEE.tv</a:t>
            </a:r>
          </a:p>
          <a:p>
            <a:pPr lvl="1"/>
            <a:r>
              <a:rPr lang="en-US" sz="1400" b="1" dirty="0"/>
              <a:t>Brad Kloza</a:t>
            </a:r>
          </a:p>
          <a:p>
            <a:pPr lvl="1"/>
            <a:r>
              <a:rPr lang="en-US" sz="1400" dirty="0"/>
              <a:t>Steve Esker</a:t>
            </a:r>
          </a:p>
          <a:p>
            <a:r>
              <a:rPr lang="en-US" dirty="0"/>
              <a:t>CSU</a:t>
            </a:r>
          </a:p>
          <a:p>
            <a:pPr lvl="1"/>
            <a:r>
              <a:rPr lang="en-US" sz="1400" dirty="0"/>
              <a:t>Jim Dotson</a:t>
            </a:r>
          </a:p>
          <a:p>
            <a:pPr lvl="1"/>
            <a:r>
              <a:rPr lang="en-US" sz="1400" dirty="0"/>
              <a:t>Matt Flick</a:t>
            </a:r>
          </a:p>
          <a:p>
            <a:pPr lvl="1"/>
            <a:r>
              <a:rPr lang="en-US" sz="1400" dirty="0"/>
              <a:t>Andrea Leland</a:t>
            </a:r>
          </a:p>
          <a:p>
            <a:pPr lvl="1"/>
            <a:r>
              <a:rPr lang="en-US" sz="1400" dirty="0"/>
              <a:t>Tony </a:t>
            </a:r>
            <a:r>
              <a:rPr lang="en-US" sz="1400" dirty="0" err="1"/>
              <a:t>Maciejewski</a:t>
            </a:r>
            <a:endParaRPr lang="en-US" sz="1400" dirty="0"/>
          </a:p>
          <a:p>
            <a:pPr lvl="1"/>
            <a:r>
              <a:rPr lang="en-US" sz="1400" dirty="0"/>
              <a:t>Jason </a:t>
            </a:r>
            <a:r>
              <a:rPr lang="en-US" sz="1400" dirty="0" err="1"/>
              <a:t>Rohein</a:t>
            </a:r>
            <a:endParaRPr lang="en-US" sz="1400" dirty="0"/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DC480223-BFC3-41E9-8BFD-DBC72952DC2B}"/>
              </a:ext>
            </a:extLst>
          </p:cNvPr>
          <p:cNvSpPr txBox="1">
            <a:spLocks/>
          </p:cNvSpPr>
          <p:nvPr/>
        </p:nvSpPr>
        <p:spPr>
          <a:xfrm>
            <a:off x="6537240" y="1264921"/>
            <a:ext cx="2501727" cy="2395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Char char="▸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Char char="-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Char char="o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/>
              <a:t>Sponsors-</a:t>
            </a:r>
          </a:p>
          <a:p>
            <a:pPr lvl="1"/>
            <a:r>
              <a:rPr lang="en-US" sz="1300" dirty="0"/>
              <a:t>Black Hills Sub-Section</a:t>
            </a:r>
          </a:p>
          <a:p>
            <a:pPr lvl="1"/>
            <a:r>
              <a:rPr lang="en-US" sz="1300" dirty="0"/>
              <a:t>Denver Section</a:t>
            </a:r>
          </a:p>
          <a:p>
            <a:pPr lvl="1"/>
            <a:r>
              <a:rPr lang="en-US" sz="1300" dirty="0"/>
              <a:t>High Plains Section</a:t>
            </a:r>
          </a:p>
          <a:p>
            <a:pPr lvl="1"/>
            <a:r>
              <a:rPr lang="en-US" sz="1300" dirty="0"/>
              <a:t>Pikes Peak Section</a:t>
            </a:r>
          </a:p>
          <a:p>
            <a:pPr lvl="1"/>
            <a:r>
              <a:rPr lang="en-US" sz="1300" dirty="0"/>
              <a:t>IEEE-USA</a:t>
            </a:r>
          </a:p>
          <a:p>
            <a:pPr lvl="1"/>
            <a:r>
              <a:rPr lang="en-US" sz="1300" dirty="0"/>
              <a:t>Region 5 PACE</a:t>
            </a:r>
          </a:p>
          <a:p>
            <a:pPr lvl="1"/>
            <a:r>
              <a:rPr lang="en-US" sz="1300" dirty="0"/>
              <a:t>Region 5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0585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325F5-BC31-4E9E-AE23-5CA6222E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Meredith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E246E-79A5-497F-A54F-A0E4134BB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18984" y="1128027"/>
            <a:ext cx="3886200" cy="28444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John Meredith passed away on Wednesday morning after a short illness. He was 77 years old.</a:t>
            </a:r>
          </a:p>
          <a:p>
            <a:pPr marL="0" indent="0">
              <a:buNone/>
            </a:pPr>
            <a:r>
              <a:rPr lang="en-US" dirty="0"/>
              <a:t>He was a huge supporter of IEEE and an active volunteer and officer. Many of us thought of him as “Mr. IEEE”</a:t>
            </a:r>
          </a:p>
          <a:p>
            <a:pPr marL="0" indent="0">
              <a:buNone/>
            </a:pPr>
            <a:r>
              <a:rPr lang="en-US" dirty="0"/>
              <a:t>John's wife of 49 years said he was so interested in the Presidents Forum that he insisted she bring a laptop to the hospital.</a:t>
            </a:r>
          </a:p>
          <a:p>
            <a:pPr marL="0" indent="0">
              <a:buNone/>
            </a:pPr>
            <a:r>
              <a:rPr lang="en-US" dirty="0"/>
              <a:t>John’s influence, kindness and intellect will be greatly missed.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4B892-FC46-4802-BA94-2F809BD3385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Image result for john meredith">
            <a:extLst>
              <a:ext uri="{FF2B5EF4-FFF2-40B4-BE49-F238E27FC236}">
                <a16:creationId xmlns:a16="http://schemas.microsoft.com/office/drawing/2014/main" id="{AA2D6BCD-C4FD-4139-9BC2-A68C413E88C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80" y="1128027"/>
            <a:ext cx="1725312" cy="258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38498D-71B4-48C2-9814-0131BA6E1D22}"/>
              </a:ext>
            </a:extLst>
          </p:cNvPr>
          <p:cNvSpPr txBox="1"/>
          <p:nvPr/>
        </p:nvSpPr>
        <p:spPr>
          <a:xfrm>
            <a:off x="2168612" y="4170405"/>
            <a:ext cx="5097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</a:t>
            </a:r>
            <a:r>
              <a:rPr lang="en-US" i="1" dirty="0"/>
              <a:t>We would like to dedicated this event to John</a:t>
            </a:r>
            <a:r>
              <a:rPr lang="en-US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758910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F9021-689D-4898-878A-2D509A791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Announcements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7AF3F23-BCC6-4B56-A7A2-39340300DD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1363291"/>
            <a:ext cx="3886200" cy="64003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E83BE-C426-4C0A-BBA9-476B1C9B58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650" y="1507411"/>
            <a:ext cx="3886200" cy="2844404"/>
          </a:xfrm>
        </p:spPr>
        <p:txBody>
          <a:bodyPr>
            <a:normAutofit/>
          </a:bodyPr>
          <a:lstStyle/>
          <a:p>
            <a:r>
              <a:rPr lang="en-US" dirty="0"/>
              <a:t>IEEE Foundation Fund Drive</a:t>
            </a:r>
          </a:p>
          <a:p>
            <a:pPr marL="0" indent="0">
              <a:buNone/>
            </a:pPr>
            <a:r>
              <a:rPr lang="en-US" sz="1200" cap="all" dirty="0"/>
              <a:t>            TRANSFORMING LIVES THROUGH THE POWER OF 	TECHNOLOGY AND EDUCATION</a:t>
            </a:r>
          </a:p>
          <a:p>
            <a:endParaRPr lang="en-US" dirty="0"/>
          </a:p>
          <a:p>
            <a:r>
              <a:rPr lang="en-US" dirty="0"/>
              <a:t>IEEE President-Elect, 2019</a:t>
            </a:r>
          </a:p>
          <a:p>
            <a:endParaRPr lang="en-US" dirty="0"/>
          </a:p>
          <a:p>
            <a:r>
              <a:rPr lang="en-US" dirty="0"/>
              <a:t>IEEE-USA President-Elect,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E12761-C29B-4023-95C8-1470C48A585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4371B7-9FF8-4360-A810-2EA39A2B13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Important happenings at IEEE</a:t>
            </a:r>
          </a:p>
        </p:txBody>
      </p:sp>
    </p:spTree>
    <p:extLst>
      <p:ext uri="{BB962C8B-B14F-4D97-AF65-F5344CB8AC3E}">
        <p14:creationId xmlns:p14="http://schemas.microsoft.com/office/powerpoint/2010/main" val="4250067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96595-0C18-4AFE-BF7E-9A4BC607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Tonight’s Schedule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07322-E7FD-44C1-9C89-2B11192740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649" y="1369219"/>
            <a:ext cx="7780123" cy="28444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4:30-6:00 pm    Reception</a:t>
            </a:r>
          </a:p>
          <a:p>
            <a:r>
              <a:rPr lang="en-US" dirty="0"/>
              <a:t>4:30- 8:30 pm    Bar Service  </a:t>
            </a:r>
            <a:r>
              <a:rPr lang="en-US" dirty="0" err="1"/>
              <a:t>Mindock</a:t>
            </a:r>
            <a:r>
              <a:rPr lang="en-US" dirty="0"/>
              <a:t> Hall</a:t>
            </a:r>
          </a:p>
          <a:p>
            <a:r>
              <a:rPr lang="en-US" dirty="0"/>
              <a:t>		  Soft Drinks and Water are Free, Well Liquor $6, Wine by Glass-$6, Beer-$6</a:t>
            </a:r>
          </a:p>
          <a:p>
            <a:r>
              <a:rPr lang="en-US" dirty="0"/>
              <a:t>4:30-7:30 pm     Appetizers   </a:t>
            </a:r>
            <a:r>
              <a:rPr lang="en-US" dirty="0" err="1"/>
              <a:t>Mindock</a:t>
            </a:r>
            <a:r>
              <a:rPr lang="en-US" dirty="0"/>
              <a:t> Hall</a:t>
            </a:r>
          </a:p>
          <a:p>
            <a:r>
              <a:rPr lang="en-US" dirty="0"/>
              <a:t>	              Vegetarian Dishes are available</a:t>
            </a:r>
          </a:p>
          <a:p>
            <a:r>
              <a:rPr lang="en-US" dirty="0"/>
              <a:t>6:00-6:15 pm   Welcome and Credits</a:t>
            </a:r>
          </a:p>
          <a:p>
            <a:r>
              <a:rPr lang="en-US" dirty="0"/>
              <a:t>6:15-7:00 pm   Presentations</a:t>
            </a:r>
          </a:p>
          <a:p>
            <a:r>
              <a:rPr lang="en-US" dirty="0"/>
              <a:t>7:00-7:05 pm   Break   During the break a video of CSU and the </a:t>
            </a:r>
            <a:r>
              <a:rPr lang="en-US" dirty="0" err="1"/>
              <a:t>EiR</a:t>
            </a:r>
            <a:r>
              <a:rPr lang="en-US" dirty="0"/>
              <a:t> Program will be broadcast</a:t>
            </a:r>
          </a:p>
          <a:p>
            <a:r>
              <a:rPr lang="en-US" dirty="0"/>
              <a:t>7:05-9:00 pm    Questions and Answer Session</a:t>
            </a:r>
          </a:p>
          <a:p>
            <a:r>
              <a:rPr lang="en-US" dirty="0"/>
              <a:t>9:00 pm             Sign Off-Closing Comments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1CC0E-2423-4E38-813B-938286A437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161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DCI-113_Branded_PPT_Template_B_Final_FullScreen" id="{42F2A728-38A7-F741-8697-F23A46403293}" vid="{291ADA43-C1E7-0449-827C-A2959B3E2C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16-DCI-113_Branded_PPT_Template_B_Final_FullScreen</Template>
  <TotalTime>397</TotalTime>
  <Words>233</Words>
  <Application>Microsoft Office PowerPoint</Application>
  <PresentationFormat>On-screen Show (16:9)</PresentationFormat>
  <Paragraphs>69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Courier New</vt:lpstr>
      <vt:lpstr>LucidaGrande</vt:lpstr>
      <vt:lpstr>Wingdings</vt:lpstr>
      <vt:lpstr>Theme 1</vt:lpstr>
      <vt:lpstr>IEEE Presidents Forum</vt:lpstr>
      <vt:lpstr>People</vt:lpstr>
      <vt:lpstr>John Meredith</vt:lpstr>
      <vt:lpstr>Additional Announcements</vt:lpstr>
      <vt:lpstr>Tonight’s 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RICHARD TOFTNESS</cp:lastModifiedBy>
  <cp:revision>26</cp:revision>
  <dcterms:created xsi:type="dcterms:W3CDTF">2016-10-24T19:40:55Z</dcterms:created>
  <dcterms:modified xsi:type="dcterms:W3CDTF">2018-09-27T02:58:56Z</dcterms:modified>
</cp:coreProperties>
</file>