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65" r:id="rId3"/>
  </p:sldMasterIdLst>
  <p:notesMasterIdLst>
    <p:notesMasterId r:id="rId25"/>
  </p:notesMasterIdLst>
  <p:handoutMasterIdLst>
    <p:handoutMasterId r:id="rId26"/>
  </p:handoutMasterIdLst>
  <p:sldIdLst>
    <p:sldId id="763" r:id="rId4"/>
    <p:sldId id="764" r:id="rId5"/>
    <p:sldId id="772" r:id="rId6"/>
    <p:sldId id="776" r:id="rId7"/>
    <p:sldId id="777" r:id="rId8"/>
    <p:sldId id="778" r:id="rId9"/>
    <p:sldId id="779" r:id="rId10"/>
    <p:sldId id="786" r:id="rId11"/>
    <p:sldId id="767" r:id="rId12"/>
    <p:sldId id="787" r:id="rId13"/>
    <p:sldId id="770" r:id="rId14"/>
    <p:sldId id="771" r:id="rId15"/>
    <p:sldId id="775" r:id="rId16"/>
    <p:sldId id="773" r:id="rId17"/>
    <p:sldId id="774" r:id="rId18"/>
    <p:sldId id="780" r:id="rId19"/>
    <p:sldId id="781" r:id="rId20"/>
    <p:sldId id="782" r:id="rId21"/>
    <p:sldId id="788" r:id="rId22"/>
    <p:sldId id="783" r:id="rId23"/>
    <p:sldId id="76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18181A"/>
    <a:srgbClr val="000000"/>
    <a:srgbClr val="F7F7F7"/>
    <a:srgbClr val="FBFBFB"/>
    <a:srgbClr val="212121"/>
    <a:srgbClr val="8A8E8C"/>
    <a:srgbClr val="909492"/>
    <a:srgbClr val="888C8A"/>
    <a:srgbClr val="6B6C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11" autoAdjust="0"/>
    <p:restoredTop sz="94280" autoAdjust="0"/>
  </p:normalViewPr>
  <p:slideViewPr>
    <p:cSldViewPr snapToGrid="0">
      <p:cViewPr varScale="1">
        <p:scale>
          <a:sx n="119" d="100"/>
          <a:sy n="119" d="100"/>
        </p:scale>
        <p:origin x="738" y="132"/>
      </p:cViewPr>
      <p:guideLst>
        <p:guide orient="horz" pos="2160"/>
        <p:guide pos="3840"/>
      </p:guideLst>
    </p:cSldViewPr>
  </p:slideViewPr>
  <p:outlineViewPr>
    <p:cViewPr>
      <p:scale>
        <a:sx n="33" d="100"/>
        <a:sy n="33" d="100"/>
      </p:scale>
      <p:origin x="0" y="-2886"/>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FB9BDB-95D9-4857-B107-7CA83FED9C4C}" type="datetimeFigureOut">
              <a:rPr lang="en-US" smtClean="0"/>
              <a:t>4/13/2017</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49AEE0-9749-4BD7-B7FC-12554BAF88D3}" type="slidenum">
              <a:rPr lang="en-US" smtClean="0"/>
              <a:t>‹#›</a:t>
            </a:fld>
            <a:endParaRPr lang="en-US" dirty="0"/>
          </a:p>
        </p:txBody>
      </p:sp>
    </p:spTree>
    <p:extLst>
      <p:ext uri="{BB962C8B-B14F-4D97-AF65-F5344CB8AC3E}">
        <p14:creationId xmlns:p14="http://schemas.microsoft.com/office/powerpoint/2010/main" val="3822774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C12165-92D0-463B-A3E4-FB6AF2C56D63}" type="datetimeFigureOut">
              <a:rPr lang="en-US" smtClean="0"/>
              <a:t>4/13/2017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E9658-764D-4605-ACCA-88351D05C8F1}" type="slidenum">
              <a:rPr lang="en-US" smtClean="0"/>
              <a:t>‹#›</a:t>
            </a:fld>
            <a:endParaRPr lang="en-US" dirty="0"/>
          </a:p>
        </p:txBody>
      </p:sp>
    </p:spTree>
    <p:extLst>
      <p:ext uri="{BB962C8B-B14F-4D97-AF65-F5344CB8AC3E}">
        <p14:creationId xmlns:p14="http://schemas.microsoft.com/office/powerpoint/2010/main" val="3687597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Drawing 1: ACL tear w/o treatment</a:t>
            </a:r>
          </a:p>
          <a:p>
            <a:r>
              <a:rPr lang="en-US" dirty="0"/>
              <a:t>2:</a:t>
            </a:r>
            <a:r>
              <a:rPr lang="en-US" baseline="0" dirty="0"/>
              <a:t> Traditional ACL reconstruction with graft tendon</a:t>
            </a:r>
          </a:p>
          <a:p>
            <a:r>
              <a:rPr lang="en-US" baseline="0" dirty="0"/>
              <a:t>3: BEAR – ACL heals with stitches and a sponge</a:t>
            </a:r>
            <a:endParaRPr lang="en-US" dirty="0"/>
          </a:p>
        </p:txBody>
      </p:sp>
      <p:sp>
        <p:nvSpPr>
          <p:cNvPr id="4" name="Slide Number Placeholder 3"/>
          <p:cNvSpPr>
            <a:spLocks noGrp="1"/>
          </p:cNvSpPr>
          <p:nvPr>
            <p:ph type="sldNum" sz="quarter" idx="10"/>
          </p:nvPr>
        </p:nvSpPr>
        <p:spPr/>
        <p:txBody>
          <a:bodyPr/>
          <a:lstStyle/>
          <a:p>
            <a:fld id="{3FDE9658-764D-4605-ACCA-88351D05C8F1}" type="slidenum">
              <a:rPr lang="en-US" smtClean="0"/>
              <a:t>6</a:t>
            </a:fld>
            <a:endParaRPr lang="en-US" dirty="0"/>
          </a:p>
        </p:txBody>
      </p:sp>
    </p:spTree>
    <p:extLst>
      <p:ext uri="{BB962C8B-B14F-4D97-AF65-F5344CB8AC3E}">
        <p14:creationId xmlns:p14="http://schemas.microsoft.com/office/powerpoint/2010/main" val="1642761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NEXT? Artificial</a:t>
            </a:r>
            <a:r>
              <a:rPr lang="en-US" baseline="0" dirty="0"/>
              <a:t> Intelligence to map chemical libraries for drug compounds that may be beneficial for player-specific injuries and illnesses. </a:t>
            </a:r>
          </a:p>
          <a:p>
            <a:endParaRPr lang="en-US" baseline="0" dirty="0"/>
          </a:p>
          <a:p>
            <a:r>
              <a:rPr lang="en-US" baseline="0" dirty="0"/>
              <a:t>A public RFA to fund early stage treatments for concussion, PCS and long term neurodegenerative diseases.</a:t>
            </a:r>
            <a:endParaRPr lang="en-US" dirty="0"/>
          </a:p>
        </p:txBody>
      </p:sp>
      <p:sp>
        <p:nvSpPr>
          <p:cNvPr id="4" name="Slide Number Placeholder 3"/>
          <p:cNvSpPr>
            <a:spLocks noGrp="1"/>
          </p:cNvSpPr>
          <p:nvPr>
            <p:ph type="sldNum" sz="quarter" idx="10"/>
          </p:nvPr>
        </p:nvSpPr>
        <p:spPr/>
        <p:txBody>
          <a:bodyPr/>
          <a:lstStyle/>
          <a:p>
            <a:fld id="{3FDE9658-764D-4605-ACCA-88351D05C8F1}" type="slidenum">
              <a:rPr lang="en-US" smtClean="0"/>
              <a:t>7</a:t>
            </a:fld>
            <a:endParaRPr lang="en-US" dirty="0"/>
          </a:p>
        </p:txBody>
      </p:sp>
    </p:spTree>
    <p:extLst>
      <p:ext uri="{BB962C8B-B14F-4D97-AF65-F5344CB8AC3E}">
        <p14:creationId xmlns:p14="http://schemas.microsoft.com/office/powerpoint/2010/main" val="4211780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 it down.</a:t>
            </a:r>
            <a:r>
              <a:rPr lang="en-US" baseline="0" dirty="0"/>
              <a:t> Sign or symptom of concussion reported by player or exhibited – LOCKER ROOM EXAMINATION</a:t>
            </a:r>
          </a:p>
          <a:p>
            <a:r>
              <a:rPr lang="en-US" baseline="0" dirty="0"/>
              <a:t>If occurance of concussion is unclear, but one of our “TRIGGERS” raises a concern – then focused neurological examination on the sideline to determine if a full locker room examination is necessary. The UNC is co-piloting in every aspect of the examination.</a:t>
            </a:r>
            <a:endParaRPr lang="en-US" dirty="0"/>
          </a:p>
        </p:txBody>
      </p:sp>
      <p:sp>
        <p:nvSpPr>
          <p:cNvPr id="4" name="Slide Number Placeholder 3"/>
          <p:cNvSpPr>
            <a:spLocks noGrp="1"/>
          </p:cNvSpPr>
          <p:nvPr>
            <p:ph type="sldNum" sz="quarter" idx="10"/>
          </p:nvPr>
        </p:nvSpPr>
        <p:spPr/>
        <p:txBody>
          <a:bodyPr/>
          <a:lstStyle/>
          <a:p>
            <a:fld id="{3FDE9658-764D-4605-ACCA-88351D05C8F1}" type="slidenum">
              <a:rPr lang="en-US" smtClean="0"/>
              <a:t>9</a:t>
            </a:fld>
            <a:endParaRPr lang="en-US" dirty="0"/>
          </a:p>
        </p:txBody>
      </p:sp>
    </p:spTree>
    <p:extLst>
      <p:ext uri="{BB962C8B-B14F-4D97-AF65-F5344CB8AC3E}">
        <p14:creationId xmlns:p14="http://schemas.microsoft.com/office/powerpoint/2010/main" val="3006195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CBA states NFL may require players to wear non-obtrusive sensors for purposes of monitoring performance but if used in connection</a:t>
            </a:r>
            <a:r>
              <a:rPr lang="en-US" baseline="0" dirty="0"/>
              <a:t> with Health or Medical requires NFLPA approval. </a:t>
            </a:r>
          </a:p>
          <a:p>
            <a:endParaRPr lang="en-US" baseline="0" dirty="0"/>
          </a:p>
          <a:p>
            <a:r>
              <a:rPr lang="en-US" dirty="0"/>
              <a:t>If you know your players’ team is using sensors don’t</a:t>
            </a:r>
            <a:r>
              <a:rPr lang="en-US" baseline="0" dirty="0"/>
              <a:t> hesitate to let us know. </a:t>
            </a:r>
            <a:endParaRPr lang="en-US" dirty="0"/>
          </a:p>
        </p:txBody>
      </p:sp>
      <p:sp>
        <p:nvSpPr>
          <p:cNvPr id="4" name="Slide Number Placeholder 3"/>
          <p:cNvSpPr>
            <a:spLocks noGrp="1"/>
          </p:cNvSpPr>
          <p:nvPr>
            <p:ph type="sldNum" sz="quarter" idx="10"/>
          </p:nvPr>
        </p:nvSpPr>
        <p:spPr/>
        <p:txBody>
          <a:bodyPr/>
          <a:lstStyle/>
          <a:p>
            <a:fld id="{3FDE9658-764D-4605-ACCA-88351D05C8F1}" type="slidenum">
              <a:rPr lang="en-US" smtClean="0"/>
              <a:t>13</a:t>
            </a:fld>
            <a:endParaRPr lang="en-US" dirty="0"/>
          </a:p>
        </p:txBody>
      </p:sp>
    </p:spTree>
    <p:extLst>
      <p:ext uri="{BB962C8B-B14F-4D97-AF65-F5344CB8AC3E}">
        <p14:creationId xmlns:p14="http://schemas.microsoft.com/office/powerpoint/2010/main" val="202164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*Lower Teir Agreements, no merging with EMR, limitations on longitudinal usage</a:t>
            </a:r>
            <a:endParaRPr lang="en-US" dirty="0"/>
          </a:p>
        </p:txBody>
      </p:sp>
      <p:sp>
        <p:nvSpPr>
          <p:cNvPr id="4" name="Slide Number Placeholder 3"/>
          <p:cNvSpPr>
            <a:spLocks noGrp="1"/>
          </p:cNvSpPr>
          <p:nvPr>
            <p:ph type="sldNum" sz="quarter" idx="10"/>
          </p:nvPr>
        </p:nvSpPr>
        <p:spPr/>
        <p:txBody>
          <a:bodyPr/>
          <a:lstStyle/>
          <a:p>
            <a:fld id="{3FDE9658-764D-4605-ACCA-88351D05C8F1}" type="slidenum">
              <a:rPr lang="en-US" smtClean="0"/>
              <a:t>14</a:t>
            </a:fld>
            <a:endParaRPr lang="en-US" dirty="0"/>
          </a:p>
        </p:txBody>
      </p:sp>
    </p:spTree>
    <p:extLst>
      <p:ext uri="{BB962C8B-B14F-4D97-AF65-F5344CB8AC3E}">
        <p14:creationId xmlns:p14="http://schemas.microsoft.com/office/powerpoint/2010/main" val="1626374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4648200"/>
          </a:xfrm>
          <a:prstGeom prst="rect">
            <a:avLst/>
          </a:prstGeom>
        </p:spPr>
      </p:pic>
      <p:grpSp>
        <p:nvGrpSpPr>
          <p:cNvPr id="19" name="Group 18"/>
          <p:cNvGrpSpPr/>
          <p:nvPr userDrawn="1"/>
        </p:nvGrpSpPr>
        <p:grpSpPr>
          <a:xfrm>
            <a:off x="5564744" y="5826443"/>
            <a:ext cx="1062512" cy="124398"/>
            <a:chOff x="4941093" y="5102543"/>
            <a:chExt cx="1062512" cy="124398"/>
          </a:xfrm>
        </p:grpSpPr>
        <p:sp>
          <p:nvSpPr>
            <p:cNvPr id="20" name="Flowchart: Connector 5"/>
            <p:cNvSpPr/>
            <p:nvPr/>
          </p:nvSpPr>
          <p:spPr>
            <a:xfrm>
              <a:off x="4941093"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lowchart: Connector 6"/>
            <p:cNvSpPr/>
            <p:nvPr/>
          </p:nvSpPr>
          <p:spPr>
            <a:xfrm>
              <a:off x="5054070"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lowchart: Connector 7"/>
            <p:cNvSpPr/>
            <p:nvPr/>
          </p:nvSpPr>
          <p:spPr>
            <a:xfrm>
              <a:off x="5167047"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lowchart: Connector 8"/>
            <p:cNvSpPr/>
            <p:nvPr/>
          </p:nvSpPr>
          <p:spPr>
            <a:xfrm>
              <a:off x="5280024"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lowchart: Connector 9"/>
            <p:cNvSpPr/>
            <p:nvPr/>
          </p:nvSpPr>
          <p:spPr>
            <a:xfrm>
              <a:off x="5393001"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lowchart: Connector 10"/>
            <p:cNvSpPr/>
            <p:nvPr/>
          </p:nvSpPr>
          <p:spPr>
            <a:xfrm>
              <a:off x="5505978"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lowchart: Connector 11"/>
            <p:cNvSpPr/>
            <p:nvPr/>
          </p:nvSpPr>
          <p:spPr>
            <a:xfrm>
              <a:off x="5618955"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lowchart: Connector 12"/>
            <p:cNvSpPr/>
            <p:nvPr/>
          </p:nvSpPr>
          <p:spPr>
            <a:xfrm>
              <a:off x="5731932"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lowchart: Connector 13"/>
            <p:cNvSpPr/>
            <p:nvPr/>
          </p:nvSpPr>
          <p:spPr>
            <a:xfrm>
              <a:off x="5844909"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lowchart: Connector 14"/>
            <p:cNvSpPr/>
            <p:nvPr/>
          </p:nvSpPr>
          <p:spPr>
            <a:xfrm>
              <a:off x="5957886"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lowchart: Connector 15"/>
            <p:cNvSpPr/>
            <p:nvPr/>
          </p:nvSpPr>
          <p:spPr>
            <a:xfrm>
              <a:off x="4941093"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lowchart: Connector 16"/>
            <p:cNvSpPr/>
            <p:nvPr/>
          </p:nvSpPr>
          <p:spPr>
            <a:xfrm>
              <a:off x="5054070"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lowchart: Connector 17"/>
            <p:cNvSpPr/>
            <p:nvPr/>
          </p:nvSpPr>
          <p:spPr>
            <a:xfrm>
              <a:off x="5167047"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lowchart: Connector 18"/>
            <p:cNvSpPr/>
            <p:nvPr/>
          </p:nvSpPr>
          <p:spPr>
            <a:xfrm>
              <a:off x="5280024"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lowchart: Connector 19"/>
            <p:cNvSpPr/>
            <p:nvPr/>
          </p:nvSpPr>
          <p:spPr>
            <a:xfrm>
              <a:off x="5393001"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lowchart: Connector 20"/>
            <p:cNvSpPr/>
            <p:nvPr/>
          </p:nvSpPr>
          <p:spPr>
            <a:xfrm>
              <a:off x="5505978"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lowchart: Connector 21"/>
            <p:cNvSpPr/>
            <p:nvPr/>
          </p:nvSpPr>
          <p:spPr>
            <a:xfrm>
              <a:off x="5618955"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lowchart: Connector 22"/>
            <p:cNvSpPr/>
            <p:nvPr/>
          </p:nvSpPr>
          <p:spPr>
            <a:xfrm>
              <a:off x="5731932"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lowchart: Connector 23"/>
            <p:cNvSpPr/>
            <p:nvPr/>
          </p:nvSpPr>
          <p:spPr>
            <a:xfrm>
              <a:off x="5844909"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lowchart: Connector 24"/>
            <p:cNvSpPr/>
            <p:nvPr/>
          </p:nvSpPr>
          <p:spPr>
            <a:xfrm>
              <a:off x="5957886"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0" name="Picture 39"/>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4648199"/>
          </a:xfrm>
          <a:prstGeom prst="rect">
            <a:avLst/>
          </a:prstGeom>
        </p:spPr>
      </p:pic>
      <p:pic>
        <p:nvPicPr>
          <p:cNvPr id="41" name="Picture 40" descr="NFLPA_for_white_bg.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371600" y="5088222"/>
            <a:ext cx="939800" cy="1145954"/>
          </a:xfrm>
          <a:prstGeom prst="rect">
            <a:avLst/>
          </a:prstGeom>
        </p:spPr>
      </p:pic>
    </p:spTree>
    <p:extLst>
      <p:ext uri="{BB962C8B-B14F-4D97-AF65-F5344CB8AC3E}">
        <p14:creationId xmlns:p14="http://schemas.microsoft.com/office/powerpoint/2010/main" val="416156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120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20480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userDrawn="1"/>
        </p:nvGrpSpPr>
        <p:grpSpPr>
          <a:xfrm>
            <a:off x="5564744" y="5826443"/>
            <a:ext cx="1062512" cy="124398"/>
            <a:chOff x="4941093" y="5102543"/>
            <a:chExt cx="1062512" cy="124398"/>
          </a:xfrm>
        </p:grpSpPr>
        <p:sp>
          <p:nvSpPr>
            <p:cNvPr id="8" name="Flowchart: Connector 5"/>
            <p:cNvSpPr/>
            <p:nvPr/>
          </p:nvSpPr>
          <p:spPr>
            <a:xfrm>
              <a:off x="4941093"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6"/>
            <p:cNvSpPr/>
            <p:nvPr/>
          </p:nvSpPr>
          <p:spPr>
            <a:xfrm>
              <a:off x="5054070"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7"/>
            <p:cNvSpPr/>
            <p:nvPr/>
          </p:nvSpPr>
          <p:spPr>
            <a:xfrm>
              <a:off x="5167047"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8"/>
            <p:cNvSpPr/>
            <p:nvPr/>
          </p:nvSpPr>
          <p:spPr>
            <a:xfrm>
              <a:off x="5280024"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9"/>
            <p:cNvSpPr/>
            <p:nvPr/>
          </p:nvSpPr>
          <p:spPr>
            <a:xfrm>
              <a:off x="5393001"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10"/>
            <p:cNvSpPr/>
            <p:nvPr/>
          </p:nvSpPr>
          <p:spPr>
            <a:xfrm>
              <a:off x="5505978"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11"/>
            <p:cNvSpPr/>
            <p:nvPr/>
          </p:nvSpPr>
          <p:spPr>
            <a:xfrm>
              <a:off x="5618955"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12"/>
            <p:cNvSpPr/>
            <p:nvPr/>
          </p:nvSpPr>
          <p:spPr>
            <a:xfrm>
              <a:off x="5731932"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13"/>
            <p:cNvSpPr/>
            <p:nvPr/>
          </p:nvSpPr>
          <p:spPr>
            <a:xfrm>
              <a:off x="5844909"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lowchart: Connector 14"/>
            <p:cNvSpPr/>
            <p:nvPr/>
          </p:nvSpPr>
          <p:spPr>
            <a:xfrm>
              <a:off x="5957886" y="51025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lowchart: Connector 15"/>
            <p:cNvSpPr/>
            <p:nvPr/>
          </p:nvSpPr>
          <p:spPr>
            <a:xfrm>
              <a:off x="4941093"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lowchart: Connector 16"/>
            <p:cNvSpPr/>
            <p:nvPr/>
          </p:nvSpPr>
          <p:spPr>
            <a:xfrm>
              <a:off x="5054070"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lowchart: Connector 17"/>
            <p:cNvSpPr/>
            <p:nvPr/>
          </p:nvSpPr>
          <p:spPr>
            <a:xfrm>
              <a:off x="5167047"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lowchart: Connector 18"/>
            <p:cNvSpPr/>
            <p:nvPr/>
          </p:nvSpPr>
          <p:spPr>
            <a:xfrm>
              <a:off x="5280024"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lowchart: Connector 19"/>
            <p:cNvSpPr/>
            <p:nvPr/>
          </p:nvSpPr>
          <p:spPr>
            <a:xfrm>
              <a:off x="5393001"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lowchart: Connector 20"/>
            <p:cNvSpPr/>
            <p:nvPr/>
          </p:nvSpPr>
          <p:spPr>
            <a:xfrm>
              <a:off x="5505978"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lowchart: Connector 21"/>
            <p:cNvSpPr/>
            <p:nvPr/>
          </p:nvSpPr>
          <p:spPr>
            <a:xfrm>
              <a:off x="5618955"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lowchart: Connector 22"/>
            <p:cNvSpPr/>
            <p:nvPr/>
          </p:nvSpPr>
          <p:spPr>
            <a:xfrm>
              <a:off x="5731932"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lowchart: Connector 23"/>
            <p:cNvSpPr/>
            <p:nvPr/>
          </p:nvSpPr>
          <p:spPr>
            <a:xfrm>
              <a:off x="5844909"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lowchart: Connector 24"/>
            <p:cNvSpPr/>
            <p:nvPr/>
          </p:nvSpPr>
          <p:spPr>
            <a:xfrm>
              <a:off x="5957886" y="5181222"/>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8" name="Picture 2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4648199"/>
          </a:xfrm>
          <a:prstGeom prst="rect">
            <a:avLst/>
          </a:prstGeom>
        </p:spPr>
      </p:pic>
      <p:pic>
        <p:nvPicPr>
          <p:cNvPr id="29" name="Picture 28" descr="NFLPA_for_white_bg.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371600" y="5088222"/>
            <a:ext cx="939800" cy="1145954"/>
          </a:xfrm>
          <a:prstGeom prst="rect">
            <a:avLst/>
          </a:prstGeom>
        </p:spPr>
      </p:pic>
    </p:spTree>
    <p:extLst>
      <p:ext uri="{BB962C8B-B14F-4D97-AF65-F5344CB8AC3E}">
        <p14:creationId xmlns:p14="http://schemas.microsoft.com/office/powerpoint/2010/main" val="4194997113"/>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4648200"/>
          </a:xfrm>
          <a:prstGeom prst="rect">
            <a:avLst/>
          </a:prstGeom>
        </p:spPr>
      </p:pic>
      <p:pic>
        <p:nvPicPr>
          <p:cNvPr id="8" name="Picture 7" descr="NFLPA_for_white_bg.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59228" y="5838390"/>
            <a:ext cx="538843" cy="657043"/>
          </a:xfrm>
          <a:prstGeom prst="rect">
            <a:avLst/>
          </a:prstGeom>
        </p:spPr>
      </p:pic>
    </p:spTree>
    <p:extLst>
      <p:ext uri="{BB962C8B-B14F-4D97-AF65-F5344CB8AC3E}">
        <p14:creationId xmlns:p14="http://schemas.microsoft.com/office/powerpoint/2010/main" val="966613251"/>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56669" y="0"/>
            <a:ext cx="15240000" cy="6858000"/>
          </a:xfrm>
          <a:prstGeom prst="rect">
            <a:avLst/>
          </a:prstGeom>
        </p:spPr>
      </p:pic>
      <p:sp>
        <p:nvSpPr>
          <p:cNvPr id="8" name="Rectangle 7"/>
          <p:cNvSpPr/>
          <p:nvPr userDrawn="1"/>
        </p:nvSpPr>
        <p:spPr>
          <a:xfrm>
            <a:off x="7000776" y="0"/>
            <a:ext cx="6649897" cy="70376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noFill/>
            </a:endParaRPr>
          </a:p>
        </p:txBody>
      </p:sp>
      <p:sp>
        <p:nvSpPr>
          <p:cNvPr id="9" name="TextBox 8"/>
          <p:cNvSpPr txBox="1"/>
          <p:nvPr userDrawn="1"/>
        </p:nvSpPr>
        <p:spPr>
          <a:xfrm>
            <a:off x="3298368" y="533851"/>
            <a:ext cx="8893632" cy="769441"/>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b="1" i="0" u="sng" dirty="0">
                <a:solidFill>
                  <a:srgbClr val="FF0000"/>
                </a:solidFill>
                <a:latin typeface="Arial Black" charset="0"/>
                <a:ea typeface="Arial Black" charset="0"/>
                <a:cs typeface="Arial Black" charset="0"/>
              </a:rPr>
              <a:t>FOLLOW</a:t>
            </a:r>
            <a:r>
              <a:rPr lang="en-US" sz="4400" b="1" i="0" u="sng" baseline="0" dirty="0">
                <a:solidFill>
                  <a:srgbClr val="FF0000"/>
                </a:solidFill>
                <a:latin typeface="Arial Black" charset="0"/>
                <a:ea typeface="Arial Black" charset="0"/>
                <a:cs typeface="Arial Black" charset="0"/>
              </a:rPr>
              <a:t> US   #NFLPA</a:t>
            </a:r>
          </a:p>
        </p:txBody>
      </p:sp>
      <p:sp>
        <p:nvSpPr>
          <p:cNvPr id="10" name="Chevron 9"/>
          <p:cNvSpPr/>
          <p:nvPr userDrawn="1"/>
        </p:nvSpPr>
        <p:spPr>
          <a:xfrm>
            <a:off x="5330943" y="1916237"/>
            <a:ext cx="187749" cy="352721"/>
          </a:xfrm>
          <a:prstGeom prst="chevron">
            <a:avLst>
              <a:gd name="adj" fmla="val 8360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Chevron 10"/>
          <p:cNvSpPr/>
          <p:nvPr userDrawn="1"/>
        </p:nvSpPr>
        <p:spPr>
          <a:xfrm>
            <a:off x="5217235" y="1947478"/>
            <a:ext cx="154491" cy="290239"/>
          </a:xfrm>
          <a:prstGeom prst="chevron">
            <a:avLst>
              <a:gd name="adj" fmla="val 8360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23308" y="4225372"/>
            <a:ext cx="834485" cy="834875"/>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09782" y="5533894"/>
            <a:ext cx="832615" cy="832615"/>
          </a:xfrm>
          <a:prstGeom prst="rect">
            <a:avLst/>
          </a:prstGeom>
        </p:spPr>
      </p:pic>
      <p:pic>
        <p:nvPicPr>
          <p:cNvPr id="14" name="Picture 1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907773" y="2960185"/>
            <a:ext cx="833702" cy="833702"/>
          </a:xfrm>
          <a:prstGeom prst="rect">
            <a:avLst/>
          </a:prstGeom>
        </p:spPr>
      </p:pic>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812037" y="1673420"/>
            <a:ext cx="1027223" cy="835126"/>
          </a:xfrm>
          <a:prstGeom prst="rect">
            <a:avLst/>
          </a:prstGeom>
        </p:spPr>
      </p:pic>
      <p:sp>
        <p:nvSpPr>
          <p:cNvPr id="16" name="Chevron 15"/>
          <p:cNvSpPr/>
          <p:nvPr userDrawn="1"/>
        </p:nvSpPr>
        <p:spPr>
          <a:xfrm>
            <a:off x="5281957" y="3258350"/>
            <a:ext cx="187749" cy="352721"/>
          </a:xfrm>
          <a:prstGeom prst="chevron">
            <a:avLst>
              <a:gd name="adj" fmla="val 8360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Chevron 16"/>
          <p:cNvSpPr/>
          <p:nvPr userDrawn="1"/>
        </p:nvSpPr>
        <p:spPr>
          <a:xfrm>
            <a:off x="5168249" y="3289591"/>
            <a:ext cx="154491" cy="290239"/>
          </a:xfrm>
          <a:prstGeom prst="chevron">
            <a:avLst>
              <a:gd name="adj" fmla="val 8360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Chevron 17"/>
          <p:cNvSpPr/>
          <p:nvPr userDrawn="1"/>
        </p:nvSpPr>
        <p:spPr>
          <a:xfrm>
            <a:off x="5290160" y="4477484"/>
            <a:ext cx="187749" cy="352721"/>
          </a:xfrm>
          <a:prstGeom prst="chevron">
            <a:avLst>
              <a:gd name="adj" fmla="val 8360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Chevron 18"/>
          <p:cNvSpPr/>
          <p:nvPr userDrawn="1"/>
        </p:nvSpPr>
        <p:spPr>
          <a:xfrm>
            <a:off x="5176452" y="4508725"/>
            <a:ext cx="154491" cy="290239"/>
          </a:xfrm>
          <a:prstGeom prst="chevron">
            <a:avLst>
              <a:gd name="adj" fmla="val 8360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Chevron 19"/>
          <p:cNvSpPr/>
          <p:nvPr userDrawn="1"/>
        </p:nvSpPr>
        <p:spPr>
          <a:xfrm>
            <a:off x="5273753" y="5740632"/>
            <a:ext cx="187749" cy="352721"/>
          </a:xfrm>
          <a:prstGeom prst="chevron">
            <a:avLst>
              <a:gd name="adj" fmla="val 8360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Chevron 20"/>
          <p:cNvSpPr/>
          <p:nvPr userDrawn="1"/>
        </p:nvSpPr>
        <p:spPr>
          <a:xfrm>
            <a:off x="5160045" y="5771873"/>
            <a:ext cx="154491" cy="290239"/>
          </a:xfrm>
          <a:prstGeom prst="chevron">
            <a:avLst>
              <a:gd name="adj" fmla="val 8360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Rectangle 21"/>
          <p:cNvSpPr/>
          <p:nvPr userDrawn="1"/>
        </p:nvSpPr>
        <p:spPr>
          <a:xfrm>
            <a:off x="7146042" y="1737754"/>
            <a:ext cx="1733167" cy="523220"/>
          </a:xfrm>
          <a:prstGeom prst="rect">
            <a:avLst/>
          </a:prstGeom>
        </p:spPr>
        <p:txBody>
          <a:bodyPr wrap="none">
            <a:spAutoFit/>
          </a:bodyPr>
          <a:lstStyle/>
          <a:p>
            <a:pPr algn="ctr"/>
            <a:r>
              <a:rPr lang="en-US" sz="2800" b="1" i="0" dirty="0">
                <a:latin typeface="Arial" charset="0"/>
                <a:ea typeface="Arial" charset="0"/>
                <a:cs typeface="Arial" charset="0"/>
              </a:rPr>
              <a:t>@NFLPA</a:t>
            </a:r>
          </a:p>
        </p:txBody>
      </p:sp>
      <p:sp>
        <p:nvSpPr>
          <p:cNvPr id="23" name="Rectangle 22"/>
          <p:cNvSpPr/>
          <p:nvPr userDrawn="1"/>
        </p:nvSpPr>
        <p:spPr>
          <a:xfrm>
            <a:off x="7260856" y="5717075"/>
            <a:ext cx="4428007" cy="523220"/>
          </a:xfrm>
          <a:prstGeom prst="rect">
            <a:avLst/>
          </a:prstGeom>
        </p:spPr>
        <p:txBody>
          <a:bodyPr wrap="none">
            <a:spAutoFit/>
          </a:bodyPr>
          <a:lstStyle/>
          <a:p>
            <a:pPr algn="ctr"/>
            <a:r>
              <a:rPr lang="en-US" sz="2800" b="1" i="0" dirty="0">
                <a:latin typeface="Arial" charset="0"/>
                <a:ea typeface="Arial" charset="0"/>
                <a:cs typeface="Arial" charset="0"/>
              </a:rPr>
              <a:t>FACEBOOK.COM/NFLPA</a:t>
            </a:r>
          </a:p>
        </p:txBody>
      </p:sp>
      <p:sp>
        <p:nvSpPr>
          <p:cNvPr id="24" name="Rectangle 23"/>
          <p:cNvSpPr/>
          <p:nvPr userDrawn="1"/>
        </p:nvSpPr>
        <p:spPr>
          <a:xfrm>
            <a:off x="7162371" y="3106100"/>
            <a:ext cx="1733167" cy="523220"/>
          </a:xfrm>
          <a:prstGeom prst="rect">
            <a:avLst/>
          </a:prstGeom>
        </p:spPr>
        <p:txBody>
          <a:bodyPr wrap="none">
            <a:spAutoFit/>
          </a:bodyPr>
          <a:lstStyle/>
          <a:p>
            <a:pPr algn="ctr"/>
            <a:r>
              <a:rPr lang="en-US" sz="2800" b="1" i="0" dirty="0">
                <a:latin typeface="Arial" charset="0"/>
                <a:ea typeface="Arial" charset="0"/>
                <a:cs typeface="Arial" charset="0"/>
              </a:rPr>
              <a:t>@NFLPA</a:t>
            </a:r>
          </a:p>
        </p:txBody>
      </p:sp>
      <p:sp>
        <p:nvSpPr>
          <p:cNvPr id="25" name="Rectangle 24"/>
          <p:cNvSpPr/>
          <p:nvPr userDrawn="1"/>
        </p:nvSpPr>
        <p:spPr>
          <a:xfrm>
            <a:off x="7171359" y="4363330"/>
            <a:ext cx="1733167" cy="523220"/>
          </a:xfrm>
          <a:prstGeom prst="rect">
            <a:avLst/>
          </a:prstGeom>
        </p:spPr>
        <p:txBody>
          <a:bodyPr wrap="none">
            <a:spAutoFit/>
          </a:bodyPr>
          <a:lstStyle/>
          <a:p>
            <a:pPr algn="ctr"/>
            <a:r>
              <a:rPr lang="en-US" sz="2800" b="1" i="0" dirty="0">
                <a:latin typeface="Arial" charset="0"/>
                <a:ea typeface="Arial" charset="0"/>
                <a:cs typeface="Arial" charset="0"/>
              </a:rPr>
              <a:t>@NFLPA</a:t>
            </a:r>
          </a:p>
        </p:txBody>
      </p:sp>
    </p:spTree>
    <p:extLst>
      <p:ext uri="{BB962C8B-B14F-4D97-AF65-F5344CB8AC3E}">
        <p14:creationId xmlns:p14="http://schemas.microsoft.com/office/powerpoint/2010/main" val="1237058442"/>
      </p:ext>
    </p:extLst>
  </p:cSld>
  <p:clrMap bg1="lt1" tx1="dk1" bg2="lt2" tx2="dk2" accent1="accent1" accent2="accent2" accent3="accent3" accent4="accent4" accent5="accent5" accent6="accent6" hlink="hlink" folHlink="folHlink"/>
  <p:sldLayoutIdLst>
    <p:sldLayoutId id="2147483666"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56703" y="4988561"/>
            <a:ext cx="6919784"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latin typeface="Arial Black" charset="0"/>
                <a:ea typeface="Arial Black" charset="0"/>
                <a:cs typeface="Arial Black" charset="0"/>
              </a:rPr>
              <a:t>2017 Health &amp; Safety Update</a:t>
            </a:r>
          </a:p>
        </p:txBody>
      </p:sp>
    </p:spTree>
    <p:extLst>
      <p:ext uri="{BB962C8B-B14F-4D97-AF65-F5344CB8AC3E}">
        <p14:creationId xmlns:p14="http://schemas.microsoft.com/office/powerpoint/2010/main" val="287241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OVERVIEW</a:t>
            </a:r>
          </a:p>
        </p:txBody>
      </p:sp>
      <p:sp>
        <p:nvSpPr>
          <p:cNvPr id="3" name="TextBox 2"/>
          <p:cNvSpPr txBox="1"/>
          <p:nvPr/>
        </p:nvSpPr>
        <p:spPr>
          <a:xfrm>
            <a:off x="2016960" y="2304943"/>
            <a:ext cx="8069992" cy="3416320"/>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sz="2400" dirty="0">
                <a:solidFill>
                  <a:schemeClr val="bg1">
                    <a:lumMod val="50000"/>
                  </a:schemeClr>
                </a:solidFill>
              </a:rPr>
              <a:t>Research Update</a:t>
            </a:r>
          </a:p>
          <a:p>
            <a:pPr marL="285750" indent="-285750">
              <a:lnSpc>
                <a:spcPct val="150000"/>
              </a:lnSpc>
              <a:buFont typeface="Wingdings" panose="05000000000000000000" pitchFamily="2" charset="2"/>
              <a:buChar char="§"/>
            </a:pPr>
            <a:r>
              <a:rPr lang="en-US" sz="2400" dirty="0">
                <a:solidFill>
                  <a:schemeClr val="bg1">
                    <a:lumMod val="50000"/>
                  </a:schemeClr>
                </a:solidFill>
              </a:rPr>
              <a:t>Concussion Protocols</a:t>
            </a:r>
          </a:p>
          <a:p>
            <a:pPr marL="285750" indent="-285750">
              <a:lnSpc>
                <a:spcPct val="150000"/>
              </a:lnSpc>
              <a:buFont typeface="Wingdings" panose="05000000000000000000" pitchFamily="2" charset="2"/>
              <a:buChar char="§"/>
            </a:pPr>
            <a:r>
              <a:rPr lang="en-US" sz="2400" dirty="0">
                <a:solidFill>
                  <a:schemeClr val="bg1">
                    <a:lumMod val="50000"/>
                  </a:schemeClr>
                </a:solidFill>
              </a:rPr>
              <a:t>Wearable Sensor Technology</a:t>
            </a:r>
          </a:p>
          <a:p>
            <a:pPr marL="285750" indent="-285750">
              <a:lnSpc>
                <a:spcPct val="150000"/>
              </a:lnSpc>
              <a:buFont typeface="Wingdings" panose="05000000000000000000" pitchFamily="2" charset="2"/>
              <a:buChar char="§"/>
            </a:pPr>
            <a:r>
              <a:rPr lang="en-US" sz="2400" dirty="0">
                <a:solidFill>
                  <a:schemeClr val="bg1">
                    <a:lumMod val="50000"/>
                  </a:schemeClr>
                </a:solidFill>
              </a:rPr>
              <a:t>Helmet Laboratory Study</a:t>
            </a:r>
          </a:p>
          <a:p>
            <a:pPr marL="285750" indent="-285750">
              <a:lnSpc>
                <a:spcPct val="150000"/>
              </a:lnSpc>
              <a:buFont typeface="Wingdings" panose="05000000000000000000" pitchFamily="2" charset="2"/>
              <a:buChar char="§"/>
            </a:pPr>
            <a:r>
              <a:rPr lang="en-US" sz="2400" dirty="0">
                <a:solidFill>
                  <a:schemeClr val="bg1">
                    <a:lumMod val="50000"/>
                  </a:schemeClr>
                </a:solidFill>
              </a:rPr>
              <a:t>Shoe Safety and Performance</a:t>
            </a:r>
          </a:p>
          <a:p>
            <a:pPr marL="285750" indent="-285750">
              <a:lnSpc>
                <a:spcPct val="150000"/>
              </a:lnSpc>
              <a:buFont typeface="Wingdings" panose="05000000000000000000" pitchFamily="2" charset="2"/>
              <a:buChar char="§"/>
            </a:pPr>
            <a:r>
              <a:rPr lang="en-US" sz="2400" dirty="0">
                <a:solidFill>
                  <a:schemeClr val="bg1">
                    <a:lumMod val="50000"/>
                  </a:schemeClr>
                </a:solidFill>
              </a:rPr>
              <a:t>Field Surfaces Committee</a:t>
            </a:r>
          </a:p>
        </p:txBody>
      </p:sp>
      <p:grpSp>
        <p:nvGrpSpPr>
          <p:cNvPr id="4" name="Group 3"/>
          <p:cNvGrpSpPr/>
          <p:nvPr/>
        </p:nvGrpSpPr>
        <p:grpSpPr>
          <a:xfrm>
            <a:off x="5564744" y="2014313"/>
            <a:ext cx="1062512" cy="45719"/>
            <a:chOff x="5564744" y="1216343"/>
            <a:chExt cx="1062512" cy="45719"/>
          </a:xfrm>
        </p:grpSpPr>
        <p:sp>
          <p:nvSpPr>
            <p:cNvPr id="5"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85580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Medical Research Update</a:t>
            </a: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ectangle 2"/>
          <p:cNvSpPr>
            <a:spLocks noChangeArrowheads="1"/>
          </p:cNvSpPr>
          <p:nvPr/>
        </p:nvSpPr>
        <p:spPr bwMode="auto">
          <a:xfrm>
            <a:off x="3117877" y="30194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9" name="TextBox 18"/>
          <p:cNvSpPr txBox="1"/>
          <p:nvPr/>
        </p:nvSpPr>
        <p:spPr>
          <a:xfrm>
            <a:off x="995674" y="2799203"/>
            <a:ext cx="5764190" cy="2677656"/>
          </a:xfrm>
          <a:prstGeom prst="rect">
            <a:avLst/>
          </a:prstGeom>
          <a:noFill/>
        </p:spPr>
        <p:txBody>
          <a:bodyPr wrap="square" rtlCol="0">
            <a:spAutoFit/>
          </a:bodyPr>
          <a:lstStyle/>
          <a:p>
            <a:pPr lvl="1"/>
            <a:r>
              <a:rPr lang="en-US" sz="2800" dirty="0">
                <a:solidFill>
                  <a:schemeClr val="tx1">
                    <a:lumMod val="75000"/>
                    <a:lumOff val="25000"/>
                  </a:schemeClr>
                </a:solidFill>
              </a:rPr>
              <a:t>Player driven family of studies designed to improve the health and well-being of former NFL players by finding better ways to diagnose, treat and prevent health issues that impact quality of life. </a:t>
            </a:r>
          </a:p>
        </p:txBody>
      </p:sp>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3122" y="2799203"/>
            <a:ext cx="2531326" cy="2531326"/>
          </a:xfrm>
          <a:prstGeom prst="rect">
            <a:avLst/>
          </a:prstGeom>
        </p:spPr>
      </p:pic>
    </p:spTree>
    <p:extLst>
      <p:ext uri="{BB962C8B-B14F-4D97-AF65-F5344CB8AC3E}">
        <p14:creationId xmlns:p14="http://schemas.microsoft.com/office/powerpoint/2010/main" val="282505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par>
                                <p:cTn id="12" presetID="10" presetClass="entr" presetSubtype="0"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170380384"/>
              </p:ext>
            </p:extLst>
          </p:nvPr>
        </p:nvGraphicFramePr>
        <p:xfrm>
          <a:off x="1812859" y="206828"/>
          <a:ext cx="8724513" cy="6541355"/>
        </p:xfrm>
        <a:graphic>
          <a:graphicData uri="http://schemas.openxmlformats.org/presentationml/2006/ole">
            <mc:AlternateContent xmlns:mc="http://schemas.openxmlformats.org/markup-compatibility/2006">
              <mc:Choice xmlns:v="urn:schemas-microsoft-com:vml" Requires="v">
                <p:oleObj spid="_x0000_s2066" name="Slide" r:id="rId3" imgW="4488304" imgH="3365054" progId="PowerPoint.Slide.12">
                  <p:embed/>
                </p:oleObj>
              </mc:Choice>
              <mc:Fallback>
                <p:oleObj name="Slide" r:id="rId3" imgW="4488304" imgH="3365054" progId="PowerPoint.Slide.12">
                  <p:embed/>
                  <p:pic>
                    <p:nvPicPr>
                      <p:cNvPr id="3" name="Object 2"/>
                      <p:cNvPicPr>
                        <a:picLocks noChangeAspect="1" noChangeArrowheads="1"/>
                      </p:cNvPicPr>
                      <p:nvPr/>
                    </p:nvPicPr>
                    <p:blipFill>
                      <a:blip r:embed="rId4"/>
                      <a:srcRect/>
                      <a:stretch>
                        <a:fillRect/>
                      </a:stretch>
                    </p:blipFill>
                    <p:spPr bwMode="auto">
                      <a:xfrm>
                        <a:off x="1812859" y="206828"/>
                        <a:ext cx="8724513" cy="6541355"/>
                      </a:xfrm>
                      <a:prstGeom prst="rect">
                        <a:avLst/>
                      </a:prstGeom>
                      <a:solidFill>
                        <a:schemeClr val="bg2">
                          <a:lumMod val="75000"/>
                        </a:schemeClr>
                      </a:solidFill>
                    </p:spPr>
                  </p:pic>
                </p:oleObj>
              </mc:Fallback>
            </mc:AlternateContent>
          </a:graphicData>
        </a:graphic>
      </p:graphicFrame>
    </p:spTree>
    <p:extLst>
      <p:ext uri="{BB962C8B-B14F-4D97-AF65-F5344CB8AC3E}">
        <p14:creationId xmlns:p14="http://schemas.microsoft.com/office/powerpoint/2010/main" val="4004954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Ongoing Pilot Studies</a:t>
            </a: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ectangle 2"/>
          <p:cNvSpPr>
            <a:spLocks noChangeArrowheads="1"/>
          </p:cNvSpPr>
          <p:nvPr/>
        </p:nvSpPr>
        <p:spPr bwMode="auto">
          <a:xfrm>
            <a:off x="3117877" y="30194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9" name="TextBox 18"/>
          <p:cNvSpPr txBox="1"/>
          <p:nvPr/>
        </p:nvSpPr>
        <p:spPr>
          <a:xfrm>
            <a:off x="743377" y="2274583"/>
            <a:ext cx="10863942" cy="2677656"/>
          </a:xfrm>
          <a:prstGeom prst="rect">
            <a:avLst/>
          </a:prstGeom>
          <a:noFill/>
        </p:spPr>
        <p:txBody>
          <a:bodyPr wrap="square" rtlCol="0">
            <a:spAutoFit/>
          </a:bodyPr>
          <a:lstStyle/>
          <a:p>
            <a:pPr marL="457200" lvl="0" indent="-457200">
              <a:lnSpc>
                <a:spcPct val="200000"/>
              </a:lnSpc>
              <a:buFont typeface="Wingdings" panose="05000000000000000000" pitchFamily="2" charset="2"/>
              <a:buChar char="§"/>
            </a:pPr>
            <a:r>
              <a:rPr lang="en-US" sz="2800" dirty="0">
                <a:solidFill>
                  <a:schemeClr val="tx1">
                    <a:lumMod val="50000"/>
                    <a:lumOff val="50000"/>
                  </a:schemeClr>
                </a:solidFill>
              </a:rPr>
              <a:t>Pain and Mobility </a:t>
            </a:r>
          </a:p>
          <a:p>
            <a:pPr marL="457200" lvl="0" indent="-457200">
              <a:lnSpc>
                <a:spcPct val="200000"/>
              </a:lnSpc>
              <a:buFont typeface="Wingdings" panose="05000000000000000000" pitchFamily="2" charset="2"/>
              <a:buChar char="§"/>
            </a:pPr>
            <a:r>
              <a:rPr lang="en-US" sz="2800" dirty="0">
                <a:solidFill>
                  <a:schemeClr val="tx1">
                    <a:lumMod val="50000"/>
                    <a:lumOff val="50000"/>
                  </a:schemeClr>
                </a:solidFill>
              </a:rPr>
              <a:t>Cardiac Issues Among Athletes</a:t>
            </a:r>
          </a:p>
          <a:p>
            <a:pPr marL="457200" lvl="0" indent="-457200">
              <a:lnSpc>
                <a:spcPct val="200000"/>
              </a:lnSpc>
              <a:buFont typeface="Wingdings" panose="05000000000000000000" pitchFamily="2" charset="2"/>
              <a:buChar char="§"/>
            </a:pPr>
            <a:r>
              <a:rPr lang="en-US" sz="2800" dirty="0">
                <a:solidFill>
                  <a:schemeClr val="tx1">
                    <a:lumMod val="50000"/>
                    <a:lumOff val="50000"/>
                  </a:schemeClr>
                </a:solidFill>
              </a:rPr>
              <a:t>Chronic Traumatic Encephalopathy (CTE)</a:t>
            </a:r>
          </a:p>
        </p:txBody>
      </p:sp>
    </p:spTree>
    <p:extLst>
      <p:ext uri="{BB962C8B-B14F-4D97-AF65-F5344CB8AC3E}">
        <p14:creationId xmlns:p14="http://schemas.microsoft.com/office/powerpoint/2010/main" val="3860879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Pain and Mobility</a:t>
            </a:r>
          </a:p>
        </p:txBody>
      </p:sp>
      <p:sp>
        <p:nvSpPr>
          <p:cNvPr id="5" name="TextBox 4"/>
          <p:cNvSpPr txBox="1"/>
          <p:nvPr/>
        </p:nvSpPr>
        <p:spPr>
          <a:xfrm>
            <a:off x="1262209" y="2295934"/>
            <a:ext cx="4687185" cy="3046988"/>
          </a:xfrm>
          <a:prstGeom prst="rect">
            <a:avLst/>
          </a:prstGeom>
          <a:noFill/>
        </p:spPr>
        <p:txBody>
          <a:bodyPr wrap="square" rtlCol="0">
            <a:spAutoFit/>
          </a:bodyPr>
          <a:lstStyle/>
          <a:p>
            <a:pPr marL="285750" indent="-285750">
              <a:buFont typeface="Wingdings" panose="05000000000000000000" pitchFamily="2" charset="2"/>
              <a:buChar char="§"/>
            </a:pPr>
            <a:r>
              <a:rPr lang="en-US" sz="2400" dirty="0">
                <a:solidFill>
                  <a:schemeClr val="bg1">
                    <a:lumMod val="50000"/>
                  </a:schemeClr>
                </a:solidFill>
              </a:rPr>
              <a:t>Bridge-enhanced (BEAR) ACL repair</a:t>
            </a:r>
          </a:p>
          <a:p>
            <a:endParaRPr lang="en-US" sz="2400" dirty="0">
              <a:solidFill>
                <a:schemeClr val="bg1">
                  <a:lumMod val="50000"/>
                </a:schemeClr>
              </a:solidFill>
            </a:endParaRPr>
          </a:p>
          <a:p>
            <a:pPr marL="285750" indent="-285750">
              <a:buFont typeface="Wingdings" panose="05000000000000000000" pitchFamily="2" charset="2"/>
              <a:buChar char="§"/>
            </a:pPr>
            <a:r>
              <a:rPr lang="en-US" sz="2400" dirty="0">
                <a:solidFill>
                  <a:schemeClr val="bg1">
                    <a:lumMod val="50000"/>
                  </a:schemeClr>
                </a:solidFill>
              </a:rPr>
              <a:t>Treatment of Posttraumatic Osteoarthritis</a:t>
            </a:r>
          </a:p>
          <a:p>
            <a:endParaRPr lang="en-US" sz="2400" dirty="0">
              <a:solidFill>
                <a:schemeClr val="bg1">
                  <a:lumMod val="50000"/>
                </a:schemeClr>
              </a:solidFill>
            </a:endParaRPr>
          </a:p>
          <a:p>
            <a:pPr marL="285750" indent="-285750">
              <a:buFont typeface="Wingdings" panose="05000000000000000000" pitchFamily="2" charset="2"/>
              <a:buChar char="§"/>
            </a:pPr>
            <a:r>
              <a:rPr lang="en-US" sz="2400" dirty="0">
                <a:solidFill>
                  <a:schemeClr val="bg1">
                    <a:lumMod val="50000"/>
                  </a:schemeClr>
                </a:solidFill>
              </a:rPr>
              <a:t>Protect-When-Needed Knee Bracing Technology</a:t>
            </a: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0504" y="2688771"/>
            <a:ext cx="6022768" cy="3087400"/>
          </a:xfrm>
          <a:prstGeom prst="rect">
            <a:avLst/>
          </a:prstGeom>
        </p:spPr>
      </p:pic>
      <p:sp>
        <p:nvSpPr>
          <p:cNvPr id="3" name="TextBox 2"/>
          <p:cNvSpPr txBox="1"/>
          <p:nvPr/>
        </p:nvSpPr>
        <p:spPr>
          <a:xfrm>
            <a:off x="7852002" y="2360922"/>
            <a:ext cx="1771511" cy="369332"/>
          </a:xfrm>
          <a:prstGeom prst="rect">
            <a:avLst/>
          </a:prstGeom>
          <a:noFill/>
        </p:spPr>
        <p:txBody>
          <a:bodyPr wrap="none" rtlCol="0">
            <a:spAutoFit/>
          </a:bodyPr>
          <a:lstStyle/>
          <a:p>
            <a:r>
              <a:rPr lang="en-US" b="1" dirty="0"/>
              <a:t>BEAR at a glance</a:t>
            </a:r>
          </a:p>
        </p:txBody>
      </p:sp>
    </p:spTree>
    <p:extLst>
      <p:ext uri="{BB962C8B-B14F-4D97-AF65-F5344CB8AC3E}">
        <p14:creationId xmlns:p14="http://schemas.microsoft.com/office/powerpoint/2010/main" val="101557336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Other Studies</a:t>
            </a:r>
          </a:p>
        </p:txBody>
      </p:sp>
      <p:sp>
        <p:nvSpPr>
          <p:cNvPr id="5" name="TextBox 4"/>
          <p:cNvSpPr txBox="1"/>
          <p:nvPr/>
        </p:nvSpPr>
        <p:spPr>
          <a:xfrm>
            <a:off x="6468560" y="2469532"/>
            <a:ext cx="5199856" cy="3323987"/>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sz="2800" dirty="0">
                <a:solidFill>
                  <a:schemeClr val="bg1">
                    <a:lumMod val="50000"/>
                  </a:schemeClr>
                </a:solidFill>
              </a:rPr>
              <a:t>Cardiac Issues Among Athletes</a:t>
            </a:r>
          </a:p>
          <a:p>
            <a:pPr marL="285750" indent="-285750">
              <a:lnSpc>
                <a:spcPct val="150000"/>
              </a:lnSpc>
              <a:buFont typeface="Wingdings" panose="05000000000000000000" pitchFamily="2" charset="2"/>
              <a:buChar char="§"/>
            </a:pPr>
            <a:r>
              <a:rPr lang="en-US" sz="2800" dirty="0">
                <a:solidFill>
                  <a:schemeClr val="bg1">
                    <a:lumMod val="50000"/>
                  </a:schemeClr>
                </a:solidFill>
              </a:rPr>
              <a:t>CTE</a:t>
            </a:r>
          </a:p>
          <a:p>
            <a:pPr marL="742950" lvl="1" indent="-285750">
              <a:lnSpc>
                <a:spcPct val="150000"/>
              </a:lnSpc>
              <a:buFont typeface="Wingdings" panose="05000000000000000000" pitchFamily="2" charset="2"/>
              <a:buChar char="§"/>
            </a:pPr>
            <a:r>
              <a:rPr lang="en-US" sz="2800" dirty="0">
                <a:solidFill>
                  <a:schemeClr val="bg1">
                    <a:lumMod val="50000"/>
                  </a:schemeClr>
                </a:solidFill>
              </a:rPr>
              <a:t>Diagnosis in living individuals</a:t>
            </a:r>
          </a:p>
          <a:p>
            <a:pPr marL="742950" lvl="1" indent="-285750">
              <a:lnSpc>
                <a:spcPct val="150000"/>
              </a:lnSpc>
              <a:buFont typeface="Wingdings" panose="05000000000000000000" pitchFamily="2" charset="2"/>
              <a:buChar char="§"/>
            </a:pPr>
            <a:r>
              <a:rPr lang="en-US" sz="2800" dirty="0">
                <a:solidFill>
                  <a:schemeClr val="bg1">
                    <a:lumMod val="50000"/>
                  </a:schemeClr>
                </a:solidFill>
              </a:rPr>
              <a:t>Antibody therapy </a:t>
            </a:r>
          </a:p>
          <a:p>
            <a:pPr lvl="1">
              <a:lnSpc>
                <a:spcPct val="150000"/>
              </a:lnSpc>
            </a:pPr>
            <a:endParaRPr lang="en-US" sz="2800" dirty="0">
              <a:solidFill>
                <a:schemeClr val="bg1">
                  <a:lumMod val="50000"/>
                </a:schemeClr>
              </a:solidFill>
            </a:endParaRP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5375" y="2537676"/>
            <a:ext cx="4178300" cy="3187700"/>
          </a:xfrm>
          <a:prstGeom prst="rect">
            <a:avLst/>
          </a:prstGeom>
        </p:spPr>
      </p:pic>
    </p:spTree>
    <p:extLst>
      <p:ext uri="{BB962C8B-B14F-4D97-AF65-F5344CB8AC3E}">
        <p14:creationId xmlns:p14="http://schemas.microsoft.com/office/powerpoint/2010/main" val="358243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CONCUSSION PROTOCOLS</a:t>
            </a:r>
          </a:p>
        </p:txBody>
      </p:sp>
      <p:sp>
        <p:nvSpPr>
          <p:cNvPr id="5" name="TextBox 4"/>
          <p:cNvSpPr txBox="1"/>
          <p:nvPr/>
        </p:nvSpPr>
        <p:spPr>
          <a:xfrm>
            <a:off x="1229782" y="2518958"/>
            <a:ext cx="9891132" cy="2862322"/>
          </a:xfrm>
          <a:prstGeom prst="rect">
            <a:avLst/>
          </a:prstGeom>
          <a:noFill/>
        </p:spPr>
        <p:txBody>
          <a:bodyPr wrap="square" rtlCol="0">
            <a:spAutoFit/>
          </a:bodyPr>
          <a:lstStyle/>
          <a:p>
            <a:pPr>
              <a:lnSpc>
                <a:spcPct val="150000"/>
              </a:lnSpc>
            </a:pPr>
            <a:r>
              <a:rPr lang="en-US" sz="3600" b="1" u="sng" dirty="0">
                <a:solidFill>
                  <a:schemeClr val="bg1">
                    <a:lumMod val="50000"/>
                  </a:schemeClr>
                </a:solidFill>
              </a:rPr>
              <a:t>2015 - 16 Enhancements</a:t>
            </a:r>
            <a:endParaRPr lang="en-US" sz="2800" dirty="0">
              <a:solidFill>
                <a:schemeClr val="bg1">
                  <a:lumMod val="50000"/>
                </a:schemeClr>
              </a:solidFill>
            </a:endParaRPr>
          </a:p>
          <a:p>
            <a:pPr marL="742950" lvl="1" indent="-285750">
              <a:lnSpc>
                <a:spcPct val="150000"/>
              </a:lnSpc>
              <a:buFont typeface="Wingdings" panose="05000000000000000000" pitchFamily="2" charset="2"/>
              <a:buChar char="§"/>
            </a:pPr>
            <a:r>
              <a:rPr lang="en-US" sz="2800" dirty="0">
                <a:solidFill>
                  <a:schemeClr val="bg1">
                    <a:lumMod val="50000"/>
                  </a:schemeClr>
                </a:solidFill>
              </a:rPr>
              <a:t>Violations of Protocols subject to discipline</a:t>
            </a:r>
          </a:p>
          <a:p>
            <a:pPr marL="742950" lvl="1" indent="-285750">
              <a:lnSpc>
                <a:spcPct val="150000"/>
              </a:lnSpc>
              <a:buFont typeface="Wingdings" panose="05000000000000000000" pitchFamily="2" charset="2"/>
              <a:buChar char="§"/>
            </a:pPr>
            <a:r>
              <a:rPr lang="en-US" sz="2800" dirty="0">
                <a:solidFill>
                  <a:schemeClr val="bg1">
                    <a:lumMod val="50000"/>
                  </a:schemeClr>
                </a:solidFill>
              </a:rPr>
              <a:t>Medical Timeouts</a:t>
            </a:r>
          </a:p>
          <a:p>
            <a:pPr marL="742950" lvl="1" indent="-285750">
              <a:lnSpc>
                <a:spcPct val="150000"/>
              </a:lnSpc>
              <a:buFont typeface="Wingdings" panose="05000000000000000000" pitchFamily="2" charset="2"/>
              <a:buChar char="§"/>
            </a:pPr>
            <a:r>
              <a:rPr lang="en-US" sz="2800" dirty="0">
                <a:solidFill>
                  <a:schemeClr val="bg1">
                    <a:lumMod val="50000"/>
                  </a:schemeClr>
                </a:solidFill>
              </a:rPr>
              <a:t>Increased autonomy for UNCs and Booth ATCs</a:t>
            </a: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07769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9532" y="-1448"/>
            <a:ext cx="5335126" cy="6859448"/>
          </a:xfrm>
          <a:prstGeom prst="rect">
            <a:avLst/>
          </a:prstGeom>
        </p:spPr>
      </p:pic>
    </p:spTree>
    <p:extLst>
      <p:ext uri="{BB962C8B-B14F-4D97-AF65-F5344CB8AC3E}">
        <p14:creationId xmlns:p14="http://schemas.microsoft.com/office/powerpoint/2010/main" val="248811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2621" y="0"/>
            <a:ext cx="5332655" cy="6858000"/>
          </a:xfrm>
          <a:prstGeom prst="rect">
            <a:avLst/>
          </a:prstGeom>
        </p:spPr>
      </p:pic>
    </p:spTree>
    <p:extLst>
      <p:ext uri="{BB962C8B-B14F-4D97-AF65-F5344CB8AC3E}">
        <p14:creationId xmlns:p14="http://schemas.microsoft.com/office/powerpoint/2010/main" val="1711691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Enforcement</a:t>
            </a:r>
          </a:p>
        </p:txBody>
      </p:sp>
      <p:sp>
        <p:nvSpPr>
          <p:cNvPr id="5" name="TextBox 4"/>
          <p:cNvSpPr txBox="1"/>
          <p:nvPr/>
        </p:nvSpPr>
        <p:spPr>
          <a:xfrm>
            <a:off x="1262209" y="2295934"/>
            <a:ext cx="10406207" cy="3108543"/>
          </a:xfrm>
          <a:prstGeom prst="rect">
            <a:avLst/>
          </a:prstGeom>
          <a:noFill/>
        </p:spPr>
        <p:txBody>
          <a:bodyPr wrap="square" rtlCol="0">
            <a:spAutoFit/>
          </a:bodyPr>
          <a:lstStyle/>
          <a:p>
            <a:pPr marL="285750" indent="-285750">
              <a:buFont typeface="Wingdings" panose="05000000000000000000" pitchFamily="2" charset="2"/>
              <a:buChar char="§"/>
            </a:pPr>
            <a:r>
              <a:rPr lang="en-US" sz="2800" dirty="0">
                <a:solidFill>
                  <a:schemeClr val="bg1">
                    <a:lumMod val="50000"/>
                  </a:schemeClr>
                </a:solidFill>
              </a:rPr>
              <a:t>Compliance with NFL Concussion Protocols is </a:t>
            </a:r>
            <a:r>
              <a:rPr lang="en-US" sz="2800" b="1" dirty="0">
                <a:solidFill>
                  <a:schemeClr val="bg1">
                    <a:lumMod val="50000"/>
                  </a:schemeClr>
                </a:solidFill>
              </a:rPr>
              <a:t>MANDATORY</a:t>
            </a:r>
          </a:p>
          <a:p>
            <a:endParaRPr lang="en-US" sz="2800" dirty="0">
              <a:solidFill>
                <a:schemeClr val="bg1">
                  <a:lumMod val="50000"/>
                </a:schemeClr>
              </a:solidFill>
            </a:endParaRPr>
          </a:p>
          <a:p>
            <a:pPr marL="285750" indent="-285750">
              <a:buFont typeface="Wingdings" panose="05000000000000000000" pitchFamily="2" charset="2"/>
              <a:buChar char="§"/>
            </a:pPr>
            <a:r>
              <a:rPr lang="en-US" sz="2800" dirty="0">
                <a:solidFill>
                  <a:schemeClr val="bg1">
                    <a:lumMod val="50000"/>
                  </a:schemeClr>
                </a:solidFill>
              </a:rPr>
              <a:t>NFL and NFLPA tasked with enforcement</a:t>
            </a:r>
          </a:p>
          <a:p>
            <a:endParaRPr lang="en-US" sz="2800" dirty="0">
              <a:solidFill>
                <a:schemeClr val="bg1">
                  <a:lumMod val="50000"/>
                </a:schemeClr>
              </a:solidFill>
            </a:endParaRPr>
          </a:p>
          <a:p>
            <a:pPr marL="285750" indent="-285750">
              <a:buFont typeface="Wingdings" panose="05000000000000000000" pitchFamily="2" charset="2"/>
              <a:buChar char="§"/>
            </a:pPr>
            <a:r>
              <a:rPr lang="en-US" sz="2800" dirty="0">
                <a:solidFill>
                  <a:schemeClr val="bg1">
                    <a:lumMod val="50000"/>
                  </a:schemeClr>
                </a:solidFill>
              </a:rPr>
              <a:t>Violations subject to discipline</a:t>
            </a:r>
          </a:p>
          <a:p>
            <a:endParaRPr lang="en-US" sz="2800" dirty="0">
              <a:solidFill>
                <a:schemeClr val="bg1">
                  <a:lumMod val="50000"/>
                </a:schemeClr>
              </a:solidFill>
            </a:endParaRPr>
          </a:p>
          <a:p>
            <a:pPr marL="285750" indent="-285750">
              <a:buFont typeface="Wingdings" panose="05000000000000000000" pitchFamily="2" charset="2"/>
              <a:buChar char="§"/>
            </a:pPr>
            <a:r>
              <a:rPr lang="en-US" sz="2800" dirty="0">
                <a:solidFill>
                  <a:schemeClr val="bg1">
                    <a:lumMod val="50000"/>
                  </a:schemeClr>
                </a:solidFill>
              </a:rPr>
              <a:t>Independent Arbitration</a:t>
            </a: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879218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Discipline</a:t>
            </a:r>
          </a:p>
        </p:txBody>
      </p:sp>
      <p:sp>
        <p:nvSpPr>
          <p:cNvPr id="5" name="TextBox 4"/>
          <p:cNvSpPr txBox="1"/>
          <p:nvPr/>
        </p:nvSpPr>
        <p:spPr>
          <a:xfrm>
            <a:off x="1262209" y="2295934"/>
            <a:ext cx="10406207" cy="738664"/>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sz="2800" dirty="0">
                <a:solidFill>
                  <a:schemeClr val="bg1">
                    <a:lumMod val="50000"/>
                  </a:schemeClr>
                </a:solidFill>
              </a:rPr>
              <a:t>Failure to comply will result in discipline</a:t>
            </a: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2" name="Table 1"/>
          <p:cNvGraphicFramePr>
            <a:graphicFrameLocks noGrp="1"/>
          </p:cNvGraphicFramePr>
          <p:nvPr>
            <p:extLst>
              <p:ext uri="{D42A27DB-BD31-4B8C-83A1-F6EECF244321}">
                <p14:modId xmlns:p14="http://schemas.microsoft.com/office/powerpoint/2010/main" val="1383397419"/>
              </p:ext>
            </p:extLst>
          </p:nvPr>
        </p:nvGraphicFramePr>
        <p:xfrm>
          <a:off x="1952652" y="3295634"/>
          <a:ext cx="8128000" cy="20218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74326605"/>
                    </a:ext>
                  </a:extLst>
                </a:gridCol>
                <a:gridCol w="4064000">
                  <a:extLst>
                    <a:ext uri="{9D8B030D-6E8A-4147-A177-3AD203B41FA5}">
                      <a16:colId xmlns:a16="http://schemas.microsoft.com/office/drawing/2014/main" val="3759922909"/>
                    </a:ext>
                  </a:extLst>
                </a:gridCol>
              </a:tblGrid>
              <a:tr h="370840">
                <a:tc>
                  <a:txBody>
                    <a:bodyPr/>
                    <a:lstStyle/>
                    <a:p>
                      <a:pPr algn="l"/>
                      <a:r>
                        <a:rPr lang="en-US" baseline="0" dirty="0">
                          <a:solidFill>
                            <a:schemeClr val="tx1"/>
                          </a:solidFill>
                        </a:rPr>
                        <a:t>1</a:t>
                      </a:r>
                      <a:r>
                        <a:rPr lang="en-US" baseline="30000" dirty="0">
                          <a:solidFill>
                            <a:schemeClr val="tx1"/>
                          </a:solidFill>
                        </a:rPr>
                        <a:t>st</a:t>
                      </a:r>
                      <a:r>
                        <a:rPr lang="en-US" baseline="0" dirty="0">
                          <a:solidFill>
                            <a:schemeClr val="tx1"/>
                          </a:solidFill>
                        </a:rPr>
                        <a:t> offense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dirty="0">
                          <a:solidFill>
                            <a:schemeClr val="tx1"/>
                          </a:solidFill>
                        </a:rPr>
                        <a:t>Reprimand, mandatory </a:t>
                      </a:r>
                      <a:r>
                        <a:rPr lang="en-US" baseline="0" dirty="0">
                          <a:solidFill>
                            <a:schemeClr val="tx1"/>
                          </a:solidFill>
                        </a:rPr>
                        <a:t> remedial education, and/or fine up to $150,000</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0008045"/>
                  </a:ext>
                </a:extLst>
              </a:tr>
              <a:tr h="370840">
                <a:tc>
                  <a:txBody>
                    <a:bodyPr/>
                    <a:lstStyle/>
                    <a:p>
                      <a:pPr algn="l"/>
                      <a:r>
                        <a:rPr lang="en-US" b="1" dirty="0">
                          <a:solidFill>
                            <a:schemeClr val="tx1"/>
                          </a:solidFill>
                        </a:rPr>
                        <a:t>1</a:t>
                      </a:r>
                      <a:r>
                        <a:rPr lang="en-US" b="1" baseline="30000" dirty="0">
                          <a:solidFill>
                            <a:schemeClr val="tx1"/>
                          </a:solidFill>
                        </a:rPr>
                        <a:t>st</a:t>
                      </a:r>
                      <a:r>
                        <a:rPr lang="en-US" b="1" dirty="0">
                          <a:solidFill>
                            <a:schemeClr val="tx1"/>
                          </a:solidFill>
                        </a:rPr>
                        <a:t> offense</a:t>
                      </a:r>
                      <a:r>
                        <a:rPr lang="en-US" b="1" baseline="0" dirty="0">
                          <a:solidFill>
                            <a:schemeClr val="tx1"/>
                          </a:solidFill>
                        </a:rPr>
                        <a:t> w/ aggravating circumstances</a:t>
                      </a:r>
                      <a:endParaRPr 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b="1" dirty="0">
                          <a:solidFill>
                            <a:schemeClr val="tx1"/>
                          </a:solidFill>
                        </a:rPr>
                        <a:t>Minimum $50,000 fine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7784916"/>
                  </a:ext>
                </a:extLst>
              </a:tr>
              <a:tr h="370840">
                <a:tc>
                  <a:txBody>
                    <a:bodyPr/>
                    <a:lstStyle/>
                    <a:p>
                      <a:pPr algn="l"/>
                      <a:r>
                        <a:rPr lang="en-US" b="1" dirty="0">
                          <a:solidFill>
                            <a:schemeClr val="tx1"/>
                          </a:solidFill>
                        </a:rPr>
                        <a:t>2</a:t>
                      </a:r>
                      <a:r>
                        <a:rPr lang="en-US" b="1" baseline="30000" dirty="0">
                          <a:solidFill>
                            <a:schemeClr val="tx1"/>
                          </a:solidFill>
                        </a:rPr>
                        <a:t>nd</a:t>
                      </a:r>
                      <a:r>
                        <a:rPr lang="en-US" b="1" baseline="0" dirty="0">
                          <a:solidFill>
                            <a:schemeClr val="tx1"/>
                          </a:solidFill>
                        </a:rPr>
                        <a:t> offense</a:t>
                      </a:r>
                      <a:endParaRPr 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b="1" dirty="0">
                          <a:solidFill>
                            <a:schemeClr val="tx1"/>
                          </a:solidFill>
                        </a:rPr>
                        <a:t>Minimum $100,00</a:t>
                      </a:r>
                      <a:r>
                        <a:rPr lang="en-US" b="1" baseline="0" dirty="0">
                          <a:solidFill>
                            <a:schemeClr val="tx1"/>
                          </a:solidFill>
                        </a:rPr>
                        <a:t> fine</a:t>
                      </a:r>
                      <a:endParaRPr 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0100252"/>
                  </a:ext>
                </a:extLst>
              </a:tr>
              <a:tr h="370840">
                <a:tc>
                  <a:txBody>
                    <a:bodyPr/>
                    <a:lstStyle/>
                    <a:p>
                      <a:pPr algn="l"/>
                      <a:r>
                        <a:rPr lang="en-US" b="1" dirty="0">
                          <a:solidFill>
                            <a:schemeClr val="tx1"/>
                          </a:solidFill>
                        </a:rPr>
                        <a:t>Competitive</a:t>
                      </a:r>
                      <a:r>
                        <a:rPr lang="en-US" b="1" baseline="0" dirty="0">
                          <a:solidFill>
                            <a:schemeClr val="tx1"/>
                          </a:solidFill>
                        </a:rPr>
                        <a:t> considerations</a:t>
                      </a:r>
                      <a:endParaRPr 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b="1" dirty="0">
                          <a:solidFill>
                            <a:schemeClr val="tx1"/>
                          </a:solidFill>
                        </a:rPr>
                        <a:t>Additional fines and/or forfeiture</a:t>
                      </a:r>
                      <a:r>
                        <a:rPr lang="en-US" b="1" baseline="0" dirty="0">
                          <a:solidFill>
                            <a:schemeClr val="tx1"/>
                          </a:solidFill>
                        </a:rPr>
                        <a:t> of draft picks</a:t>
                      </a:r>
                      <a:endParaRPr 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5488893"/>
                  </a:ext>
                </a:extLst>
              </a:tr>
            </a:tbl>
          </a:graphicData>
        </a:graphic>
      </p:graphicFrame>
    </p:spTree>
    <p:extLst>
      <p:ext uri="{BB962C8B-B14F-4D97-AF65-F5344CB8AC3E}">
        <p14:creationId xmlns:p14="http://schemas.microsoft.com/office/powerpoint/2010/main" val="197774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rgbClr val="FF0000"/>
                </a:solidFill>
                <a:latin typeface="Arial" charset="0"/>
                <a:ea typeface="Arial" charset="0"/>
                <a:cs typeface="Arial" charset="0"/>
              </a:rPr>
              <a:t>Sensor Technology</a:t>
            </a:r>
          </a:p>
        </p:txBody>
      </p:sp>
      <p:sp>
        <p:nvSpPr>
          <p:cNvPr id="5" name="TextBox 4"/>
          <p:cNvSpPr txBox="1"/>
          <p:nvPr/>
        </p:nvSpPr>
        <p:spPr>
          <a:xfrm>
            <a:off x="1265456" y="2106260"/>
            <a:ext cx="5982837" cy="3323987"/>
          </a:xfrm>
          <a:prstGeom prst="rect">
            <a:avLst/>
          </a:prstGeom>
          <a:noFill/>
        </p:spPr>
        <p:txBody>
          <a:bodyPr wrap="square" rtlCol="0">
            <a:spAutoFit/>
          </a:bodyPr>
          <a:lstStyle/>
          <a:p>
            <a:pPr>
              <a:lnSpc>
                <a:spcPct val="150000"/>
              </a:lnSpc>
            </a:pPr>
            <a:r>
              <a:rPr lang="en-US" sz="2800" b="1" dirty="0">
                <a:solidFill>
                  <a:schemeClr val="bg1">
                    <a:lumMod val="50000"/>
                  </a:schemeClr>
                </a:solidFill>
              </a:rPr>
              <a:t>Important considerations for players: </a:t>
            </a:r>
          </a:p>
          <a:p>
            <a:pPr marL="457200" indent="-457200">
              <a:lnSpc>
                <a:spcPct val="150000"/>
              </a:lnSpc>
              <a:buFont typeface="Wingdings" panose="05000000000000000000" pitchFamily="2" charset="2"/>
              <a:buChar char="§"/>
            </a:pPr>
            <a:r>
              <a:rPr lang="en-US" sz="2800" dirty="0">
                <a:solidFill>
                  <a:schemeClr val="bg1">
                    <a:lumMod val="50000"/>
                  </a:schemeClr>
                </a:solidFill>
              </a:rPr>
              <a:t>Data Privacy/Security</a:t>
            </a:r>
          </a:p>
          <a:p>
            <a:pPr marL="457200" indent="-457200">
              <a:lnSpc>
                <a:spcPct val="150000"/>
              </a:lnSpc>
              <a:buFont typeface="Wingdings" panose="05000000000000000000" pitchFamily="2" charset="2"/>
              <a:buChar char="§"/>
            </a:pPr>
            <a:r>
              <a:rPr lang="en-US" sz="2800" dirty="0">
                <a:solidFill>
                  <a:schemeClr val="bg1">
                    <a:lumMod val="50000"/>
                  </a:schemeClr>
                </a:solidFill>
              </a:rPr>
              <a:t>Unauthorized Use</a:t>
            </a:r>
          </a:p>
          <a:p>
            <a:pPr marL="457200" indent="-457200">
              <a:lnSpc>
                <a:spcPct val="150000"/>
              </a:lnSpc>
              <a:buFont typeface="Wingdings" panose="05000000000000000000" pitchFamily="2" charset="2"/>
              <a:buChar char="§"/>
            </a:pPr>
            <a:r>
              <a:rPr lang="en-US" sz="2800" dirty="0">
                <a:solidFill>
                  <a:schemeClr val="bg1">
                    <a:lumMod val="50000"/>
                  </a:schemeClr>
                </a:solidFill>
              </a:rPr>
              <a:t>Data Ownership</a:t>
            </a:r>
          </a:p>
          <a:p>
            <a:pPr marL="457200" indent="-457200">
              <a:lnSpc>
                <a:spcPct val="150000"/>
              </a:lnSpc>
              <a:buFont typeface="Wingdings" panose="05000000000000000000" pitchFamily="2" charset="2"/>
              <a:buChar char="§"/>
            </a:pPr>
            <a:endParaRPr lang="en-US" sz="2800" dirty="0">
              <a:solidFill>
                <a:schemeClr val="bg1">
                  <a:lumMod val="50000"/>
                </a:schemeClr>
              </a:solidFill>
            </a:endParaRP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0117" y="2977376"/>
            <a:ext cx="5885556" cy="3639256"/>
          </a:xfrm>
          <a:prstGeom prst="rect">
            <a:avLst/>
          </a:prstGeom>
        </p:spPr>
      </p:pic>
    </p:spTree>
    <p:extLst>
      <p:ext uri="{BB962C8B-B14F-4D97-AF65-F5344CB8AC3E}">
        <p14:creationId xmlns:p14="http://schemas.microsoft.com/office/powerpoint/2010/main" val="127952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Sleep Studies</a:t>
            </a:r>
          </a:p>
        </p:txBody>
      </p:sp>
      <p:sp>
        <p:nvSpPr>
          <p:cNvPr id="5" name="TextBox 4"/>
          <p:cNvSpPr txBox="1"/>
          <p:nvPr/>
        </p:nvSpPr>
        <p:spPr>
          <a:xfrm>
            <a:off x="1262209" y="2295934"/>
            <a:ext cx="10406207" cy="3754874"/>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sz="2800" dirty="0">
                <a:solidFill>
                  <a:schemeClr val="bg1">
                    <a:lumMod val="50000"/>
                  </a:schemeClr>
                </a:solidFill>
              </a:rPr>
              <a:t>CBA Compliance Form</a:t>
            </a:r>
          </a:p>
          <a:p>
            <a:endParaRPr lang="en-US" sz="2800" dirty="0">
              <a:solidFill>
                <a:schemeClr val="bg1">
                  <a:lumMod val="50000"/>
                </a:schemeClr>
              </a:solidFill>
            </a:endParaRPr>
          </a:p>
          <a:p>
            <a:pPr marL="285750" indent="-285750">
              <a:buFont typeface="Wingdings" panose="05000000000000000000" pitchFamily="2" charset="2"/>
              <a:buChar char="§"/>
            </a:pPr>
            <a:r>
              <a:rPr lang="en-US" sz="2800" dirty="0">
                <a:solidFill>
                  <a:schemeClr val="bg1">
                    <a:lumMod val="50000"/>
                  </a:schemeClr>
                </a:solidFill>
              </a:rPr>
              <a:t>New CBA side letter limiting Club’s use of sleep studies/sensors on players</a:t>
            </a:r>
          </a:p>
          <a:p>
            <a:endParaRPr lang="en-US" sz="2800" dirty="0">
              <a:solidFill>
                <a:schemeClr val="bg1">
                  <a:lumMod val="50000"/>
                </a:schemeClr>
              </a:solidFill>
            </a:endParaRPr>
          </a:p>
          <a:p>
            <a:r>
              <a:rPr lang="en-US" sz="2800" dirty="0">
                <a:solidFill>
                  <a:schemeClr val="bg1">
                    <a:lumMod val="50000"/>
                  </a:schemeClr>
                </a:solidFill>
              </a:rPr>
              <a:t>“Sleep Studies” shall mean any effort to test, monitor, observe, analyze or collect information on or in connection with the sleep activity of an NFL player (including through the use of wearable sleep trackers). </a:t>
            </a: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0272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Limitations on Sleep Studies</a:t>
            </a:r>
          </a:p>
        </p:txBody>
      </p:sp>
      <p:sp>
        <p:nvSpPr>
          <p:cNvPr id="5" name="TextBox 4"/>
          <p:cNvSpPr txBox="1"/>
          <p:nvPr/>
        </p:nvSpPr>
        <p:spPr>
          <a:xfrm>
            <a:off x="1265456" y="2106260"/>
            <a:ext cx="10406207" cy="4616648"/>
          </a:xfrm>
          <a:prstGeom prst="rect">
            <a:avLst/>
          </a:prstGeom>
          <a:noFill/>
        </p:spPr>
        <p:txBody>
          <a:bodyPr wrap="square" rtlCol="0">
            <a:spAutoFit/>
          </a:bodyPr>
          <a:lstStyle/>
          <a:p>
            <a:pPr marL="457200" indent="-457200">
              <a:lnSpc>
                <a:spcPct val="150000"/>
              </a:lnSpc>
              <a:buFont typeface="Wingdings" panose="05000000000000000000" pitchFamily="2" charset="2"/>
              <a:buChar char="§"/>
            </a:pPr>
            <a:r>
              <a:rPr lang="en-US" sz="2800" dirty="0">
                <a:solidFill>
                  <a:schemeClr val="bg1">
                    <a:lumMod val="50000"/>
                  </a:schemeClr>
                </a:solidFill>
              </a:rPr>
              <a:t>Clubs must hire qualified 3</a:t>
            </a:r>
            <a:r>
              <a:rPr lang="en-US" sz="2800" baseline="30000" dirty="0">
                <a:solidFill>
                  <a:schemeClr val="bg1">
                    <a:lumMod val="50000"/>
                  </a:schemeClr>
                </a:solidFill>
              </a:rPr>
              <a:t>rd</a:t>
            </a:r>
            <a:r>
              <a:rPr lang="en-US" sz="2800" dirty="0">
                <a:solidFill>
                  <a:schemeClr val="bg1">
                    <a:lumMod val="50000"/>
                  </a:schemeClr>
                </a:solidFill>
              </a:rPr>
              <a:t> party company to conduct study</a:t>
            </a:r>
          </a:p>
          <a:p>
            <a:pPr marL="457200" indent="-457200">
              <a:lnSpc>
                <a:spcPct val="150000"/>
              </a:lnSpc>
              <a:buFont typeface="Wingdings" panose="05000000000000000000" pitchFamily="2" charset="2"/>
              <a:buChar char="§"/>
            </a:pPr>
            <a:r>
              <a:rPr lang="en-US" sz="2800" dirty="0">
                <a:solidFill>
                  <a:schemeClr val="bg1">
                    <a:lumMod val="50000"/>
                  </a:schemeClr>
                </a:solidFill>
              </a:rPr>
              <a:t>Only during OTAs or preseason training camp</a:t>
            </a:r>
          </a:p>
          <a:p>
            <a:pPr marL="457200" indent="-457200">
              <a:lnSpc>
                <a:spcPct val="150000"/>
              </a:lnSpc>
              <a:buFont typeface="Wingdings" panose="05000000000000000000" pitchFamily="2" charset="2"/>
              <a:buChar char="§"/>
            </a:pPr>
            <a:r>
              <a:rPr lang="en-US" sz="2800" dirty="0">
                <a:solidFill>
                  <a:schemeClr val="bg1">
                    <a:lumMod val="50000"/>
                  </a:schemeClr>
                </a:solidFill>
              </a:rPr>
              <a:t>Player participation is </a:t>
            </a:r>
            <a:r>
              <a:rPr lang="en-US" sz="2800" u="sng" dirty="0">
                <a:solidFill>
                  <a:schemeClr val="bg1">
                    <a:lumMod val="50000"/>
                  </a:schemeClr>
                </a:solidFill>
              </a:rPr>
              <a:t>strictly voluntary </a:t>
            </a:r>
          </a:p>
          <a:p>
            <a:pPr marL="457200" indent="-457200">
              <a:lnSpc>
                <a:spcPct val="150000"/>
              </a:lnSpc>
              <a:buFont typeface="Wingdings" panose="05000000000000000000" pitchFamily="2" charset="2"/>
              <a:buChar char="§"/>
            </a:pPr>
            <a:r>
              <a:rPr lang="en-US" sz="2800" dirty="0">
                <a:solidFill>
                  <a:schemeClr val="bg1">
                    <a:lumMod val="50000"/>
                  </a:schemeClr>
                </a:solidFill>
              </a:rPr>
              <a:t>Each player </a:t>
            </a:r>
            <a:r>
              <a:rPr lang="en-US" sz="2800" b="1" i="1" dirty="0">
                <a:solidFill>
                  <a:schemeClr val="bg1">
                    <a:lumMod val="50000"/>
                  </a:schemeClr>
                </a:solidFill>
              </a:rPr>
              <a:t>owns</a:t>
            </a:r>
            <a:r>
              <a:rPr lang="en-US" sz="2800" dirty="0">
                <a:solidFill>
                  <a:schemeClr val="bg1">
                    <a:lumMod val="50000"/>
                  </a:schemeClr>
                </a:solidFill>
              </a:rPr>
              <a:t> his individual data</a:t>
            </a:r>
          </a:p>
          <a:p>
            <a:pPr marL="457200" indent="-457200">
              <a:lnSpc>
                <a:spcPct val="150000"/>
              </a:lnSpc>
              <a:buFont typeface="Wingdings" panose="05000000000000000000" pitchFamily="2" charset="2"/>
              <a:buChar char="§"/>
            </a:pPr>
            <a:r>
              <a:rPr lang="en-US" sz="2800" dirty="0">
                <a:solidFill>
                  <a:schemeClr val="bg1">
                    <a:lumMod val="50000"/>
                  </a:schemeClr>
                </a:solidFill>
              </a:rPr>
              <a:t>Data may not be shared with Club without player consent</a:t>
            </a:r>
          </a:p>
          <a:p>
            <a:pPr marL="457200" indent="-457200">
              <a:lnSpc>
                <a:spcPct val="150000"/>
              </a:lnSpc>
              <a:buFont typeface="Wingdings" panose="05000000000000000000" pitchFamily="2" charset="2"/>
              <a:buChar char="§"/>
            </a:pPr>
            <a:r>
              <a:rPr lang="en-US" sz="2800" dirty="0">
                <a:solidFill>
                  <a:schemeClr val="bg1">
                    <a:lumMod val="50000"/>
                  </a:schemeClr>
                </a:solidFill>
              </a:rPr>
              <a:t>Data/results may </a:t>
            </a:r>
            <a:r>
              <a:rPr lang="en-US" sz="2800" u="sng" dirty="0">
                <a:solidFill>
                  <a:schemeClr val="bg1">
                    <a:lumMod val="50000"/>
                  </a:schemeClr>
                </a:solidFill>
              </a:rPr>
              <a:t>only</a:t>
            </a:r>
            <a:r>
              <a:rPr lang="en-US" sz="2800" dirty="0">
                <a:solidFill>
                  <a:schemeClr val="bg1">
                    <a:lumMod val="50000"/>
                  </a:schemeClr>
                </a:solidFill>
              </a:rPr>
              <a:t> be used for purposes supporting player health and/or performance</a:t>
            </a: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56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855927" y="277666"/>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a:solidFill>
                  <a:srgbClr val="FF0000"/>
                </a:solidFill>
                <a:latin typeface="Arial" charset="0"/>
                <a:ea typeface="Arial" charset="0"/>
                <a:cs typeface="Arial" charset="0"/>
              </a:rPr>
              <a:t>Equipment Testing</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9249" y="180037"/>
            <a:ext cx="5894371" cy="6496117"/>
          </a:xfrm>
          <a:prstGeom prst="rect">
            <a:avLst/>
          </a:prstGeom>
        </p:spPr>
      </p:pic>
      <p:sp>
        <p:nvSpPr>
          <p:cNvPr id="3" name="TextBox 2"/>
          <p:cNvSpPr txBox="1"/>
          <p:nvPr/>
        </p:nvSpPr>
        <p:spPr>
          <a:xfrm>
            <a:off x="386882" y="2127515"/>
            <a:ext cx="5691746" cy="3046988"/>
          </a:xfrm>
          <a:prstGeom prst="rect">
            <a:avLst/>
          </a:prstGeom>
          <a:noFill/>
        </p:spPr>
        <p:txBody>
          <a:bodyPr wrap="square" rtlCol="0">
            <a:spAutoFit/>
          </a:bodyPr>
          <a:lstStyle/>
          <a:p>
            <a:r>
              <a:rPr lang="en-US" sz="2400" dirty="0">
                <a:solidFill>
                  <a:schemeClr val="bg1">
                    <a:lumMod val="95000"/>
                  </a:schemeClr>
                </a:solidFill>
              </a:rPr>
              <a:t>Lab testing demonstrates which helmets used in the NFL perform better than others in laboratory testing designed to replicate impacts. </a:t>
            </a:r>
          </a:p>
          <a:p>
            <a:endParaRPr lang="en-US" sz="2400" dirty="0">
              <a:solidFill>
                <a:schemeClr val="bg1">
                  <a:lumMod val="95000"/>
                </a:schemeClr>
              </a:solidFill>
            </a:endParaRPr>
          </a:p>
          <a:p>
            <a:r>
              <a:rPr lang="en-US" sz="2400" dirty="0">
                <a:solidFill>
                  <a:schemeClr val="bg1">
                    <a:lumMod val="95000"/>
                  </a:schemeClr>
                </a:solidFill>
              </a:rPr>
              <a:t>Note: The study </a:t>
            </a:r>
            <a:r>
              <a:rPr lang="en-US" sz="2400" b="1" u="sng" dirty="0">
                <a:solidFill>
                  <a:schemeClr val="bg1">
                    <a:lumMod val="95000"/>
                  </a:schemeClr>
                </a:solidFill>
              </a:rPr>
              <a:t>cannot</a:t>
            </a:r>
            <a:r>
              <a:rPr lang="en-US" sz="2400" b="1" dirty="0">
                <a:solidFill>
                  <a:schemeClr val="bg1">
                    <a:lumMod val="95000"/>
                  </a:schemeClr>
                </a:solidFill>
              </a:rPr>
              <a:t> </a:t>
            </a:r>
            <a:r>
              <a:rPr lang="en-US" sz="2400" dirty="0">
                <a:solidFill>
                  <a:schemeClr val="bg1">
                    <a:lumMod val="95000"/>
                  </a:schemeClr>
                </a:solidFill>
              </a:rPr>
              <a:t>be used to predict a specific reduction in risk of sustaining a concussion on the field. </a:t>
            </a:r>
          </a:p>
        </p:txBody>
      </p:sp>
    </p:spTree>
    <p:extLst>
      <p:ext uri="{BB962C8B-B14F-4D97-AF65-F5344CB8AC3E}">
        <p14:creationId xmlns:p14="http://schemas.microsoft.com/office/powerpoint/2010/main" val="158755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Cleat Safety</a:t>
            </a: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5322" y="1260199"/>
            <a:ext cx="9122660" cy="5130330"/>
          </a:xfrm>
          <a:prstGeom prst="rect">
            <a:avLst/>
          </a:prstGeom>
        </p:spPr>
      </p:pic>
    </p:spTree>
    <p:extLst>
      <p:ext uri="{BB962C8B-B14F-4D97-AF65-F5344CB8AC3E}">
        <p14:creationId xmlns:p14="http://schemas.microsoft.com/office/powerpoint/2010/main" val="1395400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5500" y="1260199"/>
            <a:ext cx="8001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FF0000"/>
                </a:solidFill>
                <a:latin typeface="Arial" charset="0"/>
                <a:ea typeface="Arial" charset="0"/>
                <a:cs typeface="Arial" charset="0"/>
              </a:rPr>
              <a:t>Field Surfaces</a:t>
            </a:r>
          </a:p>
        </p:txBody>
      </p:sp>
      <p:grpSp>
        <p:nvGrpSpPr>
          <p:cNvPr id="6" name="Group 5"/>
          <p:cNvGrpSpPr/>
          <p:nvPr/>
        </p:nvGrpSpPr>
        <p:grpSpPr>
          <a:xfrm>
            <a:off x="5564744" y="2014313"/>
            <a:ext cx="1062512" cy="45719"/>
            <a:chOff x="5564744" y="1216343"/>
            <a:chExt cx="1062512" cy="45719"/>
          </a:xfrm>
        </p:grpSpPr>
        <p:sp>
          <p:nvSpPr>
            <p:cNvPr id="7" name="Flowchart: Connector 36"/>
            <p:cNvSpPr/>
            <p:nvPr/>
          </p:nvSpPr>
          <p:spPr>
            <a:xfrm>
              <a:off x="5564744"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Connector 37"/>
            <p:cNvSpPr/>
            <p:nvPr/>
          </p:nvSpPr>
          <p:spPr>
            <a:xfrm>
              <a:off x="5677721"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Connector 38"/>
            <p:cNvSpPr/>
            <p:nvPr/>
          </p:nvSpPr>
          <p:spPr>
            <a:xfrm>
              <a:off x="5790698"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lowchart: Connector 39"/>
            <p:cNvSpPr/>
            <p:nvPr/>
          </p:nvSpPr>
          <p:spPr>
            <a:xfrm>
              <a:off x="5903675"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owchart: Connector 40"/>
            <p:cNvSpPr/>
            <p:nvPr/>
          </p:nvSpPr>
          <p:spPr>
            <a:xfrm>
              <a:off x="6016652"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41"/>
            <p:cNvSpPr/>
            <p:nvPr/>
          </p:nvSpPr>
          <p:spPr>
            <a:xfrm>
              <a:off x="6129629"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42"/>
            <p:cNvSpPr/>
            <p:nvPr/>
          </p:nvSpPr>
          <p:spPr>
            <a:xfrm>
              <a:off x="6242606"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43"/>
            <p:cNvSpPr/>
            <p:nvPr/>
          </p:nvSpPr>
          <p:spPr>
            <a:xfrm>
              <a:off x="6355583"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44"/>
            <p:cNvSpPr/>
            <p:nvPr/>
          </p:nvSpPr>
          <p:spPr>
            <a:xfrm>
              <a:off x="6468560"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45"/>
            <p:cNvSpPr/>
            <p:nvPr/>
          </p:nvSpPr>
          <p:spPr>
            <a:xfrm>
              <a:off x="6581537" y="1216343"/>
              <a:ext cx="45719" cy="4571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TextBox 16"/>
          <p:cNvSpPr txBox="1"/>
          <p:nvPr/>
        </p:nvSpPr>
        <p:spPr>
          <a:xfrm>
            <a:off x="1262209" y="2295934"/>
            <a:ext cx="10406207" cy="3754874"/>
          </a:xfrm>
          <a:prstGeom prst="rect">
            <a:avLst/>
          </a:prstGeom>
          <a:noFill/>
        </p:spPr>
        <p:txBody>
          <a:bodyPr wrap="square" rtlCol="0">
            <a:spAutoFit/>
          </a:bodyPr>
          <a:lstStyle/>
          <a:p>
            <a:pPr marL="285750" indent="-285750">
              <a:buFont typeface="Wingdings" panose="05000000000000000000" pitchFamily="2" charset="2"/>
              <a:buChar char="§"/>
            </a:pPr>
            <a:r>
              <a:rPr lang="en-US" sz="2800" dirty="0">
                <a:solidFill>
                  <a:schemeClr val="bg1">
                    <a:lumMod val="50000"/>
                  </a:schemeClr>
                </a:solidFill>
              </a:rPr>
              <a:t>Newly formed Field Surface and Performance Committee</a:t>
            </a:r>
          </a:p>
          <a:p>
            <a:endParaRPr lang="en-US" sz="2800" dirty="0">
              <a:solidFill>
                <a:schemeClr val="bg1">
                  <a:lumMod val="50000"/>
                </a:schemeClr>
              </a:solidFill>
            </a:endParaRPr>
          </a:p>
          <a:p>
            <a:pPr marL="285750" indent="-285750">
              <a:buFont typeface="Wingdings" panose="05000000000000000000" pitchFamily="2" charset="2"/>
              <a:buChar char="§"/>
            </a:pPr>
            <a:r>
              <a:rPr lang="en-US" sz="2800" dirty="0">
                <a:solidFill>
                  <a:schemeClr val="bg1">
                    <a:lumMod val="50000"/>
                  </a:schemeClr>
                </a:solidFill>
              </a:rPr>
              <a:t>Provides guidance regarding safety, performance and testing practices of game-day and practice field surfaces</a:t>
            </a:r>
          </a:p>
          <a:p>
            <a:endParaRPr lang="en-US" sz="2800" dirty="0">
              <a:solidFill>
                <a:schemeClr val="bg1">
                  <a:lumMod val="50000"/>
                </a:schemeClr>
              </a:solidFill>
            </a:endParaRPr>
          </a:p>
          <a:p>
            <a:pPr marL="285750" indent="-285750">
              <a:buFont typeface="Wingdings" panose="05000000000000000000" pitchFamily="2" charset="2"/>
              <a:buChar char="§"/>
            </a:pPr>
            <a:r>
              <a:rPr lang="en-US" sz="2800" dirty="0">
                <a:solidFill>
                  <a:schemeClr val="bg1">
                    <a:lumMod val="50000"/>
                  </a:schemeClr>
                </a:solidFill>
              </a:rPr>
              <a:t>Establishing mandatory testing and maintenance protocols for start of 2017 season</a:t>
            </a:r>
          </a:p>
          <a:p>
            <a:pPr marL="742950" lvl="1" indent="-285750">
              <a:lnSpc>
                <a:spcPct val="150000"/>
              </a:lnSpc>
              <a:buFont typeface="Wingdings" panose="05000000000000000000" pitchFamily="2" charset="2"/>
              <a:buChar char="§"/>
            </a:pPr>
            <a:endParaRPr lang="en-US" sz="2800" dirty="0">
              <a:solidFill>
                <a:schemeClr val="bg1">
                  <a:lumMod val="50000"/>
                </a:schemeClr>
              </a:solidFill>
            </a:endParaRPr>
          </a:p>
        </p:txBody>
      </p:sp>
    </p:spTree>
    <p:extLst>
      <p:ext uri="{BB962C8B-B14F-4D97-AF65-F5344CB8AC3E}">
        <p14:creationId xmlns:p14="http://schemas.microsoft.com/office/powerpoint/2010/main" val="390395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8688" y="0"/>
            <a:ext cx="10034711" cy="6858000"/>
          </a:xfrm>
          <a:prstGeom prst="rect">
            <a:avLst/>
          </a:prstGeom>
        </p:spPr>
      </p:pic>
    </p:spTree>
    <p:extLst>
      <p:ext uri="{BB962C8B-B14F-4D97-AF65-F5344CB8AC3E}">
        <p14:creationId xmlns:p14="http://schemas.microsoft.com/office/powerpoint/2010/main" val="3786286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06138" y="2676291"/>
            <a:ext cx="8898673" cy="1446550"/>
          </a:xfrm>
          <a:prstGeom prst="rect">
            <a:avLst/>
          </a:prstGeom>
          <a:noFill/>
        </p:spPr>
        <p:txBody>
          <a:bodyPr wrap="square" rtlCol="0">
            <a:spAutoFit/>
          </a:bodyPr>
          <a:lstStyle/>
          <a:p>
            <a:pPr algn="ctr"/>
            <a:r>
              <a:rPr lang="en-US" sz="8800" b="1" dirty="0">
                <a:solidFill>
                  <a:schemeClr val="tx1">
                    <a:lumMod val="50000"/>
                    <a:lumOff val="50000"/>
                  </a:schemeClr>
                </a:solidFill>
              </a:rPr>
              <a:t>Questions? </a:t>
            </a:r>
          </a:p>
        </p:txBody>
      </p:sp>
    </p:spTree>
    <p:extLst>
      <p:ext uri="{BB962C8B-B14F-4D97-AF65-F5344CB8AC3E}">
        <p14:creationId xmlns:p14="http://schemas.microsoft.com/office/powerpoint/2010/main" val="3763310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65921739"/>
      </p:ext>
    </p:extLst>
  </p:cSld>
  <p:clrMapOvr>
    <a:masterClrMapping/>
  </p:clrMapOvr>
</p:sld>
</file>

<file path=ppt/theme/theme1.xml><?xml version="1.0" encoding="utf-8"?>
<a:theme xmlns:a="http://schemas.openxmlformats.org/drawingml/2006/main" name="Office Theme">
  <a:themeElements>
    <a:clrScheme name="Custom 29">
      <a:dk1>
        <a:sysClr val="windowText" lastClr="000000"/>
      </a:dk1>
      <a:lt1>
        <a:sysClr val="window" lastClr="FFFFFF"/>
      </a:lt1>
      <a:dk2>
        <a:srgbClr val="343434"/>
      </a:dk2>
      <a:lt2>
        <a:srgbClr val="8A8E8C"/>
      </a:lt2>
      <a:accent1>
        <a:srgbClr val="51C4CB"/>
      </a:accent1>
      <a:accent2>
        <a:srgbClr val="3DB2C4"/>
      </a:accent2>
      <a:accent3>
        <a:srgbClr val="1BA4BE"/>
      </a:accent3>
      <a:accent4>
        <a:srgbClr val="0197B8"/>
      </a:accent4>
      <a:accent5>
        <a:srgbClr val="0288AF"/>
      </a:accent5>
      <a:accent6>
        <a:srgbClr val="0174A0"/>
      </a:accent6>
      <a:hlink>
        <a:srgbClr val="0563C1"/>
      </a:hlink>
      <a:folHlink>
        <a:srgbClr val="954F72"/>
      </a:folHlink>
    </a:clrScheme>
    <a:fontScheme name="Custom 2">
      <a:majorFont>
        <a:latin typeface="Montserrat"/>
        <a:ea typeface=""/>
        <a:cs typeface=""/>
      </a:majorFont>
      <a:minorFont>
        <a:latin typeface="Poppi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ctr">
          <a:lnSpc>
            <a:spcPct val="120000"/>
          </a:lnSpc>
          <a:defRPr sz="1400">
            <a:solidFill>
              <a:srgbClr val="78797E"/>
            </a:solidFill>
            <a:latin typeface="Poppins Light" panose="02000000000000000000" pitchFamily="2" charset="0"/>
            <a:ea typeface="Open Sans" panose="020B0606030504020204" pitchFamily="34" charset="0"/>
            <a:cs typeface="Poppins Light" panose="02000000000000000000"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16289</TotalTime>
  <Words>616</Words>
  <Application>Microsoft Office PowerPoint</Application>
  <PresentationFormat>Widescreen</PresentationFormat>
  <Paragraphs>97</Paragraphs>
  <Slides>21</Slides>
  <Notes>5</Notes>
  <HiddenSlides>0</HiddenSlides>
  <MMClips>0</MMClips>
  <ScaleCrop>false</ScaleCrop>
  <HeadingPairs>
    <vt:vector size="8" baseType="variant">
      <vt:variant>
        <vt:lpstr>Fonts Used</vt:lpstr>
      </vt:variant>
      <vt:variant>
        <vt:i4>5</vt:i4>
      </vt:variant>
      <vt:variant>
        <vt:lpstr>Theme</vt:lpstr>
      </vt:variant>
      <vt:variant>
        <vt:i4>3</vt:i4>
      </vt:variant>
      <vt:variant>
        <vt:lpstr>Embedded OLE Servers</vt:lpstr>
      </vt:variant>
      <vt:variant>
        <vt:i4>1</vt:i4>
      </vt:variant>
      <vt:variant>
        <vt:lpstr>Slide Titles</vt:lpstr>
      </vt:variant>
      <vt:variant>
        <vt:i4>21</vt:i4>
      </vt:variant>
    </vt:vector>
  </HeadingPairs>
  <TitlesOfParts>
    <vt:vector size="30" baseType="lpstr">
      <vt:lpstr>Arial</vt:lpstr>
      <vt:lpstr>Arial Black</vt:lpstr>
      <vt:lpstr>Calibri</vt:lpstr>
      <vt:lpstr>Poppins Light</vt:lpstr>
      <vt:lpstr>Wingdings</vt:lpstr>
      <vt:lpstr>Office Theme</vt:lpstr>
      <vt:lpstr>Custom Design</vt:lpstr>
      <vt:lpstr>2_Custom Design</vt:lpstr>
      <vt:lpstr>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 Tien Duat</dc:creator>
  <cp:lastModifiedBy>Paul Sheehy</cp:lastModifiedBy>
  <cp:revision>928</cp:revision>
  <dcterms:created xsi:type="dcterms:W3CDTF">2016-03-01T09:27:56Z</dcterms:created>
  <dcterms:modified xsi:type="dcterms:W3CDTF">2017-04-13T19:00:40Z</dcterms:modified>
</cp:coreProperties>
</file>