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F5C3F"/>
        </a:solidFill>
        <a:effectLst>
          <a:outerShdw blurRad="25400" dist="12700" rotWithShape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1pPr>
    <a:lvl2pPr marL="0" marR="0" indent="2286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F5C3F"/>
        </a:solidFill>
        <a:effectLst>
          <a:outerShdw blurRad="25400" dist="12700" rotWithShape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2pPr>
    <a:lvl3pPr marL="0" marR="0" indent="4572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F5C3F"/>
        </a:solidFill>
        <a:effectLst>
          <a:outerShdw blurRad="25400" dist="12700" rotWithShape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3pPr>
    <a:lvl4pPr marL="0" marR="0" indent="6858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F5C3F"/>
        </a:solidFill>
        <a:effectLst>
          <a:outerShdw blurRad="25400" dist="12700" rotWithShape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4pPr>
    <a:lvl5pPr marL="0" marR="0" indent="9144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F5C3F"/>
        </a:solidFill>
        <a:effectLst>
          <a:outerShdw blurRad="25400" dist="12700" rotWithShape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5pPr>
    <a:lvl6pPr marL="0" marR="0" indent="11430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F5C3F"/>
        </a:solidFill>
        <a:effectLst>
          <a:outerShdw blurRad="25400" dist="12700" rotWithShape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6pPr>
    <a:lvl7pPr marL="0" marR="0" indent="13716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F5C3F"/>
        </a:solidFill>
        <a:effectLst>
          <a:outerShdw blurRad="25400" dist="12700" rotWithShape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7pPr>
    <a:lvl8pPr marL="0" marR="0" indent="16002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F5C3F"/>
        </a:solidFill>
        <a:effectLst>
          <a:outerShdw blurRad="25400" dist="12700" rotWithShape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8pPr>
    <a:lvl9pPr marL="0" marR="0" indent="18288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F5C3F"/>
        </a:solidFill>
        <a:effectLst>
          <a:outerShdw blurRad="25400" dist="12700" rotWithShape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6E5DA">
              <a:alpha val="6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chemeClr val="accent1">
            <a:satOff val="15300"/>
            <a:lumOff val="-29822"/>
            <a:alpha val="80000"/>
          </a:schemeClr>
        </a:fontRef>
        <a:schemeClr val="accent1">
          <a:satOff val="15300"/>
          <a:lumOff val="-29822"/>
          <a:alpha val="80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0CFCA">
              <a:alpha val="75000"/>
            </a:srgbClr>
          </a:solidFill>
        </a:fill>
      </a:tcStyle>
    </a:band2H>
    <a:firstCol>
      <a:tcTxStyle b="off" i="off">
        <a:fontRef idx="minor">
          <a:schemeClr val="accent1">
            <a:satOff val="15300"/>
            <a:lumOff val="-29822"/>
            <a:alpha val="80000"/>
          </a:schemeClr>
        </a:fontRef>
        <a:schemeClr val="accent1">
          <a:satOff val="15300"/>
          <a:lumOff val="-29822"/>
          <a:alpha val="80000"/>
        </a:schemeClr>
      </a:tcTxStyle>
      <a:tcStyle>
        <a:tcBdr>
          <a:left>
            <a:ln w="127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left>
          <a:right>
            <a:ln w="254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DFDBD1"/>
        </a:fontRef>
        <a:srgbClr val="DFDBD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EDEAD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DFDBD1"/>
        </a:fontRef>
        <a:srgbClr val="DFDBD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DFDBD1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DD9AC">
              <a:alpha val="70000"/>
            </a:srgbClr>
          </a:solidFill>
        </a:fill>
      </a:tcStyle>
    </a:band2H>
    <a:firstCo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DFDBD1"/>
        </a:fontRef>
        <a:srgbClr val="DFDBD1"/>
      </a:tcTxStyle>
      <a:tcStyle>
        <a:tcBdr>
          <a:left>
            <a:ln w="12700" cap="flat">
              <a:solidFill>
                <a:srgbClr val="DFDBD1"/>
              </a:solidFill>
              <a:prstDash val="solid"/>
              <a:miter lim="400000"/>
            </a:ln>
          </a:left>
          <a:right>
            <a:ln w="12700" cap="flat">
              <a:solidFill>
                <a:srgbClr val="DFDBD1"/>
              </a:solidFill>
              <a:prstDash val="solid"/>
              <a:miter lim="400000"/>
            </a:ln>
          </a:right>
          <a:top>
            <a:ln w="254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DFDBD1"/>
              </a:solidFill>
              <a:prstDash val="solid"/>
              <a:miter lim="400000"/>
            </a:ln>
          </a:insideH>
          <a:insideV>
            <a:ln w="12700" cap="flat">
              <a:solidFill>
                <a:srgbClr val="DFDBD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DFDBD1"/>
        </a:fontRef>
        <a:srgbClr val="DFDBD1"/>
      </a:tcTxStyle>
      <a:tcStyle>
        <a:tcBdr>
          <a:left>
            <a:ln w="12700" cap="flat">
              <a:solidFill>
                <a:srgbClr val="DFDBD1"/>
              </a:solidFill>
              <a:prstDash val="solid"/>
              <a:miter lim="400000"/>
            </a:ln>
          </a:left>
          <a:right>
            <a:ln w="12700" cap="flat">
              <a:solidFill>
                <a:srgbClr val="DFDBD1"/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DFDBD1"/>
              </a:solidFill>
              <a:prstDash val="solid"/>
              <a:miter lim="400000"/>
            </a:ln>
          </a:insideH>
          <a:insideV>
            <a:ln w="12700" cap="flat">
              <a:solidFill>
                <a:srgbClr val="DFDBD1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B07342"/>
              </a:solidFill>
              <a:prstDash val="solid"/>
              <a:miter lim="400000"/>
            </a:ln>
          </a:left>
          <a:right>
            <a:ln w="12700" cap="flat">
              <a:solidFill>
                <a:srgbClr val="B07342"/>
              </a:solidFill>
              <a:prstDash val="solid"/>
              <a:miter lim="400000"/>
            </a:ln>
          </a:right>
          <a:top>
            <a:ln w="12700" cap="flat">
              <a:solidFill>
                <a:srgbClr val="B07342"/>
              </a:solidFill>
              <a:prstDash val="solid"/>
              <a:miter lim="400000"/>
            </a:ln>
          </a:top>
          <a:bottom>
            <a:ln w="12700" cap="flat">
              <a:solidFill>
                <a:srgbClr val="B07342"/>
              </a:solidFill>
              <a:prstDash val="solid"/>
              <a:miter lim="400000"/>
            </a:ln>
          </a:bottom>
          <a:insideH>
            <a:ln w="12700" cap="flat">
              <a:solidFill>
                <a:srgbClr val="B07342"/>
              </a:solidFill>
              <a:prstDash val="solid"/>
              <a:miter lim="400000"/>
            </a:ln>
          </a:insideH>
          <a:insideV>
            <a:ln w="12700" cap="flat">
              <a:solidFill>
                <a:srgbClr val="B0734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DBBD">
              <a:alpha val="55000"/>
            </a:srgbClr>
          </a:solidFill>
        </a:fill>
      </a:tcStyle>
    </a:band2H>
    <a:firstCo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B0734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0734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C9C5BC"/>
              </a:solidFill>
              <a:prstDash val="solid"/>
              <a:miter lim="400000"/>
            </a:ln>
          </a:left>
          <a:right>
            <a:ln w="12700" cap="flat">
              <a:solidFill>
                <a:srgbClr val="C9C5BC"/>
              </a:solidFill>
              <a:prstDash val="solid"/>
              <a:miter lim="400000"/>
            </a:ln>
          </a:right>
          <a:top>
            <a:ln w="12700" cap="flat">
              <a:solidFill>
                <a:srgbClr val="C9C5BC"/>
              </a:solidFill>
              <a:prstDash val="solid"/>
              <a:miter lim="400000"/>
            </a:ln>
          </a:top>
          <a:bottom>
            <a:ln w="12700" cap="flat">
              <a:solidFill>
                <a:srgbClr val="C9C5BC"/>
              </a:solidFill>
              <a:prstDash val="solid"/>
              <a:miter lim="400000"/>
            </a:ln>
          </a:bottom>
          <a:insideH>
            <a:ln w="12700" cap="flat">
              <a:solidFill>
                <a:srgbClr val="C9C5BC"/>
              </a:solidFill>
              <a:prstDash val="solid"/>
              <a:miter lim="400000"/>
            </a:ln>
          </a:insideH>
          <a:insideV>
            <a:ln w="12700" cap="flat">
              <a:solidFill>
                <a:srgbClr val="C9C5BC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2DED3">
              <a:alpha val="80000"/>
            </a:srgbClr>
          </a:solidFill>
        </a:fill>
      </a:tcStyle>
    </a:band2H>
    <a:firstCo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51473B"/>
              </a:solidFill>
              <a:prstDash val="solid"/>
              <a:miter lim="400000"/>
            </a:ln>
          </a:left>
          <a:right>
            <a:ln w="25400" cap="flat">
              <a:solidFill>
                <a:srgbClr val="51473B"/>
              </a:solidFill>
              <a:prstDash val="solid"/>
              <a:miter lim="400000"/>
            </a:ln>
          </a:right>
          <a:top>
            <a:ln w="12700" cap="flat">
              <a:solidFill>
                <a:srgbClr val="C9C5BC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9C5BC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9C5BC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5BC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EDEADB"/>
              </a:solidFill>
              <a:prstDash val="solid"/>
              <a:miter lim="400000"/>
            </a:ln>
          </a:left>
          <a:right>
            <a:ln w="12700" cap="flat">
              <a:solidFill>
                <a:srgbClr val="EDEADB"/>
              </a:solidFill>
              <a:prstDash val="solid"/>
              <a:miter lim="400000"/>
            </a:ln>
          </a:right>
          <a:top>
            <a:ln w="25400" cap="flat">
              <a:solidFill>
                <a:srgbClr val="51473B"/>
              </a:solidFill>
              <a:prstDash val="solid"/>
              <a:miter lim="400000"/>
            </a:ln>
          </a:top>
          <a:bottom>
            <a:ln w="12700" cap="flat">
              <a:solidFill>
                <a:srgbClr val="51473B"/>
              </a:solidFill>
              <a:prstDash val="solid"/>
              <a:miter lim="400000"/>
            </a:ln>
          </a:bottom>
          <a:insideH>
            <a:ln w="12700" cap="flat">
              <a:solidFill>
                <a:srgbClr val="EDEADB"/>
              </a:solidFill>
              <a:prstDash val="solid"/>
              <a:miter lim="400000"/>
            </a:ln>
          </a:insideH>
          <a:insideV>
            <a:ln w="12700" cap="flat">
              <a:solidFill>
                <a:srgbClr val="EDEAD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EDEADB"/>
              </a:solidFill>
              <a:prstDash val="solid"/>
              <a:miter lim="400000"/>
            </a:ln>
          </a:left>
          <a:right>
            <a:ln w="12700" cap="flat">
              <a:solidFill>
                <a:srgbClr val="EDEADB"/>
              </a:solidFill>
              <a:prstDash val="solid"/>
              <a:miter lim="400000"/>
            </a:ln>
          </a:right>
          <a:top>
            <a:ln w="12700" cap="flat">
              <a:solidFill>
                <a:srgbClr val="51473B"/>
              </a:solidFill>
              <a:prstDash val="solid"/>
              <a:miter lim="400000"/>
            </a:ln>
          </a:top>
          <a:bottom>
            <a:ln w="25400" cap="flat">
              <a:solidFill>
                <a:srgbClr val="51473B"/>
              </a:solidFill>
              <a:prstDash val="solid"/>
              <a:miter lim="400000"/>
            </a:ln>
          </a:bottom>
          <a:insideH>
            <a:ln w="12700" cap="flat">
              <a:solidFill>
                <a:srgbClr val="EDEADB"/>
              </a:solidFill>
              <a:prstDash val="solid"/>
              <a:miter lim="400000"/>
            </a:ln>
          </a:insideH>
          <a:insideV>
            <a:ln w="12700" cap="flat">
              <a:solidFill>
                <a:srgbClr val="EDEADB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chemeClr val="accent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chemeClr val="accent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EE3BA">
              <a:alpha val="63000"/>
            </a:srgbClr>
          </a:solidFill>
        </a:fill>
      </a:tcStyle>
    </a:band2H>
    <a:firstCo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2"/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2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1304" y="-9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256494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842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825500" y="3048000"/>
            <a:ext cx="11353800" cy="22733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825500" y="5308600"/>
            <a:ext cx="113538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0" indent="228600" algn="ctr">
              <a:spcBef>
                <a:spcPts val="0"/>
              </a:spcBef>
              <a:buSzTx/>
              <a:buNone/>
              <a:defRPr sz="3200" i="1"/>
            </a:lvl2pPr>
            <a:lvl3pPr marL="0" indent="457200" algn="ctr">
              <a:spcBef>
                <a:spcPts val="0"/>
              </a:spcBef>
              <a:buSzTx/>
              <a:buNone/>
              <a:defRPr sz="3200" i="1"/>
            </a:lvl3pPr>
            <a:lvl4pPr marL="0" indent="685800" algn="ctr">
              <a:spcBef>
                <a:spcPts val="0"/>
              </a:spcBef>
              <a:buSzTx/>
              <a:buNone/>
              <a:defRPr sz="3200" i="1"/>
            </a:lvl4pPr>
            <a:lvl5pPr marL="0" indent="914400" algn="ctr">
              <a:spcBef>
                <a:spcPts val="0"/>
              </a:spcBef>
              <a:buSzTx/>
              <a:buNone/>
              <a:defRPr sz="32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7D0B2"/>
                </a:solidFill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sz="quarter" idx="13"/>
          </p:nvPr>
        </p:nvSpPr>
        <p:spPr>
          <a:xfrm>
            <a:off x="685800" y="711200"/>
            <a:ext cx="4089400" cy="5499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pic" sz="half" idx="14"/>
          </p:nvPr>
        </p:nvSpPr>
        <p:spPr>
          <a:xfrm>
            <a:off x="4965700" y="711200"/>
            <a:ext cx="7315200" cy="5499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825500" y="7137400"/>
            <a:ext cx="11353800" cy="1181100"/>
          </a:xfrm>
          <a:prstGeom prst="rect">
            <a:avLst/>
          </a:prstGeom>
          <a:effectLst/>
        </p:spPr>
        <p:txBody>
          <a:bodyPr anchor="b"/>
          <a:lstStyle>
            <a:lvl1pPr>
              <a:defRPr>
                <a:solidFill>
                  <a:srgbClr val="FBF9E6"/>
                </a:solidFill>
                <a:effectLst>
                  <a:outerShdw blurRad="25400" dist="25400" dir="16200000" rotWithShape="0">
                    <a:srgbClr val="3A3A3A">
                      <a:alpha val="70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sz="quarter" idx="1"/>
          </p:nvPr>
        </p:nvSpPr>
        <p:spPr>
          <a:xfrm>
            <a:off x="825500" y="8305800"/>
            <a:ext cx="11353800" cy="889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300" i="1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blurRad="12700" dist="25400" dir="16200000" rotWithShape="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4300" i="1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blurRad="12700" dist="25400" dir="16200000" rotWithShape="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4300" i="1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blurRad="12700" dist="25400" dir="16200000" rotWithShape="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4300" i="1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blurRad="12700" dist="25400" dir="16200000" rotWithShape="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4300" i="1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blurRad="12700" dist="25400" dir="16200000" rotWithShape="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7D0B2"/>
                </a:solidFill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pic" sz="half" idx="13"/>
          </p:nvPr>
        </p:nvSpPr>
        <p:spPr>
          <a:xfrm>
            <a:off x="7645400" y="1727200"/>
            <a:ext cx="4673600" cy="6184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304800" y="1778000"/>
            <a:ext cx="7327900" cy="33401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1" name="Shape 41"/>
          <p:cNvSpPr>
            <a:spLocks noGrp="1"/>
          </p:cNvSpPr>
          <p:nvPr>
            <p:ph type="body" sz="quarter" idx="1"/>
          </p:nvPr>
        </p:nvSpPr>
        <p:spPr>
          <a:xfrm>
            <a:off x="304800" y="5168900"/>
            <a:ext cx="7327900" cy="2743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0" indent="228600" algn="ctr">
              <a:spcBef>
                <a:spcPts val="0"/>
              </a:spcBef>
              <a:buSzTx/>
              <a:buNone/>
              <a:defRPr sz="3200" i="1"/>
            </a:lvl2pPr>
            <a:lvl3pPr marL="0" indent="457200" algn="ctr">
              <a:spcBef>
                <a:spcPts val="0"/>
              </a:spcBef>
              <a:buSzTx/>
              <a:buNone/>
              <a:defRPr sz="3200" i="1"/>
            </a:lvl3pPr>
            <a:lvl4pPr marL="0" indent="685800" algn="ctr">
              <a:spcBef>
                <a:spcPts val="0"/>
              </a:spcBef>
              <a:buSzTx/>
              <a:buNone/>
              <a:defRPr sz="3200" i="1"/>
            </a:lvl4pPr>
            <a:lvl5pPr marL="0" indent="914400" algn="ctr">
              <a:spcBef>
                <a:spcPts val="0"/>
              </a:spcBef>
              <a:buSzTx/>
              <a:buNone/>
              <a:defRPr sz="32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825500" y="50800"/>
            <a:ext cx="11353800" cy="2032000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solidFill>
                  <a:srgbClr val="FBF9E6"/>
                </a:solidFill>
                <a:effectLst>
                  <a:outerShdw blurRad="25400" dist="25400" dir="16200000" rotWithShape="0">
                    <a:srgbClr val="3A3A3A">
                      <a:alpha val="70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825500" y="50800"/>
            <a:ext cx="11353800" cy="2032000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solidFill>
                  <a:srgbClr val="FBF9E6"/>
                </a:solidFill>
                <a:effectLst>
                  <a:outerShdw blurRad="25400" dist="25400" dir="16200000" rotWithShape="0">
                    <a:srgbClr val="3A3A3A">
                      <a:alpha val="70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xfrm>
            <a:off x="825500" y="2705100"/>
            <a:ext cx="11353800" cy="6223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xfrm>
            <a:off x="6337299" y="8991600"/>
            <a:ext cx="342901" cy="4064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pic" sz="half" idx="13"/>
          </p:nvPr>
        </p:nvSpPr>
        <p:spPr>
          <a:xfrm>
            <a:off x="7391400" y="2717800"/>
            <a:ext cx="4673600" cy="6184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xfrm>
            <a:off x="825500" y="50800"/>
            <a:ext cx="11353800" cy="2032000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solidFill>
                  <a:srgbClr val="FBF9E6"/>
                </a:solidFill>
                <a:effectLst>
                  <a:outerShdw blurRad="25400" dist="25400" dir="16200000" rotWithShape="0">
                    <a:srgbClr val="3A3A3A">
                      <a:alpha val="70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sz="half" idx="1"/>
          </p:nvPr>
        </p:nvSpPr>
        <p:spPr>
          <a:xfrm>
            <a:off x="825500" y="2768600"/>
            <a:ext cx="5422900" cy="61849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3600"/>
              </a:spcBef>
              <a:buBlip>
                <a:blip r:embed="rId3"/>
              </a:buBlip>
              <a:defRPr sz="3200"/>
            </a:lvl1pPr>
            <a:lvl2pPr marL="812800" indent="-406400">
              <a:spcBef>
                <a:spcPts val="3600"/>
              </a:spcBef>
              <a:buBlip>
                <a:blip r:embed="rId3"/>
              </a:buBlip>
              <a:defRPr sz="3200"/>
            </a:lvl2pPr>
            <a:lvl3pPr marL="1219200" indent="-406400">
              <a:spcBef>
                <a:spcPts val="3600"/>
              </a:spcBef>
              <a:buBlip>
                <a:blip r:embed="rId3"/>
              </a:buBlip>
              <a:defRPr sz="3200"/>
            </a:lvl3pPr>
            <a:lvl4pPr marL="1625600" indent="-406400">
              <a:spcBef>
                <a:spcPts val="3600"/>
              </a:spcBef>
              <a:buBlip>
                <a:blip r:embed="rId3"/>
              </a:buBlip>
              <a:defRPr sz="3200"/>
            </a:lvl4pPr>
            <a:lvl5pPr marL="2032000" indent="-406400">
              <a:spcBef>
                <a:spcPts val="3600"/>
              </a:spcBef>
              <a:buBlip>
                <a:blip r:embed="rId3"/>
              </a:buBlip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hape 7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embossed_backgroun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647700"/>
            <a:ext cx="11747500" cy="8472197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hape 85"/>
          <p:cNvSpPr>
            <a:spLocks noGrp="1"/>
          </p:cNvSpPr>
          <p:nvPr>
            <p:ph type="pic" sz="quarter" idx="13"/>
          </p:nvPr>
        </p:nvSpPr>
        <p:spPr>
          <a:xfrm>
            <a:off x="6972300" y="5029200"/>
            <a:ext cx="5080000" cy="381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pic" sz="quarter" idx="14"/>
          </p:nvPr>
        </p:nvSpPr>
        <p:spPr>
          <a:xfrm>
            <a:off x="6972300" y="965200"/>
            <a:ext cx="5080000" cy="381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pic" sz="half" idx="15"/>
          </p:nvPr>
        </p:nvSpPr>
        <p:spPr>
          <a:xfrm>
            <a:off x="952500" y="1003300"/>
            <a:ext cx="5829300" cy="7810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body" sz="quarter" idx="13"/>
          </p:nvPr>
        </p:nvSpPr>
        <p:spPr>
          <a:xfrm>
            <a:off x="1299331" y="6362700"/>
            <a:ext cx="10401301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2800" i="1"/>
            </a:lvl1pPr>
          </a:lstStyle>
          <a:p>
            <a:r>
              <a:t>-Johnny Appleseed</a:t>
            </a:r>
          </a:p>
        </p:txBody>
      </p:sp>
      <p:sp>
        <p:nvSpPr>
          <p:cNvPr id="96" name="Shape 96"/>
          <p:cNvSpPr>
            <a:spLocks noGrp="1"/>
          </p:cNvSpPr>
          <p:nvPr>
            <p:ph type="body" sz="quarter" idx="14"/>
          </p:nvPr>
        </p:nvSpPr>
        <p:spPr>
          <a:xfrm>
            <a:off x="1257300" y="4330700"/>
            <a:ext cx="10490200" cy="558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55000"/>
              </a:lnSpc>
              <a:spcBef>
                <a:spcPts val="2400"/>
              </a:spcBef>
              <a:buSzTx/>
              <a:buNone/>
              <a:defRPr sz="3200"/>
            </a:lvl1pPr>
          </a:lstStyle>
          <a:p>
            <a:r>
              <a:t>“Type a quote here.”</a:t>
            </a:r>
          </a:p>
        </p:txBody>
      </p:sp>
      <p:sp>
        <p:nvSpPr>
          <p:cNvPr id="97" name="Shape 9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25500" y="3733800"/>
            <a:ext cx="11353800" cy="2273300"/>
          </a:xfrm>
          <a:prstGeom prst="rect">
            <a:avLst/>
          </a:prstGeom>
          <a:ln w="12700">
            <a:miter lim="400000"/>
          </a:ln>
          <a:effectLst>
            <a:outerShdw blurRad="25400" dist="127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25500" y="825500"/>
            <a:ext cx="11353800" cy="810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37299" y="8991600"/>
            <a:ext cx="342901" cy="406400"/>
          </a:xfrm>
          <a:prstGeom prst="rect">
            <a:avLst/>
          </a:prstGeom>
          <a:ln w="12700">
            <a:miter lim="400000"/>
          </a:ln>
          <a:effectLst>
            <a:outerShdw blurRad="12700" dist="12700" dir="5400000" rotWithShape="0">
              <a:srgbClr val="FFFFFF">
                <a:alpha val="20000"/>
              </a:srgbClr>
            </a:outerShdw>
          </a:effectLst>
        </p:spPr>
        <p:txBody>
          <a:bodyPr wrap="none" lIns="50800" tIns="50800" rIns="50800" bIns="50800">
            <a:spAutoFit/>
          </a:bodyPr>
          <a:lstStyle>
            <a:lvl1pPr>
              <a:lnSpc>
                <a:spcPct val="100000"/>
              </a:lnSpc>
              <a:defRPr sz="18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320" baseline="0">
          <a:ln>
            <a:noFill/>
          </a:ln>
          <a:solidFill>
            <a:srgbClr val="4F5C3F">
              <a:alpha val="69000"/>
            </a:srgbClr>
          </a:solidFill>
          <a:effectLst>
            <a:outerShdw blurRad="25400" dist="12700" dir="16200000" rotWithShape="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1pPr>
      <a:lvl2pPr marL="0" marR="0" indent="2286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320" baseline="0">
          <a:ln>
            <a:noFill/>
          </a:ln>
          <a:solidFill>
            <a:srgbClr val="4F5C3F">
              <a:alpha val="69000"/>
            </a:srgbClr>
          </a:solidFill>
          <a:effectLst>
            <a:outerShdw blurRad="25400" dist="12700" dir="16200000" rotWithShape="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2pPr>
      <a:lvl3pPr marL="0" marR="0" indent="4572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320" baseline="0">
          <a:ln>
            <a:noFill/>
          </a:ln>
          <a:solidFill>
            <a:srgbClr val="4F5C3F">
              <a:alpha val="69000"/>
            </a:srgbClr>
          </a:solidFill>
          <a:effectLst>
            <a:outerShdw blurRad="25400" dist="12700" dir="16200000" rotWithShape="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3pPr>
      <a:lvl4pPr marL="0" marR="0" indent="6858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320" baseline="0">
          <a:ln>
            <a:noFill/>
          </a:ln>
          <a:solidFill>
            <a:srgbClr val="4F5C3F">
              <a:alpha val="69000"/>
            </a:srgbClr>
          </a:solidFill>
          <a:effectLst>
            <a:outerShdw blurRad="25400" dist="12700" dir="16200000" rotWithShape="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4pPr>
      <a:lvl5pPr marL="0" marR="0" indent="9144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320" baseline="0">
          <a:ln>
            <a:noFill/>
          </a:ln>
          <a:solidFill>
            <a:srgbClr val="4F5C3F">
              <a:alpha val="69000"/>
            </a:srgbClr>
          </a:solidFill>
          <a:effectLst>
            <a:outerShdw blurRad="25400" dist="12700" dir="16200000" rotWithShape="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5pPr>
      <a:lvl6pPr marL="0" marR="0" indent="11430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320" baseline="0">
          <a:ln>
            <a:noFill/>
          </a:ln>
          <a:solidFill>
            <a:srgbClr val="4F5C3F">
              <a:alpha val="69000"/>
            </a:srgbClr>
          </a:solidFill>
          <a:effectLst>
            <a:outerShdw blurRad="25400" dist="12700" dir="16200000" rotWithShape="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6pPr>
      <a:lvl7pPr marL="0" marR="0" indent="13716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320" baseline="0">
          <a:ln>
            <a:noFill/>
          </a:ln>
          <a:solidFill>
            <a:srgbClr val="4F5C3F">
              <a:alpha val="69000"/>
            </a:srgbClr>
          </a:solidFill>
          <a:effectLst>
            <a:outerShdw blurRad="25400" dist="12700" dir="16200000" rotWithShape="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7pPr>
      <a:lvl8pPr marL="0" marR="0" indent="16002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320" baseline="0">
          <a:ln>
            <a:noFill/>
          </a:ln>
          <a:solidFill>
            <a:srgbClr val="4F5C3F">
              <a:alpha val="69000"/>
            </a:srgbClr>
          </a:solidFill>
          <a:effectLst>
            <a:outerShdw blurRad="25400" dist="12700" dir="16200000" rotWithShape="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8pPr>
      <a:lvl9pPr marL="0" marR="0" indent="18288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320" baseline="0">
          <a:ln>
            <a:noFill/>
          </a:ln>
          <a:solidFill>
            <a:srgbClr val="4F5C3F">
              <a:alpha val="69000"/>
            </a:srgbClr>
          </a:solidFill>
          <a:effectLst>
            <a:outerShdw blurRad="25400" dist="12700" dir="16200000" rotWithShape="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9pPr>
    </p:titleStyle>
    <p:bodyStyle>
      <a:lvl1pPr marL="431800" marR="0" indent="-431800" algn="l" defTabSz="584200" rtl="0" latinLnBrk="0">
        <a:lnSpc>
          <a:spcPct val="120000"/>
        </a:lnSpc>
        <a:spcBef>
          <a:spcPts val="5200"/>
        </a:spcBef>
        <a:spcAft>
          <a:spcPts val="0"/>
        </a:spcAft>
        <a:buClrTx/>
        <a:buSzPct val="35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4F5C3F"/>
          </a:solidFill>
          <a:effectLst>
            <a:outerShdw blurRad="25400" dist="12700" rotWithShape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1pPr>
      <a:lvl2pPr marL="863600" marR="0" indent="-431800" algn="l" defTabSz="584200" rtl="0" latinLnBrk="0">
        <a:lnSpc>
          <a:spcPct val="120000"/>
        </a:lnSpc>
        <a:spcBef>
          <a:spcPts val="5200"/>
        </a:spcBef>
        <a:spcAft>
          <a:spcPts val="0"/>
        </a:spcAft>
        <a:buClrTx/>
        <a:buSzPct val="35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4F5C3F"/>
          </a:solidFill>
          <a:effectLst>
            <a:outerShdw blurRad="25400" dist="12700" rotWithShape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2pPr>
      <a:lvl3pPr marL="1295400" marR="0" indent="-431800" algn="l" defTabSz="584200" rtl="0" latinLnBrk="0">
        <a:lnSpc>
          <a:spcPct val="120000"/>
        </a:lnSpc>
        <a:spcBef>
          <a:spcPts val="5200"/>
        </a:spcBef>
        <a:spcAft>
          <a:spcPts val="0"/>
        </a:spcAft>
        <a:buClrTx/>
        <a:buSzPct val="35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4F5C3F"/>
          </a:solidFill>
          <a:effectLst>
            <a:outerShdw blurRad="25400" dist="12700" rotWithShape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3pPr>
      <a:lvl4pPr marL="1727200" marR="0" indent="-431800" algn="l" defTabSz="584200" rtl="0" latinLnBrk="0">
        <a:lnSpc>
          <a:spcPct val="120000"/>
        </a:lnSpc>
        <a:spcBef>
          <a:spcPts val="5200"/>
        </a:spcBef>
        <a:spcAft>
          <a:spcPts val="0"/>
        </a:spcAft>
        <a:buClrTx/>
        <a:buSzPct val="35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4F5C3F"/>
          </a:solidFill>
          <a:effectLst>
            <a:outerShdw blurRad="25400" dist="12700" rotWithShape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4pPr>
      <a:lvl5pPr marL="2159000" marR="0" indent="-431800" algn="l" defTabSz="584200" rtl="0" latinLnBrk="0">
        <a:lnSpc>
          <a:spcPct val="120000"/>
        </a:lnSpc>
        <a:spcBef>
          <a:spcPts val="5200"/>
        </a:spcBef>
        <a:spcAft>
          <a:spcPts val="0"/>
        </a:spcAft>
        <a:buClrTx/>
        <a:buSzPct val="35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4F5C3F"/>
          </a:solidFill>
          <a:effectLst>
            <a:outerShdw blurRad="25400" dist="12700" rotWithShape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5pPr>
      <a:lvl6pPr marL="2590800" marR="0" indent="-431800" algn="l" defTabSz="584200" rtl="0" latinLnBrk="0">
        <a:lnSpc>
          <a:spcPct val="120000"/>
        </a:lnSpc>
        <a:spcBef>
          <a:spcPts val="5200"/>
        </a:spcBef>
        <a:spcAft>
          <a:spcPts val="0"/>
        </a:spcAft>
        <a:buClrTx/>
        <a:buSzPct val="35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4F5C3F"/>
          </a:solidFill>
          <a:effectLst>
            <a:outerShdw blurRad="25400" dist="12700" rotWithShape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6pPr>
      <a:lvl7pPr marL="3022600" marR="0" indent="-431800" algn="l" defTabSz="584200" rtl="0" latinLnBrk="0">
        <a:lnSpc>
          <a:spcPct val="120000"/>
        </a:lnSpc>
        <a:spcBef>
          <a:spcPts val="5200"/>
        </a:spcBef>
        <a:spcAft>
          <a:spcPts val="0"/>
        </a:spcAft>
        <a:buClrTx/>
        <a:buSzPct val="35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4F5C3F"/>
          </a:solidFill>
          <a:effectLst>
            <a:outerShdw blurRad="25400" dist="12700" rotWithShape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7pPr>
      <a:lvl8pPr marL="3454400" marR="0" indent="-431800" algn="l" defTabSz="584200" rtl="0" latinLnBrk="0">
        <a:lnSpc>
          <a:spcPct val="120000"/>
        </a:lnSpc>
        <a:spcBef>
          <a:spcPts val="5200"/>
        </a:spcBef>
        <a:spcAft>
          <a:spcPts val="0"/>
        </a:spcAft>
        <a:buClrTx/>
        <a:buSzPct val="35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4F5C3F"/>
          </a:solidFill>
          <a:effectLst>
            <a:outerShdw blurRad="25400" dist="12700" rotWithShape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8pPr>
      <a:lvl9pPr marL="3886200" marR="0" indent="-431800" algn="l" defTabSz="584200" rtl="0" latinLnBrk="0">
        <a:lnSpc>
          <a:spcPct val="120000"/>
        </a:lnSpc>
        <a:spcBef>
          <a:spcPts val="5200"/>
        </a:spcBef>
        <a:spcAft>
          <a:spcPts val="0"/>
        </a:spcAft>
        <a:buClrTx/>
        <a:buSzPct val="35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4F5C3F"/>
          </a:solidFill>
          <a:effectLst>
            <a:outerShdw blurRad="25400" dist="12700" rotWithShape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vapingdaily.com/what-is-vaping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ctrTitle"/>
          </p:nvPr>
        </p:nvSpPr>
        <p:spPr>
          <a:xfrm>
            <a:off x="825500" y="2472266"/>
            <a:ext cx="11353800" cy="2273301"/>
          </a:xfrm>
          <a:prstGeom prst="rect">
            <a:avLst/>
          </a:prstGeom>
        </p:spPr>
        <p:txBody>
          <a:bodyPr/>
          <a:lstStyle/>
          <a:p>
            <a:r>
              <a:t>Vaping &amp; E-cigarettes</a:t>
            </a:r>
          </a:p>
        </p:txBody>
      </p:sp>
      <p:sp>
        <p:nvSpPr>
          <p:cNvPr id="122" name="Shape 122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we all NEED to Know.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Placeholder 123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93084" y="2660219"/>
            <a:ext cx="4754417" cy="6401663"/>
          </a:xfrm>
          <a:prstGeom prst="rect">
            <a:avLst/>
          </a:prstGeom>
        </p:spPr>
      </p:pic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is Vaping?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sz="half" idx="1"/>
          </p:nvPr>
        </p:nvSpPr>
        <p:spPr>
          <a:xfrm>
            <a:off x="986366" y="2768600"/>
            <a:ext cx="5422901" cy="61849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92608" indent="-292608" defTabSz="420624">
              <a:spcBef>
                <a:spcPts val="2500"/>
              </a:spcBef>
              <a:buBlip>
                <a:blip r:embed="rId3"/>
              </a:buBlip>
              <a:defRPr sz="2304">
                <a:effectLst>
                  <a:outerShdw blurRad="18288" dist="9144" rotWithShape="0">
                    <a:srgbClr val="FFFFFF">
                      <a:alpha val="45000"/>
                    </a:srgbClr>
                  </a:outerShdw>
                </a:effectLst>
              </a:defRPr>
            </a:pPr>
            <a:r>
              <a:t>According to the National Center on Addiction and Abuse-Vaping is the act of </a:t>
            </a:r>
            <a:r>
              <a:rPr b="1"/>
              <a:t>inhaling</a:t>
            </a:r>
            <a:r>
              <a:t> and </a:t>
            </a:r>
            <a:r>
              <a:rPr b="1"/>
              <a:t>exhaling</a:t>
            </a:r>
            <a:r>
              <a:t> the aerosol, often referred to as vapor, which is produced by an e-cigarette or similar device. </a:t>
            </a:r>
            <a:r>
              <a:rPr b="1"/>
              <a:t>The term is used because e-cigarettes do not produce tobacco smoke, but rather an aerosol, often mistaken for water vapor, that actually consists of fine particles. </a:t>
            </a:r>
            <a:r>
              <a:t>Many of these particles contain varying amounts of </a:t>
            </a:r>
            <a:r>
              <a:rPr b="1"/>
              <a:t>toxic chemicals</a:t>
            </a:r>
            <a:r>
              <a:t>, which have been linked to cancer, as well as respiratory and heart disease.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body" idx="1"/>
          </p:nvPr>
        </p:nvSpPr>
        <p:spPr>
          <a:xfrm>
            <a:off x="237066" y="927100"/>
            <a:ext cx="11353801" cy="6223000"/>
          </a:xfrm>
          <a:prstGeom prst="rect">
            <a:avLst/>
          </a:prstGeom>
        </p:spPr>
        <p:txBody>
          <a:bodyPr/>
          <a:lstStyle>
            <a:lvl1pPr marL="215900" indent="-215900">
              <a:buSzPct val="119999"/>
              <a:buChar char="•"/>
              <a:defRPr sz="2200"/>
            </a:lvl1pPr>
          </a:lstStyle>
          <a:p>
            <a:r>
              <a:t>Vaping devices include e-cigarettes, vape pens and advanced personal vaporizers (also known as ‘MODS’) e-pens, e-pipes, e-hookah, and e-cigars are known collectively as ENDS.</a:t>
            </a:r>
          </a:p>
        </p:txBody>
      </p:sp>
      <p:sp>
        <p:nvSpPr>
          <p:cNvPr id="129" name="Shape 129"/>
          <p:cNvSpPr/>
          <p:nvPr/>
        </p:nvSpPr>
        <p:spPr>
          <a:xfrm>
            <a:off x="234452" y="2533650"/>
            <a:ext cx="6609229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83822" indent="-383822" algn="l">
              <a:buSzPct val="119999"/>
              <a:buChar char="•"/>
              <a:defRPr sz="2200"/>
            </a:pPr>
            <a:r>
              <a:t>Introduced to the mass market in the U.S. in 2007, and </a:t>
            </a:r>
            <a:r>
              <a:rPr b="1"/>
              <a:t>not regulated</a:t>
            </a:r>
            <a:r>
              <a:t> by the FDA to date.</a:t>
            </a:r>
          </a:p>
        </p:txBody>
      </p:sp>
      <p:sp>
        <p:nvSpPr>
          <p:cNvPr id="130" name="Shape 130"/>
          <p:cNvSpPr/>
          <p:nvPr/>
        </p:nvSpPr>
        <p:spPr>
          <a:xfrm>
            <a:off x="241602" y="4781549"/>
            <a:ext cx="12521596" cy="2705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239888" indent="-239888" algn="l">
              <a:buSzPct val="119999"/>
              <a:buChar char="•"/>
              <a:defRPr sz="2200"/>
            </a:pPr>
            <a:r>
              <a:t>Vaping device consists of a mouthpiece, a battery, a cartridge for containing the e-liquid or e-juice,</a:t>
            </a:r>
          </a:p>
          <a:p>
            <a:pPr algn="l">
              <a:defRPr sz="2200"/>
            </a:pPr>
            <a:r>
              <a:t>    and a heating component for the device that is powered by a battery.</a:t>
            </a:r>
          </a:p>
          <a:p>
            <a:pPr algn="l">
              <a:defRPr sz="2200"/>
            </a:pPr>
            <a:endParaRPr/>
          </a:p>
          <a:p>
            <a:pPr marL="239888" indent="-239888" algn="l">
              <a:buSzPct val="119999"/>
              <a:buChar char="•"/>
              <a:defRPr sz="2200"/>
            </a:pPr>
            <a:r>
              <a:t>The e-liquid in vaporizer products usually contains a propylene glycol or vegetable glycerin-based</a:t>
            </a:r>
          </a:p>
          <a:p>
            <a:pPr algn="l">
              <a:defRPr sz="2200"/>
            </a:pPr>
            <a:r>
              <a:t> liquid with nicotine, flavoring, THC, other chemicals and/or metals.</a:t>
            </a:r>
          </a:p>
          <a:p>
            <a:pPr algn="l">
              <a:defRPr sz="2200"/>
            </a:pPr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Vaping Devices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Placeholder 132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677190" y="327322"/>
            <a:ext cx="9709110" cy="8041855"/>
          </a:xfrm>
          <a:prstGeom prst="rect">
            <a:avLst/>
          </a:prstGeom>
        </p:spPr>
      </p:pic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Social Dangers</a:t>
            </a:r>
          </a:p>
        </p:txBody>
      </p:sp>
      <p:sp>
        <p:nvSpPr>
          <p:cNvPr id="135" name="Shape 135"/>
          <p:cNvSpPr/>
          <p:nvPr/>
        </p:nvSpPr>
        <p:spPr>
          <a:xfrm>
            <a:off x="779753" y="2609849"/>
            <a:ext cx="7017855" cy="6515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200"/>
            </a:pPr>
            <a:r>
              <a:t>1. E-cigarettes and vaping target young people</a:t>
            </a:r>
          </a:p>
          <a:p>
            <a:pPr lvl="1" algn="l">
              <a:defRPr sz="2200"/>
            </a:pPr>
            <a:r>
              <a:t>offering a techie gadget to re-introduce nicotine,</a:t>
            </a:r>
          </a:p>
          <a:p>
            <a:pPr lvl="1" algn="l">
              <a:defRPr sz="2200"/>
            </a:pPr>
            <a:r>
              <a:t>and threaten to re-normalize tobacco use.</a:t>
            </a:r>
          </a:p>
          <a:p>
            <a:pPr algn="l">
              <a:defRPr sz="2200"/>
            </a:pPr>
            <a:endParaRPr/>
          </a:p>
          <a:p>
            <a:pPr algn="l">
              <a:defRPr sz="2200"/>
            </a:pPr>
            <a:r>
              <a:t>2. Many teens self report after vaping they introduced </a:t>
            </a:r>
          </a:p>
          <a:p>
            <a:pPr lvl="1" algn="l">
              <a:defRPr sz="2200"/>
            </a:pPr>
            <a:r>
              <a:t>themselves to regular marijuana/THC use.</a:t>
            </a:r>
          </a:p>
          <a:p>
            <a:pPr algn="l">
              <a:defRPr sz="2200"/>
            </a:pPr>
            <a:endParaRPr/>
          </a:p>
          <a:p>
            <a:pPr algn="l">
              <a:defRPr sz="2200"/>
            </a:pPr>
            <a:r>
              <a:t>3. The device is discreet, “cool” and has been marketed</a:t>
            </a:r>
          </a:p>
          <a:p>
            <a:pPr lvl="1" algn="l">
              <a:defRPr sz="2200"/>
            </a:pPr>
            <a:r>
              <a:t>and is believed to be “safe”. </a:t>
            </a:r>
          </a:p>
          <a:p>
            <a:pPr algn="l">
              <a:defRPr sz="2200"/>
            </a:pPr>
            <a:endParaRPr/>
          </a:p>
          <a:p>
            <a:pPr algn="l">
              <a:defRPr sz="2200"/>
            </a:pPr>
            <a:r>
              <a:t>4. Virtually undetectable by odor and as small as a flash</a:t>
            </a:r>
          </a:p>
          <a:p>
            <a:pPr lvl="1" algn="l">
              <a:defRPr sz="2200"/>
            </a:pPr>
            <a:r>
              <a:t>drive the device can be publicly un-noticed and a</a:t>
            </a:r>
          </a:p>
          <a:p>
            <a:pPr lvl="1" algn="l">
              <a:defRPr sz="2200"/>
            </a:pPr>
            <a:r>
              <a:t>socially acceptable alternative to cigarettes.</a:t>
            </a:r>
          </a:p>
          <a:p>
            <a:pPr algn="l">
              <a:defRPr sz="2200"/>
            </a:pPr>
            <a:endParaRPr/>
          </a:p>
          <a:p>
            <a:pPr algn="l">
              <a:defRPr sz="2200"/>
            </a:pPr>
            <a:endParaRPr/>
          </a:p>
          <a:p>
            <a:pPr algn="l">
              <a:defRPr sz="2200"/>
            </a:pPr>
            <a:endParaRPr/>
          </a:p>
        </p:txBody>
      </p:sp>
      <p:pic>
        <p:nvPicPr>
          <p:cNvPr id="136" name="Screen Shot 2018-01-26 at 10.36.04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06149" y="5472155"/>
            <a:ext cx="3442468" cy="27748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Prevalence</a:t>
            </a:r>
          </a:p>
        </p:txBody>
      </p:sp>
      <p:sp>
        <p:nvSpPr>
          <p:cNvPr id="139" name="Shape 139"/>
          <p:cNvSpPr/>
          <p:nvPr/>
        </p:nvSpPr>
        <p:spPr>
          <a:xfrm>
            <a:off x="518250" y="1965106"/>
            <a:ext cx="11661050" cy="6185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200"/>
            </a:pPr>
            <a:r>
              <a:rPr dirty="0" smtClean="0"/>
              <a:t>Manufacturers must register with FDA by August 8, 2016,and then will have </a:t>
            </a:r>
            <a:r>
              <a:rPr b="1" dirty="0" smtClean="0"/>
              <a:t>two </a:t>
            </a:r>
            <a:r>
              <a:rPr dirty="0" smtClean="0"/>
              <a:t>additional years to submit an application to remain in the marketplace. Until that time, the</a:t>
            </a:r>
            <a:r>
              <a:rPr b="1" dirty="0" smtClean="0"/>
              <a:t> nearly 500 brands and 7,700 </a:t>
            </a:r>
            <a:r>
              <a:rPr dirty="0" smtClean="0"/>
              <a:t>flavors of e-cigarettes will remain on the market – before FDA is able to fully evaluate them.</a:t>
            </a:r>
          </a:p>
          <a:p>
            <a:pPr algn="l">
              <a:defRPr sz="2200"/>
            </a:pPr>
            <a:endParaRPr dirty="0" smtClean="0"/>
          </a:p>
          <a:p>
            <a:pPr algn="l">
              <a:defRPr sz="2200"/>
            </a:pPr>
            <a:r>
              <a:rPr dirty="0" smtClean="0"/>
              <a:t>Youth are using e-cigarettes at increasing and alarming rates. Between 2011 and 2015, the U.S. Surgeon General found e-cigarette use among high school students increased by 900 percent, with more teens now using e-cigarettes than cigarettes.</a:t>
            </a:r>
          </a:p>
          <a:p>
            <a:pPr algn="l">
              <a:defRPr sz="2200"/>
            </a:pPr>
            <a:endParaRPr dirty="0" smtClean="0"/>
          </a:p>
          <a:p>
            <a:pPr algn="l">
              <a:defRPr sz="2200"/>
            </a:pPr>
            <a:r>
              <a:rPr dirty="0" smtClean="0"/>
              <a:t>The tobacco industry aggressively markets e-cigarettes to youth, glamorizing e-cigarette use in advertisements and offering e-cigarettes in candy flavors like bubble gum and gummy bears.  Kids can also easily buy e-cigarettes online, according to a March 2015 study published in JAMA Pediatrics.</a:t>
            </a:r>
            <a:endParaRPr lang="en-US" dirty="0" smtClean="0"/>
          </a:p>
          <a:p>
            <a:pPr algn="l">
              <a:defRPr sz="2200"/>
            </a:pPr>
            <a:endParaRPr lang="en-US" dirty="0"/>
          </a:p>
          <a:p>
            <a:pPr algn="l">
              <a:defRPr sz="2200"/>
            </a:pPr>
            <a:r>
              <a:rPr lang="en-US" dirty="0" smtClean="0">
                <a:hlinkClick r:id="rId3"/>
              </a:rPr>
              <a:t>https://vapingdaily.com/what-is-vaping/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health Risks</a:t>
            </a:r>
          </a:p>
        </p:txBody>
      </p:sp>
      <p:sp>
        <p:nvSpPr>
          <p:cNvPr id="142" name="Shape 142"/>
          <p:cNvSpPr/>
          <p:nvPr/>
        </p:nvSpPr>
        <p:spPr>
          <a:xfrm>
            <a:off x="611290" y="2262716"/>
            <a:ext cx="11782220" cy="651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200">
                <a:solidFill>
                  <a:srgbClr val="000000"/>
                </a:solidFill>
              </a:defRPr>
            </a:pPr>
            <a:r>
              <a:t>We don't presently know what is in e-cigarettes. However, in initial lab tests conducted in 2009 the FDA found detectable levels of </a:t>
            </a:r>
            <a:r>
              <a:rPr b="1"/>
              <a:t>toxic cancer-causing chemicals</a:t>
            </a:r>
            <a:r>
              <a:t>, including an ingredient used in anti-freeze, in two leading brands of e-cigarettes and 18 various cartridges.</a:t>
            </a:r>
          </a:p>
          <a:p>
            <a:pPr algn="l">
              <a:defRPr sz="2200">
                <a:solidFill>
                  <a:srgbClr val="000000"/>
                </a:solidFill>
              </a:defRPr>
            </a:pPr>
            <a:endParaRPr/>
          </a:p>
          <a:p>
            <a:pPr algn="l">
              <a:defRPr sz="2200">
                <a:solidFill>
                  <a:srgbClr val="000000"/>
                </a:solidFill>
              </a:defRPr>
            </a:pPr>
            <a:r>
              <a:t>Nicotine is an addictive substance, and </a:t>
            </a:r>
            <a:r>
              <a:rPr b="1"/>
              <a:t>almost all e-cigarettes contain nicotine</a:t>
            </a:r>
            <a:r>
              <a:t>.</a:t>
            </a:r>
          </a:p>
          <a:p>
            <a:pPr algn="l">
              <a:defRPr sz="2200">
                <a:solidFill>
                  <a:srgbClr val="000000"/>
                </a:solidFill>
              </a:defRPr>
            </a:pPr>
            <a:endParaRPr/>
          </a:p>
          <a:p>
            <a:pPr algn="l">
              <a:defRPr sz="2200">
                <a:solidFill>
                  <a:srgbClr val="000000"/>
                </a:solidFill>
              </a:defRPr>
            </a:pPr>
            <a:r>
              <a:t>Nicotine also has a negative impact on adolescent brain development. Human brain development continues far longer than was previously realized, and nicotine use during adolescence and young adulthood has been associated with </a:t>
            </a:r>
            <a:r>
              <a:rPr b="1"/>
              <a:t>lasting cognitive and behavioral impairments, including effects on working memory and attention.</a:t>
            </a:r>
          </a:p>
          <a:p>
            <a:pPr algn="l">
              <a:defRPr sz="2200">
                <a:solidFill>
                  <a:srgbClr val="000000"/>
                </a:solidFill>
              </a:defRPr>
            </a:pPr>
            <a:endParaRPr b="1"/>
          </a:p>
          <a:p>
            <a:pPr algn="l">
              <a:defRPr sz="2200">
                <a:solidFill>
                  <a:srgbClr val="000000"/>
                </a:solidFill>
              </a:defRPr>
            </a:pPr>
            <a:r>
              <a:t>The U.S. Surgeon General has concluded that e-cigarettes can expose users to several potentially </a:t>
            </a:r>
            <a:r>
              <a:rPr b="1"/>
              <a:t>harmful chemicals</a:t>
            </a:r>
            <a:r>
              <a:t>, including nicotine, carbonyl compounds and volatile organic compounds (VOC’s). </a:t>
            </a:r>
          </a:p>
          <a:p>
            <a:pPr algn="l">
              <a:defRPr sz="2200">
                <a:solidFill>
                  <a:srgbClr val="000000"/>
                </a:solidFill>
              </a:defRPr>
            </a:pPr>
            <a:endParaRPr/>
          </a:p>
          <a:p>
            <a:pPr algn="l">
              <a:defRPr sz="2200">
                <a:solidFill>
                  <a:srgbClr val="000000"/>
                </a:solidFill>
              </a:defRPr>
            </a:pPr>
            <a:r>
              <a:rPr b="1"/>
              <a:t>Diacetyl </a:t>
            </a:r>
            <a:r>
              <a:t>a fermentation compound</a:t>
            </a:r>
            <a:r>
              <a:rPr b="1"/>
              <a:t> </a:t>
            </a:r>
            <a:r>
              <a:t>found in vaping devices, when heated is linked to serious and debilitating lung diseases.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Placeholder 143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404100" y="2730500"/>
            <a:ext cx="4648200" cy="6261100"/>
          </a:xfrm>
          <a:prstGeom prst="rect">
            <a:avLst/>
          </a:prstGeom>
        </p:spPr>
      </p:pic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Bottom LINe</a:t>
            </a:r>
          </a:p>
        </p:txBody>
      </p:sp>
      <p:sp>
        <p:nvSpPr>
          <p:cNvPr id="146" name="Shape 146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37311" indent="-337311" defTabSz="484886">
              <a:spcBef>
                <a:spcPts val="2900"/>
              </a:spcBef>
              <a:buBlip>
                <a:blip r:embed="rId3"/>
              </a:buBlip>
              <a:defRPr sz="2656">
                <a:effectLst>
                  <a:outerShdw blurRad="21082" dist="10541" rotWithShape="0">
                    <a:srgbClr val="FFFFFF">
                      <a:alpha val="45000"/>
                    </a:srgbClr>
                  </a:outerShdw>
                </a:effectLst>
              </a:defRPr>
            </a:pPr>
            <a:r>
              <a:t>It is </a:t>
            </a:r>
            <a:r>
              <a:rPr b="1"/>
              <a:t>not</a:t>
            </a:r>
            <a:r>
              <a:t> just water vapor.</a:t>
            </a:r>
          </a:p>
          <a:p>
            <a:pPr marL="337311" indent="-337311" defTabSz="484886">
              <a:spcBef>
                <a:spcPts val="2900"/>
              </a:spcBef>
              <a:buBlip>
                <a:blip r:embed="rId3"/>
              </a:buBlip>
              <a:defRPr sz="2656">
                <a:effectLst>
                  <a:outerShdw blurRad="21082" dist="10541" rotWithShape="0">
                    <a:srgbClr val="FFFFFF">
                      <a:alpha val="45000"/>
                    </a:srgbClr>
                  </a:outerShdw>
                </a:effectLst>
              </a:defRPr>
            </a:pPr>
            <a:r>
              <a:t>Vape devices </a:t>
            </a:r>
            <a:r>
              <a:rPr b="1"/>
              <a:t>are</a:t>
            </a:r>
            <a:r>
              <a:t> tobacco products.</a:t>
            </a:r>
          </a:p>
          <a:p>
            <a:pPr marL="337311" indent="-337311" defTabSz="484886">
              <a:spcBef>
                <a:spcPts val="2900"/>
              </a:spcBef>
              <a:buBlip>
                <a:blip r:embed="rId3"/>
              </a:buBlip>
              <a:defRPr sz="2656">
                <a:effectLst>
                  <a:outerShdw blurRad="21082" dist="10541" rotWithShape="0">
                    <a:srgbClr val="FFFFFF">
                      <a:alpha val="45000"/>
                    </a:srgbClr>
                  </a:outerShdw>
                </a:effectLst>
              </a:defRPr>
            </a:pPr>
            <a:r>
              <a:t>It is hard to detect.</a:t>
            </a:r>
          </a:p>
          <a:p>
            <a:pPr marL="337311" indent="-337311" defTabSz="484886">
              <a:spcBef>
                <a:spcPts val="2900"/>
              </a:spcBef>
              <a:buBlip>
                <a:blip r:embed="rId3"/>
              </a:buBlip>
              <a:defRPr sz="2656">
                <a:effectLst>
                  <a:outerShdw blurRad="21082" dist="10541" rotWithShape="0">
                    <a:srgbClr val="FFFFFF">
                      <a:alpha val="45000"/>
                    </a:srgbClr>
                  </a:outerShdw>
                </a:effectLst>
              </a:defRPr>
            </a:pPr>
            <a:r>
              <a:t>Vaping can lead to smoking and drugs use.</a:t>
            </a:r>
          </a:p>
          <a:p>
            <a:pPr marL="337311" indent="-337311" defTabSz="484886">
              <a:spcBef>
                <a:spcPts val="2900"/>
              </a:spcBef>
              <a:buBlip>
                <a:blip r:embed="rId3"/>
              </a:buBlip>
              <a:defRPr sz="2656">
                <a:effectLst>
                  <a:outerShdw blurRad="21082" dist="10541" rotWithShape="0">
                    <a:srgbClr val="FFFFFF">
                      <a:alpha val="45000"/>
                    </a:srgbClr>
                  </a:outerShdw>
                </a:effectLst>
              </a:defRPr>
            </a:pPr>
            <a:r>
              <a:t>Vaping targets young people.</a:t>
            </a:r>
          </a:p>
          <a:p>
            <a:pPr marL="337311" indent="-337311" defTabSz="484886">
              <a:spcBef>
                <a:spcPts val="2900"/>
              </a:spcBef>
              <a:buBlip>
                <a:blip r:embed="rId3"/>
              </a:buBlip>
              <a:defRPr sz="2656">
                <a:effectLst>
                  <a:outerShdw blurRad="21082" dist="10541" rotWithShape="0">
                    <a:srgbClr val="FFFFFF">
                      <a:alpha val="45000"/>
                    </a:srgbClr>
                  </a:outerShdw>
                </a:effectLst>
              </a:defRPr>
            </a:pPr>
            <a:r>
              <a:t>Informed parents and children are our best defense.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Kyoto">
  <a:themeElements>
    <a:clrScheme name="Kyoto">
      <a:dk1>
        <a:srgbClr val="4F5C3F"/>
      </a:dk1>
      <a:lt1>
        <a:srgbClr val="3A1D5C"/>
      </a:lt1>
      <a:dk2>
        <a:srgbClr val="585752"/>
      </a:dk2>
      <a:lt2>
        <a:srgbClr val="D0CDBF"/>
      </a:lt2>
      <a:accent1>
        <a:srgbClr val="56758A"/>
      </a:accent1>
      <a:accent2>
        <a:srgbClr val="828852"/>
      </a:accent2>
      <a:accent3>
        <a:srgbClr val="D5B682"/>
      </a:accent3>
      <a:accent4>
        <a:srgbClr val="BB5809"/>
      </a:accent4>
      <a:accent5>
        <a:srgbClr val="AB1701"/>
      </a:accent5>
      <a:accent6>
        <a:srgbClr val="792255"/>
      </a:accent6>
      <a:hlink>
        <a:srgbClr val="0000FF"/>
      </a:hlink>
      <a:folHlink>
        <a:srgbClr val="FF00FF"/>
      </a:folHlink>
    </a:clrScheme>
    <a:fontScheme name="Kyoto">
      <a:majorFont>
        <a:latin typeface="Georgia"/>
        <a:ea typeface="Georgia"/>
        <a:cs typeface="Georgia"/>
      </a:majorFont>
      <a:minorFont>
        <a:latin typeface="Georgia"/>
        <a:ea typeface="Georgia"/>
        <a:cs typeface="Georgia"/>
      </a:minorFont>
    </a:fontScheme>
    <a:fmtScheme name="Kyo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3">
              <a:satOff val="-11003"/>
              <a:lumOff val="-15119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4F5C3F"/>
            </a:solidFill>
            <a:effectLst>
              <a:outerShdw blurRad="25400" dist="12700" rotWithShape="0">
                <a:srgbClr val="FFFFFF">
                  <a:alpha val="45000"/>
                </a:srgbClr>
              </a:outerShdw>
            </a:effectLst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yoto">
  <a:themeElements>
    <a:clrScheme name="Kyoto">
      <a:dk1>
        <a:srgbClr val="000000"/>
      </a:dk1>
      <a:lt1>
        <a:srgbClr val="FFFFFF"/>
      </a:lt1>
      <a:dk2>
        <a:srgbClr val="585752"/>
      </a:dk2>
      <a:lt2>
        <a:srgbClr val="D0CDBF"/>
      </a:lt2>
      <a:accent1>
        <a:srgbClr val="56758A"/>
      </a:accent1>
      <a:accent2>
        <a:srgbClr val="828852"/>
      </a:accent2>
      <a:accent3>
        <a:srgbClr val="D5B682"/>
      </a:accent3>
      <a:accent4>
        <a:srgbClr val="BB5809"/>
      </a:accent4>
      <a:accent5>
        <a:srgbClr val="AB1701"/>
      </a:accent5>
      <a:accent6>
        <a:srgbClr val="792255"/>
      </a:accent6>
      <a:hlink>
        <a:srgbClr val="0000FF"/>
      </a:hlink>
      <a:folHlink>
        <a:srgbClr val="FF00FF"/>
      </a:folHlink>
    </a:clrScheme>
    <a:fontScheme name="Kyoto">
      <a:majorFont>
        <a:latin typeface="Georgia"/>
        <a:ea typeface="Georgia"/>
        <a:cs typeface="Georgia"/>
      </a:majorFont>
      <a:minorFont>
        <a:latin typeface="Georgia"/>
        <a:ea typeface="Georgia"/>
        <a:cs typeface="Georgia"/>
      </a:minorFont>
    </a:fontScheme>
    <a:fmtScheme name="Kyo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3">
              <a:satOff val="-11003"/>
              <a:lumOff val="-15119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4F5C3F"/>
            </a:solidFill>
            <a:effectLst>
              <a:outerShdw blurRad="25400" dist="12700" rotWithShape="0">
                <a:srgbClr val="FFFFFF">
                  <a:alpha val="45000"/>
                </a:srgbClr>
              </a:outerShdw>
            </a:effectLst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739</Words>
  <Application>Microsoft Macintosh PowerPoint</Application>
  <PresentationFormat>Custom</PresentationFormat>
  <Paragraphs>52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Kyoto</vt:lpstr>
      <vt:lpstr>Vaping &amp; E-cigarettes</vt:lpstr>
      <vt:lpstr>What is Vaping?</vt:lpstr>
      <vt:lpstr>Vaping Devices</vt:lpstr>
      <vt:lpstr>Social Dangers</vt:lpstr>
      <vt:lpstr>Prevalence</vt:lpstr>
      <vt:lpstr>health Risks</vt:lpstr>
      <vt:lpstr>Bottom 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Vaping &amp; E-cigarettes</dc:title>
  <cp:lastModifiedBy>HHH</cp:lastModifiedBy>
  <cp:revision>2</cp:revision>
  <dcterms:modified xsi:type="dcterms:W3CDTF">2018-02-12T19:36:11Z</dcterms:modified>
</cp:coreProperties>
</file>