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61" r:id="rId5"/>
    <p:sldId id="285" r:id="rId6"/>
    <p:sldId id="286" r:id="rId7"/>
    <p:sldId id="287" r:id="rId8"/>
    <p:sldId id="293" r:id="rId9"/>
    <p:sldId id="294" r:id="rId10"/>
    <p:sldId id="292" r:id="rId11"/>
    <p:sldId id="297" r:id="rId12"/>
    <p:sldId id="298" r:id="rId13"/>
    <p:sldId id="296" r:id="rId14"/>
    <p:sldId id="288" r:id="rId15"/>
    <p:sldId id="290" r:id="rId16"/>
    <p:sldId id="289" r:id="rId17"/>
    <p:sldId id="264" r:id="rId18"/>
    <p:sldId id="278" r:id="rId19"/>
    <p:sldId id="282" r:id="rId20"/>
    <p:sldId id="283" r:id="rId21"/>
    <p:sldId id="284" r:id="rId22"/>
    <p:sldId id="276" r:id="rId23"/>
  </p:sldIdLst>
  <p:sldSz cx="10160000" cy="7620000"/>
  <p:notesSz cx="9942513" cy="6811963"/>
  <p:custDataLst>
    <p:tags r:id="rId26"/>
  </p:custData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se Lambert" initials="EL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BD"/>
    <a:srgbClr val="315683"/>
    <a:srgbClr val="365E8E"/>
    <a:srgbClr val="3A6598"/>
    <a:srgbClr val="3D6AA1"/>
    <a:srgbClr val="3C689E"/>
    <a:srgbClr val="99CA3C"/>
    <a:srgbClr val="3A3E47"/>
    <a:srgbClr val="555A6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230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905" cy="340598"/>
          </a:xfrm>
          <a:prstGeom prst="rect">
            <a:avLst/>
          </a:prstGeom>
        </p:spPr>
        <p:txBody>
          <a:bodyPr vert="horz" lIns="86164" tIns="43082" rIns="86164" bIns="43082" rtlCol="0"/>
          <a:lstStyle>
            <a:lvl1pPr algn="l">
              <a:defRPr sz="11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631502" y="0"/>
            <a:ext cx="4309458" cy="340598"/>
          </a:xfrm>
          <a:prstGeom prst="rect">
            <a:avLst/>
          </a:prstGeom>
        </p:spPr>
        <p:txBody>
          <a:bodyPr vert="horz" lIns="86164" tIns="43082" rIns="86164" bIns="43082" rtlCol="0"/>
          <a:lstStyle>
            <a:lvl1pPr algn="r">
              <a:defRPr sz="1100"/>
            </a:lvl1pPr>
          </a:lstStyle>
          <a:p>
            <a:fld id="{A9CD68BF-27AA-4C4C-B05B-83516BEB9093}" type="datetimeFigureOut">
              <a:rPr lang="nl-NL" smtClean="0"/>
              <a:t>15-1-2018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469946"/>
            <a:ext cx="4307905" cy="340598"/>
          </a:xfrm>
          <a:prstGeom prst="rect">
            <a:avLst/>
          </a:prstGeom>
        </p:spPr>
        <p:txBody>
          <a:bodyPr vert="horz" lIns="86164" tIns="43082" rIns="86164" bIns="43082" rtlCol="0" anchor="b"/>
          <a:lstStyle>
            <a:lvl1pPr algn="l">
              <a:defRPr sz="11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631502" y="6469946"/>
            <a:ext cx="4309458" cy="340598"/>
          </a:xfrm>
          <a:prstGeom prst="rect">
            <a:avLst/>
          </a:prstGeom>
        </p:spPr>
        <p:txBody>
          <a:bodyPr vert="horz" lIns="86164" tIns="43082" rIns="86164" bIns="43082" rtlCol="0" anchor="b"/>
          <a:lstStyle>
            <a:lvl1pPr algn="r">
              <a:defRPr sz="1100"/>
            </a:lvl1pPr>
          </a:lstStyle>
          <a:p>
            <a:fld id="{B7FB8DF9-EAA6-B542-9205-2469ACD8DB7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688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2450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0FBBC-C94E-4B45-BC7A-B383AFB3A403}" type="datetimeFigureOut">
              <a:rPr lang="nl-BE" smtClean="0"/>
              <a:t>15/01/2018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5187" cy="2554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3235325"/>
            <a:ext cx="7954963" cy="30654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70650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2450" y="6470650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715C9-0B9C-4881-A965-020A6F71F01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83786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71925" y="198438"/>
            <a:ext cx="1998663" cy="1498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835" y="1777920"/>
            <a:ext cx="9248841" cy="4834849"/>
          </a:xfrm>
        </p:spPr>
        <p:txBody>
          <a:bodyPr/>
          <a:lstStyle/>
          <a:p>
            <a:endParaRPr lang="nl-BE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CF1C-BD04-42F5-94BB-E5B0BB477D5B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3228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CF1C-BD04-42F5-94BB-E5B0BB477D5B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32151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8663" y="198438"/>
            <a:ext cx="3405187" cy="25542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4252" y="2961964"/>
            <a:ext cx="7954010" cy="3234500"/>
          </a:xfrm>
        </p:spPr>
        <p:txBody>
          <a:bodyPr/>
          <a:lstStyle/>
          <a:p>
            <a:endParaRPr lang="nl-BE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CF1C-BD04-42F5-94BB-E5B0BB477D5B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1256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8663" y="198438"/>
            <a:ext cx="3405187" cy="25542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4252" y="2856693"/>
            <a:ext cx="7954010" cy="361349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sz="1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12D73-9B87-4409-AFDE-0814B9297DA4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59748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12D73-9B87-4409-AFDE-0814B9297DA4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3769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0"/>
          <p:cNvSpPr>
            <a:spLocks noGrp="1"/>
          </p:cNvSpPr>
          <p:nvPr>
            <p:ph type="title" hasCustomPrompt="1"/>
          </p:nvPr>
        </p:nvSpPr>
        <p:spPr>
          <a:xfrm>
            <a:off x="1651000" y="1930400"/>
            <a:ext cx="6019800" cy="889000"/>
          </a:xfrm>
          <a:prstGeom prst="rect">
            <a:avLst/>
          </a:prstGeom>
        </p:spPr>
        <p:txBody>
          <a:bodyPr vert="horz"/>
          <a:lstStyle>
            <a:lvl1pPr>
              <a:defRPr sz="5000">
                <a:solidFill>
                  <a:srgbClr val="0059B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l-BE" dirty="0" smtClean="0"/>
              <a:t>titel</a:t>
            </a:r>
            <a:endParaRPr lang="nl-NL" dirty="0"/>
          </a:p>
        </p:txBody>
      </p:sp>
      <p:sp>
        <p:nvSpPr>
          <p:cNvPr id="18" name="Tijdelijke aanduiding voor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2819400"/>
            <a:ext cx="6019800" cy="914400"/>
          </a:xfrm>
          <a:prstGeom prst="rect">
            <a:avLst/>
          </a:prstGeom>
        </p:spPr>
        <p:txBody>
          <a:bodyPr vert="horz"/>
          <a:lstStyle>
            <a:lvl1pPr>
              <a:defRPr sz="3000">
                <a:solidFill>
                  <a:srgbClr val="555A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nl-BE" dirty="0" smtClean="0"/>
              <a:t>subtitel</a:t>
            </a:r>
            <a:endParaRPr lang="nl-NL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98" y="512977"/>
            <a:ext cx="2054293" cy="11520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3886200"/>
            <a:ext cx="10160000" cy="3733800"/>
          </a:xfrm>
          <a:prstGeom prst="rect">
            <a:avLst/>
          </a:prstGeom>
          <a:solidFill>
            <a:srgbClr val="0059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80375" y="3886200"/>
            <a:ext cx="1466850" cy="2028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leiding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852923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3098800" y="1447800"/>
            <a:ext cx="6019800" cy="3657600"/>
          </a:xfrm>
          <a:prstGeom prst="rect">
            <a:avLst/>
          </a:prstGeom>
        </p:spPr>
        <p:txBody>
          <a:bodyPr vert="horz"/>
          <a:lstStyle>
            <a:lvl1pPr>
              <a:defRPr sz="17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19050" marR="5080" indent="-6985">
              <a:lnSpc>
                <a:spcPct val="117600"/>
              </a:lnSpc>
            </a:pPr>
            <a:r>
              <a:rPr lang="nl-NL" sz="1700" b="1" spc="-5" dirty="0" smtClean="0">
                <a:solidFill>
                  <a:srgbClr val="3A3E47"/>
                </a:solidFill>
                <a:latin typeface="Trebuchet MS"/>
                <a:cs typeface="Trebuchet MS"/>
              </a:rPr>
              <a:t>inleiding 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Em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quiae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spc="-5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volorem</a:t>
            </a:r>
            <a:r>
              <a:rPr lang="nl-NL" sz="1700" b="1" spc="-5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que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cus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,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anihica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boritas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ut</a:t>
            </a:r>
            <a:r>
              <a:rPr lang="nl-NL" sz="1700" b="1" spc="-105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alita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 a et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quis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spc="-5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id</a:t>
            </a:r>
            <a:r>
              <a:rPr lang="nl-NL" sz="1700" b="1" spc="-5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spc="-5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maios</a:t>
            </a:r>
            <a:r>
              <a:rPr lang="nl-NL" sz="1700" b="1" spc="-5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spc="-5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nesci</a:t>
            </a:r>
            <a:r>
              <a:rPr lang="nl-NL" sz="1700" b="1" spc="-5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spc="-5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idendis</a:t>
            </a:r>
            <a:r>
              <a:rPr lang="nl-NL" sz="1700" b="1" spc="-5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ad </a:t>
            </a:r>
            <a:r>
              <a:rPr lang="nl-NL" sz="1700" b="1" spc="-5" dirty="0" smtClean="0">
                <a:solidFill>
                  <a:srgbClr val="3A3E47"/>
                </a:solidFill>
                <a:latin typeface="Trebuchet MS"/>
                <a:cs typeface="Trebuchet MS"/>
              </a:rPr>
              <a:t>mo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beruptatquo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quian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- 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diam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quatectios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quatium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erio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delecearia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alicide</a:t>
            </a:r>
            <a:r>
              <a:rPr lang="nl-NL" sz="1700" b="1" spc="-140" dirty="0" smtClean="0">
                <a:solidFill>
                  <a:srgbClr val="3A3E47"/>
                </a:solidFill>
                <a:latin typeface="Trebuchet MS"/>
                <a:cs typeface="Trebuchet MS"/>
              </a:rPr>
              <a:t> </a:t>
            </a:r>
            <a:r>
              <a:rPr lang="nl-NL" sz="1700" b="1" dirty="0" err="1" smtClean="0">
                <a:solidFill>
                  <a:srgbClr val="3A3E47"/>
                </a:solidFill>
                <a:latin typeface="Trebuchet MS"/>
                <a:cs typeface="Trebuchet MS"/>
              </a:rPr>
              <a:t>stiuntur</a:t>
            </a:r>
            <a:r>
              <a:rPr lang="nl-NL" sz="1700" b="1" dirty="0" smtClean="0">
                <a:solidFill>
                  <a:srgbClr val="3A3E47"/>
                </a:solidFill>
                <a:latin typeface="Trebuchet MS"/>
                <a:cs typeface="Trebuchet MS"/>
              </a:rPr>
              <a:t>?</a:t>
            </a:r>
            <a:endParaRPr lang="nl-NL" sz="1700" dirty="0">
              <a:latin typeface="Trebuchet MS"/>
              <a:cs typeface="Trebuchet M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280387"/>
            <a:ext cx="1797507" cy="100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met tabel"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967597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bject 21"/>
          <p:cNvSpPr txBox="1">
            <a:spLocks noGrp="1"/>
          </p:cNvSpPr>
          <p:nvPr>
            <p:ph type="title"/>
          </p:nvPr>
        </p:nvSpPr>
        <p:spPr>
          <a:xfrm>
            <a:off x="3181832" y="877811"/>
            <a:ext cx="6089168" cy="46166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>
              <a:defRPr sz="3000">
                <a:solidFill>
                  <a:srgbClr val="555A65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tabeltitel</a:t>
            </a:r>
          </a:p>
        </p:txBody>
      </p:sp>
      <p:sp>
        <p:nvSpPr>
          <p:cNvPr id="31" name="Tijdelijke aanduiding voor inhoud 30"/>
          <p:cNvSpPr>
            <a:spLocks noGrp="1"/>
          </p:cNvSpPr>
          <p:nvPr>
            <p:ph sz="quarter" idx="11" hasCustomPrompt="1"/>
          </p:nvPr>
        </p:nvSpPr>
        <p:spPr>
          <a:xfrm>
            <a:off x="3175000" y="1447800"/>
            <a:ext cx="6096000" cy="914400"/>
          </a:xfrm>
          <a:prstGeom prst="rect">
            <a:avLst/>
          </a:prstGeom>
        </p:spPr>
        <p:txBody>
          <a:bodyPr vert="horz"/>
          <a:lstStyle>
            <a:lvl1pPr>
              <a:defRPr sz="1700" b="1" baseline="0">
                <a:latin typeface="Trebuchet MS"/>
                <a:cs typeface="Trebuchet MS"/>
              </a:defRPr>
            </a:lvl1pPr>
          </a:lstStyle>
          <a:p>
            <a:pPr lvl="0"/>
            <a:r>
              <a:rPr lang="nl-NL" dirty="0" smtClean="0"/>
              <a:t>Kopieer onderstaande tabel om de opmaak te behouden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268921"/>
            <a:ext cx="1797509" cy="100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 userDrawn="1"/>
        </p:nvSpPr>
        <p:spPr>
          <a:xfrm>
            <a:off x="0" y="1257300"/>
            <a:ext cx="10160000" cy="6362700"/>
          </a:xfrm>
          <a:custGeom>
            <a:avLst/>
            <a:gdLst/>
            <a:ahLst/>
            <a:cxnLst/>
            <a:rect l="l" t="t" r="r" b="b"/>
            <a:pathLst>
              <a:path w="10160000" h="6362700">
                <a:moveTo>
                  <a:pt x="0" y="6362700"/>
                </a:moveTo>
                <a:lnTo>
                  <a:pt x="10160000" y="6362700"/>
                </a:lnTo>
                <a:lnTo>
                  <a:pt x="10160000" y="0"/>
                </a:lnTo>
                <a:lnTo>
                  <a:pt x="0" y="0"/>
                </a:lnTo>
                <a:lnTo>
                  <a:pt x="0" y="6362700"/>
                </a:lnTo>
                <a:close/>
              </a:path>
            </a:pathLst>
          </a:custGeom>
          <a:solidFill>
            <a:srgbClr val="F1F3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2"/>
          <p:cNvSpPr txBox="1">
            <a:spLocks noGrp="1"/>
          </p:cNvSpPr>
          <p:nvPr>
            <p:ph type="title" hasCustomPrompt="1"/>
          </p:nvPr>
        </p:nvSpPr>
        <p:spPr>
          <a:xfrm>
            <a:off x="2032000" y="1519146"/>
            <a:ext cx="7239000" cy="532212"/>
          </a:xfrm>
          <a:prstGeom prst="rect">
            <a:avLst/>
          </a:prstGeom>
        </p:spPr>
        <p:txBody>
          <a:bodyPr vert="horz" wrap="square" lIns="0" tIns="69865" rIns="0" bIns="0" rtlCol="0">
            <a:spAutoFit/>
          </a:bodyPr>
          <a:lstStyle>
            <a:lvl1pPr marL="0" algn="l">
              <a:defRPr sz="3000">
                <a:solidFill>
                  <a:srgbClr val="555A65"/>
                </a:solidFill>
                <a:latin typeface="Trebuchet MS"/>
                <a:cs typeface="Trebuchet MS"/>
              </a:defRPr>
            </a:lvl1pPr>
          </a:lstStyle>
          <a:p>
            <a:pPr marL="1182370">
              <a:lnSpc>
                <a:spcPct val="100000"/>
              </a:lnSpc>
            </a:pPr>
            <a:r>
              <a:rPr lang="nl-BE" dirty="0" smtClean="0"/>
              <a:t>Titel</a:t>
            </a:r>
            <a:endParaRPr dirty="0"/>
          </a:p>
        </p:txBody>
      </p:sp>
      <p:sp>
        <p:nvSpPr>
          <p:cNvPr id="12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0" y="3009900"/>
            <a:ext cx="7315200" cy="4076700"/>
          </a:xfrm>
          <a:prstGeom prst="rect">
            <a:avLst/>
          </a:prstGeom>
        </p:spPr>
        <p:txBody>
          <a:bodyPr vert="horz" numCol="2"/>
          <a:lstStyle>
            <a:lvl1pPr>
              <a:lnSpc>
                <a:spcPct val="150000"/>
              </a:lnSpc>
              <a:defRPr sz="1400">
                <a:solidFill>
                  <a:srgbClr val="3A3E47"/>
                </a:solidFill>
                <a:latin typeface="Trebuchet MS"/>
                <a:cs typeface="Trebuchet MS"/>
              </a:defRPr>
            </a:lvl1pPr>
          </a:lstStyle>
          <a:p>
            <a:pPr marL="12700" marR="66675" indent="11430">
              <a:lnSpc>
                <a:spcPct val="142900"/>
              </a:lnSpc>
            </a:pPr>
            <a:r>
              <a:rPr lang="nl-NL" sz="1400" spc="-1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Poriti</a:t>
            </a:r>
            <a:r>
              <a:rPr lang="nl-NL" sz="1400" spc="-1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tendania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dellatem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quidips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undigent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resedicia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eum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dem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quaecab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oreped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ut 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la-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cerem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aut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at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harchil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minvell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estio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.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facerro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occum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illorecus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sandel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ima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nonse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dolorrum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aut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eicipsuntet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est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la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id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esectas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sequas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exerspererum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.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Cessinum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delitas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volupta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derum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quam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voloratiae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. </a:t>
            </a:r>
            <a:r>
              <a:rPr lang="nl-NL" sz="1400" spc="-2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Toraest</a:t>
            </a:r>
            <a:r>
              <a:rPr lang="nl-NL" sz="1400" spc="-2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lab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ipsus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re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pror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sunture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num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aliscimet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.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Sin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re  vit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velles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ut 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rem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facea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volupta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por</a:t>
            </a:r>
            <a:r>
              <a:rPr lang="nl-NL" sz="1400" spc="-12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alique</a:t>
            </a:r>
            <a:endParaRPr lang="nl-NL" sz="1400" dirty="0" smtClean="0">
              <a:latin typeface="Trebuchet MS"/>
              <a:cs typeface="Trebuchet MS"/>
            </a:endParaRPr>
          </a:p>
          <a:p>
            <a:pPr marL="19685" marR="73025" indent="1270">
              <a:lnSpc>
                <a:spcPct val="142900"/>
              </a:lnSpc>
            </a:pP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.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Xerae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as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molo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quodi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corem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. </a:t>
            </a:r>
            <a:r>
              <a:rPr lang="nl-NL" sz="1400" spc="-25" dirty="0" smtClean="0">
                <a:solidFill>
                  <a:srgbClr val="555B65"/>
                </a:solidFill>
                <a:latin typeface="Trebuchet MS"/>
                <a:cs typeface="Trebuchet MS"/>
              </a:rPr>
              <a:t>Pit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quiatem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andit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, et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qui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,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volut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lantist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,</a:t>
            </a:r>
            <a:r>
              <a:rPr lang="nl-NL" sz="1400" spc="-8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occupienis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magnis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atem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fugitisciis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saped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maximolorem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rehenim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rati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dolo cum et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estrum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ium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nul-  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pa et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aborio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.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Nem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sinullo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repelicit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volore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sit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1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officae</a:t>
            </a:r>
            <a:r>
              <a:rPr lang="nl-NL" sz="1400" spc="-1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porum,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evel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ipsus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essum</a:t>
            </a:r>
            <a:r>
              <a:rPr lang="nl-NL" sz="1400" spc="-2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debiti</a:t>
            </a:r>
            <a:endParaRPr lang="nl-NL" sz="1400" dirty="0" smtClean="0">
              <a:latin typeface="Trebuchet MS"/>
              <a:cs typeface="Trebuchet MS"/>
            </a:endParaRPr>
          </a:p>
          <a:p>
            <a:pPr marL="12700" marR="5080">
              <a:lnSpc>
                <a:spcPct val="142900"/>
              </a:lnSpc>
            </a:pP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temporum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ipsa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volupta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turepelendae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nulless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imiligenit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voluptasimus</a:t>
            </a:r>
            <a:r>
              <a:rPr lang="nl-NL" sz="1400" spc="-1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nonetur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?</a:t>
            </a:r>
            <a:endParaRPr lang="nl-NL" sz="1400" dirty="0" smtClean="0">
              <a:latin typeface="Trebuchet MS"/>
              <a:cs typeface="Trebuchet MS"/>
            </a:endParaRPr>
          </a:p>
          <a:p>
            <a:pPr marL="12700" marR="92075" indent="6985">
              <a:lnSpc>
                <a:spcPct val="142900"/>
              </a:lnSpc>
            </a:pP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Litatur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? 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Rit, 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nes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dolentur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ant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, nam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idel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invelit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omnit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omnis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voluptatas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et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ipsuntem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debis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exerorera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volore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voluptate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volupta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temporitem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faccum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ea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conse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non nis et 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vo-  </a:t>
            </a:r>
            <a:r>
              <a:rPr lang="nl-NL" sz="1400" spc="-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luptate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conse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volo</a:t>
            </a:r>
            <a:r>
              <a:rPr lang="nl-NL" sz="1400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1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officid</a:t>
            </a:r>
            <a:r>
              <a:rPr lang="nl-NL" sz="1400" spc="-1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5" dirty="0" smtClean="0">
                <a:solidFill>
                  <a:srgbClr val="555B65"/>
                </a:solidFill>
                <a:latin typeface="Trebuchet MS"/>
                <a:cs typeface="Trebuchet MS"/>
              </a:rPr>
              <a:t>que</a:t>
            </a:r>
            <a:r>
              <a:rPr lang="nl-NL" sz="1400" spc="-45" dirty="0" smtClean="0">
                <a:solidFill>
                  <a:srgbClr val="555B65"/>
                </a:solidFill>
                <a:latin typeface="Trebuchet MS"/>
                <a:cs typeface="Trebuchet MS"/>
              </a:rPr>
              <a:t> </a:t>
            </a:r>
            <a:r>
              <a:rPr lang="nl-NL" sz="1400" spc="-25" dirty="0" err="1" smtClean="0">
                <a:solidFill>
                  <a:srgbClr val="555B65"/>
                </a:solidFill>
                <a:latin typeface="Trebuchet MS"/>
                <a:cs typeface="Trebuchet MS"/>
              </a:rPr>
              <a:t>simolor</a:t>
            </a:r>
            <a:r>
              <a:rPr lang="nl-NL" sz="1400" spc="-25" dirty="0" smtClean="0">
                <a:solidFill>
                  <a:srgbClr val="555B65"/>
                </a:solidFill>
                <a:latin typeface="Trebuchet MS"/>
                <a:cs typeface="Trebuchet MS"/>
              </a:rPr>
              <a:t>.</a:t>
            </a:r>
            <a:endParaRPr lang="nl-NL" sz="1400" dirty="0" smtClean="0">
              <a:latin typeface="Trebuchet MS"/>
              <a:cs typeface="Trebuchet MS"/>
            </a:endParaRPr>
          </a:p>
          <a:p>
            <a:pPr marL="20955" marR="5080">
              <a:lnSpc>
                <a:spcPct val="142900"/>
              </a:lnSpc>
            </a:pPr>
            <a:endParaRPr lang="nl-NL" sz="1400" dirty="0">
              <a:latin typeface="Trebuchet MS"/>
              <a:cs typeface="Trebuchet MS"/>
            </a:endParaRPr>
          </a:p>
        </p:txBody>
      </p:sp>
      <p:sp>
        <p:nvSpPr>
          <p:cNvPr id="15" name="Tijdelijke aanduiding voor inhoud 30"/>
          <p:cNvSpPr>
            <a:spLocks noGrp="1"/>
          </p:cNvSpPr>
          <p:nvPr>
            <p:ph sz="quarter" idx="12" hasCustomPrompt="1"/>
          </p:nvPr>
        </p:nvSpPr>
        <p:spPr>
          <a:xfrm>
            <a:off x="2032000" y="2133600"/>
            <a:ext cx="7315200" cy="838200"/>
          </a:xfrm>
          <a:prstGeom prst="rect">
            <a:avLst/>
          </a:prstGeom>
        </p:spPr>
        <p:txBody>
          <a:bodyPr vert="horz"/>
          <a:lstStyle>
            <a:lvl1pPr>
              <a:defRPr sz="1700" b="1">
                <a:latin typeface="Trebuchet MS"/>
                <a:cs typeface="Trebuchet MS"/>
              </a:defRPr>
            </a:lvl1pPr>
          </a:lstStyle>
          <a:p>
            <a:pPr lvl="0"/>
            <a:r>
              <a:rPr lang="nl-NL" dirty="0" smtClean="0"/>
              <a:t>Inleiding</a:t>
            </a:r>
            <a:endParaRPr lang="nl-NL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91" y="135000"/>
            <a:ext cx="179750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7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33647587"/>
              </p:ext>
            </p:extLst>
          </p:nvPr>
        </p:nvGraphicFramePr>
        <p:xfrm>
          <a:off x="1767" y="1766"/>
          <a:ext cx="1763" cy="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7" y="1766"/>
                        <a:ext cx="1763" cy="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 bwMode="auto">
          <a:xfrm>
            <a:off x="0" y="2"/>
            <a:ext cx="176389" cy="1763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nl-BE" sz="1600">
              <a:solidFill>
                <a:prstClr val="black"/>
              </a:solidFill>
              <a:sym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8000" y="205994"/>
            <a:ext cx="8640000" cy="795874"/>
          </a:xfrm>
          <a:prstGeom prst="rect">
            <a:avLst/>
          </a:prstGeom>
        </p:spPr>
        <p:txBody>
          <a:bodyPr lIns="101599" tIns="50799" rIns="101599" bIns="50799"/>
          <a:lstStyle>
            <a:lvl1pPr>
              <a:defRPr b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53371" y="7200800"/>
            <a:ext cx="606152" cy="529636"/>
          </a:xfrm>
          <a:prstGeom prst="rect">
            <a:avLst/>
          </a:prstGeom>
        </p:spPr>
        <p:txBody>
          <a:bodyPr lIns="101599" tIns="50799" rIns="101599" bIns="50799"/>
          <a:lstStyle/>
          <a:p>
            <a:fld id="{655BE521-C0B2-494A-BAB2-48FDB6A4572C}" type="slidenum">
              <a:rPr lang="nl-NL" sz="1800" smtClean="0">
                <a:solidFill>
                  <a:srgbClr val="0033CC"/>
                </a:solidFill>
              </a:rPr>
              <a:pPr/>
              <a:t>‹nr.›</a:t>
            </a:fld>
            <a:endParaRPr lang="nl-NL" sz="1800" dirty="0" smtClean="0">
              <a:solidFill>
                <a:srgbClr val="0033CC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7080222" y="7250382"/>
            <a:ext cx="2960329" cy="369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nl-BE" b="0" cap="none" spc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7970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52568886"/>
              </p:ext>
            </p:extLst>
          </p:nvPr>
        </p:nvGraphicFramePr>
        <p:xfrm>
          <a:off x="1765" y="1765"/>
          <a:ext cx="1763" cy="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5" y="1765"/>
                        <a:ext cx="1763" cy="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8000" y="1729769"/>
            <a:ext cx="9160000" cy="5280587"/>
          </a:xfrm>
          <a:prstGeom prst="rect">
            <a:avLst/>
          </a:prstGeom>
        </p:spPr>
        <p:txBody>
          <a:bodyPr lIns="101599" tIns="50799" rIns="101599" bIns="50799"/>
          <a:lstStyle>
            <a:lvl1pPr>
              <a:defRPr>
                <a:solidFill>
                  <a:srgbClr val="0033CC"/>
                </a:solidFill>
              </a:defRPr>
            </a:lvl1pPr>
            <a:lvl2pPr>
              <a:defRPr>
                <a:solidFill>
                  <a:srgbClr val="009900"/>
                </a:solidFill>
              </a:defRPr>
            </a:lvl2pPr>
            <a:lvl3pPr>
              <a:defRPr>
                <a:solidFill>
                  <a:srgbClr val="009900"/>
                </a:solidFill>
              </a:defRPr>
            </a:lvl3pPr>
            <a:lvl4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8000" y="205994"/>
            <a:ext cx="8640000" cy="795874"/>
          </a:xfrm>
          <a:prstGeom prst="rect">
            <a:avLst/>
          </a:prstGeom>
        </p:spPr>
        <p:txBody>
          <a:bodyPr lIns="101599" tIns="50799" rIns="101599" bIns="50799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53371" y="7200800"/>
            <a:ext cx="606152" cy="529636"/>
          </a:xfrm>
          <a:prstGeom prst="rect">
            <a:avLst/>
          </a:prstGeom>
        </p:spPr>
        <p:txBody>
          <a:bodyPr lIns="101599" tIns="50799" rIns="101599" bIns="50799"/>
          <a:lstStyle/>
          <a:p>
            <a:fld id="{655BE521-C0B2-494A-BAB2-48FDB6A4572C}" type="slidenum">
              <a:rPr lang="nl-NL" sz="1800" smtClean="0">
                <a:solidFill>
                  <a:srgbClr val="0033CC"/>
                </a:solidFill>
              </a:rPr>
              <a:pPr/>
              <a:t>‹nr.›</a:t>
            </a:fld>
            <a:endParaRPr lang="nl-NL" sz="1800" dirty="0" smtClean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92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898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95812079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think-cell Slide" r:id="rId11" imgW="286" imgH="286" progId="TCLayout.ActiveDocument.1">
                  <p:embed/>
                </p:oleObj>
              </mc:Choice>
              <mc:Fallback>
                <p:oleObj name="think-cell Slide" r:id="rId11" imgW="286" imgH="2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9.xml"/><Relationship Id="rId21" Type="http://schemas.openxmlformats.org/officeDocument/2006/relationships/image" Target="../media/image1.emf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oleObject" Target="../embeddings/oleObject6.bin"/><Relationship Id="rId1" Type="http://schemas.openxmlformats.org/officeDocument/2006/relationships/vmlDrawing" Target="../drawings/vmlDrawing6.v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image" Target="../media/image8.emf"/><Relationship Id="rId10" Type="http://schemas.openxmlformats.org/officeDocument/2006/relationships/tags" Target="../tags/tag16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tags" Target="../tags/tag40.xml"/><Relationship Id="rId26" Type="http://schemas.openxmlformats.org/officeDocument/2006/relationships/oleObject" Target="../embeddings/oleObject9.bin"/><Relationship Id="rId3" Type="http://schemas.openxmlformats.org/officeDocument/2006/relationships/tags" Target="../tags/tag25.xml"/><Relationship Id="rId21" Type="http://schemas.openxmlformats.org/officeDocument/2006/relationships/tags" Target="../tags/tag43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5" Type="http://schemas.openxmlformats.org/officeDocument/2006/relationships/image" Target="../media/image1.emf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0" Type="http://schemas.openxmlformats.org/officeDocument/2006/relationships/tags" Target="../tags/tag42.xml"/><Relationship Id="rId1" Type="http://schemas.openxmlformats.org/officeDocument/2006/relationships/vmlDrawing" Target="../drawings/vmlDrawing7.v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oleObject" Target="../embeddings/oleObject8.bin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notesSlide" Target="../notesSlides/notesSlide2.xml"/><Relationship Id="rId10" Type="http://schemas.openxmlformats.org/officeDocument/2006/relationships/tags" Target="../tags/tag32.xml"/><Relationship Id="rId19" Type="http://schemas.openxmlformats.org/officeDocument/2006/relationships/tags" Target="../tags/tag41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slideLayout" Target="../slideLayouts/slideLayout3.xml"/><Relationship Id="rId27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://www.google.be/url?sa=i&amp;rct=j&amp;q=&amp;esrc=s&amp;frm=1&amp;source=images&amp;cd=&amp;cad=rja&amp;uact=8&amp;ved=0CAMQjRw&amp;url=http://www.sleco.be/index.php?homesleco&amp;ei=oq3wVK70BoHhUsO-gvgD&amp;bvm=bv.87269000,d.d24&amp;psig=AFQjCNHMxixxp3RJ_y9Eao3mRipnBFFLzw&amp;ust=1425145634141097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png"/><Relationship Id="rId18" Type="http://schemas.openxmlformats.org/officeDocument/2006/relationships/image" Target="../media/image34.jpg"/><Relationship Id="rId3" Type="http://schemas.openxmlformats.org/officeDocument/2006/relationships/image" Target="../media/image19.png"/><Relationship Id="rId21" Type="http://schemas.openxmlformats.org/officeDocument/2006/relationships/image" Target="../media/image37.jpeg"/><Relationship Id="rId7" Type="http://schemas.openxmlformats.org/officeDocument/2006/relationships/image" Target="../media/image23.png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24" Type="http://schemas.openxmlformats.org/officeDocument/2006/relationships/image" Target="../media/image40.png"/><Relationship Id="rId5" Type="http://schemas.openxmlformats.org/officeDocument/2006/relationships/image" Target="../media/image21.jpg"/><Relationship Id="rId15" Type="http://schemas.openxmlformats.org/officeDocument/2006/relationships/image" Target="../media/image31.gif"/><Relationship Id="rId23" Type="http://schemas.openxmlformats.org/officeDocument/2006/relationships/image" Target="../media/image39.jp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51000" y="1930400"/>
            <a:ext cx="8077200" cy="889000"/>
          </a:xfrm>
        </p:spPr>
        <p:txBody>
          <a:bodyPr/>
          <a:lstStyle/>
          <a:p>
            <a:r>
              <a:rPr lang="nl-NL" sz="3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Ports Energy </a:t>
            </a:r>
            <a:r>
              <a:rPr lang="nl-NL" sz="3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nl-NL" sz="3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Carbon </a:t>
            </a:r>
            <a:r>
              <a:rPr lang="nl-NL" sz="3600" b="1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Savings</a:t>
            </a:r>
            <a:endParaRPr lang="nl-NL" sz="36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1651000" y="2819400"/>
            <a:ext cx="6629400" cy="914400"/>
          </a:xfrm>
        </p:spPr>
        <p:txBody>
          <a:bodyPr/>
          <a:lstStyle/>
          <a:p>
            <a:r>
              <a:rPr lang="en-US" sz="2800" i="1" dirty="0" smtClean="0"/>
              <a:t>Energy sharing initiatives</a:t>
            </a:r>
            <a:endParaRPr lang="en-US" sz="2800" dirty="0" smtClean="0"/>
          </a:p>
          <a:p>
            <a:endParaRPr lang="nl-NL" sz="105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jdelijke aanduiding voor tekst 2"/>
          <p:cNvSpPr txBox="1">
            <a:spLocks/>
          </p:cNvSpPr>
          <p:nvPr/>
        </p:nvSpPr>
        <p:spPr>
          <a:xfrm>
            <a:off x="889000" y="5766275"/>
            <a:ext cx="9728200" cy="1066800"/>
          </a:xfrm>
          <a:prstGeom prst="rect">
            <a:avLst/>
          </a:prstGeom>
        </p:spPr>
        <p:txBody>
          <a:bodyPr vert="horz"/>
          <a:lstStyle>
            <a:lvl1pPr marL="0">
              <a:defRPr sz="3000">
                <a:solidFill>
                  <a:srgbClr val="555A65"/>
                </a:solidFill>
                <a:latin typeface="Trebuchet MS"/>
                <a:ea typeface="+mn-ea"/>
                <a:cs typeface="Trebuchet M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Omgevingsdienst IJmond</a:t>
            </a:r>
          </a:p>
          <a:p>
            <a:r>
              <a:rPr lang="nl-NL" dirty="0" err="1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IndaChlor</a:t>
            </a:r>
            <a:endParaRPr lang="nl-NL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nl-NL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nl-NL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1800" y="6858000"/>
            <a:ext cx="67022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0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PECS Kick off meeting - Southampton  –  19/01/2018 </a:t>
            </a:r>
            <a:endParaRPr lang="nl-NL" sz="20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2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4294967295"/>
          </p:nvPr>
        </p:nvSpPr>
        <p:spPr>
          <a:xfrm>
            <a:off x="3251200" y="1447800"/>
            <a:ext cx="6019800" cy="3810000"/>
          </a:xfrm>
          <a:prstGeom prst="rect">
            <a:avLst/>
          </a:prstGeom>
        </p:spPr>
        <p:txBody>
          <a:bodyPr/>
          <a:lstStyle/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Welcome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Presentation 1: INDAVER (5-10 min)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ECLUSE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Jan-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Kees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Voogd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Presentation 2: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Omgevingsdienst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IJmond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(5-10 min)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 platform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Nick Ruiter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Workshop activities (15-20 min)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Plenary discussion (10 min)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3251200" y="762000"/>
            <a:ext cx="4876800" cy="609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Program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59BD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44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4294967295"/>
          </p:nvPr>
        </p:nvSpPr>
        <p:spPr>
          <a:xfrm>
            <a:off x="3251200" y="1447800"/>
            <a:ext cx="6019800" cy="3810000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i="1" dirty="0"/>
              <a:t>What is the best way forward for all stakeholders in a port, such as the port authority, the administration and the industry  to create maximum energy efficiency (balancing and using each others residual energy) and reach maximum carbon emission reduction?</a:t>
            </a:r>
            <a:endParaRPr lang="nl-NL" dirty="0"/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i="1" dirty="0" smtClean="0"/>
              <a:t>How </a:t>
            </a:r>
            <a:r>
              <a:rPr lang="en-GB" i="1" dirty="0"/>
              <a:t>do you organise this in practice</a:t>
            </a:r>
            <a:r>
              <a:rPr lang="en-GB" i="1" dirty="0" smtClean="0"/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l-NL" dirty="0"/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i="1" dirty="0" smtClean="0"/>
              <a:t>What </a:t>
            </a:r>
            <a:r>
              <a:rPr lang="en-US" i="1" dirty="0"/>
              <a:t>are the key challenges for utilization of energy </a:t>
            </a:r>
            <a:r>
              <a:rPr lang="en-US" i="1" dirty="0" smtClean="0"/>
              <a:t>production</a:t>
            </a:r>
            <a:r>
              <a:rPr lang="en-US" i="1" dirty="0"/>
              <a:t>? </a:t>
            </a:r>
            <a:endParaRPr lang="en-US" i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i="1" dirty="0" smtClean="0"/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i="1" dirty="0" smtClean="0"/>
              <a:t>What </a:t>
            </a:r>
            <a:r>
              <a:rPr lang="en-GB" i="1" dirty="0"/>
              <a:t>are the obstacles for organising this </a:t>
            </a:r>
            <a:r>
              <a:rPr lang="en-GB" i="1" dirty="0" smtClean="0"/>
              <a:t>mutualisation</a:t>
            </a:r>
            <a:r>
              <a:rPr lang="en-GB" i="1" dirty="0"/>
              <a:t>. </a:t>
            </a:r>
            <a:endParaRPr lang="nl-NL" i="1" dirty="0"/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3251200" y="762000"/>
            <a:ext cx="4876800" cy="609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Introduction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59BD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Presentation 1</a:t>
            </a:r>
            <a:r>
              <a:rPr lang="nl-NL" smtClean="0"/>
              <a:t>: INDAVER</a:t>
            </a:r>
            <a:endParaRPr lang="nl-N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1992009"/>
            <a:ext cx="8128000" cy="497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54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22900149"/>
              </p:ext>
            </p:extLst>
          </p:nvPr>
        </p:nvGraphicFramePr>
        <p:xfrm>
          <a:off x="1765" y="1765"/>
          <a:ext cx="1763" cy="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name="think-cell Slide" r:id="rId20" imgW="286" imgH="286" progId="TCLayout.ActiveDocument.1">
                  <p:embed/>
                </p:oleObj>
              </mc:Choice>
              <mc:Fallback>
                <p:oleObj name="think-cell Slide" r:id="rId20" imgW="286" imgH="2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765" y="1765"/>
                        <a:ext cx="1763" cy="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76389" cy="17638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nl-BE" sz="1400" dirty="0">
              <a:solidFill>
                <a:schemeClr val="tx1"/>
              </a:solidFill>
              <a:latin typeface="Calibri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170" y="381000"/>
            <a:ext cx="7579830" cy="46166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sz="2200" dirty="0"/>
              <a:t>Heat was only indirectly targeted by existing EU policies, which </a:t>
            </a:r>
            <a:r>
              <a:rPr lang="en-US" sz="2200" dirty="0" smtClean="0"/>
              <a:t>focused </a:t>
            </a:r>
            <a:r>
              <a:rPr lang="en-US" sz="2200" dirty="0"/>
              <a:t>more on power production with renewable energy</a:t>
            </a:r>
            <a:endParaRPr lang="nl-BE" sz="2200" dirty="0"/>
          </a:p>
        </p:txBody>
      </p:sp>
      <p:cxnSp>
        <p:nvCxnSpPr>
          <p:cNvPr id="116" name="Straight Connector 115"/>
          <p:cNvCxnSpPr/>
          <p:nvPr>
            <p:custDataLst>
              <p:tags r:id="rId4"/>
            </p:custDataLst>
          </p:nvPr>
        </p:nvCxnSpPr>
        <p:spPr bwMode="auto">
          <a:xfrm>
            <a:off x="6276975" y="3676650"/>
            <a:ext cx="1266825" cy="13335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20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18735506"/>
              </p:ext>
            </p:extLst>
          </p:nvPr>
        </p:nvGraphicFramePr>
        <p:xfrm>
          <a:off x="762000" y="1790700"/>
          <a:ext cx="9115425" cy="2809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Chart" r:id="rId22" imgW="9115425" imgH="2809780" progId="MSGraph.Chart.8">
                  <p:embed followColorScheme="full"/>
                </p:oleObj>
              </mc:Choice>
              <mc:Fallback>
                <p:oleObj name="Chart" r:id="rId22" imgW="9115425" imgH="280978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62000" y="1790700"/>
                        <a:ext cx="9115425" cy="2809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" name="Tijdelijke aanduiding voor tekst 2"/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590550" y="2017713"/>
            <a:ext cx="1651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spcBef>
                <a:spcPct val="0"/>
              </a:spcBef>
              <a:spcAft>
                <a:spcPct val="0"/>
              </a:spcAft>
              <a:buNone/>
            </a:pPr>
            <a:r>
              <a:rPr lang="nl-BE" altLang="en-US" sz="1600" dirty="0">
                <a:solidFill>
                  <a:schemeClr val="tx1"/>
                </a:solidFill>
                <a:latin typeface="+mn-lt"/>
                <a:sym typeface="+mn-lt"/>
              </a:rPr>
              <a:t>EJ</a:t>
            </a:r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33" name="Tijdelijke aanduiding voor tekst 2"/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7854950" y="4405313"/>
            <a:ext cx="95885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lIns="0" tIns="0" rIns="0" bIns="0" numCol="1" spcCol="0" rtlCol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ct val="0"/>
              </a:spcBef>
              <a:spcAft>
                <a:spcPct val="0"/>
              </a:spcAft>
              <a:buNone/>
            </a:pPr>
            <a:fld id="{710B9091-4ADB-428A-95C1-8EF81EA04080}" type="datetime'E''x''''''c''''''e''''''s''''''''''s'''''' ''''''h''''eat'''">
              <a:rPr lang="nl-BE" altLang="en-US" sz="1600">
                <a:solidFill>
                  <a:schemeClr val="tx1"/>
                </a:solidFill>
              </a:rPr>
              <a:pPr marL="0" lvl="1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Excess heat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42" name="Tijdelijke aanduiding voor tekst 2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8202613" y="3540125"/>
            <a:ext cx="26352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222" tIns="0" rIns="28222" bIns="0" numCol="1" spcCol="0" rtlCol="0" anchor="b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ct val="0"/>
              </a:spcBef>
              <a:spcAft>
                <a:spcPct val="0"/>
              </a:spcAft>
              <a:buNone/>
            </a:pPr>
            <a:fld id="{FEEDA1A2-089F-449C-A510-CD52F2DC10A0}" type="datetime'''''''''''''''''''''''''''''''''''''11'''''''">
              <a:rPr lang="nl-BE" altLang="en-US" sz="1600">
                <a:solidFill>
                  <a:schemeClr val="tx1"/>
                </a:solidFill>
              </a:rPr>
              <a:pPr marL="0" lvl="1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11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24" name="Tijdelijke aanduiding voor tekst 2"/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4737100" y="4405313"/>
            <a:ext cx="1500188" cy="4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lIns="0" tIns="0" rIns="0" bIns="0" numCol="1" spcCol="0" rtlCol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ct val="0"/>
              </a:spcBef>
              <a:spcAft>
                <a:spcPct val="0"/>
              </a:spcAft>
              <a:buNone/>
            </a:pPr>
            <a:fld id="{125C71FE-696F-4C7D-81E9-6361B848EF2B}" type="datetime'Energy Dem''a''nd ''''&#10;Heat''in''g'' &amp; C''o''''''ol''ing'''">
              <a:rPr lang="nl-BE" altLang="en-US" sz="1600">
                <a:solidFill>
                  <a:schemeClr val="tx1"/>
                </a:solidFill>
              </a:rPr>
              <a:pPr marL="0" lvl="1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Energy Demand 
Heating &amp; Cooling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41" name="Tijdelijke aanduiding voor tekst 2"/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5354638" y="3044825"/>
            <a:ext cx="26352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222" tIns="0" rIns="28222" bIns="0" numCol="1" spcCol="0" rtlCol="0" anchor="b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ct val="0"/>
              </a:spcBef>
              <a:spcAft>
                <a:spcPct val="0"/>
              </a:spcAft>
              <a:buNone/>
            </a:pPr>
            <a:fld id="{DF9A4B95-11AE-45BD-B91A-F16ADBBE1430}" type="datetime'''''''''''''''''''''''''''''2''''''''''''''2'''">
              <a:rPr lang="nl-BE" altLang="en-US" sz="1600">
                <a:solidFill>
                  <a:schemeClr val="tx1"/>
                </a:solidFill>
              </a:rPr>
              <a:pPr marL="0" lvl="1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22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81" name="Tijdelijke aanduiding voor tekst 2"/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1628775" y="4405313"/>
            <a:ext cx="2020888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lIns="0" tIns="0" rIns="0" bIns="0" numCol="1" spcCol="0" rtlCol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ct val="0"/>
              </a:spcBef>
              <a:spcAft>
                <a:spcPct val="0"/>
              </a:spcAft>
              <a:buNone/>
            </a:pPr>
            <a:fld id="{C02D3E6F-9B44-400C-8E08-B100D8A42A62}" type="datetime'Total ''E''n''''''e''''''''r''gy de''''''''''''man''d ''''EU'">
              <a:rPr lang="nl-BE" altLang="en-US" sz="1600">
                <a:solidFill>
                  <a:schemeClr val="tx1"/>
                </a:solidFill>
              </a:rPr>
              <a:pPr marL="0" lvl="1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Total Energy demand EU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76" name="Rectangle 75"/>
          <p:cNvSpPr/>
          <p:nvPr>
            <p:custDataLst>
              <p:tags r:id="rId12"/>
            </p:custDataLst>
          </p:nvPr>
        </p:nvSpPr>
        <p:spPr bwMode="auto">
          <a:xfrm>
            <a:off x="4894263" y="1560513"/>
            <a:ext cx="285750" cy="214313"/>
          </a:xfrm>
          <a:prstGeom prst="rect">
            <a:avLst/>
          </a:prstGeom>
          <a:solidFill>
            <a:srgbClr val="FEEC00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>
            <p:custDataLst>
              <p:tags r:id="rId13"/>
            </p:custDataLst>
          </p:nvPr>
        </p:nvSpPr>
        <p:spPr bwMode="auto">
          <a:xfrm>
            <a:off x="4894263" y="2151063"/>
            <a:ext cx="285750" cy="214313"/>
          </a:xfrm>
          <a:prstGeom prst="rect">
            <a:avLst/>
          </a:prstGeom>
          <a:solidFill>
            <a:srgbClr val="C41300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>
            <p:custDataLst>
              <p:tags r:id="rId14"/>
            </p:custDataLst>
          </p:nvPr>
        </p:nvSpPr>
        <p:spPr bwMode="auto">
          <a:xfrm>
            <a:off x="4894263" y="1855788"/>
            <a:ext cx="285750" cy="214313"/>
          </a:xfrm>
          <a:prstGeom prst="rect">
            <a:avLst/>
          </a:prstGeom>
          <a:solidFill>
            <a:srgbClr val="DC6E00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8" name="Tijdelijke aanduiding voor tekst 2"/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5230813" y="2144713"/>
            <a:ext cx="1323975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ct val="0"/>
              </a:spcBef>
              <a:spcAft>
                <a:spcPct val="0"/>
              </a:spcAft>
              <a:buNone/>
            </a:pPr>
            <a:fld id="{ED6AE8F3-3221-4C8B-84E0-3EBBD0EC0E3E}" type="datetime'''''''''''H''&amp;''C'' ''''''Re''si''''''d''''ent''i''al'">
              <a:rPr lang="nl-BE" altLang="en-US" sz="1600">
                <a:solidFill>
                  <a:schemeClr val="tx1"/>
                </a:solidFill>
              </a:rPr>
              <a:pPr marL="0" lvl="1" indent="0">
                <a:spcBef>
                  <a:spcPct val="0"/>
                </a:spcBef>
                <a:spcAft>
                  <a:spcPct val="0"/>
                </a:spcAft>
                <a:buNone/>
              </a:pPr>
              <a:t>H&amp;C Residential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27" name="Tijdelijke aanduiding voor tekst 2"/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5230813" y="1849438"/>
            <a:ext cx="10922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ct val="0"/>
              </a:spcBef>
              <a:spcAft>
                <a:spcPct val="0"/>
              </a:spcAft>
              <a:buNone/>
            </a:pPr>
            <a:fld id="{6C28918C-6F29-45F9-9BF8-2DE132772A61}" type="datetime'''H''''&amp;''C'' ''''''''''S''e''r''''''''''vi''''''''''c''es'">
              <a:rPr lang="nl-BE" altLang="en-US" sz="1600">
                <a:solidFill>
                  <a:schemeClr val="tx1"/>
                </a:solidFill>
                <a:latin typeface="+mn-lt"/>
                <a:sym typeface="+mn-lt"/>
              </a:rPr>
              <a:pPr marL="0" lvl="1" indent="0">
                <a:spcBef>
                  <a:spcPct val="0"/>
                </a:spcBef>
                <a:spcAft>
                  <a:spcPct val="0"/>
                </a:spcAft>
                <a:buNone/>
              </a:pPr>
              <a:t>H&amp;C Services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78" name="Tijdelijke aanduiding voor tekst 2"/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5230813" y="1554163"/>
            <a:ext cx="109855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ct val="0"/>
              </a:spcBef>
              <a:spcAft>
                <a:spcPct val="0"/>
              </a:spcAft>
              <a:buNone/>
            </a:pPr>
            <a:fld id="{7D034CA4-7A6B-4578-9667-B6266F11EE8B}" type="datetime'H&amp;C'''''''' In''''''''''''du''''''s''t''''''r''y'''''">
              <a:rPr lang="nl-BE" altLang="en-US" sz="1600">
                <a:solidFill>
                  <a:schemeClr val="tx1"/>
                </a:solidFill>
              </a:rPr>
              <a:pPr marL="0" lvl="1" indent="0">
                <a:spcBef>
                  <a:spcPct val="0"/>
                </a:spcBef>
                <a:spcAft>
                  <a:spcPct val="0"/>
                </a:spcAft>
                <a:buNone/>
              </a:pPr>
              <a:t>H&amp;C Industry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101" name="Horizontal Scroll 100"/>
          <p:cNvSpPr/>
          <p:nvPr/>
        </p:nvSpPr>
        <p:spPr>
          <a:xfrm>
            <a:off x="196600" y="5562600"/>
            <a:ext cx="9681076" cy="1218848"/>
          </a:xfrm>
          <a:prstGeom prst="horizontalScroll">
            <a:avLst/>
          </a:prstGeom>
          <a:solidFill>
            <a:srgbClr val="62AF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“The barriers for application of waste heat … are lack of </a:t>
            </a:r>
            <a:r>
              <a:rPr lang="en-US" b="1" i="1" u="sng" dirty="0">
                <a:solidFill>
                  <a:schemeClr val="bg1"/>
                </a:solidFill>
              </a:rPr>
              <a:t>awareness</a:t>
            </a:r>
            <a:r>
              <a:rPr lang="en-US" b="1" i="1" dirty="0">
                <a:solidFill>
                  <a:schemeClr val="bg1"/>
                </a:solidFill>
              </a:rPr>
              <a:t> and </a:t>
            </a:r>
            <a:r>
              <a:rPr lang="en-US" b="1" i="1" u="sng" dirty="0">
                <a:solidFill>
                  <a:schemeClr val="bg1"/>
                </a:solidFill>
              </a:rPr>
              <a:t>information</a:t>
            </a:r>
            <a:r>
              <a:rPr lang="en-US" b="1" i="1" dirty="0">
                <a:solidFill>
                  <a:schemeClr val="bg1"/>
                </a:solidFill>
              </a:rPr>
              <a:t> …; </a:t>
            </a:r>
            <a:r>
              <a:rPr lang="en-US" b="1" i="1" u="sng" dirty="0">
                <a:solidFill>
                  <a:schemeClr val="bg1"/>
                </a:solidFill>
              </a:rPr>
              <a:t>inadequate business models and incentives</a:t>
            </a:r>
            <a:r>
              <a:rPr lang="en-US" b="1" i="1" dirty="0">
                <a:solidFill>
                  <a:schemeClr val="bg1"/>
                </a:solidFill>
              </a:rPr>
              <a:t>; a </a:t>
            </a:r>
            <a:r>
              <a:rPr lang="en-US" b="1" i="1" u="sng" dirty="0">
                <a:solidFill>
                  <a:schemeClr val="bg1"/>
                </a:solidFill>
              </a:rPr>
              <a:t>lack of heat networks</a:t>
            </a:r>
            <a:r>
              <a:rPr lang="en-US" b="1" i="1" dirty="0">
                <a:solidFill>
                  <a:schemeClr val="bg1"/>
                </a:solidFill>
              </a:rPr>
              <a:t>; and lack of cooperation …” – </a:t>
            </a:r>
            <a:r>
              <a:rPr lang="nl-BE" dirty="0">
                <a:solidFill>
                  <a:schemeClr val="bg1"/>
                </a:solidFill>
              </a:rPr>
              <a:t>EU </a:t>
            </a:r>
            <a:r>
              <a:rPr lang="en-US" dirty="0">
                <a:solidFill>
                  <a:schemeClr val="bg1"/>
                </a:solidFill>
              </a:rPr>
              <a:t>Strategy on Heating and Cooling -  16/02/2016</a:t>
            </a:r>
            <a:endParaRPr lang="nl-BE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9721645" y="7200801"/>
            <a:ext cx="9601067" cy="3488134"/>
          </a:xfrm>
          <a:prstGeom prst="rect">
            <a:avLst/>
          </a:prstGeom>
          <a:noFill/>
        </p:spPr>
        <p:txBody>
          <a:bodyPr wrap="square" lIns="101599" tIns="50799" rIns="101599" bIns="50799" rtlCol="0">
            <a:spAutoFit/>
          </a:bodyPr>
          <a:lstStyle/>
          <a:p>
            <a:r>
              <a:rPr lang="nl-BE" sz="1200" dirty="0"/>
              <a:t>2020 doelstellingen </a:t>
            </a:r>
            <a:r>
              <a:rPr lang="nl-BE" sz="1200" dirty="0" err="1"/>
              <a:t>Belgie</a:t>
            </a:r>
            <a:r>
              <a:rPr lang="nl-BE" sz="1200" dirty="0"/>
              <a:t>:</a:t>
            </a:r>
          </a:p>
          <a:p>
            <a:pPr marL="190498" indent="-190498">
              <a:buFontTx/>
              <a:buChar char="-"/>
            </a:pPr>
            <a:r>
              <a:rPr lang="nl-BE" sz="1200" dirty="0"/>
              <a:t>15% reductie van CO2</a:t>
            </a:r>
          </a:p>
          <a:p>
            <a:pPr marL="190498" indent="-190498">
              <a:buFontTx/>
              <a:buChar char="-"/>
            </a:pPr>
            <a:r>
              <a:rPr lang="nl-BE" sz="1200" dirty="0"/>
              <a:t>13% hernieuwbare energie</a:t>
            </a:r>
          </a:p>
          <a:p>
            <a:endParaRPr lang="nl-BE" sz="1200" dirty="0"/>
          </a:p>
          <a:p>
            <a:r>
              <a:rPr lang="nl-BE" sz="1200" dirty="0"/>
              <a:t>Europese lange-termijndoelstellingen:</a:t>
            </a:r>
          </a:p>
          <a:p>
            <a:pPr defTabSz="1015990">
              <a:defRPr/>
            </a:pPr>
            <a:r>
              <a:rPr lang="nl-BE" sz="1200" dirty="0"/>
              <a:t>2030: 40% vermindering </a:t>
            </a:r>
            <a:r>
              <a:rPr lang="nl-BE" sz="1200" dirty="0" err="1"/>
              <a:t>tov</a:t>
            </a:r>
            <a:r>
              <a:rPr lang="nl-BE" sz="1200" dirty="0"/>
              <a:t> 1990</a:t>
            </a:r>
          </a:p>
          <a:p>
            <a:r>
              <a:rPr lang="nl-BE" sz="1200" dirty="0"/>
              <a:t>2050: 80% vermindering </a:t>
            </a:r>
            <a:r>
              <a:rPr lang="nl-BE" sz="1200" dirty="0" err="1"/>
              <a:t>tov</a:t>
            </a:r>
            <a:r>
              <a:rPr lang="nl-BE" sz="1200" dirty="0"/>
              <a:t> 1990</a:t>
            </a:r>
          </a:p>
          <a:p>
            <a:endParaRPr lang="nl-BE" sz="1200" dirty="0"/>
          </a:p>
          <a:p>
            <a:r>
              <a:rPr lang="nl-BE" sz="1200" dirty="0"/>
              <a:t>Doelstellingen 2030:</a:t>
            </a:r>
          </a:p>
          <a:p>
            <a:r>
              <a:rPr lang="nl-BE" sz="1200" dirty="0"/>
              <a:t>ETS: 43% reductie </a:t>
            </a:r>
            <a:r>
              <a:rPr lang="nl-BE" sz="1200" dirty="0" err="1"/>
              <a:t>tov</a:t>
            </a:r>
            <a:r>
              <a:rPr lang="nl-BE" sz="1200" dirty="0"/>
              <a:t> 2005</a:t>
            </a:r>
          </a:p>
          <a:p>
            <a:r>
              <a:rPr lang="nl-BE" sz="1200" dirty="0"/>
              <a:t>Niet-ETS </a:t>
            </a:r>
            <a:r>
              <a:rPr lang="nl-BE" sz="1200" dirty="0" err="1"/>
              <a:t>Belgie</a:t>
            </a:r>
            <a:r>
              <a:rPr lang="nl-BE" sz="1200" dirty="0"/>
              <a:t>: 35% reductie </a:t>
            </a:r>
            <a:r>
              <a:rPr lang="nl-BE" sz="1200" dirty="0" err="1"/>
              <a:t>tov</a:t>
            </a:r>
            <a:r>
              <a:rPr lang="nl-BE" sz="1200" dirty="0"/>
              <a:t> 2005</a:t>
            </a:r>
          </a:p>
          <a:p>
            <a:endParaRPr lang="nl-BE" sz="1200" dirty="0"/>
          </a:p>
          <a:p>
            <a:r>
              <a:rPr lang="nl-BE" sz="1200" dirty="0"/>
              <a:t>In oktober 2014 bereiken de Europese regeringsleiders een akkoord over het Klimaat- en Energiepakket 2030. Dit pakket bevat 3 doelstellingen:</a:t>
            </a:r>
          </a:p>
          <a:p>
            <a:r>
              <a:rPr lang="nl-BE" sz="1200" dirty="0"/>
              <a:t>- een bindende, interne broeikasgasvermindering van minstens -40% t.o.v. 1990; </a:t>
            </a:r>
          </a:p>
          <a:p>
            <a:r>
              <a:rPr lang="nl-BE" sz="1200" dirty="0"/>
              <a:t>- een op EU-niveau bindende belofte voor hernieuwbare energie van minstens 27%; </a:t>
            </a:r>
          </a:p>
          <a:p>
            <a:r>
              <a:rPr lang="nl-BE" sz="1200" dirty="0"/>
              <a:t>- een indicatieve energie-efficiëntiedoelstelling van minstens 27%.</a:t>
            </a:r>
          </a:p>
          <a:p>
            <a:endParaRPr lang="nl-BE" sz="1200" dirty="0"/>
          </a:p>
          <a:p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247958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84650783"/>
              </p:ext>
            </p:extLst>
          </p:nvPr>
        </p:nvGraphicFramePr>
        <p:xfrm>
          <a:off x="1765" y="1765"/>
          <a:ext cx="1763" cy="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think-cell Slide" r:id="rId24" imgW="286" imgH="286" progId="TCLayout.ActiveDocument.1">
                  <p:embed/>
                </p:oleObj>
              </mc:Choice>
              <mc:Fallback>
                <p:oleObj name="think-cell Slide" r:id="rId24" imgW="286" imgH="2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765" y="1765"/>
                        <a:ext cx="1763" cy="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76389" cy="17638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nl-BE" sz="1400" dirty="0">
              <a:solidFill>
                <a:schemeClr val="tx1"/>
              </a:solidFill>
              <a:latin typeface="Calibri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452" y="304800"/>
            <a:ext cx="6089168" cy="461665"/>
          </a:xfrm>
        </p:spPr>
        <p:txBody>
          <a:bodyPr>
            <a:normAutofit fontScale="90000"/>
          </a:bodyPr>
          <a:lstStyle/>
          <a:p>
            <a:r>
              <a:rPr lang="nl-BE" sz="2200" dirty="0" err="1"/>
              <a:t>Comparison</a:t>
            </a:r>
            <a:r>
              <a:rPr lang="nl-BE" sz="2200" dirty="0"/>
              <a:t> of </a:t>
            </a:r>
            <a:r>
              <a:rPr lang="nl-BE" sz="2200" dirty="0" err="1"/>
              <a:t>allowances</a:t>
            </a:r>
            <a:r>
              <a:rPr lang="nl-BE" sz="2200" dirty="0"/>
              <a:t> </a:t>
            </a:r>
            <a:r>
              <a:rPr lang="nl-BE" sz="2200" dirty="0" err="1"/>
              <a:t>for</a:t>
            </a:r>
            <a:r>
              <a:rPr lang="nl-BE" sz="2200" dirty="0"/>
              <a:t> CO</a:t>
            </a:r>
            <a:r>
              <a:rPr lang="nl-BE" sz="2200" baseline="-25000" dirty="0"/>
              <a:t>2</a:t>
            </a:r>
            <a:r>
              <a:rPr lang="nl-BE" sz="2200" dirty="0"/>
              <a:t> </a:t>
            </a:r>
            <a:r>
              <a:rPr lang="nl-BE" sz="2200" dirty="0" err="1"/>
              <a:t>saving</a:t>
            </a:r>
            <a:r>
              <a:rPr lang="nl-BE" sz="2200" dirty="0"/>
              <a:t> </a:t>
            </a:r>
            <a:r>
              <a:rPr lang="nl-BE" sz="2200" dirty="0" err="1"/>
              <a:t>techniques</a:t>
            </a:r>
            <a:endParaRPr lang="nl-BE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359476" y="4983407"/>
            <a:ext cx="9361040" cy="1533751"/>
          </a:xfrm>
          <a:prstGeom prst="rect">
            <a:avLst/>
          </a:prstGeom>
          <a:noFill/>
        </p:spPr>
        <p:txBody>
          <a:bodyPr wrap="square" lIns="101599" tIns="50799" rIns="101599" bIns="50799" rtlCol="0">
            <a:spAutoFit/>
          </a:bodyPr>
          <a:lstStyle/>
          <a:p>
            <a:pPr lvl="1"/>
            <a:r>
              <a:rPr lang="fr-BE" sz="1700" b="1" dirty="0" err="1">
                <a:latin typeface="Trebuchet MS"/>
                <a:cs typeface="Trebuchet MS"/>
              </a:rPr>
              <a:t>Statement</a:t>
            </a:r>
            <a:r>
              <a:rPr lang="fr-BE" sz="1700" b="1" dirty="0">
                <a:latin typeface="Trebuchet MS"/>
                <a:cs typeface="Trebuchet MS"/>
              </a:rPr>
              <a:t>: </a:t>
            </a:r>
          </a:p>
          <a:p>
            <a:pPr marL="1159221" lvl="3" indent="-380996">
              <a:buFont typeface="Wingdings" panose="05000000000000000000" pitchFamily="2" charset="2"/>
              <a:buChar char="§"/>
            </a:pPr>
            <a:r>
              <a:rPr lang="fr-BE" dirty="0" err="1"/>
              <a:t>Reduction</a:t>
            </a:r>
            <a:r>
              <a:rPr lang="fr-BE" dirty="0"/>
              <a:t> of CO2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excess</a:t>
            </a:r>
            <a:r>
              <a:rPr lang="fr-BE" dirty="0"/>
              <a:t> </a:t>
            </a:r>
            <a:r>
              <a:rPr lang="fr-BE" dirty="0" err="1"/>
              <a:t>heat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very</a:t>
            </a:r>
            <a:r>
              <a:rPr lang="fr-BE" dirty="0"/>
              <a:t> </a:t>
            </a:r>
            <a:r>
              <a:rPr lang="fr-BE" dirty="0" err="1"/>
              <a:t>cost</a:t>
            </a:r>
            <a:r>
              <a:rPr lang="fr-BE" dirty="0"/>
              <a:t> efficient</a:t>
            </a:r>
          </a:p>
          <a:p>
            <a:pPr marL="1159221" lvl="3" indent="-380996">
              <a:buFont typeface="Wingdings" panose="05000000000000000000" pitchFamily="2" charset="2"/>
              <a:buChar char="§"/>
            </a:pPr>
            <a:r>
              <a:rPr lang="fr-BE" dirty="0"/>
              <a:t>A large </a:t>
            </a:r>
            <a:r>
              <a:rPr lang="fr-BE" dirty="0" err="1"/>
              <a:t>potential</a:t>
            </a:r>
            <a:r>
              <a:rPr lang="fr-BE" dirty="0"/>
              <a:t> of </a:t>
            </a:r>
            <a:r>
              <a:rPr lang="fr-BE" dirty="0" err="1"/>
              <a:t>excess</a:t>
            </a:r>
            <a:r>
              <a:rPr lang="fr-BE" dirty="0"/>
              <a:t> </a:t>
            </a:r>
            <a:r>
              <a:rPr lang="fr-BE" dirty="0" err="1"/>
              <a:t>heat</a:t>
            </a:r>
            <a:r>
              <a:rPr lang="fr-BE" dirty="0"/>
              <a:t> </a:t>
            </a:r>
            <a:r>
              <a:rPr lang="fr-BE" dirty="0" err="1"/>
              <a:t>can</a:t>
            </a:r>
            <a:r>
              <a:rPr lang="fr-BE" dirty="0"/>
              <a:t> </a:t>
            </a:r>
            <a:r>
              <a:rPr lang="fr-BE" dirty="0" err="1"/>
              <a:t>still</a:t>
            </a:r>
            <a:r>
              <a:rPr lang="fr-BE" dirty="0"/>
              <a:t> </a:t>
            </a:r>
            <a:r>
              <a:rPr lang="fr-BE" dirty="0" err="1"/>
              <a:t>be</a:t>
            </a:r>
            <a:r>
              <a:rPr lang="fr-BE" dirty="0"/>
              <a:t> </a:t>
            </a:r>
            <a:r>
              <a:rPr lang="fr-BE" dirty="0" err="1"/>
              <a:t>utilized</a:t>
            </a:r>
            <a:r>
              <a:rPr lang="fr-BE" dirty="0"/>
              <a:t> if the right </a:t>
            </a:r>
            <a:r>
              <a:rPr lang="fr-BE" dirty="0" err="1"/>
              <a:t>policies</a:t>
            </a:r>
            <a:r>
              <a:rPr lang="fr-BE" dirty="0"/>
              <a:t> and </a:t>
            </a:r>
            <a:r>
              <a:rPr lang="fr-BE" dirty="0" err="1"/>
              <a:t>incentives</a:t>
            </a:r>
            <a:r>
              <a:rPr lang="fr-BE" dirty="0"/>
              <a:t> are in place.</a:t>
            </a:r>
          </a:p>
          <a:p>
            <a:endParaRPr lang="fr-BE" sz="2200" dirty="0">
              <a:solidFill>
                <a:srgbClr val="0033CC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Object 8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23177284"/>
              </p:ext>
            </p:extLst>
          </p:nvPr>
        </p:nvGraphicFramePr>
        <p:xfrm>
          <a:off x="3047999" y="1181099"/>
          <a:ext cx="5305520" cy="3190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Chart" r:id="rId26" imgW="5305520" imgH="3190970" progId="MSGraph.Chart.8">
                  <p:embed followColorScheme="full"/>
                </p:oleObj>
              </mc:Choice>
              <mc:Fallback>
                <p:oleObj name="Chart" r:id="rId26" imgW="5305520" imgH="319097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047999" y="1181099"/>
                        <a:ext cx="5305520" cy="31909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Connector 14"/>
          <p:cNvCxnSpPr/>
          <p:nvPr>
            <p:custDataLst>
              <p:tags r:id="rId5"/>
            </p:custDataLst>
          </p:nvPr>
        </p:nvCxnSpPr>
        <p:spPr bwMode="auto">
          <a:xfrm>
            <a:off x="3876675" y="3943350"/>
            <a:ext cx="0" cy="22860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>
            <p:custDataLst>
              <p:tags r:id="rId6"/>
            </p:custDataLst>
          </p:nvPr>
        </p:nvCxnSpPr>
        <p:spPr bwMode="auto">
          <a:xfrm>
            <a:off x="3271838" y="3943350"/>
            <a:ext cx="604838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>
            <p:custDataLst>
              <p:tags r:id="rId7"/>
            </p:custDataLst>
          </p:nvPr>
        </p:nvCxnSpPr>
        <p:spPr bwMode="auto">
          <a:xfrm>
            <a:off x="3271838" y="4171950"/>
            <a:ext cx="604838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70" name="Straight Connector 15469"/>
          <p:cNvCxnSpPr/>
          <p:nvPr>
            <p:custDataLst>
              <p:tags r:id="rId8"/>
            </p:custDataLst>
          </p:nvPr>
        </p:nvCxnSpPr>
        <p:spPr bwMode="auto">
          <a:xfrm>
            <a:off x="5391150" y="2935288"/>
            <a:ext cx="0" cy="536575"/>
          </a:xfrm>
          <a:prstGeom prst="line">
            <a:avLst/>
          </a:prstGeom>
          <a:ln w="6350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66" name="Straight Connector 15465"/>
          <p:cNvCxnSpPr/>
          <p:nvPr>
            <p:custDataLst>
              <p:tags r:id="rId9"/>
            </p:custDataLst>
          </p:nvPr>
        </p:nvCxnSpPr>
        <p:spPr bwMode="auto">
          <a:xfrm>
            <a:off x="3876675" y="4173538"/>
            <a:ext cx="0" cy="131763"/>
          </a:xfrm>
          <a:prstGeom prst="line">
            <a:avLst/>
          </a:prstGeom>
          <a:ln w="6350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65" name="Straight Connector 15464"/>
          <p:cNvCxnSpPr/>
          <p:nvPr>
            <p:custDataLst>
              <p:tags r:id="rId10"/>
            </p:custDataLst>
          </p:nvPr>
        </p:nvCxnSpPr>
        <p:spPr bwMode="auto">
          <a:xfrm>
            <a:off x="5391150" y="2935288"/>
            <a:ext cx="0" cy="1370013"/>
          </a:xfrm>
          <a:prstGeom prst="line">
            <a:avLst/>
          </a:prstGeom>
          <a:ln w="6350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67" name="Straight Connector 15466"/>
          <p:cNvCxnSpPr/>
          <p:nvPr>
            <p:custDataLst>
              <p:tags r:id="rId11"/>
            </p:custDataLst>
          </p:nvPr>
        </p:nvCxnSpPr>
        <p:spPr bwMode="auto">
          <a:xfrm flipH="1">
            <a:off x="3873500" y="4267200"/>
            <a:ext cx="1520825" cy="0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72" name="Straight Connector 15471"/>
          <p:cNvCxnSpPr/>
          <p:nvPr>
            <p:custDataLst>
              <p:tags r:id="rId12"/>
            </p:custDataLst>
          </p:nvPr>
        </p:nvCxnSpPr>
        <p:spPr bwMode="auto">
          <a:xfrm flipH="1">
            <a:off x="3368675" y="3433763"/>
            <a:ext cx="2025650" cy="0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71" name="Straight Connector 15470"/>
          <p:cNvCxnSpPr/>
          <p:nvPr>
            <p:custDataLst>
              <p:tags r:id="rId13"/>
            </p:custDataLst>
          </p:nvPr>
        </p:nvCxnSpPr>
        <p:spPr bwMode="auto">
          <a:xfrm>
            <a:off x="3371850" y="3344863"/>
            <a:ext cx="0" cy="127000"/>
          </a:xfrm>
          <a:prstGeom prst="line">
            <a:avLst/>
          </a:prstGeom>
          <a:ln w="6350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ijdelijke aanduiding voor tekst 2"/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4125913" y="3278188"/>
            <a:ext cx="587375" cy="3111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7A7312FC-C78D-4A88-AB5D-1580740866AF}" type="datetime'''''-''''''''''''9''''''''''''''''''''''''5''''%'''''''''''">
              <a:rPr lang="nl-BE" altLang="en-US" sz="1600" b="1">
                <a:solidFill>
                  <a:schemeClr val="tx1"/>
                </a:solidFill>
              </a:rPr>
              <a:pPr marL="0" lvl="1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-95%</a:t>
            </a:fld>
            <a:endParaRPr lang="nl-BE" sz="1600" b="1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31" name="Tijdelijke aanduiding voor tekst 2"/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930275" y="3935413"/>
            <a:ext cx="2243138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spcBef>
                <a:spcPct val="0"/>
              </a:spcBef>
              <a:spcAft>
                <a:spcPct val="0"/>
              </a:spcAft>
              <a:buNone/>
            </a:pPr>
            <a:fld id="{02710F63-1A21-43A4-A09D-E5FDE428EBF2}" type="datetime'Distr''''ict ''h''e''a''t''''i''''ng ''''ex''c''''ess h''eat'">
              <a:rPr lang="nl-BE" altLang="en-US" sz="1600">
                <a:solidFill>
                  <a:schemeClr val="tx1"/>
                </a:solidFill>
              </a:rPr>
              <a:pPr marL="0" lvl="1" indent="0" algn="r">
                <a:spcBef>
                  <a:spcPct val="0"/>
                </a:spcBef>
                <a:spcAft>
                  <a:spcPct val="0"/>
                </a:spcAft>
                <a:buNone/>
              </a:pPr>
              <a:t>District heating excess heat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121" name="Tijdelijke aanduiding voor tekst 2"/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4378325" y="4111625"/>
            <a:ext cx="587375" cy="3111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488030D0-9D9B-4B09-B328-90EEA3A29187}" type="datetime'''''''-''''''''''''''''''''''72%'''''''''''''''''''''">
              <a:rPr lang="nl-BE" altLang="en-US" sz="1600" b="1">
                <a:solidFill>
                  <a:schemeClr val="tx1"/>
                </a:solidFill>
              </a:rPr>
              <a:pPr marL="0" lvl="1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-72%</a:t>
            </a:fld>
            <a:endParaRPr lang="nl-BE" sz="1600" b="1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30" name="Tijdelijke aanduiding voor tekst 2"/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2562225" y="3106738"/>
            <a:ext cx="611188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spcBef>
                <a:spcPct val="0"/>
              </a:spcBef>
              <a:spcAft>
                <a:spcPct val="0"/>
              </a:spcAft>
              <a:buNone/>
            </a:pPr>
            <a:fld id="{F341285B-FD8D-4A93-AD74-C504ED0BCB9B}" type="datetime'''''''''''''''''''''E''C''''''''L''''''''''''''''U''''S''E'">
              <a:rPr lang="nl-BE" altLang="en-US" sz="1600">
                <a:solidFill>
                  <a:schemeClr val="tx1"/>
                </a:solidFill>
              </a:rPr>
              <a:pPr marL="0" lvl="1" indent="0" algn="r">
                <a:spcBef>
                  <a:spcPct val="0"/>
                </a:spcBef>
                <a:spcAft>
                  <a:spcPct val="0"/>
                </a:spcAft>
                <a:buNone/>
              </a:pPr>
              <a:t>ECLUSE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24" name="Tijdelijke aanduiding voor tekst 2"/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2017713" y="2692400"/>
            <a:ext cx="11557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spcBef>
                <a:spcPct val="0"/>
              </a:spcBef>
              <a:spcAft>
                <a:spcPct val="0"/>
              </a:spcAft>
              <a:buNone/>
            </a:pPr>
            <a:fld id="{B2996623-7B08-43FC-B9E7-6D422014D4A4}" type="datetime'''O''''''''''ns''''''''''''''''''hor''e'' wi''''nd'''''''">
              <a:rPr lang="nl-BE" altLang="en-US" sz="1600">
                <a:solidFill>
                  <a:schemeClr val="tx1"/>
                </a:solidFill>
              </a:rPr>
              <a:pPr marL="0" lvl="1" indent="0" algn="r">
                <a:spcBef>
                  <a:spcPct val="0"/>
                </a:spcBef>
                <a:spcAft>
                  <a:spcPct val="0"/>
                </a:spcAft>
                <a:buNone/>
              </a:pPr>
              <a:t>Onshore wind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23" name="Tijdelijke aanduiding voor tekst 2"/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1482725" y="2278063"/>
            <a:ext cx="1690688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spcBef>
                <a:spcPct val="0"/>
              </a:spcBef>
              <a:spcAft>
                <a:spcPct val="0"/>
              </a:spcAft>
              <a:buNone/>
            </a:pPr>
            <a:fld id="{AA53E71B-9027-42D9-9C2C-89D7C7BB106F}" type="datetime'Gro''u''nd'''''''' m''o''''u''nt''''e''''d'' ''''''''''P''V'''">
              <a:rPr lang="nl-BE" altLang="en-US" sz="1600">
                <a:solidFill>
                  <a:schemeClr val="tx1"/>
                </a:solidFill>
              </a:rPr>
              <a:pPr marL="0" lvl="1" indent="0" algn="r">
                <a:spcBef>
                  <a:spcPct val="0"/>
                </a:spcBef>
                <a:spcAft>
                  <a:spcPct val="0"/>
                </a:spcAft>
                <a:buNone/>
              </a:pPr>
              <a:t>Ground mounted PV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14" name="Tijdelijke aanduiding voor tekst 2"/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2005013" y="1863725"/>
            <a:ext cx="11684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spcBef>
                <a:spcPct val="0"/>
              </a:spcBef>
              <a:spcAft>
                <a:spcPct val="0"/>
              </a:spcAft>
              <a:buNone/>
            </a:pPr>
            <a:fld id="{DBCA76DE-4323-402E-8F61-1D5FB1020352}" type="datetime'Of''f''sh''o''''''''''''''''r''''e w''''i''nd'''''''''''">
              <a:rPr lang="nl-BE" altLang="en-US" sz="1600">
                <a:solidFill>
                  <a:schemeClr val="tx1"/>
                </a:solidFill>
              </a:rPr>
              <a:pPr marL="0" lvl="1" indent="0" algn="r">
                <a:spcBef>
                  <a:spcPct val="0"/>
                </a:spcBef>
                <a:spcAft>
                  <a:spcPct val="0"/>
                </a:spcAft>
                <a:buNone/>
              </a:pPr>
              <a:t>Offshore wind</a:t>
            </a:fld>
            <a:endParaRPr lang="nl-BE" sz="16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29" name="Tijdelijke aanduiding voor tekst 2"/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8253413" y="1658938"/>
            <a:ext cx="1055688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nl-BE" altLang="en-US" sz="1600" dirty="0">
                <a:solidFill>
                  <a:schemeClr val="tx1"/>
                </a:solidFill>
                <a:latin typeface="+mn-lt"/>
                <a:sym typeface="+mn-lt"/>
              </a:rPr>
              <a:t>EUR/ton CO</a:t>
            </a:r>
            <a:r>
              <a:rPr lang="nl-BE" altLang="en-US" sz="1600" baseline="-25000" dirty="0">
                <a:solidFill>
                  <a:schemeClr val="tx1"/>
                </a:solidFill>
                <a:latin typeface="+mn-lt"/>
                <a:sym typeface="+mn-lt"/>
              </a:rPr>
              <a:t>2</a:t>
            </a:r>
            <a:endParaRPr lang="nl-BE" sz="1600" baseline="-25000" dirty="0">
              <a:solidFill>
                <a:schemeClr val="tx1"/>
              </a:solidFill>
              <a:latin typeface="+mn-lt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9520" y="6795493"/>
            <a:ext cx="6400711" cy="1043021"/>
          </a:xfrm>
          <a:prstGeom prst="rect">
            <a:avLst/>
          </a:prstGeom>
          <a:noFill/>
        </p:spPr>
        <p:txBody>
          <a:bodyPr wrap="square" lIns="101599" tIns="50799" rIns="101599" bIns="50799" rtlCol="0">
            <a:spAutoFit/>
          </a:bodyPr>
          <a:lstStyle/>
          <a:p>
            <a:endParaRPr lang="nl-BE" sz="1200" dirty="0"/>
          </a:p>
          <a:p>
            <a:r>
              <a:rPr lang="nl-BE" sz="1200" dirty="0"/>
              <a:t>Source: CPI report, Policy </a:t>
            </a:r>
            <a:r>
              <a:rPr lang="nl-BE" sz="1200" dirty="0" err="1"/>
              <a:t>and</a:t>
            </a:r>
            <a:r>
              <a:rPr lang="nl-BE" sz="1200" dirty="0"/>
              <a:t> investment, 4/2016</a:t>
            </a:r>
          </a:p>
          <a:p>
            <a:r>
              <a:rPr lang="nl-BE" sz="1200" dirty="0"/>
              <a:t>Feed in </a:t>
            </a:r>
            <a:r>
              <a:rPr lang="nl-BE" sz="1200" dirty="0" err="1"/>
              <a:t>tariff</a:t>
            </a:r>
            <a:r>
              <a:rPr lang="nl-BE" sz="1200" dirty="0"/>
              <a:t> = </a:t>
            </a:r>
            <a:r>
              <a:rPr lang="nl-BE" sz="1200" dirty="0" err="1"/>
              <a:t>average</a:t>
            </a:r>
            <a:r>
              <a:rPr lang="nl-BE" sz="1200" dirty="0"/>
              <a:t> LCOE – 35 EUR/MWh</a:t>
            </a:r>
          </a:p>
          <a:p>
            <a:r>
              <a:rPr lang="nl-BE" sz="1200" dirty="0"/>
              <a:t>Conversion factor  Feed in </a:t>
            </a:r>
            <a:r>
              <a:rPr lang="nl-BE" sz="1200" dirty="0" err="1"/>
              <a:t>tarrif</a:t>
            </a:r>
            <a:r>
              <a:rPr lang="nl-BE" sz="1200" dirty="0"/>
              <a:t> (EUR/MWh) </a:t>
            </a:r>
            <a:r>
              <a:rPr lang="nl-BE" sz="1200" dirty="0" err="1"/>
              <a:t>to</a:t>
            </a:r>
            <a:r>
              <a:rPr lang="nl-BE" sz="1200" dirty="0"/>
              <a:t> </a:t>
            </a:r>
            <a:r>
              <a:rPr lang="nl-BE" sz="1200" dirty="0" err="1"/>
              <a:t>cost</a:t>
            </a:r>
            <a:r>
              <a:rPr lang="nl-BE" sz="1200" dirty="0"/>
              <a:t> of CO2 </a:t>
            </a:r>
            <a:r>
              <a:rPr lang="nl-BE" sz="1200" dirty="0" err="1"/>
              <a:t>reduction</a:t>
            </a:r>
            <a:r>
              <a:rPr lang="nl-BE" sz="1200" dirty="0"/>
              <a:t> (EUR/ton CO2) = 1 / 0,42 </a:t>
            </a:r>
          </a:p>
          <a:p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197063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333"/>
            <a:ext cx="10160000" cy="52269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025257" y="271462"/>
            <a:ext cx="9051925" cy="795338"/>
          </a:xfrm>
          <a:prstGeom prst="rect">
            <a:avLst/>
          </a:prstGeom>
        </p:spPr>
        <p:txBody>
          <a:bodyPr/>
          <a:lstStyle/>
          <a:p>
            <a:r>
              <a:rPr lang="nl-BE" sz="2000" dirty="0">
                <a:solidFill>
                  <a:srgbClr val="555A65"/>
                </a:solidFill>
                <a:latin typeface="Trebuchet MS"/>
                <a:cs typeface="Trebuchet MS"/>
              </a:rPr>
              <a:t>ECLUSE </a:t>
            </a:r>
            <a:r>
              <a:rPr lang="nl-BE" sz="2000" dirty="0" err="1">
                <a:solidFill>
                  <a:srgbClr val="555A65"/>
                </a:solidFill>
                <a:latin typeface="Trebuchet MS"/>
                <a:cs typeface="Trebuchet MS"/>
              </a:rPr>
              <a:t>steam</a:t>
            </a:r>
            <a:r>
              <a:rPr lang="nl-BE" sz="2000" dirty="0">
                <a:solidFill>
                  <a:srgbClr val="555A65"/>
                </a:solidFill>
                <a:latin typeface="Trebuchet MS"/>
                <a:cs typeface="Trebuchet MS"/>
              </a:rPr>
              <a:t> </a:t>
            </a:r>
            <a:r>
              <a:rPr lang="nl-BE" sz="2000" dirty="0" err="1">
                <a:solidFill>
                  <a:srgbClr val="555A65"/>
                </a:solidFill>
                <a:latin typeface="Trebuchet MS"/>
                <a:cs typeface="Trebuchet MS"/>
              </a:rPr>
              <a:t>network</a:t>
            </a:r>
            <a:r>
              <a:rPr lang="nl-BE" sz="2000" dirty="0">
                <a:solidFill>
                  <a:srgbClr val="555A65"/>
                </a:solidFill>
                <a:latin typeface="Trebuchet MS"/>
                <a:cs typeface="Trebuchet MS"/>
              </a:rPr>
              <a:t>…. THE CONCEPT 	</a:t>
            </a:r>
            <a:r>
              <a:rPr lang="nl-BE" sz="2000" b="1" dirty="0" smtClean="0"/>
              <a:t>		</a:t>
            </a:r>
            <a:endParaRPr lang="nl-BE" sz="48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640062" y="1783369"/>
            <a:ext cx="4478829" cy="1760196"/>
          </a:xfrm>
          <a:prstGeom prst="rect">
            <a:avLst/>
          </a:prstGeom>
        </p:spPr>
        <p:txBody>
          <a:bodyPr vert="horz" lIns="101599" tIns="50799" rIns="101599" bIns="50799" rtlCol="0">
            <a:noAutofit/>
          </a:bodyPr>
          <a:lstStyle>
            <a:lvl1pPr marL="342900" indent="-342900" algn="l" defTabSz="457200" rtl="0" eaLnBrk="1" latinLnBrk="0" hangingPunct="1">
              <a:spcBef>
                <a:spcPts val="1800"/>
              </a:spcBef>
              <a:buClr>
                <a:srgbClr val="0033CC"/>
              </a:buClr>
              <a:buSzPct val="110000"/>
              <a:buFont typeface="Wingdings" panose="05000000000000000000" pitchFamily="2" charset="2"/>
              <a:buChar char="§"/>
              <a:defRPr sz="2400" b="0" kern="1200">
                <a:solidFill>
                  <a:srgbClr val="0033C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30400" indent="-176213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94000" indent="-184150" algn="l" defTabSz="457200" rtl="0" eaLnBrk="1" latinLnBrk="0" hangingPunct="1">
              <a:spcBef>
                <a:spcPct val="20000"/>
              </a:spcBef>
              <a:buClr>
                <a:srgbClr val="009900"/>
              </a:buClr>
              <a:buFont typeface="Wingdings" charset="2"/>
              <a:buChar char="§"/>
              <a:tabLst>
                <a:tab pos="536575" algn="l"/>
              </a:tabLst>
              <a:defRPr sz="1800" kern="1200">
                <a:solidFill>
                  <a:srgbClr val="009900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30400" indent="-180975" algn="l" defTabSz="457200" rtl="0" eaLnBrk="1" latinLnBrk="0" hangingPunct="1">
              <a:spcBef>
                <a:spcPct val="20000"/>
              </a:spcBef>
              <a:buClrTx/>
              <a:buFont typeface="Wingdings" charset="2"/>
              <a:buChar char="§"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67"/>
              </a:spcBef>
              <a:buNone/>
            </a:pPr>
            <a:r>
              <a:rPr lang="nl-BE" sz="2200" dirty="0" err="1"/>
              <a:t>Reduction</a:t>
            </a:r>
            <a:r>
              <a:rPr lang="nl-BE" sz="2200" dirty="0"/>
              <a:t> of 100,000 </a:t>
            </a:r>
            <a:r>
              <a:rPr lang="nl-BE" sz="2200" dirty="0" err="1"/>
              <a:t>tonnes</a:t>
            </a:r>
            <a:r>
              <a:rPr lang="nl-BE" sz="2200" dirty="0"/>
              <a:t> of </a:t>
            </a:r>
          </a:p>
          <a:p>
            <a:pPr marL="0" indent="0" algn="r">
              <a:spcBef>
                <a:spcPts val="667"/>
              </a:spcBef>
              <a:buNone/>
            </a:pPr>
            <a:r>
              <a:rPr lang="nl-BE" sz="2200" dirty="0"/>
              <a:t>CO</a:t>
            </a:r>
            <a:r>
              <a:rPr lang="nl-BE" sz="1600" dirty="0"/>
              <a:t>2</a:t>
            </a:r>
            <a:r>
              <a:rPr lang="nl-BE" sz="2200" dirty="0"/>
              <a:t>-emissions per </a:t>
            </a:r>
            <a:r>
              <a:rPr lang="nl-BE" sz="2200" dirty="0" err="1"/>
              <a:t>year</a:t>
            </a:r>
            <a:r>
              <a:rPr lang="nl-BE" sz="2200" dirty="0"/>
              <a:t>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9475" y="5650205"/>
            <a:ext cx="9601067" cy="560062"/>
          </a:xfrm>
          <a:prstGeom prst="roundRect">
            <a:avLst/>
          </a:prstGeom>
          <a:solidFill>
            <a:srgbClr val="002060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Location</a:t>
            </a:r>
            <a:r>
              <a:rPr lang="nl-BE" dirty="0">
                <a:solidFill>
                  <a:schemeClr val="bg1"/>
                </a:solidFill>
              </a:rPr>
              <a:t>: </a:t>
            </a:r>
            <a:r>
              <a:rPr lang="nl-BE" dirty="0" smtClean="0">
                <a:solidFill>
                  <a:schemeClr val="bg1"/>
                </a:solidFill>
              </a:rPr>
              <a:t>Waasland Port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86872" y="3410219"/>
            <a:ext cx="1520169" cy="1607278"/>
          </a:xfrm>
          <a:prstGeom prst="rect">
            <a:avLst/>
          </a:prstGeom>
        </p:spPr>
        <p:txBody>
          <a:bodyPr wrap="square" lIns="101599" tIns="50799" rIns="101599" bIns="50799">
            <a:spAutoFit/>
          </a:bodyPr>
          <a:lstStyle/>
          <a:p>
            <a:pPr marL="0" lvl="1">
              <a:tabLst>
                <a:tab pos="0" algn="l"/>
              </a:tabLst>
            </a:pPr>
            <a:r>
              <a:rPr lang="nl-BE" sz="1200" b="1" dirty="0" err="1">
                <a:solidFill>
                  <a:srgbClr val="006600"/>
                </a:solidFill>
              </a:rPr>
              <a:t>Condensate</a:t>
            </a:r>
            <a:endParaRPr lang="nl-BE" sz="1200" b="1" dirty="0">
              <a:solidFill>
                <a:srgbClr val="006600"/>
              </a:solidFill>
            </a:endParaRPr>
          </a:p>
          <a:p>
            <a:pPr marL="0" lvl="1">
              <a:tabLst>
                <a:tab pos="0" algn="l"/>
              </a:tabLst>
            </a:pPr>
            <a:r>
              <a:rPr lang="nl-BE" sz="1200" b="1" dirty="0">
                <a:solidFill>
                  <a:srgbClr val="006600"/>
                </a:solidFill>
              </a:rPr>
              <a:t>return </a:t>
            </a:r>
            <a:r>
              <a:rPr lang="nl-BE" sz="1200" b="1" dirty="0" err="1">
                <a:solidFill>
                  <a:srgbClr val="006600"/>
                </a:solidFill>
              </a:rPr>
              <a:t>duct</a:t>
            </a:r>
            <a:endParaRPr lang="nl-BE" sz="1200" b="1" dirty="0">
              <a:solidFill>
                <a:srgbClr val="006600"/>
              </a:solidFill>
            </a:endParaRPr>
          </a:p>
          <a:p>
            <a:endParaRPr lang="nl-B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Used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for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heating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purposes</a:t>
            </a:r>
            <a:endParaRPr lang="nl-B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l-B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Physically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separated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circuits.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11" y="3329947"/>
            <a:ext cx="880098" cy="456086"/>
          </a:xfrm>
          <a:prstGeom prst="rect">
            <a:avLst/>
          </a:prstGeom>
        </p:spPr>
      </p:pic>
      <p:pic>
        <p:nvPicPr>
          <p:cNvPr id="16" name="Picture 2" descr="https://encrypted-tbn2.gstatic.com/images?q=tbn:ANd9GcQ0a-yVcywarTjTQQbcfb_3jGdbrHcVNv9gQRsWT-O--fd1qYmv844Bd1yn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11" y="3839540"/>
            <a:ext cx="825806" cy="35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519938" y="3329947"/>
            <a:ext cx="1600178" cy="2171534"/>
          </a:xfrm>
          <a:prstGeom prst="rect">
            <a:avLst/>
          </a:prstGeom>
        </p:spPr>
        <p:txBody>
          <a:bodyPr wrap="square" lIns="101599" tIns="50799" rIns="101599" bIns="50799">
            <a:spAutoFit/>
          </a:bodyPr>
          <a:lstStyle/>
          <a:p>
            <a:pPr marL="0" lvl="1">
              <a:tabLst>
                <a:tab pos="0" algn="l"/>
              </a:tabLst>
            </a:pPr>
            <a:r>
              <a:rPr lang="nl-BE" sz="1200" b="1" dirty="0" err="1">
                <a:solidFill>
                  <a:srgbClr val="006600"/>
                </a:solidFill>
              </a:rPr>
              <a:t>Steam</a:t>
            </a:r>
            <a:r>
              <a:rPr lang="nl-BE" sz="1200" b="1" dirty="0">
                <a:solidFill>
                  <a:srgbClr val="006600"/>
                </a:solidFill>
              </a:rPr>
              <a:t> </a:t>
            </a:r>
            <a:r>
              <a:rPr lang="nl-BE" sz="1200" b="1" dirty="0" err="1">
                <a:solidFill>
                  <a:srgbClr val="006600"/>
                </a:solidFill>
              </a:rPr>
              <a:t>duct</a:t>
            </a:r>
            <a:r>
              <a:rPr lang="nl-BE" sz="1200" b="1" dirty="0">
                <a:solidFill>
                  <a:srgbClr val="006600"/>
                </a:solidFill>
              </a:rPr>
              <a:t>  </a:t>
            </a:r>
            <a:r>
              <a:rPr lang="nl-BE" sz="1200" b="1" dirty="0">
                <a:solidFill>
                  <a:srgbClr val="008000"/>
                </a:solidFill>
              </a:rPr>
              <a:t>6 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km</a:t>
            </a:r>
          </a:p>
          <a:p>
            <a:pPr marL="0" lvl="1">
              <a:tabLst>
                <a:tab pos="0" algn="l"/>
              </a:tabLst>
            </a:pP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partly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above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/below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ground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0" lvl="1">
              <a:tabLst>
                <a:tab pos="0" algn="l"/>
              </a:tabLst>
            </a:pPr>
            <a:endParaRPr lang="nl-BE" sz="1200" b="1" dirty="0">
              <a:solidFill>
                <a:srgbClr val="006600"/>
              </a:solidFill>
            </a:endParaRPr>
          </a:p>
          <a:p>
            <a:pPr marL="0" lvl="1">
              <a:tabLst>
                <a:tab pos="0" algn="l"/>
              </a:tabLst>
            </a:pPr>
            <a:r>
              <a:rPr lang="nl-BE" sz="1200" b="1" dirty="0" err="1">
                <a:solidFill>
                  <a:srgbClr val="006600"/>
                </a:solidFill>
              </a:rPr>
              <a:t>Steam</a:t>
            </a:r>
            <a:r>
              <a:rPr lang="nl-BE" sz="1200" b="1" dirty="0">
                <a:solidFill>
                  <a:srgbClr val="006600"/>
                </a:solidFill>
              </a:rPr>
              <a:t>:  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40Bar</a:t>
            </a:r>
          </a:p>
          <a:p>
            <a:pPr marL="0" lvl="1">
              <a:tabLst>
                <a:tab pos="0" algn="l"/>
              </a:tabLst>
            </a:pP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and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400 °C</a:t>
            </a:r>
          </a:p>
          <a:p>
            <a:pPr marL="0" lvl="1">
              <a:tabLst>
                <a:tab pos="0" algn="l"/>
              </a:tabLst>
            </a:pPr>
            <a:endParaRPr lang="nl-BE" sz="1200" b="1" dirty="0">
              <a:solidFill>
                <a:srgbClr val="006600"/>
              </a:solidFill>
            </a:endParaRPr>
          </a:p>
          <a:p>
            <a:pPr marL="0" lvl="1">
              <a:tabLst>
                <a:tab pos="0" algn="l"/>
              </a:tabLst>
            </a:pPr>
            <a:r>
              <a:rPr lang="nl-BE" sz="1200" b="1" dirty="0" err="1">
                <a:solidFill>
                  <a:srgbClr val="006600"/>
                </a:solidFill>
              </a:rPr>
              <a:t>Capacity</a:t>
            </a:r>
            <a:r>
              <a:rPr lang="nl-BE" sz="1200" b="1" dirty="0">
                <a:solidFill>
                  <a:srgbClr val="006600"/>
                </a:solidFill>
              </a:rPr>
              <a:t>: 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160 MW</a:t>
            </a:r>
          </a:p>
          <a:p>
            <a:pPr marL="0" lvl="1">
              <a:tabLst>
                <a:tab pos="0" algn="l"/>
              </a:tabLst>
            </a:pPr>
            <a:endParaRPr lang="nl-BE" sz="1200" b="1" dirty="0">
              <a:solidFill>
                <a:srgbClr val="006600"/>
              </a:solidFill>
            </a:endParaRPr>
          </a:p>
          <a:p>
            <a:pPr marL="0" lvl="1">
              <a:tabLst>
                <a:tab pos="0" algn="l"/>
              </a:tabLst>
            </a:pPr>
            <a:r>
              <a:rPr lang="nl-BE" sz="1200" b="1" dirty="0">
                <a:solidFill>
                  <a:srgbClr val="006600"/>
                </a:solidFill>
              </a:rPr>
              <a:t>Investment: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app.  30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mln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EUR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39751" y="3329947"/>
            <a:ext cx="1680187" cy="1966350"/>
          </a:xfrm>
          <a:prstGeom prst="rect">
            <a:avLst/>
          </a:prstGeom>
        </p:spPr>
        <p:txBody>
          <a:bodyPr wrap="square" lIns="101599" tIns="50799" rIns="101599" bIns="50799">
            <a:spAutoFit/>
          </a:bodyPr>
          <a:lstStyle/>
          <a:p>
            <a:pPr marL="0" lvl="1">
              <a:tabLst>
                <a:tab pos="0" algn="l"/>
              </a:tabLst>
            </a:pPr>
            <a:r>
              <a:rPr lang="nl-BE" sz="1200" b="1" dirty="0" err="1">
                <a:solidFill>
                  <a:srgbClr val="006600"/>
                </a:solidFill>
              </a:rPr>
              <a:t>Nearby</a:t>
            </a:r>
            <a:endParaRPr lang="nl-BE" sz="1200" b="1" dirty="0">
              <a:solidFill>
                <a:srgbClr val="006600"/>
              </a:solidFill>
            </a:endParaRPr>
          </a:p>
          <a:p>
            <a:pPr marL="0" lvl="1">
              <a:tabLst>
                <a:tab pos="0" algn="l"/>
              </a:tabLst>
            </a:pPr>
            <a:r>
              <a:rPr lang="nl-BE" sz="1200" b="1" dirty="0">
                <a:solidFill>
                  <a:srgbClr val="006600"/>
                </a:solidFill>
              </a:rPr>
              <a:t>Chemical </a:t>
            </a:r>
            <a:r>
              <a:rPr lang="nl-BE" sz="1200" b="1" dirty="0" err="1">
                <a:solidFill>
                  <a:srgbClr val="006600"/>
                </a:solidFill>
              </a:rPr>
              <a:t>industry</a:t>
            </a:r>
            <a:endParaRPr lang="nl-BE" sz="1200" b="1" dirty="0">
              <a:solidFill>
                <a:srgbClr val="006600"/>
              </a:solidFill>
            </a:endParaRPr>
          </a:p>
          <a:p>
            <a:endParaRPr lang="nl-BE" sz="1200" b="1" dirty="0">
              <a:solidFill>
                <a:srgbClr val="008000"/>
              </a:solidFill>
            </a:endParaRPr>
          </a:p>
          <a:p>
            <a:r>
              <a:rPr lang="nl-BE" sz="1200" b="1" dirty="0">
                <a:solidFill>
                  <a:srgbClr val="008000"/>
                </a:solidFill>
              </a:rPr>
              <a:t>5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large-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scale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companies</a:t>
            </a:r>
          </a:p>
          <a:p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need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steam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for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production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processes</a:t>
            </a:r>
            <a:endParaRPr lang="nl-B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l-B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l-BE" sz="1200" b="1">
                <a:solidFill>
                  <a:srgbClr val="006600"/>
                </a:solidFill>
              </a:rPr>
              <a:t>10-13</a:t>
            </a:r>
            <a:r>
              <a:rPr lang="nl-BE" sz="1200">
                <a:solidFill>
                  <a:schemeClr val="tx1">
                    <a:lumMod val="65000"/>
                    <a:lumOff val="35000"/>
                  </a:schemeClr>
                </a:solidFill>
              </a:rPr>
              <a:t>y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offtake</a:t>
            </a:r>
            <a:r>
              <a:rPr lang="nl-B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agreements</a:t>
            </a:r>
            <a:endParaRPr lang="nl-B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9467" y="3301554"/>
            <a:ext cx="1680187" cy="2188633"/>
          </a:xfrm>
          <a:prstGeom prst="rect">
            <a:avLst/>
          </a:prstGeom>
          <a:noFill/>
        </p:spPr>
        <p:txBody>
          <a:bodyPr wrap="square" lIns="101599" tIns="50799" rIns="101599" bIns="50799" rtlCol="0">
            <a:spAutoFit/>
          </a:bodyPr>
          <a:lstStyle/>
          <a:p>
            <a:endParaRPr lang="nl-B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nl-B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nl-B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nl-B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nl-B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nl-BE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Waste 2 Energy plant</a:t>
            </a:r>
          </a:p>
          <a:p>
            <a:pPr algn="ctr"/>
            <a:r>
              <a:rPr lang="nl-B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waste &amp; </a:t>
            </a:r>
            <a:r>
              <a:rPr lang="nl-BE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sludge</a:t>
            </a:r>
            <a:r>
              <a:rPr lang="nl-B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</a:p>
          <a:p>
            <a:pPr algn="ctr"/>
            <a:r>
              <a:rPr lang="nl-BE" sz="1200" b="1" dirty="0">
                <a:solidFill>
                  <a:srgbClr val="006600"/>
                </a:solidFill>
              </a:rPr>
              <a:t>1 </a:t>
            </a:r>
            <a:r>
              <a:rPr lang="nl-BE" sz="1200" b="1" dirty="0" err="1">
                <a:solidFill>
                  <a:srgbClr val="006600"/>
                </a:solidFill>
              </a:rPr>
              <a:t>mio</a:t>
            </a:r>
            <a:r>
              <a:rPr lang="nl-BE" sz="1200" b="1" dirty="0">
                <a:solidFill>
                  <a:srgbClr val="006600"/>
                </a:solidFill>
              </a:rPr>
              <a:t> t/y</a:t>
            </a:r>
          </a:p>
          <a:p>
            <a:pPr algn="ctr"/>
            <a:endParaRPr lang="nl-BE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nl-BE" sz="1200" b="1" dirty="0">
                <a:solidFill>
                  <a:srgbClr val="008000"/>
                </a:solidFill>
              </a:rPr>
              <a:t>250 MW</a:t>
            </a:r>
            <a:r>
              <a:rPr lang="nl-B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steam</a:t>
            </a:r>
            <a:endParaRPr lang="nl-B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nl-BE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16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108200" y="276636"/>
            <a:ext cx="8639528" cy="813061"/>
          </a:xfrm>
          <a:prstGeom prst="rect">
            <a:avLst/>
          </a:prstGeom>
        </p:spPr>
        <p:txBody>
          <a:bodyPr vert="horz" lIns="101599" tIns="50799" rIns="101599" bIns="50799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>
                <a:solidFill>
                  <a:srgbClr val="0033CC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BE" dirty="0">
              <a:latin typeface="+mn-lt"/>
            </a:endParaRPr>
          </a:p>
        </p:txBody>
      </p:sp>
      <p:pic>
        <p:nvPicPr>
          <p:cNvPr id="12290" name="Picture 2" descr="http://www.crestpumps.co.uk/wp-content/uploads/2014/11/chemical-industry-pump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063" y="2609866"/>
            <a:ext cx="4333154" cy="301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/>
          <p:cNvSpPr txBox="1">
            <a:spLocks/>
          </p:cNvSpPr>
          <p:nvPr/>
        </p:nvSpPr>
        <p:spPr>
          <a:xfrm>
            <a:off x="-6649" y="7090364"/>
            <a:ext cx="606152" cy="529636"/>
          </a:xfrm>
          <a:prstGeom prst="rect">
            <a:avLst/>
          </a:prstGeom>
          <a:noFill/>
        </p:spPr>
        <p:txBody>
          <a:bodyPr vert="horz" lIns="0" tIns="0" rIns="0" bIns="79999" rtlCol="0" anchor="b"/>
          <a:lstStyle>
            <a:defPPr>
              <a:defRPr lang="nl-NL"/>
            </a:defPPr>
            <a:lvl1pPr marL="0" algn="ctr" defTabSz="457200" rtl="0" eaLnBrk="1" latinLnBrk="0" hangingPunct="1">
              <a:defRPr sz="1100" b="1" kern="120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BE521-C0B2-494A-BAB2-48FDB6A4572C}" type="slidenum">
              <a:rPr lang="nl-NL" sz="1800">
                <a:solidFill>
                  <a:srgbClr val="0033CC"/>
                </a:solidFill>
                <a:latin typeface="+mn-lt"/>
              </a:rPr>
              <a:pPr/>
              <a:t>8</a:t>
            </a:fld>
            <a:endParaRPr lang="nl-NL" sz="1800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36800" y="286468"/>
            <a:ext cx="7239000" cy="53221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nl-BE" sz="2400" dirty="0" err="1"/>
              <a:t>Existing</a:t>
            </a:r>
            <a:r>
              <a:rPr lang="nl-BE" sz="2400" dirty="0"/>
              <a:t> </a:t>
            </a:r>
            <a:r>
              <a:rPr lang="nl-BE" sz="2400" dirty="0" err="1"/>
              <a:t>situation</a:t>
            </a:r>
            <a:r>
              <a:rPr lang="nl-BE" sz="2400" dirty="0"/>
              <a:t> at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dirty="0" err="1"/>
              <a:t>consumers</a:t>
            </a:r>
            <a:r>
              <a:rPr lang="nl-BE" sz="2400" dirty="0"/>
              <a:t/>
            </a:r>
            <a:br>
              <a:rPr lang="nl-BE" sz="2400" dirty="0"/>
            </a:br>
            <a:endParaRPr lang="nl-BE" sz="14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512742" y="1524000"/>
            <a:ext cx="9291658" cy="5410200"/>
          </a:xfrm>
        </p:spPr>
        <p:txBody>
          <a:bodyPr/>
          <a:lstStyle/>
          <a:p>
            <a:pPr marL="708774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nl-BE" dirty="0"/>
              <a:t>Port of </a:t>
            </a:r>
            <a:r>
              <a:rPr lang="nl-BE" dirty="0" err="1"/>
              <a:t>Antwerp</a:t>
            </a:r>
            <a:r>
              <a:rPr lang="nl-BE" dirty="0"/>
              <a:t> is home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largest</a:t>
            </a:r>
            <a:r>
              <a:rPr lang="nl-BE" dirty="0"/>
              <a:t> </a:t>
            </a:r>
            <a:r>
              <a:rPr lang="nl-BE" dirty="0" err="1"/>
              <a:t>chemical</a:t>
            </a:r>
            <a:r>
              <a:rPr lang="nl-BE" dirty="0"/>
              <a:t> cluster in </a:t>
            </a:r>
            <a:r>
              <a:rPr lang="nl-BE" dirty="0" smtClean="0"/>
              <a:t>Europe </a:t>
            </a:r>
          </a:p>
          <a:p>
            <a:pPr marL="708774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nl-BE" dirty="0"/>
          </a:p>
          <a:p>
            <a:pPr marL="708774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nl-BE" dirty="0" smtClean="0"/>
              <a:t>Chemical </a:t>
            </a:r>
            <a:r>
              <a:rPr lang="nl-BE" dirty="0" err="1"/>
              <a:t>industry</a:t>
            </a:r>
            <a:r>
              <a:rPr lang="nl-BE" dirty="0"/>
              <a:t>: Energy intensive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very</a:t>
            </a:r>
            <a:r>
              <a:rPr lang="nl-BE" dirty="0"/>
              <a:t> </a:t>
            </a:r>
            <a:r>
              <a:rPr lang="nl-BE" dirty="0" err="1"/>
              <a:t>stable</a:t>
            </a:r>
            <a:r>
              <a:rPr lang="nl-BE" dirty="0"/>
              <a:t> </a:t>
            </a:r>
            <a:r>
              <a:rPr lang="nl-BE" dirty="0" err="1"/>
              <a:t>consumption</a:t>
            </a:r>
            <a:endParaRPr lang="nl-BE" dirty="0"/>
          </a:p>
          <a:p>
            <a:pPr marL="423024">
              <a:spcBef>
                <a:spcPts val="0"/>
              </a:spcBef>
            </a:pPr>
            <a:endParaRPr lang="nl-BE" dirty="0"/>
          </a:p>
          <a:p>
            <a:pPr marL="708774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nl-BE" dirty="0" smtClean="0"/>
          </a:p>
          <a:p>
            <a:pPr marL="708774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nl-BE" dirty="0" smtClean="0"/>
              <a:t>Applications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steam</a:t>
            </a:r>
            <a:r>
              <a:rPr lang="nl-BE" dirty="0"/>
              <a:t>:</a:t>
            </a:r>
          </a:p>
          <a:p>
            <a:pPr marL="1159221" lvl="3"/>
            <a:r>
              <a:rPr lang="nl-BE" dirty="0" err="1"/>
              <a:t>Distillation</a:t>
            </a:r>
            <a:endParaRPr lang="nl-BE" dirty="0"/>
          </a:p>
          <a:p>
            <a:pPr marL="1159221" lvl="3"/>
            <a:r>
              <a:rPr lang="nl-BE" dirty="0" err="1"/>
              <a:t>Evaporation</a:t>
            </a:r>
            <a:r>
              <a:rPr lang="nl-BE" dirty="0"/>
              <a:t> / </a:t>
            </a:r>
            <a:r>
              <a:rPr lang="nl-BE" dirty="0" err="1"/>
              <a:t>Drying</a:t>
            </a:r>
            <a:endParaRPr lang="nl-BE" dirty="0"/>
          </a:p>
          <a:p>
            <a:pPr marL="1159221" lvl="3"/>
            <a:r>
              <a:rPr lang="nl-BE" dirty="0"/>
              <a:t>Cleaning</a:t>
            </a:r>
          </a:p>
          <a:p>
            <a:pPr marL="1159221" lvl="3"/>
            <a:r>
              <a:rPr lang="nl-BE" dirty="0"/>
              <a:t>Chemical </a:t>
            </a:r>
            <a:r>
              <a:rPr lang="nl-BE" dirty="0" err="1"/>
              <a:t>reactions</a:t>
            </a:r>
            <a:endParaRPr lang="nl-BE" dirty="0"/>
          </a:p>
          <a:p>
            <a:pPr marL="583775" lvl="1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nl-BE" sz="1700" b="1" dirty="0" smtClean="0">
              <a:latin typeface="Trebuchet MS"/>
              <a:cs typeface="Trebuchet MS"/>
            </a:endParaRPr>
          </a:p>
          <a:p>
            <a:pPr marL="583775" lvl="1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nl-BE" sz="1700" b="1" dirty="0" err="1">
                <a:latin typeface="Trebuchet MS"/>
                <a:cs typeface="Trebuchet MS"/>
              </a:rPr>
              <a:t>Steam</a:t>
            </a:r>
            <a:r>
              <a:rPr lang="nl-BE" sz="1700" b="1" dirty="0">
                <a:latin typeface="Trebuchet MS"/>
                <a:cs typeface="Trebuchet MS"/>
              </a:rPr>
              <a:t> </a:t>
            </a:r>
            <a:r>
              <a:rPr lang="nl-BE" sz="1700" b="1" dirty="0" err="1">
                <a:latin typeface="Trebuchet MS"/>
                <a:cs typeface="Trebuchet MS"/>
              </a:rPr>
              <a:t>production</a:t>
            </a:r>
            <a:r>
              <a:rPr lang="nl-BE" sz="1700" b="1" dirty="0">
                <a:latin typeface="Trebuchet MS"/>
                <a:cs typeface="Trebuchet MS"/>
              </a:rPr>
              <a:t>:</a:t>
            </a:r>
          </a:p>
          <a:p>
            <a:pPr marL="1159221" lvl="3"/>
            <a:r>
              <a:rPr lang="nl-BE" dirty="0"/>
              <a:t>Energy source: Natural gas</a:t>
            </a:r>
          </a:p>
          <a:p>
            <a:pPr marL="1159221" lvl="3"/>
            <a:r>
              <a:rPr lang="nl-BE" dirty="0" err="1"/>
              <a:t>Installations</a:t>
            </a:r>
            <a:r>
              <a:rPr lang="nl-BE" dirty="0"/>
              <a:t>: </a:t>
            </a:r>
            <a:r>
              <a:rPr lang="nl-BE" dirty="0" err="1"/>
              <a:t>Steam</a:t>
            </a:r>
            <a:r>
              <a:rPr lang="nl-BE" dirty="0"/>
              <a:t> boilers </a:t>
            </a:r>
            <a:r>
              <a:rPr lang="nl-BE" dirty="0" err="1"/>
              <a:t>and</a:t>
            </a:r>
            <a:r>
              <a:rPr lang="nl-BE" dirty="0"/>
              <a:t> CHP</a:t>
            </a:r>
          </a:p>
          <a:p>
            <a:pPr marL="583775" lvl="1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nl-BE" sz="1700" b="1" dirty="0">
              <a:latin typeface="Trebuchet MS"/>
              <a:cs typeface="Trebuchet MS"/>
            </a:endParaRPr>
          </a:p>
          <a:p>
            <a:pPr marL="583775" lvl="1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700" b="1" dirty="0" smtClean="0">
              <a:latin typeface="Trebuchet MS"/>
              <a:cs typeface="Trebuchet MS"/>
            </a:endParaRPr>
          </a:p>
          <a:p>
            <a:pPr marL="583775" lvl="1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700" b="1" dirty="0">
              <a:latin typeface="Trebuchet MS"/>
              <a:cs typeface="Trebuchet MS"/>
            </a:endParaRPr>
          </a:p>
          <a:p>
            <a:pPr marL="583775" lvl="1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700" b="1" dirty="0" smtClean="0">
                <a:latin typeface="Trebuchet MS"/>
                <a:cs typeface="Trebuchet MS"/>
              </a:rPr>
              <a:t>ECLUSE </a:t>
            </a:r>
            <a:r>
              <a:rPr lang="en-US" sz="1700" b="1" dirty="0">
                <a:latin typeface="Trebuchet MS"/>
                <a:cs typeface="Trebuchet MS"/>
              </a:rPr>
              <a:t>will provide steam for 6 chemical companies and replace approximately 10 steam boilers</a:t>
            </a:r>
          </a:p>
          <a:p>
            <a:pPr marL="42028" lvl="1">
              <a:spcBef>
                <a:spcPts val="0"/>
              </a:spcBef>
              <a:buClr>
                <a:srgbClr val="0033CC"/>
              </a:buClr>
              <a:buSzPct val="110000"/>
            </a:pPr>
            <a:endParaRPr lang="nl-BE" sz="1700" b="1" dirty="0" smtClean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696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3214" y="533400"/>
            <a:ext cx="6089168" cy="461665"/>
          </a:xfrm>
        </p:spPr>
        <p:txBody>
          <a:bodyPr/>
          <a:lstStyle/>
          <a:p>
            <a:r>
              <a:rPr lang="nl-BE" sz="2000" dirty="0"/>
              <a:t>Planning van het project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10160000" cy="422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2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36800" y="381000"/>
            <a:ext cx="6089168" cy="461665"/>
          </a:xfrm>
        </p:spPr>
        <p:txBody>
          <a:bodyPr/>
          <a:lstStyle/>
          <a:p>
            <a:r>
              <a:rPr lang="nl-BE" sz="2000" dirty="0" err="1">
                <a:solidFill>
                  <a:srgbClr val="555A65"/>
                </a:solidFill>
                <a:latin typeface="Trebuchet MS"/>
                <a:cs typeface="Trebuchet MS"/>
              </a:rPr>
              <a:t>Key</a:t>
            </a:r>
            <a:r>
              <a:rPr lang="nl-BE" sz="2000" dirty="0">
                <a:solidFill>
                  <a:srgbClr val="555A65"/>
                </a:solidFill>
                <a:latin typeface="Trebuchet MS"/>
                <a:cs typeface="Trebuchet MS"/>
              </a:rPr>
              <a:t> succes factors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7200900"/>
            <a:ext cx="604838" cy="530225"/>
          </a:xfrm>
          <a:prstGeom prst="rect">
            <a:avLst/>
          </a:prstGeom>
        </p:spPr>
        <p:txBody>
          <a:bodyPr/>
          <a:lstStyle/>
          <a:p>
            <a:fld id="{09E3DF64-264D-644F-BDD7-C05D3EF753A7}" type="slidenum">
              <a:rPr lang="nl-NL" smtClean="0">
                <a:solidFill>
                  <a:prstClr val="white"/>
                </a:solidFill>
              </a:rPr>
              <a:pPr/>
              <a:t>10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quarter" idx="11"/>
          </p:nvPr>
        </p:nvSpPr>
        <p:spPr>
          <a:xfrm>
            <a:off x="736600" y="1371600"/>
            <a:ext cx="9067800" cy="5961955"/>
          </a:xfrm>
        </p:spPr>
        <p:txBody>
          <a:bodyPr/>
          <a:lstStyle/>
          <a:p>
            <a:pPr marL="507995" indent="-507995">
              <a:buFont typeface="Wingdings" panose="05000000000000000000" pitchFamily="2" charset="2"/>
              <a:buChar char="§"/>
            </a:pPr>
            <a:r>
              <a:rPr lang="nl-BE" dirty="0"/>
              <a:t>The </a:t>
            </a:r>
            <a:r>
              <a:rPr lang="nl-BE" dirty="0" err="1"/>
              <a:t>consumers</a:t>
            </a:r>
            <a:r>
              <a:rPr lang="nl-BE" dirty="0"/>
              <a:t>:</a:t>
            </a:r>
          </a:p>
          <a:p>
            <a:pPr marL="742950" lvl="3" indent="-285750">
              <a:buFont typeface="Calibri" panose="020F0502020204030204" pitchFamily="34" charset="0"/>
              <a:buChar char="-"/>
            </a:pPr>
            <a:r>
              <a:rPr lang="nl-BE" dirty="0" smtClean="0">
                <a:latin typeface="Trebuchet MS" panose="020B0603020202020204" pitchFamily="34" charset="0"/>
              </a:rPr>
              <a:t>The </a:t>
            </a:r>
            <a:r>
              <a:rPr lang="nl-BE" dirty="0" err="1">
                <a:latin typeface="Trebuchet MS" panose="020B0603020202020204" pitchFamily="34" charset="0"/>
              </a:rPr>
              <a:t>active</a:t>
            </a:r>
            <a:r>
              <a:rPr lang="nl-BE" dirty="0">
                <a:latin typeface="Trebuchet MS" panose="020B0603020202020204" pitchFamily="34" charset="0"/>
              </a:rPr>
              <a:t> </a:t>
            </a:r>
            <a:r>
              <a:rPr lang="nl-BE" dirty="0" err="1">
                <a:latin typeface="Trebuchet MS" panose="020B0603020202020204" pitchFamily="34" charset="0"/>
              </a:rPr>
              <a:t>and</a:t>
            </a:r>
            <a:r>
              <a:rPr lang="nl-BE" dirty="0">
                <a:latin typeface="Trebuchet MS" panose="020B0603020202020204" pitchFamily="34" charset="0"/>
              </a:rPr>
              <a:t> </a:t>
            </a:r>
            <a:r>
              <a:rPr lang="nl-BE" dirty="0" err="1">
                <a:latin typeface="Trebuchet MS" panose="020B0603020202020204" pitchFamily="34" charset="0"/>
              </a:rPr>
              <a:t>positive</a:t>
            </a:r>
            <a:r>
              <a:rPr lang="nl-BE" dirty="0">
                <a:latin typeface="Trebuchet MS" panose="020B0603020202020204" pitchFamily="34" charset="0"/>
              </a:rPr>
              <a:t> support of </a:t>
            </a:r>
            <a:r>
              <a:rPr lang="nl-BE" dirty="0" err="1">
                <a:latin typeface="Trebuchet MS" panose="020B0603020202020204" pitchFamily="34" charset="0"/>
              </a:rPr>
              <a:t>the</a:t>
            </a:r>
            <a:r>
              <a:rPr lang="nl-BE" dirty="0">
                <a:latin typeface="Trebuchet MS" panose="020B0603020202020204" pitchFamily="34" charset="0"/>
              </a:rPr>
              <a:t> </a:t>
            </a:r>
            <a:r>
              <a:rPr lang="nl-BE" dirty="0" err="1">
                <a:latin typeface="Trebuchet MS" panose="020B0603020202020204" pitchFamily="34" charset="0"/>
              </a:rPr>
              <a:t>participating</a:t>
            </a:r>
            <a:r>
              <a:rPr lang="nl-BE" dirty="0">
                <a:latin typeface="Trebuchet MS" panose="020B0603020202020204" pitchFamily="34" charset="0"/>
              </a:rPr>
              <a:t> </a:t>
            </a:r>
            <a:r>
              <a:rPr lang="nl-BE" dirty="0" err="1">
                <a:latin typeface="Trebuchet MS" panose="020B0603020202020204" pitchFamily="34" charset="0"/>
              </a:rPr>
              <a:t>consumers</a:t>
            </a:r>
            <a:endParaRPr lang="nl-BE" dirty="0">
              <a:latin typeface="Trebuchet MS" panose="020B0603020202020204" pitchFamily="34" charset="0"/>
            </a:endParaRPr>
          </a:p>
          <a:p>
            <a:pPr marL="742950" lvl="3" indent="-285750">
              <a:buFont typeface="Calibri" panose="020F0502020204030204" pitchFamily="34" charset="0"/>
              <a:buChar char="-"/>
            </a:pPr>
            <a:r>
              <a:rPr lang="nl-BE" dirty="0" smtClean="0">
                <a:latin typeface="Trebuchet MS" panose="020B0603020202020204" pitchFamily="34" charset="0"/>
              </a:rPr>
              <a:t>The </a:t>
            </a:r>
            <a:r>
              <a:rPr lang="nl-BE" dirty="0" err="1">
                <a:latin typeface="Trebuchet MS" panose="020B0603020202020204" pitchFamily="34" charset="0"/>
              </a:rPr>
              <a:t>number</a:t>
            </a:r>
            <a:r>
              <a:rPr lang="nl-BE" dirty="0">
                <a:latin typeface="Trebuchet MS" panose="020B0603020202020204" pitchFamily="34" charset="0"/>
              </a:rPr>
              <a:t> of </a:t>
            </a:r>
            <a:r>
              <a:rPr lang="nl-BE" dirty="0" err="1">
                <a:latin typeface="Trebuchet MS" panose="020B0603020202020204" pitchFamily="34" charset="0"/>
              </a:rPr>
              <a:t>consumers</a:t>
            </a:r>
            <a:r>
              <a:rPr lang="nl-BE" dirty="0">
                <a:latin typeface="Trebuchet MS" panose="020B0603020202020204" pitchFamily="34" charset="0"/>
              </a:rPr>
              <a:t> made </a:t>
            </a:r>
            <a:r>
              <a:rPr lang="nl-BE" dirty="0" err="1">
                <a:latin typeface="Trebuchet MS" panose="020B0603020202020204" pitchFamily="34" charset="0"/>
              </a:rPr>
              <a:t>the</a:t>
            </a:r>
            <a:r>
              <a:rPr lang="nl-BE" dirty="0">
                <a:latin typeface="Trebuchet MS" panose="020B0603020202020204" pitchFamily="34" charset="0"/>
              </a:rPr>
              <a:t> project </a:t>
            </a:r>
            <a:r>
              <a:rPr lang="nl-BE" dirty="0" err="1">
                <a:latin typeface="Trebuchet MS" panose="020B0603020202020204" pitchFamily="34" charset="0"/>
              </a:rPr>
              <a:t>self-supporting</a:t>
            </a:r>
            <a:endParaRPr lang="nl-BE" dirty="0">
              <a:latin typeface="Trebuchet MS" panose="020B0603020202020204" pitchFamily="34" charset="0"/>
            </a:endParaRPr>
          </a:p>
          <a:p>
            <a:pPr marL="742950" lvl="3" indent="-285750">
              <a:buFont typeface="Calibri" panose="020F0502020204030204" pitchFamily="34" charset="0"/>
              <a:buChar char="-"/>
            </a:pPr>
            <a:r>
              <a:rPr lang="nl-BE" dirty="0" smtClean="0">
                <a:latin typeface="Trebuchet MS" panose="020B0603020202020204" pitchFamily="34" charset="0"/>
              </a:rPr>
              <a:t>Long </a:t>
            </a:r>
            <a:r>
              <a:rPr lang="nl-BE" dirty="0">
                <a:latin typeface="Trebuchet MS" panose="020B0603020202020204" pitchFamily="34" charset="0"/>
              </a:rPr>
              <a:t>term </a:t>
            </a:r>
            <a:r>
              <a:rPr lang="nl-BE" dirty="0" err="1">
                <a:latin typeface="Trebuchet MS" panose="020B0603020202020204" pitchFamily="34" charset="0"/>
              </a:rPr>
              <a:t>and</a:t>
            </a:r>
            <a:r>
              <a:rPr lang="nl-BE" dirty="0">
                <a:latin typeface="Trebuchet MS" panose="020B0603020202020204" pitchFamily="34" charset="0"/>
              </a:rPr>
              <a:t> binding </a:t>
            </a:r>
            <a:r>
              <a:rPr lang="nl-BE" dirty="0" err="1">
                <a:latin typeface="Trebuchet MS" panose="020B0603020202020204" pitchFamily="34" charset="0"/>
              </a:rPr>
              <a:t>commitments</a:t>
            </a:r>
            <a:r>
              <a:rPr lang="nl-BE" dirty="0">
                <a:latin typeface="Trebuchet MS" panose="020B0603020202020204" pitchFamily="34" charset="0"/>
              </a:rPr>
              <a:t> </a:t>
            </a:r>
            <a:r>
              <a:rPr lang="nl-BE" dirty="0" err="1">
                <a:latin typeface="Trebuchet MS" panose="020B0603020202020204" pitchFamily="34" charset="0"/>
              </a:rPr>
              <a:t>for</a:t>
            </a:r>
            <a:r>
              <a:rPr lang="nl-BE" dirty="0">
                <a:latin typeface="Trebuchet MS" panose="020B0603020202020204" pitchFamily="34" charset="0"/>
              </a:rPr>
              <a:t> </a:t>
            </a:r>
            <a:r>
              <a:rPr lang="nl-BE" dirty="0" err="1">
                <a:latin typeface="Trebuchet MS" panose="020B0603020202020204" pitchFamily="34" charset="0"/>
              </a:rPr>
              <a:t>offtake</a:t>
            </a:r>
            <a:r>
              <a:rPr lang="nl-BE" dirty="0">
                <a:latin typeface="Trebuchet MS" panose="020B0603020202020204" pitchFamily="34" charset="0"/>
              </a:rPr>
              <a:t> of energy</a:t>
            </a:r>
          </a:p>
          <a:p>
            <a:pPr marL="278997" lvl="2"/>
            <a:endParaRPr lang="nl-BE" sz="2400" b="0" dirty="0" smtClean="0">
              <a:latin typeface="Trebuchet MS" panose="020B0603020202020204" pitchFamily="34" charset="0"/>
            </a:endParaRPr>
          </a:p>
          <a:p>
            <a:pPr marL="507995" indent="-507995">
              <a:buFont typeface="Wingdings" panose="05000000000000000000" pitchFamily="2" charset="2"/>
              <a:buChar char="§"/>
            </a:pPr>
            <a:r>
              <a:rPr lang="nl-BE" dirty="0" smtClean="0"/>
              <a:t>Full </a:t>
            </a:r>
            <a:r>
              <a:rPr lang="nl-BE" dirty="0"/>
              <a:t>support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local</a:t>
            </a:r>
            <a:r>
              <a:rPr lang="nl-BE" dirty="0"/>
              <a:t> </a:t>
            </a:r>
            <a:r>
              <a:rPr lang="nl-BE" dirty="0" err="1"/>
              <a:t>authorities</a:t>
            </a:r>
            <a:r>
              <a:rPr lang="nl-BE" dirty="0"/>
              <a:t> (</a:t>
            </a:r>
            <a:r>
              <a:rPr lang="nl-BE" dirty="0" err="1"/>
              <a:t>aMT</a:t>
            </a:r>
            <a:r>
              <a:rPr lang="nl-BE" dirty="0"/>
              <a:t>, MLSO, Beveren, …)</a:t>
            </a:r>
          </a:p>
          <a:p>
            <a:pPr marL="507995" indent="-507995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507995" indent="-507995">
              <a:buFont typeface="Wingdings" panose="05000000000000000000" pitchFamily="2" charset="2"/>
              <a:buChar char="§"/>
            </a:pPr>
            <a:r>
              <a:rPr lang="en-US" dirty="0" smtClean="0"/>
              <a:t>A </a:t>
            </a:r>
            <a:r>
              <a:rPr lang="en-US" dirty="0"/>
              <a:t>cost efficient and sustainable energy source: </a:t>
            </a:r>
          </a:p>
          <a:p>
            <a:pPr marL="742950" lvl="3" indent="-285750">
              <a:buFont typeface="Calibri" panose="020F0502020204030204" pitchFamily="34" charset="0"/>
              <a:buChar char="-"/>
            </a:pPr>
            <a:r>
              <a:rPr lang="en-US" dirty="0" smtClean="0">
                <a:latin typeface="Trebuchet MS" panose="020B0603020202020204" pitchFamily="34" charset="0"/>
              </a:rPr>
              <a:t>A favorable price ratio of gas to electricity (contrary to CCGT or CHP)</a:t>
            </a:r>
          </a:p>
          <a:p>
            <a:pPr marL="507995" indent="-507995">
              <a:buFont typeface="Wingdings" panose="05000000000000000000" pitchFamily="2" charset="2"/>
              <a:buChar char="§"/>
            </a:pPr>
            <a:endParaRPr lang="nl-BE" dirty="0" smtClean="0"/>
          </a:p>
          <a:p>
            <a:pPr marL="507995" indent="-507995">
              <a:buFont typeface="Wingdings" panose="05000000000000000000" pitchFamily="2" charset="2"/>
              <a:buChar char="§"/>
            </a:pPr>
            <a:r>
              <a:rPr lang="nl-BE" dirty="0" smtClean="0"/>
              <a:t>A </a:t>
            </a:r>
            <a:r>
              <a:rPr lang="nl-BE" dirty="0" err="1"/>
              <a:t>flexible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powerful</a:t>
            </a:r>
            <a:r>
              <a:rPr lang="nl-BE" dirty="0"/>
              <a:t> support </a:t>
            </a:r>
            <a:r>
              <a:rPr lang="nl-BE" dirty="0" err="1"/>
              <a:t>mechanism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Flemish</a:t>
            </a:r>
            <a:r>
              <a:rPr lang="nl-BE" dirty="0"/>
              <a:t> </a:t>
            </a:r>
            <a:r>
              <a:rPr lang="nl-BE" dirty="0" err="1"/>
              <a:t>government</a:t>
            </a:r>
            <a:r>
              <a:rPr lang="nl-BE" dirty="0"/>
              <a:t> (STRES)</a:t>
            </a:r>
          </a:p>
          <a:p>
            <a:pPr marL="723900" lvl="3" indent="-285750">
              <a:buFont typeface="Calibri" panose="020F0502020204030204" pitchFamily="34" charset="0"/>
              <a:buChar char="-"/>
            </a:pPr>
            <a:r>
              <a:rPr lang="nl-BE" sz="1700" dirty="0" smtClean="0">
                <a:latin typeface="Trebuchet MS"/>
                <a:cs typeface="Trebuchet MS"/>
              </a:rPr>
              <a:t>A </a:t>
            </a:r>
            <a:r>
              <a:rPr lang="nl-BE" sz="1700" dirty="0" err="1">
                <a:latin typeface="Trebuchet MS"/>
                <a:cs typeface="Trebuchet MS"/>
              </a:rPr>
              <a:t>one</a:t>
            </a:r>
            <a:r>
              <a:rPr lang="nl-BE" sz="1700" dirty="0">
                <a:latin typeface="Trebuchet MS"/>
                <a:cs typeface="Trebuchet MS"/>
              </a:rPr>
              <a:t> time investment </a:t>
            </a:r>
            <a:r>
              <a:rPr lang="nl-BE" sz="1700" dirty="0" err="1">
                <a:latin typeface="Trebuchet MS"/>
                <a:cs typeface="Trebuchet MS"/>
              </a:rPr>
              <a:t>subsidy</a:t>
            </a:r>
            <a:r>
              <a:rPr lang="nl-BE" sz="1700" dirty="0">
                <a:latin typeface="Trebuchet MS"/>
                <a:cs typeface="Trebuchet MS"/>
              </a:rPr>
              <a:t> is </a:t>
            </a:r>
            <a:r>
              <a:rPr lang="nl-BE" sz="1700" dirty="0" err="1">
                <a:latin typeface="Trebuchet MS"/>
                <a:cs typeface="Trebuchet MS"/>
              </a:rPr>
              <a:t>cost</a:t>
            </a:r>
            <a:r>
              <a:rPr lang="nl-BE" sz="1700" dirty="0">
                <a:latin typeface="Trebuchet MS"/>
                <a:cs typeface="Trebuchet MS"/>
              </a:rPr>
              <a:t> </a:t>
            </a:r>
            <a:r>
              <a:rPr lang="nl-BE" sz="1700" dirty="0" err="1">
                <a:latin typeface="Trebuchet MS"/>
                <a:cs typeface="Trebuchet MS"/>
              </a:rPr>
              <a:t>effective</a:t>
            </a:r>
            <a:r>
              <a:rPr lang="nl-BE" sz="1700" dirty="0">
                <a:latin typeface="Trebuchet MS"/>
                <a:cs typeface="Trebuchet MS"/>
              </a:rPr>
              <a:t> </a:t>
            </a:r>
            <a:r>
              <a:rPr lang="nl-BE" sz="1700" dirty="0" err="1">
                <a:latin typeface="Trebuchet MS"/>
                <a:cs typeface="Trebuchet MS"/>
              </a:rPr>
              <a:t>and</a:t>
            </a:r>
            <a:r>
              <a:rPr lang="nl-BE" sz="1700" dirty="0">
                <a:latin typeface="Trebuchet MS"/>
                <a:cs typeface="Trebuchet MS"/>
              </a:rPr>
              <a:t> transparant</a:t>
            </a:r>
          </a:p>
          <a:p>
            <a:pPr marL="723900" lvl="3" indent="-285750">
              <a:buFont typeface="Calibri" panose="020F0502020204030204" pitchFamily="34" charset="0"/>
              <a:buChar char="-"/>
            </a:pPr>
            <a:r>
              <a:rPr lang="nl-BE" sz="1700" dirty="0" err="1">
                <a:latin typeface="Trebuchet MS"/>
                <a:cs typeface="Trebuchet MS"/>
              </a:rPr>
              <a:t>However</a:t>
            </a:r>
            <a:r>
              <a:rPr lang="nl-BE" sz="1700" dirty="0">
                <a:latin typeface="Trebuchet MS"/>
                <a:cs typeface="Trebuchet MS"/>
              </a:rPr>
              <a:t> budget was </a:t>
            </a:r>
            <a:r>
              <a:rPr lang="nl-BE" sz="1700" dirty="0" err="1">
                <a:latin typeface="Trebuchet MS"/>
                <a:cs typeface="Trebuchet MS"/>
              </a:rPr>
              <a:t>significantly</a:t>
            </a:r>
            <a:r>
              <a:rPr lang="nl-BE" sz="1700" dirty="0">
                <a:latin typeface="Trebuchet MS"/>
                <a:cs typeface="Trebuchet MS"/>
              </a:rPr>
              <a:t> </a:t>
            </a:r>
            <a:r>
              <a:rPr lang="nl-BE" sz="1700" dirty="0" err="1">
                <a:latin typeface="Trebuchet MS"/>
                <a:cs typeface="Trebuchet MS"/>
              </a:rPr>
              <a:t>decreased</a:t>
            </a:r>
            <a:r>
              <a:rPr lang="nl-BE" sz="1700" dirty="0">
                <a:latin typeface="Trebuchet MS"/>
                <a:cs typeface="Trebuchet MS"/>
              </a:rPr>
              <a:t> </a:t>
            </a:r>
            <a:r>
              <a:rPr lang="nl-BE" sz="1700" dirty="0" err="1">
                <a:latin typeface="Trebuchet MS"/>
                <a:cs typeface="Trebuchet MS"/>
              </a:rPr>
              <a:t>since</a:t>
            </a:r>
            <a:r>
              <a:rPr lang="nl-BE" sz="1700" dirty="0">
                <a:latin typeface="Trebuchet MS"/>
                <a:cs typeface="Trebuchet MS"/>
              </a:rPr>
              <a:t> 2014</a:t>
            </a:r>
          </a:p>
          <a:p>
            <a:pPr marL="507995" indent="-507995">
              <a:buFont typeface="+mj-lt"/>
              <a:buAutoNum type="arabicPeriod"/>
            </a:pPr>
            <a:endParaRPr lang="nl-BE" sz="2400" b="0" dirty="0" smtClean="0">
              <a:latin typeface="Trebuchet MS" panose="020B0603020202020204" pitchFamily="34" charset="0"/>
            </a:endParaRPr>
          </a:p>
          <a:p>
            <a:pPr marL="507995" indent="-507995">
              <a:buFont typeface="Wingdings" panose="05000000000000000000" pitchFamily="2" charset="2"/>
              <a:buChar char="§"/>
            </a:pPr>
            <a:r>
              <a:rPr lang="nl-BE" dirty="0" smtClean="0"/>
              <a:t>The energy cluster Ecluse acts as a </a:t>
            </a:r>
            <a:r>
              <a:rPr lang="nl-BE" dirty="0" err="1" smtClean="0"/>
              <a:t>starting</a:t>
            </a:r>
            <a:r>
              <a:rPr lang="nl-BE" dirty="0" smtClean="0"/>
              <a:t> point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other</a:t>
            </a:r>
            <a:r>
              <a:rPr lang="nl-BE" dirty="0" smtClean="0"/>
              <a:t> investment </a:t>
            </a:r>
            <a:r>
              <a:rPr lang="nl-BE" dirty="0" err="1" smtClean="0"/>
              <a:t>initiatives</a:t>
            </a:r>
            <a:r>
              <a:rPr lang="nl-BE" dirty="0" smtClean="0"/>
              <a:t>:</a:t>
            </a:r>
          </a:p>
          <a:p>
            <a:pPr marL="742950" lvl="1" indent="-285750">
              <a:buFontTx/>
              <a:buChar char="-"/>
            </a:pPr>
            <a:r>
              <a:rPr lang="nl-BE" dirty="0" smtClean="0"/>
              <a:t>Availability of </a:t>
            </a:r>
            <a:r>
              <a:rPr lang="nl-BE" dirty="0" err="1" smtClean="0"/>
              <a:t>sustainable</a:t>
            </a:r>
            <a:r>
              <a:rPr lang="nl-BE" dirty="0" smtClean="0"/>
              <a:t> </a:t>
            </a:r>
            <a:r>
              <a:rPr lang="nl-BE" dirty="0" err="1" smtClean="0"/>
              <a:t>process</a:t>
            </a:r>
            <a:r>
              <a:rPr lang="nl-BE" dirty="0" smtClean="0"/>
              <a:t> heat </a:t>
            </a:r>
            <a:r>
              <a:rPr lang="nl-BE" dirty="0" err="1" smtClean="0"/>
              <a:t>attracts</a:t>
            </a:r>
            <a:r>
              <a:rPr lang="nl-BE" dirty="0" smtClean="0"/>
              <a:t> new companies (</a:t>
            </a:r>
            <a:r>
              <a:rPr lang="nl-BE" smtClean="0"/>
              <a:t>eg. Kebony</a:t>
            </a:r>
            <a:r>
              <a:rPr lang="nl-BE" dirty="0" smtClean="0"/>
              <a:t>)</a:t>
            </a:r>
          </a:p>
          <a:p>
            <a:pPr marL="742950" lvl="1" indent="-285750">
              <a:buFontTx/>
              <a:buChar char="-"/>
            </a:pPr>
            <a:r>
              <a:rPr lang="nl-BE" dirty="0" smtClean="0"/>
              <a:t>The </a:t>
            </a:r>
            <a:r>
              <a:rPr lang="nl-BE" dirty="0" err="1" smtClean="0"/>
              <a:t>steam</a:t>
            </a:r>
            <a:r>
              <a:rPr lang="nl-BE" dirty="0" smtClean="0"/>
              <a:t> </a:t>
            </a:r>
            <a:r>
              <a:rPr lang="nl-BE" dirty="0" err="1" smtClean="0"/>
              <a:t>network</a:t>
            </a:r>
            <a:r>
              <a:rPr lang="nl-BE" dirty="0" smtClean="0"/>
              <a:t> </a:t>
            </a:r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used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demand</a:t>
            </a:r>
            <a:r>
              <a:rPr lang="nl-BE" dirty="0" smtClean="0"/>
              <a:t> response management</a:t>
            </a:r>
          </a:p>
          <a:p>
            <a:pPr marL="742950" lvl="1" indent="-285750">
              <a:buFontTx/>
              <a:buChar char="-"/>
            </a:pPr>
            <a:r>
              <a:rPr lang="nl-BE" dirty="0" smtClean="0"/>
              <a:t>The </a:t>
            </a:r>
            <a:r>
              <a:rPr lang="nl-BE" dirty="0" err="1" smtClean="0"/>
              <a:t>condensate</a:t>
            </a:r>
            <a:r>
              <a:rPr lang="nl-BE" dirty="0" smtClean="0"/>
              <a:t> return </a:t>
            </a:r>
            <a:r>
              <a:rPr lang="nl-BE" dirty="0" err="1" smtClean="0"/>
              <a:t>duct</a:t>
            </a:r>
            <a:r>
              <a:rPr lang="nl-BE" dirty="0" smtClean="0"/>
              <a:t> </a:t>
            </a:r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used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distribution</a:t>
            </a:r>
            <a:r>
              <a:rPr lang="nl-BE" dirty="0" smtClean="0"/>
              <a:t> of </a:t>
            </a:r>
            <a:r>
              <a:rPr lang="nl-BE" dirty="0" err="1" smtClean="0"/>
              <a:t>demineralised</a:t>
            </a:r>
            <a:r>
              <a:rPr lang="nl-BE" dirty="0" smtClean="0"/>
              <a:t> water</a:t>
            </a:r>
          </a:p>
          <a:p>
            <a:pPr marL="742950" lvl="1" indent="-285750">
              <a:buFontTx/>
              <a:buChar char="-"/>
            </a:pPr>
            <a:r>
              <a:rPr lang="nl-BE" dirty="0" smtClean="0"/>
              <a:t>The </a:t>
            </a:r>
            <a:r>
              <a:rPr lang="nl-BE" dirty="0" err="1" smtClean="0"/>
              <a:t>condensate</a:t>
            </a:r>
            <a:r>
              <a:rPr lang="nl-BE" dirty="0" smtClean="0"/>
              <a:t> return </a:t>
            </a:r>
            <a:r>
              <a:rPr lang="nl-BE" dirty="0" err="1" smtClean="0"/>
              <a:t>duct</a:t>
            </a:r>
            <a:r>
              <a:rPr lang="nl-BE" dirty="0" smtClean="0"/>
              <a:t> </a:t>
            </a:r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used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district </a:t>
            </a:r>
            <a:r>
              <a:rPr lang="nl-BE" dirty="0" err="1" smtClean="0"/>
              <a:t>heating</a:t>
            </a:r>
            <a:r>
              <a:rPr lang="nl-BE" dirty="0" smtClean="0"/>
              <a:t> (low </a:t>
            </a:r>
            <a:r>
              <a:rPr lang="nl-BE" dirty="0" err="1" smtClean="0"/>
              <a:t>temperature</a:t>
            </a:r>
            <a:r>
              <a:rPr lang="nl-BE" dirty="0" smtClean="0"/>
              <a:t>)</a:t>
            </a:r>
          </a:p>
          <a:p>
            <a:pPr marL="742950" lvl="1" indent="-285750">
              <a:buFontTx/>
              <a:buChar char="-"/>
            </a:pPr>
            <a:endParaRPr lang="nl-BE" dirty="0" smtClean="0"/>
          </a:p>
          <a:p>
            <a:pPr marL="742950" lvl="1" indent="-285750">
              <a:buFontTx/>
              <a:buChar char="-"/>
            </a:pPr>
            <a:endParaRPr lang="nl-BE" dirty="0"/>
          </a:p>
          <a:p>
            <a:endParaRPr lang="nl-BE" sz="2000" b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7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Presentation 2: ODIJ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131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4294967295"/>
          </p:nvPr>
        </p:nvSpPr>
        <p:spPr>
          <a:xfrm>
            <a:off x="3251200" y="1447800"/>
            <a:ext cx="6019800" cy="441960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3251200" y="762000"/>
            <a:ext cx="4876800" cy="609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Project area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59BD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2286000"/>
            <a:ext cx="8695846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3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4294967295"/>
          </p:nvPr>
        </p:nvSpPr>
        <p:spPr>
          <a:xfrm>
            <a:off x="3251200" y="1447800"/>
            <a:ext cx="6019800" cy="3810000"/>
          </a:xfrm>
          <a:prstGeom prst="rect">
            <a:avLst/>
          </a:prstGeom>
        </p:spPr>
        <p:txBody>
          <a:bodyPr/>
          <a:lstStyle/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ODIJ is transitioning business parks towards a low carbon energy supply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main source of electricity is solar</a:t>
            </a: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This causes a ‘mismatch’ between supply and demand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Supply and demand are not equal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Pressure on the power grid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	</a:t>
            </a: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3251200" y="762000"/>
            <a:ext cx="4876800" cy="609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What is the cause?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59BD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130662"/>
            <a:ext cx="8026400" cy="425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4294967295"/>
          </p:nvPr>
        </p:nvSpPr>
        <p:spPr>
          <a:xfrm>
            <a:off x="3251200" y="1447800"/>
            <a:ext cx="6248400" cy="3810000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LEM platform could be implemented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Local energy market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Directly exchanging energy with your neighbors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Only trading with the wholesale market when local supply is not sufficient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smart grid environment is necessary</a:t>
            </a: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3251200" y="762000"/>
            <a:ext cx="4876800" cy="609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rgbClr val="0059B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How to solve this?</a:t>
            </a:r>
            <a:endParaRPr lang="en-US" sz="3000" dirty="0">
              <a:solidFill>
                <a:srgbClr val="0059BD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600" y="3733800"/>
            <a:ext cx="69850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8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4294967295"/>
          </p:nvPr>
        </p:nvSpPr>
        <p:spPr>
          <a:xfrm>
            <a:off x="3251200" y="1447800"/>
            <a:ext cx="6019800" cy="5105400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Public support is necessary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High degree of cooperation is needed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Businesses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Government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Power grid administrator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Electricity supplier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Knowledge institutes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Could be achieved trough setting up and ESCo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Energy service company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Price sensitivity of consumers is important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How do different electricity prices affect the consumer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3251200" y="762000"/>
            <a:ext cx="6019800" cy="609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What are </a:t>
            </a:r>
            <a:r>
              <a:rPr kumimoji="0" lang="en-US" sz="3000" b="0" i="0" u="none" strike="noStrike" kern="1200" cap="none" spc="0" normalizeH="0" baseline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possible</a:t>
            </a:r>
            <a:r>
              <a:rPr kumimoji="0" lang="nl-NL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bottlenecks?</a:t>
            </a:r>
            <a:endParaRPr kumimoji="0" lang="nl-NL" sz="3000" b="0" i="0" u="none" strike="noStrike" kern="1200" cap="none" spc="0" normalizeH="0" baseline="0" noProof="0" dirty="0">
              <a:ln>
                <a:noFill/>
              </a:ln>
              <a:solidFill>
                <a:srgbClr val="0059BD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30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4294967295"/>
          </p:nvPr>
        </p:nvSpPr>
        <p:spPr>
          <a:xfrm>
            <a:off x="3251200" y="1447800"/>
            <a:ext cx="6172200" cy="5105400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Close cooperation with entrepreneurs on business parks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Trough our ‘Greenbiz’ network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Start off with a pilot project on one of the business parks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Kagerweg business park in Beverwijk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Approximately 110 businesses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Complete PECS project area is 4-5 times larger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Carry out an energy audit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 inform the entrepreneurs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Keep communicating how the process is going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Start a study together with Dutch knowledge institute TNO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3251200" y="762000"/>
            <a:ext cx="6019800" cy="609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How did ODIJ</a:t>
            </a:r>
            <a:r>
              <a:rPr kumimoji="0" lang="en-US" sz="3000" b="0" i="0" u="none" strike="noStrike" kern="1200" cap="none" spc="0" normalizeH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tackle these issues?</a:t>
            </a:r>
            <a:endParaRPr kumimoji="0" lang="en-US" sz="3000" b="0" i="0" u="none" strike="noStrike" kern="1200" cap="none" spc="0" normalizeH="0" baseline="0" dirty="0">
              <a:ln>
                <a:noFill/>
              </a:ln>
              <a:solidFill>
                <a:srgbClr val="0059BD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12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4294967295"/>
          </p:nvPr>
        </p:nvSpPr>
        <p:spPr>
          <a:xfrm>
            <a:off x="3251200" y="1447800"/>
            <a:ext cx="6400800" cy="5105400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Four groups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Assessment of possible bottlenecks with cooperation projects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Experiences of ODIJ and Indachlor are given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Your experiences are asked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Conclude with a summary of your findings</a:t>
            </a: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3251200" y="762000"/>
            <a:ext cx="6019800" cy="609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sz="3000" b="0" i="0" u="none" strike="noStrike" kern="1200" cap="none" spc="0" normalizeH="0" baseline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workshop</a:t>
            </a:r>
            <a:endParaRPr kumimoji="0" lang="en-US" sz="3000" b="0" i="0" u="none" strike="noStrike" kern="1200" cap="none" spc="0" normalizeH="0" baseline="0" dirty="0">
              <a:ln>
                <a:noFill/>
              </a:ln>
              <a:solidFill>
                <a:srgbClr val="0059BD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2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4294967295"/>
          </p:nvPr>
        </p:nvSpPr>
        <p:spPr>
          <a:xfrm>
            <a:off x="3251200" y="1447800"/>
            <a:ext cx="6400800" cy="510540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3251200" y="762000"/>
            <a:ext cx="6019800" cy="609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9BD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noProof="0" dirty="0" smtClean="0">
                <a:solidFill>
                  <a:srgbClr val="0059B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Questions?</a:t>
            </a:r>
            <a:endParaRPr kumimoji="0" lang="en-US" sz="3000" b="0" i="0" u="none" strike="noStrike" kern="1200" cap="none" spc="0" normalizeH="0" baseline="0" dirty="0">
              <a:ln>
                <a:noFill/>
              </a:ln>
              <a:solidFill>
                <a:srgbClr val="0059BD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43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hthoek 38"/>
          <p:cNvSpPr/>
          <p:nvPr/>
        </p:nvSpPr>
        <p:spPr>
          <a:xfrm>
            <a:off x="2641600" y="6248400"/>
            <a:ext cx="68580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/>
          <p:cNvSpPr/>
          <p:nvPr/>
        </p:nvSpPr>
        <p:spPr>
          <a:xfrm>
            <a:off x="2641600" y="304800"/>
            <a:ext cx="6858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811212" y="1950050"/>
            <a:ext cx="1752600" cy="347546"/>
          </a:xfrm>
          <a:prstGeom prst="rect">
            <a:avLst/>
          </a:prstGeom>
        </p:spPr>
        <p:txBody>
          <a:bodyPr vert="horz" wrap="square" lIns="0" tIns="69865" rIns="0" bIns="0" rtlCol="0">
            <a:spAutoFit/>
          </a:bodyPr>
          <a:lstStyle>
            <a:lvl1pPr marL="0">
              <a:defRPr sz="3000">
                <a:solidFill>
                  <a:srgbClr val="555A65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nl-NL" sz="1800" b="1" dirty="0" smtClean="0">
                <a:solidFill>
                  <a:srgbClr val="0059B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Partners</a:t>
            </a:r>
            <a:endParaRPr lang="nl-NL" sz="1800" b="1" dirty="0">
              <a:solidFill>
                <a:srgbClr val="0059BD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object 23"/>
          <p:cNvSpPr>
            <a:spLocks noChangeArrowheads="1"/>
          </p:cNvSpPr>
          <p:nvPr/>
        </p:nvSpPr>
        <p:spPr bwMode="auto">
          <a:xfrm>
            <a:off x="8274618" y="2168080"/>
            <a:ext cx="1302770" cy="110852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nl-NL"/>
          </a:p>
        </p:txBody>
      </p:sp>
      <p:sp>
        <p:nvSpPr>
          <p:cNvPr id="19" name="Titel 1"/>
          <p:cNvSpPr txBox="1">
            <a:spLocks/>
          </p:cNvSpPr>
          <p:nvPr/>
        </p:nvSpPr>
        <p:spPr>
          <a:xfrm>
            <a:off x="812800" y="4724400"/>
            <a:ext cx="1752600" cy="347546"/>
          </a:xfrm>
          <a:prstGeom prst="rect">
            <a:avLst/>
          </a:prstGeom>
        </p:spPr>
        <p:txBody>
          <a:bodyPr vert="horz" wrap="square" lIns="0" tIns="69865" rIns="0" bIns="0" rtlCol="0">
            <a:spAutoFit/>
          </a:bodyPr>
          <a:lstStyle>
            <a:lvl1pPr marL="0">
              <a:defRPr sz="3000">
                <a:solidFill>
                  <a:srgbClr val="555A65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nl-NL" sz="1800" b="1" dirty="0" err="1">
                <a:solidFill>
                  <a:srgbClr val="0059B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Observers</a:t>
            </a:r>
            <a:endParaRPr lang="nl-NL" sz="1800" b="1" dirty="0">
              <a:solidFill>
                <a:srgbClr val="0059BD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hthoek 19"/>
          <p:cNvSpPr/>
          <p:nvPr/>
        </p:nvSpPr>
        <p:spPr>
          <a:xfrm>
            <a:off x="2641600" y="3428999"/>
            <a:ext cx="6858000" cy="26670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2" name="Picture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2000" y="5469375"/>
            <a:ext cx="1287995" cy="550425"/>
          </a:xfrm>
          <a:prstGeom prst="rect">
            <a:avLst/>
          </a:prstGeom>
          <a:effectLst/>
        </p:spPr>
      </p:pic>
      <p:sp>
        <p:nvSpPr>
          <p:cNvPr id="34" name="Titel 1"/>
          <p:cNvSpPr txBox="1">
            <a:spLocks/>
          </p:cNvSpPr>
          <p:nvPr/>
        </p:nvSpPr>
        <p:spPr>
          <a:xfrm>
            <a:off x="811212" y="6230937"/>
            <a:ext cx="1220788" cy="901544"/>
          </a:xfrm>
          <a:prstGeom prst="rect">
            <a:avLst/>
          </a:prstGeom>
        </p:spPr>
        <p:txBody>
          <a:bodyPr vert="horz" wrap="square" lIns="0" tIns="69865" rIns="0" bIns="0" rtlCol="0">
            <a:spAutoFit/>
          </a:bodyPr>
          <a:lstStyle>
            <a:lvl1pPr marL="0">
              <a:defRPr sz="3000">
                <a:solidFill>
                  <a:srgbClr val="555A65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nl-NL" sz="1800" b="1" dirty="0" err="1">
                <a:solidFill>
                  <a:srgbClr val="0059B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With</a:t>
            </a:r>
            <a:r>
              <a:rPr lang="nl-NL" sz="1800" b="1" dirty="0">
                <a:solidFill>
                  <a:srgbClr val="0059B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the financial  support of</a:t>
            </a:r>
          </a:p>
        </p:txBody>
      </p:sp>
      <p:sp>
        <p:nvSpPr>
          <p:cNvPr id="35" name="object 20"/>
          <p:cNvSpPr>
            <a:spLocks noChangeArrowheads="1"/>
          </p:cNvSpPr>
          <p:nvPr/>
        </p:nvSpPr>
        <p:spPr bwMode="auto">
          <a:xfrm>
            <a:off x="6527800" y="6354919"/>
            <a:ext cx="1447800" cy="73168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nl-NL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05" y="439006"/>
            <a:ext cx="1373710" cy="807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704" y="1410892"/>
            <a:ext cx="1726237" cy="7318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870" y="2438400"/>
            <a:ext cx="1482478" cy="526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135" y="2362200"/>
            <a:ext cx="2109929" cy="646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21" y="1414747"/>
            <a:ext cx="1300331" cy="7125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070" y="466886"/>
            <a:ext cx="2018466" cy="7535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336" y="1593130"/>
            <a:ext cx="1682440" cy="4026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611" y="539463"/>
            <a:ext cx="1955698" cy="696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151" y="2286000"/>
            <a:ext cx="1867018" cy="7118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4" t="12791" r="9184" b="12790"/>
          <a:stretch/>
        </p:blipFill>
        <p:spPr>
          <a:xfrm>
            <a:off x="7844843" y="4139411"/>
            <a:ext cx="1027958" cy="5482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28" y="3429000"/>
            <a:ext cx="1678297" cy="59131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867" y="3539959"/>
            <a:ext cx="1991910" cy="7192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25" y="4981885"/>
            <a:ext cx="1341098" cy="3521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2" t="14113" r="8095" b="9886"/>
          <a:stretch/>
        </p:blipFill>
        <p:spPr>
          <a:xfrm>
            <a:off x="2995490" y="4530003"/>
            <a:ext cx="1268898" cy="65159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446" y="4631175"/>
            <a:ext cx="1666258" cy="43848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23564" r="7428" b="25430"/>
          <a:stretch/>
        </p:blipFill>
        <p:spPr>
          <a:xfrm>
            <a:off x="4318000" y="5418105"/>
            <a:ext cx="1116533" cy="6778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26" y="5678543"/>
            <a:ext cx="1250974" cy="2650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772" y="3650163"/>
            <a:ext cx="1719028" cy="4646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5" b="12655"/>
          <a:stretch/>
        </p:blipFill>
        <p:spPr>
          <a:xfrm>
            <a:off x="2895745" y="5485079"/>
            <a:ext cx="1117455" cy="53472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19" y="6546692"/>
            <a:ext cx="1969681" cy="384288"/>
          </a:xfrm>
          <a:prstGeom prst="rect">
            <a:avLst/>
          </a:prstGeom>
        </p:spPr>
      </p:pic>
      <p:pic>
        <p:nvPicPr>
          <p:cNvPr id="27" name="Afbeelding 2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272" y="4623956"/>
            <a:ext cx="1246218" cy="45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fK4N7Or3UyjwdupTbm2x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n6thTAETNCOeNVGnq0Jb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8OimSvfTauLGzAfwCm3l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_jAiiMpQ3CoyUsGuAzHF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MsDGjWQf2G.Q8cKQozT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96dvs8iTKifxM6UB11yf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6yYMsCQs61zdqESgGS5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oUHRWhATNuFcnhSS2ipY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BzHr8cSkuQv99HeN3tH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Dw9N7HVQiq6exof2SFOl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l6qFVIQeGCUzvk7TLC6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l4LhG_AQP2UCQJG5mQDu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fWfqu6RLqs061MQfT4x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vSRQWCtRVi6XJdYa5MWv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H91Bz4JTc2RAu0_qzlUm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Odj5lEhQNetYDYALdY53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fLIDOpURHC8djZEkiS4z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wbwn4oQEGFcvXEC2rWA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0dF1xklQju3EagGz9RgD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N4B5y2jTBanSgmNJr669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D0DZOUMRrGNpSPfo5.nW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.qxc1LgS.u6IYdtyTmgU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Dp2SI7FSNSpuAmsDw3wN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XEYVkXRr6JF3t0HDBft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7vJmhYPRJeOHQTsxY5TV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JhfRGaQTmDztD2DA6eZ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gCQdbNTOKuwv1e1aFfl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bm.F8o3S.yRzzO0ycRtT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Klg3zESmebCAs.wf7AU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3jw3H_AQtiSWSn9lG1sB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Wh4pMmyRHW_SlCApzqQv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ybHvXxHQjec2M5nYtsZB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QCsniN2Sq2ybN18TSW36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1sTGBzRSW.tzG1Ii94K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C8OoaPXR9y_7owXyYOoBQ"/>
</p:tagLst>
</file>

<file path=ppt/theme/theme1.xml><?xml version="1.0" encoding="utf-8"?>
<a:theme xmlns:a="http://schemas.openxmlformats.org/drawingml/2006/main" name="Interre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wrap="square" lIns="0" tIns="0" rIns="0" bIns="0" numCol="2" rtlCol="0">
        <a:spAutoFit/>
      </a:bodyPr>
      <a:lstStyle>
        <a:defPPr marL="12700" marR="66675" indent="11430">
          <a:lnSpc>
            <a:spcPct val="142900"/>
          </a:lnSpc>
          <a:defRPr sz="1400" spc="-15" dirty="0">
            <a:solidFill>
              <a:srgbClr val="555B65"/>
            </a:solidFill>
            <a:latin typeface="Trebuchet MS"/>
            <a:cs typeface="Trebuchet M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Number xmlns="492f040f-335c-4515-9dec-ac6a56bb49a4" xsi:nil="true"/>
    <IconOverlay xmlns="http://schemas.microsoft.com/sharepoint/v4" xsi:nil="true"/>
    <DocType xmlns="492f040f-335c-4515-9dec-ac6a56bb49a4" xsi:nil="true"/>
    <Discipline xmlns="492f040f-335c-4515-9dec-ac6a56bb49a4"/>
    <Client_x002f_Zone xmlns="492f040f-335c-4515-9dec-ac6a56bb49a4"/>
    <Originator xmlns="492f040f-335c-4515-9dec-ac6a56bb49a4"/>
    <Project xmlns="492f040f-335c-4515-9dec-ac6a56bb49a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388EF596A1434C9134B8E20C025259" ma:contentTypeVersion="8" ma:contentTypeDescription="Create a new document." ma:contentTypeScope="" ma:versionID="367ddd9dfb5370ee1bd5fb97b41530ca">
  <xsd:schema xmlns:xsd="http://www.w3.org/2001/XMLSchema" xmlns:xs="http://www.w3.org/2001/XMLSchema" xmlns:p="http://schemas.microsoft.com/office/2006/metadata/properties" xmlns:ns2="492f040f-335c-4515-9dec-ac6a56bb49a4" xmlns:ns3="http://schemas.microsoft.com/sharepoint/v4" targetNamespace="http://schemas.microsoft.com/office/2006/metadata/properties" ma:root="true" ma:fieldsID="ff62af2dbb410d5024c16e268eb470f4" ns2:_="" ns3:_="">
    <xsd:import namespace="492f040f-335c-4515-9dec-ac6a56bb49a4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Client_x002f_Zone" minOccurs="0"/>
                <xsd:element ref="ns2:Discipline" minOccurs="0"/>
                <xsd:element ref="ns2:DocNumber" minOccurs="0"/>
                <xsd:element ref="ns2:DocType" minOccurs="0"/>
                <xsd:element ref="ns2:Originator" minOccurs="0"/>
                <xsd:element ref="ns2:Project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2f040f-335c-4515-9dec-ac6a56bb49a4" elementFormDefault="qualified">
    <xsd:import namespace="http://schemas.microsoft.com/office/2006/documentManagement/types"/>
    <xsd:import namespace="http://schemas.microsoft.com/office/infopath/2007/PartnerControls"/>
    <xsd:element name="Client_x002f_Zone" ma:index="8" nillable="true" ma:displayName="Client/Zone" ma:list="{cdcb8615-3069-47e3-8eb0-b65a3b822673}" ma:internalName="Client_x002F_Zone" ma:showField="_x006c_n57" ma:web="492f040f-335c-4515-9dec-ac6a56bb49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iscipline" ma:index="9" nillable="true" ma:displayName="Discipline" ma:list="{da2cd786-26ea-4e17-b486-333c05e4043d}" ma:internalName="Discipline" ma:showField="_x0074_vx1" ma:web="492f040f-335c-4515-9dec-ac6a56bb49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ocNumber" ma:index="10" nillable="true" ma:displayName="DocNumber" ma:internalName="DocNumber">
      <xsd:simpleType>
        <xsd:restriction base="dms:Number"/>
      </xsd:simpleType>
    </xsd:element>
    <xsd:element name="DocType" ma:index="11" nillable="true" ma:displayName="DocType" ma:list="{ceb3a592-697f-4fb0-9dde-ac002e4a5867}" ma:internalName="DocType" ma:showField="vnmf" ma:web="492f040f-335c-4515-9dec-ac6a56bb49a4">
      <xsd:simpleType>
        <xsd:restriction base="dms:Lookup"/>
      </xsd:simpleType>
    </xsd:element>
    <xsd:element name="Originator" ma:index="12" nillable="true" ma:displayName="Originator" ma:list="{894949dc-6382-47d7-b5a5-d56b95c5c5af}" ma:internalName="Originator" ma:showField="scaz" ma:web="492f040f-335c-4515-9dec-ac6a56bb49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ject" ma:index="13" nillable="true" ma:displayName="Project" ma:list="{27525cf4-23c5-4644-b91f-4929e2e11e20}" ma:internalName="Project" ma:showField="Title" ma:web="492f040f-335c-4515-9dec-ac6a56bb49a4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4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995DBB-CC6D-46C3-8682-1CA2E15AC8A2}">
  <ds:schemaRefs>
    <ds:schemaRef ds:uri="492f040f-335c-4515-9dec-ac6a56bb49a4"/>
    <ds:schemaRef ds:uri="http://schemas.microsoft.com/sharepoint/v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8328F52-C08F-48E0-AFD7-19E8091F92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468EDA-6F86-46F3-BE89-0797522CA7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2f040f-335c-4515-9dec-ac6a56bb49a4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907</Words>
  <Application>Microsoft Office PowerPoint</Application>
  <PresentationFormat>Aangepast</PresentationFormat>
  <Paragraphs>261</Paragraphs>
  <Slides>19</Slides>
  <Notes>5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19</vt:i4>
      </vt:variant>
    </vt:vector>
  </HeadingPairs>
  <TitlesOfParts>
    <vt:vector size="28" baseType="lpstr">
      <vt:lpstr>Arial</vt:lpstr>
      <vt:lpstr>Calibri</vt:lpstr>
      <vt:lpstr>Segoe UI</vt:lpstr>
      <vt:lpstr>Tahoma</vt:lpstr>
      <vt:lpstr>Trebuchet MS</vt:lpstr>
      <vt:lpstr>Wingdings</vt:lpstr>
      <vt:lpstr>Interreg</vt:lpstr>
      <vt:lpstr>think-cell Slide</vt:lpstr>
      <vt:lpstr>Chart</vt:lpstr>
      <vt:lpstr>Ports Energy and Carbon Savings</vt:lpstr>
      <vt:lpstr>PowerPoint-presentatie</vt:lpstr>
      <vt:lpstr>PowerPoint-presentatie</vt:lpstr>
      <vt:lpstr>Presentation 1: INDAVER</vt:lpstr>
      <vt:lpstr>Heat was only indirectly targeted by existing EU policies, which focused more on power production with renewable energy</vt:lpstr>
      <vt:lpstr>Comparison of allowances for CO2 saving techniques</vt:lpstr>
      <vt:lpstr>ECLUSE steam network…. THE CONCEPT    </vt:lpstr>
      <vt:lpstr>Existing situation at the consumers </vt:lpstr>
      <vt:lpstr>Planning van het project</vt:lpstr>
      <vt:lpstr>Key succes factors</vt:lpstr>
      <vt:lpstr>Presentation 2: ODIJ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subtitel</dc:title>
  <dc:creator>Veerle Willaert</dc:creator>
  <cp:lastModifiedBy>Erna Hilbers</cp:lastModifiedBy>
  <cp:revision>127</cp:revision>
  <cp:lastPrinted>2018-01-08T08:40:51Z</cp:lastPrinted>
  <dcterms:created xsi:type="dcterms:W3CDTF">2017-01-09T09:30:27Z</dcterms:created>
  <dcterms:modified xsi:type="dcterms:W3CDTF">2018-01-15T15:10:32Z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2017-01-09T00:00:00Z</vt:filetime>
  </property>
  <property fmtid="{D5CDD505-2E9C-101B-9397-08002B2CF9AE}" pid="3" name="Creator">
    <vt:lpwstr>Adobe InDesign CC 2017 (Macintosh)</vt:lpwstr>
  </property>
  <property fmtid="{D5CDD505-2E9C-101B-9397-08002B2CF9AE}" pid="4" name="LastSaved">
    <vt:filetime>2017-01-09T00:00:00Z</vt:filetime>
  </property>
  <property fmtid="{D5CDD505-2E9C-101B-9397-08002B2CF9AE}" pid="5" name="ContentTypeId">
    <vt:lpwstr>0x010100AB388EF596A1434C9134B8E20C025259</vt:lpwstr>
  </property>
</Properties>
</file>