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5" r:id="rId18"/>
    <p:sldId id="279" r:id="rId19"/>
    <p:sldId id="272" r:id="rId20"/>
    <p:sldId id="273" r:id="rId21"/>
    <p:sldId id="274" r:id="rId22"/>
    <p:sldId id="297" r:id="rId23"/>
    <p:sldId id="276" r:id="rId24"/>
    <p:sldId id="277" r:id="rId25"/>
    <p:sldId id="278" r:id="rId26"/>
    <p:sldId id="291" r:id="rId27"/>
    <p:sldId id="287" r:id="rId28"/>
    <p:sldId id="285" r:id="rId29"/>
    <p:sldId id="302" r:id="rId30"/>
    <p:sldId id="300" r:id="rId31"/>
    <p:sldId id="301" r:id="rId32"/>
    <p:sldId id="294" r:id="rId33"/>
    <p:sldId id="293" r:id="rId34"/>
    <p:sldId id="298" r:id="rId35"/>
    <p:sldId id="296" r:id="rId36"/>
    <p:sldId id="295" r:id="rId37"/>
    <p:sldId id="284" r:id="rId38"/>
    <p:sldId id="288" r:id="rId39"/>
    <p:sldId id="289" r:id="rId40"/>
    <p:sldId id="299" r:id="rId41"/>
    <p:sldId id="283" r:id="rId42"/>
    <p:sldId id="282" r:id="rId43"/>
    <p:sldId id="292" r:id="rId44"/>
    <p:sldId id="286" r:id="rId45"/>
    <p:sldId id="280"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13D92-037C-4A0D-B2A0-DAF6AACF20CF}" type="datetimeFigureOut">
              <a:rPr lang="en-US" smtClean="0"/>
              <a:t>1/16/2019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49FC9-338E-4671-88B4-3F7E7E4CF60D}" type="slidenum">
              <a:rPr lang="en-US" smtClean="0"/>
              <a:t>‹#›</a:t>
            </a:fld>
            <a:endParaRPr lang="en-US"/>
          </a:p>
        </p:txBody>
      </p:sp>
    </p:spTree>
    <p:extLst>
      <p:ext uri="{BB962C8B-B14F-4D97-AF65-F5344CB8AC3E}">
        <p14:creationId xmlns:p14="http://schemas.microsoft.com/office/powerpoint/2010/main" val="586716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2019-01-16</a:t>
            </a:r>
            <a:endParaRPr lang="en-US" dirty="0"/>
          </a:p>
        </p:txBody>
      </p:sp>
      <p:sp>
        <p:nvSpPr>
          <p:cNvPr id="5" name="Footer Placeholder 4"/>
          <p:cNvSpPr>
            <a:spLocks noGrp="1"/>
          </p:cNvSpPr>
          <p:nvPr>
            <p:ph type="ftr" sz="quarter" idx="11"/>
          </p:nvPr>
        </p:nvSpPr>
        <p:spPr/>
        <p:txBody>
          <a:bodyPr/>
          <a:lstStyle/>
          <a:p>
            <a:r>
              <a:rPr lang="en-US"/>
              <a:t>James Loewen </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2019-01-16</a:t>
            </a:r>
            <a:endParaRPr lang="en-US" dirty="0"/>
          </a:p>
        </p:txBody>
      </p:sp>
      <p:sp>
        <p:nvSpPr>
          <p:cNvPr id="5" name="Footer Placeholder 4"/>
          <p:cNvSpPr>
            <a:spLocks noGrp="1"/>
          </p:cNvSpPr>
          <p:nvPr>
            <p:ph type="ftr" sz="quarter" idx="11"/>
          </p:nvPr>
        </p:nvSpPr>
        <p:spPr/>
        <p:txBody>
          <a:bodyPr/>
          <a:lstStyle/>
          <a:p>
            <a:r>
              <a:rPr lang="en-US"/>
              <a:t>James Loewen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2019-01-16</a:t>
            </a:r>
            <a:endParaRPr lang="en-US" dirty="0"/>
          </a:p>
        </p:txBody>
      </p:sp>
      <p:sp>
        <p:nvSpPr>
          <p:cNvPr id="5" name="Footer Placeholder 4"/>
          <p:cNvSpPr>
            <a:spLocks noGrp="1"/>
          </p:cNvSpPr>
          <p:nvPr>
            <p:ph type="ftr" sz="quarter" idx="11"/>
          </p:nvPr>
        </p:nvSpPr>
        <p:spPr/>
        <p:txBody>
          <a:bodyPr/>
          <a:lstStyle/>
          <a:p>
            <a:r>
              <a:rPr lang="en-US"/>
              <a:t>James Loewen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2019-01-16</a:t>
            </a:r>
            <a:endParaRPr lang="en-US" dirty="0"/>
          </a:p>
        </p:txBody>
      </p:sp>
      <p:sp>
        <p:nvSpPr>
          <p:cNvPr id="6" name="Footer Placeholder 5"/>
          <p:cNvSpPr>
            <a:spLocks noGrp="1"/>
          </p:cNvSpPr>
          <p:nvPr>
            <p:ph type="ftr" sz="quarter" idx="11"/>
          </p:nvPr>
        </p:nvSpPr>
        <p:spPr/>
        <p:txBody>
          <a:bodyPr/>
          <a:lstStyle/>
          <a:p>
            <a:r>
              <a:rPr lang="en-US"/>
              <a:t>James Loewen </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2019-01-16</a:t>
            </a:r>
            <a:endParaRPr lang="en-US" dirty="0"/>
          </a:p>
        </p:txBody>
      </p:sp>
      <p:sp>
        <p:nvSpPr>
          <p:cNvPr id="8" name="Footer Placeholder 7"/>
          <p:cNvSpPr>
            <a:spLocks noGrp="1"/>
          </p:cNvSpPr>
          <p:nvPr>
            <p:ph type="ftr" sz="quarter" idx="11"/>
          </p:nvPr>
        </p:nvSpPr>
        <p:spPr/>
        <p:txBody>
          <a:bodyPr/>
          <a:lstStyle/>
          <a:p>
            <a:r>
              <a:rPr lang="en-US"/>
              <a:t>James Loewen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2019-01-16</a:t>
            </a:r>
            <a:endParaRPr lang="en-US" dirty="0"/>
          </a:p>
        </p:txBody>
      </p:sp>
      <p:sp>
        <p:nvSpPr>
          <p:cNvPr id="4" name="Footer Placeholder 3"/>
          <p:cNvSpPr>
            <a:spLocks noGrp="1"/>
          </p:cNvSpPr>
          <p:nvPr>
            <p:ph type="ftr" sz="quarter" idx="11"/>
          </p:nvPr>
        </p:nvSpPr>
        <p:spPr/>
        <p:txBody>
          <a:bodyPr/>
          <a:lstStyle/>
          <a:p>
            <a:r>
              <a:rPr lang="en-US"/>
              <a:t>James Loewen </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2019-01-16</a:t>
            </a:r>
            <a:endParaRPr lang="en-US" dirty="0"/>
          </a:p>
        </p:txBody>
      </p:sp>
      <p:sp>
        <p:nvSpPr>
          <p:cNvPr id="3" name="Footer Placeholder 2"/>
          <p:cNvSpPr>
            <a:spLocks noGrp="1"/>
          </p:cNvSpPr>
          <p:nvPr>
            <p:ph type="ftr" sz="quarter" idx="11"/>
          </p:nvPr>
        </p:nvSpPr>
        <p:spPr/>
        <p:txBody>
          <a:bodyPr/>
          <a:lstStyle/>
          <a:p>
            <a:r>
              <a:rPr lang="en-US"/>
              <a:t>James Loewen </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2019-01-16</a:t>
            </a:r>
            <a:endParaRPr lang="en-US" dirty="0"/>
          </a:p>
        </p:txBody>
      </p:sp>
      <p:sp>
        <p:nvSpPr>
          <p:cNvPr id="6" name="Footer Placeholder 5"/>
          <p:cNvSpPr>
            <a:spLocks noGrp="1"/>
          </p:cNvSpPr>
          <p:nvPr>
            <p:ph type="ftr" sz="quarter" idx="11"/>
          </p:nvPr>
        </p:nvSpPr>
        <p:spPr/>
        <p:txBody>
          <a:bodyPr/>
          <a:lstStyle/>
          <a:p>
            <a:r>
              <a:rPr lang="en-US"/>
              <a:t>James Loewen </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2019-01-16</a:t>
            </a:r>
            <a:endParaRPr lang="en-US" dirty="0"/>
          </a:p>
        </p:txBody>
      </p:sp>
      <p:sp>
        <p:nvSpPr>
          <p:cNvPr id="6" name="Footer Placeholder 5"/>
          <p:cNvSpPr>
            <a:spLocks noGrp="1"/>
          </p:cNvSpPr>
          <p:nvPr>
            <p:ph type="ftr" sz="quarter" idx="11"/>
          </p:nvPr>
        </p:nvSpPr>
        <p:spPr/>
        <p:txBody>
          <a:bodyPr/>
          <a:lstStyle/>
          <a:p>
            <a:r>
              <a:rPr lang="en-US"/>
              <a:t>James Loewen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2019-01-16</a:t>
            </a:r>
            <a:endParaRPr lang="en-US" dirty="0"/>
          </a:p>
        </p:txBody>
      </p:sp>
      <p:sp>
        <p:nvSpPr>
          <p:cNvPr id="5" name="Footer Placeholder 4"/>
          <p:cNvSpPr>
            <a:spLocks noGrp="1"/>
          </p:cNvSpPr>
          <p:nvPr>
            <p:ph type="ftr" sz="quarter" idx="11"/>
          </p:nvPr>
        </p:nvSpPr>
        <p:spPr/>
        <p:txBody>
          <a:bodyPr/>
          <a:lstStyle/>
          <a:p>
            <a:r>
              <a:rPr lang="en-US"/>
              <a:t>James Loewen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2019-01-16</a:t>
            </a:r>
            <a:endParaRPr lang="en-US" dirty="0"/>
          </a:p>
        </p:txBody>
      </p:sp>
      <p:sp>
        <p:nvSpPr>
          <p:cNvPr id="5" name="Footer Placeholder 4"/>
          <p:cNvSpPr>
            <a:spLocks noGrp="1"/>
          </p:cNvSpPr>
          <p:nvPr>
            <p:ph type="ftr" sz="quarter" idx="11"/>
          </p:nvPr>
        </p:nvSpPr>
        <p:spPr/>
        <p:txBody>
          <a:bodyPr/>
          <a:lstStyle/>
          <a:p>
            <a:r>
              <a:rPr lang="en-US"/>
              <a:t>James Loewen </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r>
              <a:rPr lang="en-US"/>
              <a:t>2019-01-16</a:t>
            </a:r>
            <a:endParaRPr lang="en-US" dirty="0"/>
          </a:p>
        </p:txBody>
      </p:sp>
      <p:sp>
        <p:nvSpPr>
          <p:cNvPr id="6" name="Footer Placeholder 5"/>
          <p:cNvSpPr>
            <a:spLocks noGrp="1"/>
          </p:cNvSpPr>
          <p:nvPr>
            <p:ph type="ftr" sz="quarter" idx="11"/>
          </p:nvPr>
        </p:nvSpPr>
        <p:spPr/>
        <p:txBody>
          <a:bodyPr/>
          <a:lstStyle/>
          <a:p>
            <a:r>
              <a:rPr lang="en-US"/>
              <a:t>James Loewen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r>
              <a:rPr lang="en-US"/>
              <a:t>2019-01-16</a:t>
            </a:r>
            <a:endParaRPr lang="en-US" dirty="0"/>
          </a:p>
        </p:txBody>
      </p:sp>
      <p:sp>
        <p:nvSpPr>
          <p:cNvPr id="6" name="Footer Placeholder 5"/>
          <p:cNvSpPr>
            <a:spLocks noGrp="1"/>
          </p:cNvSpPr>
          <p:nvPr>
            <p:ph type="ftr" sz="quarter" idx="11"/>
          </p:nvPr>
        </p:nvSpPr>
        <p:spPr/>
        <p:txBody>
          <a:bodyPr/>
          <a:lstStyle/>
          <a:p>
            <a:r>
              <a:rPr lang="en-US"/>
              <a:t>James Loewen </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r>
              <a:rPr lang="en-US"/>
              <a:t>2019-01-16</a:t>
            </a:r>
            <a:endParaRPr lang="en-US" dirty="0"/>
          </a:p>
        </p:txBody>
      </p:sp>
      <p:sp>
        <p:nvSpPr>
          <p:cNvPr id="6" name="Footer Placeholder 5"/>
          <p:cNvSpPr>
            <a:spLocks noGrp="1"/>
          </p:cNvSpPr>
          <p:nvPr>
            <p:ph type="ftr" sz="quarter" idx="11"/>
          </p:nvPr>
        </p:nvSpPr>
        <p:spPr/>
        <p:txBody>
          <a:bodyPr/>
          <a:lstStyle/>
          <a:p>
            <a:r>
              <a:rPr lang="en-US"/>
              <a:t>James Loewen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2019-01-16</a:t>
            </a:r>
            <a:endParaRPr lang="en-US" dirty="0"/>
          </a:p>
        </p:txBody>
      </p:sp>
      <p:sp>
        <p:nvSpPr>
          <p:cNvPr id="5" name="Footer Placeholder 4"/>
          <p:cNvSpPr>
            <a:spLocks noGrp="1"/>
          </p:cNvSpPr>
          <p:nvPr>
            <p:ph type="ftr" sz="quarter" idx="11"/>
          </p:nvPr>
        </p:nvSpPr>
        <p:spPr/>
        <p:txBody>
          <a:bodyPr/>
          <a:lstStyle/>
          <a:p>
            <a:r>
              <a:rPr lang="en-US"/>
              <a:t>James Loewen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2019-01-16</a:t>
            </a:r>
            <a:endParaRPr lang="en-US" dirty="0"/>
          </a:p>
        </p:txBody>
      </p:sp>
      <p:sp>
        <p:nvSpPr>
          <p:cNvPr id="5" name="Footer Placeholder 4"/>
          <p:cNvSpPr>
            <a:spLocks noGrp="1"/>
          </p:cNvSpPr>
          <p:nvPr>
            <p:ph type="ftr" sz="quarter" idx="11"/>
          </p:nvPr>
        </p:nvSpPr>
        <p:spPr/>
        <p:txBody>
          <a:bodyPr/>
          <a:lstStyle/>
          <a:p>
            <a:r>
              <a:rPr lang="en-US"/>
              <a:t>James Loewen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t>2019-01-16</a:t>
            </a:r>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James Loewen </a:t>
            </a:r>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2.xml"/><Relationship Id="rId18" Type="http://schemas.openxmlformats.org/officeDocument/2006/relationships/image" Target="../media/image5.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4.png"/><Relationship Id="rId2" Type="http://schemas.openxmlformats.org/officeDocument/2006/relationships/tags" Target="../tags/tag2.xml"/><Relationship Id="rId16" Type="http://schemas.openxmlformats.org/officeDocument/2006/relationships/image" Target="../media/image3.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2.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FE7A-4716-4914-84D2-352F96C9F020}"/>
              </a:ext>
            </a:extLst>
          </p:cNvPr>
          <p:cNvSpPr>
            <a:spLocks noGrp="1"/>
          </p:cNvSpPr>
          <p:nvPr>
            <p:ph type="ctrTitle"/>
          </p:nvPr>
        </p:nvSpPr>
        <p:spPr>
          <a:xfrm>
            <a:off x="2589213" y="954339"/>
            <a:ext cx="8915399" cy="2162934"/>
          </a:xfrm>
        </p:spPr>
        <p:txBody>
          <a:bodyPr/>
          <a:lstStyle/>
          <a:p>
            <a:r>
              <a:rPr lang="en-US" dirty="0"/>
              <a:t>Integrating Renewables into the Grid</a:t>
            </a:r>
          </a:p>
        </p:txBody>
      </p:sp>
      <p:sp>
        <p:nvSpPr>
          <p:cNvPr id="3" name="Subtitle 2">
            <a:extLst>
              <a:ext uri="{FF2B5EF4-FFF2-40B4-BE49-F238E27FC236}">
                <a16:creationId xmlns:a16="http://schemas.microsoft.com/office/drawing/2014/main" id="{92051E0D-F08F-457A-B723-C6E859C656EB}"/>
              </a:ext>
            </a:extLst>
          </p:cNvPr>
          <p:cNvSpPr>
            <a:spLocks noGrp="1"/>
          </p:cNvSpPr>
          <p:nvPr>
            <p:ph type="subTitle" idx="1"/>
          </p:nvPr>
        </p:nvSpPr>
        <p:spPr>
          <a:xfrm>
            <a:off x="2589213" y="3890135"/>
            <a:ext cx="8915399" cy="2288992"/>
          </a:xfrm>
        </p:spPr>
        <p:txBody>
          <a:bodyPr>
            <a:normAutofit fontScale="92500" lnSpcReduction="20000"/>
          </a:bodyPr>
          <a:lstStyle/>
          <a:p>
            <a:r>
              <a:rPr lang="en-US" sz="2800" dirty="0"/>
              <a:t>James Loewen</a:t>
            </a:r>
          </a:p>
          <a:p>
            <a:endParaRPr lang="en-US" sz="2800" dirty="0"/>
          </a:p>
          <a:p>
            <a:r>
              <a:rPr lang="en-US" sz="2800" dirty="0"/>
              <a:t>Goshen College Science Speaker Series</a:t>
            </a:r>
          </a:p>
          <a:p>
            <a:endParaRPr lang="en-US" sz="2800" dirty="0"/>
          </a:p>
          <a:p>
            <a:r>
              <a:rPr lang="en-US" sz="2800" dirty="0"/>
              <a:t>January 16, 2019</a:t>
            </a:r>
          </a:p>
          <a:p>
            <a:endParaRPr lang="en-US" sz="2800" dirty="0"/>
          </a:p>
        </p:txBody>
      </p:sp>
    </p:spTree>
    <p:extLst>
      <p:ext uri="{BB962C8B-B14F-4D97-AF65-F5344CB8AC3E}">
        <p14:creationId xmlns:p14="http://schemas.microsoft.com/office/powerpoint/2010/main" val="545050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1BB6D-719D-4498-B051-8A167CD95C98}"/>
              </a:ext>
            </a:extLst>
          </p:cNvPr>
          <p:cNvSpPr>
            <a:spLocks noGrp="1"/>
          </p:cNvSpPr>
          <p:nvPr>
            <p:ph type="title"/>
          </p:nvPr>
        </p:nvSpPr>
        <p:spPr>
          <a:xfrm>
            <a:off x="2123025" y="611410"/>
            <a:ext cx="8911687" cy="1280890"/>
          </a:xfrm>
        </p:spPr>
        <p:txBody>
          <a:bodyPr>
            <a:normAutofit/>
          </a:bodyPr>
          <a:lstStyle/>
          <a:p>
            <a:r>
              <a:rPr lang="en-US" sz="5400" dirty="0"/>
              <a:t>This talk</a:t>
            </a:r>
          </a:p>
        </p:txBody>
      </p:sp>
      <p:sp>
        <p:nvSpPr>
          <p:cNvPr id="3" name="Content Placeholder 2">
            <a:extLst>
              <a:ext uri="{FF2B5EF4-FFF2-40B4-BE49-F238E27FC236}">
                <a16:creationId xmlns:a16="http://schemas.microsoft.com/office/drawing/2014/main" id="{4AF6A8A5-91C0-44C8-B054-50D12528D72C}"/>
              </a:ext>
            </a:extLst>
          </p:cNvPr>
          <p:cNvSpPr>
            <a:spLocks noGrp="1"/>
          </p:cNvSpPr>
          <p:nvPr>
            <p:ph idx="1"/>
          </p:nvPr>
        </p:nvSpPr>
        <p:spPr>
          <a:xfrm>
            <a:off x="2589212" y="2578100"/>
            <a:ext cx="8915400" cy="3333122"/>
          </a:xfrm>
        </p:spPr>
        <p:txBody>
          <a:bodyPr/>
          <a:lstStyle/>
          <a:p>
            <a:pPr lvl="0"/>
            <a:r>
              <a:rPr lang="en-US" sz="2400" dirty="0"/>
              <a:t>Electricity and sustainability: potential employers and careers</a:t>
            </a:r>
          </a:p>
          <a:p>
            <a:pPr lvl="0"/>
            <a:r>
              <a:rPr lang="en-US" sz="3200" dirty="0"/>
              <a:t>Integrating renewables into the grid. What? Why? How?</a:t>
            </a:r>
          </a:p>
          <a:p>
            <a:endParaRPr lang="en-US" dirty="0"/>
          </a:p>
        </p:txBody>
      </p:sp>
      <p:sp>
        <p:nvSpPr>
          <p:cNvPr id="6" name="Slide Number Placeholder 5">
            <a:extLst>
              <a:ext uri="{FF2B5EF4-FFF2-40B4-BE49-F238E27FC236}">
                <a16:creationId xmlns:a16="http://schemas.microsoft.com/office/drawing/2014/main" id="{F1F0D036-2B5E-4F2C-8605-920BE22A3252}"/>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
        <p:nvSpPr>
          <p:cNvPr id="7" name="Date Placeholder 6">
            <a:extLst>
              <a:ext uri="{FF2B5EF4-FFF2-40B4-BE49-F238E27FC236}">
                <a16:creationId xmlns:a16="http://schemas.microsoft.com/office/drawing/2014/main" id="{30A526BC-6F0D-4DE0-9B96-D142F1DF8F33}"/>
              </a:ext>
            </a:extLst>
          </p:cNvPr>
          <p:cNvSpPr>
            <a:spLocks noGrp="1"/>
          </p:cNvSpPr>
          <p:nvPr>
            <p:ph type="dt" sz="half" idx="10"/>
          </p:nvPr>
        </p:nvSpPr>
        <p:spPr/>
        <p:txBody>
          <a:bodyPr/>
          <a:lstStyle/>
          <a:p>
            <a:r>
              <a:rPr lang="en-US"/>
              <a:t>2019-01-16</a:t>
            </a:r>
            <a:endParaRPr lang="en-US" dirty="0"/>
          </a:p>
        </p:txBody>
      </p:sp>
      <p:sp>
        <p:nvSpPr>
          <p:cNvPr id="8" name="Footer Placeholder 7">
            <a:extLst>
              <a:ext uri="{FF2B5EF4-FFF2-40B4-BE49-F238E27FC236}">
                <a16:creationId xmlns:a16="http://schemas.microsoft.com/office/drawing/2014/main" id="{30B907C7-0467-4797-BA82-4C798FE06B5D}"/>
              </a:ext>
            </a:extLst>
          </p:cNvPr>
          <p:cNvSpPr>
            <a:spLocks noGrp="1"/>
          </p:cNvSpPr>
          <p:nvPr>
            <p:ph type="ftr" sz="quarter" idx="11"/>
          </p:nvPr>
        </p:nvSpPr>
        <p:spPr/>
        <p:txBody>
          <a:bodyPr/>
          <a:lstStyle/>
          <a:p>
            <a:r>
              <a:rPr lang="en-US"/>
              <a:t>James Loewen </a:t>
            </a:r>
            <a:endParaRPr lang="en-US" dirty="0"/>
          </a:p>
        </p:txBody>
      </p:sp>
    </p:spTree>
    <p:extLst>
      <p:ext uri="{BB962C8B-B14F-4D97-AF65-F5344CB8AC3E}">
        <p14:creationId xmlns:p14="http://schemas.microsoft.com/office/powerpoint/2010/main" val="3897384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3EE72-D585-4671-B7FC-461195226E76}"/>
              </a:ext>
            </a:extLst>
          </p:cNvPr>
          <p:cNvSpPr>
            <a:spLocks noGrp="1"/>
          </p:cNvSpPr>
          <p:nvPr>
            <p:ph type="title"/>
          </p:nvPr>
        </p:nvSpPr>
        <p:spPr/>
        <p:txBody>
          <a:bodyPr>
            <a:normAutofit/>
          </a:bodyPr>
          <a:lstStyle/>
          <a:p>
            <a:r>
              <a:rPr lang="en-US" sz="4000" dirty="0"/>
              <a:t>Energy and sustainability</a:t>
            </a:r>
          </a:p>
        </p:txBody>
      </p:sp>
      <p:sp>
        <p:nvSpPr>
          <p:cNvPr id="5" name="Content Placeholder 4">
            <a:extLst>
              <a:ext uri="{FF2B5EF4-FFF2-40B4-BE49-F238E27FC236}">
                <a16:creationId xmlns:a16="http://schemas.microsoft.com/office/drawing/2014/main" id="{A680A923-2BF0-4183-8752-5BC87B0AC0AE}"/>
              </a:ext>
            </a:extLst>
          </p:cNvPr>
          <p:cNvSpPr txBox="1">
            <a:spLocks noGrp="1"/>
          </p:cNvSpPr>
          <p:nvPr>
            <p:ph idx="1"/>
          </p:nvPr>
        </p:nvSpPr>
        <p:spPr>
          <a:xfrm rot="17229371">
            <a:off x="1273605" y="2034592"/>
            <a:ext cx="1925815" cy="923330"/>
          </a:xfrm>
          <a:prstGeom prst="rect">
            <a:avLst/>
          </a:prstGeom>
          <a:noFill/>
        </p:spPr>
        <p:txBody>
          <a:bodyPr wrap="square" rtlCol="0">
            <a:spAutoFit/>
          </a:bodyPr>
          <a:lstStyle/>
          <a:p>
            <a:pPr marL="0" indent="0">
              <a:buNone/>
            </a:pPr>
            <a:r>
              <a:rPr lang="en-US" dirty="0"/>
              <a:t>Appliance Efficiency Standards</a:t>
            </a:r>
          </a:p>
        </p:txBody>
      </p:sp>
      <p:sp>
        <p:nvSpPr>
          <p:cNvPr id="6" name="TextBox 5">
            <a:extLst>
              <a:ext uri="{FF2B5EF4-FFF2-40B4-BE49-F238E27FC236}">
                <a16:creationId xmlns:a16="http://schemas.microsoft.com/office/drawing/2014/main" id="{2AB3E933-8082-4820-99A6-B7A01564C9F8}"/>
              </a:ext>
            </a:extLst>
          </p:cNvPr>
          <p:cNvSpPr txBox="1"/>
          <p:nvPr/>
        </p:nvSpPr>
        <p:spPr>
          <a:xfrm rot="21321991">
            <a:off x="3200283" y="1706337"/>
            <a:ext cx="1439414" cy="646331"/>
          </a:xfrm>
          <a:prstGeom prst="rect">
            <a:avLst/>
          </a:prstGeom>
          <a:noFill/>
        </p:spPr>
        <p:txBody>
          <a:bodyPr wrap="square" rtlCol="0">
            <a:spAutoFit/>
          </a:bodyPr>
          <a:lstStyle/>
          <a:p>
            <a:r>
              <a:rPr lang="en-US" dirty="0"/>
              <a:t>Wind Farm Siting Rules</a:t>
            </a:r>
          </a:p>
        </p:txBody>
      </p:sp>
      <p:sp>
        <p:nvSpPr>
          <p:cNvPr id="7" name="TextBox 6">
            <a:extLst>
              <a:ext uri="{FF2B5EF4-FFF2-40B4-BE49-F238E27FC236}">
                <a16:creationId xmlns:a16="http://schemas.microsoft.com/office/drawing/2014/main" id="{173A866D-D56B-4166-A7BE-92D62210021A}"/>
              </a:ext>
            </a:extLst>
          </p:cNvPr>
          <p:cNvSpPr txBox="1"/>
          <p:nvPr/>
        </p:nvSpPr>
        <p:spPr>
          <a:xfrm rot="20781878">
            <a:off x="2464674" y="3625080"/>
            <a:ext cx="1832369" cy="646331"/>
          </a:xfrm>
          <a:prstGeom prst="rect">
            <a:avLst/>
          </a:prstGeom>
          <a:noFill/>
        </p:spPr>
        <p:txBody>
          <a:bodyPr wrap="square" rtlCol="0">
            <a:spAutoFit/>
          </a:bodyPr>
          <a:lstStyle/>
          <a:p>
            <a:r>
              <a:rPr lang="en-US" dirty="0"/>
              <a:t>Trade Tariffs (Solar Panels)</a:t>
            </a:r>
          </a:p>
        </p:txBody>
      </p:sp>
      <p:sp>
        <p:nvSpPr>
          <p:cNvPr id="8" name="TextBox 7">
            <a:extLst>
              <a:ext uri="{FF2B5EF4-FFF2-40B4-BE49-F238E27FC236}">
                <a16:creationId xmlns:a16="http://schemas.microsoft.com/office/drawing/2014/main" id="{CC7C7E1E-E6CA-41FB-B1F7-CD63E3FE9DCD}"/>
              </a:ext>
            </a:extLst>
          </p:cNvPr>
          <p:cNvSpPr txBox="1"/>
          <p:nvPr/>
        </p:nvSpPr>
        <p:spPr>
          <a:xfrm rot="431750">
            <a:off x="2299398" y="4714448"/>
            <a:ext cx="1825437" cy="646331"/>
          </a:xfrm>
          <a:prstGeom prst="rect">
            <a:avLst/>
          </a:prstGeom>
          <a:noFill/>
        </p:spPr>
        <p:txBody>
          <a:bodyPr wrap="square" rtlCol="0">
            <a:spAutoFit/>
          </a:bodyPr>
          <a:lstStyle/>
          <a:p>
            <a:r>
              <a:rPr lang="en-US" dirty="0"/>
              <a:t>Rooftop Solar Rebates</a:t>
            </a:r>
          </a:p>
        </p:txBody>
      </p:sp>
      <p:sp>
        <p:nvSpPr>
          <p:cNvPr id="9" name="TextBox 8">
            <a:extLst>
              <a:ext uri="{FF2B5EF4-FFF2-40B4-BE49-F238E27FC236}">
                <a16:creationId xmlns:a16="http://schemas.microsoft.com/office/drawing/2014/main" id="{9C985D88-1700-4ABB-B205-67D57B30B1EE}"/>
              </a:ext>
            </a:extLst>
          </p:cNvPr>
          <p:cNvSpPr txBox="1"/>
          <p:nvPr/>
        </p:nvSpPr>
        <p:spPr>
          <a:xfrm>
            <a:off x="1317081" y="5278173"/>
            <a:ext cx="1767016" cy="646331"/>
          </a:xfrm>
          <a:prstGeom prst="rect">
            <a:avLst/>
          </a:prstGeom>
          <a:noFill/>
        </p:spPr>
        <p:txBody>
          <a:bodyPr wrap="square" rtlCol="0">
            <a:spAutoFit/>
          </a:bodyPr>
          <a:lstStyle/>
          <a:p>
            <a:r>
              <a:rPr lang="en-US" dirty="0"/>
              <a:t>Forest Management</a:t>
            </a:r>
          </a:p>
        </p:txBody>
      </p:sp>
      <p:sp>
        <p:nvSpPr>
          <p:cNvPr id="12" name="Slide Number Placeholder 11">
            <a:extLst>
              <a:ext uri="{FF2B5EF4-FFF2-40B4-BE49-F238E27FC236}">
                <a16:creationId xmlns:a16="http://schemas.microsoft.com/office/drawing/2014/main" id="{EB2347CC-57ED-4EF2-B08E-79C400D55246}"/>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
        <p:nvSpPr>
          <p:cNvPr id="13" name="Date Placeholder 12">
            <a:extLst>
              <a:ext uri="{FF2B5EF4-FFF2-40B4-BE49-F238E27FC236}">
                <a16:creationId xmlns:a16="http://schemas.microsoft.com/office/drawing/2014/main" id="{861E1777-A864-47CD-8A83-8879C26D3D78}"/>
              </a:ext>
            </a:extLst>
          </p:cNvPr>
          <p:cNvSpPr>
            <a:spLocks noGrp="1"/>
          </p:cNvSpPr>
          <p:nvPr>
            <p:ph type="dt" sz="half" idx="10"/>
          </p:nvPr>
        </p:nvSpPr>
        <p:spPr/>
        <p:txBody>
          <a:bodyPr/>
          <a:lstStyle/>
          <a:p>
            <a:r>
              <a:rPr lang="en-US"/>
              <a:t>2019-01-16</a:t>
            </a:r>
            <a:endParaRPr lang="en-US" dirty="0"/>
          </a:p>
        </p:txBody>
      </p:sp>
      <p:sp>
        <p:nvSpPr>
          <p:cNvPr id="14" name="Footer Placeholder 13">
            <a:extLst>
              <a:ext uri="{FF2B5EF4-FFF2-40B4-BE49-F238E27FC236}">
                <a16:creationId xmlns:a16="http://schemas.microsoft.com/office/drawing/2014/main" id="{29D4F9F6-4E7C-443A-B8D9-3970853A1198}"/>
              </a:ext>
            </a:extLst>
          </p:cNvPr>
          <p:cNvSpPr>
            <a:spLocks noGrp="1"/>
          </p:cNvSpPr>
          <p:nvPr>
            <p:ph type="ftr" sz="quarter" idx="11"/>
          </p:nvPr>
        </p:nvSpPr>
        <p:spPr/>
        <p:txBody>
          <a:bodyPr/>
          <a:lstStyle/>
          <a:p>
            <a:r>
              <a:rPr lang="en-US"/>
              <a:t>James Loewen </a:t>
            </a:r>
            <a:endParaRPr lang="en-US" dirty="0"/>
          </a:p>
        </p:txBody>
      </p:sp>
      <p:sp>
        <p:nvSpPr>
          <p:cNvPr id="15" name="TextBox 14">
            <a:extLst>
              <a:ext uri="{FF2B5EF4-FFF2-40B4-BE49-F238E27FC236}">
                <a16:creationId xmlns:a16="http://schemas.microsoft.com/office/drawing/2014/main" id="{E4E223AE-BAD0-4C55-9B94-F81263A1F759}"/>
              </a:ext>
            </a:extLst>
          </p:cNvPr>
          <p:cNvSpPr txBox="1"/>
          <p:nvPr/>
        </p:nvSpPr>
        <p:spPr>
          <a:xfrm rot="755146">
            <a:off x="5412258" y="1942011"/>
            <a:ext cx="1297460" cy="646331"/>
          </a:xfrm>
          <a:prstGeom prst="rect">
            <a:avLst/>
          </a:prstGeom>
          <a:noFill/>
        </p:spPr>
        <p:txBody>
          <a:bodyPr wrap="square" rtlCol="0">
            <a:spAutoFit/>
          </a:bodyPr>
          <a:lstStyle/>
          <a:p>
            <a:r>
              <a:rPr lang="en-US" dirty="0"/>
              <a:t>Transit </a:t>
            </a:r>
          </a:p>
          <a:p>
            <a:r>
              <a:rPr lang="en-US" dirty="0"/>
              <a:t>Subsidies</a:t>
            </a:r>
          </a:p>
        </p:txBody>
      </p:sp>
      <p:sp>
        <p:nvSpPr>
          <p:cNvPr id="16" name="TextBox 15">
            <a:extLst>
              <a:ext uri="{FF2B5EF4-FFF2-40B4-BE49-F238E27FC236}">
                <a16:creationId xmlns:a16="http://schemas.microsoft.com/office/drawing/2014/main" id="{863D51E3-3C57-401B-8287-14FDED793981}"/>
              </a:ext>
            </a:extLst>
          </p:cNvPr>
          <p:cNvSpPr txBox="1"/>
          <p:nvPr/>
        </p:nvSpPr>
        <p:spPr>
          <a:xfrm rot="1140398">
            <a:off x="4161335" y="2754424"/>
            <a:ext cx="1840728" cy="369332"/>
          </a:xfrm>
          <a:prstGeom prst="rect">
            <a:avLst/>
          </a:prstGeom>
          <a:noFill/>
        </p:spPr>
        <p:txBody>
          <a:bodyPr wrap="square" rtlCol="0">
            <a:spAutoFit/>
          </a:bodyPr>
          <a:lstStyle/>
          <a:p>
            <a:r>
              <a:rPr lang="en-US" dirty="0"/>
              <a:t>Transmission Lines</a:t>
            </a:r>
          </a:p>
        </p:txBody>
      </p:sp>
      <p:sp>
        <p:nvSpPr>
          <p:cNvPr id="17" name="TextBox 16">
            <a:extLst>
              <a:ext uri="{FF2B5EF4-FFF2-40B4-BE49-F238E27FC236}">
                <a16:creationId xmlns:a16="http://schemas.microsoft.com/office/drawing/2014/main" id="{B3E67FBD-3A92-432A-8809-111CC721FC7F}"/>
              </a:ext>
            </a:extLst>
          </p:cNvPr>
          <p:cNvSpPr txBox="1"/>
          <p:nvPr/>
        </p:nvSpPr>
        <p:spPr>
          <a:xfrm rot="21210295">
            <a:off x="4495848" y="3894400"/>
            <a:ext cx="1568630" cy="646331"/>
          </a:xfrm>
          <a:prstGeom prst="rect">
            <a:avLst/>
          </a:prstGeom>
          <a:noFill/>
        </p:spPr>
        <p:txBody>
          <a:bodyPr wrap="square" rtlCol="0">
            <a:spAutoFit/>
          </a:bodyPr>
          <a:lstStyle/>
          <a:p>
            <a:r>
              <a:rPr lang="en-US" dirty="0"/>
              <a:t>Ethanol </a:t>
            </a:r>
          </a:p>
          <a:p>
            <a:r>
              <a:rPr lang="en-US" dirty="0"/>
              <a:t>Subsidies</a:t>
            </a:r>
          </a:p>
        </p:txBody>
      </p:sp>
      <p:sp>
        <p:nvSpPr>
          <p:cNvPr id="18" name="TextBox 17">
            <a:extLst>
              <a:ext uri="{FF2B5EF4-FFF2-40B4-BE49-F238E27FC236}">
                <a16:creationId xmlns:a16="http://schemas.microsoft.com/office/drawing/2014/main" id="{5396DF65-7D1B-4EAA-A878-C151C111219F}"/>
              </a:ext>
            </a:extLst>
          </p:cNvPr>
          <p:cNvSpPr txBox="1"/>
          <p:nvPr/>
        </p:nvSpPr>
        <p:spPr>
          <a:xfrm rot="21164351">
            <a:off x="4513440" y="5152589"/>
            <a:ext cx="1860419" cy="646331"/>
          </a:xfrm>
          <a:prstGeom prst="rect">
            <a:avLst/>
          </a:prstGeom>
          <a:noFill/>
        </p:spPr>
        <p:txBody>
          <a:bodyPr wrap="square" rtlCol="0">
            <a:spAutoFit/>
          </a:bodyPr>
          <a:lstStyle/>
          <a:p>
            <a:r>
              <a:rPr lang="en-US" dirty="0"/>
              <a:t>Environmental Impact Studies</a:t>
            </a:r>
          </a:p>
        </p:txBody>
      </p:sp>
      <p:sp>
        <p:nvSpPr>
          <p:cNvPr id="19" name="TextBox 18">
            <a:extLst>
              <a:ext uri="{FF2B5EF4-FFF2-40B4-BE49-F238E27FC236}">
                <a16:creationId xmlns:a16="http://schemas.microsoft.com/office/drawing/2014/main" id="{1272DD74-0532-4BA0-A5DF-D8A317FE1A96}"/>
              </a:ext>
            </a:extLst>
          </p:cNvPr>
          <p:cNvSpPr txBox="1"/>
          <p:nvPr/>
        </p:nvSpPr>
        <p:spPr>
          <a:xfrm rot="1037436">
            <a:off x="6072884" y="4065703"/>
            <a:ext cx="1557581" cy="646331"/>
          </a:xfrm>
          <a:prstGeom prst="rect">
            <a:avLst/>
          </a:prstGeom>
          <a:noFill/>
        </p:spPr>
        <p:txBody>
          <a:bodyPr wrap="square" rtlCol="0">
            <a:spAutoFit/>
          </a:bodyPr>
          <a:lstStyle/>
          <a:p>
            <a:r>
              <a:rPr lang="en-US" dirty="0"/>
              <a:t>Electric Utility Rates</a:t>
            </a:r>
          </a:p>
        </p:txBody>
      </p:sp>
      <p:sp>
        <p:nvSpPr>
          <p:cNvPr id="20" name="TextBox 19">
            <a:extLst>
              <a:ext uri="{FF2B5EF4-FFF2-40B4-BE49-F238E27FC236}">
                <a16:creationId xmlns:a16="http://schemas.microsoft.com/office/drawing/2014/main" id="{9864D939-34B1-4373-AEB5-642526B2EF15}"/>
              </a:ext>
            </a:extLst>
          </p:cNvPr>
          <p:cNvSpPr txBox="1"/>
          <p:nvPr/>
        </p:nvSpPr>
        <p:spPr>
          <a:xfrm>
            <a:off x="6764548" y="2715232"/>
            <a:ext cx="1652122" cy="923330"/>
          </a:xfrm>
          <a:prstGeom prst="rect">
            <a:avLst/>
          </a:prstGeom>
          <a:noFill/>
        </p:spPr>
        <p:txBody>
          <a:bodyPr wrap="square" rtlCol="0">
            <a:spAutoFit/>
          </a:bodyPr>
          <a:lstStyle/>
          <a:p>
            <a:r>
              <a:rPr lang="en-US" dirty="0"/>
              <a:t>Integrating Solar and Wind into the Grid</a:t>
            </a:r>
          </a:p>
        </p:txBody>
      </p:sp>
      <p:sp>
        <p:nvSpPr>
          <p:cNvPr id="21" name="TextBox 20">
            <a:extLst>
              <a:ext uri="{FF2B5EF4-FFF2-40B4-BE49-F238E27FC236}">
                <a16:creationId xmlns:a16="http://schemas.microsoft.com/office/drawing/2014/main" id="{8039998A-78FF-4271-B520-EE02ED90632E}"/>
              </a:ext>
            </a:extLst>
          </p:cNvPr>
          <p:cNvSpPr txBox="1"/>
          <p:nvPr/>
        </p:nvSpPr>
        <p:spPr>
          <a:xfrm rot="1105709">
            <a:off x="7529327" y="5453053"/>
            <a:ext cx="1526060" cy="646331"/>
          </a:xfrm>
          <a:prstGeom prst="rect">
            <a:avLst/>
          </a:prstGeom>
          <a:noFill/>
        </p:spPr>
        <p:txBody>
          <a:bodyPr wrap="square" rtlCol="0">
            <a:spAutoFit/>
          </a:bodyPr>
          <a:lstStyle/>
          <a:p>
            <a:r>
              <a:rPr lang="en-US" dirty="0"/>
              <a:t>CAFÉ Standards</a:t>
            </a:r>
          </a:p>
        </p:txBody>
      </p:sp>
      <p:sp>
        <p:nvSpPr>
          <p:cNvPr id="22" name="TextBox 21">
            <a:extLst>
              <a:ext uri="{FF2B5EF4-FFF2-40B4-BE49-F238E27FC236}">
                <a16:creationId xmlns:a16="http://schemas.microsoft.com/office/drawing/2014/main" id="{5793E7B2-3F6C-4EBE-925A-2537DF233F1E}"/>
              </a:ext>
            </a:extLst>
          </p:cNvPr>
          <p:cNvSpPr txBox="1"/>
          <p:nvPr/>
        </p:nvSpPr>
        <p:spPr>
          <a:xfrm rot="20139754">
            <a:off x="8193189" y="4218402"/>
            <a:ext cx="1256349" cy="646331"/>
          </a:xfrm>
          <a:prstGeom prst="rect">
            <a:avLst/>
          </a:prstGeom>
          <a:noFill/>
        </p:spPr>
        <p:txBody>
          <a:bodyPr wrap="square" rtlCol="0">
            <a:spAutoFit/>
          </a:bodyPr>
          <a:lstStyle/>
          <a:p>
            <a:r>
              <a:rPr lang="en-US" dirty="0"/>
              <a:t>Weather Stripping</a:t>
            </a:r>
          </a:p>
        </p:txBody>
      </p:sp>
      <p:sp>
        <p:nvSpPr>
          <p:cNvPr id="23" name="TextBox 22">
            <a:extLst>
              <a:ext uri="{FF2B5EF4-FFF2-40B4-BE49-F238E27FC236}">
                <a16:creationId xmlns:a16="http://schemas.microsoft.com/office/drawing/2014/main" id="{49FA9EF0-6DBE-4D4C-9DDE-7C1191B75A85}"/>
              </a:ext>
            </a:extLst>
          </p:cNvPr>
          <p:cNvSpPr txBox="1"/>
          <p:nvPr/>
        </p:nvSpPr>
        <p:spPr>
          <a:xfrm rot="2460887">
            <a:off x="7657284" y="1803748"/>
            <a:ext cx="2056625" cy="646331"/>
          </a:xfrm>
          <a:prstGeom prst="rect">
            <a:avLst/>
          </a:prstGeom>
          <a:noFill/>
        </p:spPr>
        <p:txBody>
          <a:bodyPr wrap="square" rtlCol="0">
            <a:spAutoFit/>
          </a:bodyPr>
          <a:lstStyle/>
          <a:p>
            <a:r>
              <a:rPr lang="en-US" dirty="0"/>
              <a:t>Carbon Capture and Storage (CCS)</a:t>
            </a:r>
          </a:p>
        </p:txBody>
      </p:sp>
      <p:sp>
        <p:nvSpPr>
          <p:cNvPr id="24" name="TextBox 23">
            <a:extLst>
              <a:ext uri="{FF2B5EF4-FFF2-40B4-BE49-F238E27FC236}">
                <a16:creationId xmlns:a16="http://schemas.microsoft.com/office/drawing/2014/main" id="{677488CA-18D2-40A6-98F5-EB1333910D59}"/>
              </a:ext>
            </a:extLst>
          </p:cNvPr>
          <p:cNvSpPr txBox="1"/>
          <p:nvPr/>
        </p:nvSpPr>
        <p:spPr>
          <a:xfrm rot="20412112">
            <a:off x="9638620" y="1345788"/>
            <a:ext cx="1356123" cy="646331"/>
          </a:xfrm>
          <a:prstGeom prst="rect">
            <a:avLst/>
          </a:prstGeom>
          <a:noFill/>
        </p:spPr>
        <p:txBody>
          <a:bodyPr wrap="square" rtlCol="0">
            <a:spAutoFit/>
          </a:bodyPr>
          <a:lstStyle/>
          <a:p>
            <a:r>
              <a:rPr lang="en-US" dirty="0"/>
              <a:t>Electric Cars</a:t>
            </a:r>
          </a:p>
        </p:txBody>
      </p:sp>
      <p:sp>
        <p:nvSpPr>
          <p:cNvPr id="25" name="TextBox 24">
            <a:extLst>
              <a:ext uri="{FF2B5EF4-FFF2-40B4-BE49-F238E27FC236}">
                <a16:creationId xmlns:a16="http://schemas.microsoft.com/office/drawing/2014/main" id="{7B6ED93B-EF83-41A3-8453-F740B3CA2E93}"/>
              </a:ext>
            </a:extLst>
          </p:cNvPr>
          <p:cNvSpPr txBox="1"/>
          <p:nvPr/>
        </p:nvSpPr>
        <p:spPr>
          <a:xfrm rot="21078985">
            <a:off x="9058106" y="2807439"/>
            <a:ext cx="1769133" cy="369332"/>
          </a:xfrm>
          <a:prstGeom prst="rect">
            <a:avLst/>
          </a:prstGeom>
          <a:noFill/>
        </p:spPr>
        <p:txBody>
          <a:bodyPr wrap="square" rtlCol="0">
            <a:spAutoFit/>
          </a:bodyPr>
          <a:lstStyle/>
          <a:p>
            <a:r>
              <a:rPr lang="en-US" dirty="0"/>
              <a:t>Cap ‘n’ Trade</a:t>
            </a:r>
          </a:p>
        </p:txBody>
      </p:sp>
      <p:sp>
        <p:nvSpPr>
          <p:cNvPr id="26" name="TextBox 25">
            <a:extLst>
              <a:ext uri="{FF2B5EF4-FFF2-40B4-BE49-F238E27FC236}">
                <a16:creationId xmlns:a16="http://schemas.microsoft.com/office/drawing/2014/main" id="{D589EA2C-8C98-4487-AA4A-40BC7C71A8FB}"/>
              </a:ext>
            </a:extLst>
          </p:cNvPr>
          <p:cNvSpPr txBox="1"/>
          <p:nvPr/>
        </p:nvSpPr>
        <p:spPr>
          <a:xfrm>
            <a:off x="9571439" y="3665079"/>
            <a:ext cx="1956505" cy="646331"/>
          </a:xfrm>
          <a:prstGeom prst="rect">
            <a:avLst/>
          </a:prstGeom>
          <a:noFill/>
        </p:spPr>
        <p:txBody>
          <a:bodyPr wrap="square" rtlCol="0">
            <a:spAutoFit/>
          </a:bodyPr>
          <a:lstStyle/>
          <a:p>
            <a:r>
              <a:rPr lang="en-US" dirty="0"/>
              <a:t>Elections in South America</a:t>
            </a:r>
          </a:p>
        </p:txBody>
      </p:sp>
      <p:sp>
        <p:nvSpPr>
          <p:cNvPr id="27" name="TextBox 26">
            <a:extLst>
              <a:ext uri="{FF2B5EF4-FFF2-40B4-BE49-F238E27FC236}">
                <a16:creationId xmlns:a16="http://schemas.microsoft.com/office/drawing/2014/main" id="{D56457FB-CB36-44F8-A1DE-3DF302C6ED71}"/>
              </a:ext>
            </a:extLst>
          </p:cNvPr>
          <p:cNvSpPr txBox="1"/>
          <p:nvPr/>
        </p:nvSpPr>
        <p:spPr>
          <a:xfrm rot="20224875">
            <a:off x="9919132" y="4830816"/>
            <a:ext cx="1407120" cy="646331"/>
          </a:xfrm>
          <a:prstGeom prst="rect">
            <a:avLst/>
          </a:prstGeom>
          <a:noFill/>
        </p:spPr>
        <p:txBody>
          <a:bodyPr wrap="square" rtlCol="0">
            <a:spAutoFit/>
          </a:bodyPr>
          <a:lstStyle/>
          <a:p>
            <a:r>
              <a:rPr lang="en-US" dirty="0"/>
              <a:t>Fracking Restrictions</a:t>
            </a:r>
          </a:p>
        </p:txBody>
      </p:sp>
    </p:spTree>
    <p:extLst>
      <p:ext uri="{BB962C8B-B14F-4D97-AF65-F5344CB8AC3E}">
        <p14:creationId xmlns:p14="http://schemas.microsoft.com/office/powerpoint/2010/main" val="2514676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8A4F4-65CD-4D41-BDFC-68DE6064AEA8}"/>
              </a:ext>
            </a:extLst>
          </p:cNvPr>
          <p:cNvSpPr>
            <a:spLocks noGrp="1"/>
          </p:cNvSpPr>
          <p:nvPr>
            <p:ph type="title"/>
          </p:nvPr>
        </p:nvSpPr>
        <p:spPr/>
        <p:txBody>
          <a:bodyPr/>
          <a:lstStyle/>
          <a:p>
            <a:r>
              <a:rPr lang="en-US" dirty="0"/>
              <a:t>Grids and Renewables: the Players</a:t>
            </a:r>
          </a:p>
        </p:txBody>
      </p:sp>
      <p:sp>
        <p:nvSpPr>
          <p:cNvPr id="3" name="Content Placeholder 2">
            <a:extLst>
              <a:ext uri="{FF2B5EF4-FFF2-40B4-BE49-F238E27FC236}">
                <a16:creationId xmlns:a16="http://schemas.microsoft.com/office/drawing/2014/main" id="{7ECE70EB-12AA-47D4-A63F-293A283E55F3}"/>
              </a:ext>
            </a:extLst>
          </p:cNvPr>
          <p:cNvSpPr>
            <a:spLocks noGrp="1"/>
          </p:cNvSpPr>
          <p:nvPr>
            <p:ph idx="1"/>
          </p:nvPr>
        </p:nvSpPr>
        <p:spPr>
          <a:xfrm>
            <a:off x="2589212" y="1704108"/>
            <a:ext cx="8915400" cy="4611527"/>
          </a:xfrm>
        </p:spPr>
        <p:txBody>
          <a:bodyPr>
            <a:normAutofit fontScale="85000" lnSpcReduction="20000"/>
          </a:bodyPr>
          <a:lstStyle/>
          <a:p>
            <a:pPr lvl="0"/>
            <a:r>
              <a:rPr lang="en-US" dirty="0"/>
              <a:t>Federal government: Energy Info Administration (data), EPA (environment), DOE (nuclear power), Dept. of Commerce (trade tariffs), Dept. of State and Dept. of Defense (foreign wars and peace), FERC, Federal labs (NREL, LBNL, LLNL, White Sands, Sandia, Oak Ridge, etc.)</a:t>
            </a:r>
          </a:p>
          <a:p>
            <a:pPr lvl="0"/>
            <a:r>
              <a:rPr lang="en-US" dirty="0"/>
              <a:t>State governments: public utilities commissions, state EPAs, depts. of transportation, etc.</a:t>
            </a:r>
          </a:p>
          <a:p>
            <a:pPr lvl="0"/>
            <a:r>
              <a:rPr lang="en-US" dirty="0"/>
              <a:t>Cities and counties: offices of sustainability, solar rebates, transit electrification, etc.</a:t>
            </a:r>
          </a:p>
          <a:p>
            <a:pPr lvl="0"/>
            <a:r>
              <a:rPr lang="en-US" dirty="0"/>
              <a:t>Utilities: privately owned, publicly owned</a:t>
            </a:r>
          </a:p>
          <a:p>
            <a:pPr lvl="0"/>
            <a:r>
              <a:rPr lang="en-US" dirty="0"/>
              <a:t>Para-governmental organizations (RTOs, ISOs, WECCs)</a:t>
            </a:r>
          </a:p>
          <a:p>
            <a:pPr lvl="0"/>
            <a:r>
              <a:rPr lang="en-US" dirty="0"/>
              <a:t>Manufacturers: cars, buses, wind turbines, solar panels, appliances, windows, HVAC, batteries, etc.</a:t>
            </a:r>
          </a:p>
          <a:p>
            <a:pPr lvl="0"/>
            <a:r>
              <a:rPr lang="en-US" dirty="0"/>
              <a:t>Finance: banks, institutional investors, local governments (PACE), etc.</a:t>
            </a:r>
          </a:p>
          <a:p>
            <a:pPr lvl="0"/>
            <a:r>
              <a:rPr lang="en-US" dirty="0"/>
              <a:t>Installers and builders: solar, wind, fossil gen, nukes, transmission lines, distribution lines, etc.</a:t>
            </a:r>
          </a:p>
          <a:p>
            <a:pPr lvl="0"/>
            <a:r>
              <a:rPr lang="en-US" dirty="0"/>
              <a:t>Non-profits: Sierra Club, Green Peace, The Nature Conservancy, consumer advocates, etc.</a:t>
            </a:r>
          </a:p>
          <a:p>
            <a:pPr lvl="0"/>
            <a:r>
              <a:rPr lang="en-US" dirty="0"/>
              <a:t>Universities and colleges</a:t>
            </a:r>
          </a:p>
          <a:p>
            <a:pPr lvl="0"/>
            <a:r>
              <a:rPr lang="en-US" dirty="0"/>
              <a:t>International: World Bank, UNEP, IEA</a:t>
            </a:r>
          </a:p>
          <a:p>
            <a:pPr lvl="0"/>
            <a:r>
              <a:rPr lang="en-US" dirty="0"/>
              <a:t>Consultants</a:t>
            </a:r>
          </a:p>
        </p:txBody>
      </p:sp>
      <p:sp>
        <p:nvSpPr>
          <p:cNvPr id="4" name="Date Placeholder 3">
            <a:extLst>
              <a:ext uri="{FF2B5EF4-FFF2-40B4-BE49-F238E27FC236}">
                <a16:creationId xmlns:a16="http://schemas.microsoft.com/office/drawing/2014/main" id="{D6F71B04-9EB7-4E2E-933F-1D39B96C7E1A}"/>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064E770C-8D2F-4411-B1E3-BD93248EBAA3}"/>
              </a:ext>
            </a:extLst>
          </p:cNvPr>
          <p:cNvSpPr>
            <a:spLocks noGrp="1"/>
          </p:cNvSpPr>
          <p:nvPr>
            <p:ph type="ftr" sz="quarter" idx="11"/>
          </p:nvPr>
        </p:nvSpPr>
        <p:spPr>
          <a:xfrm>
            <a:off x="2589212" y="6315635"/>
            <a:ext cx="7619999" cy="365125"/>
          </a:xfrm>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50CD9C04-8B83-499C-9B66-20382A4F5FA3}"/>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43691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9141A-E860-4502-ADA0-958CF52D4E5B}"/>
              </a:ext>
            </a:extLst>
          </p:cNvPr>
          <p:cNvSpPr>
            <a:spLocks noGrp="1"/>
          </p:cNvSpPr>
          <p:nvPr>
            <p:ph type="title"/>
          </p:nvPr>
        </p:nvSpPr>
        <p:spPr/>
        <p:txBody>
          <a:bodyPr/>
          <a:lstStyle/>
          <a:p>
            <a:r>
              <a:rPr lang="en-US" dirty="0"/>
              <a:t>What professions are involved?</a:t>
            </a:r>
          </a:p>
        </p:txBody>
      </p:sp>
      <p:sp>
        <p:nvSpPr>
          <p:cNvPr id="3" name="Content Placeholder 2">
            <a:extLst>
              <a:ext uri="{FF2B5EF4-FFF2-40B4-BE49-F238E27FC236}">
                <a16:creationId xmlns:a16="http://schemas.microsoft.com/office/drawing/2014/main" id="{C58F46D8-0442-415F-9F58-DF27140ED8A1}"/>
              </a:ext>
            </a:extLst>
          </p:cNvPr>
          <p:cNvSpPr>
            <a:spLocks noGrp="1"/>
          </p:cNvSpPr>
          <p:nvPr>
            <p:ph idx="1"/>
          </p:nvPr>
        </p:nvSpPr>
        <p:spPr>
          <a:xfrm>
            <a:off x="2589212" y="1773382"/>
            <a:ext cx="8915400" cy="4137840"/>
          </a:xfrm>
        </p:spPr>
        <p:txBody>
          <a:bodyPr>
            <a:normAutofit fontScale="92500" lnSpcReduction="20000"/>
          </a:bodyPr>
          <a:lstStyle/>
          <a:p>
            <a:pPr lvl="0"/>
            <a:r>
              <a:rPr lang="en-US" dirty="0"/>
              <a:t>Hard sciences: physics, chemistry, biology </a:t>
            </a:r>
          </a:p>
          <a:p>
            <a:pPr lvl="0"/>
            <a:r>
              <a:rPr lang="en-US" dirty="0"/>
              <a:t>Environmental science, policy, and management</a:t>
            </a:r>
          </a:p>
          <a:p>
            <a:pPr lvl="0"/>
            <a:r>
              <a:rPr lang="en-US" dirty="0"/>
              <a:t>Engineering </a:t>
            </a:r>
          </a:p>
          <a:p>
            <a:pPr lvl="0"/>
            <a:r>
              <a:rPr lang="en-US" dirty="0"/>
              <a:t>Economics </a:t>
            </a:r>
          </a:p>
          <a:p>
            <a:pPr lvl="0"/>
            <a:r>
              <a:rPr lang="en-US" dirty="0"/>
              <a:t>Business</a:t>
            </a:r>
          </a:p>
          <a:p>
            <a:pPr lvl="0"/>
            <a:r>
              <a:rPr lang="en-US" dirty="0"/>
              <a:t>Communications</a:t>
            </a:r>
          </a:p>
          <a:p>
            <a:pPr lvl="0"/>
            <a:r>
              <a:rPr lang="en-US" dirty="0"/>
              <a:t>Law </a:t>
            </a:r>
          </a:p>
          <a:p>
            <a:pPr lvl="0"/>
            <a:r>
              <a:rPr lang="en-US" dirty="0"/>
              <a:t>Policy</a:t>
            </a:r>
          </a:p>
          <a:p>
            <a:pPr lvl="0"/>
            <a:r>
              <a:rPr lang="en-US" dirty="0"/>
              <a:t>Teaching</a:t>
            </a:r>
          </a:p>
          <a:p>
            <a:pPr lvl="0"/>
            <a:r>
              <a:rPr lang="en-US" dirty="0"/>
              <a:t>Preaching</a:t>
            </a:r>
          </a:p>
          <a:p>
            <a:pPr lvl="0"/>
            <a:r>
              <a:rPr lang="en-US" dirty="0"/>
              <a:t>Politics: federal, state, local</a:t>
            </a:r>
          </a:p>
          <a:p>
            <a:pPr lvl="0"/>
            <a:r>
              <a:rPr lang="en-US" dirty="0"/>
              <a:t>Etc.</a:t>
            </a:r>
          </a:p>
          <a:p>
            <a:endParaRPr lang="en-US" dirty="0"/>
          </a:p>
        </p:txBody>
      </p:sp>
      <p:sp>
        <p:nvSpPr>
          <p:cNvPr id="4" name="Date Placeholder 3">
            <a:extLst>
              <a:ext uri="{FF2B5EF4-FFF2-40B4-BE49-F238E27FC236}">
                <a16:creationId xmlns:a16="http://schemas.microsoft.com/office/drawing/2014/main" id="{87FE3EC4-D022-40C3-BC1F-834ED7496AF2}"/>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FED22EDD-956A-4D54-94A8-BF7E1F524C1E}"/>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E37BDECA-9519-4AD3-B64C-275A4052FC27}"/>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4034455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085B2-1479-44D8-A208-FE0B072DB2B1}"/>
              </a:ext>
            </a:extLst>
          </p:cNvPr>
          <p:cNvSpPr>
            <a:spLocks noGrp="1"/>
          </p:cNvSpPr>
          <p:nvPr>
            <p:ph type="title"/>
          </p:nvPr>
        </p:nvSpPr>
        <p:spPr>
          <a:xfrm>
            <a:off x="2410691" y="624110"/>
            <a:ext cx="9093921" cy="1280890"/>
          </a:xfrm>
        </p:spPr>
        <p:txBody>
          <a:bodyPr>
            <a:noAutofit/>
          </a:bodyPr>
          <a:lstStyle/>
          <a:p>
            <a:r>
              <a:rPr lang="en-US" sz="4000" dirty="0"/>
              <a:t>Integrating renewables into the grid</a:t>
            </a:r>
          </a:p>
        </p:txBody>
      </p:sp>
      <p:sp>
        <p:nvSpPr>
          <p:cNvPr id="3" name="Content Placeholder 2">
            <a:extLst>
              <a:ext uri="{FF2B5EF4-FFF2-40B4-BE49-F238E27FC236}">
                <a16:creationId xmlns:a16="http://schemas.microsoft.com/office/drawing/2014/main" id="{67D00979-08D3-416F-98F9-2D05CA5F3299}"/>
              </a:ext>
            </a:extLst>
          </p:cNvPr>
          <p:cNvSpPr>
            <a:spLocks noGrp="1"/>
          </p:cNvSpPr>
          <p:nvPr>
            <p:ph idx="1"/>
          </p:nvPr>
        </p:nvSpPr>
        <p:spPr/>
        <p:txBody>
          <a:bodyPr/>
          <a:lstStyle/>
          <a:p>
            <a:r>
              <a:rPr lang="en-US" sz="3600" dirty="0"/>
              <a:t>What?</a:t>
            </a:r>
          </a:p>
          <a:p>
            <a:r>
              <a:rPr lang="en-US" sz="3600" dirty="0"/>
              <a:t>Why?</a:t>
            </a:r>
          </a:p>
          <a:p>
            <a:r>
              <a:rPr lang="en-US" sz="3600" dirty="0"/>
              <a:t>How?</a:t>
            </a:r>
          </a:p>
          <a:p>
            <a:endParaRPr lang="en-US" dirty="0"/>
          </a:p>
        </p:txBody>
      </p:sp>
      <p:sp>
        <p:nvSpPr>
          <p:cNvPr id="4" name="Date Placeholder 3">
            <a:extLst>
              <a:ext uri="{FF2B5EF4-FFF2-40B4-BE49-F238E27FC236}">
                <a16:creationId xmlns:a16="http://schemas.microsoft.com/office/drawing/2014/main" id="{7E5A7CE6-FF13-45B0-80BC-0453E393EFAC}"/>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255E64EC-4E1B-4C71-96A0-D5B5F3216E16}"/>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685C382A-DBEF-45D0-8011-76137DCF631A}"/>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726994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56441-083F-4E8C-837A-9F97ED9B6472}"/>
              </a:ext>
            </a:extLst>
          </p:cNvPr>
          <p:cNvSpPr>
            <a:spLocks noGrp="1"/>
          </p:cNvSpPr>
          <p:nvPr>
            <p:ph type="title"/>
          </p:nvPr>
        </p:nvSpPr>
        <p:spPr/>
        <p:txBody>
          <a:bodyPr/>
          <a:lstStyle/>
          <a:p>
            <a:r>
              <a:rPr lang="en-US" dirty="0"/>
              <a:t>Utility infrastructure</a:t>
            </a:r>
          </a:p>
        </p:txBody>
      </p:sp>
      <p:sp>
        <p:nvSpPr>
          <p:cNvPr id="4" name="Date Placeholder 3">
            <a:extLst>
              <a:ext uri="{FF2B5EF4-FFF2-40B4-BE49-F238E27FC236}">
                <a16:creationId xmlns:a16="http://schemas.microsoft.com/office/drawing/2014/main" id="{07D4CEC1-2987-4897-9D18-5FCC072E7B4C}"/>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8B67DB57-239D-4472-947B-1A755E5000FE}"/>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10EF3A8C-CA0B-4400-B92F-0549406E48F0}"/>
              </a:ext>
            </a:extLst>
          </p:cNvPr>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7" name="Picture 4">
            <a:extLst>
              <a:ext uri="{FF2B5EF4-FFF2-40B4-BE49-F238E27FC236}">
                <a16:creationId xmlns:a16="http://schemas.microsoft.com/office/drawing/2014/main" id="{9B289848-0223-4690-9C83-1A0FF289CACE}"/>
              </a:ext>
            </a:extLst>
          </p:cNvPr>
          <p:cNvPicPr>
            <a:picLocks noGrp="1" noChangeAspect="1" noChangeArrowheads="1"/>
          </p:cNvPicPr>
          <p:nvPr>
            <p:ph idx="1"/>
            <p:custDataLst>
              <p:tags r:id="rId1"/>
            </p:custDataLst>
          </p:nvPr>
        </p:nvPicPr>
        <p:blipFill>
          <a:blip r:embed="rId14">
            <a:extLst>
              <a:ext uri="{28A0092B-C50C-407E-A947-70E740481C1C}">
                <a14:useLocalDpi xmlns:a14="http://schemas.microsoft.com/office/drawing/2010/main" val="0"/>
              </a:ext>
            </a:extLst>
          </a:blip>
          <a:srcRect/>
          <a:stretch>
            <a:fillRect/>
          </a:stretch>
        </p:blipFill>
        <p:spPr bwMode="auto">
          <a:xfrm>
            <a:off x="2228241" y="2517408"/>
            <a:ext cx="8180118" cy="223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110">
            <a:extLst>
              <a:ext uri="{FF2B5EF4-FFF2-40B4-BE49-F238E27FC236}">
                <a16:creationId xmlns:a16="http://schemas.microsoft.com/office/drawing/2014/main" id="{EA7D3C54-33C9-4C51-A196-65B19D9927BC}"/>
              </a:ext>
            </a:extLst>
          </p:cNvPr>
          <p:cNvGrpSpPr>
            <a:grpSpLocks/>
          </p:cNvGrpSpPr>
          <p:nvPr/>
        </p:nvGrpSpPr>
        <p:grpSpPr bwMode="auto">
          <a:xfrm>
            <a:off x="2395056" y="3543328"/>
            <a:ext cx="4181475" cy="2751138"/>
            <a:chOff x="141" y="2295"/>
            <a:chExt cx="2634" cy="1733"/>
          </a:xfrm>
        </p:grpSpPr>
        <p:pic>
          <p:nvPicPr>
            <p:cNvPr id="9" name="Picture 12">
              <a:extLst>
                <a:ext uri="{FF2B5EF4-FFF2-40B4-BE49-F238E27FC236}">
                  <a16:creationId xmlns:a16="http://schemas.microsoft.com/office/drawing/2014/main" id="{49D3C12D-DCC9-4820-9F78-05AA79736B45}"/>
                </a:ext>
              </a:extLst>
            </p:cNvPr>
            <p:cNvPicPr>
              <a:picLocks noChangeAspect="1" noChangeArrowheads="1"/>
            </p:cNvPicPr>
            <p:nvPr>
              <p:custDataLst>
                <p:tags r:id="rId11"/>
              </p:custDataLst>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1" y="2802"/>
              <a:ext cx="1690" cy="1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50">
              <a:extLst>
                <a:ext uri="{FF2B5EF4-FFF2-40B4-BE49-F238E27FC236}">
                  <a16:creationId xmlns:a16="http://schemas.microsoft.com/office/drawing/2014/main" id="{B3B36450-FD07-4738-A3D9-B81A5D520C5D}"/>
                </a:ext>
              </a:extLst>
            </p:cNvPr>
            <p:cNvGrpSpPr>
              <a:grpSpLocks/>
            </p:cNvGrpSpPr>
            <p:nvPr>
              <p:custDataLst>
                <p:tags r:id="rId12"/>
              </p:custDataLst>
            </p:nvPr>
          </p:nvGrpSpPr>
          <p:grpSpPr bwMode="auto">
            <a:xfrm>
              <a:off x="402" y="2295"/>
              <a:ext cx="2373" cy="1651"/>
              <a:chOff x="376" y="1416"/>
              <a:chExt cx="2326" cy="1618"/>
            </a:xfrm>
          </p:grpSpPr>
          <p:sp>
            <p:nvSpPr>
              <p:cNvPr id="11" name="Freeform 51">
                <a:extLst>
                  <a:ext uri="{FF2B5EF4-FFF2-40B4-BE49-F238E27FC236}">
                    <a16:creationId xmlns:a16="http://schemas.microsoft.com/office/drawing/2014/main" id="{6F1D3786-F983-42A3-A917-1B93B5B347F3}"/>
                  </a:ext>
                </a:extLst>
              </p:cNvPr>
              <p:cNvSpPr>
                <a:spLocks/>
              </p:cNvSpPr>
              <p:nvPr/>
            </p:nvSpPr>
            <p:spPr bwMode="auto">
              <a:xfrm>
                <a:off x="495" y="1630"/>
                <a:ext cx="1499" cy="969"/>
              </a:xfrm>
              <a:custGeom>
                <a:avLst/>
                <a:gdLst>
                  <a:gd name="T0" fmla="*/ 0 w 2230"/>
                  <a:gd name="T1" fmla="*/ 0 h 2533"/>
                  <a:gd name="T2" fmla="*/ 1 w 2230"/>
                  <a:gd name="T3" fmla="*/ 0 h 2533"/>
                  <a:gd name="T4" fmla="*/ 1 w 2230"/>
                  <a:gd name="T5" fmla="*/ 0 h 2533"/>
                  <a:gd name="T6" fmla="*/ 0 60000 65536"/>
                  <a:gd name="T7" fmla="*/ 0 60000 65536"/>
                  <a:gd name="T8" fmla="*/ 0 60000 65536"/>
                </a:gdLst>
                <a:ahLst/>
                <a:cxnLst>
                  <a:cxn ang="T6">
                    <a:pos x="T0" y="T1"/>
                  </a:cxn>
                  <a:cxn ang="T7">
                    <a:pos x="T2" y="T3"/>
                  </a:cxn>
                  <a:cxn ang="T8">
                    <a:pos x="T4" y="T5"/>
                  </a:cxn>
                </a:cxnLst>
                <a:rect l="0" t="0" r="r" b="b"/>
                <a:pathLst>
                  <a:path w="2230" h="2533">
                    <a:moveTo>
                      <a:pt x="0" y="2533"/>
                    </a:moveTo>
                    <a:cubicBezTo>
                      <a:pt x="567" y="2264"/>
                      <a:pt x="1134" y="1995"/>
                      <a:pt x="1506" y="1573"/>
                    </a:cubicBezTo>
                    <a:cubicBezTo>
                      <a:pt x="1878" y="1151"/>
                      <a:pt x="2112" y="256"/>
                      <a:pt x="2230" y="0"/>
                    </a:cubicBezTo>
                  </a:path>
                </a:pathLst>
              </a:custGeom>
              <a:noFill/>
              <a:ln w="1905" cap="flat" cmpd="sng">
                <a:solidFill>
                  <a:srgbClr val="96969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anose="020F0502020204030204" pitchFamily="34" charset="0"/>
                </a:endParaRPr>
              </a:p>
            </p:txBody>
          </p:sp>
          <p:sp>
            <p:nvSpPr>
              <p:cNvPr id="12" name="Freeform 52">
                <a:extLst>
                  <a:ext uri="{FF2B5EF4-FFF2-40B4-BE49-F238E27FC236}">
                    <a16:creationId xmlns:a16="http://schemas.microsoft.com/office/drawing/2014/main" id="{BFEA258A-BD27-49D4-9F2B-CD28B958EFA6}"/>
                  </a:ext>
                </a:extLst>
              </p:cNvPr>
              <p:cNvSpPr>
                <a:spLocks/>
              </p:cNvSpPr>
              <p:nvPr/>
            </p:nvSpPr>
            <p:spPr bwMode="auto">
              <a:xfrm>
                <a:off x="716" y="1659"/>
                <a:ext cx="1381" cy="910"/>
              </a:xfrm>
              <a:custGeom>
                <a:avLst/>
                <a:gdLst>
                  <a:gd name="T0" fmla="*/ 0 w 2230"/>
                  <a:gd name="T1" fmla="*/ 0 h 2533"/>
                  <a:gd name="T2" fmla="*/ 1 w 2230"/>
                  <a:gd name="T3" fmla="*/ 0 h 2533"/>
                  <a:gd name="T4" fmla="*/ 1 w 2230"/>
                  <a:gd name="T5" fmla="*/ 0 h 2533"/>
                  <a:gd name="T6" fmla="*/ 0 60000 65536"/>
                  <a:gd name="T7" fmla="*/ 0 60000 65536"/>
                  <a:gd name="T8" fmla="*/ 0 60000 65536"/>
                </a:gdLst>
                <a:ahLst/>
                <a:cxnLst>
                  <a:cxn ang="T6">
                    <a:pos x="T0" y="T1"/>
                  </a:cxn>
                  <a:cxn ang="T7">
                    <a:pos x="T2" y="T3"/>
                  </a:cxn>
                  <a:cxn ang="T8">
                    <a:pos x="T4" y="T5"/>
                  </a:cxn>
                </a:cxnLst>
                <a:rect l="0" t="0" r="r" b="b"/>
                <a:pathLst>
                  <a:path w="2230" h="2533">
                    <a:moveTo>
                      <a:pt x="0" y="2533"/>
                    </a:moveTo>
                    <a:cubicBezTo>
                      <a:pt x="567" y="2264"/>
                      <a:pt x="1134" y="1995"/>
                      <a:pt x="1506" y="1573"/>
                    </a:cubicBezTo>
                    <a:cubicBezTo>
                      <a:pt x="1878" y="1151"/>
                      <a:pt x="2112" y="256"/>
                      <a:pt x="2230" y="0"/>
                    </a:cubicBezTo>
                  </a:path>
                </a:pathLst>
              </a:custGeom>
              <a:noFill/>
              <a:ln w="1905" cap="flat" cmpd="sng">
                <a:solidFill>
                  <a:srgbClr val="96969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anose="020F0502020204030204" pitchFamily="34" charset="0"/>
                </a:endParaRPr>
              </a:p>
            </p:txBody>
          </p:sp>
          <p:sp>
            <p:nvSpPr>
              <p:cNvPr id="13" name="Freeform 53">
                <a:extLst>
                  <a:ext uri="{FF2B5EF4-FFF2-40B4-BE49-F238E27FC236}">
                    <a16:creationId xmlns:a16="http://schemas.microsoft.com/office/drawing/2014/main" id="{2506289A-A68A-4C45-9B90-0550D996D4E7}"/>
                  </a:ext>
                </a:extLst>
              </p:cNvPr>
              <p:cNvSpPr>
                <a:spLocks/>
              </p:cNvSpPr>
              <p:nvPr/>
            </p:nvSpPr>
            <p:spPr bwMode="auto">
              <a:xfrm>
                <a:off x="376" y="1416"/>
                <a:ext cx="1625" cy="1094"/>
              </a:xfrm>
              <a:custGeom>
                <a:avLst/>
                <a:gdLst>
                  <a:gd name="T0" fmla="*/ 0 w 2230"/>
                  <a:gd name="T1" fmla="*/ 0 h 2533"/>
                  <a:gd name="T2" fmla="*/ 1 w 2230"/>
                  <a:gd name="T3" fmla="*/ 0 h 2533"/>
                  <a:gd name="T4" fmla="*/ 1 w 2230"/>
                  <a:gd name="T5" fmla="*/ 0 h 2533"/>
                  <a:gd name="T6" fmla="*/ 0 60000 65536"/>
                  <a:gd name="T7" fmla="*/ 0 60000 65536"/>
                  <a:gd name="T8" fmla="*/ 0 60000 65536"/>
                </a:gdLst>
                <a:ahLst/>
                <a:cxnLst>
                  <a:cxn ang="T6">
                    <a:pos x="T0" y="T1"/>
                  </a:cxn>
                  <a:cxn ang="T7">
                    <a:pos x="T2" y="T3"/>
                  </a:cxn>
                  <a:cxn ang="T8">
                    <a:pos x="T4" y="T5"/>
                  </a:cxn>
                </a:cxnLst>
                <a:rect l="0" t="0" r="r" b="b"/>
                <a:pathLst>
                  <a:path w="2230" h="2533">
                    <a:moveTo>
                      <a:pt x="0" y="2533"/>
                    </a:moveTo>
                    <a:cubicBezTo>
                      <a:pt x="567" y="2264"/>
                      <a:pt x="1134" y="1995"/>
                      <a:pt x="1506" y="1573"/>
                    </a:cubicBezTo>
                    <a:cubicBezTo>
                      <a:pt x="1878" y="1151"/>
                      <a:pt x="2112" y="256"/>
                      <a:pt x="2230" y="0"/>
                    </a:cubicBezTo>
                  </a:path>
                </a:pathLst>
              </a:custGeom>
              <a:noFill/>
              <a:ln w="1905" cap="flat" cmpd="sng">
                <a:solidFill>
                  <a:srgbClr val="96969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anose="020F0502020204030204" pitchFamily="34" charset="0"/>
                </a:endParaRPr>
              </a:p>
            </p:txBody>
          </p:sp>
          <p:sp>
            <p:nvSpPr>
              <p:cNvPr id="14" name="Freeform 54">
                <a:extLst>
                  <a:ext uri="{FF2B5EF4-FFF2-40B4-BE49-F238E27FC236}">
                    <a16:creationId xmlns:a16="http://schemas.microsoft.com/office/drawing/2014/main" id="{8419ADBA-8ECF-4891-A894-20A8AADAE3CE}"/>
                  </a:ext>
                </a:extLst>
              </p:cNvPr>
              <p:cNvSpPr>
                <a:spLocks/>
              </p:cNvSpPr>
              <p:nvPr/>
            </p:nvSpPr>
            <p:spPr bwMode="auto">
              <a:xfrm>
                <a:off x="1498" y="1629"/>
                <a:ext cx="606" cy="1235"/>
              </a:xfrm>
              <a:custGeom>
                <a:avLst/>
                <a:gdLst>
                  <a:gd name="T0" fmla="*/ 0 w 2230"/>
                  <a:gd name="T1" fmla="*/ 0 h 2533"/>
                  <a:gd name="T2" fmla="*/ 0 w 2230"/>
                  <a:gd name="T3" fmla="*/ 0 h 2533"/>
                  <a:gd name="T4" fmla="*/ 0 w 2230"/>
                  <a:gd name="T5" fmla="*/ 0 h 2533"/>
                  <a:gd name="T6" fmla="*/ 0 60000 65536"/>
                  <a:gd name="T7" fmla="*/ 0 60000 65536"/>
                  <a:gd name="T8" fmla="*/ 0 60000 65536"/>
                </a:gdLst>
                <a:ahLst/>
                <a:cxnLst>
                  <a:cxn ang="T6">
                    <a:pos x="T0" y="T1"/>
                  </a:cxn>
                  <a:cxn ang="T7">
                    <a:pos x="T2" y="T3"/>
                  </a:cxn>
                  <a:cxn ang="T8">
                    <a:pos x="T4" y="T5"/>
                  </a:cxn>
                </a:cxnLst>
                <a:rect l="0" t="0" r="r" b="b"/>
                <a:pathLst>
                  <a:path w="2230" h="2533">
                    <a:moveTo>
                      <a:pt x="0" y="2533"/>
                    </a:moveTo>
                    <a:cubicBezTo>
                      <a:pt x="567" y="2264"/>
                      <a:pt x="1134" y="1995"/>
                      <a:pt x="1506" y="1573"/>
                    </a:cubicBezTo>
                    <a:cubicBezTo>
                      <a:pt x="1878" y="1151"/>
                      <a:pt x="2112" y="256"/>
                      <a:pt x="2230" y="0"/>
                    </a:cubicBezTo>
                  </a:path>
                </a:pathLst>
              </a:custGeom>
              <a:noFill/>
              <a:ln w="1905" cap="flat" cmpd="sng">
                <a:solidFill>
                  <a:srgbClr val="96969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anose="020F0502020204030204" pitchFamily="34" charset="0"/>
                </a:endParaRPr>
              </a:p>
            </p:txBody>
          </p:sp>
          <p:sp>
            <p:nvSpPr>
              <p:cNvPr id="15" name="Freeform 55">
                <a:extLst>
                  <a:ext uri="{FF2B5EF4-FFF2-40B4-BE49-F238E27FC236}">
                    <a16:creationId xmlns:a16="http://schemas.microsoft.com/office/drawing/2014/main" id="{3185B47E-C19C-41E7-A8BC-5F0035F65828}"/>
                  </a:ext>
                </a:extLst>
              </p:cNvPr>
              <p:cNvSpPr>
                <a:spLocks/>
              </p:cNvSpPr>
              <p:nvPr/>
            </p:nvSpPr>
            <p:spPr bwMode="auto">
              <a:xfrm>
                <a:off x="1255" y="1556"/>
                <a:ext cx="731" cy="1478"/>
              </a:xfrm>
              <a:custGeom>
                <a:avLst/>
                <a:gdLst>
                  <a:gd name="T0" fmla="*/ 0 w 2230"/>
                  <a:gd name="T1" fmla="*/ 1 h 2533"/>
                  <a:gd name="T2" fmla="*/ 0 w 2230"/>
                  <a:gd name="T3" fmla="*/ 1 h 2533"/>
                  <a:gd name="T4" fmla="*/ 0 w 2230"/>
                  <a:gd name="T5" fmla="*/ 0 h 2533"/>
                  <a:gd name="T6" fmla="*/ 0 60000 65536"/>
                  <a:gd name="T7" fmla="*/ 0 60000 65536"/>
                  <a:gd name="T8" fmla="*/ 0 60000 65536"/>
                </a:gdLst>
                <a:ahLst/>
                <a:cxnLst>
                  <a:cxn ang="T6">
                    <a:pos x="T0" y="T1"/>
                  </a:cxn>
                  <a:cxn ang="T7">
                    <a:pos x="T2" y="T3"/>
                  </a:cxn>
                  <a:cxn ang="T8">
                    <a:pos x="T4" y="T5"/>
                  </a:cxn>
                </a:cxnLst>
                <a:rect l="0" t="0" r="r" b="b"/>
                <a:pathLst>
                  <a:path w="2230" h="2533">
                    <a:moveTo>
                      <a:pt x="0" y="2533"/>
                    </a:moveTo>
                    <a:cubicBezTo>
                      <a:pt x="567" y="2264"/>
                      <a:pt x="1134" y="1995"/>
                      <a:pt x="1506" y="1573"/>
                    </a:cubicBezTo>
                    <a:cubicBezTo>
                      <a:pt x="1878" y="1151"/>
                      <a:pt x="2112" y="256"/>
                      <a:pt x="2230" y="0"/>
                    </a:cubicBezTo>
                  </a:path>
                </a:pathLst>
              </a:custGeom>
              <a:noFill/>
              <a:ln w="1905" cap="flat" cmpd="sng">
                <a:solidFill>
                  <a:srgbClr val="96969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anose="020F0502020204030204" pitchFamily="34" charset="0"/>
                </a:endParaRPr>
              </a:p>
            </p:txBody>
          </p:sp>
          <p:sp>
            <p:nvSpPr>
              <p:cNvPr id="16" name="Freeform 56">
                <a:extLst>
                  <a:ext uri="{FF2B5EF4-FFF2-40B4-BE49-F238E27FC236}">
                    <a16:creationId xmlns:a16="http://schemas.microsoft.com/office/drawing/2014/main" id="{8E675F65-0459-4DDF-91D5-CE39768D1DF9}"/>
                  </a:ext>
                </a:extLst>
              </p:cNvPr>
              <p:cNvSpPr>
                <a:spLocks/>
              </p:cNvSpPr>
              <p:nvPr/>
            </p:nvSpPr>
            <p:spPr bwMode="auto">
              <a:xfrm>
                <a:off x="1211" y="1556"/>
                <a:ext cx="1329" cy="1168"/>
              </a:xfrm>
              <a:custGeom>
                <a:avLst/>
                <a:gdLst>
                  <a:gd name="T0" fmla="*/ 0 w 2230"/>
                  <a:gd name="T1" fmla="*/ 0 h 2533"/>
                  <a:gd name="T2" fmla="*/ 1 w 2230"/>
                  <a:gd name="T3" fmla="*/ 0 h 2533"/>
                  <a:gd name="T4" fmla="*/ 1 w 2230"/>
                  <a:gd name="T5" fmla="*/ 0 h 2533"/>
                  <a:gd name="T6" fmla="*/ 0 60000 65536"/>
                  <a:gd name="T7" fmla="*/ 0 60000 65536"/>
                  <a:gd name="T8" fmla="*/ 0 60000 65536"/>
                </a:gdLst>
                <a:ahLst/>
                <a:cxnLst>
                  <a:cxn ang="T6">
                    <a:pos x="T0" y="T1"/>
                  </a:cxn>
                  <a:cxn ang="T7">
                    <a:pos x="T2" y="T3"/>
                  </a:cxn>
                  <a:cxn ang="T8">
                    <a:pos x="T4" y="T5"/>
                  </a:cxn>
                </a:cxnLst>
                <a:rect l="0" t="0" r="r" b="b"/>
                <a:pathLst>
                  <a:path w="2230" h="2533">
                    <a:moveTo>
                      <a:pt x="0" y="2533"/>
                    </a:moveTo>
                    <a:cubicBezTo>
                      <a:pt x="567" y="2264"/>
                      <a:pt x="1134" y="1995"/>
                      <a:pt x="1506" y="1573"/>
                    </a:cubicBezTo>
                    <a:cubicBezTo>
                      <a:pt x="1878" y="1151"/>
                      <a:pt x="2112" y="256"/>
                      <a:pt x="2230" y="0"/>
                    </a:cubicBezTo>
                  </a:path>
                </a:pathLst>
              </a:custGeom>
              <a:noFill/>
              <a:ln w="1905" cap="flat" cmpd="sng">
                <a:solidFill>
                  <a:srgbClr val="96969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anose="020F0502020204030204" pitchFamily="34" charset="0"/>
                </a:endParaRPr>
              </a:p>
            </p:txBody>
          </p:sp>
          <p:sp>
            <p:nvSpPr>
              <p:cNvPr id="17" name="Freeform 57">
                <a:extLst>
                  <a:ext uri="{FF2B5EF4-FFF2-40B4-BE49-F238E27FC236}">
                    <a16:creationId xmlns:a16="http://schemas.microsoft.com/office/drawing/2014/main" id="{14A57B96-3F95-40A6-993C-C911891C8C7A}"/>
                  </a:ext>
                </a:extLst>
              </p:cNvPr>
              <p:cNvSpPr>
                <a:spLocks/>
              </p:cNvSpPr>
              <p:nvPr/>
            </p:nvSpPr>
            <p:spPr bwMode="auto">
              <a:xfrm>
                <a:off x="1004" y="1518"/>
                <a:ext cx="1698" cy="1316"/>
              </a:xfrm>
              <a:custGeom>
                <a:avLst/>
                <a:gdLst>
                  <a:gd name="T0" fmla="*/ 0 w 2230"/>
                  <a:gd name="T1" fmla="*/ 1 h 2533"/>
                  <a:gd name="T2" fmla="*/ 2 w 2230"/>
                  <a:gd name="T3" fmla="*/ 1 h 2533"/>
                  <a:gd name="T4" fmla="*/ 2 w 2230"/>
                  <a:gd name="T5" fmla="*/ 0 h 2533"/>
                  <a:gd name="T6" fmla="*/ 0 60000 65536"/>
                  <a:gd name="T7" fmla="*/ 0 60000 65536"/>
                  <a:gd name="T8" fmla="*/ 0 60000 65536"/>
                </a:gdLst>
                <a:ahLst/>
                <a:cxnLst>
                  <a:cxn ang="T6">
                    <a:pos x="T0" y="T1"/>
                  </a:cxn>
                  <a:cxn ang="T7">
                    <a:pos x="T2" y="T3"/>
                  </a:cxn>
                  <a:cxn ang="T8">
                    <a:pos x="T4" y="T5"/>
                  </a:cxn>
                </a:cxnLst>
                <a:rect l="0" t="0" r="r" b="b"/>
                <a:pathLst>
                  <a:path w="2230" h="2533">
                    <a:moveTo>
                      <a:pt x="0" y="2533"/>
                    </a:moveTo>
                    <a:cubicBezTo>
                      <a:pt x="567" y="2264"/>
                      <a:pt x="1134" y="1995"/>
                      <a:pt x="1506" y="1573"/>
                    </a:cubicBezTo>
                    <a:cubicBezTo>
                      <a:pt x="1878" y="1151"/>
                      <a:pt x="2112" y="256"/>
                      <a:pt x="2230" y="0"/>
                    </a:cubicBezTo>
                  </a:path>
                </a:pathLst>
              </a:custGeom>
              <a:noFill/>
              <a:ln w="1905" cap="flat" cmpd="sng">
                <a:solidFill>
                  <a:srgbClr val="96969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Calibri" panose="020F0502020204030204" pitchFamily="34" charset="0"/>
                </a:endParaRPr>
              </a:p>
            </p:txBody>
          </p:sp>
        </p:grpSp>
      </p:grpSp>
      <p:grpSp>
        <p:nvGrpSpPr>
          <p:cNvPr id="19" name="Group 109">
            <a:extLst>
              <a:ext uri="{FF2B5EF4-FFF2-40B4-BE49-F238E27FC236}">
                <a16:creationId xmlns:a16="http://schemas.microsoft.com/office/drawing/2014/main" id="{C8801BA5-B1B8-4C0B-9EFA-30145DDA6B84}"/>
              </a:ext>
            </a:extLst>
          </p:cNvPr>
          <p:cNvGrpSpPr>
            <a:grpSpLocks/>
          </p:cNvGrpSpPr>
          <p:nvPr/>
        </p:nvGrpSpPr>
        <p:grpSpPr bwMode="auto">
          <a:xfrm>
            <a:off x="4865596" y="1561712"/>
            <a:ext cx="5561730" cy="1143024"/>
            <a:chOff x="2761" y="1551"/>
            <a:chExt cx="2925" cy="804"/>
          </a:xfrm>
        </p:grpSpPr>
        <p:grpSp>
          <p:nvGrpSpPr>
            <p:cNvPr id="20" name="Group 101">
              <a:extLst>
                <a:ext uri="{FF2B5EF4-FFF2-40B4-BE49-F238E27FC236}">
                  <a16:creationId xmlns:a16="http://schemas.microsoft.com/office/drawing/2014/main" id="{CA42E245-BD7C-4789-84F0-D949A62AF445}"/>
                </a:ext>
              </a:extLst>
            </p:cNvPr>
            <p:cNvGrpSpPr>
              <a:grpSpLocks/>
            </p:cNvGrpSpPr>
            <p:nvPr/>
          </p:nvGrpSpPr>
          <p:grpSpPr bwMode="auto">
            <a:xfrm>
              <a:off x="2761" y="1551"/>
              <a:ext cx="1110" cy="804"/>
              <a:chOff x="2761" y="1551"/>
              <a:chExt cx="1110" cy="804"/>
            </a:xfrm>
          </p:grpSpPr>
          <p:pic>
            <p:nvPicPr>
              <p:cNvPr id="26" name="Picture 16">
                <a:extLst>
                  <a:ext uri="{FF2B5EF4-FFF2-40B4-BE49-F238E27FC236}">
                    <a16:creationId xmlns:a16="http://schemas.microsoft.com/office/drawing/2014/main" id="{A33B7EF4-A170-4ECE-A4A3-E127090B778B}"/>
                  </a:ext>
                </a:extLst>
              </p:cNvPr>
              <p:cNvPicPr>
                <a:picLocks noChangeAspect="1" noChangeArrowheads="1"/>
              </p:cNvPicPr>
              <p:nvPr>
                <p:custDataLst>
                  <p:tags r:id="rId9"/>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3078" y="1713"/>
                <a:ext cx="447" cy="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17">
                <a:extLst>
                  <a:ext uri="{FF2B5EF4-FFF2-40B4-BE49-F238E27FC236}">
                    <a16:creationId xmlns:a16="http://schemas.microsoft.com/office/drawing/2014/main" id="{3F4DF1BD-6EB0-4B13-9E60-0345388CA500}"/>
                  </a:ext>
                </a:extLst>
              </p:cNvPr>
              <p:cNvSpPr>
                <a:spLocks noChangeArrowheads="1"/>
              </p:cNvSpPr>
              <p:nvPr>
                <p:custDataLst>
                  <p:tags r:id="rId10"/>
                </p:custDataLst>
              </p:nvPr>
            </p:nvSpPr>
            <p:spPr bwMode="auto">
              <a:xfrm>
                <a:off x="2761" y="1551"/>
                <a:ext cx="1110" cy="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912813">
                  <a:defRPr b="1">
                    <a:solidFill>
                      <a:schemeClr val="tx1"/>
                    </a:solidFill>
                    <a:latin typeface="Times New Roman" pitchFamily="18" charset="0"/>
                    <a:ea typeface="ヒラギノ角ゴ Pro W3" pitchFamily="-65" charset="-128"/>
                  </a:defRPr>
                </a:lvl1pPr>
                <a:lvl2pPr marL="742950" indent="-285750" defTabSz="912813">
                  <a:defRPr b="1">
                    <a:solidFill>
                      <a:schemeClr val="tx1"/>
                    </a:solidFill>
                    <a:latin typeface="Times New Roman" pitchFamily="18" charset="0"/>
                    <a:ea typeface="ヒラギノ角ゴ Pro W3" pitchFamily="-65" charset="-128"/>
                  </a:defRPr>
                </a:lvl2pPr>
                <a:lvl3pPr marL="1143000" indent="-228600" defTabSz="912813">
                  <a:defRPr b="1">
                    <a:solidFill>
                      <a:schemeClr val="tx1"/>
                    </a:solidFill>
                    <a:latin typeface="Times New Roman" pitchFamily="18" charset="0"/>
                    <a:ea typeface="ヒラギノ角ゴ Pro W3" pitchFamily="-65" charset="-128"/>
                  </a:defRPr>
                </a:lvl3pPr>
                <a:lvl4pPr marL="1600200" indent="-228600" defTabSz="912813">
                  <a:defRPr b="1">
                    <a:solidFill>
                      <a:schemeClr val="tx1"/>
                    </a:solidFill>
                    <a:latin typeface="Times New Roman" pitchFamily="18" charset="0"/>
                    <a:ea typeface="ヒラギノ角ゴ Pro W3" pitchFamily="-65" charset="-128"/>
                  </a:defRPr>
                </a:lvl4pPr>
                <a:lvl5pPr marL="2057400" indent="-228600" defTabSz="912813">
                  <a:defRPr b="1">
                    <a:solidFill>
                      <a:schemeClr val="tx1"/>
                    </a:solidFill>
                    <a:latin typeface="Times New Roman" pitchFamily="18" charset="0"/>
                    <a:ea typeface="ヒラギノ角ゴ Pro W3" pitchFamily="-65" charset="-128"/>
                  </a:defRPr>
                </a:lvl5pPr>
                <a:lvl6pPr marL="25146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6pPr>
                <a:lvl7pPr marL="29718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7pPr>
                <a:lvl8pPr marL="34290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8pPr>
                <a:lvl9pPr marL="38862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9pPr>
              </a:lstStyle>
              <a:p>
                <a:pPr algn="ctr">
                  <a:lnSpc>
                    <a:spcPct val="90000"/>
                  </a:lnSpc>
                  <a:spcBef>
                    <a:spcPct val="20000"/>
                  </a:spcBef>
                  <a:buClr>
                    <a:srgbClr val="FCA311"/>
                  </a:buClr>
                  <a:buSzPct val="90000"/>
                </a:pPr>
                <a:r>
                  <a:rPr lang="en-US" altLang="zh-CN" sz="1800" dirty="0">
                    <a:solidFill>
                      <a:srgbClr val="006585"/>
                    </a:solidFill>
                    <a:latin typeface="Calibri" panose="020F0502020204030204" pitchFamily="34" charset="0"/>
                    <a:ea typeface="SimSun" pitchFamily="2" charset="-122"/>
                    <a:cs typeface="Arial" panose="020B0604020202020204" pitchFamily="34" charset="0"/>
                  </a:rPr>
                  <a:t>Utility-Scale Storage</a:t>
                </a:r>
              </a:p>
            </p:txBody>
          </p:sp>
        </p:grpSp>
        <p:grpSp>
          <p:nvGrpSpPr>
            <p:cNvPr id="21" name="Group 108">
              <a:extLst>
                <a:ext uri="{FF2B5EF4-FFF2-40B4-BE49-F238E27FC236}">
                  <a16:creationId xmlns:a16="http://schemas.microsoft.com/office/drawing/2014/main" id="{F168E1BE-1C31-4ED9-8045-C5BB4195AA42}"/>
                </a:ext>
              </a:extLst>
            </p:cNvPr>
            <p:cNvGrpSpPr>
              <a:grpSpLocks/>
            </p:cNvGrpSpPr>
            <p:nvPr/>
          </p:nvGrpSpPr>
          <p:grpSpPr bwMode="auto">
            <a:xfrm>
              <a:off x="4391" y="1805"/>
              <a:ext cx="1295" cy="531"/>
              <a:chOff x="4391" y="1805"/>
              <a:chExt cx="1295" cy="531"/>
            </a:xfrm>
          </p:grpSpPr>
          <p:pic>
            <p:nvPicPr>
              <p:cNvPr id="22" name="Picture 104">
                <a:extLst>
                  <a:ext uri="{FF2B5EF4-FFF2-40B4-BE49-F238E27FC236}">
                    <a16:creationId xmlns:a16="http://schemas.microsoft.com/office/drawing/2014/main" id="{07C32012-A97A-4B42-93B8-484481670362}"/>
                  </a:ext>
                </a:extLst>
              </p:cNvPr>
              <p:cNvPicPr>
                <a:picLocks noChangeAspect="1" noChangeArrowheads="1"/>
              </p:cNvPicPr>
              <p:nvPr>
                <p:custDataLst>
                  <p:tags r:id="rId5"/>
                </p:custDataLst>
              </p:nvPr>
            </p:nvPicPr>
            <p:blipFill>
              <a:blip r:embed="rId17">
                <a:extLst>
                  <a:ext uri="{28A0092B-C50C-407E-A947-70E740481C1C}">
                    <a14:useLocalDpi xmlns:a14="http://schemas.microsoft.com/office/drawing/2010/main" val="0"/>
                  </a:ext>
                </a:extLst>
              </a:blip>
              <a:srcRect/>
              <a:stretch>
                <a:fillRect/>
              </a:stretch>
            </p:blipFill>
            <p:spPr bwMode="auto">
              <a:xfrm>
                <a:off x="4571" y="1982"/>
                <a:ext cx="103"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ectangle 105">
                <a:extLst>
                  <a:ext uri="{FF2B5EF4-FFF2-40B4-BE49-F238E27FC236}">
                    <a16:creationId xmlns:a16="http://schemas.microsoft.com/office/drawing/2014/main" id="{E6DF655E-89EE-4E1B-8BE0-1CB2D52D733E}"/>
                  </a:ext>
                </a:extLst>
              </p:cNvPr>
              <p:cNvSpPr>
                <a:spLocks noChangeArrowheads="1"/>
              </p:cNvSpPr>
              <p:nvPr>
                <p:custDataLst>
                  <p:tags r:id="rId6"/>
                </p:custDataLst>
              </p:nvPr>
            </p:nvSpPr>
            <p:spPr bwMode="auto">
              <a:xfrm>
                <a:off x="4391" y="1805"/>
                <a:ext cx="1295" cy="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912813">
                  <a:defRPr b="1">
                    <a:solidFill>
                      <a:schemeClr val="tx1"/>
                    </a:solidFill>
                    <a:latin typeface="Times New Roman" pitchFamily="18" charset="0"/>
                    <a:ea typeface="ヒラギノ角ゴ Pro W3" pitchFamily="-65" charset="-128"/>
                  </a:defRPr>
                </a:lvl1pPr>
                <a:lvl2pPr marL="742950" indent="-285750" defTabSz="912813">
                  <a:defRPr b="1">
                    <a:solidFill>
                      <a:schemeClr val="tx1"/>
                    </a:solidFill>
                    <a:latin typeface="Times New Roman" pitchFamily="18" charset="0"/>
                    <a:ea typeface="ヒラギノ角ゴ Pro W3" pitchFamily="-65" charset="-128"/>
                  </a:defRPr>
                </a:lvl2pPr>
                <a:lvl3pPr marL="1143000" indent="-228600" defTabSz="912813">
                  <a:defRPr b="1">
                    <a:solidFill>
                      <a:schemeClr val="tx1"/>
                    </a:solidFill>
                    <a:latin typeface="Times New Roman" pitchFamily="18" charset="0"/>
                    <a:ea typeface="ヒラギノ角ゴ Pro W3" pitchFamily="-65" charset="-128"/>
                  </a:defRPr>
                </a:lvl3pPr>
                <a:lvl4pPr marL="1600200" indent="-228600" defTabSz="912813">
                  <a:defRPr b="1">
                    <a:solidFill>
                      <a:schemeClr val="tx1"/>
                    </a:solidFill>
                    <a:latin typeface="Times New Roman" pitchFamily="18" charset="0"/>
                    <a:ea typeface="ヒラギノ角ゴ Pro W3" pitchFamily="-65" charset="-128"/>
                  </a:defRPr>
                </a:lvl4pPr>
                <a:lvl5pPr marL="2057400" indent="-228600" defTabSz="912813">
                  <a:defRPr b="1">
                    <a:solidFill>
                      <a:schemeClr val="tx1"/>
                    </a:solidFill>
                    <a:latin typeface="Times New Roman" pitchFamily="18" charset="0"/>
                    <a:ea typeface="ヒラギノ角ゴ Pro W3" pitchFamily="-65" charset="-128"/>
                  </a:defRPr>
                </a:lvl5pPr>
                <a:lvl6pPr marL="25146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6pPr>
                <a:lvl7pPr marL="29718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7pPr>
                <a:lvl8pPr marL="34290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8pPr>
                <a:lvl9pPr marL="38862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9pPr>
              </a:lstStyle>
              <a:p>
                <a:pPr algn="ctr">
                  <a:lnSpc>
                    <a:spcPct val="90000"/>
                  </a:lnSpc>
                  <a:spcBef>
                    <a:spcPct val="20000"/>
                  </a:spcBef>
                  <a:buClr>
                    <a:srgbClr val="FCA311"/>
                  </a:buClr>
                  <a:buSzPct val="90000"/>
                  <a:buFont typeface="Wingdings" pitchFamily="2" charset="2"/>
                  <a:buNone/>
                </a:pPr>
                <a:r>
                  <a:rPr lang="en-US" altLang="zh-CN" sz="1800" dirty="0">
                    <a:solidFill>
                      <a:srgbClr val="006585"/>
                    </a:solidFill>
                    <a:latin typeface="Calibri" panose="020F0502020204030204" pitchFamily="34" charset="0"/>
                    <a:ea typeface="SimSun" pitchFamily="2" charset="-122"/>
                    <a:cs typeface="Arial" panose="020B0604020202020204" pitchFamily="34" charset="0"/>
                  </a:rPr>
                  <a:t>Distributed Storage</a:t>
                </a:r>
              </a:p>
            </p:txBody>
          </p:sp>
          <p:pic>
            <p:nvPicPr>
              <p:cNvPr id="24" name="Picture 106">
                <a:extLst>
                  <a:ext uri="{FF2B5EF4-FFF2-40B4-BE49-F238E27FC236}">
                    <a16:creationId xmlns:a16="http://schemas.microsoft.com/office/drawing/2014/main" id="{720CDB3D-04AB-402B-A62D-275E1F41F457}"/>
                  </a:ext>
                </a:extLst>
              </p:cNvPr>
              <p:cNvPicPr>
                <a:picLocks noChangeAspect="1" noChangeArrowheads="1"/>
              </p:cNvPicPr>
              <p:nvPr>
                <p:custDataLst>
                  <p:tags r:id="rId7"/>
                </p:custDataLst>
              </p:nvPr>
            </p:nvPicPr>
            <p:blipFill>
              <a:blip r:embed="rId17">
                <a:extLst>
                  <a:ext uri="{28A0092B-C50C-407E-A947-70E740481C1C}">
                    <a14:useLocalDpi xmlns:a14="http://schemas.microsoft.com/office/drawing/2010/main" val="0"/>
                  </a:ext>
                </a:extLst>
              </a:blip>
              <a:srcRect/>
              <a:stretch>
                <a:fillRect/>
              </a:stretch>
            </p:blipFill>
            <p:spPr bwMode="auto">
              <a:xfrm>
                <a:off x="4833" y="2002"/>
                <a:ext cx="103"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107">
                <a:extLst>
                  <a:ext uri="{FF2B5EF4-FFF2-40B4-BE49-F238E27FC236}">
                    <a16:creationId xmlns:a16="http://schemas.microsoft.com/office/drawing/2014/main" id="{B25F6BB4-C7BE-4E25-9071-140E760D8747}"/>
                  </a:ext>
                </a:extLst>
              </p:cNvPr>
              <p:cNvPicPr>
                <a:picLocks noChangeAspect="1" noChangeArrowheads="1"/>
              </p:cNvPicPr>
              <p:nvPr>
                <p:custDataLst>
                  <p:tags r:id="rId8"/>
                </p:custDataLst>
              </p:nvPr>
            </p:nvPicPr>
            <p:blipFill>
              <a:blip r:embed="rId17">
                <a:extLst>
                  <a:ext uri="{28A0092B-C50C-407E-A947-70E740481C1C}">
                    <a14:useLocalDpi xmlns:a14="http://schemas.microsoft.com/office/drawing/2010/main" val="0"/>
                  </a:ext>
                </a:extLst>
              </a:blip>
              <a:srcRect/>
              <a:stretch>
                <a:fillRect/>
              </a:stretch>
            </p:blipFill>
            <p:spPr bwMode="auto">
              <a:xfrm>
                <a:off x="5108" y="2172"/>
                <a:ext cx="103"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8" name="Rectangle 18">
            <a:extLst>
              <a:ext uri="{FF2B5EF4-FFF2-40B4-BE49-F238E27FC236}">
                <a16:creationId xmlns:a16="http://schemas.microsoft.com/office/drawing/2014/main" id="{29DA96A4-C89F-4F75-A75F-6372E961D7BB}"/>
              </a:ext>
            </a:extLst>
          </p:cNvPr>
          <p:cNvSpPr>
            <a:spLocks noChangeArrowheads="1"/>
          </p:cNvSpPr>
          <p:nvPr>
            <p:custDataLst>
              <p:tags r:id="rId2"/>
            </p:custDataLst>
          </p:nvPr>
        </p:nvSpPr>
        <p:spPr bwMode="auto">
          <a:xfrm>
            <a:off x="6634365" y="4723826"/>
            <a:ext cx="2693925"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912813">
              <a:defRPr b="1">
                <a:solidFill>
                  <a:schemeClr val="tx1"/>
                </a:solidFill>
                <a:latin typeface="Times New Roman" pitchFamily="18" charset="0"/>
                <a:ea typeface="ヒラギノ角ゴ Pro W3" pitchFamily="-65" charset="-128"/>
              </a:defRPr>
            </a:lvl1pPr>
            <a:lvl2pPr marL="742950" indent="-285750" defTabSz="912813">
              <a:defRPr b="1">
                <a:solidFill>
                  <a:schemeClr val="tx1"/>
                </a:solidFill>
                <a:latin typeface="Times New Roman" pitchFamily="18" charset="0"/>
                <a:ea typeface="ヒラギノ角ゴ Pro W3" pitchFamily="-65" charset="-128"/>
              </a:defRPr>
            </a:lvl2pPr>
            <a:lvl3pPr marL="1143000" indent="-228600" defTabSz="912813">
              <a:defRPr b="1">
                <a:solidFill>
                  <a:schemeClr val="tx1"/>
                </a:solidFill>
                <a:latin typeface="Times New Roman" pitchFamily="18" charset="0"/>
                <a:ea typeface="ヒラギノ角ゴ Pro W3" pitchFamily="-65" charset="-128"/>
              </a:defRPr>
            </a:lvl3pPr>
            <a:lvl4pPr marL="1600200" indent="-228600" defTabSz="912813">
              <a:defRPr b="1">
                <a:solidFill>
                  <a:schemeClr val="tx1"/>
                </a:solidFill>
                <a:latin typeface="Times New Roman" pitchFamily="18" charset="0"/>
                <a:ea typeface="ヒラギノ角ゴ Pro W3" pitchFamily="-65" charset="-128"/>
              </a:defRPr>
            </a:lvl4pPr>
            <a:lvl5pPr marL="2057400" indent="-228600" defTabSz="912813">
              <a:defRPr b="1">
                <a:solidFill>
                  <a:schemeClr val="tx1"/>
                </a:solidFill>
                <a:latin typeface="Times New Roman" pitchFamily="18" charset="0"/>
                <a:ea typeface="ヒラギノ角ゴ Pro W3" pitchFamily="-65" charset="-128"/>
              </a:defRPr>
            </a:lvl5pPr>
            <a:lvl6pPr marL="25146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6pPr>
            <a:lvl7pPr marL="29718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7pPr>
            <a:lvl8pPr marL="34290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8pPr>
            <a:lvl9pPr marL="38862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9pPr>
          </a:lstStyle>
          <a:p>
            <a:pPr algn="ctr">
              <a:lnSpc>
                <a:spcPct val="90000"/>
              </a:lnSpc>
              <a:spcBef>
                <a:spcPct val="20000"/>
              </a:spcBef>
              <a:buClr>
                <a:srgbClr val="FCA311"/>
              </a:buClr>
              <a:buSzPct val="90000"/>
              <a:buFont typeface="Wingdings" pitchFamily="2" charset="2"/>
              <a:buNone/>
            </a:pPr>
            <a:r>
              <a:rPr lang="en-US" altLang="zh-CN" sz="1800" dirty="0">
                <a:solidFill>
                  <a:srgbClr val="006585"/>
                </a:solidFill>
                <a:latin typeface="Calibri" panose="020F0502020204030204" pitchFamily="34" charset="0"/>
                <a:ea typeface="SimSun" pitchFamily="2" charset="-122"/>
                <a:cs typeface="Arial" panose="020B0604020202020204" pitchFamily="34" charset="0"/>
              </a:rPr>
              <a:t>Plug-in Electric Vehicles</a:t>
            </a:r>
          </a:p>
        </p:txBody>
      </p:sp>
      <p:pic>
        <p:nvPicPr>
          <p:cNvPr id="29" name="Picture 19">
            <a:extLst>
              <a:ext uri="{FF2B5EF4-FFF2-40B4-BE49-F238E27FC236}">
                <a16:creationId xmlns:a16="http://schemas.microsoft.com/office/drawing/2014/main" id="{67BF0C53-ADBF-4250-9AD6-791B79E39740}"/>
              </a:ext>
            </a:extLst>
          </p:cNvPr>
          <p:cNvPicPr>
            <a:picLocks noChangeAspect="1" noChangeArrowheads="1"/>
          </p:cNvPicPr>
          <p:nvPr>
            <p:custDataLst>
              <p:tags r:id="rId3"/>
            </p:custDataLst>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91477" y="4947407"/>
            <a:ext cx="2294356" cy="12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Rectangle 20">
            <a:extLst>
              <a:ext uri="{FF2B5EF4-FFF2-40B4-BE49-F238E27FC236}">
                <a16:creationId xmlns:a16="http://schemas.microsoft.com/office/drawing/2014/main" id="{156CC9ED-9BA7-4F0E-B739-993E586570FF}"/>
              </a:ext>
            </a:extLst>
          </p:cNvPr>
          <p:cNvSpPr>
            <a:spLocks noChangeArrowheads="1"/>
          </p:cNvSpPr>
          <p:nvPr>
            <p:custDataLst>
              <p:tags r:id="rId4"/>
            </p:custDataLst>
          </p:nvPr>
        </p:nvSpPr>
        <p:spPr bwMode="auto">
          <a:xfrm>
            <a:off x="4824958" y="5461264"/>
            <a:ext cx="1829699"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912813">
              <a:defRPr b="1">
                <a:solidFill>
                  <a:schemeClr val="tx1"/>
                </a:solidFill>
                <a:latin typeface="Times New Roman" pitchFamily="18" charset="0"/>
                <a:ea typeface="ヒラギノ角ゴ Pro W3" pitchFamily="-65" charset="-128"/>
              </a:defRPr>
            </a:lvl1pPr>
            <a:lvl2pPr marL="742950" indent="-285750" defTabSz="912813">
              <a:defRPr b="1">
                <a:solidFill>
                  <a:schemeClr val="tx1"/>
                </a:solidFill>
                <a:latin typeface="Times New Roman" pitchFamily="18" charset="0"/>
                <a:ea typeface="ヒラギノ角ゴ Pro W3" pitchFamily="-65" charset="-128"/>
              </a:defRPr>
            </a:lvl2pPr>
            <a:lvl3pPr marL="1143000" indent="-228600" defTabSz="912813">
              <a:defRPr b="1">
                <a:solidFill>
                  <a:schemeClr val="tx1"/>
                </a:solidFill>
                <a:latin typeface="Times New Roman" pitchFamily="18" charset="0"/>
                <a:ea typeface="ヒラギノ角ゴ Pro W3" pitchFamily="-65" charset="-128"/>
              </a:defRPr>
            </a:lvl3pPr>
            <a:lvl4pPr marL="1600200" indent="-228600" defTabSz="912813">
              <a:defRPr b="1">
                <a:solidFill>
                  <a:schemeClr val="tx1"/>
                </a:solidFill>
                <a:latin typeface="Times New Roman" pitchFamily="18" charset="0"/>
                <a:ea typeface="ヒラギノ角ゴ Pro W3" pitchFamily="-65" charset="-128"/>
              </a:defRPr>
            </a:lvl4pPr>
            <a:lvl5pPr marL="2057400" indent="-228600" defTabSz="912813">
              <a:defRPr b="1">
                <a:solidFill>
                  <a:schemeClr val="tx1"/>
                </a:solidFill>
                <a:latin typeface="Times New Roman" pitchFamily="18" charset="0"/>
                <a:ea typeface="ヒラギノ角ゴ Pro W3" pitchFamily="-65" charset="-128"/>
              </a:defRPr>
            </a:lvl5pPr>
            <a:lvl6pPr marL="25146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6pPr>
            <a:lvl7pPr marL="29718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7pPr>
            <a:lvl8pPr marL="34290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8pPr>
            <a:lvl9pPr marL="3886200" indent="-228600" defTabSz="912813" eaLnBrk="0" fontAlgn="base" hangingPunct="0">
              <a:spcBef>
                <a:spcPct val="0"/>
              </a:spcBef>
              <a:spcAft>
                <a:spcPct val="0"/>
              </a:spcAft>
              <a:defRPr b="1">
                <a:solidFill>
                  <a:schemeClr val="tx1"/>
                </a:solidFill>
                <a:latin typeface="Times New Roman" pitchFamily="18" charset="0"/>
                <a:ea typeface="ヒラギノ角ゴ Pro W3" pitchFamily="-65" charset="-128"/>
              </a:defRPr>
            </a:lvl9pPr>
          </a:lstStyle>
          <a:p>
            <a:pPr algn="ctr">
              <a:lnSpc>
                <a:spcPct val="90000"/>
              </a:lnSpc>
              <a:spcBef>
                <a:spcPct val="20000"/>
              </a:spcBef>
              <a:buClr>
                <a:srgbClr val="FCA311"/>
              </a:buClr>
              <a:buSzPct val="90000"/>
              <a:buFont typeface="Wingdings" pitchFamily="2" charset="2"/>
              <a:buNone/>
            </a:pPr>
            <a:r>
              <a:rPr lang="en-US" altLang="zh-CN" sz="1800" dirty="0">
                <a:solidFill>
                  <a:srgbClr val="006585"/>
                </a:solidFill>
                <a:latin typeface="Calibri" panose="020F0502020204030204" pitchFamily="34" charset="0"/>
                <a:ea typeface="SimSun" pitchFamily="2" charset="-122"/>
                <a:cs typeface="Arial" panose="020B0604020202020204" pitchFamily="34" charset="0"/>
              </a:rPr>
              <a:t>Rooftop Solar</a:t>
            </a:r>
          </a:p>
        </p:txBody>
      </p:sp>
    </p:spTree>
    <p:extLst>
      <p:ext uri="{BB962C8B-B14F-4D97-AF65-F5344CB8AC3E}">
        <p14:creationId xmlns:p14="http://schemas.microsoft.com/office/powerpoint/2010/main" val="214037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80">
                                          <p:stCondLst>
                                            <p:cond delay="0"/>
                                          </p:stCondLst>
                                        </p:cTn>
                                        <p:tgtEl>
                                          <p:spTgt spid="28"/>
                                        </p:tgtEl>
                                      </p:cBhvr>
                                    </p:animEffect>
                                    <p:anim calcmode="lin" valueType="num">
                                      <p:cBhvr>
                                        <p:cTn id="25"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30" dur="26">
                                          <p:stCondLst>
                                            <p:cond delay="650"/>
                                          </p:stCondLst>
                                        </p:cTn>
                                        <p:tgtEl>
                                          <p:spTgt spid="28"/>
                                        </p:tgtEl>
                                      </p:cBhvr>
                                      <p:to x="100000" y="60000"/>
                                    </p:animScale>
                                    <p:animScale>
                                      <p:cBhvr>
                                        <p:cTn id="31" dur="166" decel="50000">
                                          <p:stCondLst>
                                            <p:cond delay="676"/>
                                          </p:stCondLst>
                                        </p:cTn>
                                        <p:tgtEl>
                                          <p:spTgt spid="28"/>
                                        </p:tgtEl>
                                      </p:cBhvr>
                                      <p:to x="100000" y="100000"/>
                                    </p:animScale>
                                    <p:animScale>
                                      <p:cBhvr>
                                        <p:cTn id="32" dur="26">
                                          <p:stCondLst>
                                            <p:cond delay="1312"/>
                                          </p:stCondLst>
                                        </p:cTn>
                                        <p:tgtEl>
                                          <p:spTgt spid="28"/>
                                        </p:tgtEl>
                                      </p:cBhvr>
                                      <p:to x="100000" y="80000"/>
                                    </p:animScale>
                                    <p:animScale>
                                      <p:cBhvr>
                                        <p:cTn id="33" dur="166" decel="50000">
                                          <p:stCondLst>
                                            <p:cond delay="1338"/>
                                          </p:stCondLst>
                                        </p:cTn>
                                        <p:tgtEl>
                                          <p:spTgt spid="28"/>
                                        </p:tgtEl>
                                      </p:cBhvr>
                                      <p:to x="100000" y="100000"/>
                                    </p:animScale>
                                    <p:animScale>
                                      <p:cBhvr>
                                        <p:cTn id="34" dur="26">
                                          <p:stCondLst>
                                            <p:cond delay="1642"/>
                                          </p:stCondLst>
                                        </p:cTn>
                                        <p:tgtEl>
                                          <p:spTgt spid="28"/>
                                        </p:tgtEl>
                                      </p:cBhvr>
                                      <p:to x="100000" y="90000"/>
                                    </p:animScale>
                                    <p:animScale>
                                      <p:cBhvr>
                                        <p:cTn id="35" dur="166" decel="50000">
                                          <p:stCondLst>
                                            <p:cond delay="1668"/>
                                          </p:stCondLst>
                                        </p:cTn>
                                        <p:tgtEl>
                                          <p:spTgt spid="28"/>
                                        </p:tgtEl>
                                      </p:cBhvr>
                                      <p:to x="100000" y="100000"/>
                                    </p:animScale>
                                    <p:animScale>
                                      <p:cBhvr>
                                        <p:cTn id="36" dur="26">
                                          <p:stCondLst>
                                            <p:cond delay="1808"/>
                                          </p:stCondLst>
                                        </p:cTn>
                                        <p:tgtEl>
                                          <p:spTgt spid="28"/>
                                        </p:tgtEl>
                                      </p:cBhvr>
                                      <p:to x="100000" y="95000"/>
                                    </p:animScale>
                                    <p:animScale>
                                      <p:cBhvr>
                                        <p:cTn id="37" dur="166" decel="50000">
                                          <p:stCondLst>
                                            <p:cond delay="1834"/>
                                          </p:stCondLst>
                                        </p:cTn>
                                        <p:tgtEl>
                                          <p:spTgt spid="28"/>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heel(1)">
                                      <p:cBhvr>
                                        <p:cTn id="42" dur="20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BCFB9-17AC-41D2-8227-7213A8009CAD}"/>
              </a:ext>
            </a:extLst>
          </p:cNvPr>
          <p:cNvSpPr>
            <a:spLocks noGrp="1"/>
          </p:cNvSpPr>
          <p:nvPr>
            <p:ph type="title"/>
          </p:nvPr>
        </p:nvSpPr>
        <p:spPr>
          <a:xfrm>
            <a:off x="2592925" y="624110"/>
            <a:ext cx="8911687" cy="844472"/>
          </a:xfrm>
        </p:spPr>
        <p:txBody>
          <a:bodyPr>
            <a:noAutofit/>
          </a:bodyPr>
          <a:lstStyle/>
          <a:p>
            <a:r>
              <a:rPr lang="en-US" dirty="0"/>
              <a:t>Special characteristics of electricity</a:t>
            </a:r>
            <a:br>
              <a:rPr lang="en-US" dirty="0"/>
            </a:br>
            <a:endParaRPr lang="en-US" dirty="0"/>
          </a:p>
        </p:txBody>
      </p:sp>
      <p:sp>
        <p:nvSpPr>
          <p:cNvPr id="3" name="Content Placeholder 2">
            <a:extLst>
              <a:ext uri="{FF2B5EF4-FFF2-40B4-BE49-F238E27FC236}">
                <a16:creationId xmlns:a16="http://schemas.microsoft.com/office/drawing/2014/main" id="{ADB04287-FDFF-4E83-8506-6EA93BA86CF4}"/>
              </a:ext>
            </a:extLst>
          </p:cNvPr>
          <p:cNvSpPr>
            <a:spLocks noGrp="1"/>
          </p:cNvSpPr>
          <p:nvPr>
            <p:ph idx="1"/>
          </p:nvPr>
        </p:nvSpPr>
        <p:spPr>
          <a:xfrm>
            <a:off x="2589212" y="2352815"/>
            <a:ext cx="8915400" cy="3777622"/>
          </a:xfrm>
        </p:spPr>
        <p:txBody>
          <a:bodyPr/>
          <a:lstStyle/>
          <a:p>
            <a:r>
              <a:rPr lang="en-US" sz="2400" dirty="0"/>
              <a:t>Need (near) total reliability</a:t>
            </a:r>
          </a:p>
          <a:p>
            <a:r>
              <a:rPr lang="en-US" sz="2400" dirty="0"/>
              <a:t>Supply must meet demand from second to second</a:t>
            </a:r>
          </a:p>
          <a:p>
            <a:pPr lvl="0"/>
            <a:r>
              <a:rPr lang="en-US" sz="2400" dirty="0"/>
              <a:t>Storing electricity is difficult and expensive</a:t>
            </a:r>
          </a:p>
          <a:p>
            <a:r>
              <a:rPr lang="en-US" sz="2400" dirty="0"/>
              <a:t>Dangerous commodity</a:t>
            </a:r>
          </a:p>
          <a:p>
            <a:pPr lvl="0"/>
            <a:r>
              <a:rPr lang="en-US" sz="2400" dirty="0"/>
              <a:t>Grids are natural monopolies (economies of scale)</a:t>
            </a:r>
          </a:p>
          <a:p>
            <a:endParaRPr lang="en-US" dirty="0"/>
          </a:p>
        </p:txBody>
      </p:sp>
      <p:sp>
        <p:nvSpPr>
          <p:cNvPr id="4" name="Date Placeholder 3">
            <a:extLst>
              <a:ext uri="{FF2B5EF4-FFF2-40B4-BE49-F238E27FC236}">
                <a16:creationId xmlns:a16="http://schemas.microsoft.com/office/drawing/2014/main" id="{81DFAD1C-43A1-4CD7-9143-441B90D28DC0}"/>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F0F14C43-D060-4DFA-8445-D4D9DC541586}"/>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7BD5DC01-07B6-425E-AF01-DCA7CF7C820B}"/>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647224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021FC-8CA4-4C08-92DB-47799B0D4750}"/>
              </a:ext>
            </a:extLst>
          </p:cNvPr>
          <p:cNvSpPr>
            <a:spLocks noGrp="1"/>
          </p:cNvSpPr>
          <p:nvPr>
            <p:ph type="title"/>
          </p:nvPr>
        </p:nvSpPr>
        <p:spPr/>
        <p:txBody>
          <a:bodyPr/>
          <a:lstStyle/>
          <a:p>
            <a:r>
              <a:rPr lang="en-US" dirty="0"/>
              <a:t>Policy Goals for the Grid</a:t>
            </a:r>
            <a:br>
              <a:rPr lang="en-US" dirty="0"/>
            </a:br>
            <a:endParaRPr lang="en-US" dirty="0"/>
          </a:p>
        </p:txBody>
      </p:sp>
      <p:sp>
        <p:nvSpPr>
          <p:cNvPr id="3" name="Content Placeholder 2">
            <a:extLst>
              <a:ext uri="{FF2B5EF4-FFF2-40B4-BE49-F238E27FC236}">
                <a16:creationId xmlns:a16="http://schemas.microsoft.com/office/drawing/2014/main" id="{4C20BF11-824F-406D-B023-FA150E5B05A0}"/>
              </a:ext>
            </a:extLst>
          </p:cNvPr>
          <p:cNvSpPr>
            <a:spLocks noGrp="1"/>
          </p:cNvSpPr>
          <p:nvPr>
            <p:ph idx="1"/>
          </p:nvPr>
        </p:nvSpPr>
        <p:spPr/>
        <p:txBody>
          <a:bodyPr/>
          <a:lstStyle/>
          <a:p>
            <a:pPr marL="457200" lvl="0" indent="-457200">
              <a:buFont typeface="+mj-lt"/>
              <a:buAutoNum type="arabicPeriod"/>
            </a:pPr>
            <a:r>
              <a:rPr lang="en-US" sz="2200" dirty="0"/>
              <a:t>Safety</a:t>
            </a:r>
          </a:p>
          <a:p>
            <a:pPr marL="457200" lvl="0" indent="-457200">
              <a:buFont typeface="+mj-lt"/>
              <a:buAutoNum type="arabicPeriod"/>
            </a:pPr>
            <a:r>
              <a:rPr lang="en-US" sz="2200" dirty="0"/>
              <a:t>Reliability </a:t>
            </a:r>
          </a:p>
          <a:p>
            <a:pPr marL="457200" lvl="0" indent="-457200">
              <a:buFont typeface="+mj-lt"/>
              <a:buAutoNum type="arabicPeriod"/>
            </a:pPr>
            <a:r>
              <a:rPr lang="en-US" sz="2200" dirty="0"/>
              <a:t>Affordability </a:t>
            </a:r>
          </a:p>
          <a:p>
            <a:pPr marL="457200" lvl="0" indent="-457200">
              <a:buFont typeface="+mj-lt"/>
              <a:buAutoNum type="arabicPeriod"/>
            </a:pPr>
            <a:r>
              <a:rPr lang="en-US" sz="2200" dirty="0"/>
              <a:t>Low environmental impact</a:t>
            </a:r>
          </a:p>
          <a:p>
            <a:pPr marL="914400" lvl="1" indent="-457200">
              <a:buFont typeface="+mj-lt"/>
              <a:buAutoNum type="alphaLcPeriod"/>
            </a:pPr>
            <a:r>
              <a:rPr lang="en-US" sz="2000" dirty="0"/>
              <a:t>Global/greenhouse gasses (GHGs): CO2 and methane</a:t>
            </a:r>
          </a:p>
          <a:p>
            <a:pPr marL="914400" lvl="1" indent="-457200">
              <a:buFont typeface="+mj-lt"/>
              <a:buAutoNum type="alphaLcPeriod"/>
            </a:pPr>
            <a:r>
              <a:rPr lang="en-US" sz="2000" dirty="0"/>
              <a:t>Local/environmental justice: </a:t>
            </a:r>
            <a:r>
              <a:rPr lang="en-US" sz="2000" dirty="0" err="1"/>
              <a:t>SOx</a:t>
            </a:r>
            <a:r>
              <a:rPr lang="en-US" sz="2000" dirty="0"/>
              <a:t>, NOx, particulate matter</a:t>
            </a:r>
          </a:p>
          <a:p>
            <a:pPr marL="914400" lvl="1" indent="-457200">
              <a:buFont typeface="+mj-lt"/>
              <a:buAutoNum type="alphaLcPeriod"/>
            </a:pPr>
            <a:r>
              <a:rPr lang="en-US" sz="2000" dirty="0"/>
              <a:t>Thermal pollution of rivers and oceans</a:t>
            </a:r>
          </a:p>
          <a:p>
            <a:pPr marL="914400" lvl="1" indent="-457200">
              <a:buFont typeface="+mj-lt"/>
              <a:buAutoNum type="alphaLcPeriod"/>
            </a:pPr>
            <a:r>
              <a:rPr lang="en-US" sz="2000" dirty="0"/>
              <a:t>Water consumption (once-through cooling for thermal plants)</a:t>
            </a:r>
          </a:p>
          <a:p>
            <a:endParaRPr lang="en-US" dirty="0"/>
          </a:p>
        </p:txBody>
      </p:sp>
      <p:sp>
        <p:nvSpPr>
          <p:cNvPr id="4" name="Date Placeholder 3">
            <a:extLst>
              <a:ext uri="{FF2B5EF4-FFF2-40B4-BE49-F238E27FC236}">
                <a16:creationId xmlns:a16="http://schemas.microsoft.com/office/drawing/2014/main" id="{0890B029-D4EF-4FED-9023-969A266C6B95}"/>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FD29D8F8-C120-4F92-93E5-2B7C298F12B0}"/>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49D16222-6E1E-4164-8AA9-DEFE9F848DCB}"/>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513150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D995-D1E6-416D-A05D-4174B67106E2}"/>
              </a:ext>
            </a:extLst>
          </p:cNvPr>
          <p:cNvSpPr>
            <a:spLocks noGrp="1"/>
          </p:cNvSpPr>
          <p:nvPr>
            <p:ph type="title"/>
          </p:nvPr>
        </p:nvSpPr>
        <p:spPr/>
        <p:txBody>
          <a:bodyPr>
            <a:normAutofit/>
          </a:bodyPr>
          <a:lstStyle/>
          <a:p>
            <a:r>
              <a:rPr lang="en-US" dirty="0"/>
              <a:t>GHGs: the Grid vs. the Rest</a:t>
            </a:r>
          </a:p>
        </p:txBody>
      </p:sp>
      <p:pic>
        <p:nvPicPr>
          <p:cNvPr id="7" name="Content Placeholder 6">
            <a:extLst>
              <a:ext uri="{FF2B5EF4-FFF2-40B4-BE49-F238E27FC236}">
                <a16:creationId xmlns:a16="http://schemas.microsoft.com/office/drawing/2014/main" id="{76C13E4E-316D-415F-862A-0B2CF90ADFF6}"/>
              </a:ext>
            </a:extLst>
          </p:cNvPr>
          <p:cNvPicPr>
            <a:picLocks noGrp="1" noChangeAspect="1"/>
          </p:cNvPicPr>
          <p:nvPr>
            <p:ph idx="1"/>
          </p:nvPr>
        </p:nvPicPr>
        <p:blipFill>
          <a:blip r:embed="rId2"/>
          <a:stretch>
            <a:fillRect/>
          </a:stretch>
        </p:blipFill>
        <p:spPr>
          <a:xfrm>
            <a:off x="2589212" y="1959181"/>
            <a:ext cx="8915401" cy="3914854"/>
          </a:xfrm>
          <a:prstGeom prst="rect">
            <a:avLst/>
          </a:prstGeom>
        </p:spPr>
      </p:pic>
      <p:sp>
        <p:nvSpPr>
          <p:cNvPr id="4" name="Date Placeholder 3">
            <a:extLst>
              <a:ext uri="{FF2B5EF4-FFF2-40B4-BE49-F238E27FC236}">
                <a16:creationId xmlns:a16="http://schemas.microsoft.com/office/drawing/2014/main" id="{E91A8ABC-492F-4566-B2D3-F0C08149E138}"/>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30113FF1-41F5-4889-9EC5-72176E22D5DF}"/>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C72073C5-C518-4395-9C5E-884F7E694EC9}"/>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
        <p:nvSpPr>
          <p:cNvPr id="8" name="TextBox 7">
            <a:extLst>
              <a:ext uri="{FF2B5EF4-FFF2-40B4-BE49-F238E27FC236}">
                <a16:creationId xmlns:a16="http://schemas.microsoft.com/office/drawing/2014/main" id="{02A9EB75-4B88-4B65-9459-069961E12658}"/>
              </a:ext>
            </a:extLst>
          </p:cNvPr>
          <p:cNvSpPr txBox="1"/>
          <p:nvPr/>
        </p:nvSpPr>
        <p:spPr>
          <a:xfrm>
            <a:off x="3661116" y="5901452"/>
            <a:ext cx="7273637" cy="307777"/>
          </a:xfrm>
          <a:prstGeom prst="rect">
            <a:avLst/>
          </a:prstGeom>
          <a:noFill/>
        </p:spPr>
        <p:txBody>
          <a:bodyPr wrap="square" rtlCol="0">
            <a:spAutoFit/>
          </a:bodyPr>
          <a:lstStyle/>
          <a:p>
            <a:r>
              <a:rPr lang="en-US" sz="1400" dirty="0"/>
              <a:t>California CEC June 2018. Deep Decarbonization in a High Renewables Future</a:t>
            </a:r>
          </a:p>
        </p:txBody>
      </p:sp>
    </p:spTree>
    <p:extLst>
      <p:ext uri="{BB962C8B-B14F-4D97-AF65-F5344CB8AC3E}">
        <p14:creationId xmlns:p14="http://schemas.microsoft.com/office/powerpoint/2010/main" val="809604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ECA4-676F-46D6-A2CA-F88BADFA549A}"/>
              </a:ext>
            </a:extLst>
          </p:cNvPr>
          <p:cNvSpPr>
            <a:spLocks noGrp="1"/>
          </p:cNvSpPr>
          <p:nvPr>
            <p:ph type="title"/>
          </p:nvPr>
        </p:nvSpPr>
        <p:spPr>
          <a:xfrm>
            <a:off x="2592925" y="624110"/>
            <a:ext cx="8911687" cy="1163126"/>
          </a:xfrm>
        </p:spPr>
        <p:txBody>
          <a:bodyPr>
            <a:noAutofit/>
          </a:bodyPr>
          <a:lstStyle/>
          <a:p>
            <a:r>
              <a:rPr lang="en-US" dirty="0"/>
              <a:t>How to pollute less?</a:t>
            </a:r>
            <a:br>
              <a:rPr lang="en-US" dirty="0"/>
            </a:br>
            <a:endParaRPr lang="en-US" dirty="0"/>
          </a:p>
        </p:txBody>
      </p:sp>
      <p:sp>
        <p:nvSpPr>
          <p:cNvPr id="3" name="Content Placeholder 2">
            <a:extLst>
              <a:ext uri="{FF2B5EF4-FFF2-40B4-BE49-F238E27FC236}">
                <a16:creationId xmlns:a16="http://schemas.microsoft.com/office/drawing/2014/main" id="{D2C72678-F5E8-42AF-A2E5-1D426997DC58}"/>
              </a:ext>
            </a:extLst>
          </p:cNvPr>
          <p:cNvSpPr>
            <a:spLocks noGrp="1"/>
          </p:cNvSpPr>
          <p:nvPr>
            <p:ph idx="1"/>
          </p:nvPr>
        </p:nvSpPr>
        <p:spPr/>
        <p:txBody>
          <a:bodyPr/>
          <a:lstStyle/>
          <a:p>
            <a:pPr lvl="0">
              <a:buFont typeface="+mj-lt"/>
              <a:buAutoNum type="arabicPeriod"/>
            </a:pPr>
            <a:r>
              <a:rPr lang="en-US" sz="2400" dirty="0"/>
              <a:t>[Fewer people]</a:t>
            </a:r>
          </a:p>
          <a:p>
            <a:pPr lvl="0">
              <a:buFont typeface="+mj-lt"/>
              <a:buAutoNum type="arabicPeriod"/>
            </a:pPr>
            <a:r>
              <a:rPr lang="en-US" sz="2400" dirty="0"/>
              <a:t>Reduce electric use: fewer kWh per customer; fewer kWh per dollar of output</a:t>
            </a:r>
          </a:p>
          <a:p>
            <a:pPr lvl="0">
              <a:buFont typeface="+mj-lt"/>
              <a:buAutoNum type="arabicPeriod"/>
            </a:pPr>
            <a:r>
              <a:rPr lang="en-US" sz="2400" dirty="0"/>
              <a:t>Make the grid cleaner (power from less polluting sources)</a:t>
            </a:r>
          </a:p>
          <a:p>
            <a:endParaRPr lang="en-US" dirty="0"/>
          </a:p>
        </p:txBody>
      </p:sp>
      <p:sp>
        <p:nvSpPr>
          <p:cNvPr id="4" name="Date Placeholder 3">
            <a:extLst>
              <a:ext uri="{FF2B5EF4-FFF2-40B4-BE49-F238E27FC236}">
                <a16:creationId xmlns:a16="http://schemas.microsoft.com/office/drawing/2014/main" id="{BB105935-7DCD-4B05-98E2-FB2165D135AC}"/>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8E78B808-C8F2-428A-BBAB-00C579C64A5F}"/>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CCC1981D-CBBC-40B7-8DD5-B8EC62100733}"/>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659954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AC93-AE43-45DF-8969-13CF7E3A2DAB}"/>
              </a:ext>
            </a:extLst>
          </p:cNvPr>
          <p:cNvSpPr>
            <a:spLocks noGrp="1"/>
          </p:cNvSpPr>
          <p:nvPr>
            <p:ph type="title"/>
          </p:nvPr>
        </p:nvSpPr>
        <p:spPr/>
        <p:txBody>
          <a:bodyPr/>
          <a:lstStyle/>
          <a:p>
            <a:r>
              <a:rPr lang="en-US" dirty="0"/>
              <a:t>Usage per capita </a:t>
            </a:r>
          </a:p>
        </p:txBody>
      </p:sp>
      <p:pic>
        <p:nvPicPr>
          <p:cNvPr id="7" name="Content Placeholder 6">
            <a:extLst>
              <a:ext uri="{FF2B5EF4-FFF2-40B4-BE49-F238E27FC236}">
                <a16:creationId xmlns:a16="http://schemas.microsoft.com/office/drawing/2014/main" id="{F40DE43B-50DC-4727-BF0B-F78D0B7A81AA}"/>
              </a:ext>
            </a:extLst>
          </p:cNvPr>
          <p:cNvPicPr>
            <a:picLocks noGrp="1" noChangeAspect="1"/>
          </p:cNvPicPr>
          <p:nvPr>
            <p:ph idx="1"/>
          </p:nvPr>
        </p:nvPicPr>
        <p:blipFill>
          <a:blip r:embed="rId2"/>
          <a:stretch>
            <a:fillRect/>
          </a:stretch>
        </p:blipFill>
        <p:spPr>
          <a:xfrm>
            <a:off x="2687782" y="1357482"/>
            <a:ext cx="7521429" cy="4554367"/>
          </a:xfrm>
          <a:prstGeom prst="rect">
            <a:avLst/>
          </a:prstGeom>
        </p:spPr>
      </p:pic>
      <p:sp>
        <p:nvSpPr>
          <p:cNvPr id="4" name="Date Placeholder 3">
            <a:extLst>
              <a:ext uri="{FF2B5EF4-FFF2-40B4-BE49-F238E27FC236}">
                <a16:creationId xmlns:a16="http://schemas.microsoft.com/office/drawing/2014/main" id="{B7520627-0CD9-4896-9AE6-9A0C27909594}"/>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0701EA8D-84BB-4BD0-BEA0-BC962BECF19D}"/>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C1FAD8C0-AF6F-43BB-AD8F-1C1212F4E6DC}"/>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842117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9D7CD-D364-4265-B6DB-5695BC2A33A6}"/>
              </a:ext>
            </a:extLst>
          </p:cNvPr>
          <p:cNvSpPr>
            <a:spLocks noGrp="1"/>
          </p:cNvSpPr>
          <p:nvPr>
            <p:ph type="title"/>
          </p:nvPr>
        </p:nvSpPr>
        <p:spPr/>
        <p:txBody>
          <a:bodyPr>
            <a:normAutofit/>
          </a:bodyPr>
          <a:lstStyle/>
          <a:p>
            <a:r>
              <a:rPr lang="en-US" sz="4000" dirty="0"/>
              <a:t>Lower use per customer.  How? </a:t>
            </a:r>
            <a:br>
              <a:rPr lang="en-US" dirty="0"/>
            </a:br>
            <a:endParaRPr lang="en-US" dirty="0"/>
          </a:p>
        </p:txBody>
      </p:sp>
      <p:sp>
        <p:nvSpPr>
          <p:cNvPr id="3" name="Content Placeholder 2">
            <a:extLst>
              <a:ext uri="{FF2B5EF4-FFF2-40B4-BE49-F238E27FC236}">
                <a16:creationId xmlns:a16="http://schemas.microsoft.com/office/drawing/2014/main" id="{D0EE4B75-8F98-4EA0-B41F-43645E9374AF}"/>
              </a:ext>
            </a:extLst>
          </p:cNvPr>
          <p:cNvSpPr>
            <a:spLocks noGrp="1"/>
          </p:cNvSpPr>
          <p:nvPr>
            <p:ph idx="1"/>
          </p:nvPr>
        </p:nvSpPr>
        <p:spPr/>
        <p:txBody>
          <a:bodyPr>
            <a:normAutofit/>
          </a:bodyPr>
          <a:lstStyle/>
          <a:p>
            <a:pPr lvl="0"/>
            <a:r>
              <a:rPr lang="en-US" sz="2000" dirty="0"/>
              <a:t>Energy Efficiency programs:</a:t>
            </a:r>
          </a:p>
          <a:p>
            <a:pPr lvl="1"/>
            <a:r>
              <a:rPr lang="en-US" sz="1800" dirty="0"/>
              <a:t>Houses and commercial buildings: </a:t>
            </a:r>
          </a:p>
          <a:p>
            <a:pPr lvl="2"/>
            <a:r>
              <a:rPr lang="en-US" sz="1800" dirty="0"/>
              <a:t>Passive measures (the shell) </a:t>
            </a:r>
          </a:p>
          <a:p>
            <a:pPr lvl="2"/>
            <a:r>
              <a:rPr lang="en-US" sz="1800" dirty="0"/>
              <a:t>Active measures (lighting and HVAC)</a:t>
            </a:r>
          </a:p>
          <a:p>
            <a:pPr lvl="1"/>
            <a:r>
              <a:rPr lang="en-US" sz="1800" dirty="0"/>
              <a:t>Appliances: California’s Title 24</a:t>
            </a:r>
          </a:p>
          <a:p>
            <a:pPr lvl="0"/>
            <a:r>
              <a:rPr lang="en-US" sz="2000" dirty="0"/>
              <a:t>Rate design, high marginal rates (can lead to other challenges)</a:t>
            </a:r>
          </a:p>
          <a:p>
            <a:r>
              <a:rPr lang="en-US" sz="2000" dirty="0"/>
              <a:t>Mild climate</a:t>
            </a:r>
          </a:p>
        </p:txBody>
      </p:sp>
      <p:sp>
        <p:nvSpPr>
          <p:cNvPr id="4" name="Date Placeholder 3">
            <a:extLst>
              <a:ext uri="{FF2B5EF4-FFF2-40B4-BE49-F238E27FC236}">
                <a16:creationId xmlns:a16="http://schemas.microsoft.com/office/drawing/2014/main" id="{2C99638F-5903-4C38-8851-2DAB5311880D}"/>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51F97ED6-B1B9-454B-AD6A-69FADFFC6C22}"/>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329046FD-1D41-42A2-9D19-6DD006843ECA}"/>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666208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65936-4AF1-4652-A60F-C7F27B9EB956}"/>
              </a:ext>
            </a:extLst>
          </p:cNvPr>
          <p:cNvSpPr>
            <a:spLocks noGrp="1"/>
          </p:cNvSpPr>
          <p:nvPr>
            <p:ph type="title"/>
          </p:nvPr>
        </p:nvSpPr>
        <p:spPr/>
        <p:txBody>
          <a:bodyPr/>
          <a:lstStyle/>
          <a:p>
            <a:r>
              <a:rPr lang="en-US" dirty="0"/>
              <a:t>How to make the grid cleaner?</a:t>
            </a:r>
            <a:br>
              <a:rPr lang="en-US" dirty="0"/>
            </a:br>
            <a:endParaRPr lang="en-US" dirty="0"/>
          </a:p>
        </p:txBody>
      </p:sp>
      <p:sp>
        <p:nvSpPr>
          <p:cNvPr id="3" name="Content Placeholder 2">
            <a:extLst>
              <a:ext uri="{FF2B5EF4-FFF2-40B4-BE49-F238E27FC236}">
                <a16:creationId xmlns:a16="http://schemas.microsoft.com/office/drawing/2014/main" id="{8AD6EEFB-5884-4636-9687-F06770F9D661}"/>
              </a:ext>
            </a:extLst>
          </p:cNvPr>
          <p:cNvSpPr>
            <a:spLocks noGrp="1"/>
          </p:cNvSpPr>
          <p:nvPr>
            <p:ph idx="1"/>
          </p:nvPr>
        </p:nvSpPr>
        <p:spPr/>
        <p:txBody>
          <a:bodyPr>
            <a:normAutofit/>
          </a:bodyPr>
          <a:lstStyle/>
          <a:p>
            <a:pPr lvl="0"/>
            <a:r>
              <a:rPr lang="en-US" sz="2400" dirty="0"/>
              <a:t>Traditional non-GHG energy sources: big hydro and nuclear</a:t>
            </a:r>
          </a:p>
          <a:p>
            <a:pPr lvl="1"/>
            <a:r>
              <a:rPr lang="en-US" sz="2200" dirty="0"/>
              <a:t>Pros </a:t>
            </a:r>
          </a:p>
          <a:p>
            <a:pPr lvl="1"/>
            <a:r>
              <a:rPr lang="en-US" sz="2200" dirty="0"/>
              <a:t>Cons</a:t>
            </a:r>
          </a:p>
          <a:p>
            <a:pPr lvl="0"/>
            <a:r>
              <a:rPr lang="en-US" sz="2400" dirty="0"/>
              <a:t>“New” clean sources: </a:t>
            </a:r>
          </a:p>
          <a:p>
            <a:pPr lvl="1"/>
            <a:r>
              <a:rPr lang="en-US" sz="2200" dirty="0"/>
              <a:t>Wind, solar, geothermal (e.g. geysers), biofuel, wave, tidal</a:t>
            </a:r>
          </a:p>
          <a:p>
            <a:pPr lvl="1"/>
            <a:r>
              <a:rPr lang="en-US" sz="2200" dirty="0"/>
              <a:t>(Transmission)</a:t>
            </a:r>
          </a:p>
          <a:p>
            <a:pPr lvl="0"/>
            <a:r>
              <a:rPr lang="en-US" sz="2200" dirty="0"/>
              <a:t>NIMBY</a:t>
            </a:r>
          </a:p>
        </p:txBody>
      </p:sp>
      <p:sp>
        <p:nvSpPr>
          <p:cNvPr id="4" name="Date Placeholder 3">
            <a:extLst>
              <a:ext uri="{FF2B5EF4-FFF2-40B4-BE49-F238E27FC236}">
                <a16:creationId xmlns:a16="http://schemas.microsoft.com/office/drawing/2014/main" id="{4A582C0C-A6CC-4238-A181-0128F6D9B6DD}"/>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61B3C423-D923-4BB4-803F-D3F99E346DDB}"/>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F81221F9-583F-4FEF-B831-69BB34E4084B}"/>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348452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D5137-62B7-4DEF-A91E-8560A6E0A1ED}"/>
              </a:ext>
            </a:extLst>
          </p:cNvPr>
          <p:cNvSpPr>
            <a:spLocks noGrp="1"/>
          </p:cNvSpPr>
          <p:nvPr>
            <p:ph type="title"/>
          </p:nvPr>
        </p:nvSpPr>
        <p:spPr/>
        <p:txBody>
          <a:bodyPr>
            <a:normAutofit/>
          </a:bodyPr>
          <a:lstStyle/>
          <a:p>
            <a:r>
              <a:rPr lang="en-US" dirty="0"/>
              <a:t>How much do new renewables cost?</a:t>
            </a:r>
            <a:br>
              <a:rPr lang="en-US" dirty="0"/>
            </a:br>
            <a:endParaRPr lang="en-US" dirty="0"/>
          </a:p>
        </p:txBody>
      </p:sp>
      <p:pic>
        <p:nvPicPr>
          <p:cNvPr id="7" name="Content Placeholder 6">
            <a:extLst>
              <a:ext uri="{FF2B5EF4-FFF2-40B4-BE49-F238E27FC236}">
                <a16:creationId xmlns:a16="http://schemas.microsoft.com/office/drawing/2014/main" id="{A96B367E-3A5B-4B95-B5D7-02A68EED7DBE}"/>
              </a:ext>
            </a:extLst>
          </p:cNvPr>
          <p:cNvPicPr>
            <a:picLocks noGrp="1" noChangeAspect="1"/>
          </p:cNvPicPr>
          <p:nvPr>
            <p:ph idx="1"/>
          </p:nvPr>
        </p:nvPicPr>
        <p:blipFill>
          <a:blip r:embed="rId2"/>
          <a:stretch>
            <a:fillRect/>
          </a:stretch>
        </p:blipFill>
        <p:spPr>
          <a:xfrm>
            <a:off x="2589212" y="1713099"/>
            <a:ext cx="9244920" cy="4417337"/>
          </a:xfrm>
          <a:prstGeom prst="rect">
            <a:avLst/>
          </a:prstGeom>
        </p:spPr>
      </p:pic>
      <p:sp>
        <p:nvSpPr>
          <p:cNvPr id="4" name="Date Placeholder 3">
            <a:extLst>
              <a:ext uri="{FF2B5EF4-FFF2-40B4-BE49-F238E27FC236}">
                <a16:creationId xmlns:a16="http://schemas.microsoft.com/office/drawing/2014/main" id="{9DDB5FBE-3D42-47FE-9A57-DA864A88925D}"/>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F6E356EE-6B97-436E-83E8-E420B482E5D5}"/>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FCF54D59-9E75-4BE5-9358-33B515AC1F6C}"/>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
        <p:nvSpPr>
          <p:cNvPr id="8" name="TextBox 7">
            <a:extLst>
              <a:ext uri="{FF2B5EF4-FFF2-40B4-BE49-F238E27FC236}">
                <a16:creationId xmlns:a16="http://schemas.microsoft.com/office/drawing/2014/main" id="{72552089-3218-48D6-B231-B1DBA1473AE4}"/>
              </a:ext>
            </a:extLst>
          </p:cNvPr>
          <p:cNvSpPr txBox="1"/>
          <p:nvPr/>
        </p:nvSpPr>
        <p:spPr>
          <a:xfrm>
            <a:off x="4294909" y="6130436"/>
            <a:ext cx="3034146" cy="307777"/>
          </a:xfrm>
          <a:prstGeom prst="rect">
            <a:avLst/>
          </a:prstGeom>
          <a:noFill/>
        </p:spPr>
        <p:txBody>
          <a:bodyPr wrap="square" rtlCol="0">
            <a:spAutoFit/>
          </a:bodyPr>
          <a:lstStyle/>
          <a:p>
            <a:r>
              <a:rPr lang="en-US" sz="1400" dirty="0"/>
              <a:t>Lazard, November 2018</a:t>
            </a:r>
          </a:p>
        </p:txBody>
      </p:sp>
    </p:spTree>
    <p:extLst>
      <p:ext uri="{BB962C8B-B14F-4D97-AF65-F5344CB8AC3E}">
        <p14:creationId xmlns:p14="http://schemas.microsoft.com/office/powerpoint/2010/main" val="393195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AC81F-36CD-4964-9D64-5CB92CE67889}"/>
              </a:ext>
            </a:extLst>
          </p:cNvPr>
          <p:cNvSpPr>
            <a:spLocks noGrp="1"/>
          </p:cNvSpPr>
          <p:nvPr>
            <p:ph type="title"/>
          </p:nvPr>
        </p:nvSpPr>
        <p:spPr/>
        <p:txBody>
          <a:bodyPr/>
          <a:lstStyle/>
          <a:p>
            <a:r>
              <a:rPr lang="en-US" dirty="0"/>
              <a:t>Cost Trends</a:t>
            </a:r>
          </a:p>
        </p:txBody>
      </p:sp>
      <p:sp>
        <p:nvSpPr>
          <p:cNvPr id="4" name="Date Placeholder 3">
            <a:extLst>
              <a:ext uri="{FF2B5EF4-FFF2-40B4-BE49-F238E27FC236}">
                <a16:creationId xmlns:a16="http://schemas.microsoft.com/office/drawing/2014/main" id="{9D7E8B37-79B5-4528-8FCD-0563B68C88AF}"/>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D33422F0-9E3D-4B30-B505-A8C9F3D61571}"/>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358E3C5E-C735-4E7B-BCF7-7FB50C209098}"/>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10" name="Content Placeholder 9">
            <a:extLst>
              <a:ext uri="{FF2B5EF4-FFF2-40B4-BE49-F238E27FC236}">
                <a16:creationId xmlns:a16="http://schemas.microsoft.com/office/drawing/2014/main" id="{A2FD68CB-8FD9-4BCF-92D1-22295C778397}"/>
              </a:ext>
            </a:extLst>
          </p:cNvPr>
          <p:cNvPicPr>
            <a:picLocks noGrp="1" noChangeAspect="1"/>
          </p:cNvPicPr>
          <p:nvPr>
            <p:ph idx="1"/>
          </p:nvPr>
        </p:nvPicPr>
        <p:blipFill>
          <a:blip r:embed="rId2"/>
          <a:stretch>
            <a:fillRect/>
          </a:stretch>
        </p:blipFill>
        <p:spPr>
          <a:xfrm>
            <a:off x="3449782" y="1336658"/>
            <a:ext cx="6497782" cy="4852056"/>
          </a:xfrm>
          <a:prstGeom prst="rect">
            <a:avLst/>
          </a:prstGeom>
        </p:spPr>
      </p:pic>
    </p:spTree>
    <p:extLst>
      <p:ext uri="{BB962C8B-B14F-4D97-AF65-F5344CB8AC3E}">
        <p14:creationId xmlns:p14="http://schemas.microsoft.com/office/powerpoint/2010/main" val="424032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66FF5-21F4-4486-8DFA-1BFF174E7CEC}"/>
              </a:ext>
            </a:extLst>
          </p:cNvPr>
          <p:cNvSpPr>
            <a:spLocks noGrp="1"/>
          </p:cNvSpPr>
          <p:nvPr>
            <p:ph type="title"/>
          </p:nvPr>
        </p:nvSpPr>
        <p:spPr/>
        <p:txBody>
          <a:bodyPr/>
          <a:lstStyle/>
          <a:p>
            <a:r>
              <a:rPr lang="en-US" dirty="0"/>
              <a:t>Solar Cost Components </a:t>
            </a:r>
          </a:p>
        </p:txBody>
      </p:sp>
      <p:pic>
        <p:nvPicPr>
          <p:cNvPr id="7" name="Content Placeholder 6">
            <a:extLst>
              <a:ext uri="{FF2B5EF4-FFF2-40B4-BE49-F238E27FC236}">
                <a16:creationId xmlns:a16="http://schemas.microsoft.com/office/drawing/2014/main" id="{71E47E3A-AF6F-4304-AE30-23F1A7881D6B}"/>
              </a:ext>
            </a:extLst>
          </p:cNvPr>
          <p:cNvPicPr>
            <a:picLocks noGrp="1" noChangeAspect="1"/>
          </p:cNvPicPr>
          <p:nvPr>
            <p:ph idx="1"/>
          </p:nvPr>
        </p:nvPicPr>
        <p:blipFill>
          <a:blip r:embed="rId2"/>
          <a:stretch>
            <a:fillRect/>
          </a:stretch>
        </p:blipFill>
        <p:spPr>
          <a:xfrm>
            <a:off x="2592926" y="1446673"/>
            <a:ext cx="8911686" cy="4787217"/>
          </a:xfrm>
          <a:prstGeom prst="rect">
            <a:avLst/>
          </a:prstGeom>
        </p:spPr>
      </p:pic>
      <p:sp>
        <p:nvSpPr>
          <p:cNvPr id="4" name="Date Placeholder 3">
            <a:extLst>
              <a:ext uri="{FF2B5EF4-FFF2-40B4-BE49-F238E27FC236}">
                <a16:creationId xmlns:a16="http://schemas.microsoft.com/office/drawing/2014/main" id="{6CBF1B5D-C9EE-4A9A-AC29-BE1935701673}"/>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C8D6E7D0-DD82-48F5-AF92-C5B8C76A0DAA}"/>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6BEBBF43-7F0B-4243-9D59-3F78413A24E5}"/>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
        <p:nvSpPr>
          <p:cNvPr id="8" name="TextBox 7">
            <a:extLst>
              <a:ext uri="{FF2B5EF4-FFF2-40B4-BE49-F238E27FC236}">
                <a16:creationId xmlns:a16="http://schemas.microsoft.com/office/drawing/2014/main" id="{FB0F5685-97E4-4572-8745-56F75386005D}"/>
              </a:ext>
            </a:extLst>
          </p:cNvPr>
          <p:cNvSpPr txBox="1"/>
          <p:nvPr/>
        </p:nvSpPr>
        <p:spPr>
          <a:xfrm>
            <a:off x="4613565" y="6359236"/>
            <a:ext cx="2646217" cy="307777"/>
          </a:xfrm>
          <a:prstGeom prst="rect">
            <a:avLst/>
          </a:prstGeom>
          <a:noFill/>
        </p:spPr>
        <p:txBody>
          <a:bodyPr wrap="square" rtlCol="0">
            <a:spAutoFit/>
          </a:bodyPr>
          <a:lstStyle/>
          <a:p>
            <a:r>
              <a:rPr lang="en-US" sz="1400" dirty="0"/>
              <a:t>NREL September 2017</a:t>
            </a:r>
          </a:p>
        </p:txBody>
      </p:sp>
    </p:spTree>
    <p:extLst>
      <p:ext uri="{BB962C8B-B14F-4D97-AF65-F5344CB8AC3E}">
        <p14:creationId xmlns:p14="http://schemas.microsoft.com/office/powerpoint/2010/main" val="253107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2A3B6-0683-4EA4-A279-34A0B6F90837}"/>
              </a:ext>
            </a:extLst>
          </p:cNvPr>
          <p:cNvSpPr>
            <a:spLocks noGrp="1"/>
          </p:cNvSpPr>
          <p:nvPr>
            <p:ph type="title"/>
          </p:nvPr>
        </p:nvSpPr>
        <p:spPr/>
        <p:txBody>
          <a:bodyPr/>
          <a:lstStyle/>
          <a:p>
            <a:r>
              <a:rPr lang="en-US" dirty="0"/>
              <a:t>Renewables are Exploding</a:t>
            </a:r>
          </a:p>
        </p:txBody>
      </p:sp>
      <p:pic>
        <p:nvPicPr>
          <p:cNvPr id="7" name="Content Placeholder 6">
            <a:extLst>
              <a:ext uri="{FF2B5EF4-FFF2-40B4-BE49-F238E27FC236}">
                <a16:creationId xmlns:a16="http://schemas.microsoft.com/office/drawing/2014/main" id="{21675D04-B694-42E6-88BE-E510607CC7D7}"/>
              </a:ext>
            </a:extLst>
          </p:cNvPr>
          <p:cNvPicPr>
            <a:picLocks noGrp="1" noChangeAspect="1"/>
          </p:cNvPicPr>
          <p:nvPr>
            <p:ph idx="1"/>
          </p:nvPr>
        </p:nvPicPr>
        <p:blipFill>
          <a:blip r:embed="rId2"/>
          <a:stretch>
            <a:fillRect/>
          </a:stretch>
        </p:blipFill>
        <p:spPr>
          <a:xfrm>
            <a:off x="3806743" y="1864702"/>
            <a:ext cx="6402468" cy="4369188"/>
          </a:xfrm>
          <a:prstGeom prst="rect">
            <a:avLst/>
          </a:prstGeom>
        </p:spPr>
      </p:pic>
      <p:sp>
        <p:nvSpPr>
          <p:cNvPr id="4" name="Date Placeholder 3">
            <a:extLst>
              <a:ext uri="{FF2B5EF4-FFF2-40B4-BE49-F238E27FC236}">
                <a16:creationId xmlns:a16="http://schemas.microsoft.com/office/drawing/2014/main" id="{73DC5202-B8AC-46FA-B831-D2AA9D5F615C}"/>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76620020-CE0A-45B0-9D5C-6404461AEBBD}"/>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FE7327D1-0EEA-4153-AF49-AD19EB0AB728}"/>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507513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4137A-EA25-420F-971A-A19D57276B10}"/>
              </a:ext>
            </a:extLst>
          </p:cNvPr>
          <p:cNvSpPr>
            <a:spLocks noGrp="1"/>
          </p:cNvSpPr>
          <p:nvPr>
            <p:ph type="title"/>
          </p:nvPr>
        </p:nvSpPr>
        <p:spPr>
          <a:xfrm>
            <a:off x="2592925" y="787782"/>
            <a:ext cx="8911687" cy="1280890"/>
          </a:xfrm>
        </p:spPr>
        <p:txBody>
          <a:bodyPr>
            <a:normAutofit fontScale="90000"/>
          </a:bodyPr>
          <a:lstStyle/>
          <a:p>
            <a:r>
              <a:rPr lang="en-US" dirty="0"/>
              <a:t>Renewables are already cheap!  So, what’s the problem?</a:t>
            </a:r>
            <a:br>
              <a:rPr lang="en-US" dirty="0"/>
            </a:br>
            <a:endParaRPr lang="en-US" dirty="0"/>
          </a:p>
        </p:txBody>
      </p:sp>
      <p:sp>
        <p:nvSpPr>
          <p:cNvPr id="3" name="Content Placeholder 2">
            <a:extLst>
              <a:ext uri="{FF2B5EF4-FFF2-40B4-BE49-F238E27FC236}">
                <a16:creationId xmlns:a16="http://schemas.microsoft.com/office/drawing/2014/main" id="{62B0B205-3A48-43EC-AB71-6FB0EEE46FAB}"/>
              </a:ext>
            </a:extLst>
          </p:cNvPr>
          <p:cNvSpPr>
            <a:spLocks noGrp="1"/>
          </p:cNvSpPr>
          <p:nvPr>
            <p:ph idx="1"/>
          </p:nvPr>
        </p:nvSpPr>
        <p:spPr>
          <a:xfrm>
            <a:off x="2589212" y="2452254"/>
            <a:ext cx="8915400" cy="3458967"/>
          </a:xfrm>
        </p:spPr>
        <p:txBody>
          <a:bodyPr/>
          <a:lstStyle/>
          <a:p>
            <a:pPr lvl="0"/>
            <a:r>
              <a:rPr lang="en-US" sz="2800" dirty="0"/>
              <a:t>Resource costs vary by geography</a:t>
            </a:r>
          </a:p>
          <a:p>
            <a:pPr lvl="0"/>
            <a:r>
              <a:rPr lang="en-US" sz="2800" dirty="0"/>
              <a:t>Intermittent and non-dispatchable </a:t>
            </a:r>
          </a:p>
          <a:p>
            <a:endParaRPr lang="en-US" dirty="0"/>
          </a:p>
        </p:txBody>
      </p:sp>
      <p:sp>
        <p:nvSpPr>
          <p:cNvPr id="4" name="Date Placeholder 3">
            <a:extLst>
              <a:ext uri="{FF2B5EF4-FFF2-40B4-BE49-F238E27FC236}">
                <a16:creationId xmlns:a16="http://schemas.microsoft.com/office/drawing/2014/main" id="{DA15F8F3-5826-4FB4-AC07-A0AFD69511C0}"/>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C55C4C9D-37BC-4B66-99D3-970FBE2D409D}"/>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497F08E9-7B5C-4672-9D31-8CB38B8FA4E1}"/>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1103149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51212-E29D-4639-AB44-B74A5A950875}"/>
              </a:ext>
            </a:extLst>
          </p:cNvPr>
          <p:cNvSpPr>
            <a:spLocks noGrp="1"/>
          </p:cNvSpPr>
          <p:nvPr>
            <p:ph type="title"/>
          </p:nvPr>
        </p:nvSpPr>
        <p:spPr/>
        <p:txBody>
          <a:bodyPr/>
          <a:lstStyle/>
          <a:p>
            <a:r>
              <a:rPr lang="en-US" dirty="0"/>
              <a:t>Sunny spots</a:t>
            </a:r>
          </a:p>
        </p:txBody>
      </p:sp>
      <p:pic>
        <p:nvPicPr>
          <p:cNvPr id="7" name="Content Placeholder 6">
            <a:extLst>
              <a:ext uri="{FF2B5EF4-FFF2-40B4-BE49-F238E27FC236}">
                <a16:creationId xmlns:a16="http://schemas.microsoft.com/office/drawing/2014/main" id="{E4895687-3F69-481F-8CEC-FBEEBAE876FF}"/>
              </a:ext>
            </a:extLst>
          </p:cNvPr>
          <p:cNvPicPr>
            <a:picLocks noGrp="1" noChangeAspect="1"/>
          </p:cNvPicPr>
          <p:nvPr>
            <p:ph idx="1"/>
          </p:nvPr>
        </p:nvPicPr>
        <p:blipFill>
          <a:blip r:embed="rId2"/>
          <a:stretch>
            <a:fillRect/>
          </a:stretch>
        </p:blipFill>
        <p:spPr>
          <a:xfrm>
            <a:off x="2687782" y="1876655"/>
            <a:ext cx="5915891" cy="4357235"/>
          </a:xfrm>
          <a:prstGeom prst="rect">
            <a:avLst/>
          </a:prstGeom>
        </p:spPr>
      </p:pic>
      <p:sp>
        <p:nvSpPr>
          <p:cNvPr id="4" name="Date Placeholder 3">
            <a:extLst>
              <a:ext uri="{FF2B5EF4-FFF2-40B4-BE49-F238E27FC236}">
                <a16:creationId xmlns:a16="http://schemas.microsoft.com/office/drawing/2014/main" id="{A9C29CA4-1D41-40D6-A49B-BDD8059F94F5}"/>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458591A9-C6E1-440B-9FDB-D930661CD557}"/>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B7901D07-1FC3-4BE6-B60C-995318B4793B}"/>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2100644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C8B3-13C6-4152-8AE5-A39DF7A55395}"/>
              </a:ext>
            </a:extLst>
          </p:cNvPr>
          <p:cNvSpPr>
            <a:spLocks noGrp="1"/>
          </p:cNvSpPr>
          <p:nvPr>
            <p:ph type="title"/>
          </p:nvPr>
        </p:nvSpPr>
        <p:spPr/>
        <p:txBody>
          <a:bodyPr/>
          <a:lstStyle/>
          <a:p>
            <a:r>
              <a:rPr lang="en-US" dirty="0"/>
              <a:t>Where the wind blows</a:t>
            </a:r>
          </a:p>
        </p:txBody>
      </p:sp>
      <p:pic>
        <p:nvPicPr>
          <p:cNvPr id="7" name="Content Placeholder 6">
            <a:extLst>
              <a:ext uri="{FF2B5EF4-FFF2-40B4-BE49-F238E27FC236}">
                <a16:creationId xmlns:a16="http://schemas.microsoft.com/office/drawing/2014/main" id="{4D28BBD5-8FE4-4709-9954-177B3F20DAEC}"/>
              </a:ext>
            </a:extLst>
          </p:cNvPr>
          <p:cNvPicPr>
            <a:picLocks noGrp="1" noChangeAspect="1"/>
          </p:cNvPicPr>
          <p:nvPr>
            <p:ph idx="1"/>
          </p:nvPr>
        </p:nvPicPr>
        <p:blipFill>
          <a:blip r:embed="rId2"/>
          <a:stretch>
            <a:fillRect/>
          </a:stretch>
        </p:blipFill>
        <p:spPr>
          <a:xfrm>
            <a:off x="2784762" y="1203222"/>
            <a:ext cx="6412504" cy="5031498"/>
          </a:xfrm>
          <a:prstGeom prst="rect">
            <a:avLst/>
          </a:prstGeom>
        </p:spPr>
      </p:pic>
      <p:sp>
        <p:nvSpPr>
          <p:cNvPr id="4" name="Date Placeholder 3">
            <a:extLst>
              <a:ext uri="{FF2B5EF4-FFF2-40B4-BE49-F238E27FC236}">
                <a16:creationId xmlns:a16="http://schemas.microsoft.com/office/drawing/2014/main" id="{A7F8CDB6-29B6-4AA8-A015-6E75C67B62B9}"/>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C241961C-A510-49BF-A882-C9CE3701B28D}"/>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9A334DB7-3FEF-40CF-9297-C94E008538FE}"/>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334844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77B1-AFD9-47F9-970A-6C432F5AE4D5}"/>
              </a:ext>
            </a:extLst>
          </p:cNvPr>
          <p:cNvSpPr>
            <a:spLocks noGrp="1"/>
          </p:cNvSpPr>
          <p:nvPr>
            <p:ph type="title"/>
          </p:nvPr>
        </p:nvSpPr>
        <p:spPr/>
        <p:txBody>
          <a:bodyPr/>
          <a:lstStyle/>
          <a:p>
            <a:r>
              <a:rPr lang="en-US" dirty="0"/>
              <a:t>December 19, 2018 net demand in CA</a:t>
            </a:r>
          </a:p>
        </p:txBody>
      </p:sp>
      <p:pic>
        <p:nvPicPr>
          <p:cNvPr id="7" name="Content Placeholder 6">
            <a:extLst>
              <a:ext uri="{FF2B5EF4-FFF2-40B4-BE49-F238E27FC236}">
                <a16:creationId xmlns:a16="http://schemas.microsoft.com/office/drawing/2014/main" id="{9E5C41B2-8FB5-42D4-870F-DC78332974D1}"/>
              </a:ext>
            </a:extLst>
          </p:cNvPr>
          <p:cNvPicPr>
            <a:picLocks noGrp="1" noChangeAspect="1"/>
          </p:cNvPicPr>
          <p:nvPr>
            <p:ph idx="1"/>
          </p:nvPr>
        </p:nvPicPr>
        <p:blipFill>
          <a:blip r:embed="rId2"/>
          <a:stretch>
            <a:fillRect/>
          </a:stretch>
        </p:blipFill>
        <p:spPr>
          <a:xfrm>
            <a:off x="2589212" y="1567954"/>
            <a:ext cx="8955983" cy="4562483"/>
          </a:xfrm>
          <a:prstGeom prst="rect">
            <a:avLst/>
          </a:prstGeom>
        </p:spPr>
      </p:pic>
      <p:sp>
        <p:nvSpPr>
          <p:cNvPr id="4" name="Date Placeholder 3">
            <a:extLst>
              <a:ext uri="{FF2B5EF4-FFF2-40B4-BE49-F238E27FC236}">
                <a16:creationId xmlns:a16="http://schemas.microsoft.com/office/drawing/2014/main" id="{79ED0636-88D7-48C5-B1B4-BB6459C95C56}"/>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BE7A505D-A8E1-4E93-B9D9-14469D0F9C6E}"/>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D9582D56-2C79-4BA7-A43B-84EA118A4431}"/>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2317978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74800-8E00-4A6C-9283-EE9D8DF68AE7}"/>
              </a:ext>
            </a:extLst>
          </p:cNvPr>
          <p:cNvSpPr>
            <a:spLocks noGrp="1"/>
          </p:cNvSpPr>
          <p:nvPr>
            <p:ph type="title"/>
          </p:nvPr>
        </p:nvSpPr>
        <p:spPr/>
        <p:txBody>
          <a:bodyPr/>
          <a:lstStyle/>
          <a:p>
            <a:r>
              <a:rPr lang="en-US" dirty="0"/>
              <a:t>Total CA “load” minus renewable generation: The Duck Curve</a:t>
            </a:r>
          </a:p>
        </p:txBody>
      </p:sp>
      <p:pic>
        <p:nvPicPr>
          <p:cNvPr id="7" name="Content Placeholder 6">
            <a:extLst>
              <a:ext uri="{FF2B5EF4-FFF2-40B4-BE49-F238E27FC236}">
                <a16:creationId xmlns:a16="http://schemas.microsoft.com/office/drawing/2014/main" id="{44A3F9FE-51A3-497C-8852-8F52C60C7539}"/>
              </a:ext>
            </a:extLst>
          </p:cNvPr>
          <p:cNvPicPr>
            <a:picLocks noGrp="1" noChangeAspect="1"/>
          </p:cNvPicPr>
          <p:nvPr>
            <p:ph idx="1"/>
          </p:nvPr>
        </p:nvPicPr>
        <p:blipFill>
          <a:blip r:embed="rId2"/>
          <a:stretch>
            <a:fillRect/>
          </a:stretch>
        </p:blipFill>
        <p:spPr>
          <a:xfrm>
            <a:off x="2729346" y="2133600"/>
            <a:ext cx="7632266" cy="3927386"/>
          </a:xfrm>
          <a:prstGeom prst="rect">
            <a:avLst/>
          </a:prstGeom>
        </p:spPr>
      </p:pic>
      <p:sp>
        <p:nvSpPr>
          <p:cNvPr id="4" name="Date Placeholder 3">
            <a:extLst>
              <a:ext uri="{FF2B5EF4-FFF2-40B4-BE49-F238E27FC236}">
                <a16:creationId xmlns:a16="http://schemas.microsoft.com/office/drawing/2014/main" id="{13C38A47-D6E5-4CCD-8024-E14E7AA90F82}"/>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FC7E3240-ADAC-45C3-8179-0A854789729D}"/>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4A52BF91-91C8-4F6D-AB7C-3B436BA32B78}"/>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3598949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F4EE9-69A4-4560-8B7D-7BE081F805AE}"/>
              </a:ext>
            </a:extLst>
          </p:cNvPr>
          <p:cNvSpPr>
            <a:spLocks noGrp="1"/>
          </p:cNvSpPr>
          <p:nvPr>
            <p:ph type="title"/>
          </p:nvPr>
        </p:nvSpPr>
        <p:spPr/>
        <p:txBody>
          <a:bodyPr/>
          <a:lstStyle/>
          <a:p>
            <a:r>
              <a:rPr lang="en-US" dirty="0"/>
              <a:t>Duck hunting</a:t>
            </a:r>
          </a:p>
        </p:txBody>
      </p:sp>
      <p:sp>
        <p:nvSpPr>
          <p:cNvPr id="3" name="Content Placeholder 2">
            <a:extLst>
              <a:ext uri="{FF2B5EF4-FFF2-40B4-BE49-F238E27FC236}">
                <a16:creationId xmlns:a16="http://schemas.microsoft.com/office/drawing/2014/main" id="{64798914-0845-437D-8A46-F689AE6454FA}"/>
              </a:ext>
            </a:extLst>
          </p:cNvPr>
          <p:cNvSpPr>
            <a:spLocks noGrp="1"/>
          </p:cNvSpPr>
          <p:nvPr>
            <p:ph idx="1"/>
          </p:nvPr>
        </p:nvSpPr>
        <p:spPr>
          <a:xfrm>
            <a:off x="2589212" y="1676400"/>
            <a:ext cx="8915400" cy="4234822"/>
          </a:xfrm>
        </p:spPr>
        <p:txBody>
          <a:bodyPr>
            <a:normAutofit fontScale="92500" lnSpcReduction="20000"/>
          </a:bodyPr>
          <a:lstStyle/>
          <a:p>
            <a:pPr marL="457200" lvl="0" indent="-457200">
              <a:buFont typeface="+mj-lt"/>
              <a:buAutoNum type="arabicPeriod"/>
            </a:pPr>
            <a:r>
              <a:rPr lang="en-US" sz="2400" dirty="0"/>
              <a:t>Lots of gen sources – the “law of large numbers” – spread over large area</a:t>
            </a:r>
          </a:p>
          <a:p>
            <a:pPr marL="457200" lvl="0" indent="-457200">
              <a:buFont typeface="+mj-lt"/>
              <a:buAutoNum type="arabicPeriod"/>
            </a:pPr>
            <a:r>
              <a:rPr lang="en-US" sz="2400" dirty="0"/>
              <a:t>Lots of wires: transmission and distribution</a:t>
            </a:r>
          </a:p>
          <a:p>
            <a:pPr marL="457200" lvl="0" indent="-457200">
              <a:buFont typeface="+mj-lt"/>
              <a:buAutoNum type="arabicPeriod"/>
            </a:pPr>
            <a:r>
              <a:rPr lang="en-US" sz="2400" dirty="0"/>
              <a:t>A “diversified portfolio”, e.g., wind </a:t>
            </a:r>
            <a:r>
              <a:rPr lang="en-US" sz="2400" i="1" dirty="0"/>
              <a:t>plus</a:t>
            </a:r>
            <a:r>
              <a:rPr lang="en-US" sz="2400" dirty="0"/>
              <a:t> solar </a:t>
            </a:r>
            <a:r>
              <a:rPr lang="en-US" sz="2400" i="1" dirty="0"/>
              <a:t>plus</a:t>
            </a:r>
            <a:r>
              <a:rPr lang="en-US" sz="2400" dirty="0"/>
              <a:t> biomass </a:t>
            </a:r>
            <a:r>
              <a:rPr lang="en-US" sz="2400" i="1" dirty="0"/>
              <a:t>plus</a:t>
            </a:r>
            <a:r>
              <a:rPr lang="en-US" sz="2400" dirty="0"/>
              <a:t>…</a:t>
            </a:r>
          </a:p>
          <a:p>
            <a:pPr marL="457200" indent="-457200">
              <a:buFont typeface="+mj-lt"/>
              <a:buAutoNum type="arabicPeriod"/>
            </a:pPr>
            <a:r>
              <a:rPr lang="en-US" sz="2400" dirty="0"/>
              <a:t>Energy storage </a:t>
            </a:r>
          </a:p>
          <a:p>
            <a:pPr marL="457200" indent="-457200">
              <a:buFont typeface="+mj-lt"/>
              <a:buAutoNum type="arabicPeriod"/>
            </a:pPr>
            <a:r>
              <a:rPr lang="en-US" sz="2400" dirty="0"/>
              <a:t>Customer incentives: time of use (TOU) rates, demand charges</a:t>
            </a:r>
          </a:p>
          <a:p>
            <a:pPr marL="457200" lvl="0" indent="-457200">
              <a:buFont typeface="+mj-lt"/>
              <a:buAutoNum type="arabicPeriod"/>
            </a:pPr>
            <a:r>
              <a:rPr lang="en-US" sz="2400" dirty="0"/>
              <a:t>Overbuilding/curtailment of renewables</a:t>
            </a:r>
          </a:p>
          <a:p>
            <a:pPr marL="457200" lvl="0" indent="-457200">
              <a:buFont typeface="+mj-lt"/>
              <a:buAutoNum type="arabicPeriod"/>
            </a:pPr>
            <a:r>
              <a:rPr lang="en-US" sz="2400" dirty="0"/>
              <a:t>Keep some fossil for the last 10% – 20%</a:t>
            </a:r>
          </a:p>
          <a:p>
            <a:pPr marL="457200" lvl="0" indent="-457200">
              <a:buFont typeface="+mj-lt"/>
              <a:buAutoNum type="arabicPeriod"/>
            </a:pPr>
            <a:r>
              <a:rPr lang="en-US" sz="2400" dirty="0"/>
              <a:t>Virtual: Purchases RECs (renewable energy credits)</a:t>
            </a:r>
          </a:p>
        </p:txBody>
      </p:sp>
      <p:sp>
        <p:nvSpPr>
          <p:cNvPr id="4" name="Date Placeholder 3">
            <a:extLst>
              <a:ext uri="{FF2B5EF4-FFF2-40B4-BE49-F238E27FC236}">
                <a16:creationId xmlns:a16="http://schemas.microsoft.com/office/drawing/2014/main" id="{481BF145-1853-4322-A0F3-CC51E0471FF0}"/>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7132707B-B06A-448C-A2D1-A207E068D311}"/>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2E663FAC-FCFE-47F6-BE71-762B9EF5CA89}"/>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3880594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42E88-B4DA-4D6D-A9F1-1554B065B75B}"/>
              </a:ext>
            </a:extLst>
          </p:cNvPr>
          <p:cNvSpPr>
            <a:spLocks noGrp="1"/>
          </p:cNvSpPr>
          <p:nvPr>
            <p:ph type="title"/>
          </p:nvPr>
        </p:nvSpPr>
        <p:spPr>
          <a:xfrm>
            <a:off x="2592925" y="628124"/>
            <a:ext cx="8911687" cy="1280890"/>
          </a:xfrm>
        </p:spPr>
        <p:txBody>
          <a:bodyPr/>
          <a:lstStyle/>
          <a:p>
            <a:r>
              <a:rPr lang="en-US" dirty="0"/>
              <a:t>Ways to store energy</a:t>
            </a:r>
          </a:p>
        </p:txBody>
      </p:sp>
      <p:sp>
        <p:nvSpPr>
          <p:cNvPr id="3" name="Content Placeholder 2">
            <a:extLst>
              <a:ext uri="{FF2B5EF4-FFF2-40B4-BE49-F238E27FC236}">
                <a16:creationId xmlns:a16="http://schemas.microsoft.com/office/drawing/2014/main" id="{7E6DF507-14B9-418B-B1B2-1CD3191BB1E3}"/>
              </a:ext>
            </a:extLst>
          </p:cNvPr>
          <p:cNvSpPr>
            <a:spLocks noGrp="1"/>
          </p:cNvSpPr>
          <p:nvPr>
            <p:ph idx="1"/>
          </p:nvPr>
        </p:nvSpPr>
        <p:spPr/>
        <p:txBody>
          <a:bodyPr/>
          <a:lstStyle/>
          <a:p>
            <a:pPr lvl="0"/>
            <a:r>
              <a:rPr lang="en-US" sz="2400" dirty="0"/>
              <a:t>Mechanical inertia: flywheel</a:t>
            </a:r>
          </a:p>
          <a:p>
            <a:r>
              <a:rPr lang="en-US" sz="2400" b="1" dirty="0"/>
              <a:t>Pumped hydro</a:t>
            </a:r>
          </a:p>
          <a:p>
            <a:pPr lvl="0"/>
            <a:r>
              <a:rPr lang="en-US" sz="2400" dirty="0"/>
              <a:t>Other mechanical gravity: rails, conveyor belts, cylinders, etc.</a:t>
            </a:r>
          </a:p>
          <a:p>
            <a:pPr lvl="0"/>
            <a:r>
              <a:rPr lang="en-US" sz="2400" dirty="0"/>
              <a:t>Chemical: Hydrogen; </a:t>
            </a:r>
            <a:r>
              <a:rPr lang="en-US" sz="2400" b="1" dirty="0"/>
              <a:t>converted biomass </a:t>
            </a:r>
          </a:p>
          <a:p>
            <a:pPr lvl="0"/>
            <a:r>
              <a:rPr lang="en-US" sz="2400" dirty="0"/>
              <a:t>Thermal: molten salt (from solar)</a:t>
            </a:r>
          </a:p>
          <a:p>
            <a:pPr lvl="0"/>
            <a:r>
              <a:rPr lang="en-US" sz="2400" b="1" dirty="0"/>
              <a:t>Electro-chemical batteries</a:t>
            </a:r>
          </a:p>
          <a:p>
            <a:pPr marL="0" indent="0">
              <a:buNone/>
            </a:pPr>
            <a:endParaRPr lang="en-US" dirty="0"/>
          </a:p>
        </p:txBody>
      </p:sp>
      <p:sp>
        <p:nvSpPr>
          <p:cNvPr id="4" name="Date Placeholder 3">
            <a:extLst>
              <a:ext uri="{FF2B5EF4-FFF2-40B4-BE49-F238E27FC236}">
                <a16:creationId xmlns:a16="http://schemas.microsoft.com/office/drawing/2014/main" id="{99D1109B-1C97-4256-8EF5-ACBD449B830F}"/>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3C9DBC69-1DF0-488F-B5A8-2458C1041601}"/>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80B8F5A4-62AA-4894-BDA7-A60C3C21387A}"/>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829455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A6731-8E49-4A9C-88C6-4D873FAC4998}"/>
              </a:ext>
            </a:extLst>
          </p:cNvPr>
          <p:cNvSpPr>
            <a:spLocks noGrp="1"/>
          </p:cNvSpPr>
          <p:nvPr>
            <p:ph type="title"/>
          </p:nvPr>
        </p:nvSpPr>
        <p:spPr/>
        <p:txBody>
          <a:bodyPr/>
          <a:lstStyle/>
          <a:p>
            <a:r>
              <a:rPr lang="en-US" dirty="0"/>
              <a:t>Key battery characteristics:</a:t>
            </a:r>
            <a:br>
              <a:rPr lang="en-US" dirty="0"/>
            </a:br>
            <a:endParaRPr lang="en-US" dirty="0"/>
          </a:p>
        </p:txBody>
      </p:sp>
      <p:sp>
        <p:nvSpPr>
          <p:cNvPr id="3" name="Content Placeholder 2">
            <a:extLst>
              <a:ext uri="{FF2B5EF4-FFF2-40B4-BE49-F238E27FC236}">
                <a16:creationId xmlns:a16="http://schemas.microsoft.com/office/drawing/2014/main" id="{86E67768-D1DA-45BB-9F03-24944FE6DAEC}"/>
              </a:ext>
            </a:extLst>
          </p:cNvPr>
          <p:cNvSpPr>
            <a:spLocks noGrp="1"/>
          </p:cNvSpPr>
          <p:nvPr>
            <p:ph idx="1"/>
          </p:nvPr>
        </p:nvSpPr>
        <p:spPr>
          <a:xfrm>
            <a:off x="2615846" y="1603159"/>
            <a:ext cx="8915400" cy="4006222"/>
          </a:xfrm>
        </p:spPr>
        <p:txBody>
          <a:bodyPr>
            <a:noAutofit/>
          </a:bodyPr>
          <a:lstStyle/>
          <a:p>
            <a:pPr lvl="0"/>
            <a:r>
              <a:rPr lang="en-US" sz="2000" dirty="0"/>
              <a:t>Installed cost per kW</a:t>
            </a:r>
          </a:p>
          <a:p>
            <a:pPr lvl="0"/>
            <a:r>
              <a:rPr lang="en-US" sz="2000" dirty="0"/>
              <a:t>Installed cost per kWh (or, how many hours at the peak kW)?</a:t>
            </a:r>
          </a:p>
          <a:p>
            <a:pPr lvl="0"/>
            <a:r>
              <a:rPr lang="en-US" sz="2000" dirty="0"/>
              <a:t>How fast to charge? (especially for cars)</a:t>
            </a:r>
          </a:p>
          <a:p>
            <a:pPr lvl="0"/>
            <a:r>
              <a:rPr lang="en-US" sz="2000" dirty="0"/>
              <a:t>Round trip efficiency</a:t>
            </a:r>
          </a:p>
          <a:p>
            <a:pPr lvl="0"/>
            <a:r>
              <a:rPr lang="en-US" sz="2000" dirty="0"/>
              <a:t>Durability (rate of degradation per cycle)</a:t>
            </a:r>
          </a:p>
          <a:p>
            <a:pPr lvl="0"/>
            <a:r>
              <a:rPr lang="en-US" sz="2000" dirty="0"/>
              <a:t>Compactness and weight.  Important for </a:t>
            </a:r>
          </a:p>
          <a:p>
            <a:pPr lvl="1"/>
            <a:r>
              <a:rPr lang="en-US" sz="1800" dirty="0"/>
              <a:t>Cars/trucks/buses</a:t>
            </a:r>
          </a:p>
          <a:p>
            <a:pPr lvl="1"/>
            <a:r>
              <a:rPr lang="en-US" sz="1800" dirty="0"/>
              <a:t>Customer-sited vs. residential grid vs. wilderness grid</a:t>
            </a:r>
          </a:p>
          <a:p>
            <a:pPr lvl="0"/>
            <a:r>
              <a:rPr lang="en-US" sz="2000" dirty="0"/>
              <a:t>Environmental impact (is it toxic?)</a:t>
            </a:r>
          </a:p>
          <a:p>
            <a:pPr lvl="0"/>
            <a:r>
              <a:rPr lang="en-US" sz="2000" dirty="0"/>
              <a:t>Supply security (is the metal/mineral mined in Russia, China, Congo?)</a:t>
            </a:r>
          </a:p>
        </p:txBody>
      </p:sp>
      <p:sp>
        <p:nvSpPr>
          <p:cNvPr id="4" name="Date Placeholder 3">
            <a:extLst>
              <a:ext uri="{FF2B5EF4-FFF2-40B4-BE49-F238E27FC236}">
                <a16:creationId xmlns:a16="http://schemas.microsoft.com/office/drawing/2014/main" id="{1FBDD1E3-7C81-409D-8F41-477B41AB7D0F}"/>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222869FB-2D0E-4E19-B7D0-7DC095624CCC}"/>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AE9A1FBB-B54C-4458-88CC-18D58E0BC124}"/>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3351707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77C43-D295-4587-B2E8-A562A1106569}"/>
              </a:ext>
            </a:extLst>
          </p:cNvPr>
          <p:cNvSpPr>
            <a:spLocks noGrp="1"/>
          </p:cNvSpPr>
          <p:nvPr>
            <p:ph type="title"/>
          </p:nvPr>
        </p:nvSpPr>
        <p:spPr/>
        <p:txBody>
          <a:bodyPr/>
          <a:lstStyle/>
          <a:p>
            <a:r>
              <a:rPr lang="en-US" dirty="0"/>
              <a:t>Cost trends for batteries</a:t>
            </a:r>
          </a:p>
        </p:txBody>
      </p:sp>
      <p:pic>
        <p:nvPicPr>
          <p:cNvPr id="7" name="Content Placeholder 6">
            <a:extLst>
              <a:ext uri="{FF2B5EF4-FFF2-40B4-BE49-F238E27FC236}">
                <a16:creationId xmlns:a16="http://schemas.microsoft.com/office/drawing/2014/main" id="{682EC315-2B16-42AF-9B49-9DA1A5025200}"/>
              </a:ext>
            </a:extLst>
          </p:cNvPr>
          <p:cNvPicPr>
            <a:picLocks noGrp="1" noChangeAspect="1"/>
          </p:cNvPicPr>
          <p:nvPr>
            <p:ph idx="1"/>
          </p:nvPr>
        </p:nvPicPr>
        <p:blipFill>
          <a:blip r:embed="rId2"/>
          <a:stretch>
            <a:fillRect/>
          </a:stretch>
        </p:blipFill>
        <p:spPr>
          <a:xfrm>
            <a:off x="2873447" y="1260629"/>
            <a:ext cx="7730944" cy="4973261"/>
          </a:xfrm>
          <a:prstGeom prst="rect">
            <a:avLst/>
          </a:prstGeom>
        </p:spPr>
      </p:pic>
      <p:sp>
        <p:nvSpPr>
          <p:cNvPr id="4" name="Date Placeholder 3">
            <a:extLst>
              <a:ext uri="{FF2B5EF4-FFF2-40B4-BE49-F238E27FC236}">
                <a16:creationId xmlns:a16="http://schemas.microsoft.com/office/drawing/2014/main" id="{09103AC7-9358-45CC-BD98-ED92FFD2D041}"/>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A6C68CA7-0853-47A3-BD9E-3DAB54E34FE8}"/>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6DF3672E-45F2-4280-8374-109599A87F2B}"/>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2797555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87314-232B-4B03-AE8E-BB70F86D1429}"/>
              </a:ext>
            </a:extLst>
          </p:cNvPr>
          <p:cNvSpPr>
            <a:spLocks noGrp="1"/>
          </p:cNvSpPr>
          <p:nvPr>
            <p:ph type="title"/>
          </p:nvPr>
        </p:nvSpPr>
        <p:spPr>
          <a:xfrm>
            <a:off x="2269267" y="168676"/>
            <a:ext cx="8431741" cy="619106"/>
          </a:xfrm>
        </p:spPr>
        <p:txBody>
          <a:bodyPr>
            <a:normAutofit fontScale="90000"/>
          </a:bodyPr>
          <a:lstStyle/>
          <a:p>
            <a:r>
              <a:rPr lang="en-US" dirty="0"/>
              <a:t>Is wind a better bet?</a:t>
            </a:r>
          </a:p>
        </p:txBody>
      </p:sp>
      <p:pic>
        <p:nvPicPr>
          <p:cNvPr id="7" name="Content Placeholder 6">
            <a:extLst>
              <a:ext uri="{FF2B5EF4-FFF2-40B4-BE49-F238E27FC236}">
                <a16:creationId xmlns:a16="http://schemas.microsoft.com/office/drawing/2014/main" id="{A48F4C33-4238-4491-8EC2-7E0F814C7076}"/>
              </a:ext>
            </a:extLst>
          </p:cNvPr>
          <p:cNvPicPr>
            <a:picLocks noGrp="1" noChangeAspect="1"/>
          </p:cNvPicPr>
          <p:nvPr>
            <p:ph idx="1"/>
          </p:nvPr>
        </p:nvPicPr>
        <p:blipFill>
          <a:blip r:embed="rId2"/>
          <a:stretch>
            <a:fillRect/>
          </a:stretch>
        </p:blipFill>
        <p:spPr>
          <a:xfrm>
            <a:off x="2269267" y="841319"/>
            <a:ext cx="8330671" cy="5391382"/>
          </a:xfrm>
          <a:prstGeom prst="rect">
            <a:avLst/>
          </a:prstGeom>
        </p:spPr>
      </p:pic>
      <p:sp>
        <p:nvSpPr>
          <p:cNvPr id="4" name="Date Placeholder 3">
            <a:extLst>
              <a:ext uri="{FF2B5EF4-FFF2-40B4-BE49-F238E27FC236}">
                <a16:creationId xmlns:a16="http://schemas.microsoft.com/office/drawing/2014/main" id="{8F8E0AB7-71ED-44B1-A8BE-42CCAD2DF6CB}"/>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5C3A87D0-B000-4B6E-B9FF-D6C717697A1F}"/>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50D98264-C3A1-4DDC-8EF5-78C4DC9338FE}"/>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1823819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371C-B9AD-47EF-A439-C4FB753D81DB}"/>
              </a:ext>
            </a:extLst>
          </p:cNvPr>
          <p:cNvSpPr>
            <a:spLocks noGrp="1"/>
          </p:cNvSpPr>
          <p:nvPr>
            <p:ph type="title"/>
          </p:nvPr>
        </p:nvSpPr>
        <p:spPr>
          <a:xfrm>
            <a:off x="2592925" y="624110"/>
            <a:ext cx="8911687" cy="991626"/>
          </a:xfrm>
        </p:spPr>
        <p:txBody>
          <a:bodyPr/>
          <a:lstStyle/>
          <a:p>
            <a:r>
              <a:rPr lang="en-US" dirty="0"/>
              <a:t>Wind (cont’d)</a:t>
            </a:r>
          </a:p>
        </p:txBody>
      </p:sp>
      <p:sp>
        <p:nvSpPr>
          <p:cNvPr id="3" name="Content Placeholder 2">
            <a:extLst>
              <a:ext uri="{FF2B5EF4-FFF2-40B4-BE49-F238E27FC236}">
                <a16:creationId xmlns:a16="http://schemas.microsoft.com/office/drawing/2014/main" id="{A6B2F254-0E8E-4331-AF3B-0853AF9BBF91}"/>
              </a:ext>
            </a:extLst>
          </p:cNvPr>
          <p:cNvSpPr>
            <a:spLocks noGrp="1"/>
          </p:cNvSpPr>
          <p:nvPr>
            <p:ph idx="1"/>
          </p:nvPr>
        </p:nvSpPr>
        <p:spPr>
          <a:xfrm>
            <a:off x="2589212" y="1686757"/>
            <a:ext cx="8915400" cy="4224465"/>
          </a:xfrm>
        </p:spPr>
        <p:txBody>
          <a:bodyPr/>
          <a:lstStyle/>
          <a:p>
            <a:r>
              <a:rPr lang="en-US" sz="2400" dirty="0"/>
              <a:t>Texas example:</a:t>
            </a:r>
          </a:p>
          <a:p>
            <a:pPr lvl="1"/>
            <a:r>
              <a:rPr lang="en-US" sz="1800" dirty="0"/>
              <a:t>“Scientists found that between wind energy from West Texas and the Gulf Coast, and solar energy across the state, Texas could meet a significant portion of its electricity demand from renewable power without extensive battery storage. The reason: These sources generate power at different times of day, meaning that coordinating them could replace production from coal-fired plants.” [Houston Chronicle, re Rice University study]</a:t>
            </a:r>
          </a:p>
          <a:p>
            <a:r>
              <a:rPr lang="en-US" sz="2400" dirty="0"/>
              <a:t>Off-shore wind:</a:t>
            </a:r>
          </a:p>
          <a:p>
            <a:pPr lvl="1"/>
            <a:r>
              <a:rPr lang="en-US" sz="1800" dirty="0"/>
              <a:t>More constant (less intermittent)</a:t>
            </a:r>
          </a:p>
          <a:p>
            <a:pPr lvl="1"/>
            <a:r>
              <a:rPr lang="en-US" sz="1800" dirty="0"/>
              <a:t>Less NIMBYism</a:t>
            </a:r>
          </a:p>
          <a:p>
            <a:pPr lvl="1"/>
            <a:r>
              <a:rPr lang="en-US" sz="1800" dirty="0"/>
              <a:t>More expensive, but costs are dropping</a:t>
            </a:r>
          </a:p>
          <a:p>
            <a:pPr lvl="1"/>
            <a:endParaRPr lang="en-US" dirty="0"/>
          </a:p>
        </p:txBody>
      </p:sp>
      <p:sp>
        <p:nvSpPr>
          <p:cNvPr id="4" name="Date Placeholder 3">
            <a:extLst>
              <a:ext uri="{FF2B5EF4-FFF2-40B4-BE49-F238E27FC236}">
                <a16:creationId xmlns:a16="http://schemas.microsoft.com/office/drawing/2014/main" id="{061EE4FD-C2C2-408A-A35D-29A33103D054}"/>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DEFEE5DA-3AEF-4741-A9B3-81153091BD5D}"/>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30433189-60BB-4004-8E7B-6C87BE16BDAB}"/>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1945263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E311C-E4B7-4955-9D7C-AA690AF019CF}"/>
              </a:ext>
            </a:extLst>
          </p:cNvPr>
          <p:cNvSpPr>
            <a:spLocks noGrp="1"/>
          </p:cNvSpPr>
          <p:nvPr>
            <p:ph type="title"/>
          </p:nvPr>
        </p:nvSpPr>
        <p:spPr>
          <a:xfrm>
            <a:off x="2592925" y="624110"/>
            <a:ext cx="8911687" cy="787440"/>
          </a:xfrm>
        </p:spPr>
        <p:txBody>
          <a:bodyPr/>
          <a:lstStyle/>
          <a:p>
            <a:r>
              <a:rPr lang="en-US" dirty="0"/>
              <a:t>The cheapest solution…</a:t>
            </a:r>
          </a:p>
        </p:txBody>
      </p:sp>
      <p:sp>
        <p:nvSpPr>
          <p:cNvPr id="3" name="Content Placeholder 2">
            <a:extLst>
              <a:ext uri="{FF2B5EF4-FFF2-40B4-BE49-F238E27FC236}">
                <a16:creationId xmlns:a16="http://schemas.microsoft.com/office/drawing/2014/main" id="{415AD921-93DC-4683-9235-F16639BE1E99}"/>
              </a:ext>
            </a:extLst>
          </p:cNvPr>
          <p:cNvSpPr>
            <a:spLocks noGrp="1"/>
          </p:cNvSpPr>
          <p:nvPr>
            <p:ph idx="1"/>
          </p:nvPr>
        </p:nvSpPr>
        <p:spPr>
          <a:xfrm>
            <a:off x="2589212" y="1633491"/>
            <a:ext cx="8915400" cy="4277731"/>
          </a:xfrm>
        </p:spPr>
        <p:txBody>
          <a:bodyPr>
            <a:normAutofit/>
          </a:bodyPr>
          <a:lstStyle/>
          <a:p>
            <a:pPr marL="0" indent="0">
              <a:buNone/>
            </a:pPr>
            <a:r>
              <a:rPr lang="en-US" dirty="0"/>
              <a:t>Really depends on: </a:t>
            </a:r>
          </a:p>
          <a:p>
            <a:r>
              <a:rPr lang="en-US" dirty="0"/>
              <a:t>Local “load” (consumption profile), </a:t>
            </a:r>
          </a:p>
          <a:p>
            <a:r>
              <a:rPr lang="en-US" dirty="0"/>
              <a:t>Natural resources available (e.g. Norway, Nevada, Wyoming)</a:t>
            </a:r>
          </a:p>
          <a:p>
            <a:r>
              <a:rPr lang="en-US" dirty="0"/>
              <a:t>Historical infrastructure (France)</a:t>
            </a:r>
          </a:p>
          <a:p>
            <a:r>
              <a:rPr lang="en-US" dirty="0"/>
              <a:t>Cost trends for batteries</a:t>
            </a:r>
          </a:p>
          <a:p>
            <a:r>
              <a:rPr lang="en-US" dirty="0"/>
              <a:t>Etc.</a:t>
            </a:r>
          </a:p>
          <a:p>
            <a:pPr marL="0" indent="0">
              <a:buNone/>
            </a:pPr>
            <a:endParaRPr lang="en-US" dirty="0"/>
          </a:p>
          <a:p>
            <a:endParaRPr lang="en-US" dirty="0"/>
          </a:p>
          <a:p>
            <a:endParaRPr lang="en-US" dirty="0"/>
          </a:p>
        </p:txBody>
      </p:sp>
      <p:sp>
        <p:nvSpPr>
          <p:cNvPr id="4" name="Date Placeholder 3">
            <a:extLst>
              <a:ext uri="{FF2B5EF4-FFF2-40B4-BE49-F238E27FC236}">
                <a16:creationId xmlns:a16="http://schemas.microsoft.com/office/drawing/2014/main" id="{7294B169-2F98-4370-8A39-7A89B4906E4A}"/>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6606E556-55A4-45A9-AA59-56E00AA6E393}"/>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72750C36-4A02-468C-8711-612AA4EB30D0}"/>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2532198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1C084-E952-4472-8134-48184562A202}"/>
              </a:ext>
            </a:extLst>
          </p:cNvPr>
          <p:cNvSpPr>
            <a:spLocks noGrp="1"/>
          </p:cNvSpPr>
          <p:nvPr>
            <p:ph type="title"/>
          </p:nvPr>
        </p:nvSpPr>
        <p:spPr>
          <a:xfrm>
            <a:off x="2592925" y="624110"/>
            <a:ext cx="8911687" cy="1124791"/>
          </a:xfrm>
        </p:spPr>
        <p:txBody>
          <a:bodyPr/>
          <a:lstStyle/>
          <a:p>
            <a:r>
              <a:rPr lang="en-US" dirty="0"/>
              <a:t>In CA, up to 90% renewable is easy…</a:t>
            </a:r>
          </a:p>
        </p:txBody>
      </p:sp>
      <p:sp>
        <p:nvSpPr>
          <p:cNvPr id="3" name="Content Placeholder 2">
            <a:extLst>
              <a:ext uri="{FF2B5EF4-FFF2-40B4-BE49-F238E27FC236}">
                <a16:creationId xmlns:a16="http://schemas.microsoft.com/office/drawing/2014/main" id="{449F8934-23EA-4325-AEF4-B783543D328D}"/>
              </a:ext>
            </a:extLst>
          </p:cNvPr>
          <p:cNvSpPr>
            <a:spLocks noGrp="1"/>
          </p:cNvSpPr>
          <p:nvPr>
            <p:ph idx="1"/>
          </p:nvPr>
        </p:nvSpPr>
        <p:spPr>
          <a:xfrm>
            <a:off x="2589212" y="2133600"/>
            <a:ext cx="8915400" cy="3343922"/>
          </a:xfrm>
        </p:spPr>
        <p:txBody>
          <a:bodyPr/>
          <a:lstStyle/>
          <a:p>
            <a:r>
              <a:rPr lang="en-US" dirty="0"/>
              <a:t>"Simulations show up to 90% of California's power can come from a combination of wind, solar, batteries and geothermal," E3 Senior Partner Arne Olsen told Utility Dive. "Beyond 90%, it gets difficult and expensive.“ [Utility Dive]</a:t>
            </a:r>
          </a:p>
          <a:p>
            <a:endParaRPr lang="en-US" dirty="0"/>
          </a:p>
        </p:txBody>
      </p:sp>
      <p:sp>
        <p:nvSpPr>
          <p:cNvPr id="4" name="Date Placeholder 3">
            <a:extLst>
              <a:ext uri="{FF2B5EF4-FFF2-40B4-BE49-F238E27FC236}">
                <a16:creationId xmlns:a16="http://schemas.microsoft.com/office/drawing/2014/main" id="{DB954B1D-1CCA-460E-A083-8644A1E7AB27}"/>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A774AF9C-5950-48AC-9618-529582B333CE}"/>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2F83929F-779F-4798-97A6-D7A6F30B910E}"/>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3880152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0244B-94B6-4463-AB2C-417C1FD7A63A}"/>
              </a:ext>
            </a:extLst>
          </p:cNvPr>
          <p:cNvSpPr>
            <a:spLocks noGrp="1"/>
          </p:cNvSpPr>
          <p:nvPr>
            <p:ph type="title"/>
          </p:nvPr>
        </p:nvSpPr>
        <p:spPr/>
        <p:txBody>
          <a:bodyPr/>
          <a:lstStyle/>
          <a:p>
            <a:r>
              <a:rPr lang="en-US" dirty="0"/>
              <a:t> What about electric cars?</a:t>
            </a:r>
            <a:br>
              <a:rPr lang="en-US" dirty="0"/>
            </a:br>
            <a:endParaRPr lang="en-US" dirty="0"/>
          </a:p>
        </p:txBody>
      </p:sp>
      <p:sp>
        <p:nvSpPr>
          <p:cNvPr id="3" name="Content Placeholder 2">
            <a:extLst>
              <a:ext uri="{FF2B5EF4-FFF2-40B4-BE49-F238E27FC236}">
                <a16:creationId xmlns:a16="http://schemas.microsoft.com/office/drawing/2014/main" id="{96D737E9-A76C-44CC-A685-E0263A5870D4}"/>
              </a:ext>
            </a:extLst>
          </p:cNvPr>
          <p:cNvSpPr>
            <a:spLocks noGrp="1"/>
          </p:cNvSpPr>
          <p:nvPr>
            <p:ph idx="1"/>
          </p:nvPr>
        </p:nvSpPr>
        <p:spPr/>
        <p:txBody>
          <a:bodyPr>
            <a:normAutofit/>
          </a:bodyPr>
          <a:lstStyle/>
          <a:p>
            <a:r>
              <a:rPr lang="en-US" sz="2400" dirty="0"/>
              <a:t>Environmental impact – how clean is the grid</a:t>
            </a:r>
          </a:p>
          <a:p>
            <a:pPr lvl="0"/>
            <a:r>
              <a:rPr lang="en-US" sz="2400" dirty="0"/>
              <a:t>Electric grid needs to expand</a:t>
            </a:r>
          </a:p>
          <a:p>
            <a:pPr lvl="0"/>
            <a:r>
              <a:rPr lang="en-US" sz="2400" dirty="0"/>
              <a:t>Batteries help grid as mobile storage - but they also wear out the batteries. </a:t>
            </a:r>
          </a:p>
          <a:p>
            <a:pPr lvl="0"/>
            <a:r>
              <a:rPr lang="en-US" sz="2400" dirty="0"/>
              <a:t>Utilities love EVs</a:t>
            </a:r>
          </a:p>
          <a:p>
            <a:pPr lvl="0"/>
            <a:r>
              <a:rPr lang="en-US" sz="2400" dirty="0"/>
              <a:t>Takeaway: positive but complicated</a:t>
            </a:r>
          </a:p>
          <a:p>
            <a:pPr marL="0" indent="0">
              <a:buNone/>
            </a:pPr>
            <a:endParaRPr lang="en-US" dirty="0"/>
          </a:p>
        </p:txBody>
      </p:sp>
      <p:sp>
        <p:nvSpPr>
          <p:cNvPr id="4" name="Date Placeholder 3">
            <a:extLst>
              <a:ext uri="{FF2B5EF4-FFF2-40B4-BE49-F238E27FC236}">
                <a16:creationId xmlns:a16="http://schemas.microsoft.com/office/drawing/2014/main" id="{95E859D5-EE7A-413E-A344-3874FEE6CB2E}"/>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DDFAD562-89BF-454D-8802-D49EB2050055}"/>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110C303D-13D8-4505-9001-D582982998C5}"/>
              </a:ext>
            </a:extLst>
          </p:cNvPr>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1164143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7B72-B34F-457A-B176-ADD5D0C69BED}"/>
              </a:ext>
            </a:extLst>
          </p:cNvPr>
          <p:cNvSpPr>
            <a:spLocks noGrp="1"/>
          </p:cNvSpPr>
          <p:nvPr>
            <p:ph type="title"/>
          </p:nvPr>
        </p:nvSpPr>
        <p:spPr/>
        <p:txBody>
          <a:bodyPr/>
          <a:lstStyle/>
          <a:p>
            <a:r>
              <a:rPr lang="en-US" dirty="0"/>
              <a:t>Rooftop solar is great, right?  </a:t>
            </a:r>
            <a:br>
              <a:rPr lang="en-US" dirty="0"/>
            </a:br>
            <a:endParaRPr lang="en-US" dirty="0"/>
          </a:p>
        </p:txBody>
      </p:sp>
      <p:sp>
        <p:nvSpPr>
          <p:cNvPr id="3" name="Content Placeholder 2">
            <a:extLst>
              <a:ext uri="{FF2B5EF4-FFF2-40B4-BE49-F238E27FC236}">
                <a16:creationId xmlns:a16="http://schemas.microsoft.com/office/drawing/2014/main" id="{CFEB0569-7CAA-4714-AEB7-6F75BF4682F7}"/>
              </a:ext>
            </a:extLst>
          </p:cNvPr>
          <p:cNvSpPr>
            <a:spLocks noGrp="1"/>
          </p:cNvSpPr>
          <p:nvPr>
            <p:ph idx="1"/>
          </p:nvPr>
        </p:nvSpPr>
        <p:spPr>
          <a:xfrm>
            <a:off x="2651356" y="1618695"/>
            <a:ext cx="7619998" cy="4320466"/>
          </a:xfrm>
        </p:spPr>
        <p:txBody>
          <a:bodyPr>
            <a:normAutofit lnSpcReduction="10000"/>
          </a:bodyPr>
          <a:lstStyle/>
          <a:p>
            <a:pPr lvl="0"/>
            <a:r>
              <a:rPr lang="en-US" sz="2400" dirty="0"/>
              <a:t>Well, not so fast</a:t>
            </a:r>
          </a:p>
          <a:p>
            <a:pPr lvl="1"/>
            <a:r>
              <a:rPr lang="en-US" sz="2000" dirty="0"/>
              <a:t>From Lazard, utility scale solar farms are MUCH cheaper  </a:t>
            </a:r>
          </a:p>
          <a:p>
            <a:pPr lvl="1"/>
            <a:r>
              <a:rPr lang="en-US" sz="2000" dirty="0"/>
              <a:t>“Net energy metering” is a subsidy</a:t>
            </a:r>
          </a:p>
          <a:p>
            <a:pPr lvl="0"/>
            <a:r>
              <a:rPr lang="en-US" sz="2400" dirty="0"/>
              <a:t>So how come everyone likes rooftop solar?</a:t>
            </a:r>
          </a:p>
          <a:p>
            <a:pPr lvl="1"/>
            <a:r>
              <a:rPr lang="en-US" sz="2000" dirty="0"/>
              <a:t>Costs are hidden</a:t>
            </a:r>
          </a:p>
          <a:p>
            <a:pPr lvl="1"/>
            <a:r>
              <a:rPr lang="en-US" sz="2000" dirty="0"/>
              <a:t>Benefits are visible and financially tangible to the gen owner</a:t>
            </a:r>
          </a:p>
          <a:p>
            <a:pPr lvl="1"/>
            <a:r>
              <a:rPr lang="en-US" sz="2000" dirty="0"/>
              <a:t>It’s really making solar energy</a:t>
            </a:r>
          </a:p>
          <a:p>
            <a:pPr lvl="1"/>
            <a:r>
              <a:rPr lang="en-US" sz="2000" dirty="0"/>
              <a:t>Employs a lot of installers</a:t>
            </a:r>
          </a:p>
          <a:p>
            <a:pPr lvl="0"/>
            <a:r>
              <a:rPr lang="en-US" sz="2400" dirty="0"/>
              <a:t>I would do it if I had the chance</a:t>
            </a:r>
          </a:p>
          <a:p>
            <a:pPr marL="0" indent="0">
              <a:buNone/>
            </a:pPr>
            <a:endParaRPr lang="en-US" dirty="0"/>
          </a:p>
        </p:txBody>
      </p:sp>
      <p:sp>
        <p:nvSpPr>
          <p:cNvPr id="4" name="Date Placeholder 3">
            <a:extLst>
              <a:ext uri="{FF2B5EF4-FFF2-40B4-BE49-F238E27FC236}">
                <a16:creationId xmlns:a16="http://schemas.microsoft.com/office/drawing/2014/main" id="{A4248324-D7F9-48BE-9EAD-F4CC245F49C7}"/>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5C1CDB55-75C7-4F63-93F4-8E8CCEEBB21D}"/>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B25C89E0-7463-49C0-BE1F-E236C68FC506}"/>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28257781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AB9CB-DA63-4342-8F9E-39D5097D746B}"/>
              </a:ext>
            </a:extLst>
          </p:cNvPr>
          <p:cNvSpPr>
            <a:spLocks noGrp="1"/>
          </p:cNvSpPr>
          <p:nvPr>
            <p:ph type="title"/>
          </p:nvPr>
        </p:nvSpPr>
        <p:spPr>
          <a:xfrm>
            <a:off x="2592925" y="624110"/>
            <a:ext cx="8911687" cy="965308"/>
          </a:xfrm>
        </p:spPr>
        <p:txBody>
          <a:bodyPr/>
          <a:lstStyle/>
          <a:p>
            <a:r>
              <a:rPr lang="en-US" dirty="0"/>
              <a:t>NIPSCO plans	to go green</a:t>
            </a:r>
          </a:p>
        </p:txBody>
      </p:sp>
      <p:sp>
        <p:nvSpPr>
          <p:cNvPr id="3" name="Content Placeholder 2">
            <a:extLst>
              <a:ext uri="{FF2B5EF4-FFF2-40B4-BE49-F238E27FC236}">
                <a16:creationId xmlns:a16="http://schemas.microsoft.com/office/drawing/2014/main" id="{D5F2AAEB-E7A2-4B06-A0AC-7BAF4869501F}"/>
              </a:ext>
            </a:extLst>
          </p:cNvPr>
          <p:cNvSpPr>
            <a:spLocks noGrp="1"/>
          </p:cNvSpPr>
          <p:nvPr>
            <p:ph idx="1"/>
          </p:nvPr>
        </p:nvSpPr>
        <p:spPr>
          <a:xfrm>
            <a:off x="2589212" y="1482571"/>
            <a:ext cx="8915400" cy="4536489"/>
          </a:xfrm>
        </p:spPr>
        <p:txBody>
          <a:bodyPr>
            <a:noAutofit/>
          </a:bodyPr>
          <a:lstStyle/>
          <a:p>
            <a:r>
              <a:rPr lang="en-US" sz="2000" dirty="0"/>
              <a:t>Coal contribution to NIPSCO mix</a:t>
            </a:r>
          </a:p>
          <a:p>
            <a:pPr lvl="1"/>
            <a:r>
              <a:rPr lang="en-US" sz="1800" dirty="0"/>
              <a:t>2018 – 65 %</a:t>
            </a:r>
          </a:p>
          <a:p>
            <a:pPr lvl="1"/>
            <a:r>
              <a:rPr lang="en-US" sz="1800" dirty="0"/>
              <a:t>2023 – 15 %</a:t>
            </a:r>
          </a:p>
          <a:p>
            <a:pPr lvl="1"/>
            <a:r>
              <a:rPr lang="en-US" sz="1800" dirty="0"/>
              <a:t>2028 – 0 %</a:t>
            </a:r>
          </a:p>
          <a:p>
            <a:r>
              <a:rPr lang="en-US" sz="2000" dirty="0"/>
              <a:t>Will replace with:</a:t>
            </a:r>
          </a:p>
          <a:p>
            <a:pPr lvl="1"/>
            <a:r>
              <a:rPr lang="en-US" sz="1800" dirty="0"/>
              <a:t>1,500 MW of solar with battery backup</a:t>
            </a:r>
          </a:p>
          <a:p>
            <a:pPr lvl="1"/>
            <a:r>
              <a:rPr lang="en-US" sz="1800" dirty="0"/>
              <a:t>150 MW of wind</a:t>
            </a:r>
          </a:p>
          <a:p>
            <a:pPr lvl="1"/>
            <a:r>
              <a:rPr lang="en-US" sz="1800" dirty="0"/>
              <a:t>125 MW of reduced demand through efficiency and demand-side management programs</a:t>
            </a:r>
          </a:p>
          <a:p>
            <a:pPr lvl="1"/>
            <a:r>
              <a:rPr lang="en-US" sz="1800" dirty="0"/>
              <a:t>50 MW of electricity purchased from other utilities, all by 2028.</a:t>
            </a:r>
          </a:p>
          <a:p>
            <a:r>
              <a:rPr lang="en-US" sz="2000" dirty="0"/>
              <a:t>Claims long run savings of $4 billion. Requests 12% rate hike now.</a:t>
            </a:r>
          </a:p>
        </p:txBody>
      </p:sp>
      <p:sp>
        <p:nvSpPr>
          <p:cNvPr id="4" name="Date Placeholder 3">
            <a:extLst>
              <a:ext uri="{FF2B5EF4-FFF2-40B4-BE49-F238E27FC236}">
                <a16:creationId xmlns:a16="http://schemas.microsoft.com/office/drawing/2014/main" id="{B630FDD4-1E9C-4FB3-AF77-F9C6F0B73BED}"/>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82254981-56F7-4ABF-B7F0-9AF22064A89B}"/>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963CA540-F765-48FA-93AA-B439E37B98BD}"/>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2477003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727A-D94B-407D-9CC1-5B9079C9B75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39EF620-9BA0-492E-9CA5-E68D583148E3}"/>
              </a:ext>
            </a:extLst>
          </p:cNvPr>
          <p:cNvSpPr>
            <a:spLocks noGrp="1"/>
          </p:cNvSpPr>
          <p:nvPr>
            <p:ph idx="1"/>
          </p:nvPr>
        </p:nvSpPr>
        <p:spPr/>
        <p:txBody>
          <a:bodyPr>
            <a:normAutofit/>
          </a:bodyPr>
          <a:lstStyle/>
          <a:p>
            <a:pPr marL="0" indent="0" algn="ctr">
              <a:buNone/>
            </a:pPr>
            <a:r>
              <a:rPr lang="en-US" sz="4400" dirty="0"/>
              <a:t>Thank you!</a:t>
            </a:r>
          </a:p>
          <a:p>
            <a:pPr marL="0" indent="0" algn="ctr">
              <a:buNone/>
            </a:pPr>
            <a:endParaRPr lang="en-US" sz="4400" dirty="0"/>
          </a:p>
          <a:p>
            <a:pPr marL="0" indent="0" algn="ctr">
              <a:buNone/>
            </a:pPr>
            <a:endParaRPr lang="en-US" sz="4400" dirty="0"/>
          </a:p>
          <a:p>
            <a:pPr marL="0" indent="0" algn="ctr">
              <a:buNone/>
            </a:pPr>
            <a:r>
              <a:rPr lang="en-US" sz="1600" dirty="0"/>
              <a:t>james@everspring-energy.com</a:t>
            </a:r>
          </a:p>
        </p:txBody>
      </p:sp>
      <p:sp>
        <p:nvSpPr>
          <p:cNvPr id="4" name="Date Placeholder 3">
            <a:extLst>
              <a:ext uri="{FF2B5EF4-FFF2-40B4-BE49-F238E27FC236}">
                <a16:creationId xmlns:a16="http://schemas.microsoft.com/office/drawing/2014/main" id="{35C1890D-F3E7-4261-A55B-379BD13B9586}"/>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798C88DF-84C9-4DBE-846C-AE1DB3950128}"/>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E7CB613A-2F34-4E01-9AFE-E91904500FE3}"/>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2983164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7DC7-6D57-4861-8176-1F99748CD62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04712E4-52D6-429D-BA7F-DADDA2B3F2FB}"/>
              </a:ext>
            </a:extLst>
          </p:cNvPr>
          <p:cNvSpPr>
            <a:spLocks noGrp="1"/>
          </p:cNvSpPr>
          <p:nvPr>
            <p:ph idx="1"/>
          </p:nvPr>
        </p:nvSpPr>
        <p:spPr/>
        <p:txBody>
          <a:bodyPr>
            <a:normAutofit/>
          </a:bodyPr>
          <a:lstStyle/>
          <a:p>
            <a:pPr marL="0" indent="0" algn="ctr">
              <a:buNone/>
            </a:pPr>
            <a:r>
              <a:rPr lang="en-US" sz="4800" dirty="0"/>
              <a:t>Backup Slides</a:t>
            </a:r>
          </a:p>
        </p:txBody>
      </p:sp>
      <p:sp>
        <p:nvSpPr>
          <p:cNvPr id="4" name="Date Placeholder 3">
            <a:extLst>
              <a:ext uri="{FF2B5EF4-FFF2-40B4-BE49-F238E27FC236}">
                <a16:creationId xmlns:a16="http://schemas.microsoft.com/office/drawing/2014/main" id="{48382190-3236-442E-BCA7-00DA41F56328}"/>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D15E5510-4244-476F-B94B-5902ECA36D7B}"/>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B6A3B721-9FF1-44BA-A298-4A8CC36A054F}"/>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33992106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ED1A-BF5E-4B98-BB87-FBF0123881DF}"/>
              </a:ext>
            </a:extLst>
          </p:cNvPr>
          <p:cNvSpPr>
            <a:spLocks noGrp="1"/>
          </p:cNvSpPr>
          <p:nvPr>
            <p:ph type="title"/>
          </p:nvPr>
        </p:nvSpPr>
        <p:spPr/>
        <p:txBody>
          <a:bodyPr/>
          <a:lstStyle/>
          <a:p>
            <a:r>
              <a:rPr lang="en-US" dirty="0"/>
              <a:t>Seasonal mismatch – demand vs. renewables</a:t>
            </a:r>
          </a:p>
        </p:txBody>
      </p:sp>
      <p:pic>
        <p:nvPicPr>
          <p:cNvPr id="7" name="Content Placeholder 6">
            <a:extLst>
              <a:ext uri="{FF2B5EF4-FFF2-40B4-BE49-F238E27FC236}">
                <a16:creationId xmlns:a16="http://schemas.microsoft.com/office/drawing/2014/main" id="{2567B1C0-501E-4551-B2B1-868A5704161F}"/>
              </a:ext>
            </a:extLst>
          </p:cNvPr>
          <p:cNvPicPr>
            <a:picLocks noGrp="1" noChangeAspect="1"/>
          </p:cNvPicPr>
          <p:nvPr>
            <p:ph idx="1"/>
          </p:nvPr>
        </p:nvPicPr>
        <p:blipFill>
          <a:blip r:embed="rId2"/>
          <a:stretch>
            <a:fillRect/>
          </a:stretch>
        </p:blipFill>
        <p:spPr>
          <a:xfrm>
            <a:off x="4164673" y="2133600"/>
            <a:ext cx="5764479" cy="3778250"/>
          </a:xfrm>
          <a:prstGeom prst="rect">
            <a:avLst/>
          </a:prstGeom>
        </p:spPr>
      </p:pic>
      <p:sp>
        <p:nvSpPr>
          <p:cNvPr id="4" name="Date Placeholder 3">
            <a:extLst>
              <a:ext uri="{FF2B5EF4-FFF2-40B4-BE49-F238E27FC236}">
                <a16:creationId xmlns:a16="http://schemas.microsoft.com/office/drawing/2014/main" id="{CB4F4C97-A3CD-4721-8328-EC88A0DF1CBA}"/>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3B75FD3B-5D5D-4863-BB1F-E542593D4F63}"/>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6AAC99EC-51B8-4FBE-955C-75427CCD84F8}"/>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9771900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9BAB8-A710-4DEE-B845-E0C13446DD35}"/>
              </a:ext>
            </a:extLst>
          </p:cNvPr>
          <p:cNvSpPr>
            <a:spLocks noGrp="1"/>
          </p:cNvSpPr>
          <p:nvPr>
            <p:ph type="title"/>
          </p:nvPr>
        </p:nvSpPr>
        <p:spPr/>
        <p:txBody>
          <a:bodyPr/>
          <a:lstStyle/>
          <a:p>
            <a:r>
              <a:rPr lang="en-US" dirty="0"/>
              <a:t>Battery manufacturers</a:t>
            </a:r>
          </a:p>
        </p:txBody>
      </p:sp>
      <p:pic>
        <p:nvPicPr>
          <p:cNvPr id="7" name="Content Placeholder 6">
            <a:extLst>
              <a:ext uri="{FF2B5EF4-FFF2-40B4-BE49-F238E27FC236}">
                <a16:creationId xmlns:a16="http://schemas.microsoft.com/office/drawing/2014/main" id="{BCC99916-4BFC-4930-BA5D-13A5BA31C697}"/>
              </a:ext>
            </a:extLst>
          </p:cNvPr>
          <p:cNvPicPr>
            <a:picLocks noGrp="1" noChangeAspect="1"/>
          </p:cNvPicPr>
          <p:nvPr>
            <p:ph idx="1"/>
          </p:nvPr>
        </p:nvPicPr>
        <p:blipFill>
          <a:blip r:embed="rId2"/>
          <a:stretch>
            <a:fillRect/>
          </a:stretch>
        </p:blipFill>
        <p:spPr>
          <a:xfrm>
            <a:off x="3646329" y="2050742"/>
            <a:ext cx="6433325" cy="4183148"/>
          </a:xfrm>
          <a:prstGeom prst="rect">
            <a:avLst/>
          </a:prstGeom>
        </p:spPr>
      </p:pic>
      <p:sp>
        <p:nvSpPr>
          <p:cNvPr id="4" name="Date Placeholder 3">
            <a:extLst>
              <a:ext uri="{FF2B5EF4-FFF2-40B4-BE49-F238E27FC236}">
                <a16:creationId xmlns:a16="http://schemas.microsoft.com/office/drawing/2014/main" id="{E42294F4-446E-43B1-870D-E6D2677F7982}"/>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4934DAF7-DAF1-4DA2-A22A-1A0FA249BF1C}"/>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1EF450D7-72C8-42D6-BA66-F817813D6FF5}"/>
              </a:ext>
            </a:extLst>
          </p:cNvPr>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1263061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15988-78A7-48DE-91AA-79FF89BC6ECD}"/>
              </a:ext>
            </a:extLst>
          </p:cNvPr>
          <p:cNvSpPr>
            <a:spLocks noGrp="1"/>
          </p:cNvSpPr>
          <p:nvPr>
            <p:ph type="title"/>
          </p:nvPr>
        </p:nvSpPr>
        <p:spPr/>
        <p:txBody>
          <a:bodyPr/>
          <a:lstStyle/>
          <a:p>
            <a:r>
              <a:rPr lang="en-US" dirty="0"/>
              <a:t>Cost of Lithium Ion Battery Inputs</a:t>
            </a:r>
          </a:p>
        </p:txBody>
      </p:sp>
      <p:pic>
        <p:nvPicPr>
          <p:cNvPr id="7" name="Content Placeholder 6">
            <a:extLst>
              <a:ext uri="{FF2B5EF4-FFF2-40B4-BE49-F238E27FC236}">
                <a16:creationId xmlns:a16="http://schemas.microsoft.com/office/drawing/2014/main" id="{F06C135C-4191-434A-B635-D45A512E95B7}"/>
              </a:ext>
            </a:extLst>
          </p:cNvPr>
          <p:cNvPicPr>
            <a:picLocks noGrp="1" noChangeAspect="1"/>
          </p:cNvPicPr>
          <p:nvPr>
            <p:ph idx="1"/>
          </p:nvPr>
        </p:nvPicPr>
        <p:blipFill>
          <a:blip r:embed="rId2"/>
          <a:stretch>
            <a:fillRect/>
          </a:stretch>
        </p:blipFill>
        <p:spPr>
          <a:xfrm>
            <a:off x="3731557" y="1970843"/>
            <a:ext cx="6966035" cy="4311296"/>
          </a:xfrm>
          <a:prstGeom prst="rect">
            <a:avLst/>
          </a:prstGeom>
        </p:spPr>
      </p:pic>
      <p:sp>
        <p:nvSpPr>
          <p:cNvPr id="4" name="Date Placeholder 3">
            <a:extLst>
              <a:ext uri="{FF2B5EF4-FFF2-40B4-BE49-F238E27FC236}">
                <a16:creationId xmlns:a16="http://schemas.microsoft.com/office/drawing/2014/main" id="{51D1BA09-08D7-482B-9ADC-A5B42EAD84C0}"/>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626B6B84-C823-4FC8-B9AB-32A7E2AD8659}"/>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A037F3EB-B1B0-4B99-850C-1AD8AB4C2054}"/>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2998556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7EF0E-8545-4F0D-9AEB-C5636B24CDB3}"/>
              </a:ext>
            </a:extLst>
          </p:cNvPr>
          <p:cNvSpPr>
            <a:spLocks noGrp="1"/>
          </p:cNvSpPr>
          <p:nvPr>
            <p:ph type="title"/>
          </p:nvPr>
        </p:nvSpPr>
        <p:spPr/>
        <p:txBody>
          <a:bodyPr/>
          <a:lstStyle/>
          <a:p>
            <a:r>
              <a:rPr lang="en-US" dirty="0"/>
              <a:t>Grid modernization</a:t>
            </a:r>
          </a:p>
        </p:txBody>
      </p:sp>
      <p:sp>
        <p:nvSpPr>
          <p:cNvPr id="3" name="Content Placeholder 2">
            <a:extLst>
              <a:ext uri="{FF2B5EF4-FFF2-40B4-BE49-F238E27FC236}">
                <a16:creationId xmlns:a16="http://schemas.microsoft.com/office/drawing/2014/main" id="{E3E1BC71-25BE-4011-9A2E-A7D1A87603BE}"/>
              </a:ext>
            </a:extLst>
          </p:cNvPr>
          <p:cNvSpPr>
            <a:spLocks noGrp="1"/>
          </p:cNvSpPr>
          <p:nvPr>
            <p:ph idx="1"/>
          </p:nvPr>
        </p:nvSpPr>
        <p:spPr/>
        <p:txBody>
          <a:bodyPr/>
          <a:lstStyle/>
          <a:p>
            <a:pPr marL="0" indent="0">
              <a:buNone/>
            </a:pPr>
            <a:r>
              <a:rPr lang="en-US" dirty="0"/>
              <a:t>Investments in distribution and transmission system technologies that improve the grid's reliability, resilience and efficiency. They range from advanced metering infrastructure (AMI) to distributed energy resources (DER) to smart grid and automation hardware and software.</a:t>
            </a:r>
          </a:p>
          <a:p>
            <a:r>
              <a:rPr lang="en-US" dirty="0"/>
              <a:t>Very much in favor</a:t>
            </a:r>
          </a:p>
          <a:p>
            <a:r>
              <a:rPr lang="en-US" dirty="0"/>
              <a:t>Very expensive</a:t>
            </a:r>
          </a:p>
        </p:txBody>
      </p:sp>
      <p:sp>
        <p:nvSpPr>
          <p:cNvPr id="4" name="Date Placeholder 3">
            <a:extLst>
              <a:ext uri="{FF2B5EF4-FFF2-40B4-BE49-F238E27FC236}">
                <a16:creationId xmlns:a16="http://schemas.microsoft.com/office/drawing/2014/main" id="{C7C459D9-FDF7-4C4C-AB03-11B34C859A75}"/>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B0D0757B-E263-40F4-877D-2CF8350F00FF}"/>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77B0C740-226D-4137-AC8F-40DA80820C61}"/>
              </a:ext>
            </a:extLst>
          </p:cNvPr>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38657215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DD89-E469-440A-996F-EEB810C3AE2A}"/>
              </a:ext>
            </a:extLst>
          </p:cNvPr>
          <p:cNvSpPr>
            <a:spLocks noGrp="1"/>
          </p:cNvSpPr>
          <p:nvPr>
            <p:ph type="title"/>
          </p:nvPr>
        </p:nvSpPr>
        <p:spPr/>
        <p:txBody>
          <a:bodyPr/>
          <a:lstStyle/>
          <a:p>
            <a:r>
              <a:rPr lang="en-US" dirty="0"/>
              <a:t>The Western Grid - 2020</a:t>
            </a:r>
          </a:p>
        </p:txBody>
      </p:sp>
      <p:pic>
        <p:nvPicPr>
          <p:cNvPr id="7" name="Content Placeholder 6">
            <a:extLst>
              <a:ext uri="{FF2B5EF4-FFF2-40B4-BE49-F238E27FC236}">
                <a16:creationId xmlns:a16="http://schemas.microsoft.com/office/drawing/2014/main" id="{7492EA47-2171-4064-B74F-EA134B3F39B8}"/>
              </a:ext>
            </a:extLst>
          </p:cNvPr>
          <p:cNvPicPr>
            <a:picLocks noGrp="1" noChangeAspect="1"/>
          </p:cNvPicPr>
          <p:nvPr>
            <p:ph idx="1"/>
          </p:nvPr>
        </p:nvPicPr>
        <p:blipFill>
          <a:blip r:embed="rId2"/>
          <a:stretch>
            <a:fillRect/>
          </a:stretch>
        </p:blipFill>
        <p:spPr>
          <a:xfrm>
            <a:off x="3281780" y="1123594"/>
            <a:ext cx="7619999" cy="5072208"/>
          </a:xfrm>
          <a:prstGeom prst="rect">
            <a:avLst/>
          </a:prstGeom>
        </p:spPr>
      </p:pic>
      <p:sp>
        <p:nvSpPr>
          <p:cNvPr id="4" name="Date Placeholder 3">
            <a:extLst>
              <a:ext uri="{FF2B5EF4-FFF2-40B4-BE49-F238E27FC236}">
                <a16:creationId xmlns:a16="http://schemas.microsoft.com/office/drawing/2014/main" id="{E0060D9B-F120-4670-8C7B-D796CFDBF3DD}"/>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3B478919-64F2-44EF-85CA-D880B3679313}"/>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2689F454-4F14-4639-ACC8-EF6DB6ADF66B}"/>
              </a:ext>
            </a:extLst>
          </p:cNvPr>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4011007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66806-76EE-4606-BC4C-9ADF8CC2CEC5}"/>
              </a:ext>
            </a:extLst>
          </p:cNvPr>
          <p:cNvSpPr>
            <a:spLocks noGrp="1"/>
          </p:cNvSpPr>
          <p:nvPr>
            <p:ph type="title"/>
          </p:nvPr>
        </p:nvSpPr>
        <p:spPr/>
        <p:txBody>
          <a:bodyPr/>
          <a:lstStyle/>
          <a:p>
            <a:r>
              <a:rPr lang="en-US" dirty="0"/>
              <a:t>Storage for peak shaving</a:t>
            </a:r>
          </a:p>
        </p:txBody>
      </p:sp>
      <p:pic>
        <p:nvPicPr>
          <p:cNvPr id="7" name="Content Placeholder 6">
            <a:extLst>
              <a:ext uri="{FF2B5EF4-FFF2-40B4-BE49-F238E27FC236}">
                <a16:creationId xmlns:a16="http://schemas.microsoft.com/office/drawing/2014/main" id="{E424831F-CCBD-4931-8F50-BC7A80D0C52D}"/>
              </a:ext>
            </a:extLst>
          </p:cNvPr>
          <p:cNvPicPr>
            <a:picLocks noGrp="1" noChangeAspect="1"/>
          </p:cNvPicPr>
          <p:nvPr>
            <p:ph idx="1"/>
          </p:nvPr>
        </p:nvPicPr>
        <p:blipFill>
          <a:blip r:embed="rId2"/>
          <a:stretch>
            <a:fillRect/>
          </a:stretch>
        </p:blipFill>
        <p:spPr>
          <a:xfrm>
            <a:off x="3568554" y="1905000"/>
            <a:ext cx="7118106" cy="4759571"/>
          </a:xfrm>
          <a:prstGeom prst="rect">
            <a:avLst/>
          </a:prstGeom>
        </p:spPr>
      </p:pic>
      <p:sp>
        <p:nvSpPr>
          <p:cNvPr id="4" name="Date Placeholder 3">
            <a:extLst>
              <a:ext uri="{FF2B5EF4-FFF2-40B4-BE49-F238E27FC236}">
                <a16:creationId xmlns:a16="http://schemas.microsoft.com/office/drawing/2014/main" id="{24D6BFAA-B223-43CE-8527-1D364CAD5541}"/>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BD305043-527B-42CB-8B56-53A38708D6D6}"/>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454DC80E-A9FE-45C3-B826-4E9DDDFC6F50}"/>
              </a:ext>
            </a:extLst>
          </p:cNvPr>
          <p:cNvSpPr>
            <a:spLocks noGrp="1"/>
          </p:cNvSpPr>
          <p:nvPr>
            <p:ph type="sldNum" sz="quarter" idx="12"/>
          </p:nvPr>
        </p:nvSpPr>
        <p:spPr/>
        <p:txBody>
          <a:bodyPr/>
          <a:lstStyle/>
          <a:p>
            <a:fld id="{D57F1E4F-1CFF-5643-939E-217C01CDF565}" type="slidenum">
              <a:rPr lang="en-US" smtClean="0"/>
              <a:pPr/>
              <a:t>42</a:t>
            </a:fld>
            <a:endParaRPr lang="en-US" dirty="0"/>
          </a:p>
        </p:txBody>
      </p:sp>
    </p:spTree>
    <p:extLst>
      <p:ext uri="{BB962C8B-B14F-4D97-AF65-F5344CB8AC3E}">
        <p14:creationId xmlns:p14="http://schemas.microsoft.com/office/powerpoint/2010/main" val="4030864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A48FD-150F-4802-9DBD-22223F3BE023}"/>
              </a:ext>
            </a:extLst>
          </p:cNvPr>
          <p:cNvSpPr>
            <a:spLocks noGrp="1"/>
          </p:cNvSpPr>
          <p:nvPr>
            <p:ph type="title"/>
          </p:nvPr>
        </p:nvSpPr>
        <p:spPr/>
        <p:txBody>
          <a:bodyPr/>
          <a:lstStyle/>
          <a:p>
            <a:r>
              <a:rPr lang="en-US" dirty="0">
                <a:latin typeface="Century Gothic" panose="020B0502020202020204" pitchFamily="34" charset="0"/>
                <a:ea typeface="Calibri" panose="020F0502020204030204" pitchFamily="34" charset="0"/>
                <a:cs typeface="Times New Roman" panose="02020603050405020304" pitchFamily="18" charset="0"/>
              </a:rPr>
              <a:t>Different battery technologies</a:t>
            </a:r>
            <a:endParaRPr lang="en-US"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930ED0D7-DFCB-442E-A323-73BD66607335}"/>
              </a:ext>
            </a:extLst>
          </p:cNvPr>
          <p:cNvSpPr>
            <a:spLocks noGrp="1"/>
          </p:cNvSpPr>
          <p:nvPr>
            <p:ph idx="1"/>
          </p:nvPr>
        </p:nvSpPr>
        <p:spPr/>
        <p:txBody>
          <a:bodyPr/>
          <a:lstStyle/>
          <a:p>
            <a:pPr lvl="0"/>
            <a:r>
              <a:rPr lang="en-US" sz="2400" dirty="0"/>
              <a:t>Lithium batteries: many different sub-chemistries</a:t>
            </a:r>
          </a:p>
          <a:p>
            <a:pPr lvl="0"/>
            <a:r>
              <a:rPr lang="en-US" sz="2400" dirty="0"/>
              <a:t>Flow batteries: industrial scale, cheaper, slower to charge, less efficient, more durable, not appropriate for customer-sited</a:t>
            </a:r>
          </a:p>
          <a:p>
            <a:pPr lvl="0"/>
            <a:r>
              <a:rPr lang="en-US" sz="2400" dirty="0"/>
              <a:t>Many press releases from labs, but getting to commercial volume is a whole different challenge</a:t>
            </a:r>
          </a:p>
          <a:p>
            <a:pPr marL="0" indent="0">
              <a:buNone/>
            </a:pPr>
            <a:endParaRPr lang="en-US" dirty="0"/>
          </a:p>
        </p:txBody>
      </p:sp>
      <p:sp>
        <p:nvSpPr>
          <p:cNvPr id="4" name="Date Placeholder 3">
            <a:extLst>
              <a:ext uri="{FF2B5EF4-FFF2-40B4-BE49-F238E27FC236}">
                <a16:creationId xmlns:a16="http://schemas.microsoft.com/office/drawing/2014/main" id="{237117A6-F583-4E66-9F14-152073B7263F}"/>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703F5192-DB0F-4C70-8A12-5BE5E7B788CB}"/>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13F5982C-D96D-41DB-840B-0A475F2989F2}"/>
              </a:ext>
            </a:extLst>
          </p:cNvPr>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18250174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D1630-FF6C-42CE-98A7-2EF1F049EDD5}"/>
              </a:ext>
            </a:extLst>
          </p:cNvPr>
          <p:cNvSpPr>
            <a:spLocks noGrp="1"/>
          </p:cNvSpPr>
          <p:nvPr>
            <p:ph type="title"/>
          </p:nvPr>
        </p:nvSpPr>
        <p:spPr/>
        <p:txBody>
          <a:bodyPr/>
          <a:lstStyle/>
          <a:p>
            <a:r>
              <a:rPr lang="en-US" dirty="0"/>
              <a:t>Gas </a:t>
            </a:r>
            <a:r>
              <a:rPr lang="en-US" dirty="0" err="1"/>
              <a:t>peakers</a:t>
            </a:r>
            <a:r>
              <a:rPr lang="en-US" dirty="0"/>
              <a:t> instead of storage</a:t>
            </a:r>
          </a:p>
        </p:txBody>
      </p:sp>
      <p:pic>
        <p:nvPicPr>
          <p:cNvPr id="7" name="Content Placeholder 6">
            <a:extLst>
              <a:ext uri="{FF2B5EF4-FFF2-40B4-BE49-F238E27FC236}">
                <a16:creationId xmlns:a16="http://schemas.microsoft.com/office/drawing/2014/main" id="{BCBE4089-0EE6-4ADB-A12A-83F04F7F9C67}"/>
              </a:ext>
            </a:extLst>
          </p:cNvPr>
          <p:cNvPicPr>
            <a:picLocks noGrp="1" noChangeAspect="1"/>
          </p:cNvPicPr>
          <p:nvPr>
            <p:ph idx="1"/>
          </p:nvPr>
        </p:nvPicPr>
        <p:blipFill>
          <a:blip r:embed="rId2"/>
          <a:stretch>
            <a:fillRect/>
          </a:stretch>
        </p:blipFill>
        <p:spPr>
          <a:xfrm>
            <a:off x="3878010" y="1919405"/>
            <a:ext cx="6331201" cy="4211031"/>
          </a:xfrm>
          <a:prstGeom prst="rect">
            <a:avLst/>
          </a:prstGeom>
        </p:spPr>
      </p:pic>
      <p:sp>
        <p:nvSpPr>
          <p:cNvPr id="4" name="Date Placeholder 3">
            <a:extLst>
              <a:ext uri="{FF2B5EF4-FFF2-40B4-BE49-F238E27FC236}">
                <a16:creationId xmlns:a16="http://schemas.microsoft.com/office/drawing/2014/main" id="{42F09B86-9680-46C5-8395-43A9FDB71D3B}"/>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63F8D378-0D41-48C4-BB8F-6534AA9706C7}"/>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AA55D5A6-5F8C-4AF6-8A76-7FA9F3B1EDEE}"/>
              </a:ext>
            </a:extLst>
          </p:cNvPr>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24969374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6C252-554B-4B42-82CB-1E53572864E9}"/>
              </a:ext>
            </a:extLst>
          </p:cNvPr>
          <p:cNvSpPr>
            <a:spLocks noGrp="1"/>
          </p:cNvSpPr>
          <p:nvPr>
            <p:ph type="title"/>
          </p:nvPr>
        </p:nvSpPr>
        <p:spPr/>
        <p:txBody>
          <a:bodyPr/>
          <a:lstStyle/>
          <a:p>
            <a:r>
              <a:rPr lang="en-US" dirty="0"/>
              <a:t>How storage can help the grid</a:t>
            </a:r>
          </a:p>
        </p:txBody>
      </p:sp>
      <p:pic>
        <p:nvPicPr>
          <p:cNvPr id="7" name="Content Placeholder 6">
            <a:extLst>
              <a:ext uri="{FF2B5EF4-FFF2-40B4-BE49-F238E27FC236}">
                <a16:creationId xmlns:a16="http://schemas.microsoft.com/office/drawing/2014/main" id="{FA4D1E42-F1B4-499B-A932-9F984B255832}"/>
              </a:ext>
            </a:extLst>
          </p:cNvPr>
          <p:cNvPicPr>
            <a:picLocks noGrp="1" noChangeAspect="1"/>
          </p:cNvPicPr>
          <p:nvPr>
            <p:ph idx="1"/>
          </p:nvPr>
        </p:nvPicPr>
        <p:blipFill>
          <a:blip r:embed="rId2"/>
          <a:stretch>
            <a:fillRect/>
          </a:stretch>
        </p:blipFill>
        <p:spPr>
          <a:xfrm>
            <a:off x="3351085" y="1251751"/>
            <a:ext cx="7010527" cy="5036889"/>
          </a:xfrm>
          <a:prstGeom prst="rect">
            <a:avLst/>
          </a:prstGeom>
        </p:spPr>
      </p:pic>
      <p:sp>
        <p:nvSpPr>
          <p:cNvPr id="4" name="Date Placeholder 3">
            <a:extLst>
              <a:ext uri="{FF2B5EF4-FFF2-40B4-BE49-F238E27FC236}">
                <a16:creationId xmlns:a16="http://schemas.microsoft.com/office/drawing/2014/main" id="{FC229BC6-7FFE-4F96-B476-B6101256379C}"/>
              </a:ext>
            </a:extLst>
          </p:cNvPr>
          <p:cNvSpPr>
            <a:spLocks noGrp="1"/>
          </p:cNvSpPr>
          <p:nvPr>
            <p:ph type="dt" sz="half" idx="10"/>
          </p:nvPr>
        </p:nvSpPr>
        <p:spPr/>
        <p:txBody>
          <a:bodyPr/>
          <a:lstStyle/>
          <a:p>
            <a:r>
              <a:rPr lang="en-US"/>
              <a:t>2019-01-16</a:t>
            </a:r>
            <a:endParaRPr lang="en-US" dirty="0"/>
          </a:p>
        </p:txBody>
      </p:sp>
      <p:sp>
        <p:nvSpPr>
          <p:cNvPr id="5" name="Footer Placeholder 4">
            <a:extLst>
              <a:ext uri="{FF2B5EF4-FFF2-40B4-BE49-F238E27FC236}">
                <a16:creationId xmlns:a16="http://schemas.microsoft.com/office/drawing/2014/main" id="{8573013D-EA7D-468A-9484-43B0F12589FD}"/>
              </a:ext>
            </a:extLst>
          </p:cNvPr>
          <p:cNvSpPr>
            <a:spLocks noGrp="1"/>
          </p:cNvSpPr>
          <p:nvPr>
            <p:ph type="ftr" sz="quarter" idx="11"/>
          </p:nvPr>
        </p:nvSpPr>
        <p:spPr/>
        <p:txBody>
          <a:bodyPr/>
          <a:lstStyle/>
          <a:p>
            <a:r>
              <a:rPr lang="en-US"/>
              <a:t>James Loewen </a:t>
            </a:r>
            <a:endParaRPr lang="en-US" dirty="0"/>
          </a:p>
        </p:txBody>
      </p:sp>
      <p:sp>
        <p:nvSpPr>
          <p:cNvPr id="6" name="Slide Number Placeholder 5">
            <a:extLst>
              <a:ext uri="{FF2B5EF4-FFF2-40B4-BE49-F238E27FC236}">
                <a16:creationId xmlns:a16="http://schemas.microsoft.com/office/drawing/2014/main" id="{23C4EC03-2598-4BB0-8DBB-9D17BA8ED51F}"/>
              </a:ext>
            </a:extLst>
          </p:cNvPr>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28790430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0y7phEV9t0eFnKfH7g4jZ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8V2eDN7qrUKw0K9NeVqvE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i5OhQCFLNUWnDBo8Nz9QH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8wVBjldkGkCQD5f5H59xq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DvP0S_JsgUS5rQaZ3efb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N2YwFVde2UuLLuQ6xp8f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DvP0S_JsgUS5rQaZ3efb5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DvP0S_JsgUS5rQaZ3efb5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DvP0S_JsgUS5rQaZ3efb5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N2YwFVde2UuLLuQ6xp8fC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nkTh3lJhdE.pVQbsW0QYb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FR9NEdaU0admS97zPSwTQ"/>
</p:tagLst>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1947</TotalTime>
  <Words>1584</Words>
  <Application>Microsoft Office PowerPoint</Application>
  <PresentationFormat>Widescreen</PresentationFormat>
  <Paragraphs>341</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Century Gothic</vt:lpstr>
      <vt:lpstr>Wingdings</vt:lpstr>
      <vt:lpstr>Wingdings 3</vt:lpstr>
      <vt:lpstr>Wisp</vt:lpstr>
      <vt:lpstr>Integrating Renewables into the Grid</vt:lpstr>
      <vt:lpstr>This talk</vt:lpstr>
      <vt:lpstr>Energy and sustainability</vt:lpstr>
      <vt:lpstr>Grids and Renewables: the Players</vt:lpstr>
      <vt:lpstr>What professions are involved?</vt:lpstr>
      <vt:lpstr>Integrating renewables into the grid</vt:lpstr>
      <vt:lpstr>Utility infrastructure</vt:lpstr>
      <vt:lpstr>Special characteristics of electricity </vt:lpstr>
      <vt:lpstr>Policy Goals for the Grid </vt:lpstr>
      <vt:lpstr>GHGs: the Grid vs. the Rest</vt:lpstr>
      <vt:lpstr>How to pollute less? </vt:lpstr>
      <vt:lpstr>Usage per capita </vt:lpstr>
      <vt:lpstr>Lower use per customer.  How?  </vt:lpstr>
      <vt:lpstr>How to make the grid cleaner? </vt:lpstr>
      <vt:lpstr>How much do new renewables cost? </vt:lpstr>
      <vt:lpstr>Cost Trends</vt:lpstr>
      <vt:lpstr>Solar Cost Components </vt:lpstr>
      <vt:lpstr>Renewables are Exploding</vt:lpstr>
      <vt:lpstr>Renewables are already cheap!  So, what’s the problem? </vt:lpstr>
      <vt:lpstr>Sunny spots</vt:lpstr>
      <vt:lpstr>Where the wind blows</vt:lpstr>
      <vt:lpstr>December 19, 2018 net demand in CA</vt:lpstr>
      <vt:lpstr>Total CA “load” minus renewable generation: The Duck Curve</vt:lpstr>
      <vt:lpstr>Duck hunting</vt:lpstr>
      <vt:lpstr>Ways to store energy</vt:lpstr>
      <vt:lpstr>Key battery characteristics: </vt:lpstr>
      <vt:lpstr>Cost trends for batteries</vt:lpstr>
      <vt:lpstr>Is wind a better bet?</vt:lpstr>
      <vt:lpstr>Wind (cont’d)</vt:lpstr>
      <vt:lpstr>The cheapest solution…</vt:lpstr>
      <vt:lpstr>In CA, up to 90% renewable is easy…</vt:lpstr>
      <vt:lpstr> What about electric cars? </vt:lpstr>
      <vt:lpstr>Rooftop solar is great, right?   </vt:lpstr>
      <vt:lpstr>NIPSCO plans to go green</vt:lpstr>
      <vt:lpstr>PowerPoint Presentation</vt:lpstr>
      <vt:lpstr>PowerPoint Presentation</vt:lpstr>
      <vt:lpstr>Seasonal mismatch – demand vs. renewables</vt:lpstr>
      <vt:lpstr>Battery manufacturers</vt:lpstr>
      <vt:lpstr>Cost of Lithium Ion Battery Inputs</vt:lpstr>
      <vt:lpstr>Grid modernization</vt:lpstr>
      <vt:lpstr>The Western Grid - 2020</vt:lpstr>
      <vt:lpstr>Storage for peak shaving</vt:lpstr>
      <vt:lpstr>Different battery technologies</vt:lpstr>
      <vt:lpstr>Gas peakers instead of storage</vt:lpstr>
      <vt:lpstr>How storage can help the grid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Renewables into the Grid</dc:title>
  <dc:creator>James Loewen</dc:creator>
  <cp:lastModifiedBy>James Loewen</cp:lastModifiedBy>
  <cp:revision>80</cp:revision>
  <dcterms:created xsi:type="dcterms:W3CDTF">2018-12-18T20:02:00Z</dcterms:created>
  <dcterms:modified xsi:type="dcterms:W3CDTF">2019-01-16T13:56:41Z</dcterms:modified>
</cp:coreProperties>
</file>