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21.jpg" ContentType="image/jpg"/>
  <Override PartName="/ppt/media/image24.jpg" ContentType="image/jpg"/>
  <Override PartName="/ppt/media/image25.jpg" ContentType="image/jpg"/>
  <Override PartName="/ppt/media/image26.jpg" ContentType="image/jpg"/>
  <Override PartName="/ppt/media/image27.jpg" ContentType="image/jpg"/>
  <Override PartName="/ppt/media/image29.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6"/>
  </p:notesMasterIdLst>
  <p:sldIdLst>
    <p:sldId id="256" r:id="rId2"/>
    <p:sldId id="257" r:id="rId3"/>
    <p:sldId id="284" r:id="rId4"/>
    <p:sldId id="285" r:id="rId5"/>
    <p:sldId id="289" r:id="rId6"/>
    <p:sldId id="269" r:id="rId7"/>
    <p:sldId id="280" r:id="rId8"/>
    <p:sldId id="283" r:id="rId9"/>
    <p:sldId id="278" r:id="rId10"/>
    <p:sldId id="287" r:id="rId11"/>
    <p:sldId id="288" r:id="rId12"/>
    <p:sldId id="262" r:id="rId13"/>
    <p:sldId id="276" r:id="rId14"/>
    <p:sldId id="272" r:id="rId1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an Joy" initials="DJ" lastIdx="2" clrIdx="0">
    <p:extLst>
      <p:ext uri="{19B8F6BF-5375-455C-9EA6-DF929625EA0E}">
        <p15:presenceInfo xmlns:p15="http://schemas.microsoft.com/office/powerpoint/2012/main" userId="1c6af2bedd863a0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4660"/>
  </p:normalViewPr>
  <p:slideViewPr>
    <p:cSldViewPr snapToGrid="0">
      <p:cViewPr varScale="1">
        <p:scale>
          <a:sx n="131" d="100"/>
          <a:sy n="131" d="100"/>
        </p:scale>
        <p:origin x="4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22846F-0151-4B11-AE00-0EE4CF717515}"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FD232446-395A-4122-8997-A2AE4A5F1C5C}">
      <dgm:prSet/>
      <dgm:spPr/>
      <dgm:t>
        <a:bodyPr/>
        <a:lstStyle/>
        <a:p>
          <a:pPr>
            <a:lnSpc>
              <a:spcPct val="100000"/>
            </a:lnSpc>
          </a:pPr>
          <a:endParaRPr lang="en-US" dirty="0"/>
        </a:p>
      </dgm:t>
    </dgm:pt>
    <dgm:pt modelId="{AC78A51E-8BB0-4A9D-869D-7F763B34FF2C}" type="parTrans" cxnId="{53454546-EB20-452B-8BB6-63428340C306}">
      <dgm:prSet/>
      <dgm:spPr/>
      <dgm:t>
        <a:bodyPr/>
        <a:lstStyle/>
        <a:p>
          <a:endParaRPr lang="en-US"/>
        </a:p>
      </dgm:t>
    </dgm:pt>
    <dgm:pt modelId="{D94DFD11-C027-4F4B-9BF1-8082A0064F23}" type="sibTrans" cxnId="{53454546-EB20-452B-8BB6-63428340C306}">
      <dgm:prSet/>
      <dgm:spPr/>
      <dgm:t>
        <a:bodyPr/>
        <a:lstStyle/>
        <a:p>
          <a:endParaRPr lang="en-US"/>
        </a:p>
      </dgm:t>
    </dgm:pt>
    <dgm:pt modelId="{F16CC83E-034E-43A1-AD98-A0786841A425}">
      <dgm:prSet custT="1"/>
      <dgm:spPr/>
      <dgm:t>
        <a:bodyPr/>
        <a:lstStyle/>
        <a:p>
          <a:pPr>
            <a:lnSpc>
              <a:spcPct val="100000"/>
            </a:lnSpc>
          </a:pPr>
          <a:r>
            <a:rPr lang="en-US" sz="1100" dirty="0"/>
            <a:t>  </a:t>
          </a:r>
          <a:r>
            <a:rPr lang="en-US" sz="1600" dirty="0"/>
            <a:t>J1 Program </a:t>
          </a:r>
        </a:p>
      </dgm:t>
    </dgm:pt>
    <dgm:pt modelId="{ABB35C60-0698-42CC-BACE-0B85A909B2F4}" type="parTrans" cxnId="{976E9558-75C3-4160-BE06-ECE6C3D0DB38}">
      <dgm:prSet/>
      <dgm:spPr/>
      <dgm:t>
        <a:bodyPr/>
        <a:lstStyle/>
        <a:p>
          <a:endParaRPr lang="en-US"/>
        </a:p>
      </dgm:t>
    </dgm:pt>
    <dgm:pt modelId="{B46A254A-8472-40E2-84BC-40BF64CF9065}" type="sibTrans" cxnId="{976E9558-75C3-4160-BE06-ECE6C3D0DB38}">
      <dgm:prSet/>
      <dgm:spPr/>
      <dgm:t>
        <a:bodyPr/>
        <a:lstStyle/>
        <a:p>
          <a:endParaRPr lang="en-US"/>
        </a:p>
      </dgm:t>
    </dgm:pt>
    <dgm:pt modelId="{48F67692-D860-4B47-BE02-B63A107430E1}">
      <dgm:prSet/>
      <dgm:spPr/>
      <dgm:t>
        <a:bodyPr/>
        <a:lstStyle/>
        <a:p>
          <a:pPr>
            <a:lnSpc>
              <a:spcPct val="100000"/>
            </a:lnSpc>
          </a:pPr>
          <a:endParaRPr lang="en-US" dirty="0"/>
        </a:p>
      </dgm:t>
    </dgm:pt>
    <dgm:pt modelId="{BB9F6BF2-8669-4816-B7E2-21EBA66CFF21}" type="parTrans" cxnId="{4FBF4D69-8B73-4BA1-86C6-3320E2A0AD6B}">
      <dgm:prSet/>
      <dgm:spPr/>
      <dgm:t>
        <a:bodyPr/>
        <a:lstStyle/>
        <a:p>
          <a:endParaRPr lang="en-US"/>
        </a:p>
      </dgm:t>
    </dgm:pt>
    <dgm:pt modelId="{6EC489BD-F8EA-436F-B676-9AC5A4A78BA4}" type="sibTrans" cxnId="{4FBF4D69-8B73-4BA1-86C6-3320E2A0AD6B}">
      <dgm:prSet/>
      <dgm:spPr/>
      <dgm:t>
        <a:bodyPr/>
        <a:lstStyle/>
        <a:p>
          <a:endParaRPr lang="en-US"/>
        </a:p>
      </dgm:t>
    </dgm:pt>
    <dgm:pt modelId="{D2A4A503-CC6B-4710-9370-28F25565DB0D}">
      <dgm:prSet/>
      <dgm:spPr/>
      <dgm:t>
        <a:bodyPr/>
        <a:lstStyle/>
        <a:p>
          <a:pPr>
            <a:lnSpc>
              <a:spcPct val="100000"/>
            </a:lnSpc>
          </a:pPr>
          <a:r>
            <a:rPr lang="en-US" dirty="0"/>
            <a:t>Contact  djoy@ventureinternationalacademy.com </a:t>
          </a:r>
        </a:p>
      </dgm:t>
    </dgm:pt>
    <dgm:pt modelId="{716250FD-A509-4D14-98B0-7E56A83189C0}" type="sibTrans" cxnId="{330D0819-FD3A-493E-BF77-FF4E904BA1C2}">
      <dgm:prSet/>
      <dgm:spPr/>
      <dgm:t>
        <a:bodyPr/>
        <a:lstStyle/>
        <a:p>
          <a:endParaRPr lang="en-US"/>
        </a:p>
      </dgm:t>
    </dgm:pt>
    <dgm:pt modelId="{6DBA1716-90BC-4667-B70D-7441E0F3F0E1}" type="parTrans" cxnId="{330D0819-FD3A-493E-BF77-FF4E904BA1C2}">
      <dgm:prSet/>
      <dgm:spPr/>
      <dgm:t>
        <a:bodyPr/>
        <a:lstStyle/>
        <a:p>
          <a:endParaRPr lang="en-US"/>
        </a:p>
      </dgm:t>
    </dgm:pt>
    <dgm:pt modelId="{9C138F91-9240-40BE-8066-A44169ED793E}">
      <dgm:prSet/>
      <dgm:spPr/>
      <dgm:t>
        <a:bodyPr/>
        <a:lstStyle/>
        <a:p>
          <a:pPr>
            <a:lnSpc>
              <a:spcPct val="100000"/>
            </a:lnSpc>
          </a:pPr>
          <a:r>
            <a:rPr lang="en-US" dirty="0"/>
            <a:t>Venture   </a:t>
          </a:r>
        </a:p>
        <a:p>
          <a:pPr>
            <a:lnSpc>
              <a:spcPct val="100000"/>
            </a:lnSpc>
          </a:pPr>
          <a:r>
            <a:rPr lang="en-US" dirty="0"/>
            <a:t>01-352-742-5086 </a:t>
          </a:r>
        </a:p>
      </dgm:t>
    </dgm:pt>
    <dgm:pt modelId="{C2C3C11D-FB25-423B-8F14-F41E8EEC79E8}" type="sibTrans" cxnId="{AD219E5D-8CE6-4F39-88CC-A2AFB526F393}">
      <dgm:prSet/>
      <dgm:spPr/>
      <dgm:t>
        <a:bodyPr/>
        <a:lstStyle/>
        <a:p>
          <a:endParaRPr lang="en-US"/>
        </a:p>
      </dgm:t>
    </dgm:pt>
    <dgm:pt modelId="{33B0DC7B-DB72-487D-B6C5-97485D666225}" type="parTrans" cxnId="{AD219E5D-8CE6-4F39-88CC-A2AFB526F393}">
      <dgm:prSet/>
      <dgm:spPr/>
      <dgm:t>
        <a:bodyPr/>
        <a:lstStyle/>
        <a:p>
          <a:endParaRPr lang="en-US"/>
        </a:p>
      </dgm:t>
    </dgm:pt>
    <dgm:pt modelId="{7D3C5256-3860-4B2F-9417-371628FAD3B0}">
      <dgm:prSet/>
      <dgm:spPr/>
      <dgm:t>
        <a:bodyPr/>
        <a:lstStyle/>
        <a:p>
          <a:pPr>
            <a:lnSpc>
              <a:spcPct val="100000"/>
            </a:lnSpc>
          </a:pPr>
          <a:r>
            <a:rPr lang="en-US" dirty="0"/>
            <a:t>Coming Soon</a:t>
          </a:r>
        </a:p>
      </dgm:t>
    </dgm:pt>
    <dgm:pt modelId="{3CD97161-C41C-431F-9120-5667B885A3C8}" type="sibTrans" cxnId="{1A687989-B347-4E99-B7EF-04FB25641B59}">
      <dgm:prSet/>
      <dgm:spPr/>
      <dgm:t>
        <a:bodyPr/>
        <a:lstStyle/>
        <a:p>
          <a:endParaRPr lang="en-US"/>
        </a:p>
      </dgm:t>
    </dgm:pt>
    <dgm:pt modelId="{1F58C02B-0522-4E47-95AE-48A86C87F412}" type="parTrans" cxnId="{1A687989-B347-4E99-B7EF-04FB25641B59}">
      <dgm:prSet/>
      <dgm:spPr/>
      <dgm:t>
        <a:bodyPr/>
        <a:lstStyle/>
        <a:p>
          <a:endParaRPr lang="en-US"/>
        </a:p>
      </dgm:t>
    </dgm:pt>
    <dgm:pt modelId="{6026973E-1456-49A1-BA7C-22C0F384C0ED}" type="pres">
      <dgm:prSet presAssocID="{DC22846F-0151-4B11-AE00-0EE4CF717515}" presName="root" presStyleCnt="0">
        <dgm:presLayoutVars>
          <dgm:dir/>
          <dgm:resizeHandles val="exact"/>
        </dgm:presLayoutVars>
      </dgm:prSet>
      <dgm:spPr/>
    </dgm:pt>
    <dgm:pt modelId="{8618D925-5A9A-4070-B315-3DCECB08F6C4}" type="pres">
      <dgm:prSet presAssocID="{9C138F91-9240-40BE-8066-A44169ED793E}" presName="compNode" presStyleCnt="0"/>
      <dgm:spPr/>
    </dgm:pt>
    <dgm:pt modelId="{D10E6FBE-6D95-4927-925F-8F4047D937C2}" type="pres">
      <dgm:prSet presAssocID="{9C138F91-9240-40BE-8066-A44169ED793E}" presName="bgRect" presStyleLbl="bgShp" presStyleIdx="0" presStyleCnt="3"/>
      <dgm:spPr/>
    </dgm:pt>
    <dgm:pt modelId="{AA46882C-7AEB-48CD-AC0F-6738F617D678}" type="pres">
      <dgm:prSet presAssocID="{9C138F91-9240-40BE-8066-A44169ED793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ceiver"/>
        </a:ext>
      </dgm:extLst>
    </dgm:pt>
    <dgm:pt modelId="{B8389219-DD8C-4D2E-A464-7F7346760AE8}" type="pres">
      <dgm:prSet presAssocID="{9C138F91-9240-40BE-8066-A44169ED793E}" presName="spaceRect" presStyleCnt="0"/>
      <dgm:spPr/>
    </dgm:pt>
    <dgm:pt modelId="{249BC87E-51A9-45CB-BFAF-61AA8BB44919}" type="pres">
      <dgm:prSet presAssocID="{9C138F91-9240-40BE-8066-A44169ED793E}" presName="parTx" presStyleLbl="revTx" presStyleIdx="0" presStyleCnt="6">
        <dgm:presLayoutVars>
          <dgm:chMax val="0"/>
          <dgm:chPref val="0"/>
        </dgm:presLayoutVars>
      </dgm:prSet>
      <dgm:spPr/>
    </dgm:pt>
    <dgm:pt modelId="{ED18966E-E7A6-4829-A9EA-7905B9B1711E}" type="pres">
      <dgm:prSet presAssocID="{9C138F91-9240-40BE-8066-A44169ED793E}" presName="desTx" presStyleLbl="revTx" presStyleIdx="1" presStyleCnt="6">
        <dgm:presLayoutVars/>
      </dgm:prSet>
      <dgm:spPr/>
    </dgm:pt>
    <dgm:pt modelId="{3B2AC87B-358D-419C-B5D4-F07FAA721C16}" type="pres">
      <dgm:prSet presAssocID="{C2C3C11D-FB25-423B-8F14-F41E8EEC79E8}" presName="sibTrans" presStyleCnt="0"/>
      <dgm:spPr/>
    </dgm:pt>
    <dgm:pt modelId="{02FDE0BF-FEEB-4E23-A910-92FBDEFF3BBC}" type="pres">
      <dgm:prSet presAssocID="{7D3C5256-3860-4B2F-9417-371628FAD3B0}" presName="compNode" presStyleCnt="0"/>
      <dgm:spPr/>
    </dgm:pt>
    <dgm:pt modelId="{D3D7F503-37F9-4984-B515-A6AC7901C3F0}" type="pres">
      <dgm:prSet presAssocID="{7D3C5256-3860-4B2F-9417-371628FAD3B0}" presName="bgRect" presStyleLbl="bgShp" presStyleIdx="1" presStyleCnt="3"/>
      <dgm:spPr/>
    </dgm:pt>
    <dgm:pt modelId="{E52C52AF-24FA-449C-B346-9F30D17FD911}" type="pres">
      <dgm:prSet presAssocID="{7D3C5256-3860-4B2F-9417-371628FAD3B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irplane"/>
        </a:ext>
      </dgm:extLst>
    </dgm:pt>
    <dgm:pt modelId="{7C09D317-FD75-4D27-9CCD-B779CA8BCD55}" type="pres">
      <dgm:prSet presAssocID="{7D3C5256-3860-4B2F-9417-371628FAD3B0}" presName="spaceRect" presStyleCnt="0"/>
      <dgm:spPr/>
    </dgm:pt>
    <dgm:pt modelId="{15FABBA1-85BB-47F5-9D7D-074593067BF7}" type="pres">
      <dgm:prSet presAssocID="{7D3C5256-3860-4B2F-9417-371628FAD3B0}" presName="parTx" presStyleLbl="revTx" presStyleIdx="2" presStyleCnt="6">
        <dgm:presLayoutVars>
          <dgm:chMax val="0"/>
          <dgm:chPref val="0"/>
        </dgm:presLayoutVars>
      </dgm:prSet>
      <dgm:spPr/>
    </dgm:pt>
    <dgm:pt modelId="{43DF744F-B307-4048-A2E1-CB32742C5647}" type="pres">
      <dgm:prSet presAssocID="{7D3C5256-3860-4B2F-9417-371628FAD3B0}" presName="desTx" presStyleLbl="revTx" presStyleIdx="3" presStyleCnt="6">
        <dgm:presLayoutVars/>
      </dgm:prSet>
      <dgm:spPr/>
    </dgm:pt>
    <dgm:pt modelId="{64D1364F-D154-486F-8EB0-E8C5EAD114B2}" type="pres">
      <dgm:prSet presAssocID="{3CD97161-C41C-431F-9120-5667B885A3C8}" presName="sibTrans" presStyleCnt="0"/>
      <dgm:spPr/>
    </dgm:pt>
    <dgm:pt modelId="{7C7C05F6-F649-4E08-8ACF-53799C610C3C}" type="pres">
      <dgm:prSet presAssocID="{D2A4A503-CC6B-4710-9370-28F25565DB0D}" presName="compNode" presStyleCnt="0"/>
      <dgm:spPr/>
    </dgm:pt>
    <dgm:pt modelId="{081949CD-ED29-49BE-A76D-F60E757D009C}" type="pres">
      <dgm:prSet presAssocID="{D2A4A503-CC6B-4710-9370-28F25565DB0D}" presName="bgRect" presStyleLbl="bgShp" presStyleIdx="2" presStyleCnt="3" custLinFactNeighborX="-94" custLinFactNeighborY="1883"/>
      <dgm:spPr/>
    </dgm:pt>
    <dgm:pt modelId="{7AB0EE10-683F-4DD1-B192-ACCAE0CD7B5A}" type="pres">
      <dgm:prSet presAssocID="{D2A4A503-CC6B-4710-9370-28F25565DB0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902C3190-4514-4A47-940B-8E53121C5485}" type="pres">
      <dgm:prSet presAssocID="{D2A4A503-CC6B-4710-9370-28F25565DB0D}" presName="spaceRect" presStyleCnt="0"/>
      <dgm:spPr/>
    </dgm:pt>
    <dgm:pt modelId="{F744912F-8E4F-4F1C-B8CE-E60E379C8B64}" type="pres">
      <dgm:prSet presAssocID="{D2A4A503-CC6B-4710-9370-28F25565DB0D}" presName="parTx" presStyleLbl="revTx" presStyleIdx="4" presStyleCnt="6" custScaleX="118521">
        <dgm:presLayoutVars>
          <dgm:chMax val="0"/>
          <dgm:chPref val="0"/>
        </dgm:presLayoutVars>
      </dgm:prSet>
      <dgm:spPr/>
    </dgm:pt>
    <dgm:pt modelId="{9C6BBD5A-FE58-4530-BDB5-C1D797371623}" type="pres">
      <dgm:prSet presAssocID="{D2A4A503-CC6B-4710-9370-28F25565DB0D}" presName="desTx" presStyleLbl="revTx" presStyleIdx="5" presStyleCnt="6" custScaleX="165521">
        <dgm:presLayoutVars/>
      </dgm:prSet>
      <dgm:spPr/>
    </dgm:pt>
  </dgm:ptLst>
  <dgm:cxnLst>
    <dgm:cxn modelId="{330D0819-FD3A-493E-BF77-FF4E904BA1C2}" srcId="{DC22846F-0151-4B11-AE00-0EE4CF717515}" destId="{D2A4A503-CC6B-4710-9370-28F25565DB0D}" srcOrd="2" destOrd="0" parTransId="{6DBA1716-90BC-4667-B70D-7441E0F3F0E1}" sibTransId="{716250FD-A509-4D14-98B0-7E56A83189C0}"/>
    <dgm:cxn modelId="{C55BB01C-56C5-4874-97AF-0C3CF54F9A6B}" type="presOf" srcId="{9C138F91-9240-40BE-8066-A44169ED793E}" destId="{249BC87E-51A9-45CB-BFAF-61AA8BB44919}" srcOrd="0" destOrd="0" presId="urn:microsoft.com/office/officeart/2018/2/layout/IconVerticalSolidList"/>
    <dgm:cxn modelId="{4575B52B-A935-4E20-A9B1-BF09EF99856D}" type="presOf" srcId="{FD232446-395A-4122-8997-A2AE4A5F1C5C}" destId="{ED18966E-E7A6-4829-A9EA-7905B9B1711E}" srcOrd="0" destOrd="0" presId="urn:microsoft.com/office/officeart/2018/2/layout/IconVerticalSolidList"/>
    <dgm:cxn modelId="{53454546-EB20-452B-8BB6-63428340C306}" srcId="{9C138F91-9240-40BE-8066-A44169ED793E}" destId="{FD232446-395A-4122-8997-A2AE4A5F1C5C}" srcOrd="0" destOrd="0" parTransId="{AC78A51E-8BB0-4A9D-869D-7F763B34FF2C}" sibTransId="{D94DFD11-C027-4F4B-9BF1-8082A0064F23}"/>
    <dgm:cxn modelId="{864A2B47-8FD5-4519-8748-4566233F652C}" type="presOf" srcId="{DC22846F-0151-4B11-AE00-0EE4CF717515}" destId="{6026973E-1456-49A1-BA7C-22C0F384C0ED}" srcOrd="0" destOrd="0" presId="urn:microsoft.com/office/officeart/2018/2/layout/IconVerticalSolidList"/>
    <dgm:cxn modelId="{AB451B50-BA22-4EA6-98C8-53C2481AF2CA}" type="presOf" srcId="{7D3C5256-3860-4B2F-9417-371628FAD3B0}" destId="{15FABBA1-85BB-47F5-9D7D-074593067BF7}" srcOrd="0" destOrd="0" presId="urn:microsoft.com/office/officeart/2018/2/layout/IconVerticalSolidList"/>
    <dgm:cxn modelId="{976E9558-75C3-4160-BE06-ECE6C3D0DB38}" srcId="{7D3C5256-3860-4B2F-9417-371628FAD3B0}" destId="{F16CC83E-034E-43A1-AD98-A0786841A425}" srcOrd="0" destOrd="0" parTransId="{ABB35C60-0698-42CC-BACE-0B85A909B2F4}" sibTransId="{B46A254A-8472-40E2-84BC-40BF64CF9065}"/>
    <dgm:cxn modelId="{AD219E5D-8CE6-4F39-88CC-A2AFB526F393}" srcId="{DC22846F-0151-4B11-AE00-0EE4CF717515}" destId="{9C138F91-9240-40BE-8066-A44169ED793E}" srcOrd="0" destOrd="0" parTransId="{33B0DC7B-DB72-487D-B6C5-97485D666225}" sibTransId="{C2C3C11D-FB25-423B-8F14-F41E8EEC79E8}"/>
    <dgm:cxn modelId="{4FBF4D69-8B73-4BA1-86C6-3320E2A0AD6B}" srcId="{D2A4A503-CC6B-4710-9370-28F25565DB0D}" destId="{48F67692-D860-4B47-BE02-B63A107430E1}" srcOrd="0" destOrd="0" parTransId="{BB9F6BF2-8669-4816-B7E2-21EBA66CFF21}" sibTransId="{6EC489BD-F8EA-436F-B676-9AC5A4A78BA4}"/>
    <dgm:cxn modelId="{75E81373-37DD-49EE-ACA5-CBF2EDC41107}" type="presOf" srcId="{48F67692-D860-4B47-BE02-B63A107430E1}" destId="{9C6BBD5A-FE58-4530-BDB5-C1D797371623}" srcOrd="0" destOrd="0" presId="urn:microsoft.com/office/officeart/2018/2/layout/IconVerticalSolidList"/>
    <dgm:cxn modelId="{1A687989-B347-4E99-B7EF-04FB25641B59}" srcId="{DC22846F-0151-4B11-AE00-0EE4CF717515}" destId="{7D3C5256-3860-4B2F-9417-371628FAD3B0}" srcOrd="1" destOrd="0" parTransId="{1F58C02B-0522-4E47-95AE-48A86C87F412}" sibTransId="{3CD97161-C41C-431F-9120-5667B885A3C8}"/>
    <dgm:cxn modelId="{AE21EED3-6F77-4A32-94BC-D49A4B24DB2A}" type="presOf" srcId="{F16CC83E-034E-43A1-AD98-A0786841A425}" destId="{43DF744F-B307-4048-A2E1-CB32742C5647}" srcOrd="0" destOrd="0" presId="urn:microsoft.com/office/officeart/2018/2/layout/IconVerticalSolidList"/>
    <dgm:cxn modelId="{173D3CE8-2DAC-4EAB-9F2C-FBE473011E40}" type="presOf" srcId="{D2A4A503-CC6B-4710-9370-28F25565DB0D}" destId="{F744912F-8E4F-4F1C-B8CE-E60E379C8B64}" srcOrd="0" destOrd="0" presId="urn:microsoft.com/office/officeart/2018/2/layout/IconVerticalSolidList"/>
    <dgm:cxn modelId="{8927F7E8-B32B-4F4E-88AE-E55F349E49B1}" type="presParOf" srcId="{6026973E-1456-49A1-BA7C-22C0F384C0ED}" destId="{8618D925-5A9A-4070-B315-3DCECB08F6C4}" srcOrd="0" destOrd="0" presId="urn:microsoft.com/office/officeart/2018/2/layout/IconVerticalSolidList"/>
    <dgm:cxn modelId="{3F5960E7-A193-41F8-BEE3-5E48362E37F0}" type="presParOf" srcId="{8618D925-5A9A-4070-B315-3DCECB08F6C4}" destId="{D10E6FBE-6D95-4927-925F-8F4047D937C2}" srcOrd="0" destOrd="0" presId="urn:microsoft.com/office/officeart/2018/2/layout/IconVerticalSolidList"/>
    <dgm:cxn modelId="{63ADE916-A8D7-483A-B003-2311DD5941F2}" type="presParOf" srcId="{8618D925-5A9A-4070-B315-3DCECB08F6C4}" destId="{AA46882C-7AEB-48CD-AC0F-6738F617D678}" srcOrd="1" destOrd="0" presId="urn:microsoft.com/office/officeart/2018/2/layout/IconVerticalSolidList"/>
    <dgm:cxn modelId="{BE5429AA-D6C8-42BA-B37A-9C5114737B7B}" type="presParOf" srcId="{8618D925-5A9A-4070-B315-3DCECB08F6C4}" destId="{B8389219-DD8C-4D2E-A464-7F7346760AE8}" srcOrd="2" destOrd="0" presId="urn:microsoft.com/office/officeart/2018/2/layout/IconVerticalSolidList"/>
    <dgm:cxn modelId="{B9A66268-5A9B-419B-9B88-0E3A25FE4DDD}" type="presParOf" srcId="{8618D925-5A9A-4070-B315-3DCECB08F6C4}" destId="{249BC87E-51A9-45CB-BFAF-61AA8BB44919}" srcOrd="3" destOrd="0" presId="urn:microsoft.com/office/officeart/2018/2/layout/IconVerticalSolidList"/>
    <dgm:cxn modelId="{4516D676-07B0-4F89-906A-78E69FF111AD}" type="presParOf" srcId="{8618D925-5A9A-4070-B315-3DCECB08F6C4}" destId="{ED18966E-E7A6-4829-A9EA-7905B9B1711E}" srcOrd="4" destOrd="0" presId="urn:microsoft.com/office/officeart/2018/2/layout/IconVerticalSolidList"/>
    <dgm:cxn modelId="{338544D0-83C4-4F39-8120-CAE5C3725AF2}" type="presParOf" srcId="{6026973E-1456-49A1-BA7C-22C0F384C0ED}" destId="{3B2AC87B-358D-419C-B5D4-F07FAA721C16}" srcOrd="1" destOrd="0" presId="urn:microsoft.com/office/officeart/2018/2/layout/IconVerticalSolidList"/>
    <dgm:cxn modelId="{81C31125-C31D-42F1-BF85-652C753FCF1F}" type="presParOf" srcId="{6026973E-1456-49A1-BA7C-22C0F384C0ED}" destId="{02FDE0BF-FEEB-4E23-A910-92FBDEFF3BBC}" srcOrd="2" destOrd="0" presId="urn:microsoft.com/office/officeart/2018/2/layout/IconVerticalSolidList"/>
    <dgm:cxn modelId="{F4D06486-2AFE-4F5E-8F58-B2EBD6DB2711}" type="presParOf" srcId="{02FDE0BF-FEEB-4E23-A910-92FBDEFF3BBC}" destId="{D3D7F503-37F9-4984-B515-A6AC7901C3F0}" srcOrd="0" destOrd="0" presId="urn:microsoft.com/office/officeart/2018/2/layout/IconVerticalSolidList"/>
    <dgm:cxn modelId="{7F4A0E2D-9CFC-4FB8-8B37-ACC4CB9F26A3}" type="presParOf" srcId="{02FDE0BF-FEEB-4E23-A910-92FBDEFF3BBC}" destId="{E52C52AF-24FA-449C-B346-9F30D17FD911}" srcOrd="1" destOrd="0" presId="urn:microsoft.com/office/officeart/2018/2/layout/IconVerticalSolidList"/>
    <dgm:cxn modelId="{0EB27778-BA0B-42C6-95D3-96A27A073B3E}" type="presParOf" srcId="{02FDE0BF-FEEB-4E23-A910-92FBDEFF3BBC}" destId="{7C09D317-FD75-4D27-9CCD-B779CA8BCD55}" srcOrd="2" destOrd="0" presId="urn:microsoft.com/office/officeart/2018/2/layout/IconVerticalSolidList"/>
    <dgm:cxn modelId="{D19B3298-A84A-4C0A-BBB6-7747E4EE34C4}" type="presParOf" srcId="{02FDE0BF-FEEB-4E23-A910-92FBDEFF3BBC}" destId="{15FABBA1-85BB-47F5-9D7D-074593067BF7}" srcOrd="3" destOrd="0" presId="urn:microsoft.com/office/officeart/2018/2/layout/IconVerticalSolidList"/>
    <dgm:cxn modelId="{283BD884-B243-4BE3-BB7C-A1EBCAC12AA5}" type="presParOf" srcId="{02FDE0BF-FEEB-4E23-A910-92FBDEFF3BBC}" destId="{43DF744F-B307-4048-A2E1-CB32742C5647}" srcOrd="4" destOrd="0" presId="urn:microsoft.com/office/officeart/2018/2/layout/IconVerticalSolidList"/>
    <dgm:cxn modelId="{82557D6F-F633-45BC-8E3B-B01DCB396A6E}" type="presParOf" srcId="{6026973E-1456-49A1-BA7C-22C0F384C0ED}" destId="{64D1364F-D154-486F-8EB0-E8C5EAD114B2}" srcOrd="3" destOrd="0" presId="urn:microsoft.com/office/officeart/2018/2/layout/IconVerticalSolidList"/>
    <dgm:cxn modelId="{C3B0D833-33EA-44C5-A2FF-EF3994758EEF}" type="presParOf" srcId="{6026973E-1456-49A1-BA7C-22C0F384C0ED}" destId="{7C7C05F6-F649-4E08-8ACF-53799C610C3C}" srcOrd="4" destOrd="0" presId="urn:microsoft.com/office/officeart/2018/2/layout/IconVerticalSolidList"/>
    <dgm:cxn modelId="{5DA79589-9CCE-4663-8591-E6594535C058}" type="presParOf" srcId="{7C7C05F6-F649-4E08-8ACF-53799C610C3C}" destId="{081949CD-ED29-49BE-A76D-F60E757D009C}" srcOrd="0" destOrd="0" presId="urn:microsoft.com/office/officeart/2018/2/layout/IconVerticalSolidList"/>
    <dgm:cxn modelId="{F216AEC6-415C-4AA7-B960-9808DFB7148D}" type="presParOf" srcId="{7C7C05F6-F649-4E08-8ACF-53799C610C3C}" destId="{7AB0EE10-683F-4DD1-B192-ACCAE0CD7B5A}" srcOrd="1" destOrd="0" presId="urn:microsoft.com/office/officeart/2018/2/layout/IconVerticalSolidList"/>
    <dgm:cxn modelId="{DE92AF4A-3D4E-4F65-90A6-949F69285E0F}" type="presParOf" srcId="{7C7C05F6-F649-4E08-8ACF-53799C610C3C}" destId="{902C3190-4514-4A47-940B-8E53121C5485}" srcOrd="2" destOrd="0" presId="urn:microsoft.com/office/officeart/2018/2/layout/IconVerticalSolidList"/>
    <dgm:cxn modelId="{A8C2C4E0-43F5-43C1-A291-F13FDDFECF07}" type="presParOf" srcId="{7C7C05F6-F649-4E08-8ACF-53799C610C3C}" destId="{F744912F-8E4F-4F1C-B8CE-E60E379C8B64}" srcOrd="3" destOrd="0" presId="urn:microsoft.com/office/officeart/2018/2/layout/IconVerticalSolidList"/>
    <dgm:cxn modelId="{7C028558-C6B0-43BC-A064-2BFED68E7039}" type="presParOf" srcId="{7C7C05F6-F649-4E08-8ACF-53799C610C3C}" destId="{9C6BBD5A-FE58-4530-BDB5-C1D797371623}"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E6FBE-6D95-4927-925F-8F4047D937C2}">
      <dsp:nvSpPr>
        <dsp:cNvPr id="0" name=""/>
        <dsp:cNvSpPr/>
      </dsp:nvSpPr>
      <dsp:spPr>
        <a:xfrm>
          <a:off x="-336024" y="6803"/>
          <a:ext cx="6253792" cy="10325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46882C-7AEB-48CD-AC0F-6738F617D678}">
      <dsp:nvSpPr>
        <dsp:cNvPr id="0" name=""/>
        <dsp:cNvSpPr/>
      </dsp:nvSpPr>
      <dsp:spPr>
        <a:xfrm>
          <a:off x="-23689" y="239118"/>
          <a:ext cx="568991" cy="5678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9BC87E-51A9-45CB-BFAF-61AA8BB44919}">
      <dsp:nvSpPr>
        <dsp:cNvPr id="0" name=""/>
        <dsp:cNvSpPr/>
      </dsp:nvSpPr>
      <dsp:spPr>
        <a:xfrm>
          <a:off x="857636" y="6803"/>
          <a:ext cx="2814206" cy="103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381" tIns="109381" rIns="109381" bIns="109381" numCol="1" spcCol="1270" anchor="ctr" anchorCtr="0">
          <a:noAutofit/>
        </a:bodyPr>
        <a:lstStyle/>
        <a:p>
          <a:pPr marL="0" lvl="0" indent="0" algn="l" defTabSz="622300">
            <a:lnSpc>
              <a:spcPct val="100000"/>
            </a:lnSpc>
            <a:spcBef>
              <a:spcPct val="0"/>
            </a:spcBef>
            <a:spcAft>
              <a:spcPct val="35000"/>
            </a:spcAft>
            <a:buNone/>
          </a:pPr>
          <a:r>
            <a:rPr lang="en-US" sz="1400" kern="1200" dirty="0"/>
            <a:t>Venture   </a:t>
          </a:r>
        </a:p>
        <a:p>
          <a:pPr marL="0" lvl="0" indent="0" algn="l" defTabSz="622300">
            <a:lnSpc>
              <a:spcPct val="100000"/>
            </a:lnSpc>
            <a:spcBef>
              <a:spcPct val="0"/>
            </a:spcBef>
            <a:spcAft>
              <a:spcPct val="35000"/>
            </a:spcAft>
            <a:buNone/>
          </a:pPr>
          <a:r>
            <a:rPr lang="en-US" sz="1400" kern="1200" dirty="0"/>
            <a:t>01-352-742-5086 </a:t>
          </a:r>
        </a:p>
      </dsp:txBody>
      <dsp:txXfrm>
        <a:off x="857636" y="6803"/>
        <a:ext cx="2814206" cy="1033519"/>
      </dsp:txXfrm>
    </dsp:sp>
    <dsp:sp modelId="{ED18966E-E7A6-4829-A9EA-7905B9B1711E}">
      <dsp:nvSpPr>
        <dsp:cNvPr id="0" name=""/>
        <dsp:cNvSpPr/>
      </dsp:nvSpPr>
      <dsp:spPr>
        <a:xfrm>
          <a:off x="3671842" y="6803"/>
          <a:ext cx="2197922" cy="1032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274" tIns="109274" rIns="109274" bIns="109274" numCol="1" spcCol="1270" anchor="ctr" anchorCtr="0">
          <a:noAutofit/>
        </a:bodyPr>
        <a:lstStyle/>
        <a:p>
          <a:pPr marL="0" lvl="0" indent="0" algn="l" defTabSz="488950">
            <a:lnSpc>
              <a:spcPct val="100000"/>
            </a:lnSpc>
            <a:spcBef>
              <a:spcPct val="0"/>
            </a:spcBef>
            <a:spcAft>
              <a:spcPct val="35000"/>
            </a:spcAft>
            <a:buNone/>
          </a:pPr>
          <a:endParaRPr lang="en-US" sz="1100" kern="1200" dirty="0"/>
        </a:p>
      </dsp:txBody>
      <dsp:txXfrm>
        <a:off x="3671842" y="6803"/>
        <a:ext cx="2197922" cy="1032510"/>
      </dsp:txXfrm>
    </dsp:sp>
    <dsp:sp modelId="{D3D7F503-37F9-4984-B515-A6AC7901C3F0}">
      <dsp:nvSpPr>
        <dsp:cNvPr id="0" name=""/>
        <dsp:cNvSpPr/>
      </dsp:nvSpPr>
      <dsp:spPr>
        <a:xfrm>
          <a:off x="-336024" y="1290873"/>
          <a:ext cx="6253792" cy="10325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2C52AF-24FA-449C-B346-9F30D17FD911}">
      <dsp:nvSpPr>
        <dsp:cNvPr id="0" name=""/>
        <dsp:cNvSpPr/>
      </dsp:nvSpPr>
      <dsp:spPr>
        <a:xfrm>
          <a:off x="-23689" y="1523188"/>
          <a:ext cx="568991" cy="5678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5FABBA1-85BB-47F5-9D7D-074593067BF7}">
      <dsp:nvSpPr>
        <dsp:cNvPr id="0" name=""/>
        <dsp:cNvSpPr/>
      </dsp:nvSpPr>
      <dsp:spPr>
        <a:xfrm>
          <a:off x="857636" y="1290873"/>
          <a:ext cx="2814206" cy="103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381" tIns="109381" rIns="109381" bIns="109381" numCol="1" spcCol="1270" anchor="ctr" anchorCtr="0">
          <a:noAutofit/>
        </a:bodyPr>
        <a:lstStyle/>
        <a:p>
          <a:pPr marL="0" lvl="0" indent="0" algn="l" defTabSz="622300">
            <a:lnSpc>
              <a:spcPct val="100000"/>
            </a:lnSpc>
            <a:spcBef>
              <a:spcPct val="0"/>
            </a:spcBef>
            <a:spcAft>
              <a:spcPct val="35000"/>
            </a:spcAft>
            <a:buNone/>
          </a:pPr>
          <a:r>
            <a:rPr lang="en-US" sz="1400" kern="1200" dirty="0"/>
            <a:t>Coming Soon</a:t>
          </a:r>
        </a:p>
      </dsp:txBody>
      <dsp:txXfrm>
        <a:off x="857636" y="1290873"/>
        <a:ext cx="2814206" cy="1033519"/>
      </dsp:txXfrm>
    </dsp:sp>
    <dsp:sp modelId="{43DF744F-B307-4048-A2E1-CB32742C5647}">
      <dsp:nvSpPr>
        <dsp:cNvPr id="0" name=""/>
        <dsp:cNvSpPr/>
      </dsp:nvSpPr>
      <dsp:spPr>
        <a:xfrm>
          <a:off x="3671842" y="1290873"/>
          <a:ext cx="2197922" cy="1032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274" tIns="109274" rIns="109274" bIns="109274" numCol="1" spcCol="1270" anchor="ctr" anchorCtr="0">
          <a:noAutofit/>
        </a:bodyPr>
        <a:lstStyle/>
        <a:p>
          <a:pPr marL="0" lvl="0" indent="0" algn="l" defTabSz="488950">
            <a:lnSpc>
              <a:spcPct val="100000"/>
            </a:lnSpc>
            <a:spcBef>
              <a:spcPct val="0"/>
            </a:spcBef>
            <a:spcAft>
              <a:spcPct val="35000"/>
            </a:spcAft>
            <a:buNone/>
          </a:pPr>
          <a:r>
            <a:rPr lang="en-US" sz="1100" kern="1200" dirty="0"/>
            <a:t>  </a:t>
          </a:r>
          <a:r>
            <a:rPr lang="en-US" sz="1600" kern="1200" dirty="0"/>
            <a:t>J1 Program </a:t>
          </a:r>
        </a:p>
      </dsp:txBody>
      <dsp:txXfrm>
        <a:off x="3671842" y="1290873"/>
        <a:ext cx="2197922" cy="1032510"/>
      </dsp:txXfrm>
    </dsp:sp>
    <dsp:sp modelId="{081949CD-ED29-49BE-A76D-F60E757D009C}">
      <dsp:nvSpPr>
        <dsp:cNvPr id="0" name=""/>
        <dsp:cNvSpPr/>
      </dsp:nvSpPr>
      <dsp:spPr>
        <a:xfrm>
          <a:off x="-336024" y="2582756"/>
          <a:ext cx="6253792" cy="10325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B0EE10-683F-4DD1-B192-ACCAE0CD7B5A}">
      <dsp:nvSpPr>
        <dsp:cNvPr id="0" name=""/>
        <dsp:cNvSpPr/>
      </dsp:nvSpPr>
      <dsp:spPr>
        <a:xfrm>
          <a:off x="-23689" y="2807258"/>
          <a:ext cx="568991" cy="5678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744912F-8E4F-4F1C-B8CE-E60E379C8B64}">
      <dsp:nvSpPr>
        <dsp:cNvPr id="0" name=""/>
        <dsp:cNvSpPr/>
      </dsp:nvSpPr>
      <dsp:spPr>
        <a:xfrm>
          <a:off x="597026" y="2574943"/>
          <a:ext cx="3335425" cy="103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381" tIns="109381" rIns="109381" bIns="109381" numCol="1" spcCol="1270" anchor="ctr" anchorCtr="0">
          <a:noAutofit/>
        </a:bodyPr>
        <a:lstStyle/>
        <a:p>
          <a:pPr marL="0" lvl="0" indent="0" algn="l" defTabSz="622300">
            <a:lnSpc>
              <a:spcPct val="100000"/>
            </a:lnSpc>
            <a:spcBef>
              <a:spcPct val="0"/>
            </a:spcBef>
            <a:spcAft>
              <a:spcPct val="35000"/>
            </a:spcAft>
            <a:buNone/>
          </a:pPr>
          <a:r>
            <a:rPr lang="en-US" sz="1400" kern="1200" dirty="0"/>
            <a:t>Contact  djoy@ventureinternationalacademy.com </a:t>
          </a:r>
        </a:p>
      </dsp:txBody>
      <dsp:txXfrm>
        <a:off x="597026" y="2574943"/>
        <a:ext cx="3335425" cy="1033519"/>
      </dsp:txXfrm>
    </dsp:sp>
    <dsp:sp modelId="{9C6BBD5A-FE58-4530-BDB5-C1D797371623}">
      <dsp:nvSpPr>
        <dsp:cNvPr id="0" name=""/>
        <dsp:cNvSpPr/>
      </dsp:nvSpPr>
      <dsp:spPr>
        <a:xfrm>
          <a:off x="2951792" y="2574943"/>
          <a:ext cx="3638023" cy="1032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274" tIns="109274" rIns="109274" bIns="109274" numCol="1" spcCol="1270" anchor="ctr" anchorCtr="0">
          <a:noAutofit/>
        </a:bodyPr>
        <a:lstStyle/>
        <a:p>
          <a:pPr marL="0" lvl="0" indent="0" algn="l" defTabSz="488950">
            <a:lnSpc>
              <a:spcPct val="100000"/>
            </a:lnSpc>
            <a:spcBef>
              <a:spcPct val="0"/>
            </a:spcBef>
            <a:spcAft>
              <a:spcPct val="35000"/>
            </a:spcAft>
            <a:buNone/>
          </a:pPr>
          <a:endParaRPr lang="en-US" sz="1100" kern="1200" dirty="0"/>
        </a:p>
      </dsp:txBody>
      <dsp:txXfrm>
        <a:off x="2951792" y="2574943"/>
        <a:ext cx="3638023" cy="10325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583" cy="482027"/>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idx="1"/>
          </p:nvPr>
        </p:nvSpPr>
        <p:spPr>
          <a:xfrm>
            <a:off x="4142962" y="1"/>
            <a:ext cx="3170583" cy="482027"/>
          </a:xfrm>
          <a:prstGeom prst="rect">
            <a:avLst/>
          </a:prstGeom>
        </p:spPr>
        <p:txBody>
          <a:bodyPr vert="horz" lIns="94851" tIns="47425" rIns="94851" bIns="47425" rtlCol="0"/>
          <a:lstStyle>
            <a:lvl1pPr algn="r">
              <a:defRPr sz="1200"/>
            </a:lvl1pPr>
          </a:lstStyle>
          <a:p>
            <a:fld id="{79AA03BE-6D9B-4169-8AD5-502A7FE3660D}" type="datetimeFigureOut">
              <a:rPr lang="en-US" smtClean="0"/>
              <a:t>12/15/20</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4851" tIns="47425" rIns="94851" bIns="47425" rtlCol="0" anchor="ctr"/>
          <a:lstStyle/>
          <a:p>
            <a:endParaRPr lang="en-US"/>
          </a:p>
        </p:txBody>
      </p:sp>
      <p:sp>
        <p:nvSpPr>
          <p:cNvPr id="5" name="Notes Placeholder 4"/>
          <p:cNvSpPr>
            <a:spLocks noGrp="1"/>
          </p:cNvSpPr>
          <p:nvPr>
            <p:ph type="body" sz="quarter" idx="3"/>
          </p:nvPr>
        </p:nvSpPr>
        <p:spPr>
          <a:xfrm>
            <a:off x="732183" y="4620250"/>
            <a:ext cx="5850835" cy="3780800"/>
          </a:xfrm>
          <a:prstGeom prst="rect">
            <a:avLst/>
          </a:prstGeom>
        </p:spPr>
        <p:txBody>
          <a:bodyPr vert="horz" lIns="94851" tIns="47425" rIns="94851" bIns="4742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173"/>
            <a:ext cx="3170583" cy="482027"/>
          </a:xfrm>
          <a:prstGeom prst="rect">
            <a:avLst/>
          </a:prstGeom>
        </p:spPr>
        <p:txBody>
          <a:bodyPr vert="horz" lIns="94851" tIns="47425" rIns="94851" bIns="47425" rtlCol="0" anchor="b"/>
          <a:lstStyle>
            <a:lvl1pPr algn="l">
              <a:defRPr sz="1200"/>
            </a:lvl1pPr>
          </a:lstStyle>
          <a:p>
            <a:endParaRPr lang="en-US"/>
          </a:p>
        </p:txBody>
      </p:sp>
      <p:sp>
        <p:nvSpPr>
          <p:cNvPr id="7" name="Slide Number Placeholder 6"/>
          <p:cNvSpPr>
            <a:spLocks noGrp="1"/>
          </p:cNvSpPr>
          <p:nvPr>
            <p:ph type="sldNum" sz="quarter" idx="5"/>
          </p:nvPr>
        </p:nvSpPr>
        <p:spPr>
          <a:xfrm>
            <a:off x="4142962" y="9119173"/>
            <a:ext cx="3170583" cy="482027"/>
          </a:xfrm>
          <a:prstGeom prst="rect">
            <a:avLst/>
          </a:prstGeom>
        </p:spPr>
        <p:txBody>
          <a:bodyPr vert="horz" lIns="94851" tIns="47425" rIns="94851" bIns="47425" rtlCol="0" anchor="b"/>
          <a:lstStyle>
            <a:lvl1pPr algn="r">
              <a:defRPr sz="1200"/>
            </a:lvl1pPr>
          </a:lstStyle>
          <a:p>
            <a:fld id="{D460270E-A336-4099-A409-104E725243E4}" type="slidenum">
              <a:rPr lang="en-US" smtClean="0"/>
              <a:t>‹#›</a:t>
            </a:fld>
            <a:endParaRPr lang="en-US"/>
          </a:p>
        </p:txBody>
      </p:sp>
    </p:spTree>
    <p:extLst>
      <p:ext uri="{BB962C8B-B14F-4D97-AF65-F5344CB8AC3E}">
        <p14:creationId xmlns:p14="http://schemas.microsoft.com/office/powerpoint/2010/main" val="253755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415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294516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182532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4C6C2E-B003-45CB-AD79-016517ACBFF4}" type="datetimeFigureOut">
              <a:rPr lang="en-US" smtClean="0"/>
              <a:t>12/15/20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135585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4C6C2E-B003-45CB-AD79-016517ACBFF4}" type="datetimeFigureOut">
              <a:rPr lang="en-US" smtClean="0"/>
              <a:t>12/15/20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340560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4C6C2E-B003-45CB-AD79-016517ACBFF4}" type="datetimeFigureOut">
              <a:rPr lang="en-US" smtClean="0"/>
              <a:t>12/15/20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219950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C6C2E-B003-45CB-AD79-016517ACBFF4}" type="datetimeFigureOut">
              <a:rPr lang="en-US" smtClean="0"/>
              <a:t>12/15/20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103501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C4C6C2E-B003-45CB-AD79-016517ACBFF4}" type="datetimeFigureOut">
              <a:rPr lang="en-US" smtClean="0"/>
              <a:t>12/15/20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53104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C4C6C2E-B003-45CB-AD79-016517ACBFF4}" type="datetimeFigureOut">
              <a:rPr lang="en-US" smtClean="0"/>
              <a:t>12/15/20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322809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1C4C6C2E-B003-45CB-AD79-016517ACBFF4}" type="datetimeFigureOut">
              <a:rPr lang="en-US" smtClean="0"/>
              <a:t>12/15/20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3406808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3782210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11720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24174056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62869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1341753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210383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C6C2E-B003-45CB-AD79-016517ACBFF4}" type="datetimeFigureOut">
              <a:rPr lang="en-US" smtClean="0"/>
              <a:t>12/15/20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2678B9-7A73-47F7-A395-23A3819EF4B2}" type="slidenum">
              <a:rPr lang="en-US" smtClean="0"/>
              <a:t>‹#›</a:t>
            </a:fld>
            <a:endParaRPr lang="en-US"/>
          </a:p>
        </p:txBody>
      </p:sp>
    </p:spTree>
    <p:extLst>
      <p:ext uri="{BB962C8B-B14F-4D97-AF65-F5344CB8AC3E}">
        <p14:creationId xmlns:p14="http://schemas.microsoft.com/office/powerpoint/2010/main" val="213364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C4C6C2E-B003-45CB-AD79-016517ACBFF4}" type="datetimeFigureOut">
              <a:rPr lang="en-US" smtClean="0"/>
              <a:t>12/15/20</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B2678B9-7A73-47F7-A395-23A3819EF4B2}" type="slidenum">
              <a:rPr lang="en-US" smtClean="0"/>
              <a:t>‹#›</a:t>
            </a:fld>
            <a:endParaRPr lang="en-US"/>
          </a:p>
        </p:txBody>
      </p:sp>
    </p:spTree>
    <p:extLst>
      <p:ext uri="{BB962C8B-B14F-4D97-AF65-F5344CB8AC3E}">
        <p14:creationId xmlns:p14="http://schemas.microsoft.com/office/powerpoint/2010/main" val="3085569008"/>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ventureinthesunusa.org/" TargetMode="External"/><Relationship Id="rId2" Type="http://schemas.openxmlformats.org/officeDocument/2006/relationships/hyperlink" Target="mailto:Djoy.@ventureinternationalacademy.com" TargetMode="External"/><Relationship Id="rId1" Type="http://schemas.openxmlformats.org/officeDocument/2006/relationships/slideLayout" Target="../slideLayouts/slideLayout7.xml"/><Relationship Id="rId5" Type="http://schemas.openxmlformats.org/officeDocument/2006/relationships/hyperlink" Target="mailto:drmiller@ventureinternationalacademy.com" TargetMode="External"/><Relationship Id="rId4" Type="http://schemas.openxmlformats.org/officeDocument/2006/relationships/hyperlink" Target="mailto:Jpearson.venture@gmail.com"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mailto:djoy@ventureinternationalacademy.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hyperlink" Target="mailto:DJOY@VENTUREINTERNATIONALACADEMY.COM" TargetMode="External"/><Relationship Id="rId5" Type="http://schemas.openxmlformats.org/officeDocument/2006/relationships/image" Target="../media/image19.png"/><Relationship Id="rId10" Type="http://schemas.openxmlformats.org/officeDocument/2006/relationships/image" Target="../media/image24.jp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hyperlink" Target="http://www.ventureinthesunusa.org/" TargetMode="Externa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26.jpg"/><Relationship Id="rId9" Type="http://schemas.openxmlformats.org/officeDocument/2006/relationships/hyperlink" Target="mailto:DJOY@VENTUREINTERNATIONALACADEMY.COM"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www.ventureinthesunusa.org/"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mailto:djoy@ventureinternatonalacademy.com" TargetMode="External"/><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instagram.com/loveforourelder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6.xml"/><Relationship Id="rId4" Type="http://schemas.openxmlformats.org/officeDocument/2006/relationships/hyperlink" Target="https://creativecommons.org/2016/09/12/back-to-schoo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pngimg.com/download/92519" TargetMode="External"/><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jpeg"/><Relationship Id="rId2" Type="http://schemas.openxmlformats.org/officeDocument/2006/relationships/image" Target="../media/image35.JPG"/><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lipart&#10;&#10;Description generated with very high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6079" y="298737"/>
            <a:ext cx="6553545" cy="5472210"/>
          </a:xfrm>
          <a:prstGeom prst="rect">
            <a:avLst/>
          </a:prstGeom>
        </p:spPr>
      </p:pic>
      <p:sp>
        <p:nvSpPr>
          <p:cNvPr id="3" name="Subtitle 2"/>
          <p:cNvSpPr>
            <a:spLocks noGrp="1"/>
          </p:cNvSpPr>
          <p:nvPr>
            <p:ph type="subTitle" idx="1"/>
          </p:nvPr>
        </p:nvSpPr>
        <p:spPr>
          <a:xfrm>
            <a:off x="674237" y="3934437"/>
            <a:ext cx="3721594" cy="1933491"/>
          </a:xfrm>
        </p:spPr>
        <p:txBody>
          <a:bodyPr>
            <a:normAutofit/>
          </a:bodyPr>
          <a:lstStyle/>
          <a:p>
            <a:pPr>
              <a:lnSpc>
                <a:spcPct val="70000"/>
              </a:lnSpc>
            </a:pPr>
            <a:r>
              <a:rPr lang="en-US" sz="1050" dirty="0">
                <a:solidFill>
                  <a:srgbClr val="F9F975"/>
                </a:solidFill>
              </a:rPr>
              <a:t>VIA Quarterly Newsletter</a:t>
            </a:r>
          </a:p>
          <a:p>
            <a:pPr>
              <a:lnSpc>
                <a:spcPct val="70000"/>
              </a:lnSpc>
            </a:pPr>
            <a:r>
              <a:rPr lang="en-US" sz="1050" dirty="0">
                <a:solidFill>
                  <a:srgbClr val="F9F975"/>
                </a:solidFill>
              </a:rPr>
              <a:t>December 2020-March 2021</a:t>
            </a:r>
          </a:p>
          <a:p>
            <a:pPr>
              <a:lnSpc>
                <a:spcPct val="70000"/>
              </a:lnSpc>
            </a:pPr>
            <a:r>
              <a:rPr lang="en-US" sz="1050" dirty="0">
                <a:solidFill>
                  <a:srgbClr val="F9F975"/>
                </a:solidFill>
              </a:rPr>
              <a:t>Venture International Academy</a:t>
            </a:r>
          </a:p>
          <a:p>
            <a:pPr>
              <a:lnSpc>
                <a:spcPct val="70000"/>
              </a:lnSpc>
            </a:pPr>
            <a:r>
              <a:rPr lang="en-US" sz="1050" dirty="0">
                <a:solidFill>
                  <a:srgbClr val="F9F975"/>
                </a:solidFill>
              </a:rPr>
              <a:t>2880 David Walker Drive, #346</a:t>
            </a:r>
          </a:p>
          <a:p>
            <a:pPr>
              <a:lnSpc>
                <a:spcPct val="70000"/>
              </a:lnSpc>
            </a:pPr>
            <a:r>
              <a:rPr lang="en-US" sz="1050" dirty="0">
                <a:solidFill>
                  <a:srgbClr val="F9F975"/>
                </a:solidFill>
              </a:rPr>
              <a:t>Eustis, Florida 32726</a:t>
            </a:r>
          </a:p>
          <a:p>
            <a:pPr>
              <a:lnSpc>
                <a:spcPct val="70000"/>
              </a:lnSpc>
            </a:pPr>
            <a:r>
              <a:rPr lang="en-US" sz="1050" dirty="0">
                <a:solidFill>
                  <a:srgbClr val="F9F975"/>
                </a:solidFill>
              </a:rPr>
              <a:t>352-978-9520</a:t>
            </a:r>
          </a:p>
          <a:p>
            <a:pPr>
              <a:lnSpc>
                <a:spcPct val="70000"/>
              </a:lnSpc>
            </a:pPr>
            <a:r>
              <a:rPr lang="en-US" sz="1050" u="sng" dirty="0">
                <a:solidFill>
                  <a:srgbClr val="F9F975"/>
                </a:solidFill>
              </a:rPr>
              <a:t>www.ventureinthesunusa.org</a:t>
            </a:r>
          </a:p>
          <a:p>
            <a:pPr>
              <a:lnSpc>
                <a:spcPct val="70000"/>
              </a:lnSpc>
            </a:pPr>
            <a:r>
              <a:rPr lang="en-US" sz="800" u="sng" dirty="0">
                <a:solidFill>
                  <a:srgbClr val="0070C0"/>
                </a:solidFill>
              </a:rPr>
              <a:t>www.ventureinthesunusa.org</a:t>
            </a:r>
          </a:p>
          <a:p>
            <a:pPr>
              <a:lnSpc>
                <a:spcPct val="70000"/>
              </a:lnSpc>
            </a:pPr>
            <a:endParaRPr lang="en-US" sz="800" u="sng" dirty="0">
              <a:solidFill>
                <a:srgbClr val="F9F975"/>
              </a:solidFill>
            </a:endParaRPr>
          </a:p>
          <a:p>
            <a:pPr>
              <a:lnSpc>
                <a:spcPct val="70000"/>
              </a:lnSpc>
            </a:pPr>
            <a:endParaRPr lang="en-US" sz="800" dirty="0">
              <a:solidFill>
                <a:srgbClr val="F9F975"/>
              </a:solidFill>
            </a:endParaRPr>
          </a:p>
        </p:txBody>
      </p:sp>
    </p:spTree>
    <p:extLst>
      <p:ext uri="{BB962C8B-B14F-4D97-AF65-F5344CB8AC3E}">
        <p14:creationId xmlns:p14="http://schemas.microsoft.com/office/powerpoint/2010/main" val="858937042"/>
      </p:ext>
    </p:extLst>
  </p:cSld>
  <p:clrMapOvr>
    <a:masterClrMapping/>
  </p:clrMapOvr>
  <mc:AlternateContent xmlns:mc="http://schemas.openxmlformats.org/markup-compatibility/2006" xmlns:p14="http://schemas.microsoft.com/office/powerpoint/2010/main">
    <mc:Choice Requires="p14">
      <p:transition p14:dur="10" advTm="10527"/>
    </mc:Choice>
    <mc:Fallback xmlns="">
      <p:transition advTm="1052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6" name="Straight Connector 35">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42" name="Rectangle 41">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84212" y="685799"/>
            <a:ext cx="3747111" cy="4892040"/>
          </a:xfrm>
          <a:prstGeom prst="rect">
            <a:avLst/>
          </a:prstGeom>
          <a:scene3d>
            <a:camera prst="orthographicFront"/>
            <a:lightRig rig="threePt" dir="t"/>
          </a:scene3d>
        </p:spPr>
        <p:txBody>
          <a:bodyPr vert="horz" lIns="91440" tIns="45720" rIns="91440" bIns="45720" rtlCol="0" anchor="ctr">
            <a:normAutofit/>
          </a:bodyPr>
          <a:lstStyle/>
          <a:p>
            <a:pPr algn="r">
              <a:spcBef>
                <a:spcPct val="0"/>
              </a:spcBef>
              <a:spcAft>
                <a:spcPts val="600"/>
              </a:spcAft>
            </a:pPr>
            <a:r>
              <a:rPr lang="en-US" sz="3600" cap="all">
                <a:ln w="3175" cmpd="sng">
                  <a:noFill/>
                </a:ln>
                <a:latin typeface="+mj-lt"/>
                <a:ea typeface="+mj-ea"/>
                <a:cs typeface="+mj-cs"/>
              </a:rPr>
              <a:t>Dian Joy, CEO/President</a:t>
            </a:r>
          </a:p>
        </p:txBody>
      </p:sp>
      <p:cxnSp>
        <p:nvCxnSpPr>
          <p:cNvPr id="44" name="Straight Connector 43">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979962" y="685798"/>
            <a:ext cx="6288260" cy="8680623"/>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Contact us…</a:t>
            </a:r>
          </a:p>
          <a:p>
            <a:pPr>
              <a:lnSpc>
                <a:spcPct val="90000"/>
              </a:lnSpc>
              <a:spcBef>
                <a:spcPct val="20000"/>
              </a:spcBef>
              <a:spcAft>
                <a:spcPts val="600"/>
              </a:spcAft>
              <a:buClr>
                <a:schemeClr val="tx1"/>
              </a:buClr>
              <a:buSzPct val="80000"/>
              <a:buFont typeface="Wingdings 3" panose="05040102010807070707" pitchFamily="18" charset="2"/>
              <a:buChar char=""/>
            </a:pPr>
            <a:endParaRPr lang="en-US" sz="1400" dirty="0">
              <a:latin typeface="Arial" panose="020B0604020202020204" pitchFamily="34" charset="0"/>
              <a:cs typeface="Arial" panose="020B0604020202020204" pitchFamily="34" charset="0"/>
            </a:endParaRP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Dian Joy</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CEO/President</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352-742-5086</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hlinkClick r:id="rId2"/>
              </a:rPr>
              <a:t>Djoy.@ventureinternationalacademy.com</a:t>
            </a:r>
            <a:endParaRPr lang="en-US" sz="1400" dirty="0">
              <a:latin typeface="Arial" panose="020B0604020202020204" pitchFamily="34" charset="0"/>
              <a:cs typeface="Arial" panose="020B0604020202020204" pitchFamily="34" charset="0"/>
            </a:endParaRP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hlinkClick r:id="rId3"/>
              </a:rPr>
              <a:t>www.ventureinthesunusa.org</a:t>
            </a:r>
            <a:endParaRPr lang="en-US" sz="1400" dirty="0">
              <a:latin typeface="Arial" panose="020B0604020202020204" pitchFamily="34" charset="0"/>
              <a:cs typeface="Arial" panose="020B0604020202020204" pitchFamily="34" charset="0"/>
            </a:endParaRPr>
          </a:p>
          <a:p>
            <a:pPr>
              <a:lnSpc>
                <a:spcPct val="90000"/>
              </a:lnSpc>
              <a:spcBef>
                <a:spcPct val="20000"/>
              </a:spcBef>
              <a:spcAft>
                <a:spcPts val="600"/>
              </a:spcAft>
              <a:buClr>
                <a:schemeClr val="tx1"/>
              </a:buClr>
              <a:buSzPct val="80000"/>
              <a:buFont typeface="Wingdings 3" panose="05040102010807070707" pitchFamily="18" charset="2"/>
              <a:buChar char=""/>
            </a:pPr>
            <a:endParaRPr lang="en-US" sz="1400" dirty="0">
              <a:latin typeface="Arial" panose="020B0604020202020204" pitchFamily="34" charset="0"/>
              <a:cs typeface="Arial" panose="020B0604020202020204" pitchFamily="34" charset="0"/>
            </a:endParaRP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Julie Hall</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Regional Director – F1 Program</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hlinkClick r:id="rId4"/>
              </a:rPr>
              <a:t>352-978-9520 </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hlinkClick r:id="rId4"/>
              </a:rPr>
              <a:t>Jpearson.venture@gmail.com</a:t>
            </a:r>
            <a:endParaRPr lang="en-US" sz="1400" dirty="0">
              <a:latin typeface="Arial" panose="020B0604020202020204" pitchFamily="34" charset="0"/>
              <a:cs typeface="Arial" panose="020B0604020202020204" pitchFamily="34" charset="0"/>
            </a:endParaRPr>
          </a:p>
          <a:p>
            <a:pPr>
              <a:lnSpc>
                <a:spcPct val="90000"/>
              </a:lnSpc>
              <a:spcBef>
                <a:spcPct val="20000"/>
              </a:spcBef>
              <a:spcAft>
                <a:spcPts val="600"/>
              </a:spcAft>
              <a:buClr>
                <a:schemeClr val="tx1"/>
              </a:buClr>
              <a:buSzPct val="80000"/>
              <a:buFont typeface="Wingdings 3" panose="05040102010807070707" pitchFamily="18" charset="2"/>
              <a:buChar char=""/>
            </a:pPr>
            <a:endParaRPr lang="en-US" sz="1400" dirty="0">
              <a:latin typeface="Arial" panose="020B0604020202020204" pitchFamily="34" charset="0"/>
              <a:cs typeface="Arial" panose="020B0604020202020204" pitchFamily="34" charset="0"/>
            </a:endParaRP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Dr. Kathleen Miller</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Regional Director-J-1 Program</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rPr>
              <a:t>Grant Manager </a:t>
            </a:r>
          </a:p>
          <a:p>
            <a:pPr>
              <a:lnSpc>
                <a:spcPct val="90000"/>
              </a:lnSpc>
              <a:spcBef>
                <a:spcPct val="20000"/>
              </a:spcBef>
              <a:spcAft>
                <a:spcPts val="600"/>
              </a:spcAft>
              <a:buClr>
                <a:schemeClr val="tx1"/>
              </a:buClr>
              <a:buSzPct val="80000"/>
              <a:buFont typeface="Wingdings 3" panose="05040102010807070707" pitchFamily="18" charset="2"/>
              <a:buChar char=""/>
            </a:pPr>
            <a:r>
              <a:rPr lang="en-US" sz="1400" dirty="0">
                <a:latin typeface="Arial" panose="020B0604020202020204" pitchFamily="34" charset="0"/>
                <a:cs typeface="Arial" panose="020B0604020202020204" pitchFamily="34" charset="0"/>
                <a:hlinkClick r:id="rId5"/>
              </a:rPr>
              <a:t>drmiller@ventureinternationalacademy.com</a:t>
            </a:r>
            <a:r>
              <a:rPr lang="en-US" sz="1400" dirty="0">
                <a:latin typeface="Arial" panose="020B0604020202020204" pitchFamily="34" charset="0"/>
                <a:cs typeface="Arial" panose="020B0604020202020204" pitchFamily="34" charset="0"/>
              </a:rPr>
              <a:t> </a:t>
            </a:r>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300" dirty="0"/>
          </a:p>
        </p:txBody>
      </p:sp>
    </p:spTree>
    <p:extLst>
      <p:ext uri="{BB962C8B-B14F-4D97-AF65-F5344CB8AC3E}">
        <p14:creationId xmlns:p14="http://schemas.microsoft.com/office/powerpoint/2010/main" val="1856752762"/>
      </p:ext>
    </p:extLst>
  </p:cSld>
  <p:clrMapOvr>
    <a:masterClrMapping/>
  </p:clrMapOvr>
  <mc:AlternateContent xmlns:mc="http://schemas.openxmlformats.org/markup-compatibility/2006" xmlns:p14="http://schemas.microsoft.com/office/powerpoint/2010/main">
    <mc:Choice Requires="p14">
      <p:transition spd="med" p14:dur="700" advTm="10485">
        <p:fade/>
      </p:transition>
    </mc:Choice>
    <mc:Fallback xmlns="">
      <p:transition spd="med" advTm="10485">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032B33-A46A-4F04-A280-B2D0F0211AC1}"/>
              </a:ext>
            </a:extLst>
          </p:cNvPr>
          <p:cNvSpPr txBox="1"/>
          <p:nvPr/>
        </p:nvSpPr>
        <p:spPr>
          <a:xfrm>
            <a:off x="1123793" y="1792494"/>
            <a:ext cx="9944413" cy="3416320"/>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Dear In-Network Schools and host families,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It has been such a journey for everyone during this pandemic. We have watched as you continue to make sure that all our students are safe during the beginning of the Pandemic and now with the Opening of your schools. VIA is here for all our in-network  school’s, host families and students.</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We know that things are uncertain for many of our schools with their international programs. As we all adjust and explore other avenues to balance our international programs, please know we are here to give support where needed.</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PLEASE SEE THE NOTIFICATION BELOW OF OUR IN-NETWORK SCHOOLS.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We look forward in seeing our students who are currently in their home countries  FOR August 2021. We encourage all our schools, families and current students to be adventurous, just live, don’t be afraid we are all in this together.</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Please contact Dian Joy: </a:t>
            </a:r>
            <a:r>
              <a:rPr lang="en-US" sz="12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djoy@ventureinternationalacademy.com</a:t>
            </a:r>
            <a:r>
              <a:rPr lang="en-US" sz="1200" dirty="0">
                <a:latin typeface="Arial" panose="020B0604020202020204" pitchFamily="34" charset="0"/>
                <a:cs typeface="Arial" panose="020B0604020202020204" pitchFamily="34" charset="0"/>
              </a:rPr>
              <a:t> if your interested in receiving masks.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Dian Joy: CEO</a:t>
            </a:r>
          </a:p>
        </p:txBody>
      </p:sp>
      <p:sp>
        <p:nvSpPr>
          <p:cNvPr id="3" name="TextBox 2">
            <a:extLst>
              <a:ext uri="{FF2B5EF4-FFF2-40B4-BE49-F238E27FC236}">
                <a16:creationId xmlns:a16="http://schemas.microsoft.com/office/drawing/2014/main" id="{25AB1BEC-5C13-4D34-83EF-6D59B0CBA26E}"/>
              </a:ext>
            </a:extLst>
          </p:cNvPr>
          <p:cNvSpPr txBox="1"/>
          <p:nvPr/>
        </p:nvSpPr>
        <p:spPr>
          <a:xfrm>
            <a:off x="3677750" y="891309"/>
            <a:ext cx="5169687" cy="369332"/>
          </a:xfrm>
          <a:prstGeom prst="rect">
            <a:avLst/>
          </a:prstGeom>
          <a:noFill/>
        </p:spPr>
        <p:txBody>
          <a:bodyPr wrap="square" rtlCol="0">
            <a:spAutoFit/>
          </a:bodyPr>
          <a:lstStyle/>
          <a:p>
            <a:pPr algn="ctr"/>
            <a:r>
              <a:rPr lang="en-US" dirty="0"/>
              <a:t>COVID CONTINUES TO SPREAD- BE PREPARED</a:t>
            </a:r>
          </a:p>
        </p:txBody>
      </p:sp>
    </p:spTree>
    <p:extLst>
      <p:ext uri="{BB962C8B-B14F-4D97-AF65-F5344CB8AC3E}">
        <p14:creationId xmlns:p14="http://schemas.microsoft.com/office/powerpoint/2010/main" val="237807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D55F98-C004-43A9-9FE8-E8593397A9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20720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driving a car&#10;&#10;Description automatically generated">
            <a:extLst>
              <a:ext uri="{FF2B5EF4-FFF2-40B4-BE49-F238E27FC236}">
                <a16:creationId xmlns:a16="http://schemas.microsoft.com/office/drawing/2014/main" id="{F95788C4-6553-457A-BFDB-24121577A8B8}"/>
              </a:ext>
            </a:extLst>
          </p:cNvPr>
          <p:cNvPicPr>
            <a:picLocks noChangeAspect="1"/>
          </p:cNvPicPr>
          <p:nvPr/>
        </p:nvPicPr>
        <p:blipFill rotWithShape="1">
          <a:blip r:embed="rId2">
            <a:extLst>
              <a:ext uri="{28A0092B-C50C-407E-A947-70E740481C1C}">
                <a14:useLocalDpi xmlns:a14="http://schemas.microsoft.com/office/drawing/2010/main" val="0"/>
              </a:ext>
            </a:extLst>
          </a:blip>
          <a:srcRect t="36507" r="-3" b="-3"/>
          <a:stretch/>
        </p:blipFill>
        <p:spPr>
          <a:xfrm>
            <a:off x="20" y="10"/>
            <a:ext cx="4003019" cy="3388883"/>
          </a:xfrm>
          <a:prstGeom prst="rect">
            <a:avLst/>
          </a:prstGeom>
        </p:spPr>
      </p:pic>
      <p:pic>
        <p:nvPicPr>
          <p:cNvPr id="13" name="Picture 12" descr="A person standing in front of a building&#10;&#10;Description automatically generated">
            <a:extLst>
              <a:ext uri="{FF2B5EF4-FFF2-40B4-BE49-F238E27FC236}">
                <a16:creationId xmlns:a16="http://schemas.microsoft.com/office/drawing/2014/main" id="{D722D0A2-2782-4C91-9B29-C911C44444E0}"/>
              </a:ext>
            </a:extLst>
          </p:cNvPr>
          <p:cNvPicPr>
            <a:picLocks noChangeAspect="1"/>
          </p:cNvPicPr>
          <p:nvPr/>
        </p:nvPicPr>
        <p:blipFill rotWithShape="1">
          <a:blip r:embed="rId3">
            <a:extLst>
              <a:ext uri="{28A0092B-C50C-407E-A947-70E740481C1C}">
                <a14:useLocalDpi xmlns:a14="http://schemas.microsoft.com/office/drawing/2010/main" val="0"/>
              </a:ext>
            </a:extLst>
          </a:blip>
          <a:srcRect r="4" b="23175"/>
          <a:stretch/>
        </p:blipFill>
        <p:spPr>
          <a:xfrm>
            <a:off x="20" y="3469102"/>
            <a:ext cx="4003019" cy="3388893"/>
          </a:xfrm>
          <a:prstGeom prst="rect">
            <a:avLst/>
          </a:prstGeom>
        </p:spPr>
      </p:pic>
      <p:pic>
        <p:nvPicPr>
          <p:cNvPr id="3" name="Picture 2" descr="A person standing in a room&#10;&#10;Description automatically generated">
            <a:extLst>
              <a:ext uri="{FF2B5EF4-FFF2-40B4-BE49-F238E27FC236}">
                <a16:creationId xmlns:a16="http://schemas.microsoft.com/office/drawing/2014/main" id="{ED72864D-CB51-4A1B-9109-91C64E838DC2}"/>
              </a:ext>
            </a:extLst>
          </p:cNvPr>
          <p:cNvPicPr>
            <a:picLocks noChangeAspect="1"/>
          </p:cNvPicPr>
          <p:nvPr/>
        </p:nvPicPr>
        <p:blipFill rotWithShape="1">
          <a:blip r:embed="rId4">
            <a:extLst>
              <a:ext uri="{28A0092B-C50C-407E-A947-70E740481C1C}">
                <a14:useLocalDpi xmlns:a14="http://schemas.microsoft.com/office/drawing/2010/main" val="0"/>
              </a:ext>
            </a:extLst>
          </a:blip>
          <a:srcRect l="3" r="21956"/>
          <a:stretch/>
        </p:blipFill>
        <p:spPr>
          <a:xfrm>
            <a:off x="4094479" y="10"/>
            <a:ext cx="4014047" cy="6857990"/>
          </a:xfrm>
          <a:prstGeom prst="rect">
            <a:avLst/>
          </a:prstGeom>
        </p:spPr>
      </p:pic>
      <p:pic>
        <p:nvPicPr>
          <p:cNvPr id="15" name="Picture 14" descr="A group of people sitting at a table&#10;&#10;Description automatically generated">
            <a:extLst>
              <a:ext uri="{FF2B5EF4-FFF2-40B4-BE49-F238E27FC236}">
                <a16:creationId xmlns:a16="http://schemas.microsoft.com/office/drawing/2014/main" id="{0E8C6710-3610-46BB-B818-18BAEDFFC207}"/>
              </a:ext>
            </a:extLst>
          </p:cNvPr>
          <p:cNvPicPr>
            <a:picLocks noChangeAspect="1"/>
          </p:cNvPicPr>
          <p:nvPr/>
        </p:nvPicPr>
        <p:blipFill rotWithShape="1">
          <a:blip r:embed="rId5">
            <a:extLst>
              <a:ext uri="{28A0092B-C50C-407E-A947-70E740481C1C}">
                <a14:useLocalDpi xmlns:a14="http://schemas.microsoft.com/office/drawing/2010/main" val="0"/>
              </a:ext>
            </a:extLst>
          </a:blip>
          <a:srcRect l="7922" r="3343" b="4"/>
          <a:stretch/>
        </p:blipFill>
        <p:spPr>
          <a:xfrm>
            <a:off x="8188960" y="10"/>
            <a:ext cx="4003039" cy="3383270"/>
          </a:xfrm>
          <a:prstGeom prst="rect">
            <a:avLst/>
          </a:prstGeom>
        </p:spPr>
      </p:pic>
      <p:pic>
        <p:nvPicPr>
          <p:cNvPr id="19" name="Picture 18" descr="A picture containing indoor, cat, person, laying&#10;&#10;Description automatically generated">
            <a:extLst>
              <a:ext uri="{FF2B5EF4-FFF2-40B4-BE49-F238E27FC236}">
                <a16:creationId xmlns:a16="http://schemas.microsoft.com/office/drawing/2014/main" id="{3E8187C0-568E-4F36-B0CB-87BD831F538E}"/>
              </a:ext>
            </a:extLst>
          </p:cNvPr>
          <p:cNvPicPr>
            <a:picLocks noChangeAspect="1"/>
          </p:cNvPicPr>
          <p:nvPr/>
        </p:nvPicPr>
        <p:blipFill rotWithShape="1">
          <a:blip r:embed="rId6">
            <a:extLst>
              <a:ext uri="{28A0092B-C50C-407E-A947-70E740481C1C}">
                <a14:useLocalDpi xmlns:a14="http://schemas.microsoft.com/office/drawing/2010/main" val="0"/>
              </a:ext>
            </a:extLst>
          </a:blip>
          <a:srcRect l="1279" r="35053" b="2"/>
          <a:stretch/>
        </p:blipFill>
        <p:spPr>
          <a:xfrm rot="5400000">
            <a:off x="8501536" y="3167531"/>
            <a:ext cx="3388893" cy="3992034"/>
          </a:xfrm>
          <a:prstGeom prst="rect">
            <a:avLst/>
          </a:prstGeom>
        </p:spPr>
      </p:pic>
    </p:spTree>
    <p:extLst>
      <p:ext uri="{BB962C8B-B14F-4D97-AF65-F5344CB8AC3E}">
        <p14:creationId xmlns:p14="http://schemas.microsoft.com/office/powerpoint/2010/main" val="291374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D7C08167-CFBF-4DCB-8E96-04970AB110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2" name="Straight Connector 71">
              <a:extLst>
                <a:ext uri="{FF2B5EF4-FFF2-40B4-BE49-F238E27FC236}">
                  <a16:creationId xmlns:a16="http://schemas.microsoft.com/office/drawing/2014/main" id="{82AB236E-3A06-4660-8CAC-76D68F90A5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F9EDA09C-3BE4-42FE-9F11-C3AC64F2E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B8DC8663-F36E-48C0-AFDE-8DC2D7BD6F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4D90957B-E13E-454D-B812-E6716E7DEB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D630C507-BE71-4AEB-ABDB-AC2BAB3DA6E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78" name="Rectangle 77">
            <a:extLst>
              <a:ext uri="{FF2B5EF4-FFF2-40B4-BE49-F238E27FC236}">
                <a16:creationId xmlns:a16="http://schemas.microsoft.com/office/drawing/2014/main" id="{CBEC666E-043C-4EA7-B3A5-55D2F52D5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Snip Diagonal Corner Rectangle 16">
            <a:extLst>
              <a:ext uri="{FF2B5EF4-FFF2-40B4-BE49-F238E27FC236}">
                <a16:creationId xmlns:a16="http://schemas.microsoft.com/office/drawing/2014/main" id="{D05C369B-0FDD-402D-9EE1-858137FB5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everal hands raised and ready to answer a question">
            <a:extLst>
              <a:ext uri="{FF2B5EF4-FFF2-40B4-BE49-F238E27FC236}">
                <a16:creationId xmlns:a16="http://schemas.microsoft.com/office/drawing/2014/main" id="{6D79FC2A-904B-4B46-9934-EC0F68AAAFB1}"/>
              </a:ext>
            </a:extLst>
          </p:cNvPr>
          <p:cNvPicPr>
            <a:picLocks noChangeAspect="1"/>
          </p:cNvPicPr>
          <p:nvPr/>
        </p:nvPicPr>
        <p:blipFill rotWithShape="1">
          <a:blip r:embed="rId2">
            <a:extLst>
              <a:ext uri="{28A0092B-C50C-407E-A947-70E740481C1C}">
                <a14:useLocalDpi xmlns:a14="http://schemas.microsoft.com/office/drawing/2010/main" val="0"/>
              </a:ext>
            </a:extLst>
          </a:blip>
          <a:srcRect l="5043" r="2298" b="4"/>
          <a:stretch/>
        </p:blipFill>
        <p:spPr>
          <a:xfrm>
            <a:off x="800558" y="786118"/>
            <a:ext cx="3337560" cy="2404227"/>
          </a:xfrm>
          <a:custGeom>
            <a:avLst/>
            <a:gdLst/>
            <a:ahLst/>
            <a:cxnLst/>
            <a:rect l="l" t="t" r="r" b="b"/>
            <a:pathLst>
              <a:path w="3337560" h="2404227">
                <a:moveTo>
                  <a:pt x="384420" y="0"/>
                </a:moveTo>
                <a:lnTo>
                  <a:pt x="3337560" y="0"/>
                </a:lnTo>
                <a:lnTo>
                  <a:pt x="3337560" y="2404227"/>
                </a:lnTo>
                <a:lnTo>
                  <a:pt x="0" y="2404227"/>
                </a:lnTo>
                <a:lnTo>
                  <a:pt x="0" y="384420"/>
                </a:lnTo>
                <a:close/>
              </a:path>
            </a:pathLst>
          </a:custGeom>
        </p:spPr>
      </p:pic>
      <p:pic>
        <p:nvPicPr>
          <p:cNvPr id="1026" name="Picture 2" descr="International Flags Vertical Stock Photos, Images ...">
            <a:extLst>
              <a:ext uri="{FF2B5EF4-FFF2-40B4-BE49-F238E27FC236}">
                <a16:creationId xmlns:a16="http://schemas.microsoft.com/office/drawing/2014/main" id="{CF3C300A-872F-4D26-8DC6-A15EADD4A4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671" r="11115" b="2"/>
          <a:stretch/>
        </p:blipFill>
        <p:spPr bwMode="auto">
          <a:xfrm>
            <a:off x="800558" y="3344575"/>
            <a:ext cx="3337560" cy="2397590"/>
          </a:xfrm>
          <a:custGeom>
            <a:avLst/>
            <a:gdLst/>
            <a:ahLst/>
            <a:cxnLst/>
            <a:rect l="l" t="t" r="r" b="b"/>
            <a:pathLst>
              <a:path w="3337560" h="2397590">
                <a:moveTo>
                  <a:pt x="0" y="0"/>
                </a:moveTo>
                <a:lnTo>
                  <a:pt x="3337560" y="0"/>
                </a:lnTo>
                <a:lnTo>
                  <a:pt x="3337560" y="2013170"/>
                </a:lnTo>
                <a:lnTo>
                  <a:pt x="2953140" y="2397590"/>
                </a:lnTo>
                <a:lnTo>
                  <a:pt x="0" y="2397590"/>
                </a:lnTo>
                <a:close/>
              </a:path>
            </a:pathLst>
          </a:custGeom>
          <a:noFill/>
          <a:extLst>
            <a:ext uri="{909E8E84-426E-40DD-AFC4-6F175D3DCCD1}">
              <a14:hiddenFill xmlns:a14="http://schemas.microsoft.com/office/drawing/2010/main">
                <a:solidFill>
                  <a:srgbClr val="FFFFFF"/>
                </a:solidFill>
              </a14:hiddenFill>
            </a:ext>
          </a:extLst>
        </p:spPr>
      </p:pic>
      <p:grpSp>
        <p:nvGrpSpPr>
          <p:cNvPr id="82" name="Group 81">
            <a:extLst>
              <a:ext uri="{FF2B5EF4-FFF2-40B4-BE49-F238E27FC236}">
                <a16:creationId xmlns:a16="http://schemas.microsoft.com/office/drawing/2014/main" id="{ADDE2C3E-3205-470A-BD3C-E856A8E21F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83" name="Straight Connector 82">
              <a:extLst>
                <a:ext uri="{FF2B5EF4-FFF2-40B4-BE49-F238E27FC236}">
                  <a16:creationId xmlns:a16="http://schemas.microsoft.com/office/drawing/2014/main" id="{69FA431E-B32D-412B-8EE8-27BFACD9B9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7F1AC587-B106-44DD-92F0-2DCA0B700D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CFFBA5D3-FE61-4D23-AB2F-EC12CE5A6C9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DA661ABF-E2D0-44E1-9762-393FF470A4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F0F6BF17-560A-4388-83EB-CD5FABE5DE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graphicFrame>
        <p:nvGraphicFramePr>
          <p:cNvPr id="12" name="TextBox 7">
            <a:extLst>
              <a:ext uri="{FF2B5EF4-FFF2-40B4-BE49-F238E27FC236}">
                <a16:creationId xmlns:a16="http://schemas.microsoft.com/office/drawing/2014/main" id="{3A1E5FDD-6F47-4366-BF36-36D4F328660C}"/>
              </a:ext>
            </a:extLst>
          </p:cNvPr>
          <p:cNvGraphicFramePr/>
          <p:nvPr>
            <p:extLst>
              <p:ext uri="{D42A27DB-BD31-4B8C-83A1-F6EECF244321}">
                <p14:modId xmlns:p14="http://schemas.microsoft.com/office/powerpoint/2010/main" val="3923132758"/>
              </p:ext>
            </p:extLst>
          </p:nvPr>
        </p:nvGraphicFramePr>
        <p:xfrm>
          <a:off x="4661860" y="685800"/>
          <a:ext cx="6253792" cy="3615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28244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82886" y="6625503"/>
            <a:ext cx="1503651" cy="80984"/>
          </a:xfrm>
          <a:prstGeom prst="rect">
            <a:avLst/>
          </a:prstGeom>
        </p:spPr>
        <p:txBody>
          <a:bodyPr vert="horz" wrap="square" lIns="0" tIns="0" rIns="0" bIns="0" rtlCol="0">
            <a:spAutoFit/>
          </a:bodyPr>
          <a:lstStyle/>
          <a:p>
            <a:pPr>
              <a:lnSpc>
                <a:spcPts val="634"/>
              </a:lnSpc>
            </a:pPr>
            <a:r>
              <a:rPr sz="682" spc="-3" dirty="0">
                <a:latin typeface="Palatino Linotype"/>
                <a:cs typeface="Palatino Linotype"/>
              </a:rPr>
              <a:t>Venture International:</a:t>
            </a:r>
            <a:r>
              <a:rPr sz="682" spc="-65" dirty="0">
                <a:latin typeface="Palatino Linotype"/>
                <a:cs typeface="Palatino Linotype"/>
              </a:rPr>
              <a:t> </a:t>
            </a:r>
            <a:r>
              <a:rPr sz="682" spc="-3" dirty="0">
                <a:solidFill>
                  <a:srgbClr val="053561"/>
                </a:solidFill>
                <a:latin typeface="Palatino Linotype"/>
                <a:cs typeface="Palatino Linotype"/>
              </a:rPr>
              <a:t>www.ventureint</a:t>
            </a:r>
            <a:endParaRPr sz="682">
              <a:latin typeface="Palatino Linotype"/>
              <a:cs typeface="Palatino Linotype"/>
            </a:endParaRPr>
          </a:p>
        </p:txBody>
      </p:sp>
      <p:sp>
        <p:nvSpPr>
          <p:cNvPr id="3" name="object 3"/>
          <p:cNvSpPr/>
          <p:nvPr/>
        </p:nvSpPr>
        <p:spPr>
          <a:xfrm>
            <a:off x="3602177" y="1739438"/>
            <a:ext cx="1808018" cy="1558636"/>
          </a:xfrm>
          <a:custGeom>
            <a:avLst/>
            <a:gdLst/>
            <a:ahLst/>
            <a:cxnLst/>
            <a:rect l="l" t="t" r="r" b="b"/>
            <a:pathLst>
              <a:path w="2651760" h="2286000">
                <a:moveTo>
                  <a:pt x="0" y="2286000"/>
                </a:moveTo>
                <a:lnTo>
                  <a:pt x="2651760" y="2286000"/>
                </a:lnTo>
                <a:lnTo>
                  <a:pt x="2651760" y="0"/>
                </a:lnTo>
                <a:lnTo>
                  <a:pt x="0" y="0"/>
                </a:lnTo>
                <a:lnTo>
                  <a:pt x="0" y="2286000"/>
                </a:lnTo>
                <a:close/>
              </a:path>
            </a:pathLst>
          </a:custGeom>
          <a:solidFill>
            <a:srgbClr val="0D6FC6"/>
          </a:solidFill>
        </p:spPr>
        <p:txBody>
          <a:bodyPr wrap="square" lIns="0" tIns="0" rIns="0" bIns="0" rtlCol="0"/>
          <a:lstStyle/>
          <a:p>
            <a:endParaRPr sz="1227"/>
          </a:p>
        </p:txBody>
      </p:sp>
      <p:sp>
        <p:nvSpPr>
          <p:cNvPr id="4" name="object 4"/>
          <p:cNvSpPr/>
          <p:nvPr/>
        </p:nvSpPr>
        <p:spPr>
          <a:xfrm>
            <a:off x="3446318" y="136432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 name="object 5"/>
          <p:cNvSpPr/>
          <p:nvPr/>
        </p:nvSpPr>
        <p:spPr>
          <a:xfrm>
            <a:off x="3446318" y="136640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 name="object 6"/>
          <p:cNvSpPr/>
          <p:nvPr/>
        </p:nvSpPr>
        <p:spPr>
          <a:xfrm>
            <a:off x="3446318" y="136848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 name="object 7"/>
          <p:cNvSpPr/>
          <p:nvPr/>
        </p:nvSpPr>
        <p:spPr>
          <a:xfrm>
            <a:off x="3446318" y="137056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 name="object 8"/>
          <p:cNvSpPr/>
          <p:nvPr/>
        </p:nvSpPr>
        <p:spPr>
          <a:xfrm>
            <a:off x="3446318" y="137263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 name="object 9"/>
          <p:cNvSpPr/>
          <p:nvPr/>
        </p:nvSpPr>
        <p:spPr>
          <a:xfrm>
            <a:off x="3446318" y="137471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 name="object 10"/>
          <p:cNvSpPr/>
          <p:nvPr/>
        </p:nvSpPr>
        <p:spPr>
          <a:xfrm>
            <a:off x="3446318" y="137679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 name="object 11"/>
          <p:cNvSpPr/>
          <p:nvPr/>
        </p:nvSpPr>
        <p:spPr>
          <a:xfrm>
            <a:off x="3446318" y="137887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 name="object 12"/>
          <p:cNvSpPr/>
          <p:nvPr/>
        </p:nvSpPr>
        <p:spPr>
          <a:xfrm>
            <a:off x="3446318" y="138095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 name="object 13"/>
          <p:cNvSpPr/>
          <p:nvPr/>
        </p:nvSpPr>
        <p:spPr>
          <a:xfrm>
            <a:off x="3446318" y="138303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 name="object 14"/>
          <p:cNvSpPr/>
          <p:nvPr/>
        </p:nvSpPr>
        <p:spPr>
          <a:xfrm>
            <a:off x="3446318" y="138510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 name="object 15"/>
          <p:cNvSpPr/>
          <p:nvPr/>
        </p:nvSpPr>
        <p:spPr>
          <a:xfrm>
            <a:off x="3446318" y="138718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 name="object 16"/>
          <p:cNvSpPr/>
          <p:nvPr/>
        </p:nvSpPr>
        <p:spPr>
          <a:xfrm>
            <a:off x="3446318" y="138926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 name="object 17"/>
          <p:cNvSpPr/>
          <p:nvPr/>
        </p:nvSpPr>
        <p:spPr>
          <a:xfrm>
            <a:off x="3446318" y="139134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 name="object 18"/>
          <p:cNvSpPr/>
          <p:nvPr/>
        </p:nvSpPr>
        <p:spPr>
          <a:xfrm>
            <a:off x="3446318" y="139342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 name="object 19"/>
          <p:cNvSpPr/>
          <p:nvPr/>
        </p:nvSpPr>
        <p:spPr>
          <a:xfrm>
            <a:off x="3446318" y="139549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0" name="object 20"/>
          <p:cNvSpPr/>
          <p:nvPr/>
        </p:nvSpPr>
        <p:spPr>
          <a:xfrm>
            <a:off x="3446318" y="139757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1" name="object 21"/>
          <p:cNvSpPr/>
          <p:nvPr/>
        </p:nvSpPr>
        <p:spPr>
          <a:xfrm>
            <a:off x="3446318" y="139965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2" name="object 22"/>
          <p:cNvSpPr/>
          <p:nvPr/>
        </p:nvSpPr>
        <p:spPr>
          <a:xfrm>
            <a:off x="3446318" y="140173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3" name="object 23"/>
          <p:cNvSpPr/>
          <p:nvPr/>
        </p:nvSpPr>
        <p:spPr>
          <a:xfrm>
            <a:off x="3446318" y="140381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4" name="object 24"/>
          <p:cNvSpPr/>
          <p:nvPr/>
        </p:nvSpPr>
        <p:spPr>
          <a:xfrm>
            <a:off x="3446318" y="140589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5" name="object 25"/>
          <p:cNvSpPr/>
          <p:nvPr/>
        </p:nvSpPr>
        <p:spPr>
          <a:xfrm>
            <a:off x="3446318" y="140796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6" name="object 26"/>
          <p:cNvSpPr/>
          <p:nvPr/>
        </p:nvSpPr>
        <p:spPr>
          <a:xfrm>
            <a:off x="3446318" y="141004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7" name="object 27"/>
          <p:cNvSpPr/>
          <p:nvPr/>
        </p:nvSpPr>
        <p:spPr>
          <a:xfrm>
            <a:off x="3446318" y="141212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8" name="object 28"/>
          <p:cNvSpPr/>
          <p:nvPr/>
        </p:nvSpPr>
        <p:spPr>
          <a:xfrm>
            <a:off x="3446318" y="141420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29" name="object 29"/>
          <p:cNvSpPr/>
          <p:nvPr/>
        </p:nvSpPr>
        <p:spPr>
          <a:xfrm>
            <a:off x="3446318" y="141628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0" name="object 30"/>
          <p:cNvSpPr/>
          <p:nvPr/>
        </p:nvSpPr>
        <p:spPr>
          <a:xfrm>
            <a:off x="3446318" y="141835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1" name="object 31"/>
          <p:cNvSpPr/>
          <p:nvPr/>
        </p:nvSpPr>
        <p:spPr>
          <a:xfrm>
            <a:off x="3446318" y="142043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2" name="object 32"/>
          <p:cNvSpPr/>
          <p:nvPr/>
        </p:nvSpPr>
        <p:spPr>
          <a:xfrm>
            <a:off x="3446318" y="142251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3" name="object 33"/>
          <p:cNvSpPr/>
          <p:nvPr/>
        </p:nvSpPr>
        <p:spPr>
          <a:xfrm>
            <a:off x="3446318" y="142459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4" name="object 34"/>
          <p:cNvSpPr/>
          <p:nvPr/>
        </p:nvSpPr>
        <p:spPr>
          <a:xfrm>
            <a:off x="3446318" y="142667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5" name="object 35"/>
          <p:cNvSpPr/>
          <p:nvPr/>
        </p:nvSpPr>
        <p:spPr>
          <a:xfrm>
            <a:off x="3446318" y="142875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6" name="object 36"/>
          <p:cNvSpPr/>
          <p:nvPr/>
        </p:nvSpPr>
        <p:spPr>
          <a:xfrm>
            <a:off x="3446318" y="143082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7" name="object 37"/>
          <p:cNvSpPr/>
          <p:nvPr/>
        </p:nvSpPr>
        <p:spPr>
          <a:xfrm>
            <a:off x="3446318" y="143290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8" name="object 38"/>
          <p:cNvSpPr/>
          <p:nvPr/>
        </p:nvSpPr>
        <p:spPr>
          <a:xfrm>
            <a:off x="3446318" y="143498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39" name="object 39"/>
          <p:cNvSpPr/>
          <p:nvPr/>
        </p:nvSpPr>
        <p:spPr>
          <a:xfrm>
            <a:off x="3446318" y="143706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0" name="object 40"/>
          <p:cNvSpPr/>
          <p:nvPr/>
        </p:nvSpPr>
        <p:spPr>
          <a:xfrm>
            <a:off x="3446318" y="143914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1" name="object 41"/>
          <p:cNvSpPr/>
          <p:nvPr/>
        </p:nvSpPr>
        <p:spPr>
          <a:xfrm>
            <a:off x="3446318" y="144121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2" name="object 42"/>
          <p:cNvSpPr/>
          <p:nvPr/>
        </p:nvSpPr>
        <p:spPr>
          <a:xfrm>
            <a:off x="3446318" y="144329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3" name="object 43"/>
          <p:cNvSpPr/>
          <p:nvPr/>
        </p:nvSpPr>
        <p:spPr>
          <a:xfrm>
            <a:off x="3446318" y="144537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4" name="object 44"/>
          <p:cNvSpPr/>
          <p:nvPr/>
        </p:nvSpPr>
        <p:spPr>
          <a:xfrm>
            <a:off x="3446318" y="144745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5" name="object 45"/>
          <p:cNvSpPr/>
          <p:nvPr/>
        </p:nvSpPr>
        <p:spPr>
          <a:xfrm>
            <a:off x="3446318" y="144953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6" name="object 46"/>
          <p:cNvSpPr/>
          <p:nvPr/>
        </p:nvSpPr>
        <p:spPr>
          <a:xfrm>
            <a:off x="3446318" y="145160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7" name="object 47"/>
          <p:cNvSpPr/>
          <p:nvPr/>
        </p:nvSpPr>
        <p:spPr>
          <a:xfrm>
            <a:off x="3446318" y="145368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8" name="object 48"/>
          <p:cNvSpPr/>
          <p:nvPr/>
        </p:nvSpPr>
        <p:spPr>
          <a:xfrm>
            <a:off x="3446318" y="145576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49" name="object 49"/>
          <p:cNvSpPr/>
          <p:nvPr/>
        </p:nvSpPr>
        <p:spPr>
          <a:xfrm>
            <a:off x="3446318" y="145784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0" name="object 50"/>
          <p:cNvSpPr/>
          <p:nvPr/>
        </p:nvSpPr>
        <p:spPr>
          <a:xfrm>
            <a:off x="3446318" y="145992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1" name="object 51"/>
          <p:cNvSpPr/>
          <p:nvPr/>
        </p:nvSpPr>
        <p:spPr>
          <a:xfrm>
            <a:off x="3446318" y="146200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2" name="object 52"/>
          <p:cNvSpPr/>
          <p:nvPr/>
        </p:nvSpPr>
        <p:spPr>
          <a:xfrm>
            <a:off x="3446318" y="146407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3" name="object 53"/>
          <p:cNvSpPr/>
          <p:nvPr/>
        </p:nvSpPr>
        <p:spPr>
          <a:xfrm>
            <a:off x="3446318" y="146615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4" name="object 54"/>
          <p:cNvSpPr/>
          <p:nvPr/>
        </p:nvSpPr>
        <p:spPr>
          <a:xfrm>
            <a:off x="3446318" y="146823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5" name="object 55"/>
          <p:cNvSpPr/>
          <p:nvPr/>
        </p:nvSpPr>
        <p:spPr>
          <a:xfrm>
            <a:off x="3446318" y="147031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6" name="object 56"/>
          <p:cNvSpPr/>
          <p:nvPr/>
        </p:nvSpPr>
        <p:spPr>
          <a:xfrm>
            <a:off x="3446318" y="147239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7" name="object 57"/>
          <p:cNvSpPr/>
          <p:nvPr/>
        </p:nvSpPr>
        <p:spPr>
          <a:xfrm>
            <a:off x="3446318" y="147446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8" name="object 58"/>
          <p:cNvSpPr/>
          <p:nvPr/>
        </p:nvSpPr>
        <p:spPr>
          <a:xfrm>
            <a:off x="3446318" y="147654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59" name="object 59"/>
          <p:cNvSpPr/>
          <p:nvPr/>
        </p:nvSpPr>
        <p:spPr>
          <a:xfrm>
            <a:off x="3446318" y="147862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0" name="object 60"/>
          <p:cNvSpPr/>
          <p:nvPr/>
        </p:nvSpPr>
        <p:spPr>
          <a:xfrm>
            <a:off x="3446318" y="148070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1" name="object 61"/>
          <p:cNvSpPr/>
          <p:nvPr/>
        </p:nvSpPr>
        <p:spPr>
          <a:xfrm>
            <a:off x="3446318" y="148278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2" name="object 62"/>
          <p:cNvSpPr/>
          <p:nvPr/>
        </p:nvSpPr>
        <p:spPr>
          <a:xfrm>
            <a:off x="3446318" y="148486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3" name="object 63"/>
          <p:cNvSpPr/>
          <p:nvPr/>
        </p:nvSpPr>
        <p:spPr>
          <a:xfrm>
            <a:off x="3446318" y="148693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4" name="object 64"/>
          <p:cNvSpPr/>
          <p:nvPr/>
        </p:nvSpPr>
        <p:spPr>
          <a:xfrm>
            <a:off x="3446318" y="148901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5" name="object 65"/>
          <p:cNvSpPr/>
          <p:nvPr/>
        </p:nvSpPr>
        <p:spPr>
          <a:xfrm>
            <a:off x="3446318" y="149109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6" name="object 66"/>
          <p:cNvSpPr/>
          <p:nvPr/>
        </p:nvSpPr>
        <p:spPr>
          <a:xfrm>
            <a:off x="3446318" y="149317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7" name="object 67"/>
          <p:cNvSpPr/>
          <p:nvPr/>
        </p:nvSpPr>
        <p:spPr>
          <a:xfrm>
            <a:off x="3446318" y="149525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8" name="object 68"/>
          <p:cNvSpPr/>
          <p:nvPr/>
        </p:nvSpPr>
        <p:spPr>
          <a:xfrm>
            <a:off x="3446318" y="149732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69" name="object 69"/>
          <p:cNvSpPr/>
          <p:nvPr/>
        </p:nvSpPr>
        <p:spPr>
          <a:xfrm>
            <a:off x="3446318" y="149940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0" name="object 70"/>
          <p:cNvSpPr/>
          <p:nvPr/>
        </p:nvSpPr>
        <p:spPr>
          <a:xfrm>
            <a:off x="3446318" y="150148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1" name="object 71"/>
          <p:cNvSpPr/>
          <p:nvPr/>
        </p:nvSpPr>
        <p:spPr>
          <a:xfrm>
            <a:off x="3446318" y="150356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2" name="object 72"/>
          <p:cNvSpPr/>
          <p:nvPr/>
        </p:nvSpPr>
        <p:spPr>
          <a:xfrm>
            <a:off x="3446318" y="150564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3" name="object 73"/>
          <p:cNvSpPr/>
          <p:nvPr/>
        </p:nvSpPr>
        <p:spPr>
          <a:xfrm>
            <a:off x="3446318" y="150772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4" name="object 74"/>
          <p:cNvSpPr/>
          <p:nvPr/>
        </p:nvSpPr>
        <p:spPr>
          <a:xfrm>
            <a:off x="3446318" y="150979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5" name="object 75"/>
          <p:cNvSpPr/>
          <p:nvPr/>
        </p:nvSpPr>
        <p:spPr>
          <a:xfrm>
            <a:off x="3446318" y="151187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6" name="object 76"/>
          <p:cNvSpPr/>
          <p:nvPr/>
        </p:nvSpPr>
        <p:spPr>
          <a:xfrm>
            <a:off x="3446318" y="151395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7" name="object 77"/>
          <p:cNvSpPr/>
          <p:nvPr/>
        </p:nvSpPr>
        <p:spPr>
          <a:xfrm>
            <a:off x="3446318" y="151603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8" name="object 78"/>
          <p:cNvSpPr/>
          <p:nvPr/>
        </p:nvSpPr>
        <p:spPr>
          <a:xfrm>
            <a:off x="3446318" y="151811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79" name="object 79"/>
          <p:cNvSpPr/>
          <p:nvPr/>
        </p:nvSpPr>
        <p:spPr>
          <a:xfrm>
            <a:off x="3446318" y="152018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0" name="object 80"/>
          <p:cNvSpPr/>
          <p:nvPr/>
        </p:nvSpPr>
        <p:spPr>
          <a:xfrm>
            <a:off x="3446318" y="152226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1" name="object 81"/>
          <p:cNvSpPr/>
          <p:nvPr/>
        </p:nvSpPr>
        <p:spPr>
          <a:xfrm>
            <a:off x="3446318" y="152434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2" name="object 82"/>
          <p:cNvSpPr/>
          <p:nvPr/>
        </p:nvSpPr>
        <p:spPr>
          <a:xfrm>
            <a:off x="3446318" y="152642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3" name="object 83"/>
          <p:cNvSpPr/>
          <p:nvPr/>
        </p:nvSpPr>
        <p:spPr>
          <a:xfrm>
            <a:off x="3446318" y="152850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4" name="object 84"/>
          <p:cNvSpPr/>
          <p:nvPr/>
        </p:nvSpPr>
        <p:spPr>
          <a:xfrm>
            <a:off x="3446318" y="153058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5" name="object 85"/>
          <p:cNvSpPr/>
          <p:nvPr/>
        </p:nvSpPr>
        <p:spPr>
          <a:xfrm>
            <a:off x="3446318" y="153265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6" name="object 86"/>
          <p:cNvSpPr/>
          <p:nvPr/>
        </p:nvSpPr>
        <p:spPr>
          <a:xfrm>
            <a:off x="3446318" y="153473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7" name="object 87"/>
          <p:cNvSpPr/>
          <p:nvPr/>
        </p:nvSpPr>
        <p:spPr>
          <a:xfrm>
            <a:off x="3446318" y="153681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8" name="object 88"/>
          <p:cNvSpPr/>
          <p:nvPr/>
        </p:nvSpPr>
        <p:spPr>
          <a:xfrm>
            <a:off x="3446318" y="153889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89" name="object 89"/>
          <p:cNvSpPr/>
          <p:nvPr/>
        </p:nvSpPr>
        <p:spPr>
          <a:xfrm>
            <a:off x="3446318" y="154097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0" name="object 90"/>
          <p:cNvSpPr/>
          <p:nvPr/>
        </p:nvSpPr>
        <p:spPr>
          <a:xfrm>
            <a:off x="3446318" y="154304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1" name="object 91"/>
          <p:cNvSpPr/>
          <p:nvPr/>
        </p:nvSpPr>
        <p:spPr>
          <a:xfrm>
            <a:off x="3446318" y="154512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2" name="object 92"/>
          <p:cNvSpPr/>
          <p:nvPr/>
        </p:nvSpPr>
        <p:spPr>
          <a:xfrm>
            <a:off x="3446318" y="154720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3" name="object 93"/>
          <p:cNvSpPr/>
          <p:nvPr/>
        </p:nvSpPr>
        <p:spPr>
          <a:xfrm>
            <a:off x="3446318" y="154928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4" name="object 94"/>
          <p:cNvSpPr/>
          <p:nvPr/>
        </p:nvSpPr>
        <p:spPr>
          <a:xfrm>
            <a:off x="3446318" y="155136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5" name="object 95"/>
          <p:cNvSpPr/>
          <p:nvPr/>
        </p:nvSpPr>
        <p:spPr>
          <a:xfrm>
            <a:off x="3446318" y="155344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6" name="object 96"/>
          <p:cNvSpPr/>
          <p:nvPr/>
        </p:nvSpPr>
        <p:spPr>
          <a:xfrm>
            <a:off x="3446318" y="155551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7" name="object 97"/>
          <p:cNvSpPr/>
          <p:nvPr/>
        </p:nvSpPr>
        <p:spPr>
          <a:xfrm>
            <a:off x="3446318" y="155759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8" name="object 98"/>
          <p:cNvSpPr/>
          <p:nvPr/>
        </p:nvSpPr>
        <p:spPr>
          <a:xfrm>
            <a:off x="3446318" y="155967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99" name="object 99"/>
          <p:cNvSpPr/>
          <p:nvPr/>
        </p:nvSpPr>
        <p:spPr>
          <a:xfrm>
            <a:off x="3446318" y="156175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0" name="object 100"/>
          <p:cNvSpPr/>
          <p:nvPr/>
        </p:nvSpPr>
        <p:spPr>
          <a:xfrm>
            <a:off x="3446318" y="156383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1" name="object 101"/>
          <p:cNvSpPr/>
          <p:nvPr/>
        </p:nvSpPr>
        <p:spPr>
          <a:xfrm>
            <a:off x="3446318" y="156590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2" name="object 102"/>
          <p:cNvSpPr/>
          <p:nvPr/>
        </p:nvSpPr>
        <p:spPr>
          <a:xfrm>
            <a:off x="3446318" y="156798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3" name="object 103"/>
          <p:cNvSpPr/>
          <p:nvPr/>
        </p:nvSpPr>
        <p:spPr>
          <a:xfrm>
            <a:off x="3446318" y="157006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4" name="object 104"/>
          <p:cNvSpPr/>
          <p:nvPr/>
        </p:nvSpPr>
        <p:spPr>
          <a:xfrm>
            <a:off x="3446318" y="157214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5" name="object 105"/>
          <p:cNvSpPr/>
          <p:nvPr/>
        </p:nvSpPr>
        <p:spPr>
          <a:xfrm>
            <a:off x="3446318" y="157422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6" name="object 106"/>
          <p:cNvSpPr/>
          <p:nvPr/>
        </p:nvSpPr>
        <p:spPr>
          <a:xfrm>
            <a:off x="3446318" y="157630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7" name="object 107"/>
          <p:cNvSpPr/>
          <p:nvPr/>
        </p:nvSpPr>
        <p:spPr>
          <a:xfrm>
            <a:off x="3446318" y="157837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8" name="object 108"/>
          <p:cNvSpPr/>
          <p:nvPr/>
        </p:nvSpPr>
        <p:spPr>
          <a:xfrm>
            <a:off x="3446318" y="158045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09" name="object 109"/>
          <p:cNvSpPr/>
          <p:nvPr/>
        </p:nvSpPr>
        <p:spPr>
          <a:xfrm>
            <a:off x="3446318" y="158253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0" name="object 110"/>
          <p:cNvSpPr/>
          <p:nvPr/>
        </p:nvSpPr>
        <p:spPr>
          <a:xfrm>
            <a:off x="3446318" y="158461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1" name="object 111"/>
          <p:cNvSpPr/>
          <p:nvPr/>
        </p:nvSpPr>
        <p:spPr>
          <a:xfrm>
            <a:off x="3446318" y="158669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2" name="object 112"/>
          <p:cNvSpPr/>
          <p:nvPr/>
        </p:nvSpPr>
        <p:spPr>
          <a:xfrm>
            <a:off x="3446318" y="158876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3" name="object 113"/>
          <p:cNvSpPr/>
          <p:nvPr/>
        </p:nvSpPr>
        <p:spPr>
          <a:xfrm>
            <a:off x="3446318" y="159084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4" name="object 114"/>
          <p:cNvSpPr/>
          <p:nvPr/>
        </p:nvSpPr>
        <p:spPr>
          <a:xfrm>
            <a:off x="3446318" y="159292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5" name="object 115"/>
          <p:cNvSpPr/>
          <p:nvPr/>
        </p:nvSpPr>
        <p:spPr>
          <a:xfrm>
            <a:off x="3446318" y="159500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6" name="object 116"/>
          <p:cNvSpPr/>
          <p:nvPr/>
        </p:nvSpPr>
        <p:spPr>
          <a:xfrm>
            <a:off x="3446318" y="159708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7" name="object 117"/>
          <p:cNvSpPr/>
          <p:nvPr/>
        </p:nvSpPr>
        <p:spPr>
          <a:xfrm>
            <a:off x="3446318" y="159916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8" name="object 118"/>
          <p:cNvSpPr/>
          <p:nvPr/>
        </p:nvSpPr>
        <p:spPr>
          <a:xfrm>
            <a:off x="3446318" y="160123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19" name="object 119"/>
          <p:cNvSpPr/>
          <p:nvPr/>
        </p:nvSpPr>
        <p:spPr>
          <a:xfrm>
            <a:off x="3446318" y="160331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0" name="object 120"/>
          <p:cNvSpPr/>
          <p:nvPr/>
        </p:nvSpPr>
        <p:spPr>
          <a:xfrm>
            <a:off x="3446318" y="160539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1" name="object 121"/>
          <p:cNvSpPr/>
          <p:nvPr/>
        </p:nvSpPr>
        <p:spPr>
          <a:xfrm>
            <a:off x="3446318" y="160747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2" name="object 122"/>
          <p:cNvSpPr/>
          <p:nvPr/>
        </p:nvSpPr>
        <p:spPr>
          <a:xfrm>
            <a:off x="3446318" y="160955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3" name="object 123"/>
          <p:cNvSpPr/>
          <p:nvPr/>
        </p:nvSpPr>
        <p:spPr>
          <a:xfrm>
            <a:off x="3446318" y="161162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4" name="object 124"/>
          <p:cNvSpPr/>
          <p:nvPr/>
        </p:nvSpPr>
        <p:spPr>
          <a:xfrm>
            <a:off x="3446318" y="161370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5" name="object 125"/>
          <p:cNvSpPr/>
          <p:nvPr/>
        </p:nvSpPr>
        <p:spPr>
          <a:xfrm>
            <a:off x="3446318" y="161578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6" name="object 126"/>
          <p:cNvSpPr/>
          <p:nvPr/>
        </p:nvSpPr>
        <p:spPr>
          <a:xfrm>
            <a:off x="3446318" y="161786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7" name="object 127"/>
          <p:cNvSpPr/>
          <p:nvPr/>
        </p:nvSpPr>
        <p:spPr>
          <a:xfrm>
            <a:off x="3446318" y="161994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8" name="object 128"/>
          <p:cNvSpPr/>
          <p:nvPr/>
        </p:nvSpPr>
        <p:spPr>
          <a:xfrm>
            <a:off x="3446318" y="162202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29" name="object 129"/>
          <p:cNvSpPr/>
          <p:nvPr/>
        </p:nvSpPr>
        <p:spPr>
          <a:xfrm>
            <a:off x="3446318" y="162409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0" name="object 130"/>
          <p:cNvSpPr/>
          <p:nvPr/>
        </p:nvSpPr>
        <p:spPr>
          <a:xfrm>
            <a:off x="3446318" y="162617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1" name="object 131"/>
          <p:cNvSpPr/>
          <p:nvPr/>
        </p:nvSpPr>
        <p:spPr>
          <a:xfrm>
            <a:off x="3446318" y="162825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2" name="object 132"/>
          <p:cNvSpPr/>
          <p:nvPr/>
        </p:nvSpPr>
        <p:spPr>
          <a:xfrm>
            <a:off x="3446318" y="163033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3" name="object 133"/>
          <p:cNvSpPr/>
          <p:nvPr/>
        </p:nvSpPr>
        <p:spPr>
          <a:xfrm>
            <a:off x="3446318" y="163241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4" name="object 134"/>
          <p:cNvSpPr/>
          <p:nvPr/>
        </p:nvSpPr>
        <p:spPr>
          <a:xfrm>
            <a:off x="3446318" y="163448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5" name="object 135"/>
          <p:cNvSpPr/>
          <p:nvPr/>
        </p:nvSpPr>
        <p:spPr>
          <a:xfrm>
            <a:off x="3446318" y="163656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6" name="object 136"/>
          <p:cNvSpPr/>
          <p:nvPr/>
        </p:nvSpPr>
        <p:spPr>
          <a:xfrm>
            <a:off x="3446318" y="163864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7" name="object 137"/>
          <p:cNvSpPr/>
          <p:nvPr/>
        </p:nvSpPr>
        <p:spPr>
          <a:xfrm>
            <a:off x="3446318" y="164072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8" name="object 138"/>
          <p:cNvSpPr/>
          <p:nvPr/>
        </p:nvSpPr>
        <p:spPr>
          <a:xfrm>
            <a:off x="3446318" y="164280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39" name="object 139"/>
          <p:cNvSpPr/>
          <p:nvPr/>
        </p:nvSpPr>
        <p:spPr>
          <a:xfrm>
            <a:off x="3446318" y="164488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0" name="object 140"/>
          <p:cNvSpPr/>
          <p:nvPr/>
        </p:nvSpPr>
        <p:spPr>
          <a:xfrm>
            <a:off x="3446318" y="164695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1" name="object 141"/>
          <p:cNvSpPr/>
          <p:nvPr/>
        </p:nvSpPr>
        <p:spPr>
          <a:xfrm>
            <a:off x="3446318" y="164903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2" name="object 142"/>
          <p:cNvSpPr/>
          <p:nvPr/>
        </p:nvSpPr>
        <p:spPr>
          <a:xfrm>
            <a:off x="3446318" y="165111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3" name="object 143"/>
          <p:cNvSpPr/>
          <p:nvPr/>
        </p:nvSpPr>
        <p:spPr>
          <a:xfrm>
            <a:off x="3446318" y="165319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4" name="object 144"/>
          <p:cNvSpPr/>
          <p:nvPr/>
        </p:nvSpPr>
        <p:spPr>
          <a:xfrm>
            <a:off x="3446318" y="165527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5" name="object 145"/>
          <p:cNvSpPr/>
          <p:nvPr/>
        </p:nvSpPr>
        <p:spPr>
          <a:xfrm>
            <a:off x="3446318" y="165734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6" name="object 146"/>
          <p:cNvSpPr/>
          <p:nvPr/>
        </p:nvSpPr>
        <p:spPr>
          <a:xfrm>
            <a:off x="3446318" y="165942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7" name="object 147"/>
          <p:cNvSpPr/>
          <p:nvPr/>
        </p:nvSpPr>
        <p:spPr>
          <a:xfrm>
            <a:off x="3446318" y="166150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8" name="object 148"/>
          <p:cNvSpPr/>
          <p:nvPr/>
        </p:nvSpPr>
        <p:spPr>
          <a:xfrm>
            <a:off x="3446318" y="166358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49" name="object 149"/>
          <p:cNvSpPr/>
          <p:nvPr/>
        </p:nvSpPr>
        <p:spPr>
          <a:xfrm>
            <a:off x="3446318" y="166566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0" name="object 150"/>
          <p:cNvSpPr/>
          <p:nvPr/>
        </p:nvSpPr>
        <p:spPr>
          <a:xfrm>
            <a:off x="3446318" y="166774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1" name="object 151"/>
          <p:cNvSpPr/>
          <p:nvPr/>
        </p:nvSpPr>
        <p:spPr>
          <a:xfrm>
            <a:off x="3446318" y="166981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2" name="object 152"/>
          <p:cNvSpPr/>
          <p:nvPr/>
        </p:nvSpPr>
        <p:spPr>
          <a:xfrm>
            <a:off x="3446318" y="167189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3" name="object 153"/>
          <p:cNvSpPr/>
          <p:nvPr/>
        </p:nvSpPr>
        <p:spPr>
          <a:xfrm>
            <a:off x="3446318" y="167397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4" name="object 154"/>
          <p:cNvSpPr/>
          <p:nvPr/>
        </p:nvSpPr>
        <p:spPr>
          <a:xfrm>
            <a:off x="3446318" y="167605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5" name="object 155"/>
          <p:cNvSpPr/>
          <p:nvPr/>
        </p:nvSpPr>
        <p:spPr>
          <a:xfrm>
            <a:off x="3446318" y="167813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6" name="object 156"/>
          <p:cNvSpPr/>
          <p:nvPr/>
        </p:nvSpPr>
        <p:spPr>
          <a:xfrm>
            <a:off x="3446318" y="168020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7" name="object 157"/>
          <p:cNvSpPr/>
          <p:nvPr/>
        </p:nvSpPr>
        <p:spPr>
          <a:xfrm>
            <a:off x="3446318" y="168228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8" name="object 158"/>
          <p:cNvSpPr/>
          <p:nvPr/>
        </p:nvSpPr>
        <p:spPr>
          <a:xfrm>
            <a:off x="3446318" y="168436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59" name="object 159"/>
          <p:cNvSpPr/>
          <p:nvPr/>
        </p:nvSpPr>
        <p:spPr>
          <a:xfrm>
            <a:off x="3446318" y="168644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0" name="object 160"/>
          <p:cNvSpPr/>
          <p:nvPr/>
        </p:nvSpPr>
        <p:spPr>
          <a:xfrm>
            <a:off x="3446318" y="168852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1" name="object 161"/>
          <p:cNvSpPr/>
          <p:nvPr/>
        </p:nvSpPr>
        <p:spPr>
          <a:xfrm>
            <a:off x="3446318" y="169060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2" name="object 162"/>
          <p:cNvSpPr/>
          <p:nvPr/>
        </p:nvSpPr>
        <p:spPr>
          <a:xfrm>
            <a:off x="3446318" y="169267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3" name="object 163"/>
          <p:cNvSpPr/>
          <p:nvPr/>
        </p:nvSpPr>
        <p:spPr>
          <a:xfrm>
            <a:off x="3446318" y="169475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4" name="object 164"/>
          <p:cNvSpPr/>
          <p:nvPr/>
        </p:nvSpPr>
        <p:spPr>
          <a:xfrm>
            <a:off x="3446318" y="169683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5" name="object 165"/>
          <p:cNvSpPr/>
          <p:nvPr/>
        </p:nvSpPr>
        <p:spPr>
          <a:xfrm>
            <a:off x="3446318" y="169891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6" name="object 166"/>
          <p:cNvSpPr/>
          <p:nvPr/>
        </p:nvSpPr>
        <p:spPr>
          <a:xfrm>
            <a:off x="3446318" y="170099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7" name="object 167"/>
          <p:cNvSpPr/>
          <p:nvPr/>
        </p:nvSpPr>
        <p:spPr>
          <a:xfrm>
            <a:off x="3446318" y="170306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8" name="object 168"/>
          <p:cNvSpPr/>
          <p:nvPr/>
        </p:nvSpPr>
        <p:spPr>
          <a:xfrm>
            <a:off x="3446318" y="170514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69" name="object 169"/>
          <p:cNvSpPr/>
          <p:nvPr/>
        </p:nvSpPr>
        <p:spPr>
          <a:xfrm>
            <a:off x="3446318" y="170722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0" name="object 170"/>
          <p:cNvSpPr/>
          <p:nvPr/>
        </p:nvSpPr>
        <p:spPr>
          <a:xfrm>
            <a:off x="3446318" y="170930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1" name="object 171"/>
          <p:cNvSpPr/>
          <p:nvPr/>
        </p:nvSpPr>
        <p:spPr>
          <a:xfrm>
            <a:off x="3446318" y="171138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2" name="object 172"/>
          <p:cNvSpPr/>
          <p:nvPr/>
        </p:nvSpPr>
        <p:spPr>
          <a:xfrm>
            <a:off x="3446318" y="171346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3" name="object 173"/>
          <p:cNvSpPr/>
          <p:nvPr/>
        </p:nvSpPr>
        <p:spPr>
          <a:xfrm>
            <a:off x="3446318" y="171553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4" name="object 174"/>
          <p:cNvSpPr/>
          <p:nvPr/>
        </p:nvSpPr>
        <p:spPr>
          <a:xfrm>
            <a:off x="3446318" y="171761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5" name="object 175"/>
          <p:cNvSpPr/>
          <p:nvPr/>
        </p:nvSpPr>
        <p:spPr>
          <a:xfrm>
            <a:off x="3446318" y="171969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6" name="object 176"/>
          <p:cNvSpPr/>
          <p:nvPr/>
        </p:nvSpPr>
        <p:spPr>
          <a:xfrm>
            <a:off x="3446318" y="172177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7" name="object 177"/>
          <p:cNvSpPr/>
          <p:nvPr/>
        </p:nvSpPr>
        <p:spPr>
          <a:xfrm>
            <a:off x="3446318" y="172385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8" name="object 178"/>
          <p:cNvSpPr/>
          <p:nvPr/>
        </p:nvSpPr>
        <p:spPr>
          <a:xfrm>
            <a:off x="3446318" y="172593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79" name="object 179"/>
          <p:cNvSpPr/>
          <p:nvPr/>
        </p:nvSpPr>
        <p:spPr>
          <a:xfrm>
            <a:off x="3446318" y="172800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0" name="object 180"/>
          <p:cNvSpPr/>
          <p:nvPr/>
        </p:nvSpPr>
        <p:spPr>
          <a:xfrm>
            <a:off x="3446318" y="173008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1" name="object 181"/>
          <p:cNvSpPr/>
          <p:nvPr/>
        </p:nvSpPr>
        <p:spPr>
          <a:xfrm>
            <a:off x="3446318" y="173216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2" name="object 182"/>
          <p:cNvSpPr/>
          <p:nvPr/>
        </p:nvSpPr>
        <p:spPr>
          <a:xfrm>
            <a:off x="3446318" y="173424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3" name="object 183"/>
          <p:cNvSpPr/>
          <p:nvPr/>
        </p:nvSpPr>
        <p:spPr>
          <a:xfrm>
            <a:off x="3446318" y="173632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4" name="object 184"/>
          <p:cNvSpPr/>
          <p:nvPr/>
        </p:nvSpPr>
        <p:spPr>
          <a:xfrm>
            <a:off x="3446318" y="173839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5" name="object 185"/>
          <p:cNvSpPr/>
          <p:nvPr/>
        </p:nvSpPr>
        <p:spPr>
          <a:xfrm>
            <a:off x="3446318" y="1739438"/>
            <a:ext cx="3158836" cy="1560715"/>
          </a:xfrm>
          <a:prstGeom prst="rect">
            <a:avLst/>
          </a:prstGeom>
          <a:blipFill>
            <a:blip r:embed="rId2" cstate="print"/>
            <a:stretch>
              <a:fillRect/>
            </a:stretch>
          </a:blipFill>
        </p:spPr>
        <p:txBody>
          <a:bodyPr wrap="square" lIns="0" tIns="0" rIns="0" bIns="0" rtlCol="0"/>
          <a:lstStyle/>
          <a:p>
            <a:endParaRPr sz="1227"/>
          </a:p>
        </p:txBody>
      </p:sp>
      <p:sp>
        <p:nvSpPr>
          <p:cNvPr id="186" name="object 186"/>
          <p:cNvSpPr/>
          <p:nvPr/>
        </p:nvSpPr>
        <p:spPr>
          <a:xfrm>
            <a:off x="3446318" y="3301191"/>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7" name="object 187"/>
          <p:cNvSpPr/>
          <p:nvPr/>
        </p:nvSpPr>
        <p:spPr>
          <a:xfrm>
            <a:off x="3446318" y="330327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8" name="object 188"/>
          <p:cNvSpPr/>
          <p:nvPr/>
        </p:nvSpPr>
        <p:spPr>
          <a:xfrm>
            <a:off x="3446318" y="3305348"/>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89" name="object 189"/>
          <p:cNvSpPr/>
          <p:nvPr/>
        </p:nvSpPr>
        <p:spPr>
          <a:xfrm>
            <a:off x="3446318" y="3307426"/>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0" name="object 190"/>
          <p:cNvSpPr/>
          <p:nvPr/>
        </p:nvSpPr>
        <p:spPr>
          <a:xfrm>
            <a:off x="3446318" y="330950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1" name="object 191"/>
          <p:cNvSpPr/>
          <p:nvPr/>
        </p:nvSpPr>
        <p:spPr>
          <a:xfrm>
            <a:off x="3446318" y="3311583"/>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2" name="object 192"/>
          <p:cNvSpPr/>
          <p:nvPr/>
        </p:nvSpPr>
        <p:spPr>
          <a:xfrm>
            <a:off x="3446318" y="3313660"/>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3" name="object 193"/>
          <p:cNvSpPr/>
          <p:nvPr/>
        </p:nvSpPr>
        <p:spPr>
          <a:xfrm>
            <a:off x="3446318" y="3315739"/>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4" name="object 194"/>
          <p:cNvSpPr/>
          <p:nvPr/>
        </p:nvSpPr>
        <p:spPr>
          <a:xfrm>
            <a:off x="3446318" y="3317817"/>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5" name="object 195"/>
          <p:cNvSpPr/>
          <p:nvPr/>
        </p:nvSpPr>
        <p:spPr>
          <a:xfrm>
            <a:off x="3446318" y="3319895"/>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6" name="object 196"/>
          <p:cNvSpPr/>
          <p:nvPr/>
        </p:nvSpPr>
        <p:spPr>
          <a:xfrm>
            <a:off x="3446318" y="3321974"/>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7" name="object 197"/>
          <p:cNvSpPr/>
          <p:nvPr/>
        </p:nvSpPr>
        <p:spPr>
          <a:xfrm>
            <a:off x="3446318" y="3324052"/>
            <a:ext cx="3158836" cy="0"/>
          </a:xfrm>
          <a:custGeom>
            <a:avLst/>
            <a:gdLst/>
            <a:ahLst/>
            <a:cxnLst/>
            <a:rect l="l" t="t" r="r" b="b"/>
            <a:pathLst>
              <a:path w="4632960">
                <a:moveTo>
                  <a:pt x="0" y="0"/>
                </a:moveTo>
                <a:lnTo>
                  <a:pt x="4632960" y="0"/>
                </a:lnTo>
              </a:path>
            </a:pathLst>
          </a:custGeom>
          <a:ln w="3175">
            <a:solidFill>
              <a:srgbClr val="FEFEFE"/>
            </a:solidFill>
          </a:ln>
        </p:spPr>
        <p:txBody>
          <a:bodyPr wrap="square" lIns="0" tIns="0" rIns="0" bIns="0" rtlCol="0"/>
          <a:lstStyle/>
          <a:p>
            <a:endParaRPr sz="1227"/>
          </a:p>
        </p:txBody>
      </p:sp>
      <p:sp>
        <p:nvSpPr>
          <p:cNvPr id="198" name="object 198"/>
          <p:cNvSpPr/>
          <p:nvPr/>
        </p:nvSpPr>
        <p:spPr>
          <a:xfrm>
            <a:off x="3446318" y="3326129"/>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199" name="object 199"/>
          <p:cNvSpPr/>
          <p:nvPr/>
        </p:nvSpPr>
        <p:spPr>
          <a:xfrm>
            <a:off x="3446318" y="3328208"/>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0" name="object 200"/>
          <p:cNvSpPr/>
          <p:nvPr/>
        </p:nvSpPr>
        <p:spPr>
          <a:xfrm>
            <a:off x="3446318" y="3330286"/>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1" name="object 201"/>
          <p:cNvSpPr/>
          <p:nvPr/>
        </p:nvSpPr>
        <p:spPr>
          <a:xfrm>
            <a:off x="3446318" y="3332364"/>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2" name="object 202"/>
          <p:cNvSpPr/>
          <p:nvPr/>
        </p:nvSpPr>
        <p:spPr>
          <a:xfrm>
            <a:off x="3446318" y="3334442"/>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3" name="object 203"/>
          <p:cNvSpPr/>
          <p:nvPr/>
        </p:nvSpPr>
        <p:spPr>
          <a:xfrm>
            <a:off x="3446318" y="3336521"/>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4" name="object 204"/>
          <p:cNvSpPr/>
          <p:nvPr/>
        </p:nvSpPr>
        <p:spPr>
          <a:xfrm>
            <a:off x="3446318" y="3338598"/>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5" name="object 205"/>
          <p:cNvSpPr/>
          <p:nvPr/>
        </p:nvSpPr>
        <p:spPr>
          <a:xfrm>
            <a:off x="3446318" y="3340677"/>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6" name="object 206"/>
          <p:cNvSpPr/>
          <p:nvPr/>
        </p:nvSpPr>
        <p:spPr>
          <a:xfrm>
            <a:off x="3446318" y="3342755"/>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7" name="object 207"/>
          <p:cNvSpPr/>
          <p:nvPr/>
        </p:nvSpPr>
        <p:spPr>
          <a:xfrm>
            <a:off x="3446318" y="3344833"/>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8" name="object 208"/>
          <p:cNvSpPr/>
          <p:nvPr/>
        </p:nvSpPr>
        <p:spPr>
          <a:xfrm>
            <a:off x="3446318" y="3346911"/>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09" name="object 209"/>
          <p:cNvSpPr/>
          <p:nvPr/>
        </p:nvSpPr>
        <p:spPr>
          <a:xfrm>
            <a:off x="3446318" y="3348990"/>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10" name="object 210"/>
          <p:cNvSpPr/>
          <p:nvPr/>
        </p:nvSpPr>
        <p:spPr>
          <a:xfrm>
            <a:off x="3446318" y="3351068"/>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11" name="object 211"/>
          <p:cNvSpPr/>
          <p:nvPr/>
        </p:nvSpPr>
        <p:spPr>
          <a:xfrm>
            <a:off x="3446318" y="3353146"/>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12" name="object 212"/>
          <p:cNvSpPr/>
          <p:nvPr/>
        </p:nvSpPr>
        <p:spPr>
          <a:xfrm>
            <a:off x="3446318" y="3355225"/>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13" name="object 213"/>
          <p:cNvSpPr/>
          <p:nvPr/>
        </p:nvSpPr>
        <p:spPr>
          <a:xfrm>
            <a:off x="3446318" y="3357303"/>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14" name="object 214"/>
          <p:cNvSpPr/>
          <p:nvPr/>
        </p:nvSpPr>
        <p:spPr>
          <a:xfrm>
            <a:off x="3446318" y="3359380"/>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15" name="object 215"/>
          <p:cNvSpPr/>
          <p:nvPr/>
        </p:nvSpPr>
        <p:spPr>
          <a:xfrm>
            <a:off x="3446318" y="3361459"/>
            <a:ext cx="2002415" cy="0"/>
          </a:xfrm>
          <a:custGeom>
            <a:avLst/>
            <a:gdLst/>
            <a:ahLst/>
            <a:cxnLst/>
            <a:rect l="l" t="t" r="r" b="b"/>
            <a:pathLst>
              <a:path w="2936875">
                <a:moveTo>
                  <a:pt x="0" y="0"/>
                </a:moveTo>
                <a:lnTo>
                  <a:pt x="2936748" y="0"/>
                </a:lnTo>
              </a:path>
            </a:pathLst>
          </a:custGeom>
          <a:ln w="3175">
            <a:solidFill>
              <a:srgbClr val="FEFEFE"/>
            </a:solidFill>
          </a:ln>
        </p:spPr>
        <p:txBody>
          <a:bodyPr wrap="square" lIns="0" tIns="0" rIns="0" bIns="0" rtlCol="0"/>
          <a:lstStyle/>
          <a:p>
            <a:endParaRPr sz="1227"/>
          </a:p>
        </p:txBody>
      </p:sp>
      <p:sp>
        <p:nvSpPr>
          <p:cNvPr id="216" name="object 216"/>
          <p:cNvSpPr/>
          <p:nvPr/>
        </p:nvSpPr>
        <p:spPr>
          <a:xfrm>
            <a:off x="3602177" y="158981"/>
            <a:ext cx="4987636" cy="1558636"/>
          </a:xfrm>
          <a:prstGeom prst="rect">
            <a:avLst/>
          </a:prstGeom>
          <a:blipFill>
            <a:blip r:embed="rId3" cstate="print"/>
            <a:stretch>
              <a:fillRect/>
            </a:stretch>
          </a:blipFill>
        </p:spPr>
        <p:txBody>
          <a:bodyPr wrap="square" lIns="0" tIns="0" rIns="0" bIns="0" rtlCol="0"/>
          <a:lstStyle/>
          <a:p>
            <a:endParaRPr sz="1227"/>
          </a:p>
        </p:txBody>
      </p:sp>
      <p:sp>
        <p:nvSpPr>
          <p:cNvPr id="217" name="object 217"/>
          <p:cNvSpPr/>
          <p:nvPr/>
        </p:nvSpPr>
        <p:spPr>
          <a:xfrm>
            <a:off x="5448646" y="3325091"/>
            <a:ext cx="1808018" cy="1620982"/>
          </a:xfrm>
          <a:custGeom>
            <a:avLst/>
            <a:gdLst/>
            <a:ahLst/>
            <a:cxnLst/>
            <a:rect l="l" t="t" r="r" b="b"/>
            <a:pathLst>
              <a:path w="2651760" h="2377440">
                <a:moveTo>
                  <a:pt x="0" y="2377440"/>
                </a:moveTo>
                <a:lnTo>
                  <a:pt x="2651760" y="2377440"/>
                </a:lnTo>
                <a:lnTo>
                  <a:pt x="2651760" y="0"/>
                </a:lnTo>
                <a:lnTo>
                  <a:pt x="0" y="0"/>
                </a:lnTo>
                <a:lnTo>
                  <a:pt x="0" y="2377440"/>
                </a:lnTo>
                <a:close/>
              </a:path>
            </a:pathLst>
          </a:custGeom>
          <a:solidFill>
            <a:srgbClr val="1F8FC9"/>
          </a:solidFill>
        </p:spPr>
        <p:txBody>
          <a:bodyPr wrap="square" lIns="0" tIns="0" rIns="0" bIns="0" rtlCol="0"/>
          <a:lstStyle/>
          <a:p>
            <a:endParaRPr sz="1227"/>
          </a:p>
        </p:txBody>
      </p:sp>
      <p:sp>
        <p:nvSpPr>
          <p:cNvPr id="218" name="object 218"/>
          <p:cNvSpPr/>
          <p:nvPr/>
        </p:nvSpPr>
        <p:spPr>
          <a:xfrm>
            <a:off x="5098473" y="2919846"/>
            <a:ext cx="3352107" cy="2996742"/>
          </a:xfrm>
          <a:prstGeom prst="rect">
            <a:avLst/>
          </a:prstGeom>
          <a:blipFill>
            <a:blip r:embed="rId4" cstate="print"/>
            <a:stretch>
              <a:fillRect/>
            </a:stretch>
          </a:blipFill>
        </p:spPr>
        <p:txBody>
          <a:bodyPr wrap="square" lIns="0" tIns="0" rIns="0" bIns="0" rtlCol="0"/>
          <a:lstStyle/>
          <a:p>
            <a:endParaRPr sz="1227"/>
          </a:p>
        </p:txBody>
      </p:sp>
      <p:sp>
        <p:nvSpPr>
          <p:cNvPr id="219" name="object 219"/>
          <p:cNvSpPr/>
          <p:nvPr/>
        </p:nvSpPr>
        <p:spPr>
          <a:xfrm>
            <a:off x="3602177" y="4972050"/>
            <a:ext cx="1808018" cy="1620982"/>
          </a:xfrm>
          <a:custGeom>
            <a:avLst/>
            <a:gdLst/>
            <a:ahLst/>
            <a:cxnLst/>
            <a:rect l="l" t="t" r="r" b="b"/>
            <a:pathLst>
              <a:path w="2651760" h="2377440">
                <a:moveTo>
                  <a:pt x="0" y="2377440"/>
                </a:moveTo>
                <a:lnTo>
                  <a:pt x="2651760" y="2377440"/>
                </a:lnTo>
                <a:lnTo>
                  <a:pt x="2651760" y="0"/>
                </a:lnTo>
                <a:lnTo>
                  <a:pt x="0" y="0"/>
                </a:lnTo>
                <a:lnTo>
                  <a:pt x="0" y="2377440"/>
                </a:lnTo>
                <a:close/>
              </a:path>
            </a:pathLst>
          </a:custGeom>
          <a:solidFill>
            <a:srgbClr val="0D6FC6"/>
          </a:solidFill>
        </p:spPr>
        <p:txBody>
          <a:bodyPr wrap="square" lIns="0" tIns="0" rIns="0" bIns="0" rtlCol="0"/>
          <a:lstStyle/>
          <a:p>
            <a:endParaRPr sz="1227"/>
          </a:p>
        </p:txBody>
      </p:sp>
      <p:sp>
        <p:nvSpPr>
          <p:cNvPr id="220" name="object 220"/>
          <p:cNvSpPr/>
          <p:nvPr/>
        </p:nvSpPr>
        <p:spPr>
          <a:xfrm>
            <a:off x="3446318" y="4596938"/>
            <a:ext cx="3158836" cy="2261062"/>
          </a:xfrm>
          <a:prstGeom prst="rect">
            <a:avLst/>
          </a:prstGeom>
          <a:blipFill>
            <a:blip r:embed="rId5" cstate="print"/>
            <a:stretch>
              <a:fillRect/>
            </a:stretch>
          </a:blipFill>
        </p:spPr>
        <p:txBody>
          <a:bodyPr wrap="square" lIns="0" tIns="0" rIns="0" bIns="0" rtlCol="0"/>
          <a:lstStyle/>
          <a:p>
            <a:endParaRPr sz="1227"/>
          </a:p>
        </p:txBody>
      </p:sp>
      <p:sp>
        <p:nvSpPr>
          <p:cNvPr id="221" name="object 221"/>
          <p:cNvSpPr/>
          <p:nvPr/>
        </p:nvSpPr>
        <p:spPr>
          <a:xfrm>
            <a:off x="4552950" y="1"/>
            <a:ext cx="187036" cy="177944"/>
          </a:xfrm>
          <a:custGeom>
            <a:avLst/>
            <a:gdLst/>
            <a:ahLst/>
            <a:cxnLst/>
            <a:rect l="l" t="t" r="r" b="b"/>
            <a:pathLst>
              <a:path w="274319" h="260985">
                <a:moveTo>
                  <a:pt x="68580" y="0"/>
                </a:moveTo>
                <a:lnTo>
                  <a:pt x="0" y="0"/>
                </a:lnTo>
                <a:lnTo>
                  <a:pt x="0" y="260604"/>
                </a:lnTo>
                <a:lnTo>
                  <a:pt x="274320" y="260604"/>
                </a:lnTo>
                <a:lnTo>
                  <a:pt x="68580" y="0"/>
                </a:lnTo>
                <a:close/>
              </a:path>
            </a:pathLst>
          </a:custGeom>
          <a:solidFill>
            <a:srgbClr val="000000"/>
          </a:solidFill>
        </p:spPr>
        <p:txBody>
          <a:bodyPr wrap="square" lIns="0" tIns="0" rIns="0" bIns="0" rtlCol="0"/>
          <a:lstStyle/>
          <a:p>
            <a:endParaRPr sz="1227"/>
          </a:p>
        </p:txBody>
      </p:sp>
      <p:sp>
        <p:nvSpPr>
          <p:cNvPr id="222" name="object 222"/>
          <p:cNvSpPr/>
          <p:nvPr/>
        </p:nvSpPr>
        <p:spPr>
          <a:xfrm>
            <a:off x="3602177" y="3117"/>
            <a:ext cx="997527" cy="1522268"/>
          </a:xfrm>
          <a:custGeom>
            <a:avLst/>
            <a:gdLst/>
            <a:ahLst/>
            <a:cxnLst/>
            <a:rect l="l" t="t" r="r" b="b"/>
            <a:pathLst>
              <a:path w="1463039" h="2232660">
                <a:moveTo>
                  <a:pt x="1463046" y="0"/>
                </a:moveTo>
                <a:lnTo>
                  <a:pt x="0" y="0"/>
                </a:lnTo>
                <a:lnTo>
                  <a:pt x="0" y="2232660"/>
                </a:lnTo>
                <a:lnTo>
                  <a:pt x="717804" y="1828800"/>
                </a:lnTo>
                <a:lnTo>
                  <a:pt x="1463046" y="1828800"/>
                </a:lnTo>
                <a:lnTo>
                  <a:pt x="1463046" y="0"/>
                </a:lnTo>
                <a:close/>
              </a:path>
              <a:path w="1463039" h="2232660">
                <a:moveTo>
                  <a:pt x="1463046" y="1828800"/>
                </a:moveTo>
                <a:lnTo>
                  <a:pt x="743712" y="1828800"/>
                </a:lnTo>
                <a:lnTo>
                  <a:pt x="1463046" y="2232660"/>
                </a:lnTo>
                <a:lnTo>
                  <a:pt x="1463046" y="1828800"/>
                </a:lnTo>
                <a:close/>
              </a:path>
            </a:pathLst>
          </a:custGeom>
          <a:solidFill>
            <a:srgbClr val="153F6D"/>
          </a:solidFill>
        </p:spPr>
        <p:txBody>
          <a:bodyPr wrap="square" lIns="0" tIns="0" rIns="0" bIns="0" rtlCol="0"/>
          <a:lstStyle/>
          <a:p>
            <a:endParaRPr sz="1227"/>
          </a:p>
        </p:txBody>
      </p:sp>
      <p:sp>
        <p:nvSpPr>
          <p:cNvPr id="223" name="object 223"/>
          <p:cNvSpPr/>
          <p:nvPr/>
        </p:nvSpPr>
        <p:spPr>
          <a:xfrm>
            <a:off x="3828699" y="322119"/>
            <a:ext cx="502920" cy="434339"/>
          </a:xfrm>
          <a:prstGeom prst="rect">
            <a:avLst/>
          </a:prstGeom>
          <a:blipFill>
            <a:blip r:embed="rId6" cstate="print"/>
            <a:stretch>
              <a:fillRect/>
            </a:stretch>
          </a:blipFill>
        </p:spPr>
        <p:txBody>
          <a:bodyPr wrap="square" lIns="0" tIns="0" rIns="0" bIns="0" rtlCol="0"/>
          <a:lstStyle/>
          <a:p>
            <a:endParaRPr sz="1227"/>
          </a:p>
        </p:txBody>
      </p:sp>
      <p:sp>
        <p:nvSpPr>
          <p:cNvPr id="224" name="object 224"/>
          <p:cNvSpPr/>
          <p:nvPr/>
        </p:nvSpPr>
        <p:spPr>
          <a:xfrm>
            <a:off x="8589818" y="1021426"/>
            <a:ext cx="155864" cy="237259"/>
          </a:xfrm>
          <a:custGeom>
            <a:avLst/>
            <a:gdLst/>
            <a:ahLst/>
            <a:cxnLst/>
            <a:rect l="l" t="t" r="r" b="b"/>
            <a:pathLst>
              <a:path w="228600" h="347980">
                <a:moveTo>
                  <a:pt x="0" y="0"/>
                </a:moveTo>
                <a:lnTo>
                  <a:pt x="0" y="347472"/>
                </a:lnTo>
                <a:lnTo>
                  <a:pt x="228600" y="347472"/>
                </a:lnTo>
                <a:lnTo>
                  <a:pt x="228600" y="289560"/>
                </a:lnTo>
                <a:lnTo>
                  <a:pt x="0" y="0"/>
                </a:lnTo>
                <a:close/>
              </a:path>
            </a:pathLst>
          </a:custGeom>
          <a:solidFill>
            <a:srgbClr val="000000"/>
          </a:solidFill>
        </p:spPr>
        <p:txBody>
          <a:bodyPr wrap="square" lIns="0" tIns="0" rIns="0" bIns="0" rtlCol="0"/>
          <a:lstStyle/>
          <a:p>
            <a:endParaRPr sz="1227"/>
          </a:p>
        </p:txBody>
      </p:sp>
      <p:sp>
        <p:nvSpPr>
          <p:cNvPr id="225" name="object 225"/>
          <p:cNvSpPr/>
          <p:nvPr/>
        </p:nvSpPr>
        <p:spPr>
          <a:xfrm>
            <a:off x="7307580" y="576695"/>
            <a:ext cx="1438275" cy="3788785"/>
          </a:xfrm>
          <a:custGeom>
            <a:avLst/>
            <a:gdLst/>
            <a:ahLst/>
            <a:cxnLst/>
            <a:rect l="l" t="t" r="r" b="b"/>
            <a:pathLst>
              <a:path w="2109470" h="5556885">
                <a:moveTo>
                  <a:pt x="2107692" y="4099560"/>
                </a:moveTo>
                <a:lnTo>
                  <a:pt x="9144" y="4099560"/>
                </a:lnTo>
                <a:lnTo>
                  <a:pt x="2107692" y="5556504"/>
                </a:lnTo>
                <a:lnTo>
                  <a:pt x="2107692" y="4099560"/>
                </a:lnTo>
                <a:close/>
              </a:path>
              <a:path w="2109470" h="5556885">
                <a:moveTo>
                  <a:pt x="0" y="0"/>
                </a:moveTo>
                <a:lnTo>
                  <a:pt x="0" y="4099560"/>
                </a:lnTo>
                <a:lnTo>
                  <a:pt x="2109216" y="4099560"/>
                </a:lnTo>
                <a:lnTo>
                  <a:pt x="2109216" y="957072"/>
                </a:lnTo>
                <a:lnTo>
                  <a:pt x="2087880" y="957072"/>
                </a:lnTo>
                <a:lnTo>
                  <a:pt x="0" y="0"/>
                </a:lnTo>
                <a:close/>
              </a:path>
            </a:pathLst>
          </a:custGeom>
          <a:solidFill>
            <a:srgbClr val="0D6FC6"/>
          </a:solidFill>
        </p:spPr>
        <p:txBody>
          <a:bodyPr wrap="square" lIns="0" tIns="0" rIns="0" bIns="0" rtlCol="0"/>
          <a:lstStyle/>
          <a:p>
            <a:endParaRPr sz="1227"/>
          </a:p>
        </p:txBody>
      </p:sp>
      <p:sp>
        <p:nvSpPr>
          <p:cNvPr id="226" name="object 226"/>
          <p:cNvSpPr/>
          <p:nvPr/>
        </p:nvSpPr>
        <p:spPr>
          <a:xfrm>
            <a:off x="3602177" y="3319895"/>
            <a:ext cx="1785158" cy="1548245"/>
          </a:xfrm>
          <a:prstGeom prst="rect">
            <a:avLst/>
          </a:prstGeom>
          <a:blipFill>
            <a:blip r:embed="rId7" cstate="print"/>
            <a:stretch>
              <a:fillRect/>
            </a:stretch>
          </a:blipFill>
        </p:spPr>
        <p:txBody>
          <a:bodyPr wrap="square" lIns="0" tIns="0" rIns="0" bIns="0" rtlCol="0"/>
          <a:lstStyle/>
          <a:p>
            <a:endParaRPr sz="1227"/>
          </a:p>
        </p:txBody>
      </p:sp>
      <p:sp>
        <p:nvSpPr>
          <p:cNvPr id="227" name="object 227"/>
          <p:cNvSpPr/>
          <p:nvPr/>
        </p:nvSpPr>
        <p:spPr>
          <a:xfrm>
            <a:off x="5460076" y="1770610"/>
            <a:ext cx="1781001" cy="1505643"/>
          </a:xfrm>
          <a:prstGeom prst="rect">
            <a:avLst/>
          </a:prstGeom>
          <a:blipFill>
            <a:blip r:embed="rId8" cstate="print"/>
            <a:stretch>
              <a:fillRect/>
            </a:stretch>
          </a:blipFill>
        </p:spPr>
        <p:txBody>
          <a:bodyPr wrap="square" lIns="0" tIns="0" rIns="0" bIns="0" rtlCol="0"/>
          <a:lstStyle/>
          <a:p>
            <a:endParaRPr sz="1227"/>
          </a:p>
        </p:txBody>
      </p:sp>
      <p:sp>
        <p:nvSpPr>
          <p:cNvPr id="228" name="object 228"/>
          <p:cNvSpPr/>
          <p:nvPr/>
        </p:nvSpPr>
        <p:spPr>
          <a:xfrm>
            <a:off x="5463193" y="3259109"/>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29" name="object 229"/>
          <p:cNvSpPr/>
          <p:nvPr/>
        </p:nvSpPr>
        <p:spPr>
          <a:xfrm>
            <a:off x="5463193" y="3262225"/>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0" name="object 230"/>
          <p:cNvSpPr/>
          <p:nvPr/>
        </p:nvSpPr>
        <p:spPr>
          <a:xfrm>
            <a:off x="5463193" y="3265343"/>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1" name="object 231"/>
          <p:cNvSpPr/>
          <p:nvPr/>
        </p:nvSpPr>
        <p:spPr>
          <a:xfrm>
            <a:off x="5463193" y="3268460"/>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2" name="object 232"/>
          <p:cNvSpPr/>
          <p:nvPr/>
        </p:nvSpPr>
        <p:spPr>
          <a:xfrm>
            <a:off x="5463193" y="3271578"/>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3" name="object 233"/>
          <p:cNvSpPr/>
          <p:nvPr/>
        </p:nvSpPr>
        <p:spPr>
          <a:xfrm>
            <a:off x="5463193" y="3274694"/>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4" name="object 234"/>
          <p:cNvSpPr/>
          <p:nvPr/>
        </p:nvSpPr>
        <p:spPr>
          <a:xfrm>
            <a:off x="5463193" y="3277812"/>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5" name="object 235"/>
          <p:cNvSpPr/>
          <p:nvPr/>
        </p:nvSpPr>
        <p:spPr>
          <a:xfrm>
            <a:off x="5463193" y="3280929"/>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6" name="object 236"/>
          <p:cNvSpPr/>
          <p:nvPr/>
        </p:nvSpPr>
        <p:spPr>
          <a:xfrm>
            <a:off x="5463193" y="3284047"/>
            <a:ext cx="1778144" cy="0"/>
          </a:xfrm>
          <a:custGeom>
            <a:avLst/>
            <a:gdLst/>
            <a:ahLst/>
            <a:cxnLst/>
            <a:rect l="l" t="t" r="r" b="b"/>
            <a:pathLst>
              <a:path w="2607945">
                <a:moveTo>
                  <a:pt x="0" y="0"/>
                </a:moveTo>
                <a:lnTo>
                  <a:pt x="2607563" y="0"/>
                </a:lnTo>
              </a:path>
            </a:pathLst>
          </a:custGeom>
          <a:ln w="4572">
            <a:solidFill>
              <a:srgbClr val="FEFEFE"/>
            </a:solidFill>
          </a:ln>
        </p:spPr>
        <p:txBody>
          <a:bodyPr wrap="square" lIns="0" tIns="0" rIns="0" bIns="0" rtlCol="0"/>
          <a:lstStyle/>
          <a:p>
            <a:endParaRPr sz="1227"/>
          </a:p>
        </p:txBody>
      </p:sp>
      <p:sp>
        <p:nvSpPr>
          <p:cNvPr id="237" name="object 237"/>
          <p:cNvSpPr/>
          <p:nvPr/>
        </p:nvSpPr>
        <p:spPr>
          <a:xfrm>
            <a:off x="7324205" y="3483032"/>
            <a:ext cx="1242752" cy="3125585"/>
          </a:xfrm>
          <a:prstGeom prst="rect">
            <a:avLst/>
          </a:prstGeom>
          <a:blipFill>
            <a:blip r:embed="rId9" cstate="print"/>
            <a:stretch>
              <a:fillRect/>
            </a:stretch>
          </a:blipFill>
        </p:spPr>
        <p:txBody>
          <a:bodyPr wrap="square" lIns="0" tIns="0" rIns="0" bIns="0" rtlCol="0"/>
          <a:lstStyle/>
          <a:p>
            <a:endParaRPr sz="1227"/>
          </a:p>
        </p:txBody>
      </p:sp>
      <p:sp>
        <p:nvSpPr>
          <p:cNvPr id="238" name="object 238"/>
          <p:cNvSpPr/>
          <p:nvPr/>
        </p:nvSpPr>
        <p:spPr>
          <a:xfrm>
            <a:off x="5449685" y="4886849"/>
            <a:ext cx="1756064" cy="1352896"/>
          </a:xfrm>
          <a:prstGeom prst="rect">
            <a:avLst/>
          </a:prstGeom>
          <a:blipFill>
            <a:blip r:embed="rId10" cstate="print"/>
            <a:stretch>
              <a:fillRect/>
            </a:stretch>
          </a:blipFill>
        </p:spPr>
        <p:txBody>
          <a:bodyPr wrap="square" lIns="0" tIns="0" rIns="0" bIns="0" rtlCol="0"/>
          <a:lstStyle/>
          <a:p>
            <a:endParaRPr sz="1227"/>
          </a:p>
        </p:txBody>
      </p:sp>
      <p:sp>
        <p:nvSpPr>
          <p:cNvPr id="239" name="object 239"/>
          <p:cNvSpPr txBox="1"/>
          <p:nvPr/>
        </p:nvSpPr>
        <p:spPr>
          <a:xfrm>
            <a:off x="3640277" y="731176"/>
            <a:ext cx="1281545" cy="380932"/>
          </a:xfrm>
          <a:prstGeom prst="rect">
            <a:avLst/>
          </a:prstGeom>
        </p:spPr>
        <p:txBody>
          <a:bodyPr vert="horz" wrap="square" lIns="0" tIns="21648" rIns="0" bIns="0" rtlCol="0">
            <a:spAutoFit/>
          </a:bodyPr>
          <a:lstStyle/>
          <a:p>
            <a:pPr marL="8659" marR="3464">
              <a:lnSpc>
                <a:spcPts val="1405"/>
              </a:lnSpc>
              <a:spcBef>
                <a:spcPts val="170"/>
              </a:spcBef>
            </a:pPr>
            <a:r>
              <a:rPr sz="1227" spc="31" dirty="0">
                <a:solidFill>
                  <a:srgbClr val="FFFFFF"/>
                </a:solidFill>
                <a:latin typeface="Arial"/>
                <a:cs typeface="Arial"/>
              </a:rPr>
              <a:t>KLEINE</a:t>
            </a:r>
            <a:r>
              <a:rPr sz="1227" spc="-24" dirty="0">
                <a:solidFill>
                  <a:srgbClr val="FFFFFF"/>
                </a:solidFill>
                <a:latin typeface="Arial"/>
                <a:cs typeface="Arial"/>
              </a:rPr>
              <a:t> </a:t>
            </a:r>
            <a:r>
              <a:rPr sz="1227" spc="37" dirty="0">
                <a:solidFill>
                  <a:srgbClr val="FFFFFF"/>
                </a:solidFill>
                <a:latin typeface="Arial"/>
                <a:cs typeface="Arial"/>
              </a:rPr>
              <a:t>KLASSE  SCHULE</a:t>
            </a:r>
            <a:endParaRPr sz="1227">
              <a:latin typeface="Arial"/>
              <a:cs typeface="Arial"/>
            </a:endParaRPr>
          </a:p>
        </p:txBody>
      </p:sp>
      <p:sp>
        <p:nvSpPr>
          <p:cNvPr id="240" name="object 240"/>
          <p:cNvSpPr txBox="1"/>
          <p:nvPr/>
        </p:nvSpPr>
        <p:spPr>
          <a:xfrm>
            <a:off x="3640277" y="1843003"/>
            <a:ext cx="1752600" cy="1172920"/>
          </a:xfrm>
          <a:prstGeom prst="rect">
            <a:avLst/>
          </a:prstGeom>
        </p:spPr>
        <p:txBody>
          <a:bodyPr vert="horz" wrap="square" lIns="0" tIns="17750" rIns="0" bIns="0" rtlCol="0">
            <a:spAutoFit/>
          </a:bodyPr>
          <a:lstStyle/>
          <a:p>
            <a:pPr marL="154993" marR="146768" indent="-866" algn="ctr">
              <a:lnSpc>
                <a:spcPct val="95700"/>
              </a:lnSpc>
              <a:spcBef>
                <a:spcPts val="139"/>
              </a:spcBef>
            </a:pPr>
            <a:r>
              <a:rPr sz="1364" b="1" dirty="0">
                <a:solidFill>
                  <a:srgbClr val="FFFFFF"/>
                </a:solidFill>
                <a:latin typeface="Arial"/>
                <a:cs typeface="Arial"/>
              </a:rPr>
              <a:t>Dual </a:t>
            </a:r>
            <a:r>
              <a:rPr sz="1364" b="1" spc="-3" dirty="0">
                <a:solidFill>
                  <a:srgbClr val="FFFFFF"/>
                </a:solidFill>
                <a:latin typeface="Arial"/>
                <a:cs typeface="Arial"/>
              </a:rPr>
              <a:t>Partnership  International  Diploma</a:t>
            </a:r>
            <a:r>
              <a:rPr sz="1364" b="1" spc="-34" dirty="0">
                <a:solidFill>
                  <a:srgbClr val="FFFFFF"/>
                </a:solidFill>
                <a:latin typeface="Arial"/>
                <a:cs typeface="Arial"/>
              </a:rPr>
              <a:t> </a:t>
            </a:r>
            <a:r>
              <a:rPr sz="1364" b="1" spc="-3" dirty="0">
                <a:solidFill>
                  <a:srgbClr val="FFFFFF"/>
                </a:solidFill>
                <a:latin typeface="Arial"/>
                <a:cs typeface="Arial"/>
              </a:rPr>
              <a:t>Program</a:t>
            </a:r>
            <a:endParaRPr sz="1364">
              <a:latin typeface="Arial"/>
              <a:cs typeface="Arial"/>
            </a:endParaRPr>
          </a:p>
          <a:p>
            <a:pPr marL="8659" marR="3464" indent="29007">
              <a:lnSpc>
                <a:spcPct val="95900"/>
              </a:lnSpc>
              <a:spcBef>
                <a:spcPts val="3"/>
              </a:spcBef>
            </a:pPr>
            <a:r>
              <a:rPr sz="750" b="1" spc="-3" dirty="0">
                <a:solidFill>
                  <a:srgbClr val="FFFFFF"/>
                </a:solidFill>
                <a:latin typeface="Arial"/>
                <a:cs typeface="Arial"/>
              </a:rPr>
              <a:t>(IDP) </a:t>
            </a:r>
            <a:r>
              <a:rPr sz="750" dirty="0">
                <a:solidFill>
                  <a:srgbClr val="FFFFFF"/>
                </a:solidFill>
                <a:latin typeface="Arial"/>
                <a:cs typeface="Arial"/>
              </a:rPr>
              <a:t>– </a:t>
            </a:r>
            <a:r>
              <a:rPr sz="750" spc="-3" dirty="0">
                <a:solidFill>
                  <a:srgbClr val="FFFFFF"/>
                </a:solidFill>
                <a:latin typeface="Arial"/>
                <a:cs typeface="Arial"/>
              </a:rPr>
              <a:t>International students looking </a:t>
            </a:r>
            <a:r>
              <a:rPr sz="750" dirty="0">
                <a:solidFill>
                  <a:srgbClr val="FFFFFF"/>
                </a:solidFill>
                <a:latin typeface="Arial"/>
                <a:cs typeface="Arial"/>
              </a:rPr>
              <a:t>for  </a:t>
            </a:r>
            <a:r>
              <a:rPr sz="750" spc="-3" dirty="0">
                <a:solidFill>
                  <a:srgbClr val="FFFFFF"/>
                </a:solidFill>
                <a:latin typeface="Arial"/>
                <a:cs typeface="Arial"/>
              </a:rPr>
              <a:t>options for American education, </a:t>
            </a:r>
            <a:r>
              <a:rPr sz="750" spc="-7" dirty="0">
                <a:solidFill>
                  <a:srgbClr val="FFFFFF"/>
                </a:solidFill>
                <a:latin typeface="Arial"/>
                <a:cs typeface="Arial"/>
              </a:rPr>
              <a:t>while  </a:t>
            </a:r>
            <a:r>
              <a:rPr sz="750" spc="-3" dirty="0">
                <a:solidFill>
                  <a:srgbClr val="FFFFFF"/>
                </a:solidFill>
                <a:latin typeface="Arial"/>
                <a:cs typeface="Arial"/>
              </a:rPr>
              <a:t>remaining in their home</a:t>
            </a:r>
            <a:r>
              <a:rPr sz="750" spc="-7" dirty="0">
                <a:solidFill>
                  <a:srgbClr val="FFFFFF"/>
                </a:solidFill>
                <a:latin typeface="Arial"/>
                <a:cs typeface="Arial"/>
              </a:rPr>
              <a:t> </a:t>
            </a:r>
            <a:r>
              <a:rPr sz="750" spc="-3" dirty="0">
                <a:solidFill>
                  <a:srgbClr val="FFFFFF"/>
                </a:solidFill>
                <a:latin typeface="Arial"/>
                <a:cs typeface="Arial"/>
              </a:rPr>
              <a:t>country.</a:t>
            </a:r>
            <a:endParaRPr sz="750">
              <a:latin typeface="Arial"/>
              <a:cs typeface="Arial"/>
            </a:endParaRPr>
          </a:p>
          <a:p>
            <a:pPr marL="8659">
              <a:lnSpc>
                <a:spcPts val="832"/>
              </a:lnSpc>
            </a:pPr>
            <a:r>
              <a:rPr sz="750" spc="-3" dirty="0">
                <a:solidFill>
                  <a:srgbClr val="FFFFFF"/>
                </a:solidFill>
                <a:latin typeface="Arial"/>
                <a:cs typeface="Arial"/>
              </a:rPr>
              <a:t>Interactive Classes delivered live</a:t>
            </a:r>
            <a:r>
              <a:rPr sz="750" spc="3" dirty="0">
                <a:solidFill>
                  <a:srgbClr val="FFFFFF"/>
                </a:solidFill>
                <a:latin typeface="Arial"/>
                <a:cs typeface="Arial"/>
              </a:rPr>
              <a:t> </a:t>
            </a:r>
            <a:r>
              <a:rPr sz="750" spc="-3" dirty="0">
                <a:solidFill>
                  <a:srgbClr val="FFFFFF"/>
                </a:solidFill>
                <a:latin typeface="Arial"/>
                <a:cs typeface="Arial"/>
              </a:rPr>
              <a:t>in</a:t>
            </a:r>
            <a:endParaRPr sz="750">
              <a:latin typeface="Arial"/>
              <a:cs typeface="Arial"/>
            </a:endParaRPr>
          </a:p>
          <a:p>
            <a:pPr marL="8659">
              <a:lnSpc>
                <a:spcPts val="886"/>
              </a:lnSpc>
            </a:pPr>
            <a:r>
              <a:rPr sz="750" b="1" spc="-3" dirty="0">
                <a:latin typeface="Arial"/>
                <a:cs typeface="Arial"/>
              </a:rPr>
              <a:t>Students time</a:t>
            </a:r>
            <a:r>
              <a:rPr sz="750" b="1" spc="-14" dirty="0">
                <a:latin typeface="Arial"/>
                <a:cs typeface="Arial"/>
              </a:rPr>
              <a:t> </a:t>
            </a:r>
            <a:r>
              <a:rPr sz="750" b="1" spc="-3" dirty="0">
                <a:latin typeface="Arial"/>
                <a:cs typeface="Arial"/>
              </a:rPr>
              <a:t>zone</a:t>
            </a:r>
            <a:r>
              <a:rPr sz="750" spc="-3" dirty="0">
                <a:solidFill>
                  <a:srgbClr val="FFFFFF"/>
                </a:solidFill>
                <a:latin typeface="Arial"/>
                <a:cs typeface="Arial"/>
              </a:rPr>
              <a:t>.</a:t>
            </a:r>
            <a:endParaRPr sz="750">
              <a:latin typeface="Arial"/>
              <a:cs typeface="Arial"/>
            </a:endParaRPr>
          </a:p>
        </p:txBody>
      </p:sp>
      <p:sp>
        <p:nvSpPr>
          <p:cNvPr id="241" name="object 241"/>
          <p:cNvSpPr txBox="1"/>
          <p:nvPr/>
        </p:nvSpPr>
        <p:spPr>
          <a:xfrm>
            <a:off x="5746518" y="3260322"/>
            <a:ext cx="1050781" cy="414012"/>
          </a:xfrm>
          <a:prstGeom prst="rect">
            <a:avLst/>
          </a:prstGeom>
        </p:spPr>
        <p:txBody>
          <a:bodyPr vert="horz" wrap="square" lIns="0" tIns="29008" rIns="0" bIns="0" rtlCol="0">
            <a:spAutoFit/>
          </a:bodyPr>
          <a:lstStyle/>
          <a:p>
            <a:pPr marL="118626" marR="3464" indent="-110400">
              <a:lnSpc>
                <a:spcPts val="1507"/>
              </a:lnSpc>
              <a:spcBef>
                <a:spcPts val="228"/>
              </a:spcBef>
            </a:pPr>
            <a:r>
              <a:rPr sz="1364" spc="-133" dirty="0">
                <a:solidFill>
                  <a:srgbClr val="FFFFFF"/>
                </a:solidFill>
                <a:latin typeface="Verdana"/>
                <a:cs typeface="Verdana"/>
              </a:rPr>
              <a:t>INTERACTIVE  </a:t>
            </a:r>
            <a:r>
              <a:rPr sz="1364" dirty="0">
                <a:solidFill>
                  <a:srgbClr val="FFFFFF"/>
                </a:solidFill>
                <a:latin typeface="Verdana"/>
                <a:cs typeface="Verdana"/>
              </a:rPr>
              <a:t>TE</a:t>
            </a:r>
            <a:r>
              <a:rPr sz="1364" spc="-10" dirty="0">
                <a:solidFill>
                  <a:srgbClr val="FFFFFF"/>
                </a:solidFill>
                <a:latin typeface="Verdana"/>
                <a:cs typeface="Verdana"/>
              </a:rPr>
              <a:t>A</a:t>
            </a:r>
            <a:r>
              <a:rPr sz="1364" dirty="0">
                <a:solidFill>
                  <a:srgbClr val="FFFFFF"/>
                </a:solidFill>
                <a:latin typeface="Verdana"/>
                <a:cs typeface="Verdana"/>
              </a:rPr>
              <a:t>C</a:t>
            </a:r>
            <a:r>
              <a:rPr sz="1364" spc="3" dirty="0">
                <a:solidFill>
                  <a:srgbClr val="FFFFFF"/>
                </a:solidFill>
                <a:latin typeface="Verdana"/>
                <a:cs typeface="Verdana"/>
              </a:rPr>
              <a:t>H</a:t>
            </a:r>
            <a:r>
              <a:rPr sz="1364" spc="-3" dirty="0">
                <a:solidFill>
                  <a:srgbClr val="FFFFFF"/>
                </a:solidFill>
                <a:latin typeface="Verdana"/>
                <a:cs typeface="Verdana"/>
              </a:rPr>
              <a:t>I</a:t>
            </a:r>
            <a:r>
              <a:rPr sz="1364" spc="-10" dirty="0">
                <a:solidFill>
                  <a:srgbClr val="FFFFFF"/>
                </a:solidFill>
                <a:latin typeface="Verdana"/>
                <a:cs typeface="Verdana"/>
              </a:rPr>
              <a:t>N</a:t>
            </a:r>
            <a:r>
              <a:rPr sz="1364" dirty="0">
                <a:solidFill>
                  <a:srgbClr val="FFFFFF"/>
                </a:solidFill>
                <a:latin typeface="Verdana"/>
                <a:cs typeface="Verdana"/>
              </a:rPr>
              <a:t>G</a:t>
            </a:r>
            <a:endParaRPr sz="1364">
              <a:latin typeface="Verdana"/>
              <a:cs typeface="Verdana"/>
            </a:endParaRPr>
          </a:p>
        </p:txBody>
      </p:sp>
      <p:sp>
        <p:nvSpPr>
          <p:cNvPr id="242" name="object 242"/>
          <p:cNvSpPr txBox="1"/>
          <p:nvPr/>
        </p:nvSpPr>
        <p:spPr>
          <a:xfrm>
            <a:off x="5501293" y="3759085"/>
            <a:ext cx="1610158" cy="747903"/>
          </a:xfrm>
          <a:prstGeom prst="rect">
            <a:avLst/>
          </a:prstGeom>
        </p:spPr>
        <p:txBody>
          <a:bodyPr vert="horz" wrap="square" lIns="0" tIns="6927" rIns="0" bIns="0" rtlCol="0">
            <a:spAutoFit/>
          </a:bodyPr>
          <a:lstStyle/>
          <a:p>
            <a:pPr marL="8659" marR="3464" indent="107803" algn="r">
              <a:lnSpc>
                <a:spcPct val="101200"/>
              </a:lnSpc>
              <a:spcBef>
                <a:spcPts val="55"/>
              </a:spcBef>
            </a:pPr>
            <a:r>
              <a:rPr sz="682" spc="-7" dirty="0">
                <a:solidFill>
                  <a:srgbClr val="FFFFFF"/>
                </a:solidFill>
                <a:latin typeface="Palatino Linotype"/>
                <a:cs typeface="Palatino Linotype"/>
              </a:rPr>
              <a:t>Our </a:t>
            </a:r>
            <a:r>
              <a:rPr sz="682" spc="-3" dirty="0">
                <a:solidFill>
                  <a:srgbClr val="FFFFFF"/>
                </a:solidFill>
                <a:latin typeface="Palatino Linotype"/>
                <a:cs typeface="Palatino Linotype"/>
              </a:rPr>
              <a:t>courses give the</a:t>
            </a:r>
            <a:r>
              <a:rPr sz="682" spc="-55" dirty="0">
                <a:solidFill>
                  <a:srgbClr val="FFFFFF"/>
                </a:solidFill>
                <a:latin typeface="Palatino Linotype"/>
                <a:cs typeface="Palatino Linotype"/>
              </a:rPr>
              <a:t> </a:t>
            </a:r>
            <a:r>
              <a:rPr sz="682" spc="-3" dirty="0">
                <a:solidFill>
                  <a:srgbClr val="FFFFFF"/>
                </a:solidFill>
                <a:latin typeface="Palatino Linotype"/>
                <a:cs typeface="Palatino Linotype"/>
              </a:rPr>
              <a:t>closest</a:t>
            </a:r>
            <a:r>
              <a:rPr sz="682" spc="-10" dirty="0">
                <a:solidFill>
                  <a:srgbClr val="FFFFFF"/>
                </a:solidFill>
                <a:latin typeface="Palatino Linotype"/>
                <a:cs typeface="Palatino Linotype"/>
              </a:rPr>
              <a:t> </a:t>
            </a:r>
            <a:r>
              <a:rPr sz="682" spc="-3" dirty="0">
                <a:solidFill>
                  <a:srgbClr val="FFFFFF"/>
                </a:solidFill>
                <a:latin typeface="Palatino Linotype"/>
                <a:cs typeface="Palatino Linotype"/>
              </a:rPr>
              <a:t>interactive  experience online keeping the</a:t>
            </a:r>
            <a:r>
              <a:rPr sz="682" spc="-72" dirty="0">
                <a:solidFill>
                  <a:srgbClr val="FFFFFF"/>
                </a:solidFill>
                <a:latin typeface="Palatino Linotype"/>
                <a:cs typeface="Palatino Linotype"/>
              </a:rPr>
              <a:t> </a:t>
            </a:r>
            <a:r>
              <a:rPr sz="682" spc="-3" dirty="0">
                <a:solidFill>
                  <a:srgbClr val="FFFFFF"/>
                </a:solidFill>
                <a:latin typeface="Palatino Linotype"/>
                <a:cs typeface="Palatino Linotype"/>
              </a:rPr>
              <a:t>quality</a:t>
            </a:r>
            <a:r>
              <a:rPr sz="682" spc="-20" dirty="0">
                <a:solidFill>
                  <a:srgbClr val="FFFFFF"/>
                </a:solidFill>
                <a:latin typeface="Palatino Linotype"/>
                <a:cs typeface="Palatino Linotype"/>
              </a:rPr>
              <a:t> </a:t>
            </a:r>
            <a:r>
              <a:rPr sz="682" spc="-3" dirty="0">
                <a:solidFill>
                  <a:srgbClr val="FFFFFF"/>
                </a:solidFill>
                <a:latin typeface="Palatino Linotype"/>
                <a:cs typeface="Palatino Linotype"/>
              </a:rPr>
              <a:t>and  expectations of </a:t>
            </a:r>
            <a:r>
              <a:rPr sz="682" spc="-7" dirty="0">
                <a:solidFill>
                  <a:srgbClr val="FFFFFF"/>
                </a:solidFill>
                <a:latin typeface="Palatino Linotype"/>
                <a:cs typeface="Palatino Linotype"/>
              </a:rPr>
              <a:t>our </a:t>
            </a:r>
            <a:r>
              <a:rPr sz="682" spc="-3" dirty="0">
                <a:solidFill>
                  <a:srgbClr val="FFFFFF"/>
                </a:solidFill>
                <a:latin typeface="Palatino Linotype"/>
                <a:cs typeface="Palatino Linotype"/>
              </a:rPr>
              <a:t>students</a:t>
            </a:r>
            <a:r>
              <a:rPr sz="682" spc="-44" dirty="0">
                <a:solidFill>
                  <a:srgbClr val="FFFFFF"/>
                </a:solidFill>
                <a:latin typeface="Palatino Linotype"/>
                <a:cs typeface="Palatino Linotype"/>
              </a:rPr>
              <a:t> </a:t>
            </a:r>
            <a:r>
              <a:rPr sz="682" spc="-3" dirty="0">
                <a:solidFill>
                  <a:srgbClr val="FFFFFF"/>
                </a:solidFill>
                <a:latin typeface="Palatino Linotype"/>
                <a:cs typeface="Palatino Linotype"/>
              </a:rPr>
              <a:t>high</a:t>
            </a:r>
            <a:r>
              <a:rPr sz="682" spc="-20" dirty="0">
                <a:solidFill>
                  <a:srgbClr val="FFFFFF"/>
                </a:solidFill>
                <a:latin typeface="Palatino Linotype"/>
                <a:cs typeface="Palatino Linotype"/>
              </a:rPr>
              <a:t> </a:t>
            </a:r>
            <a:r>
              <a:rPr sz="682" spc="-3" dirty="0">
                <a:solidFill>
                  <a:srgbClr val="FFFFFF"/>
                </a:solidFill>
                <a:latin typeface="Palatino Linotype"/>
                <a:cs typeface="Palatino Linotype"/>
              </a:rPr>
              <a:t>for  success. 1 Credit course will</a:t>
            </a:r>
            <a:r>
              <a:rPr sz="682" spc="-51" dirty="0">
                <a:solidFill>
                  <a:srgbClr val="FFFFFF"/>
                </a:solidFill>
                <a:latin typeface="Palatino Linotype"/>
                <a:cs typeface="Palatino Linotype"/>
              </a:rPr>
              <a:t> </a:t>
            </a:r>
            <a:r>
              <a:rPr sz="682" spc="-3" dirty="0">
                <a:solidFill>
                  <a:srgbClr val="FFFFFF"/>
                </a:solidFill>
                <a:latin typeface="Palatino Linotype"/>
                <a:cs typeface="Palatino Linotype"/>
              </a:rPr>
              <a:t>be</a:t>
            </a:r>
            <a:r>
              <a:rPr sz="682" spc="-14" dirty="0">
                <a:solidFill>
                  <a:srgbClr val="FFFFFF"/>
                </a:solidFill>
                <a:latin typeface="Palatino Linotype"/>
                <a:cs typeface="Palatino Linotype"/>
              </a:rPr>
              <a:t> </a:t>
            </a:r>
            <a:r>
              <a:rPr sz="682" spc="-7" dirty="0">
                <a:solidFill>
                  <a:srgbClr val="FFFFFF"/>
                </a:solidFill>
                <a:latin typeface="Palatino Linotype"/>
                <a:cs typeface="Palatino Linotype"/>
              </a:rPr>
              <a:t>the </a:t>
            </a:r>
            <a:r>
              <a:rPr sz="682" spc="-3" dirty="0">
                <a:solidFill>
                  <a:srgbClr val="FFFFFF"/>
                </a:solidFill>
                <a:latin typeface="Palatino Linotype"/>
                <a:cs typeface="Palatino Linotype"/>
              </a:rPr>
              <a:t> required </a:t>
            </a:r>
            <a:r>
              <a:rPr sz="682" dirty="0">
                <a:solidFill>
                  <a:srgbClr val="FFFFFF"/>
                </a:solidFill>
                <a:latin typeface="Palatino Linotype"/>
                <a:cs typeface="Palatino Linotype"/>
              </a:rPr>
              <a:t>120 </a:t>
            </a:r>
            <a:r>
              <a:rPr sz="682" spc="-7" dirty="0">
                <a:solidFill>
                  <a:srgbClr val="FFFFFF"/>
                </a:solidFill>
                <a:latin typeface="Palatino Linotype"/>
                <a:cs typeface="Palatino Linotype"/>
              </a:rPr>
              <a:t>hours, </a:t>
            </a:r>
            <a:r>
              <a:rPr sz="682" dirty="0">
                <a:solidFill>
                  <a:srgbClr val="FFFFFF"/>
                </a:solidFill>
                <a:latin typeface="Palatino Linotype"/>
                <a:cs typeface="Palatino Linotype"/>
              </a:rPr>
              <a:t>60 </a:t>
            </a:r>
            <a:r>
              <a:rPr sz="682" spc="-3" dirty="0">
                <a:solidFill>
                  <a:srgbClr val="FFFFFF"/>
                </a:solidFill>
                <a:latin typeface="Palatino Linotype"/>
                <a:cs typeface="Palatino Linotype"/>
              </a:rPr>
              <a:t>of </a:t>
            </a:r>
            <a:r>
              <a:rPr sz="682" spc="-7" dirty="0">
                <a:solidFill>
                  <a:srgbClr val="FFFFFF"/>
                </a:solidFill>
                <a:latin typeface="Palatino Linotype"/>
                <a:cs typeface="Palatino Linotype"/>
              </a:rPr>
              <a:t>which</a:t>
            </a:r>
            <a:r>
              <a:rPr sz="682" spc="-51" dirty="0">
                <a:solidFill>
                  <a:srgbClr val="FFFFFF"/>
                </a:solidFill>
                <a:latin typeface="Palatino Linotype"/>
                <a:cs typeface="Palatino Linotype"/>
              </a:rPr>
              <a:t> </a:t>
            </a:r>
            <a:r>
              <a:rPr sz="682" spc="-3" dirty="0">
                <a:solidFill>
                  <a:srgbClr val="FFFFFF"/>
                </a:solidFill>
                <a:latin typeface="Palatino Linotype"/>
                <a:cs typeface="Palatino Linotype"/>
              </a:rPr>
              <a:t>are</a:t>
            </a:r>
            <a:r>
              <a:rPr sz="682" spc="-7" dirty="0">
                <a:solidFill>
                  <a:srgbClr val="FFFFFF"/>
                </a:solidFill>
                <a:latin typeface="Palatino Linotype"/>
                <a:cs typeface="Palatino Linotype"/>
              </a:rPr>
              <a:t> </a:t>
            </a:r>
            <a:r>
              <a:rPr sz="682" spc="-3" dirty="0">
                <a:solidFill>
                  <a:srgbClr val="FFFFFF"/>
                </a:solidFill>
                <a:latin typeface="Palatino Linotype"/>
                <a:cs typeface="Palatino Linotype"/>
              </a:rPr>
              <a:t>live  interaction with instructors and </a:t>
            </a:r>
            <a:r>
              <a:rPr sz="682" dirty="0">
                <a:solidFill>
                  <a:srgbClr val="FFFFFF"/>
                </a:solidFill>
                <a:latin typeface="Palatino Linotype"/>
                <a:cs typeface="Palatino Linotype"/>
              </a:rPr>
              <a:t>60</a:t>
            </a:r>
            <a:r>
              <a:rPr sz="682" spc="-65" dirty="0">
                <a:solidFill>
                  <a:srgbClr val="FFFFFF"/>
                </a:solidFill>
                <a:latin typeface="Palatino Linotype"/>
                <a:cs typeface="Palatino Linotype"/>
              </a:rPr>
              <a:t> </a:t>
            </a:r>
            <a:r>
              <a:rPr sz="682" spc="-3" dirty="0">
                <a:solidFill>
                  <a:srgbClr val="FFFFFF"/>
                </a:solidFill>
                <a:latin typeface="Palatino Linotype"/>
                <a:cs typeface="Palatino Linotype"/>
              </a:rPr>
              <a:t>are</a:t>
            </a:r>
            <a:endParaRPr sz="682">
              <a:latin typeface="Palatino Linotype"/>
              <a:cs typeface="Palatino Linotype"/>
            </a:endParaRPr>
          </a:p>
          <a:p>
            <a:pPr marR="5195" algn="r">
              <a:spcBef>
                <a:spcPts val="41"/>
              </a:spcBef>
            </a:pPr>
            <a:r>
              <a:rPr sz="682" spc="-3" dirty="0">
                <a:solidFill>
                  <a:srgbClr val="FFFFFF"/>
                </a:solidFill>
                <a:latin typeface="Palatino Linotype"/>
                <a:cs typeface="Palatino Linotype"/>
              </a:rPr>
              <a:t>flipped classroom</a:t>
            </a:r>
            <a:r>
              <a:rPr sz="682" spc="-82" dirty="0">
                <a:solidFill>
                  <a:srgbClr val="FFFFFF"/>
                </a:solidFill>
                <a:latin typeface="Palatino Linotype"/>
                <a:cs typeface="Palatino Linotype"/>
              </a:rPr>
              <a:t> </a:t>
            </a:r>
            <a:r>
              <a:rPr sz="682" spc="-3" dirty="0">
                <a:solidFill>
                  <a:srgbClr val="FFFFFF"/>
                </a:solidFill>
                <a:latin typeface="Palatino Linotype"/>
                <a:cs typeface="Palatino Linotype"/>
              </a:rPr>
              <a:t>videos.</a:t>
            </a:r>
            <a:endParaRPr sz="682">
              <a:latin typeface="Palatino Linotype"/>
              <a:cs typeface="Palatino Linotype"/>
            </a:endParaRPr>
          </a:p>
        </p:txBody>
      </p:sp>
      <p:sp>
        <p:nvSpPr>
          <p:cNvPr id="243" name="object 243"/>
          <p:cNvSpPr txBox="1"/>
          <p:nvPr/>
        </p:nvSpPr>
        <p:spPr>
          <a:xfrm>
            <a:off x="7348795" y="1253838"/>
            <a:ext cx="1193656" cy="1398611"/>
          </a:xfrm>
          <a:prstGeom prst="rect">
            <a:avLst/>
          </a:prstGeom>
        </p:spPr>
        <p:txBody>
          <a:bodyPr vert="horz" wrap="square" lIns="0" tIns="8659" rIns="0" bIns="0" rtlCol="0">
            <a:spAutoFit/>
          </a:bodyPr>
          <a:lstStyle/>
          <a:p>
            <a:pPr marL="112132">
              <a:spcBef>
                <a:spcPts val="68"/>
              </a:spcBef>
            </a:pPr>
            <a:r>
              <a:rPr sz="1364" spc="-3" dirty="0">
                <a:solidFill>
                  <a:srgbClr val="FFFFFF"/>
                </a:solidFill>
                <a:latin typeface="Verdana"/>
                <a:cs typeface="Verdana"/>
              </a:rPr>
              <a:t>WELCOME</a:t>
            </a:r>
            <a:endParaRPr sz="1364">
              <a:latin typeface="Verdana"/>
              <a:cs typeface="Verdana"/>
            </a:endParaRPr>
          </a:p>
          <a:p>
            <a:pPr marL="8659" marR="3464" indent="-1299" algn="ctr">
              <a:lnSpc>
                <a:spcPct val="112400"/>
              </a:lnSpc>
              <a:spcBef>
                <a:spcPts val="1016"/>
              </a:spcBef>
            </a:pPr>
            <a:r>
              <a:rPr sz="682" spc="-3" dirty="0">
                <a:solidFill>
                  <a:srgbClr val="FFFFFF"/>
                </a:solidFill>
                <a:latin typeface="Palatino Linotype"/>
                <a:cs typeface="Palatino Linotype"/>
              </a:rPr>
              <a:t>To </a:t>
            </a:r>
            <a:r>
              <a:rPr sz="682" spc="-7" dirty="0">
                <a:solidFill>
                  <a:srgbClr val="FFFFFF"/>
                </a:solidFill>
                <a:latin typeface="Palatino Linotype"/>
                <a:cs typeface="Palatino Linotype"/>
              </a:rPr>
              <a:t>our </a:t>
            </a:r>
            <a:r>
              <a:rPr sz="682" spc="-3" dirty="0">
                <a:solidFill>
                  <a:srgbClr val="FFFFFF"/>
                </a:solidFill>
                <a:latin typeface="Palatino Linotype"/>
                <a:cs typeface="Palatino Linotype"/>
              </a:rPr>
              <a:t>Interactive Online  Program, where you earn</a:t>
            </a:r>
            <a:r>
              <a:rPr sz="682" spc="-72" dirty="0">
                <a:solidFill>
                  <a:srgbClr val="FFFFFF"/>
                </a:solidFill>
                <a:latin typeface="Palatino Linotype"/>
                <a:cs typeface="Palatino Linotype"/>
              </a:rPr>
              <a:t> </a:t>
            </a:r>
            <a:r>
              <a:rPr sz="682" spc="-3" dirty="0">
                <a:solidFill>
                  <a:srgbClr val="FFFFFF"/>
                </a:solidFill>
                <a:latin typeface="Palatino Linotype"/>
                <a:cs typeface="Palatino Linotype"/>
              </a:rPr>
              <a:t>your  high school diploma from a  regionally accredited school,  so you can be confident that  </a:t>
            </a:r>
            <a:r>
              <a:rPr sz="682" spc="-7" dirty="0">
                <a:solidFill>
                  <a:srgbClr val="FFFFFF"/>
                </a:solidFill>
                <a:latin typeface="Palatino Linotype"/>
                <a:cs typeface="Palatino Linotype"/>
              </a:rPr>
              <a:t>your </a:t>
            </a:r>
            <a:r>
              <a:rPr sz="682" spc="-3" dirty="0">
                <a:solidFill>
                  <a:srgbClr val="FFFFFF"/>
                </a:solidFill>
                <a:latin typeface="Palatino Linotype"/>
                <a:cs typeface="Palatino Linotype"/>
              </a:rPr>
              <a:t>diploma will be  respected and accepted </a:t>
            </a:r>
            <a:r>
              <a:rPr sz="682" dirty="0">
                <a:solidFill>
                  <a:srgbClr val="FFFFFF"/>
                </a:solidFill>
                <a:latin typeface="Palatino Linotype"/>
                <a:cs typeface="Palatino Linotype"/>
              </a:rPr>
              <a:t>at </a:t>
            </a:r>
            <a:r>
              <a:rPr sz="682" spc="-7" dirty="0">
                <a:solidFill>
                  <a:srgbClr val="FFFFFF"/>
                </a:solidFill>
                <a:latin typeface="Palatino Linotype"/>
                <a:cs typeface="Palatino Linotype"/>
              </a:rPr>
              <a:t>any  </a:t>
            </a:r>
            <a:r>
              <a:rPr sz="682" spc="-3" dirty="0">
                <a:solidFill>
                  <a:srgbClr val="FFFFFF"/>
                </a:solidFill>
                <a:latin typeface="Palatino Linotype"/>
                <a:cs typeface="Palatino Linotype"/>
              </a:rPr>
              <a:t>major College or University in  </a:t>
            </a:r>
            <a:r>
              <a:rPr sz="682" spc="-7" dirty="0">
                <a:solidFill>
                  <a:srgbClr val="FFFFFF"/>
                </a:solidFill>
                <a:latin typeface="Palatino Linotype"/>
                <a:cs typeface="Palatino Linotype"/>
              </a:rPr>
              <a:t>the </a:t>
            </a:r>
            <a:r>
              <a:rPr sz="682" spc="-3" dirty="0">
                <a:solidFill>
                  <a:srgbClr val="FFFFFF"/>
                </a:solidFill>
                <a:latin typeface="Palatino Linotype"/>
                <a:cs typeface="Palatino Linotype"/>
              </a:rPr>
              <a:t>United</a:t>
            </a:r>
            <a:r>
              <a:rPr sz="682" spc="3" dirty="0">
                <a:solidFill>
                  <a:srgbClr val="FFFFFF"/>
                </a:solidFill>
                <a:latin typeface="Palatino Linotype"/>
                <a:cs typeface="Palatino Linotype"/>
              </a:rPr>
              <a:t> </a:t>
            </a:r>
            <a:r>
              <a:rPr sz="682" spc="-3" dirty="0">
                <a:solidFill>
                  <a:srgbClr val="FFFFFF"/>
                </a:solidFill>
                <a:latin typeface="Palatino Linotype"/>
                <a:cs typeface="Palatino Linotype"/>
              </a:rPr>
              <a:t>States.</a:t>
            </a:r>
            <a:endParaRPr sz="682">
              <a:latin typeface="Palatino Linotype"/>
              <a:cs typeface="Palatino Linotype"/>
            </a:endParaRPr>
          </a:p>
        </p:txBody>
      </p:sp>
      <p:sp>
        <p:nvSpPr>
          <p:cNvPr id="244" name="object 244"/>
          <p:cNvSpPr txBox="1"/>
          <p:nvPr/>
        </p:nvSpPr>
        <p:spPr>
          <a:xfrm>
            <a:off x="7347756" y="2759065"/>
            <a:ext cx="1195388" cy="357826"/>
          </a:xfrm>
          <a:prstGeom prst="rect">
            <a:avLst/>
          </a:prstGeom>
        </p:spPr>
        <p:txBody>
          <a:bodyPr vert="horz" wrap="square" lIns="0" tIns="8226" rIns="0" bIns="0" rtlCol="0">
            <a:spAutoFit/>
          </a:bodyPr>
          <a:lstStyle/>
          <a:p>
            <a:pPr marL="8226" marR="3464" indent="1299" algn="ctr">
              <a:lnSpc>
                <a:spcPct val="112500"/>
              </a:lnSpc>
              <a:spcBef>
                <a:spcPts val="65"/>
              </a:spcBef>
            </a:pPr>
            <a:r>
              <a:rPr sz="682" spc="-3" dirty="0">
                <a:solidFill>
                  <a:srgbClr val="FFFFFF"/>
                </a:solidFill>
                <a:latin typeface="Palatino Linotype"/>
                <a:cs typeface="Palatino Linotype"/>
              </a:rPr>
              <a:t>Significant cost savings over  American tuition levels.</a:t>
            </a:r>
            <a:r>
              <a:rPr sz="682" spc="-24" dirty="0">
                <a:solidFill>
                  <a:srgbClr val="FFFFFF"/>
                </a:solidFill>
                <a:latin typeface="Palatino Linotype"/>
                <a:cs typeface="Palatino Linotype"/>
              </a:rPr>
              <a:t> </a:t>
            </a:r>
            <a:r>
              <a:rPr sz="682" dirty="0">
                <a:solidFill>
                  <a:srgbClr val="FFFFFF"/>
                </a:solidFill>
                <a:latin typeface="Palatino Linotype"/>
                <a:cs typeface="Palatino Linotype"/>
              </a:rPr>
              <a:t>$3,000  </a:t>
            </a:r>
            <a:r>
              <a:rPr sz="682" spc="-3" dirty="0">
                <a:solidFill>
                  <a:srgbClr val="FFFFFF"/>
                </a:solidFill>
                <a:latin typeface="Palatino Linotype"/>
                <a:cs typeface="Palatino Linotype"/>
              </a:rPr>
              <a:t>Yearly.</a:t>
            </a:r>
            <a:endParaRPr sz="682">
              <a:latin typeface="Palatino Linotype"/>
              <a:cs typeface="Palatino Linotype"/>
            </a:endParaRPr>
          </a:p>
        </p:txBody>
      </p:sp>
      <p:sp>
        <p:nvSpPr>
          <p:cNvPr id="245" name="object 245"/>
          <p:cNvSpPr txBox="1"/>
          <p:nvPr/>
        </p:nvSpPr>
        <p:spPr>
          <a:xfrm>
            <a:off x="3593518" y="5766608"/>
            <a:ext cx="59315" cy="113271"/>
          </a:xfrm>
          <a:prstGeom prst="rect">
            <a:avLst/>
          </a:prstGeom>
        </p:spPr>
        <p:txBody>
          <a:bodyPr vert="horz" wrap="square" lIns="0" tIns="8226" rIns="0" bIns="0" rtlCol="0">
            <a:spAutoFit/>
          </a:bodyPr>
          <a:lstStyle/>
          <a:p>
            <a:pPr marL="8659">
              <a:spcBef>
                <a:spcPts val="65"/>
              </a:spcBef>
            </a:pPr>
            <a:r>
              <a:rPr sz="682" spc="-10" dirty="0">
                <a:solidFill>
                  <a:srgbClr val="FFFFFF"/>
                </a:solidFill>
                <a:latin typeface="Palatino Linotype"/>
                <a:cs typeface="Palatino Linotype"/>
              </a:rPr>
              <a:t>&gt;</a:t>
            </a:r>
            <a:endParaRPr sz="682">
              <a:latin typeface="Palatino Linotype"/>
              <a:cs typeface="Palatino Linotype"/>
            </a:endParaRPr>
          </a:p>
        </p:txBody>
      </p:sp>
      <p:sp>
        <p:nvSpPr>
          <p:cNvPr id="246" name="object 246"/>
          <p:cNvSpPr txBox="1"/>
          <p:nvPr/>
        </p:nvSpPr>
        <p:spPr>
          <a:xfrm>
            <a:off x="3695349" y="4946767"/>
            <a:ext cx="1614055" cy="1251153"/>
          </a:xfrm>
          <a:prstGeom prst="rect">
            <a:avLst/>
          </a:prstGeom>
        </p:spPr>
        <p:txBody>
          <a:bodyPr vert="horz" wrap="square" lIns="0" tIns="29441" rIns="0" bIns="0" rtlCol="0">
            <a:spAutoFit/>
          </a:bodyPr>
          <a:lstStyle/>
          <a:p>
            <a:pPr marL="8226" marR="3464" algn="ctr">
              <a:lnSpc>
                <a:spcPts val="1500"/>
              </a:lnSpc>
              <a:spcBef>
                <a:spcPts val="232"/>
              </a:spcBef>
            </a:pPr>
            <a:r>
              <a:rPr sz="1364" spc="-31" dirty="0">
                <a:solidFill>
                  <a:srgbClr val="FFFFFF"/>
                </a:solidFill>
                <a:latin typeface="Verdana"/>
                <a:cs typeface="Verdana"/>
              </a:rPr>
              <a:t>100</a:t>
            </a:r>
            <a:r>
              <a:rPr sz="1364" spc="-256" dirty="0">
                <a:solidFill>
                  <a:srgbClr val="FFFFFF"/>
                </a:solidFill>
                <a:latin typeface="Verdana"/>
                <a:cs typeface="Verdana"/>
              </a:rPr>
              <a:t> </a:t>
            </a:r>
            <a:r>
              <a:rPr sz="1364" spc="-153" dirty="0">
                <a:solidFill>
                  <a:srgbClr val="FFFFFF"/>
                </a:solidFill>
                <a:latin typeface="Verdana"/>
                <a:cs typeface="Verdana"/>
              </a:rPr>
              <a:t>% </a:t>
            </a:r>
            <a:r>
              <a:rPr sz="1364" spc="7" dirty="0">
                <a:solidFill>
                  <a:srgbClr val="FFFFFF"/>
                </a:solidFill>
                <a:latin typeface="Verdana"/>
                <a:cs typeface="Verdana"/>
              </a:rPr>
              <a:t>AUTHENTIC  </a:t>
            </a:r>
            <a:r>
              <a:rPr sz="1364" spc="31" dirty="0">
                <a:solidFill>
                  <a:srgbClr val="FFFFFF"/>
                </a:solidFill>
                <a:latin typeface="Verdana"/>
                <a:cs typeface="Verdana"/>
              </a:rPr>
              <a:t>US</a:t>
            </a:r>
            <a:r>
              <a:rPr sz="1364" spc="-201" dirty="0">
                <a:solidFill>
                  <a:srgbClr val="FFFFFF"/>
                </a:solidFill>
                <a:latin typeface="Verdana"/>
                <a:cs typeface="Verdana"/>
              </a:rPr>
              <a:t> </a:t>
            </a:r>
            <a:r>
              <a:rPr sz="1364" spc="102" dirty="0">
                <a:solidFill>
                  <a:srgbClr val="FFFFFF"/>
                </a:solidFill>
                <a:latin typeface="Verdana"/>
                <a:cs typeface="Verdana"/>
              </a:rPr>
              <a:t>EDUCATION</a:t>
            </a:r>
            <a:endParaRPr sz="1364">
              <a:latin typeface="Verdana"/>
              <a:cs typeface="Verdana"/>
            </a:endParaRPr>
          </a:p>
          <a:p>
            <a:pPr marL="126852">
              <a:lnSpc>
                <a:spcPts val="801"/>
              </a:lnSpc>
            </a:pPr>
            <a:r>
              <a:rPr sz="750" spc="-167" dirty="0">
                <a:solidFill>
                  <a:srgbClr val="FFFFFF"/>
                </a:solidFill>
                <a:latin typeface="Verdana"/>
                <a:cs typeface="Verdana"/>
              </a:rPr>
              <a:t>&gt;</a:t>
            </a:r>
            <a:r>
              <a:rPr sz="750" spc="-126" dirty="0">
                <a:solidFill>
                  <a:srgbClr val="FFFFFF"/>
                </a:solidFill>
                <a:latin typeface="Verdana"/>
                <a:cs typeface="Verdana"/>
              </a:rPr>
              <a:t> </a:t>
            </a:r>
            <a:r>
              <a:rPr sz="682" spc="7" dirty="0">
                <a:solidFill>
                  <a:srgbClr val="FFFFFF"/>
                </a:solidFill>
                <a:latin typeface="Palatino Linotype"/>
                <a:cs typeface="Palatino Linotype"/>
              </a:rPr>
              <a:t>F</a:t>
            </a:r>
            <a:r>
              <a:rPr sz="682" spc="-44" dirty="0">
                <a:solidFill>
                  <a:srgbClr val="FFFFFF"/>
                </a:solidFill>
                <a:latin typeface="Palatino Linotype"/>
                <a:cs typeface="Palatino Linotype"/>
              </a:rPr>
              <a:t> </a:t>
            </a:r>
            <a:r>
              <a:rPr sz="682" spc="10" dirty="0">
                <a:solidFill>
                  <a:srgbClr val="FFFFFF"/>
                </a:solidFill>
                <a:latin typeface="Palatino Linotype"/>
                <a:cs typeface="Palatino Linotype"/>
              </a:rPr>
              <a:t>U</a:t>
            </a:r>
            <a:r>
              <a:rPr sz="682" spc="-27" dirty="0">
                <a:solidFill>
                  <a:srgbClr val="FFFFFF"/>
                </a:solidFill>
                <a:latin typeface="Palatino Linotype"/>
                <a:cs typeface="Palatino Linotype"/>
              </a:rPr>
              <a:t> </a:t>
            </a:r>
            <a:r>
              <a:rPr sz="682" spc="7" dirty="0">
                <a:solidFill>
                  <a:srgbClr val="FFFFFF"/>
                </a:solidFill>
                <a:latin typeface="Palatino Linotype"/>
                <a:cs typeface="Palatino Linotype"/>
              </a:rPr>
              <a:t>L</a:t>
            </a:r>
            <a:r>
              <a:rPr sz="682" spc="-37" dirty="0">
                <a:solidFill>
                  <a:srgbClr val="FFFFFF"/>
                </a:solidFill>
                <a:latin typeface="Palatino Linotype"/>
                <a:cs typeface="Palatino Linotype"/>
              </a:rPr>
              <a:t> </a:t>
            </a:r>
            <a:r>
              <a:rPr sz="682" spc="7" dirty="0">
                <a:solidFill>
                  <a:srgbClr val="FFFFFF"/>
                </a:solidFill>
                <a:latin typeface="Palatino Linotype"/>
                <a:cs typeface="Palatino Linotype"/>
              </a:rPr>
              <a:t>L</a:t>
            </a:r>
            <a:r>
              <a:rPr sz="682" spc="-34" dirty="0">
                <a:solidFill>
                  <a:srgbClr val="FFFFFF"/>
                </a:solidFill>
                <a:latin typeface="Palatino Linotype"/>
                <a:cs typeface="Palatino Linotype"/>
              </a:rPr>
              <a:t> </a:t>
            </a:r>
            <a:r>
              <a:rPr sz="682" spc="10" dirty="0">
                <a:solidFill>
                  <a:srgbClr val="FFFFFF"/>
                </a:solidFill>
                <a:latin typeface="Palatino Linotype"/>
                <a:cs typeface="Palatino Linotype"/>
              </a:rPr>
              <a:t>Y</a:t>
            </a:r>
            <a:r>
              <a:rPr sz="682" spc="58" dirty="0">
                <a:solidFill>
                  <a:srgbClr val="FFFFFF"/>
                </a:solidFill>
                <a:latin typeface="Palatino Linotype"/>
                <a:cs typeface="Palatino Linotype"/>
              </a:rPr>
              <a:t> </a:t>
            </a:r>
            <a:r>
              <a:rPr sz="682" spc="7" dirty="0">
                <a:solidFill>
                  <a:srgbClr val="FFFFFF"/>
                </a:solidFill>
                <a:latin typeface="Palatino Linotype"/>
                <a:cs typeface="Palatino Linotype"/>
              </a:rPr>
              <a:t>T</a:t>
            </a:r>
            <a:r>
              <a:rPr sz="682" spc="-37" dirty="0">
                <a:solidFill>
                  <a:srgbClr val="FFFFFF"/>
                </a:solidFill>
                <a:latin typeface="Palatino Linotype"/>
                <a:cs typeface="Palatino Linotype"/>
              </a:rPr>
              <a:t> </a:t>
            </a:r>
            <a:r>
              <a:rPr sz="682" spc="10" dirty="0">
                <a:solidFill>
                  <a:srgbClr val="FFFFFF"/>
                </a:solidFill>
                <a:latin typeface="Palatino Linotype"/>
                <a:cs typeface="Palatino Linotype"/>
              </a:rPr>
              <a:t>R</a:t>
            </a:r>
            <a:r>
              <a:rPr sz="682" spc="-41" dirty="0">
                <a:solidFill>
                  <a:srgbClr val="FFFFFF"/>
                </a:solidFill>
                <a:latin typeface="Palatino Linotype"/>
                <a:cs typeface="Palatino Linotype"/>
              </a:rPr>
              <a:t> </a:t>
            </a:r>
            <a:r>
              <a:rPr sz="682" spc="10" dirty="0">
                <a:solidFill>
                  <a:srgbClr val="FFFFFF"/>
                </a:solidFill>
                <a:latin typeface="Palatino Linotype"/>
                <a:cs typeface="Palatino Linotype"/>
              </a:rPr>
              <a:t>A</a:t>
            </a:r>
            <a:r>
              <a:rPr sz="682" spc="-27" dirty="0">
                <a:solidFill>
                  <a:srgbClr val="FFFFFF"/>
                </a:solidFill>
                <a:latin typeface="Palatino Linotype"/>
                <a:cs typeface="Palatino Linotype"/>
              </a:rPr>
              <a:t> </a:t>
            </a:r>
            <a:r>
              <a:rPr sz="682" spc="10" dirty="0">
                <a:solidFill>
                  <a:srgbClr val="FFFFFF"/>
                </a:solidFill>
                <a:latin typeface="Palatino Linotype"/>
                <a:cs typeface="Palatino Linotype"/>
              </a:rPr>
              <a:t>N</a:t>
            </a:r>
            <a:r>
              <a:rPr sz="682" spc="-34" dirty="0">
                <a:solidFill>
                  <a:srgbClr val="FFFFFF"/>
                </a:solidFill>
                <a:latin typeface="Palatino Linotype"/>
                <a:cs typeface="Palatino Linotype"/>
              </a:rPr>
              <a:t> </a:t>
            </a:r>
            <a:r>
              <a:rPr sz="682" spc="7" dirty="0">
                <a:solidFill>
                  <a:srgbClr val="FFFFFF"/>
                </a:solidFill>
                <a:latin typeface="Palatino Linotype"/>
                <a:cs typeface="Palatino Linotype"/>
              </a:rPr>
              <a:t>S</a:t>
            </a:r>
            <a:r>
              <a:rPr sz="682" spc="-41" dirty="0">
                <a:solidFill>
                  <a:srgbClr val="FFFFFF"/>
                </a:solidFill>
                <a:latin typeface="Palatino Linotype"/>
                <a:cs typeface="Palatino Linotype"/>
              </a:rPr>
              <a:t> </a:t>
            </a:r>
            <a:r>
              <a:rPr sz="682" spc="7" dirty="0">
                <a:solidFill>
                  <a:srgbClr val="FFFFFF"/>
                </a:solidFill>
                <a:latin typeface="Palatino Linotype"/>
                <a:cs typeface="Palatino Linotype"/>
              </a:rPr>
              <a:t>F</a:t>
            </a:r>
            <a:r>
              <a:rPr sz="682" spc="-37" dirty="0">
                <a:solidFill>
                  <a:srgbClr val="FFFFFF"/>
                </a:solidFill>
                <a:latin typeface="Palatino Linotype"/>
                <a:cs typeface="Palatino Linotype"/>
              </a:rPr>
              <a:t> </a:t>
            </a:r>
            <a:r>
              <a:rPr sz="682" spc="7" dirty="0">
                <a:solidFill>
                  <a:srgbClr val="FFFFFF"/>
                </a:solidFill>
                <a:latin typeface="Palatino Linotype"/>
                <a:cs typeface="Palatino Linotype"/>
              </a:rPr>
              <a:t>E</a:t>
            </a:r>
            <a:r>
              <a:rPr sz="682" spc="-51" dirty="0">
                <a:solidFill>
                  <a:srgbClr val="FFFFFF"/>
                </a:solidFill>
                <a:latin typeface="Palatino Linotype"/>
                <a:cs typeface="Palatino Linotype"/>
              </a:rPr>
              <a:t> </a:t>
            </a:r>
            <a:r>
              <a:rPr sz="682" spc="10" dirty="0">
                <a:solidFill>
                  <a:srgbClr val="FFFFFF"/>
                </a:solidFill>
                <a:latin typeface="Palatino Linotype"/>
                <a:cs typeface="Palatino Linotype"/>
              </a:rPr>
              <a:t>R</a:t>
            </a:r>
            <a:r>
              <a:rPr sz="682" spc="-44" dirty="0">
                <a:solidFill>
                  <a:srgbClr val="FFFFFF"/>
                </a:solidFill>
                <a:latin typeface="Palatino Linotype"/>
                <a:cs typeface="Palatino Linotype"/>
              </a:rPr>
              <a:t> </a:t>
            </a:r>
            <a:r>
              <a:rPr sz="682" spc="10" dirty="0">
                <a:solidFill>
                  <a:srgbClr val="FFFFFF"/>
                </a:solidFill>
                <a:latin typeface="Palatino Linotype"/>
                <a:cs typeface="Palatino Linotype"/>
              </a:rPr>
              <a:t>A</a:t>
            </a:r>
            <a:r>
              <a:rPr sz="682" spc="-27" dirty="0">
                <a:solidFill>
                  <a:srgbClr val="FFFFFF"/>
                </a:solidFill>
                <a:latin typeface="Palatino Linotype"/>
                <a:cs typeface="Palatino Linotype"/>
              </a:rPr>
              <a:t> </a:t>
            </a:r>
            <a:r>
              <a:rPr sz="682" spc="7" dirty="0">
                <a:solidFill>
                  <a:srgbClr val="FFFFFF"/>
                </a:solidFill>
                <a:latin typeface="Palatino Linotype"/>
                <a:cs typeface="Palatino Linotype"/>
              </a:rPr>
              <a:t>B</a:t>
            </a:r>
            <a:r>
              <a:rPr sz="682" spc="-34" dirty="0">
                <a:solidFill>
                  <a:srgbClr val="FFFFFF"/>
                </a:solidFill>
                <a:latin typeface="Palatino Linotype"/>
                <a:cs typeface="Palatino Linotype"/>
              </a:rPr>
              <a:t> </a:t>
            </a:r>
            <a:r>
              <a:rPr sz="682" spc="7" dirty="0">
                <a:solidFill>
                  <a:srgbClr val="FFFFFF"/>
                </a:solidFill>
                <a:latin typeface="Palatino Linotype"/>
                <a:cs typeface="Palatino Linotype"/>
              </a:rPr>
              <a:t>L</a:t>
            </a:r>
            <a:r>
              <a:rPr sz="682" spc="-44" dirty="0">
                <a:solidFill>
                  <a:srgbClr val="FFFFFF"/>
                </a:solidFill>
                <a:latin typeface="Palatino Linotype"/>
                <a:cs typeface="Palatino Linotype"/>
              </a:rPr>
              <a:t> </a:t>
            </a:r>
            <a:r>
              <a:rPr sz="682" spc="7" dirty="0">
                <a:solidFill>
                  <a:srgbClr val="FFFFFF"/>
                </a:solidFill>
                <a:latin typeface="Palatino Linotype"/>
                <a:cs typeface="Palatino Linotype"/>
              </a:rPr>
              <a:t>E</a:t>
            </a:r>
            <a:endParaRPr sz="682">
              <a:latin typeface="Palatino Linotype"/>
              <a:cs typeface="Palatino Linotype"/>
            </a:endParaRPr>
          </a:p>
          <a:p>
            <a:pPr marL="564558">
              <a:lnSpc>
                <a:spcPts val="815"/>
              </a:lnSpc>
            </a:pPr>
            <a:r>
              <a:rPr sz="682" spc="10" dirty="0">
                <a:solidFill>
                  <a:srgbClr val="FFFFFF"/>
                </a:solidFill>
                <a:latin typeface="Palatino Linotype"/>
                <a:cs typeface="Palatino Linotype"/>
              </a:rPr>
              <a:t>C</a:t>
            </a:r>
            <a:r>
              <a:rPr sz="682" spc="-24" dirty="0">
                <a:solidFill>
                  <a:srgbClr val="FFFFFF"/>
                </a:solidFill>
                <a:latin typeface="Palatino Linotype"/>
                <a:cs typeface="Palatino Linotype"/>
              </a:rPr>
              <a:t> </a:t>
            </a:r>
            <a:r>
              <a:rPr sz="682" spc="10" dirty="0">
                <a:solidFill>
                  <a:srgbClr val="FFFFFF"/>
                </a:solidFill>
                <a:latin typeface="Palatino Linotype"/>
                <a:cs typeface="Palatino Linotype"/>
              </a:rPr>
              <a:t>R</a:t>
            </a:r>
            <a:r>
              <a:rPr sz="682" spc="-24" dirty="0">
                <a:solidFill>
                  <a:srgbClr val="FFFFFF"/>
                </a:solidFill>
                <a:latin typeface="Palatino Linotype"/>
                <a:cs typeface="Palatino Linotype"/>
              </a:rPr>
              <a:t> </a:t>
            </a:r>
            <a:r>
              <a:rPr sz="682" spc="7" dirty="0">
                <a:solidFill>
                  <a:srgbClr val="FFFFFF"/>
                </a:solidFill>
                <a:latin typeface="Palatino Linotype"/>
                <a:cs typeface="Palatino Linotype"/>
              </a:rPr>
              <a:t>E</a:t>
            </a:r>
            <a:r>
              <a:rPr sz="682" spc="-31" dirty="0">
                <a:solidFill>
                  <a:srgbClr val="FFFFFF"/>
                </a:solidFill>
                <a:latin typeface="Palatino Linotype"/>
                <a:cs typeface="Palatino Linotype"/>
              </a:rPr>
              <a:t> </a:t>
            </a:r>
            <a:r>
              <a:rPr sz="682" spc="10" dirty="0">
                <a:solidFill>
                  <a:srgbClr val="FFFFFF"/>
                </a:solidFill>
                <a:latin typeface="Palatino Linotype"/>
                <a:cs typeface="Palatino Linotype"/>
              </a:rPr>
              <a:t>D</a:t>
            </a:r>
            <a:r>
              <a:rPr sz="682" spc="-17" dirty="0">
                <a:solidFill>
                  <a:srgbClr val="FFFFFF"/>
                </a:solidFill>
                <a:latin typeface="Palatino Linotype"/>
                <a:cs typeface="Palatino Linotype"/>
              </a:rPr>
              <a:t> </a:t>
            </a:r>
            <a:r>
              <a:rPr sz="682" spc="3" dirty="0">
                <a:solidFill>
                  <a:srgbClr val="FFFFFF"/>
                </a:solidFill>
                <a:latin typeface="Palatino Linotype"/>
                <a:cs typeface="Palatino Linotype"/>
              </a:rPr>
              <a:t>I</a:t>
            </a:r>
            <a:r>
              <a:rPr sz="682" spc="-27" dirty="0">
                <a:solidFill>
                  <a:srgbClr val="FFFFFF"/>
                </a:solidFill>
                <a:latin typeface="Palatino Linotype"/>
                <a:cs typeface="Palatino Linotype"/>
              </a:rPr>
              <a:t> </a:t>
            </a:r>
            <a:r>
              <a:rPr sz="682" spc="7" dirty="0">
                <a:solidFill>
                  <a:srgbClr val="FFFFFF"/>
                </a:solidFill>
                <a:latin typeface="Palatino Linotype"/>
                <a:cs typeface="Palatino Linotype"/>
              </a:rPr>
              <a:t>T</a:t>
            </a:r>
            <a:r>
              <a:rPr sz="682" spc="-27" dirty="0">
                <a:solidFill>
                  <a:srgbClr val="FFFFFF"/>
                </a:solidFill>
                <a:latin typeface="Palatino Linotype"/>
                <a:cs typeface="Palatino Linotype"/>
              </a:rPr>
              <a:t> </a:t>
            </a:r>
            <a:r>
              <a:rPr sz="682" spc="7" dirty="0">
                <a:solidFill>
                  <a:srgbClr val="FFFFFF"/>
                </a:solidFill>
                <a:latin typeface="Palatino Linotype"/>
                <a:cs typeface="Palatino Linotype"/>
              </a:rPr>
              <a:t>S</a:t>
            </a:r>
            <a:endParaRPr sz="682">
              <a:latin typeface="Palatino Linotype"/>
              <a:cs typeface="Palatino Linotype"/>
            </a:endParaRPr>
          </a:p>
          <a:p>
            <a:pPr marL="206947" marR="245912">
              <a:lnSpc>
                <a:spcPct val="101000"/>
              </a:lnSpc>
              <a:spcBef>
                <a:spcPts val="10"/>
              </a:spcBef>
            </a:pPr>
            <a:r>
              <a:rPr sz="682" spc="-10" dirty="0">
                <a:solidFill>
                  <a:srgbClr val="FFFFFF"/>
                </a:solidFill>
                <a:latin typeface="Palatino Linotype"/>
                <a:cs typeface="Palatino Linotype"/>
              </a:rPr>
              <a:t>&gt; </a:t>
            </a:r>
            <a:r>
              <a:rPr sz="682" spc="-3" dirty="0">
                <a:solidFill>
                  <a:srgbClr val="FFFFFF"/>
                </a:solidFill>
                <a:latin typeface="Palatino Linotype"/>
                <a:cs typeface="Palatino Linotype"/>
              </a:rPr>
              <a:t>F U L L R A N G E O F A P  C</a:t>
            </a:r>
            <a:r>
              <a:rPr sz="682" spc="-27" dirty="0">
                <a:solidFill>
                  <a:srgbClr val="FFFFFF"/>
                </a:solidFill>
                <a:latin typeface="Palatino Linotype"/>
                <a:cs typeface="Palatino Linotype"/>
              </a:rPr>
              <a:t> </a:t>
            </a:r>
            <a:r>
              <a:rPr sz="682" spc="-3" dirty="0">
                <a:solidFill>
                  <a:srgbClr val="FFFFFF"/>
                </a:solidFill>
                <a:latin typeface="Palatino Linotype"/>
                <a:cs typeface="Palatino Linotype"/>
              </a:rPr>
              <a:t>O</a:t>
            </a:r>
            <a:r>
              <a:rPr sz="682" spc="-34" dirty="0">
                <a:solidFill>
                  <a:srgbClr val="FFFFFF"/>
                </a:solidFill>
                <a:latin typeface="Palatino Linotype"/>
                <a:cs typeface="Palatino Linotype"/>
              </a:rPr>
              <a:t> </a:t>
            </a:r>
            <a:r>
              <a:rPr sz="682" spc="-3" dirty="0">
                <a:solidFill>
                  <a:srgbClr val="FFFFFF"/>
                </a:solidFill>
                <a:latin typeface="Palatino Linotype"/>
                <a:cs typeface="Palatino Linotype"/>
              </a:rPr>
              <a:t>U</a:t>
            </a:r>
            <a:r>
              <a:rPr sz="682" spc="-24" dirty="0">
                <a:solidFill>
                  <a:srgbClr val="FFFFFF"/>
                </a:solidFill>
                <a:latin typeface="Palatino Linotype"/>
                <a:cs typeface="Palatino Linotype"/>
              </a:rPr>
              <a:t> </a:t>
            </a:r>
            <a:r>
              <a:rPr sz="682" spc="-3" dirty="0">
                <a:solidFill>
                  <a:srgbClr val="FFFFFF"/>
                </a:solidFill>
                <a:latin typeface="Palatino Linotype"/>
                <a:cs typeface="Palatino Linotype"/>
              </a:rPr>
              <a:t>R</a:t>
            </a:r>
            <a:r>
              <a:rPr sz="682" spc="-37" dirty="0">
                <a:solidFill>
                  <a:srgbClr val="FFFFFF"/>
                </a:solidFill>
                <a:latin typeface="Palatino Linotype"/>
                <a:cs typeface="Palatino Linotype"/>
              </a:rPr>
              <a:t> </a:t>
            </a:r>
            <a:r>
              <a:rPr sz="682" spc="-3" dirty="0">
                <a:solidFill>
                  <a:srgbClr val="FFFFFF"/>
                </a:solidFill>
                <a:latin typeface="Palatino Linotype"/>
                <a:cs typeface="Palatino Linotype"/>
              </a:rPr>
              <a:t>S</a:t>
            </a:r>
            <a:r>
              <a:rPr sz="682" spc="-20" dirty="0">
                <a:solidFill>
                  <a:srgbClr val="FFFFFF"/>
                </a:solidFill>
                <a:latin typeface="Palatino Linotype"/>
                <a:cs typeface="Palatino Linotype"/>
              </a:rPr>
              <a:t> </a:t>
            </a:r>
            <a:r>
              <a:rPr sz="682" spc="-3" dirty="0">
                <a:solidFill>
                  <a:srgbClr val="FFFFFF"/>
                </a:solidFill>
                <a:latin typeface="Palatino Linotype"/>
                <a:cs typeface="Palatino Linotype"/>
              </a:rPr>
              <a:t>E</a:t>
            </a:r>
            <a:r>
              <a:rPr sz="682" spc="-34" dirty="0">
                <a:solidFill>
                  <a:srgbClr val="FFFFFF"/>
                </a:solidFill>
                <a:latin typeface="Palatino Linotype"/>
                <a:cs typeface="Palatino Linotype"/>
              </a:rPr>
              <a:t> </a:t>
            </a:r>
            <a:r>
              <a:rPr sz="682" spc="-3" dirty="0">
                <a:solidFill>
                  <a:srgbClr val="FFFFFF"/>
                </a:solidFill>
                <a:latin typeface="Palatino Linotype"/>
                <a:cs typeface="Palatino Linotype"/>
              </a:rPr>
              <a:t>S</a:t>
            </a:r>
            <a:endParaRPr sz="682">
              <a:latin typeface="Palatino Linotype"/>
              <a:cs typeface="Palatino Linotype"/>
            </a:endParaRPr>
          </a:p>
          <a:p>
            <a:pPr marL="296133">
              <a:spcBef>
                <a:spcPts val="7"/>
              </a:spcBef>
            </a:pPr>
            <a:r>
              <a:rPr sz="682" spc="27" dirty="0">
                <a:solidFill>
                  <a:srgbClr val="FFFFFF"/>
                </a:solidFill>
                <a:latin typeface="Palatino Linotype"/>
                <a:cs typeface="Palatino Linotype"/>
              </a:rPr>
              <a:t>S</a:t>
            </a:r>
            <a:r>
              <a:rPr sz="682" spc="-37" dirty="0">
                <a:solidFill>
                  <a:srgbClr val="FFFFFF"/>
                </a:solidFill>
                <a:latin typeface="Palatino Linotype"/>
                <a:cs typeface="Palatino Linotype"/>
              </a:rPr>
              <a:t> </a:t>
            </a:r>
            <a:r>
              <a:rPr sz="682" spc="17" dirty="0">
                <a:solidFill>
                  <a:srgbClr val="FFFFFF"/>
                </a:solidFill>
                <a:latin typeface="Palatino Linotype"/>
                <a:cs typeface="Palatino Linotype"/>
              </a:rPr>
              <a:t>I</a:t>
            </a:r>
            <a:r>
              <a:rPr sz="682" spc="-37" dirty="0">
                <a:solidFill>
                  <a:srgbClr val="FFFFFF"/>
                </a:solidFill>
                <a:latin typeface="Palatino Linotype"/>
                <a:cs typeface="Palatino Linotype"/>
              </a:rPr>
              <a:t> </a:t>
            </a:r>
            <a:r>
              <a:rPr sz="682" spc="37" dirty="0">
                <a:solidFill>
                  <a:srgbClr val="FFFFFF"/>
                </a:solidFill>
                <a:latin typeface="Palatino Linotype"/>
                <a:cs typeface="Palatino Linotype"/>
              </a:rPr>
              <a:t>G</a:t>
            </a:r>
            <a:r>
              <a:rPr sz="682" spc="-37" dirty="0">
                <a:solidFill>
                  <a:srgbClr val="FFFFFF"/>
                </a:solidFill>
                <a:latin typeface="Palatino Linotype"/>
                <a:cs typeface="Palatino Linotype"/>
              </a:rPr>
              <a:t> </a:t>
            </a:r>
            <a:r>
              <a:rPr sz="682" spc="41" dirty="0">
                <a:solidFill>
                  <a:srgbClr val="FFFFFF"/>
                </a:solidFill>
                <a:latin typeface="Palatino Linotype"/>
                <a:cs typeface="Palatino Linotype"/>
              </a:rPr>
              <a:t>N</a:t>
            </a:r>
            <a:r>
              <a:rPr sz="682" spc="-34" dirty="0">
                <a:solidFill>
                  <a:srgbClr val="FFFFFF"/>
                </a:solidFill>
                <a:latin typeface="Palatino Linotype"/>
                <a:cs typeface="Palatino Linotype"/>
              </a:rPr>
              <a:t> </a:t>
            </a:r>
            <a:r>
              <a:rPr sz="682" spc="17" dirty="0">
                <a:solidFill>
                  <a:srgbClr val="FFFFFF"/>
                </a:solidFill>
                <a:latin typeface="Palatino Linotype"/>
                <a:cs typeface="Palatino Linotype"/>
              </a:rPr>
              <a:t>I</a:t>
            </a:r>
            <a:r>
              <a:rPr sz="682" spc="-34" dirty="0">
                <a:solidFill>
                  <a:srgbClr val="FFFFFF"/>
                </a:solidFill>
                <a:latin typeface="Palatino Linotype"/>
                <a:cs typeface="Palatino Linotype"/>
              </a:rPr>
              <a:t> </a:t>
            </a:r>
            <a:r>
              <a:rPr sz="682" spc="27" dirty="0">
                <a:solidFill>
                  <a:srgbClr val="FFFFFF"/>
                </a:solidFill>
                <a:latin typeface="Palatino Linotype"/>
                <a:cs typeface="Palatino Linotype"/>
              </a:rPr>
              <a:t>F</a:t>
            </a:r>
            <a:r>
              <a:rPr sz="682" spc="-44" dirty="0">
                <a:solidFill>
                  <a:srgbClr val="FFFFFF"/>
                </a:solidFill>
                <a:latin typeface="Palatino Linotype"/>
                <a:cs typeface="Palatino Linotype"/>
              </a:rPr>
              <a:t> </a:t>
            </a:r>
            <a:r>
              <a:rPr sz="682" spc="17" dirty="0">
                <a:solidFill>
                  <a:srgbClr val="FFFFFF"/>
                </a:solidFill>
                <a:latin typeface="Palatino Linotype"/>
                <a:cs typeface="Palatino Linotype"/>
              </a:rPr>
              <a:t>I</a:t>
            </a:r>
            <a:r>
              <a:rPr sz="682" spc="-34" dirty="0">
                <a:solidFill>
                  <a:srgbClr val="FFFFFF"/>
                </a:solidFill>
                <a:latin typeface="Palatino Linotype"/>
                <a:cs typeface="Palatino Linotype"/>
              </a:rPr>
              <a:t> </a:t>
            </a:r>
            <a:r>
              <a:rPr sz="682" spc="37" dirty="0">
                <a:solidFill>
                  <a:srgbClr val="FFFFFF"/>
                </a:solidFill>
                <a:latin typeface="Palatino Linotype"/>
                <a:cs typeface="Palatino Linotype"/>
              </a:rPr>
              <a:t>C</a:t>
            </a:r>
            <a:r>
              <a:rPr sz="682" spc="-34" dirty="0">
                <a:solidFill>
                  <a:srgbClr val="FFFFFF"/>
                </a:solidFill>
                <a:latin typeface="Palatino Linotype"/>
                <a:cs typeface="Palatino Linotype"/>
              </a:rPr>
              <a:t> </a:t>
            </a:r>
            <a:r>
              <a:rPr sz="682" spc="41" dirty="0">
                <a:solidFill>
                  <a:srgbClr val="FFFFFF"/>
                </a:solidFill>
                <a:latin typeface="Palatino Linotype"/>
                <a:cs typeface="Palatino Linotype"/>
              </a:rPr>
              <a:t>A</a:t>
            </a:r>
            <a:r>
              <a:rPr sz="682" spc="-24" dirty="0">
                <a:solidFill>
                  <a:srgbClr val="FFFFFF"/>
                </a:solidFill>
                <a:latin typeface="Palatino Linotype"/>
                <a:cs typeface="Palatino Linotype"/>
              </a:rPr>
              <a:t> </a:t>
            </a:r>
            <a:r>
              <a:rPr sz="682" spc="41" dirty="0">
                <a:solidFill>
                  <a:srgbClr val="FFFFFF"/>
                </a:solidFill>
                <a:latin typeface="Palatino Linotype"/>
                <a:cs typeface="Palatino Linotype"/>
              </a:rPr>
              <a:t>N</a:t>
            </a:r>
            <a:r>
              <a:rPr sz="682" spc="-41" dirty="0">
                <a:solidFill>
                  <a:srgbClr val="FFFFFF"/>
                </a:solidFill>
                <a:latin typeface="Palatino Linotype"/>
                <a:cs typeface="Palatino Linotype"/>
              </a:rPr>
              <a:t> </a:t>
            </a:r>
            <a:r>
              <a:rPr sz="682" spc="31" dirty="0">
                <a:solidFill>
                  <a:srgbClr val="FFFFFF"/>
                </a:solidFill>
                <a:latin typeface="Palatino Linotype"/>
                <a:cs typeface="Palatino Linotype"/>
              </a:rPr>
              <a:t>T</a:t>
            </a:r>
            <a:r>
              <a:rPr sz="682" spc="68" dirty="0">
                <a:solidFill>
                  <a:srgbClr val="FFFFFF"/>
                </a:solidFill>
                <a:latin typeface="Palatino Linotype"/>
                <a:cs typeface="Palatino Linotype"/>
              </a:rPr>
              <a:t> </a:t>
            </a:r>
            <a:r>
              <a:rPr sz="682" spc="37" dirty="0">
                <a:solidFill>
                  <a:srgbClr val="FFFFFF"/>
                </a:solidFill>
                <a:latin typeface="Palatino Linotype"/>
                <a:cs typeface="Palatino Linotype"/>
              </a:rPr>
              <a:t>C</a:t>
            </a:r>
            <a:r>
              <a:rPr sz="682" spc="-37" dirty="0">
                <a:solidFill>
                  <a:srgbClr val="FFFFFF"/>
                </a:solidFill>
                <a:latin typeface="Palatino Linotype"/>
                <a:cs typeface="Palatino Linotype"/>
              </a:rPr>
              <a:t> </a:t>
            </a:r>
            <a:r>
              <a:rPr sz="682" spc="41" dirty="0">
                <a:solidFill>
                  <a:srgbClr val="FFFFFF"/>
                </a:solidFill>
                <a:latin typeface="Palatino Linotype"/>
                <a:cs typeface="Palatino Linotype"/>
              </a:rPr>
              <a:t>O</a:t>
            </a:r>
            <a:r>
              <a:rPr sz="682" spc="-41" dirty="0">
                <a:solidFill>
                  <a:srgbClr val="FFFFFF"/>
                </a:solidFill>
                <a:latin typeface="Palatino Linotype"/>
                <a:cs typeface="Palatino Linotype"/>
              </a:rPr>
              <a:t> </a:t>
            </a:r>
            <a:r>
              <a:rPr sz="682" spc="27" dirty="0">
                <a:solidFill>
                  <a:srgbClr val="FFFFFF"/>
                </a:solidFill>
                <a:latin typeface="Palatino Linotype"/>
                <a:cs typeface="Palatino Linotype"/>
              </a:rPr>
              <a:t>S</a:t>
            </a:r>
            <a:r>
              <a:rPr sz="682" spc="-27" dirty="0">
                <a:solidFill>
                  <a:srgbClr val="FFFFFF"/>
                </a:solidFill>
                <a:latin typeface="Palatino Linotype"/>
                <a:cs typeface="Palatino Linotype"/>
              </a:rPr>
              <a:t> </a:t>
            </a:r>
            <a:r>
              <a:rPr sz="682" spc="31" dirty="0">
                <a:solidFill>
                  <a:srgbClr val="FFFFFF"/>
                </a:solidFill>
                <a:latin typeface="Palatino Linotype"/>
                <a:cs typeface="Palatino Linotype"/>
              </a:rPr>
              <a:t>T</a:t>
            </a:r>
            <a:endParaRPr sz="682">
              <a:latin typeface="Palatino Linotype"/>
              <a:cs typeface="Palatino Linotype"/>
            </a:endParaRPr>
          </a:p>
          <a:p>
            <a:pPr marL="56283" marR="37233" algn="ctr">
              <a:lnSpc>
                <a:spcPct val="101000"/>
              </a:lnSpc>
            </a:pPr>
            <a:r>
              <a:rPr sz="682" spc="7" dirty="0">
                <a:solidFill>
                  <a:srgbClr val="FFFFFF"/>
                </a:solidFill>
                <a:latin typeface="Palatino Linotype"/>
                <a:cs typeface="Palatino Linotype"/>
              </a:rPr>
              <a:t>S</a:t>
            </a:r>
            <a:r>
              <a:rPr sz="682" spc="-34" dirty="0">
                <a:solidFill>
                  <a:srgbClr val="FFFFFF"/>
                </a:solidFill>
                <a:latin typeface="Palatino Linotype"/>
                <a:cs typeface="Palatino Linotype"/>
              </a:rPr>
              <a:t> </a:t>
            </a:r>
            <a:r>
              <a:rPr sz="682" spc="10" dirty="0">
                <a:solidFill>
                  <a:srgbClr val="FFFFFF"/>
                </a:solidFill>
                <a:latin typeface="Palatino Linotype"/>
                <a:cs typeface="Palatino Linotype"/>
              </a:rPr>
              <a:t>A</a:t>
            </a:r>
            <a:r>
              <a:rPr sz="682" spc="-10" dirty="0">
                <a:solidFill>
                  <a:srgbClr val="FFFFFF"/>
                </a:solidFill>
                <a:latin typeface="Palatino Linotype"/>
                <a:cs typeface="Palatino Linotype"/>
              </a:rPr>
              <a:t> </a:t>
            </a:r>
            <a:r>
              <a:rPr sz="682" spc="10" dirty="0">
                <a:solidFill>
                  <a:srgbClr val="FFFFFF"/>
                </a:solidFill>
                <a:latin typeface="Palatino Linotype"/>
                <a:cs typeface="Palatino Linotype"/>
              </a:rPr>
              <a:t>V</a:t>
            </a:r>
            <a:r>
              <a:rPr sz="682" spc="-24" dirty="0">
                <a:solidFill>
                  <a:srgbClr val="FFFFFF"/>
                </a:solidFill>
                <a:latin typeface="Palatino Linotype"/>
                <a:cs typeface="Palatino Linotype"/>
              </a:rPr>
              <a:t> </a:t>
            </a:r>
            <a:r>
              <a:rPr sz="682" spc="3" dirty="0">
                <a:solidFill>
                  <a:srgbClr val="FFFFFF"/>
                </a:solidFill>
                <a:latin typeface="Palatino Linotype"/>
                <a:cs typeface="Palatino Linotype"/>
              </a:rPr>
              <a:t>I</a:t>
            </a:r>
            <a:r>
              <a:rPr sz="682" spc="-24" dirty="0">
                <a:solidFill>
                  <a:srgbClr val="FFFFFF"/>
                </a:solidFill>
                <a:latin typeface="Palatino Linotype"/>
                <a:cs typeface="Palatino Linotype"/>
              </a:rPr>
              <a:t> </a:t>
            </a:r>
            <a:r>
              <a:rPr sz="682" spc="10" dirty="0">
                <a:solidFill>
                  <a:srgbClr val="FFFFFF"/>
                </a:solidFill>
                <a:latin typeface="Palatino Linotype"/>
                <a:cs typeface="Palatino Linotype"/>
              </a:rPr>
              <a:t>N</a:t>
            </a:r>
            <a:r>
              <a:rPr sz="682" spc="-27" dirty="0">
                <a:solidFill>
                  <a:srgbClr val="FFFFFF"/>
                </a:solidFill>
                <a:latin typeface="Palatino Linotype"/>
                <a:cs typeface="Palatino Linotype"/>
              </a:rPr>
              <a:t> </a:t>
            </a:r>
            <a:r>
              <a:rPr sz="682" spc="10" dirty="0">
                <a:solidFill>
                  <a:srgbClr val="FFFFFF"/>
                </a:solidFill>
                <a:latin typeface="Palatino Linotype"/>
                <a:cs typeface="Palatino Linotype"/>
              </a:rPr>
              <a:t>G</a:t>
            </a:r>
            <a:r>
              <a:rPr sz="682" spc="-41" dirty="0">
                <a:solidFill>
                  <a:srgbClr val="FFFFFF"/>
                </a:solidFill>
                <a:latin typeface="Palatino Linotype"/>
                <a:cs typeface="Palatino Linotype"/>
              </a:rPr>
              <a:t> </a:t>
            </a:r>
            <a:r>
              <a:rPr sz="682" spc="7" dirty="0">
                <a:solidFill>
                  <a:srgbClr val="FFFFFF"/>
                </a:solidFill>
                <a:latin typeface="Palatino Linotype"/>
                <a:cs typeface="Palatino Linotype"/>
              </a:rPr>
              <a:t>S</a:t>
            </a:r>
            <a:r>
              <a:rPr sz="682" spc="106" dirty="0">
                <a:solidFill>
                  <a:srgbClr val="FFFFFF"/>
                </a:solidFill>
                <a:latin typeface="Palatino Linotype"/>
                <a:cs typeface="Palatino Linotype"/>
              </a:rPr>
              <a:t> </a:t>
            </a:r>
            <a:r>
              <a:rPr sz="682" spc="10" dirty="0">
                <a:solidFill>
                  <a:srgbClr val="FFFFFF"/>
                </a:solidFill>
                <a:latin typeface="Palatino Linotype"/>
                <a:cs typeface="Palatino Linotype"/>
              </a:rPr>
              <a:t>O</a:t>
            </a:r>
            <a:r>
              <a:rPr sz="682" spc="-27" dirty="0">
                <a:solidFill>
                  <a:srgbClr val="FFFFFF"/>
                </a:solidFill>
                <a:latin typeface="Palatino Linotype"/>
                <a:cs typeface="Palatino Linotype"/>
              </a:rPr>
              <a:t> </a:t>
            </a:r>
            <a:r>
              <a:rPr sz="682" spc="10" dirty="0">
                <a:solidFill>
                  <a:srgbClr val="FFFFFF"/>
                </a:solidFill>
                <a:latin typeface="Palatino Linotype"/>
                <a:cs typeface="Palatino Linotype"/>
              </a:rPr>
              <a:t>V</a:t>
            </a:r>
            <a:r>
              <a:rPr sz="682" spc="-20" dirty="0">
                <a:solidFill>
                  <a:srgbClr val="FFFFFF"/>
                </a:solidFill>
                <a:latin typeface="Palatino Linotype"/>
                <a:cs typeface="Palatino Linotype"/>
              </a:rPr>
              <a:t> </a:t>
            </a:r>
            <a:r>
              <a:rPr sz="682" spc="7" dirty="0">
                <a:solidFill>
                  <a:srgbClr val="FFFFFF"/>
                </a:solidFill>
                <a:latin typeface="Palatino Linotype"/>
                <a:cs typeface="Palatino Linotype"/>
              </a:rPr>
              <a:t>E</a:t>
            </a:r>
            <a:r>
              <a:rPr sz="682" spc="-31" dirty="0">
                <a:solidFill>
                  <a:srgbClr val="FFFFFF"/>
                </a:solidFill>
                <a:latin typeface="Palatino Linotype"/>
                <a:cs typeface="Palatino Linotype"/>
              </a:rPr>
              <a:t> </a:t>
            </a:r>
            <a:r>
              <a:rPr sz="682" spc="10" dirty="0">
                <a:solidFill>
                  <a:srgbClr val="FFFFFF"/>
                </a:solidFill>
                <a:latin typeface="Palatino Linotype"/>
                <a:cs typeface="Palatino Linotype"/>
              </a:rPr>
              <a:t>R</a:t>
            </a:r>
            <a:r>
              <a:rPr sz="682" spc="85" dirty="0">
                <a:solidFill>
                  <a:srgbClr val="FFFFFF"/>
                </a:solidFill>
                <a:latin typeface="Palatino Linotype"/>
                <a:cs typeface="Palatino Linotype"/>
              </a:rPr>
              <a:t> </a:t>
            </a:r>
            <a:r>
              <a:rPr sz="682" spc="10" dirty="0">
                <a:solidFill>
                  <a:srgbClr val="FFFFFF"/>
                </a:solidFill>
                <a:latin typeface="Palatino Linotype"/>
                <a:cs typeface="Palatino Linotype"/>
              </a:rPr>
              <a:t>A</a:t>
            </a:r>
            <a:r>
              <a:rPr sz="682" spc="-27" dirty="0">
                <a:solidFill>
                  <a:srgbClr val="FFFFFF"/>
                </a:solidFill>
                <a:latin typeface="Palatino Linotype"/>
                <a:cs typeface="Palatino Linotype"/>
              </a:rPr>
              <a:t> </a:t>
            </a:r>
            <a:r>
              <a:rPr sz="682" spc="14" dirty="0">
                <a:solidFill>
                  <a:srgbClr val="FFFFFF"/>
                </a:solidFill>
                <a:latin typeface="Palatino Linotype"/>
                <a:cs typeface="Palatino Linotype"/>
              </a:rPr>
              <a:t>M</a:t>
            </a:r>
            <a:r>
              <a:rPr sz="682" spc="-14" dirty="0">
                <a:solidFill>
                  <a:srgbClr val="FFFFFF"/>
                </a:solidFill>
                <a:latin typeface="Palatino Linotype"/>
                <a:cs typeface="Palatino Linotype"/>
              </a:rPr>
              <a:t> </a:t>
            </a:r>
            <a:r>
              <a:rPr sz="682" spc="7" dirty="0">
                <a:solidFill>
                  <a:srgbClr val="FFFFFF"/>
                </a:solidFill>
                <a:latin typeface="Palatino Linotype"/>
                <a:cs typeface="Palatino Linotype"/>
              </a:rPr>
              <a:t>E</a:t>
            </a:r>
            <a:r>
              <a:rPr sz="682" spc="-31" dirty="0">
                <a:solidFill>
                  <a:srgbClr val="FFFFFF"/>
                </a:solidFill>
                <a:latin typeface="Palatino Linotype"/>
                <a:cs typeface="Palatino Linotype"/>
              </a:rPr>
              <a:t> </a:t>
            </a:r>
            <a:r>
              <a:rPr sz="682" spc="10" dirty="0">
                <a:solidFill>
                  <a:srgbClr val="FFFFFF"/>
                </a:solidFill>
                <a:latin typeface="Palatino Linotype"/>
                <a:cs typeface="Palatino Linotype"/>
              </a:rPr>
              <a:t>R</a:t>
            </a:r>
            <a:r>
              <a:rPr sz="682" spc="-34" dirty="0">
                <a:solidFill>
                  <a:srgbClr val="FFFFFF"/>
                </a:solidFill>
                <a:latin typeface="Palatino Linotype"/>
                <a:cs typeface="Palatino Linotype"/>
              </a:rPr>
              <a:t> </a:t>
            </a:r>
            <a:r>
              <a:rPr sz="682" spc="3" dirty="0">
                <a:solidFill>
                  <a:srgbClr val="FFFFFF"/>
                </a:solidFill>
                <a:latin typeface="Palatino Linotype"/>
                <a:cs typeface="Palatino Linotype"/>
              </a:rPr>
              <a:t>I</a:t>
            </a:r>
            <a:r>
              <a:rPr sz="682" spc="-27" dirty="0">
                <a:solidFill>
                  <a:srgbClr val="FFFFFF"/>
                </a:solidFill>
                <a:latin typeface="Palatino Linotype"/>
                <a:cs typeface="Palatino Linotype"/>
              </a:rPr>
              <a:t> </a:t>
            </a:r>
            <a:r>
              <a:rPr sz="682" spc="10" dirty="0">
                <a:solidFill>
                  <a:srgbClr val="FFFFFF"/>
                </a:solidFill>
                <a:latin typeface="Palatino Linotype"/>
                <a:cs typeface="Palatino Linotype"/>
              </a:rPr>
              <a:t>C</a:t>
            </a:r>
            <a:r>
              <a:rPr sz="682" spc="-27" dirty="0">
                <a:solidFill>
                  <a:srgbClr val="FFFFFF"/>
                </a:solidFill>
                <a:latin typeface="Palatino Linotype"/>
                <a:cs typeface="Palatino Linotype"/>
              </a:rPr>
              <a:t> </a:t>
            </a:r>
            <a:r>
              <a:rPr sz="682" spc="10" dirty="0">
                <a:solidFill>
                  <a:srgbClr val="FFFFFF"/>
                </a:solidFill>
                <a:latin typeface="Palatino Linotype"/>
                <a:cs typeface="Palatino Linotype"/>
              </a:rPr>
              <a:t>A</a:t>
            </a:r>
            <a:r>
              <a:rPr sz="682" spc="-10" dirty="0">
                <a:solidFill>
                  <a:srgbClr val="FFFFFF"/>
                </a:solidFill>
                <a:latin typeface="Palatino Linotype"/>
                <a:cs typeface="Palatino Linotype"/>
              </a:rPr>
              <a:t> </a:t>
            </a:r>
            <a:r>
              <a:rPr sz="682" spc="10" dirty="0">
                <a:solidFill>
                  <a:srgbClr val="FFFFFF"/>
                </a:solidFill>
                <a:latin typeface="Palatino Linotype"/>
                <a:cs typeface="Palatino Linotype"/>
              </a:rPr>
              <a:t>N  </a:t>
            </a:r>
            <a:r>
              <a:rPr sz="682" spc="7" dirty="0">
                <a:solidFill>
                  <a:srgbClr val="FFFFFF"/>
                </a:solidFill>
                <a:latin typeface="Palatino Linotype"/>
                <a:cs typeface="Palatino Linotype"/>
              </a:rPr>
              <a:t>T</a:t>
            </a:r>
            <a:r>
              <a:rPr sz="682" spc="-31" dirty="0">
                <a:solidFill>
                  <a:srgbClr val="FFFFFF"/>
                </a:solidFill>
                <a:latin typeface="Palatino Linotype"/>
                <a:cs typeface="Palatino Linotype"/>
              </a:rPr>
              <a:t> </a:t>
            </a:r>
            <a:r>
              <a:rPr sz="682" spc="10" dirty="0">
                <a:solidFill>
                  <a:srgbClr val="FFFFFF"/>
                </a:solidFill>
                <a:latin typeface="Palatino Linotype"/>
                <a:cs typeface="Palatino Linotype"/>
              </a:rPr>
              <a:t>U</a:t>
            </a:r>
            <a:r>
              <a:rPr sz="682" spc="-20" dirty="0">
                <a:solidFill>
                  <a:srgbClr val="FFFFFF"/>
                </a:solidFill>
                <a:latin typeface="Palatino Linotype"/>
                <a:cs typeface="Palatino Linotype"/>
              </a:rPr>
              <a:t> </a:t>
            </a:r>
            <a:r>
              <a:rPr sz="682" spc="3" dirty="0">
                <a:solidFill>
                  <a:srgbClr val="FFFFFF"/>
                </a:solidFill>
                <a:latin typeface="Palatino Linotype"/>
                <a:cs typeface="Palatino Linotype"/>
              </a:rPr>
              <a:t>I</a:t>
            </a:r>
            <a:r>
              <a:rPr sz="682" spc="-27" dirty="0">
                <a:solidFill>
                  <a:srgbClr val="FFFFFF"/>
                </a:solidFill>
                <a:latin typeface="Palatino Linotype"/>
                <a:cs typeface="Palatino Linotype"/>
              </a:rPr>
              <a:t> </a:t>
            </a:r>
            <a:r>
              <a:rPr sz="682" spc="7" dirty="0">
                <a:solidFill>
                  <a:srgbClr val="FFFFFF"/>
                </a:solidFill>
                <a:latin typeface="Palatino Linotype"/>
                <a:cs typeface="Palatino Linotype"/>
              </a:rPr>
              <a:t>T</a:t>
            </a:r>
            <a:r>
              <a:rPr sz="682" spc="-34" dirty="0">
                <a:solidFill>
                  <a:srgbClr val="FFFFFF"/>
                </a:solidFill>
                <a:latin typeface="Palatino Linotype"/>
                <a:cs typeface="Palatino Linotype"/>
              </a:rPr>
              <a:t> </a:t>
            </a:r>
            <a:r>
              <a:rPr sz="682" spc="3" dirty="0">
                <a:solidFill>
                  <a:srgbClr val="FFFFFF"/>
                </a:solidFill>
                <a:latin typeface="Palatino Linotype"/>
                <a:cs typeface="Palatino Linotype"/>
              </a:rPr>
              <a:t>I</a:t>
            </a:r>
            <a:r>
              <a:rPr sz="682" spc="-24" dirty="0">
                <a:solidFill>
                  <a:srgbClr val="FFFFFF"/>
                </a:solidFill>
                <a:latin typeface="Palatino Linotype"/>
                <a:cs typeface="Palatino Linotype"/>
              </a:rPr>
              <a:t> </a:t>
            </a:r>
            <a:r>
              <a:rPr sz="682" spc="10" dirty="0">
                <a:solidFill>
                  <a:srgbClr val="FFFFFF"/>
                </a:solidFill>
                <a:latin typeface="Palatino Linotype"/>
                <a:cs typeface="Palatino Linotype"/>
              </a:rPr>
              <a:t>O</a:t>
            </a:r>
            <a:r>
              <a:rPr sz="682" spc="-31" dirty="0">
                <a:solidFill>
                  <a:srgbClr val="FFFFFF"/>
                </a:solidFill>
                <a:latin typeface="Palatino Linotype"/>
                <a:cs typeface="Palatino Linotype"/>
              </a:rPr>
              <a:t> </a:t>
            </a:r>
            <a:r>
              <a:rPr sz="682" spc="10" dirty="0">
                <a:solidFill>
                  <a:srgbClr val="FFFFFF"/>
                </a:solidFill>
                <a:latin typeface="Palatino Linotype"/>
                <a:cs typeface="Palatino Linotype"/>
              </a:rPr>
              <a:t>N</a:t>
            </a:r>
            <a:r>
              <a:rPr sz="682" spc="99" dirty="0">
                <a:solidFill>
                  <a:srgbClr val="FFFFFF"/>
                </a:solidFill>
                <a:latin typeface="Palatino Linotype"/>
                <a:cs typeface="Palatino Linotype"/>
              </a:rPr>
              <a:t> </a:t>
            </a:r>
            <a:r>
              <a:rPr sz="682" spc="7" dirty="0">
                <a:solidFill>
                  <a:srgbClr val="FFFFFF"/>
                </a:solidFill>
                <a:latin typeface="Palatino Linotype"/>
                <a:cs typeface="Palatino Linotype"/>
              </a:rPr>
              <a:t>L</a:t>
            </a:r>
            <a:r>
              <a:rPr sz="682" spc="-31" dirty="0">
                <a:solidFill>
                  <a:srgbClr val="FFFFFF"/>
                </a:solidFill>
                <a:latin typeface="Palatino Linotype"/>
                <a:cs typeface="Palatino Linotype"/>
              </a:rPr>
              <a:t> </a:t>
            </a:r>
            <a:r>
              <a:rPr sz="682" spc="7" dirty="0">
                <a:solidFill>
                  <a:srgbClr val="FFFFFF"/>
                </a:solidFill>
                <a:latin typeface="Palatino Linotype"/>
                <a:cs typeface="Palatino Linotype"/>
              </a:rPr>
              <a:t>E</a:t>
            </a:r>
            <a:r>
              <a:rPr sz="682" spc="-27" dirty="0">
                <a:solidFill>
                  <a:srgbClr val="FFFFFF"/>
                </a:solidFill>
                <a:latin typeface="Palatino Linotype"/>
                <a:cs typeface="Palatino Linotype"/>
              </a:rPr>
              <a:t> </a:t>
            </a:r>
            <a:r>
              <a:rPr sz="682" spc="10" dirty="0">
                <a:solidFill>
                  <a:srgbClr val="FFFFFF"/>
                </a:solidFill>
                <a:latin typeface="Palatino Linotype"/>
                <a:cs typeface="Palatino Linotype"/>
              </a:rPr>
              <a:t>V</a:t>
            </a:r>
            <a:r>
              <a:rPr sz="682" spc="-20" dirty="0">
                <a:solidFill>
                  <a:srgbClr val="FFFFFF"/>
                </a:solidFill>
                <a:latin typeface="Palatino Linotype"/>
                <a:cs typeface="Palatino Linotype"/>
              </a:rPr>
              <a:t> </a:t>
            </a:r>
            <a:r>
              <a:rPr sz="682" spc="7" dirty="0">
                <a:solidFill>
                  <a:srgbClr val="FFFFFF"/>
                </a:solidFill>
                <a:latin typeface="Palatino Linotype"/>
                <a:cs typeface="Palatino Linotype"/>
              </a:rPr>
              <a:t>E</a:t>
            </a:r>
            <a:r>
              <a:rPr sz="682" spc="-31" dirty="0">
                <a:solidFill>
                  <a:srgbClr val="FFFFFF"/>
                </a:solidFill>
                <a:latin typeface="Palatino Linotype"/>
                <a:cs typeface="Palatino Linotype"/>
              </a:rPr>
              <a:t> </a:t>
            </a:r>
            <a:r>
              <a:rPr sz="682" spc="7" dirty="0">
                <a:solidFill>
                  <a:srgbClr val="FFFFFF"/>
                </a:solidFill>
                <a:latin typeface="Palatino Linotype"/>
                <a:cs typeface="Palatino Linotype"/>
              </a:rPr>
              <a:t>L</a:t>
            </a:r>
            <a:r>
              <a:rPr sz="682" spc="-27" dirty="0">
                <a:solidFill>
                  <a:srgbClr val="FFFFFF"/>
                </a:solidFill>
                <a:latin typeface="Palatino Linotype"/>
                <a:cs typeface="Palatino Linotype"/>
              </a:rPr>
              <a:t> </a:t>
            </a:r>
            <a:r>
              <a:rPr sz="682" spc="7" dirty="0">
                <a:solidFill>
                  <a:srgbClr val="FFFFFF"/>
                </a:solidFill>
                <a:latin typeface="Palatino Linotype"/>
                <a:cs typeface="Palatino Linotype"/>
              </a:rPr>
              <a:t>S</a:t>
            </a:r>
            <a:endParaRPr sz="682">
              <a:latin typeface="Palatino Linotype"/>
              <a:cs typeface="Palatino Linotype"/>
            </a:endParaRPr>
          </a:p>
          <a:p>
            <a:pPr marL="11257" algn="ctr">
              <a:lnSpc>
                <a:spcPts val="801"/>
              </a:lnSpc>
            </a:pPr>
            <a:r>
              <a:rPr sz="682" spc="-3" dirty="0">
                <a:solidFill>
                  <a:srgbClr val="FFFFFF"/>
                </a:solidFill>
                <a:latin typeface="Palatino Linotype"/>
                <a:cs typeface="Palatino Linotype"/>
              </a:rPr>
              <a:t>$ 3 , 0 0 0 Y E A R L</a:t>
            </a:r>
            <a:r>
              <a:rPr sz="682" spc="-34" dirty="0">
                <a:solidFill>
                  <a:srgbClr val="FFFFFF"/>
                </a:solidFill>
                <a:latin typeface="Palatino Linotype"/>
                <a:cs typeface="Palatino Linotype"/>
              </a:rPr>
              <a:t> </a:t>
            </a:r>
            <a:r>
              <a:rPr sz="682" spc="-3" dirty="0">
                <a:solidFill>
                  <a:srgbClr val="FFFFFF"/>
                </a:solidFill>
                <a:latin typeface="Palatino Linotype"/>
                <a:cs typeface="Palatino Linotype"/>
              </a:rPr>
              <a:t>Y</a:t>
            </a:r>
            <a:endParaRPr sz="682">
              <a:latin typeface="Palatino Linotype"/>
              <a:cs typeface="Palatino Linotype"/>
            </a:endParaRPr>
          </a:p>
        </p:txBody>
      </p:sp>
      <p:sp>
        <p:nvSpPr>
          <p:cNvPr id="247" name="object 247"/>
          <p:cNvSpPr txBox="1"/>
          <p:nvPr/>
        </p:nvSpPr>
        <p:spPr>
          <a:xfrm>
            <a:off x="5502331" y="6116782"/>
            <a:ext cx="1509280" cy="124160"/>
          </a:xfrm>
          <a:prstGeom prst="rect">
            <a:avLst/>
          </a:prstGeom>
        </p:spPr>
        <p:txBody>
          <a:bodyPr vert="horz" wrap="square" lIns="0" tIns="8659" rIns="0" bIns="0" rtlCol="0">
            <a:spAutoFit/>
          </a:bodyPr>
          <a:lstStyle/>
          <a:p>
            <a:pPr marL="8659">
              <a:spcBef>
                <a:spcPts val="68"/>
              </a:spcBef>
            </a:pPr>
            <a:r>
              <a:rPr sz="750" spc="-3" dirty="0">
                <a:latin typeface="Palatino Linotype"/>
                <a:cs typeface="Palatino Linotype"/>
              </a:rPr>
              <a:t>Seniors can graduate with </a:t>
            </a:r>
            <a:r>
              <a:rPr sz="750" spc="3" dirty="0">
                <a:latin typeface="Palatino Linotype"/>
                <a:cs typeface="Palatino Linotype"/>
              </a:rPr>
              <a:t>US</a:t>
            </a:r>
            <a:r>
              <a:rPr sz="750" spc="48" dirty="0">
                <a:latin typeface="Palatino Linotype"/>
                <a:cs typeface="Palatino Linotype"/>
              </a:rPr>
              <a:t> </a:t>
            </a:r>
            <a:r>
              <a:rPr sz="750" spc="-3" dirty="0">
                <a:latin typeface="Palatino Linotype"/>
                <a:cs typeface="Palatino Linotype"/>
              </a:rPr>
              <a:t>High</a:t>
            </a:r>
            <a:endParaRPr sz="750">
              <a:latin typeface="Palatino Linotype"/>
              <a:cs typeface="Palatino Linotype"/>
            </a:endParaRPr>
          </a:p>
        </p:txBody>
      </p:sp>
      <p:sp>
        <p:nvSpPr>
          <p:cNvPr id="248" name="object 248"/>
          <p:cNvSpPr txBox="1"/>
          <p:nvPr/>
        </p:nvSpPr>
        <p:spPr>
          <a:xfrm>
            <a:off x="5503371" y="6313170"/>
            <a:ext cx="1613622" cy="370702"/>
          </a:xfrm>
          <a:prstGeom prst="rect">
            <a:avLst/>
          </a:prstGeom>
        </p:spPr>
        <p:txBody>
          <a:bodyPr vert="horz" wrap="square" lIns="0" tIns="8659" rIns="0" bIns="0" rtlCol="0">
            <a:spAutoFit/>
          </a:bodyPr>
          <a:lstStyle/>
          <a:p>
            <a:pPr marL="8659">
              <a:spcBef>
                <a:spcPts val="68"/>
              </a:spcBef>
            </a:pPr>
            <a:r>
              <a:rPr sz="750" spc="14" dirty="0">
                <a:latin typeface="Palatino Linotype"/>
                <a:cs typeface="Palatino Linotype"/>
              </a:rPr>
              <a:t>School</a:t>
            </a:r>
            <a:r>
              <a:rPr sz="750" spc="3" dirty="0">
                <a:latin typeface="Palatino Linotype"/>
                <a:cs typeface="Palatino Linotype"/>
              </a:rPr>
              <a:t> </a:t>
            </a:r>
            <a:r>
              <a:rPr sz="750" spc="17" dirty="0">
                <a:latin typeface="Palatino Linotype"/>
                <a:cs typeface="Palatino Linotype"/>
              </a:rPr>
              <a:t>Diploma</a:t>
            </a:r>
            <a:endParaRPr sz="750">
              <a:latin typeface="Palatino Linotype"/>
              <a:cs typeface="Palatino Linotype"/>
            </a:endParaRPr>
          </a:p>
          <a:p>
            <a:pPr>
              <a:spcBef>
                <a:spcPts val="7"/>
              </a:spcBef>
            </a:pPr>
            <a:endParaRPr sz="920">
              <a:latin typeface="Palatino Linotype"/>
              <a:cs typeface="Palatino Linotype"/>
            </a:endParaRPr>
          </a:p>
          <a:p>
            <a:pPr marL="451127">
              <a:tabLst>
                <a:tab pos="1091016" algn="l"/>
              </a:tabLst>
            </a:pPr>
            <a:r>
              <a:rPr sz="682" u="sng" spc="-3" dirty="0">
                <a:solidFill>
                  <a:srgbClr val="053561"/>
                </a:solidFill>
                <a:uFill>
                  <a:solidFill>
                    <a:srgbClr val="053561"/>
                  </a:solidFill>
                </a:uFill>
                <a:latin typeface="Times New Roman"/>
                <a:cs typeface="Times New Roman"/>
              </a:rPr>
              <a:t> 	</a:t>
            </a:r>
            <a:r>
              <a:rPr sz="682" u="sng" spc="-3" dirty="0">
                <a:solidFill>
                  <a:srgbClr val="053561"/>
                </a:solidFill>
                <a:uFill>
                  <a:solidFill>
                    <a:srgbClr val="053561"/>
                  </a:solidFill>
                </a:uFill>
                <a:latin typeface="Palatino Linotype"/>
                <a:cs typeface="Palatino Linotype"/>
              </a:rPr>
              <a:t>hesunusa.org</a:t>
            </a:r>
            <a:endParaRPr sz="682">
              <a:latin typeface="Palatino Linotype"/>
              <a:cs typeface="Palatino Linotype"/>
            </a:endParaRPr>
          </a:p>
        </p:txBody>
      </p:sp>
      <p:sp>
        <p:nvSpPr>
          <p:cNvPr id="249" name="TextBox 248">
            <a:extLst>
              <a:ext uri="{FF2B5EF4-FFF2-40B4-BE49-F238E27FC236}">
                <a16:creationId xmlns:a16="http://schemas.microsoft.com/office/drawing/2014/main" id="{C8627F42-4515-4A5E-AE2B-B3773BE46636}"/>
              </a:ext>
            </a:extLst>
          </p:cNvPr>
          <p:cNvSpPr txBox="1"/>
          <p:nvPr/>
        </p:nvSpPr>
        <p:spPr>
          <a:xfrm>
            <a:off x="272955" y="1021424"/>
            <a:ext cx="3218989" cy="590931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VENTURE IS OFFERING </a:t>
            </a:r>
          </a:p>
          <a:p>
            <a:r>
              <a:rPr lang="en-US" dirty="0">
                <a:latin typeface="Arial" panose="020B0604020202020204" pitchFamily="34" charset="0"/>
                <a:cs typeface="Arial" panose="020B0604020202020204" pitchFamily="34" charset="0"/>
              </a:rPr>
              <a:t> AN INTERACTIVE INTERNATIONAL DIPLOMA PROGRAM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$3,000 PER YEAR PER STUDENT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MINIMUM OF 5 STUDENTS FROM A INTERNATIONAL SCHOOL OR AGENT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COMISSION OFFERED FOR EACH STUDENT PER YEAR FOR OUR AGENTS AND THE SCHOOL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CONTACT: DIAN JOY</a:t>
            </a:r>
          </a:p>
          <a:p>
            <a:r>
              <a:rPr lang="en-US" dirty="0">
                <a:latin typeface="Arial" panose="020B0604020202020204" pitchFamily="34" charset="0"/>
                <a:cs typeface="Arial" panose="020B0604020202020204" pitchFamily="34" charset="0"/>
                <a:hlinkClick r:id="rId11"/>
              </a:rPr>
              <a:t>DJOY@VENTUREINTERNATIONALACADEMY.COM</a:t>
            </a:r>
            <a:endParaRPr lang="en-US" dirty="0">
              <a:latin typeface="Arial" panose="020B0604020202020204" pitchFamily="34" charset="0"/>
              <a:cs typeface="Arial" panose="020B0604020202020204" pitchFamily="34"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99441" y="312422"/>
            <a:ext cx="1396253" cy="100748"/>
          </a:xfrm>
          <a:prstGeom prst="rect">
            <a:avLst/>
          </a:prstGeom>
        </p:spPr>
        <p:txBody>
          <a:bodyPr vert="horz" wrap="square" lIns="0" tIns="5603" rIns="0" bIns="0" rtlCol="0">
            <a:spAutoFit/>
          </a:bodyPr>
          <a:lstStyle/>
          <a:p>
            <a:pPr>
              <a:spcBef>
                <a:spcPts val="44"/>
              </a:spcBef>
            </a:pPr>
            <a:r>
              <a:rPr sz="618" b="1" spc="-2" dirty="0">
                <a:solidFill>
                  <a:srgbClr val="1E487C"/>
                </a:solidFill>
                <a:latin typeface="Arial"/>
                <a:cs typeface="Arial"/>
              </a:rPr>
              <a:t>AUGUST </a:t>
            </a:r>
            <a:r>
              <a:rPr sz="618" b="1" dirty="0">
                <a:solidFill>
                  <a:srgbClr val="1E487C"/>
                </a:solidFill>
                <a:latin typeface="Arial"/>
                <a:cs typeface="Arial"/>
              </a:rPr>
              <a:t>/ / 01 / / ISSUE </a:t>
            </a:r>
            <a:r>
              <a:rPr sz="618" b="1" spc="-2" dirty="0">
                <a:solidFill>
                  <a:srgbClr val="1E487C"/>
                </a:solidFill>
                <a:latin typeface="Arial"/>
                <a:cs typeface="Arial"/>
              </a:rPr>
              <a:t>NUMBER</a:t>
            </a:r>
            <a:r>
              <a:rPr sz="618" b="1" spc="-35" dirty="0">
                <a:solidFill>
                  <a:srgbClr val="1E487C"/>
                </a:solidFill>
                <a:latin typeface="Arial"/>
                <a:cs typeface="Arial"/>
              </a:rPr>
              <a:t> </a:t>
            </a:r>
            <a:r>
              <a:rPr sz="618" b="1" dirty="0">
                <a:solidFill>
                  <a:srgbClr val="1E487C"/>
                </a:solidFill>
                <a:latin typeface="Arial"/>
                <a:cs typeface="Arial"/>
              </a:rPr>
              <a:t>1</a:t>
            </a:r>
            <a:endParaRPr sz="618">
              <a:latin typeface="Arial"/>
              <a:cs typeface="Arial"/>
            </a:endParaRPr>
          </a:p>
        </p:txBody>
      </p:sp>
      <p:sp>
        <p:nvSpPr>
          <p:cNvPr id="3" name="object 3"/>
          <p:cNvSpPr txBox="1"/>
          <p:nvPr/>
        </p:nvSpPr>
        <p:spPr>
          <a:xfrm>
            <a:off x="7860701" y="6569334"/>
            <a:ext cx="258576" cy="87090"/>
          </a:xfrm>
          <a:prstGeom prst="rect">
            <a:avLst/>
          </a:prstGeom>
        </p:spPr>
        <p:txBody>
          <a:bodyPr vert="horz" wrap="square" lIns="0" tIns="5603" rIns="0" bIns="0" rtlCol="0">
            <a:spAutoFit/>
          </a:bodyPr>
          <a:lstStyle/>
          <a:p>
            <a:pPr marL="5603">
              <a:spcBef>
                <a:spcPts val="44"/>
              </a:spcBef>
            </a:pPr>
            <a:r>
              <a:rPr sz="529" b="1" dirty="0">
                <a:solidFill>
                  <a:srgbClr val="1E487C"/>
                </a:solidFill>
                <a:latin typeface="Arial"/>
                <a:cs typeface="Arial"/>
              </a:rPr>
              <a:t>PAGE</a:t>
            </a:r>
            <a:r>
              <a:rPr sz="529" b="1" spc="-33" dirty="0">
                <a:solidFill>
                  <a:srgbClr val="1E487C"/>
                </a:solidFill>
                <a:latin typeface="Arial"/>
                <a:cs typeface="Arial"/>
              </a:rPr>
              <a:t> </a:t>
            </a:r>
            <a:r>
              <a:rPr sz="529" b="1" dirty="0">
                <a:solidFill>
                  <a:srgbClr val="1E487C"/>
                </a:solidFill>
                <a:latin typeface="Arial"/>
                <a:cs typeface="Arial"/>
              </a:rPr>
              <a:t>1</a:t>
            </a:r>
            <a:endParaRPr sz="529">
              <a:latin typeface="Arial"/>
              <a:cs typeface="Arial"/>
            </a:endParaRPr>
          </a:p>
        </p:txBody>
      </p:sp>
      <p:sp>
        <p:nvSpPr>
          <p:cNvPr id="4" name="object 4"/>
          <p:cNvSpPr/>
          <p:nvPr/>
        </p:nvSpPr>
        <p:spPr>
          <a:xfrm>
            <a:off x="4078938" y="6689909"/>
            <a:ext cx="4034118" cy="165567"/>
          </a:xfrm>
          <a:custGeom>
            <a:avLst/>
            <a:gdLst/>
            <a:ahLst/>
            <a:cxnLst/>
            <a:rect l="l" t="t" r="r" b="b"/>
            <a:pathLst>
              <a:path w="9144000" h="375284">
                <a:moveTo>
                  <a:pt x="0" y="374904"/>
                </a:moveTo>
                <a:lnTo>
                  <a:pt x="9144000" y="374904"/>
                </a:lnTo>
                <a:lnTo>
                  <a:pt x="9144000" y="0"/>
                </a:lnTo>
                <a:lnTo>
                  <a:pt x="0" y="0"/>
                </a:lnTo>
                <a:lnTo>
                  <a:pt x="0" y="374904"/>
                </a:lnTo>
                <a:close/>
              </a:path>
            </a:pathLst>
          </a:custGeom>
          <a:solidFill>
            <a:srgbClr val="1F487C"/>
          </a:solidFill>
        </p:spPr>
        <p:txBody>
          <a:bodyPr wrap="square" lIns="0" tIns="0" rIns="0" bIns="0" rtlCol="0"/>
          <a:lstStyle/>
          <a:p>
            <a:endParaRPr sz="794"/>
          </a:p>
        </p:txBody>
      </p:sp>
      <p:sp>
        <p:nvSpPr>
          <p:cNvPr id="5" name="object 5"/>
          <p:cNvSpPr txBox="1"/>
          <p:nvPr/>
        </p:nvSpPr>
        <p:spPr>
          <a:xfrm>
            <a:off x="5277522" y="6699770"/>
            <a:ext cx="1637179" cy="87090"/>
          </a:xfrm>
          <a:prstGeom prst="rect">
            <a:avLst/>
          </a:prstGeom>
        </p:spPr>
        <p:txBody>
          <a:bodyPr vert="horz" wrap="square" lIns="0" tIns="5603" rIns="0" bIns="0" rtlCol="0">
            <a:spAutoFit/>
          </a:bodyPr>
          <a:lstStyle/>
          <a:p>
            <a:pPr marL="5603">
              <a:spcBef>
                <a:spcPts val="44"/>
              </a:spcBef>
            </a:pPr>
            <a:r>
              <a:rPr sz="529" spc="-2" dirty="0">
                <a:solidFill>
                  <a:srgbClr val="FFFFFF"/>
                </a:solidFill>
                <a:latin typeface="Times New Roman"/>
                <a:cs typeface="Times New Roman"/>
              </a:rPr>
              <a:t>Contact Venture International:</a:t>
            </a:r>
            <a:r>
              <a:rPr sz="529" spc="7" dirty="0">
                <a:solidFill>
                  <a:srgbClr val="FFFFFF"/>
                </a:solidFill>
                <a:latin typeface="Times New Roman"/>
                <a:cs typeface="Times New Roman"/>
              </a:rPr>
              <a:t> </a:t>
            </a:r>
            <a:r>
              <a:rPr sz="529" u="sng" spc="-2" dirty="0">
                <a:solidFill>
                  <a:srgbClr val="FFFFFF"/>
                </a:solidFill>
                <a:uFill>
                  <a:solidFill>
                    <a:srgbClr val="FFFFFF"/>
                  </a:solidFill>
                </a:uFill>
                <a:latin typeface="Times New Roman"/>
                <a:cs typeface="Times New Roman"/>
                <a:hlinkClick r:id="rId2"/>
              </a:rPr>
              <a:t>www.ventureinthesunusa.org</a:t>
            </a:r>
            <a:endParaRPr sz="529">
              <a:latin typeface="Times New Roman"/>
              <a:cs typeface="Times New Roman"/>
            </a:endParaRPr>
          </a:p>
        </p:txBody>
      </p:sp>
      <p:sp>
        <p:nvSpPr>
          <p:cNvPr id="6" name="object 6"/>
          <p:cNvSpPr txBox="1">
            <a:spLocks noGrp="1"/>
          </p:cNvSpPr>
          <p:nvPr>
            <p:ph type="title"/>
          </p:nvPr>
        </p:nvSpPr>
        <p:spPr>
          <a:xfrm>
            <a:off x="3903260" y="529493"/>
            <a:ext cx="4179542" cy="559373"/>
          </a:xfrm>
          <a:prstGeom prst="rect">
            <a:avLst/>
          </a:prstGeom>
        </p:spPr>
        <p:txBody>
          <a:bodyPr vert="horz" wrap="square" lIns="0" tIns="5323" rIns="0" bIns="0" rtlCol="0" anchor="ctr">
            <a:spAutoFit/>
          </a:bodyPr>
          <a:lstStyle/>
          <a:p>
            <a:pPr marL="5603">
              <a:spcBef>
                <a:spcPts val="42"/>
              </a:spcBef>
            </a:pPr>
            <a:r>
              <a:rPr lang="en-US" spc="461" dirty="0"/>
              <a:t>    </a:t>
            </a:r>
            <a:r>
              <a:rPr spc="461" dirty="0"/>
              <a:t>NEWSPAPER</a:t>
            </a:r>
          </a:p>
        </p:txBody>
      </p:sp>
      <p:sp>
        <p:nvSpPr>
          <p:cNvPr id="7" name="object 7"/>
          <p:cNvSpPr/>
          <p:nvPr/>
        </p:nvSpPr>
        <p:spPr>
          <a:xfrm>
            <a:off x="4078938" y="532834"/>
            <a:ext cx="4034118" cy="0"/>
          </a:xfrm>
          <a:custGeom>
            <a:avLst/>
            <a:gdLst/>
            <a:ahLst/>
            <a:cxnLst/>
            <a:rect l="l" t="t" r="r" b="b"/>
            <a:pathLst>
              <a:path w="9144000">
                <a:moveTo>
                  <a:pt x="0" y="0"/>
                </a:moveTo>
                <a:lnTo>
                  <a:pt x="9144000" y="0"/>
                </a:lnTo>
              </a:path>
            </a:pathLst>
          </a:custGeom>
          <a:ln w="38094">
            <a:solidFill>
              <a:srgbClr val="7F7F7F"/>
            </a:solidFill>
          </a:ln>
        </p:spPr>
        <p:txBody>
          <a:bodyPr wrap="square" lIns="0" tIns="0" rIns="0" bIns="0" rtlCol="0"/>
          <a:lstStyle/>
          <a:p>
            <a:endParaRPr sz="794"/>
          </a:p>
        </p:txBody>
      </p:sp>
      <p:sp>
        <p:nvSpPr>
          <p:cNvPr id="8" name="object 8"/>
          <p:cNvSpPr txBox="1"/>
          <p:nvPr/>
        </p:nvSpPr>
        <p:spPr>
          <a:xfrm>
            <a:off x="4698626" y="1242286"/>
            <a:ext cx="2793626" cy="154775"/>
          </a:xfrm>
          <a:prstGeom prst="rect">
            <a:avLst/>
          </a:prstGeom>
        </p:spPr>
        <p:txBody>
          <a:bodyPr vert="horz" wrap="square" lIns="0" tIns="5323" rIns="0" bIns="0" rtlCol="0">
            <a:spAutoFit/>
          </a:bodyPr>
          <a:lstStyle/>
          <a:p>
            <a:pPr marL="5603">
              <a:spcBef>
                <a:spcPts val="42"/>
              </a:spcBef>
            </a:pPr>
            <a:r>
              <a:rPr sz="971" spc="104" dirty="0">
                <a:latin typeface="Trebuchet MS"/>
                <a:cs typeface="Trebuchet MS"/>
              </a:rPr>
              <a:t>IDP:</a:t>
            </a:r>
            <a:r>
              <a:rPr sz="971" spc="-55" dirty="0">
                <a:latin typeface="Trebuchet MS"/>
                <a:cs typeface="Trebuchet MS"/>
              </a:rPr>
              <a:t> </a:t>
            </a:r>
            <a:r>
              <a:rPr sz="971" spc="130" dirty="0">
                <a:latin typeface="Trebuchet MS"/>
                <a:cs typeface="Trebuchet MS"/>
              </a:rPr>
              <a:t>INTERNATIONAL</a:t>
            </a:r>
            <a:r>
              <a:rPr sz="971" spc="-60" dirty="0">
                <a:latin typeface="Trebuchet MS"/>
                <a:cs typeface="Trebuchet MS"/>
              </a:rPr>
              <a:t> </a:t>
            </a:r>
            <a:r>
              <a:rPr sz="971" spc="165" dirty="0">
                <a:latin typeface="Trebuchet MS"/>
                <a:cs typeface="Trebuchet MS"/>
              </a:rPr>
              <a:t>DIPLOMA</a:t>
            </a:r>
            <a:r>
              <a:rPr sz="971" spc="-57" dirty="0">
                <a:latin typeface="Trebuchet MS"/>
                <a:cs typeface="Trebuchet MS"/>
              </a:rPr>
              <a:t> </a:t>
            </a:r>
            <a:r>
              <a:rPr sz="971" spc="163" dirty="0">
                <a:latin typeface="Trebuchet MS"/>
                <a:cs typeface="Trebuchet MS"/>
              </a:rPr>
              <a:t>PROGRAM</a:t>
            </a:r>
            <a:endParaRPr sz="971">
              <a:latin typeface="Trebuchet MS"/>
              <a:cs typeface="Trebuchet MS"/>
            </a:endParaRPr>
          </a:p>
        </p:txBody>
      </p:sp>
      <p:sp>
        <p:nvSpPr>
          <p:cNvPr id="9" name="object 9"/>
          <p:cNvSpPr/>
          <p:nvPr/>
        </p:nvSpPr>
        <p:spPr>
          <a:xfrm>
            <a:off x="4078938" y="1125177"/>
            <a:ext cx="4034118" cy="0"/>
          </a:xfrm>
          <a:custGeom>
            <a:avLst/>
            <a:gdLst/>
            <a:ahLst/>
            <a:cxnLst/>
            <a:rect l="l" t="t" r="r" b="b"/>
            <a:pathLst>
              <a:path w="9144000">
                <a:moveTo>
                  <a:pt x="0" y="0"/>
                </a:moveTo>
                <a:lnTo>
                  <a:pt x="9144000" y="0"/>
                </a:lnTo>
              </a:path>
            </a:pathLst>
          </a:custGeom>
          <a:ln w="38094">
            <a:solidFill>
              <a:srgbClr val="7F7F7F"/>
            </a:solidFill>
          </a:ln>
        </p:spPr>
        <p:txBody>
          <a:bodyPr wrap="square" lIns="0" tIns="0" rIns="0" bIns="0" rtlCol="0"/>
          <a:lstStyle/>
          <a:p>
            <a:endParaRPr sz="794"/>
          </a:p>
        </p:txBody>
      </p:sp>
      <p:sp>
        <p:nvSpPr>
          <p:cNvPr id="10" name="object 10"/>
          <p:cNvSpPr/>
          <p:nvPr/>
        </p:nvSpPr>
        <p:spPr>
          <a:xfrm>
            <a:off x="4078938" y="3157028"/>
            <a:ext cx="2279276" cy="0"/>
          </a:xfrm>
          <a:custGeom>
            <a:avLst/>
            <a:gdLst/>
            <a:ahLst/>
            <a:cxnLst/>
            <a:rect l="l" t="t" r="r" b="b"/>
            <a:pathLst>
              <a:path w="5166360">
                <a:moveTo>
                  <a:pt x="0" y="0"/>
                </a:moveTo>
                <a:lnTo>
                  <a:pt x="5166360" y="0"/>
                </a:lnTo>
              </a:path>
            </a:pathLst>
          </a:custGeom>
          <a:ln w="38094">
            <a:solidFill>
              <a:srgbClr val="7F7F7F"/>
            </a:solidFill>
          </a:ln>
        </p:spPr>
        <p:txBody>
          <a:bodyPr wrap="square" lIns="0" tIns="0" rIns="0" bIns="0" rtlCol="0"/>
          <a:lstStyle/>
          <a:p>
            <a:endParaRPr sz="794"/>
          </a:p>
        </p:txBody>
      </p:sp>
      <p:sp>
        <p:nvSpPr>
          <p:cNvPr id="11" name="object 11"/>
          <p:cNvSpPr txBox="1"/>
          <p:nvPr/>
        </p:nvSpPr>
        <p:spPr>
          <a:xfrm>
            <a:off x="4073336" y="3183369"/>
            <a:ext cx="1808349" cy="350963"/>
          </a:xfrm>
          <a:prstGeom prst="rect">
            <a:avLst/>
          </a:prstGeom>
        </p:spPr>
        <p:txBody>
          <a:bodyPr vert="horz" wrap="square" lIns="0" tIns="17369" rIns="0" bIns="0" rtlCol="0">
            <a:spAutoFit/>
          </a:bodyPr>
          <a:lstStyle/>
          <a:p>
            <a:pPr marL="5603" marR="2241">
              <a:lnSpc>
                <a:spcPts val="1319"/>
              </a:lnSpc>
              <a:spcBef>
                <a:spcPts val="137"/>
              </a:spcBef>
            </a:pPr>
            <a:r>
              <a:rPr sz="1147" b="1" spc="-2" dirty="0">
                <a:latin typeface="Times New Roman"/>
                <a:cs typeface="Times New Roman"/>
              </a:rPr>
              <a:t>Offering Self-Paced Diploma  Program</a:t>
            </a:r>
            <a:endParaRPr sz="1147">
              <a:latin typeface="Times New Roman"/>
              <a:cs typeface="Times New Roman"/>
            </a:endParaRPr>
          </a:p>
        </p:txBody>
      </p:sp>
      <p:sp>
        <p:nvSpPr>
          <p:cNvPr id="12" name="object 12"/>
          <p:cNvSpPr/>
          <p:nvPr/>
        </p:nvSpPr>
        <p:spPr>
          <a:xfrm>
            <a:off x="4078938" y="3570188"/>
            <a:ext cx="2279276" cy="0"/>
          </a:xfrm>
          <a:custGeom>
            <a:avLst/>
            <a:gdLst/>
            <a:ahLst/>
            <a:cxnLst/>
            <a:rect l="l" t="t" r="r" b="b"/>
            <a:pathLst>
              <a:path w="5166360">
                <a:moveTo>
                  <a:pt x="0" y="0"/>
                </a:moveTo>
                <a:lnTo>
                  <a:pt x="5166360" y="0"/>
                </a:lnTo>
              </a:path>
            </a:pathLst>
          </a:custGeom>
          <a:ln w="12186">
            <a:solidFill>
              <a:srgbClr val="7F7F7F"/>
            </a:solidFill>
          </a:ln>
        </p:spPr>
        <p:txBody>
          <a:bodyPr wrap="square" lIns="0" tIns="0" rIns="0" bIns="0" rtlCol="0"/>
          <a:lstStyle/>
          <a:p>
            <a:endParaRPr sz="794"/>
          </a:p>
        </p:txBody>
      </p:sp>
      <p:sp>
        <p:nvSpPr>
          <p:cNvPr id="13" name="object 13"/>
          <p:cNvSpPr txBox="1"/>
          <p:nvPr/>
        </p:nvSpPr>
        <p:spPr>
          <a:xfrm>
            <a:off x="4073335" y="3629811"/>
            <a:ext cx="1266545" cy="164921"/>
          </a:xfrm>
          <a:prstGeom prst="rect">
            <a:avLst/>
          </a:prstGeom>
        </p:spPr>
        <p:txBody>
          <a:bodyPr vert="horz" wrap="square" lIns="0" tIns="10926" rIns="0" bIns="0" rtlCol="0">
            <a:spAutoFit/>
          </a:bodyPr>
          <a:lstStyle/>
          <a:p>
            <a:pPr marL="5603" marR="2241">
              <a:lnSpc>
                <a:spcPts val="609"/>
              </a:lnSpc>
              <a:spcBef>
                <a:spcPts val="86"/>
              </a:spcBef>
            </a:pPr>
            <a:r>
              <a:rPr sz="529" b="1" spc="-2" dirty="0">
                <a:latin typeface="Times New Roman"/>
                <a:cs typeface="Times New Roman"/>
              </a:rPr>
              <a:t>AUTHOR: VENTURE INTERNATIONAL </a:t>
            </a:r>
            <a:r>
              <a:rPr sz="529" b="1" spc="-2" dirty="0">
                <a:latin typeface="Times New Roman"/>
                <a:cs typeface="Times New Roman"/>
                <a:hlinkClick r:id="rId2"/>
              </a:rPr>
              <a:t> WWW.VENTUREINTHESUNUSA.ORG</a:t>
            </a:r>
            <a:endParaRPr sz="529">
              <a:latin typeface="Times New Roman"/>
              <a:cs typeface="Times New Roman"/>
            </a:endParaRPr>
          </a:p>
        </p:txBody>
      </p:sp>
      <p:sp>
        <p:nvSpPr>
          <p:cNvPr id="14" name="object 14"/>
          <p:cNvSpPr/>
          <p:nvPr/>
        </p:nvSpPr>
        <p:spPr>
          <a:xfrm>
            <a:off x="4078938" y="3831061"/>
            <a:ext cx="2279276" cy="0"/>
          </a:xfrm>
          <a:custGeom>
            <a:avLst/>
            <a:gdLst/>
            <a:ahLst/>
            <a:cxnLst/>
            <a:rect l="l" t="t" r="r" b="b"/>
            <a:pathLst>
              <a:path w="5166360">
                <a:moveTo>
                  <a:pt x="0" y="0"/>
                </a:moveTo>
                <a:lnTo>
                  <a:pt x="5166360" y="0"/>
                </a:lnTo>
              </a:path>
            </a:pathLst>
          </a:custGeom>
          <a:ln w="12186">
            <a:solidFill>
              <a:srgbClr val="7F7F7F"/>
            </a:solidFill>
          </a:ln>
        </p:spPr>
        <p:txBody>
          <a:bodyPr wrap="square" lIns="0" tIns="0" rIns="0" bIns="0" rtlCol="0"/>
          <a:lstStyle/>
          <a:p>
            <a:endParaRPr sz="794"/>
          </a:p>
        </p:txBody>
      </p:sp>
      <p:sp>
        <p:nvSpPr>
          <p:cNvPr id="15" name="object 15"/>
          <p:cNvSpPr txBox="1"/>
          <p:nvPr/>
        </p:nvSpPr>
        <p:spPr>
          <a:xfrm>
            <a:off x="4073335" y="3892028"/>
            <a:ext cx="1122269" cy="73214"/>
          </a:xfrm>
          <a:prstGeom prst="rect">
            <a:avLst/>
          </a:prstGeom>
        </p:spPr>
        <p:txBody>
          <a:bodyPr vert="horz" wrap="square" lIns="0" tIns="5323" rIns="0" bIns="0" rtlCol="0">
            <a:spAutoFit/>
          </a:bodyPr>
          <a:lstStyle/>
          <a:p>
            <a:pPr marL="5603">
              <a:spcBef>
                <a:spcPts val="42"/>
              </a:spcBef>
            </a:pPr>
            <a:r>
              <a:rPr sz="441" spc="-4" dirty="0">
                <a:solidFill>
                  <a:srgbClr val="003299"/>
                </a:solidFill>
                <a:latin typeface="Trebuchet MS"/>
                <a:cs typeface="Trebuchet MS"/>
              </a:rPr>
              <a:t>The </a:t>
            </a:r>
            <a:r>
              <a:rPr sz="441" spc="-2" dirty="0">
                <a:solidFill>
                  <a:srgbClr val="003299"/>
                </a:solidFill>
                <a:latin typeface="Trebuchet MS"/>
                <a:cs typeface="Trebuchet MS"/>
              </a:rPr>
              <a:t>Ogburn School is regionally</a:t>
            </a:r>
            <a:r>
              <a:rPr sz="441" spc="9" dirty="0">
                <a:solidFill>
                  <a:srgbClr val="003299"/>
                </a:solidFill>
                <a:latin typeface="Trebuchet MS"/>
                <a:cs typeface="Trebuchet MS"/>
              </a:rPr>
              <a:t> </a:t>
            </a:r>
            <a:r>
              <a:rPr sz="441" spc="-2" dirty="0">
                <a:solidFill>
                  <a:srgbClr val="003299"/>
                </a:solidFill>
                <a:latin typeface="Trebuchet MS"/>
                <a:cs typeface="Trebuchet MS"/>
              </a:rPr>
              <a:t>accredited:</a:t>
            </a:r>
            <a:endParaRPr sz="441">
              <a:latin typeface="Trebuchet MS"/>
              <a:cs typeface="Trebuchet MS"/>
            </a:endParaRPr>
          </a:p>
        </p:txBody>
      </p:sp>
      <p:sp>
        <p:nvSpPr>
          <p:cNvPr id="16" name="object 16"/>
          <p:cNvSpPr txBox="1"/>
          <p:nvPr/>
        </p:nvSpPr>
        <p:spPr>
          <a:xfrm>
            <a:off x="4073335" y="4022464"/>
            <a:ext cx="2282638" cy="325976"/>
          </a:xfrm>
          <a:prstGeom prst="rect">
            <a:avLst/>
          </a:prstGeom>
        </p:spPr>
        <p:txBody>
          <a:bodyPr vert="horz" wrap="square" lIns="0" tIns="5323" rIns="0" bIns="0" rtlCol="0">
            <a:spAutoFit/>
          </a:bodyPr>
          <a:lstStyle/>
          <a:p>
            <a:pPr marL="5603">
              <a:lnSpc>
                <a:spcPts val="518"/>
              </a:lnSpc>
              <a:spcBef>
                <a:spcPts val="42"/>
              </a:spcBef>
            </a:pPr>
            <a:r>
              <a:rPr sz="441" spc="-2" dirty="0">
                <a:solidFill>
                  <a:srgbClr val="003299"/>
                </a:solidFill>
                <a:latin typeface="Trebuchet MS"/>
                <a:cs typeface="Trebuchet MS"/>
              </a:rPr>
              <a:t>Accreditation International</a:t>
            </a:r>
            <a:r>
              <a:rPr sz="441" spc="-4" dirty="0">
                <a:solidFill>
                  <a:srgbClr val="003299"/>
                </a:solidFill>
                <a:latin typeface="Trebuchet MS"/>
                <a:cs typeface="Trebuchet MS"/>
              </a:rPr>
              <a:t> </a:t>
            </a:r>
            <a:r>
              <a:rPr sz="441" spc="-2" dirty="0">
                <a:solidFill>
                  <a:srgbClr val="003299"/>
                </a:solidFill>
                <a:latin typeface="Trebuchet MS"/>
                <a:cs typeface="Trebuchet MS"/>
              </a:rPr>
              <a:t>(Ai)</a:t>
            </a:r>
            <a:endParaRPr sz="441">
              <a:latin typeface="Trebuchet MS"/>
              <a:cs typeface="Trebuchet MS"/>
            </a:endParaRPr>
          </a:p>
          <a:p>
            <a:pPr marL="5603" marR="2241">
              <a:lnSpc>
                <a:spcPts val="512"/>
              </a:lnSpc>
              <a:spcBef>
                <a:spcPts val="22"/>
              </a:spcBef>
            </a:pPr>
            <a:r>
              <a:rPr sz="441" spc="-2" dirty="0">
                <a:solidFill>
                  <a:srgbClr val="003299"/>
                </a:solidFill>
                <a:latin typeface="Trebuchet MS"/>
                <a:cs typeface="Trebuchet MS"/>
              </a:rPr>
              <a:t>AdvancEd – Southern Association of Colleges and Schools Commission on Accreditation and  School Improvement (SACS</a:t>
            </a:r>
            <a:r>
              <a:rPr sz="441" spc="4" dirty="0">
                <a:solidFill>
                  <a:srgbClr val="003299"/>
                </a:solidFill>
                <a:latin typeface="Trebuchet MS"/>
                <a:cs typeface="Trebuchet MS"/>
              </a:rPr>
              <a:t> </a:t>
            </a:r>
            <a:r>
              <a:rPr sz="441" spc="-2" dirty="0">
                <a:solidFill>
                  <a:srgbClr val="003299"/>
                </a:solidFill>
                <a:latin typeface="Trebuchet MS"/>
                <a:cs typeface="Trebuchet MS"/>
              </a:rPr>
              <a:t>CASI)</a:t>
            </a:r>
            <a:endParaRPr sz="441">
              <a:latin typeface="Trebuchet MS"/>
              <a:cs typeface="Trebuchet MS"/>
            </a:endParaRPr>
          </a:p>
          <a:p>
            <a:pPr marL="5603" marR="47628">
              <a:lnSpc>
                <a:spcPts val="512"/>
              </a:lnSpc>
              <a:spcBef>
                <a:spcPts val="2"/>
              </a:spcBef>
            </a:pPr>
            <a:r>
              <a:rPr sz="441" spc="-2" dirty="0">
                <a:solidFill>
                  <a:srgbClr val="003299"/>
                </a:solidFill>
                <a:latin typeface="Trebuchet MS"/>
                <a:cs typeface="Trebuchet MS"/>
              </a:rPr>
              <a:t>Middle States Association Commissions on Elementary and Secondary Schools (MSA-CESS)  National Council for Private School Accreditation (NCPSA).</a:t>
            </a:r>
            <a:endParaRPr sz="441">
              <a:latin typeface="Trebuchet MS"/>
              <a:cs typeface="Trebuchet MS"/>
            </a:endParaRPr>
          </a:p>
        </p:txBody>
      </p:sp>
      <p:sp>
        <p:nvSpPr>
          <p:cNvPr id="17" name="object 17"/>
          <p:cNvSpPr txBox="1"/>
          <p:nvPr/>
        </p:nvSpPr>
        <p:spPr>
          <a:xfrm>
            <a:off x="4073335" y="4412429"/>
            <a:ext cx="2233332" cy="201696"/>
          </a:xfrm>
          <a:prstGeom prst="rect">
            <a:avLst/>
          </a:prstGeom>
        </p:spPr>
        <p:txBody>
          <a:bodyPr vert="horz" wrap="square" lIns="0" tIns="9245" rIns="0" bIns="0" rtlCol="0">
            <a:spAutoFit/>
          </a:bodyPr>
          <a:lstStyle/>
          <a:p>
            <a:pPr marL="5603" marR="2241">
              <a:lnSpc>
                <a:spcPts val="512"/>
              </a:lnSpc>
              <a:spcBef>
                <a:spcPts val="73"/>
              </a:spcBef>
            </a:pPr>
            <a:r>
              <a:rPr sz="441" spc="-2" dirty="0">
                <a:solidFill>
                  <a:srgbClr val="003299"/>
                </a:solidFill>
                <a:latin typeface="Trebuchet MS"/>
                <a:cs typeface="Trebuchet MS"/>
              </a:rPr>
              <a:t>Credits may </a:t>
            </a:r>
            <a:r>
              <a:rPr sz="441" dirty="0">
                <a:solidFill>
                  <a:srgbClr val="003299"/>
                </a:solidFill>
                <a:latin typeface="Trebuchet MS"/>
                <a:cs typeface="Trebuchet MS"/>
              </a:rPr>
              <a:t>be </a:t>
            </a:r>
            <a:r>
              <a:rPr sz="441" spc="-2" dirty="0">
                <a:solidFill>
                  <a:srgbClr val="003299"/>
                </a:solidFill>
                <a:latin typeface="Trebuchet MS"/>
                <a:cs typeface="Trebuchet MS"/>
              </a:rPr>
              <a:t>transferrable for </a:t>
            </a:r>
            <a:r>
              <a:rPr sz="441" spc="-4" dirty="0">
                <a:solidFill>
                  <a:srgbClr val="003299"/>
                </a:solidFill>
                <a:latin typeface="Trebuchet MS"/>
                <a:cs typeface="Trebuchet MS"/>
              </a:rPr>
              <a:t>the </a:t>
            </a:r>
            <a:r>
              <a:rPr sz="441" spc="-2" dirty="0">
                <a:solidFill>
                  <a:srgbClr val="003299"/>
                </a:solidFill>
                <a:latin typeface="Trebuchet MS"/>
                <a:cs typeface="Trebuchet MS"/>
              </a:rPr>
              <a:t>courses they </a:t>
            </a:r>
            <a:r>
              <a:rPr sz="441" dirty="0">
                <a:solidFill>
                  <a:srgbClr val="003299"/>
                </a:solidFill>
                <a:latin typeface="Trebuchet MS"/>
                <a:cs typeface="Trebuchet MS"/>
              </a:rPr>
              <a:t>take </a:t>
            </a:r>
            <a:r>
              <a:rPr sz="441" spc="-2" dirty="0">
                <a:solidFill>
                  <a:srgbClr val="003299"/>
                </a:solidFill>
                <a:latin typeface="Trebuchet MS"/>
                <a:cs typeface="Trebuchet MS"/>
              </a:rPr>
              <a:t>to our </a:t>
            </a:r>
            <a:r>
              <a:rPr sz="441" dirty="0">
                <a:solidFill>
                  <a:srgbClr val="003299"/>
                </a:solidFill>
                <a:latin typeface="Trebuchet MS"/>
                <a:cs typeface="Trebuchet MS"/>
              </a:rPr>
              <a:t>U.S </a:t>
            </a:r>
            <a:r>
              <a:rPr sz="441" spc="-2" dirty="0">
                <a:solidFill>
                  <a:srgbClr val="003299"/>
                </a:solidFill>
                <a:latin typeface="Trebuchet MS"/>
                <a:cs typeface="Trebuchet MS"/>
              </a:rPr>
              <a:t>partner schools,  however students need to check with the college institution they plan to attend as each  college has its own</a:t>
            </a:r>
            <a:r>
              <a:rPr sz="441" spc="-4" dirty="0">
                <a:solidFill>
                  <a:srgbClr val="003299"/>
                </a:solidFill>
                <a:latin typeface="Trebuchet MS"/>
                <a:cs typeface="Trebuchet MS"/>
              </a:rPr>
              <a:t> </a:t>
            </a:r>
            <a:r>
              <a:rPr sz="441" spc="-2" dirty="0">
                <a:solidFill>
                  <a:srgbClr val="003299"/>
                </a:solidFill>
                <a:latin typeface="Trebuchet MS"/>
                <a:cs typeface="Trebuchet MS"/>
              </a:rPr>
              <a:t>requirements.</a:t>
            </a:r>
            <a:endParaRPr sz="441">
              <a:latin typeface="Trebuchet MS"/>
              <a:cs typeface="Trebuchet MS"/>
            </a:endParaRPr>
          </a:p>
        </p:txBody>
      </p:sp>
      <p:sp>
        <p:nvSpPr>
          <p:cNvPr id="18" name="object 18"/>
          <p:cNvSpPr txBox="1"/>
          <p:nvPr/>
        </p:nvSpPr>
        <p:spPr>
          <a:xfrm>
            <a:off x="4073335" y="4672629"/>
            <a:ext cx="2241457" cy="201696"/>
          </a:xfrm>
          <a:prstGeom prst="rect">
            <a:avLst/>
          </a:prstGeom>
        </p:spPr>
        <p:txBody>
          <a:bodyPr vert="horz" wrap="square" lIns="0" tIns="9245" rIns="0" bIns="0" rtlCol="0">
            <a:spAutoFit/>
          </a:bodyPr>
          <a:lstStyle/>
          <a:p>
            <a:pPr marL="5603" marR="2241">
              <a:lnSpc>
                <a:spcPts val="512"/>
              </a:lnSpc>
              <a:spcBef>
                <a:spcPts val="73"/>
              </a:spcBef>
            </a:pPr>
            <a:r>
              <a:rPr sz="441" spc="-2" dirty="0">
                <a:solidFill>
                  <a:srgbClr val="003299"/>
                </a:solidFill>
                <a:latin typeface="Trebuchet MS"/>
                <a:cs typeface="Trebuchet MS"/>
              </a:rPr>
              <a:t>We offer a few </a:t>
            </a:r>
            <a:r>
              <a:rPr sz="441" dirty="0">
                <a:solidFill>
                  <a:srgbClr val="003299"/>
                </a:solidFill>
                <a:latin typeface="Trebuchet MS"/>
                <a:cs typeface="Trebuchet MS"/>
              </a:rPr>
              <a:t>AP </a:t>
            </a:r>
            <a:r>
              <a:rPr sz="441" spc="-2" dirty="0">
                <a:solidFill>
                  <a:srgbClr val="003299"/>
                </a:solidFill>
                <a:latin typeface="Trebuchet MS"/>
                <a:cs typeface="Trebuchet MS"/>
              </a:rPr>
              <a:t>courses to grades 11 &amp; 12, allowing </a:t>
            </a:r>
            <a:r>
              <a:rPr sz="441" spc="-4" dirty="0">
                <a:solidFill>
                  <a:srgbClr val="003299"/>
                </a:solidFill>
                <a:latin typeface="Trebuchet MS"/>
                <a:cs typeface="Trebuchet MS"/>
              </a:rPr>
              <a:t>the </a:t>
            </a:r>
            <a:r>
              <a:rPr sz="441" spc="-2" dirty="0">
                <a:solidFill>
                  <a:srgbClr val="003299"/>
                </a:solidFill>
                <a:latin typeface="Trebuchet MS"/>
                <a:cs typeface="Trebuchet MS"/>
              </a:rPr>
              <a:t>potential to have a </a:t>
            </a:r>
            <a:r>
              <a:rPr sz="441" dirty="0">
                <a:solidFill>
                  <a:srgbClr val="003299"/>
                </a:solidFill>
                <a:latin typeface="Trebuchet MS"/>
                <a:cs typeface="Trebuchet MS"/>
              </a:rPr>
              <a:t>full </a:t>
            </a:r>
            <a:r>
              <a:rPr sz="441" spc="-2" dirty="0">
                <a:solidFill>
                  <a:srgbClr val="003299"/>
                </a:solidFill>
                <a:latin typeface="Trebuchet MS"/>
                <a:cs typeface="Trebuchet MS"/>
              </a:rPr>
              <a:t>years’  worth of college credits completed before graduation. AP courses are an</a:t>
            </a:r>
            <a:r>
              <a:rPr sz="441" spc="13" dirty="0">
                <a:solidFill>
                  <a:srgbClr val="003299"/>
                </a:solidFill>
                <a:latin typeface="Trebuchet MS"/>
                <a:cs typeface="Trebuchet MS"/>
              </a:rPr>
              <a:t> </a:t>
            </a:r>
            <a:r>
              <a:rPr sz="441" spc="-2" dirty="0">
                <a:solidFill>
                  <a:srgbClr val="003299"/>
                </a:solidFill>
                <a:latin typeface="Trebuchet MS"/>
                <a:cs typeface="Trebuchet MS"/>
              </a:rPr>
              <a:t>added</a:t>
            </a:r>
            <a:endParaRPr sz="441">
              <a:latin typeface="Trebuchet MS"/>
              <a:cs typeface="Trebuchet MS"/>
            </a:endParaRPr>
          </a:p>
          <a:p>
            <a:pPr marL="5603">
              <a:lnSpc>
                <a:spcPts val="501"/>
              </a:lnSpc>
            </a:pPr>
            <a:r>
              <a:rPr sz="441" spc="-2" dirty="0">
                <a:solidFill>
                  <a:srgbClr val="003299"/>
                </a:solidFill>
                <a:latin typeface="Trebuchet MS"/>
                <a:cs typeface="Trebuchet MS"/>
              </a:rPr>
              <a:t>expense (and materials </a:t>
            </a:r>
            <a:r>
              <a:rPr sz="441" dirty="0">
                <a:solidFill>
                  <a:srgbClr val="003299"/>
                </a:solidFill>
                <a:latin typeface="Trebuchet MS"/>
                <a:cs typeface="Trebuchet MS"/>
              </a:rPr>
              <a:t>will </a:t>
            </a:r>
            <a:r>
              <a:rPr sz="441" spc="-2" dirty="0">
                <a:solidFill>
                  <a:srgbClr val="003299"/>
                </a:solidFill>
                <a:latin typeface="Trebuchet MS"/>
                <a:cs typeface="Trebuchet MS"/>
              </a:rPr>
              <a:t>need to be</a:t>
            </a:r>
            <a:r>
              <a:rPr sz="441" spc="4" dirty="0">
                <a:solidFill>
                  <a:srgbClr val="003299"/>
                </a:solidFill>
                <a:latin typeface="Trebuchet MS"/>
                <a:cs typeface="Trebuchet MS"/>
              </a:rPr>
              <a:t> </a:t>
            </a:r>
            <a:r>
              <a:rPr sz="441" spc="-2" dirty="0">
                <a:solidFill>
                  <a:srgbClr val="003299"/>
                </a:solidFill>
                <a:latin typeface="Trebuchet MS"/>
                <a:cs typeface="Trebuchet MS"/>
              </a:rPr>
              <a:t>purchased).</a:t>
            </a:r>
            <a:endParaRPr sz="441">
              <a:latin typeface="Trebuchet MS"/>
              <a:cs typeface="Trebuchet MS"/>
            </a:endParaRPr>
          </a:p>
        </p:txBody>
      </p:sp>
      <p:sp>
        <p:nvSpPr>
          <p:cNvPr id="19" name="object 19"/>
          <p:cNvSpPr txBox="1"/>
          <p:nvPr/>
        </p:nvSpPr>
        <p:spPr>
          <a:xfrm>
            <a:off x="6433296" y="3805295"/>
            <a:ext cx="1551735" cy="164921"/>
          </a:xfrm>
          <a:prstGeom prst="rect">
            <a:avLst/>
          </a:prstGeom>
        </p:spPr>
        <p:txBody>
          <a:bodyPr vert="horz" wrap="square" lIns="0" tIns="10926" rIns="0" bIns="0" rtlCol="0">
            <a:spAutoFit/>
          </a:bodyPr>
          <a:lstStyle/>
          <a:p>
            <a:pPr marL="5603" marR="2241">
              <a:lnSpc>
                <a:spcPts val="609"/>
              </a:lnSpc>
              <a:spcBef>
                <a:spcPts val="86"/>
              </a:spcBef>
            </a:pPr>
            <a:r>
              <a:rPr sz="529" b="1" spc="-2" dirty="0">
                <a:latin typeface="Arial"/>
                <a:cs typeface="Arial"/>
              </a:rPr>
              <a:t>Online Study </a:t>
            </a:r>
            <a:r>
              <a:rPr sz="529" b="1" dirty="0">
                <a:latin typeface="Arial"/>
                <a:cs typeface="Arial"/>
              </a:rPr>
              <a:t>is a </a:t>
            </a:r>
            <a:r>
              <a:rPr sz="529" b="1" spc="-2" dirty="0">
                <a:latin typeface="Arial"/>
                <a:cs typeface="Arial"/>
              </a:rPr>
              <a:t>significant cost SAVINGS over  American tuition levels. $2,000.00</a:t>
            </a:r>
            <a:r>
              <a:rPr sz="529" b="1" spc="4" dirty="0">
                <a:latin typeface="Arial"/>
                <a:cs typeface="Arial"/>
              </a:rPr>
              <a:t> </a:t>
            </a:r>
            <a:r>
              <a:rPr sz="529" b="1" spc="-2" dirty="0">
                <a:latin typeface="Arial"/>
                <a:cs typeface="Arial"/>
              </a:rPr>
              <a:t>Yearly</a:t>
            </a:r>
            <a:endParaRPr sz="529">
              <a:latin typeface="Arial"/>
              <a:cs typeface="Arial"/>
            </a:endParaRPr>
          </a:p>
        </p:txBody>
      </p:sp>
      <p:sp>
        <p:nvSpPr>
          <p:cNvPr id="20" name="object 20"/>
          <p:cNvSpPr txBox="1"/>
          <p:nvPr/>
        </p:nvSpPr>
        <p:spPr>
          <a:xfrm>
            <a:off x="6433296" y="4071547"/>
            <a:ext cx="1043828" cy="195427"/>
          </a:xfrm>
          <a:prstGeom prst="rect">
            <a:avLst/>
          </a:prstGeom>
        </p:spPr>
        <p:txBody>
          <a:bodyPr vert="horz" wrap="square" lIns="0" tIns="5323" rIns="0" bIns="0" rtlCol="0">
            <a:spAutoFit/>
          </a:bodyPr>
          <a:lstStyle/>
          <a:p>
            <a:pPr marL="5603">
              <a:spcBef>
                <a:spcPts val="42"/>
              </a:spcBef>
            </a:pPr>
            <a:r>
              <a:rPr sz="1235" spc="-2" dirty="0">
                <a:latin typeface="Times New Roman"/>
                <a:cs typeface="Times New Roman"/>
              </a:rPr>
              <a:t>Students</a:t>
            </a:r>
            <a:r>
              <a:rPr sz="1235" spc="-24" dirty="0">
                <a:latin typeface="Times New Roman"/>
                <a:cs typeface="Times New Roman"/>
              </a:rPr>
              <a:t> </a:t>
            </a:r>
            <a:r>
              <a:rPr sz="1235" spc="-2" dirty="0">
                <a:latin typeface="Times New Roman"/>
                <a:cs typeface="Times New Roman"/>
              </a:rPr>
              <a:t>receive</a:t>
            </a:r>
            <a:endParaRPr sz="1235">
              <a:latin typeface="Times New Roman"/>
              <a:cs typeface="Times New Roman"/>
            </a:endParaRPr>
          </a:p>
        </p:txBody>
      </p:sp>
      <p:sp>
        <p:nvSpPr>
          <p:cNvPr id="21" name="object 21"/>
          <p:cNvSpPr/>
          <p:nvPr/>
        </p:nvSpPr>
        <p:spPr>
          <a:xfrm>
            <a:off x="6430832" y="4045206"/>
            <a:ext cx="1682283" cy="0"/>
          </a:xfrm>
          <a:custGeom>
            <a:avLst/>
            <a:gdLst/>
            <a:ahLst/>
            <a:cxnLst/>
            <a:rect l="l" t="t" r="r" b="b"/>
            <a:pathLst>
              <a:path w="3813175">
                <a:moveTo>
                  <a:pt x="0" y="0"/>
                </a:moveTo>
                <a:lnTo>
                  <a:pt x="3813048" y="0"/>
                </a:lnTo>
              </a:path>
            </a:pathLst>
          </a:custGeom>
          <a:ln w="38094">
            <a:solidFill>
              <a:srgbClr val="7F7F7F"/>
            </a:solidFill>
          </a:ln>
        </p:spPr>
        <p:txBody>
          <a:bodyPr wrap="square" lIns="0" tIns="0" rIns="0" bIns="0" rtlCol="0"/>
          <a:lstStyle/>
          <a:p>
            <a:endParaRPr sz="794"/>
          </a:p>
        </p:txBody>
      </p:sp>
      <p:sp>
        <p:nvSpPr>
          <p:cNvPr id="22" name="object 22"/>
          <p:cNvSpPr/>
          <p:nvPr/>
        </p:nvSpPr>
        <p:spPr>
          <a:xfrm>
            <a:off x="6430832" y="4305743"/>
            <a:ext cx="1682283" cy="0"/>
          </a:xfrm>
          <a:custGeom>
            <a:avLst/>
            <a:gdLst/>
            <a:ahLst/>
            <a:cxnLst/>
            <a:rect l="l" t="t" r="r" b="b"/>
            <a:pathLst>
              <a:path w="3813175">
                <a:moveTo>
                  <a:pt x="0" y="0"/>
                </a:moveTo>
                <a:lnTo>
                  <a:pt x="3813048" y="0"/>
                </a:lnTo>
              </a:path>
            </a:pathLst>
          </a:custGeom>
          <a:ln w="18282">
            <a:solidFill>
              <a:srgbClr val="7F7F7F"/>
            </a:solidFill>
          </a:ln>
        </p:spPr>
        <p:txBody>
          <a:bodyPr wrap="square" lIns="0" tIns="0" rIns="0" bIns="0" rtlCol="0"/>
          <a:lstStyle/>
          <a:p>
            <a:endParaRPr sz="794"/>
          </a:p>
        </p:txBody>
      </p:sp>
      <p:sp>
        <p:nvSpPr>
          <p:cNvPr id="23" name="object 23"/>
          <p:cNvSpPr txBox="1"/>
          <p:nvPr/>
        </p:nvSpPr>
        <p:spPr>
          <a:xfrm>
            <a:off x="6534149" y="4382173"/>
            <a:ext cx="1548653" cy="409497"/>
          </a:xfrm>
          <a:prstGeom prst="rect">
            <a:avLst/>
          </a:prstGeom>
        </p:spPr>
        <p:txBody>
          <a:bodyPr vert="horz" wrap="square" lIns="0" tIns="9805" rIns="0" bIns="0" rtlCol="0">
            <a:spAutoFit/>
          </a:bodyPr>
          <a:lstStyle/>
          <a:p>
            <a:pPr marL="106462" marR="2241" indent="-100858">
              <a:lnSpc>
                <a:spcPts val="507"/>
              </a:lnSpc>
              <a:spcBef>
                <a:spcPts val="77"/>
              </a:spcBef>
              <a:buFont typeface="Symbol"/>
              <a:buChar char=""/>
              <a:tabLst>
                <a:tab pos="106181" algn="l"/>
                <a:tab pos="106462" algn="l"/>
              </a:tabLst>
            </a:pPr>
            <a:r>
              <a:rPr sz="441" spc="-2" dirty="0">
                <a:solidFill>
                  <a:srgbClr val="233F60"/>
                </a:solidFill>
                <a:latin typeface="Trebuchet MS"/>
                <a:cs typeface="Trebuchet MS"/>
              </a:rPr>
              <a:t>Access to </a:t>
            </a:r>
            <a:r>
              <a:rPr sz="441" dirty="0">
                <a:solidFill>
                  <a:srgbClr val="233F60"/>
                </a:solidFill>
                <a:latin typeface="Trebuchet MS"/>
                <a:cs typeface="Trebuchet MS"/>
              </a:rPr>
              <a:t>all </a:t>
            </a:r>
            <a:r>
              <a:rPr sz="441" spc="-2" dirty="0">
                <a:solidFill>
                  <a:srgbClr val="233F60"/>
                </a:solidFill>
                <a:latin typeface="Trebuchet MS"/>
                <a:cs typeface="Trebuchet MS"/>
              </a:rPr>
              <a:t>courses online available 24 </a:t>
            </a:r>
            <a:r>
              <a:rPr sz="441" spc="-4" dirty="0">
                <a:solidFill>
                  <a:srgbClr val="233F60"/>
                </a:solidFill>
                <a:latin typeface="Trebuchet MS"/>
                <a:cs typeface="Trebuchet MS"/>
              </a:rPr>
              <a:t>hours </a:t>
            </a:r>
            <a:r>
              <a:rPr sz="441" spc="-2" dirty="0">
                <a:solidFill>
                  <a:srgbClr val="233F60"/>
                </a:solidFill>
                <a:latin typeface="Trebuchet MS"/>
                <a:cs typeface="Trebuchet MS"/>
              </a:rPr>
              <a:t>a day, 365  days a</a:t>
            </a:r>
            <a:r>
              <a:rPr sz="441" dirty="0">
                <a:solidFill>
                  <a:srgbClr val="233F60"/>
                </a:solidFill>
                <a:latin typeface="Trebuchet MS"/>
                <a:cs typeface="Trebuchet MS"/>
              </a:rPr>
              <a:t> </a:t>
            </a:r>
            <a:r>
              <a:rPr sz="441" spc="-2" dirty="0">
                <a:solidFill>
                  <a:srgbClr val="233F60"/>
                </a:solidFill>
                <a:latin typeface="Trebuchet MS"/>
                <a:cs typeface="Trebuchet MS"/>
              </a:rPr>
              <a:t>year!</a:t>
            </a:r>
            <a:endParaRPr sz="441">
              <a:latin typeface="Trebuchet MS"/>
              <a:cs typeface="Trebuchet MS"/>
            </a:endParaRPr>
          </a:p>
          <a:p>
            <a:pPr marL="106462" indent="-100858">
              <a:spcBef>
                <a:spcPts val="4"/>
              </a:spcBef>
              <a:buFont typeface="Symbol"/>
              <a:buChar char=""/>
              <a:tabLst>
                <a:tab pos="106181" algn="l"/>
                <a:tab pos="106462" algn="l"/>
              </a:tabLst>
            </a:pPr>
            <a:r>
              <a:rPr sz="441" spc="-2" dirty="0">
                <a:solidFill>
                  <a:srgbClr val="233F60"/>
                </a:solidFill>
                <a:latin typeface="Trebuchet MS"/>
                <a:cs typeface="Trebuchet MS"/>
              </a:rPr>
              <a:t>Teacher</a:t>
            </a:r>
            <a:r>
              <a:rPr sz="441" spc="-7" dirty="0">
                <a:solidFill>
                  <a:srgbClr val="233F60"/>
                </a:solidFill>
                <a:latin typeface="Trebuchet MS"/>
                <a:cs typeface="Trebuchet MS"/>
              </a:rPr>
              <a:t> </a:t>
            </a:r>
            <a:r>
              <a:rPr sz="441" spc="-2" dirty="0">
                <a:solidFill>
                  <a:srgbClr val="233F60"/>
                </a:solidFill>
                <a:latin typeface="Trebuchet MS"/>
                <a:cs typeface="Trebuchet MS"/>
              </a:rPr>
              <a:t>Support</a:t>
            </a:r>
            <a:endParaRPr sz="441">
              <a:latin typeface="Trebuchet MS"/>
              <a:cs typeface="Trebuchet MS"/>
            </a:endParaRPr>
          </a:p>
          <a:p>
            <a:pPr marL="106462" indent="-100858">
              <a:spcBef>
                <a:spcPts val="9"/>
              </a:spcBef>
              <a:buFont typeface="Symbol"/>
              <a:buChar char=""/>
              <a:tabLst>
                <a:tab pos="106181" algn="l"/>
                <a:tab pos="106462" algn="l"/>
              </a:tabLst>
            </a:pPr>
            <a:r>
              <a:rPr sz="441" spc="-2" dirty="0">
                <a:solidFill>
                  <a:srgbClr val="233F60"/>
                </a:solidFill>
                <a:latin typeface="Trebuchet MS"/>
                <a:cs typeface="Trebuchet MS"/>
              </a:rPr>
              <a:t>Grading Service</a:t>
            </a:r>
            <a:endParaRPr sz="441">
              <a:latin typeface="Trebuchet MS"/>
              <a:cs typeface="Trebuchet MS"/>
            </a:endParaRPr>
          </a:p>
          <a:p>
            <a:pPr marL="106462" indent="-100858">
              <a:spcBef>
                <a:spcPts val="11"/>
              </a:spcBef>
              <a:buFont typeface="Symbol"/>
              <a:buChar char=""/>
              <a:tabLst>
                <a:tab pos="106181" algn="l"/>
                <a:tab pos="106462" algn="l"/>
              </a:tabLst>
            </a:pPr>
            <a:r>
              <a:rPr sz="441" spc="-2" dirty="0">
                <a:solidFill>
                  <a:srgbClr val="233F60"/>
                </a:solidFill>
                <a:latin typeface="Trebuchet MS"/>
                <a:cs typeface="Trebuchet MS"/>
              </a:rPr>
              <a:t>Academic</a:t>
            </a:r>
            <a:r>
              <a:rPr sz="441" spc="-4" dirty="0">
                <a:solidFill>
                  <a:srgbClr val="233F60"/>
                </a:solidFill>
                <a:latin typeface="Trebuchet MS"/>
                <a:cs typeface="Trebuchet MS"/>
              </a:rPr>
              <a:t> </a:t>
            </a:r>
            <a:r>
              <a:rPr sz="441" spc="-2" dirty="0">
                <a:solidFill>
                  <a:srgbClr val="233F60"/>
                </a:solidFill>
                <a:latin typeface="Trebuchet MS"/>
                <a:cs typeface="Trebuchet MS"/>
              </a:rPr>
              <a:t>Counseling</a:t>
            </a:r>
            <a:endParaRPr sz="441">
              <a:latin typeface="Trebuchet MS"/>
              <a:cs typeface="Trebuchet MS"/>
            </a:endParaRPr>
          </a:p>
          <a:p>
            <a:pPr marL="106462" indent="-100858">
              <a:spcBef>
                <a:spcPts val="15"/>
              </a:spcBef>
              <a:buFont typeface="Symbol"/>
              <a:buChar char=""/>
              <a:tabLst>
                <a:tab pos="106181" algn="l"/>
                <a:tab pos="106462" algn="l"/>
              </a:tabLst>
            </a:pPr>
            <a:r>
              <a:rPr sz="441" spc="-2" dirty="0">
                <a:solidFill>
                  <a:srgbClr val="233F60"/>
                </a:solidFill>
                <a:latin typeface="Trebuchet MS"/>
                <a:cs typeface="Trebuchet MS"/>
              </a:rPr>
              <a:t>Transcript</a:t>
            </a:r>
            <a:r>
              <a:rPr sz="441" spc="-4" dirty="0">
                <a:solidFill>
                  <a:srgbClr val="233F60"/>
                </a:solidFill>
                <a:latin typeface="Trebuchet MS"/>
                <a:cs typeface="Trebuchet MS"/>
              </a:rPr>
              <a:t> </a:t>
            </a:r>
            <a:r>
              <a:rPr sz="441" spc="-2" dirty="0">
                <a:solidFill>
                  <a:srgbClr val="233F60"/>
                </a:solidFill>
                <a:latin typeface="Trebuchet MS"/>
                <a:cs typeface="Trebuchet MS"/>
              </a:rPr>
              <a:t>preparation</a:t>
            </a:r>
            <a:endParaRPr sz="441">
              <a:latin typeface="Trebuchet MS"/>
              <a:cs typeface="Trebuchet MS"/>
            </a:endParaRPr>
          </a:p>
        </p:txBody>
      </p:sp>
      <p:sp>
        <p:nvSpPr>
          <p:cNvPr id="24" name="object 24"/>
          <p:cNvSpPr txBox="1"/>
          <p:nvPr/>
        </p:nvSpPr>
        <p:spPr>
          <a:xfrm>
            <a:off x="6534149" y="4852148"/>
            <a:ext cx="1576107" cy="744378"/>
          </a:xfrm>
          <a:prstGeom prst="rect">
            <a:avLst/>
          </a:prstGeom>
        </p:spPr>
        <p:txBody>
          <a:bodyPr vert="horz" wrap="square" lIns="0" tIns="7564" rIns="0" bIns="0" rtlCol="0">
            <a:spAutoFit/>
          </a:bodyPr>
          <a:lstStyle/>
          <a:p>
            <a:pPr marL="5603" marR="2241">
              <a:lnSpc>
                <a:spcPct val="96500"/>
              </a:lnSpc>
              <a:spcBef>
                <a:spcPts val="60"/>
              </a:spcBef>
            </a:pPr>
            <a:r>
              <a:rPr sz="441" spc="-4" dirty="0">
                <a:solidFill>
                  <a:srgbClr val="233F60"/>
                </a:solidFill>
                <a:latin typeface="Trebuchet MS"/>
                <a:cs typeface="Trebuchet MS"/>
              </a:rPr>
              <a:t>Our </a:t>
            </a:r>
            <a:r>
              <a:rPr sz="441" spc="-2" dirty="0">
                <a:solidFill>
                  <a:srgbClr val="233F60"/>
                </a:solidFill>
                <a:latin typeface="Trebuchet MS"/>
                <a:cs typeface="Trebuchet MS"/>
              </a:rPr>
              <a:t>online program operates year-round, so you </a:t>
            </a:r>
            <a:r>
              <a:rPr sz="441" dirty="0">
                <a:solidFill>
                  <a:srgbClr val="233F60"/>
                </a:solidFill>
                <a:latin typeface="Trebuchet MS"/>
                <a:cs typeface="Trebuchet MS"/>
              </a:rPr>
              <a:t>can </a:t>
            </a:r>
            <a:r>
              <a:rPr sz="441" spc="-2" dirty="0">
                <a:solidFill>
                  <a:srgbClr val="233F60"/>
                </a:solidFill>
                <a:latin typeface="Trebuchet MS"/>
                <a:cs typeface="Trebuchet MS"/>
              </a:rPr>
              <a:t>enroll  anytime. Our students </a:t>
            </a:r>
            <a:r>
              <a:rPr sz="441" dirty="0">
                <a:solidFill>
                  <a:srgbClr val="233F60"/>
                </a:solidFill>
                <a:latin typeface="Trebuchet MS"/>
                <a:cs typeface="Trebuchet MS"/>
              </a:rPr>
              <a:t>have </a:t>
            </a:r>
            <a:r>
              <a:rPr sz="441" spc="-2" dirty="0">
                <a:solidFill>
                  <a:srgbClr val="233F60"/>
                </a:solidFill>
                <a:latin typeface="Trebuchet MS"/>
                <a:cs typeface="Trebuchet MS"/>
              </a:rPr>
              <a:t>the option of working through the  </a:t>
            </a:r>
            <a:r>
              <a:rPr sz="441" spc="-4" dirty="0">
                <a:solidFill>
                  <a:srgbClr val="233F60"/>
                </a:solidFill>
                <a:latin typeface="Trebuchet MS"/>
                <a:cs typeface="Trebuchet MS"/>
              </a:rPr>
              <a:t>summer, </a:t>
            </a:r>
            <a:r>
              <a:rPr sz="441" spc="-2" dirty="0">
                <a:solidFill>
                  <a:srgbClr val="233F60"/>
                </a:solidFill>
                <a:latin typeface="Trebuchet MS"/>
                <a:cs typeface="Trebuchet MS"/>
              </a:rPr>
              <a:t>so you </a:t>
            </a:r>
            <a:r>
              <a:rPr sz="441" dirty="0">
                <a:solidFill>
                  <a:srgbClr val="233F60"/>
                </a:solidFill>
                <a:latin typeface="Trebuchet MS"/>
                <a:cs typeface="Trebuchet MS"/>
              </a:rPr>
              <a:t>can </a:t>
            </a:r>
            <a:r>
              <a:rPr sz="441" spc="7" dirty="0">
                <a:solidFill>
                  <a:srgbClr val="233F60"/>
                </a:solidFill>
                <a:latin typeface="Trebuchet MS"/>
                <a:cs typeface="Trebuchet MS"/>
              </a:rPr>
              <a:t>graduate</a:t>
            </a:r>
            <a:r>
              <a:rPr sz="441" dirty="0">
                <a:solidFill>
                  <a:srgbClr val="233F60"/>
                </a:solidFill>
                <a:latin typeface="Trebuchet MS"/>
                <a:cs typeface="Trebuchet MS"/>
              </a:rPr>
              <a:t> </a:t>
            </a:r>
            <a:r>
              <a:rPr sz="441" spc="7" dirty="0">
                <a:solidFill>
                  <a:srgbClr val="233F60"/>
                </a:solidFill>
                <a:latin typeface="Trebuchet MS"/>
                <a:cs typeface="Trebuchet MS"/>
              </a:rPr>
              <a:t>early!</a:t>
            </a:r>
            <a:endParaRPr sz="441">
              <a:latin typeface="Trebuchet MS"/>
              <a:cs typeface="Trebuchet MS"/>
            </a:endParaRPr>
          </a:p>
          <a:p>
            <a:pPr>
              <a:spcBef>
                <a:spcPts val="11"/>
              </a:spcBef>
            </a:pPr>
            <a:endParaRPr sz="419">
              <a:latin typeface="Trebuchet MS"/>
              <a:cs typeface="Trebuchet MS"/>
            </a:endParaRPr>
          </a:p>
          <a:p>
            <a:pPr marL="5603"/>
            <a:r>
              <a:rPr sz="441" spc="7" dirty="0">
                <a:solidFill>
                  <a:srgbClr val="233F60"/>
                </a:solidFill>
                <a:latin typeface="Trebuchet MS"/>
                <a:cs typeface="Trebuchet MS"/>
              </a:rPr>
              <a:t>Graduation</a:t>
            </a:r>
            <a:r>
              <a:rPr sz="441" spc="-4" dirty="0">
                <a:solidFill>
                  <a:srgbClr val="233F60"/>
                </a:solidFill>
                <a:latin typeface="Trebuchet MS"/>
                <a:cs typeface="Trebuchet MS"/>
              </a:rPr>
              <a:t> </a:t>
            </a:r>
            <a:r>
              <a:rPr sz="441" spc="11" dirty="0">
                <a:solidFill>
                  <a:srgbClr val="233F60"/>
                </a:solidFill>
                <a:latin typeface="Trebuchet MS"/>
                <a:cs typeface="Trebuchet MS"/>
              </a:rPr>
              <a:t>Requirements</a:t>
            </a:r>
            <a:endParaRPr sz="441">
              <a:latin typeface="Trebuchet MS"/>
              <a:cs typeface="Trebuchet MS"/>
            </a:endParaRPr>
          </a:p>
          <a:p>
            <a:pPr>
              <a:spcBef>
                <a:spcPts val="11"/>
              </a:spcBef>
            </a:pPr>
            <a:endParaRPr sz="441">
              <a:latin typeface="Trebuchet MS"/>
              <a:cs typeface="Trebuchet MS"/>
            </a:endParaRPr>
          </a:p>
          <a:p>
            <a:pPr marL="106462" indent="-100858">
              <a:spcBef>
                <a:spcPts val="2"/>
              </a:spcBef>
              <a:buFont typeface="Symbol"/>
              <a:buChar char=""/>
              <a:tabLst>
                <a:tab pos="106181" algn="l"/>
                <a:tab pos="106462" algn="l"/>
              </a:tabLst>
            </a:pPr>
            <a:r>
              <a:rPr sz="441" spc="-2" dirty="0">
                <a:solidFill>
                  <a:srgbClr val="233F60"/>
                </a:solidFill>
                <a:latin typeface="Trebuchet MS"/>
                <a:cs typeface="Trebuchet MS"/>
              </a:rPr>
              <a:t>4 English</a:t>
            </a:r>
            <a:r>
              <a:rPr sz="441" spc="-4" dirty="0">
                <a:solidFill>
                  <a:srgbClr val="233F60"/>
                </a:solidFill>
                <a:latin typeface="Trebuchet MS"/>
                <a:cs typeface="Trebuchet MS"/>
              </a:rPr>
              <a:t> </a:t>
            </a:r>
            <a:r>
              <a:rPr sz="441" spc="-2" dirty="0">
                <a:solidFill>
                  <a:srgbClr val="233F60"/>
                </a:solidFill>
                <a:latin typeface="Trebuchet MS"/>
                <a:cs typeface="Trebuchet MS"/>
              </a:rPr>
              <a:t>Credits</a:t>
            </a:r>
            <a:endParaRPr sz="441">
              <a:latin typeface="Trebuchet MS"/>
              <a:cs typeface="Trebuchet MS"/>
            </a:endParaRPr>
          </a:p>
          <a:p>
            <a:pPr marL="106462" indent="-100858">
              <a:spcBef>
                <a:spcPts val="15"/>
              </a:spcBef>
              <a:buFont typeface="Symbol"/>
              <a:buChar char=""/>
              <a:tabLst>
                <a:tab pos="106181" algn="l"/>
                <a:tab pos="106462" algn="l"/>
              </a:tabLst>
            </a:pPr>
            <a:r>
              <a:rPr sz="441" spc="-2" dirty="0">
                <a:solidFill>
                  <a:srgbClr val="233F60"/>
                </a:solidFill>
                <a:latin typeface="Trebuchet MS"/>
                <a:cs typeface="Trebuchet MS"/>
              </a:rPr>
              <a:t>4 Math</a:t>
            </a:r>
            <a:r>
              <a:rPr sz="441" spc="-4" dirty="0">
                <a:solidFill>
                  <a:srgbClr val="233F60"/>
                </a:solidFill>
                <a:latin typeface="Trebuchet MS"/>
                <a:cs typeface="Trebuchet MS"/>
              </a:rPr>
              <a:t> </a:t>
            </a:r>
            <a:r>
              <a:rPr sz="441" spc="-2" dirty="0">
                <a:solidFill>
                  <a:srgbClr val="233F60"/>
                </a:solidFill>
                <a:latin typeface="Trebuchet MS"/>
                <a:cs typeface="Trebuchet MS"/>
              </a:rPr>
              <a:t>Credits</a:t>
            </a:r>
            <a:endParaRPr sz="441">
              <a:latin typeface="Trebuchet MS"/>
              <a:cs typeface="Trebuchet MS"/>
            </a:endParaRPr>
          </a:p>
          <a:p>
            <a:pPr marL="106462" indent="-100858">
              <a:spcBef>
                <a:spcPts val="11"/>
              </a:spcBef>
              <a:buFont typeface="Symbol"/>
              <a:buChar char=""/>
              <a:tabLst>
                <a:tab pos="106181" algn="l"/>
                <a:tab pos="106462" algn="l"/>
              </a:tabLst>
            </a:pPr>
            <a:r>
              <a:rPr sz="441" spc="-2" dirty="0">
                <a:solidFill>
                  <a:srgbClr val="233F60"/>
                </a:solidFill>
                <a:latin typeface="Trebuchet MS"/>
                <a:cs typeface="Trebuchet MS"/>
              </a:rPr>
              <a:t>4 Science</a:t>
            </a:r>
            <a:r>
              <a:rPr sz="441" spc="-4" dirty="0">
                <a:solidFill>
                  <a:srgbClr val="233F60"/>
                </a:solidFill>
                <a:latin typeface="Trebuchet MS"/>
                <a:cs typeface="Trebuchet MS"/>
              </a:rPr>
              <a:t> </a:t>
            </a:r>
            <a:r>
              <a:rPr sz="441" spc="-2" dirty="0">
                <a:solidFill>
                  <a:srgbClr val="233F60"/>
                </a:solidFill>
                <a:latin typeface="Trebuchet MS"/>
                <a:cs typeface="Trebuchet MS"/>
              </a:rPr>
              <a:t>Credits</a:t>
            </a:r>
            <a:endParaRPr sz="441">
              <a:latin typeface="Trebuchet MS"/>
              <a:cs typeface="Trebuchet MS"/>
            </a:endParaRPr>
          </a:p>
          <a:p>
            <a:pPr marL="106462" indent="-100858">
              <a:spcBef>
                <a:spcPts val="9"/>
              </a:spcBef>
              <a:buFont typeface="Symbol"/>
              <a:buChar char=""/>
              <a:tabLst>
                <a:tab pos="106181" algn="l"/>
                <a:tab pos="106462" algn="l"/>
              </a:tabLst>
            </a:pPr>
            <a:r>
              <a:rPr sz="441" spc="-2" dirty="0">
                <a:solidFill>
                  <a:srgbClr val="233F60"/>
                </a:solidFill>
                <a:latin typeface="Trebuchet MS"/>
                <a:cs typeface="Trebuchet MS"/>
              </a:rPr>
              <a:t>4 Required Social Studies</a:t>
            </a:r>
            <a:r>
              <a:rPr sz="441" dirty="0">
                <a:solidFill>
                  <a:srgbClr val="233F60"/>
                </a:solidFill>
                <a:latin typeface="Trebuchet MS"/>
                <a:cs typeface="Trebuchet MS"/>
              </a:rPr>
              <a:t> </a:t>
            </a:r>
            <a:r>
              <a:rPr sz="441" spc="-2" dirty="0">
                <a:solidFill>
                  <a:srgbClr val="233F60"/>
                </a:solidFill>
                <a:latin typeface="Trebuchet MS"/>
                <a:cs typeface="Trebuchet MS"/>
              </a:rPr>
              <a:t>courses</a:t>
            </a:r>
            <a:endParaRPr sz="441">
              <a:latin typeface="Trebuchet MS"/>
              <a:cs typeface="Trebuchet MS"/>
            </a:endParaRPr>
          </a:p>
          <a:p>
            <a:pPr marL="106462" indent="-100858">
              <a:spcBef>
                <a:spcPts val="18"/>
              </a:spcBef>
              <a:buFont typeface="Symbol"/>
              <a:buChar char=""/>
              <a:tabLst>
                <a:tab pos="106181" algn="l"/>
                <a:tab pos="106462" algn="l"/>
              </a:tabLst>
            </a:pPr>
            <a:r>
              <a:rPr sz="441" spc="-2" dirty="0">
                <a:solidFill>
                  <a:srgbClr val="233F60"/>
                </a:solidFill>
                <a:latin typeface="Trebuchet MS"/>
                <a:cs typeface="Trebuchet MS"/>
              </a:rPr>
              <a:t>Electives </a:t>
            </a:r>
            <a:r>
              <a:rPr sz="441" dirty="0">
                <a:solidFill>
                  <a:srgbClr val="233F60"/>
                </a:solidFill>
                <a:latin typeface="Trebuchet MS"/>
                <a:cs typeface="Trebuchet MS"/>
              </a:rPr>
              <a:t>(9 </a:t>
            </a:r>
            <a:r>
              <a:rPr sz="441" spc="-2" dirty="0">
                <a:solidFill>
                  <a:srgbClr val="233F60"/>
                </a:solidFill>
                <a:latin typeface="Trebuchet MS"/>
                <a:cs typeface="Trebuchet MS"/>
              </a:rPr>
              <a:t>credits)</a:t>
            </a:r>
            <a:endParaRPr sz="441">
              <a:latin typeface="Trebuchet MS"/>
              <a:cs typeface="Trebuchet MS"/>
            </a:endParaRPr>
          </a:p>
        </p:txBody>
      </p:sp>
      <p:sp>
        <p:nvSpPr>
          <p:cNvPr id="25" name="object 25"/>
          <p:cNvSpPr txBox="1"/>
          <p:nvPr/>
        </p:nvSpPr>
        <p:spPr>
          <a:xfrm>
            <a:off x="6534149" y="5647541"/>
            <a:ext cx="1466009" cy="270059"/>
          </a:xfrm>
          <a:prstGeom prst="rect">
            <a:avLst/>
          </a:prstGeom>
        </p:spPr>
        <p:txBody>
          <a:bodyPr vert="horz" wrap="square" lIns="0" tIns="13447" rIns="0" bIns="0" rtlCol="0">
            <a:spAutoFit/>
          </a:bodyPr>
          <a:lstStyle/>
          <a:p>
            <a:pPr marL="5603" marR="2241">
              <a:lnSpc>
                <a:spcPts val="1028"/>
              </a:lnSpc>
              <a:spcBef>
                <a:spcPts val="106"/>
              </a:spcBef>
            </a:pPr>
            <a:r>
              <a:rPr sz="882" spc="-2" dirty="0">
                <a:solidFill>
                  <a:srgbClr val="233F60"/>
                </a:solidFill>
                <a:latin typeface="Trebuchet MS"/>
                <a:cs typeface="Trebuchet MS"/>
              </a:rPr>
              <a:t>Why </a:t>
            </a:r>
            <a:r>
              <a:rPr sz="882" dirty="0">
                <a:solidFill>
                  <a:srgbClr val="233F60"/>
                </a:solidFill>
                <a:latin typeface="Trebuchet MS"/>
                <a:cs typeface="Trebuchet MS"/>
              </a:rPr>
              <a:t>Wait? Graduate Early</a:t>
            </a:r>
            <a:r>
              <a:rPr sz="882" spc="-53" dirty="0">
                <a:solidFill>
                  <a:srgbClr val="233F60"/>
                </a:solidFill>
                <a:latin typeface="Trebuchet MS"/>
                <a:cs typeface="Trebuchet MS"/>
              </a:rPr>
              <a:t> </a:t>
            </a:r>
            <a:r>
              <a:rPr sz="882" dirty="0">
                <a:solidFill>
                  <a:srgbClr val="233F60"/>
                </a:solidFill>
                <a:latin typeface="Trebuchet MS"/>
                <a:cs typeface="Trebuchet MS"/>
              </a:rPr>
              <a:t>By  </a:t>
            </a:r>
            <a:r>
              <a:rPr sz="882" spc="-2" dirty="0">
                <a:solidFill>
                  <a:srgbClr val="233F60"/>
                </a:solidFill>
                <a:latin typeface="Trebuchet MS"/>
                <a:cs typeface="Trebuchet MS"/>
              </a:rPr>
              <a:t>Enrolling</a:t>
            </a:r>
            <a:r>
              <a:rPr sz="882" spc="-4" dirty="0">
                <a:solidFill>
                  <a:srgbClr val="233F60"/>
                </a:solidFill>
                <a:latin typeface="Trebuchet MS"/>
                <a:cs typeface="Trebuchet MS"/>
              </a:rPr>
              <a:t> </a:t>
            </a:r>
            <a:r>
              <a:rPr sz="882" spc="-2" dirty="0">
                <a:solidFill>
                  <a:srgbClr val="233F60"/>
                </a:solidFill>
                <a:latin typeface="Trebuchet MS"/>
                <a:cs typeface="Trebuchet MS"/>
              </a:rPr>
              <a:t>Today!</a:t>
            </a:r>
            <a:endParaRPr sz="882">
              <a:latin typeface="Trebuchet MS"/>
              <a:cs typeface="Trebuchet MS"/>
            </a:endParaRPr>
          </a:p>
        </p:txBody>
      </p:sp>
      <p:sp>
        <p:nvSpPr>
          <p:cNvPr id="26" name="object 26"/>
          <p:cNvSpPr/>
          <p:nvPr/>
        </p:nvSpPr>
        <p:spPr>
          <a:xfrm>
            <a:off x="4077594" y="1398494"/>
            <a:ext cx="2735131" cy="540572"/>
          </a:xfrm>
          <a:prstGeom prst="rect">
            <a:avLst/>
          </a:prstGeom>
          <a:blipFill>
            <a:blip r:embed="rId3" cstate="print"/>
            <a:stretch>
              <a:fillRect/>
            </a:stretch>
          </a:blipFill>
        </p:spPr>
        <p:txBody>
          <a:bodyPr wrap="square" lIns="0" tIns="0" rIns="0" bIns="0" rtlCol="0"/>
          <a:lstStyle/>
          <a:p>
            <a:endParaRPr sz="794"/>
          </a:p>
        </p:txBody>
      </p:sp>
      <p:sp>
        <p:nvSpPr>
          <p:cNvPr id="27" name="object 27"/>
          <p:cNvSpPr/>
          <p:nvPr/>
        </p:nvSpPr>
        <p:spPr>
          <a:xfrm>
            <a:off x="4078938" y="2058745"/>
            <a:ext cx="2279279" cy="924485"/>
          </a:xfrm>
          <a:prstGeom prst="rect">
            <a:avLst/>
          </a:prstGeom>
          <a:blipFill>
            <a:blip r:embed="rId4" cstate="print"/>
            <a:stretch>
              <a:fillRect/>
            </a:stretch>
          </a:blipFill>
        </p:spPr>
        <p:txBody>
          <a:bodyPr wrap="square" lIns="0" tIns="0" rIns="0" bIns="0" rtlCol="0"/>
          <a:lstStyle/>
          <a:p>
            <a:endParaRPr sz="794"/>
          </a:p>
        </p:txBody>
      </p:sp>
      <p:sp>
        <p:nvSpPr>
          <p:cNvPr id="28" name="object 28"/>
          <p:cNvSpPr/>
          <p:nvPr/>
        </p:nvSpPr>
        <p:spPr>
          <a:xfrm>
            <a:off x="4078938" y="5097108"/>
            <a:ext cx="1294279" cy="862628"/>
          </a:xfrm>
          <a:prstGeom prst="rect">
            <a:avLst/>
          </a:prstGeom>
          <a:blipFill>
            <a:blip r:embed="rId5" cstate="print"/>
            <a:stretch>
              <a:fillRect/>
            </a:stretch>
          </a:blipFill>
        </p:spPr>
        <p:txBody>
          <a:bodyPr wrap="square" lIns="0" tIns="0" rIns="0" bIns="0" rtlCol="0"/>
          <a:lstStyle/>
          <a:p>
            <a:endParaRPr sz="794"/>
          </a:p>
        </p:txBody>
      </p:sp>
      <p:sp>
        <p:nvSpPr>
          <p:cNvPr id="29" name="object 29"/>
          <p:cNvSpPr/>
          <p:nvPr/>
        </p:nvSpPr>
        <p:spPr>
          <a:xfrm>
            <a:off x="4077594" y="5977218"/>
            <a:ext cx="1296296" cy="169433"/>
          </a:xfrm>
          <a:prstGeom prst="rect">
            <a:avLst/>
          </a:prstGeom>
          <a:blipFill>
            <a:blip r:embed="rId6" cstate="print"/>
            <a:stretch>
              <a:fillRect/>
            </a:stretch>
          </a:blipFill>
        </p:spPr>
        <p:txBody>
          <a:bodyPr wrap="square" lIns="0" tIns="0" rIns="0" bIns="0" rtlCol="0"/>
          <a:lstStyle/>
          <a:p>
            <a:endParaRPr sz="794"/>
          </a:p>
        </p:txBody>
      </p:sp>
      <p:sp>
        <p:nvSpPr>
          <p:cNvPr id="30" name="object 30"/>
          <p:cNvSpPr txBox="1"/>
          <p:nvPr/>
        </p:nvSpPr>
        <p:spPr>
          <a:xfrm>
            <a:off x="4113676" y="5968926"/>
            <a:ext cx="1203232" cy="164921"/>
          </a:xfrm>
          <a:prstGeom prst="rect">
            <a:avLst/>
          </a:prstGeom>
        </p:spPr>
        <p:txBody>
          <a:bodyPr vert="horz" wrap="square" lIns="0" tIns="10926" rIns="0" bIns="0" rtlCol="0">
            <a:spAutoFit/>
          </a:bodyPr>
          <a:lstStyle/>
          <a:p>
            <a:pPr marL="5603" marR="2521">
              <a:lnSpc>
                <a:spcPts val="609"/>
              </a:lnSpc>
              <a:spcBef>
                <a:spcPts val="86"/>
              </a:spcBef>
            </a:pPr>
            <a:r>
              <a:rPr sz="529" b="1" spc="-2" dirty="0">
                <a:solidFill>
                  <a:srgbClr val="233F60"/>
                </a:solidFill>
                <a:latin typeface="Times New Roman"/>
                <a:cs typeface="Times New Roman"/>
              </a:rPr>
              <a:t>Seniors can graduate with US </a:t>
            </a:r>
            <a:r>
              <a:rPr sz="529" b="1" dirty="0">
                <a:solidFill>
                  <a:srgbClr val="233F60"/>
                </a:solidFill>
                <a:latin typeface="Times New Roman"/>
                <a:cs typeface="Times New Roman"/>
              </a:rPr>
              <a:t>high </a:t>
            </a:r>
            <a:r>
              <a:rPr sz="529" b="1" spc="-2" dirty="0">
                <a:solidFill>
                  <a:srgbClr val="233F60"/>
                </a:solidFill>
                <a:latin typeface="Times New Roman"/>
                <a:cs typeface="Times New Roman"/>
              </a:rPr>
              <a:t>school  diploma</a:t>
            </a:r>
            <a:endParaRPr sz="529">
              <a:latin typeface="Times New Roman"/>
              <a:cs typeface="Times New Roman"/>
            </a:endParaRPr>
          </a:p>
        </p:txBody>
      </p:sp>
      <p:sp>
        <p:nvSpPr>
          <p:cNvPr id="31" name="object 31"/>
          <p:cNvSpPr/>
          <p:nvPr/>
        </p:nvSpPr>
        <p:spPr>
          <a:xfrm>
            <a:off x="6438900" y="2058745"/>
            <a:ext cx="1674158" cy="1645920"/>
          </a:xfrm>
          <a:prstGeom prst="rect">
            <a:avLst/>
          </a:prstGeom>
          <a:blipFill>
            <a:blip r:embed="rId7" cstate="print"/>
            <a:stretch>
              <a:fillRect/>
            </a:stretch>
          </a:blipFill>
        </p:spPr>
        <p:txBody>
          <a:bodyPr wrap="square" lIns="0" tIns="0" rIns="0" bIns="0" rtlCol="0"/>
          <a:lstStyle/>
          <a:p>
            <a:endParaRPr sz="794"/>
          </a:p>
        </p:txBody>
      </p:sp>
      <p:sp>
        <p:nvSpPr>
          <p:cNvPr id="32" name="object 32"/>
          <p:cNvSpPr/>
          <p:nvPr/>
        </p:nvSpPr>
        <p:spPr>
          <a:xfrm>
            <a:off x="6549166" y="3681132"/>
            <a:ext cx="1565238" cy="98164"/>
          </a:xfrm>
          <a:prstGeom prst="rect">
            <a:avLst/>
          </a:prstGeom>
          <a:blipFill>
            <a:blip r:embed="rId8" cstate="print"/>
            <a:stretch>
              <a:fillRect/>
            </a:stretch>
          </a:blipFill>
        </p:spPr>
        <p:txBody>
          <a:bodyPr wrap="square" lIns="0" tIns="0" rIns="0" bIns="0" rtlCol="0"/>
          <a:lstStyle/>
          <a:p>
            <a:endParaRPr sz="794"/>
          </a:p>
        </p:txBody>
      </p:sp>
      <p:sp>
        <p:nvSpPr>
          <p:cNvPr id="34" name="TextBox 33">
            <a:extLst>
              <a:ext uri="{FF2B5EF4-FFF2-40B4-BE49-F238E27FC236}">
                <a16:creationId xmlns:a16="http://schemas.microsoft.com/office/drawing/2014/main" id="{D55D2D0C-4F2D-41F4-ACF9-561172A7C5AF}"/>
              </a:ext>
            </a:extLst>
          </p:cNvPr>
          <p:cNvSpPr txBox="1"/>
          <p:nvPr/>
        </p:nvSpPr>
        <p:spPr>
          <a:xfrm>
            <a:off x="245661" y="486387"/>
            <a:ext cx="3270459" cy="5909310"/>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VENTURE IS OFFERING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SELF PACED</a:t>
            </a:r>
          </a:p>
          <a:p>
            <a:r>
              <a:rPr lang="en-US" dirty="0">
                <a:latin typeface="Arial" panose="020B0604020202020204" pitchFamily="34" charset="0"/>
                <a:cs typeface="Arial" panose="020B0604020202020204" pitchFamily="34" charset="0"/>
              </a:rPr>
              <a:t>INTERNATIONAL DIPLOMA PROGRAM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$2,000 PER YEAR PER STUDENT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MINIMUM OF 5 STUDENTS FROM A INTERNATIONAL SCHOOL OR AGENT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COMISSION OFFERED FOR EACH STUDENT PER YEAR FOR OUR AGENTS AND THE SCHOOL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CONTACT: DIAN JOY</a:t>
            </a:r>
          </a:p>
          <a:p>
            <a:r>
              <a:rPr lang="en-US" dirty="0">
                <a:latin typeface="Arial" panose="020B0604020202020204" pitchFamily="34" charset="0"/>
                <a:cs typeface="Arial" panose="020B0604020202020204" pitchFamily="34" charset="0"/>
                <a:hlinkClick r:id="rId9"/>
              </a:rPr>
              <a:t>DJOY@VENTUREINTERNATIONALACADEMY.COM</a:t>
            </a:r>
            <a:r>
              <a:rPr 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7513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21" name="Rectangle 20">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57F5EB-D9BE-4AC9-97A2-A87C3EFF7B93}"/>
              </a:ext>
            </a:extLst>
          </p:cNvPr>
          <p:cNvSpPr>
            <a:spLocks noGrp="1"/>
          </p:cNvSpPr>
          <p:nvPr>
            <p:ph type="ctrTitle"/>
          </p:nvPr>
        </p:nvSpPr>
        <p:spPr>
          <a:xfrm>
            <a:off x="640290" y="685800"/>
            <a:ext cx="4818656" cy="4603749"/>
          </a:xfrm>
        </p:spPr>
        <p:txBody>
          <a:bodyPr vert="horz" lIns="91440" tIns="45720" rIns="91440" bIns="45720" rtlCol="0" anchor="ctr">
            <a:normAutofit/>
          </a:bodyPr>
          <a:lstStyle/>
          <a:p>
            <a:pPr algn="r"/>
            <a:r>
              <a:rPr lang="en-US" sz="5200"/>
              <a:t>VIA Offering College Application Assistance </a:t>
            </a:r>
          </a:p>
        </p:txBody>
      </p:sp>
      <p:sp>
        <p:nvSpPr>
          <p:cNvPr id="23" name="Rectangle 22">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1D7D9E4-F93C-499A-86E1-3F8326D7F371}"/>
              </a:ext>
            </a:extLst>
          </p:cNvPr>
          <p:cNvSpPr>
            <a:spLocks noGrp="1"/>
          </p:cNvSpPr>
          <p:nvPr>
            <p:ph type="subTitle" idx="1"/>
          </p:nvPr>
        </p:nvSpPr>
        <p:spPr>
          <a:xfrm>
            <a:off x="6625651" y="685799"/>
            <a:ext cx="4878959" cy="5307227"/>
          </a:xfrm>
        </p:spPr>
        <p:txBody>
          <a:bodyPr vert="horz" lIns="91440" tIns="45720" rIns="91440" bIns="45720" rtlCol="0" anchor="ctr">
            <a:normAutofit/>
          </a:bodyPr>
          <a:lstStyle/>
          <a:p>
            <a:pPr>
              <a:lnSpc>
                <a:spcPct val="90000"/>
              </a:lnSpc>
              <a:buFont typeface="Wingdings 3" panose="05040102010807070707" pitchFamily="18" charset="2"/>
              <a:buChar char=""/>
            </a:pPr>
            <a:r>
              <a:rPr lang="en-US" sz="1800" dirty="0">
                <a:solidFill>
                  <a:schemeClr val="tx1"/>
                </a:solidFill>
              </a:rPr>
              <a:t>Top 50 US Colleges or Universities</a:t>
            </a:r>
          </a:p>
          <a:p>
            <a:pPr>
              <a:lnSpc>
                <a:spcPct val="90000"/>
              </a:lnSpc>
              <a:buFont typeface="Wingdings 3" panose="05040102010807070707" pitchFamily="18" charset="2"/>
              <a:buChar char=""/>
            </a:pPr>
            <a:r>
              <a:rPr lang="en-US" sz="1800" dirty="0">
                <a:solidFill>
                  <a:schemeClr val="tx1"/>
                </a:solidFill>
              </a:rPr>
              <a:t>$7500 for 5 applications</a:t>
            </a:r>
          </a:p>
          <a:p>
            <a:pPr>
              <a:lnSpc>
                <a:spcPct val="90000"/>
              </a:lnSpc>
              <a:buFont typeface="Wingdings 3" panose="05040102010807070707" pitchFamily="18" charset="2"/>
              <a:buChar char=""/>
            </a:pPr>
            <a:r>
              <a:rPr lang="en-US" sz="1800" dirty="0">
                <a:solidFill>
                  <a:schemeClr val="tx1"/>
                </a:solidFill>
              </a:rPr>
              <a:t>Top 51-100 US Colleges or Universities</a:t>
            </a:r>
          </a:p>
          <a:p>
            <a:pPr>
              <a:lnSpc>
                <a:spcPct val="90000"/>
              </a:lnSpc>
              <a:buFont typeface="Wingdings 3" panose="05040102010807070707" pitchFamily="18" charset="2"/>
              <a:buChar char=""/>
            </a:pPr>
            <a:r>
              <a:rPr lang="en-US" sz="1800" dirty="0">
                <a:solidFill>
                  <a:schemeClr val="tx1"/>
                </a:solidFill>
              </a:rPr>
              <a:t>$4500 for 5 applications</a:t>
            </a:r>
          </a:p>
          <a:p>
            <a:pPr>
              <a:lnSpc>
                <a:spcPct val="90000"/>
              </a:lnSpc>
              <a:buFont typeface="Wingdings 3" panose="05040102010807070707" pitchFamily="18" charset="2"/>
              <a:buChar char=""/>
            </a:pPr>
            <a:r>
              <a:rPr lang="en-US" sz="1800" dirty="0">
                <a:solidFill>
                  <a:schemeClr val="tx1"/>
                </a:solidFill>
              </a:rPr>
              <a:t>Art Students : 5 Applications $5000 with portfolio</a:t>
            </a:r>
          </a:p>
          <a:p>
            <a:pPr>
              <a:lnSpc>
                <a:spcPct val="90000"/>
              </a:lnSpc>
              <a:buFont typeface="Wingdings 3" panose="05040102010807070707" pitchFamily="18" charset="2"/>
              <a:buChar char=""/>
            </a:pPr>
            <a:r>
              <a:rPr lang="en-US" sz="1800" dirty="0">
                <a:solidFill>
                  <a:schemeClr val="tx1"/>
                </a:solidFill>
              </a:rPr>
              <a:t>For more information Contact VIA: </a:t>
            </a:r>
            <a:r>
              <a:rPr lang="en-US" sz="1800" u="sng" dirty="0">
                <a:solidFill>
                  <a:schemeClr val="bg1"/>
                </a:solidFill>
              </a:rPr>
              <a:t>djoy@ventureinternationalacademy.com</a:t>
            </a:r>
          </a:p>
          <a:p>
            <a:pPr>
              <a:lnSpc>
                <a:spcPct val="90000"/>
              </a:lnSpc>
              <a:buFont typeface="Wingdings 3" panose="05040102010807070707" pitchFamily="18" charset="2"/>
              <a:buChar char=""/>
            </a:pPr>
            <a:r>
              <a:rPr lang="en-US" sz="1700" dirty="0">
                <a:solidFill>
                  <a:schemeClr val="tx1"/>
                </a:solidFill>
              </a:rPr>
              <a:t>Chinese/ Vietnamese Counselors Available</a:t>
            </a:r>
          </a:p>
          <a:p>
            <a:pPr>
              <a:lnSpc>
                <a:spcPct val="90000"/>
              </a:lnSpc>
              <a:buFont typeface="Wingdings 3" panose="05040102010807070707" pitchFamily="18" charset="2"/>
              <a:buChar char=""/>
            </a:pPr>
            <a:r>
              <a:rPr lang="en-US" sz="1800" dirty="0">
                <a:solidFill>
                  <a:schemeClr val="tx1"/>
                </a:solidFill>
              </a:rPr>
              <a:t>Phone: 352-978-9520 or 352-742-5086</a:t>
            </a:r>
          </a:p>
          <a:p>
            <a:pPr>
              <a:lnSpc>
                <a:spcPct val="90000"/>
              </a:lnSpc>
              <a:buFont typeface="Wingdings 3" panose="05040102010807070707" pitchFamily="18" charset="2"/>
              <a:buChar char=""/>
            </a:pPr>
            <a:r>
              <a:rPr lang="en-US" sz="1800" b="1" dirty="0">
                <a:solidFill>
                  <a:schemeClr val="tx1"/>
                </a:solidFill>
                <a:hlinkClick r:id="rId2"/>
              </a:rPr>
              <a:t>www.ventureinthesunusa.org</a:t>
            </a:r>
            <a:r>
              <a:rPr lang="en-US" sz="1800" b="1" dirty="0">
                <a:solidFill>
                  <a:schemeClr val="tx1"/>
                </a:solidFill>
              </a:rPr>
              <a:t> </a:t>
            </a:r>
          </a:p>
        </p:txBody>
      </p:sp>
      <p:sp>
        <p:nvSpPr>
          <p:cNvPr id="8" name="Rectangle 5">
            <a:extLst>
              <a:ext uri="{FF2B5EF4-FFF2-40B4-BE49-F238E27FC236}">
                <a16:creationId xmlns:a16="http://schemas.microsoft.com/office/drawing/2014/main" id="{D4971B48-7B8E-4608-83B4-8BA8EC0DBE95}"/>
              </a:ext>
            </a:extLst>
          </p:cNvPr>
          <p:cNvSpPr>
            <a:spLocks noChangeArrowheads="1"/>
          </p:cNvSpPr>
          <p:nvPr/>
        </p:nvSpPr>
        <p:spPr bwMode="auto">
          <a:xfrm>
            <a:off x="0" y="28545"/>
            <a:ext cx="6463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567B7AE4-F7C4-42D0-AF62-FF826B806C94}"/>
              </a:ext>
            </a:extLst>
          </p:cNvPr>
          <p:cNvSpPr>
            <a:spLocks noChangeArrowheads="1"/>
          </p:cNvSpPr>
          <p:nvPr/>
        </p:nvSpPr>
        <p:spPr bwMode="auto">
          <a:xfrm>
            <a:off x="0" y="195590"/>
            <a:ext cx="42511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r>
              <a:rPr kumimoji="0" lang="en-US"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52008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B8D4C-08BA-4293-8988-076A60D4FBF1}"/>
              </a:ext>
            </a:extLst>
          </p:cNvPr>
          <p:cNvSpPr>
            <a:spLocks noGrp="1"/>
          </p:cNvSpPr>
          <p:nvPr>
            <p:ph type="ctrTitle"/>
          </p:nvPr>
        </p:nvSpPr>
        <p:spPr>
          <a:xfrm>
            <a:off x="640080" y="325369"/>
            <a:ext cx="4368602" cy="1956841"/>
          </a:xfrm>
        </p:spPr>
        <p:txBody>
          <a:bodyPr vert="horz" lIns="91440" tIns="45720" rIns="91440" bIns="45720" rtlCol="0" anchor="b">
            <a:normAutofit/>
          </a:bodyPr>
          <a:lstStyle/>
          <a:p>
            <a:pPr>
              <a:lnSpc>
                <a:spcPct val="90000"/>
              </a:lnSpc>
            </a:pPr>
            <a:r>
              <a:rPr lang="en-US" sz="4100" dirty="0"/>
              <a:t>Letters For The Elderly Campaign </a:t>
            </a:r>
          </a:p>
        </p:txBody>
      </p:sp>
      <p:sp>
        <p:nvSpPr>
          <p:cNvPr id="3" name="Subtitle 2">
            <a:extLst>
              <a:ext uri="{FF2B5EF4-FFF2-40B4-BE49-F238E27FC236}">
                <a16:creationId xmlns:a16="http://schemas.microsoft.com/office/drawing/2014/main" id="{059DE7B5-28C0-4526-A2D8-885E5D952DAC}"/>
              </a:ext>
            </a:extLst>
          </p:cNvPr>
          <p:cNvSpPr>
            <a:spLocks noGrp="1"/>
          </p:cNvSpPr>
          <p:nvPr>
            <p:ph type="subTitle" idx="1"/>
          </p:nvPr>
        </p:nvSpPr>
        <p:spPr>
          <a:xfrm>
            <a:off x="640081" y="2872899"/>
            <a:ext cx="4368602" cy="3320668"/>
          </a:xfrm>
        </p:spPr>
        <p:txBody>
          <a:bodyPr vert="horz" lIns="91440" tIns="45720" rIns="91440" bIns="45720" rtlCol="0">
            <a:normAutofit fontScale="70000" lnSpcReduction="20000"/>
          </a:bodyPr>
          <a:lstStyle/>
          <a:p>
            <a:pPr indent="-228600">
              <a:lnSpc>
                <a:spcPct val="100000"/>
              </a:lnSpc>
              <a:buFont typeface="Arial" panose="020B0604020202020204" pitchFamily="34" charset="0"/>
              <a:buChar char="•"/>
            </a:pPr>
            <a:r>
              <a:rPr lang="en-US" sz="2400" dirty="0">
                <a:solidFill>
                  <a:schemeClr val="tx1"/>
                </a:solidFill>
              </a:rPr>
              <a:t>Looking for ways to give your students community service hours.</a:t>
            </a:r>
          </a:p>
          <a:p>
            <a:pPr indent="-228600">
              <a:lnSpc>
                <a:spcPct val="100000"/>
              </a:lnSpc>
              <a:buFont typeface="Arial" panose="020B0604020202020204" pitchFamily="34" charset="0"/>
              <a:buChar char="•"/>
            </a:pPr>
            <a:r>
              <a:rPr lang="en-US" sz="2400" dirty="0">
                <a:solidFill>
                  <a:schemeClr val="tx1"/>
                </a:solidFill>
              </a:rPr>
              <a:t>Create a letter writing chapter</a:t>
            </a:r>
          </a:p>
          <a:p>
            <a:pPr indent="-228600">
              <a:lnSpc>
                <a:spcPct val="100000"/>
              </a:lnSpc>
              <a:buFont typeface="Arial" panose="020B0604020202020204" pitchFamily="34" charset="0"/>
              <a:buChar char="•"/>
            </a:pPr>
            <a:r>
              <a:rPr lang="en-US" sz="2400" dirty="0">
                <a:solidFill>
                  <a:schemeClr val="tx1"/>
                </a:solidFill>
              </a:rPr>
              <a:t>Monthly meetings to write letters to our elderly.</a:t>
            </a:r>
          </a:p>
          <a:p>
            <a:pPr indent="-228600">
              <a:lnSpc>
                <a:spcPct val="100000"/>
              </a:lnSpc>
              <a:buFont typeface="Arial" panose="020B0604020202020204" pitchFamily="34" charset="0"/>
              <a:buChar char="•"/>
            </a:pPr>
            <a:r>
              <a:rPr lang="en-US" sz="2400" dirty="0">
                <a:solidFill>
                  <a:schemeClr val="tx1"/>
                </a:solidFill>
              </a:rPr>
              <a:t>Give community service hours each month.</a:t>
            </a:r>
          </a:p>
          <a:p>
            <a:pPr indent="-228600">
              <a:lnSpc>
                <a:spcPct val="100000"/>
              </a:lnSpc>
              <a:buFont typeface="Arial" panose="020B0604020202020204" pitchFamily="34" charset="0"/>
              <a:buChar char="•"/>
            </a:pPr>
            <a:r>
              <a:rPr lang="en-US" sz="2400" dirty="0">
                <a:solidFill>
                  <a:schemeClr val="tx1"/>
                </a:solidFill>
              </a:rPr>
              <a:t>Show your gratitude by writing letters to those suffering from loneliness. Loveforourelders.org is in desperate need of letters right now and we can help!</a:t>
            </a:r>
          </a:p>
          <a:p>
            <a:pPr indent="-228600">
              <a:lnSpc>
                <a:spcPct val="100000"/>
              </a:lnSpc>
              <a:buFont typeface="Arial" panose="020B0604020202020204" pitchFamily="34" charset="0"/>
              <a:buChar char="•"/>
            </a:pPr>
            <a:endParaRPr lang="en-US" sz="2400" dirty="0"/>
          </a:p>
        </p:txBody>
      </p:sp>
      <p:pic>
        <p:nvPicPr>
          <p:cNvPr id="4" name="Picture 3" descr="First Meeting December 4th at 2:30PM see Mrs. Patterson for details of where the meeting will be held">
            <a:extLst>
              <a:ext uri="{FF2B5EF4-FFF2-40B4-BE49-F238E27FC236}">
                <a16:creationId xmlns:a16="http://schemas.microsoft.com/office/drawing/2014/main" id="{1CA7D5D2-0596-420B-93D6-EED2E777ABDA}"/>
              </a:ext>
            </a:extLst>
          </p:cNvPr>
          <p:cNvPicPr>
            <a:picLocks noChangeAspect="1"/>
          </p:cNvPicPr>
          <p:nvPr/>
        </p:nvPicPr>
        <p:blipFill rotWithShape="1">
          <a:blip r:embed="rId2"/>
          <a:srcRect l="32859" r="188" b="-1"/>
          <a:stretch/>
        </p:blipFill>
        <p:spPr>
          <a:xfrm>
            <a:off x="5008682" y="0"/>
            <a:ext cx="7304794"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2F7AA768-B705-4079-80F5-8A68A18863D9}"/>
              </a:ext>
            </a:extLst>
          </p:cNvPr>
          <p:cNvSpPr txBox="1"/>
          <p:nvPr/>
        </p:nvSpPr>
        <p:spPr>
          <a:xfrm>
            <a:off x="6741994" y="1303789"/>
            <a:ext cx="261610" cy="923330"/>
          </a:xfrm>
          <a:prstGeom prst="rect">
            <a:avLst/>
          </a:prstGeom>
          <a:noFill/>
        </p:spPr>
        <p:txBody>
          <a:bodyPr wrap="none" rtlCol="0">
            <a:spAutoFit/>
          </a:bodyPr>
          <a:lstStyle/>
          <a:p>
            <a:endParaRPr lang="en-US" b="1" dirty="0">
              <a:latin typeface="+mj-lt"/>
            </a:endParaRPr>
          </a:p>
          <a:p>
            <a:endParaRPr lang="en-US" dirty="0"/>
          </a:p>
          <a:p>
            <a:r>
              <a:rPr lang="en-US" dirty="0"/>
              <a:t>I </a:t>
            </a:r>
          </a:p>
        </p:txBody>
      </p:sp>
      <p:sp>
        <p:nvSpPr>
          <p:cNvPr id="6" name="TextBox 5">
            <a:extLst>
              <a:ext uri="{FF2B5EF4-FFF2-40B4-BE49-F238E27FC236}">
                <a16:creationId xmlns:a16="http://schemas.microsoft.com/office/drawing/2014/main" id="{6C97B6B3-E723-44D7-BE42-0D011E38C680}"/>
              </a:ext>
            </a:extLst>
          </p:cNvPr>
          <p:cNvSpPr txBox="1"/>
          <p:nvPr/>
        </p:nvSpPr>
        <p:spPr>
          <a:xfrm>
            <a:off x="5505736" y="5946654"/>
            <a:ext cx="6250429" cy="584775"/>
          </a:xfrm>
          <a:prstGeom prst="rect">
            <a:avLst/>
          </a:prstGeom>
          <a:noFill/>
        </p:spPr>
        <p:txBody>
          <a:bodyPr wrap="none" rtlCol="0">
            <a:spAutoFit/>
          </a:bodyPr>
          <a:lstStyle/>
          <a:p>
            <a:r>
              <a:rPr lang="en-US" dirty="0">
                <a:solidFill>
                  <a:schemeClr val="bg1"/>
                </a:solidFill>
                <a:latin typeface="Algerian" panose="04020705040A02060702" pitchFamily="82" charset="0"/>
              </a:rPr>
              <a:t>Contact Dian Joy: </a:t>
            </a:r>
            <a:r>
              <a:rPr lang="en-US" sz="1400" dirty="0">
                <a:solidFill>
                  <a:schemeClr val="bg1"/>
                </a:solidFill>
                <a:latin typeface="Algerian" panose="04020705040A02060702" pitchFamily="82" charset="0"/>
                <a:hlinkClick r:id="rId3">
                  <a:extLst>
                    <a:ext uri="{A12FA001-AC4F-418D-AE19-62706E023703}">
                      <ahyp:hlinkClr xmlns:ahyp="http://schemas.microsoft.com/office/drawing/2018/hyperlinkcolor" val="tx"/>
                    </a:ext>
                  </a:extLst>
                </a:hlinkClick>
              </a:rPr>
              <a:t>djoy@ventureinternatonalacademy.com</a:t>
            </a:r>
            <a:r>
              <a:rPr lang="en-US" sz="1400" dirty="0">
                <a:solidFill>
                  <a:schemeClr val="bg1"/>
                </a:solidFill>
                <a:latin typeface="Algerian" panose="04020705040A02060702" pitchFamily="82" charset="0"/>
              </a:rPr>
              <a:t> </a:t>
            </a:r>
          </a:p>
          <a:p>
            <a:r>
              <a:rPr lang="en-US" sz="1400" dirty="0">
                <a:solidFill>
                  <a:schemeClr val="bg1"/>
                </a:solidFill>
                <a:latin typeface="Algerian" panose="04020705040A02060702" pitchFamily="82" charset="0"/>
              </a:rPr>
              <a:t>352-742-5086 for more information</a:t>
            </a:r>
          </a:p>
        </p:txBody>
      </p:sp>
      <p:sp>
        <p:nvSpPr>
          <p:cNvPr id="7" name="TextBox 6">
            <a:extLst>
              <a:ext uri="{FF2B5EF4-FFF2-40B4-BE49-F238E27FC236}">
                <a16:creationId xmlns:a16="http://schemas.microsoft.com/office/drawing/2014/main" id="{D8A96718-A14F-42E9-A850-FF4C0351199E}"/>
              </a:ext>
            </a:extLst>
          </p:cNvPr>
          <p:cNvSpPr txBox="1"/>
          <p:nvPr/>
        </p:nvSpPr>
        <p:spPr>
          <a:xfrm>
            <a:off x="6209732" y="1473958"/>
            <a:ext cx="4804012" cy="2031325"/>
          </a:xfrm>
          <a:prstGeom prst="rect">
            <a:avLst/>
          </a:prstGeom>
          <a:noFill/>
        </p:spPr>
        <p:txBody>
          <a:bodyPr wrap="square" rtlCol="0">
            <a:spAutoFit/>
          </a:bodyPr>
          <a:lstStyle/>
          <a:p>
            <a:r>
              <a:rPr lang="en-US" sz="2400" b="1" dirty="0">
                <a:solidFill>
                  <a:schemeClr val="bg1"/>
                </a:solidFill>
                <a:latin typeface="+mj-lt"/>
              </a:rPr>
              <a:t>Community Service Opportunity for your students.</a:t>
            </a:r>
          </a:p>
          <a:p>
            <a:endParaRPr lang="en-US" sz="2400" b="1" dirty="0">
              <a:solidFill>
                <a:schemeClr val="bg1"/>
              </a:solidFill>
              <a:latin typeface="+mj-lt"/>
            </a:endParaRPr>
          </a:p>
          <a:p>
            <a:r>
              <a:rPr lang="en-US" dirty="0">
                <a:solidFill>
                  <a:schemeClr val="bg1"/>
                </a:solidFill>
                <a:latin typeface="+mj-lt"/>
              </a:rPr>
              <a:t>Our Elderly Need Your Support!</a:t>
            </a:r>
          </a:p>
          <a:p>
            <a:endParaRPr lang="en-US" dirty="0">
              <a:solidFill>
                <a:schemeClr val="bg1"/>
              </a:solidFill>
              <a:latin typeface="+mj-lt"/>
            </a:endParaRPr>
          </a:p>
          <a:p>
            <a:r>
              <a:rPr lang="en-US" dirty="0">
                <a:solidFill>
                  <a:schemeClr val="bg1"/>
                </a:solidFill>
                <a:latin typeface="+mj-lt"/>
              </a:rPr>
              <a:t>Start a letter Writing Chapter!</a:t>
            </a:r>
          </a:p>
        </p:txBody>
      </p:sp>
    </p:spTree>
    <p:extLst>
      <p:ext uri="{BB962C8B-B14F-4D97-AF65-F5344CB8AC3E}">
        <p14:creationId xmlns:p14="http://schemas.microsoft.com/office/powerpoint/2010/main" val="112828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FE22A-BCA1-4262-BA81-50517A6F3C81}"/>
              </a:ext>
            </a:extLst>
          </p:cNvPr>
          <p:cNvSpPr>
            <a:spLocks noGrp="1"/>
          </p:cNvSpPr>
          <p:nvPr>
            <p:ph type="title"/>
          </p:nvPr>
        </p:nvSpPr>
        <p:spPr/>
        <p:txBody>
          <a:bodyPr>
            <a:normAutofit fontScale="90000"/>
          </a:bodyPr>
          <a:lstStyle/>
          <a:p>
            <a:br>
              <a:rPr lang="en-US" dirty="0"/>
            </a:br>
            <a:br>
              <a:rPr lang="en-US" dirty="0"/>
            </a:br>
            <a:r>
              <a:rPr lang="en-US" dirty="0"/>
              <a:t>            Letters to the Elderly Guidelines</a:t>
            </a:r>
          </a:p>
        </p:txBody>
      </p:sp>
      <p:sp>
        <p:nvSpPr>
          <p:cNvPr id="3" name="Content Placeholder 2">
            <a:extLst>
              <a:ext uri="{FF2B5EF4-FFF2-40B4-BE49-F238E27FC236}">
                <a16:creationId xmlns:a16="http://schemas.microsoft.com/office/drawing/2014/main" id="{A2F190D5-A0E6-4F47-AC93-449B02E64FAD}"/>
              </a:ext>
            </a:extLst>
          </p:cNvPr>
          <p:cNvSpPr>
            <a:spLocks noGrp="1"/>
          </p:cNvSpPr>
          <p:nvPr>
            <p:ph idx="1"/>
          </p:nvPr>
        </p:nvSpPr>
        <p:spPr>
          <a:xfrm>
            <a:off x="838200" y="2565778"/>
            <a:ext cx="10515600" cy="1665027"/>
          </a:xfrm>
        </p:spPr>
        <p:txBody>
          <a:bodyPr>
            <a:normAutofit fontScale="25000" lnSpcReduction="20000"/>
          </a:bodyPr>
          <a:lstStyle/>
          <a:p>
            <a:pPr marL="0" marR="0">
              <a:lnSpc>
                <a:spcPct val="107000"/>
              </a:lnSpc>
              <a:spcBef>
                <a:spcPts val="0"/>
              </a:spcBef>
              <a:spcAft>
                <a:spcPts val="800"/>
              </a:spcAft>
            </a:pPr>
            <a:r>
              <a:rPr lang="en-US" sz="5600" spc="65" dirty="0">
                <a:solidFill>
                  <a:schemeClr val="tx1"/>
                </a:solidFill>
                <a:effectLst/>
                <a:latin typeface="Abadi" panose="020B0604020202020204" pitchFamily="34" charset="0"/>
                <a:ea typeface="Times New Roman" panose="02020603050405020304" pitchFamily="18" charset="0"/>
                <a:cs typeface="Times New Roman" panose="02020603050405020304" pitchFamily="18" charset="0"/>
              </a:rPr>
              <a:t>1. </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Letters must be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legible (large print)</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handwritten</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No worries if you’re not artistic– make your card as what you’d like to receive.</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Avoid religion, if possible</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Your letter should resonate with anyone.</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Exclude the date</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(day, month, and year). </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Embrace creativity</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Recipients love it when the letters are personal. We encourage you to make your letters colorful and fun– photos, crosswords, and drawings are great!</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Be kind &amp; thoughtful</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This is a one-way letter exchange, so you will not receive a letter back. Receiving nothing in return is part of the beauty of your act of kindness, and recipients aren’t burdened by feeling obligated or unable to respond.</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Envelope</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your letters if you can! It’s so much nicer to receive an enveloped card. If you’re sending more than 1 letter, leave your enveloped letters unsealed and unstamped and send them in a larger envelope or box.</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7.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Share</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your act of kindness! Tag us </a:t>
            </a:r>
            <a:r>
              <a:rPr lang="en-US" sz="5600" u="sng"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@loveforourelders</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8.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Send us as many cards as you’d like!</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We accept letters year-round, so there’s no deadline for when you must send them by. If your cards are holiday-themed or seasonal, send them a month before that holiday or the end of that season (if you send your letters late, we’ll save them for the next year).</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9. </a:t>
            </a:r>
            <a:r>
              <a:rPr lang="en-US" sz="5600" b="1"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Ready to mail?</a:t>
            </a: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Yay! Send to:</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Love For Our Elders</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P.O. Box 24248</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Cleveland, OH 44124</a:t>
            </a:r>
            <a:endParaRPr lang="en-US" sz="5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4800" spc="65"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USA</a:t>
            </a:r>
            <a:endParaRPr lang="en-US" sz="4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56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800"/>
              </a:spcAft>
            </a:pPr>
            <a:endParaRPr lang="en-US" sz="56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7091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5894" y="704845"/>
            <a:ext cx="3352986" cy="6153154"/>
          </a:xfrm>
          <a:prstGeom prst="rect">
            <a:avLst/>
          </a:prstGeom>
        </p:spPr>
        <p:txBody>
          <a:bodyPr vert="horz" lIns="91440" tIns="45720" rIns="91440" bIns="45720" rtlCol="0">
            <a:normAutofit fontScale="55000" lnSpcReduction="20000"/>
          </a:bodyPr>
          <a:lstStyle/>
          <a:p>
            <a:pPr indent="-228600">
              <a:lnSpc>
                <a:spcPct val="90000"/>
              </a:lnSpc>
              <a:spcAft>
                <a:spcPts val="600"/>
              </a:spcAft>
              <a:buFont typeface="Arial" panose="020B0604020202020204" pitchFamily="34" charset="0"/>
              <a:buChar char="•"/>
            </a:pPr>
            <a:r>
              <a:rPr lang="en-US" sz="2000" dirty="0"/>
              <a:t>2021-2022</a:t>
            </a:r>
          </a:p>
          <a:p>
            <a:pPr indent="-228600">
              <a:lnSpc>
                <a:spcPct val="90000"/>
              </a:lnSpc>
              <a:spcAft>
                <a:spcPts val="600"/>
              </a:spcAft>
              <a:buFont typeface="Arial" panose="020B0604020202020204" pitchFamily="34" charset="0"/>
              <a:buChar char="•"/>
            </a:pPr>
            <a:r>
              <a:rPr lang="en-US" sz="2000" dirty="0"/>
              <a:t> Visit Our Website and see all our in-network schools that are accepting applications.</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www.ventureinthesunusa.org</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Several schools have reduced fees or have frozen their tuitions  for 2021-2022. </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Contact VIA to discuss your student's options and placement.</a:t>
            </a:r>
          </a:p>
          <a:p>
            <a:pPr indent="-228600">
              <a:lnSpc>
                <a:spcPct val="90000"/>
              </a:lnSpc>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Buckingham Browne &amp; Nichols School</a:t>
            </a:r>
            <a:endParaRPr lang="en-US" sz="1400"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REDWOOD</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FIRST ACADEMY</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CVCS</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CHRISTIAN UNIFIED</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FUTURES ACADEMY</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KINGS ACADEMY</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BRIDGEPORT INTERNATIONAL</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THE CITY SCHOOL</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TRINITY CHRISTIAN ACADEMY</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MICHIGAN LUTHERAN</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SOUTHWEST ACADEMY</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FAITH CHRISTIAN ACADEMY</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NORTHLAND CHRISTIAN</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CHILDREN’S PERFORMING ARTS</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BISHOP ACADEMY</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FAIRFAX CHRISTIAN</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MERCERSBURG ACADEMY</a:t>
            </a:r>
          </a:p>
          <a:p>
            <a:pPr indent="-228600">
              <a:lnSpc>
                <a:spcPct val="90000"/>
              </a:lnSpc>
              <a:spcAft>
                <a:spcPts val="600"/>
              </a:spcAft>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ALL OUR PRIVATE SCHOOLS ARE       </a:t>
            </a: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OPEN AND ACCEPTING STUDENTS</a:t>
            </a:r>
          </a:p>
          <a:p>
            <a:pPr indent="-228600">
              <a:lnSpc>
                <a:spcPct val="90000"/>
              </a:lnSpc>
              <a:spcAft>
                <a:spcPts val="600"/>
              </a:spcAft>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r>
              <a:rPr lang="en-US" sz="1400" dirty="0">
                <a:latin typeface="Arial" panose="020B0604020202020204" pitchFamily="34" charset="0"/>
                <a:cs typeface="Arial" panose="020B0604020202020204" pitchFamily="34" charset="0"/>
              </a:rPr>
              <a:t>CONTACT VENTURE FOR OUR SCHOOLS LIST</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1400" dirty="0"/>
          </a:p>
        </p:txBody>
      </p:sp>
      <p:pic>
        <p:nvPicPr>
          <p:cNvPr id="18" name="Picture 17" descr="Classroom of students raising their hands in front of a teacher">
            <a:extLst>
              <a:ext uri="{FF2B5EF4-FFF2-40B4-BE49-F238E27FC236}">
                <a16:creationId xmlns:a16="http://schemas.microsoft.com/office/drawing/2014/main" id="{587E03EF-4DD2-445F-A587-539D0C66425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38880" y="2844800"/>
            <a:ext cx="8067226" cy="4013200"/>
          </a:xfrm>
          <a:prstGeom prst="rect">
            <a:avLst/>
          </a:prstGeom>
        </p:spPr>
      </p:pic>
      <p:pic>
        <p:nvPicPr>
          <p:cNvPr id="4" name="Picture 3" descr="A close up of a sign&#10;&#10;Description automatically generated">
            <a:extLst>
              <a:ext uri="{FF2B5EF4-FFF2-40B4-BE49-F238E27FC236}">
                <a16:creationId xmlns:a16="http://schemas.microsoft.com/office/drawing/2014/main" id="{5BA949D5-AB55-4FE9-B6BD-592809D32D9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738879" y="286603"/>
            <a:ext cx="8067225" cy="2558197"/>
          </a:xfrm>
          <a:prstGeom prst="rect">
            <a:avLst/>
          </a:prstGeom>
        </p:spPr>
      </p:pic>
    </p:spTree>
    <p:extLst>
      <p:ext uri="{BB962C8B-B14F-4D97-AF65-F5344CB8AC3E}">
        <p14:creationId xmlns:p14="http://schemas.microsoft.com/office/powerpoint/2010/main" val="4362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29" name="Group 10">
            <a:extLst>
              <a:ext uri="{FF2B5EF4-FFF2-40B4-BE49-F238E27FC236}">
                <a16:creationId xmlns:a16="http://schemas.microsoft.com/office/drawing/2014/main" id="{8F1EF17D-1B70-428C-8A8A-A2C5B390E1E9}"/>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12FAEDF3-CEC8-4BF6-8EA7-4079C471838C}"/>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98DB8F4-CD77-4FCC-8544-ADE8B478C15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2202DFE-039D-48E4-8536-FA30F2489475}"/>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1F05E26-510E-4164-83C7-28E4FE9D7EA3}"/>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632161A-50D4-4D96-887A-98FC9209310C}"/>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0" name="Rectangle 17">
            <a:extLst>
              <a:ext uri="{FF2B5EF4-FFF2-40B4-BE49-F238E27FC236}">
                <a16:creationId xmlns:a16="http://schemas.microsoft.com/office/drawing/2014/main" id="{BADDD09E-8094-4188-9090-C1C7840FE71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9">
            <a:extLst>
              <a:ext uri="{FF2B5EF4-FFF2-40B4-BE49-F238E27FC236}">
                <a16:creationId xmlns:a16="http://schemas.microsoft.com/office/drawing/2014/main" id="{D8025A22-9C86-4108-A289-BD5650A8EAE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1" name="Straight Connector 20">
              <a:extLst>
                <a:ext uri="{FF2B5EF4-FFF2-40B4-BE49-F238E27FC236}">
                  <a16:creationId xmlns:a16="http://schemas.microsoft.com/office/drawing/2014/main" id="{59A3623F-EF59-4F0B-9030-79CB7F9950E2}"/>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EBD0F53-A43D-414A-8653-E9F1D3610349}"/>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08661C0-6128-4F64-8EDF-2D73D5F47644}"/>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8AFEF08-AFBA-4125-B170-D3EB3E11DB64}"/>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AA0E13BF-B4CA-4B20-A5DD-50ABBAEC7BBE}"/>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2" name="Snip Diagonal Corner Rectangle 24">
            <a:extLst>
              <a:ext uri="{FF2B5EF4-FFF2-40B4-BE49-F238E27FC236}">
                <a16:creationId xmlns:a16="http://schemas.microsoft.com/office/drawing/2014/main" id="{C58F6CE0-025D-40A5-AEF1-00954E3F986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5E3BACA-DA3F-498F-BB2A-4A7EC83E9874}"/>
              </a:ext>
            </a:extLst>
          </p:cNvPr>
          <p:cNvSpPr txBox="1"/>
          <p:nvPr/>
        </p:nvSpPr>
        <p:spPr>
          <a:xfrm>
            <a:off x="247136" y="6168394"/>
            <a:ext cx="4102442" cy="685799"/>
          </a:xfrm>
          <a:prstGeom prst="rect">
            <a:avLst/>
          </a:prstGeom>
        </p:spPr>
        <p:txBody>
          <a:bodyPr vert="horz" lIns="91440" tIns="45720" rIns="91440" bIns="45720" rtlCol="0" anchor="ctr">
            <a:normAutofit/>
          </a:bodyPr>
          <a:lstStyle/>
          <a:p>
            <a:pPr>
              <a:spcBef>
                <a:spcPct val="0"/>
              </a:spcBef>
              <a:spcAft>
                <a:spcPts val="600"/>
              </a:spcAft>
            </a:pPr>
            <a:r>
              <a:rPr lang="en-US" sz="3200" cap="all" dirty="0">
                <a:ln w="3175" cmpd="sng">
                  <a:noFill/>
                </a:ln>
                <a:latin typeface="+mj-lt"/>
                <a:ea typeface="+mj-ea"/>
                <a:cs typeface="+mj-cs"/>
              </a:rPr>
              <a:t>          </a:t>
            </a:r>
            <a:r>
              <a:rPr lang="en-US" sz="3200" cap="all" dirty="0" err="1">
                <a:ln w="3175" cmpd="sng">
                  <a:noFill/>
                </a:ln>
                <a:latin typeface="+mj-lt"/>
                <a:ea typeface="+mj-ea"/>
                <a:cs typeface="+mj-cs"/>
              </a:rPr>
              <a:t>Covid</a:t>
            </a:r>
            <a:r>
              <a:rPr lang="en-US" sz="3200" cap="all" dirty="0">
                <a:ln w="3175" cmpd="sng">
                  <a:noFill/>
                </a:ln>
                <a:latin typeface="+mj-lt"/>
                <a:ea typeface="+mj-ea"/>
                <a:cs typeface="+mj-cs"/>
              </a:rPr>
              <a:t> 19 </a:t>
            </a:r>
          </a:p>
        </p:txBody>
      </p:sp>
      <p:sp>
        <p:nvSpPr>
          <p:cNvPr id="3" name="TextBox 2">
            <a:extLst>
              <a:ext uri="{FF2B5EF4-FFF2-40B4-BE49-F238E27FC236}">
                <a16:creationId xmlns:a16="http://schemas.microsoft.com/office/drawing/2014/main" id="{BA099A70-0E32-4D79-B481-9F7B5393E7D6}"/>
              </a:ext>
            </a:extLst>
          </p:cNvPr>
          <p:cNvSpPr txBox="1"/>
          <p:nvPr/>
        </p:nvSpPr>
        <p:spPr>
          <a:xfrm>
            <a:off x="6095998" y="685800"/>
            <a:ext cx="4819653" cy="871151"/>
          </a:xfrm>
          <a:prstGeom prst="rect">
            <a:avLst/>
          </a:prstGeom>
        </p:spPr>
        <p:txBody>
          <a:bodyPr vert="horz" lIns="91440" tIns="45720" rIns="91440" bIns="45720" rtlCol="0" anchor="ctr">
            <a:normAutofit/>
          </a:bodyPr>
          <a:lstStyle/>
          <a:p>
            <a:pPr>
              <a:spcBef>
                <a:spcPct val="20000"/>
              </a:spcBef>
              <a:spcAft>
                <a:spcPts val="600"/>
              </a:spcAft>
              <a:buClr>
                <a:schemeClr val="tx1"/>
              </a:buClr>
              <a:buSzPct val="80000"/>
              <a:buFont typeface="Wingdings 3" panose="05040102010807070707" pitchFamily="18" charset="2"/>
              <a:buChar char=""/>
            </a:pPr>
            <a:endParaRPr lang="en-US" dirty="0">
              <a:solidFill>
                <a:schemeClr val="bg2">
                  <a:lumMod val="75000"/>
                </a:schemeClr>
              </a:solidFill>
            </a:endParaRPr>
          </a:p>
        </p:txBody>
      </p:sp>
      <p:pic>
        <p:nvPicPr>
          <p:cNvPr id="10" name="Picture 9" descr="A close up of a cactus&#10;&#10;Description automatically generated">
            <a:extLst>
              <a:ext uri="{FF2B5EF4-FFF2-40B4-BE49-F238E27FC236}">
                <a16:creationId xmlns:a16="http://schemas.microsoft.com/office/drawing/2014/main" id="{CFF19D8B-F368-4A3F-B1FF-630068EEFE6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0827" y="1264179"/>
            <a:ext cx="5041442" cy="4143375"/>
          </a:xfrm>
          <a:prstGeom prst="rect">
            <a:avLst/>
          </a:prstGeom>
        </p:spPr>
      </p:pic>
      <p:sp>
        <p:nvSpPr>
          <p:cNvPr id="17" name="TextBox 16">
            <a:extLst>
              <a:ext uri="{FF2B5EF4-FFF2-40B4-BE49-F238E27FC236}">
                <a16:creationId xmlns:a16="http://schemas.microsoft.com/office/drawing/2014/main" id="{115E868E-EFC8-4817-85F6-09E1769044E2}"/>
              </a:ext>
            </a:extLst>
          </p:cNvPr>
          <p:cNvSpPr txBox="1"/>
          <p:nvPr/>
        </p:nvSpPr>
        <p:spPr>
          <a:xfrm>
            <a:off x="6026727" y="1556951"/>
            <a:ext cx="5531273" cy="4370427"/>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This year has been challenging for all our international students, their natural families as well as all our schools, host families and our VIA staff.</a:t>
            </a:r>
          </a:p>
          <a:p>
            <a:endParaRPr lang="en-US" sz="1300" b="1" dirty="0">
              <a:latin typeface="Arial" panose="020B0604020202020204" pitchFamily="34" charset="0"/>
              <a:cs typeface="Arial" panose="020B0604020202020204" pitchFamily="34" charset="0"/>
            </a:endParaRPr>
          </a:p>
          <a:p>
            <a:r>
              <a:rPr lang="en-US" sz="1300" b="1" dirty="0">
                <a:latin typeface="Arial" panose="020B0604020202020204" pitchFamily="34" charset="0"/>
                <a:cs typeface="Arial" panose="020B0604020202020204" pitchFamily="34" charset="0"/>
              </a:rPr>
              <a:t>I want thank all our counselors, host families and in network schools for all their support and understanding during these trying times.</a:t>
            </a:r>
          </a:p>
          <a:p>
            <a:endParaRPr lang="en-US" sz="1300" b="1" dirty="0">
              <a:latin typeface="Arial" panose="020B0604020202020204" pitchFamily="34" charset="0"/>
              <a:cs typeface="Arial" panose="020B0604020202020204" pitchFamily="34" charset="0"/>
            </a:endParaRPr>
          </a:p>
          <a:p>
            <a:r>
              <a:rPr lang="en-US" sz="1300" b="1" dirty="0">
                <a:latin typeface="Arial" panose="020B0604020202020204" pitchFamily="34" charset="0"/>
                <a:cs typeface="Arial" panose="020B0604020202020204" pitchFamily="34" charset="0"/>
              </a:rPr>
              <a:t>All the daily changes have our international families concerned about their students continued education for 2020-2021.VIA has been proud to support all your students and are here if any students are wanting to stay within their current area during the summer. </a:t>
            </a:r>
          </a:p>
          <a:p>
            <a:endParaRPr lang="en-US" sz="1300" b="1" dirty="0">
              <a:latin typeface="Arial" panose="020B0604020202020204" pitchFamily="34" charset="0"/>
              <a:cs typeface="Arial" panose="020B0604020202020204" pitchFamily="34" charset="0"/>
            </a:endParaRPr>
          </a:p>
          <a:p>
            <a:r>
              <a:rPr lang="en-US" sz="1300" b="1" dirty="0">
                <a:latin typeface="Arial" panose="020B0604020202020204" pitchFamily="34" charset="0"/>
                <a:cs typeface="Arial" panose="020B0604020202020204" pitchFamily="34" charset="0"/>
              </a:rPr>
              <a:t>We are looking forward to 2021-2022 and welcoming all our partners to send applications now for all our in-network private schools. They are OPEN and accepting students.</a:t>
            </a:r>
          </a:p>
          <a:p>
            <a:endParaRPr lang="en-US" sz="1300" b="1" dirty="0">
              <a:latin typeface="Arial" panose="020B0604020202020204" pitchFamily="34" charset="0"/>
              <a:cs typeface="Arial" panose="020B0604020202020204" pitchFamily="34" charset="0"/>
            </a:endParaRPr>
          </a:p>
          <a:p>
            <a:r>
              <a:rPr lang="en-US" sz="1300" b="1" dirty="0">
                <a:latin typeface="Arial" panose="020B0604020202020204" pitchFamily="34" charset="0"/>
                <a:cs typeface="Arial" panose="020B0604020202020204" pitchFamily="34" charset="0"/>
              </a:rPr>
              <a:t>CONTACT VIA TO GET THE FULL LIST OF SCHOOLS.</a:t>
            </a:r>
          </a:p>
          <a:p>
            <a:endParaRPr lang="en-US" sz="1300" dirty="0">
              <a:solidFill>
                <a:schemeClr val="bg1"/>
              </a:solidFill>
            </a:endParaRPr>
          </a:p>
          <a:p>
            <a:endParaRPr lang="en-US" dirty="0">
              <a:solidFill>
                <a:schemeClr val="bg1"/>
              </a:solidFill>
            </a:endParaRPr>
          </a:p>
        </p:txBody>
      </p:sp>
      <p:sp>
        <p:nvSpPr>
          <p:cNvPr id="18" name="TextBox 17">
            <a:extLst>
              <a:ext uri="{FF2B5EF4-FFF2-40B4-BE49-F238E27FC236}">
                <a16:creationId xmlns:a16="http://schemas.microsoft.com/office/drawing/2014/main" id="{D45BF8E4-60E1-4CF2-B40C-03B7EC137501}"/>
              </a:ext>
            </a:extLst>
          </p:cNvPr>
          <p:cNvSpPr txBox="1"/>
          <p:nvPr/>
        </p:nvSpPr>
        <p:spPr>
          <a:xfrm>
            <a:off x="5988771" y="1058332"/>
            <a:ext cx="5531274" cy="369332"/>
          </a:xfrm>
          <a:prstGeom prst="rect">
            <a:avLst/>
          </a:prstGeom>
          <a:noFill/>
        </p:spPr>
        <p:txBody>
          <a:bodyPr wrap="square" rtlCol="0">
            <a:spAutoFit/>
          </a:bodyPr>
          <a:lstStyle/>
          <a:p>
            <a:r>
              <a:rPr lang="en-US" dirty="0"/>
              <a:t>TO OUR INTERNATIONAL FAMILIES AND PARTNERS</a:t>
            </a:r>
          </a:p>
        </p:txBody>
      </p:sp>
    </p:spTree>
    <p:extLst>
      <p:ext uri="{BB962C8B-B14F-4D97-AF65-F5344CB8AC3E}">
        <p14:creationId xmlns:p14="http://schemas.microsoft.com/office/powerpoint/2010/main" val="75562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CB92C8CA-51CB-4511-AEBA-C04E0B721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indoor, person, young&#10;&#10;Description automatically generated">
            <a:extLst>
              <a:ext uri="{FF2B5EF4-FFF2-40B4-BE49-F238E27FC236}">
                <a16:creationId xmlns:a16="http://schemas.microsoft.com/office/drawing/2014/main" id="{C5F5E731-A440-4D35-9890-07BCAFB6AB9D}"/>
              </a:ext>
            </a:extLst>
          </p:cNvPr>
          <p:cNvPicPr>
            <a:picLocks noChangeAspect="1"/>
          </p:cNvPicPr>
          <p:nvPr/>
        </p:nvPicPr>
        <p:blipFill rotWithShape="1">
          <a:blip r:embed="rId2">
            <a:extLst>
              <a:ext uri="{28A0092B-C50C-407E-A947-70E740481C1C}">
                <a14:useLocalDpi xmlns:a14="http://schemas.microsoft.com/office/drawing/2010/main" val="0"/>
              </a:ext>
            </a:extLst>
          </a:blip>
          <a:srcRect t="27582" b="31318"/>
          <a:stretch/>
        </p:blipFill>
        <p:spPr>
          <a:xfrm>
            <a:off x="196730" y="165419"/>
            <a:ext cx="5806505" cy="3181935"/>
          </a:xfrm>
          <a:prstGeom prst="rect">
            <a:avLst/>
          </a:prstGeom>
        </p:spPr>
      </p:pic>
      <p:pic>
        <p:nvPicPr>
          <p:cNvPr id="11" name="Picture 10" descr="A group of people posing for the camera&#10;&#10;Description automatically generated">
            <a:extLst>
              <a:ext uri="{FF2B5EF4-FFF2-40B4-BE49-F238E27FC236}">
                <a16:creationId xmlns:a16="http://schemas.microsoft.com/office/drawing/2014/main" id="{2C3B5C8F-115F-4542-BF02-17A8120EF54B}"/>
              </a:ext>
            </a:extLst>
          </p:cNvPr>
          <p:cNvPicPr>
            <a:picLocks noChangeAspect="1"/>
          </p:cNvPicPr>
          <p:nvPr/>
        </p:nvPicPr>
        <p:blipFill rotWithShape="1">
          <a:blip r:embed="rId3">
            <a:extLst>
              <a:ext uri="{28A0092B-C50C-407E-A947-70E740481C1C}">
                <a14:useLocalDpi xmlns:a14="http://schemas.microsoft.com/office/drawing/2010/main" val="0"/>
              </a:ext>
            </a:extLst>
          </a:blip>
          <a:srcRect r="2" b="15446"/>
          <a:stretch/>
        </p:blipFill>
        <p:spPr>
          <a:xfrm>
            <a:off x="6188766" y="165419"/>
            <a:ext cx="2822342" cy="3181935"/>
          </a:xfrm>
          <a:prstGeom prst="rect">
            <a:avLst/>
          </a:prstGeom>
        </p:spPr>
      </p:pic>
      <p:pic>
        <p:nvPicPr>
          <p:cNvPr id="3" name="Picture 2" descr="A couple of people posing for the camera&#10;&#10;Description automatically generated">
            <a:extLst>
              <a:ext uri="{FF2B5EF4-FFF2-40B4-BE49-F238E27FC236}">
                <a16:creationId xmlns:a16="http://schemas.microsoft.com/office/drawing/2014/main" id="{1E7B5473-8A34-411D-B27E-3CEC5DA0ADEF}"/>
              </a:ext>
            </a:extLst>
          </p:cNvPr>
          <p:cNvPicPr>
            <a:picLocks noChangeAspect="1"/>
          </p:cNvPicPr>
          <p:nvPr/>
        </p:nvPicPr>
        <p:blipFill rotWithShape="1">
          <a:blip r:embed="rId4">
            <a:extLst>
              <a:ext uri="{28A0092B-C50C-407E-A947-70E740481C1C}">
                <a14:useLocalDpi xmlns:a14="http://schemas.microsoft.com/office/drawing/2010/main" val="0"/>
              </a:ext>
            </a:extLst>
          </a:blip>
          <a:srcRect r="2" b="16300"/>
          <a:stretch/>
        </p:blipFill>
        <p:spPr>
          <a:xfrm>
            <a:off x="9181834" y="165419"/>
            <a:ext cx="2851140" cy="3181935"/>
          </a:xfrm>
          <a:prstGeom prst="rect">
            <a:avLst/>
          </a:prstGeom>
        </p:spPr>
      </p:pic>
      <p:pic>
        <p:nvPicPr>
          <p:cNvPr id="13" name="Picture 12" descr="A group of people standing next to a person&#10;&#10;Description automatically generated">
            <a:extLst>
              <a:ext uri="{FF2B5EF4-FFF2-40B4-BE49-F238E27FC236}">
                <a16:creationId xmlns:a16="http://schemas.microsoft.com/office/drawing/2014/main" id="{C38973FC-B321-4665-86F9-791DB0309AED}"/>
              </a:ext>
            </a:extLst>
          </p:cNvPr>
          <p:cNvPicPr>
            <a:picLocks noChangeAspect="1"/>
          </p:cNvPicPr>
          <p:nvPr/>
        </p:nvPicPr>
        <p:blipFill rotWithShape="1">
          <a:blip r:embed="rId5">
            <a:extLst>
              <a:ext uri="{28A0092B-C50C-407E-A947-70E740481C1C}">
                <a14:useLocalDpi xmlns:a14="http://schemas.microsoft.com/office/drawing/2010/main" val="0"/>
              </a:ext>
            </a:extLst>
          </a:blip>
          <a:srcRect t="17974" b="17974"/>
          <a:stretch/>
        </p:blipFill>
        <p:spPr>
          <a:xfrm>
            <a:off x="191087" y="3515901"/>
            <a:ext cx="5806505" cy="2796836"/>
          </a:xfrm>
          <a:prstGeom prst="rect">
            <a:avLst/>
          </a:prstGeom>
        </p:spPr>
      </p:pic>
      <p:pic>
        <p:nvPicPr>
          <p:cNvPr id="7" name="Picture 6" descr="A picture containing person, indoor, person, person&#10;&#10;Description automatically generated">
            <a:extLst>
              <a:ext uri="{FF2B5EF4-FFF2-40B4-BE49-F238E27FC236}">
                <a16:creationId xmlns:a16="http://schemas.microsoft.com/office/drawing/2014/main" id="{42014036-EB20-4B08-9087-AE059BF646CD}"/>
              </a:ext>
            </a:extLst>
          </p:cNvPr>
          <p:cNvPicPr>
            <a:picLocks noChangeAspect="1"/>
          </p:cNvPicPr>
          <p:nvPr/>
        </p:nvPicPr>
        <p:blipFill rotWithShape="1">
          <a:blip r:embed="rId6">
            <a:extLst>
              <a:ext uri="{28A0092B-C50C-407E-A947-70E740481C1C}">
                <a14:useLocalDpi xmlns:a14="http://schemas.microsoft.com/office/drawing/2010/main" val="0"/>
              </a:ext>
            </a:extLst>
          </a:blip>
          <a:srcRect t="23463" r="2" b="2216"/>
          <a:stretch/>
        </p:blipFill>
        <p:spPr>
          <a:xfrm>
            <a:off x="6194411" y="3510646"/>
            <a:ext cx="2822342" cy="2796836"/>
          </a:xfrm>
          <a:prstGeom prst="rect">
            <a:avLst/>
          </a:prstGeom>
        </p:spPr>
      </p:pic>
      <p:pic>
        <p:nvPicPr>
          <p:cNvPr id="9" name="Picture 8" descr="A person using a computer sitting on top of a bed&#10;&#10;Description automatically generated">
            <a:extLst>
              <a:ext uri="{FF2B5EF4-FFF2-40B4-BE49-F238E27FC236}">
                <a16:creationId xmlns:a16="http://schemas.microsoft.com/office/drawing/2014/main" id="{562DCE73-7D8E-4483-8257-632CB26F5C00}"/>
              </a:ext>
            </a:extLst>
          </p:cNvPr>
          <p:cNvPicPr>
            <a:picLocks noChangeAspect="1"/>
          </p:cNvPicPr>
          <p:nvPr/>
        </p:nvPicPr>
        <p:blipFill rotWithShape="1">
          <a:blip r:embed="rId7">
            <a:extLst>
              <a:ext uri="{28A0092B-C50C-407E-A947-70E740481C1C}">
                <a14:useLocalDpi xmlns:a14="http://schemas.microsoft.com/office/drawing/2010/main" val="0"/>
              </a:ext>
            </a:extLst>
          </a:blip>
          <a:srcRect t="4466" r="2" b="21964"/>
          <a:stretch/>
        </p:blipFill>
        <p:spPr>
          <a:xfrm>
            <a:off x="9187479" y="3510646"/>
            <a:ext cx="2851140" cy="2796836"/>
          </a:xfrm>
          <a:prstGeom prst="rect">
            <a:avLst/>
          </a:prstGeom>
        </p:spPr>
      </p:pic>
    </p:spTree>
    <p:extLst>
      <p:ext uri="{BB962C8B-B14F-4D97-AF65-F5344CB8AC3E}">
        <p14:creationId xmlns:p14="http://schemas.microsoft.com/office/powerpoint/2010/main" val="137817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4142</TotalTime>
  <Words>1352</Words>
  <Application>Microsoft Macintosh PowerPoint</Application>
  <PresentationFormat>Widescreen</PresentationFormat>
  <Paragraphs>221</Paragraphs>
  <Slides>14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Abadi</vt:lpstr>
      <vt:lpstr>Algerian</vt:lpstr>
      <vt:lpstr>Arial</vt:lpstr>
      <vt:lpstr>Calibri</vt:lpstr>
      <vt:lpstr>Century Gothic</vt:lpstr>
      <vt:lpstr>Palatino Linotype</vt:lpstr>
      <vt:lpstr>Symbol</vt:lpstr>
      <vt:lpstr>Times New Roman</vt:lpstr>
      <vt:lpstr>Trebuchet MS</vt:lpstr>
      <vt:lpstr>Verdana</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NEWSPAPER</vt:lpstr>
      <vt:lpstr>VIA Offering College Application Assistance </vt:lpstr>
      <vt:lpstr>Letters For The Elderly Campaign </vt:lpstr>
      <vt:lpstr>              Letters to the Elderly Guidelines</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 Joy</dc:creator>
  <cp:lastModifiedBy>Kelley, Jackson (Student)</cp:lastModifiedBy>
  <cp:revision>8</cp:revision>
  <dcterms:created xsi:type="dcterms:W3CDTF">2020-12-08T17:16:01Z</dcterms:created>
  <dcterms:modified xsi:type="dcterms:W3CDTF">2020-12-15T18:05:06Z</dcterms:modified>
</cp:coreProperties>
</file>