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364" r:id="rId25"/>
    <p:sldId id="365" r:id="rId26"/>
    <p:sldId id="366" r:id="rId27"/>
    <p:sldId id="367" r:id="rId28"/>
    <p:sldId id="368" r:id="rId29"/>
    <p:sldId id="369" r:id="rId30"/>
    <p:sldId id="361" r:id="rId31"/>
    <p:sldId id="362" r:id="rId32"/>
    <p:sldId id="363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1079" autoAdjust="0"/>
  </p:normalViewPr>
  <p:slideViewPr>
    <p:cSldViewPr snapToGrid="0">
      <p:cViewPr varScale="1">
        <p:scale>
          <a:sx n="89" d="100"/>
          <a:sy n="89" d="100"/>
        </p:scale>
        <p:origin x="-40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413699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3700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413701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413702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413703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3704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41370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370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3707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413708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3709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2676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412677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412678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13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Peripheral Nervous System (PNS</a:t>
            </a:r>
            <a:r>
              <a:rPr lang="en-US" dirty="0" smtClean="0"/>
              <a:t>)</a:t>
            </a:r>
          </a:p>
          <a:p>
            <a:pPr algn="ctr"/>
            <a:r>
              <a:rPr lang="en-US" sz="3400" b="1" dirty="0" smtClean="0">
                <a:solidFill>
                  <a:schemeClr val="accent3"/>
                </a:solidFill>
                <a:latin typeface="Times New Roman" pitchFamily="18" charset="0"/>
              </a:rPr>
              <a:t>Reflexes</a:t>
            </a:r>
            <a:endParaRPr lang="en-US" sz="3400" b="1" dirty="0">
              <a:solidFill>
                <a:schemeClr val="accent3"/>
              </a:solidFill>
              <a:latin typeface="Times New Roman" pitchFamily="18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D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Innervation of Joints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Hilton’s law: any nerve serving a muscle that produces movement at a joint also innervates the joint itself and the skin over the joint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Endings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PNS elements that activate effectors by releasing neurotransmitters at: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Neuromuscular junctions </a:t>
            </a:r>
          </a:p>
          <a:p>
            <a:pPr lvl="1"/>
            <a:r>
              <a:rPr lang="en-US"/>
              <a:t>Varicosities at smooth muscle and glands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Innervation of Skeletal Muscle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Takes place at a neuromusclular junction</a:t>
            </a:r>
          </a:p>
          <a:p>
            <a:r>
              <a:rPr lang="en-US"/>
              <a:t>Acetylcholine is the neurotransmitter that diffuses across the synaptic cleft</a:t>
            </a:r>
          </a:p>
          <a:p>
            <a:r>
              <a:rPr lang="en-US"/>
              <a:t>ACh binds to receptors resulting in: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Movement of Na</a:t>
            </a:r>
            <a:r>
              <a:rPr lang="en-US" baseline="30000">
                <a:solidFill>
                  <a:srgbClr val="000000"/>
                </a:solidFill>
              </a:rPr>
              <a:t>+</a:t>
            </a:r>
            <a:r>
              <a:rPr lang="en-US">
                <a:solidFill>
                  <a:srgbClr val="000000"/>
                </a:solidFill>
              </a:rPr>
              <a:t> and K</a:t>
            </a:r>
            <a:r>
              <a:rPr lang="en-US" baseline="30000">
                <a:solidFill>
                  <a:srgbClr val="000000"/>
                </a:solidFill>
              </a:rPr>
              <a:t>+</a:t>
            </a:r>
            <a:r>
              <a:rPr lang="en-US">
                <a:solidFill>
                  <a:srgbClr val="000000"/>
                </a:solidFill>
              </a:rPr>
              <a:t> across the membrane</a:t>
            </a:r>
          </a:p>
          <a:p>
            <a:pPr lvl="1"/>
            <a:r>
              <a:rPr lang="en-US"/>
              <a:t>Depolarization of the interior of the muscle cell</a:t>
            </a:r>
          </a:p>
          <a:p>
            <a:pPr lvl="1"/>
            <a:r>
              <a:rPr lang="en-US"/>
              <a:t>An end-plate potential that triggers an action potential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Innervation of Visceral Muscle and Glands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Autonomic motor endings and visceral effectors are simpler than somatic junctions</a:t>
            </a:r>
          </a:p>
          <a:p>
            <a:r>
              <a:rPr lang="en-US"/>
              <a:t>Branches form </a:t>
            </a:r>
            <a:r>
              <a:rPr lang="en-US" i="1"/>
              <a:t>synapses en passant</a:t>
            </a:r>
            <a:r>
              <a:rPr lang="en-US"/>
              <a:t> via varicosities</a:t>
            </a:r>
          </a:p>
          <a:p>
            <a:r>
              <a:rPr lang="en-US"/>
              <a:t>Acetylcholine and norepinephrine are used as neurotransmitters</a:t>
            </a:r>
          </a:p>
          <a:p>
            <a:r>
              <a:rPr lang="en-US"/>
              <a:t>Visceral responses are slower than somatic responses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Levels of Motor Control</a:t>
            </a:r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three levels of motor control are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Segmental level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Projection level</a:t>
            </a:r>
          </a:p>
          <a:p>
            <a:pPr lvl="1"/>
            <a:r>
              <a:rPr lang="en-US"/>
              <a:t>Precommand level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Hierarchy of Motor Control</a:t>
            </a:r>
          </a:p>
        </p:txBody>
      </p:sp>
      <p:sp>
        <p:nvSpPr>
          <p:cNvPr id="39117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13.13</a:t>
            </a:r>
          </a:p>
        </p:txBody>
      </p:sp>
      <p:pic>
        <p:nvPicPr>
          <p:cNvPr id="391176" name="Picture 8" descr="13-13Hierarchy_L.jpg 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212" t="2119" r="1212" b="6300"/>
          <a:stretch>
            <a:fillRect/>
          </a:stretch>
        </p:blipFill>
        <p:spPr bwMode="auto">
          <a:xfrm>
            <a:off x="417513" y="890588"/>
            <a:ext cx="8307387" cy="50768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Segmental Level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segmental level is the lowest level of motor hierarchy</a:t>
            </a:r>
          </a:p>
          <a:p>
            <a:r>
              <a:rPr lang="en-US">
                <a:solidFill>
                  <a:srgbClr val="000000"/>
                </a:solidFill>
              </a:rPr>
              <a:t>It consists of segmental circuits of the spinal cord</a:t>
            </a:r>
          </a:p>
          <a:p>
            <a:r>
              <a:rPr lang="en-US">
                <a:solidFill>
                  <a:srgbClr val="000000"/>
                </a:solidFill>
              </a:rPr>
              <a:t>Its circuits control locomotion and specific, oft-repeated motor activity</a:t>
            </a:r>
          </a:p>
          <a:p>
            <a:r>
              <a:rPr lang="en-US"/>
              <a:t>These circuits are called central pattern generators (CPGs)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Projection Level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projection level consists of: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Cortical motor areas that produce the direct (pyramidal) system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Brain stem motor areas that oversee the indirect (multineuronal) system</a:t>
            </a:r>
          </a:p>
          <a:p>
            <a:r>
              <a:rPr lang="en-US"/>
              <a:t>Helps control reflex and fixed-pattern activity and houses command neurons that modify the segmental apparatus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Precommand Level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Cerebellar and basal nuclei systems that: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Regulate motor activity</a:t>
            </a:r>
          </a:p>
          <a:p>
            <a:pPr lvl="1"/>
            <a:r>
              <a:rPr lang="en-US"/>
              <a:t>Precisely start or stop movements</a:t>
            </a:r>
          </a:p>
          <a:p>
            <a:pPr lvl="1"/>
            <a:r>
              <a:rPr lang="en-US"/>
              <a:t>Coordinate movements with posture</a:t>
            </a:r>
          </a:p>
          <a:p>
            <a:pPr lvl="1"/>
            <a:r>
              <a:rPr lang="en-US"/>
              <a:t>Block unwanted movements</a:t>
            </a:r>
          </a:p>
          <a:p>
            <a:pPr lvl="1"/>
            <a:r>
              <a:rPr lang="en-US"/>
              <a:t>Monitor muscle tone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Reflexes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 reflex is a rapid, predictable motor response to a stimulus</a:t>
            </a:r>
          </a:p>
          <a:p>
            <a:r>
              <a:rPr lang="en-US">
                <a:solidFill>
                  <a:srgbClr val="000000"/>
                </a:solidFill>
              </a:rPr>
              <a:t>Reflexes may: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Be inborn (intrinsic) or learned (acquired)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Involve only peripheral nerves and the spinal cord </a:t>
            </a:r>
          </a:p>
          <a:p>
            <a:pPr lvl="1"/>
            <a:r>
              <a:rPr lang="en-US"/>
              <a:t>Involve higher brain centers as well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Reflex Arc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5181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There are five components of a reflex arc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Receptor – site of stimulus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Sensory neuron – transmits the afferent impulse to the CNS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Integration center – either monosynaptic or polysynaptic region within the CNS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Motor neuron – conducts efferent impulses from the integration center to an effector</a:t>
            </a:r>
          </a:p>
          <a:p>
            <a:pPr lvl="1">
              <a:lnSpc>
                <a:spcPct val="90000"/>
              </a:lnSpc>
            </a:pPr>
            <a:r>
              <a:rPr lang="en-US"/>
              <a:t>Effector – muscle fiber or gland that responds to the efferent impulse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40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Reflex Arc</a:t>
            </a:r>
          </a:p>
        </p:txBody>
      </p:sp>
      <p:sp>
        <p:nvSpPr>
          <p:cNvPr id="397342" name="Text Box 30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13.14</a:t>
            </a:r>
          </a:p>
        </p:txBody>
      </p:sp>
      <p:pic>
        <p:nvPicPr>
          <p:cNvPr id="397343" name="Picture 31" descr="13-14ReflexArcs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212" t="4692" r="914" b="18108"/>
          <a:stretch>
            <a:fillRect/>
          </a:stretch>
        </p:blipFill>
        <p:spPr bwMode="auto">
          <a:xfrm>
            <a:off x="223838" y="2651125"/>
            <a:ext cx="8696325" cy="155416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Stretch and Deep Tendon Reflexes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For skeletal muscles to perform normally: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Golgi tendon organs (proprioceptors) must constantly inform the brain as to the state of the muscle</a:t>
            </a:r>
          </a:p>
          <a:p>
            <a:pPr lvl="1"/>
            <a:r>
              <a:rPr lang="en-US"/>
              <a:t>Stretch reflexes initiated by muscle spindles must maintain healthy muscle tone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 Spindles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610600" cy="5908675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solidFill>
                  <a:srgbClr val="000000"/>
                </a:solidFill>
              </a:rPr>
              <a:t>Are composed of 3-10 intrafusal muscle fibers that lack myofilaments in their central regions, are noncontractile, and serve as receptive surfaces </a:t>
            </a:r>
          </a:p>
          <a:p>
            <a:pPr>
              <a:lnSpc>
                <a:spcPct val="95000"/>
              </a:lnSpc>
            </a:pPr>
            <a:r>
              <a:rPr lang="en-US">
                <a:solidFill>
                  <a:srgbClr val="000000"/>
                </a:solidFill>
              </a:rPr>
              <a:t>Muscle spindles are wrapped with two types of afferent endings: primary sensory endings of type Ia fibers and secondary sensory endings of type II fibers</a:t>
            </a:r>
          </a:p>
          <a:p>
            <a:pPr>
              <a:lnSpc>
                <a:spcPct val="95000"/>
              </a:lnSpc>
            </a:pPr>
            <a:r>
              <a:rPr lang="en-US">
                <a:solidFill>
                  <a:srgbClr val="000000"/>
                </a:solidFill>
              </a:rPr>
              <a:t>These regions are innervated by gamma (</a:t>
            </a:r>
            <a:r>
              <a:rPr lang="en-US">
                <a:solidFill>
                  <a:srgbClr val="000000"/>
                </a:solidFill>
                <a:sym typeface="Symbol" charset="2"/>
              </a:rPr>
              <a:t></a:t>
            </a:r>
            <a:r>
              <a:rPr lang="en-US">
                <a:solidFill>
                  <a:srgbClr val="000000"/>
                </a:solidFill>
              </a:rPr>
              <a:t>) efferent fibers</a:t>
            </a:r>
          </a:p>
          <a:p>
            <a:pPr>
              <a:lnSpc>
                <a:spcPct val="95000"/>
              </a:lnSpc>
            </a:pPr>
            <a:r>
              <a:rPr lang="en-US"/>
              <a:t>Note: contractile muscle fibers are extrafusal fibers and are innervated by alpha (</a:t>
            </a:r>
            <a:r>
              <a:rPr lang="en-US">
                <a:sym typeface="Symbol" charset="2"/>
              </a:rPr>
              <a:t></a:t>
            </a:r>
            <a:r>
              <a:rPr lang="en-US"/>
              <a:t>) efferent fibers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 Spindles</a:t>
            </a:r>
          </a:p>
        </p:txBody>
      </p:sp>
      <p:sp>
        <p:nvSpPr>
          <p:cNvPr id="40039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13.15</a:t>
            </a:r>
          </a:p>
        </p:txBody>
      </p:sp>
      <p:pic>
        <p:nvPicPr>
          <p:cNvPr id="400392" name="Picture 8" descr="13-15AnaSpinGolgi_L.jpg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366" t="1613" r="2165" b="4468"/>
          <a:stretch>
            <a:fillRect/>
          </a:stretch>
        </p:blipFill>
        <p:spPr bwMode="auto">
          <a:xfrm>
            <a:off x="2420938" y="798513"/>
            <a:ext cx="4300537" cy="56165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 of the Muscle Spindles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Stretching the muscles activates the muscle spindle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There is an increased rate of action potential in Ia fibers</a:t>
            </a:r>
          </a:p>
          <a:p>
            <a:r>
              <a:rPr lang="en-US">
                <a:solidFill>
                  <a:srgbClr val="000000"/>
                </a:solidFill>
              </a:rPr>
              <a:t>Contracting the muscle reduces tension on the muscle spindle</a:t>
            </a:r>
          </a:p>
          <a:p>
            <a:pPr lvl="1"/>
            <a:r>
              <a:rPr lang="en-US"/>
              <a:t>There is a decreased rate of action potential on Ia fibers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 of the Muscle Spindle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13.17</a:t>
            </a:r>
          </a:p>
        </p:txBody>
      </p:sp>
      <p:pic>
        <p:nvPicPr>
          <p:cNvPr id="402441" name="Picture 9" descr="13-17OpMuscSpin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761" t="2144" r="909" b="6198"/>
          <a:stretch>
            <a:fillRect/>
          </a:stretch>
        </p:blipFill>
        <p:spPr bwMode="auto">
          <a:xfrm>
            <a:off x="368300" y="1222375"/>
            <a:ext cx="8407400" cy="44132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Stretch Reflex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02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Stretching the muscle activates the muscle spindle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Excited </a:t>
            </a:r>
            <a:r>
              <a:rPr lang="en-US">
                <a:solidFill>
                  <a:srgbClr val="000000"/>
                </a:solidFill>
                <a:sym typeface="Symbol" charset="2"/>
              </a:rPr>
              <a:t></a:t>
            </a:r>
            <a:r>
              <a:rPr lang="en-US">
                <a:solidFill>
                  <a:srgbClr val="000000"/>
                </a:solidFill>
              </a:rPr>
              <a:t> motor neurons of the spindle cause the stretched muscle to contract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Afferent impulses from the spindle result in inhibition of the antagonist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Example: patellar reflex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Tapping the patellar tendon stretches the quadriceps and starts the reflex action</a:t>
            </a:r>
          </a:p>
          <a:p>
            <a:pPr lvl="1">
              <a:lnSpc>
                <a:spcPct val="90000"/>
              </a:lnSpc>
            </a:pPr>
            <a:r>
              <a:rPr lang="en-US"/>
              <a:t>The quadriceps contract and the antagonistic hamstrings relax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Stretch Reflex</a:t>
            </a:r>
          </a:p>
        </p:txBody>
      </p:sp>
      <p:sp>
        <p:nvSpPr>
          <p:cNvPr id="40448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13.16</a:t>
            </a:r>
          </a:p>
        </p:txBody>
      </p:sp>
      <p:pic>
        <p:nvPicPr>
          <p:cNvPr id="404488" name="Picture 8" descr="13-16StretchReflex_L.jpg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770" b="5336"/>
          <a:stretch>
            <a:fillRect/>
          </a:stretch>
        </p:blipFill>
        <p:spPr bwMode="auto">
          <a:xfrm>
            <a:off x="314325" y="720725"/>
            <a:ext cx="8513763" cy="54165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Golgi Tendon Reflex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opposite of the stretch reflex</a:t>
            </a:r>
          </a:p>
          <a:p>
            <a:r>
              <a:rPr lang="en-US">
                <a:solidFill>
                  <a:srgbClr val="000000"/>
                </a:solidFill>
              </a:rPr>
              <a:t>Contracting the muscle activates the Golgi tendon organs </a:t>
            </a:r>
          </a:p>
          <a:p>
            <a:r>
              <a:rPr lang="en-US">
                <a:solidFill>
                  <a:srgbClr val="000000"/>
                </a:solidFill>
              </a:rPr>
              <a:t>Afferent Golgi tendon neurons are stimulated, neurons inhibit the contracting muscle, and the antagonistic muscle is activated</a:t>
            </a:r>
          </a:p>
          <a:p>
            <a:r>
              <a:rPr lang="en-US"/>
              <a:t>As a result, the contracting muscle relaxes and the antagonist contracts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Golgi Tendon Reflex</a:t>
            </a:r>
          </a:p>
        </p:txBody>
      </p:sp>
      <p:sp>
        <p:nvSpPr>
          <p:cNvPr id="40653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13.18</a:t>
            </a:r>
          </a:p>
        </p:txBody>
      </p:sp>
      <p:pic>
        <p:nvPicPr>
          <p:cNvPr id="406536" name="Picture 8" descr="13-18GolgiTendRe_L.jpg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2026" t="1613" r="1996" b="6279"/>
          <a:stretch>
            <a:fillRect/>
          </a:stretch>
        </p:blipFill>
        <p:spPr bwMode="auto">
          <a:xfrm>
            <a:off x="2206625" y="722313"/>
            <a:ext cx="4730750" cy="561498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Flexor and Crossed Extensor Reflexes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flexor reflex is initiated by a painful stimulus (actual or perceived) that causes automatic withdrawal of the threatened body part</a:t>
            </a:r>
          </a:p>
          <a:p>
            <a:r>
              <a:rPr lang="en-US">
                <a:solidFill>
                  <a:srgbClr val="000000"/>
                </a:solidFill>
              </a:rPr>
              <a:t>The crossed extensor reflex has two parts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stimulated side is withdrawn</a:t>
            </a:r>
          </a:p>
          <a:p>
            <a:pPr lvl="1"/>
            <a:r>
              <a:rPr lang="en-US"/>
              <a:t>The contralateral side is extended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2" descr="13-19CrossExten.jpg 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4725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26" name="Freeform 6"/>
          <p:cNvSpPr>
            <a:spLocks/>
          </p:cNvSpPr>
          <p:nvPr/>
        </p:nvSpPr>
        <p:spPr bwMode="auto">
          <a:xfrm>
            <a:off x="4206875" y="1117600"/>
            <a:ext cx="2400300" cy="204788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1613" y="0"/>
              </a:cxn>
              <a:cxn ang="0">
                <a:pos x="1713" y="0"/>
              </a:cxn>
            </a:cxnLst>
            <a:rect l="0" t="0" r="r" b="b"/>
            <a:pathLst>
              <a:path w="1713" h="146">
                <a:moveTo>
                  <a:pt x="0" y="146"/>
                </a:moveTo>
                <a:lnTo>
                  <a:pt x="1613" y="0"/>
                </a:lnTo>
                <a:lnTo>
                  <a:pt x="17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27" name="Line 7"/>
          <p:cNvSpPr>
            <a:spLocks noChangeShapeType="1"/>
          </p:cNvSpPr>
          <p:nvPr/>
        </p:nvSpPr>
        <p:spPr bwMode="auto">
          <a:xfrm flipV="1">
            <a:off x="4244975" y="1117600"/>
            <a:ext cx="2220913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28" name="Line 8"/>
          <p:cNvSpPr>
            <a:spLocks noChangeShapeType="1"/>
          </p:cNvSpPr>
          <p:nvPr/>
        </p:nvSpPr>
        <p:spPr bwMode="auto">
          <a:xfrm flipV="1">
            <a:off x="5197475" y="1117600"/>
            <a:ext cx="1268413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29" name="Line 9"/>
          <p:cNvSpPr>
            <a:spLocks noChangeShapeType="1"/>
          </p:cNvSpPr>
          <p:nvPr/>
        </p:nvSpPr>
        <p:spPr bwMode="auto">
          <a:xfrm flipV="1">
            <a:off x="5213350" y="1117600"/>
            <a:ext cx="1252538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0" name="Freeform 10"/>
          <p:cNvSpPr>
            <a:spLocks/>
          </p:cNvSpPr>
          <p:nvPr/>
        </p:nvSpPr>
        <p:spPr bwMode="auto">
          <a:xfrm>
            <a:off x="7626350" y="4181475"/>
            <a:ext cx="417513" cy="30163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74" y="0"/>
              </a:cxn>
              <a:cxn ang="0">
                <a:pos x="298" y="0"/>
              </a:cxn>
            </a:cxnLst>
            <a:rect l="0" t="0" r="r" b="b"/>
            <a:pathLst>
              <a:path w="298" h="22">
                <a:moveTo>
                  <a:pt x="0" y="22"/>
                </a:moveTo>
                <a:lnTo>
                  <a:pt x="74" y="0"/>
                </a:lnTo>
                <a:lnTo>
                  <a:pt x="29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1" name="Freeform 11"/>
          <p:cNvSpPr>
            <a:spLocks/>
          </p:cNvSpPr>
          <p:nvPr/>
        </p:nvSpPr>
        <p:spPr bwMode="auto">
          <a:xfrm>
            <a:off x="1008063" y="3698875"/>
            <a:ext cx="1006475" cy="314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6" y="0"/>
              </a:cxn>
              <a:cxn ang="0">
                <a:pos x="718" y="224"/>
              </a:cxn>
            </a:cxnLst>
            <a:rect l="0" t="0" r="r" b="b"/>
            <a:pathLst>
              <a:path w="718" h="224">
                <a:moveTo>
                  <a:pt x="0" y="0"/>
                </a:moveTo>
                <a:lnTo>
                  <a:pt x="376" y="0"/>
                </a:lnTo>
                <a:lnTo>
                  <a:pt x="718" y="2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2" name="Freeform 12"/>
          <p:cNvSpPr>
            <a:spLocks/>
          </p:cNvSpPr>
          <p:nvPr/>
        </p:nvSpPr>
        <p:spPr bwMode="auto">
          <a:xfrm>
            <a:off x="3567113" y="4075113"/>
            <a:ext cx="493712" cy="234950"/>
          </a:xfrm>
          <a:custGeom>
            <a:avLst/>
            <a:gdLst/>
            <a:ahLst/>
            <a:cxnLst>
              <a:cxn ang="0">
                <a:pos x="0" y="168"/>
              </a:cxn>
              <a:cxn ang="0">
                <a:pos x="236" y="0"/>
              </a:cxn>
              <a:cxn ang="0">
                <a:pos x="352" y="1"/>
              </a:cxn>
            </a:cxnLst>
            <a:rect l="0" t="0" r="r" b="b"/>
            <a:pathLst>
              <a:path w="352" h="168">
                <a:moveTo>
                  <a:pt x="0" y="168"/>
                </a:moveTo>
                <a:lnTo>
                  <a:pt x="236" y="0"/>
                </a:lnTo>
                <a:lnTo>
                  <a:pt x="352" y="1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3" name="Freeform 13"/>
          <p:cNvSpPr>
            <a:spLocks/>
          </p:cNvSpPr>
          <p:nvPr/>
        </p:nvSpPr>
        <p:spPr bwMode="auto">
          <a:xfrm>
            <a:off x="7197725" y="2066925"/>
            <a:ext cx="846138" cy="179388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368" y="0"/>
              </a:cxn>
              <a:cxn ang="0">
                <a:pos x="604" y="0"/>
              </a:cxn>
            </a:cxnLst>
            <a:rect l="0" t="0" r="r" b="b"/>
            <a:pathLst>
              <a:path w="604" h="128">
                <a:moveTo>
                  <a:pt x="0" y="128"/>
                </a:moveTo>
                <a:lnTo>
                  <a:pt x="368" y="0"/>
                </a:lnTo>
                <a:lnTo>
                  <a:pt x="6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4" name="Line 14"/>
          <p:cNvSpPr>
            <a:spLocks noChangeShapeType="1"/>
          </p:cNvSpPr>
          <p:nvPr/>
        </p:nvSpPr>
        <p:spPr bwMode="auto">
          <a:xfrm>
            <a:off x="835025" y="4122738"/>
            <a:ext cx="14652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5" name="Line 15"/>
          <p:cNvSpPr>
            <a:spLocks noChangeShapeType="1"/>
          </p:cNvSpPr>
          <p:nvPr/>
        </p:nvSpPr>
        <p:spPr bwMode="auto">
          <a:xfrm>
            <a:off x="7046913" y="2066925"/>
            <a:ext cx="9969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6" name="Freeform 16"/>
          <p:cNvSpPr>
            <a:spLocks/>
          </p:cNvSpPr>
          <p:nvPr/>
        </p:nvSpPr>
        <p:spPr bwMode="auto">
          <a:xfrm>
            <a:off x="7256463" y="3775075"/>
            <a:ext cx="787400" cy="187325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338" y="0"/>
              </a:cxn>
              <a:cxn ang="0">
                <a:pos x="562" y="0"/>
              </a:cxn>
            </a:cxnLst>
            <a:rect l="0" t="0" r="r" b="b"/>
            <a:pathLst>
              <a:path w="562" h="134">
                <a:moveTo>
                  <a:pt x="0" y="134"/>
                </a:moveTo>
                <a:lnTo>
                  <a:pt x="338" y="0"/>
                </a:lnTo>
                <a:lnTo>
                  <a:pt x="562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7" name="Freeform 17"/>
          <p:cNvSpPr>
            <a:spLocks/>
          </p:cNvSpPr>
          <p:nvPr/>
        </p:nvSpPr>
        <p:spPr bwMode="auto">
          <a:xfrm>
            <a:off x="5178425" y="4075113"/>
            <a:ext cx="320675" cy="173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0"/>
              </a:cxn>
              <a:cxn ang="0">
                <a:pos x="276" y="124"/>
              </a:cxn>
            </a:cxnLst>
            <a:rect l="0" t="0" r="r" b="b"/>
            <a:pathLst>
              <a:path w="276" h="124">
                <a:moveTo>
                  <a:pt x="0" y="0"/>
                </a:moveTo>
                <a:lnTo>
                  <a:pt x="120" y="0"/>
                </a:lnTo>
                <a:lnTo>
                  <a:pt x="276" y="1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8" name="Freeform 18"/>
          <p:cNvSpPr>
            <a:spLocks/>
          </p:cNvSpPr>
          <p:nvPr/>
        </p:nvSpPr>
        <p:spPr bwMode="auto">
          <a:xfrm>
            <a:off x="2393950" y="2208213"/>
            <a:ext cx="285750" cy="1555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32" y="0"/>
              </a:cxn>
              <a:cxn ang="0">
                <a:pos x="0" y="112"/>
              </a:cxn>
            </a:cxnLst>
            <a:rect l="0" t="0" r="r" b="b"/>
            <a:pathLst>
              <a:path w="204" h="112">
                <a:moveTo>
                  <a:pt x="204" y="0"/>
                </a:moveTo>
                <a:lnTo>
                  <a:pt x="132" y="0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39" name="Line 19"/>
          <p:cNvSpPr>
            <a:spLocks noChangeShapeType="1"/>
          </p:cNvSpPr>
          <p:nvPr/>
        </p:nvSpPr>
        <p:spPr bwMode="auto">
          <a:xfrm flipH="1">
            <a:off x="2241550" y="2208213"/>
            <a:ext cx="336550" cy="155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40" name="Rectangle 20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4741" name="Rectangle 21"/>
          <p:cNvSpPr>
            <a:spLocks noChangeArrowheads="1"/>
          </p:cNvSpPr>
          <p:nvPr/>
        </p:nvSpPr>
        <p:spPr bwMode="auto">
          <a:xfrm>
            <a:off x="2705100" y="2112963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4742" name="Rectangle 22"/>
          <p:cNvSpPr>
            <a:spLocks noChangeArrowheads="1"/>
          </p:cNvSpPr>
          <p:nvPr/>
        </p:nvSpPr>
        <p:spPr bwMode="auto">
          <a:xfrm>
            <a:off x="404813" y="3589338"/>
            <a:ext cx="598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4743" name="Rectangle 23"/>
          <p:cNvSpPr>
            <a:spLocks noChangeArrowheads="1"/>
          </p:cNvSpPr>
          <p:nvPr/>
        </p:nvSpPr>
        <p:spPr bwMode="auto">
          <a:xfrm>
            <a:off x="404813" y="40132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4744" name="Rectangle 24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4745" name="Rectangle 25"/>
          <p:cNvSpPr>
            <a:spLocks noChangeArrowheads="1"/>
          </p:cNvSpPr>
          <p:nvPr/>
        </p:nvSpPr>
        <p:spPr bwMode="auto">
          <a:xfrm>
            <a:off x="5138738" y="5710238"/>
            <a:ext cx="1401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Left arm (site of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reciprocal activation)</a:t>
            </a:r>
            <a:endParaRPr lang="en-US" sz="2100" b="1">
              <a:latin typeface="Arial" charset="0"/>
            </a:endParaRPr>
          </a:p>
        </p:txBody>
      </p:sp>
      <p:sp>
        <p:nvSpPr>
          <p:cNvPr id="414746" name="Rectangle 26"/>
          <p:cNvSpPr>
            <a:spLocks noChangeArrowheads="1"/>
          </p:cNvSpPr>
          <p:nvPr/>
        </p:nvSpPr>
        <p:spPr bwMode="auto">
          <a:xfrm>
            <a:off x="4106863" y="3970338"/>
            <a:ext cx="10937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Arm movements</a:t>
            </a:r>
            <a:endParaRPr lang="en-US" sz="2100" b="1">
              <a:latin typeface="Arial" charset="0"/>
            </a:endParaRPr>
          </a:p>
        </p:txBody>
      </p:sp>
      <p:sp>
        <p:nvSpPr>
          <p:cNvPr id="414747" name="Rectangle 27"/>
          <p:cNvSpPr>
            <a:spLocks noChangeArrowheads="1"/>
          </p:cNvSpPr>
          <p:nvPr/>
        </p:nvSpPr>
        <p:spPr bwMode="auto">
          <a:xfrm>
            <a:off x="6634163" y="1027113"/>
            <a:ext cx="854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Interneurons</a:t>
            </a:r>
            <a:endParaRPr lang="en-US" sz="2100" b="1">
              <a:latin typeface="Arial" charset="0"/>
            </a:endParaRPr>
          </a:p>
        </p:txBody>
      </p:sp>
      <p:sp>
        <p:nvSpPr>
          <p:cNvPr id="414748" name="Rectangle 28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4749" name="Rectangle 29"/>
          <p:cNvSpPr>
            <a:spLocks noChangeArrowheads="1"/>
          </p:cNvSpPr>
          <p:nvPr/>
        </p:nvSpPr>
        <p:spPr bwMode="auto">
          <a:xfrm>
            <a:off x="8069263" y="1976438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4750" name="Rectangle 30"/>
          <p:cNvSpPr>
            <a:spLocks noChangeArrowheads="1"/>
          </p:cNvSpPr>
          <p:nvPr/>
        </p:nvSpPr>
        <p:spPr bwMode="auto">
          <a:xfrm>
            <a:off x="8069263" y="3683000"/>
            <a:ext cx="58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4751" name="Rectangle 31"/>
          <p:cNvSpPr>
            <a:spLocks noChangeArrowheads="1"/>
          </p:cNvSpPr>
          <p:nvPr/>
        </p:nvSpPr>
        <p:spPr bwMode="auto">
          <a:xfrm>
            <a:off x="8069263" y="40894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4752" name="Rectangle 32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4753" name="Rectangle 33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4754" name="Rectangle 34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4755" name="Rectangle 35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4756" name="Rectangle 36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4757" name="Rectangle 37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4758" name="Rectangle 38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4759" name="Rectangle 39"/>
          <p:cNvSpPr>
            <a:spLocks noChangeArrowheads="1"/>
          </p:cNvSpPr>
          <p:nvPr/>
        </p:nvSpPr>
        <p:spPr bwMode="auto">
          <a:xfrm rot="-1750309">
            <a:off x="2757488" y="4002088"/>
            <a:ext cx="434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Flexes</a:t>
            </a:r>
            <a:endParaRPr lang="en-US" sz="2100" b="1">
              <a:latin typeface="Arial" charset="0"/>
            </a:endParaRPr>
          </a:p>
        </p:txBody>
      </p:sp>
      <p:sp>
        <p:nvSpPr>
          <p:cNvPr id="414760" name="Rectangle 40"/>
          <p:cNvSpPr>
            <a:spLocks noChangeArrowheads="1"/>
          </p:cNvSpPr>
          <p:nvPr/>
        </p:nvSpPr>
        <p:spPr bwMode="auto">
          <a:xfrm rot="-1347464">
            <a:off x="5822950" y="4651375"/>
            <a:ext cx="5445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Extends</a:t>
            </a:r>
            <a:endParaRPr lang="en-US" sz="2100" b="1">
              <a:latin typeface="Arial" charset="0"/>
            </a:endParaRPr>
          </a:p>
        </p:txBody>
      </p:sp>
      <p:sp>
        <p:nvSpPr>
          <p:cNvPr id="414763" name="Text Box 4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4764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2" descr="13-19CrossExten2.jpg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5749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750" name="Rectangle 6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5751" name="Rectangle 7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5752" name="Rectangle 8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5753" name="Rectangle 9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5754" name="Rectangle 10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5755" name="Rectangle 11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5756" name="Rectangle 12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5757" name="Rectangle 13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5758" name="Rectangle 14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5759" name="Rectangle 15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5762" name="Text Box 18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5763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2" descr="13-19CrossExten3.jpg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6773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74" name="Freeform 6"/>
          <p:cNvSpPr>
            <a:spLocks/>
          </p:cNvSpPr>
          <p:nvPr/>
        </p:nvSpPr>
        <p:spPr bwMode="auto">
          <a:xfrm>
            <a:off x="4206875" y="1117600"/>
            <a:ext cx="2400300" cy="204788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1613" y="0"/>
              </a:cxn>
              <a:cxn ang="0">
                <a:pos x="1713" y="0"/>
              </a:cxn>
            </a:cxnLst>
            <a:rect l="0" t="0" r="r" b="b"/>
            <a:pathLst>
              <a:path w="1713" h="146">
                <a:moveTo>
                  <a:pt x="0" y="146"/>
                </a:moveTo>
                <a:lnTo>
                  <a:pt x="1613" y="0"/>
                </a:lnTo>
                <a:lnTo>
                  <a:pt x="17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75" name="Line 7"/>
          <p:cNvSpPr>
            <a:spLocks noChangeShapeType="1"/>
          </p:cNvSpPr>
          <p:nvPr/>
        </p:nvSpPr>
        <p:spPr bwMode="auto">
          <a:xfrm flipV="1">
            <a:off x="4244975" y="1117600"/>
            <a:ext cx="2220913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76" name="Line 8"/>
          <p:cNvSpPr>
            <a:spLocks noChangeShapeType="1"/>
          </p:cNvSpPr>
          <p:nvPr/>
        </p:nvSpPr>
        <p:spPr bwMode="auto">
          <a:xfrm flipV="1">
            <a:off x="5197475" y="1117600"/>
            <a:ext cx="1268413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77" name="Line 9"/>
          <p:cNvSpPr>
            <a:spLocks noChangeShapeType="1"/>
          </p:cNvSpPr>
          <p:nvPr/>
        </p:nvSpPr>
        <p:spPr bwMode="auto">
          <a:xfrm flipV="1">
            <a:off x="5213350" y="1117600"/>
            <a:ext cx="1252538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78" name="Rectangle 10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6779" name="Rectangle 11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6780" name="Rectangle 12"/>
          <p:cNvSpPr>
            <a:spLocks noChangeArrowheads="1"/>
          </p:cNvSpPr>
          <p:nvPr/>
        </p:nvSpPr>
        <p:spPr bwMode="auto">
          <a:xfrm>
            <a:off x="6634163" y="1027113"/>
            <a:ext cx="854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Interneurons</a:t>
            </a:r>
            <a:endParaRPr lang="en-US" sz="2100" b="1">
              <a:latin typeface="Arial" charset="0"/>
            </a:endParaRPr>
          </a:p>
        </p:txBody>
      </p:sp>
      <p:sp>
        <p:nvSpPr>
          <p:cNvPr id="416781" name="Rectangle 13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6782" name="Rectangle 14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6783" name="Rectangle 15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6784" name="Rectangle 16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6785" name="Rectangle 17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6786" name="Rectangle 18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6787" name="Rectangle 19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6788" name="Rectangle 20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6791" name="Text Box 2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679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2" descr="13-19CrossExten5.jpg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7797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798" name="Freeform 6"/>
          <p:cNvSpPr>
            <a:spLocks/>
          </p:cNvSpPr>
          <p:nvPr/>
        </p:nvSpPr>
        <p:spPr bwMode="auto">
          <a:xfrm>
            <a:off x="4206875" y="1117600"/>
            <a:ext cx="2400300" cy="204788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1613" y="0"/>
              </a:cxn>
              <a:cxn ang="0">
                <a:pos x="1713" y="0"/>
              </a:cxn>
            </a:cxnLst>
            <a:rect l="0" t="0" r="r" b="b"/>
            <a:pathLst>
              <a:path w="1713" h="146">
                <a:moveTo>
                  <a:pt x="0" y="146"/>
                </a:moveTo>
                <a:lnTo>
                  <a:pt x="1613" y="0"/>
                </a:lnTo>
                <a:lnTo>
                  <a:pt x="17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799" name="Line 7"/>
          <p:cNvSpPr>
            <a:spLocks noChangeShapeType="1"/>
          </p:cNvSpPr>
          <p:nvPr/>
        </p:nvSpPr>
        <p:spPr bwMode="auto">
          <a:xfrm flipV="1">
            <a:off x="4244975" y="1117600"/>
            <a:ext cx="2220913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0" name="Line 8"/>
          <p:cNvSpPr>
            <a:spLocks noChangeShapeType="1"/>
          </p:cNvSpPr>
          <p:nvPr/>
        </p:nvSpPr>
        <p:spPr bwMode="auto">
          <a:xfrm flipV="1">
            <a:off x="5197475" y="1117600"/>
            <a:ext cx="1268413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1" name="Line 9"/>
          <p:cNvSpPr>
            <a:spLocks noChangeShapeType="1"/>
          </p:cNvSpPr>
          <p:nvPr/>
        </p:nvSpPr>
        <p:spPr bwMode="auto">
          <a:xfrm flipV="1">
            <a:off x="5213350" y="1117600"/>
            <a:ext cx="1252538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2" name="Freeform 10"/>
          <p:cNvSpPr>
            <a:spLocks/>
          </p:cNvSpPr>
          <p:nvPr/>
        </p:nvSpPr>
        <p:spPr bwMode="auto">
          <a:xfrm>
            <a:off x="7197725" y="2066925"/>
            <a:ext cx="846138" cy="179388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368" y="0"/>
              </a:cxn>
              <a:cxn ang="0">
                <a:pos x="604" y="0"/>
              </a:cxn>
            </a:cxnLst>
            <a:rect l="0" t="0" r="r" b="b"/>
            <a:pathLst>
              <a:path w="604" h="128">
                <a:moveTo>
                  <a:pt x="0" y="128"/>
                </a:moveTo>
                <a:lnTo>
                  <a:pt x="368" y="0"/>
                </a:lnTo>
                <a:lnTo>
                  <a:pt x="6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3" name="Line 11"/>
          <p:cNvSpPr>
            <a:spLocks noChangeShapeType="1"/>
          </p:cNvSpPr>
          <p:nvPr/>
        </p:nvSpPr>
        <p:spPr bwMode="auto">
          <a:xfrm>
            <a:off x="7046913" y="2066925"/>
            <a:ext cx="9969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4" name="Freeform 12"/>
          <p:cNvSpPr>
            <a:spLocks/>
          </p:cNvSpPr>
          <p:nvPr/>
        </p:nvSpPr>
        <p:spPr bwMode="auto">
          <a:xfrm>
            <a:off x="2393950" y="2208213"/>
            <a:ext cx="285750" cy="1555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32" y="0"/>
              </a:cxn>
              <a:cxn ang="0">
                <a:pos x="0" y="112"/>
              </a:cxn>
            </a:cxnLst>
            <a:rect l="0" t="0" r="r" b="b"/>
            <a:pathLst>
              <a:path w="204" h="112">
                <a:moveTo>
                  <a:pt x="204" y="0"/>
                </a:moveTo>
                <a:lnTo>
                  <a:pt x="132" y="0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5" name="Line 13"/>
          <p:cNvSpPr>
            <a:spLocks noChangeShapeType="1"/>
          </p:cNvSpPr>
          <p:nvPr/>
        </p:nvSpPr>
        <p:spPr bwMode="auto">
          <a:xfrm flipH="1">
            <a:off x="2241550" y="2208213"/>
            <a:ext cx="336550" cy="155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7806" name="Rectangle 14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2705100" y="2112963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7809" name="Rectangle 17"/>
          <p:cNvSpPr>
            <a:spLocks noChangeArrowheads="1"/>
          </p:cNvSpPr>
          <p:nvPr/>
        </p:nvSpPr>
        <p:spPr bwMode="auto">
          <a:xfrm>
            <a:off x="5138738" y="5710238"/>
            <a:ext cx="1401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Left arm (site of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reciprocal activation)</a:t>
            </a:r>
            <a:endParaRPr lang="en-US" sz="2100" b="1">
              <a:latin typeface="Arial" charset="0"/>
            </a:endParaRPr>
          </a:p>
        </p:txBody>
      </p:sp>
      <p:sp>
        <p:nvSpPr>
          <p:cNvPr id="417810" name="Rectangle 18"/>
          <p:cNvSpPr>
            <a:spLocks noChangeArrowheads="1"/>
          </p:cNvSpPr>
          <p:nvPr/>
        </p:nvSpPr>
        <p:spPr bwMode="auto">
          <a:xfrm>
            <a:off x="6634163" y="1027113"/>
            <a:ext cx="854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Interneurons</a:t>
            </a:r>
            <a:endParaRPr lang="en-US" sz="2100" b="1">
              <a:latin typeface="Arial" charset="0"/>
            </a:endParaRPr>
          </a:p>
        </p:txBody>
      </p:sp>
      <p:sp>
        <p:nvSpPr>
          <p:cNvPr id="417811" name="Rectangle 19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7812" name="Rectangle 20"/>
          <p:cNvSpPr>
            <a:spLocks noChangeArrowheads="1"/>
          </p:cNvSpPr>
          <p:nvPr/>
        </p:nvSpPr>
        <p:spPr bwMode="auto">
          <a:xfrm>
            <a:off x="8069263" y="1976438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7813" name="Rectangle 21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7814" name="Rectangle 22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7815" name="Rectangle 23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7816" name="Rectangle 24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7817" name="Rectangle 25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7818" name="Rectangle 26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7819" name="Rectangle 27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7822" name="Text Box 30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7823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2" descr="13-19CrossExten5.jpg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8821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2" name="Freeform 6"/>
          <p:cNvSpPr>
            <a:spLocks/>
          </p:cNvSpPr>
          <p:nvPr/>
        </p:nvSpPr>
        <p:spPr bwMode="auto">
          <a:xfrm>
            <a:off x="4206875" y="1117600"/>
            <a:ext cx="2400300" cy="204788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1613" y="0"/>
              </a:cxn>
              <a:cxn ang="0">
                <a:pos x="1713" y="0"/>
              </a:cxn>
            </a:cxnLst>
            <a:rect l="0" t="0" r="r" b="b"/>
            <a:pathLst>
              <a:path w="1713" h="146">
                <a:moveTo>
                  <a:pt x="0" y="146"/>
                </a:moveTo>
                <a:lnTo>
                  <a:pt x="1613" y="0"/>
                </a:lnTo>
                <a:lnTo>
                  <a:pt x="17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3" name="Line 7"/>
          <p:cNvSpPr>
            <a:spLocks noChangeShapeType="1"/>
          </p:cNvSpPr>
          <p:nvPr/>
        </p:nvSpPr>
        <p:spPr bwMode="auto">
          <a:xfrm flipV="1">
            <a:off x="4244975" y="1117600"/>
            <a:ext cx="2220913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4" name="Line 8"/>
          <p:cNvSpPr>
            <a:spLocks noChangeShapeType="1"/>
          </p:cNvSpPr>
          <p:nvPr/>
        </p:nvSpPr>
        <p:spPr bwMode="auto">
          <a:xfrm flipV="1">
            <a:off x="5197475" y="1117600"/>
            <a:ext cx="1268413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5" name="Line 9"/>
          <p:cNvSpPr>
            <a:spLocks noChangeShapeType="1"/>
          </p:cNvSpPr>
          <p:nvPr/>
        </p:nvSpPr>
        <p:spPr bwMode="auto">
          <a:xfrm flipV="1">
            <a:off x="5213350" y="1117600"/>
            <a:ext cx="1252538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6" name="Freeform 10"/>
          <p:cNvSpPr>
            <a:spLocks/>
          </p:cNvSpPr>
          <p:nvPr/>
        </p:nvSpPr>
        <p:spPr bwMode="auto">
          <a:xfrm>
            <a:off x="7626350" y="4181475"/>
            <a:ext cx="417513" cy="30163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74" y="0"/>
              </a:cxn>
              <a:cxn ang="0">
                <a:pos x="298" y="0"/>
              </a:cxn>
            </a:cxnLst>
            <a:rect l="0" t="0" r="r" b="b"/>
            <a:pathLst>
              <a:path w="298" h="22">
                <a:moveTo>
                  <a:pt x="0" y="22"/>
                </a:moveTo>
                <a:lnTo>
                  <a:pt x="74" y="0"/>
                </a:lnTo>
                <a:lnTo>
                  <a:pt x="29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7" name="Freeform 11"/>
          <p:cNvSpPr>
            <a:spLocks/>
          </p:cNvSpPr>
          <p:nvPr/>
        </p:nvSpPr>
        <p:spPr bwMode="auto">
          <a:xfrm>
            <a:off x="1008063" y="3698875"/>
            <a:ext cx="1006475" cy="314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6" y="0"/>
              </a:cxn>
              <a:cxn ang="0">
                <a:pos x="718" y="224"/>
              </a:cxn>
            </a:cxnLst>
            <a:rect l="0" t="0" r="r" b="b"/>
            <a:pathLst>
              <a:path w="718" h="224">
                <a:moveTo>
                  <a:pt x="0" y="0"/>
                </a:moveTo>
                <a:lnTo>
                  <a:pt x="376" y="0"/>
                </a:lnTo>
                <a:lnTo>
                  <a:pt x="718" y="2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8" name="Freeform 12"/>
          <p:cNvSpPr>
            <a:spLocks/>
          </p:cNvSpPr>
          <p:nvPr/>
        </p:nvSpPr>
        <p:spPr bwMode="auto">
          <a:xfrm>
            <a:off x="7197725" y="2066925"/>
            <a:ext cx="846138" cy="179388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368" y="0"/>
              </a:cxn>
              <a:cxn ang="0">
                <a:pos x="604" y="0"/>
              </a:cxn>
            </a:cxnLst>
            <a:rect l="0" t="0" r="r" b="b"/>
            <a:pathLst>
              <a:path w="604" h="128">
                <a:moveTo>
                  <a:pt x="0" y="128"/>
                </a:moveTo>
                <a:lnTo>
                  <a:pt x="368" y="0"/>
                </a:lnTo>
                <a:lnTo>
                  <a:pt x="6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29" name="Line 13"/>
          <p:cNvSpPr>
            <a:spLocks noChangeShapeType="1"/>
          </p:cNvSpPr>
          <p:nvPr/>
        </p:nvSpPr>
        <p:spPr bwMode="auto">
          <a:xfrm>
            <a:off x="835025" y="4122738"/>
            <a:ext cx="14652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30" name="Line 14"/>
          <p:cNvSpPr>
            <a:spLocks noChangeShapeType="1"/>
          </p:cNvSpPr>
          <p:nvPr/>
        </p:nvSpPr>
        <p:spPr bwMode="auto">
          <a:xfrm>
            <a:off x="7046913" y="2066925"/>
            <a:ext cx="9969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31" name="Freeform 15"/>
          <p:cNvSpPr>
            <a:spLocks/>
          </p:cNvSpPr>
          <p:nvPr/>
        </p:nvSpPr>
        <p:spPr bwMode="auto">
          <a:xfrm>
            <a:off x="7256463" y="3775075"/>
            <a:ext cx="787400" cy="187325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338" y="0"/>
              </a:cxn>
              <a:cxn ang="0">
                <a:pos x="562" y="0"/>
              </a:cxn>
            </a:cxnLst>
            <a:rect l="0" t="0" r="r" b="b"/>
            <a:pathLst>
              <a:path w="562" h="134">
                <a:moveTo>
                  <a:pt x="0" y="134"/>
                </a:moveTo>
                <a:lnTo>
                  <a:pt x="338" y="0"/>
                </a:lnTo>
                <a:lnTo>
                  <a:pt x="562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32" name="Freeform 16"/>
          <p:cNvSpPr>
            <a:spLocks/>
          </p:cNvSpPr>
          <p:nvPr/>
        </p:nvSpPr>
        <p:spPr bwMode="auto">
          <a:xfrm>
            <a:off x="2393950" y="2208213"/>
            <a:ext cx="285750" cy="1555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32" y="0"/>
              </a:cxn>
              <a:cxn ang="0">
                <a:pos x="0" y="112"/>
              </a:cxn>
            </a:cxnLst>
            <a:rect l="0" t="0" r="r" b="b"/>
            <a:pathLst>
              <a:path w="204" h="112">
                <a:moveTo>
                  <a:pt x="204" y="0"/>
                </a:moveTo>
                <a:lnTo>
                  <a:pt x="132" y="0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33" name="Line 17"/>
          <p:cNvSpPr>
            <a:spLocks noChangeShapeType="1"/>
          </p:cNvSpPr>
          <p:nvPr/>
        </p:nvSpPr>
        <p:spPr bwMode="auto">
          <a:xfrm flipH="1">
            <a:off x="2241550" y="2208213"/>
            <a:ext cx="336550" cy="155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8834" name="Rectangle 18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8835" name="Rectangle 19"/>
          <p:cNvSpPr>
            <a:spLocks noChangeArrowheads="1"/>
          </p:cNvSpPr>
          <p:nvPr/>
        </p:nvSpPr>
        <p:spPr bwMode="auto">
          <a:xfrm>
            <a:off x="2705100" y="2112963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8836" name="Rectangle 20"/>
          <p:cNvSpPr>
            <a:spLocks noChangeArrowheads="1"/>
          </p:cNvSpPr>
          <p:nvPr/>
        </p:nvSpPr>
        <p:spPr bwMode="auto">
          <a:xfrm>
            <a:off x="404813" y="3589338"/>
            <a:ext cx="598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8837" name="Rectangle 21"/>
          <p:cNvSpPr>
            <a:spLocks noChangeArrowheads="1"/>
          </p:cNvSpPr>
          <p:nvPr/>
        </p:nvSpPr>
        <p:spPr bwMode="auto">
          <a:xfrm>
            <a:off x="404813" y="40132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8838" name="Rectangle 22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8839" name="Rectangle 23"/>
          <p:cNvSpPr>
            <a:spLocks noChangeArrowheads="1"/>
          </p:cNvSpPr>
          <p:nvPr/>
        </p:nvSpPr>
        <p:spPr bwMode="auto">
          <a:xfrm>
            <a:off x="5138738" y="5710238"/>
            <a:ext cx="1401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Left arm (site of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reciprocal activation)</a:t>
            </a:r>
            <a:endParaRPr lang="en-US" sz="2100" b="1">
              <a:latin typeface="Arial" charset="0"/>
            </a:endParaRPr>
          </a:p>
        </p:txBody>
      </p:sp>
      <p:sp>
        <p:nvSpPr>
          <p:cNvPr id="418840" name="Rectangle 24"/>
          <p:cNvSpPr>
            <a:spLocks noChangeArrowheads="1"/>
          </p:cNvSpPr>
          <p:nvPr/>
        </p:nvSpPr>
        <p:spPr bwMode="auto">
          <a:xfrm>
            <a:off x="6634163" y="1027113"/>
            <a:ext cx="854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Interneurons</a:t>
            </a:r>
            <a:endParaRPr lang="en-US" sz="2100" b="1">
              <a:latin typeface="Arial" charset="0"/>
            </a:endParaRPr>
          </a:p>
        </p:txBody>
      </p:sp>
      <p:sp>
        <p:nvSpPr>
          <p:cNvPr id="418841" name="Rectangle 25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8842" name="Rectangle 26"/>
          <p:cNvSpPr>
            <a:spLocks noChangeArrowheads="1"/>
          </p:cNvSpPr>
          <p:nvPr/>
        </p:nvSpPr>
        <p:spPr bwMode="auto">
          <a:xfrm>
            <a:off x="8069263" y="1976438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8843" name="Rectangle 27"/>
          <p:cNvSpPr>
            <a:spLocks noChangeArrowheads="1"/>
          </p:cNvSpPr>
          <p:nvPr/>
        </p:nvSpPr>
        <p:spPr bwMode="auto">
          <a:xfrm>
            <a:off x="8069263" y="3683000"/>
            <a:ext cx="58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8844" name="Rectangle 28"/>
          <p:cNvSpPr>
            <a:spLocks noChangeArrowheads="1"/>
          </p:cNvSpPr>
          <p:nvPr/>
        </p:nvSpPr>
        <p:spPr bwMode="auto">
          <a:xfrm>
            <a:off x="8069263" y="40894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8845" name="Rectangle 29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8846" name="Rectangle 30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8847" name="Rectangle 31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8848" name="Rectangle 32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8849" name="Rectangle 33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8850" name="Rectangle 34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8851" name="Rectangle 35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8854" name="Text Box 38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8855" name="Rectangle 3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 descr="13-19CrossExten.jpg                                            0000451DSeagate                        BEAF77E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477838"/>
            <a:ext cx="8609013" cy="5900737"/>
          </a:xfrm>
          <a:prstGeom prst="rect">
            <a:avLst/>
          </a:prstGeom>
          <a:noFill/>
        </p:spPr>
      </p:pic>
      <p:sp>
        <p:nvSpPr>
          <p:cNvPr id="419845" name="Line 5"/>
          <p:cNvSpPr>
            <a:spLocks noChangeShapeType="1"/>
          </p:cNvSpPr>
          <p:nvPr/>
        </p:nvSpPr>
        <p:spPr bwMode="auto">
          <a:xfrm>
            <a:off x="944563" y="2208213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46" name="Freeform 6"/>
          <p:cNvSpPr>
            <a:spLocks/>
          </p:cNvSpPr>
          <p:nvPr/>
        </p:nvSpPr>
        <p:spPr bwMode="auto">
          <a:xfrm>
            <a:off x="4206875" y="1117600"/>
            <a:ext cx="2400300" cy="204788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1613" y="0"/>
              </a:cxn>
              <a:cxn ang="0">
                <a:pos x="1713" y="0"/>
              </a:cxn>
            </a:cxnLst>
            <a:rect l="0" t="0" r="r" b="b"/>
            <a:pathLst>
              <a:path w="1713" h="146">
                <a:moveTo>
                  <a:pt x="0" y="146"/>
                </a:moveTo>
                <a:lnTo>
                  <a:pt x="1613" y="0"/>
                </a:lnTo>
                <a:lnTo>
                  <a:pt x="17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47" name="Line 7"/>
          <p:cNvSpPr>
            <a:spLocks noChangeShapeType="1"/>
          </p:cNvSpPr>
          <p:nvPr/>
        </p:nvSpPr>
        <p:spPr bwMode="auto">
          <a:xfrm flipV="1">
            <a:off x="4244975" y="1117600"/>
            <a:ext cx="2220913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48" name="Line 8"/>
          <p:cNvSpPr>
            <a:spLocks noChangeShapeType="1"/>
          </p:cNvSpPr>
          <p:nvPr/>
        </p:nvSpPr>
        <p:spPr bwMode="auto">
          <a:xfrm flipV="1">
            <a:off x="5197475" y="1117600"/>
            <a:ext cx="1268413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49" name="Line 9"/>
          <p:cNvSpPr>
            <a:spLocks noChangeShapeType="1"/>
          </p:cNvSpPr>
          <p:nvPr/>
        </p:nvSpPr>
        <p:spPr bwMode="auto">
          <a:xfrm flipV="1">
            <a:off x="5213350" y="1117600"/>
            <a:ext cx="1252538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0" name="Freeform 10"/>
          <p:cNvSpPr>
            <a:spLocks/>
          </p:cNvSpPr>
          <p:nvPr/>
        </p:nvSpPr>
        <p:spPr bwMode="auto">
          <a:xfrm>
            <a:off x="7626350" y="4181475"/>
            <a:ext cx="417513" cy="30163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74" y="0"/>
              </a:cxn>
              <a:cxn ang="0">
                <a:pos x="298" y="0"/>
              </a:cxn>
            </a:cxnLst>
            <a:rect l="0" t="0" r="r" b="b"/>
            <a:pathLst>
              <a:path w="298" h="22">
                <a:moveTo>
                  <a:pt x="0" y="22"/>
                </a:moveTo>
                <a:lnTo>
                  <a:pt x="74" y="0"/>
                </a:lnTo>
                <a:lnTo>
                  <a:pt x="29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1" name="Freeform 11"/>
          <p:cNvSpPr>
            <a:spLocks/>
          </p:cNvSpPr>
          <p:nvPr/>
        </p:nvSpPr>
        <p:spPr bwMode="auto">
          <a:xfrm>
            <a:off x="1008063" y="3698875"/>
            <a:ext cx="1006475" cy="314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6" y="0"/>
              </a:cxn>
              <a:cxn ang="0">
                <a:pos x="718" y="224"/>
              </a:cxn>
            </a:cxnLst>
            <a:rect l="0" t="0" r="r" b="b"/>
            <a:pathLst>
              <a:path w="718" h="224">
                <a:moveTo>
                  <a:pt x="0" y="0"/>
                </a:moveTo>
                <a:lnTo>
                  <a:pt x="376" y="0"/>
                </a:lnTo>
                <a:lnTo>
                  <a:pt x="718" y="2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2" name="Freeform 12"/>
          <p:cNvSpPr>
            <a:spLocks/>
          </p:cNvSpPr>
          <p:nvPr/>
        </p:nvSpPr>
        <p:spPr bwMode="auto">
          <a:xfrm>
            <a:off x="3567113" y="4075113"/>
            <a:ext cx="498475" cy="234950"/>
          </a:xfrm>
          <a:custGeom>
            <a:avLst/>
            <a:gdLst/>
            <a:ahLst/>
            <a:cxnLst>
              <a:cxn ang="0">
                <a:pos x="0" y="168"/>
              </a:cxn>
              <a:cxn ang="0">
                <a:pos x="298" y="0"/>
              </a:cxn>
              <a:cxn ang="0">
                <a:pos x="422" y="0"/>
              </a:cxn>
            </a:cxnLst>
            <a:rect l="0" t="0" r="r" b="b"/>
            <a:pathLst>
              <a:path w="422" h="168">
                <a:moveTo>
                  <a:pt x="0" y="168"/>
                </a:moveTo>
                <a:lnTo>
                  <a:pt x="298" y="0"/>
                </a:lnTo>
                <a:lnTo>
                  <a:pt x="422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3" name="Freeform 13"/>
          <p:cNvSpPr>
            <a:spLocks/>
          </p:cNvSpPr>
          <p:nvPr/>
        </p:nvSpPr>
        <p:spPr bwMode="auto">
          <a:xfrm>
            <a:off x="7197725" y="2066925"/>
            <a:ext cx="846138" cy="179388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368" y="0"/>
              </a:cxn>
              <a:cxn ang="0">
                <a:pos x="604" y="0"/>
              </a:cxn>
            </a:cxnLst>
            <a:rect l="0" t="0" r="r" b="b"/>
            <a:pathLst>
              <a:path w="604" h="128">
                <a:moveTo>
                  <a:pt x="0" y="128"/>
                </a:moveTo>
                <a:lnTo>
                  <a:pt x="368" y="0"/>
                </a:lnTo>
                <a:lnTo>
                  <a:pt x="6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4" name="Line 14"/>
          <p:cNvSpPr>
            <a:spLocks noChangeShapeType="1"/>
          </p:cNvSpPr>
          <p:nvPr/>
        </p:nvSpPr>
        <p:spPr bwMode="auto">
          <a:xfrm>
            <a:off x="835025" y="4122738"/>
            <a:ext cx="14652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5" name="Line 15"/>
          <p:cNvSpPr>
            <a:spLocks noChangeShapeType="1"/>
          </p:cNvSpPr>
          <p:nvPr/>
        </p:nvSpPr>
        <p:spPr bwMode="auto">
          <a:xfrm>
            <a:off x="7046913" y="2066925"/>
            <a:ext cx="9969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6" name="Freeform 16"/>
          <p:cNvSpPr>
            <a:spLocks/>
          </p:cNvSpPr>
          <p:nvPr/>
        </p:nvSpPr>
        <p:spPr bwMode="auto">
          <a:xfrm>
            <a:off x="7256463" y="3775075"/>
            <a:ext cx="787400" cy="187325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338" y="0"/>
              </a:cxn>
              <a:cxn ang="0">
                <a:pos x="562" y="0"/>
              </a:cxn>
            </a:cxnLst>
            <a:rect l="0" t="0" r="r" b="b"/>
            <a:pathLst>
              <a:path w="562" h="134">
                <a:moveTo>
                  <a:pt x="0" y="134"/>
                </a:moveTo>
                <a:lnTo>
                  <a:pt x="338" y="0"/>
                </a:lnTo>
                <a:lnTo>
                  <a:pt x="562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7" name="Freeform 17"/>
          <p:cNvSpPr>
            <a:spLocks/>
          </p:cNvSpPr>
          <p:nvPr/>
        </p:nvSpPr>
        <p:spPr bwMode="auto">
          <a:xfrm>
            <a:off x="5178425" y="4075113"/>
            <a:ext cx="320675" cy="173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0"/>
              </a:cxn>
              <a:cxn ang="0">
                <a:pos x="276" y="124"/>
              </a:cxn>
            </a:cxnLst>
            <a:rect l="0" t="0" r="r" b="b"/>
            <a:pathLst>
              <a:path w="276" h="124">
                <a:moveTo>
                  <a:pt x="0" y="0"/>
                </a:moveTo>
                <a:lnTo>
                  <a:pt x="120" y="0"/>
                </a:lnTo>
                <a:lnTo>
                  <a:pt x="276" y="1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8" name="Freeform 18"/>
          <p:cNvSpPr>
            <a:spLocks/>
          </p:cNvSpPr>
          <p:nvPr/>
        </p:nvSpPr>
        <p:spPr bwMode="auto">
          <a:xfrm>
            <a:off x="2393950" y="2208213"/>
            <a:ext cx="285750" cy="1555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32" y="0"/>
              </a:cxn>
              <a:cxn ang="0">
                <a:pos x="0" y="112"/>
              </a:cxn>
            </a:cxnLst>
            <a:rect l="0" t="0" r="r" b="b"/>
            <a:pathLst>
              <a:path w="204" h="112">
                <a:moveTo>
                  <a:pt x="204" y="0"/>
                </a:moveTo>
                <a:lnTo>
                  <a:pt x="132" y="0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59" name="Line 19"/>
          <p:cNvSpPr>
            <a:spLocks noChangeShapeType="1"/>
          </p:cNvSpPr>
          <p:nvPr/>
        </p:nvSpPr>
        <p:spPr bwMode="auto">
          <a:xfrm flipH="1">
            <a:off x="2241550" y="2208213"/>
            <a:ext cx="336550" cy="155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60" name="Rectangle 20"/>
          <p:cNvSpPr>
            <a:spLocks noChangeArrowheads="1"/>
          </p:cNvSpPr>
          <p:nvPr/>
        </p:nvSpPr>
        <p:spPr bwMode="auto">
          <a:xfrm>
            <a:off x="404813" y="2112963"/>
            <a:ext cx="534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</a:t>
            </a:r>
          </a:p>
        </p:txBody>
      </p:sp>
      <p:sp>
        <p:nvSpPr>
          <p:cNvPr id="419861" name="Rectangle 21"/>
          <p:cNvSpPr>
            <a:spLocks noChangeArrowheads="1"/>
          </p:cNvSpPr>
          <p:nvPr/>
        </p:nvSpPr>
        <p:spPr bwMode="auto">
          <a:xfrm>
            <a:off x="2705100" y="2112963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9862" name="Rectangle 22"/>
          <p:cNvSpPr>
            <a:spLocks noChangeArrowheads="1"/>
          </p:cNvSpPr>
          <p:nvPr/>
        </p:nvSpPr>
        <p:spPr bwMode="auto">
          <a:xfrm>
            <a:off x="404813" y="3589338"/>
            <a:ext cx="598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9863" name="Rectangle 23"/>
          <p:cNvSpPr>
            <a:spLocks noChangeArrowheads="1"/>
          </p:cNvSpPr>
          <p:nvPr/>
        </p:nvSpPr>
        <p:spPr bwMode="auto">
          <a:xfrm>
            <a:off x="404813" y="40132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9864" name="Rectangle 24"/>
          <p:cNvSpPr>
            <a:spLocks noChangeArrowheads="1"/>
          </p:cNvSpPr>
          <p:nvPr/>
        </p:nvSpPr>
        <p:spPr bwMode="auto">
          <a:xfrm>
            <a:off x="2428875" y="5710238"/>
            <a:ext cx="1112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Right arm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(site of stimulus)</a:t>
            </a:r>
            <a:endParaRPr lang="en-US" sz="2100" b="1">
              <a:latin typeface="Arial" charset="0"/>
            </a:endParaRPr>
          </a:p>
        </p:txBody>
      </p:sp>
      <p:sp>
        <p:nvSpPr>
          <p:cNvPr id="419865" name="Rectangle 25"/>
          <p:cNvSpPr>
            <a:spLocks noChangeArrowheads="1"/>
          </p:cNvSpPr>
          <p:nvPr/>
        </p:nvSpPr>
        <p:spPr bwMode="auto">
          <a:xfrm>
            <a:off x="5138738" y="5710238"/>
            <a:ext cx="1401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Left arm (site of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reciprocal activation)</a:t>
            </a:r>
            <a:endParaRPr lang="en-US" sz="2100" b="1">
              <a:latin typeface="Arial" charset="0"/>
            </a:endParaRPr>
          </a:p>
        </p:txBody>
      </p:sp>
      <p:sp>
        <p:nvSpPr>
          <p:cNvPr id="419866" name="Rectangle 26"/>
          <p:cNvSpPr>
            <a:spLocks noChangeArrowheads="1"/>
          </p:cNvSpPr>
          <p:nvPr/>
        </p:nvSpPr>
        <p:spPr bwMode="auto">
          <a:xfrm>
            <a:off x="4106863" y="3970338"/>
            <a:ext cx="10937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Arm movements</a:t>
            </a:r>
            <a:endParaRPr lang="en-US" sz="2100" b="1">
              <a:latin typeface="Arial" charset="0"/>
            </a:endParaRPr>
          </a:p>
        </p:txBody>
      </p:sp>
      <p:sp>
        <p:nvSpPr>
          <p:cNvPr id="419867" name="Rectangle 27"/>
          <p:cNvSpPr>
            <a:spLocks noChangeArrowheads="1"/>
          </p:cNvSpPr>
          <p:nvPr/>
        </p:nvSpPr>
        <p:spPr bwMode="auto">
          <a:xfrm>
            <a:off x="6634163" y="1027113"/>
            <a:ext cx="854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Interneurons</a:t>
            </a:r>
            <a:endParaRPr lang="en-US" sz="2100" b="1">
              <a:latin typeface="Arial" charset="0"/>
            </a:endParaRPr>
          </a:p>
        </p:txBody>
      </p:sp>
      <p:sp>
        <p:nvSpPr>
          <p:cNvPr id="419868" name="Rectangle 28"/>
          <p:cNvSpPr>
            <a:spLocks noChangeArrowheads="1"/>
          </p:cNvSpPr>
          <p:nvPr/>
        </p:nvSpPr>
        <p:spPr bwMode="auto">
          <a:xfrm>
            <a:off x="407988" y="5530850"/>
            <a:ext cx="14684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Key: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   Excitatory synapse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   Inhibitory synapse</a:t>
            </a:r>
            <a:endParaRPr lang="en-US" sz="2100" b="1">
              <a:latin typeface="Arial" charset="0"/>
            </a:endParaRPr>
          </a:p>
        </p:txBody>
      </p:sp>
      <p:sp>
        <p:nvSpPr>
          <p:cNvPr id="419869" name="Rectangle 29"/>
          <p:cNvSpPr>
            <a:spLocks noChangeArrowheads="1"/>
          </p:cNvSpPr>
          <p:nvPr/>
        </p:nvSpPr>
        <p:spPr bwMode="auto">
          <a:xfrm>
            <a:off x="8069263" y="1976438"/>
            <a:ext cx="527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Efferent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fibers</a:t>
            </a:r>
            <a:endParaRPr lang="en-US" sz="2100" b="1">
              <a:latin typeface="Arial" charset="0"/>
            </a:endParaRPr>
          </a:p>
        </p:txBody>
      </p:sp>
      <p:sp>
        <p:nvSpPr>
          <p:cNvPr id="419870" name="Rectangle 30"/>
          <p:cNvSpPr>
            <a:spLocks noChangeArrowheads="1"/>
          </p:cNvSpPr>
          <p:nvPr/>
        </p:nvSpPr>
        <p:spPr bwMode="auto">
          <a:xfrm>
            <a:off x="8069263" y="3683000"/>
            <a:ext cx="58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inhibited</a:t>
            </a:r>
            <a:endParaRPr lang="en-US" sz="2100" b="1">
              <a:latin typeface="Arial" charset="0"/>
            </a:endParaRPr>
          </a:p>
        </p:txBody>
      </p:sp>
      <p:sp>
        <p:nvSpPr>
          <p:cNvPr id="419871" name="Rectangle 31"/>
          <p:cNvSpPr>
            <a:spLocks noChangeArrowheads="1"/>
          </p:cNvSpPr>
          <p:nvPr/>
        </p:nvSpPr>
        <p:spPr bwMode="auto">
          <a:xfrm>
            <a:off x="8069263" y="4089400"/>
            <a:ext cx="696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Extensor</a:t>
            </a:r>
          </a:p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stimulated</a:t>
            </a:r>
            <a:endParaRPr lang="en-US" sz="2100" b="1">
              <a:latin typeface="Arial" charset="0"/>
            </a:endParaRPr>
          </a:p>
        </p:txBody>
      </p:sp>
      <p:sp>
        <p:nvSpPr>
          <p:cNvPr id="419872" name="Rectangle 32"/>
          <p:cNvSpPr>
            <a:spLocks noChangeArrowheads="1"/>
          </p:cNvSpPr>
          <p:nvPr/>
        </p:nvSpPr>
        <p:spPr bwMode="auto">
          <a:xfrm>
            <a:off x="496888" y="585628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100" b="1">
              <a:latin typeface="Arial" charset="0"/>
            </a:endParaRPr>
          </a:p>
        </p:txBody>
      </p:sp>
      <p:sp>
        <p:nvSpPr>
          <p:cNvPr id="419873" name="Rectangle 33"/>
          <p:cNvSpPr>
            <a:spLocks noChangeArrowheads="1"/>
          </p:cNvSpPr>
          <p:nvPr/>
        </p:nvSpPr>
        <p:spPr bwMode="auto">
          <a:xfrm>
            <a:off x="4187825" y="1089025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9874" name="Rectangle 34"/>
          <p:cNvSpPr>
            <a:spLocks noChangeArrowheads="1"/>
          </p:cNvSpPr>
          <p:nvPr/>
        </p:nvSpPr>
        <p:spPr bwMode="auto">
          <a:xfrm>
            <a:off x="4098925" y="1566863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9875" name="Rectangle 35"/>
          <p:cNvSpPr>
            <a:spLocks noChangeArrowheads="1"/>
          </p:cNvSpPr>
          <p:nvPr/>
        </p:nvSpPr>
        <p:spPr bwMode="auto">
          <a:xfrm>
            <a:off x="4443413" y="16684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9876" name="Rectangle 36"/>
          <p:cNvSpPr>
            <a:spLocks noChangeArrowheads="1"/>
          </p:cNvSpPr>
          <p:nvPr/>
        </p:nvSpPr>
        <p:spPr bwMode="auto">
          <a:xfrm>
            <a:off x="4981575" y="1819275"/>
            <a:ext cx="777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–</a:t>
            </a:r>
            <a:endParaRPr lang="en-US" sz="2100" b="1">
              <a:latin typeface="Arial" charset="0"/>
            </a:endParaRPr>
          </a:p>
        </p:txBody>
      </p:sp>
      <p:sp>
        <p:nvSpPr>
          <p:cNvPr id="419877" name="Rectangle 37"/>
          <p:cNvSpPr>
            <a:spLocks noChangeArrowheads="1"/>
          </p:cNvSpPr>
          <p:nvPr/>
        </p:nvSpPr>
        <p:spPr bwMode="auto">
          <a:xfrm>
            <a:off x="5129213" y="1350963"/>
            <a:ext cx="809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9878" name="Rectangle 38"/>
          <p:cNvSpPr>
            <a:spLocks noChangeArrowheads="1"/>
          </p:cNvSpPr>
          <p:nvPr/>
        </p:nvSpPr>
        <p:spPr bwMode="auto">
          <a:xfrm>
            <a:off x="5241925" y="1662113"/>
            <a:ext cx="809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+</a:t>
            </a:r>
            <a:endParaRPr lang="en-US" sz="2100" b="1">
              <a:latin typeface="Arial" charset="0"/>
            </a:endParaRPr>
          </a:p>
        </p:txBody>
      </p:sp>
      <p:sp>
        <p:nvSpPr>
          <p:cNvPr id="419879" name="Rectangle 39"/>
          <p:cNvSpPr>
            <a:spLocks noChangeArrowheads="1"/>
          </p:cNvSpPr>
          <p:nvPr/>
        </p:nvSpPr>
        <p:spPr bwMode="auto">
          <a:xfrm rot="-1750309">
            <a:off x="2757488" y="4002088"/>
            <a:ext cx="434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Flexes</a:t>
            </a:r>
            <a:endParaRPr lang="en-US" sz="2100" b="1">
              <a:latin typeface="Arial" charset="0"/>
            </a:endParaRPr>
          </a:p>
        </p:txBody>
      </p:sp>
      <p:sp>
        <p:nvSpPr>
          <p:cNvPr id="419880" name="Rectangle 40"/>
          <p:cNvSpPr>
            <a:spLocks noChangeArrowheads="1"/>
          </p:cNvSpPr>
          <p:nvPr/>
        </p:nvSpPr>
        <p:spPr bwMode="auto">
          <a:xfrm rot="-1347464">
            <a:off x="5822950" y="4651375"/>
            <a:ext cx="5445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06450"/>
            <a:r>
              <a:rPr lang="en-US" sz="1100" b="1">
                <a:solidFill>
                  <a:srgbClr val="000000"/>
                </a:solidFill>
                <a:latin typeface="Arial" charset="0"/>
              </a:rPr>
              <a:t>Extends</a:t>
            </a:r>
            <a:endParaRPr lang="en-US" sz="2100" b="1">
              <a:latin typeface="Arial" charset="0"/>
            </a:endParaRPr>
          </a:p>
        </p:txBody>
      </p:sp>
      <p:sp>
        <p:nvSpPr>
          <p:cNvPr id="419883" name="Text Box 4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13.19</a:t>
            </a:r>
          </a:p>
        </p:txBody>
      </p:sp>
      <p:sp>
        <p:nvSpPr>
          <p:cNvPr id="419884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Crossed Extensor Reflex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Superficial Reflexes</a:t>
            </a:r>
          </a:p>
        </p:txBody>
      </p:sp>
      <p:sp>
        <p:nvSpPr>
          <p:cNvPr id="409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508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Initiated by gentle cutaneous stimulation</a:t>
            </a:r>
          </a:p>
          <a:p>
            <a:pPr>
              <a:lnSpc>
                <a:spcPct val="90000"/>
              </a:lnSpc>
            </a:pPr>
            <a:r>
              <a:rPr lang="en-US"/>
              <a:t>Example:  </a:t>
            </a:r>
          </a:p>
          <a:p>
            <a:pPr lvl="1">
              <a:lnSpc>
                <a:spcPct val="90000"/>
              </a:lnSpc>
            </a:pPr>
            <a:r>
              <a:rPr lang="en-US"/>
              <a:t>Plantar reflex is initiated by stimulating the lateral aspect of the sole of the foot</a:t>
            </a:r>
          </a:p>
          <a:p>
            <a:pPr lvl="1">
              <a:lnSpc>
                <a:spcPct val="90000"/>
              </a:lnSpc>
            </a:pPr>
            <a:r>
              <a:rPr lang="en-US"/>
              <a:t>The response is downward flexion of the toes</a:t>
            </a:r>
          </a:p>
          <a:p>
            <a:pPr lvl="1">
              <a:lnSpc>
                <a:spcPct val="90000"/>
              </a:lnSpc>
            </a:pPr>
            <a:r>
              <a:rPr lang="en-US"/>
              <a:t>Indirectly tests for proper corticospinal tract functioning</a:t>
            </a:r>
          </a:p>
          <a:p>
            <a:pPr lvl="1">
              <a:lnSpc>
                <a:spcPct val="90000"/>
              </a:lnSpc>
            </a:pPr>
            <a:r>
              <a:rPr lang="en-US"/>
              <a:t>Babinski’s sign: abnormal plantar reflex indicating corticospinal damage where the great toe dorsiflexes and the smaller toes fan laterally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PNS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Spinal nerves branch from the developing spinal cord and neural crest cells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Supply motor and sensory function to developing muscles</a:t>
            </a:r>
          </a:p>
          <a:p>
            <a:r>
              <a:rPr lang="en-US">
                <a:solidFill>
                  <a:srgbClr val="000000"/>
                </a:solidFill>
              </a:rPr>
              <a:t>Cranial nerves innervate muscles of the head</a:t>
            </a:r>
            <a:endParaRPr 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PNS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Distribution and growth of spinal nerves correlate with the segmented body plan</a:t>
            </a:r>
          </a:p>
          <a:p>
            <a:r>
              <a:rPr lang="en-US">
                <a:solidFill>
                  <a:srgbClr val="000000"/>
                </a:solidFill>
              </a:rPr>
              <a:t>Sensory receptors atrophy with age and muscle tone lessens</a:t>
            </a:r>
          </a:p>
          <a:p>
            <a:r>
              <a:rPr lang="en-US"/>
              <a:t>Peripheral nerves remain viable throughout life unless subjected to trauma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849</TotalTime>
  <Words>1116</Words>
  <Application>Microsoft Office PowerPoint</Application>
  <PresentationFormat>On-screen Show (4:3)</PresentationFormat>
  <Paragraphs>270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Times New Roman</vt:lpstr>
      <vt:lpstr>Arial</vt:lpstr>
      <vt:lpstr>Wingdings</vt:lpstr>
      <vt:lpstr>Symbol</vt:lpstr>
      <vt:lpstr>Times</vt:lpstr>
      <vt:lpstr>HAP7</vt:lpstr>
      <vt:lpstr>13</vt:lpstr>
      <vt:lpstr>Innervation of Joints</vt:lpstr>
      <vt:lpstr>Motor Endings</vt:lpstr>
      <vt:lpstr>Innervation of Skeletal Muscle</vt:lpstr>
      <vt:lpstr>Innervation of Visceral Muscle and Glands</vt:lpstr>
      <vt:lpstr>Levels of Motor Control</vt:lpstr>
      <vt:lpstr>Hierarchy of Motor Control</vt:lpstr>
      <vt:lpstr>Segmental Level</vt:lpstr>
      <vt:lpstr>Projection Level</vt:lpstr>
      <vt:lpstr>Precommand Level</vt:lpstr>
      <vt:lpstr>Reflexes</vt:lpstr>
      <vt:lpstr>Reflex Arc</vt:lpstr>
      <vt:lpstr>Reflex Arc</vt:lpstr>
      <vt:lpstr>Stretch and Deep Tendon Reflexes</vt:lpstr>
      <vt:lpstr>Muscle Spindles</vt:lpstr>
      <vt:lpstr>Muscle Spindles</vt:lpstr>
      <vt:lpstr>Operation of the Muscle Spindles</vt:lpstr>
      <vt:lpstr>Operation of the Muscle Spindle</vt:lpstr>
      <vt:lpstr>Stretch Reflex</vt:lpstr>
      <vt:lpstr>Stretch Reflex</vt:lpstr>
      <vt:lpstr>Golgi Tendon Reflex</vt:lpstr>
      <vt:lpstr>Golgi Tendon Reflex</vt:lpstr>
      <vt:lpstr>Flexor and Crossed Extensor Reflexes</vt:lpstr>
      <vt:lpstr>Crossed Extensor Reflex</vt:lpstr>
      <vt:lpstr>Crossed Extensor Reflex</vt:lpstr>
      <vt:lpstr>Crossed Extensor Reflex</vt:lpstr>
      <vt:lpstr>Crossed Extensor Reflex</vt:lpstr>
      <vt:lpstr>Crossed Extensor Reflex</vt:lpstr>
      <vt:lpstr>Crossed Extensor Reflex</vt:lpstr>
      <vt:lpstr>Superficial Reflexes</vt:lpstr>
      <vt:lpstr>Developmental Aspects of the PNS</vt:lpstr>
      <vt:lpstr>Developmental Aspects of the PNS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HP Authorized Customer</cp:lastModifiedBy>
  <cp:revision>138</cp:revision>
  <dcterms:created xsi:type="dcterms:W3CDTF">2002-11-19T06:42:31Z</dcterms:created>
  <dcterms:modified xsi:type="dcterms:W3CDTF">2010-12-05T13:49:37Z</dcterms:modified>
</cp:coreProperties>
</file>