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324" r:id="rId20"/>
    <p:sldId id="275" r:id="rId21"/>
    <p:sldId id="276" r:id="rId22"/>
    <p:sldId id="277" r:id="rId23"/>
    <p:sldId id="281" r:id="rId24"/>
    <p:sldId id="282" r:id="rId25"/>
    <p:sldId id="283" r:id="rId26"/>
    <p:sldId id="284" r:id="rId27"/>
    <p:sldId id="285" r:id="rId28"/>
    <p:sldId id="287" r:id="rId29"/>
    <p:sldId id="289" r:id="rId30"/>
    <p:sldId id="290" r:id="rId31"/>
    <p:sldId id="291" r:id="rId32"/>
    <p:sldId id="296" r:id="rId33"/>
    <p:sldId id="299" r:id="rId34"/>
    <p:sldId id="300" r:id="rId35"/>
    <p:sldId id="301" r:id="rId36"/>
    <p:sldId id="304" r:id="rId37"/>
    <p:sldId id="305" r:id="rId38"/>
    <p:sldId id="306" r:id="rId39"/>
    <p:sldId id="307" r:id="rId40"/>
    <p:sldId id="309" r:id="rId41"/>
    <p:sldId id="310" r:id="rId42"/>
    <p:sldId id="311" r:id="rId43"/>
    <p:sldId id="314" r:id="rId44"/>
    <p:sldId id="315" r:id="rId45"/>
    <p:sldId id="316" r:id="rId46"/>
    <p:sldId id="317" r:id="rId47"/>
    <p:sldId id="319" r:id="rId48"/>
    <p:sldId id="321" r:id="rId49"/>
    <p:sldId id="322" r:id="rId50"/>
    <p:sldId id="323" r:id="rId5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96"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96"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96"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96"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96" charset="-128"/>
        <a:cs typeface="+mn-cs"/>
      </a:defRPr>
    </a:lvl5pPr>
    <a:lvl6pPr marL="2286000" algn="l" defTabSz="914400" rtl="0" eaLnBrk="1" latinLnBrk="0" hangingPunct="1">
      <a:defRPr sz="2400" kern="1200">
        <a:solidFill>
          <a:schemeClr val="tx1"/>
        </a:solidFill>
        <a:latin typeface="Arial" charset="0"/>
        <a:ea typeface="ＭＳ Ｐゴシック" pitchFamily="-96" charset="-128"/>
        <a:cs typeface="+mn-cs"/>
      </a:defRPr>
    </a:lvl6pPr>
    <a:lvl7pPr marL="2743200" algn="l" defTabSz="914400" rtl="0" eaLnBrk="1" latinLnBrk="0" hangingPunct="1">
      <a:defRPr sz="2400" kern="1200">
        <a:solidFill>
          <a:schemeClr val="tx1"/>
        </a:solidFill>
        <a:latin typeface="Arial" charset="0"/>
        <a:ea typeface="ＭＳ Ｐゴシック" pitchFamily="-96" charset="-128"/>
        <a:cs typeface="+mn-cs"/>
      </a:defRPr>
    </a:lvl7pPr>
    <a:lvl8pPr marL="3200400" algn="l" defTabSz="914400" rtl="0" eaLnBrk="1" latinLnBrk="0" hangingPunct="1">
      <a:defRPr sz="2400" kern="1200">
        <a:solidFill>
          <a:schemeClr val="tx1"/>
        </a:solidFill>
        <a:latin typeface="Arial" charset="0"/>
        <a:ea typeface="ＭＳ Ｐゴシック" pitchFamily="-96" charset="-128"/>
        <a:cs typeface="+mn-cs"/>
      </a:defRPr>
    </a:lvl8pPr>
    <a:lvl9pPr marL="3657600" algn="l" defTabSz="914400" rtl="0" eaLnBrk="1" latinLnBrk="0" hangingPunct="1">
      <a:defRPr sz="2400" kern="1200">
        <a:solidFill>
          <a:schemeClr val="tx1"/>
        </a:solidFill>
        <a:latin typeface="Arial" charset="0"/>
        <a:ea typeface="ＭＳ Ｐゴシック" pitchFamily="-96"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p:scale>
          <a:sx n="100" d="100"/>
          <a:sy n="100" d="100"/>
        </p:scale>
        <p:origin x="-7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C2842B6-4494-4DF0-B163-7DE1A6F11894}"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15AC2FF-8535-4681-92FE-FF7A7801504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F730F8E-9A97-404B-9F1C-27F8F86E490B}"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1C76768-4288-44C2-9B4B-145FF5FEB48D}"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7EE645A-B9FB-47AA-BB90-C4FA7A66638C}"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15B6C67-EC29-47C8-BB14-DFC535DE94F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5C47E69-1306-4F69-BB06-1D2FBA672918}"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22AB3E7-9CFC-48F3-955B-FE5E976BB2EF}"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FEE4503-8313-420A-A0A8-21571EA549FA}"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E586EA4-2CA9-4A40-BCF7-07F2413D9F1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DD6F6A7-7D58-4CCF-BDE6-4CE696EFFB7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FFE71762-2A35-4232-B9D2-1EA006327F7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pitchFamily="-96" charset="-128"/>
        </a:defRPr>
      </a:lvl2pPr>
      <a:lvl3pPr algn="ctr" rtl="0" fontAlgn="base">
        <a:spcBef>
          <a:spcPct val="0"/>
        </a:spcBef>
        <a:spcAft>
          <a:spcPct val="0"/>
        </a:spcAft>
        <a:defRPr sz="4400">
          <a:solidFill>
            <a:schemeClr val="tx2"/>
          </a:solidFill>
          <a:latin typeface="Arial" charset="0"/>
          <a:ea typeface="ＭＳ Ｐゴシック" pitchFamily="-96" charset="-128"/>
        </a:defRPr>
      </a:lvl3pPr>
      <a:lvl4pPr algn="ctr" rtl="0" fontAlgn="base">
        <a:spcBef>
          <a:spcPct val="0"/>
        </a:spcBef>
        <a:spcAft>
          <a:spcPct val="0"/>
        </a:spcAft>
        <a:defRPr sz="4400">
          <a:solidFill>
            <a:schemeClr val="tx2"/>
          </a:solidFill>
          <a:latin typeface="Arial" charset="0"/>
          <a:ea typeface="ＭＳ Ｐゴシック" pitchFamily="-96" charset="-128"/>
        </a:defRPr>
      </a:lvl4pPr>
      <a:lvl5pPr algn="ctr" rtl="0" fontAlgn="base">
        <a:spcBef>
          <a:spcPct val="0"/>
        </a:spcBef>
        <a:spcAft>
          <a:spcPct val="0"/>
        </a:spcAft>
        <a:defRPr sz="4400">
          <a:solidFill>
            <a:schemeClr val="tx2"/>
          </a:solidFill>
          <a:latin typeface="Arial" charset="0"/>
          <a:ea typeface="ＭＳ Ｐゴシック" pitchFamily="-96" charset="-128"/>
        </a:defRPr>
      </a:lvl5pPr>
      <a:lvl6pPr marL="457200" algn="ctr" rtl="0" fontAlgn="base">
        <a:spcBef>
          <a:spcPct val="0"/>
        </a:spcBef>
        <a:spcAft>
          <a:spcPct val="0"/>
        </a:spcAft>
        <a:defRPr sz="4400">
          <a:solidFill>
            <a:schemeClr val="tx2"/>
          </a:solidFill>
          <a:latin typeface="Arial" charset="0"/>
          <a:ea typeface="ＭＳ Ｐゴシック" pitchFamily="-96" charset="-128"/>
        </a:defRPr>
      </a:lvl6pPr>
      <a:lvl7pPr marL="914400" algn="ctr" rtl="0" fontAlgn="base">
        <a:spcBef>
          <a:spcPct val="0"/>
        </a:spcBef>
        <a:spcAft>
          <a:spcPct val="0"/>
        </a:spcAft>
        <a:defRPr sz="4400">
          <a:solidFill>
            <a:schemeClr val="tx2"/>
          </a:solidFill>
          <a:latin typeface="Arial" charset="0"/>
          <a:ea typeface="ＭＳ Ｐゴシック" pitchFamily="-96" charset="-128"/>
        </a:defRPr>
      </a:lvl7pPr>
      <a:lvl8pPr marL="1371600" algn="ctr" rtl="0" fontAlgn="base">
        <a:spcBef>
          <a:spcPct val="0"/>
        </a:spcBef>
        <a:spcAft>
          <a:spcPct val="0"/>
        </a:spcAft>
        <a:defRPr sz="4400">
          <a:solidFill>
            <a:schemeClr val="tx2"/>
          </a:solidFill>
          <a:latin typeface="Arial" charset="0"/>
          <a:ea typeface="ＭＳ Ｐゴシック" pitchFamily="-96" charset="-128"/>
        </a:defRPr>
      </a:lvl8pPr>
      <a:lvl9pPr marL="1828800" algn="ctr" rtl="0" fontAlgn="base">
        <a:spcBef>
          <a:spcPct val="0"/>
        </a:spcBef>
        <a:spcAft>
          <a:spcPct val="0"/>
        </a:spcAft>
        <a:defRPr sz="4400">
          <a:solidFill>
            <a:schemeClr val="tx2"/>
          </a:solidFill>
          <a:latin typeface="Arial" charset="0"/>
          <a:ea typeface="ＭＳ Ｐゴシック" pitchFamily="-96" charset="-128"/>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54" name="Rectangle 6"/>
          <p:cNvSpPr>
            <a:spLocks noChangeArrowheads="1"/>
          </p:cNvSpPr>
          <p:nvPr>
            <p:ph type="subTitle" idx="1"/>
          </p:nvPr>
        </p:nvSpPr>
        <p:spPr>
          <a:xfrm>
            <a:off x="1371600" y="4114800"/>
            <a:ext cx="6400800" cy="990600"/>
          </a:xfrm>
          <a:noFill/>
          <a:ln/>
        </p:spPr>
        <p:txBody>
          <a:bodyPr/>
          <a:lstStyle/>
          <a:p>
            <a:pPr>
              <a:spcBef>
                <a:spcPts val="900"/>
              </a:spcBef>
              <a:spcAft>
                <a:spcPts val="600"/>
              </a:spcAft>
            </a:pPr>
            <a:r>
              <a:rPr lang="en-US" sz="4400"/>
              <a:t>Chapter 9</a:t>
            </a:r>
          </a:p>
        </p:txBody>
      </p:sp>
      <p:sp>
        <p:nvSpPr>
          <p:cNvPr id="2055" name="Rectangle 7"/>
          <p:cNvSpPr>
            <a:spLocks noChangeArrowheads="1"/>
          </p:cNvSpPr>
          <p:nvPr/>
        </p:nvSpPr>
        <p:spPr bwMode="auto">
          <a:xfrm>
            <a:off x="685800" y="5105400"/>
            <a:ext cx="7772400" cy="762000"/>
          </a:xfrm>
          <a:prstGeom prst="rect">
            <a:avLst/>
          </a:prstGeom>
          <a:noFill/>
          <a:ln w="9525">
            <a:noFill/>
            <a:miter lim="800000"/>
            <a:headEnd/>
            <a:tailEnd/>
          </a:ln>
        </p:spPr>
        <p:txBody>
          <a:bodyPr/>
          <a:lstStyle/>
          <a:p>
            <a:pPr algn="ctr" eaLnBrk="1" hangingPunct="1">
              <a:spcBef>
                <a:spcPct val="20000"/>
              </a:spcBef>
            </a:pPr>
            <a:r>
              <a:rPr lang="en-US" sz="3200"/>
              <a:t>Congenital and Hereditary Diseases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228600"/>
            <a:ext cx="7772400" cy="990600"/>
          </a:xfrm>
        </p:spPr>
        <p:txBody>
          <a:bodyPr/>
          <a:lstStyle/>
          <a:p>
            <a:pPr>
              <a:spcBef>
                <a:spcPts val="900"/>
              </a:spcBef>
              <a:spcAft>
                <a:spcPts val="600"/>
              </a:spcAft>
            </a:pPr>
            <a:r>
              <a:rPr lang="en-US">
                <a:solidFill>
                  <a:schemeClr val="tx1"/>
                </a:solidFill>
              </a:rPr>
              <a:t>Learning Objectives (1 of 2)</a:t>
            </a:r>
          </a:p>
        </p:txBody>
      </p:sp>
      <p:sp>
        <p:nvSpPr>
          <p:cNvPr id="4099" name="Rectangle 3"/>
          <p:cNvSpPr>
            <a:spLocks noGrp="1" noChangeArrowheads="1"/>
          </p:cNvSpPr>
          <p:nvPr>
            <p:ph type="body" idx="1"/>
          </p:nvPr>
        </p:nvSpPr>
        <p:spPr>
          <a:xfrm>
            <a:off x="304800" y="1752600"/>
            <a:ext cx="8534400" cy="4495800"/>
          </a:xfrm>
        </p:spPr>
        <p:txBody>
          <a:bodyPr/>
          <a:lstStyle/>
          <a:p>
            <a:r>
              <a:rPr lang="en-US" sz="2800"/>
              <a:t>Describe</a:t>
            </a:r>
          </a:p>
          <a:p>
            <a:pPr lvl="1"/>
            <a:r>
              <a:rPr lang="en-US" sz="2400"/>
              <a:t>Common causes of congenital malformations and their incidence</a:t>
            </a:r>
          </a:p>
          <a:p>
            <a:pPr lvl="1"/>
            <a:r>
              <a:rPr lang="en-US" sz="2400"/>
              <a:t>Abnormalities of sex chromosomes and manifestations</a:t>
            </a:r>
          </a:p>
          <a:p>
            <a:pPr lvl="1"/>
            <a:r>
              <a:rPr lang="en-US" sz="2400"/>
              <a:t>Common genetic abnormalities and transmission</a:t>
            </a:r>
          </a:p>
          <a:p>
            <a:r>
              <a:rPr lang="en-US" sz="2800"/>
              <a:t>Compare phenylketonuria versus hemophilia in terms of transmission and clinical manifestations</a:t>
            </a:r>
          </a:p>
          <a:p>
            <a:r>
              <a:rPr lang="en-US" sz="2800"/>
              <a:t>Describe congenital malformations resulting from uterine injury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228600"/>
            <a:ext cx="7772400" cy="1066800"/>
          </a:xfrm>
        </p:spPr>
        <p:txBody>
          <a:bodyPr/>
          <a:lstStyle/>
          <a:p>
            <a:pPr>
              <a:spcBef>
                <a:spcPts val="900"/>
              </a:spcBef>
              <a:spcAft>
                <a:spcPts val="600"/>
              </a:spcAft>
            </a:pPr>
            <a:r>
              <a:rPr lang="en-US">
                <a:solidFill>
                  <a:schemeClr val="tx1"/>
                </a:solidFill>
              </a:rPr>
              <a:t>Learning Objectives (2 of 2)</a:t>
            </a:r>
          </a:p>
        </p:txBody>
      </p:sp>
      <p:sp>
        <p:nvSpPr>
          <p:cNvPr id="5123" name="Rectangle 3"/>
          <p:cNvSpPr>
            <a:spLocks noGrp="1" noChangeArrowheads="1"/>
          </p:cNvSpPr>
          <p:nvPr>
            <p:ph type="body" idx="1"/>
          </p:nvPr>
        </p:nvSpPr>
        <p:spPr>
          <a:xfrm>
            <a:off x="228600" y="1447800"/>
            <a:ext cx="8686800" cy="5029200"/>
          </a:xfrm>
        </p:spPr>
        <p:txBody>
          <a:bodyPr/>
          <a:lstStyle/>
          <a:p>
            <a:r>
              <a:rPr lang="en-US" sz="2800"/>
              <a:t>Explain</a:t>
            </a:r>
          </a:p>
          <a:p>
            <a:pPr lvl="1"/>
            <a:r>
              <a:rPr lang="en-US" sz="2400"/>
              <a:t>Amniocentesis</a:t>
            </a:r>
          </a:p>
          <a:p>
            <a:pPr lvl="1"/>
            <a:r>
              <a:rPr lang="en-US" sz="2400"/>
              <a:t>Multifactorial inheritance</a:t>
            </a:r>
          </a:p>
          <a:p>
            <a:pPr lvl="1"/>
            <a:r>
              <a:rPr lang="en-US" sz="2400"/>
              <a:t>Example of multifactorial defect and relevant factors</a:t>
            </a:r>
          </a:p>
          <a:p>
            <a:r>
              <a:rPr lang="en-US" sz="2800"/>
              <a:t>List causes and clinical manifestations of Down syndrome</a:t>
            </a:r>
          </a:p>
          <a:p>
            <a:r>
              <a:rPr lang="en-US" sz="2800"/>
              <a:t>Discuss reasons for identifying 14/21 chromosome translocation carrier</a:t>
            </a:r>
          </a:p>
          <a:p>
            <a:r>
              <a:rPr lang="en-US" sz="2800"/>
              <a:t>Explain methods for diagnosing congenital abnormalities.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304800"/>
            <a:ext cx="7772400" cy="1143000"/>
          </a:xfrm>
        </p:spPr>
        <p:txBody>
          <a:bodyPr/>
          <a:lstStyle/>
          <a:p>
            <a:pPr>
              <a:spcBef>
                <a:spcPts val="900"/>
              </a:spcBef>
              <a:spcAft>
                <a:spcPts val="600"/>
              </a:spcAft>
            </a:pPr>
            <a:r>
              <a:rPr lang="en-US" sz="4000">
                <a:solidFill>
                  <a:schemeClr val="tx1"/>
                </a:solidFill>
              </a:rPr>
              <a:t>Hereditary and Congenital Malformations</a:t>
            </a:r>
          </a:p>
        </p:txBody>
      </p:sp>
      <p:sp>
        <p:nvSpPr>
          <p:cNvPr id="6147" name="Rectangle 3"/>
          <p:cNvSpPr>
            <a:spLocks noGrp="1" noChangeArrowheads="1"/>
          </p:cNvSpPr>
          <p:nvPr>
            <p:ph type="body" idx="1"/>
          </p:nvPr>
        </p:nvSpPr>
        <p:spPr>
          <a:xfrm>
            <a:off x="571500" y="1905000"/>
            <a:ext cx="8001000" cy="4648200"/>
          </a:xfrm>
        </p:spPr>
        <p:txBody>
          <a:bodyPr/>
          <a:lstStyle/>
          <a:p>
            <a:r>
              <a:rPr lang="en-US" sz="2800"/>
              <a:t>Congenital disease: abnormality present at birth, even though it may not be detected until some time after birth</a:t>
            </a:r>
          </a:p>
          <a:p>
            <a:r>
              <a:rPr lang="en-US" sz="2800"/>
              <a:t>Hereditary or genetic disease: resulting from a chromosome abnormality or a defective gene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304800"/>
            <a:ext cx="7772400" cy="914400"/>
          </a:xfrm>
        </p:spPr>
        <p:txBody>
          <a:bodyPr/>
          <a:lstStyle/>
          <a:p>
            <a:pPr>
              <a:spcBef>
                <a:spcPts val="900"/>
              </a:spcBef>
              <a:spcAft>
                <a:spcPts val="600"/>
              </a:spcAft>
            </a:pPr>
            <a:r>
              <a:rPr lang="en-US">
                <a:solidFill>
                  <a:schemeClr val="tx1"/>
                </a:solidFill>
              </a:rPr>
              <a:t>Genetics (1 of 5)</a:t>
            </a:r>
          </a:p>
        </p:txBody>
      </p:sp>
      <p:sp>
        <p:nvSpPr>
          <p:cNvPr id="7171" name="Rectangle 3"/>
          <p:cNvSpPr>
            <a:spLocks noGrp="1" noChangeArrowheads="1"/>
          </p:cNvSpPr>
          <p:nvPr>
            <p:ph type="body" idx="1"/>
          </p:nvPr>
        </p:nvSpPr>
        <p:spPr>
          <a:xfrm>
            <a:off x="419100" y="1828800"/>
            <a:ext cx="8305800" cy="4648200"/>
          </a:xfrm>
        </p:spPr>
        <p:txBody>
          <a:bodyPr/>
          <a:lstStyle/>
          <a:p>
            <a:pPr>
              <a:lnSpc>
                <a:spcPct val="90000"/>
              </a:lnSpc>
            </a:pPr>
            <a:r>
              <a:rPr lang="en-US" sz="2800"/>
              <a:t>Genetics: study of heredity; transmission of physical, biochemical, and physiologic traits from biological parents to their children</a:t>
            </a:r>
          </a:p>
          <a:p>
            <a:pPr>
              <a:lnSpc>
                <a:spcPct val="90000"/>
              </a:lnSpc>
            </a:pPr>
            <a:r>
              <a:rPr lang="en-US" sz="2800"/>
              <a:t>Disorders can be transmitted by gene mutations that can result in disability or death</a:t>
            </a:r>
          </a:p>
          <a:p>
            <a:pPr>
              <a:lnSpc>
                <a:spcPct val="90000"/>
              </a:lnSpc>
            </a:pPr>
            <a:r>
              <a:rPr lang="en-US" sz="2800"/>
              <a:t>Genetic information is carried in genes strung together on strands of DNA to form chromosomes</a:t>
            </a:r>
          </a:p>
          <a:p>
            <a:pPr>
              <a:lnSpc>
                <a:spcPct val="90000"/>
              </a:lnSpc>
            </a:pPr>
            <a:r>
              <a:rPr lang="en-US" sz="2800"/>
              <a:t>Except reproductive cells, every normal human cell has 46 chromosomes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09600" y="152400"/>
            <a:ext cx="7772400" cy="990600"/>
          </a:xfrm>
        </p:spPr>
        <p:txBody>
          <a:bodyPr/>
          <a:lstStyle/>
          <a:p>
            <a:pPr>
              <a:spcBef>
                <a:spcPts val="900"/>
              </a:spcBef>
              <a:spcAft>
                <a:spcPts val="600"/>
              </a:spcAft>
            </a:pPr>
            <a:r>
              <a:rPr lang="en-US">
                <a:solidFill>
                  <a:schemeClr val="tx1"/>
                </a:solidFill>
              </a:rPr>
              <a:t>Genetics (2 of 5)</a:t>
            </a:r>
          </a:p>
        </p:txBody>
      </p:sp>
      <p:sp>
        <p:nvSpPr>
          <p:cNvPr id="8195" name="Rectangle 3"/>
          <p:cNvSpPr>
            <a:spLocks noGrp="1" noChangeArrowheads="1"/>
          </p:cNvSpPr>
          <p:nvPr>
            <p:ph type="body" idx="1"/>
          </p:nvPr>
        </p:nvSpPr>
        <p:spPr>
          <a:xfrm>
            <a:off x="342900" y="1447800"/>
            <a:ext cx="8458200" cy="4724400"/>
          </a:xfrm>
        </p:spPr>
        <p:txBody>
          <a:bodyPr/>
          <a:lstStyle/>
          <a:p>
            <a:r>
              <a:rPr lang="en-US" sz="2800"/>
              <a:t>Chromosomes: composed of double coils of DNA</a:t>
            </a:r>
          </a:p>
          <a:p>
            <a:r>
              <a:rPr lang="en-US" sz="2800"/>
              <a:t>Genes: segments of DNA chains</a:t>
            </a:r>
          </a:p>
          <a:p>
            <a:r>
              <a:rPr lang="en-US" sz="2800"/>
              <a:t>Genome: sum total of  all genes contained in a cell’s chromosomes; the same in all cells</a:t>
            </a:r>
          </a:p>
          <a:p>
            <a:r>
              <a:rPr lang="en-US" sz="2800"/>
              <a:t>In human beings, normal chromosome component:</a:t>
            </a:r>
          </a:p>
          <a:p>
            <a:pPr lvl="1"/>
            <a:r>
              <a:rPr lang="en-US" sz="2400"/>
              <a:t>22 pairs of autosomes</a:t>
            </a:r>
          </a:p>
          <a:p>
            <a:pPr lvl="1"/>
            <a:r>
              <a:rPr lang="en-US" sz="2400"/>
              <a:t>1 pair of sex chromosomes (XX in females and XY in males)</a:t>
            </a:r>
          </a:p>
          <a:p>
            <a:r>
              <a:rPr lang="en-US" sz="2800"/>
              <a:t>Karyotype: a representation of a person’s set of chromosomes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228600"/>
            <a:ext cx="7772400" cy="838200"/>
          </a:xfrm>
        </p:spPr>
        <p:txBody>
          <a:bodyPr/>
          <a:lstStyle/>
          <a:p>
            <a:pPr>
              <a:spcBef>
                <a:spcPts val="900"/>
              </a:spcBef>
              <a:spcAft>
                <a:spcPts val="600"/>
              </a:spcAft>
            </a:pPr>
            <a:r>
              <a:rPr lang="en-US">
                <a:solidFill>
                  <a:schemeClr val="tx1"/>
                </a:solidFill>
              </a:rPr>
              <a:t>Genetics (3 of 5)</a:t>
            </a:r>
          </a:p>
        </p:txBody>
      </p:sp>
      <p:sp>
        <p:nvSpPr>
          <p:cNvPr id="9219" name="Rectangle 3"/>
          <p:cNvSpPr>
            <a:spLocks noGrp="1" noChangeArrowheads="1"/>
          </p:cNvSpPr>
          <p:nvPr>
            <p:ph type="body" idx="1"/>
          </p:nvPr>
        </p:nvSpPr>
        <p:spPr>
          <a:xfrm>
            <a:off x="495300" y="1524000"/>
            <a:ext cx="8153400" cy="4495800"/>
          </a:xfrm>
        </p:spPr>
        <p:txBody>
          <a:bodyPr/>
          <a:lstStyle/>
          <a:p>
            <a:r>
              <a:rPr lang="en-US" sz="2800"/>
              <a:t>In somatic cells: chromosomes exist in pairs, one member of each pair is derived from male parent and other  from female parent</a:t>
            </a:r>
          </a:p>
          <a:p>
            <a:pPr lvl="1"/>
            <a:r>
              <a:rPr lang="en-US" sz="2400"/>
              <a:t>With 22 pairs called autosomes</a:t>
            </a:r>
          </a:p>
          <a:p>
            <a:pPr lvl="1"/>
            <a:r>
              <a:rPr lang="en-US" sz="2400"/>
              <a:t>Except for the sex chromosomes, members of the pair are similar in size, shape, and appearance (homologous chromosomes)</a:t>
            </a:r>
          </a:p>
          <a:p>
            <a:r>
              <a:rPr lang="en-US" sz="2800"/>
              <a:t>Mitosis: cell division of somatic cells</a:t>
            </a:r>
          </a:p>
          <a:p>
            <a:pPr lvl="1"/>
            <a:r>
              <a:rPr lang="en-US" sz="2400"/>
              <a:t>Each of two new cells or daughter cells receives the same chromosomes as the parent cell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152400"/>
            <a:ext cx="7772400" cy="723900"/>
          </a:xfrm>
        </p:spPr>
        <p:txBody>
          <a:bodyPr/>
          <a:lstStyle/>
          <a:p>
            <a:pPr>
              <a:spcBef>
                <a:spcPts val="900"/>
              </a:spcBef>
              <a:spcAft>
                <a:spcPts val="600"/>
              </a:spcAft>
            </a:pPr>
            <a:r>
              <a:rPr lang="en-US">
                <a:solidFill>
                  <a:schemeClr val="tx1"/>
                </a:solidFill>
              </a:rPr>
              <a:t>Genetics (4 of 5)</a:t>
            </a:r>
          </a:p>
        </p:txBody>
      </p:sp>
      <p:sp>
        <p:nvSpPr>
          <p:cNvPr id="10243" name="Rectangle 3"/>
          <p:cNvSpPr>
            <a:spLocks noGrp="1" noChangeArrowheads="1"/>
          </p:cNvSpPr>
          <p:nvPr>
            <p:ph type="body" idx="1"/>
          </p:nvPr>
        </p:nvSpPr>
        <p:spPr>
          <a:xfrm>
            <a:off x="419100" y="1143000"/>
            <a:ext cx="8305800" cy="5334000"/>
          </a:xfrm>
        </p:spPr>
        <p:txBody>
          <a:bodyPr/>
          <a:lstStyle/>
          <a:p>
            <a:pPr>
              <a:lnSpc>
                <a:spcPct val="90000"/>
              </a:lnSpc>
            </a:pPr>
            <a:r>
              <a:rPr lang="en-US" sz="2800"/>
              <a:t>Not all genes are expressed in all cells and not all genes active all the time</a:t>
            </a:r>
          </a:p>
          <a:p>
            <a:pPr>
              <a:lnSpc>
                <a:spcPct val="90000"/>
              </a:lnSpc>
            </a:pPr>
            <a:r>
              <a:rPr lang="en-US" sz="2800"/>
              <a:t>Meiosis: cell division that occurs during development of egg and sperm</a:t>
            </a:r>
          </a:p>
          <a:p>
            <a:pPr lvl="1">
              <a:lnSpc>
                <a:spcPct val="90000"/>
              </a:lnSpc>
            </a:pPr>
            <a:r>
              <a:rPr lang="en-US" sz="2400"/>
              <a:t>Number of chromosomes is reduced</a:t>
            </a:r>
          </a:p>
          <a:p>
            <a:pPr lvl="1">
              <a:lnSpc>
                <a:spcPct val="90000"/>
              </a:lnSpc>
            </a:pPr>
            <a:r>
              <a:rPr lang="en-US" sz="2400"/>
              <a:t>Daughter cells receive only half of chromosomes possessed by the parent cell</a:t>
            </a:r>
          </a:p>
          <a:p>
            <a:pPr>
              <a:lnSpc>
                <a:spcPct val="90000"/>
              </a:lnSpc>
            </a:pPr>
            <a:r>
              <a:rPr lang="en-US" sz="2800"/>
              <a:t>DNA ultimately controls formation of essential substances throughout the life of every cell in the body through the genetic code (precise sequence of AT and CG pairs on the DNA molecule)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152400"/>
            <a:ext cx="7772400" cy="1143000"/>
          </a:xfrm>
        </p:spPr>
        <p:txBody>
          <a:bodyPr/>
          <a:lstStyle/>
          <a:p>
            <a:pPr>
              <a:spcBef>
                <a:spcPts val="900"/>
              </a:spcBef>
              <a:spcAft>
                <a:spcPts val="600"/>
              </a:spcAft>
            </a:pPr>
            <a:r>
              <a:rPr lang="en-US">
                <a:solidFill>
                  <a:schemeClr val="tx1"/>
                </a:solidFill>
              </a:rPr>
              <a:t>Genetics (5 of 5)</a:t>
            </a:r>
          </a:p>
        </p:txBody>
      </p:sp>
      <p:sp>
        <p:nvSpPr>
          <p:cNvPr id="11267" name="Rectangle 3"/>
          <p:cNvSpPr>
            <a:spLocks noGrp="1" noChangeArrowheads="1"/>
          </p:cNvSpPr>
          <p:nvPr>
            <p:ph type="body" idx="1"/>
          </p:nvPr>
        </p:nvSpPr>
        <p:spPr>
          <a:xfrm>
            <a:off x="381000" y="1447800"/>
            <a:ext cx="8382000" cy="5105400"/>
          </a:xfrm>
        </p:spPr>
        <p:txBody>
          <a:bodyPr/>
          <a:lstStyle/>
          <a:p>
            <a:r>
              <a:rPr lang="en-US"/>
              <a:t>Genes control</a:t>
            </a:r>
          </a:p>
          <a:p>
            <a:pPr lvl="1"/>
            <a:r>
              <a:rPr lang="en-US"/>
              <a:t>Hereditary traits, cell reproduction, and daily functions of all cells</a:t>
            </a:r>
          </a:p>
          <a:p>
            <a:pPr lvl="1"/>
            <a:r>
              <a:rPr lang="en-US"/>
              <a:t>Cell function, through structures and chemicals made within the cell</a:t>
            </a:r>
          </a:p>
          <a:p>
            <a:pPr lvl="1"/>
            <a:r>
              <a:rPr lang="en-US"/>
              <a:t>RNA formation that controls formation of specific proteins; most are enzymes that assist in chemical reactions in cells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838200" y="0"/>
            <a:ext cx="7772400" cy="990600"/>
          </a:xfrm>
        </p:spPr>
        <p:txBody>
          <a:bodyPr/>
          <a:lstStyle/>
          <a:p>
            <a:pPr>
              <a:spcBef>
                <a:spcPts val="900"/>
              </a:spcBef>
              <a:spcAft>
                <a:spcPts val="600"/>
              </a:spcAft>
            </a:pPr>
            <a:r>
              <a:rPr lang="en-US">
                <a:solidFill>
                  <a:schemeClr val="tx1"/>
                </a:solidFill>
              </a:rPr>
              <a:t>Trait Predominance (1 of 2)</a:t>
            </a:r>
          </a:p>
        </p:txBody>
      </p:sp>
      <p:sp>
        <p:nvSpPr>
          <p:cNvPr id="12291" name="Rectangle 3"/>
          <p:cNvSpPr>
            <a:spLocks noGrp="1" noChangeArrowheads="1"/>
          </p:cNvSpPr>
          <p:nvPr>
            <p:ph type="body" idx="1"/>
          </p:nvPr>
        </p:nvSpPr>
        <p:spPr>
          <a:xfrm>
            <a:off x="266700" y="1143000"/>
            <a:ext cx="8610600" cy="5334000"/>
          </a:xfrm>
        </p:spPr>
        <p:txBody>
          <a:bodyPr/>
          <a:lstStyle/>
          <a:p>
            <a:pPr>
              <a:lnSpc>
                <a:spcPct val="80000"/>
              </a:lnSpc>
            </a:pPr>
            <a:r>
              <a:rPr lang="en-US" sz="2800"/>
              <a:t>Each parent contributes 1 set of chromosomes (or a set of genes) so that every child has two genes for every locus on the autosomal chromosomes</a:t>
            </a:r>
          </a:p>
          <a:p>
            <a:pPr>
              <a:lnSpc>
                <a:spcPct val="80000"/>
              </a:lnSpc>
            </a:pPr>
            <a:r>
              <a:rPr lang="en-US" sz="2800"/>
              <a:t>Some characteristics or traits of the child are determined by 1 gene that may have many variants (e.g. eye color)</a:t>
            </a:r>
          </a:p>
          <a:p>
            <a:pPr>
              <a:lnSpc>
                <a:spcPct val="80000"/>
              </a:lnSpc>
            </a:pPr>
            <a:r>
              <a:rPr lang="en-US" sz="2800"/>
              <a:t>Polygenic traits require interaction of ≥ 1 genes</a:t>
            </a:r>
          </a:p>
          <a:p>
            <a:pPr lvl="1">
              <a:lnSpc>
                <a:spcPct val="80000"/>
              </a:lnSpc>
            </a:pPr>
            <a:r>
              <a:rPr lang="en-US" sz="2400"/>
              <a:t>Environmental factors may affect how genes are expressed</a:t>
            </a:r>
          </a:p>
          <a:p>
            <a:pPr>
              <a:lnSpc>
                <a:spcPct val="80000"/>
              </a:lnSpc>
            </a:pPr>
            <a:r>
              <a:rPr lang="en-US" sz="2800"/>
              <a:t>Alleles: variations in a particular gene</a:t>
            </a:r>
          </a:p>
          <a:p>
            <a:pPr>
              <a:lnSpc>
                <a:spcPct val="80000"/>
              </a:lnSpc>
            </a:pPr>
            <a:r>
              <a:rPr lang="en-US" sz="2800"/>
              <a:t>Homozygous: has identical alleles on each chromosome</a:t>
            </a:r>
          </a:p>
          <a:p>
            <a:pPr>
              <a:lnSpc>
                <a:spcPct val="80000"/>
              </a:lnSpc>
            </a:pPr>
            <a:r>
              <a:rPr lang="en-US" sz="2800"/>
              <a:t>Heterozygous: alleles are different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152400"/>
            <a:ext cx="7772400" cy="914400"/>
          </a:xfrm>
        </p:spPr>
        <p:txBody>
          <a:bodyPr/>
          <a:lstStyle/>
          <a:p>
            <a:pPr>
              <a:spcBef>
                <a:spcPts val="900"/>
              </a:spcBef>
              <a:spcAft>
                <a:spcPts val="600"/>
              </a:spcAft>
            </a:pPr>
            <a:r>
              <a:rPr lang="en-US">
                <a:solidFill>
                  <a:schemeClr val="tx1"/>
                </a:solidFill>
              </a:rPr>
              <a:t>Trait Predominance (2 of 2)</a:t>
            </a:r>
          </a:p>
        </p:txBody>
      </p:sp>
      <p:sp>
        <p:nvSpPr>
          <p:cNvPr id="13315" name="Rectangle 3"/>
          <p:cNvSpPr>
            <a:spLocks noGrp="1" noChangeArrowheads="1"/>
          </p:cNvSpPr>
          <p:nvPr>
            <p:ph type="body" idx="1"/>
          </p:nvPr>
        </p:nvSpPr>
        <p:spPr>
          <a:xfrm>
            <a:off x="266700" y="1219200"/>
            <a:ext cx="8610600" cy="5181600"/>
          </a:xfrm>
        </p:spPr>
        <p:txBody>
          <a:bodyPr/>
          <a:lstStyle/>
          <a:p>
            <a:pPr>
              <a:lnSpc>
                <a:spcPct val="90000"/>
              </a:lnSpc>
            </a:pPr>
            <a:r>
              <a:rPr lang="en-US" sz="2800"/>
              <a:t>Children will express a dominant allele when one or both chromosomes in a pair carry it</a:t>
            </a:r>
          </a:p>
          <a:p>
            <a:pPr>
              <a:lnSpc>
                <a:spcPct val="90000"/>
              </a:lnSpc>
            </a:pPr>
            <a:r>
              <a:rPr lang="en-US" sz="2800"/>
              <a:t>A recessive allele is expressed only if both chromosomes carry the recessive alleles</a:t>
            </a:r>
          </a:p>
          <a:p>
            <a:pPr>
              <a:lnSpc>
                <a:spcPct val="90000"/>
              </a:lnSpc>
            </a:pPr>
            <a:r>
              <a:rPr lang="en-US" sz="2800"/>
              <a:t>For example, a child may receive a gene for brown eyes from one parent and a gene for blue eyes from the other parent</a:t>
            </a:r>
          </a:p>
          <a:p>
            <a:pPr lvl="1">
              <a:lnSpc>
                <a:spcPct val="90000"/>
              </a:lnSpc>
            </a:pPr>
            <a:r>
              <a:rPr lang="en-US" sz="2400"/>
              <a:t>Gene for brown eyes is dominant</a:t>
            </a:r>
          </a:p>
          <a:p>
            <a:pPr lvl="1">
              <a:lnSpc>
                <a:spcPct val="90000"/>
              </a:lnSpc>
            </a:pPr>
            <a:r>
              <a:rPr lang="en-US" sz="2400"/>
              <a:t>Gene for blue eyes is recessive</a:t>
            </a:r>
          </a:p>
          <a:p>
            <a:pPr lvl="1">
              <a:lnSpc>
                <a:spcPct val="90000"/>
              </a:lnSpc>
            </a:pPr>
            <a:r>
              <a:rPr lang="en-US" sz="2400"/>
              <a:t>The dominant gene is more likely to be expressed and child is more likely to have brown eyes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152400"/>
            <a:ext cx="7772400" cy="1143000"/>
          </a:xfrm>
        </p:spPr>
        <p:txBody>
          <a:bodyPr/>
          <a:lstStyle/>
          <a:p>
            <a:pPr>
              <a:spcBef>
                <a:spcPts val="900"/>
              </a:spcBef>
              <a:spcAft>
                <a:spcPts val="600"/>
              </a:spcAft>
            </a:pPr>
            <a:r>
              <a:rPr lang="en-US">
                <a:solidFill>
                  <a:schemeClr val="tx1"/>
                </a:solidFill>
              </a:rPr>
              <a:t>Autosomal Inheritance</a:t>
            </a:r>
          </a:p>
        </p:txBody>
      </p:sp>
      <p:sp>
        <p:nvSpPr>
          <p:cNvPr id="14339" name="Rectangle 3"/>
          <p:cNvSpPr>
            <a:spLocks noGrp="1" noChangeArrowheads="1"/>
          </p:cNvSpPr>
          <p:nvPr>
            <p:ph type="body" idx="1"/>
          </p:nvPr>
        </p:nvSpPr>
        <p:spPr>
          <a:xfrm>
            <a:off x="419100" y="1524000"/>
            <a:ext cx="8305800" cy="4495800"/>
          </a:xfrm>
        </p:spPr>
        <p:txBody>
          <a:bodyPr/>
          <a:lstStyle/>
          <a:p>
            <a:r>
              <a:rPr lang="en-US" sz="2800"/>
              <a:t>For unknown reasons, on autosomal chromosomes, one allele may be more influential than the other in determining a specific trait</a:t>
            </a:r>
          </a:p>
          <a:p>
            <a:r>
              <a:rPr lang="en-US" sz="2800"/>
              <a:t>The more powerful or dominant gene is more likely to be expressed than the recessive gene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0"/>
            <a:ext cx="7772400" cy="1143000"/>
          </a:xfrm>
        </p:spPr>
        <p:txBody>
          <a:bodyPr/>
          <a:lstStyle/>
          <a:p>
            <a:pPr>
              <a:spcBef>
                <a:spcPts val="900"/>
              </a:spcBef>
              <a:spcAft>
                <a:spcPts val="600"/>
              </a:spcAft>
            </a:pPr>
            <a:r>
              <a:rPr lang="en-US">
                <a:solidFill>
                  <a:schemeClr val="tx1"/>
                </a:solidFill>
              </a:rPr>
              <a:t>Sex-Linked Inheritance</a:t>
            </a:r>
          </a:p>
        </p:txBody>
      </p:sp>
      <p:sp>
        <p:nvSpPr>
          <p:cNvPr id="15363" name="Rectangle 3"/>
          <p:cNvSpPr>
            <a:spLocks noGrp="1" noChangeArrowheads="1"/>
          </p:cNvSpPr>
          <p:nvPr>
            <p:ph type="body" idx="1"/>
          </p:nvPr>
        </p:nvSpPr>
        <p:spPr>
          <a:xfrm>
            <a:off x="304800" y="1219200"/>
            <a:ext cx="8534400" cy="4800600"/>
          </a:xfrm>
        </p:spPr>
        <p:txBody>
          <a:bodyPr/>
          <a:lstStyle/>
          <a:p>
            <a:r>
              <a:rPr lang="en-US" sz="2800"/>
              <a:t>X and Y chromosomes are not literally a pair, as X is much larger than the Y chromosome</a:t>
            </a:r>
          </a:p>
          <a:p>
            <a:r>
              <a:rPr lang="en-US" sz="2800"/>
              <a:t>One X chromosome is inactivated (Lyon Hypothesis)</a:t>
            </a:r>
          </a:p>
          <a:p>
            <a:pPr lvl="1"/>
            <a:r>
              <a:rPr lang="en-US" sz="2400"/>
              <a:t>In males: one copy of most genes is on the X chromosome</a:t>
            </a:r>
          </a:p>
          <a:p>
            <a:pPr lvl="1"/>
            <a:r>
              <a:rPr lang="en-US" sz="2400"/>
              <a:t>Inheritance of these genes is called X-linked</a:t>
            </a:r>
          </a:p>
          <a:p>
            <a:pPr lvl="1"/>
            <a:r>
              <a:rPr lang="en-US" sz="2400"/>
              <a:t>A man will transmit one copy of each X-linked gene to his daughters and none to his sons</a:t>
            </a:r>
          </a:p>
          <a:p>
            <a:pPr lvl="1"/>
            <a:r>
              <a:rPr lang="en-US" sz="2400"/>
              <a:t>A woman will transmit one copy to each daughter or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0"/>
            <a:ext cx="7772400" cy="990600"/>
          </a:xfrm>
        </p:spPr>
        <p:txBody>
          <a:bodyPr/>
          <a:lstStyle/>
          <a:p>
            <a:pPr>
              <a:spcBef>
                <a:spcPts val="900"/>
              </a:spcBef>
              <a:spcAft>
                <a:spcPts val="600"/>
              </a:spcAft>
            </a:pPr>
            <a:r>
              <a:rPr lang="en-US" sz="4000">
                <a:solidFill>
                  <a:schemeClr val="tx1"/>
                </a:solidFill>
              </a:rPr>
              <a:t>Multifactorial Inheritance</a:t>
            </a:r>
          </a:p>
        </p:txBody>
      </p:sp>
      <p:sp>
        <p:nvSpPr>
          <p:cNvPr id="16387" name="Rectangle 3"/>
          <p:cNvSpPr>
            <a:spLocks noGrp="1" noChangeArrowheads="1"/>
          </p:cNvSpPr>
          <p:nvPr>
            <p:ph type="body" idx="1"/>
          </p:nvPr>
        </p:nvSpPr>
        <p:spPr>
          <a:xfrm>
            <a:off x="381000" y="1295400"/>
            <a:ext cx="8382000" cy="4343400"/>
          </a:xfrm>
        </p:spPr>
        <p:txBody>
          <a:bodyPr/>
          <a:lstStyle/>
          <a:p>
            <a:r>
              <a:rPr lang="en-US" sz="2800"/>
              <a:t>Environmental factors can affect the expression of some genes</a:t>
            </a:r>
          </a:p>
          <a:p>
            <a:r>
              <a:rPr lang="en-US" sz="2800"/>
              <a:t>Example: child’s height will be within the range of height of both parents, but environmental factors such as nutritional patterns and health care also influence development</a:t>
            </a:r>
          </a:p>
          <a:p>
            <a:pPr lvl="1"/>
            <a:r>
              <a:rPr lang="en-US" sz="2400"/>
              <a:t>The better nourished, healthier children of two short parents may be taller than either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76200" y="152400"/>
            <a:ext cx="8991600" cy="990600"/>
          </a:xfrm>
        </p:spPr>
        <p:txBody>
          <a:bodyPr/>
          <a:lstStyle/>
          <a:p>
            <a:pPr>
              <a:spcBef>
                <a:spcPts val="900"/>
              </a:spcBef>
              <a:spcAft>
                <a:spcPts val="600"/>
              </a:spcAft>
            </a:pPr>
            <a:r>
              <a:rPr lang="en-US" sz="4000">
                <a:solidFill>
                  <a:schemeClr val="tx1"/>
                </a:solidFill>
              </a:rPr>
              <a:t>Genetically Determined Diseases</a:t>
            </a:r>
          </a:p>
        </p:txBody>
      </p:sp>
      <p:sp>
        <p:nvSpPr>
          <p:cNvPr id="17411" name="Rectangle 3"/>
          <p:cNvSpPr>
            <a:spLocks noGrp="1" noChangeArrowheads="1"/>
          </p:cNvSpPr>
          <p:nvPr>
            <p:ph type="body" idx="1"/>
          </p:nvPr>
        </p:nvSpPr>
        <p:spPr>
          <a:xfrm>
            <a:off x="381000" y="1371600"/>
            <a:ext cx="8382000" cy="4876800"/>
          </a:xfrm>
        </p:spPr>
        <p:txBody>
          <a:bodyPr/>
          <a:lstStyle/>
          <a:p>
            <a:pPr>
              <a:lnSpc>
                <a:spcPct val="90000"/>
              </a:lnSpc>
            </a:pPr>
            <a:r>
              <a:rPr lang="en-US" sz="2800"/>
              <a:t>Result from abnormalities of individual genes on the chromosomes</a:t>
            </a:r>
          </a:p>
          <a:p>
            <a:pPr>
              <a:lnSpc>
                <a:spcPct val="90000"/>
              </a:lnSpc>
            </a:pPr>
            <a:r>
              <a:rPr lang="en-US" sz="2800"/>
              <a:t>Chromosomes appear normal.</a:t>
            </a:r>
          </a:p>
          <a:p>
            <a:pPr>
              <a:lnSpc>
                <a:spcPct val="90000"/>
              </a:lnSpc>
            </a:pPr>
            <a:r>
              <a:rPr lang="en-US" sz="2800"/>
              <a:t>Some defects arise spontaneously.</a:t>
            </a:r>
          </a:p>
          <a:p>
            <a:pPr>
              <a:lnSpc>
                <a:spcPct val="90000"/>
              </a:lnSpc>
            </a:pPr>
            <a:r>
              <a:rPr lang="en-US" sz="2800"/>
              <a:t>Others may be caused by environmental teratogens (agents or influences that cause physical defects in the developing embryo)</a:t>
            </a:r>
          </a:p>
          <a:p>
            <a:pPr>
              <a:lnSpc>
                <a:spcPct val="90000"/>
              </a:lnSpc>
            </a:pPr>
            <a:r>
              <a:rPr lang="en-US" sz="2800" b="1"/>
              <a:t>Mutation</a:t>
            </a:r>
            <a:r>
              <a:rPr lang="en-US" sz="2800"/>
              <a:t>: permanent change in genetic material that may occur spontaneously or after exposure of a cell to radiation, certain chemicals, or viruses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14300" y="0"/>
            <a:ext cx="9372600" cy="1143000"/>
          </a:xfrm>
        </p:spPr>
        <p:txBody>
          <a:bodyPr/>
          <a:lstStyle/>
          <a:p>
            <a:pPr>
              <a:spcBef>
                <a:spcPts val="900"/>
              </a:spcBef>
              <a:spcAft>
                <a:spcPts val="600"/>
              </a:spcAft>
            </a:pPr>
            <a:r>
              <a:rPr lang="en-US" sz="4000">
                <a:solidFill>
                  <a:schemeClr val="tx1"/>
                </a:solidFill>
              </a:rPr>
              <a:t>Factors in Congenital Malformations</a:t>
            </a:r>
          </a:p>
        </p:txBody>
      </p:sp>
      <p:sp>
        <p:nvSpPr>
          <p:cNvPr id="18435" name="Rectangle 3"/>
          <p:cNvSpPr>
            <a:spLocks noGrp="1" noChangeArrowheads="1"/>
          </p:cNvSpPr>
          <p:nvPr>
            <p:ph type="body" idx="1"/>
          </p:nvPr>
        </p:nvSpPr>
        <p:spPr>
          <a:xfrm>
            <a:off x="342900" y="1600200"/>
            <a:ext cx="8458200" cy="4876800"/>
          </a:xfrm>
        </p:spPr>
        <p:txBody>
          <a:bodyPr/>
          <a:lstStyle/>
          <a:p>
            <a:r>
              <a:rPr lang="en-US" sz="2800"/>
              <a:t>Genetic or hereditary disorders or diseases caused by abnormalities in an individual’s genetic material (genome)</a:t>
            </a:r>
          </a:p>
          <a:p>
            <a:r>
              <a:rPr lang="en-US" sz="2800"/>
              <a:t>Congenital disease or malformation: any abnormality present at birth</a:t>
            </a:r>
          </a:p>
          <a:p>
            <a:r>
              <a:rPr lang="en-US" sz="2800"/>
              <a:t>Four factors in congenital malformations</a:t>
            </a:r>
          </a:p>
          <a:p>
            <a:pPr lvl="1"/>
            <a:r>
              <a:rPr lang="en-US" sz="2400"/>
              <a:t>1. Chromosomal abnormalities</a:t>
            </a:r>
          </a:p>
          <a:p>
            <a:pPr lvl="1"/>
            <a:r>
              <a:rPr lang="en-US" sz="2400"/>
              <a:t>2. Abnormalities of individual genes</a:t>
            </a:r>
          </a:p>
          <a:p>
            <a:pPr lvl="1"/>
            <a:r>
              <a:rPr lang="en-US" sz="2400"/>
              <a:t>3. Intrauterine injury to embryo or fetus</a:t>
            </a:r>
          </a:p>
          <a:p>
            <a:pPr lvl="1"/>
            <a:r>
              <a:rPr lang="en-US" sz="2400"/>
              <a:t>4. Environmental factors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6200" y="0"/>
            <a:ext cx="9296400" cy="1143000"/>
          </a:xfrm>
        </p:spPr>
        <p:txBody>
          <a:bodyPr/>
          <a:lstStyle/>
          <a:p>
            <a:pPr>
              <a:spcBef>
                <a:spcPts val="900"/>
              </a:spcBef>
              <a:spcAft>
                <a:spcPts val="600"/>
              </a:spcAft>
            </a:pPr>
            <a:r>
              <a:rPr lang="en-US" sz="4000">
                <a:solidFill>
                  <a:schemeClr val="tx1"/>
                </a:solidFill>
              </a:rPr>
              <a:t>Causes of Congenital Malformations</a:t>
            </a:r>
          </a:p>
        </p:txBody>
      </p:sp>
      <p:sp>
        <p:nvSpPr>
          <p:cNvPr id="19459" name="Rectangle 3"/>
          <p:cNvSpPr>
            <a:spLocks noGrp="1" noChangeArrowheads="1"/>
          </p:cNvSpPr>
          <p:nvPr>
            <p:ph type="body" idx="1"/>
          </p:nvPr>
        </p:nvSpPr>
        <p:spPr>
          <a:xfrm>
            <a:off x="533400" y="1371600"/>
            <a:ext cx="8077200" cy="4648200"/>
          </a:xfrm>
        </p:spPr>
        <p:txBody>
          <a:bodyPr/>
          <a:lstStyle/>
          <a:p>
            <a:r>
              <a:rPr lang="en-US" sz="2800"/>
              <a:t>2-3% of all newborn infants have congenital defects</a:t>
            </a:r>
          </a:p>
          <a:p>
            <a:r>
              <a:rPr lang="en-US" sz="2800"/>
              <a:t>Additional 2-3% defects: NOT recognized at birth; developmental defects demonstrated later as infants grow older</a:t>
            </a:r>
          </a:p>
          <a:p>
            <a:r>
              <a:rPr lang="en-US" sz="2800"/>
              <a:t>25% to 50% spontaneously aborted embryos, fetuses, and stillborn infants have major malformations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152400"/>
            <a:ext cx="7772400" cy="914400"/>
          </a:xfrm>
        </p:spPr>
        <p:txBody>
          <a:bodyPr/>
          <a:lstStyle/>
          <a:p>
            <a:pPr>
              <a:spcBef>
                <a:spcPts val="900"/>
              </a:spcBef>
              <a:spcAft>
                <a:spcPts val="600"/>
              </a:spcAft>
            </a:pPr>
            <a:r>
              <a:rPr lang="en-US" sz="4000">
                <a:solidFill>
                  <a:schemeClr val="tx1"/>
                </a:solidFill>
              </a:rPr>
              <a:t>Chromosomal Abnormalities</a:t>
            </a:r>
          </a:p>
        </p:txBody>
      </p:sp>
      <p:sp>
        <p:nvSpPr>
          <p:cNvPr id="20483" name="Rectangle 3"/>
          <p:cNvSpPr>
            <a:spLocks noGrp="1" noChangeArrowheads="1"/>
          </p:cNvSpPr>
          <p:nvPr>
            <p:ph type="body" idx="1"/>
          </p:nvPr>
        </p:nvSpPr>
        <p:spPr>
          <a:xfrm>
            <a:off x="457200" y="1371600"/>
            <a:ext cx="8229600" cy="4876800"/>
          </a:xfrm>
        </p:spPr>
        <p:txBody>
          <a:bodyPr/>
          <a:lstStyle/>
          <a:p>
            <a:r>
              <a:rPr lang="en-US" sz="2800"/>
              <a:t>Nondisjunction: failure of homologous chromosomes in germ cells to separate in first or second meiotic division</a:t>
            </a:r>
          </a:p>
          <a:p>
            <a:pPr lvl="1"/>
            <a:r>
              <a:rPr lang="en-US" sz="2400"/>
              <a:t>May involve either sex chromosomes or autosomes</a:t>
            </a:r>
          </a:p>
          <a:p>
            <a:pPr lvl="1"/>
            <a:r>
              <a:rPr lang="en-US" sz="2400"/>
              <a:t>Causes abnormalities in distribution of chromosomes between germ cells</a:t>
            </a:r>
          </a:p>
          <a:p>
            <a:pPr lvl="1"/>
            <a:r>
              <a:rPr lang="en-US" sz="2400"/>
              <a:t>One of two germ cells has an extra chromosome while the other lacks a chromosome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685800" y="304800"/>
            <a:ext cx="7772400" cy="1143000"/>
          </a:xfrm>
        </p:spPr>
        <p:txBody>
          <a:bodyPr/>
          <a:lstStyle/>
          <a:p>
            <a:r>
              <a:rPr lang="en-US" sz="4000">
                <a:solidFill>
                  <a:schemeClr val="tx1"/>
                </a:solidFill>
              </a:rPr>
              <a:t>Chromosomal Abnormalities</a:t>
            </a:r>
          </a:p>
        </p:txBody>
      </p:sp>
      <p:sp>
        <p:nvSpPr>
          <p:cNvPr id="71683" name="Rectangle 3"/>
          <p:cNvSpPr>
            <a:spLocks noGrp="1" noChangeArrowheads="1"/>
          </p:cNvSpPr>
          <p:nvPr>
            <p:ph type="body" idx="1"/>
          </p:nvPr>
        </p:nvSpPr>
        <p:spPr/>
        <p:txBody>
          <a:bodyPr/>
          <a:lstStyle/>
          <a:p>
            <a:r>
              <a:rPr lang="en-US" sz="2800"/>
              <a:t>Monosomy: absence of a chromosome in a cell</a:t>
            </a:r>
          </a:p>
          <a:p>
            <a:r>
              <a:rPr lang="en-US" sz="2800"/>
              <a:t>Trisomy: presence of an extra chromosome in a cell</a:t>
            </a:r>
          </a:p>
          <a:p>
            <a:r>
              <a:rPr lang="en-US" sz="2800"/>
              <a:t>Deletions: chromosome breaks during meiosis and broken piece is lost</a:t>
            </a:r>
          </a:p>
          <a:p>
            <a:r>
              <a:rPr lang="en-US" sz="2800"/>
              <a:t>Translocations: misplaced chromosome or part of it attaches to another chromosome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52400" y="152400"/>
            <a:ext cx="8839200" cy="914400"/>
          </a:xfrm>
        </p:spPr>
        <p:txBody>
          <a:bodyPr/>
          <a:lstStyle/>
          <a:p>
            <a:pPr>
              <a:spcBef>
                <a:spcPts val="900"/>
              </a:spcBef>
              <a:spcAft>
                <a:spcPts val="600"/>
              </a:spcAft>
            </a:pPr>
            <a:r>
              <a:rPr lang="en-US" sz="4000">
                <a:solidFill>
                  <a:schemeClr val="tx1"/>
                </a:solidFill>
              </a:rPr>
              <a:t>Sex Chromosome Abnormalities </a:t>
            </a:r>
            <a:br>
              <a:rPr lang="en-US" sz="4000">
                <a:solidFill>
                  <a:schemeClr val="tx1"/>
                </a:solidFill>
              </a:rPr>
            </a:br>
            <a:r>
              <a:rPr lang="en-US" sz="4000">
                <a:solidFill>
                  <a:schemeClr val="tx1"/>
                </a:solidFill>
              </a:rPr>
              <a:t>(1 of 3)</a:t>
            </a:r>
            <a:endParaRPr lang="en-US">
              <a:solidFill>
                <a:schemeClr val="tx1"/>
              </a:solidFill>
            </a:endParaRPr>
          </a:p>
        </p:txBody>
      </p:sp>
      <p:sp>
        <p:nvSpPr>
          <p:cNvPr id="21507" name="Rectangle 3"/>
          <p:cNvSpPr>
            <a:spLocks noGrp="1" noChangeArrowheads="1"/>
          </p:cNvSpPr>
          <p:nvPr>
            <p:ph type="body" idx="1"/>
          </p:nvPr>
        </p:nvSpPr>
        <p:spPr>
          <a:xfrm>
            <a:off x="266700" y="1447800"/>
            <a:ext cx="8610600" cy="5257800"/>
          </a:xfrm>
        </p:spPr>
        <p:txBody>
          <a:bodyPr/>
          <a:lstStyle/>
          <a:p>
            <a:pPr>
              <a:lnSpc>
                <a:spcPct val="90000"/>
              </a:lnSpc>
            </a:pPr>
            <a:r>
              <a:rPr lang="en-US" sz="2800"/>
              <a:t>Variations in normal number of sex chromosomes are often associated with some reduction of intelligence</a:t>
            </a:r>
          </a:p>
          <a:p>
            <a:pPr lvl="1">
              <a:lnSpc>
                <a:spcPct val="90000"/>
              </a:lnSpc>
            </a:pPr>
            <a:r>
              <a:rPr lang="en-US" sz="2400"/>
              <a:t>Y chromosome: directs masculine sexual differentiation, associated with male body configuration regardless of number of X chromosomes present</a:t>
            </a:r>
          </a:p>
          <a:p>
            <a:pPr lvl="1">
              <a:lnSpc>
                <a:spcPct val="90000"/>
              </a:lnSpc>
            </a:pPr>
            <a:r>
              <a:rPr lang="en-US" sz="2400"/>
              <a:t>Extra Y: no significant effect as it mainly carries genes concerned with male sexual differentiation</a:t>
            </a:r>
          </a:p>
          <a:p>
            <a:pPr lvl="1">
              <a:lnSpc>
                <a:spcPct val="90000"/>
              </a:lnSpc>
            </a:pPr>
            <a:r>
              <a:rPr lang="en-US" sz="2400"/>
              <a:t>Absent Y: body configuration is female</a:t>
            </a:r>
          </a:p>
          <a:p>
            <a:pPr lvl="1">
              <a:lnSpc>
                <a:spcPct val="90000"/>
              </a:lnSpc>
            </a:pPr>
            <a:r>
              <a:rPr lang="en-US" sz="2400"/>
              <a:t>Extra X in female: has little effect (one X chromosome is inactivated)</a:t>
            </a:r>
          </a:p>
          <a:p>
            <a:pPr lvl="1">
              <a:lnSpc>
                <a:spcPct val="90000"/>
              </a:lnSpc>
            </a:pPr>
            <a:r>
              <a:rPr lang="en-US" sz="2400"/>
              <a:t>Extra X in male: has adverse effects  on male development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19100" y="228600"/>
            <a:ext cx="9982200" cy="914400"/>
          </a:xfrm>
        </p:spPr>
        <p:txBody>
          <a:bodyPr/>
          <a:lstStyle/>
          <a:p>
            <a:pPr>
              <a:spcBef>
                <a:spcPts val="900"/>
              </a:spcBef>
              <a:spcAft>
                <a:spcPts val="600"/>
              </a:spcAft>
            </a:pPr>
            <a:r>
              <a:rPr lang="en-US" sz="4000">
                <a:solidFill>
                  <a:schemeClr val="tx1"/>
                </a:solidFill>
              </a:rPr>
              <a:t>Sex Chromosome Abnormalities </a:t>
            </a:r>
            <a:br>
              <a:rPr lang="en-US" sz="4000">
                <a:solidFill>
                  <a:schemeClr val="tx1"/>
                </a:solidFill>
              </a:rPr>
            </a:br>
            <a:r>
              <a:rPr lang="en-US" sz="4000">
                <a:solidFill>
                  <a:schemeClr val="tx1"/>
                </a:solidFill>
              </a:rPr>
              <a:t>(2 of 3)</a:t>
            </a:r>
            <a:endParaRPr lang="en-US">
              <a:solidFill>
                <a:schemeClr val="tx1"/>
              </a:solidFill>
            </a:endParaRPr>
          </a:p>
        </p:txBody>
      </p:sp>
      <p:sp>
        <p:nvSpPr>
          <p:cNvPr id="22531" name="Rectangle 3"/>
          <p:cNvSpPr>
            <a:spLocks noGrp="1" noChangeArrowheads="1"/>
          </p:cNvSpPr>
          <p:nvPr>
            <p:ph type="body" idx="1"/>
          </p:nvPr>
        </p:nvSpPr>
        <p:spPr>
          <a:xfrm>
            <a:off x="381000" y="1600200"/>
            <a:ext cx="8382000" cy="4648200"/>
          </a:xfrm>
        </p:spPr>
        <p:txBody>
          <a:bodyPr/>
          <a:lstStyle/>
          <a:p>
            <a:r>
              <a:rPr lang="en-US"/>
              <a:t>Two most common ones in the female</a:t>
            </a:r>
          </a:p>
          <a:p>
            <a:pPr lvl="1"/>
            <a:r>
              <a:rPr lang="en-US"/>
              <a:t>1. Turner’s Syndrome: absence of one X chromosome</a:t>
            </a:r>
          </a:p>
          <a:p>
            <a:pPr lvl="1"/>
            <a:r>
              <a:rPr lang="en-US"/>
              <a:t>2. Triple X Syndrome: extra X chromosome</a:t>
            </a:r>
          </a:p>
          <a:p>
            <a:r>
              <a:rPr lang="en-US"/>
              <a:t>Two most common ones in the male</a:t>
            </a:r>
          </a:p>
          <a:p>
            <a:pPr lvl="1"/>
            <a:r>
              <a:rPr lang="en-US"/>
              <a:t>1. Klinefelter’s Syndrome: extra X chromosome</a:t>
            </a:r>
          </a:p>
          <a:p>
            <a:pPr lvl="1"/>
            <a:r>
              <a:rPr lang="en-US"/>
              <a:t>2. XYY Syndrome: extra Y chromosome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28600" y="304800"/>
            <a:ext cx="8686800" cy="914400"/>
          </a:xfrm>
        </p:spPr>
        <p:txBody>
          <a:bodyPr/>
          <a:lstStyle/>
          <a:p>
            <a:r>
              <a:rPr lang="en-US" sz="4000">
                <a:solidFill>
                  <a:schemeClr val="tx1"/>
                </a:solidFill>
              </a:rPr>
              <a:t>Sex Chromosome Abnormalities </a:t>
            </a:r>
            <a:br>
              <a:rPr lang="en-US" sz="4000">
                <a:solidFill>
                  <a:schemeClr val="tx1"/>
                </a:solidFill>
              </a:rPr>
            </a:br>
            <a:r>
              <a:rPr lang="en-US" sz="4000">
                <a:solidFill>
                  <a:schemeClr val="tx1"/>
                </a:solidFill>
              </a:rPr>
              <a:t>(3 of 3)</a:t>
            </a:r>
          </a:p>
        </p:txBody>
      </p:sp>
      <p:sp>
        <p:nvSpPr>
          <p:cNvPr id="23555" name="Rectangle 3"/>
          <p:cNvSpPr>
            <a:spLocks noGrp="1" noChangeArrowheads="1"/>
          </p:cNvSpPr>
          <p:nvPr>
            <p:ph type="body" idx="1"/>
          </p:nvPr>
        </p:nvSpPr>
        <p:spPr>
          <a:xfrm>
            <a:off x="419100" y="1676400"/>
            <a:ext cx="8305800" cy="4267200"/>
          </a:xfrm>
        </p:spPr>
        <p:txBody>
          <a:bodyPr/>
          <a:lstStyle/>
          <a:p>
            <a:r>
              <a:rPr lang="en-US" sz="2800"/>
              <a:t>Fragile X Syndrome (x-linked mental deficiency)</a:t>
            </a:r>
          </a:p>
          <a:p>
            <a:r>
              <a:rPr lang="en-US" sz="2800"/>
              <a:t>Not related to either excess or deficiency of sex chromosomes</a:t>
            </a:r>
          </a:p>
          <a:p>
            <a:r>
              <a:rPr lang="en-US" sz="2800"/>
              <a:t>Associated with a characteristic abnormality of the X chromosome</a:t>
            </a:r>
          </a:p>
          <a:p>
            <a:r>
              <a:rPr lang="en-US" sz="2800"/>
              <a:t>Second to Down syndrome as a major cause of mental deficiency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3" name="Picture 6" descr="C:\Documents and Settings\PatriceA\Desktop\42317_Crowley_PPT_Images\ 41442_CH09_TBL01.jpg"/>
          <p:cNvPicPr>
            <a:picLocks noChangeAspect="1" noChangeArrowheads="1"/>
          </p:cNvPicPr>
          <p:nvPr/>
        </p:nvPicPr>
        <p:blipFill>
          <a:blip r:embed="rId2" cstate="print"/>
          <a:srcRect/>
          <a:stretch>
            <a:fillRect/>
          </a:stretch>
        </p:blipFill>
        <p:spPr bwMode="auto">
          <a:xfrm>
            <a:off x="533400" y="914400"/>
            <a:ext cx="8267700" cy="52578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28600" y="152400"/>
            <a:ext cx="8686800" cy="1143000"/>
          </a:xfrm>
        </p:spPr>
        <p:txBody>
          <a:bodyPr/>
          <a:lstStyle/>
          <a:p>
            <a:pPr>
              <a:spcBef>
                <a:spcPts val="900"/>
              </a:spcBef>
              <a:spcAft>
                <a:spcPts val="600"/>
              </a:spcAft>
            </a:pPr>
            <a:r>
              <a:rPr lang="en-US">
                <a:solidFill>
                  <a:schemeClr val="tx1"/>
                </a:solidFill>
              </a:rPr>
              <a:t>Autosomal Abnormalities (1 of 3)</a:t>
            </a:r>
          </a:p>
        </p:txBody>
      </p:sp>
      <p:sp>
        <p:nvSpPr>
          <p:cNvPr id="28675" name="Rectangle 3"/>
          <p:cNvSpPr>
            <a:spLocks noGrp="1" noChangeArrowheads="1"/>
          </p:cNvSpPr>
          <p:nvPr>
            <p:ph type="body" idx="1"/>
          </p:nvPr>
        </p:nvSpPr>
        <p:spPr>
          <a:xfrm>
            <a:off x="457200" y="1447800"/>
            <a:ext cx="8001000" cy="5105400"/>
          </a:xfrm>
        </p:spPr>
        <p:txBody>
          <a:bodyPr/>
          <a:lstStyle/>
          <a:p>
            <a:r>
              <a:rPr lang="en-US" sz="2800"/>
              <a:t>Absence of an autosome results in the loss of several genes that development is generally not possible and the embryo is aborted.</a:t>
            </a:r>
          </a:p>
          <a:p>
            <a:r>
              <a:rPr lang="en-US" sz="2800"/>
              <a:t>Deletion of a small part of an autosome may be compatible with development but usually results in multiple severe congenital abnormalities.</a:t>
            </a:r>
          </a:p>
          <a:p>
            <a:r>
              <a:rPr lang="en-US" sz="2800" b="1"/>
              <a:t>Down syndrome: most common chromosomal abnormality</a:t>
            </a:r>
            <a:r>
              <a:rPr lang="en-US" sz="2800"/>
              <a:t>, an autosomal trisomy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90500" y="152400"/>
            <a:ext cx="8763000" cy="1143000"/>
          </a:xfrm>
        </p:spPr>
        <p:txBody>
          <a:bodyPr/>
          <a:lstStyle/>
          <a:p>
            <a:pPr>
              <a:spcBef>
                <a:spcPts val="900"/>
              </a:spcBef>
              <a:spcAft>
                <a:spcPts val="600"/>
              </a:spcAft>
            </a:pPr>
            <a:r>
              <a:rPr lang="en-US">
                <a:solidFill>
                  <a:schemeClr val="tx1"/>
                </a:solidFill>
              </a:rPr>
              <a:t>Autosomal Abnormalities (2 of 3)</a:t>
            </a:r>
          </a:p>
        </p:txBody>
      </p:sp>
      <p:sp>
        <p:nvSpPr>
          <p:cNvPr id="29699" name="Rectangle 3"/>
          <p:cNvSpPr>
            <a:spLocks noGrp="1" noChangeArrowheads="1"/>
          </p:cNvSpPr>
          <p:nvPr>
            <p:ph type="body" idx="1"/>
          </p:nvPr>
        </p:nvSpPr>
        <p:spPr>
          <a:xfrm>
            <a:off x="342900" y="1371600"/>
            <a:ext cx="8458200" cy="5105400"/>
          </a:xfrm>
        </p:spPr>
        <p:txBody>
          <a:bodyPr/>
          <a:lstStyle/>
          <a:p>
            <a:pPr>
              <a:lnSpc>
                <a:spcPct val="90000"/>
              </a:lnSpc>
            </a:pPr>
            <a:r>
              <a:rPr lang="en-US" sz="2800"/>
              <a:t>With trisomy of small chromosome 21</a:t>
            </a:r>
          </a:p>
          <a:p>
            <a:pPr>
              <a:lnSpc>
                <a:spcPct val="90000"/>
              </a:lnSpc>
            </a:pPr>
            <a:r>
              <a:rPr lang="en-US" sz="2800"/>
              <a:t>Many fetuses are aborted early in pregnancy (70%)</a:t>
            </a:r>
          </a:p>
          <a:p>
            <a:pPr>
              <a:lnSpc>
                <a:spcPct val="90000"/>
              </a:lnSpc>
            </a:pPr>
            <a:r>
              <a:rPr lang="en-US" sz="2800"/>
              <a:t>Those who live have Down syndrome</a:t>
            </a:r>
          </a:p>
          <a:p>
            <a:pPr lvl="1">
              <a:lnSpc>
                <a:spcPct val="90000"/>
              </a:lnSpc>
            </a:pPr>
            <a:r>
              <a:rPr lang="en-US" sz="2400"/>
              <a:t>Nondisjunction during oogenesis occurs in 95% of cases</a:t>
            </a:r>
          </a:p>
          <a:p>
            <a:pPr>
              <a:lnSpc>
                <a:spcPct val="90000"/>
              </a:lnSpc>
            </a:pPr>
            <a:r>
              <a:rPr lang="en-US" sz="2800"/>
              <a:t>Increased frequency with advancing maternal age: 1 in 50 if mother is &gt; 40 years old</a:t>
            </a:r>
          </a:p>
          <a:p>
            <a:pPr>
              <a:lnSpc>
                <a:spcPct val="90000"/>
              </a:lnSpc>
            </a:pPr>
            <a:r>
              <a:rPr lang="en-US" sz="2800"/>
              <a:t>Extra chromosome 21 acquired as part of the translocation chromosome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533400" y="228600"/>
            <a:ext cx="8382000" cy="914400"/>
          </a:xfrm>
        </p:spPr>
        <p:txBody>
          <a:bodyPr/>
          <a:lstStyle/>
          <a:p>
            <a:pPr>
              <a:spcBef>
                <a:spcPts val="900"/>
              </a:spcBef>
              <a:spcAft>
                <a:spcPts val="600"/>
              </a:spcAft>
            </a:pPr>
            <a:r>
              <a:rPr lang="en-US">
                <a:solidFill>
                  <a:schemeClr val="tx1"/>
                </a:solidFill>
              </a:rPr>
              <a:t>Autosomal Abnormalities (3 of 3)</a:t>
            </a:r>
          </a:p>
        </p:txBody>
      </p:sp>
      <p:sp>
        <p:nvSpPr>
          <p:cNvPr id="30723" name="Rectangle 3"/>
          <p:cNvSpPr>
            <a:spLocks noGrp="1" noChangeArrowheads="1"/>
          </p:cNvSpPr>
          <p:nvPr>
            <p:ph type="body" idx="1"/>
          </p:nvPr>
        </p:nvSpPr>
        <p:spPr>
          <a:xfrm>
            <a:off x="266700" y="1676400"/>
            <a:ext cx="8610600" cy="4648200"/>
          </a:xfrm>
        </p:spPr>
        <p:txBody>
          <a:bodyPr/>
          <a:lstStyle/>
          <a:p>
            <a:pPr>
              <a:lnSpc>
                <a:spcPct val="90000"/>
              </a:lnSpc>
            </a:pPr>
            <a:r>
              <a:rPr lang="en-US" sz="2800"/>
              <a:t>Nondisjunction occurring in zygote</a:t>
            </a:r>
          </a:p>
          <a:p>
            <a:pPr lvl="1">
              <a:lnSpc>
                <a:spcPct val="90000"/>
              </a:lnSpc>
            </a:pPr>
            <a:r>
              <a:rPr lang="en-US" sz="2400"/>
              <a:t>Most common chromosomal abnormality: 1:600 births</a:t>
            </a:r>
          </a:p>
          <a:p>
            <a:pPr lvl="1">
              <a:lnSpc>
                <a:spcPct val="90000"/>
              </a:lnSpc>
            </a:pPr>
            <a:r>
              <a:rPr lang="en-US" sz="2400"/>
              <a:t>Manifestations: mental deficiency, cardiac malformation, major defects in other organ systems</a:t>
            </a:r>
          </a:p>
          <a:p>
            <a:pPr>
              <a:lnSpc>
                <a:spcPct val="90000"/>
              </a:lnSpc>
            </a:pPr>
            <a:r>
              <a:rPr lang="en-US" sz="2800"/>
              <a:t>Trisomy of chromosome 13: Cleft lip and palate; abnormal development of skull, brain, and eyes; congenital heart defect; polydactyly</a:t>
            </a:r>
          </a:p>
          <a:p>
            <a:pPr>
              <a:lnSpc>
                <a:spcPct val="90000"/>
              </a:lnSpc>
            </a:pPr>
            <a:r>
              <a:rPr lang="en-US" sz="2800"/>
              <a:t>Trisomy of chromosome 18:</a:t>
            </a:r>
          </a:p>
          <a:p>
            <a:pPr>
              <a:lnSpc>
                <a:spcPct val="90000"/>
              </a:lnSpc>
            </a:pPr>
            <a:r>
              <a:rPr lang="en-US" sz="2800"/>
              <a:t>Both 13 and 18 trisomies are usually fatal in the neonatal period or in early infancy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5" descr="C:\Documents and Settings\PatriceA\Desktop\42317_Crowley_PPT_Images\41442_CH09_Fig_09_05.jpg"/>
          <p:cNvPicPr>
            <a:picLocks noChangeAspect="1" noChangeArrowheads="1"/>
          </p:cNvPicPr>
          <p:nvPr/>
        </p:nvPicPr>
        <p:blipFill>
          <a:blip r:embed="rId2" cstate="print"/>
          <a:srcRect/>
          <a:stretch>
            <a:fillRect/>
          </a:stretch>
        </p:blipFill>
        <p:spPr bwMode="auto">
          <a:xfrm>
            <a:off x="2551113" y="990600"/>
            <a:ext cx="4040187" cy="5259388"/>
          </a:xfrm>
          <a:prstGeom prst="rect">
            <a:avLst/>
          </a:prstGeom>
          <a:noFill/>
          <a:ln w="9525">
            <a:noFill/>
            <a:miter lim="800000"/>
            <a:headEnd/>
            <a:tailEnd/>
          </a:ln>
        </p:spPr>
      </p:pic>
      <p:sp>
        <p:nvSpPr>
          <p:cNvPr id="31749" name="Rectangle 5"/>
          <p:cNvSpPr>
            <a:spLocks noChangeArrowheads="1"/>
          </p:cNvSpPr>
          <p:nvPr/>
        </p:nvSpPr>
        <p:spPr bwMode="auto">
          <a:xfrm>
            <a:off x="2743200" y="152400"/>
            <a:ext cx="3563938" cy="641350"/>
          </a:xfrm>
          <a:prstGeom prst="rect">
            <a:avLst/>
          </a:prstGeom>
          <a:noFill/>
          <a:ln w="9525">
            <a:noFill/>
            <a:miter lim="800000"/>
            <a:headEnd/>
            <a:tailEnd/>
          </a:ln>
        </p:spPr>
        <p:txBody>
          <a:bodyPr wrap="none">
            <a:spAutoFit/>
          </a:bodyPr>
          <a:lstStyle/>
          <a:p>
            <a:r>
              <a:rPr lang="en-US" sz="3600">
                <a:solidFill>
                  <a:schemeClr val="tx2"/>
                </a:solidFill>
              </a:rPr>
              <a:t>Down Syndrome</a:t>
            </a:r>
          </a:p>
        </p:txBody>
      </p:sp>
      <p:sp>
        <p:nvSpPr>
          <p:cNvPr id="31750" name="Rectangle 6"/>
          <p:cNvSpPr>
            <a:spLocks noChangeArrowheads="1"/>
          </p:cNvSpPr>
          <p:nvPr/>
        </p:nvSpPr>
        <p:spPr bwMode="auto">
          <a:xfrm>
            <a:off x="2297113" y="6248400"/>
            <a:ext cx="4529137" cy="244475"/>
          </a:xfrm>
          <a:prstGeom prst="rect">
            <a:avLst/>
          </a:prstGeom>
          <a:noFill/>
          <a:ln w="9525">
            <a:noFill/>
            <a:miter lim="800000"/>
            <a:headEnd/>
            <a:tailEnd/>
          </a:ln>
        </p:spPr>
        <p:txBody>
          <a:bodyPr wrap="none">
            <a:spAutoFit/>
          </a:bodyPr>
          <a:lstStyle/>
          <a:p>
            <a:r>
              <a:rPr lang="en-US" sz="1000"/>
              <a:t>© Courtesy of Leonard Crowley, M.D./University of Minnesota Medical School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2" descr="D:\Human_Disease_7th_ed\ImageBank\images\slides\C09F01.jpg"/>
          <p:cNvPicPr>
            <a:picLocks noChangeAspect="1" noChangeArrowheads="1"/>
          </p:cNvPicPr>
          <p:nvPr/>
        </p:nvPicPr>
        <p:blipFill>
          <a:blip r:embed="rId2" cstate="print"/>
          <a:srcRect l="18939" t="3540" r="2272" b="3246"/>
          <a:stretch>
            <a:fillRect/>
          </a:stretch>
        </p:blipFill>
        <p:spPr bwMode="auto">
          <a:xfrm>
            <a:off x="1704975" y="1905000"/>
            <a:ext cx="5734050" cy="4356100"/>
          </a:xfrm>
          <a:prstGeom prst="rect">
            <a:avLst/>
          </a:prstGeom>
          <a:noFill/>
          <a:ln w="9525">
            <a:noFill/>
            <a:miter lim="800000"/>
            <a:headEnd/>
            <a:tailEnd/>
          </a:ln>
        </p:spPr>
      </p:pic>
      <p:sp>
        <p:nvSpPr>
          <p:cNvPr id="33797" name="Text Box 5"/>
          <p:cNvSpPr txBox="1">
            <a:spLocks noChangeArrowheads="1"/>
          </p:cNvSpPr>
          <p:nvPr/>
        </p:nvSpPr>
        <p:spPr bwMode="auto">
          <a:xfrm>
            <a:off x="152400" y="152400"/>
            <a:ext cx="8991600" cy="1373188"/>
          </a:xfrm>
          <a:prstGeom prst="rect">
            <a:avLst/>
          </a:prstGeom>
          <a:noFill/>
          <a:ln w="9525">
            <a:noFill/>
            <a:miter lim="800000"/>
            <a:headEnd/>
            <a:tailEnd/>
          </a:ln>
          <a:effectLst/>
        </p:spPr>
        <p:txBody>
          <a:bodyPr>
            <a:spAutoFit/>
          </a:bodyPr>
          <a:lstStyle/>
          <a:p>
            <a:pPr algn="ctr">
              <a:spcBef>
                <a:spcPct val="50000"/>
              </a:spcBef>
            </a:pPr>
            <a:r>
              <a:rPr lang="en-US" sz="2800"/>
              <a:t>Effects of nondisjunction in meiosis, leading to formation of gametes with an extra or missing chromosome.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152400"/>
            <a:ext cx="7772400" cy="1143000"/>
          </a:xfrm>
        </p:spPr>
        <p:txBody>
          <a:bodyPr/>
          <a:lstStyle/>
          <a:p>
            <a:pPr>
              <a:spcBef>
                <a:spcPts val="900"/>
              </a:spcBef>
              <a:spcAft>
                <a:spcPts val="600"/>
              </a:spcAft>
            </a:pPr>
            <a:r>
              <a:rPr lang="en-US" sz="4000">
                <a:solidFill>
                  <a:schemeClr val="tx1"/>
                </a:solidFill>
              </a:rPr>
              <a:t>Translocation Down syndrome </a:t>
            </a:r>
            <a:br>
              <a:rPr lang="en-US" sz="4000">
                <a:solidFill>
                  <a:schemeClr val="tx1"/>
                </a:solidFill>
              </a:rPr>
            </a:br>
            <a:r>
              <a:rPr lang="en-US" sz="4000">
                <a:solidFill>
                  <a:schemeClr val="tx1"/>
                </a:solidFill>
              </a:rPr>
              <a:t>(1 of 3)</a:t>
            </a:r>
          </a:p>
        </p:txBody>
      </p:sp>
      <p:sp>
        <p:nvSpPr>
          <p:cNvPr id="35843" name="Rectangle 3"/>
          <p:cNvSpPr>
            <a:spLocks noGrp="1" noChangeArrowheads="1"/>
          </p:cNvSpPr>
          <p:nvPr>
            <p:ph type="body" idx="1"/>
          </p:nvPr>
        </p:nvSpPr>
        <p:spPr>
          <a:xfrm>
            <a:off x="304800" y="1600200"/>
            <a:ext cx="8534400" cy="5105400"/>
          </a:xfrm>
        </p:spPr>
        <p:txBody>
          <a:bodyPr/>
          <a:lstStyle/>
          <a:p>
            <a:pPr>
              <a:lnSpc>
                <a:spcPct val="90000"/>
              </a:lnSpc>
            </a:pPr>
            <a:r>
              <a:rPr lang="en-US" sz="2800"/>
              <a:t>Occurs in small number of persons with Down syndrome</a:t>
            </a:r>
          </a:p>
          <a:p>
            <a:pPr>
              <a:lnSpc>
                <a:spcPct val="90000"/>
              </a:lnSpc>
            </a:pPr>
            <a:r>
              <a:rPr lang="en-US" sz="2800"/>
              <a:t>Extra chromosome: chromosome 21 fused with chromosome 14 or another chromosome</a:t>
            </a:r>
          </a:p>
          <a:p>
            <a:pPr>
              <a:lnSpc>
                <a:spcPct val="90000"/>
              </a:lnSpc>
            </a:pPr>
            <a:r>
              <a:rPr lang="en-US" sz="2800"/>
              <a:t>Total number of chromosomes not increased but genetic material is equivalent to 47 chromosomes</a:t>
            </a:r>
          </a:p>
          <a:p>
            <a:pPr>
              <a:lnSpc>
                <a:spcPct val="90000"/>
              </a:lnSpc>
            </a:pPr>
            <a:r>
              <a:rPr lang="en-US" sz="2800"/>
              <a:t>Causes</a:t>
            </a:r>
          </a:p>
          <a:p>
            <a:pPr lvl="1">
              <a:lnSpc>
                <a:spcPct val="90000"/>
              </a:lnSpc>
            </a:pPr>
            <a:r>
              <a:rPr lang="en-US" sz="2400"/>
              <a:t>Normal chromosomes in cells of both parents</a:t>
            </a:r>
          </a:p>
          <a:p>
            <a:pPr lvl="2">
              <a:lnSpc>
                <a:spcPct val="90000"/>
              </a:lnSpc>
            </a:pPr>
            <a:r>
              <a:rPr lang="en-US" sz="2000"/>
              <a:t>Translocation occurred accidentally during gametogenesis in the germ cells of one of the parents</a:t>
            </a:r>
          </a:p>
          <a:p>
            <a:pPr lvl="1">
              <a:lnSpc>
                <a:spcPct val="90000"/>
              </a:lnSpc>
            </a:pPr>
            <a:r>
              <a:rPr lang="en-US" sz="2400"/>
              <a:t>14/21 carrier in one of the parents</a:t>
            </a:r>
          </a:p>
          <a:p>
            <a:pPr lvl="2">
              <a:lnSpc>
                <a:spcPct val="90000"/>
              </a:lnSpc>
            </a:pPr>
            <a:r>
              <a:rPr lang="en-US" sz="2000"/>
              <a:t>Carrier parent has only 45 chromosomes because one is the fusion of chromosome 21 with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228600"/>
            <a:ext cx="7772400" cy="1295400"/>
          </a:xfrm>
        </p:spPr>
        <p:txBody>
          <a:bodyPr/>
          <a:lstStyle/>
          <a:p>
            <a:pPr>
              <a:spcBef>
                <a:spcPts val="900"/>
              </a:spcBef>
              <a:spcAft>
                <a:spcPts val="600"/>
              </a:spcAft>
            </a:pPr>
            <a:r>
              <a:rPr lang="en-US" sz="4000">
                <a:solidFill>
                  <a:schemeClr val="tx1"/>
                </a:solidFill>
              </a:rPr>
              <a:t>Translocation Down syndrome </a:t>
            </a:r>
            <a:br>
              <a:rPr lang="en-US" sz="4000">
                <a:solidFill>
                  <a:schemeClr val="tx1"/>
                </a:solidFill>
              </a:rPr>
            </a:br>
            <a:r>
              <a:rPr lang="en-US" sz="4000">
                <a:solidFill>
                  <a:schemeClr val="tx1"/>
                </a:solidFill>
              </a:rPr>
              <a:t>(2 of 3)</a:t>
            </a:r>
          </a:p>
        </p:txBody>
      </p:sp>
      <p:sp>
        <p:nvSpPr>
          <p:cNvPr id="36867" name="Rectangle 3"/>
          <p:cNvSpPr>
            <a:spLocks noGrp="1" noChangeArrowheads="1"/>
          </p:cNvSpPr>
          <p:nvPr>
            <p:ph type="body" idx="1"/>
          </p:nvPr>
        </p:nvSpPr>
        <p:spPr>
          <a:xfrm>
            <a:off x="190500" y="1981200"/>
            <a:ext cx="8763000" cy="4114800"/>
          </a:xfrm>
        </p:spPr>
        <p:txBody>
          <a:bodyPr/>
          <a:lstStyle/>
          <a:p>
            <a:r>
              <a:rPr lang="en-US"/>
              <a:t>14/21 carrier in one of the parents</a:t>
            </a:r>
          </a:p>
          <a:p>
            <a:r>
              <a:rPr lang="en-US"/>
              <a:t>Carrier parent is capable of transmitting abnormal chromosome to his or her children resulting in translocation Down syndrome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304800"/>
            <a:ext cx="7772400" cy="1143000"/>
          </a:xfrm>
        </p:spPr>
        <p:txBody>
          <a:bodyPr/>
          <a:lstStyle/>
          <a:p>
            <a:r>
              <a:rPr lang="en-US" sz="4000">
                <a:solidFill>
                  <a:schemeClr val="tx1"/>
                </a:solidFill>
              </a:rPr>
              <a:t>Translocation Down syndrome </a:t>
            </a:r>
            <a:br>
              <a:rPr lang="en-US" sz="4000">
                <a:solidFill>
                  <a:schemeClr val="tx1"/>
                </a:solidFill>
              </a:rPr>
            </a:br>
            <a:r>
              <a:rPr lang="en-US" sz="4000">
                <a:solidFill>
                  <a:schemeClr val="tx1"/>
                </a:solidFill>
              </a:rPr>
              <a:t>(3 of 3)</a:t>
            </a:r>
          </a:p>
        </p:txBody>
      </p:sp>
      <p:sp>
        <p:nvSpPr>
          <p:cNvPr id="37891" name="Rectangle 3"/>
          <p:cNvSpPr>
            <a:spLocks noGrp="1" noChangeArrowheads="1"/>
          </p:cNvSpPr>
          <p:nvPr>
            <p:ph type="body" idx="1"/>
          </p:nvPr>
        </p:nvSpPr>
        <p:spPr>
          <a:xfrm>
            <a:off x="266700" y="1905000"/>
            <a:ext cx="8610600" cy="4495800"/>
          </a:xfrm>
        </p:spPr>
        <p:txBody>
          <a:bodyPr/>
          <a:lstStyle/>
          <a:p>
            <a:r>
              <a:rPr lang="en-US"/>
              <a:t>Possible outcomes of pregnancy involving a female carrier</a:t>
            </a:r>
          </a:p>
          <a:p>
            <a:pPr lvl="1"/>
            <a:r>
              <a:rPr lang="en-US"/>
              <a:t>Translocation chromosome is nor always transmitted</a:t>
            </a:r>
          </a:p>
          <a:p>
            <a:pPr lvl="1"/>
            <a:r>
              <a:rPr lang="en-US"/>
              <a:t>Normal</a:t>
            </a:r>
          </a:p>
          <a:p>
            <a:pPr lvl="1"/>
            <a:r>
              <a:rPr lang="en-US"/>
              <a:t>Carrier</a:t>
            </a:r>
          </a:p>
          <a:p>
            <a:pPr lvl="1"/>
            <a:r>
              <a:rPr lang="en-US"/>
              <a:t>Nonviable</a:t>
            </a:r>
          </a:p>
          <a:p>
            <a:pPr lvl="1"/>
            <a:r>
              <a:rPr lang="en-US"/>
              <a:t>Down Syndrome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3" name="Picture 2" descr="D:\Human_Disease_7th_ed\ImageBank\images\slides\C09F02.jpg"/>
          <p:cNvPicPr>
            <a:picLocks noChangeAspect="1" noChangeArrowheads="1"/>
          </p:cNvPicPr>
          <p:nvPr/>
        </p:nvPicPr>
        <p:blipFill>
          <a:blip r:embed="rId2" cstate="print"/>
          <a:srcRect l="23485" t="5901" r="11363" b="4401"/>
          <a:stretch>
            <a:fillRect/>
          </a:stretch>
        </p:blipFill>
        <p:spPr bwMode="auto">
          <a:xfrm>
            <a:off x="1733550" y="1371600"/>
            <a:ext cx="5676900" cy="5016500"/>
          </a:xfrm>
          <a:prstGeom prst="rect">
            <a:avLst/>
          </a:prstGeom>
          <a:noFill/>
          <a:ln w="9525">
            <a:noFill/>
            <a:miter lim="800000"/>
            <a:headEnd/>
            <a:tailEnd/>
          </a:ln>
        </p:spPr>
      </p:pic>
      <p:sp>
        <p:nvSpPr>
          <p:cNvPr id="43014" name="Text Box 6"/>
          <p:cNvSpPr txBox="1">
            <a:spLocks noChangeArrowheads="1"/>
          </p:cNvSpPr>
          <p:nvPr/>
        </p:nvSpPr>
        <p:spPr bwMode="auto">
          <a:xfrm>
            <a:off x="342900" y="152400"/>
            <a:ext cx="8458200" cy="1066800"/>
          </a:xfrm>
          <a:prstGeom prst="rect">
            <a:avLst/>
          </a:prstGeom>
          <a:noFill/>
          <a:ln w="9525">
            <a:noFill/>
            <a:miter lim="800000"/>
            <a:headEnd/>
            <a:tailEnd/>
          </a:ln>
          <a:effectLst/>
        </p:spPr>
        <p:txBody>
          <a:bodyPr>
            <a:spAutoFit/>
          </a:bodyPr>
          <a:lstStyle/>
          <a:p>
            <a:pPr algn="ctr">
              <a:spcBef>
                <a:spcPct val="50000"/>
              </a:spcBef>
            </a:pPr>
            <a:r>
              <a:rPr lang="en-US" sz="3200"/>
              <a:t>Possible offspring produced when one parent is a carrier of a chromosome translocation.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85800" y="304800"/>
            <a:ext cx="7772400" cy="1143000"/>
          </a:xfrm>
        </p:spPr>
        <p:txBody>
          <a:bodyPr/>
          <a:lstStyle/>
          <a:p>
            <a:pPr>
              <a:spcBef>
                <a:spcPts val="900"/>
              </a:spcBef>
              <a:spcAft>
                <a:spcPts val="600"/>
              </a:spcAft>
            </a:pPr>
            <a:r>
              <a:rPr lang="en-US" sz="4000">
                <a:solidFill>
                  <a:schemeClr val="tx1"/>
                </a:solidFill>
              </a:rPr>
              <a:t>Transmission of Genetically Determined Diseases</a:t>
            </a:r>
          </a:p>
        </p:txBody>
      </p:sp>
      <p:sp>
        <p:nvSpPr>
          <p:cNvPr id="46083" name="Rectangle 3"/>
          <p:cNvSpPr>
            <a:spLocks noGrp="1" noChangeArrowheads="1"/>
          </p:cNvSpPr>
          <p:nvPr>
            <p:ph type="body" idx="1"/>
          </p:nvPr>
        </p:nvSpPr>
        <p:spPr>
          <a:xfrm>
            <a:off x="381000" y="1600200"/>
            <a:ext cx="8382000" cy="4495800"/>
          </a:xfrm>
        </p:spPr>
        <p:txBody>
          <a:bodyPr/>
          <a:lstStyle/>
          <a:p>
            <a:r>
              <a:rPr lang="en-US"/>
              <a:t>Autosomal dominant inheritance</a:t>
            </a:r>
          </a:p>
          <a:p>
            <a:r>
              <a:rPr lang="en-US"/>
              <a:t>Autosomal recessive inheritance</a:t>
            </a:r>
          </a:p>
          <a:p>
            <a:r>
              <a:rPr lang="en-US"/>
              <a:t>Codominant inheritance</a:t>
            </a:r>
          </a:p>
          <a:p>
            <a:r>
              <a:rPr lang="en-US"/>
              <a:t>X-linked inheritance</a:t>
            </a:r>
          </a:p>
          <a:p>
            <a:r>
              <a:rPr lang="en-US"/>
              <a:t>Most hereditary diseases are transmitted on autosomes</a:t>
            </a:r>
          </a:p>
          <a:p>
            <a:r>
              <a:rPr lang="en-US"/>
              <a:t>Few are carried on sex chromosomes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8" name="Picture 5" descr="C:\Documents and Settings\PatriceA\Desktop\42317_Crowley_PPT_Images\41442_CH09_TBL02.jpg"/>
          <p:cNvPicPr>
            <a:picLocks noChangeAspect="1" noChangeArrowheads="1"/>
          </p:cNvPicPr>
          <p:nvPr/>
        </p:nvPicPr>
        <p:blipFill>
          <a:blip r:embed="rId2" cstate="print"/>
          <a:srcRect/>
          <a:stretch>
            <a:fillRect/>
          </a:stretch>
        </p:blipFill>
        <p:spPr bwMode="auto">
          <a:xfrm>
            <a:off x="1711325" y="152400"/>
            <a:ext cx="5721350" cy="62484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3" name="Picture 2" descr="D:\Human_Disease_7th_ed\ImageBank\images\slides\C09F08.jpg"/>
          <p:cNvPicPr>
            <a:picLocks noChangeAspect="1" noChangeArrowheads="1"/>
          </p:cNvPicPr>
          <p:nvPr/>
        </p:nvPicPr>
        <p:blipFill>
          <a:blip r:embed="rId2" cstate="print"/>
          <a:srcRect l="19698" t="4720" r="3029" b="4401"/>
          <a:stretch>
            <a:fillRect/>
          </a:stretch>
        </p:blipFill>
        <p:spPr bwMode="auto">
          <a:xfrm>
            <a:off x="876300" y="838200"/>
            <a:ext cx="7391400" cy="5580063"/>
          </a:xfrm>
          <a:prstGeom prst="rect">
            <a:avLst/>
          </a:prstGeom>
          <a:noFill/>
          <a:ln w="9525">
            <a:noFill/>
            <a:miter lim="800000"/>
            <a:headEnd/>
            <a:tailEnd/>
          </a:ln>
        </p:spPr>
      </p:pic>
      <p:sp>
        <p:nvSpPr>
          <p:cNvPr id="48134" name="Text Box 6"/>
          <p:cNvSpPr txBox="1">
            <a:spLocks noChangeArrowheads="1"/>
          </p:cNvSpPr>
          <p:nvPr/>
        </p:nvSpPr>
        <p:spPr bwMode="auto">
          <a:xfrm>
            <a:off x="838200" y="152400"/>
            <a:ext cx="7467600" cy="579438"/>
          </a:xfrm>
          <a:prstGeom prst="rect">
            <a:avLst/>
          </a:prstGeom>
          <a:noFill/>
          <a:ln w="9525">
            <a:noFill/>
            <a:miter lim="800000"/>
            <a:headEnd/>
            <a:tailEnd/>
          </a:ln>
          <a:effectLst/>
        </p:spPr>
        <p:txBody>
          <a:bodyPr>
            <a:spAutoFit/>
          </a:bodyPr>
          <a:lstStyle/>
          <a:p>
            <a:pPr algn="ctr">
              <a:spcBef>
                <a:spcPct val="50000"/>
              </a:spcBef>
            </a:pPr>
            <a:r>
              <a:rPr lang="en-US" sz="3200"/>
              <a:t>Metabolic defects in phenylketonuria.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85800" y="0"/>
            <a:ext cx="7772400" cy="1143000"/>
          </a:xfrm>
        </p:spPr>
        <p:txBody>
          <a:bodyPr/>
          <a:lstStyle/>
          <a:p>
            <a:pPr>
              <a:spcBef>
                <a:spcPts val="900"/>
              </a:spcBef>
              <a:spcAft>
                <a:spcPts val="600"/>
              </a:spcAft>
            </a:pPr>
            <a:r>
              <a:rPr lang="en-US">
                <a:solidFill>
                  <a:schemeClr val="tx1"/>
                </a:solidFill>
              </a:rPr>
              <a:t>Intrauterine Injury</a:t>
            </a:r>
          </a:p>
        </p:txBody>
      </p:sp>
      <p:sp>
        <p:nvSpPr>
          <p:cNvPr id="51203" name="Rectangle 3"/>
          <p:cNvSpPr>
            <a:spLocks noGrp="1" noChangeArrowheads="1"/>
          </p:cNvSpPr>
          <p:nvPr>
            <p:ph type="body" idx="1"/>
          </p:nvPr>
        </p:nvSpPr>
        <p:spPr>
          <a:xfrm>
            <a:off x="533400" y="1524000"/>
            <a:ext cx="8077200" cy="4572000"/>
          </a:xfrm>
        </p:spPr>
        <p:txBody>
          <a:bodyPr/>
          <a:lstStyle/>
          <a:p>
            <a:r>
              <a:rPr lang="en-US"/>
              <a:t>Causes</a:t>
            </a:r>
          </a:p>
          <a:p>
            <a:pPr lvl="1"/>
            <a:r>
              <a:rPr lang="en-US"/>
              <a:t>Harmful drugs and chemicals (Table 9-3)</a:t>
            </a:r>
          </a:p>
          <a:p>
            <a:pPr lvl="1"/>
            <a:r>
              <a:rPr lang="en-US"/>
              <a:t>Radiation</a:t>
            </a:r>
          </a:p>
          <a:p>
            <a:pPr lvl="1"/>
            <a:r>
              <a:rPr lang="en-US"/>
              <a:t>Maternal infections (Figure 9-11)</a:t>
            </a:r>
          </a:p>
          <a:p>
            <a:pPr lvl="2"/>
            <a:r>
              <a:rPr lang="en-US"/>
              <a:t>Rubella, cytomegalovirus</a:t>
            </a:r>
            <a:r>
              <a:rPr lang="en-US" i="1"/>
              <a:t>, Toxoplasma gondii</a:t>
            </a:r>
          </a:p>
          <a:p>
            <a:pPr lvl="2"/>
            <a:r>
              <a:rPr lang="en-US"/>
              <a:t>3rd–8th week after conception: embryo is most vulnerable to injury as organ systems are forming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90500" y="152400"/>
            <a:ext cx="8763000" cy="990600"/>
          </a:xfrm>
        </p:spPr>
        <p:txBody>
          <a:bodyPr/>
          <a:lstStyle/>
          <a:p>
            <a:pPr>
              <a:spcBef>
                <a:spcPts val="900"/>
              </a:spcBef>
              <a:spcAft>
                <a:spcPts val="600"/>
              </a:spcAft>
            </a:pPr>
            <a:r>
              <a:rPr lang="en-US" sz="3600">
                <a:solidFill>
                  <a:schemeClr val="tx1"/>
                </a:solidFill>
              </a:rPr>
              <a:t>Categories of Drugs Harmful to Fetus</a:t>
            </a:r>
          </a:p>
        </p:txBody>
      </p:sp>
      <p:pic>
        <p:nvPicPr>
          <p:cNvPr id="52228" name="Picture 6" descr="C:\Documents and Settings\PatriceA\Desktop\42317_Crowley_PPT_Images\41442_CH09_TBL03.jpg"/>
          <p:cNvPicPr>
            <a:picLocks noChangeAspect="1" noChangeArrowheads="1"/>
          </p:cNvPicPr>
          <p:nvPr/>
        </p:nvPicPr>
        <p:blipFill>
          <a:blip r:embed="rId2" cstate="print"/>
          <a:srcRect/>
          <a:stretch>
            <a:fillRect/>
          </a:stretch>
        </p:blipFill>
        <p:spPr bwMode="auto">
          <a:xfrm>
            <a:off x="381000" y="1447800"/>
            <a:ext cx="8382000" cy="506095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3" name="Picture 2" descr="D:\Human_Disease_7th_ed\ImageBank\images\slides\C09F10b.jpg"/>
          <p:cNvPicPr>
            <a:picLocks noChangeAspect="1" noChangeArrowheads="1"/>
          </p:cNvPicPr>
          <p:nvPr/>
        </p:nvPicPr>
        <p:blipFill>
          <a:blip r:embed="rId2" cstate="print"/>
          <a:srcRect l="20454" t="10622" r="3030" b="10303"/>
          <a:stretch>
            <a:fillRect/>
          </a:stretch>
        </p:blipFill>
        <p:spPr bwMode="auto">
          <a:xfrm>
            <a:off x="781050" y="1447800"/>
            <a:ext cx="7581900" cy="5029200"/>
          </a:xfrm>
          <a:prstGeom prst="rect">
            <a:avLst/>
          </a:prstGeom>
          <a:noFill/>
          <a:ln w="9525">
            <a:noFill/>
            <a:miter lim="800000"/>
            <a:headEnd/>
            <a:tailEnd/>
          </a:ln>
        </p:spPr>
      </p:pic>
      <p:sp>
        <p:nvSpPr>
          <p:cNvPr id="53254" name="Text Box 6"/>
          <p:cNvSpPr txBox="1">
            <a:spLocks noChangeArrowheads="1"/>
          </p:cNvSpPr>
          <p:nvPr/>
        </p:nvSpPr>
        <p:spPr bwMode="auto">
          <a:xfrm>
            <a:off x="0" y="152400"/>
            <a:ext cx="9144000" cy="1066800"/>
          </a:xfrm>
          <a:prstGeom prst="rect">
            <a:avLst/>
          </a:prstGeom>
          <a:noFill/>
          <a:ln w="9525">
            <a:noFill/>
            <a:miter lim="800000"/>
            <a:headEnd/>
            <a:tailEnd/>
          </a:ln>
          <a:effectLst/>
        </p:spPr>
        <p:txBody>
          <a:bodyPr>
            <a:spAutoFit/>
          </a:bodyPr>
          <a:lstStyle/>
          <a:p>
            <a:pPr algn="ctr">
              <a:spcBef>
                <a:spcPct val="50000"/>
              </a:spcBef>
            </a:pPr>
            <a:r>
              <a:rPr lang="en-US" sz="3200"/>
              <a:t>Characteristic appearance of kidney cells infected by cytomegalovirus. High magnification view.</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5" descr="C:\Documents and Settings\PatriceA\Desktop\42317_Crowley_PPT_Images\41442_CH09_Fig_09_11.jpg"/>
          <p:cNvPicPr>
            <a:picLocks noChangeAspect="1" noChangeArrowheads="1"/>
          </p:cNvPicPr>
          <p:nvPr/>
        </p:nvPicPr>
        <p:blipFill>
          <a:blip r:embed="rId2" cstate="print"/>
          <a:srcRect b="7578"/>
          <a:stretch>
            <a:fillRect/>
          </a:stretch>
        </p:blipFill>
        <p:spPr bwMode="auto">
          <a:xfrm>
            <a:off x="2873375" y="609600"/>
            <a:ext cx="3395663" cy="4724400"/>
          </a:xfrm>
          <a:prstGeom prst="rect">
            <a:avLst/>
          </a:prstGeom>
          <a:noFill/>
          <a:ln w="9525">
            <a:noFill/>
            <a:miter lim="800000"/>
            <a:headEnd/>
            <a:tailEnd/>
          </a:ln>
        </p:spPr>
      </p:pic>
      <p:sp>
        <p:nvSpPr>
          <p:cNvPr id="54278" name="Rectangle 6"/>
          <p:cNvSpPr>
            <a:spLocks noChangeArrowheads="1"/>
          </p:cNvSpPr>
          <p:nvPr/>
        </p:nvSpPr>
        <p:spPr bwMode="auto">
          <a:xfrm>
            <a:off x="2286000" y="5486400"/>
            <a:ext cx="4198938" cy="396875"/>
          </a:xfrm>
          <a:prstGeom prst="rect">
            <a:avLst/>
          </a:prstGeom>
          <a:noFill/>
          <a:ln w="9525">
            <a:noFill/>
            <a:miter lim="800000"/>
            <a:headEnd/>
            <a:tailEnd/>
          </a:ln>
        </p:spPr>
        <p:txBody>
          <a:bodyPr wrap="none">
            <a:spAutoFit/>
          </a:bodyPr>
          <a:lstStyle/>
          <a:p>
            <a:r>
              <a:rPr lang="en-US" sz="2000" b="1" i="1">
                <a:latin typeface="Times New Roman" pitchFamily="-96" charset="0"/>
              </a:rPr>
              <a:t>Cytomegalovirus infection in newborn</a:t>
            </a:r>
            <a:endParaRPr lang="en-US" sz="3200" b="1" i="1">
              <a:latin typeface="Times New Roman" pitchFamily="-96"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85800" y="152400"/>
            <a:ext cx="7772400" cy="1143000"/>
          </a:xfrm>
        </p:spPr>
        <p:txBody>
          <a:bodyPr/>
          <a:lstStyle/>
          <a:p>
            <a:pPr>
              <a:spcBef>
                <a:spcPts val="900"/>
              </a:spcBef>
              <a:spcAft>
                <a:spcPts val="600"/>
              </a:spcAft>
            </a:pPr>
            <a:r>
              <a:rPr lang="en-US">
                <a:solidFill>
                  <a:schemeClr val="tx1"/>
                </a:solidFill>
              </a:rPr>
              <a:t>Multifactorial Inheritance</a:t>
            </a:r>
          </a:p>
        </p:txBody>
      </p:sp>
      <p:sp>
        <p:nvSpPr>
          <p:cNvPr id="56323" name="Rectangle 3"/>
          <p:cNvSpPr>
            <a:spLocks noGrp="1" noChangeArrowheads="1"/>
          </p:cNvSpPr>
          <p:nvPr>
            <p:ph type="body" idx="1"/>
          </p:nvPr>
        </p:nvSpPr>
        <p:spPr>
          <a:xfrm>
            <a:off x="304800" y="1600200"/>
            <a:ext cx="8458200" cy="4495800"/>
          </a:xfrm>
        </p:spPr>
        <p:txBody>
          <a:bodyPr/>
          <a:lstStyle/>
          <a:p>
            <a:r>
              <a:rPr lang="en-US"/>
              <a:t>Combined effect of multiple genes interacting with environmental agents</a:t>
            </a:r>
          </a:p>
          <a:p>
            <a:r>
              <a:rPr lang="en-US"/>
              <a:t>Congenital abnormalities</a:t>
            </a:r>
          </a:p>
          <a:p>
            <a:pPr lvl="1"/>
            <a:r>
              <a:rPr lang="en-US"/>
              <a:t>Cleft lip, cleft palate, cardiac malformations, clubfoot, dislocation of hip, anencephaly, spina bifida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8" name="Picture 2" descr="D:\Human_Disease_7th_ed\ImageBank\images\slides\C09F13.jpg"/>
          <p:cNvPicPr>
            <a:picLocks noChangeAspect="1" noChangeArrowheads="1"/>
          </p:cNvPicPr>
          <p:nvPr/>
        </p:nvPicPr>
        <p:blipFill>
          <a:blip r:embed="rId2" cstate="print"/>
          <a:srcRect l="18939" t="3540" r="2272" b="3221"/>
          <a:stretch>
            <a:fillRect/>
          </a:stretch>
        </p:blipFill>
        <p:spPr bwMode="auto">
          <a:xfrm>
            <a:off x="1104900" y="1219200"/>
            <a:ext cx="6934200" cy="5267325"/>
          </a:xfrm>
          <a:prstGeom prst="rect">
            <a:avLst/>
          </a:prstGeom>
          <a:noFill/>
          <a:ln w="9525">
            <a:noFill/>
            <a:miter lim="800000"/>
            <a:headEnd/>
            <a:tailEnd/>
          </a:ln>
        </p:spPr>
      </p:pic>
      <p:sp>
        <p:nvSpPr>
          <p:cNvPr id="57349" name="Text Box 5"/>
          <p:cNvSpPr txBox="1">
            <a:spLocks noChangeArrowheads="1"/>
          </p:cNvSpPr>
          <p:nvPr/>
        </p:nvSpPr>
        <p:spPr bwMode="auto">
          <a:xfrm>
            <a:off x="228600" y="152400"/>
            <a:ext cx="8686800" cy="1066800"/>
          </a:xfrm>
          <a:prstGeom prst="rect">
            <a:avLst/>
          </a:prstGeom>
          <a:noFill/>
          <a:ln w="9525">
            <a:noFill/>
            <a:miter lim="800000"/>
            <a:headEnd/>
            <a:tailEnd/>
          </a:ln>
          <a:effectLst/>
        </p:spPr>
        <p:txBody>
          <a:bodyPr>
            <a:spAutoFit/>
          </a:bodyPr>
          <a:lstStyle/>
          <a:p>
            <a:pPr algn="ctr">
              <a:spcBef>
                <a:spcPct val="50000"/>
              </a:spcBef>
            </a:pPr>
            <a:r>
              <a:rPr lang="en-US" sz="3200"/>
              <a:t>Effect of harmful environmental agents on susceptibility to congenital malformations.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3" name="Picture 2" descr="D:\Human_Disease_7th_ed\ImageBank\images\slides\C09F14.jpg"/>
          <p:cNvPicPr>
            <a:picLocks noChangeAspect="1" noChangeArrowheads="1"/>
          </p:cNvPicPr>
          <p:nvPr/>
        </p:nvPicPr>
        <p:blipFill>
          <a:blip r:embed="rId2" cstate="print"/>
          <a:srcRect l="21213" t="4721" r="4546" b="4401"/>
          <a:stretch>
            <a:fillRect/>
          </a:stretch>
        </p:blipFill>
        <p:spPr bwMode="auto">
          <a:xfrm>
            <a:off x="1219200" y="1066800"/>
            <a:ext cx="6705600" cy="5268913"/>
          </a:xfrm>
          <a:prstGeom prst="rect">
            <a:avLst/>
          </a:prstGeom>
          <a:noFill/>
          <a:ln w="9525">
            <a:noFill/>
            <a:miter lim="800000"/>
            <a:headEnd/>
            <a:tailEnd/>
          </a:ln>
        </p:spPr>
      </p:pic>
      <p:sp>
        <p:nvSpPr>
          <p:cNvPr id="58374" name="Text Box 6"/>
          <p:cNvSpPr txBox="1">
            <a:spLocks noChangeArrowheads="1"/>
          </p:cNvSpPr>
          <p:nvPr/>
        </p:nvSpPr>
        <p:spPr bwMode="auto">
          <a:xfrm>
            <a:off x="0" y="152400"/>
            <a:ext cx="9144000" cy="946150"/>
          </a:xfrm>
          <a:prstGeom prst="rect">
            <a:avLst/>
          </a:prstGeom>
          <a:noFill/>
          <a:ln w="9525">
            <a:noFill/>
            <a:miter lim="800000"/>
            <a:headEnd/>
            <a:tailEnd/>
          </a:ln>
          <a:effectLst/>
        </p:spPr>
        <p:txBody>
          <a:bodyPr>
            <a:spAutoFit/>
          </a:bodyPr>
          <a:lstStyle/>
          <a:p>
            <a:pPr algn="ctr">
              <a:spcBef>
                <a:spcPct val="50000"/>
              </a:spcBef>
            </a:pPr>
            <a:r>
              <a:rPr lang="en-US" sz="2800"/>
              <a:t>Interaction of genetic predisposition and environmental factors in experimentally produced cleft palate.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304800" y="228600"/>
            <a:ext cx="8534400" cy="1143000"/>
          </a:xfrm>
        </p:spPr>
        <p:txBody>
          <a:bodyPr/>
          <a:lstStyle/>
          <a:p>
            <a:pPr>
              <a:spcBef>
                <a:spcPts val="900"/>
              </a:spcBef>
              <a:spcAft>
                <a:spcPts val="600"/>
              </a:spcAft>
            </a:pPr>
            <a:r>
              <a:rPr lang="en-US" sz="4000">
                <a:solidFill>
                  <a:schemeClr val="tx1"/>
                </a:solidFill>
              </a:rPr>
              <a:t>Prenatal Diagnosis of Congenital Abnormalities (1 of 2)</a:t>
            </a:r>
          </a:p>
        </p:txBody>
      </p:sp>
      <p:sp>
        <p:nvSpPr>
          <p:cNvPr id="61443" name="Rectangle 3"/>
          <p:cNvSpPr>
            <a:spLocks noGrp="1" noChangeArrowheads="1"/>
          </p:cNvSpPr>
          <p:nvPr>
            <p:ph type="body" idx="1"/>
          </p:nvPr>
        </p:nvSpPr>
        <p:spPr>
          <a:xfrm>
            <a:off x="342900" y="1676400"/>
            <a:ext cx="8458200" cy="4343400"/>
          </a:xfrm>
        </p:spPr>
        <p:txBody>
          <a:bodyPr/>
          <a:lstStyle/>
          <a:p>
            <a:r>
              <a:rPr lang="en-US" sz="2800"/>
              <a:t>Examination of fetal cells: determination of biochemical abnormalities in fetal cells</a:t>
            </a:r>
          </a:p>
          <a:p>
            <a:pPr lvl="1"/>
            <a:r>
              <a:rPr lang="en-US" sz="2400"/>
              <a:t>Chromosomal abnormalities</a:t>
            </a:r>
          </a:p>
          <a:p>
            <a:pPr lvl="1"/>
            <a:r>
              <a:rPr lang="en-US" sz="2400"/>
              <a:t>Biochemical abnormalities</a:t>
            </a:r>
          </a:p>
          <a:p>
            <a:pPr lvl="1"/>
            <a:r>
              <a:rPr lang="en-US" sz="2400"/>
              <a:t>Analysis of DNA</a:t>
            </a:r>
          </a:p>
          <a:p>
            <a:r>
              <a:rPr lang="en-US" sz="2800"/>
              <a:t>Examination of amnionic fluid: products secreted into fluid by fetus that may indicate fetal abnormality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342900" y="228600"/>
            <a:ext cx="8458200" cy="1143000"/>
          </a:xfrm>
        </p:spPr>
        <p:txBody>
          <a:bodyPr/>
          <a:lstStyle/>
          <a:p>
            <a:pPr>
              <a:spcBef>
                <a:spcPts val="900"/>
              </a:spcBef>
              <a:spcAft>
                <a:spcPts val="600"/>
              </a:spcAft>
            </a:pPr>
            <a:r>
              <a:rPr lang="en-US" sz="4000">
                <a:solidFill>
                  <a:schemeClr val="tx1"/>
                </a:solidFill>
              </a:rPr>
              <a:t>Prenatal Diagnosis of Congenital Abnormalities (2 of 2)</a:t>
            </a:r>
          </a:p>
        </p:txBody>
      </p:sp>
      <p:sp>
        <p:nvSpPr>
          <p:cNvPr id="62467" name="Rectangle 3"/>
          <p:cNvSpPr>
            <a:spLocks noGrp="1" noChangeArrowheads="1"/>
          </p:cNvSpPr>
          <p:nvPr>
            <p:ph type="body" idx="1"/>
          </p:nvPr>
        </p:nvSpPr>
        <p:spPr>
          <a:xfrm>
            <a:off x="190500" y="1752600"/>
            <a:ext cx="8763000" cy="4876800"/>
          </a:xfrm>
        </p:spPr>
        <p:txBody>
          <a:bodyPr/>
          <a:lstStyle/>
          <a:p>
            <a:pPr>
              <a:lnSpc>
                <a:spcPct val="90000"/>
              </a:lnSpc>
            </a:pPr>
            <a:r>
              <a:rPr lang="en-US" sz="2800"/>
              <a:t>Ultrasound examination: detection of major structural abnormalities</a:t>
            </a:r>
          </a:p>
          <a:p>
            <a:pPr lvl="1">
              <a:lnSpc>
                <a:spcPct val="90000"/>
              </a:lnSpc>
            </a:pPr>
            <a:r>
              <a:rPr lang="en-US" sz="2400"/>
              <a:t>Major structural abnormalities of nervous system (anencephaly; spina bifida)</a:t>
            </a:r>
          </a:p>
          <a:p>
            <a:pPr lvl="1">
              <a:lnSpc>
                <a:spcPct val="90000"/>
              </a:lnSpc>
            </a:pPr>
            <a:r>
              <a:rPr lang="en-US" sz="2400"/>
              <a:t>Hydrocephalus</a:t>
            </a:r>
          </a:p>
          <a:p>
            <a:pPr lvl="1">
              <a:lnSpc>
                <a:spcPct val="90000"/>
              </a:lnSpc>
            </a:pPr>
            <a:r>
              <a:rPr lang="en-US" sz="2400"/>
              <a:t>Obstruction of urinary tract</a:t>
            </a:r>
          </a:p>
          <a:p>
            <a:pPr lvl="1">
              <a:lnSpc>
                <a:spcPct val="90000"/>
              </a:lnSpc>
            </a:pPr>
            <a:r>
              <a:rPr lang="en-US" sz="2400"/>
              <a:t>Failure of kidneys to develop</a:t>
            </a:r>
          </a:p>
          <a:p>
            <a:pPr lvl="1">
              <a:lnSpc>
                <a:spcPct val="90000"/>
              </a:lnSpc>
            </a:pPr>
            <a:r>
              <a:rPr lang="en-US" sz="2400"/>
              <a:t>Failure of limbs to form normally</a:t>
            </a:r>
          </a:p>
          <a:p>
            <a:pPr>
              <a:lnSpc>
                <a:spcPct val="90000"/>
              </a:lnSpc>
            </a:pPr>
            <a:r>
              <a:rPr lang="en-US" sz="2800"/>
              <a:t>Fetal DNA analysis: determination of biochemical abnormalities by analysis of DNA of fetal cells</a:t>
            </a:r>
          </a:p>
          <a:p>
            <a:pPr lvl="1">
              <a:lnSpc>
                <a:spcPct val="90000"/>
              </a:lnSpc>
            </a:pPr>
            <a:r>
              <a:rPr lang="en-US" sz="2400"/>
              <a:t>Amniocentesis</a:t>
            </a:r>
          </a:p>
          <a:p>
            <a:pPr lvl="1">
              <a:lnSpc>
                <a:spcPct val="90000"/>
              </a:lnSpc>
            </a:pPr>
            <a:r>
              <a:rPr lang="en-US" sz="2400"/>
              <a:t>Chorionic villus sampling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685800" y="304800"/>
            <a:ext cx="7772400" cy="838200"/>
          </a:xfrm>
        </p:spPr>
        <p:txBody>
          <a:bodyPr/>
          <a:lstStyle/>
          <a:p>
            <a:pPr>
              <a:spcBef>
                <a:spcPts val="900"/>
              </a:spcBef>
              <a:spcAft>
                <a:spcPts val="600"/>
              </a:spcAft>
            </a:pPr>
            <a:r>
              <a:rPr lang="en-US" sz="4000">
                <a:solidFill>
                  <a:schemeClr val="tx1"/>
                </a:solidFill>
              </a:rPr>
              <a:t>Amniocentesis</a:t>
            </a:r>
          </a:p>
        </p:txBody>
      </p:sp>
      <p:sp>
        <p:nvSpPr>
          <p:cNvPr id="63491" name="Rectangle 3"/>
          <p:cNvSpPr>
            <a:spLocks noGrp="1" noChangeArrowheads="1"/>
          </p:cNvSpPr>
          <p:nvPr>
            <p:ph type="body" idx="1"/>
          </p:nvPr>
        </p:nvSpPr>
        <p:spPr>
          <a:xfrm>
            <a:off x="457200" y="1371600"/>
            <a:ext cx="8229600" cy="4648200"/>
          </a:xfrm>
        </p:spPr>
        <p:txBody>
          <a:bodyPr/>
          <a:lstStyle/>
          <a:p>
            <a:r>
              <a:rPr lang="en-US" sz="2800"/>
              <a:t>Alpha fetoprotein: high concentration in amniotic fluid is suggestive of a neural tube defect</a:t>
            </a:r>
          </a:p>
          <a:p>
            <a:r>
              <a:rPr lang="en-US" sz="2800"/>
              <a:t>Amniotic fluid for study: transabdominal amniocentesis</a:t>
            </a:r>
          </a:p>
          <a:p>
            <a:pPr lvl="1"/>
            <a:r>
              <a:rPr lang="en-US" sz="2400"/>
              <a:t>Usually performed between the 14th and 18th week of pregnancy</a:t>
            </a:r>
          </a:p>
          <a:p>
            <a:pPr lvl="1"/>
            <a:r>
              <a:rPr lang="en-US" sz="2400"/>
              <a:t>Primary use: prenatal detection of chromosomal abnormality in women over age 35 due to higher incidence of Down syndrome in infants born to older women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2971800" y="5410200"/>
            <a:ext cx="3657600" cy="685800"/>
          </a:xfrm>
        </p:spPr>
        <p:txBody>
          <a:bodyPr/>
          <a:lstStyle/>
          <a:p>
            <a:pPr>
              <a:spcBef>
                <a:spcPts val="900"/>
              </a:spcBef>
              <a:spcAft>
                <a:spcPts val="600"/>
              </a:spcAft>
            </a:pPr>
            <a:r>
              <a:rPr lang="en-US" sz="2000" b="1" i="1">
                <a:solidFill>
                  <a:schemeClr val="tx1"/>
                </a:solidFill>
                <a:latin typeface="Times New Roman" pitchFamily="-96" charset="0"/>
              </a:rPr>
              <a:t>Amniocentesis</a:t>
            </a:r>
            <a:endParaRPr lang="en-US">
              <a:solidFill>
                <a:schemeClr val="tx1"/>
              </a:solidFill>
            </a:endParaRPr>
          </a:p>
        </p:txBody>
      </p:sp>
      <p:pic>
        <p:nvPicPr>
          <p:cNvPr id="64516" name="Picture 5" descr="C:\Documents and Settings\PatriceA\Desktop\42317_Crowley_PPT_Images\41442_CH09_Fig_09_15.jpg"/>
          <p:cNvPicPr>
            <a:picLocks noChangeAspect="1" noChangeArrowheads="1"/>
          </p:cNvPicPr>
          <p:nvPr/>
        </p:nvPicPr>
        <p:blipFill>
          <a:blip r:embed="rId2" cstate="print"/>
          <a:srcRect/>
          <a:stretch>
            <a:fillRect/>
          </a:stretch>
        </p:blipFill>
        <p:spPr bwMode="auto">
          <a:xfrm>
            <a:off x="1447800" y="304800"/>
            <a:ext cx="6400800" cy="4951413"/>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85800" y="228600"/>
            <a:ext cx="7772400" cy="1143000"/>
          </a:xfrm>
        </p:spPr>
        <p:txBody>
          <a:bodyPr/>
          <a:lstStyle/>
          <a:p>
            <a:pPr>
              <a:spcBef>
                <a:spcPts val="900"/>
              </a:spcBef>
              <a:spcAft>
                <a:spcPts val="600"/>
              </a:spcAft>
            </a:pPr>
            <a:r>
              <a:rPr lang="en-US">
                <a:solidFill>
                  <a:schemeClr val="tx1"/>
                </a:solidFill>
              </a:rPr>
              <a:t>Indications for Amniocentesis</a:t>
            </a:r>
          </a:p>
        </p:txBody>
      </p:sp>
      <p:pic>
        <p:nvPicPr>
          <p:cNvPr id="66564" name="Picture 5" descr="C:\Documents and Settings\PatriceA\Desktop\42317_Crowley_PPT_Images\41442_CH09_TBL04.jpg"/>
          <p:cNvPicPr>
            <a:picLocks noChangeAspect="1" noChangeArrowheads="1"/>
          </p:cNvPicPr>
          <p:nvPr/>
        </p:nvPicPr>
        <p:blipFill>
          <a:blip r:embed="rId2" cstate="print"/>
          <a:srcRect/>
          <a:stretch>
            <a:fillRect/>
          </a:stretch>
        </p:blipFill>
        <p:spPr bwMode="auto">
          <a:xfrm>
            <a:off x="533400" y="1905000"/>
            <a:ext cx="8275638" cy="3643313"/>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342900" y="228600"/>
            <a:ext cx="8458200" cy="1143000"/>
          </a:xfrm>
        </p:spPr>
        <p:txBody>
          <a:bodyPr/>
          <a:lstStyle/>
          <a:p>
            <a:pPr>
              <a:spcBef>
                <a:spcPts val="900"/>
              </a:spcBef>
              <a:spcAft>
                <a:spcPts val="600"/>
              </a:spcAft>
            </a:pPr>
            <a:r>
              <a:rPr lang="en-US">
                <a:solidFill>
                  <a:schemeClr val="tx1"/>
                </a:solidFill>
              </a:rPr>
              <a:t>Chorionic Villus Sampling (1 of 2)</a:t>
            </a:r>
          </a:p>
        </p:txBody>
      </p:sp>
      <p:sp>
        <p:nvSpPr>
          <p:cNvPr id="68611" name="Rectangle 3"/>
          <p:cNvSpPr>
            <a:spLocks noGrp="1" noChangeArrowheads="1"/>
          </p:cNvSpPr>
          <p:nvPr>
            <p:ph type="body" idx="1"/>
          </p:nvPr>
        </p:nvSpPr>
        <p:spPr>
          <a:xfrm>
            <a:off x="381000" y="1371600"/>
            <a:ext cx="8382000" cy="5105400"/>
          </a:xfrm>
        </p:spPr>
        <p:txBody>
          <a:bodyPr/>
          <a:lstStyle/>
          <a:p>
            <a:r>
              <a:rPr lang="en-US"/>
              <a:t>Chorionic villi: frond-like structures that form part of placenta and attach to lining of uterus</a:t>
            </a:r>
          </a:p>
          <a:p>
            <a:pPr lvl="1"/>
            <a:r>
              <a:rPr lang="en-US"/>
              <a:t>Fetal cells are obtained for evaluation using chorionic villi sample</a:t>
            </a:r>
          </a:p>
          <a:p>
            <a:pPr lvl="1"/>
            <a:r>
              <a:rPr lang="en-US"/>
              <a:t>Amniotic fluid not used for analysis</a:t>
            </a:r>
          </a:p>
          <a:p>
            <a:pPr lvl="1"/>
            <a:r>
              <a:rPr lang="en-US"/>
              <a:t>Small catheter inserted through cervix to the site where villi are attached on the uterus</a:t>
            </a:r>
          </a:p>
          <a:p>
            <a:pPr lvl="1"/>
            <a:r>
              <a:rPr lang="en-US"/>
              <a:t>Small area is suctioned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190500" y="304800"/>
            <a:ext cx="8763000" cy="1143000"/>
          </a:xfrm>
        </p:spPr>
        <p:txBody>
          <a:bodyPr/>
          <a:lstStyle/>
          <a:p>
            <a:pPr>
              <a:spcBef>
                <a:spcPts val="900"/>
              </a:spcBef>
              <a:spcAft>
                <a:spcPts val="600"/>
              </a:spcAft>
            </a:pPr>
            <a:r>
              <a:rPr lang="en-US">
                <a:solidFill>
                  <a:schemeClr val="tx1"/>
                </a:solidFill>
              </a:rPr>
              <a:t>Chorionic Villus Sampling (2 of 2)</a:t>
            </a:r>
          </a:p>
        </p:txBody>
      </p:sp>
      <p:sp>
        <p:nvSpPr>
          <p:cNvPr id="69635" name="Rectangle 3"/>
          <p:cNvSpPr>
            <a:spLocks noGrp="1" noChangeArrowheads="1"/>
          </p:cNvSpPr>
          <p:nvPr>
            <p:ph type="body" idx="1"/>
          </p:nvPr>
        </p:nvSpPr>
        <p:spPr>
          <a:xfrm>
            <a:off x="571500" y="1524000"/>
            <a:ext cx="8001000" cy="4876800"/>
          </a:xfrm>
        </p:spPr>
        <p:txBody>
          <a:bodyPr/>
          <a:lstStyle/>
          <a:p>
            <a:r>
              <a:rPr lang="en-US" sz="2800"/>
              <a:t>Advantages</a:t>
            </a:r>
          </a:p>
          <a:p>
            <a:pPr lvl="1"/>
            <a:r>
              <a:rPr lang="en-US" sz="2400"/>
              <a:t>Can be performed earlier than amniocentesis (8th to 10th week)</a:t>
            </a:r>
          </a:p>
          <a:p>
            <a:pPr lvl="1"/>
            <a:r>
              <a:rPr lang="en-US" sz="2400"/>
              <a:t>Carries less risk from abortion if parent decides to terminate pregnancy in case of congenital abnormality</a:t>
            </a:r>
          </a:p>
          <a:p>
            <a:r>
              <a:rPr lang="en-US" sz="2800"/>
              <a:t>Disadvantages</a:t>
            </a:r>
          </a:p>
          <a:p>
            <a:pPr lvl="1"/>
            <a:r>
              <a:rPr lang="en-US" sz="2400"/>
              <a:t>More difficult technically than amniocentesis</a:t>
            </a:r>
          </a:p>
          <a:p>
            <a:pPr lvl="1"/>
            <a:r>
              <a:rPr lang="en-US" sz="2400"/>
              <a:t>Complications: spontaneous abortion, limb deformities in fetus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85800" y="152400"/>
            <a:ext cx="7772400" cy="914400"/>
          </a:xfrm>
        </p:spPr>
        <p:txBody>
          <a:bodyPr/>
          <a:lstStyle/>
          <a:p>
            <a:pPr>
              <a:spcBef>
                <a:spcPts val="900"/>
              </a:spcBef>
              <a:spcAft>
                <a:spcPts val="600"/>
              </a:spcAft>
            </a:pPr>
            <a:r>
              <a:rPr lang="en-US">
                <a:solidFill>
                  <a:schemeClr val="tx1"/>
                </a:solidFill>
              </a:rPr>
              <a:t>Discussion</a:t>
            </a:r>
          </a:p>
        </p:txBody>
      </p:sp>
      <p:sp>
        <p:nvSpPr>
          <p:cNvPr id="70659" name="Rectangle 3"/>
          <p:cNvSpPr>
            <a:spLocks noGrp="1" noChangeArrowheads="1"/>
          </p:cNvSpPr>
          <p:nvPr>
            <p:ph type="body" idx="1"/>
          </p:nvPr>
        </p:nvSpPr>
        <p:spPr>
          <a:xfrm>
            <a:off x="381000" y="1295400"/>
            <a:ext cx="8382000" cy="4800600"/>
          </a:xfrm>
        </p:spPr>
        <p:txBody>
          <a:bodyPr/>
          <a:lstStyle/>
          <a:p>
            <a:r>
              <a:rPr lang="en-US" sz="2800"/>
              <a:t>What are the consequences of chromosome nondisjunction?</a:t>
            </a:r>
          </a:p>
          <a:p>
            <a:r>
              <a:rPr lang="en-US" sz="2800"/>
              <a:t>What is the karyotype of an individual with Down syndrome?  Why does this happen? What are the possible outcomes of a pregnancy involving a 14/21 translocation chromosome?</a:t>
            </a:r>
          </a:p>
          <a:p>
            <a:r>
              <a:rPr lang="en-US" sz="2800"/>
              <a:t>What are the causes of congenital abnormalities and their approximate incidences?</a:t>
            </a:r>
          </a:p>
          <a:p>
            <a:r>
              <a:rPr lang="en-US" sz="2800"/>
              <a:t>What are the indications for amniocentesis?</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9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96"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141</TotalTime>
  <Words>2170</Words>
  <Application>Microsoft Office PowerPoint</Application>
  <PresentationFormat>On-screen Show (4:3)</PresentationFormat>
  <Paragraphs>232</Paragraphs>
  <Slides>50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Arial</vt:lpstr>
      <vt:lpstr>ＭＳ Ｐゴシック</vt:lpstr>
      <vt:lpstr>Times New Roman</vt:lpstr>
      <vt:lpstr>Blank Presentation</vt:lpstr>
      <vt:lpstr>Slide 1</vt:lpstr>
      <vt:lpstr>Learning Objectives (1 of 2)</vt:lpstr>
      <vt:lpstr>Learning Objectives (2 of 2)</vt:lpstr>
      <vt:lpstr>Hereditary and Congenital Malformations</vt:lpstr>
      <vt:lpstr>Genetics (1 of 5)</vt:lpstr>
      <vt:lpstr>Genetics (2 of 5)</vt:lpstr>
      <vt:lpstr>Genetics (3 of 5)</vt:lpstr>
      <vt:lpstr>Genetics (4 of 5)</vt:lpstr>
      <vt:lpstr>Genetics (5 of 5)</vt:lpstr>
      <vt:lpstr>Trait Predominance (1 of 2)</vt:lpstr>
      <vt:lpstr>Trait Predominance (2 of 2)</vt:lpstr>
      <vt:lpstr>Autosomal Inheritance</vt:lpstr>
      <vt:lpstr>Sex-Linked Inheritance</vt:lpstr>
      <vt:lpstr>Multifactorial Inheritance</vt:lpstr>
      <vt:lpstr>Genetically Determined Diseases</vt:lpstr>
      <vt:lpstr>Factors in Congenital Malformations</vt:lpstr>
      <vt:lpstr>Causes of Congenital Malformations</vt:lpstr>
      <vt:lpstr>Chromosomal Abnormalities</vt:lpstr>
      <vt:lpstr>Chromosomal Abnormalities</vt:lpstr>
      <vt:lpstr>Sex Chromosome Abnormalities  (1 of 3)</vt:lpstr>
      <vt:lpstr>Sex Chromosome Abnormalities  (2 of 3)</vt:lpstr>
      <vt:lpstr>Sex Chromosome Abnormalities  (3 of 3)</vt:lpstr>
      <vt:lpstr>Slide 23</vt:lpstr>
      <vt:lpstr>Autosomal Abnormalities (1 of 3)</vt:lpstr>
      <vt:lpstr>Autosomal Abnormalities (2 of 3)</vt:lpstr>
      <vt:lpstr>Autosomal Abnormalities (3 of 3)</vt:lpstr>
      <vt:lpstr>Slide 27</vt:lpstr>
      <vt:lpstr>Slide 28</vt:lpstr>
      <vt:lpstr>Translocation Down syndrome  (1 of 3)</vt:lpstr>
      <vt:lpstr>Translocation Down syndrome  (2 of 3)</vt:lpstr>
      <vt:lpstr>Translocation Down syndrome  (3 of 3)</vt:lpstr>
      <vt:lpstr>Slide 32</vt:lpstr>
      <vt:lpstr>Transmission of Genetically Determined Diseases</vt:lpstr>
      <vt:lpstr>Slide 34</vt:lpstr>
      <vt:lpstr>Slide 35</vt:lpstr>
      <vt:lpstr>Intrauterine Injury</vt:lpstr>
      <vt:lpstr>Categories of Drugs Harmful to Fetus</vt:lpstr>
      <vt:lpstr>Slide 38</vt:lpstr>
      <vt:lpstr>Slide 39</vt:lpstr>
      <vt:lpstr>Multifactorial Inheritance</vt:lpstr>
      <vt:lpstr>Slide 41</vt:lpstr>
      <vt:lpstr>Slide 42</vt:lpstr>
      <vt:lpstr>Prenatal Diagnosis of Congenital Abnormalities (1 of 2)</vt:lpstr>
      <vt:lpstr>Prenatal Diagnosis of Congenital Abnormalities (2 of 2)</vt:lpstr>
      <vt:lpstr>Amniocentesis</vt:lpstr>
      <vt:lpstr>Amniocentesis</vt:lpstr>
      <vt:lpstr>Indications for Amniocentesis</vt:lpstr>
      <vt:lpstr>Chorionic Villus Sampling (1 of 2)</vt:lpstr>
      <vt:lpstr>Chorionic Villus Sampling (2 of 2)</vt:lpstr>
      <vt:lpstr>Discussion</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HP Authorized Customer</cp:lastModifiedBy>
  <cp:revision>9</cp:revision>
  <dcterms:created xsi:type="dcterms:W3CDTF">2009-06-11T20:34:29Z</dcterms:created>
  <dcterms:modified xsi:type="dcterms:W3CDTF">2011-01-02T17:44:05Z</dcterms:modified>
</cp:coreProperties>
</file>