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88.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slides/slide191.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8"/>
  </p:notesMasterIdLst>
  <p:handoutMasterIdLst>
    <p:handoutMasterId r:id="rId209"/>
  </p:handoutMasterIdLst>
  <p:sldIdLst>
    <p:sldId id="256" r:id="rId2"/>
    <p:sldId id="257" r:id="rId3"/>
    <p:sldId id="258" r:id="rId4"/>
    <p:sldId id="259" r:id="rId5"/>
    <p:sldId id="260" r:id="rId6"/>
    <p:sldId id="261" r:id="rId7"/>
    <p:sldId id="262" r:id="rId8"/>
    <p:sldId id="263" r:id="rId9"/>
    <p:sldId id="429" r:id="rId10"/>
    <p:sldId id="264" r:id="rId11"/>
    <p:sldId id="265" r:id="rId12"/>
    <p:sldId id="396" r:id="rId13"/>
    <p:sldId id="300" r:id="rId14"/>
    <p:sldId id="302" r:id="rId15"/>
    <p:sldId id="270" r:id="rId16"/>
    <p:sldId id="271" r:id="rId17"/>
    <p:sldId id="266" r:id="rId18"/>
    <p:sldId id="267" r:id="rId19"/>
    <p:sldId id="268" r:id="rId20"/>
    <p:sldId id="269" r:id="rId21"/>
    <p:sldId id="272" r:id="rId22"/>
    <p:sldId id="273" r:id="rId23"/>
    <p:sldId id="274" r:id="rId24"/>
    <p:sldId id="399" r:id="rId25"/>
    <p:sldId id="276" r:id="rId26"/>
    <p:sldId id="275" r:id="rId27"/>
    <p:sldId id="277" r:id="rId28"/>
    <p:sldId id="278" r:id="rId29"/>
    <p:sldId id="445" r:id="rId30"/>
    <p:sldId id="279" r:id="rId31"/>
    <p:sldId id="280" r:id="rId32"/>
    <p:sldId id="430" r:id="rId33"/>
    <p:sldId id="281" r:id="rId34"/>
    <p:sldId id="282" r:id="rId35"/>
    <p:sldId id="283" r:id="rId36"/>
    <p:sldId id="284" r:id="rId37"/>
    <p:sldId id="286" r:id="rId38"/>
    <p:sldId id="285" r:id="rId39"/>
    <p:sldId id="287" r:id="rId40"/>
    <p:sldId id="288" r:id="rId41"/>
    <p:sldId id="431" r:id="rId42"/>
    <p:sldId id="289" r:id="rId43"/>
    <p:sldId id="290" r:id="rId44"/>
    <p:sldId id="291" r:id="rId45"/>
    <p:sldId id="427" r:id="rId46"/>
    <p:sldId id="428" r:id="rId47"/>
    <p:sldId id="292" r:id="rId48"/>
    <p:sldId id="293" r:id="rId49"/>
    <p:sldId id="432" r:id="rId50"/>
    <p:sldId id="294" r:id="rId51"/>
    <p:sldId id="295" r:id="rId52"/>
    <p:sldId id="296" r:id="rId53"/>
    <p:sldId id="297" r:id="rId54"/>
    <p:sldId id="298" r:id="rId55"/>
    <p:sldId id="439" r:id="rId56"/>
    <p:sldId id="438" r:id="rId57"/>
    <p:sldId id="299" r:id="rId58"/>
    <p:sldId id="303" r:id="rId59"/>
    <p:sldId id="305" r:id="rId60"/>
    <p:sldId id="306" r:id="rId61"/>
    <p:sldId id="309" r:id="rId62"/>
    <p:sldId id="433" r:id="rId63"/>
    <p:sldId id="308" r:id="rId64"/>
    <p:sldId id="307" r:id="rId65"/>
    <p:sldId id="310" r:id="rId66"/>
    <p:sldId id="435" r:id="rId67"/>
    <p:sldId id="436" r:id="rId68"/>
    <p:sldId id="434" r:id="rId69"/>
    <p:sldId id="311" r:id="rId70"/>
    <p:sldId id="312" r:id="rId71"/>
    <p:sldId id="313" r:id="rId72"/>
    <p:sldId id="314" r:id="rId73"/>
    <p:sldId id="315" r:id="rId74"/>
    <p:sldId id="316" r:id="rId75"/>
    <p:sldId id="377" r:id="rId76"/>
    <p:sldId id="397" r:id="rId77"/>
    <p:sldId id="437" r:id="rId78"/>
    <p:sldId id="317" r:id="rId79"/>
    <p:sldId id="318" r:id="rId80"/>
    <p:sldId id="458" r:id="rId81"/>
    <p:sldId id="319" r:id="rId82"/>
    <p:sldId id="320" r:id="rId83"/>
    <p:sldId id="321" r:id="rId84"/>
    <p:sldId id="322" r:id="rId85"/>
    <p:sldId id="323" r:id="rId86"/>
    <p:sldId id="304" r:id="rId87"/>
    <p:sldId id="324" r:id="rId88"/>
    <p:sldId id="325" r:id="rId89"/>
    <p:sldId id="326" r:id="rId90"/>
    <p:sldId id="327" r:id="rId91"/>
    <p:sldId id="328" r:id="rId92"/>
    <p:sldId id="329" r:id="rId93"/>
    <p:sldId id="330" r:id="rId94"/>
    <p:sldId id="443" r:id="rId95"/>
    <p:sldId id="331" r:id="rId96"/>
    <p:sldId id="442" r:id="rId97"/>
    <p:sldId id="332" r:id="rId98"/>
    <p:sldId id="441" r:id="rId99"/>
    <p:sldId id="333" r:id="rId100"/>
    <p:sldId id="440" r:id="rId101"/>
    <p:sldId id="334" r:id="rId102"/>
    <p:sldId id="335" r:id="rId103"/>
    <p:sldId id="336" r:id="rId104"/>
    <p:sldId id="337" r:id="rId105"/>
    <p:sldId id="338" r:id="rId106"/>
    <p:sldId id="339" r:id="rId107"/>
    <p:sldId id="340" r:id="rId108"/>
    <p:sldId id="341" r:id="rId109"/>
    <p:sldId id="342" r:id="rId110"/>
    <p:sldId id="343" r:id="rId111"/>
    <p:sldId id="344" r:id="rId112"/>
    <p:sldId id="345" r:id="rId113"/>
    <p:sldId id="346" r:id="rId114"/>
    <p:sldId id="350" r:id="rId115"/>
    <p:sldId id="347" r:id="rId116"/>
    <p:sldId id="348" r:id="rId117"/>
    <p:sldId id="349" r:id="rId118"/>
    <p:sldId id="352" r:id="rId119"/>
    <p:sldId id="353" r:id="rId120"/>
    <p:sldId id="354" r:id="rId121"/>
    <p:sldId id="355" r:id="rId122"/>
    <p:sldId id="362" r:id="rId123"/>
    <p:sldId id="363" r:id="rId124"/>
    <p:sldId id="364" r:id="rId125"/>
    <p:sldId id="365" r:id="rId126"/>
    <p:sldId id="366" r:id="rId127"/>
    <p:sldId id="367" r:id="rId128"/>
    <p:sldId id="368" r:id="rId129"/>
    <p:sldId id="369" r:id="rId130"/>
    <p:sldId id="370" r:id="rId131"/>
    <p:sldId id="400" r:id="rId132"/>
    <p:sldId id="356" r:id="rId133"/>
    <p:sldId id="357" r:id="rId134"/>
    <p:sldId id="358" r:id="rId135"/>
    <p:sldId id="359" r:id="rId136"/>
    <p:sldId id="360" r:id="rId137"/>
    <p:sldId id="361" r:id="rId138"/>
    <p:sldId id="447" r:id="rId139"/>
    <p:sldId id="448" r:id="rId140"/>
    <p:sldId id="375" r:id="rId141"/>
    <p:sldId id="371" r:id="rId142"/>
    <p:sldId id="372" r:id="rId143"/>
    <p:sldId id="376" r:id="rId144"/>
    <p:sldId id="444" r:id="rId145"/>
    <p:sldId id="449" r:id="rId146"/>
    <p:sldId id="373" r:id="rId147"/>
    <p:sldId id="450" r:id="rId148"/>
    <p:sldId id="374" r:id="rId149"/>
    <p:sldId id="456" r:id="rId150"/>
    <p:sldId id="451" r:id="rId151"/>
    <p:sldId id="453" r:id="rId152"/>
    <p:sldId id="452" r:id="rId153"/>
    <p:sldId id="378" r:id="rId154"/>
    <p:sldId id="454" r:id="rId155"/>
    <p:sldId id="379" r:id="rId156"/>
    <p:sldId id="455" r:id="rId157"/>
    <p:sldId id="380" r:id="rId158"/>
    <p:sldId id="381" r:id="rId159"/>
    <p:sldId id="457" r:id="rId160"/>
    <p:sldId id="382" r:id="rId161"/>
    <p:sldId id="383" r:id="rId162"/>
    <p:sldId id="384" r:id="rId163"/>
    <p:sldId id="385" r:id="rId164"/>
    <p:sldId id="386" r:id="rId165"/>
    <p:sldId id="387" r:id="rId166"/>
    <p:sldId id="388" r:id="rId167"/>
    <p:sldId id="389" r:id="rId168"/>
    <p:sldId id="398" r:id="rId169"/>
    <p:sldId id="390" r:id="rId170"/>
    <p:sldId id="391" r:id="rId171"/>
    <p:sldId id="392" r:id="rId172"/>
    <p:sldId id="393" r:id="rId173"/>
    <p:sldId id="394" r:id="rId174"/>
    <p:sldId id="395" r:id="rId175"/>
    <p:sldId id="408" r:id="rId176"/>
    <p:sldId id="401" r:id="rId177"/>
    <p:sldId id="402" r:id="rId178"/>
    <p:sldId id="409" r:id="rId179"/>
    <p:sldId id="403" r:id="rId180"/>
    <p:sldId id="404" r:id="rId181"/>
    <p:sldId id="406" r:id="rId182"/>
    <p:sldId id="407" r:id="rId183"/>
    <p:sldId id="410" r:id="rId184"/>
    <p:sldId id="411" r:id="rId185"/>
    <p:sldId id="412" r:id="rId186"/>
    <p:sldId id="413" r:id="rId187"/>
    <p:sldId id="414" r:id="rId188"/>
    <p:sldId id="415" r:id="rId189"/>
    <p:sldId id="416" r:id="rId190"/>
    <p:sldId id="419" r:id="rId191"/>
    <p:sldId id="417" r:id="rId192"/>
    <p:sldId id="418" r:id="rId193"/>
    <p:sldId id="420" r:id="rId194"/>
    <p:sldId id="421" r:id="rId195"/>
    <p:sldId id="422" r:id="rId196"/>
    <p:sldId id="423" r:id="rId197"/>
    <p:sldId id="446" r:id="rId198"/>
    <p:sldId id="463" r:id="rId199"/>
    <p:sldId id="425" r:id="rId200"/>
    <p:sldId id="426" r:id="rId201"/>
    <p:sldId id="460" r:id="rId202"/>
    <p:sldId id="461" r:id="rId203"/>
    <p:sldId id="424" r:id="rId204"/>
    <p:sldId id="464" r:id="rId205"/>
    <p:sldId id="465" r:id="rId206"/>
    <p:sldId id="462" r:id="rId2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7" autoAdjust="0"/>
    <p:restoredTop sz="94660"/>
  </p:normalViewPr>
  <p:slideViewPr>
    <p:cSldViewPr>
      <p:cViewPr varScale="1">
        <p:scale>
          <a:sx n="95" d="100"/>
          <a:sy n="95" d="100"/>
        </p:scale>
        <p:origin x="-31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1"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theme" Target="theme/theme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handoutMaster" Target="handoutMasters/handoutMaster1.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presProps" Target="pres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21ED9F-B4B4-4F5D-8AFF-AFF5D26A710D}" type="datetimeFigureOut">
              <a:rPr lang="en-US" smtClean="0"/>
              <a:pPr/>
              <a:t>8/2/2010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6E9C221-CB61-48C6-AAF0-ABFFBF64221F}"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08B6D5-CFFD-4907-8925-4083E73866EF}" type="datetimeFigureOut">
              <a:rPr lang="en-US" smtClean="0"/>
              <a:pPr/>
              <a:t>8/2/2010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28ACAA-F182-4827-96E3-4DCCECAB33BD}"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28ACAA-F182-4827-96E3-4DCCECAB33BD}" type="slidenum">
              <a:rPr lang="en-US" smtClean="0"/>
              <a:pPr/>
              <a:t>177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28ACAA-F182-4827-96E3-4DCCECAB33BD}" type="slidenum">
              <a:rPr lang="en-US" smtClean="0"/>
              <a:pPr/>
              <a:t>181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28ACAA-F182-4827-96E3-4DCCECAB33BD}" type="slidenum">
              <a:rPr lang="en-US" smtClean="0"/>
              <a:pPr/>
              <a:t>182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28ACAA-F182-4827-96E3-4DCCECAB33BD}" type="slidenum">
              <a:rPr lang="en-US" smtClean="0"/>
              <a:pPr/>
              <a:t>191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D43B5C-7569-4791-9B49-036FC024B7FA}" type="datetimeFigureOut">
              <a:rPr lang="en-US" smtClean="0"/>
              <a:pPr/>
              <a:t>8/2/2010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D0A19-3EF2-4E12-BA60-9A3EDA5361F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43B5C-7569-4791-9B49-036FC024B7FA}" type="datetimeFigureOut">
              <a:rPr lang="en-US" smtClean="0"/>
              <a:pPr/>
              <a:t>8/2/2010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D0A19-3EF2-4E12-BA60-9A3EDA5361F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D43B5C-7569-4791-9B49-036FC024B7FA}" type="datetimeFigureOut">
              <a:rPr lang="en-US" smtClean="0"/>
              <a:pPr/>
              <a:t>8/2/2010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D0A19-3EF2-4E12-BA60-9A3EDA5361F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D43B5C-7569-4791-9B49-036FC024B7FA}" type="datetimeFigureOut">
              <a:rPr lang="en-US" smtClean="0"/>
              <a:pPr/>
              <a:t>8/2/2010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FD0A19-3EF2-4E12-BA60-9A3EDA5361F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D43B5C-7569-4791-9B49-036FC024B7FA}" type="datetimeFigureOut">
              <a:rPr lang="en-US" smtClean="0"/>
              <a:pPr/>
              <a:t>8/2/2010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AFD0A19-3EF2-4E12-BA60-9A3EDA5361F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D43B5C-7569-4791-9B49-036FC024B7FA}" type="datetimeFigureOut">
              <a:rPr lang="en-US" smtClean="0"/>
              <a:pPr/>
              <a:t>8/2/2010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AFD0A19-3EF2-4E12-BA60-9A3EDA5361F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D43B5C-7569-4791-9B49-036FC024B7FA}" type="datetimeFigureOut">
              <a:rPr lang="en-US" smtClean="0"/>
              <a:pPr/>
              <a:t>8/2/2010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AFD0A19-3EF2-4E12-BA60-9A3EDA5361F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D43B5C-7569-4791-9B49-036FC024B7FA}" type="datetimeFigureOut">
              <a:rPr lang="en-US" smtClean="0"/>
              <a:pPr/>
              <a:t>8/2/2010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FD0A19-3EF2-4E12-BA60-9A3EDA5361F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D43B5C-7569-4791-9B49-036FC024B7FA}" type="datetimeFigureOut">
              <a:rPr lang="en-US" smtClean="0"/>
              <a:pPr/>
              <a:t>8/2/2010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FD0A19-3EF2-4E12-BA60-9A3EDA5361F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43B5C-7569-4791-9B49-036FC024B7FA}" type="datetimeFigureOut">
              <a:rPr lang="en-US" smtClean="0"/>
              <a:pPr/>
              <a:t>8/2/2010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D0A19-3EF2-4E12-BA60-9A3EDA5361F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43B5C-7569-4791-9B49-036FC024B7FA}" type="datetimeFigureOut">
              <a:rPr lang="en-US" smtClean="0"/>
              <a:pPr/>
              <a:t>8/2/2010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D0A19-3EF2-4E12-BA60-9A3EDA5361F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43B5C-7569-4791-9B49-036FC024B7FA}" type="datetimeFigureOut">
              <a:rPr lang="en-US" smtClean="0"/>
              <a:pPr/>
              <a:t>8/2/2010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FD0A19-3EF2-4E12-BA60-9A3EDA5361F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en.wikipedia.org/wiki/Uraniu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encyclopedia.farlex.com/ion"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1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15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66.gif"/><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600199"/>
          </a:xfrm>
        </p:spPr>
        <p:txBody>
          <a:bodyPr>
            <a:normAutofit/>
          </a:bodyPr>
          <a:lstStyle/>
          <a:p>
            <a:r>
              <a:rPr lang="en-US" sz="8000" dirty="0" smtClean="0"/>
              <a:t>Chemistry</a:t>
            </a:r>
            <a:endParaRPr lang="en-US" sz="8000" dirty="0"/>
          </a:p>
        </p:txBody>
      </p:sp>
      <p:sp>
        <p:nvSpPr>
          <p:cNvPr id="3" name="Subtitle 2"/>
          <p:cNvSpPr>
            <a:spLocks noGrp="1"/>
          </p:cNvSpPr>
          <p:nvPr>
            <p:ph type="subTitle" idx="1"/>
          </p:nvPr>
        </p:nvSpPr>
        <p:spPr>
          <a:xfrm>
            <a:off x="2438400" y="3048000"/>
            <a:ext cx="6553200" cy="2590800"/>
          </a:xfrm>
        </p:spPr>
        <p:txBody>
          <a:bodyPr/>
          <a:lstStyle/>
          <a:p>
            <a:pPr algn="l"/>
            <a:r>
              <a:rPr lang="en-US" b="1" dirty="0" smtClean="0">
                <a:solidFill>
                  <a:srgbClr val="0070C0"/>
                </a:solidFill>
              </a:rPr>
              <a:t>         </a:t>
            </a:r>
            <a:r>
              <a:rPr lang="en-US" sz="4400" b="1" dirty="0" smtClean="0">
                <a:solidFill>
                  <a:srgbClr val="0070C0"/>
                </a:solidFill>
              </a:rPr>
              <a:t>Inorganic</a:t>
            </a:r>
          </a:p>
          <a:p>
            <a:pPr algn="r"/>
            <a:endParaRPr lang="en-US" b="1" dirty="0" smtClean="0">
              <a:solidFill>
                <a:srgbClr val="0070C0"/>
              </a:solidFill>
            </a:endParaRPr>
          </a:p>
          <a:p>
            <a:pPr algn="r"/>
            <a:endParaRPr lang="en-US" b="1" dirty="0">
              <a:solidFill>
                <a:srgbClr val="0070C0"/>
              </a:solidFill>
            </a:endParaRPr>
          </a:p>
          <a:p>
            <a:pPr algn="r"/>
            <a:r>
              <a:rPr lang="en-US" b="1" dirty="0" smtClean="0">
                <a:solidFill>
                  <a:srgbClr val="0070C0"/>
                </a:solidFill>
              </a:rPr>
              <a:t>Mike Clark, M.D.,M.B.A.,M.S.</a:t>
            </a:r>
            <a:endParaRPr lang="en-US" b="1" dirty="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dirty="0" smtClean="0"/>
              <a:t>Chemistry – scientific study of matter</a:t>
            </a:r>
          </a:p>
          <a:p>
            <a:endParaRPr lang="en-US" dirty="0"/>
          </a:p>
          <a:p>
            <a:r>
              <a:rPr lang="en-US" dirty="0" smtClean="0"/>
              <a:t>Matter – anything that has mass and occupies space</a:t>
            </a:r>
          </a:p>
          <a:p>
            <a:endParaRPr lang="en-US" dirty="0"/>
          </a:p>
          <a:p>
            <a:r>
              <a:rPr lang="en-US" dirty="0" smtClean="0"/>
              <a:t>There is a difference between mass and weight</a:t>
            </a:r>
          </a:p>
          <a:p>
            <a:r>
              <a:rPr lang="en-US" dirty="0" smtClean="0"/>
              <a:t>Mass – </a:t>
            </a:r>
            <a:r>
              <a:rPr lang="en-US" i="1" dirty="0" smtClean="0"/>
              <a:t>quantity of particles </a:t>
            </a:r>
            <a:r>
              <a:rPr lang="en-US" dirty="0" smtClean="0"/>
              <a:t>– when quantitate the number of particles per some unit volume- that is </a:t>
            </a:r>
            <a:r>
              <a:rPr lang="en-US" b="1" dirty="0" smtClean="0"/>
              <a:t>Density</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Weight – need some pulling force on the particles – on the earth it is termed gravity</a:t>
            </a:r>
          </a:p>
          <a:p>
            <a:endParaRPr lang="en-US" dirty="0"/>
          </a:p>
          <a:p>
            <a:r>
              <a:rPr lang="en-US" dirty="0" smtClean="0"/>
              <a:t>Gravity exerts a linear acceleration on each particle – thus the more particles the heavier is the object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a:t>
            </a:r>
            <a:endParaRPr lang="en-US" dirty="0"/>
          </a:p>
        </p:txBody>
      </p:sp>
      <p:sp>
        <p:nvSpPr>
          <p:cNvPr id="3" name="Content Placeholder 2"/>
          <p:cNvSpPr>
            <a:spLocks noGrp="1"/>
          </p:cNvSpPr>
          <p:nvPr>
            <p:ph idx="1"/>
          </p:nvPr>
        </p:nvSpPr>
        <p:spPr>
          <a:xfrm>
            <a:off x="457200" y="1219200"/>
            <a:ext cx="8229600" cy="4906963"/>
          </a:xfrm>
        </p:spPr>
        <p:txBody>
          <a:bodyPr>
            <a:normAutofit lnSpcReduction="10000"/>
          </a:bodyPr>
          <a:lstStyle/>
          <a:p>
            <a:r>
              <a:rPr lang="en-US" dirty="0" smtClean="0"/>
              <a:t>Building blocks of matter</a:t>
            </a:r>
          </a:p>
          <a:p>
            <a:r>
              <a:rPr lang="en-US" b="1" dirty="0" smtClean="0"/>
              <a:t>Simplest pure chemical substance that cannot be broken down by ordinary chemical means</a:t>
            </a:r>
          </a:p>
          <a:p>
            <a:r>
              <a:rPr lang="en-US" dirty="0" smtClean="0"/>
              <a:t>92 naturally occurring elements</a:t>
            </a:r>
          </a:p>
          <a:p>
            <a:r>
              <a:rPr lang="en-US" dirty="0" smtClean="0"/>
              <a:t>In order to make synthetic elements – must bombard a natural occurring element and change it – but the new element must exist long enough to measure its properties in order to be listed on Periodic Chart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Fields of Chemistry</a:t>
            </a:r>
            <a:endParaRPr lang="en-US" dirty="0"/>
          </a:p>
        </p:txBody>
      </p:sp>
      <p:sp>
        <p:nvSpPr>
          <p:cNvPr id="3" name="Content Placeholder 2"/>
          <p:cNvSpPr>
            <a:spLocks noGrp="1"/>
          </p:cNvSpPr>
          <p:nvPr>
            <p:ph idx="1"/>
          </p:nvPr>
        </p:nvSpPr>
        <p:spPr>
          <a:xfrm>
            <a:off x="457200" y="990600"/>
            <a:ext cx="8229600" cy="5638800"/>
          </a:xfrm>
        </p:spPr>
        <p:txBody>
          <a:bodyPr>
            <a:normAutofit fontScale="92500" lnSpcReduction="20000"/>
          </a:bodyPr>
          <a:lstStyle/>
          <a:p>
            <a:endParaRPr lang="en-US" dirty="0" smtClean="0"/>
          </a:p>
          <a:p>
            <a:endParaRPr lang="en-US" dirty="0"/>
          </a:p>
          <a:p>
            <a:endParaRPr lang="en-US" dirty="0" smtClean="0"/>
          </a:p>
          <a:p>
            <a:pPr>
              <a:buNone/>
            </a:pPr>
            <a:r>
              <a:rPr lang="en-US" dirty="0" smtClean="0"/>
              <a:t>      Inorganic                                         Organic </a:t>
            </a:r>
          </a:p>
          <a:p>
            <a:endParaRPr lang="en-US" dirty="0"/>
          </a:p>
          <a:p>
            <a:r>
              <a:rPr lang="en-US" dirty="0" smtClean="0"/>
              <a:t>All molecules in organic chemistry must contain carbon – in an organified manner – which basically says you need some hydrogens- thus organic chemistry is a “Hydrocarbon” chemistry</a:t>
            </a:r>
          </a:p>
          <a:p>
            <a:endParaRPr lang="en-US" dirty="0" smtClean="0"/>
          </a:p>
          <a:p>
            <a:r>
              <a:rPr lang="en-US" dirty="0" smtClean="0"/>
              <a:t>CO</a:t>
            </a:r>
            <a:r>
              <a:rPr lang="en-US" sz="2200" dirty="0" smtClean="0"/>
              <a:t>2</a:t>
            </a:r>
            <a:r>
              <a:rPr lang="en-US" dirty="0" smtClean="0"/>
              <a:t> contains carbon – but since it does not contain hydrogen – it is inorganic</a:t>
            </a:r>
            <a:endParaRPr lang="en-US" dirty="0"/>
          </a:p>
        </p:txBody>
      </p:sp>
      <p:cxnSp>
        <p:nvCxnSpPr>
          <p:cNvPr id="5" name="Straight Arrow Connector 4"/>
          <p:cNvCxnSpPr>
            <a:stCxn id="3" idx="0"/>
          </p:cNvCxnSpPr>
          <p:nvPr/>
        </p:nvCxnSpPr>
        <p:spPr>
          <a:xfrm rot="16200000" flipH="1" flipV="1">
            <a:off x="2667000" y="228600"/>
            <a:ext cx="1143000" cy="2667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3" idx="0"/>
          </p:cNvCxnSpPr>
          <p:nvPr/>
        </p:nvCxnSpPr>
        <p:spPr>
          <a:xfrm rot="16200000" flipH="1">
            <a:off x="4953000" y="609600"/>
            <a:ext cx="1295400" cy="2057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fontScale="90000"/>
          </a:bodyPr>
          <a:lstStyle/>
          <a:p>
            <a:r>
              <a:rPr lang="en-US" dirty="0" smtClean="0"/>
              <a:t>Organic Chemistry</a:t>
            </a:r>
            <a:br>
              <a:rPr lang="en-US" dirty="0" smtClean="0"/>
            </a:br>
            <a:r>
              <a:rPr lang="en-US" sz="2700" dirty="0" smtClean="0"/>
              <a:t>(Life Based Chemistry)</a:t>
            </a:r>
            <a:endParaRPr lang="en-US" sz="2700" dirty="0"/>
          </a:p>
        </p:txBody>
      </p:sp>
      <p:sp>
        <p:nvSpPr>
          <p:cNvPr id="3" name="Content Placeholder 2"/>
          <p:cNvSpPr>
            <a:spLocks noGrp="1"/>
          </p:cNvSpPr>
          <p:nvPr>
            <p:ph idx="1"/>
          </p:nvPr>
        </p:nvSpPr>
        <p:spPr>
          <a:xfrm>
            <a:off x="457200" y="1371600"/>
            <a:ext cx="8229600" cy="4754563"/>
          </a:xfrm>
        </p:spPr>
        <p:txBody>
          <a:bodyPr/>
          <a:lstStyle/>
          <a:p>
            <a:endParaRPr lang="en-US" dirty="0" smtClean="0"/>
          </a:p>
          <a:p>
            <a:endParaRPr lang="en-US" dirty="0" smtClean="0"/>
          </a:p>
          <a:p>
            <a:r>
              <a:rPr lang="en-US" dirty="0" smtClean="0"/>
              <a:t>Biochemistry     Polymer Chem.     Geological       </a:t>
            </a:r>
          </a:p>
          <a:p>
            <a:r>
              <a:rPr lang="en-US" dirty="0" smtClean="0"/>
              <a:t>Organic Chemistry is a study of matter of life-based entities</a:t>
            </a:r>
            <a:endParaRPr lang="en-US" dirty="0"/>
          </a:p>
          <a:p>
            <a:r>
              <a:rPr lang="en-US" dirty="0" smtClean="0"/>
              <a:t>Biochemistry studies organisms living now. The other fields of Organic Chemistry studies remnants of life – like oil, for example.</a:t>
            </a:r>
            <a:endParaRPr lang="en-US" dirty="0"/>
          </a:p>
        </p:txBody>
      </p:sp>
      <p:cxnSp>
        <p:nvCxnSpPr>
          <p:cNvPr id="5" name="Straight Arrow Connector 4"/>
          <p:cNvCxnSpPr>
            <a:stCxn id="3" idx="0"/>
          </p:cNvCxnSpPr>
          <p:nvPr/>
        </p:nvCxnSpPr>
        <p:spPr>
          <a:xfrm rot="16200000" flipH="1" flipV="1">
            <a:off x="2438400" y="0"/>
            <a:ext cx="762000" cy="3505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3" idx="0"/>
          </p:cNvCxnSpPr>
          <p:nvPr/>
        </p:nvCxnSpPr>
        <p:spPr>
          <a:xfrm rot="16200000" flipH="1">
            <a:off x="5372100" y="571500"/>
            <a:ext cx="990600" cy="2590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3" idx="0"/>
          </p:cNvCxnSpPr>
          <p:nvPr/>
        </p:nvCxnSpPr>
        <p:spPr>
          <a:xfrm rot="16200000" flipH="1">
            <a:off x="4076700" y="1866900"/>
            <a:ext cx="9913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Biochemistry</a:t>
            </a:r>
            <a:endParaRPr lang="en-US" dirty="0"/>
          </a:p>
        </p:txBody>
      </p:sp>
      <p:sp>
        <p:nvSpPr>
          <p:cNvPr id="3" name="Content Placeholder 2"/>
          <p:cNvSpPr>
            <a:spLocks noGrp="1"/>
          </p:cNvSpPr>
          <p:nvPr>
            <p:ph idx="1"/>
          </p:nvPr>
        </p:nvSpPr>
        <p:spPr>
          <a:xfrm>
            <a:off x="457200" y="1143000"/>
            <a:ext cx="8229600" cy="5486400"/>
          </a:xfrm>
        </p:spPr>
        <p:txBody>
          <a:bodyPr>
            <a:normAutofit lnSpcReduction="10000"/>
          </a:bodyPr>
          <a:lstStyle/>
          <a:p>
            <a:endParaRPr lang="en-US" dirty="0" smtClean="0"/>
          </a:p>
          <a:p>
            <a:endParaRPr lang="en-US" dirty="0"/>
          </a:p>
          <a:p>
            <a:pPr>
              <a:buNone/>
            </a:pPr>
            <a:r>
              <a:rPr lang="en-US" dirty="0" smtClean="0"/>
              <a:t>      Animal                                                    Plant</a:t>
            </a:r>
          </a:p>
          <a:p>
            <a:endParaRPr lang="en-US" dirty="0"/>
          </a:p>
          <a:p>
            <a:pPr>
              <a:buNone/>
            </a:pPr>
            <a:r>
              <a:rPr lang="en-US" dirty="0" smtClean="0"/>
              <a:t>   </a:t>
            </a:r>
          </a:p>
          <a:p>
            <a:pPr>
              <a:buNone/>
            </a:pPr>
            <a:r>
              <a:rPr lang="en-US" dirty="0" smtClean="0"/>
              <a:t>Human    Other Animals</a:t>
            </a:r>
          </a:p>
          <a:p>
            <a:pPr>
              <a:buNone/>
            </a:pPr>
            <a:endParaRPr lang="en-US" dirty="0"/>
          </a:p>
          <a:p>
            <a:pPr>
              <a:buNone/>
            </a:pPr>
            <a:r>
              <a:rPr lang="en-US" dirty="0" smtClean="0"/>
              <a:t>Since our focus is on human biochemistry – we can discuss 26 elements rather than all of the naturally occurring 92</a:t>
            </a:r>
          </a:p>
          <a:p>
            <a:endParaRPr lang="en-US" dirty="0"/>
          </a:p>
        </p:txBody>
      </p:sp>
      <p:cxnSp>
        <p:nvCxnSpPr>
          <p:cNvPr id="5" name="Straight Arrow Connector 4"/>
          <p:cNvCxnSpPr>
            <a:stCxn id="3" idx="0"/>
          </p:cNvCxnSpPr>
          <p:nvPr/>
        </p:nvCxnSpPr>
        <p:spPr>
          <a:xfrm rot="16200000" flipH="1" flipV="1">
            <a:off x="2400300" y="-38100"/>
            <a:ext cx="990600" cy="3352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990600" y="3200400"/>
            <a:ext cx="6858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981200" y="2743200"/>
            <a:ext cx="12192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3" idx="0"/>
          </p:cNvCxnSpPr>
          <p:nvPr/>
        </p:nvCxnSpPr>
        <p:spPr>
          <a:xfrm rot="16200000" flipH="1">
            <a:off x="5181600" y="533400"/>
            <a:ext cx="1143000" cy="2362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Body Elements</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dirty="0" smtClean="0"/>
              <a:t>96 % Carbon, Hydrogen, Oxygen, Nitrogen</a:t>
            </a:r>
          </a:p>
          <a:p>
            <a:r>
              <a:rPr lang="en-US" dirty="0" smtClean="0"/>
              <a:t>3 % Phosphorous, Potassium, Iodine, Sulfur, Calcium, Iron, Magnesium</a:t>
            </a:r>
          </a:p>
          <a:p>
            <a:r>
              <a:rPr lang="en-US" dirty="0" smtClean="0"/>
              <a:t>1 % termed “trace elements” Boron, chromium, manganese, nickel, tin, vanadium, molybdenum, arsenic, lithium, aluminium, strontium, cesium and silicon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aturally occurning elements in body.JPG"/>
          <p:cNvPicPr>
            <a:picLocks noGrp="1" noChangeAspect="1"/>
          </p:cNvPicPr>
          <p:nvPr>
            <p:ph idx="1"/>
          </p:nvPr>
        </p:nvPicPr>
        <p:blipFill>
          <a:blip r:embed="rId2" cstate="print"/>
          <a:stretch>
            <a:fillRect/>
          </a:stretch>
        </p:blipFill>
        <p:spPr>
          <a:xfrm>
            <a:off x="533400" y="-1"/>
            <a:ext cx="8229600" cy="7373707"/>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Atom</a:t>
            </a:r>
            <a:endParaRPr lang="en-US" dirty="0"/>
          </a:p>
        </p:txBody>
      </p:sp>
      <p:sp>
        <p:nvSpPr>
          <p:cNvPr id="3" name="Content Placeholder 2"/>
          <p:cNvSpPr>
            <a:spLocks noGrp="1"/>
          </p:cNvSpPr>
          <p:nvPr>
            <p:ph idx="1"/>
          </p:nvPr>
        </p:nvSpPr>
        <p:spPr>
          <a:xfrm>
            <a:off x="457200" y="1219200"/>
            <a:ext cx="8229600" cy="4906963"/>
          </a:xfrm>
        </p:spPr>
        <p:txBody>
          <a:bodyPr>
            <a:normAutofit fontScale="92500" lnSpcReduction="20000"/>
          </a:bodyPr>
          <a:lstStyle/>
          <a:p>
            <a:r>
              <a:rPr lang="en-US" dirty="0" smtClean="0"/>
              <a:t>Smallest intact unit of matter that can enter into a chemical reaction</a:t>
            </a:r>
          </a:p>
          <a:p>
            <a:r>
              <a:rPr lang="en-US" dirty="0" smtClean="0"/>
              <a:t>On the Periodic Chart each element is represented by one atom of the element</a:t>
            </a:r>
          </a:p>
          <a:p>
            <a:r>
              <a:rPr lang="en-US" dirty="0" smtClean="0"/>
              <a:t>On the Periodic Chart an atom is in its best form (the charge is neutral)</a:t>
            </a:r>
          </a:p>
          <a:p>
            <a:r>
              <a:rPr lang="en-US" dirty="0" smtClean="0"/>
              <a:t>The atom is made up of sub-atomic particles</a:t>
            </a:r>
          </a:p>
          <a:p>
            <a:pPr>
              <a:buNone/>
            </a:pPr>
            <a:r>
              <a:rPr lang="en-US" dirty="0" smtClean="0"/>
              <a:t>neutrons, protons and electrons</a:t>
            </a:r>
          </a:p>
          <a:p>
            <a:pPr>
              <a:buNone/>
            </a:pPr>
            <a:endParaRPr lang="en-US" dirty="0"/>
          </a:p>
          <a:p>
            <a:pPr>
              <a:buNone/>
            </a:pPr>
            <a:r>
              <a:rPr lang="en-US" dirty="0" smtClean="0"/>
              <a:t>Currently chemist even have described sub-sub atomic particles – leptons, bosons and others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Sub-Atomic Particles</a:t>
            </a:r>
            <a:endParaRPr lang="en-US" dirty="0"/>
          </a:p>
        </p:txBody>
      </p:sp>
      <p:sp>
        <p:nvSpPr>
          <p:cNvPr id="3" name="Content Placeholder 2"/>
          <p:cNvSpPr>
            <a:spLocks noGrp="1"/>
          </p:cNvSpPr>
          <p:nvPr>
            <p:ph idx="1"/>
          </p:nvPr>
        </p:nvSpPr>
        <p:spPr>
          <a:xfrm>
            <a:off x="457200" y="914400"/>
            <a:ext cx="8229600" cy="5211763"/>
          </a:xfrm>
        </p:spPr>
        <p:txBody>
          <a:bodyPr/>
          <a:lstStyle/>
          <a:p>
            <a:r>
              <a:rPr lang="en-US" b="1" dirty="0" smtClean="0"/>
              <a:t>Particle                Mass in Grams           Charge</a:t>
            </a:r>
          </a:p>
          <a:p>
            <a:r>
              <a:rPr lang="en-US" dirty="0" smtClean="0"/>
              <a:t>Neutron                 1.678 x </a:t>
            </a:r>
            <a:r>
              <a:rPr lang="en-US" dirty="0"/>
              <a:t>10 </a:t>
            </a:r>
            <a:r>
              <a:rPr lang="en-US" baseline="30000" dirty="0"/>
              <a:t>-</a:t>
            </a:r>
            <a:r>
              <a:rPr lang="en-US" baseline="30000" dirty="0" smtClean="0"/>
              <a:t>24                </a:t>
            </a:r>
            <a:r>
              <a:rPr lang="en-US" dirty="0" smtClean="0"/>
              <a:t>Neutral</a:t>
            </a:r>
          </a:p>
          <a:p>
            <a:r>
              <a:rPr lang="en-US" dirty="0" smtClean="0"/>
              <a:t>Proton                    1.672 x 10 </a:t>
            </a:r>
            <a:r>
              <a:rPr lang="en-US" baseline="30000" dirty="0"/>
              <a:t>-</a:t>
            </a:r>
            <a:r>
              <a:rPr lang="en-US" baseline="30000" dirty="0" smtClean="0"/>
              <a:t>24               </a:t>
            </a:r>
            <a:r>
              <a:rPr lang="en-US" dirty="0" smtClean="0"/>
              <a:t>Positive</a:t>
            </a:r>
          </a:p>
          <a:p>
            <a:r>
              <a:rPr lang="en-US" dirty="0" smtClean="0"/>
              <a:t>Electron                 9.108 x </a:t>
            </a:r>
            <a:r>
              <a:rPr lang="en-US" dirty="0"/>
              <a:t>10 </a:t>
            </a:r>
            <a:r>
              <a:rPr lang="en-US" baseline="30000" dirty="0"/>
              <a:t>-</a:t>
            </a:r>
            <a:r>
              <a:rPr lang="en-US" baseline="30000" dirty="0" smtClean="0"/>
              <a:t>28                </a:t>
            </a:r>
            <a:r>
              <a:rPr lang="en-US" dirty="0" smtClean="0"/>
              <a:t>Negative</a:t>
            </a:r>
          </a:p>
          <a:p>
            <a:endParaRPr lang="en-US" dirty="0"/>
          </a:p>
          <a:p>
            <a:endParaRPr lang="en-US" dirty="0" smtClean="0"/>
          </a:p>
          <a:p>
            <a:endParaRPr lang="en-US" dirty="0"/>
          </a:p>
        </p:txBody>
      </p:sp>
      <p:pic>
        <p:nvPicPr>
          <p:cNvPr id="4" name="Picture 3" descr="atom-rotating_electrons.gif"/>
          <p:cNvPicPr>
            <a:picLocks noChangeAspect="1"/>
          </p:cNvPicPr>
          <p:nvPr/>
        </p:nvPicPr>
        <p:blipFill>
          <a:blip r:embed="rId2" cstate="print"/>
          <a:stretch>
            <a:fillRect/>
          </a:stretch>
        </p:blipFill>
        <p:spPr>
          <a:xfrm>
            <a:off x="5394960" y="3840480"/>
            <a:ext cx="2218373" cy="2374964"/>
          </a:xfrm>
          <a:prstGeom prst="rect">
            <a:avLst/>
          </a:prstGeom>
        </p:spPr>
      </p:pic>
      <p:pic>
        <p:nvPicPr>
          <p:cNvPr id="5" name="Picture 4" descr="atom-nucleus.gif"/>
          <p:cNvPicPr>
            <a:picLocks noChangeAspect="1"/>
          </p:cNvPicPr>
          <p:nvPr/>
        </p:nvPicPr>
        <p:blipFill>
          <a:blip r:embed="rId3" cstate="print"/>
          <a:stretch>
            <a:fillRect/>
          </a:stretch>
        </p:blipFill>
        <p:spPr>
          <a:xfrm>
            <a:off x="1463022" y="4297668"/>
            <a:ext cx="1790319" cy="166344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1Atom_structure.jpg"/>
          <p:cNvPicPr>
            <a:picLocks noGrp="1" noChangeAspect="1"/>
          </p:cNvPicPr>
          <p:nvPr>
            <p:ph idx="1"/>
          </p:nvPr>
        </p:nvPicPr>
        <p:blipFill>
          <a:blip r:embed="rId2" cstate="print"/>
          <a:stretch>
            <a:fillRect/>
          </a:stretch>
        </p:blipFill>
        <p:spPr>
          <a:xfrm>
            <a:off x="91440" y="0"/>
            <a:ext cx="9144000" cy="68580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orces.JPG"/>
          <p:cNvPicPr>
            <a:picLocks noGrp="1" noChangeAspect="1"/>
          </p:cNvPicPr>
          <p:nvPr>
            <p:ph idx="1"/>
          </p:nvPr>
        </p:nvPicPr>
        <p:blipFill>
          <a:blip r:embed="rId2" cstate="print"/>
          <a:stretch>
            <a:fillRect/>
          </a:stretch>
        </p:blipFill>
        <p:spPr>
          <a:xfrm>
            <a:off x="0" y="380999"/>
            <a:ext cx="10026396" cy="16514064"/>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Nuclear forces.JPG"/>
          <p:cNvPicPr>
            <a:picLocks noGrp="1" noChangeAspect="1"/>
          </p:cNvPicPr>
          <p:nvPr>
            <p:ph idx="1"/>
          </p:nvPr>
        </p:nvPicPr>
        <p:blipFill>
          <a:blip r:embed="rId2" cstate="print"/>
          <a:stretch>
            <a:fillRect/>
          </a:stretch>
        </p:blipFill>
        <p:spPr>
          <a:xfrm rot="-120000">
            <a:off x="-1920240" y="548640"/>
            <a:ext cx="12513564" cy="20610576"/>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Big is an Atom</a:t>
            </a:r>
            <a:endParaRPr lang="en-US" dirty="0"/>
          </a:p>
        </p:txBody>
      </p:sp>
      <p:sp>
        <p:nvSpPr>
          <p:cNvPr id="3" name="Content Placeholder 2"/>
          <p:cNvSpPr>
            <a:spLocks noGrp="1"/>
          </p:cNvSpPr>
          <p:nvPr>
            <p:ph idx="1"/>
          </p:nvPr>
        </p:nvSpPr>
        <p:spPr>
          <a:xfrm>
            <a:off x="457200" y="1295400"/>
            <a:ext cx="8229600" cy="4830763"/>
          </a:xfrm>
        </p:spPr>
        <p:txBody>
          <a:bodyPr/>
          <a:lstStyle/>
          <a:p>
            <a:r>
              <a:rPr lang="en-US" dirty="0" smtClean="0"/>
              <a:t>The average width of the atomic nucleus is</a:t>
            </a:r>
          </a:p>
          <a:p>
            <a:r>
              <a:rPr lang="en-US" dirty="0" smtClean="0"/>
              <a:t> </a:t>
            </a:r>
            <a:r>
              <a:rPr lang="en-US" dirty="0"/>
              <a:t>10</a:t>
            </a:r>
            <a:r>
              <a:rPr lang="en-US" baseline="30000" dirty="0"/>
              <a:t>-3</a:t>
            </a:r>
            <a:r>
              <a:rPr lang="en-US" dirty="0"/>
              <a:t> picometers  </a:t>
            </a:r>
          </a:p>
          <a:p>
            <a:r>
              <a:rPr lang="en-US" dirty="0" smtClean="0"/>
              <a:t>The Average width of the entire atom is </a:t>
            </a:r>
          </a:p>
          <a:p>
            <a:r>
              <a:rPr lang="en-US" dirty="0" smtClean="0"/>
              <a:t>10</a:t>
            </a:r>
            <a:r>
              <a:rPr lang="en-US" baseline="30000" dirty="0" smtClean="0"/>
              <a:t>2</a:t>
            </a:r>
            <a:r>
              <a:rPr lang="en-US" dirty="0" smtClean="0"/>
              <a:t> picometers</a:t>
            </a:r>
          </a:p>
          <a:p>
            <a:endParaRPr lang="en-US" dirty="0"/>
          </a:p>
          <a:p>
            <a:pPr algn="ctr">
              <a:buNone/>
            </a:pPr>
            <a:r>
              <a:rPr lang="en-US" dirty="0" smtClean="0"/>
              <a:t>What is a picometer?  </a:t>
            </a:r>
            <a:endParaRPr lang="en-US" dirty="0"/>
          </a:p>
          <a:p>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Metric System Lengths</a:t>
            </a:r>
            <a:endParaRPr lang="en-US" dirty="0"/>
          </a:p>
        </p:txBody>
      </p:sp>
      <p:pic>
        <p:nvPicPr>
          <p:cNvPr id="4" name="Content Placeholder 3" descr="Metric Length.gif"/>
          <p:cNvPicPr>
            <a:picLocks noGrp="1" noChangeAspect="1"/>
          </p:cNvPicPr>
          <p:nvPr>
            <p:ph idx="1"/>
          </p:nvPr>
        </p:nvPicPr>
        <p:blipFill>
          <a:blip r:embed="rId2" cstate="print"/>
          <a:stretch>
            <a:fillRect/>
          </a:stretch>
        </p:blipFill>
        <p:spPr>
          <a:xfrm>
            <a:off x="91439" y="1188704"/>
            <a:ext cx="9203694" cy="466344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Atomic Descriptors</a:t>
            </a:r>
            <a:endParaRPr lang="en-US" dirty="0"/>
          </a:p>
        </p:txBody>
      </p:sp>
      <p:sp>
        <p:nvSpPr>
          <p:cNvPr id="3" name="Content Placeholder 2"/>
          <p:cNvSpPr>
            <a:spLocks noGrp="1"/>
          </p:cNvSpPr>
          <p:nvPr>
            <p:ph idx="1"/>
          </p:nvPr>
        </p:nvSpPr>
        <p:spPr>
          <a:xfrm>
            <a:off x="152400" y="1295400"/>
            <a:ext cx="8763000" cy="5181600"/>
          </a:xfrm>
        </p:spPr>
        <p:txBody>
          <a:bodyPr>
            <a:normAutofit fontScale="92500" lnSpcReduction="10000"/>
          </a:bodyPr>
          <a:lstStyle/>
          <a:p>
            <a:r>
              <a:rPr lang="en-US" dirty="0" smtClean="0"/>
              <a:t>Atomic Number – main descriptor – </a:t>
            </a:r>
            <a:r>
              <a:rPr lang="en-US" b="1" dirty="0" smtClean="0"/>
              <a:t>the number of protons</a:t>
            </a:r>
          </a:p>
          <a:p>
            <a:endParaRPr lang="en-US" dirty="0"/>
          </a:p>
          <a:p>
            <a:r>
              <a:rPr lang="en-US" dirty="0" smtClean="0"/>
              <a:t>Atomic Mass ( can be given as an approximate value or Complete Atomic Mass)</a:t>
            </a:r>
          </a:p>
          <a:p>
            <a:endParaRPr lang="en-US" dirty="0" smtClean="0"/>
          </a:p>
          <a:p>
            <a:r>
              <a:rPr lang="en-US" dirty="0" smtClean="0"/>
              <a:t>Approximate – number of neutrons plus protons-since the electrons are so much smaller</a:t>
            </a:r>
          </a:p>
          <a:p>
            <a:endParaRPr lang="en-US" dirty="0" smtClean="0"/>
          </a:p>
          <a:p>
            <a:r>
              <a:rPr lang="en-US" dirty="0" smtClean="0"/>
              <a:t>Complete Atomic Mass – </a:t>
            </a:r>
            <a:r>
              <a:rPr lang="en-US" b="1" dirty="0" smtClean="0"/>
              <a:t>“Atomic Mass Units” </a:t>
            </a:r>
            <a:r>
              <a:rPr lang="en-US" dirty="0" smtClean="0"/>
              <a:t>or Daltons (this includes the electrons)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Atomic Mass Units</a:t>
            </a:r>
            <a:endParaRPr lang="en-US" dirty="0"/>
          </a:p>
        </p:txBody>
      </p:sp>
      <p:sp>
        <p:nvSpPr>
          <p:cNvPr id="3" name="Content Placeholder 2"/>
          <p:cNvSpPr>
            <a:spLocks noGrp="1"/>
          </p:cNvSpPr>
          <p:nvPr>
            <p:ph idx="1"/>
          </p:nvPr>
        </p:nvSpPr>
        <p:spPr>
          <a:xfrm>
            <a:off x="457200" y="838200"/>
            <a:ext cx="8229600" cy="5867400"/>
          </a:xfrm>
        </p:spPr>
        <p:txBody>
          <a:bodyPr>
            <a:normAutofit fontScale="62500" lnSpcReduction="20000"/>
          </a:bodyPr>
          <a:lstStyle/>
          <a:p>
            <a:pPr>
              <a:buNone/>
            </a:pPr>
            <a:r>
              <a:rPr lang="en-US" b="1" dirty="0" smtClean="0"/>
              <a:t>History</a:t>
            </a:r>
          </a:p>
          <a:p>
            <a:r>
              <a:rPr lang="en-US" dirty="0" smtClean="0"/>
              <a:t>The </a:t>
            </a:r>
            <a:r>
              <a:rPr lang="en-US" sz="3800" b="1" dirty="0" smtClean="0"/>
              <a:t>chemist John Dalton </a:t>
            </a:r>
            <a:r>
              <a:rPr lang="en-US" dirty="0" smtClean="0"/>
              <a:t>was the first to suggest the mass of one atom of hydrogen as the atomic mass unit. Francis Aston, inventor of the mass spectrometer, later used </a:t>
            </a:r>
            <a:r>
              <a:rPr lang="en-US" baseline="30000" dirty="0" smtClean="0"/>
              <a:t>1</a:t>
            </a:r>
            <a:r>
              <a:rPr lang="en-US" dirty="0" smtClean="0"/>
              <a:t>⁄</a:t>
            </a:r>
            <a:r>
              <a:rPr lang="en-US" baseline="-25000" dirty="0" smtClean="0"/>
              <a:t>16</a:t>
            </a:r>
            <a:r>
              <a:rPr lang="en-US" dirty="0" smtClean="0"/>
              <a:t> of the mass of one atom of oxygen-16 as his unit.</a:t>
            </a:r>
          </a:p>
          <a:p>
            <a:r>
              <a:rPr lang="en-US" dirty="0" smtClean="0"/>
              <a:t>Before 1961, the </a:t>
            </a:r>
            <a:r>
              <a:rPr lang="en-US" i="1" dirty="0" smtClean="0"/>
              <a:t>physical atomic mass unit</a:t>
            </a:r>
            <a:r>
              <a:rPr lang="en-US" dirty="0" smtClean="0"/>
              <a:t> (</a:t>
            </a:r>
            <a:r>
              <a:rPr lang="en-US" dirty="0" err="1" smtClean="0"/>
              <a:t>amu</a:t>
            </a:r>
            <a:r>
              <a:rPr lang="en-US" dirty="0" smtClean="0"/>
              <a:t>) was defined as </a:t>
            </a:r>
            <a:r>
              <a:rPr lang="en-US" baseline="30000" dirty="0" smtClean="0"/>
              <a:t>1</a:t>
            </a:r>
            <a:r>
              <a:rPr lang="en-US" dirty="0" smtClean="0"/>
              <a:t>⁄</a:t>
            </a:r>
            <a:r>
              <a:rPr lang="en-US" baseline="-25000" dirty="0" smtClean="0"/>
              <a:t>16</a:t>
            </a:r>
            <a:r>
              <a:rPr lang="en-US" dirty="0" smtClean="0"/>
              <a:t> of the mass of one atom of oxygen-16, while the </a:t>
            </a:r>
            <a:r>
              <a:rPr lang="en-US" i="1" dirty="0" smtClean="0"/>
              <a:t>chemical atomic mass unit</a:t>
            </a:r>
            <a:r>
              <a:rPr lang="en-US" dirty="0" smtClean="0"/>
              <a:t> (</a:t>
            </a:r>
            <a:r>
              <a:rPr lang="en-US" dirty="0" err="1" smtClean="0"/>
              <a:t>amu</a:t>
            </a:r>
            <a:r>
              <a:rPr lang="en-US" dirty="0" smtClean="0"/>
              <a:t>) was defined as </a:t>
            </a:r>
            <a:r>
              <a:rPr lang="en-US" baseline="30000" dirty="0" smtClean="0"/>
              <a:t>1</a:t>
            </a:r>
            <a:r>
              <a:rPr lang="en-US" dirty="0" smtClean="0"/>
              <a:t>⁄</a:t>
            </a:r>
            <a:r>
              <a:rPr lang="en-US" baseline="-25000" dirty="0" smtClean="0"/>
              <a:t>16</a:t>
            </a:r>
            <a:r>
              <a:rPr lang="en-US" dirty="0" smtClean="0"/>
              <a:t> of the </a:t>
            </a:r>
            <a:r>
              <a:rPr lang="en-US" i="1" dirty="0" smtClean="0"/>
              <a:t>average</a:t>
            </a:r>
            <a:r>
              <a:rPr lang="en-US" dirty="0" smtClean="0"/>
              <a:t> mass of an oxygen atom (taking the natural abundance of the different oxygen isotopes into account). Both units are slightly smaller than the </a:t>
            </a:r>
            <a:r>
              <a:rPr lang="en-US" b="1" dirty="0" smtClean="0"/>
              <a:t>unified atomic mass unit</a:t>
            </a:r>
            <a:r>
              <a:rPr lang="en-US" dirty="0" smtClean="0"/>
              <a:t>, which was adopted by the International Union of Pure and Applied Physics in 1960 and by the International Union of Pure and Applied Chemistry in 1961. Hence, before 1961 physicists as well as chemists used the symbol </a:t>
            </a:r>
            <a:r>
              <a:rPr lang="en-US" b="1" dirty="0" err="1" smtClean="0"/>
              <a:t>amu</a:t>
            </a:r>
            <a:r>
              <a:rPr lang="en-US" dirty="0" smtClean="0"/>
              <a:t> for their respective (and slightly different) atomic mass units. One still sometimes finds this usage in the scientific literature today. However, the accepted standard is now the unified atomic mass unit (symbol u), with: 1 u = 1.000 317 9 </a:t>
            </a:r>
            <a:r>
              <a:rPr lang="en-US" dirty="0" err="1" smtClean="0"/>
              <a:t>amu</a:t>
            </a:r>
            <a:r>
              <a:rPr lang="en-US" dirty="0" smtClean="0"/>
              <a:t> (physical scale) = 1.000 043 </a:t>
            </a:r>
            <a:r>
              <a:rPr lang="en-US" dirty="0" err="1" smtClean="0"/>
              <a:t>amu</a:t>
            </a:r>
            <a:r>
              <a:rPr lang="en-US" dirty="0" smtClean="0"/>
              <a:t> (chemical scale). </a:t>
            </a:r>
            <a:r>
              <a:rPr lang="en-US" sz="4500" b="1" dirty="0" smtClean="0"/>
              <a:t>Since 1961, by definition the unified atomic mass unit is equal to one-twelfth of the mass of a carbon-12 atom.</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Calculate the AMU in Grams</a:t>
            </a:r>
            <a:endParaRPr lang="en-US" dirty="0"/>
          </a:p>
        </p:txBody>
      </p:sp>
      <p:sp>
        <p:nvSpPr>
          <p:cNvPr id="3" name="Content Placeholder 2"/>
          <p:cNvSpPr>
            <a:spLocks noGrp="1"/>
          </p:cNvSpPr>
          <p:nvPr>
            <p:ph idx="1"/>
          </p:nvPr>
        </p:nvSpPr>
        <p:spPr/>
        <p:txBody>
          <a:bodyPr/>
          <a:lstStyle/>
          <a:p>
            <a:r>
              <a:rPr lang="en-US" dirty="0" smtClean="0"/>
              <a:t>1/12</a:t>
            </a:r>
            <a:r>
              <a:rPr lang="en-US" baseline="30000" dirty="0" smtClean="0"/>
              <a:t>th</a:t>
            </a:r>
            <a:r>
              <a:rPr lang="en-US" dirty="0" smtClean="0"/>
              <a:t> the Mass of Carbon -12</a:t>
            </a:r>
          </a:p>
          <a:p>
            <a:endParaRPr lang="en-US" dirty="0"/>
          </a:p>
          <a:p>
            <a:r>
              <a:rPr lang="en-US" dirty="0" smtClean="0"/>
              <a:t>Carbon has an atomic number of 6 – thus 6 protons</a:t>
            </a:r>
          </a:p>
          <a:p>
            <a:r>
              <a:rPr lang="en-US" dirty="0" smtClean="0"/>
              <a:t>It has an atomic mass rounded off to 12 – thus 6 protons and 6 neutrons</a:t>
            </a:r>
          </a:p>
          <a:p>
            <a:r>
              <a:rPr lang="en-US" dirty="0" smtClean="0"/>
              <a:t>An atom on the periodic chart is neutrally charged – thus if 6 protons then 6 electrons</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92500" lnSpcReduction="10000"/>
          </a:bodyPr>
          <a:lstStyle/>
          <a:p>
            <a:r>
              <a:rPr lang="en-US" dirty="0" smtClean="0"/>
              <a:t>Calculate the total mass of Carbon -12 then divide by 12 to get 1/12</a:t>
            </a:r>
            <a:r>
              <a:rPr lang="en-US" baseline="30000" dirty="0" smtClean="0"/>
              <a:t>th</a:t>
            </a:r>
            <a:r>
              <a:rPr lang="en-US" dirty="0" smtClean="0"/>
              <a:t> the mass</a:t>
            </a:r>
          </a:p>
          <a:p>
            <a:endParaRPr lang="en-US" dirty="0"/>
          </a:p>
          <a:p>
            <a:endParaRPr lang="en-US" dirty="0" smtClean="0"/>
          </a:p>
          <a:p>
            <a:r>
              <a:rPr lang="en-US" dirty="0" smtClean="0"/>
              <a:t>6 </a:t>
            </a:r>
            <a:r>
              <a:rPr lang="en-US" dirty="0"/>
              <a:t>x 1.674 x 10 </a:t>
            </a:r>
            <a:r>
              <a:rPr lang="en-US" baseline="30000" dirty="0"/>
              <a:t>-24  </a:t>
            </a:r>
            <a:r>
              <a:rPr lang="en-US" dirty="0"/>
              <a:t> </a:t>
            </a:r>
            <a:r>
              <a:rPr lang="en-US" dirty="0" smtClean="0"/>
              <a:t>(for number of neutrons) + </a:t>
            </a:r>
            <a:r>
              <a:rPr lang="en-US" dirty="0"/>
              <a:t>6 x 1.672 x 10</a:t>
            </a:r>
            <a:r>
              <a:rPr lang="en-US" baseline="30000" dirty="0"/>
              <a:t>-24</a:t>
            </a:r>
            <a:r>
              <a:rPr lang="en-US" dirty="0"/>
              <a:t> </a:t>
            </a:r>
            <a:r>
              <a:rPr lang="en-US" dirty="0" smtClean="0"/>
              <a:t>(for number of protons) + </a:t>
            </a:r>
            <a:r>
              <a:rPr lang="en-US" dirty="0"/>
              <a:t>6 x 9.108 x 10</a:t>
            </a:r>
            <a:r>
              <a:rPr lang="en-US" baseline="30000" dirty="0"/>
              <a:t>-28</a:t>
            </a:r>
            <a:r>
              <a:rPr lang="en-US" dirty="0"/>
              <a:t> </a:t>
            </a:r>
            <a:r>
              <a:rPr lang="en-US" dirty="0" smtClean="0"/>
              <a:t>(for number of electrons) </a:t>
            </a:r>
            <a:r>
              <a:rPr lang="en-US" dirty="0"/>
              <a:t>= 20.0142 x 10</a:t>
            </a:r>
            <a:r>
              <a:rPr lang="en-US" baseline="30000" dirty="0"/>
              <a:t>-24</a:t>
            </a:r>
            <a:r>
              <a:rPr lang="en-US" dirty="0"/>
              <a:t> </a:t>
            </a:r>
            <a:r>
              <a:rPr lang="en-US" dirty="0" smtClean="0"/>
              <a:t>(total mass of Carbon -12) </a:t>
            </a:r>
            <a:endParaRPr lang="en-US" dirty="0"/>
          </a:p>
          <a:p>
            <a:pPr>
              <a:buNone/>
            </a:pPr>
            <a:r>
              <a:rPr lang="en-US" dirty="0"/>
              <a:t> </a:t>
            </a:r>
          </a:p>
          <a:p>
            <a:r>
              <a:rPr lang="en-US" dirty="0"/>
              <a:t>Then divide by 12 = 1.66 x 10</a:t>
            </a:r>
            <a:r>
              <a:rPr lang="en-US" baseline="30000" dirty="0"/>
              <a:t>-24</a:t>
            </a:r>
            <a:r>
              <a:rPr lang="en-US" dirty="0"/>
              <a:t>  thus 1 AMU in grams is 1.66 x 10</a:t>
            </a:r>
            <a:r>
              <a:rPr lang="en-US" baseline="30000" dirty="0"/>
              <a:t>-24</a:t>
            </a:r>
            <a:r>
              <a:rPr lang="en-US" dirty="0"/>
              <a:t>  </a:t>
            </a:r>
            <a:r>
              <a:rPr lang="en-US" dirty="0" smtClean="0"/>
              <a:t>grams</a:t>
            </a:r>
            <a:endParaRPr lang="en-US" dirty="0"/>
          </a:p>
          <a:p>
            <a:pPr>
              <a:buNone/>
            </a:pPr>
            <a:r>
              <a:rPr lang="en-US" dirty="0" smtClean="0"/>
              <a:t>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Deviations of Atom from Pure Form</a:t>
            </a:r>
            <a:endParaRPr lang="en-US"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r>
              <a:rPr lang="en-US" b="1" dirty="0" smtClean="0"/>
              <a:t>Isotope </a:t>
            </a:r>
            <a:r>
              <a:rPr lang="en-US" dirty="0" smtClean="0"/>
              <a:t>– an alteration of the atom’s neutron number and in some cases its proton number– thus changes the atomic mass and the atom</a:t>
            </a:r>
          </a:p>
          <a:p>
            <a:endParaRPr lang="en-US" dirty="0" smtClean="0"/>
          </a:p>
          <a:p>
            <a:r>
              <a:rPr lang="en-US" b="1" dirty="0" smtClean="0"/>
              <a:t>Radioactive decay</a:t>
            </a:r>
            <a:r>
              <a:rPr lang="en-US" dirty="0" smtClean="0"/>
              <a:t> is the process in which an unstable atomic nucleus spontaneously loses energy by emitting ionizing particles and radiation. This decay, or loss of energy, results in an atom of one type, called the </a:t>
            </a:r>
            <a:r>
              <a:rPr lang="en-US" i="1" dirty="0" smtClean="0"/>
              <a:t>parent nuclide</a:t>
            </a:r>
            <a:r>
              <a:rPr lang="en-US" dirty="0" smtClean="0"/>
              <a:t> transforming to an atom of a different type, named the </a:t>
            </a:r>
            <a:r>
              <a:rPr lang="en-US" i="1" dirty="0" smtClean="0"/>
              <a:t>daughter nuclide</a:t>
            </a:r>
            <a:r>
              <a:rPr lang="en-US" dirty="0" smtClean="0"/>
              <a:t>. For example: a carbon-14 atom (the "parent") emits radiation and transforms to a nitrogen-14 atom (the "daughter"). This is a random process on the atomic level, in that it is impossible to predict when a given atom will decay, but given a large number of similar atoms the decay rate, on average, is predictable.</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eriodic chart.gif"/>
          <p:cNvPicPr>
            <a:picLocks noGrp="1" noChangeAspect="1"/>
          </p:cNvPicPr>
          <p:nvPr>
            <p:ph idx="1"/>
          </p:nvPr>
        </p:nvPicPr>
        <p:blipFill>
          <a:blip r:embed="rId2" cstate="print"/>
          <a:stretch>
            <a:fillRect/>
          </a:stretch>
        </p:blipFill>
        <p:spPr>
          <a:xfrm>
            <a:off x="0" y="-91440"/>
            <a:ext cx="9314305" cy="672084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Isotope (Continued)</a:t>
            </a:r>
            <a:endParaRPr lang="en-US" dirty="0"/>
          </a:p>
        </p:txBody>
      </p:sp>
      <p:sp>
        <p:nvSpPr>
          <p:cNvPr id="3" name="Content Placeholder 2"/>
          <p:cNvSpPr>
            <a:spLocks noGrp="1"/>
          </p:cNvSpPr>
          <p:nvPr>
            <p:ph idx="1"/>
          </p:nvPr>
        </p:nvSpPr>
        <p:spPr>
          <a:xfrm>
            <a:off x="457200" y="914400"/>
            <a:ext cx="8229600" cy="5715000"/>
          </a:xfrm>
        </p:spPr>
        <p:txBody>
          <a:bodyPr/>
          <a:lstStyle/>
          <a:p>
            <a:r>
              <a:rPr lang="en-US" dirty="0" smtClean="0"/>
              <a:t>Remember that the neutrons and protons are traveling fast inside the nucleus of the atom which is a </a:t>
            </a:r>
            <a:r>
              <a:rPr lang="en-US" dirty="0"/>
              <a:t>10</a:t>
            </a:r>
            <a:r>
              <a:rPr lang="en-US" baseline="30000" dirty="0"/>
              <a:t>-3</a:t>
            </a:r>
            <a:r>
              <a:rPr lang="en-US" dirty="0"/>
              <a:t> picometer space </a:t>
            </a:r>
          </a:p>
          <a:p>
            <a:r>
              <a:rPr lang="en-US" dirty="0" smtClean="0"/>
              <a:t>If more neutrons are added to this small space the likelihood of collisions will occur – which sets up the main basis of radiation</a:t>
            </a:r>
          </a:p>
          <a:p>
            <a:endParaRPr lang="en-US" dirty="0"/>
          </a:p>
          <a:p>
            <a:r>
              <a:rPr lang="en-US" dirty="0" smtClean="0"/>
              <a:t>Isotopes of Carbon</a:t>
            </a:r>
          </a:p>
          <a:p>
            <a:r>
              <a:rPr lang="en-US" dirty="0" smtClean="0"/>
              <a:t>Carbon 12, Carbon 13 and Carbon 14</a:t>
            </a:r>
          </a:p>
          <a:p>
            <a:pPr algn="ctr">
              <a:buNone/>
            </a:pPr>
            <a:r>
              <a:rPr lang="en-US" b="1" dirty="0" smtClean="0"/>
              <a:t>Which one is more likely to be radioactive?</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5Isotopes.jpg"/>
          <p:cNvPicPr>
            <a:picLocks noGrp="1" noChangeAspect="1"/>
          </p:cNvPicPr>
          <p:nvPr>
            <p:ph idx="1"/>
          </p:nvPr>
        </p:nvPicPr>
        <p:blipFill>
          <a:blip r:embed="rId2" cstate="print"/>
          <a:stretch>
            <a:fillRect/>
          </a:stretch>
        </p:blipFill>
        <p:spPr>
          <a:xfrm>
            <a:off x="-1" y="-1"/>
            <a:ext cx="9144000" cy="68580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fontScale="85000" lnSpcReduction="10000"/>
          </a:bodyPr>
          <a:lstStyle/>
          <a:p>
            <a:r>
              <a:rPr lang="en-US" b="1" dirty="0" smtClean="0"/>
              <a:t>Alpha particles</a:t>
            </a:r>
            <a:r>
              <a:rPr lang="en-US" dirty="0" smtClean="0"/>
              <a:t> (named after and denoted by the first letter in the Greek alphabet, α) consist of two protons and two neutrons bound together into a particle identical to a helium nucleus; hence, it can be written as He</a:t>
            </a:r>
            <a:r>
              <a:rPr lang="en-US" baseline="30000" dirty="0" smtClean="0"/>
              <a:t>2+</a:t>
            </a:r>
            <a:r>
              <a:rPr lang="en-US" dirty="0" smtClean="0"/>
              <a:t> or </a:t>
            </a:r>
            <a:r>
              <a:rPr lang="en-US" baseline="30000" dirty="0" smtClean="0"/>
              <a:t>4</a:t>
            </a:r>
            <a:r>
              <a:rPr lang="en-US" baseline="-25000" dirty="0" smtClean="0"/>
              <a:t>2</a:t>
            </a:r>
            <a:r>
              <a:rPr lang="en-US" dirty="0" smtClean="0"/>
              <a:t>He</a:t>
            </a:r>
            <a:r>
              <a:rPr lang="en-US" baseline="30000" dirty="0" smtClean="0"/>
              <a:t>2+</a:t>
            </a:r>
            <a:r>
              <a:rPr lang="en-US" dirty="0" smtClean="0"/>
              <a:t>. They have a net spin of zero, and normally a total energy of about 5 MeV. They are a highly ionizing form of particle radiation, and have low penetration.</a:t>
            </a:r>
          </a:p>
          <a:p>
            <a:r>
              <a:rPr lang="en-US" dirty="0" smtClean="0"/>
              <a:t>When an atom emits an alpha particle, the atom's mass number decreases by four due to the loss of the four nucleons in the alpha particle. The atomic number of the atom goes down by exactly two, as a result of the loss of two protons – the atom becomes a new element. Examples of this are when </a:t>
            </a:r>
            <a:r>
              <a:rPr lang="en-US" dirty="0" smtClean="0">
                <a:hlinkClick r:id="rId2" action="ppaction://hlinkfile" tooltip="Uranium"/>
              </a:rPr>
              <a:t>uranium</a:t>
            </a:r>
            <a:r>
              <a:rPr lang="en-US" dirty="0" smtClean="0"/>
              <a:t> becomes thorium, or radium becomes radon gas due to alpha decay.</a:t>
            </a:r>
          </a:p>
          <a:p>
            <a:endParaRPr lang="en-US" dirty="0" smtClean="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Beta Particle</a:t>
            </a:r>
            <a:endParaRPr lang="en-US" dirty="0"/>
          </a:p>
        </p:txBody>
      </p:sp>
      <p:sp>
        <p:nvSpPr>
          <p:cNvPr id="3" name="Content Placeholder 2"/>
          <p:cNvSpPr>
            <a:spLocks noGrp="1"/>
          </p:cNvSpPr>
          <p:nvPr>
            <p:ph idx="1"/>
          </p:nvPr>
        </p:nvSpPr>
        <p:spPr>
          <a:xfrm>
            <a:off x="457200" y="990600"/>
            <a:ext cx="8229600" cy="5562600"/>
          </a:xfrm>
        </p:spPr>
        <p:txBody>
          <a:bodyPr>
            <a:normAutofit fontScale="85000" lnSpcReduction="10000"/>
          </a:bodyPr>
          <a:lstStyle/>
          <a:p>
            <a:r>
              <a:rPr lang="en-US" dirty="0" smtClean="0"/>
              <a:t>An unstable atomic nucleus with an excess of neutrons may undergo β</a:t>
            </a:r>
            <a:r>
              <a:rPr lang="en-US" baseline="30000" dirty="0" smtClean="0"/>
              <a:t>−</a:t>
            </a:r>
            <a:r>
              <a:rPr lang="en-US" dirty="0" smtClean="0"/>
              <a:t> decay, where a neutron is converted into a proton, an electron and an electron-type antineutrino (the antiparticle of the neutrino):</a:t>
            </a:r>
          </a:p>
          <a:p>
            <a:r>
              <a:rPr lang="en-US" dirty="0" smtClean="0"/>
              <a:t>n → p + e</a:t>
            </a:r>
            <a:r>
              <a:rPr lang="en-US" baseline="30000" dirty="0" smtClean="0"/>
              <a:t>−</a:t>
            </a:r>
            <a:r>
              <a:rPr lang="en-US" dirty="0" smtClean="0"/>
              <a:t> + </a:t>
            </a:r>
            <a:r>
              <a:rPr lang="en-US" dirty="0" err="1" smtClean="0"/>
              <a:t>ν</a:t>
            </a:r>
            <a:r>
              <a:rPr lang="en-US" baseline="-25000" dirty="0" err="1" smtClean="0"/>
              <a:t>e</a:t>
            </a:r>
            <a:endParaRPr lang="en-US" baseline="-25000" dirty="0" smtClean="0"/>
          </a:p>
          <a:p>
            <a:r>
              <a:rPr lang="en-US" dirty="0" smtClean="0"/>
              <a:t>Of the three common types of radiation given off by radioactive materials, alpha, beta and gamma, beta has the medium penetrating power and the medium </a:t>
            </a:r>
            <a:r>
              <a:rPr lang="en-US" dirty="0" err="1" smtClean="0"/>
              <a:t>ionising</a:t>
            </a:r>
            <a:r>
              <a:rPr lang="en-US" dirty="0" smtClean="0"/>
              <a:t> power. Although the beta particles given off by different radioactive materials vary in energy, most beta particles can be stopped by a few millimeters of aluminum. Being composed of charged particles, beta radiation is more strongly </a:t>
            </a:r>
            <a:r>
              <a:rPr lang="en-US" dirty="0" err="1" smtClean="0"/>
              <a:t>ionising</a:t>
            </a:r>
            <a:r>
              <a:rPr lang="en-US" dirty="0" smtClean="0"/>
              <a:t> than gamma radiation.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96000"/>
          </a:xfrm>
        </p:spPr>
        <p:txBody>
          <a:bodyPr>
            <a:normAutofit fontScale="92500"/>
          </a:bodyPr>
          <a:lstStyle/>
          <a:p>
            <a:r>
              <a:rPr lang="en-US" b="1" dirty="0" smtClean="0"/>
              <a:t>Gamma rays</a:t>
            </a:r>
            <a:r>
              <a:rPr lang="en-US" dirty="0" smtClean="0"/>
              <a:t> (denoted as γ) are electromagnetic radiation of high energy. They are produced by sub-atomic particle interactions, such as electron-positron annihilation, neutral pion decay, radioactive decay, fusion, fission or inverse Compton scattering in astrophysical processes. Gamma rays typically have frequencies above 10</a:t>
            </a:r>
            <a:r>
              <a:rPr lang="en-US" baseline="30000" dirty="0" smtClean="0"/>
              <a:t>19</a:t>
            </a:r>
            <a:r>
              <a:rPr lang="en-US" dirty="0" smtClean="0"/>
              <a:t> Hz and therefore energies above 100 </a:t>
            </a:r>
            <a:r>
              <a:rPr lang="en-US" dirty="0" err="1" smtClean="0"/>
              <a:t>keV</a:t>
            </a:r>
            <a:r>
              <a:rPr lang="en-US" dirty="0" smtClean="0"/>
              <a:t> and wavelength less than 10 picometers, often smaller than an atom. Gamma radioactive decay photons commonly have energies of a few hundred </a:t>
            </a:r>
            <a:r>
              <a:rPr lang="en-US" dirty="0" err="1" smtClean="0"/>
              <a:t>KeV</a:t>
            </a:r>
            <a:r>
              <a:rPr lang="en-US" dirty="0" smtClean="0"/>
              <a:t>, and are almost always less than 10 MeV in energy.</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pectrum.png"/>
          <p:cNvPicPr>
            <a:picLocks noGrp="1" noChangeAspect="1"/>
          </p:cNvPicPr>
          <p:nvPr>
            <p:ph idx="1"/>
          </p:nvPr>
        </p:nvPicPr>
        <p:blipFill>
          <a:blip r:embed="rId2" cstate="print"/>
          <a:stretch>
            <a:fillRect/>
          </a:stretch>
        </p:blipFill>
        <p:spPr>
          <a:xfrm>
            <a:off x="-91440" y="182880"/>
            <a:ext cx="9404604" cy="6501289"/>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Wave Descriptions</a:t>
            </a:r>
            <a:endParaRPr lang="en-US" dirty="0"/>
          </a:p>
        </p:txBody>
      </p:sp>
      <p:pic>
        <p:nvPicPr>
          <p:cNvPr id="18434" name="Picture 2" descr="C:\Documents and Settings\Owner\My Documents\My Pictures\wave.png"/>
          <p:cNvPicPr>
            <a:picLocks noGrp="1" noChangeAspect="1" noChangeArrowheads="1"/>
          </p:cNvPicPr>
          <p:nvPr>
            <p:ph idx="1"/>
          </p:nvPr>
        </p:nvPicPr>
        <p:blipFill>
          <a:blip r:embed="rId2" cstate="print"/>
          <a:srcRect/>
          <a:stretch>
            <a:fillRect/>
          </a:stretch>
        </p:blipFill>
        <p:spPr bwMode="auto">
          <a:xfrm>
            <a:off x="640076" y="731520"/>
            <a:ext cx="7894350" cy="6080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ION (page 6)</a:t>
            </a:r>
            <a:endParaRPr lang="en-US" dirty="0"/>
          </a:p>
        </p:txBody>
      </p:sp>
      <p:sp>
        <p:nvSpPr>
          <p:cNvPr id="3" name="Content Placeholder 2"/>
          <p:cNvSpPr>
            <a:spLocks noGrp="1"/>
          </p:cNvSpPr>
          <p:nvPr>
            <p:ph idx="1"/>
          </p:nvPr>
        </p:nvSpPr>
        <p:spPr>
          <a:xfrm>
            <a:off x="0" y="685800"/>
            <a:ext cx="8991600" cy="6019800"/>
          </a:xfrm>
        </p:spPr>
        <p:txBody>
          <a:bodyPr>
            <a:normAutofit lnSpcReduction="10000"/>
          </a:bodyPr>
          <a:lstStyle/>
          <a:p>
            <a:r>
              <a:rPr lang="en-US" sz="2800" dirty="0" smtClean="0"/>
              <a:t>Charged atom as a result of a deviation in the atoms </a:t>
            </a:r>
            <a:r>
              <a:rPr lang="en-US" sz="2800" u="sng" dirty="0" smtClean="0"/>
              <a:t>electron</a:t>
            </a:r>
            <a:r>
              <a:rPr lang="en-US" sz="2800" dirty="0" smtClean="0"/>
              <a:t> number</a:t>
            </a:r>
          </a:p>
          <a:p>
            <a:r>
              <a:rPr lang="en-US" sz="2800" dirty="0" smtClean="0"/>
              <a:t>If extra electrons are added to an atom – the atom will have a net negative charge in that there will be more electrons than protons – the term for this is an “anion” – added to this is the valency term – for example a divalent anion means it has two net negative charges</a:t>
            </a:r>
          </a:p>
          <a:p>
            <a:r>
              <a:rPr lang="en-US" sz="2800" dirty="0" smtClean="0"/>
              <a:t>If one or more electrons are removed – the atom will have a net positive charge “cation”</a:t>
            </a:r>
          </a:p>
          <a:p>
            <a:r>
              <a:rPr lang="en-US" sz="2800" dirty="0" smtClean="0"/>
              <a:t>Ions can be called electrolytes </a:t>
            </a:r>
          </a:p>
          <a:p>
            <a:r>
              <a:rPr lang="en-US" sz="2800" dirty="0" smtClean="0"/>
              <a:t>The term ‘electrolyte’ is frequently used to denote a substance that, when dissolved in a specified solvent, usually water, dissociates into </a:t>
            </a:r>
            <a:r>
              <a:rPr lang="en-US" sz="2800" dirty="0" smtClean="0">
                <a:hlinkClick r:id="rId2" action="ppaction://hlinkfile"/>
              </a:rPr>
              <a:t>ions</a:t>
            </a:r>
            <a:r>
              <a:rPr lang="en-US" sz="2800" dirty="0" smtClean="0"/>
              <a:t> to produce an electrically conducting medium.</a:t>
            </a:r>
          </a:p>
          <a:p>
            <a:endParaRPr lang="en-U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Electron Placement (page 6)</a:t>
            </a:r>
            <a:endParaRPr lang="en-US" dirty="0"/>
          </a:p>
        </p:txBody>
      </p:sp>
      <p:sp>
        <p:nvSpPr>
          <p:cNvPr id="3" name="Content Placeholder 2"/>
          <p:cNvSpPr>
            <a:spLocks noGrp="1"/>
          </p:cNvSpPr>
          <p:nvPr>
            <p:ph idx="1"/>
          </p:nvPr>
        </p:nvSpPr>
        <p:spPr>
          <a:xfrm>
            <a:off x="457200" y="914400"/>
            <a:ext cx="8229600" cy="5211763"/>
          </a:xfrm>
        </p:spPr>
        <p:txBody>
          <a:bodyPr/>
          <a:lstStyle/>
          <a:p>
            <a:r>
              <a:rPr lang="en-US" dirty="0" smtClean="0"/>
              <a:t>Electrons travel around the nucleus in probable space</a:t>
            </a:r>
          </a:p>
          <a:p>
            <a:r>
              <a:rPr lang="en-US" dirty="0" smtClean="0"/>
              <a:t>Electrons are placed into </a:t>
            </a:r>
            <a:r>
              <a:rPr lang="en-US" b="1" dirty="0" smtClean="0"/>
              <a:t>Energy Levels</a:t>
            </a:r>
          </a:p>
          <a:p>
            <a:r>
              <a:rPr lang="en-US" dirty="0" smtClean="0"/>
              <a:t>Electrons are then placed into orbitals</a:t>
            </a:r>
          </a:p>
          <a:p>
            <a:r>
              <a:rPr lang="en-US" dirty="0" smtClean="0"/>
              <a:t>Electrons like to travel in pairs</a:t>
            </a:r>
          </a:p>
          <a:p>
            <a:r>
              <a:rPr lang="en-US" dirty="0" smtClean="0"/>
              <a:t>The outermost energy level is termed the Valence Energy Level</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Owner\My Documents\My Pictures\Energy Levels.JPG"/>
          <p:cNvPicPr>
            <a:picLocks noGrp="1" noChangeAspect="1" noChangeArrowheads="1"/>
          </p:cNvPicPr>
          <p:nvPr>
            <p:ph idx="1"/>
          </p:nvPr>
        </p:nvPicPr>
        <p:blipFill>
          <a:blip r:embed="rId2" cstate="print"/>
          <a:srcRect/>
          <a:stretch>
            <a:fillRect/>
          </a:stretch>
        </p:blipFill>
        <p:spPr bwMode="auto">
          <a:xfrm>
            <a:off x="365760" y="-11"/>
            <a:ext cx="8506663" cy="6912864"/>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Energy (see page 10 of handout)</a:t>
            </a:r>
            <a:endParaRPr lang="en-US" dirty="0"/>
          </a:p>
        </p:txBody>
      </p:sp>
      <p:sp>
        <p:nvSpPr>
          <p:cNvPr id="3" name="Content Placeholder 2"/>
          <p:cNvSpPr>
            <a:spLocks noGrp="1"/>
          </p:cNvSpPr>
          <p:nvPr>
            <p:ph idx="1"/>
          </p:nvPr>
        </p:nvSpPr>
        <p:spPr>
          <a:xfrm>
            <a:off x="457200" y="990600"/>
            <a:ext cx="8229600" cy="5562600"/>
          </a:xfrm>
        </p:spPr>
        <p:txBody>
          <a:bodyPr>
            <a:normAutofit lnSpcReduction="10000"/>
          </a:bodyPr>
          <a:lstStyle/>
          <a:p>
            <a:r>
              <a:rPr lang="en-US" i="1" dirty="0" smtClean="0"/>
              <a:t>Capability</a:t>
            </a:r>
            <a:r>
              <a:rPr lang="en-US" dirty="0" smtClean="0"/>
              <a:t> to do work</a:t>
            </a:r>
          </a:p>
          <a:p>
            <a:r>
              <a:rPr lang="en-US" dirty="0" smtClean="0"/>
              <a:t>Work = Force x Distance (thus in order to do work in physics something has to move)</a:t>
            </a:r>
          </a:p>
          <a:p>
            <a:r>
              <a:rPr lang="en-US" dirty="0" smtClean="0"/>
              <a:t>Move now – Kinetic</a:t>
            </a:r>
          </a:p>
          <a:p>
            <a:r>
              <a:rPr lang="en-US" dirty="0" smtClean="0"/>
              <a:t>Move later but can do it – Potential</a:t>
            </a:r>
          </a:p>
          <a:p>
            <a:r>
              <a:rPr lang="en-US" dirty="0" smtClean="0"/>
              <a:t>Energy cannot be created or destroyed but changed in form or location</a:t>
            </a:r>
          </a:p>
          <a:p>
            <a:r>
              <a:rPr lang="en-US" dirty="0" smtClean="0"/>
              <a:t>Some forms are thermal, gravitational, sound, light, elastic, and electromagnetic energy. The forms of energy are often named after a related force.</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705600"/>
          </a:xfrm>
        </p:spPr>
        <p:txBody>
          <a:bodyPr>
            <a:normAutofit fontScale="92500" lnSpcReduction="10000"/>
          </a:bodyPr>
          <a:lstStyle/>
          <a:p>
            <a:r>
              <a:rPr lang="en-US" dirty="0" smtClean="0"/>
              <a:t>Any form of energy can be transformed into another form, but the total energy always remains the same. This principle, the conservation of energy, was first postulated in the early 19th century, and applies to any isolated system. According to </a:t>
            </a:r>
            <a:r>
              <a:rPr lang="en-US" dirty="0" err="1" smtClean="0"/>
              <a:t>Noether's</a:t>
            </a:r>
            <a:r>
              <a:rPr lang="en-US" dirty="0" smtClean="0"/>
              <a:t> theorem, the conservation of energy is a consequence of the fact that the laws of physics do not change over time.</a:t>
            </a:r>
          </a:p>
          <a:p>
            <a:r>
              <a:rPr lang="en-US" dirty="0" smtClean="0"/>
              <a:t>Although the total energy of a system does not change with time, its value may depend on the frame of reference. For example, a seated passenger in a moving airplane has zero kinetic energy relative to the airplane, but non-zero kinetic energy relative to the Earth.</a:t>
            </a:r>
          </a:p>
          <a:p>
            <a:endParaRPr lang="en-US" b="1" dirty="0" smtClean="0"/>
          </a:p>
          <a:p>
            <a:pPr algn="ctr">
              <a:buNone/>
            </a:pPr>
            <a:r>
              <a:rPr lang="en-US" b="1" dirty="0" smtClean="0"/>
              <a:t>Kinetic Energy = ½ mass x </a:t>
            </a:r>
            <a:r>
              <a:rPr lang="en-US" b="1" dirty="0"/>
              <a:t>Velocity </a:t>
            </a:r>
            <a:r>
              <a:rPr lang="en-US" b="1" baseline="30000" dirty="0"/>
              <a:t>2 </a:t>
            </a:r>
            <a:endParaRPr lang="en-US" b="1" dirty="0"/>
          </a:p>
          <a:p>
            <a:endParaRPr lang="en-US" dirty="0" smtClean="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Electron Placement (Cont.)</a:t>
            </a:r>
            <a:endParaRPr lang="en-US" dirty="0"/>
          </a:p>
        </p:txBody>
      </p:sp>
      <p:sp>
        <p:nvSpPr>
          <p:cNvPr id="3" name="Content Placeholder 2"/>
          <p:cNvSpPr>
            <a:spLocks noGrp="1"/>
          </p:cNvSpPr>
          <p:nvPr>
            <p:ph idx="1"/>
          </p:nvPr>
        </p:nvSpPr>
        <p:spPr>
          <a:xfrm>
            <a:off x="457200" y="914400"/>
            <a:ext cx="8229600" cy="5638800"/>
          </a:xfrm>
        </p:spPr>
        <p:txBody>
          <a:bodyPr>
            <a:normAutofit fontScale="92500" lnSpcReduction="20000"/>
          </a:bodyPr>
          <a:lstStyle/>
          <a:p>
            <a:r>
              <a:rPr lang="en-US" dirty="0" smtClean="0"/>
              <a:t>Place electrons in lowest energy level first (conservation of energy)</a:t>
            </a:r>
          </a:p>
          <a:p>
            <a:r>
              <a:rPr lang="en-US" dirty="0" smtClean="0"/>
              <a:t>Lowest energy levels are closest to the nucleus</a:t>
            </a:r>
          </a:p>
          <a:p>
            <a:r>
              <a:rPr lang="en-US" dirty="0" smtClean="0"/>
              <a:t>Maximum number of electrons in each energy level</a:t>
            </a:r>
          </a:p>
          <a:p>
            <a:r>
              <a:rPr lang="en-US" dirty="0" smtClean="0"/>
              <a:t>Energy Level one can hold up to 2 electrons</a:t>
            </a:r>
          </a:p>
          <a:p>
            <a:r>
              <a:rPr lang="en-US" dirty="0" smtClean="0"/>
              <a:t>Energy level two can hold up to 8 electrons</a:t>
            </a:r>
          </a:p>
          <a:p>
            <a:r>
              <a:rPr lang="en-US" dirty="0" smtClean="0"/>
              <a:t>Energy level three can hold up 8 – 18 electrons ( but in the main elements of the human body – only 8</a:t>
            </a:r>
          </a:p>
          <a:p>
            <a:r>
              <a:rPr lang="en-US" dirty="0" smtClean="0"/>
              <a:t>For our biochemistry purposes – let’s assume the energy levels can only hold 8 electrons after energy level one.</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Examples</a:t>
            </a:r>
            <a:endParaRPr lang="en-US" dirty="0"/>
          </a:p>
        </p:txBody>
      </p:sp>
      <p:sp>
        <p:nvSpPr>
          <p:cNvPr id="3" name="Content Placeholder 2"/>
          <p:cNvSpPr>
            <a:spLocks noGrp="1"/>
          </p:cNvSpPr>
          <p:nvPr>
            <p:ph idx="1"/>
          </p:nvPr>
        </p:nvSpPr>
        <p:spPr>
          <a:xfrm>
            <a:off x="457200" y="914400"/>
            <a:ext cx="8229600" cy="5211763"/>
          </a:xfrm>
        </p:spPr>
        <p:txBody>
          <a:bodyPr/>
          <a:lstStyle/>
          <a:p>
            <a:r>
              <a:rPr lang="en-US" dirty="0" smtClean="0"/>
              <a:t>Helium – has two electrons – they both are in the first energy level</a:t>
            </a:r>
          </a:p>
          <a:p>
            <a:r>
              <a:rPr lang="en-US" dirty="0" smtClean="0"/>
              <a:t>Carbon has 6 electrons – two in the first energy level and 4 in the second.</a:t>
            </a:r>
          </a:p>
          <a:p>
            <a:r>
              <a:rPr lang="en-US" dirty="0" smtClean="0"/>
              <a:t>Potassium (K) has 19 electrons – 2 in the first energy level – 8 in the second energy level, 8 in the third energy level, and one electron in the last energy level </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Valence Energy Level</a:t>
            </a:r>
            <a:endParaRPr lang="en-US" dirty="0"/>
          </a:p>
        </p:txBody>
      </p:sp>
      <p:sp>
        <p:nvSpPr>
          <p:cNvPr id="3" name="Content Placeholder 2"/>
          <p:cNvSpPr>
            <a:spLocks noGrp="1"/>
          </p:cNvSpPr>
          <p:nvPr>
            <p:ph idx="1"/>
          </p:nvPr>
        </p:nvSpPr>
        <p:spPr>
          <a:xfrm>
            <a:off x="457200" y="1219200"/>
            <a:ext cx="8229600" cy="5334000"/>
          </a:xfrm>
        </p:spPr>
        <p:txBody>
          <a:bodyPr>
            <a:normAutofit/>
          </a:bodyPr>
          <a:lstStyle/>
          <a:p>
            <a:r>
              <a:rPr lang="en-US" dirty="0" smtClean="0"/>
              <a:t>The outermost energy level is termed the “valence energy level”</a:t>
            </a:r>
          </a:p>
          <a:p>
            <a:r>
              <a:rPr lang="en-US" dirty="0" smtClean="0"/>
              <a:t>It has important properties particularly related to atoms bonding together to form molecules</a:t>
            </a:r>
          </a:p>
          <a:p>
            <a:r>
              <a:rPr lang="en-US" dirty="0" smtClean="0"/>
              <a:t>Valence Numbers</a:t>
            </a:r>
          </a:p>
          <a:p>
            <a:r>
              <a:rPr lang="en-US" b="1" dirty="0" smtClean="0"/>
              <a:t>+ Valence number</a:t>
            </a:r>
            <a:r>
              <a:rPr lang="en-US" dirty="0" smtClean="0"/>
              <a:t> – how many electrons are in the outermost (valence) energy level</a:t>
            </a:r>
          </a:p>
          <a:p>
            <a:r>
              <a:rPr lang="en-US" b="1" dirty="0" smtClean="0"/>
              <a:t>- Valence number </a:t>
            </a:r>
            <a:r>
              <a:rPr lang="en-US" dirty="0" smtClean="0"/>
              <a:t>– how many does it take to fill the outermost energy level</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Periodic Chart as it relates to Electron Placement</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Mendeleev and Meyer working independently found ways to arrange elements in order of increasing atomic masses and in order of similar chemical properties</a:t>
            </a:r>
          </a:p>
          <a:p>
            <a:endParaRPr lang="en-US" dirty="0"/>
          </a:p>
          <a:p>
            <a:r>
              <a:rPr lang="en-US" dirty="0" smtClean="0"/>
              <a:t>A row on the chart is termed a “period”</a:t>
            </a:r>
          </a:p>
          <a:p>
            <a:r>
              <a:rPr lang="en-US" dirty="0" smtClean="0"/>
              <a:t>A column is termed a “group or family” </a:t>
            </a:r>
          </a:p>
          <a:p>
            <a:r>
              <a:rPr lang="en-US" dirty="0" smtClean="0"/>
              <a:t>A family has similar chemical properties (all the elements in a family have the same valence number)</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Using the Chart to Determine Valence Number</a:t>
            </a:r>
            <a:endParaRPr lang="en-US" dirty="0"/>
          </a:p>
        </p:txBody>
      </p:sp>
      <p:sp>
        <p:nvSpPr>
          <p:cNvPr id="3" name="Content Placeholder 2"/>
          <p:cNvSpPr>
            <a:spLocks noGrp="1"/>
          </p:cNvSpPr>
          <p:nvPr>
            <p:ph idx="1"/>
          </p:nvPr>
        </p:nvSpPr>
        <p:spPr/>
        <p:txBody>
          <a:bodyPr/>
          <a:lstStyle/>
          <a:p>
            <a:r>
              <a:rPr lang="en-US" dirty="0" smtClean="0"/>
              <a:t>Each row adds another energy level</a:t>
            </a:r>
          </a:p>
          <a:p>
            <a:r>
              <a:rPr lang="en-US" dirty="0" smtClean="0"/>
              <a:t>Each  column has a similar valence number</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l"/>
            <a:r>
              <a:rPr lang="en-US" sz="2200" b="1" dirty="0" smtClean="0"/>
              <a:t>Hydrogen (one valence electron in first energy level)</a:t>
            </a:r>
            <a:r>
              <a:rPr lang="en-US" sz="1800" dirty="0" smtClean="0"/>
              <a:t/>
            </a:r>
            <a:br>
              <a:rPr lang="en-US" sz="1800" dirty="0" smtClean="0"/>
            </a:br>
            <a:r>
              <a:rPr lang="en-US" sz="1800" dirty="0"/>
              <a:t/>
            </a:r>
            <a:br>
              <a:rPr lang="en-US" sz="1800" dirty="0"/>
            </a:br>
            <a:r>
              <a:rPr lang="en-US" sz="1800" dirty="0" smtClean="0"/>
              <a:t>                                                                     </a:t>
            </a:r>
            <a:br>
              <a:rPr lang="en-US" sz="1800" dirty="0" smtClean="0"/>
            </a:br>
            <a:r>
              <a:rPr lang="en-US" sz="1800" b="1" dirty="0" smtClean="0"/>
              <a:t> </a:t>
            </a:r>
            <a:r>
              <a:rPr lang="en-US" sz="2200" b="1" dirty="0" smtClean="0"/>
              <a:t>Magnesium </a:t>
            </a:r>
            <a:r>
              <a:rPr lang="en-US" sz="2200" dirty="0" smtClean="0"/>
              <a:t>has 12 electrons (two in EL I and 8 in EL two   and 2 in EL three)  </a:t>
            </a:r>
            <a:endParaRPr lang="en-US" sz="2200" dirty="0"/>
          </a:p>
        </p:txBody>
      </p:sp>
      <p:pic>
        <p:nvPicPr>
          <p:cNvPr id="4" name="Content Placeholder 3" descr="periodic chart.gif"/>
          <p:cNvPicPr>
            <a:picLocks noGrp="1" noChangeAspect="1"/>
          </p:cNvPicPr>
          <p:nvPr>
            <p:ph idx="1"/>
          </p:nvPr>
        </p:nvPicPr>
        <p:blipFill>
          <a:blip r:embed="rId2" cstate="print"/>
          <a:stretch>
            <a:fillRect/>
          </a:stretch>
        </p:blipFill>
        <p:spPr>
          <a:xfrm>
            <a:off x="457200" y="1600200"/>
            <a:ext cx="8458200" cy="4525963"/>
          </a:xfrm>
        </p:spPr>
      </p:pic>
      <p:cxnSp>
        <p:nvCxnSpPr>
          <p:cNvPr id="15" name="Straight Arrow Connector 14"/>
          <p:cNvCxnSpPr/>
          <p:nvPr/>
        </p:nvCxnSpPr>
        <p:spPr>
          <a:xfrm rot="5400000">
            <a:off x="304800" y="990600"/>
            <a:ext cx="13716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181100" y="1790700"/>
            <a:ext cx="15240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flipV="1">
            <a:off x="1447800" y="2819400"/>
            <a:ext cx="7620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Owner\My Documents\My Pictures\Energy Level 2.JPG"/>
          <p:cNvPicPr>
            <a:picLocks noGrp="1" noChangeAspect="1" noChangeArrowheads="1"/>
          </p:cNvPicPr>
          <p:nvPr>
            <p:ph idx="1"/>
          </p:nvPr>
        </p:nvPicPr>
        <p:blipFill>
          <a:blip r:embed="rId2" cstate="print"/>
          <a:srcRect/>
          <a:stretch>
            <a:fillRect/>
          </a:stretch>
        </p:blipFill>
        <p:spPr bwMode="auto">
          <a:xfrm>
            <a:off x="0" y="228600"/>
            <a:ext cx="9059388" cy="5714999"/>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Do Atoms Combine to Make Molecules? (page 11)</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Substances can combine physically or chemically</a:t>
            </a:r>
          </a:p>
          <a:p>
            <a:r>
              <a:rPr lang="en-US" dirty="0" smtClean="0"/>
              <a:t>If combine physically (</a:t>
            </a:r>
            <a:r>
              <a:rPr lang="en-US" b="1" dirty="0" smtClean="0"/>
              <a:t>mixture</a:t>
            </a:r>
            <a:r>
              <a:rPr lang="en-US" dirty="0" smtClean="0"/>
              <a:t>) – each of the individual substances maintain their original chemical properties – it is more of an association than a marriage – does not require as much criteria to come together</a:t>
            </a:r>
          </a:p>
          <a:p>
            <a:r>
              <a:rPr lang="en-US" dirty="0" smtClean="0"/>
              <a:t>If combine chemically (form a </a:t>
            </a:r>
            <a:r>
              <a:rPr lang="en-US" b="1" dirty="0" smtClean="0"/>
              <a:t>molecule</a:t>
            </a:r>
            <a:r>
              <a:rPr lang="en-US" dirty="0" smtClean="0"/>
              <a:t>) each of the individual atoms lose their original properties- requires more combining criteria</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Mixture</a:t>
            </a:r>
            <a:endParaRPr lang="en-US" dirty="0"/>
          </a:p>
        </p:txBody>
      </p:sp>
      <p:sp>
        <p:nvSpPr>
          <p:cNvPr id="3" name="Content Placeholder 2"/>
          <p:cNvSpPr>
            <a:spLocks noGrp="1"/>
          </p:cNvSpPr>
          <p:nvPr>
            <p:ph idx="1"/>
          </p:nvPr>
        </p:nvSpPr>
        <p:spPr/>
        <p:txBody>
          <a:bodyPr/>
          <a:lstStyle/>
          <a:p>
            <a:r>
              <a:rPr lang="en-US" dirty="0" smtClean="0"/>
              <a:t>There are three basic types of mixtures</a:t>
            </a:r>
          </a:p>
          <a:p>
            <a:pPr>
              <a:buNone/>
            </a:pPr>
            <a:r>
              <a:rPr lang="en-US" dirty="0" smtClean="0"/>
              <a:t>1. Solution</a:t>
            </a:r>
          </a:p>
          <a:p>
            <a:pPr>
              <a:buNone/>
            </a:pPr>
            <a:r>
              <a:rPr lang="en-US" dirty="0" smtClean="0"/>
              <a:t>2. Sol/Gel – Colloid</a:t>
            </a:r>
          </a:p>
          <a:p>
            <a:pPr>
              <a:buNone/>
            </a:pPr>
            <a:r>
              <a:rPr lang="en-US" dirty="0" smtClean="0"/>
              <a:t>3. Suspension</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Solution</a:t>
            </a:r>
            <a:endParaRPr lang="en-US" dirty="0"/>
          </a:p>
        </p:txBody>
      </p:sp>
      <p:sp>
        <p:nvSpPr>
          <p:cNvPr id="3" name="Content Placeholder 2"/>
          <p:cNvSpPr>
            <a:spLocks noGrp="1"/>
          </p:cNvSpPr>
          <p:nvPr>
            <p:ph idx="1"/>
          </p:nvPr>
        </p:nvSpPr>
        <p:spPr>
          <a:xfrm>
            <a:off x="152400" y="838200"/>
            <a:ext cx="8839200" cy="5867400"/>
          </a:xfrm>
        </p:spPr>
        <p:txBody>
          <a:bodyPr>
            <a:normAutofit fontScale="92500" lnSpcReduction="10000"/>
          </a:bodyPr>
          <a:lstStyle/>
          <a:p>
            <a:r>
              <a:rPr lang="en-US" dirty="0" smtClean="0"/>
              <a:t>Always homogenous (equally mixed or dispersed)</a:t>
            </a:r>
          </a:p>
          <a:p>
            <a:r>
              <a:rPr lang="en-US" dirty="0" smtClean="0"/>
              <a:t>Requires the most criteria of the mixture group ( the mixing substance must have an affinity –like- for one another</a:t>
            </a:r>
          </a:p>
          <a:p>
            <a:r>
              <a:rPr lang="en-US" dirty="0" smtClean="0"/>
              <a:t>There is a solvent and solute</a:t>
            </a:r>
          </a:p>
          <a:p>
            <a:r>
              <a:rPr lang="en-US" dirty="0" smtClean="0"/>
              <a:t>The solvent is the part of the mixture in the highest quantity and solute is in the lowest quantity</a:t>
            </a:r>
          </a:p>
          <a:p>
            <a:r>
              <a:rPr lang="en-US" dirty="0" smtClean="0"/>
              <a:t>The solvent dissolves the solute</a:t>
            </a:r>
          </a:p>
          <a:p>
            <a:r>
              <a:rPr lang="en-US" dirty="0" smtClean="0"/>
              <a:t>The particles of the solute must not only be attracted to the solvent but they must also be small</a:t>
            </a:r>
          </a:p>
          <a:p>
            <a:r>
              <a:rPr lang="en-US" dirty="0" smtClean="0"/>
              <a:t>Examples – Glucose in water or salt in water (our body has a lot of solutions)</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dirty="0" smtClean="0"/>
              <a:t>Sol-Gel (Colloid)</a:t>
            </a:r>
            <a:endParaRPr lang="en-US" dirty="0"/>
          </a:p>
        </p:txBody>
      </p:sp>
      <p:sp>
        <p:nvSpPr>
          <p:cNvPr id="3" name="Content Placeholder 2"/>
          <p:cNvSpPr>
            <a:spLocks noGrp="1"/>
          </p:cNvSpPr>
          <p:nvPr>
            <p:ph idx="1"/>
          </p:nvPr>
        </p:nvSpPr>
        <p:spPr>
          <a:xfrm>
            <a:off x="0" y="533400"/>
            <a:ext cx="8991600" cy="6324600"/>
          </a:xfrm>
        </p:spPr>
        <p:txBody>
          <a:bodyPr>
            <a:normAutofit fontScale="85000" lnSpcReduction="20000"/>
          </a:bodyPr>
          <a:lstStyle/>
          <a:p>
            <a:r>
              <a:rPr lang="en-US" dirty="0" smtClean="0"/>
              <a:t>A </a:t>
            </a:r>
            <a:r>
              <a:rPr lang="en-US" b="1" dirty="0" smtClean="0"/>
              <a:t>colloid</a:t>
            </a:r>
            <a:r>
              <a:rPr lang="en-US" dirty="0" smtClean="0"/>
              <a:t> is a type of chemical mixture in which one substance is dispersed evenly throughout another. The particles of the dispersed substance are only suspended in the mixture, unlike in a solution, in which they are completely dissolved. This occurs because the particles in a colloid are larger than in a solution - small enough to be dispersed evenly and maintain a homogeneous appearance, but large enough to scatter light and not dissolve. Because of this dispersal, some colloids have the appearance of solutions. </a:t>
            </a:r>
          </a:p>
          <a:p>
            <a:r>
              <a:rPr lang="en-US" dirty="0" smtClean="0"/>
              <a:t>Thus, colloid suspensions are intermediate between homogeneous and heterogeneous mixtures. They are sometimes classified as either "homogeneous" or "heterogeneous" based upon their appearance.</a:t>
            </a:r>
          </a:p>
          <a:p>
            <a:r>
              <a:rPr lang="en-US" dirty="0" smtClean="0"/>
              <a:t>Some colloids are translucent because of the Tyndall effect, which is the scattering of light by particles in the colloid. Other colloids may be opaque or have a slight color.</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a:bodyPr>
          <a:lstStyle/>
          <a:p>
            <a:r>
              <a:rPr lang="en-US" sz="3200" dirty="0" smtClean="0"/>
              <a:t>Milk is an emulsified colloid of liquid butterfat globules dispersed within a water-based fluid.</a:t>
            </a:r>
            <a:endParaRPr lang="en-US" sz="3200" dirty="0"/>
          </a:p>
        </p:txBody>
      </p:sp>
      <p:pic>
        <p:nvPicPr>
          <p:cNvPr id="4" name="Content Placeholder 3" descr="Milk.jpg"/>
          <p:cNvPicPr>
            <a:picLocks noGrp="1" noChangeAspect="1"/>
          </p:cNvPicPr>
          <p:nvPr>
            <p:ph idx="1"/>
          </p:nvPr>
        </p:nvPicPr>
        <p:blipFill>
          <a:blip r:embed="rId2" cstate="print"/>
          <a:stretch>
            <a:fillRect/>
          </a:stretch>
        </p:blipFill>
        <p:spPr>
          <a:xfrm>
            <a:off x="1600200" y="1463040"/>
            <a:ext cx="5000625" cy="5242560"/>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Colloid (Sol-Gel)</a:t>
            </a:r>
            <a:endParaRPr lang="en-US" dirty="0"/>
          </a:p>
        </p:txBody>
      </p:sp>
      <p:sp>
        <p:nvSpPr>
          <p:cNvPr id="3" name="Content Placeholder 2"/>
          <p:cNvSpPr>
            <a:spLocks noGrp="1"/>
          </p:cNvSpPr>
          <p:nvPr>
            <p:ph idx="1"/>
          </p:nvPr>
        </p:nvSpPr>
        <p:spPr>
          <a:xfrm>
            <a:off x="457200" y="990600"/>
            <a:ext cx="8229600" cy="5135563"/>
          </a:xfrm>
        </p:spPr>
        <p:txBody>
          <a:bodyPr>
            <a:normAutofit fontScale="92500" lnSpcReduction="20000"/>
          </a:bodyPr>
          <a:lstStyle/>
          <a:p>
            <a:r>
              <a:rPr lang="en-US" dirty="0" smtClean="0"/>
              <a:t>A colloid is a non-homogenous mixture which appears to be homogenous – but is not – like </a:t>
            </a:r>
            <a:r>
              <a:rPr lang="en-US" dirty="0" err="1" smtClean="0"/>
              <a:t>Jello</a:t>
            </a:r>
            <a:r>
              <a:rPr lang="en-US" dirty="0" smtClean="0"/>
              <a:t>.</a:t>
            </a:r>
          </a:p>
          <a:p>
            <a:endParaRPr lang="en-US" dirty="0"/>
          </a:p>
          <a:p>
            <a:r>
              <a:rPr lang="en-US" dirty="0" smtClean="0"/>
              <a:t>If shine polarized light (light that travels in only one direction) through the Colloid it will deflect when it hits the non-homogenous particles that are too small for the eye to see. This is termed the Tyndall Effect.</a:t>
            </a:r>
          </a:p>
          <a:p>
            <a:endParaRPr lang="en-US" dirty="0"/>
          </a:p>
          <a:p>
            <a:r>
              <a:rPr lang="en-US" dirty="0" smtClean="0"/>
              <a:t>The fluid in the back of the eye (Vitreous Humor) is a colloid</a:t>
            </a:r>
            <a:endParaRPr lang="en-US" dirty="0"/>
          </a:p>
        </p:txBody>
      </p:sp>
      <p:pic>
        <p:nvPicPr>
          <p:cNvPr id="4" name="Picture 2" descr="15-08circulation_l"/>
          <p:cNvPicPr>
            <a:picLocks noChangeAspect="1" noChangeArrowheads="1"/>
          </p:cNvPicPr>
          <p:nvPr/>
        </p:nvPicPr>
        <p:blipFill>
          <a:blip r:embed="rId2" cstate="print"/>
          <a:srcRect/>
          <a:stretch>
            <a:fillRect/>
          </a:stretch>
        </p:blipFill>
        <p:spPr bwMode="auto">
          <a:xfrm>
            <a:off x="292100" y="482600"/>
            <a:ext cx="8561388" cy="5886450"/>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Suspension</a:t>
            </a:r>
            <a:endParaRPr lang="en-US" dirty="0"/>
          </a:p>
        </p:txBody>
      </p:sp>
      <p:sp>
        <p:nvSpPr>
          <p:cNvPr id="3" name="Content Placeholder 2"/>
          <p:cNvSpPr>
            <a:spLocks noGrp="1"/>
          </p:cNvSpPr>
          <p:nvPr>
            <p:ph idx="1"/>
          </p:nvPr>
        </p:nvSpPr>
        <p:spPr>
          <a:xfrm>
            <a:off x="457200" y="914400"/>
            <a:ext cx="8229600" cy="5638800"/>
          </a:xfrm>
        </p:spPr>
        <p:txBody>
          <a:bodyPr>
            <a:normAutofit lnSpcReduction="10000"/>
          </a:bodyPr>
          <a:lstStyle/>
          <a:p>
            <a:r>
              <a:rPr lang="en-US" dirty="0" smtClean="0"/>
              <a:t>The particles in a suspension do not even appear to be homogenous.  The particles are simply suspended in position – because the particles are constantly being stirred (moved) by outside forces.  For example stirring sand in water – if you stop stirring the sand drops to the bottom.</a:t>
            </a:r>
          </a:p>
          <a:p>
            <a:r>
              <a:rPr lang="en-US" dirty="0" smtClean="0"/>
              <a:t>In our body a good example of a suspension is the whole blood.  If the heart did not keep pushing (pumping) the blood – our blood cells would fall out of the fluid portion of the blood. </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Owner\My Documents\My Pictures\Colloid Comparison.JPG"/>
          <p:cNvPicPr>
            <a:picLocks noGrp="1" noChangeAspect="1" noChangeArrowheads="1"/>
          </p:cNvPicPr>
          <p:nvPr>
            <p:ph idx="1"/>
          </p:nvPr>
        </p:nvPicPr>
        <p:blipFill>
          <a:blip r:embed="rId2" cstate="print"/>
          <a:srcRect/>
          <a:stretch>
            <a:fillRect/>
          </a:stretch>
        </p:blipFill>
        <p:spPr bwMode="auto">
          <a:xfrm>
            <a:off x="-91440" y="91440"/>
            <a:ext cx="9217152" cy="5788152"/>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Adding Atoms Chemically</a:t>
            </a:r>
            <a:endParaRPr lang="en-US" dirty="0"/>
          </a:p>
        </p:txBody>
      </p:sp>
      <p:sp>
        <p:nvSpPr>
          <p:cNvPr id="3" name="Content Placeholder 2"/>
          <p:cNvSpPr>
            <a:spLocks noGrp="1"/>
          </p:cNvSpPr>
          <p:nvPr>
            <p:ph idx="1"/>
          </p:nvPr>
        </p:nvSpPr>
        <p:spPr>
          <a:xfrm>
            <a:off x="152400" y="838200"/>
            <a:ext cx="8839200" cy="5715000"/>
          </a:xfrm>
        </p:spPr>
        <p:txBody>
          <a:bodyPr>
            <a:normAutofit lnSpcReduction="10000"/>
          </a:bodyPr>
          <a:lstStyle/>
          <a:p>
            <a:r>
              <a:rPr lang="en-US" dirty="0" smtClean="0"/>
              <a:t>When atoms are put together chemically they form a molecule</a:t>
            </a:r>
          </a:p>
          <a:p>
            <a:r>
              <a:rPr lang="en-US" dirty="0" smtClean="0"/>
              <a:t>In order for molecules to combine chemically – each atom must satisfy the stringent criteria to form a “</a:t>
            </a:r>
            <a:r>
              <a:rPr lang="en-US" b="1" dirty="0" smtClean="0"/>
              <a:t>chemical bond</a:t>
            </a:r>
            <a:r>
              <a:rPr lang="en-US" dirty="0" smtClean="0"/>
              <a:t>” </a:t>
            </a:r>
          </a:p>
          <a:p>
            <a:r>
              <a:rPr lang="en-US" dirty="0" smtClean="0"/>
              <a:t>If the molecule has all of the atoms the same – like carbon bonded to carbon – we call it a </a:t>
            </a:r>
            <a:r>
              <a:rPr lang="en-US" b="1" dirty="0" smtClean="0"/>
              <a:t>simple</a:t>
            </a:r>
            <a:r>
              <a:rPr lang="en-US" dirty="0" smtClean="0"/>
              <a:t> molecule</a:t>
            </a:r>
          </a:p>
          <a:p>
            <a:r>
              <a:rPr lang="en-US" dirty="0" smtClean="0"/>
              <a:t>If the molecule has different type elements bonded together – we call it a </a:t>
            </a:r>
            <a:r>
              <a:rPr lang="en-US" b="1" dirty="0" smtClean="0"/>
              <a:t>compound </a:t>
            </a:r>
            <a:r>
              <a:rPr lang="en-US" dirty="0" smtClean="0"/>
              <a:t>molecule – like water (H</a:t>
            </a:r>
            <a:r>
              <a:rPr lang="en-US" baseline="-25000" dirty="0" smtClean="0"/>
              <a:t>2</a:t>
            </a:r>
            <a:r>
              <a:rPr lang="en-US" dirty="0" smtClean="0"/>
              <a:t>O)</a:t>
            </a:r>
            <a:r>
              <a:rPr lang="en-US" baseline="30000" dirty="0" smtClean="0"/>
              <a:t> </a:t>
            </a:r>
            <a:endParaRPr lang="en-US" dirty="0"/>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the main criteria atoms have in order to form a chemical bond?</a:t>
            </a:r>
            <a:endParaRPr lang="en-US" dirty="0"/>
          </a:p>
        </p:txBody>
      </p:sp>
      <p:sp>
        <p:nvSpPr>
          <p:cNvPr id="3" name="Content Placeholder 2"/>
          <p:cNvSpPr>
            <a:spLocks noGrp="1"/>
          </p:cNvSpPr>
          <p:nvPr>
            <p:ph idx="1"/>
          </p:nvPr>
        </p:nvSpPr>
        <p:spPr>
          <a:xfrm>
            <a:off x="457200" y="1447800"/>
            <a:ext cx="8229600" cy="4678363"/>
          </a:xfrm>
        </p:spPr>
        <p:txBody>
          <a:bodyPr/>
          <a:lstStyle/>
          <a:p>
            <a:pPr>
              <a:buNone/>
            </a:pPr>
            <a:r>
              <a:rPr lang="en-US" dirty="0" smtClean="0"/>
              <a:t>1.  Fill the outermost energy level (valence energy level)</a:t>
            </a:r>
          </a:p>
          <a:p>
            <a:pPr marL="514350" indent="-514350">
              <a:buAutoNum type="arabicPeriod" startAt="2"/>
            </a:pPr>
            <a:r>
              <a:rPr lang="en-US" dirty="0" smtClean="0"/>
              <a:t>Remain stable or increase 3 dimensional stability</a:t>
            </a:r>
          </a:p>
          <a:p>
            <a:pPr marL="514350" indent="-514350">
              <a:buAutoNum type="arabicPeriod" startAt="2"/>
            </a:pPr>
            <a:endParaRPr lang="en-US" dirty="0"/>
          </a:p>
          <a:p>
            <a:pPr marL="514350" indent="-514350">
              <a:buNone/>
            </a:pPr>
            <a:r>
              <a:rPr lang="en-US" dirty="0" smtClean="0"/>
              <a:t>In order to do this atoms expend two main energies</a:t>
            </a:r>
          </a:p>
          <a:p>
            <a:pPr marL="514350" indent="-514350">
              <a:buNone/>
            </a:pPr>
            <a:r>
              <a:rPr lang="en-US" dirty="0" smtClean="0"/>
              <a:t>1. Electronegativity  2. Ionization Energy </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Electron Affinity versus Electronegativity</a:t>
            </a:r>
            <a:endParaRPr lang="en-US" dirty="0"/>
          </a:p>
        </p:txBody>
      </p:sp>
      <p:sp>
        <p:nvSpPr>
          <p:cNvPr id="3" name="Content Placeholder 2"/>
          <p:cNvSpPr>
            <a:spLocks noGrp="1"/>
          </p:cNvSpPr>
          <p:nvPr>
            <p:ph idx="1"/>
          </p:nvPr>
        </p:nvSpPr>
        <p:spPr/>
        <p:txBody>
          <a:bodyPr/>
          <a:lstStyle/>
          <a:p>
            <a:r>
              <a:rPr lang="en-US" dirty="0" smtClean="0"/>
              <a:t>Electron affinity relates to individual atoms pulling on electrons</a:t>
            </a:r>
          </a:p>
          <a:p>
            <a:r>
              <a:rPr lang="en-US" dirty="0" smtClean="0"/>
              <a:t>Electronegativity relates to atoms already combined in a covalent bond pulling on the electrons of the bonded atoms</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477000"/>
          </a:xfrm>
        </p:spPr>
        <p:txBody>
          <a:bodyPr>
            <a:normAutofit fontScale="85000" lnSpcReduction="20000"/>
          </a:bodyPr>
          <a:lstStyle/>
          <a:p>
            <a:r>
              <a:rPr lang="en-US" b="1" dirty="0" smtClean="0"/>
              <a:t>Electronegativity</a:t>
            </a:r>
            <a:r>
              <a:rPr lang="en-US" dirty="0" smtClean="0"/>
              <a:t>, symbol </a:t>
            </a:r>
            <a:r>
              <a:rPr lang="en-US" b="1" dirty="0" smtClean="0"/>
              <a:t>χ</a:t>
            </a:r>
            <a:r>
              <a:rPr lang="en-US" dirty="0" smtClean="0"/>
              <a:t>, is a chemical property that describes the ability of an atom (or, more rarely, a functional group) to attract electrons (or electron density) towards itself in a covalent bond.  An atom's electronegativity is affected by both its atomic weight and the distance that its valence electrons reside from the charged nucleus. The higher the associated electronegativity number, the more an element or compound attracts electrons towards it. First proposed by </a:t>
            </a:r>
            <a:r>
              <a:rPr lang="en-US" dirty="0" err="1" smtClean="0"/>
              <a:t>Linus</a:t>
            </a:r>
            <a:r>
              <a:rPr lang="en-US" dirty="0" smtClean="0"/>
              <a:t> Pauling in 1932 as a development of valence bond theory it has been shown to correlate with a number of other chemical properties. Electronegativity cannot be directly measured and must be calculated from other atomic or molecular properties. Several methods of calculation have been proposed and, although there may be small differences in the numerical values of the electronegativity, all methods show the same periodic trends between elements.</a:t>
            </a:r>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Electronegativity Chart (page 13)</a:t>
            </a:r>
            <a:endParaRPr lang="en-US" dirty="0"/>
          </a:p>
        </p:txBody>
      </p:sp>
      <p:pic>
        <p:nvPicPr>
          <p:cNvPr id="4" name="Content Placeholder 3" descr="ElectronegativityTrends.gif"/>
          <p:cNvPicPr>
            <a:picLocks noGrp="1" noChangeAspect="1"/>
          </p:cNvPicPr>
          <p:nvPr>
            <p:ph idx="1"/>
          </p:nvPr>
        </p:nvPicPr>
        <p:blipFill>
          <a:blip r:embed="rId2" cstate="print"/>
          <a:stretch>
            <a:fillRect/>
          </a:stretch>
        </p:blipFill>
        <p:spPr>
          <a:xfrm>
            <a:off x="-2" y="838200"/>
            <a:ext cx="9101138" cy="5333999"/>
          </a:xfr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b="1" dirty="0" smtClean="0"/>
              <a:t>Valence Shell (Energy Level) Incomplete</a:t>
            </a:r>
            <a:endParaRPr lang="en-US" sz="3200" b="1" dirty="0"/>
          </a:p>
        </p:txBody>
      </p:sp>
      <p:pic>
        <p:nvPicPr>
          <p:cNvPr id="11266" name="Picture 2" descr="C:\Documents and Settings\Owner\My Documents\My Pictures\Outermost incomplete.JPG"/>
          <p:cNvPicPr>
            <a:picLocks noGrp="1" noChangeAspect="1" noChangeArrowheads="1"/>
          </p:cNvPicPr>
          <p:nvPr>
            <p:ph idx="1"/>
          </p:nvPr>
        </p:nvPicPr>
        <p:blipFill>
          <a:blip r:embed="rId2" cstate="print"/>
          <a:srcRect/>
          <a:stretch>
            <a:fillRect/>
          </a:stretch>
        </p:blipFill>
        <p:spPr bwMode="auto">
          <a:xfrm>
            <a:off x="1463039" y="1188719"/>
            <a:ext cx="6616192" cy="5632704"/>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Inert Elements in Last Column</a:t>
            </a:r>
            <a:endParaRPr lang="en-US" dirty="0"/>
          </a:p>
        </p:txBody>
      </p:sp>
      <p:pic>
        <p:nvPicPr>
          <p:cNvPr id="10242" name="Picture 2" descr="C:\Documents and Settings\Owner\My Documents\My Pictures\Inert.JPG"/>
          <p:cNvPicPr>
            <a:picLocks noGrp="1" noChangeAspect="1" noChangeArrowheads="1"/>
          </p:cNvPicPr>
          <p:nvPr>
            <p:ph idx="1"/>
          </p:nvPr>
        </p:nvPicPr>
        <p:blipFill>
          <a:blip r:embed="rId2" cstate="print"/>
          <a:srcRect/>
          <a:stretch>
            <a:fillRect/>
          </a:stretch>
        </p:blipFill>
        <p:spPr bwMode="auto">
          <a:xfrm>
            <a:off x="762000" y="990600"/>
            <a:ext cx="7848600" cy="5562600"/>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Ionization Energy</a:t>
            </a:r>
            <a:endParaRPr lang="en-US" dirty="0"/>
          </a:p>
        </p:txBody>
      </p:sp>
      <p:sp>
        <p:nvSpPr>
          <p:cNvPr id="3" name="Content Placeholder 2"/>
          <p:cNvSpPr>
            <a:spLocks noGrp="1"/>
          </p:cNvSpPr>
          <p:nvPr>
            <p:ph idx="1"/>
          </p:nvPr>
        </p:nvSpPr>
        <p:spPr>
          <a:xfrm>
            <a:off x="457200" y="838200"/>
            <a:ext cx="8229600" cy="5287963"/>
          </a:xfrm>
        </p:spPr>
        <p:txBody>
          <a:bodyPr>
            <a:normAutofit/>
          </a:bodyPr>
          <a:lstStyle/>
          <a:p>
            <a:r>
              <a:rPr lang="en-US" dirty="0" smtClean="0"/>
              <a:t>The term </a:t>
            </a:r>
            <a:r>
              <a:rPr lang="en-US" b="1" dirty="0" smtClean="0"/>
              <a:t>ionization energy</a:t>
            </a:r>
            <a:r>
              <a:rPr lang="en-US" dirty="0" smtClean="0"/>
              <a:t> (</a:t>
            </a:r>
            <a:r>
              <a:rPr lang="en-US" b="1" dirty="0" smtClean="0"/>
              <a:t>E</a:t>
            </a:r>
            <a:r>
              <a:rPr lang="en-US" b="1" baseline="-25000" dirty="0" smtClean="0"/>
              <a:t>I</a:t>
            </a:r>
            <a:r>
              <a:rPr lang="en-US" dirty="0" smtClean="0"/>
              <a:t>) (of an atom or molecule) is most commonly used to refer to the work required to remove (to infinity) the topmost electron in the atom or molecule when the gas atom or molecule is isolated in free space and is in its ground electronic state. This quantity was formerly called </a:t>
            </a:r>
            <a:r>
              <a:rPr lang="en-US" b="1" dirty="0" smtClean="0"/>
              <a:t>ionization potential</a:t>
            </a:r>
            <a:r>
              <a:rPr lang="en-US" dirty="0" smtClean="0"/>
              <a:t>, and was at one stage measured in volts. The name "ionization energy" is now strongly preferred.</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Chemical Bonds in Molecules</a:t>
            </a:r>
            <a:endParaRPr lang="en-US" dirty="0"/>
          </a:p>
        </p:txBody>
      </p:sp>
      <p:sp>
        <p:nvSpPr>
          <p:cNvPr id="3" name="Content Placeholder 2"/>
          <p:cNvSpPr>
            <a:spLocks noGrp="1"/>
          </p:cNvSpPr>
          <p:nvPr>
            <p:ph idx="1"/>
          </p:nvPr>
        </p:nvSpPr>
        <p:spPr>
          <a:xfrm>
            <a:off x="457200" y="914400"/>
            <a:ext cx="8229600" cy="5211763"/>
          </a:xfrm>
        </p:spPr>
        <p:txBody>
          <a:bodyPr>
            <a:normAutofit fontScale="85000" lnSpcReduction="10000"/>
          </a:bodyPr>
          <a:lstStyle/>
          <a:p>
            <a:r>
              <a:rPr lang="en-US" dirty="0" smtClean="0"/>
              <a:t>Ionic  (very charged molecule) – one or more atoms in the molecule grab the electrons from other atoms</a:t>
            </a:r>
          </a:p>
          <a:p>
            <a:endParaRPr lang="en-US" dirty="0"/>
          </a:p>
          <a:p>
            <a:r>
              <a:rPr lang="en-US" dirty="0" smtClean="0"/>
              <a:t>Covalent (sharing of electrons in the valence energy level)</a:t>
            </a:r>
          </a:p>
          <a:p>
            <a:r>
              <a:rPr lang="en-US" dirty="0"/>
              <a:t> </a:t>
            </a:r>
            <a:r>
              <a:rPr lang="en-US" dirty="0" smtClean="0"/>
              <a:t>  Non-Polar Covalent (not charged)</a:t>
            </a:r>
          </a:p>
          <a:p>
            <a:r>
              <a:rPr lang="en-US" dirty="0"/>
              <a:t> </a:t>
            </a:r>
            <a:r>
              <a:rPr lang="en-US" dirty="0" smtClean="0"/>
              <a:t>  Polar Covalent (moderately charged)</a:t>
            </a:r>
          </a:p>
          <a:p>
            <a:endParaRPr lang="en-US" dirty="0"/>
          </a:p>
          <a:p>
            <a:r>
              <a:rPr lang="en-US" dirty="0" smtClean="0"/>
              <a:t>Hydrogen Bond</a:t>
            </a:r>
          </a:p>
          <a:p>
            <a:endParaRPr lang="en-US" dirty="0"/>
          </a:p>
          <a:p>
            <a:r>
              <a:rPr lang="en-US" dirty="0" smtClean="0"/>
              <a:t>Van-der Walls Forces</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Ionic Bond (page 14 &amp; 15)</a:t>
            </a:r>
            <a:endParaRPr lang="en-US" dirty="0"/>
          </a:p>
        </p:txBody>
      </p:sp>
      <p:sp>
        <p:nvSpPr>
          <p:cNvPr id="3" name="Content Placeholder 2"/>
          <p:cNvSpPr>
            <a:spLocks noGrp="1"/>
          </p:cNvSpPr>
          <p:nvPr>
            <p:ph idx="1"/>
          </p:nvPr>
        </p:nvSpPr>
        <p:spPr>
          <a:xfrm>
            <a:off x="0" y="838200"/>
            <a:ext cx="8991600" cy="6019800"/>
          </a:xfrm>
        </p:spPr>
        <p:txBody>
          <a:bodyPr>
            <a:normAutofit lnSpcReduction="10000"/>
          </a:bodyPr>
          <a:lstStyle/>
          <a:p>
            <a:pPr>
              <a:buNone/>
            </a:pPr>
            <a:r>
              <a:rPr lang="en-US" dirty="0" smtClean="0"/>
              <a:t>   When one highly atom with high electron affinity atom happens to collide (collision theory) with another atom (or atoms) of considerably lower electron affinity and the atom (or atoms) of lower electron affinity have enough electrons to fill the higher electron affinity atom’s outer energy level an</a:t>
            </a:r>
          </a:p>
          <a:p>
            <a:pPr>
              <a:buNone/>
            </a:pPr>
            <a:r>
              <a:rPr lang="en-US" dirty="0" smtClean="0"/>
              <a:t>   “</a:t>
            </a:r>
            <a:r>
              <a:rPr lang="en-US" b="1" dirty="0" smtClean="0"/>
              <a:t>Ionic Bond</a:t>
            </a:r>
            <a:r>
              <a:rPr lang="en-US" dirty="0" smtClean="0"/>
              <a:t>” is formed.</a:t>
            </a:r>
          </a:p>
          <a:p>
            <a:r>
              <a:rPr lang="en-US" dirty="0" smtClean="0"/>
              <a:t>The atom of considerably higher electron affinity literally steals the electron(s) from the other atoms – thus one side of the molecule has a complete positive charge and the other a complete negative charge (highly charged molecule).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Example of Ionic Bond</a:t>
            </a:r>
            <a:endParaRPr lang="en-US" dirty="0"/>
          </a:p>
        </p:txBody>
      </p:sp>
      <p:sp>
        <p:nvSpPr>
          <p:cNvPr id="3" name="Content Placeholder 2"/>
          <p:cNvSpPr>
            <a:spLocks noGrp="1"/>
          </p:cNvSpPr>
          <p:nvPr>
            <p:ph idx="1"/>
          </p:nvPr>
        </p:nvSpPr>
        <p:spPr>
          <a:xfrm>
            <a:off x="0" y="1066800"/>
            <a:ext cx="8686800" cy="5638800"/>
          </a:xfrm>
        </p:spPr>
        <p:txBody>
          <a:bodyPr>
            <a:normAutofit fontScale="92500" lnSpcReduction="20000"/>
          </a:bodyPr>
          <a:lstStyle/>
          <a:p>
            <a:r>
              <a:rPr lang="en-US" dirty="0" smtClean="0"/>
              <a:t>Table Salt</a:t>
            </a:r>
          </a:p>
          <a:p>
            <a:endParaRPr lang="en-US" dirty="0" smtClean="0"/>
          </a:p>
          <a:p>
            <a:r>
              <a:rPr lang="en-US" dirty="0" smtClean="0"/>
              <a:t>Chlorine (Cl) is highly more electronegative than Sodium (Na)</a:t>
            </a:r>
          </a:p>
          <a:p>
            <a:endParaRPr lang="en-US" dirty="0"/>
          </a:p>
          <a:p>
            <a:r>
              <a:rPr lang="en-US" dirty="0" smtClean="0"/>
              <a:t>Chlorine steals an electron from Sodium – thus Chlorine becomes a negatively charged ion (anion) – it’s name changes to Chloride </a:t>
            </a:r>
            <a:r>
              <a:rPr lang="en-US" dirty="0"/>
              <a:t>(Cl</a:t>
            </a:r>
            <a:r>
              <a:rPr lang="en-US" baseline="30000" dirty="0"/>
              <a:t>-</a:t>
            </a:r>
            <a:r>
              <a:rPr lang="en-US" dirty="0" smtClean="0"/>
              <a:t>) and Sodium having loss an electron becomes positively charged </a:t>
            </a:r>
            <a:r>
              <a:rPr lang="en-US" dirty="0"/>
              <a:t>(Na</a:t>
            </a:r>
            <a:r>
              <a:rPr lang="en-US" baseline="30000" dirty="0"/>
              <a:t>+</a:t>
            </a:r>
            <a:r>
              <a:rPr lang="en-US" dirty="0"/>
              <a:t>)</a:t>
            </a:r>
          </a:p>
          <a:p>
            <a:endParaRPr lang="en-US" dirty="0" smtClean="0"/>
          </a:p>
          <a:p>
            <a:r>
              <a:rPr lang="en-US" dirty="0" smtClean="0"/>
              <a:t>Resultant      Na</a:t>
            </a:r>
            <a:r>
              <a:rPr lang="en-US" baseline="30000" dirty="0"/>
              <a:t>+ </a:t>
            </a:r>
            <a:r>
              <a:rPr lang="en-US" dirty="0" smtClean="0"/>
              <a:t>Cl</a:t>
            </a:r>
            <a:r>
              <a:rPr lang="en-US" baseline="30000" dirty="0" smtClean="0"/>
              <a:t>-</a:t>
            </a:r>
            <a:endParaRPr lang="en-US" dirty="0"/>
          </a:p>
          <a:p>
            <a:pPr>
              <a:buNone/>
            </a:pPr>
            <a:r>
              <a:rPr lang="en-US" dirty="0" smtClean="0"/>
              <a:t> </a:t>
            </a: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onic bonding.jpg"/>
          <p:cNvPicPr>
            <a:picLocks noGrp="1" noChangeAspect="1"/>
          </p:cNvPicPr>
          <p:nvPr>
            <p:ph idx="1"/>
          </p:nvPr>
        </p:nvPicPr>
        <p:blipFill>
          <a:blip r:embed="rId2" cstate="print"/>
          <a:stretch>
            <a:fillRect/>
          </a:stretch>
        </p:blipFill>
        <p:spPr>
          <a:xfrm>
            <a:off x="274320" y="365760"/>
            <a:ext cx="8242300" cy="6533896"/>
          </a:xfr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Documents and Settings\Owner\My Documents\My Pictures\Image 3.JPG"/>
          <p:cNvPicPr>
            <a:picLocks noGrp="1" noChangeAspect="1" noChangeArrowheads="1"/>
          </p:cNvPicPr>
          <p:nvPr>
            <p:ph idx="1"/>
          </p:nvPr>
        </p:nvPicPr>
        <p:blipFill>
          <a:blip r:embed="rId2" cstate="print"/>
          <a:srcRect/>
          <a:stretch>
            <a:fillRect/>
          </a:stretch>
        </p:blipFill>
        <p:spPr bwMode="auto">
          <a:xfrm>
            <a:off x="365760" y="182880"/>
            <a:ext cx="8505952" cy="6656832"/>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Criteria for Ionic Bond</a:t>
            </a:r>
            <a:endParaRPr lang="en-US" dirty="0"/>
          </a:p>
        </p:txBody>
      </p:sp>
      <p:sp>
        <p:nvSpPr>
          <p:cNvPr id="3" name="Content Placeholder 2"/>
          <p:cNvSpPr>
            <a:spLocks noGrp="1"/>
          </p:cNvSpPr>
          <p:nvPr>
            <p:ph idx="1"/>
          </p:nvPr>
        </p:nvSpPr>
        <p:spPr/>
        <p:txBody>
          <a:bodyPr/>
          <a:lstStyle/>
          <a:p>
            <a:pPr>
              <a:buNone/>
            </a:pPr>
            <a:r>
              <a:rPr lang="en-US" dirty="0" smtClean="0"/>
              <a:t>1. One or more atoms must have much higher electron affinity than the other atoms (must completely steal the electron)</a:t>
            </a:r>
          </a:p>
          <a:p>
            <a:endParaRPr lang="en-US" dirty="0"/>
          </a:p>
          <a:p>
            <a:pPr>
              <a:buNone/>
            </a:pPr>
            <a:r>
              <a:rPr lang="en-US" dirty="0" smtClean="0"/>
              <a:t>2. Must remain or improve stability in 3 dimensional space</a:t>
            </a: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dirty="0" smtClean="0"/>
              <a:t>Covalent Bond (page 15 &amp; 16) </a:t>
            </a:r>
            <a:endParaRPr lang="en-US" dirty="0"/>
          </a:p>
        </p:txBody>
      </p:sp>
      <p:sp>
        <p:nvSpPr>
          <p:cNvPr id="3" name="Content Placeholder 2"/>
          <p:cNvSpPr>
            <a:spLocks noGrp="1"/>
          </p:cNvSpPr>
          <p:nvPr>
            <p:ph idx="1"/>
          </p:nvPr>
        </p:nvSpPr>
        <p:spPr>
          <a:xfrm>
            <a:off x="457200" y="1143000"/>
            <a:ext cx="8229600" cy="4983163"/>
          </a:xfrm>
        </p:spPr>
        <p:txBody>
          <a:bodyPr/>
          <a:lstStyle/>
          <a:p>
            <a:r>
              <a:rPr lang="en-US" dirty="0" smtClean="0"/>
              <a:t>A bond in which there is sharing of electrons in the molecule in that – no atom or atoms in the molecule possess a much higher electron affinity than the others – thus the electrons must be shared.</a:t>
            </a:r>
          </a:p>
          <a:p>
            <a:r>
              <a:rPr lang="en-US" dirty="0" smtClean="0"/>
              <a:t>The molecule formed after the sharing must remain or improve stability in 3 dimensional space</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Covalent Bond</a:t>
            </a:r>
            <a:endParaRPr lang="en-US" dirty="0"/>
          </a:p>
        </p:txBody>
      </p:sp>
      <p:sp>
        <p:nvSpPr>
          <p:cNvPr id="3" name="Content Placeholder 2"/>
          <p:cNvSpPr>
            <a:spLocks noGrp="1"/>
          </p:cNvSpPr>
          <p:nvPr>
            <p:ph idx="1"/>
          </p:nvPr>
        </p:nvSpPr>
        <p:spPr>
          <a:xfrm>
            <a:off x="0" y="914400"/>
            <a:ext cx="8686800" cy="5943600"/>
          </a:xfrm>
        </p:spPr>
        <p:txBody>
          <a:bodyPr/>
          <a:lstStyle/>
          <a:p>
            <a:r>
              <a:rPr lang="en-US" sz="2800" dirty="0" smtClean="0"/>
              <a:t>In a covalent bond – the atoms share </a:t>
            </a:r>
            <a:r>
              <a:rPr lang="en-US" sz="2800" b="1" i="1" u="sng" dirty="0" smtClean="0"/>
              <a:t>pairs</a:t>
            </a:r>
            <a:r>
              <a:rPr lang="en-US" sz="2800" dirty="0" smtClean="0"/>
              <a:t> of electrons (electrons always try to travel in pairs in their orbitals) each atom in the bond contributes one electron – thus the pair consists of one electron from one atom and the other electron from the other atom.  Can have a </a:t>
            </a:r>
            <a:r>
              <a:rPr lang="en-US" sz="2800" b="1" dirty="0" smtClean="0"/>
              <a:t>single</a:t>
            </a:r>
            <a:r>
              <a:rPr lang="en-US" sz="2800" dirty="0" smtClean="0"/>
              <a:t>, </a:t>
            </a:r>
            <a:r>
              <a:rPr lang="en-US" sz="2800" b="1" dirty="0" smtClean="0"/>
              <a:t>double</a:t>
            </a:r>
            <a:r>
              <a:rPr lang="en-US" sz="2800" dirty="0" smtClean="0"/>
              <a:t> or </a:t>
            </a:r>
            <a:r>
              <a:rPr lang="en-US" sz="2800" b="1" dirty="0" smtClean="0"/>
              <a:t>triple</a:t>
            </a:r>
            <a:r>
              <a:rPr lang="en-US" sz="2800" dirty="0" smtClean="0"/>
              <a:t> covalent bond depending on how many electrons are needed to fill the outermost energy level.</a:t>
            </a:r>
          </a:p>
          <a:p>
            <a:endParaRPr lang="en-US" dirty="0"/>
          </a:p>
        </p:txBody>
      </p:sp>
      <p:pic>
        <p:nvPicPr>
          <p:cNvPr id="4" name="Picture 3" descr="Covalent Bond.gif"/>
          <p:cNvPicPr>
            <a:picLocks noChangeAspect="1"/>
          </p:cNvPicPr>
          <p:nvPr/>
        </p:nvPicPr>
        <p:blipFill>
          <a:blip r:embed="rId2" cstate="print"/>
          <a:stretch>
            <a:fillRect/>
          </a:stretch>
        </p:blipFill>
        <p:spPr>
          <a:xfrm>
            <a:off x="3291840" y="4114800"/>
            <a:ext cx="5181600" cy="2743199"/>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Single Covalent Bond</a:t>
            </a:r>
            <a:endParaRPr lang="en-US" dirty="0"/>
          </a:p>
        </p:txBody>
      </p:sp>
      <p:pic>
        <p:nvPicPr>
          <p:cNvPr id="8194" name="Picture 2" descr="C:\Documents and Settings\Owner\My Documents\My Pictures\Single covalent.JPG"/>
          <p:cNvPicPr>
            <a:picLocks noGrp="1" noChangeAspect="1" noChangeArrowheads="1"/>
          </p:cNvPicPr>
          <p:nvPr>
            <p:ph idx="1"/>
          </p:nvPr>
        </p:nvPicPr>
        <p:blipFill>
          <a:blip r:embed="rId2" cstate="print"/>
          <a:srcRect/>
          <a:stretch>
            <a:fillRect/>
          </a:stretch>
        </p:blipFill>
        <p:spPr bwMode="auto">
          <a:xfrm>
            <a:off x="640080" y="1188719"/>
            <a:ext cx="8107680" cy="5670550"/>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Double Covalent Bond</a:t>
            </a:r>
            <a:endParaRPr lang="en-US" dirty="0"/>
          </a:p>
        </p:txBody>
      </p:sp>
      <p:pic>
        <p:nvPicPr>
          <p:cNvPr id="9218" name="Picture 2" descr="C:\Documents and Settings\Owner\My Documents\My Pictures\Double covalent.JPG"/>
          <p:cNvPicPr>
            <a:picLocks noGrp="1" noChangeAspect="1" noChangeArrowheads="1"/>
          </p:cNvPicPr>
          <p:nvPr>
            <p:ph idx="1"/>
          </p:nvPr>
        </p:nvPicPr>
        <p:blipFill>
          <a:blip r:embed="rId2" cstate="print"/>
          <a:srcRect/>
          <a:stretch>
            <a:fillRect/>
          </a:stretch>
        </p:blipFill>
        <p:spPr bwMode="auto">
          <a:xfrm>
            <a:off x="91440" y="1280155"/>
            <a:ext cx="9046464" cy="3998214"/>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Triple Covalent Bond</a:t>
            </a:r>
            <a:endParaRPr lang="en-US" dirty="0"/>
          </a:p>
        </p:txBody>
      </p:sp>
      <p:pic>
        <p:nvPicPr>
          <p:cNvPr id="7170" name="Picture 2" descr="C:\Documents and Settings\Owner\My Documents\My Pictures\Triple covalent.JPG"/>
          <p:cNvPicPr>
            <a:picLocks noGrp="1" noChangeAspect="1" noChangeArrowheads="1"/>
          </p:cNvPicPr>
          <p:nvPr>
            <p:ph idx="1"/>
          </p:nvPr>
        </p:nvPicPr>
        <p:blipFill>
          <a:blip r:embed="rId2" cstate="print"/>
          <a:srcRect/>
          <a:stretch>
            <a:fillRect/>
          </a:stretch>
        </p:blipFill>
        <p:spPr bwMode="auto">
          <a:xfrm>
            <a:off x="0" y="1371600"/>
            <a:ext cx="9131808" cy="3940810"/>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Comparison of Ionic Bond to Covalent Bond</a:t>
            </a:r>
            <a:endParaRPr lang="en-US" dirty="0"/>
          </a:p>
        </p:txBody>
      </p:sp>
      <p:pic>
        <p:nvPicPr>
          <p:cNvPr id="4" name="Content Placeholder 3" descr="bond_picture.jpg"/>
          <p:cNvPicPr>
            <a:picLocks noGrp="1" noChangeAspect="1"/>
          </p:cNvPicPr>
          <p:nvPr>
            <p:ph idx="1"/>
          </p:nvPr>
        </p:nvPicPr>
        <p:blipFill>
          <a:blip r:embed="rId2" cstate="print"/>
          <a:stretch>
            <a:fillRect/>
          </a:stretch>
        </p:blipFill>
        <p:spPr>
          <a:xfrm>
            <a:off x="91440" y="1447801"/>
            <a:ext cx="7372350" cy="5181600"/>
          </a:xfr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Types of Covalent Bonds</a:t>
            </a:r>
            <a:endParaRPr lang="en-US" dirty="0"/>
          </a:p>
        </p:txBody>
      </p:sp>
      <p:sp>
        <p:nvSpPr>
          <p:cNvPr id="3" name="Content Placeholder 2"/>
          <p:cNvSpPr>
            <a:spLocks noGrp="1"/>
          </p:cNvSpPr>
          <p:nvPr>
            <p:ph idx="1"/>
          </p:nvPr>
        </p:nvSpPr>
        <p:spPr>
          <a:xfrm>
            <a:off x="457200" y="914400"/>
            <a:ext cx="8229600" cy="5211763"/>
          </a:xfrm>
        </p:spPr>
        <p:txBody>
          <a:bodyPr>
            <a:normAutofit fontScale="92500" lnSpcReduction="20000"/>
          </a:bodyPr>
          <a:lstStyle/>
          <a:p>
            <a:r>
              <a:rPr lang="en-US" b="1" dirty="0" smtClean="0"/>
              <a:t>Non-Polar Covalent Bond </a:t>
            </a:r>
            <a:r>
              <a:rPr lang="en-US" dirty="0" smtClean="0"/>
              <a:t>-  all the atoms share pairs of electrons – but the atoms all have the same electron affinity values (example hydrogen covalently bonding to hydrogen) – the molecule is not charged- like most of the fats</a:t>
            </a:r>
          </a:p>
          <a:p>
            <a:endParaRPr lang="en-US" dirty="0"/>
          </a:p>
          <a:p>
            <a:r>
              <a:rPr lang="en-US" b="1" dirty="0" smtClean="0"/>
              <a:t>Polar Covalent Bond </a:t>
            </a:r>
            <a:r>
              <a:rPr lang="en-US" dirty="0" smtClean="0"/>
              <a:t>– none of the atoms have a considerable higher electron affinity than the others – but there are slight differences- thus one or more atoms hold the electrons longer in time and closer to their nuclei.  The molecule has a slight charge like water.</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Non-Polar Covalent Bond</a:t>
            </a:r>
            <a:endParaRPr lang="en-US" dirty="0"/>
          </a:p>
        </p:txBody>
      </p:sp>
      <p:pic>
        <p:nvPicPr>
          <p:cNvPr id="4" name="Content Placeholder 3" descr="Non polar covalent bond.gif"/>
          <p:cNvPicPr>
            <a:picLocks noGrp="1" noChangeAspect="1"/>
          </p:cNvPicPr>
          <p:nvPr>
            <p:ph idx="1"/>
          </p:nvPr>
        </p:nvPicPr>
        <p:blipFill>
          <a:blip r:embed="rId2" cstate="print"/>
          <a:stretch>
            <a:fillRect/>
          </a:stretch>
        </p:blipFill>
        <p:spPr>
          <a:xfrm>
            <a:off x="2285989" y="2377398"/>
            <a:ext cx="5801106" cy="4276344"/>
          </a:xfr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Polar Covalent Bond</a:t>
            </a:r>
            <a:endParaRPr lang="en-US" dirty="0"/>
          </a:p>
        </p:txBody>
      </p:sp>
      <p:sp>
        <p:nvSpPr>
          <p:cNvPr id="3" name="Content Placeholder 2"/>
          <p:cNvSpPr>
            <a:spLocks noGrp="1"/>
          </p:cNvSpPr>
          <p:nvPr>
            <p:ph idx="1"/>
          </p:nvPr>
        </p:nvSpPr>
        <p:spPr>
          <a:xfrm>
            <a:off x="457200" y="685800"/>
            <a:ext cx="8229600" cy="6019800"/>
          </a:xfrm>
        </p:spPr>
        <p:txBody>
          <a:bodyPr>
            <a:normAutofit/>
          </a:bodyPr>
          <a:lstStyle/>
          <a:p>
            <a:r>
              <a:rPr lang="en-US" sz="2800" dirty="0" smtClean="0"/>
              <a:t>For example in water H2O -- Oxygen has more electron affinity than hydrogen – but not enough to completely remove the electron from hydrogen – thus it must share – but the sharing is unequal with Oxygen holding the electrons more often in the sharing relationship (one shares a house for a year but one person keeps it 11 months and the other 1 month)</a:t>
            </a:r>
          </a:p>
          <a:p>
            <a:r>
              <a:rPr lang="en-US" sz="2800" dirty="0" smtClean="0"/>
              <a:t>How is the sharing time measured ?</a:t>
            </a:r>
          </a:p>
          <a:p>
            <a:pPr algn="ctr">
              <a:buNone/>
            </a:pPr>
            <a:r>
              <a:rPr lang="en-US" sz="2800" dirty="0" smtClean="0"/>
              <a:t>Dipole Moment</a:t>
            </a:r>
          </a:p>
          <a:p>
            <a:pPr algn="ctr">
              <a:buNone/>
            </a:pPr>
            <a:r>
              <a:rPr lang="en-US" sz="2800" b="1" dirty="0" smtClean="0"/>
              <a:t>Dipole moment</a:t>
            </a:r>
            <a:r>
              <a:rPr lang="en-US" sz="2800" dirty="0" smtClean="0"/>
              <a:t> refers to the quality of a system to behave like a dipole. Dipole moment is the measured polarity of a polar covalent bond.</a:t>
            </a:r>
            <a:endParaRPr lang="en-US" sz="28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Polar Covalent Molecule</a:t>
            </a:r>
            <a:endParaRPr lang="en-US" dirty="0"/>
          </a:p>
        </p:txBody>
      </p:sp>
      <p:sp>
        <p:nvSpPr>
          <p:cNvPr id="3" name="Content Placeholder 2"/>
          <p:cNvSpPr>
            <a:spLocks noGrp="1"/>
          </p:cNvSpPr>
          <p:nvPr>
            <p:ph idx="1"/>
          </p:nvPr>
        </p:nvSpPr>
        <p:spPr>
          <a:xfrm>
            <a:off x="457200" y="990600"/>
            <a:ext cx="8229600" cy="5135563"/>
          </a:xfrm>
        </p:spPr>
        <p:txBody>
          <a:bodyPr>
            <a:normAutofit fontScale="92500" lnSpcReduction="20000"/>
          </a:bodyPr>
          <a:lstStyle/>
          <a:p>
            <a:r>
              <a:rPr lang="en-US" dirty="0" smtClean="0"/>
              <a:t>A Polar Covalent Molecule is charged.  The amount of charge depends on the dipole moment – which depends on the individual atoms electronegativity. </a:t>
            </a:r>
            <a:r>
              <a:rPr lang="en-US" b="1" dirty="0" smtClean="0"/>
              <a:t>Water is charged.</a:t>
            </a:r>
          </a:p>
          <a:p>
            <a:endParaRPr lang="en-US" dirty="0"/>
          </a:p>
          <a:p>
            <a:r>
              <a:rPr lang="en-US" dirty="0" smtClean="0"/>
              <a:t>A molecule with a </a:t>
            </a:r>
            <a:r>
              <a:rPr lang="en-US" b="1" dirty="0" smtClean="0"/>
              <a:t>large dipole </a:t>
            </a:r>
            <a:r>
              <a:rPr lang="en-US" dirty="0" smtClean="0"/>
              <a:t>moment is very charged – but not as charged as an ionically bonded molecule – which does not at all share electrons – thus one side always has a positive charge and other side always has a negative charge – whereas the polar covalent molecule sometimes has this charge separation (positive and negative poles)</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en-US" dirty="0" smtClean="0"/>
              <a:t/>
            </a:r>
            <a:br>
              <a:rPr lang="en-US" dirty="0" smtClean="0"/>
            </a:br>
            <a:r>
              <a:rPr lang="en-US" dirty="0"/>
              <a:t/>
            </a:r>
            <a:br>
              <a:rPr lang="en-US" dirty="0"/>
            </a:br>
            <a:r>
              <a:rPr lang="en-US" sz="2700" b="1" dirty="0" smtClean="0"/>
              <a:t>Polar Covalent Molecule</a:t>
            </a:r>
            <a:r>
              <a:rPr lang="en-US" dirty="0" smtClean="0"/>
              <a:t/>
            </a:r>
            <a:br>
              <a:rPr lang="en-US" dirty="0" smtClean="0"/>
            </a:br>
            <a:r>
              <a:rPr lang="en-US" sz="2700" dirty="0" smtClean="0"/>
              <a:t>The greek symbols delta represent a partial separation in charge.</a:t>
            </a:r>
            <a:br>
              <a:rPr lang="en-US" sz="2700" dirty="0" smtClean="0"/>
            </a:br>
            <a:r>
              <a:rPr lang="en-US" sz="2700" dirty="0"/>
              <a:t/>
            </a:r>
            <a:br>
              <a:rPr lang="en-US" sz="2700" dirty="0"/>
            </a:br>
            <a:r>
              <a:rPr lang="en-US" sz="2700" dirty="0" smtClean="0"/>
              <a:t>Oxygen is more highly electronegative – thus it holds the electrons more often -thus creating a more negative molecular environment (a Dipole).</a:t>
            </a:r>
            <a:endParaRPr lang="en-US" sz="2700" dirty="0"/>
          </a:p>
        </p:txBody>
      </p:sp>
      <p:pic>
        <p:nvPicPr>
          <p:cNvPr id="4" name="Content Placeholder 3" descr="polar-covalent-bond.gif"/>
          <p:cNvPicPr>
            <a:picLocks noGrp="1" noChangeAspect="1"/>
          </p:cNvPicPr>
          <p:nvPr>
            <p:ph idx="1"/>
          </p:nvPr>
        </p:nvPicPr>
        <p:blipFill>
          <a:blip r:embed="rId2" cstate="print"/>
          <a:stretch>
            <a:fillRect/>
          </a:stretch>
        </p:blipFill>
        <p:spPr>
          <a:xfrm>
            <a:off x="2819400" y="3124200"/>
            <a:ext cx="3486150" cy="3352800"/>
          </a:xfrm>
        </p:spPr>
      </p:pic>
      <p:cxnSp>
        <p:nvCxnSpPr>
          <p:cNvPr id="6" name="Straight Arrow Connector 5"/>
          <p:cNvCxnSpPr/>
          <p:nvPr/>
        </p:nvCxnSpPr>
        <p:spPr>
          <a:xfrm rot="16200000" flipH="1">
            <a:off x="1485900" y="1790700"/>
            <a:ext cx="182880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Molecule</a:t>
            </a:r>
            <a:endParaRPr lang="en-US" dirty="0"/>
          </a:p>
        </p:txBody>
      </p:sp>
      <p:pic>
        <p:nvPicPr>
          <p:cNvPr id="4" name="Content Placeholder 3" descr="Water molecule.jpg"/>
          <p:cNvPicPr>
            <a:picLocks noGrp="1" noChangeAspect="1"/>
          </p:cNvPicPr>
          <p:nvPr>
            <p:ph idx="1"/>
          </p:nvPr>
        </p:nvPicPr>
        <p:blipFill>
          <a:blip r:embed="rId2" cstate="print"/>
          <a:stretch>
            <a:fillRect/>
          </a:stretch>
        </p:blipFill>
        <p:spPr>
          <a:xfrm>
            <a:off x="1920202" y="1737304"/>
            <a:ext cx="4536567" cy="4356545"/>
          </a:xfr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7Dipole.jpg"/>
          <p:cNvPicPr>
            <a:picLocks noGrp="1" noChangeAspect="1"/>
          </p:cNvPicPr>
          <p:nvPr>
            <p:ph idx="1"/>
          </p:nvPr>
        </p:nvPicPr>
        <p:blipFill>
          <a:blip r:embed="rId2" cstate="print"/>
          <a:stretch>
            <a:fillRect/>
          </a:stretch>
        </p:blipFill>
        <p:spPr>
          <a:xfrm>
            <a:off x="-1" y="-1"/>
            <a:ext cx="9144000" cy="6858000"/>
          </a:xfr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Owner\My Documents\My Pictures\polar and non-polar.JPG"/>
          <p:cNvPicPr>
            <a:picLocks noGrp="1" noChangeAspect="1" noChangeArrowheads="1"/>
          </p:cNvPicPr>
          <p:nvPr>
            <p:ph idx="1"/>
          </p:nvPr>
        </p:nvPicPr>
        <p:blipFill>
          <a:blip r:embed="rId2" cstate="print"/>
          <a:srcRect/>
          <a:stretch>
            <a:fillRect/>
          </a:stretch>
        </p:blipFill>
        <p:spPr bwMode="auto">
          <a:xfrm>
            <a:off x="1371600" y="548640"/>
            <a:ext cx="6659880" cy="6080760"/>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sz="2800" dirty="0" smtClean="0"/>
              <a:t>Review of Covalent and Ionic Bonds</a:t>
            </a:r>
            <a:endParaRPr lang="en-US" sz="2800" dirty="0"/>
          </a:p>
        </p:txBody>
      </p:sp>
      <p:sp>
        <p:nvSpPr>
          <p:cNvPr id="3" name="Content Placeholder 2"/>
          <p:cNvSpPr>
            <a:spLocks noGrp="1"/>
          </p:cNvSpPr>
          <p:nvPr>
            <p:ph idx="1"/>
          </p:nvPr>
        </p:nvSpPr>
        <p:spPr>
          <a:xfrm>
            <a:off x="457200" y="914400"/>
            <a:ext cx="8229600" cy="5211763"/>
          </a:xfrm>
        </p:spPr>
        <p:txBody>
          <a:bodyPr>
            <a:normAutofit fontScale="85000" lnSpcReduction="20000"/>
          </a:bodyPr>
          <a:lstStyle/>
          <a:p>
            <a:pPr>
              <a:buNone/>
            </a:pPr>
            <a:r>
              <a:rPr lang="en-US" b="1" dirty="0" smtClean="0"/>
              <a:t>Ionic Bond</a:t>
            </a:r>
          </a:p>
          <a:p>
            <a:pPr>
              <a:buNone/>
            </a:pPr>
            <a:r>
              <a:rPr lang="en-US" dirty="0" smtClean="0"/>
              <a:t>1. One or more atoms must have much higher electron affinity than the other atoms (must completely steal the electron)</a:t>
            </a:r>
          </a:p>
          <a:p>
            <a:endParaRPr lang="en-US" dirty="0" smtClean="0"/>
          </a:p>
          <a:p>
            <a:pPr>
              <a:buNone/>
            </a:pPr>
            <a:r>
              <a:rPr lang="en-US" dirty="0" smtClean="0"/>
              <a:t>2. Must remain or improve stability in 3 dimensional space</a:t>
            </a:r>
          </a:p>
          <a:p>
            <a:pPr>
              <a:buNone/>
            </a:pPr>
            <a:endParaRPr lang="en-US" b="1" dirty="0" smtClean="0"/>
          </a:p>
          <a:p>
            <a:pPr>
              <a:buNone/>
            </a:pPr>
            <a:r>
              <a:rPr lang="en-US" b="1" dirty="0" smtClean="0"/>
              <a:t>Covalent Bond</a:t>
            </a:r>
          </a:p>
          <a:p>
            <a:pPr>
              <a:buNone/>
            </a:pPr>
            <a:r>
              <a:rPr lang="en-US" dirty="0" smtClean="0"/>
              <a:t>A bond in which there is sharing of electrons in the molecule in that – no atom or atoms in the molecule possess a much higher electron affinity than the others – thus the electrons must be shared.</a:t>
            </a:r>
          </a:p>
          <a:p>
            <a:pPr>
              <a:buNone/>
            </a:pP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2800" dirty="0" smtClean="0"/>
              <a:t>Review of Polar versus Non-Polar Covalent Bonds</a:t>
            </a:r>
            <a:endParaRPr lang="en-US" sz="2800" dirty="0"/>
          </a:p>
        </p:txBody>
      </p:sp>
      <p:sp>
        <p:nvSpPr>
          <p:cNvPr id="3" name="Content Placeholder 2"/>
          <p:cNvSpPr>
            <a:spLocks noGrp="1"/>
          </p:cNvSpPr>
          <p:nvPr>
            <p:ph idx="1"/>
          </p:nvPr>
        </p:nvSpPr>
        <p:spPr>
          <a:xfrm>
            <a:off x="457200" y="838200"/>
            <a:ext cx="8229600" cy="5715000"/>
          </a:xfrm>
        </p:spPr>
        <p:txBody>
          <a:bodyPr>
            <a:normAutofit fontScale="92500" lnSpcReduction="10000"/>
          </a:bodyPr>
          <a:lstStyle/>
          <a:p>
            <a:r>
              <a:rPr lang="en-US" b="1" dirty="0" smtClean="0"/>
              <a:t>Non-Polar Covalent Bond </a:t>
            </a:r>
            <a:r>
              <a:rPr lang="en-US" dirty="0" smtClean="0"/>
              <a:t>-  all the atoms share pairs of electrons – but the atoms all have the same electron affinity values (example hydrogen covalently bonding to hydrogen) – the molecule is not charged – like the fats</a:t>
            </a:r>
          </a:p>
          <a:p>
            <a:endParaRPr lang="en-US" dirty="0" smtClean="0"/>
          </a:p>
          <a:p>
            <a:r>
              <a:rPr lang="en-US" b="1" dirty="0" smtClean="0"/>
              <a:t>Polar Covalent Bond </a:t>
            </a:r>
            <a:r>
              <a:rPr lang="en-US" dirty="0" smtClean="0"/>
              <a:t>– none of the atoms have a considerable higher electron affinity than the others – but there are slight differences- thus one or more atoms hold the electrons longer in time and closer to their nuclei.  The molecule has a slight charge like water.</a:t>
            </a:r>
          </a:p>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Owner\My Documents\My Pictures\Bond Comparison picture.JPG"/>
          <p:cNvPicPr>
            <a:picLocks noGrp="1" noChangeAspect="1" noChangeArrowheads="1"/>
          </p:cNvPicPr>
          <p:nvPr>
            <p:ph idx="1"/>
          </p:nvPr>
        </p:nvPicPr>
        <p:blipFill>
          <a:blip r:embed="rId2" cstate="print"/>
          <a:srcRect/>
          <a:stretch>
            <a:fillRect/>
          </a:stretch>
        </p:blipFill>
        <p:spPr bwMode="auto">
          <a:xfrm>
            <a:off x="-1" y="91439"/>
            <a:ext cx="8615680" cy="6784848"/>
          </a:xfrm>
          <a:prstGeom prst="rect">
            <a:avLst/>
          </a:prstGeom>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Hydrogen Bond</a:t>
            </a:r>
            <a:endParaRPr lang="en-US" dirty="0"/>
          </a:p>
        </p:txBody>
      </p:sp>
      <p:sp>
        <p:nvSpPr>
          <p:cNvPr id="3" name="Content Placeholder 2"/>
          <p:cNvSpPr>
            <a:spLocks noGrp="1"/>
          </p:cNvSpPr>
          <p:nvPr>
            <p:ph idx="1"/>
          </p:nvPr>
        </p:nvSpPr>
        <p:spPr/>
        <p:txBody>
          <a:bodyPr/>
          <a:lstStyle/>
          <a:p>
            <a:r>
              <a:rPr lang="en-US" dirty="0" smtClean="0"/>
              <a:t>A hydrogen covalently bonded to one highly electronegative atom but having an affinity for another highly electronegative atom</a:t>
            </a:r>
          </a:p>
          <a:p>
            <a:endParaRPr lang="en-US" dirty="0"/>
          </a:p>
          <a:p>
            <a:r>
              <a:rPr lang="en-US" dirty="0" smtClean="0"/>
              <a:t>The hydrogen is married to one highly electronegative atom but tries to grab onto another highly electronegative atom in its close vicinity. </a:t>
            </a:r>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Hydrogen Bond</a:t>
            </a:r>
            <a:endParaRPr lang="en-US" dirty="0"/>
          </a:p>
        </p:txBody>
      </p:sp>
      <p:sp>
        <p:nvSpPr>
          <p:cNvPr id="3" name="Content Placeholder 2"/>
          <p:cNvSpPr>
            <a:spLocks noGrp="1"/>
          </p:cNvSpPr>
          <p:nvPr>
            <p:ph idx="1"/>
          </p:nvPr>
        </p:nvSpPr>
        <p:spPr/>
        <p:txBody>
          <a:bodyPr/>
          <a:lstStyle/>
          <a:p>
            <a:r>
              <a:rPr lang="en-US" dirty="0" smtClean="0"/>
              <a:t>1/20</a:t>
            </a:r>
            <a:r>
              <a:rPr lang="en-US" baseline="30000" dirty="0" smtClean="0"/>
              <a:t>th</a:t>
            </a:r>
            <a:r>
              <a:rPr lang="en-US" dirty="0" smtClean="0"/>
              <a:t> the strength of a covalent bond</a:t>
            </a:r>
          </a:p>
          <a:p>
            <a:r>
              <a:rPr lang="en-US" dirty="0" smtClean="0"/>
              <a:t>The intramolecular (within the water molecule) bond in water is </a:t>
            </a:r>
            <a:r>
              <a:rPr lang="en-US" b="1" dirty="0" smtClean="0"/>
              <a:t>polar covalent</a:t>
            </a:r>
          </a:p>
          <a:p>
            <a:r>
              <a:rPr lang="en-US" dirty="0" smtClean="0"/>
              <a:t>The intermolecular (between water molecules) bond is a </a:t>
            </a:r>
            <a:r>
              <a:rPr lang="en-US" b="1" dirty="0" smtClean="0"/>
              <a:t>hydrogen bond</a:t>
            </a:r>
          </a:p>
          <a:p>
            <a:r>
              <a:rPr lang="en-US" dirty="0" smtClean="0"/>
              <a:t>The hydrogen bond is what makes </a:t>
            </a:r>
            <a:r>
              <a:rPr lang="en-US" u="sng" dirty="0" smtClean="0"/>
              <a:t>water stick to water</a:t>
            </a:r>
          </a:p>
          <a:p>
            <a:endParaRPr lang="en-US" dirty="0" smtClean="0"/>
          </a:p>
          <a:p>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7500" lnSpcReduction="20000"/>
          </a:bodyPr>
          <a:lstStyle/>
          <a:p>
            <a:r>
              <a:rPr lang="en-US" b="1" dirty="0" smtClean="0"/>
              <a:t>Properties of hydrogen bonds.</a:t>
            </a:r>
          </a:p>
          <a:p>
            <a:r>
              <a:rPr lang="en-US" b="1" dirty="0" smtClean="0"/>
              <a:t>How are they formed</a:t>
            </a:r>
            <a:r>
              <a:rPr lang="en-US" dirty="0" smtClean="0"/>
              <a:t>? a hydrogen bond is formed when a charged part of a molecule having polar covalent bonds forms an electrostatic (charge, as in positive attracted to negative) interaction with a substance of opposite charge. Molecules that have nonpolar covalent bonds do not form hydrogen bonds.</a:t>
            </a:r>
            <a:br>
              <a:rPr lang="en-US" dirty="0" smtClean="0"/>
            </a:br>
            <a:r>
              <a:rPr lang="en-US" dirty="0" smtClean="0"/>
              <a:t/>
            </a:r>
            <a:br>
              <a:rPr lang="en-US" dirty="0" smtClean="0"/>
            </a:br>
            <a:endParaRPr lang="en-US" dirty="0" smtClean="0"/>
          </a:p>
          <a:p>
            <a:r>
              <a:rPr lang="en-US" b="1" dirty="0" smtClean="0"/>
              <a:t>Strength. </a:t>
            </a:r>
            <a:r>
              <a:rPr lang="en-US" dirty="0" smtClean="0"/>
              <a:t>Hydrogen bonds are classified as weak bonds because they are easily and rapidly formed and broken under normal biological conditions. </a:t>
            </a:r>
            <a:br>
              <a:rPr lang="en-US" dirty="0" smtClean="0"/>
            </a:br>
            <a:r>
              <a:rPr lang="en-US" dirty="0" smtClean="0"/>
              <a:t/>
            </a:r>
            <a:br>
              <a:rPr lang="en-US" dirty="0" smtClean="0"/>
            </a:br>
            <a:endParaRPr lang="en-US" dirty="0" smtClean="0"/>
          </a:p>
          <a:p>
            <a:r>
              <a:rPr lang="en-US" b="1" dirty="0" smtClean="0"/>
              <a:t>What classes of compounds can form hydrogen bonds?</a:t>
            </a:r>
            <a:r>
              <a:rPr lang="en-US" dirty="0" smtClean="0"/>
              <a:t> Under the right environmental conditions, any compound that has polar covalent bonds can form hydrogen bonds. </a:t>
            </a:r>
            <a:br>
              <a:rPr lang="en-US" dirty="0" smtClean="0"/>
            </a:br>
            <a:endParaRPr lang="en-US" dirty="0" smtClean="0"/>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Hydrogen Bond</a:t>
            </a:r>
            <a:endParaRPr lang="en-US" dirty="0"/>
          </a:p>
        </p:txBody>
      </p:sp>
      <p:pic>
        <p:nvPicPr>
          <p:cNvPr id="4" name="Content Placeholder 3" descr="Hydrogen Bond.bmp"/>
          <p:cNvPicPr>
            <a:picLocks noGrp="1" noChangeAspect="1"/>
          </p:cNvPicPr>
          <p:nvPr>
            <p:ph idx="1"/>
          </p:nvPr>
        </p:nvPicPr>
        <p:blipFill>
          <a:blip r:embed="rId2" cstate="print"/>
          <a:stretch>
            <a:fillRect/>
          </a:stretch>
        </p:blipFill>
        <p:spPr>
          <a:xfrm>
            <a:off x="1188720" y="1828764"/>
            <a:ext cx="6278880" cy="4652772"/>
          </a:xfr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Hydrogen Bond</a:t>
            </a:r>
            <a:endParaRPr lang="en-US" dirty="0"/>
          </a:p>
        </p:txBody>
      </p:sp>
      <p:pic>
        <p:nvPicPr>
          <p:cNvPr id="4" name="Content Placeholder 3" descr="Hydrogen bond 2.gif"/>
          <p:cNvPicPr>
            <a:picLocks noGrp="1" noChangeAspect="1"/>
          </p:cNvPicPr>
          <p:nvPr>
            <p:ph idx="1"/>
          </p:nvPr>
        </p:nvPicPr>
        <p:blipFill>
          <a:blip r:embed="rId2" cstate="print"/>
          <a:stretch>
            <a:fillRect/>
          </a:stretch>
        </p:blipFill>
        <p:spPr>
          <a:xfrm>
            <a:off x="2857500" y="2096291"/>
            <a:ext cx="4320540" cy="4452557"/>
          </a:xfr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Van der Waals</a:t>
            </a:r>
            <a:endParaRPr lang="en-US" dirty="0"/>
          </a:p>
        </p:txBody>
      </p:sp>
      <p:sp>
        <p:nvSpPr>
          <p:cNvPr id="3" name="Content Placeholder 2"/>
          <p:cNvSpPr>
            <a:spLocks noGrp="1"/>
          </p:cNvSpPr>
          <p:nvPr>
            <p:ph idx="1"/>
          </p:nvPr>
        </p:nvSpPr>
        <p:spPr>
          <a:xfrm>
            <a:off x="457200" y="914400"/>
            <a:ext cx="8229600" cy="5410200"/>
          </a:xfrm>
        </p:spPr>
        <p:txBody>
          <a:bodyPr>
            <a:normAutofit fontScale="77500" lnSpcReduction="20000"/>
          </a:bodyPr>
          <a:lstStyle/>
          <a:p>
            <a:r>
              <a:rPr lang="en-US" dirty="0" smtClean="0"/>
              <a:t>It is also sometimes used loosely as a synonym for the totality of intermolecular forces. Van der Waals forces are relatively weak compared to normal chemical bonds, but play a fundamental role in fields as diverse as supramolecular chemistry, structural biology, polymer science, nanotechnology, surface science, and condensed matter physics. Van der Waals forces define the chemical character of many organic compounds. They also define the solubility of organic substances in polar and non-polar media. In low molecular weight alcohols, the properties of the polar hydroxyl group dominate the weak intermolecular forces of van der Waals. In higher molecular weight alcohols, the properties of the nonpolar hydrocarbon chain(s) dominate and define the solubility. Van der Waals forces grow with the length of the nonpolar part of the substance.</a:t>
            </a: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800" b="1" dirty="0" smtClean="0"/>
              <a:t>Hydrophobic versus Hydrophilic Interactions</a:t>
            </a:r>
            <a:br>
              <a:rPr lang="en-US" sz="2800" b="1" dirty="0" smtClean="0"/>
            </a:br>
            <a:r>
              <a:rPr lang="en-US" sz="2800" b="1" dirty="0" smtClean="0"/>
              <a:t>(page 18) </a:t>
            </a:r>
            <a:endParaRPr lang="en-US" sz="2800" b="1" dirty="0"/>
          </a:p>
        </p:txBody>
      </p:sp>
      <p:sp>
        <p:nvSpPr>
          <p:cNvPr id="3" name="Content Placeholder 2"/>
          <p:cNvSpPr>
            <a:spLocks noGrp="1"/>
          </p:cNvSpPr>
          <p:nvPr>
            <p:ph idx="1"/>
          </p:nvPr>
        </p:nvSpPr>
        <p:spPr>
          <a:xfrm>
            <a:off x="457200" y="1371600"/>
            <a:ext cx="8229600" cy="5105400"/>
          </a:xfrm>
        </p:spPr>
        <p:txBody>
          <a:bodyPr>
            <a:normAutofit/>
          </a:bodyPr>
          <a:lstStyle/>
          <a:p>
            <a:r>
              <a:rPr lang="en-US" b="1" dirty="0" smtClean="0"/>
              <a:t>Hydrophobic</a:t>
            </a:r>
            <a:r>
              <a:rPr lang="en-US" dirty="0" smtClean="0"/>
              <a:t> (water fearing) substances will group together when placed in water in such a manner it will look like they are bonding together – but the substances are simply trying to avoid the water</a:t>
            </a:r>
          </a:p>
          <a:p>
            <a:endParaRPr lang="en-US" dirty="0"/>
          </a:p>
          <a:p>
            <a:r>
              <a:rPr lang="en-US" b="1" dirty="0" smtClean="0"/>
              <a:t>Hydrophilic substances </a:t>
            </a:r>
            <a:r>
              <a:rPr lang="en-US" dirty="0" smtClean="0"/>
              <a:t>– dissolve in water – forming solutions with water – like salt in water </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Hydrophobic Interactions</a:t>
            </a:r>
            <a:br>
              <a:rPr lang="en-US" dirty="0" smtClean="0"/>
            </a:br>
            <a:r>
              <a:rPr lang="en-US" dirty="0"/>
              <a:t/>
            </a:r>
            <a:br>
              <a:rPr lang="en-US" dirty="0"/>
            </a:br>
            <a:r>
              <a:rPr lang="en-US" sz="3100" dirty="0" smtClean="0"/>
              <a:t>The particles may not like one another but they hate water more so they bond together</a:t>
            </a:r>
            <a:endParaRPr lang="en-US" sz="3100" dirty="0"/>
          </a:p>
        </p:txBody>
      </p:sp>
      <p:pic>
        <p:nvPicPr>
          <p:cNvPr id="4" name="Content Placeholder 3" descr="hydrophobic interactions.bmp"/>
          <p:cNvPicPr>
            <a:picLocks noGrp="1" noChangeAspect="1"/>
          </p:cNvPicPr>
          <p:nvPr>
            <p:ph idx="1"/>
          </p:nvPr>
        </p:nvPicPr>
        <p:blipFill>
          <a:blip r:embed="rId2" cstate="print"/>
          <a:stretch>
            <a:fillRect/>
          </a:stretch>
        </p:blipFill>
        <p:spPr>
          <a:xfrm>
            <a:off x="457200" y="2895600"/>
            <a:ext cx="8229600" cy="3581400"/>
          </a:xfr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Collision Theory</a:t>
            </a:r>
            <a:br>
              <a:rPr lang="en-US" sz="3200" b="1" dirty="0" smtClean="0"/>
            </a:br>
            <a:r>
              <a:rPr lang="en-US" sz="3200" b="1" dirty="0" smtClean="0"/>
              <a:t>How Atoms Come Together (page 18)</a:t>
            </a:r>
            <a:endParaRPr lang="en-US" sz="3200" b="1" dirty="0"/>
          </a:p>
        </p:txBody>
      </p:sp>
      <p:sp>
        <p:nvSpPr>
          <p:cNvPr id="3" name="Content Placeholder 2"/>
          <p:cNvSpPr>
            <a:spLocks noGrp="1"/>
          </p:cNvSpPr>
          <p:nvPr>
            <p:ph idx="1"/>
          </p:nvPr>
        </p:nvSpPr>
        <p:spPr>
          <a:xfrm>
            <a:off x="457200" y="1371600"/>
            <a:ext cx="8229600" cy="5257800"/>
          </a:xfrm>
        </p:spPr>
        <p:txBody>
          <a:bodyPr>
            <a:normAutofit lnSpcReduction="10000"/>
          </a:bodyPr>
          <a:lstStyle/>
          <a:p>
            <a:r>
              <a:rPr lang="en-US" dirty="0" smtClean="0"/>
              <a:t>Atoms come together by chance. Atoms bounce entropically (randomly) – termed </a:t>
            </a:r>
            <a:r>
              <a:rPr lang="en-US" b="1" dirty="0" smtClean="0"/>
              <a:t>Brownian motion</a:t>
            </a:r>
            <a:r>
              <a:rPr lang="en-US" dirty="0" smtClean="0"/>
              <a:t>.  </a:t>
            </a:r>
          </a:p>
          <a:p>
            <a:r>
              <a:rPr lang="en-US" dirty="0" smtClean="0"/>
              <a:t>If the atoms that bounce into one another have the right bonding criteria – they will form a chemical bond – if they don’t they will bounce away.</a:t>
            </a:r>
          </a:p>
          <a:p>
            <a:r>
              <a:rPr lang="en-US" dirty="0" smtClean="0"/>
              <a:t>In order to increase the likelihood of bouncing into the right atoms can (1) increase temperature (2) increase concentration or (3) add a catalyst. </a:t>
            </a:r>
          </a:p>
          <a:p>
            <a:endParaRPr lang="en-US" dirty="0"/>
          </a:p>
          <a:p>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olecular-collisions.jpg"/>
          <p:cNvPicPr>
            <a:picLocks noGrp="1" noChangeAspect="1"/>
          </p:cNvPicPr>
          <p:nvPr>
            <p:ph idx="1"/>
          </p:nvPr>
        </p:nvPicPr>
        <p:blipFill>
          <a:blip r:embed="rId2" cstate="print"/>
          <a:stretch>
            <a:fillRect/>
          </a:stretch>
        </p:blipFill>
        <p:spPr>
          <a:xfrm>
            <a:off x="-16" y="914384"/>
            <a:ext cx="9121140" cy="3040380"/>
          </a:xfr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77500" lnSpcReduction="20000"/>
          </a:bodyPr>
          <a:lstStyle/>
          <a:p>
            <a:r>
              <a:rPr lang="en-US" dirty="0" smtClean="0"/>
              <a:t>The </a:t>
            </a:r>
            <a:r>
              <a:rPr lang="en-US" b="1" dirty="0" smtClean="0"/>
              <a:t>Collision theory</a:t>
            </a:r>
            <a:r>
              <a:rPr lang="en-US" dirty="0" smtClean="0"/>
              <a:t>, proposed by Max </a:t>
            </a:r>
            <a:r>
              <a:rPr lang="en-US" dirty="0" err="1" smtClean="0"/>
              <a:t>Trautzand</a:t>
            </a:r>
            <a:r>
              <a:rPr lang="en-US" dirty="0" smtClean="0"/>
              <a:t> William Lewis in 1916 and 1918, qualitatively explains how chemical reactions occur and why reaction rates differ for different reactions. This theory is based on the idea that reactant particles must collide for a reaction to occur, but only a certain fraction of the total collisions have the energy to connect effectively and cause the reactants to transform into products. This is because only a portion of the molecules have enough energy and the right orientation (or "angle") at the moment of impact to break any existing bonds and form new ones. The minimal amount of energy needed for this to occur is known as activation energy. As temperature increases, the average kinetic energy and speed of the molecules increases but this only slightly increases the number of collisions. The rate of the reaction increases with temperature increase because a higher fraction of the collisions overcome the activation energy.</a:t>
            </a:r>
          </a:p>
          <a:p>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Collision Theory Tenets </a:t>
            </a:r>
            <a:endParaRPr lang="en-US" dirty="0"/>
          </a:p>
        </p:txBody>
      </p:sp>
      <p:sp>
        <p:nvSpPr>
          <p:cNvPr id="3" name="Content Placeholder 2"/>
          <p:cNvSpPr>
            <a:spLocks noGrp="1"/>
          </p:cNvSpPr>
          <p:nvPr>
            <p:ph idx="1"/>
          </p:nvPr>
        </p:nvSpPr>
        <p:spPr>
          <a:xfrm>
            <a:off x="152400" y="990600"/>
            <a:ext cx="8839200" cy="5562600"/>
          </a:xfrm>
        </p:spPr>
        <p:txBody>
          <a:bodyPr/>
          <a:lstStyle/>
          <a:p>
            <a:pPr>
              <a:buNone/>
            </a:pPr>
            <a:r>
              <a:rPr lang="en-US" dirty="0" smtClean="0"/>
              <a:t>1. Atoms must find one another</a:t>
            </a:r>
          </a:p>
          <a:p>
            <a:pPr>
              <a:buNone/>
            </a:pPr>
            <a:r>
              <a:rPr lang="en-US" dirty="0" smtClean="0"/>
              <a:t>2. Atoms must collide in the proper orientation</a:t>
            </a:r>
          </a:p>
          <a:p>
            <a:pPr>
              <a:buNone/>
            </a:pPr>
            <a:r>
              <a:rPr lang="en-US" dirty="0" smtClean="0"/>
              <a:t>3. Atoms must have the proper velocity (energy) on impact</a:t>
            </a:r>
          </a:p>
          <a:p>
            <a:pPr>
              <a:buNone/>
            </a:pPr>
            <a:r>
              <a:rPr lang="en-US" dirty="0" smtClean="0"/>
              <a:t>4. Atoms must come together in the right chemical environment (right pH, right temperature, right pressure) </a:t>
            </a: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Types of Generic Chemical Reactions (page 19)</a:t>
            </a:r>
            <a:endParaRPr lang="en-US" sz="2800" b="1" dirty="0"/>
          </a:p>
        </p:txBody>
      </p:sp>
      <p:sp>
        <p:nvSpPr>
          <p:cNvPr id="3" name="Content Placeholder 2"/>
          <p:cNvSpPr>
            <a:spLocks noGrp="1"/>
          </p:cNvSpPr>
          <p:nvPr>
            <p:ph idx="1"/>
          </p:nvPr>
        </p:nvSpPr>
        <p:spPr>
          <a:xfrm>
            <a:off x="457200" y="1295400"/>
            <a:ext cx="8229600" cy="5334000"/>
          </a:xfrm>
        </p:spPr>
        <p:txBody>
          <a:bodyPr/>
          <a:lstStyle/>
          <a:p>
            <a:pPr>
              <a:buNone/>
            </a:pPr>
            <a:r>
              <a:rPr lang="en-US" dirty="0" smtClean="0"/>
              <a:t>1. Building Reactions (synthesis, anabolic)</a:t>
            </a:r>
          </a:p>
          <a:p>
            <a:pPr>
              <a:buNone/>
            </a:pPr>
            <a:r>
              <a:rPr lang="en-US" dirty="0" smtClean="0"/>
              <a:t>2. Breaking Down Reactions (decomposition, catabolic)</a:t>
            </a:r>
          </a:p>
          <a:p>
            <a:pPr>
              <a:buNone/>
            </a:pPr>
            <a:r>
              <a:rPr lang="en-US" dirty="0" smtClean="0"/>
              <a:t>3. Exchange Reactions</a:t>
            </a:r>
          </a:p>
          <a:p>
            <a:pPr>
              <a:buNone/>
            </a:pPr>
            <a:r>
              <a:rPr lang="en-US" dirty="0" smtClean="0"/>
              <a:t>4. Reversible Reactions</a:t>
            </a: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 B                             AB</a:t>
            </a:r>
            <a:endParaRPr lang="en-US" dirty="0"/>
          </a:p>
        </p:txBody>
      </p:sp>
      <p:pic>
        <p:nvPicPr>
          <p:cNvPr id="16386" name="Picture 2" descr="C:\Documents and Settings\Owner\My Documents\My Pictures\Reactants to products.JPG"/>
          <p:cNvPicPr>
            <a:picLocks noGrp="1" noChangeAspect="1" noChangeArrowheads="1"/>
          </p:cNvPicPr>
          <p:nvPr>
            <p:ph idx="1"/>
          </p:nvPr>
        </p:nvPicPr>
        <p:blipFill>
          <a:blip r:embed="rId2" cstate="print"/>
          <a:srcRect/>
          <a:stretch>
            <a:fillRect/>
          </a:stretch>
        </p:blipFill>
        <p:spPr bwMode="auto">
          <a:xfrm>
            <a:off x="457200" y="2348747"/>
            <a:ext cx="8229600" cy="3028868"/>
          </a:xfrm>
          <a:prstGeom prst="rect">
            <a:avLst/>
          </a:prstGeom>
          <a:noFill/>
        </p:spPr>
      </p:pic>
      <p:cxnSp>
        <p:nvCxnSpPr>
          <p:cNvPr id="6" name="Straight Arrow Connector 5"/>
          <p:cNvCxnSpPr/>
          <p:nvPr/>
        </p:nvCxnSpPr>
        <p:spPr>
          <a:xfrm>
            <a:off x="3200400" y="838200"/>
            <a:ext cx="3200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Reaction</a:t>
            </a:r>
            <a:endParaRPr lang="en-US" dirty="0"/>
          </a:p>
        </p:txBody>
      </p:sp>
      <p:sp>
        <p:nvSpPr>
          <p:cNvPr id="3" name="Content Placeholder 2"/>
          <p:cNvSpPr>
            <a:spLocks noGrp="1"/>
          </p:cNvSpPr>
          <p:nvPr>
            <p:ph idx="1"/>
          </p:nvPr>
        </p:nvSpPr>
        <p:spPr/>
        <p:txBody>
          <a:bodyPr/>
          <a:lstStyle/>
          <a:p>
            <a:r>
              <a:rPr lang="en-US" dirty="0" smtClean="0"/>
              <a:t>Termed a synthesis reaction – in biochemistry can be termed an </a:t>
            </a:r>
            <a:r>
              <a:rPr lang="en-US" b="1" dirty="0" smtClean="0"/>
              <a:t>anabolic reaction</a:t>
            </a:r>
          </a:p>
          <a:p>
            <a:endParaRPr lang="en-US" b="1" dirty="0"/>
          </a:p>
          <a:p>
            <a:pPr algn="ctr">
              <a:buNone/>
            </a:pPr>
            <a:r>
              <a:rPr lang="en-US" b="1" dirty="0" smtClean="0"/>
              <a:t>A + B              AB</a:t>
            </a:r>
          </a:p>
          <a:p>
            <a:pPr algn="ctr">
              <a:buNone/>
            </a:pPr>
            <a:endParaRPr lang="en-US" b="1" dirty="0"/>
          </a:p>
          <a:p>
            <a:pPr algn="ctr">
              <a:buNone/>
            </a:pPr>
            <a:r>
              <a:rPr lang="en-US" b="1" dirty="0" smtClean="0"/>
              <a:t>Na + Cl           NaCl</a:t>
            </a:r>
            <a:endParaRPr lang="en-US" b="1" dirty="0"/>
          </a:p>
        </p:txBody>
      </p:sp>
      <p:cxnSp>
        <p:nvCxnSpPr>
          <p:cNvPr id="5" name="Straight Arrow Connector 4"/>
          <p:cNvCxnSpPr/>
          <p:nvPr/>
        </p:nvCxnSpPr>
        <p:spPr>
          <a:xfrm>
            <a:off x="4191000" y="35814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419600" y="47244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Building Reaction (Anabolic)</a:t>
            </a:r>
            <a:endParaRPr lang="en-US" dirty="0"/>
          </a:p>
        </p:txBody>
      </p:sp>
      <p:pic>
        <p:nvPicPr>
          <p:cNvPr id="14338" name="Picture 2" descr="C:\Documents and Settings\Owner\My Documents\My Pictures\synthesis.JPG"/>
          <p:cNvPicPr>
            <a:picLocks noGrp="1" noChangeAspect="1" noChangeArrowheads="1"/>
          </p:cNvPicPr>
          <p:nvPr>
            <p:ph idx="1"/>
          </p:nvPr>
        </p:nvPicPr>
        <p:blipFill>
          <a:blip r:embed="rId2" cstate="print"/>
          <a:srcRect/>
          <a:stretch>
            <a:fillRect/>
          </a:stretch>
        </p:blipFill>
        <p:spPr bwMode="auto">
          <a:xfrm>
            <a:off x="1828800" y="822959"/>
            <a:ext cx="4452874" cy="6016752"/>
          </a:xfrm>
          <a:prstGeom prst="rect">
            <a:avLst/>
          </a:prstGeom>
          <a:noFill/>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Breaking Down Reaction</a:t>
            </a:r>
            <a:endParaRPr lang="en-US" dirty="0"/>
          </a:p>
        </p:txBody>
      </p:sp>
      <p:sp>
        <p:nvSpPr>
          <p:cNvPr id="3" name="Content Placeholder 2"/>
          <p:cNvSpPr>
            <a:spLocks noGrp="1"/>
          </p:cNvSpPr>
          <p:nvPr>
            <p:ph idx="1"/>
          </p:nvPr>
        </p:nvSpPr>
        <p:spPr/>
        <p:txBody>
          <a:bodyPr/>
          <a:lstStyle/>
          <a:p>
            <a:r>
              <a:rPr lang="en-US" dirty="0" smtClean="0"/>
              <a:t>Termed a decomposition reaction – in biochemistry can be termed a </a:t>
            </a:r>
            <a:r>
              <a:rPr lang="en-US" b="1" dirty="0" smtClean="0"/>
              <a:t>catabolic reaction</a:t>
            </a:r>
          </a:p>
          <a:p>
            <a:endParaRPr lang="en-US" dirty="0" smtClean="0"/>
          </a:p>
          <a:p>
            <a:pPr algn="ctr">
              <a:buNone/>
            </a:pPr>
            <a:r>
              <a:rPr lang="en-US" dirty="0" smtClean="0"/>
              <a:t>AB       A + B</a:t>
            </a:r>
          </a:p>
          <a:p>
            <a:pPr algn="ctr">
              <a:buNone/>
            </a:pPr>
            <a:endParaRPr lang="en-US" dirty="0"/>
          </a:p>
          <a:p>
            <a:pPr algn="ctr">
              <a:buNone/>
            </a:pPr>
            <a:r>
              <a:rPr lang="en-US" dirty="0" smtClean="0"/>
              <a:t>NaCl         Na + Cl</a:t>
            </a:r>
            <a:endParaRPr lang="en-US" dirty="0"/>
          </a:p>
        </p:txBody>
      </p:sp>
      <p:cxnSp>
        <p:nvCxnSpPr>
          <p:cNvPr id="5" name="Straight Arrow Connector 4"/>
          <p:cNvCxnSpPr/>
          <p:nvPr/>
        </p:nvCxnSpPr>
        <p:spPr>
          <a:xfrm>
            <a:off x="4191000" y="40386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114800" y="51816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smtClean="0"/>
              <a:t>Decomposition (Catabolic) Reaction</a:t>
            </a:r>
            <a:endParaRPr lang="en-US" dirty="0"/>
          </a:p>
        </p:txBody>
      </p:sp>
      <p:pic>
        <p:nvPicPr>
          <p:cNvPr id="13314" name="Picture 2" descr="C:\Documents and Settings\Owner\My Documents\My Pictures\Decomposition.JPG"/>
          <p:cNvPicPr>
            <a:picLocks noGrp="1" noChangeAspect="1" noChangeArrowheads="1"/>
          </p:cNvPicPr>
          <p:nvPr>
            <p:ph idx="1"/>
          </p:nvPr>
        </p:nvPicPr>
        <p:blipFill>
          <a:blip r:embed="rId2" cstate="print"/>
          <a:srcRect/>
          <a:stretch>
            <a:fillRect/>
          </a:stretch>
        </p:blipFill>
        <p:spPr bwMode="auto">
          <a:xfrm>
            <a:off x="914400" y="1143000"/>
            <a:ext cx="4499864" cy="5504688"/>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Exchange Reaction</a:t>
            </a:r>
            <a:endParaRPr lang="en-US" dirty="0"/>
          </a:p>
        </p:txBody>
      </p:sp>
      <p:sp>
        <p:nvSpPr>
          <p:cNvPr id="3" name="Content Placeholder 2"/>
          <p:cNvSpPr>
            <a:spLocks noGrp="1"/>
          </p:cNvSpPr>
          <p:nvPr>
            <p:ph idx="1"/>
          </p:nvPr>
        </p:nvSpPr>
        <p:spPr/>
        <p:txBody>
          <a:bodyPr/>
          <a:lstStyle/>
          <a:p>
            <a:r>
              <a:rPr lang="en-US" dirty="0" smtClean="0"/>
              <a:t>Can be termed a displacement reaction</a:t>
            </a:r>
          </a:p>
          <a:p>
            <a:endParaRPr lang="en-US" dirty="0"/>
          </a:p>
          <a:p>
            <a:pPr algn="ctr">
              <a:buNone/>
            </a:pPr>
            <a:r>
              <a:rPr lang="en-US" dirty="0" smtClean="0"/>
              <a:t>AB  + CD             AC  +  BD</a:t>
            </a:r>
          </a:p>
          <a:p>
            <a:pPr algn="ctr">
              <a:buNone/>
            </a:pPr>
            <a:endParaRPr lang="en-US" dirty="0"/>
          </a:p>
          <a:p>
            <a:pPr algn="ctr">
              <a:buNone/>
            </a:pPr>
            <a:r>
              <a:rPr lang="en-US" dirty="0" err="1" smtClean="0"/>
              <a:t>NaOH</a:t>
            </a:r>
            <a:r>
              <a:rPr lang="en-US" dirty="0" smtClean="0"/>
              <a:t>  + HCl            NaCl   +  H</a:t>
            </a:r>
            <a:r>
              <a:rPr lang="en-US" sz="1800" dirty="0" smtClean="0"/>
              <a:t>2</a:t>
            </a:r>
            <a:r>
              <a:rPr lang="en-US" dirty="0" smtClean="0"/>
              <a:t>O</a:t>
            </a:r>
            <a:endParaRPr lang="en-US" dirty="0"/>
          </a:p>
        </p:txBody>
      </p:sp>
      <p:cxnSp>
        <p:nvCxnSpPr>
          <p:cNvPr id="7" name="Straight Arrow Connector 6"/>
          <p:cNvCxnSpPr/>
          <p:nvPr/>
        </p:nvCxnSpPr>
        <p:spPr>
          <a:xfrm>
            <a:off x="4038600" y="30480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114800" y="42672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Exchange Reaction</a:t>
            </a:r>
            <a:endParaRPr lang="en-US" dirty="0"/>
          </a:p>
        </p:txBody>
      </p:sp>
      <p:pic>
        <p:nvPicPr>
          <p:cNvPr id="12290" name="Picture 2" descr="C:\Documents and Settings\Owner\My Documents\My Pictures\Exchange.JPG"/>
          <p:cNvPicPr>
            <a:picLocks noGrp="1" noChangeAspect="1" noChangeArrowheads="1"/>
          </p:cNvPicPr>
          <p:nvPr>
            <p:ph idx="1"/>
          </p:nvPr>
        </p:nvPicPr>
        <p:blipFill>
          <a:blip r:embed="rId2" cstate="print"/>
          <a:srcRect/>
          <a:stretch>
            <a:fillRect/>
          </a:stretch>
        </p:blipFill>
        <p:spPr bwMode="auto">
          <a:xfrm>
            <a:off x="822957" y="822960"/>
            <a:ext cx="5837682" cy="6016752"/>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Reversible Reaction</a:t>
            </a:r>
            <a:endParaRPr lang="en-US" dirty="0"/>
          </a:p>
        </p:txBody>
      </p:sp>
      <p:sp>
        <p:nvSpPr>
          <p:cNvPr id="3" name="Content Placeholder 2"/>
          <p:cNvSpPr>
            <a:spLocks noGrp="1"/>
          </p:cNvSpPr>
          <p:nvPr>
            <p:ph idx="1"/>
          </p:nvPr>
        </p:nvSpPr>
        <p:spPr>
          <a:xfrm>
            <a:off x="457200" y="1295400"/>
            <a:ext cx="8229600" cy="4830763"/>
          </a:xfrm>
        </p:spPr>
        <p:txBody>
          <a:bodyPr>
            <a:normAutofit lnSpcReduction="10000"/>
          </a:bodyPr>
          <a:lstStyle/>
          <a:p>
            <a:pPr algn="ctr">
              <a:buNone/>
            </a:pPr>
            <a:r>
              <a:rPr lang="en-US" dirty="0" smtClean="0"/>
              <a:t>[A]  + [B]            [AB]</a:t>
            </a:r>
          </a:p>
          <a:p>
            <a:pPr>
              <a:buNone/>
            </a:pPr>
            <a:r>
              <a:rPr lang="en-US" sz="2400" dirty="0" smtClean="0"/>
              <a:t>Note:  Brackets around a chemical means the concentration of a chemical</a:t>
            </a:r>
          </a:p>
          <a:p>
            <a:pPr>
              <a:buNone/>
            </a:pPr>
            <a:r>
              <a:rPr lang="en-US" dirty="0" smtClean="0"/>
              <a:t>A reversible chemical reaction proceeds in one direction first – then when a certain concentration is reached it starts back in the reverse direction.  At that time though the reaction is still proceeding in the forward direction – thus proceeding in both directions at the same time</a:t>
            </a:r>
            <a:endParaRPr lang="en-US" dirty="0"/>
          </a:p>
        </p:txBody>
      </p:sp>
      <p:cxnSp>
        <p:nvCxnSpPr>
          <p:cNvPr id="5" name="Straight Arrow Connector 4"/>
          <p:cNvCxnSpPr/>
          <p:nvPr/>
        </p:nvCxnSpPr>
        <p:spPr>
          <a:xfrm>
            <a:off x="4495800" y="15240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a:off x="4495800" y="16764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sz="2800" b="1" dirty="0" smtClean="0"/>
              <a:t>Reversible Reaction </a:t>
            </a:r>
            <a:r>
              <a:rPr lang="en-US" sz="2800" b="1" i="1" dirty="0" smtClean="0"/>
              <a:t>state of </a:t>
            </a:r>
            <a:r>
              <a:rPr lang="en-US" sz="2800" b="1" dirty="0" smtClean="0"/>
              <a:t>Equilibrium</a:t>
            </a:r>
            <a:endParaRPr lang="en-US" sz="2800" b="1" dirty="0"/>
          </a:p>
        </p:txBody>
      </p:sp>
      <p:sp>
        <p:nvSpPr>
          <p:cNvPr id="3" name="Content Placeholder 2"/>
          <p:cNvSpPr>
            <a:spLocks noGrp="1"/>
          </p:cNvSpPr>
          <p:nvPr>
            <p:ph idx="1"/>
          </p:nvPr>
        </p:nvSpPr>
        <p:spPr>
          <a:xfrm>
            <a:off x="457200" y="914400"/>
            <a:ext cx="8229600" cy="5715000"/>
          </a:xfrm>
        </p:spPr>
        <p:txBody>
          <a:bodyPr>
            <a:normAutofit fontScale="92500"/>
          </a:bodyPr>
          <a:lstStyle/>
          <a:p>
            <a:r>
              <a:rPr lang="en-US" dirty="0" smtClean="0"/>
              <a:t>Reaction starts when a certain concentration of substance A is mixed with a certain concentration of substance B.  The reaction begins – making AB.  When a certain concentration of AB is reached at a said temperature and pressure – the reaction proceed in the reverse direction.  When the </a:t>
            </a:r>
            <a:r>
              <a:rPr lang="en-US" b="1" i="1" u="sng" dirty="0" smtClean="0"/>
              <a:t>rate of reaction</a:t>
            </a:r>
            <a:r>
              <a:rPr lang="en-US" dirty="0" smtClean="0"/>
              <a:t> in the forward direction is equal to the </a:t>
            </a:r>
            <a:r>
              <a:rPr lang="en-US" b="1" dirty="0" smtClean="0"/>
              <a:t>rate</a:t>
            </a:r>
            <a:r>
              <a:rPr lang="en-US" dirty="0" smtClean="0"/>
              <a:t> in the reverse direction in the reverse direction – the state of equilibrium is reached. </a:t>
            </a:r>
          </a:p>
          <a:p>
            <a:r>
              <a:rPr lang="en-US" dirty="0" smtClean="0"/>
              <a:t>The state of equilibrium </a:t>
            </a:r>
            <a:r>
              <a:rPr lang="en-US" b="1" dirty="0" smtClean="0"/>
              <a:t>does not </a:t>
            </a:r>
            <a:r>
              <a:rPr lang="en-US" dirty="0" smtClean="0"/>
              <a:t>mean that the concentration of both sides are equal.</a:t>
            </a:r>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Reversible Reaction</a:t>
            </a:r>
            <a:endParaRPr lang="en-US" dirty="0"/>
          </a:p>
        </p:txBody>
      </p:sp>
      <p:sp>
        <p:nvSpPr>
          <p:cNvPr id="3" name="Content Placeholder 2"/>
          <p:cNvSpPr>
            <a:spLocks noGrp="1"/>
          </p:cNvSpPr>
          <p:nvPr>
            <p:ph idx="1"/>
          </p:nvPr>
        </p:nvSpPr>
        <p:spPr>
          <a:xfrm>
            <a:off x="457200" y="1143000"/>
            <a:ext cx="8229600" cy="5562600"/>
          </a:xfrm>
        </p:spPr>
        <p:txBody>
          <a:bodyPr>
            <a:normAutofit fontScale="92500" lnSpcReduction="10000"/>
          </a:bodyPr>
          <a:lstStyle/>
          <a:p>
            <a:pPr algn="ctr">
              <a:buNone/>
            </a:pPr>
            <a:endParaRPr lang="en-US" dirty="0" smtClean="0"/>
          </a:p>
          <a:p>
            <a:pPr algn="ctr">
              <a:buNone/>
            </a:pPr>
            <a:r>
              <a:rPr lang="en-US" dirty="0" smtClean="0"/>
              <a:t>[A] + [B]      [AB]</a:t>
            </a:r>
          </a:p>
          <a:p>
            <a:endParaRPr lang="en-US" dirty="0"/>
          </a:p>
          <a:p>
            <a:pPr algn="ctr">
              <a:buNone/>
            </a:pPr>
            <a:r>
              <a:rPr lang="en-US" dirty="0" err="1" smtClean="0"/>
              <a:t>K</a:t>
            </a:r>
            <a:r>
              <a:rPr lang="en-US" sz="2400" dirty="0" err="1" smtClean="0"/>
              <a:t>eq</a:t>
            </a:r>
            <a:r>
              <a:rPr lang="en-US" dirty="0" smtClean="0"/>
              <a:t> </a:t>
            </a:r>
            <a:r>
              <a:rPr lang="en-US" sz="1800" b="1" dirty="0" smtClean="0"/>
              <a:t>(Equilibrium Constant)   </a:t>
            </a:r>
            <a:r>
              <a:rPr lang="en-US" dirty="0" smtClean="0"/>
              <a:t>=  [AB] / [A] x [B]</a:t>
            </a:r>
          </a:p>
          <a:p>
            <a:pPr algn="ctr">
              <a:buNone/>
            </a:pPr>
            <a:endParaRPr lang="en-US" dirty="0"/>
          </a:p>
          <a:p>
            <a:pPr>
              <a:buNone/>
            </a:pPr>
            <a:r>
              <a:rPr lang="en-US" dirty="0" smtClean="0"/>
              <a:t>When a reversible reaction reaches the state of equilibrium- the concentrations will not change- thus can calculate  an equilibrium constant.  The only way the equilibrium concentration changes is if the outside temperature changes or the outside pressure changes or there are extra reactants added or subtracted.</a:t>
            </a:r>
            <a:endParaRPr lang="en-US" dirty="0"/>
          </a:p>
        </p:txBody>
      </p:sp>
      <p:cxnSp>
        <p:nvCxnSpPr>
          <p:cNvPr id="5" name="Straight Arrow Connector 4"/>
          <p:cNvCxnSpPr/>
          <p:nvPr/>
        </p:nvCxnSpPr>
        <p:spPr>
          <a:xfrm>
            <a:off x="4648200" y="19050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a:off x="4724400" y="19812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Counting the number of Atoms and Molecules</a:t>
            </a:r>
            <a:endParaRPr lang="en-US" sz="3200" b="1" dirty="0"/>
          </a:p>
        </p:txBody>
      </p:sp>
      <p:sp>
        <p:nvSpPr>
          <p:cNvPr id="3" name="Content Placeholder 2"/>
          <p:cNvSpPr>
            <a:spLocks noGrp="1"/>
          </p:cNvSpPr>
          <p:nvPr>
            <p:ph idx="1"/>
          </p:nvPr>
        </p:nvSpPr>
        <p:spPr>
          <a:xfrm>
            <a:off x="457200" y="1219200"/>
            <a:ext cx="8229600" cy="4906963"/>
          </a:xfrm>
        </p:spPr>
        <p:txBody>
          <a:bodyPr/>
          <a:lstStyle/>
          <a:p>
            <a:r>
              <a:rPr lang="en-US" dirty="0" smtClean="0"/>
              <a:t>One must be able to count the number of atoms and molecules in order to accurately determine concentrations</a:t>
            </a:r>
          </a:p>
          <a:p>
            <a:endParaRPr lang="en-US" dirty="0"/>
          </a:p>
          <a:p>
            <a:r>
              <a:rPr lang="en-US" dirty="0" smtClean="0"/>
              <a:t>The problem is that atoms and molecules are too small to count directly</a:t>
            </a:r>
          </a:p>
          <a:p>
            <a:endParaRPr lang="en-US" dirty="0"/>
          </a:p>
          <a:p>
            <a:r>
              <a:rPr lang="en-US" dirty="0" smtClean="0"/>
              <a:t>Avogadro got involved in this problem and came up with his Avogadro's number</a:t>
            </a:r>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Mole</a:t>
            </a:r>
            <a:endParaRPr lang="en-US" dirty="0"/>
          </a:p>
        </p:txBody>
      </p:sp>
      <p:sp>
        <p:nvSpPr>
          <p:cNvPr id="3" name="Content Placeholder 2"/>
          <p:cNvSpPr>
            <a:spLocks noGrp="1"/>
          </p:cNvSpPr>
          <p:nvPr>
            <p:ph idx="1"/>
          </p:nvPr>
        </p:nvSpPr>
        <p:spPr>
          <a:xfrm>
            <a:off x="152400" y="838200"/>
            <a:ext cx="8839200" cy="5867400"/>
          </a:xfrm>
        </p:spPr>
        <p:txBody>
          <a:bodyPr>
            <a:normAutofit fontScale="92500" lnSpcReduction="20000"/>
          </a:bodyPr>
          <a:lstStyle/>
          <a:p>
            <a:r>
              <a:rPr lang="en-US" dirty="0" smtClean="0"/>
              <a:t>In order to understand the Avogadro concept – one must first understand what a </a:t>
            </a:r>
            <a:r>
              <a:rPr lang="en-US" b="1" dirty="0" smtClean="0"/>
              <a:t>mole</a:t>
            </a:r>
            <a:r>
              <a:rPr lang="en-US" dirty="0" smtClean="0"/>
              <a:t> is</a:t>
            </a:r>
          </a:p>
          <a:p>
            <a:endParaRPr lang="en-US" dirty="0"/>
          </a:p>
          <a:p>
            <a:r>
              <a:rPr lang="en-US" dirty="0" smtClean="0"/>
              <a:t>However – Avogadro’s work predated the Mole concept – The Avogadro constant is named after the early nineteenth century Italian scientist </a:t>
            </a:r>
            <a:r>
              <a:rPr lang="en-US" dirty="0" err="1" smtClean="0"/>
              <a:t>Amedeo</a:t>
            </a:r>
            <a:r>
              <a:rPr lang="en-US" dirty="0" smtClean="0"/>
              <a:t> Avogadro, who, in 1811 first proposed the concept. The name "mole" was coined in German (as </a:t>
            </a:r>
            <a:r>
              <a:rPr lang="en-US" i="1" dirty="0" smtClean="0"/>
              <a:t>Mol</a:t>
            </a:r>
            <a:r>
              <a:rPr lang="en-US" dirty="0" smtClean="0"/>
              <a:t>) by Wilhelm Ostwald in 1893. The name is assumed to be derived from the word </a:t>
            </a:r>
            <a:r>
              <a:rPr lang="en-US" i="1" dirty="0" err="1" smtClean="0"/>
              <a:t>Molekül</a:t>
            </a:r>
            <a:r>
              <a:rPr lang="en-US" dirty="0" smtClean="0"/>
              <a:t> (molecule). </a:t>
            </a:r>
          </a:p>
          <a:p>
            <a:endParaRPr lang="en-US" dirty="0" smtClean="0"/>
          </a:p>
          <a:p>
            <a:r>
              <a:rPr lang="en-US" dirty="0" smtClean="0"/>
              <a:t>The current definition of the mole was approved during the 1960s – formerly combining the two concepts</a:t>
            </a:r>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What technically is a mole?</a:t>
            </a:r>
            <a:endParaRPr lang="en-US" dirty="0"/>
          </a:p>
        </p:txBody>
      </p:sp>
      <p:sp>
        <p:nvSpPr>
          <p:cNvPr id="3" name="Content Placeholder 2"/>
          <p:cNvSpPr>
            <a:spLocks noGrp="1"/>
          </p:cNvSpPr>
          <p:nvPr>
            <p:ph idx="1"/>
          </p:nvPr>
        </p:nvSpPr>
        <p:spPr>
          <a:xfrm>
            <a:off x="457200" y="914400"/>
            <a:ext cx="8229600" cy="5791200"/>
          </a:xfrm>
        </p:spPr>
        <p:txBody>
          <a:bodyPr>
            <a:normAutofit fontScale="92500" lnSpcReduction="20000"/>
          </a:bodyPr>
          <a:lstStyle/>
          <a:p>
            <a:r>
              <a:rPr lang="en-US" dirty="0" smtClean="0"/>
              <a:t>The mole is defined as the amount of substance of a system that contains as many "elemental entities" (e.g., atoms, molecules, ions, electrons) as there are atoms in 12 g of carbon-12 (</a:t>
            </a:r>
            <a:r>
              <a:rPr lang="en-US" baseline="30000" dirty="0" smtClean="0"/>
              <a:t>12</a:t>
            </a:r>
            <a:r>
              <a:rPr lang="en-US" dirty="0" smtClean="0"/>
              <a:t>C) Do you remember the basis of the AMU (Dalton).</a:t>
            </a:r>
            <a:r>
              <a:rPr lang="en-US" baseline="30000" dirty="0" smtClean="0"/>
              <a:t> </a:t>
            </a:r>
            <a:r>
              <a:rPr lang="en-US" dirty="0" smtClean="0"/>
              <a:t>Hence:</a:t>
            </a:r>
          </a:p>
          <a:p>
            <a:r>
              <a:rPr lang="en-US" dirty="0" smtClean="0"/>
              <a:t>one mole of iron contains the same number of atoms as one mole of gold; </a:t>
            </a:r>
          </a:p>
          <a:p>
            <a:r>
              <a:rPr lang="en-US" dirty="0" smtClean="0"/>
              <a:t>one mole of benzene contains the same number of molecules as one mole of water; </a:t>
            </a:r>
          </a:p>
          <a:p>
            <a:r>
              <a:rPr lang="en-US" dirty="0" smtClean="0"/>
              <a:t>the number of atoms in one mole of iron is equal to the number of molecules in one mole of water.</a:t>
            </a:r>
          </a:p>
          <a:p>
            <a:pPr>
              <a:buNone/>
            </a:pPr>
            <a:r>
              <a:rPr lang="en-US" dirty="0" smtClean="0"/>
              <a:t> </a:t>
            </a:r>
          </a:p>
          <a:p>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Mole</a:t>
            </a:r>
            <a:endParaRPr lang="en-US" dirty="0"/>
          </a:p>
        </p:txBody>
      </p:sp>
      <p:sp>
        <p:nvSpPr>
          <p:cNvPr id="3" name="Content Placeholder 2"/>
          <p:cNvSpPr>
            <a:spLocks noGrp="1"/>
          </p:cNvSpPr>
          <p:nvPr>
            <p:ph idx="1"/>
          </p:nvPr>
        </p:nvSpPr>
        <p:spPr/>
        <p:txBody>
          <a:bodyPr/>
          <a:lstStyle/>
          <a:p>
            <a:r>
              <a:rPr lang="en-US" dirty="0" smtClean="0"/>
              <a:t>A mole is the gram-molecular mass or gram-atomic mass of a substance</a:t>
            </a:r>
          </a:p>
          <a:p>
            <a:endParaRPr lang="en-US" dirty="0"/>
          </a:p>
          <a:p>
            <a:r>
              <a:rPr lang="en-US" dirty="0" smtClean="0"/>
              <a:t>A mole of anything contains Avogadro’s number of particles 6.02 x </a:t>
            </a:r>
            <a:r>
              <a:rPr lang="en-US" dirty="0"/>
              <a:t>10</a:t>
            </a:r>
            <a:r>
              <a:rPr lang="en-US" baseline="30000" dirty="0"/>
              <a:t>23</a:t>
            </a:r>
            <a:endParaRPr lang="en-US" dirty="0"/>
          </a:p>
          <a:p>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Getting One mole of table salt</a:t>
            </a:r>
            <a:endParaRPr lang="en-US" sz="2800" b="1" dirty="0"/>
          </a:p>
        </p:txBody>
      </p:sp>
      <p:sp>
        <p:nvSpPr>
          <p:cNvPr id="3" name="Content Placeholder 2"/>
          <p:cNvSpPr>
            <a:spLocks noGrp="1"/>
          </p:cNvSpPr>
          <p:nvPr>
            <p:ph idx="1"/>
          </p:nvPr>
        </p:nvSpPr>
        <p:spPr>
          <a:xfrm>
            <a:off x="457200" y="762000"/>
            <a:ext cx="8229600" cy="5943600"/>
          </a:xfrm>
        </p:spPr>
        <p:txBody>
          <a:bodyPr>
            <a:normAutofit fontScale="85000" lnSpcReduction="10000"/>
          </a:bodyPr>
          <a:lstStyle/>
          <a:p>
            <a:pPr marL="514350" indent="-514350">
              <a:buFont typeface="+mj-lt"/>
              <a:buAutoNum type="arabicPeriod"/>
            </a:pPr>
            <a:r>
              <a:rPr lang="en-US" dirty="0" smtClean="0"/>
              <a:t>1. Know the molecular formula (NaCl)</a:t>
            </a:r>
          </a:p>
          <a:p>
            <a:pPr>
              <a:buNone/>
            </a:pPr>
            <a:r>
              <a:rPr lang="en-US" dirty="0" smtClean="0"/>
              <a:t>2. Calculate the molecular mass (wt.)</a:t>
            </a:r>
          </a:p>
          <a:p>
            <a:r>
              <a:rPr lang="en-US" dirty="0" smtClean="0"/>
              <a:t>Na = 23 AMU</a:t>
            </a:r>
          </a:p>
          <a:p>
            <a:r>
              <a:rPr lang="en-US" dirty="0" smtClean="0"/>
              <a:t>Cl  = 35 AMU</a:t>
            </a:r>
          </a:p>
          <a:p>
            <a:pPr>
              <a:buNone/>
            </a:pPr>
            <a:r>
              <a:rPr lang="en-US" dirty="0" smtClean="0"/>
              <a:t>3. Obtain Total Mass which is 58 AMU </a:t>
            </a:r>
          </a:p>
          <a:p>
            <a:r>
              <a:rPr lang="en-US" dirty="0" smtClean="0"/>
              <a:t>58 AMU is the total mass of one molecule of table salt </a:t>
            </a:r>
          </a:p>
          <a:p>
            <a:r>
              <a:rPr lang="en-US" dirty="0" smtClean="0"/>
              <a:t>To get </a:t>
            </a:r>
            <a:r>
              <a:rPr lang="en-US" b="1" dirty="0" smtClean="0"/>
              <a:t>one mole</a:t>
            </a:r>
            <a:r>
              <a:rPr lang="en-US" dirty="0" smtClean="0"/>
              <a:t> of table salt – weigh out 58 grams of table salt</a:t>
            </a:r>
          </a:p>
          <a:p>
            <a:r>
              <a:rPr lang="en-US" dirty="0" smtClean="0"/>
              <a:t>How many molecules of table salt are in 58 grams of table salt?  - 6.02 x 10</a:t>
            </a:r>
            <a:r>
              <a:rPr lang="en-US" baseline="30000" dirty="0" smtClean="0"/>
              <a:t>23</a:t>
            </a:r>
            <a:endParaRPr lang="en-US" dirty="0" smtClean="0"/>
          </a:p>
          <a:p>
            <a:r>
              <a:rPr lang="en-US" dirty="0" smtClean="0"/>
              <a:t>Is 58 grams the same as 58 AMUs?  – absolutely not</a:t>
            </a:r>
          </a:p>
          <a:p>
            <a:r>
              <a:rPr lang="en-US" dirty="0" smtClean="0"/>
              <a:t>Then how did you convert 58 AMUs into 58 grams – explanation later</a:t>
            </a:r>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Getting One mole of Water</a:t>
            </a:r>
            <a:endParaRPr lang="en-US" sz="2800" b="1" dirty="0"/>
          </a:p>
        </p:txBody>
      </p:sp>
      <p:sp>
        <p:nvSpPr>
          <p:cNvPr id="3" name="Content Placeholder 2"/>
          <p:cNvSpPr>
            <a:spLocks noGrp="1"/>
          </p:cNvSpPr>
          <p:nvPr>
            <p:ph idx="1"/>
          </p:nvPr>
        </p:nvSpPr>
        <p:spPr>
          <a:xfrm>
            <a:off x="457200" y="762000"/>
            <a:ext cx="8229600" cy="5943600"/>
          </a:xfrm>
        </p:spPr>
        <p:txBody>
          <a:bodyPr>
            <a:normAutofit fontScale="85000" lnSpcReduction="10000"/>
          </a:bodyPr>
          <a:lstStyle/>
          <a:p>
            <a:pPr marL="514350" indent="-514350">
              <a:buFont typeface="+mj-lt"/>
              <a:buAutoNum type="arabicPeriod"/>
            </a:pPr>
            <a:r>
              <a:rPr lang="en-US" dirty="0" smtClean="0"/>
              <a:t>1. Know the molecular formula (H</a:t>
            </a:r>
            <a:r>
              <a:rPr lang="en-US" sz="1900" dirty="0" smtClean="0"/>
              <a:t>2</a:t>
            </a:r>
            <a:r>
              <a:rPr lang="en-US" dirty="0" smtClean="0"/>
              <a:t>O)</a:t>
            </a:r>
          </a:p>
          <a:p>
            <a:pPr>
              <a:buNone/>
            </a:pPr>
            <a:r>
              <a:rPr lang="en-US" dirty="0" smtClean="0"/>
              <a:t>2. Calculate the molecular mass (wt.)</a:t>
            </a:r>
          </a:p>
          <a:p>
            <a:r>
              <a:rPr lang="en-US" dirty="0" smtClean="0"/>
              <a:t>H = 1 AMU – but there are two of them so 2 AMUs</a:t>
            </a:r>
          </a:p>
          <a:p>
            <a:r>
              <a:rPr lang="en-US" dirty="0" smtClean="0"/>
              <a:t>O  = 16 AMUs</a:t>
            </a:r>
          </a:p>
          <a:p>
            <a:pPr>
              <a:buNone/>
            </a:pPr>
            <a:r>
              <a:rPr lang="en-US" dirty="0" smtClean="0"/>
              <a:t>3. Obtain Total Mass which is 18 AMU </a:t>
            </a:r>
          </a:p>
          <a:p>
            <a:r>
              <a:rPr lang="en-US" dirty="0" smtClean="0"/>
              <a:t>18 AMU is the total mass of one molecule of water</a:t>
            </a:r>
          </a:p>
          <a:p>
            <a:r>
              <a:rPr lang="en-US" dirty="0" smtClean="0"/>
              <a:t>To get </a:t>
            </a:r>
            <a:r>
              <a:rPr lang="en-US" b="1" dirty="0" smtClean="0"/>
              <a:t>one mole</a:t>
            </a:r>
            <a:r>
              <a:rPr lang="en-US" dirty="0" smtClean="0"/>
              <a:t> of water– weigh out 18 grams of water</a:t>
            </a:r>
          </a:p>
          <a:p>
            <a:r>
              <a:rPr lang="en-US" dirty="0" smtClean="0"/>
              <a:t>How many molecules of water are in 18 grams of water? - 6.02 x 10</a:t>
            </a:r>
            <a:r>
              <a:rPr lang="en-US" baseline="30000" dirty="0" smtClean="0"/>
              <a:t>23</a:t>
            </a:r>
            <a:endParaRPr lang="en-US" dirty="0" smtClean="0"/>
          </a:p>
          <a:p>
            <a:r>
              <a:rPr lang="en-US" dirty="0" smtClean="0"/>
              <a:t>Is 18 grams the same as 18 AMUs?  – absolutely not</a:t>
            </a:r>
          </a:p>
          <a:p>
            <a:r>
              <a:rPr lang="en-US" dirty="0" smtClean="0"/>
              <a:t>Then how did you convert 18 AMUs into 18 grams – explanation later</a:t>
            </a:r>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a:bodyPr>
          <a:lstStyle/>
          <a:p>
            <a:pPr>
              <a:buNone/>
            </a:pPr>
            <a:r>
              <a:rPr lang="en-US" sz="4800" dirty="0" smtClean="0"/>
              <a:t>Always think in terms of Moles to count atoms and molecules</a:t>
            </a:r>
          </a:p>
          <a:p>
            <a:pPr>
              <a:buNone/>
            </a:pPr>
            <a:endParaRPr lang="en-US" sz="4800" dirty="0"/>
          </a:p>
          <a:p>
            <a:pPr>
              <a:buNone/>
            </a:pPr>
            <a:r>
              <a:rPr lang="en-US" sz="4800" dirty="0" smtClean="0"/>
              <a:t>One mole of anything contains </a:t>
            </a:r>
          </a:p>
          <a:p>
            <a:pPr>
              <a:buNone/>
            </a:pPr>
            <a:r>
              <a:rPr lang="en-US" sz="4800" dirty="0" smtClean="0"/>
              <a:t>Avogadro’s number of particles 6.02 x 10</a:t>
            </a:r>
            <a:r>
              <a:rPr lang="en-US" sz="4800" baseline="30000" dirty="0" smtClean="0"/>
              <a:t>23</a:t>
            </a:r>
            <a:endParaRPr lang="en-US" sz="4800" dirty="0" smtClean="0"/>
          </a:p>
          <a:p>
            <a:pPr>
              <a:buNone/>
            </a:pPr>
            <a:endParaRPr lang="en-US" sz="48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sz="2800" b="1" dirty="0" smtClean="0"/>
              <a:t>How did I get AMUs to turn into Grams (page 21)</a:t>
            </a:r>
            <a:endParaRPr lang="en-US" sz="2800" b="1" dirty="0"/>
          </a:p>
        </p:txBody>
      </p:sp>
      <p:sp>
        <p:nvSpPr>
          <p:cNvPr id="3" name="Content Placeholder 2"/>
          <p:cNvSpPr>
            <a:spLocks noGrp="1"/>
          </p:cNvSpPr>
          <p:nvPr>
            <p:ph idx="1"/>
          </p:nvPr>
        </p:nvSpPr>
        <p:spPr>
          <a:xfrm>
            <a:off x="152400" y="914400"/>
            <a:ext cx="8534400" cy="5715000"/>
          </a:xfrm>
        </p:spPr>
        <p:txBody>
          <a:bodyPr>
            <a:normAutofit fontScale="70000" lnSpcReduction="20000"/>
          </a:bodyPr>
          <a:lstStyle/>
          <a:p>
            <a:pPr>
              <a:buNone/>
            </a:pPr>
            <a:r>
              <a:rPr lang="en-US" sz="2800" dirty="0" smtClean="0"/>
              <a:t>Mass in grams of one AMU = 1.66 x 10</a:t>
            </a:r>
            <a:r>
              <a:rPr lang="en-US" sz="2800" baseline="30000" dirty="0" smtClean="0"/>
              <a:t>-24 </a:t>
            </a:r>
            <a:r>
              <a:rPr lang="en-US" sz="2800" dirty="0" smtClean="0"/>
              <a:t>grams/AMU</a:t>
            </a:r>
            <a:endParaRPr lang="en-US" sz="2800" dirty="0"/>
          </a:p>
          <a:p>
            <a:pPr algn="ctr">
              <a:buNone/>
            </a:pPr>
            <a:r>
              <a:rPr lang="en-US" sz="2400" dirty="0" smtClean="0"/>
              <a:t>Previously discussed – see page 4</a:t>
            </a:r>
          </a:p>
          <a:p>
            <a:endParaRPr lang="en-US" dirty="0" smtClean="0"/>
          </a:p>
          <a:p>
            <a:r>
              <a:rPr lang="en-US" dirty="0" smtClean="0"/>
              <a:t>Avogadro’s number is 6.02 x 10</a:t>
            </a:r>
            <a:r>
              <a:rPr lang="en-US" baseline="30000" dirty="0" smtClean="0"/>
              <a:t>23 </a:t>
            </a:r>
            <a:r>
              <a:rPr lang="en-US" dirty="0"/>
              <a:t>Particles/mole</a:t>
            </a:r>
          </a:p>
          <a:p>
            <a:endParaRPr lang="en-US" dirty="0"/>
          </a:p>
          <a:p>
            <a:r>
              <a:rPr lang="en-US" dirty="0" smtClean="0"/>
              <a:t>1.66 x 10</a:t>
            </a:r>
            <a:r>
              <a:rPr lang="en-US" baseline="30000" dirty="0" smtClean="0"/>
              <a:t>-24</a:t>
            </a:r>
            <a:r>
              <a:rPr lang="en-US" dirty="0" smtClean="0"/>
              <a:t>  x 6.02 x 10</a:t>
            </a:r>
            <a:r>
              <a:rPr lang="en-US" baseline="30000" dirty="0" smtClean="0"/>
              <a:t>23</a:t>
            </a:r>
            <a:r>
              <a:rPr lang="en-US" dirty="0" smtClean="0"/>
              <a:t>  = 9.9932 x 10</a:t>
            </a:r>
            <a:r>
              <a:rPr lang="en-US" baseline="30000" dirty="0" smtClean="0"/>
              <a:t>-1</a:t>
            </a:r>
            <a:endParaRPr lang="en-US" dirty="0" smtClean="0"/>
          </a:p>
          <a:p>
            <a:endParaRPr lang="en-US" dirty="0"/>
          </a:p>
          <a:p>
            <a:r>
              <a:rPr lang="en-US" sz="3000" dirty="0" smtClean="0"/>
              <a:t>Rounding off 9.9932 to 10 then gives 10 x 10</a:t>
            </a:r>
            <a:r>
              <a:rPr lang="en-US" sz="3000" baseline="30000" dirty="0" smtClean="0"/>
              <a:t>-1 </a:t>
            </a:r>
            <a:r>
              <a:rPr lang="en-US" sz="3000" dirty="0"/>
              <a:t>= 1</a:t>
            </a:r>
          </a:p>
          <a:p>
            <a:r>
              <a:rPr lang="en-US" dirty="0" smtClean="0"/>
              <a:t>So 1 AMU in grams multiplied times Avogadro’s number = 1</a:t>
            </a:r>
          </a:p>
          <a:p>
            <a:endParaRPr lang="en-US" dirty="0"/>
          </a:p>
          <a:p>
            <a:r>
              <a:rPr lang="en-US" dirty="0" smtClean="0"/>
              <a:t>X AMU/molecule(or atom) x grams/AMU x particles per mole = grams/mole</a:t>
            </a:r>
          </a:p>
          <a:p>
            <a:endParaRPr lang="en-US" dirty="0"/>
          </a:p>
          <a:p>
            <a:r>
              <a:rPr lang="en-US" dirty="0" smtClean="0"/>
              <a:t>Since multiplying X AMU/molecule x 1 = same number in grams per mole </a:t>
            </a:r>
          </a:p>
          <a:p>
            <a:r>
              <a:rPr lang="en-US" dirty="0" smtClean="0"/>
              <a:t>So 58 AMU/molecule of table salt x 1 = 58 grams of table salt per mole</a:t>
            </a:r>
          </a:p>
          <a:p>
            <a:endParaRPr 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Using a Mole to make concentrations of solutions (pages 21 -23)</a:t>
            </a:r>
            <a:endParaRPr lang="en-US" dirty="0"/>
          </a:p>
        </p:txBody>
      </p:sp>
      <p:sp>
        <p:nvSpPr>
          <p:cNvPr id="3" name="Content Placeholder 2"/>
          <p:cNvSpPr>
            <a:spLocks noGrp="1"/>
          </p:cNvSpPr>
          <p:nvPr>
            <p:ph idx="1"/>
          </p:nvPr>
        </p:nvSpPr>
        <p:spPr/>
        <p:txBody>
          <a:bodyPr/>
          <a:lstStyle/>
          <a:p>
            <a:r>
              <a:rPr lang="en-US" dirty="0" smtClean="0"/>
              <a:t>Molarity – mole(s) </a:t>
            </a:r>
            <a:r>
              <a:rPr lang="en-US" smtClean="0"/>
              <a:t>of solute per </a:t>
            </a:r>
            <a:r>
              <a:rPr lang="en-US" dirty="0" smtClean="0"/>
              <a:t>liter of total solution</a:t>
            </a:r>
          </a:p>
          <a:p>
            <a:endParaRPr lang="en-US" dirty="0"/>
          </a:p>
          <a:p>
            <a:r>
              <a:rPr lang="en-US" dirty="0" smtClean="0"/>
              <a:t>Molality – mole(s) per kilogram (liter) of solvent</a:t>
            </a:r>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rmAutofit/>
          </a:bodyPr>
          <a:lstStyle/>
          <a:p>
            <a:r>
              <a:rPr lang="en-US" sz="2800" b="1" dirty="0" smtClean="0"/>
              <a:t>Making a 1 molar solution of table salt in water (page 21-22)</a:t>
            </a:r>
            <a:endParaRPr lang="en-US" sz="2800" b="1" dirty="0"/>
          </a:p>
        </p:txBody>
      </p:sp>
      <p:sp>
        <p:nvSpPr>
          <p:cNvPr id="3" name="Content Placeholder 2"/>
          <p:cNvSpPr>
            <a:spLocks noGrp="1"/>
          </p:cNvSpPr>
          <p:nvPr>
            <p:ph idx="1"/>
          </p:nvPr>
        </p:nvSpPr>
        <p:spPr>
          <a:xfrm>
            <a:off x="457200" y="990600"/>
            <a:ext cx="8229600" cy="5486400"/>
          </a:xfrm>
        </p:spPr>
        <p:txBody>
          <a:bodyPr>
            <a:normAutofit fontScale="92500" lnSpcReduction="10000"/>
          </a:bodyPr>
          <a:lstStyle/>
          <a:p>
            <a:r>
              <a:rPr lang="en-US" dirty="0" smtClean="0"/>
              <a:t>Remember - Molarity is mole(s) per liter of total solution</a:t>
            </a:r>
          </a:p>
          <a:p>
            <a:pPr>
              <a:buNone/>
            </a:pPr>
            <a:r>
              <a:rPr lang="en-US" dirty="0" smtClean="0"/>
              <a:t>1. Know what is the solute and the solvent</a:t>
            </a:r>
          </a:p>
          <a:p>
            <a:r>
              <a:rPr lang="en-US" dirty="0" smtClean="0"/>
              <a:t>Table salt is the solute and water is the solvent</a:t>
            </a:r>
          </a:p>
          <a:p>
            <a:pPr>
              <a:buNone/>
            </a:pPr>
            <a:r>
              <a:rPr lang="en-US" dirty="0" smtClean="0"/>
              <a:t>2. Know the molecular formula of the solute (NaCl)</a:t>
            </a:r>
          </a:p>
          <a:p>
            <a:pPr>
              <a:buNone/>
            </a:pPr>
            <a:r>
              <a:rPr lang="en-US" dirty="0" smtClean="0"/>
              <a:t>3. Determine the molecular mass (wt.) of the solute Na (23 AMU) + Cl (35 AMU) = 58 AMU – change to grams – </a:t>
            </a:r>
            <a:r>
              <a:rPr lang="en-US" i="1" dirty="0" smtClean="0"/>
              <a:t>one then has one mole of salt</a:t>
            </a:r>
          </a:p>
          <a:p>
            <a:pPr>
              <a:buNone/>
            </a:pPr>
            <a:r>
              <a:rPr lang="en-US" dirty="0" smtClean="0"/>
              <a:t>4. Weigh out 58 grams of NaCl and put in a beaker – then add enough water to make one liter – one now has one liter of a 1 molar solution of table salt in water </a:t>
            </a:r>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alt in water.gif"/>
          <p:cNvPicPr>
            <a:picLocks noGrp="1" noChangeAspect="1"/>
          </p:cNvPicPr>
          <p:nvPr>
            <p:ph idx="1"/>
          </p:nvPr>
        </p:nvPicPr>
        <p:blipFill>
          <a:blip r:embed="rId2" cstate="print"/>
          <a:stretch>
            <a:fillRect/>
          </a:stretch>
        </p:blipFill>
        <p:spPr>
          <a:xfrm>
            <a:off x="-6" y="838200"/>
            <a:ext cx="9152192" cy="5715000"/>
          </a:xfr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Count</a:t>
            </a:r>
            <a:endParaRPr lang="en-US" dirty="0"/>
          </a:p>
        </p:txBody>
      </p:sp>
      <p:sp>
        <p:nvSpPr>
          <p:cNvPr id="3" name="Content Placeholder 2"/>
          <p:cNvSpPr>
            <a:spLocks noGrp="1"/>
          </p:cNvSpPr>
          <p:nvPr>
            <p:ph idx="1"/>
          </p:nvPr>
        </p:nvSpPr>
        <p:spPr/>
        <p:txBody>
          <a:bodyPr/>
          <a:lstStyle/>
          <a:p>
            <a:r>
              <a:rPr lang="en-US" dirty="0" smtClean="0"/>
              <a:t>How many molecules of table salt is in a 1 molar solution of table salt in water?</a:t>
            </a:r>
            <a:endParaRPr 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smtClean="0"/>
              <a:t>How many molecules of table salt is in a 1 molar solution of table salt in water?</a:t>
            </a:r>
          </a:p>
          <a:p>
            <a:r>
              <a:rPr lang="en-US" dirty="0" smtClean="0"/>
              <a:t>Answer:  Avogadro’s number of particles 6.02 x 10</a:t>
            </a:r>
            <a:r>
              <a:rPr lang="en-US" baseline="30000" dirty="0" smtClean="0"/>
              <a:t>23</a:t>
            </a:r>
            <a:endParaRPr lang="en-US" dirty="0" smtClean="0"/>
          </a:p>
          <a:p>
            <a:endParaRPr lang="en-US" dirty="0" smtClean="0"/>
          </a:p>
          <a:p>
            <a:r>
              <a:rPr lang="en-US" dirty="0" smtClean="0"/>
              <a:t>Question:  How many molecules of water are in a 1 molar solution of table salt in water?</a:t>
            </a:r>
            <a:endParaRPr lang="en-US"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dirty="0" smtClean="0"/>
              <a:t>Question:  How many molecules of water are in a 1 molar solution of table salt in water?</a:t>
            </a:r>
          </a:p>
          <a:p>
            <a:endParaRPr lang="en-US" dirty="0"/>
          </a:p>
          <a:p>
            <a:r>
              <a:rPr lang="en-US" dirty="0" smtClean="0"/>
              <a:t>Answer:  Don’t Know – took time to measure out the salt – but simply poured enough water to reach a liter- thus in molarity you carefully (actively) measure the solute but you passively pour in the solvent till 1 liter is reached</a:t>
            </a:r>
            <a:endParaRPr lang="en-US" b="1" dirty="0" smtClean="0"/>
          </a:p>
          <a:p>
            <a:pPr algn="ctr">
              <a:buNone/>
            </a:pPr>
            <a:r>
              <a:rPr lang="en-US" b="1" dirty="0" smtClean="0"/>
              <a:t>This sets the stage for Molality</a:t>
            </a:r>
            <a:endParaRPr lang="en-US" dirty="0" smtClean="0"/>
          </a:p>
          <a:p>
            <a:endParaRPr 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1066800"/>
          </a:xfrm>
        </p:spPr>
        <p:txBody>
          <a:bodyPr>
            <a:normAutofit/>
          </a:bodyPr>
          <a:lstStyle/>
          <a:p>
            <a:r>
              <a:rPr lang="en-US" sz="2800" b="1" dirty="0" smtClean="0"/>
              <a:t>Making a 1 molal solution of table salt in water (page 22)</a:t>
            </a:r>
            <a:endParaRPr lang="en-US" sz="2800" b="1" dirty="0"/>
          </a:p>
        </p:txBody>
      </p:sp>
      <p:sp>
        <p:nvSpPr>
          <p:cNvPr id="3" name="Content Placeholder 2"/>
          <p:cNvSpPr>
            <a:spLocks noGrp="1"/>
          </p:cNvSpPr>
          <p:nvPr>
            <p:ph idx="1"/>
          </p:nvPr>
        </p:nvSpPr>
        <p:spPr>
          <a:xfrm>
            <a:off x="457200" y="990600"/>
            <a:ext cx="8229600" cy="5486400"/>
          </a:xfrm>
        </p:spPr>
        <p:txBody>
          <a:bodyPr>
            <a:normAutofit fontScale="92500" lnSpcReduction="20000"/>
          </a:bodyPr>
          <a:lstStyle/>
          <a:p>
            <a:r>
              <a:rPr lang="en-US" dirty="0" smtClean="0"/>
              <a:t>Remember - Molality is mole(s) per kilogram (liter) of solvent</a:t>
            </a:r>
          </a:p>
          <a:p>
            <a:endParaRPr lang="en-US" dirty="0" smtClean="0"/>
          </a:p>
          <a:p>
            <a:pPr>
              <a:buNone/>
            </a:pPr>
            <a:r>
              <a:rPr lang="en-US" dirty="0" smtClean="0"/>
              <a:t>1. Know what is the solute and the solvent</a:t>
            </a:r>
          </a:p>
          <a:p>
            <a:r>
              <a:rPr lang="en-US" dirty="0" smtClean="0"/>
              <a:t>Table salt is the solute and water is the solvent</a:t>
            </a:r>
          </a:p>
          <a:p>
            <a:pPr>
              <a:buNone/>
            </a:pPr>
            <a:r>
              <a:rPr lang="en-US" dirty="0" smtClean="0"/>
              <a:t>2. Know the molecular formula of the solute (NaCl)</a:t>
            </a:r>
          </a:p>
          <a:p>
            <a:pPr>
              <a:buNone/>
            </a:pPr>
            <a:r>
              <a:rPr lang="en-US" dirty="0" smtClean="0"/>
              <a:t>3. Determine the molecular mass (wt.) of the solute Na (23 AMU) + Cl (35 AMU) = 58 AMU – change to grams – </a:t>
            </a:r>
            <a:r>
              <a:rPr lang="en-US" i="1" dirty="0" smtClean="0"/>
              <a:t>one then has one mole of salt</a:t>
            </a:r>
            <a:endParaRPr lang="en-US" dirty="0" smtClean="0"/>
          </a:p>
          <a:p>
            <a:pPr>
              <a:buNone/>
            </a:pPr>
            <a:r>
              <a:rPr lang="en-US" dirty="0" smtClean="0"/>
              <a:t>4. Weigh out 58 grams of NaCl and put in a beaker – then add 1 kilogram (liter) of  water– one now has over one liter of a 1 molal solution of table salt in water </a:t>
            </a:r>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Count</a:t>
            </a:r>
            <a:endParaRPr lang="en-US" dirty="0"/>
          </a:p>
        </p:txBody>
      </p:sp>
      <p:sp>
        <p:nvSpPr>
          <p:cNvPr id="3" name="Content Placeholder 2"/>
          <p:cNvSpPr>
            <a:spLocks noGrp="1"/>
          </p:cNvSpPr>
          <p:nvPr>
            <p:ph idx="1"/>
          </p:nvPr>
        </p:nvSpPr>
        <p:spPr/>
        <p:txBody>
          <a:bodyPr/>
          <a:lstStyle/>
          <a:p>
            <a:r>
              <a:rPr lang="en-US" dirty="0" smtClean="0"/>
              <a:t>How many molecules of table salt is in a 1 molal solution of table salt in water?</a:t>
            </a:r>
            <a:endParaRPr lang="en-US"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smtClean="0"/>
              <a:t>How many molecules of table salt is in a 1 molal solution of table salt in water?</a:t>
            </a:r>
          </a:p>
          <a:p>
            <a:r>
              <a:rPr lang="en-US" dirty="0" smtClean="0"/>
              <a:t>Answer:  Avogadro’s number of particles 6.02 x 10</a:t>
            </a:r>
            <a:r>
              <a:rPr lang="en-US" baseline="30000" dirty="0" smtClean="0"/>
              <a:t>23</a:t>
            </a:r>
            <a:endParaRPr lang="en-US" dirty="0" smtClean="0"/>
          </a:p>
          <a:p>
            <a:endParaRPr lang="en-US" dirty="0" smtClean="0"/>
          </a:p>
          <a:p>
            <a:r>
              <a:rPr lang="en-US" dirty="0" smtClean="0"/>
              <a:t>Question:  How many molecules of water are in a 1 molal solution of table salt in water?</a:t>
            </a:r>
            <a:endParaRPr lang="en-US"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839200" cy="6400800"/>
          </a:xfrm>
        </p:spPr>
        <p:txBody>
          <a:bodyPr>
            <a:normAutofit fontScale="85000" lnSpcReduction="20000"/>
          </a:bodyPr>
          <a:lstStyle/>
          <a:p>
            <a:r>
              <a:rPr lang="en-US" b="1" dirty="0" smtClean="0"/>
              <a:t>Question:  How many molecules of water are in a 1 molal solution of table salt in water?</a:t>
            </a:r>
          </a:p>
          <a:p>
            <a:r>
              <a:rPr lang="en-US" b="1" dirty="0" smtClean="0"/>
              <a:t>Answer</a:t>
            </a:r>
            <a:r>
              <a:rPr lang="en-US" dirty="0" smtClean="0"/>
              <a:t>:  One knows you have 1 kilogram of water in the solution.  One Kg is 1,000 grams.</a:t>
            </a:r>
          </a:p>
          <a:p>
            <a:r>
              <a:rPr lang="en-US" dirty="0" smtClean="0"/>
              <a:t>18 grams of water is 1 mole of water</a:t>
            </a:r>
          </a:p>
          <a:p>
            <a:r>
              <a:rPr lang="en-US" dirty="0" smtClean="0"/>
              <a:t>1 mole of water contains Avogadro’s number of particles 6.02 x 10</a:t>
            </a:r>
            <a:r>
              <a:rPr lang="en-US" baseline="30000" dirty="0" smtClean="0"/>
              <a:t>23</a:t>
            </a:r>
          </a:p>
          <a:p>
            <a:endParaRPr lang="en-US" baseline="30000" dirty="0"/>
          </a:p>
          <a:p>
            <a:r>
              <a:rPr lang="en-US" dirty="0"/>
              <a:t>1,000 grams / 18 grams/mole = 55.55 moles</a:t>
            </a:r>
          </a:p>
          <a:p>
            <a:r>
              <a:rPr lang="en-US" dirty="0"/>
              <a:t> </a:t>
            </a:r>
          </a:p>
          <a:p>
            <a:r>
              <a:rPr lang="en-US" dirty="0"/>
              <a:t>55.55 moles x 6.02 x 10</a:t>
            </a:r>
            <a:r>
              <a:rPr lang="en-US" baseline="30000" dirty="0"/>
              <a:t>23</a:t>
            </a:r>
            <a:r>
              <a:rPr lang="en-US" dirty="0"/>
              <a:t> molecules/mole = 334.44 x 10 </a:t>
            </a:r>
            <a:r>
              <a:rPr lang="en-US" baseline="30000" dirty="0"/>
              <a:t>23</a:t>
            </a:r>
            <a:r>
              <a:rPr lang="en-US" dirty="0"/>
              <a:t> molecules of water</a:t>
            </a:r>
          </a:p>
          <a:p>
            <a:r>
              <a:rPr lang="en-US" dirty="0"/>
              <a:t> </a:t>
            </a:r>
          </a:p>
          <a:p>
            <a:r>
              <a:rPr lang="en-US" b="1" dirty="0"/>
              <a:t>The main fact is that when one uses the molal solution – one quantitates both the solute and solvent.  </a:t>
            </a:r>
            <a:r>
              <a:rPr lang="en-US" dirty="0"/>
              <a:t>Since it is equally important to know the solute and water amount in human body solutions – molality is mainly used.</a:t>
            </a:r>
          </a:p>
          <a:p>
            <a:endParaRPr lang="en-US" baseline="30000" dirty="0" smtClean="0"/>
          </a:p>
          <a:p>
            <a:endParaRPr lang="en-US"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Questions</a:t>
            </a:r>
            <a:endParaRPr lang="en-US" dirty="0"/>
          </a:p>
        </p:txBody>
      </p:sp>
      <p:sp>
        <p:nvSpPr>
          <p:cNvPr id="3" name="Content Placeholder 2"/>
          <p:cNvSpPr>
            <a:spLocks noGrp="1"/>
          </p:cNvSpPr>
          <p:nvPr>
            <p:ph idx="1"/>
          </p:nvPr>
        </p:nvSpPr>
        <p:spPr>
          <a:xfrm>
            <a:off x="457200" y="990600"/>
            <a:ext cx="8229600" cy="5486400"/>
          </a:xfrm>
        </p:spPr>
        <p:txBody>
          <a:bodyPr>
            <a:normAutofit/>
          </a:bodyPr>
          <a:lstStyle/>
          <a:p>
            <a:pPr>
              <a:buNone/>
            </a:pPr>
            <a:r>
              <a:rPr lang="en-US" dirty="0" smtClean="0"/>
              <a:t>1. How would one make a ½ molar solution of table salt in water?</a:t>
            </a:r>
          </a:p>
          <a:p>
            <a:pPr>
              <a:buNone/>
            </a:pPr>
            <a:r>
              <a:rPr lang="en-US" dirty="0" smtClean="0"/>
              <a:t>2. How many molecules of table salt would be in a ½ molar solution of table salt in water?</a:t>
            </a:r>
          </a:p>
          <a:p>
            <a:pPr>
              <a:buNone/>
            </a:pPr>
            <a:r>
              <a:rPr lang="en-US" dirty="0" smtClean="0"/>
              <a:t>3. How would one make a ½ molal solution of table salt in water?</a:t>
            </a:r>
          </a:p>
          <a:p>
            <a:pPr>
              <a:buNone/>
            </a:pPr>
            <a:r>
              <a:rPr lang="en-US" dirty="0" smtClean="0"/>
              <a:t>4. How many molecules of table salt is in a ½ molal solution of table salt in water?</a:t>
            </a:r>
          </a:p>
          <a:p>
            <a:pPr>
              <a:buNone/>
            </a:pPr>
            <a:r>
              <a:rPr lang="en-US" dirty="0" smtClean="0"/>
              <a:t>5. How much water is in a ½ molal solution of table salt in water?</a:t>
            </a:r>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a:bodyPr>
          <a:lstStyle/>
          <a:p>
            <a:r>
              <a:rPr lang="en-US" sz="3200" b="1" dirty="0" smtClean="0"/>
              <a:t>Questions</a:t>
            </a:r>
            <a:endParaRPr lang="en-US" sz="3200" b="1" dirty="0"/>
          </a:p>
        </p:txBody>
      </p:sp>
      <p:sp>
        <p:nvSpPr>
          <p:cNvPr id="3" name="Content Placeholder 2"/>
          <p:cNvSpPr>
            <a:spLocks noGrp="1"/>
          </p:cNvSpPr>
          <p:nvPr>
            <p:ph idx="1"/>
          </p:nvPr>
        </p:nvSpPr>
        <p:spPr>
          <a:xfrm>
            <a:off x="457200" y="990600"/>
            <a:ext cx="8229600" cy="5486400"/>
          </a:xfrm>
        </p:spPr>
        <p:txBody>
          <a:bodyPr>
            <a:normAutofit fontScale="85000" lnSpcReduction="20000"/>
          </a:bodyPr>
          <a:lstStyle/>
          <a:p>
            <a:r>
              <a:rPr lang="en-US" b="1" dirty="0" smtClean="0"/>
              <a:t>1. How would one make a ½ molar solution of table salt in water?</a:t>
            </a:r>
          </a:p>
          <a:p>
            <a:pPr>
              <a:buNone/>
            </a:pPr>
            <a:endParaRPr lang="en-US" dirty="0"/>
          </a:p>
          <a:p>
            <a:r>
              <a:rPr lang="en-US" dirty="0" smtClean="0">
                <a:solidFill>
                  <a:srgbClr val="C00000"/>
                </a:solidFill>
              </a:rPr>
              <a:t>Determine the molecular mass (wt.) of the solute Na (23 AMU) + Cl (35 AMU) = 58 AMU – change to grams – </a:t>
            </a:r>
            <a:r>
              <a:rPr lang="en-US" i="1" dirty="0" smtClean="0">
                <a:solidFill>
                  <a:srgbClr val="C00000"/>
                </a:solidFill>
              </a:rPr>
              <a:t>one then has one mole of salt – thus 29 grams is ½ mole</a:t>
            </a:r>
          </a:p>
          <a:p>
            <a:r>
              <a:rPr lang="en-US" dirty="0" smtClean="0">
                <a:solidFill>
                  <a:srgbClr val="C00000"/>
                </a:solidFill>
              </a:rPr>
              <a:t>Weigh out 29 grams of NaCl and put in a beaker – then add enough water to make one liter of total solution one now has one liter of a 1/2 molar solution of table salt in water </a:t>
            </a:r>
          </a:p>
          <a:p>
            <a:r>
              <a:rPr lang="en-US" b="1" dirty="0" smtClean="0"/>
              <a:t>Question:</a:t>
            </a:r>
            <a:r>
              <a:rPr lang="en-US" dirty="0" smtClean="0"/>
              <a:t>  If one were to put 29 grams of table salt into a beaker and then add enough water to make ½ liter of solution – what would have?  A half liter of a one molar solution</a:t>
            </a:r>
          </a:p>
          <a:p>
            <a:endParaRPr lang="en-US" dirty="0" smtClean="0"/>
          </a:p>
          <a:p>
            <a:endParaRPr lang="en-US" dirty="0"/>
          </a:p>
          <a:p>
            <a:endParaRPr lang="en-US" dirty="0" smtClean="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Questions</a:t>
            </a:r>
            <a:endParaRPr lang="en-US" dirty="0"/>
          </a:p>
        </p:txBody>
      </p:sp>
      <p:sp>
        <p:nvSpPr>
          <p:cNvPr id="3" name="Content Placeholder 2"/>
          <p:cNvSpPr>
            <a:spLocks noGrp="1"/>
          </p:cNvSpPr>
          <p:nvPr>
            <p:ph idx="1"/>
          </p:nvPr>
        </p:nvSpPr>
        <p:spPr>
          <a:xfrm>
            <a:off x="457200" y="990600"/>
            <a:ext cx="8229600" cy="5486400"/>
          </a:xfrm>
        </p:spPr>
        <p:txBody>
          <a:bodyPr>
            <a:normAutofit/>
          </a:bodyPr>
          <a:lstStyle/>
          <a:p>
            <a:r>
              <a:rPr lang="en-US" dirty="0" smtClean="0"/>
              <a:t>2. How many molecules of table salt would be in a ½ molar solution of table salt in water?</a:t>
            </a:r>
          </a:p>
          <a:p>
            <a:endParaRPr lang="en-US" dirty="0"/>
          </a:p>
          <a:p>
            <a:r>
              <a:rPr lang="en-US" dirty="0" smtClean="0">
                <a:solidFill>
                  <a:srgbClr val="C00000"/>
                </a:solidFill>
              </a:rPr>
              <a:t>½ Avogadro’s number = ½ of 6.02 x 10</a:t>
            </a:r>
            <a:r>
              <a:rPr lang="en-US" baseline="30000" dirty="0" smtClean="0">
                <a:solidFill>
                  <a:srgbClr val="C00000"/>
                </a:solidFill>
              </a:rPr>
              <a:t>23 </a:t>
            </a:r>
          </a:p>
          <a:p>
            <a:endParaRPr lang="en-US" baseline="30000" dirty="0">
              <a:solidFill>
                <a:srgbClr val="C00000"/>
              </a:solidFill>
            </a:endParaRPr>
          </a:p>
          <a:p>
            <a:r>
              <a:rPr lang="en-US" dirty="0">
                <a:solidFill>
                  <a:srgbClr val="C00000"/>
                </a:solidFill>
              </a:rPr>
              <a:t>3.01 x 10</a:t>
            </a:r>
            <a:r>
              <a:rPr lang="en-US" baseline="30000" dirty="0">
                <a:solidFill>
                  <a:srgbClr val="C00000"/>
                </a:solidFill>
              </a:rPr>
              <a:t>23</a:t>
            </a:r>
            <a:endParaRPr lang="en-US" dirty="0">
              <a:solidFill>
                <a:srgbClr val="C00000"/>
              </a:solidFill>
            </a:endParaRPr>
          </a:p>
          <a:p>
            <a:endParaRPr lang="en-US" dirty="0" smtClean="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b="1" dirty="0" smtClean="0"/>
              <a:t>How would one make a ½ molal solution of table salt in water?</a:t>
            </a:r>
          </a:p>
          <a:p>
            <a:endParaRPr lang="en-US" dirty="0"/>
          </a:p>
          <a:p>
            <a:r>
              <a:rPr lang="en-US" dirty="0" smtClean="0">
                <a:solidFill>
                  <a:srgbClr val="C00000"/>
                </a:solidFill>
              </a:rPr>
              <a:t>Determine the molecular mass (wt.) of the solute Na (23 AMU) + Cl (35 AMU) = 58 AMU – change to grams – </a:t>
            </a:r>
            <a:r>
              <a:rPr lang="en-US" i="1" dirty="0" smtClean="0">
                <a:solidFill>
                  <a:srgbClr val="C00000"/>
                </a:solidFill>
              </a:rPr>
              <a:t>one then has one mole of salt – thus 29 grams is ½ mole</a:t>
            </a:r>
          </a:p>
          <a:p>
            <a:r>
              <a:rPr lang="en-US" dirty="0" smtClean="0">
                <a:solidFill>
                  <a:srgbClr val="C00000"/>
                </a:solidFill>
              </a:rPr>
              <a:t>Weigh out 29 grams of NaCl and put in a beaker – then add 1 kilogram (liter) of  water– one now has over one liter of a 1/2 molal solution of table salt in water </a:t>
            </a:r>
          </a:p>
          <a:p>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How many molecules of table salt are in a ½ molal solution of table salt in water?</a:t>
            </a:r>
          </a:p>
          <a:p>
            <a:endParaRPr lang="en-US" dirty="0"/>
          </a:p>
          <a:p>
            <a:r>
              <a:rPr lang="en-US" dirty="0" smtClean="0">
                <a:solidFill>
                  <a:srgbClr val="C00000"/>
                </a:solidFill>
              </a:rPr>
              <a:t>½ Avogadro’s number = ½ of 6.02 x 10</a:t>
            </a:r>
            <a:r>
              <a:rPr lang="en-US" baseline="30000" dirty="0" smtClean="0">
                <a:solidFill>
                  <a:srgbClr val="C00000"/>
                </a:solidFill>
              </a:rPr>
              <a:t>23 </a:t>
            </a:r>
          </a:p>
          <a:p>
            <a:endParaRPr lang="en-US" baseline="30000" dirty="0" smtClean="0">
              <a:solidFill>
                <a:srgbClr val="C00000"/>
              </a:solidFill>
            </a:endParaRPr>
          </a:p>
          <a:p>
            <a:r>
              <a:rPr lang="en-US" dirty="0" smtClean="0">
                <a:solidFill>
                  <a:srgbClr val="C00000"/>
                </a:solidFill>
              </a:rPr>
              <a:t>3.01 x 10</a:t>
            </a:r>
            <a:r>
              <a:rPr lang="en-US" baseline="30000" dirty="0" smtClean="0">
                <a:solidFill>
                  <a:srgbClr val="C00000"/>
                </a:solidFill>
              </a:rPr>
              <a:t>23</a:t>
            </a:r>
            <a:endParaRPr lang="en-US" dirty="0" smtClean="0">
              <a:solidFill>
                <a:srgbClr val="C00000"/>
              </a:solidFill>
            </a:endParaRPr>
          </a:p>
          <a:p>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normAutofit fontScale="92500" lnSpcReduction="10000"/>
          </a:bodyPr>
          <a:lstStyle/>
          <a:p>
            <a:r>
              <a:rPr lang="en-US" b="1" dirty="0" smtClean="0"/>
              <a:t>How much water is in a ½ molal solution of table salt in water?</a:t>
            </a:r>
          </a:p>
          <a:p>
            <a:endParaRPr lang="en-US" dirty="0"/>
          </a:p>
          <a:p>
            <a:r>
              <a:rPr lang="en-US" b="1" dirty="0" smtClean="0"/>
              <a:t>Answer</a:t>
            </a:r>
            <a:r>
              <a:rPr lang="en-US" dirty="0" smtClean="0"/>
              <a:t>:  One knows you have 1 kilogram of water in the solution.  One Kg is 1,000 grams.</a:t>
            </a:r>
          </a:p>
          <a:p>
            <a:r>
              <a:rPr lang="en-US" dirty="0" smtClean="0"/>
              <a:t>18 grams of water is 1 mole of water</a:t>
            </a:r>
          </a:p>
          <a:p>
            <a:r>
              <a:rPr lang="en-US" dirty="0" smtClean="0"/>
              <a:t>1 mole of water contains Avogadro’s number of particles 6.02 x 10</a:t>
            </a:r>
            <a:r>
              <a:rPr lang="en-US" baseline="30000" dirty="0" smtClean="0"/>
              <a:t>23</a:t>
            </a:r>
          </a:p>
          <a:p>
            <a:endParaRPr lang="en-US" baseline="30000" dirty="0" smtClean="0"/>
          </a:p>
          <a:p>
            <a:r>
              <a:rPr lang="en-US" dirty="0" smtClean="0"/>
              <a:t>1,000 grams / 18 grams/mole = 55.55 moles</a:t>
            </a:r>
          </a:p>
          <a:p>
            <a:r>
              <a:rPr lang="en-US" dirty="0" smtClean="0"/>
              <a:t> </a:t>
            </a:r>
          </a:p>
          <a:p>
            <a:r>
              <a:rPr lang="en-US" dirty="0" smtClean="0"/>
              <a:t>55.55 moles x 6.02 x 10</a:t>
            </a:r>
            <a:r>
              <a:rPr lang="en-US" baseline="30000" dirty="0" smtClean="0"/>
              <a:t>23</a:t>
            </a:r>
            <a:r>
              <a:rPr lang="en-US" dirty="0" smtClean="0"/>
              <a:t> molecules/mole = 334.44 x 10 </a:t>
            </a:r>
            <a:r>
              <a:rPr lang="en-US" baseline="30000" dirty="0" smtClean="0"/>
              <a:t>23</a:t>
            </a:r>
            <a:r>
              <a:rPr lang="en-US" dirty="0" smtClean="0"/>
              <a:t> molecules of water</a:t>
            </a:r>
          </a:p>
          <a:p>
            <a:endParaRPr lang="en-US" dirty="0" smtClean="0"/>
          </a:p>
          <a:p>
            <a:endParaRPr lang="en-US" dirty="0"/>
          </a:p>
          <a:p>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Your Job</a:t>
            </a:r>
            <a:endParaRPr lang="en-US" dirty="0"/>
          </a:p>
        </p:txBody>
      </p:sp>
      <p:sp>
        <p:nvSpPr>
          <p:cNvPr id="3" name="Content Placeholder 2"/>
          <p:cNvSpPr>
            <a:spLocks noGrp="1"/>
          </p:cNvSpPr>
          <p:nvPr>
            <p:ph idx="1"/>
          </p:nvPr>
        </p:nvSpPr>
        <p:spPr>
          <a:xfrm>
            <a:off x="457200" y="914400"/>
            <a:ext cx="8229600" cy="5211763"/>
          </a:xfrm>
        </p:spPr>
        <p:txBody>
          <a:bodyPr/>
          <a:lstStyle/>
          <a:p>
            <a:pPr marL="514350" indent="-514350">
              <a:buAutoNum type="arabicPeriod"/>
            </a:pPr>
            <a:r>
              <a:rPr lang="en-US" dirty="0" smtClean="0"/>
              <a:t>Determine how to make varying concentrations of molar and molal solutions – for example a 2 molar and 2 molal solution of table salt in water.</a:t>
            </a:r>
          </a:p>
          <a:p>
            <a:pPr marL="514350" indent="-514350">
              <a:buAutoNum type="arabicPeriod"/>
            </a:pPr>
            <a:endParaRPr lang="en-US" dirty="0" smtClean="0"/>
          </a:p>
          <a:p>
            <a:pPr marL="514350" indent="-514350">
              <a:buAutoNum type="arabicPeriod"/>
            </a:pPr>
            <a:r>
              <a:rPr lang="en-US" dirty="0" smtClean="0"/>
              <a:t>Be able to know how many molecules of salt are in the solutions and how much water.  </a:t>
            </a:r>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2800" b="1" dirty="0" smtClean="0"/>
              <a:t>If You Have a Molar Solution or Molal solution – how many atoms of solute do you have?</a:t>
            </a:r>
            <a:endParaRPr lang="en-US" sz="2800" b="1" dirty="0"/>
          </a:p>
        </p:txBody>
      </p:sp>
      <p:sp>
        <p:nvSpPr>
          <p:cNvPr id="3" name="Content Placeholder 2"/>
          <p:cNvSpPr>
            <a:spLocks noGrp="1"/>
          </p:cNvSpPr>
          <p:nvPr>
            <p:ph idx="1"/>
          </p:nvPr>
        </p:nvSpPr>
        <p:spPr>
          <a:xfrm>
            <a:off x="152400" y="1295400"/>
            <a:ext cx="8686800" cy="5334000"/>
          </a:xfrm>
        </p:spPr>
        <p:txBody>
          <a:bodyPr>
            <a:normAutofit fontScale="92500" lnSpcReduction="20000"/>
          </a:bodyPr>
          <a:lstStyle/>
          <a:p>
            <a:r>
              <a:rPr lang="en-US" dirty="0" smtClean="0"/>
              <a:t>Let’s say you have a 1 molar solution of table salt in water-</a:t>
            </a:r>
          </a:p>
          <a:p>
            <a:r>
              <a:rPr lang="en-US" dirty="0" smtClean="0"/>
              <a:t>Hopefully you now know that you have </a:t>
            </a:r>
            <a:r>
              <a:rPr lang="en-US" dirty="0" smtClean="0">
                <a:solidFill>
                  <a:srgbClr val="C00000"/>
                </a:solidFill>
              </a:rPr>
              <a:t>6.02 x 10</a:t>
            </a:r>
            <a:r>
              <a:rPr lang="en-US" baseline="30000" dirty="0" smtClean="0">
                <a:solidFill>
                  <a:srgbClr val="C00000"/>
                </a:solidFill>
              </a:rPr>
              <a:t>23</a:t>
            </a:r>
            <a:r>
              <a:rPr lang="en-US" dirty="0" smtClean="0"/>
              <a:t> molecules of table salt in the solution</a:t>
            </a:r>
          </a:p>
          <a:p>
            <a:r>
              <a:rPr lang="en-US" dirty="0" smtClean="0"/>
              <a:t>The key now is to determine how many atoms are present – in order to do that you must know how many atoms are in each molecule</a:t>
            </a:r>
          </a:p>
          <a:p>
            <a:r>
              <a:rPr lang="en-US" dirty="0" smtClean="0"/>
              <a:t>Table salt NaCl has two atoms per molecule – 1 sodium molecule and 1 Chloride molecule</a:t>
            </a:r>
          </a:p>
          <a:p>
            <a:r>
              <a:rPr lang="en-US" dirty="0" smtClean="0"/>
              <a:t>Thus if you have </a:t>
            </a:r>
            <a:r>
              <a:rPr lang="en-US" dirty="0" smtClean="0">
                <a:solidFill>
                  <a:srgbClr val="C00000"/>
                </a:solidFill>
              </a:rPr>
              <a:t>6.02 x 10</a:t>
            </a:r>
            <a:r>
              <a:rPr lang="en-US" baseline="30000" dirty="0" smtClean="0">
                <a:solidFill>
                  <a:srgbClr val="C00000"/>
                </a:solidFill>
              </a:rPr>
              <a:t>23</a:t>
            </a:r>
            <a:r>
              <a:rPr lang="en-US" dirty="0" smtClean="0"/>
              <a:t> molecules of table salt in the solution and each molecule has two atoms then you have 2 x </a:t>
            </a:r>
            <a:r>
              <a:rPr lang="en-US" dirty="0" smtClean="0">
                <a:solidFill>
                  <a:srgbClr val="C00000"/>
                </a:solidFill>
              </a:rPr>
              <a:t>6.02 x 10</a:t>
            </a:r>
            <a:r>
              <a:rPr lang="en-US" baseline="30000" dirty="0" smtClean="0">
                <a:solidFill>
                  <a:srgbClr val="C00000"/>
                </a:solidFill>
              </a:rPr>
              <a:t>23  </a:t>
            </a:r>
            <a:r>
              <a:rPr lang="en-US" dirty="0" smtClean="0"/>
              <a:t>atoms or </a:t>
            </a:r>
            <a:r>
              <a:rPr lang="en-US" dirty="0" smtClean="0">
                <a:solidFill>
                  <a:srgbClr val="C00000"/>
                </a:solidFill>
              </a:rPr>
              <a:t>12.04</a:t>
            </a:r>
            <a:r>
              <a:rPr lang="en-US" dirty="0" smtClean="0"/>
              <a:t> x </a:t>
            </a:r>
            <a:r>
              <a:rPr lang="en-US" dirty="0" smtClean="0">
                <a:solidFill>
                  <a:srgbClr val="C00000"/>
                </a:solidFill>
              </a:rPr>
              <a:t>10</a:t>
            </a:r>
            <a:r>
              <a:rPr lang="en-US" baseline="30000" dirty="0" smtClean="0">
                <a:solidFill>
                  <a:srgbClr val="C00000"/>
                </a:solidFill>
              </a:rPr>
              <a:t>23</a:t>
            </a:r>
            <a:endParaRPr lang="en-US" dirty="0" smtClean="0"/>
          </a:p>
          <a:p>
            <a:endParaRPr lang="en-US"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a:bodyPr>
          <a:lstStyle/>
          <a:p>
            <a:r>
              <a:rPr lang="en-US" sz="2800" b="1" dirty="0" smtClean="0"/>
              <a:t>How Many Atoms of Solute would you have in a 1 molar solution of Calcium Chloride in water?</a:t>
            </a:r>
            <a:endParaRPr lang="en-US" sz="2800" b="1" dirty="0"/>
          </a:p>
        </p:txBody>
      </p:sp>
      <p:sp>
        <p:nvSpPr>
          <p:cNvPr id="3" name="Content Placeholder 2"/>
          <p:cNvSpPr>
            <a:spLocks noGrp="1"/>
          </p:cNvSpPr>
          <p:nvPr>
            <p:ph idx="1"/>
          </p:nvPr>
        </p:nvSpPr>
        <p:spPr>
          <a:xfrm>
            <a:off x="0" y="1066800"/>
            <a:ext cx="8991600" cy="5562600"/>
          </a:xfrm>
        </p:spPr>
        <p:txBody>
          <a:bodyPr>
            <a:normAutofit fontScale="92500" lnSpcReduction="10000"/>
          </a:bodyPr>
          <a:lstStyle/>
          <a:p>
            <a:r>
              <a:rPr lang="en-US" dirty="0" smtClean="0"/>
              <a:t>Molecular formula is CaCl</a:t>
            </a:r>
            <a:r>
              <a:rPr lang="en-US" sz="1800" dirty="0" smtClean="0"/>
              <a:t>2</a:t>
            </a:r>
            <a:endParaRPr lang="en-US" sz="2400" dirty="0" smtClean="0"/>
          </a:p>
          <a:p>
            <a:r>
              <a:rPr lang="en-US" sz="2800" dirty="0" smtClean="0"/>
              <a:t>Ca – ( 40 AMU) + 2 x Cl (2 x 35 AMU) = 110 AMU</a:t>
            </a:r>
          </a:p>
          <a:p>
            <a:r>
              <a:rPr lang="en-US" sz="2800" dirty="0" smtClean="0"/>
              <a:t>Thus 110 AMU is the mass of one molecule of Calcium Chloride – Change to grams to get a mole</a:t>
            </a:r>
          </a:p>
          <a:p>
            <a:r>
              <a:rPr lang="en-US" sz="2800" dirty="0" smtClean="0"/>
              <a:t>Put 110 grams of Calcium Chloride in a beaker – then add enough water to make 1 liter- you now have a 1 molar solution of Calcium Chloride in water</a:t>
            </a:r>
          </a:p>
          <a:p>
            <a:r>
              <a:rPr lang="en-US" sz="2800" dirty="0" smtClean="0"/>
              <a:t>You should know now that the solution has </a:t>
            </a:r>
            <a:r>
              <a:rPr lang="en-US" sz="2800" dirty="0" smtClean="0">
                <a:solidFill>
                  <a:srgbClr val="C00000"/>
                </a:solidFill>
              </a:rPr>
              <a:t>6.02 x 10</a:t>
            </a:r>
            <a:r>
              <a:rPr lang="en-US" sz="2800" baseline="30000" dirty="0" smtClean="0">
                <a:solidFill>
                  <a:srgbClr val="C00000"/>
                </a:solidFill>
              </a:rPr>
              <a:t>23</a:t>
            </a:r>
            <a:r>
              <a:rPr lang="en-US" sz="2800" dirty="0" smtClean="0"/>
              <a:t> molecules of Calcium Chloride ( a mole of anything has that number of particles) </a:t>
            </a:r>
          </a:p>
          <a:p>
            <a:r>
              <a:rPr lang="en-US" sz="2800" dirty="0" smtClean="0"/>
              <a:t>Since each molecule of Calcium Chloride has 3 Atoms</a:t>
            </a:r>
          </a:p>
          <a:p>
            <a:r>
              <a:rPr lang="en-US" sz="2800" dirty="0" smtClean="0"/>
              <a:t>1 Calcium plus 2 Chlorides – the amount of atoms of solute in the solution is 3 x </a:t>
            </a:r>
            <a:r>
              <a:rPr lang="en-US" sz="2800" dirty="0" smtClean="0">
                <a:solidFill>
                  <a:srgbClr val="C00000"/>
                </a:solidFill>
              </a:rPr>
              <a:t>6.02 x 10</a:t>
            </a:r>
            <a:r>
              <a:rPr lang="en-US" sz="2800" baseline="30000" dirty="0" smtClean="0">
                <a:solidFill>
                  <a:srgbClr val="C00000"/>
                </a:solidFill>
              </a:rPr>
              <a:t>23</a:t>
            </a:r>
            <a:r>
              <a:rPr lang="en-US" sz="2800" dirty="0" smtClean="0"/>
              <a:t> = </a:t>
            </a:r>
            <a:r>
              <a:rPr lang="en-US" sz="2800" dirty="0" smtClean="0">
                <a:solidFill>
                  <a:srgbClr val="C00000"/>
                </a:solidFill>
              </a:rPr>
              <a:t>18.06</a:t>
            </a:r>
            <a:r>
              <a:rPr lang="en-US" sz="2800" dirty="0" smtClean="0"/>
              <a:t> x </a:t>
            </a:r>
            <a:r>
              <a:rPr lang="en-US" sz="2800" dirty="0" smtClean="0">
                <a:solidFill>
                  <a:srgbClr val="C00000"/>
                </a:solidFill>
              </a:rPr>
              <a:t>10</a:t>
            </a:r>
            <a:r>
              <a:rPr lang="en-US" sz="2800" baseline="30000" dirty="0" smtClean="0">
                <a:solidFill>
                  <a:srgbClr val="C00000"/>
                </a:solidFill>
              </a:rPr>
              <a:t>23 </a:t>
            </a:r>
            <a:r>
              <a:rPr lang="en-US" sz="2800" dirty="0" smtClean="0"/>
              <a:t>atoms</a:t>
            </a:r>
            <a:endParaRPr lang="en-US" sz="2800"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What is Heat?</a:t>
            </a:r>
            <a:endParaRPr lang="en-US" dirty="0"/>
          </a:p>
        </p:txBody>
      </p:sp>
      <p:sp>
        <p:nvSpPr>
          <p:cNvPr id="3" name="Content Placeholder 2"/>
          <p:cNvSpPr>
            <a:spLocks noGrp="1"/>
          </p:cNvSpPr>
          <p:nvPr>
            <p:ph idx="1"/>
          </p:nvPr>
        </p:nvSpPr>
        <p:spPr>
          <a:xfrm>
            <a:off x="457200" y="914400"/>
            <a:ext cx="8229600" cy="5638800"/>
          </a:xfrm>
        </p:spPr>
        <p:txBody>
          <a:bodyPr>
            <a:normAutofit fontScale="92500" lnSpcReduction="20000"/>
          </a:bodyPr>
          <a:lstStyle/>
          <a:p>
            <a:r>
              <a:rPr lang="en-US" dirty="0" smtClean="0"/>
              <a:t>Heat is a form of energy</a:t>
            </a:r>
          </a:p>
          <a:p>
            <a:r>
              <a:rPr lang="en-US" dirty="0" smtClean="0"/>
              <a:t>Heat is randomized motion of particles termed </a:t>
            </a:r>
            <a:r>
              <a:rPr lang="en-US" b="1" dirty="0" smtClean="0"/>
              <a:t>entropy</a:t>
            </a:r>
          </a:p>
          <a:p>
            <a:r>
              <a:rPr lang="en-US" dirty="0" smtClean="0"/>
              <a:t>The universe likes entropy</a:t>
            </a:r>
          </a:p>
          <a:p>
            <a:r>
              <a:rPr lang="en-US" dirty="0" smtClean="0"/>
              <a:t>Thus heat is the most abundant form of energy in the universe</a:t>
            </a:r>
          </a:p>
          <a:p>
            <a:r>
              <a:rPr lang="en-US" b="1" dirty="0" smtClean="0"/>
              <a:t>Heat is the total kinetic motion of particles in an entity</a:t>
            </a:r>
          </a:p>
          <a:p>
            <a:r>
              <a:rPr lang="en-US" dirty="0" smtClean="0"/>
              <a:t>For example if one adds up all the kinetic motion of all particles in a glass of water – you have determined that  waters heat content</a:t>
            </a:r>
          </a:p>
          <a:p>
            <a:r>
              <a:rPr lang="en-US" dirty="0" smtClean="0"/>
              <a:t>What is temperature?  It is the average of the motion of particles in an entity</a:t>
            </a:r>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2800" b="1" dirty="0" smtClean="0"/>
              <a:t>Discussion of Heat and Temperature (page 23-24)</a:t>
            </a:r>
            <a:endParaRPr lang="en-US" sz="2800" b="1" dirty="0"/>
          </a:p>
        </p:txBody>
      </p:sp>
      <p:sp>
        <p:nvSpPr>
          <p:cNvPr id="3" name="Content Placeholder 2"/>
          <p:cNvSpPr>
            <a:spLocks noGrp="1"/>
          </p:cNvSpPr>
          <p:nvPr>
            <p:ph idx="1"/>
          </p:nvPr>
        </p:nvSpPr>
        <p:spPr>
          <a:xfrm>
            <a:off x="457200" y="838200"/>
            <a:ext cx="8229600" cy="6324600"/>
          </a:xfrm>
        </p:spPr>
        <p:txBody>
          <a:bodyPr>
            <a:normAutofit fontScale="55000" lnSpcReduction="20000"/>
          </a:bodyPr>
          <a:lstStyle/>
          <a:p>
            <a:r>
              <a:rPr lang="en-US" sz="3600" b="1" dirty="0" smtClean="0"/>
              <a:t>There is a fundamental difference between temperature and heat. The SI units for heat are Joules. </a:t>
            </a:r>
            <a:r>
              <a:rPr lang="en-US" sz="3600" b="1" u="sng" dirty="0" smtClean="0"/>
              <a:t>Heat is the total amount of energy in a system (body). </a:t>
            </a:r>
            <a:r>
              <a:rPr lang="en-US" sz="3600" b="1" dirty="0" smtClean="0"/>
              <a:t>The amount that molecules are vibrating, rotating or moving is a direct function of the heat content. Energy is transported by conduction as molecules vibrate, rotate and/or collide into each other. Heat is moved along similar to dominos knocking down their neighbors in a chain reaction. When higher energy molecules are mixed with lower energy molecules the molecular motion will come into equilibrium over time. The faster moving molecules will slow down and the slow moving molecules will speed up. </a:t>
            </a:r>
            <a:br>
              <a:rPr lang="en-US" sz="3600" b="1" dirty="0" smtClean="0"/>
            </a:br>
            <a:r>
              <a:rPr lang="en-US" sz="3600" b="1" dirty="0" smtClean="0"/>
              <a:t/>
            </a:r>
            <a:br>
              <a:rPr lang="en-US" sz="3600" b="1" dirty="0" smtClean="0"/>
            </a:br>
            <a:r>
              <a:rPr lang="en-US" sz="3600" b="1" u="sng" dirty="0" smtClean="0"/>
              <a:t>Temperature is the MEASURE of the AVERAGE molecular motions in a system and simply has units of (degrees  F, degrees C, or K). </a:t>
            </a:r>
            <a:r>
              <a:rPr lang="en-US" sz="3600" b="1" dirty="0" smtClean="0"/>
              <a:t>Notice that one primary difference between heat and temperature is that heat has units of Joules and temperature has units of (degrees F, degrees C, or K). Another primary difference is that energy can be transported without the temperature of a substance changing (e.g. latent heat, ice water remains at the freezing point even as energy is brought into the ice water to melt more ice). But, as a general statement (ignoring latent heat), as heat energy increases, the temperature will increase. If molecules increase in vibration, rotation or forward motion and pass that energy to neighboring molecules, the measured temperature of the system will increase.</a:t>
            </a:r>
            <a:br>
              <a:rPr lang="en-US" sz="3600" b="1" dirty="0" smtClean="0"/>
            </a:br>
            <a:endParaRPr lang="en-US" sz="360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Temperature Formulas</a:t>
            </a:r>
            <a:endParaRPr lang="en-US" dirty="0"/>
          </a:p>
        </p:txBody>
      </p:sp>
      <p:sp>
        <p:nvSpPr>
          <p:cNvPr id="3" name="Content Placeholder 2"/>
          <p:cNvSpPr>
            <a:spLocks noGrp="1"/>
          </p:cNvSpPr>
          <p:nvPr>
            <p:ph idx="1"/>
          </p:nvPr>
        </p:nvSpPr>
        <p:spPr>
          <a:xfrm>
            <a:off x="457200" y="1143000"/>
            <a:ext cx="8229600" cy="5410200"/>
          </a:xfrm>
        </p:spPr>
        <p:txBody>
          <a:bodyPr>
            <a:normAutofit fontScale="92500" lnSpcReduction="20000"/>
          </a:bodyPr>
          <a:lstStyle/>
          <a:p>
            <a:r>
              <a:rPr lang="en-US" dirty="0" smtClean="0"/>
              <a:t>Fahrenheit To Centigrade:</a:t>
            </a:r>
            <a:br>
              <a:rPr lang="en-US" dirty="0" smtClean="0"/>
            </a:br>
            <a:r>
              <a:rPr lang="en-US" dirty="0" smtClean="0"/>
              <a:t>5/9 * (Fahrenheit - 32); note: .55555 = 5/9 </a:t>
            </a:r>
          </a:p>
          <a:p>
            <a:r>
              <a:rPr lang="en-US" dirty="0" smtClean="0"/>
              <a:t>Centigrade To Fahrenheit:</a:t>
            </a:r>
            <a:br>
              <a:rPr lang="en-US" dirty="0" smtClean="0"/>
            </a:br>
            <a:r>
              <a:rPr lang="en-US" dirty="0" smtClean="0"/>
              <a:t>(1.8 * Centigrade) + 32; note: 1.8 = 9/5 </a:t>
            </a:r>
          </a:p>
          <a:p>
            <a:r>
              <a:rPr lang="en-US" dirty="0" smtClean="0"/>
              <a:t>Centigrade To Kelvin:</a:t>
            </a:r>
            <a:br>
              <a:rPr lang="en-US" dirty="0" smtClean="0"/>
            </a:br>
            <a:r>
              <a:rPr lang="en-US" dirty="0" smtClean="0"/>
              <a:t>Centigrade + 273; </a:t>
            </a:r>
          </a:p>
          <a:p>
            <a:r>
              <a:rPr lang="en-US" dirty="0" smtClean="0"/>
              <a:t>Kelvin To Centigrade:</a:t>
            </a:r>
            <a:br>
              <a:rPr lang="en-US" dirty="0" smtClean="0"/>
            </a:br>
            <a:r>
              <a:rPr lang="en-US" dirty="0" smtClean="0"/>
              <a:t>Kelvin - 273; </a:t>
            </a:r>
          </a:p>
          <a:p>
            <a:r>
              <a:rPr lang="en-US" dirty="0" smtClean="0"/>
              <a:t>Fahrenheit To Kelvin:</a:t>
            </a:r>
            <a:br>
              <a:rPr lang="en-US" dirty="0" smtClean="0"/>
            </a:br>
            <a:r>
              <a:rPr lang="en-US" dirty="0" smtClean="0"/>
              <a:t>(5/9 * (Fahrenheit - 32) + 273 ); note: .55555 = 5/9 </a:t>
            </a:r>
          </a:p>
          <a:p>
            <a:r>
              <a:rPr lang="en-US" dirty="0" smtClean="0"/>
              <a:t>Kelvin To Fahrenheit:</a:t>
            </a:r>
            <a:br>
              <a:rPr lang="en-US" dirty="0" smtClean="0"/>
            </a:br>
            <a:r>
              <a:rPr lang="en-US" dirty="0" smtClean="0"/>
              <a:t>((Kelvin - 273) * 1.8 ) + 32; note: 1.8 = 9/5</a:t>
            </a:r>
          </a:p>
          <a:p>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sz="2800" b="1" dirty="0" smtClean="0"/>
              <a:t>Relative Measurements of Heat</a:t>
            </a:r>
            <a:endParaRPr lang="en-US" sz="2800" b="1" dirty="0"/>
          </a:p>
        </p:txBody>
      </p:sp>
      <p:sp>
        <p:nvSpPr>
          <p:cNvPr id="3" name="Content Placeholder 2"/>
          <p:cNvSpPr>
            <a:spLocks noGrp="1"/>
          </p:cNvSpPr>
          <p:nvPr>
            <p:ph idx="1"/>
          </p:nvPr>
        </p:nvSpPr>
        <p:spPr>
          <a:xfrm>
            <a:off x="457200" y="838200"/>
            <a:ext cx="8229600" cy="5715000"/>
          </a:xfrm>
        </p:spPr>
        <p:txBody>
          <a:bodyPr>
            <a:normAutofit fontScale="92500" lnSpcReduction="10000"/>
          </a:bodyPr>
          <a:lstStyle/>
          <a:p>
            <a:r>
              <a:rPr lang="en-US" b="1" dirty="0" smtClean="0"/>
              <a:t>Heat Capacity </a:t>
            </a:r>
            <a:r>
              <a:rPr lang="en-US" dirty="0" smtClean="0"/>
              <a:t>– the amount of heat required to be gained or loss to change the temperature of a substance 1 degree Celsius (Centigrade)</a:t>
            </a:r>
          </a:p>
          <a:p>
            <a:r>
              <a:rPr lang="en-US" b="1" dirty="0" smtClean="0"/>
              <a:t>Specific Heat </a:t>
            </a:r>
            <a:r>
              <a:rPr lang="en-US" dirty="0" smtClean="0"/>
              <a:t>– the amount of heat that must be gained or loss to change the temperature of one gram of a substance 1 degree Centigrade</a:t>
            </a:r>
          </a:p>
          <a:p>
            <a:r>
              <a:rPr lang="en-US" b="1" u="sng" dirty="0" smtClean="0"/>
              <a:t>c</a:t>
            </a:r>
            <a:r>
              <a:rPr lang="en-US" b="1" dirty="0" smtClean="0"/>
              <a:t>alorie</a:t>
            </a:r>
            <a:r>
              <a:rPr lang="en-US" dirty="0" smtClean="0"/>
              <a:t> – the amount of heat necessary to raise the temperature of 1 gram of water 1 degree centigrade</a:t>
            </a:r>
          </a:p>
          <a:p>
            <a:r>
              <a:rPr lang="en-US" b="1" u="sng" dirty="0" smtClean="0"/>
              <a:t>C</a:t>
            </a:r>
            <a:r>
              <a:rPr lang="en-US" b="1" dirty="0" smtClean="0"/>
              <a:t>alorie</a:t>
            </a:r>
            <a:r>
              <a:rPr lang="en-US" dirty="0" smtClean="0"/>
              <a:t> (capital C means kilocalorie) – the amount of heat necessary to raise the temperature of 1 kilogram of water 1 degree Centigrade </a:t>
            </a:r>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r>
              <a:rPr lang="en-US" sz="2800" b="1" dirty="0" smtClean="0"/>
              <a:t>Bomb Calorimetry ( Equating Calories to a Food) </a:t>
            </a:r>
            <a:endParaRPr lang="en-US" sz="2800" b="1" dirty="0"/>
          </a:p>
        </p:txBody>
      </p:sp>
      <p:sp>
        <p:nvSpPr>
          <p:cNvPr id="3" name="Content Placeholder 2"/>
          <p:cNvSpPr>
            <a:spLocks noGrp="1"/>
          </p:cNvSpPr>
          <p:nvPr>
            <p:ph idx="1"/>
          </p:nvPr>
        </p:nvSpPr>
        <p:spPr>
          <a:xfrm>
            <a:off x="457200" y="762000"/>
            <a:ext cx="8229600" cy="5364163"/>
          </a:xfrm>
        </p:spPr>
        <p:txBody>
          <a:bodyPr>
            <a:normAutofit fontScale="92500" lnSpcReduction="10000"/>
          </a:bodyPr>
          <a:lstStyle/>
          <a:p>
            <a:r>
              <a:rPr lang="en-US" dirty="0" smtClean="0"/>
              <a:t>To measure calories, a known amount (1 gram) of a substance is combusted in a bomb calorimeter and a determination of temperature change is made. The bomb is pressurized with oxygen to ensure complete combustion, and sealed to prevent escape of the combustion products. The compound is ignited by passing a current through a fuse wire within the bomb. Heat loss to the surroundings can be prevented by use of a jacket around the calorimeter, maintained at the same temperature as the calorimeter itself; the reaction is then adiabatic. </a:t>
            </a:r>
          </a:p>
          <a:p>
            <a:endParaRPr lang="en-US"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57200"/>
          </a:xfrm>
        </p:spPr>
        <p:txBody>
          <a:bodyPr>
            <a:normAutofit fontScale="90000"/>
          </a:bodyPr>
          <a:lstStyle/>
          <a:p>
            <a:r>
              <a:rPr lang="en-US" dirty="0" smtClean="0"/>
              <a:t>Bomb Calorimeter</a:t>
            </a:r>
            <a:endParaRPr lang="en-US" dirty="0"/>
          </a:p>
        </p:txBody>
      </p:sp>
      <p:pic>
        <p:nvPicPr>
          <p:cNvPr id="4" name="Content Placeholder 3" descr="Bomb Calorimeter.gif"/>
          <p:cNvPicPr>
            <a:picLocks noGrp="1" noChangeAspect="1"/>
          </p:cNvPicPr>
          <p:nvPr>
            <p:ph idx="1"/>
          </p:nvPr>
        </p:nvPicPr>
        <p:blipFill>
          <a:blip r:embed="rId2" cstate="print"/>
          <a:stretch>
            <a:fillRect/>
          </a:stretch>
        </p:blipFill>
        <p:spPr>
          <a:xfrm>
            <a:off x="1280160" y="1097280"/>
            <a:ext cx="5853684" cy="5217414"/>
          </a:xfr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209800"/>
          </a:xfrm>
        </p:spPr>
        <p:txBody>
          <a:bodyPr>
            <a:normAutofit fontScale="90000"/>
          </a:bodyPr>
          <a:lstStyle/>
          <a:p>
            <a:r>
              <a:rPr lang="en-US" sz="3600" b="1" dirty="0" smtClean="0"/>
              <a:t/>
            </a:r>
            <a:br>
              <a:rPr lang="en-US" sz="3600" b="1" dirty="0" smtClean="0"/>
            </a:br>
            <a:r>
              <a:rPr lang="en-US" sz="3600" b="1" dirty="0" smtClean="0"/>
              <a:t/>
            </a:r>
            <a:br>
              <a:rPr lang="en-US" sz="3600" b="1" dirty="0" smtClean="0"/>
            </a:br>
            <a:r>
              <a:rPr lang="en-US" sz="3600" b="1" dirty="0" smtClean="0"/>
              <a:t>Properties of Water (page 24 – 27)</a:t>
            </a:r>
            <a:br>
              <a:rPr lang="en-US" sz="3600" b="1" dirty="0" smtClean="0"/>
            </a:br>
            <a:r>
              <a:rPr lang="en-US" sz="3100" dirty="0" smtClean="0">
                <a:solidFill>
                  <a:srgbClr val="FF0000"/>
                </a:solidFill>
              </a:rPr>
              <a:t>Our bodies are approximately 55% - 60% water  (60% water in adult males and 55% in adult female). 70.8% of the earth is water. Blood contains 95% water, body fat contains 14% water and bone has 43% water. Skin also contains much water. </a:t>
            </a:r>
            <a:r>
              <a:rPr lang="en-US" sz="3200" dirty="0" smtClean="0">
                <a:solidFill>
                  <a:srgbClr val="C00000"/>
                </a:solidFill>
              </a:rPr>
              <a:t/>
            </a:r>
            <a:br>
              <a:rPr lang="en-US" sz="3200" dirty="0" smtClean="0">
                <a:solidFill>
                  <a:srgbClr val="C00000"/>
                </a:solidFill>
              </a:rPr>
            </a:br>
            <a:endParaRPr lang="en-US" sz="3600" b="1" dirty="0"/>
          </a:p>
        </p:txBody>
      </p:sp>
      <p:pic>
        <p:nvPicPr>
          <p:cNvPr id="20483" name="Picture 3" descr="C:\Documents and Settings\Owner\My Documents\My Pictures\World.JPG"/>
          <p:cNvPicPr>
            <a:picLocks noGrp="1" noChangeAspect="1" noChangeArrowheads="1"/>
          </p:cNvPicPr>
          <p:nvPr>
            <p:ph idx="1"/>
          </p:nvPr>
        </p:nvPicPr>
        <p:blipFill>
          <a:blip r:embed="rId2" cstate="print"/>
          <a:srcRect/>
          <a:stretch>
            <a:fillRect/>
          </a:stretch>
        </p:blipFill>
        <p:spPr bwMode="auto">
          <a:xfrm>
            <a:off x="1143000" y="2743200"/>
            <a:ext cx="7010400" cy="4267200"/>
          </a:xfrm>
          <a:prstGeom prst="rect">
            <a:avLst/>
          </a:prstGeom>
          <a:noFill/>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3600" dirty="0" smtClean="0"/>
              <a:t>These good properties are mainly attributed to 1. Water’s intramolecular bond being  </a:t>
            </a:r>
            <a:r>
              <a:rPr lang="en-US" sz="3600" dirty="0" smtClean="0">
                <a:solidFill>
                  <a:srgbClr val="FF0000"/>
                </a:solidFill>
              </a:rPr>
              <a:t>Polar Covalent!!</a:t>
            </a:r>
            <a:r>
              <a:rPr lang="en-US" dirty="0" smtClean="0"/>
              <a:t/>
            </a:r>
            <a:br>
              <a:rPr lang="en-US" dirty="0" smtClean="0"/>
            </a:br>
            <a:endParaRPr lang="en-US" dirty="0"/>
          </a:p>
        </p:txBody>
      </p:sp>
      <p:pic>
        <p:nvPicPr>
          <p:cNvPr id="22530" name="Picture 2" descr="C:\Documents and Settings\Owner\My Documents\My Pictures\Water molecule.jpg"/>
          <p:cNvPicPr>
            <a:picLocks noGrp="1" noChangeAspect="1" noChangeArrowheads="1"/>
          </p:cNvPicPr>
          <p:nvPr>
            <p:ph idx="1"/>
          </p:nvPr>
        </p:nvPicPr>
        <p:blipFill>
          <a:blip r:embed="rId2" cstate="print"/>
          <a:srcRect/>
          <a:stretch>
            <a:fillRect/>
          </a:stretch>
        </p:blipFill>
        <p:spPr bwMode="auto">
          <a:xfrm>
            <a:off x="3108934" y="1737322"/>
            <a:ext cx="4080510" cy="3918585"/>
          </a:xfrm>
          <a:prstGeom prst="rect">
            <a:avLst/>
          </a:prstGeom>
          <a:noFill/>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Water’s intermolecular Bond being hydrogen bonds</a:t>
            </a:r>
            <a:endParaRPr lang="en-US" dirty="0"/>
          </a:p>
        </p:txBody>
      </p:sp>
      <p:pic>
        <p:nvPicPr>
          <p:cNvPr id="21507" name="Picture 3" descr="C:\Documents and Settings\Owner\My Documents\My Pictures\Hydrogen bond 4.JPG"/>
          <p:cNvPicPr>
            <a:picLocks noGrp="1" noChangeAspect="1" noChangeArrowheads="1"/>
          </p:cNvPicPr>
          <p:nvPr>
            <p:ph idx="1"/>
          </p:nvPr>
        </p:nvPicPr>
        <p:blipFill>
          <a:blip r:embed="rId2" cstate="print"/>
          <a:srcRect/>
          <a:stretch>
            <a:fillRect/>
          </a:stretch>
        </p:blipFill>
        <p:spPr bwMode="auto">
          <a:xfrm>
            <a:off x="2362899" y="1600199"/>
            <a:ext cx="5061204" cy="5184648"/>
          </a:xfrm>
          <a:prstGeom prst="rect">
            <a:avLst/>
          </a:prstGeom>
          <a:noFill/>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r>
              <a:rPr lang="en-US" sz="3600" b="1" dirty="0" smtClean="0"/>
              <a:t>Properties of Water (page 24 – 27)</a:t>
            </a:r>
            <a:endParaRPr lang="en-US" sz="3600" b="1" dirty="0"/>
          </a:p>
        </p:txBody>
      </p:sp>
      <p:sp>
        <p:nvSpPr>
          <p:cNvPr id="3" name="Content Placeholder 2"/>
          <p:cNvSpPr>
            <a:spLocks noGrp="1"/>
          </p:cNvSpPr>
          <p:nvPr>
            <p:ph idx="1"/>
          </p:nvPr>
        </p:nvSpPr>
        <p:spPr>
          <a:xfrm>
            <a:off x="152400" y="762000"/>
            <a:ext cx="8763000" cy="5867400"/>
          </a:xfrm>
        </p:spPr>
        <p:txBody>
          <a:bodyPr>
            <a:normAutofit/>
          </a:bodyPr>
          <a:lstStyle/>
          <a:p>
            <a:pPr marL="514350" indent="-514350">
              <a:buAutoNum type="arabicPeriod"/>
            </a:pPr>
            <a:r>
              <a:rPr lang="en-US" dirty="0" smtClean="0"/>
              <a:t>Water is a good solvent.</a:t>
            </a:r>
            <a:r>
              <a:rPr lang="en-US" dirty="0" smtClean="0">
                <a:solidFill>
                  <a:srgbClr val="C00000"/>
                </a:solidFill>
              </a:rPr>
              <a:t> </a:t>
            </a:r>
          </a:p>
          <a:p>
            <a:pPr marL="514350" indent="-514350">
              <a:buAutoNum type="arabicPeriod"/>
            </a:pPr>
            <a:r>
              <a:rPr lang="en-US" dirty="0" smtClean="0"/>
              <a:t>2. Water participates in biochemical reactions.</a:t>
            </a:r>
          </a:p>
          <a:p>
            <a:pPr>
              <a:buNone/>
            </a:pPr>
            <a:r>
              <a:rPr lang="en-US" dirty="0" smtClean="0"/>
              <a:t>3. Water absorbs and releases heat very slowly.</a:t>
            </a:r>
          </a:p>
          <a:p>
            <a:pPr>
              <a:buNone/>
            </a:pPr>
            <a:r>
              <a:rPr lang="en-US" dirty="0" smtClean="0"/>
              <a:t>4. Water requires a large amount of heat to change from a liquid to a gas. </a:t>
            </a:r>
          </a:p>
          <a:p>
            <a:pPr>
              <a:buNone/>
            </a:pPr>
            <a:r>
              <a:rPr lang="en-US" dirty="0" smtClean="0"/>
              <a:t>5. Water has a cohesive nature.</a:t>
            </a:r>
          </a:p>
          <a:p>
            <a:pPr>
              <a:buNone/>
            </a:pPr>
            <a:r>
              <a:rPr lang="en-US" dirty="0" smtClean="0"/>
              <a:t>6. Water exerts a surface tension.</a:t>
            </a:r>
          </a:p>
          <a:p>
            <a:pPr>
              <a:buNone/>
            </a:pPr>
            <a:r>
              <a:rPr lang="en-US" dirty="0" smtClean="0"/>
              <a:t>7. Water serves as a good lubricant.</a:t>
            </a:r>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Water is a Good Solvent</a:t>
            </a:r>
            <a:endParaRPr lang="en-US" dirty="0"/>
          </a:p>
        </p:txBody>
      </p:sp>
      <p:sp>
        <p:nvSpPr>
          <p:cNvPr id="3" name="Content Placeholder 2"/>
          <p:cNvSpPr>
            <a:spLocks noGrp="1"/>
          </p:cNvSpPr>
          <p:nvPr>
            <p:ph idx="1"/>
          </p:nvPr>
        </p:nvSpPr>
        <p:spPr>
          <a:xfrm>
            <a:off x="457200" y="990600"/>
            <a:ext cx="8229600" cy="5135563"/>
          </a:xfrm>
        </p:spPr>
        <p:txBody>
          <a:bodyPr>
            <a:normAutofit/>
          </a:bodyPr>
          <a:lstStyle/>
          <a:p>
            <a:r>
              <a:rPr lang="en-US" dirty="0" smtClean="0"/>
              <a:t>Water is not a universal solvent – would not want that in that there would be no container to hold it</a:t>
            </a:r>
          </a:p>
          <a:p>
            <a:r>
              <a:rPr lang="en-US" dirty="0" smtClean="0"/>
              <a:t>Water dissolves atoms or molecules that show an exposed charge – WHY?</a:t>
            </a:r>
          </a:p>
          <a:p>
            <a:r>
              <a:rPr lang="en-US" dirty="0" smtClean="0"/>
              <a:t>Because water is charged (Polar Covalent) – thus like a magnet it attracts other substances that are charged</a:t>
            </a:r>
            <a:endParaRPr lang="en-US"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Water Like to Dissolve Best</a:t>
            </a:r>
            <a:br>
              <a:rPr lang="en-US" dirty="0" smtClean="0"/>
            </a:br>
            <a:endParaRPr lang="en-US" dirty="0"/>
          </a:p>
        </p:txBody>
      </p:sp>
      <p:sp>
        <p:nvSpPr>
          <p:cNvPr id="3" name="Content Placeholder 2"/>
          <p:cNvSpPr>
            <a:spLocks noGrp="1"/>
          </p:cNvSpPr>
          <p:nvPr>
            <p:ph idx="1"/>
          </p:nvPr>
        </p:nvSpPr>
        <p:spPr>
          <a:xfrm>
            <a:off x="457200" y="914400"/>
            <a:ext cx="8229600" cy="5791200"/>
          </a:xfrm>
        </p:spPr>
        <p:txBody>
          <a:bodyPr>
            <a:normAutofit lnSpcReduction="10000"/>
          </a:bodyPr>
          <a:lstStyle/>
          <a:p>
            <a:pPr algn="ctr">
              <a:buNone/>
            </a:pPr>
            <a:r>
              <a:rPr lang="en-US" dirty="0" smtClean="0"/>
              <a:t>In decreasing order of like</a:t>
            </a:r>
          </a:p>
          <a:p>
            <a:pPr>
              <a:buNone/>
            </a:pPr>
            <a:r>
              <a:rPr lang="en-US" dirty="0" smtClean="0"/>
              <a:t>1.  Individual ions (charged atoms as a result of a change in the electron amount)</a:t>
            </a:r>
          </a:p>
          <a:p>
            <a:pPr>
              <a:buNone/>
            </a:pPr>
            <a:r>
              <a:rPr lang="en-US" dirty="0" smtClean="0"/>
              <a:t>2. Molecules that are bonded ionically – (they show a 100% separation in charge – like </a:t>
            </a:r>
            <a:r>
              <a:rPr lang="en-US" dirty="0" err="1"/>
              <a:t>Na</a:t>
            </a:r>
            <a:r>
              <a:rPr lang="en-US" baseline="30000" dirty="0" err="1"/>
              <a:t>+</a:t>
            </a:r>
            <a:r>
              <a:rPr lang="en-US" dirty="0" err="1"/>
              <a:t>Cl</a:t>
            </a:r>
            <a:r>
              <a:rPr lang="en-US" baseline="30000" dirty="0"/>
              <a:t>-</a:t>
            </a:r>
            <a:endParaRPr lang="en-US" dirty="0"/>
          </a:p>
          <a:p>
            <a:pPr>
              <a:buNone/>
            </a:pPr>
            <a:r>
              <a:rPr lang="en-US" dirty="0" smtClean="0"/>
              <a:t>3. Molecules that are polar covalent (like water). The more polar covalent (measure dipole moment) – the more water likes to dissolve them</a:t>
            </a:r>
          </a:p>
          <a:p>
            <a:pPr>
              <a:buNone/>
            </a:pPr>
            <a:r>
              <a:rPr lang="en-US" dirty="0" smtClean="0"/>
              <a:t>What does water not want to dissolve? Molecules that show no charge exposure (non-polar covalent) – like the oils and fats</a:t>
            </a:r>
            <a:endParaRPr lang="en-US"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water dissolving.jpg"/>
          <p:cNvPicPr>
            <a:picLocks noGrp="1" noChangeAspect="1"/>
          </p:cNvPicPr>
          <p:nvPr>
            <p:ph idx="1"/>
          </p:nvPr>
        </p:nvPicPr>
        <p:blipFill>
          <a:blip r:embed="rId2" cstate="print"/>
          <a:stretch>
            <a:fillRect/>
          </a:stretch>
        </p:blipFill>
        <p:spPr>
          <a:xfrm>
            <a:off x="-20" y="0"/>
            <a:ext cx="2402967" cy="2423160"/>
          </a:xfrm>
        </p:spPr>
      </p:pic>
      <p:pic>
        <p:nvPicPr>
          <p:cNvPr id="7" name="Picture 6" descr="salt dissolving in water1.jpg"/>
          <p:cNvPicPr>
            <a:picLocks noChangeAspect="1"/>
          </p:cNvPicPr>
          <p:nvPr/>
        </p:nvPicPr>
        <p:blipFill>
          <a:blip r:embed="rId3" cstate="print"/>
          <a:stretch>
            <a:fillRect/>
          </a:stretch>
        </p:blipFill>
        <p:spPr>
          <a:xfrm>
            <a:off x="2590763" y="-14"/>
            <a:ext cx="3058478" cy="2352675"/>
          </a:xfrm>
          <a:prstGeom prst="rect">
            <a:avLst/>
          </a:prstGeom>
        </p:spPr>
      </p:pic>
      <p:pic>
        <p:nvPicPr>
          <p:cNvPr id="8" name="Picture 7" descr="salt in water.jpg"/>
          <p:cNvPicPr>
            <a:picLocks noChangeAspect="1"/>
          </p:cNvPicPr>
          <p:nvPr/>
        </p:nvPicPr>
        <p:blipFill>
          <a:blip r:embed="rId4" cstate="print"/>
          <a:stretch>
            <a:fillRect/>
          </a:stretch>
        </p:blipFill>
        <p:spPr>
          <a:xfrm>
            <a:off x="91413" y="3581369"/>
            <a:ext cx="3080004" cy="3047238"/>
          </a:xfrm>
          <a:prstGeom prst="rect">
            <a:avLst/>
          </a:prstGeom>
        </p:spPr>
      </p:pic>
      <p:pic>
        <p:nvPicPr>
          <p:cNvPr id="9" name="Picture 8" descr="solid disssolving in water.jpg"/>
          <p:cNvPicPr>
            <a:picLocks noChangeAspect="1"/>
          </p:cNvPicPr>
          <p:nvPr/>
        </p:nvPicPr>
        <p:blipFill>
          <a:blip r:embed="rId5" cstate="print"/>
          <a:stretch>
            <a:fillRect/>
          </a:stretch>
        </p:blipFill>
        <p:spPr>
          <a:xfrm>
            <a:off x="4023345" y="3017490"/>
            <a:ext cx="4953000" cy="3249168"/>
          </a:xfrm>
          <a:prstGeom prst="rect">
            <a:avLst/>
          </a:prstGeom>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Owner\My Documents\My Pictures\salt water solution.JPG"/>
          <p:cNvPicPr>
            <a:picLocks noGrp="1" noChangeAspect="1" noChangeArrowheads="1"/>
          </p:cNvPicPr>
          <p:nvPr>
            <p:ph idx="1"/>
          </p:nvPr>
        </p:nvPicPr>
        <p:blipFill>
          <a:blip r:embed="rId2" cstate="print"/>
          <a:srcRect/>
          <a:stretch>
            <a:fillRect/>
          </a:stretch>
        </p:blipFill>
        <p:spPr bwMode="auto">
          <a:xfrm>
            <a:off x="731520" y="640079"/>
            <a:ext cx="6291072" cy="6144768"/>
          </a:xfrm>
          <a:prstGeom prst="rect">
            <a:avLst/>
          </a:prstGeom>
          <a:noFill/>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Documents and Settings\Owner\My Documents\My Pictures\Water 5.JPG"/>
          <p:cNvPicPr>
            <a:picLocks noGrp="1" noChangeAspect="1" noChangeArrowheads="1"/>
          </p:cNvPicPr>
          <p:nvPr>
            <p:ph idx="1"/>
          </p:nvPr>
        </p:nvPicPr>
        <p:blipFill>
          <a:blip r:embed="rId2" cstate="print"/>
          <a:srcRect/>
          <a:stretch>
            <a:fillRect/>
          </a:stretch>
        </p:blipFill>
        <p:spPr bwMode="auto">
          <a:xfrm>
            <a:off x="1188717" y="457197"/>
            <a:ext cx="6551737" cy="6380256"/>
          </a:xfrm>
          <a:prstGeom prst="rect">
            <a:avLst/>
          </a:prstGeom>
          <a:noFill/>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Water Participates in Biochemical Reactions</a:t>
            </a:r>
            <a:endParaRPr lang="en-US" sz="3200" b="1" dirty="0"/>
          </a:p>
        </p:txBody>
      </p:sp>
      <p:sp>
        <p:nvSpPr>
          <p:cNvPr id="3" name="Content Placeholder 2"/>
          <p:cNvSpPr>
            <a:spLocks noGrp="1"/>
          </p:cNvSpPr>
          <p:nvPr>
            <p:ph idx="1"/>
          </p:nvPr>
        </p:nvSpPr>
        <p:spPr>
          <a:xfrm>
            <a:off x="457200" y="1143000"/>
            <a:ext cx="8229600" cy="5334000"/>
          </a:xfrm>
        </p:spPr>
        <p:txBody>
          <a:bodyPr/>
          <a:lstStyle/>
          <a:p>
            <a:r>
              <a:rPr lang="en-US" dirty="0" smtClean="0"/>
              <a:t>We will discuss this more in the organic chemistry section – but a molecule of water being introduced or taken away from a biochemical reaction can cause certain biochemical molecules to split apart (catabolism) or join together (anabolism) respectively </a:t>
            </a:r>
            <a:endParaRPr lang="en-US"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2800" b="1" dirty="0" smtClean="0"/>
              <a:t>Water participates in Biochemical Reactions</a:t>
            </a:r>
            <a:endParaRPr lang="en-US" sz="2800" b="1" dirty="0"/>
          </a:p>
        </p:txBody>
      </p:sp>
      <p:pic>
        <p:nvPicPr>
          <p:cNvPr id="24579" name="Picture 3" descr="C:\Documents and Settings\Owner\My Documents\My Pictures\Water reactions.JPG"/>
          <p:cNvPicPr>
            <a:picLocks noGrp="1" noChangeAspect="1" noChangeArrowheads="1"/>
          </p:cNvPicPr>
          <p:nvPr>
            <p:ph idx="1"/>
          </p:nvPr>
        </p:nvPicPr>
        <p:blipFill>
          <a:blip r:embed="rId2" cstate="print"/>
          <a:srcRect/>
          <a:stretch>
            <a:fillRect/>
          </a:stretch>
        </p:blipFill>
        <p:spPr bwMode="auto">
          <a:xfrm>
            <a:off x="91440" y="640080"/>
            <a:ext cx="8071866" cy="6336792"/>
          </a:xfrm>
          <a:prstGeom prst="rect">
            <a:avLst/>
          </a:prstGeom>
          <a:noFill/>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sz="3200" b="1" dirty="0" smtClean="0"/>
              <a:t>Water absorbs and releases heat very slowly</a:t>
            </a:r>
            <a:endParaRPr lang="en-US" sz="3200" b="1" dirty="0"/>
          </a:p>
        </p:txBody>
      </p:sp>
      <p:sp>
        <p:nvSpPr>
          <p:cNvPr id="3" name="Content Placeholder 2"/>
          <p:cNvSpPr>
            <a:spLocks noGrp="1"/>
          </p:cNvSpPr>
          <p:nvPr>
            <p:ph idx="1"/>
          </p:nvPr>
        </p:nvSpPr>
        <p:spPr>
          <a:xfrm>
            <a:off x="457200" y="914400"/>
            <a:ext cx="8229600" cy="5562600"/>
          </a:xfrm>
        </p:spPr>
        <p:txBody>
          <a:bodyPr>
            <a:normAutofit fontScale="92500" lnSpcReduction="10000"/>
          </a:bodyPr>
          <a:lstStyle/>
          <a:p>
            <a:r>
              <a:rPr lang="en-US" dirty="0" smtClean="0"/>
              <a:t>Water has a high specific heat.  It takes a lot of heat to speed up the molecules of water – in that they are being held tightly together by their numerous </a:t>
            </a:r>
            <a:r>
              <a:rPr lang="en-US" b="1" dirty="0" smtClean="0"/>
              <a:t>hydrogen bonds </a:t>
            </a:r>
            <a:r>
              <a:rPr lang="en-US" dirty="0" smtClean="0"/>
              <a:t>(intermolecular bonds).  </a:t>
            </a:r>
          </a:p>
          <a:p>
            <a:r>
              <a:rPr lang="en-US" dirty="0" smtClean="0"/>
              <a:t>It is because of this that water buffers our outside temperature changes – we would be a lot colder in cold weather – and a lot hotter in hot weather if water was not absorbing and releasing the heat</a:t>
            </a:r>
          </a:p>
          <a:p>
            <a:endParaRPr lang="en-US" dirty="0" smtClean="0"/>
          </a:p>
          <a:p>
            <a:r>
              <a:rPr lang="en-US" dirty="0" smtClean="0"/>
              <a:t>Galveston has less temperature fluctuations than Houston</a:t>
            </a:r>
            <a:endParaRPr lang="en-US"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Owner\My Documents\My Pictures\Water 3.JPG"/>
          <p:cNvPicPr>
            <a:picLocks noGrp="1" noChangeAspect="1" noChangeArrowheads="1"/>
          </p:cNvPicPr>
          <p:nvPr>
            <p:ph idx="1"/>
          </p:nvPr>
        </p:nvPicPr>
        <p:blipFill>
          <a:blip r:embed="rId2" cstate="print"/>
          <a:srcRect/>
          <a:stretch>
            <a:fillRect/>
          </a:stretch>
        </p:blipFill>
        <p:spPr bwMode="auto">
          <a:xfrm>
            <a:off x="0" y="1188718"/>
            <a:ext cx="9059388" cy="4413382"/>
          </a:xfrm>
          <a:prstGeom prst="rect">
            <a:avLst/>
          </a:prstGeom>
          <a:noFill/>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953000"/>
          </a:xfrm>
        </p:spPr>
        <p:txBody>
          <a:bodyPr>
            <a:noAutofit/>
          </a:bodyPr>
          <a:lstStyle/>
          <a:p>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4000" dirty="0" smtClean="0"/>
              <a:t>In order to increase temperature of water – the water molecules must increase their kinetic motions – in order to do that each water molecule must break apart from another - so that they can move independently – thus the trillions and trillions of hydrogen bonds must be broken</a:t>
            </a:r>
            <a:endParaRPr lang="en-US" sz="4000"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Owner\My Documents\My Pictures\Hydrogen bond 5.JPG"/>
          <p:cNvPicPr>
            <a:picLocks noGrp="1" noChangeAspect="1" noChangeArrowheads="1"/>
          </p:cNvPicPr>
          <p:nvPr>
            <p:ph idx="1"/>
          </p:nvPr>
        </p:nvPicPr>
        <p:blipFill>
          <a:blip r:embed="rId2" cstate="print"/>
          <a:srcRect/>
          <a:stretch>
            <a:fillRect/>
          </a:stretch>
        </p:blipFill>
        <p:spPr bwMode="auto">
          <a:xfrm>
            <a:off x="822953" y="548629"/>
            <a:ext cx="6156046" cy="6254496"/>
          </a:xfrm>
          <a:prstGeom prst="rect">
            <a:avLst/>
          </a:prstGeom>
          <a:noFill/>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458200" cy="6096000"/>
          </a:xfrm>
        </p:spPr>
        <p:txBody>
          <a:bodyPr>
            <a:normAutofit fontScale="92500" lnSpcReduction="10000"/>
          </a:bodyPr>
          <a:lstStyle/>
          <a:p>
            <a:r>
              <a:rPr lang="en-US" dirty="0" smtClean="0"/>
              <a:t>A glass of water is general 8 ounces of water.  </a:t>
            </a:r>
          </a:p>
          <a:p>
            <a:r>
              <a:rPr lang="en-US" dirty="0" smtClean="0"/>
              <a:t>8 ounces of water in the metric system is 227.3 grams. (0.500 pounds weight).  </a:t>
            </a:r>
          </a:p>
          <a:p>
            <a:r>
              <a:rPr lang="en-US" dirty="0" smtClean="0"/>
              <a:t>A mole of water is 18 grams – thus a glass of water is 12.62 moles (227.3/18) of water.  </a:t>
            </a:r>
          </a:p>
          <a:p>
            <a:r>
              <a:rPr lang="en-US" dirty="0" smtClean="0"/>
              <a:t>One mole contains 6.02 x 10</a:t>
            </a:r>
            <a:r>
              <a:rPr lang="en-US" baseline="30000" dirty="0" smtClean="0"/>
              <a:t>23 </a:t>
            </a:r>
            <a:r>
              <a:rPr lang="en-US" dirty="0" smtClean="0"/>
              <a:t>molecules of water. </a:t>
            </a:r>
          </a:p>
          <a:p>
            <a:r>
              <a:rPr lang="en-US" dirty="0" smtClean="0"/>
              <a:t>Each water molecule can form two hydrogen bonds to other surrounding water molecules- thus in a glass of water is 2 x 6.02 x 10</a:t>
            </a:r>
            <a:r>
              <a:rPr lang="en-US" baseline="30000" dirty="0" smtClean="0"/>
              <a:t>23</a:t>
            </a:r>
            <a:r>
              <a:rPr lang="en-US" dirty="0" smtClean="0"/>
              <a:t> (12.04  x 10</a:t>
            </a:r>
            <a:r>
              <a:rPr lang="en-US" baseline="30000" dirty="0" smtClean="0"/>
              <a:t>23</a:t>
            </a:r>
            <a:r>
              <a:rPr lang="en-US" dirty="0" smtClean="0"/>
              <a:t>) hydrogen bonds.  </a:t>
            </a:r>
          </a:p>
          <a:p>
            <a:r>
              <a:rPr lang="en-US" dirty="0" smtClean="0"/>
              <a:t>Even though hydrogen bonds are 1/20</a:t>
            </a:r>
            <a:r>
              <a:rPr lang="en-US" baseline="30000" dirty="0" smtClean="0"/>
              <a:t>th</a:t>
            </a:r>
            <a:r>
              <a:rPr lang="en-US" dirty="0" smtClean="0"/>
              <a:t> the strength of covalent bonds there are a lots of them even in a glass of water.  </a:t>
            </a:r>
          </a:p>
          <a:p>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a:bodyPr>
          <a:lstStyle/>
          <a:p>
            <a:r>
              <a:rPr lang="en-US" sz="3200" b="1" dirty="0" smtClean="0"/>
              <a:t>Water requires a large amount of heat to change from a liquid to a gas</a:t>
            </a:r>
            <a:endParaRPr lang="en-US" sz="3200" b="1" dirty="0"/>
          </a:p>
        </p:txBody>
      </p:sp>
      <p:sp>
        <p:nvSpPr>
          <p:cNvPr id="3" name="Content Placeholder 2"/>
          <p:cNvSpPr>
            <a:spLocks noGrp="1"/>
          </p:cNvSpPr>
          <p:nvPr>
            <p:ph idx="1"/>
          </p:nvPr>
        </p:nvSpPr>
        <p:spPr>
          <a:xfrm>
            <a:off x="457200" y="1600200"/>
            <a:ext cx="8229600" cy="5029200"/>
          </a:xfrm>
        </p:spPr>
        <p:txBody>
          <a:bodyPr>
            <a:normAutofit fontScale="92500"/>
          </a:bodyPr>
          <a:lstStyle/>
          <a:p>
            <a:r>
              <a:rPr lang="en-US" dirty="0" smtClean="0"/>
              <a:t>Water has a high heat of vaporization</a:t>
            </a:r>
          </a:p>
          <a:p>
            <a:r>
              <a:rPr lang="en-US" dirty="0" smtClean="0"/>
              <a:t>It takes a lot of outside heat to raise the temperature of water 1 degree (</a:t>
            </a:r>
            <a:r>
              <a:rPr lang="en-US" dirty="0" smtClean="0">
                <a:solidFill>
                  <a:srgbClr val="C00000"/>
                </a:solidFill>
              </a:rPr>
              <a:t>Note: Hydrogen bond issue</a:t>
            </a:r>
            <a:r>
              <a:rPr lang="en-US" dirty="0" smtClean="0"/>
              <a:t>) – thus it takes a lot of heat to get it to boil (water boils at 100 degrees centigrade and 212 degrees Fahrenheit)</a:t>
            </a:r>
          </a:p>
          <a:p>
            <a:r>
              <a:rPr lang="en-US" dirty="0" smtClean="0"/>
              <a:t>Going from a solid to a gas without passing through the liquid state is termed “sublimation” – dry ice does it all the time solid CO</a:t>
            </a:r>
            <a:r>
              <a:rPr lang="en-US" sz="1700" dirty="0" smtClean="0"/>
              <a:t>2</a:t>
            </a:r>
            <a:endParaRPr lang="en-US" dirty="0"/>
          </a:p>
          <a:p>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Owner\My Documents\My Pictures\Water 4.JPG"/>
          <p:cNvPicPr>
            <a:picLocks noGrp="1" noChangeAspect="1" noChangeArrowheads="1"/>
          </p:cNvPicPr>
          <p:nvPr>
            <p:ph idx="1"/>
          </p:nvPr>
        </p:nvPicPr>
        <p:blipFill>
          <a:blip r:embed="rId2" cstate="print"/>
          <a:srcRect/>
          <a:stretch>
            <a:fillRect/>
          </a:stretch>
        </p:blipFill>
        <p:spPr bwMode="auto">
          <a:xfrm>
            <a:off x="0" y="-5"/>
            <a:ext cx="9315785" cy="4425330"/>
          </a:xfrm>
          <a:prstGeom prst="rect">
            <a:avLst/>
          </a:prstGeom>
          <a:noFill/>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has a cohesive nature</a:t>
            </a:r>
            <a:endParaRPr lang="en-US" dirty="0"/>
          </a:p>
        </p:txBody>
      </p:sp>
      <p:sp>
        <p:nvSpPr>
          <p:cNvPr id="3" name="Content Placeholder 2"/>
          <p:cNvSpPr>
            <a:spLocks noGrp="1"/>
          </p:cNvSpPr>
          <p:nvPr>
            <p:ph idx="1"/>
          </p:nvPr>
        </p:nvSpPr>
        <p:spPr>
          <a:xfrm>
            <a:off x="457200" y="1295400"/>
            <a:ext cx="8229600" cy="4830763"/>
          </a:xfrm>
        </p:spPr>
        <p:txBody>
          <a:bodyPr/>
          <a:lstStyle/>
          <a:p>
            <a:r>
              <a:rPr lang="en-US" dirty="0" smtClean="0"/>
              <a:t>Water sticks to water as a result of its Hydrogen Bonds – the intermolecular bonds</a:t>
            </a:r>
          </a:p>
          <a:p>
            <a:endParaRPr lang="en-US" dirty="0"/>
          </a:p>
          <a:p>
            <a:r>
              <a:rPr lang="en-US" dirty="0" smtClean="0"/>
              <a:t>This cohesive nature of water allows it to have a strong “Surface Tension”</a:t>
            </a:r>
            <a:endParaRPr lang="en-US"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Cohesive Nature of Water</a:t>
            </a:r>
            <a:endParaRPr lang="en-US" dirty="0"/>
          </a:p>
        </p:txBody>
      </p:sp>
      <p:pic>
        <p:nvPicPr>
          <p:cNvPr id="28674" name="Picture 2" descr="C:\Documents and Settings\Owner\My Documents\My Pictures\Water 1.JPG"/>
          <p:cNvPicPr>
            <a:picLocks noGrp="1" noChangeAspect="1" noChangeArrowheads="1"/>
          </p:cNvPicPr>
          <p:nvPr>
            <p:ph idx="1"/>
          </p:nvPr>
        </p:nvPicPr>
        <p:blipFill>
          <a:blip r:embed="rId2" cstate="print"/>
          <a:srcRect/>
          <a:stretch>
            <a:fillRect/>
          </a:stretch>
        </p:blipFill>
        <p:spPr bwMode="auto">
          <a:xfrm>
            <a:off x="609599" y="1600196"/>
            <a:ext cx="5018105" cy="5201107"/>
          </a:xfrm>
          <a:prstGeom prst="rect">
            <a:avLst/>
          </a:prstGeom>
          <a:noFill/>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Water exerts a surface tension</a:t>
            </a:r>
            <a:endParaRPr lang="en-US" dirty="0"/>
          </a:p>
        </p:txBody>
      </p:sp>
      <p:sp>
        <p:nvSpPr>
          <p:cNvPr id="3" name="Content Placeholder 2"/>
          <p:cNvSpPr>
            <a:spLocks noGrp="1"/>
          </p:cNvSpPr>
          <p:nvPr>
            <p:ph idx="1"/>
          </p:nvPr>
        </p:nvSpPr>
        <p:spPr>
          <a:xfrm>
            <a:off x="457200" y="838200"/>
            <a:ext cx="8229600" cy="5287963"/>
          </a:xfrm>
        </p:spPr>
        <p:txBody>
          <a:bodyPr>
            <a:normAutofit/>
          </a:bodyPr>
          <a:lstStyle/>
          <a:p>
            <a:r>
              <a:rPr lang="en-US" b="1" dirty="0" smtClean="0"/>
              <a:t>Surface tension </a:t>
            </a:r>
            <a:r>
              <a:rPr lang="en-US" dirty="0" smtClean="0"/>
              <a:t>is the expression of intermolecular attraction at the surface of a liquid, in contact with air or another gas, a solid, or another immiscible liquid, tending to pull the liquid inward from its surface.</a:t>
            </a:r>
          </a:p>
          <a:p>
            <a:endParaRPr lang="en-US" dirty="0"/>
          </a:p>
          <a:p>
            <a:r>
              <a:rPr lang="en-US" dirty="0" smtClean="0"/>
              <a:t>Water sticks to water and the top of its surface is </a:t>
            </a:r>
            <a:r>
              <a:rPr lang="en-US" i="1" dirty="0" smtClean="0"/>
              <a:t>very, very tight </a:t>
            </a:r>
            <a:r>
              <a:rPr lang="en-US" dirty="0" smtClean="0"/>
              <a:t>– all of this due to its trillions and trillions of hydrogen bonds – holding the water molecules tightly together. </a:t>
            </a:r>
            <a:endParaRPr lang="en-US"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urrace tension of water1.jpg"/>
          <p:cNvPicPr>
            <a:picLocks noGrp="1" noChangeAspect="1"/>
          </p:cNvPicPr>
          <p:nvPr>
            <p:ph idx="1"/>
          </p:nvPr>
        </p:nvPicPr>
        <p:blipFill>
          <a:blip r:embed="rId2" cstate="print"/>
          <a:stretch>
            <a:fillRect/>
          </a:stretch>
        </p:blipFill>
        <p:spPr>
          <a:xfrm>
            <a:off x="-9" y="-19"/>
            <a:ext cx="4102513" cy="3516440"/>
          </a:xfrm>
        </p:spPr>
      </p:pic>
      <p:pic>
        <p:nvPicPr>
          <p:cNvPr id="5" name="Picture 4" descr="surface tension of water 2.jpg"/>
          <p:cNvPicPr>
            <a:picLocks noChangeAspect="1"/>
          </p:cNvPicPr>
          <p:nvPr/>
        </p:nvPicPr>
        <p:blipFill>
          <a:blip r:embed="rId3" cstate="print"/>
          <a:stretch>
            <a:fillRect/>
          </a:stretch>
        </p:blipFill>
        <p:spPr>
          <a:xfrm>
            <a:off x="4800572" y="-28"/>
            <a:ext cx="4287393" cy="2870073"/>
          </a:xfrm>
          <a:prstGeom prst="rect">
            <a:avLst/>
          </a:prstGeom>
        </p:spPr>
      </p:pic>
      <p:pic>
        <p:nvPicPr>
          <p:cNvPr id="6" name="Picture 5" descr="Surface tension of water 3.jpg"/>
          <p:cNvPicPr>
            <a:picLocks noChangeAspect="1"/>
          </p:cNvPicPr>
          <p:nvPr/>
        </p:nvPicPr>
        <p:blipFill>
          <a:blip r:embed="rId4" cstate="print"/>
          <a:stretch>
            <a:fillRect/>
          </a:stretch>
        </p:blipFill>
        <p:spPr>
          <a:xfrm>
            <a:off x="4267185" y="3276585"/>
            <a:ext cx="4470083" cy="3369755"/>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Surface Tension</a:t>
            </a:r>
            <a:endParaRPr lang="en-US" dirty="0"/>
          </a:p>
        </p:txBody>
      </p:sp>
      <p:pic>
        <p:nvPicPr>
          <p:cNvPr id="29698" name="Picture 2" descr="C:\Documents and Settings\Owner\My Documents\My Pictures\Water 2.JPG"/>
          <p:cNvPicPr>
            <a:picLocks noGrp="1" noChangeAspect="1" noChangeArrowheads="1"/>
          </p:cNvPicPr>
          <p:nvPr>
            <p:ph idx="1"/>
          </p:nvPr>
        </p:nvPicPr>
        <p:blipFill>
          <a:blip r:embed="rId2" cstate="print"/>
          <a:srcRect/>
          <a:stretch>
            <a:fillRect/>
          </a:stretch>
        </p:blipFill>
        <p:spPr bwMode="auto">
          <a:xfrm>
            <a:off x="1773599" y="1600200"/>
            <a:ext cx="5596801" cy="4525963"/>
          </a:xfrm>
          <a:prstGeom prst="rect">
            <a:avLst/>
          </a:prstGeom>
          <a:noFill/>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Water serves as a good lubricant</a:t>
            </a:r>
            <a:endParaRPr lang="en-US" dirty="0"/>
          </a:p>
        </p:txBody>
      </p:sp>
      <p:sp>
        <p:nvSpPr>
          <p:cNvPr id="3" name="Content Placeholder 2"/>
          <p:cNvSpPr>
            <a:spLocks noGrp="1"/>
          </p:cNvSpPr>
          <p:nvPr>
            <p:ph idx="1"/>
          </p:nvPr>
        </p:nvSpPr>
        <p:spPr>
          <a:xfrm>
            <a:off x="457200" y="914400"/>
            <a:ext cx="8229600" cy="5211763"/>
          </a:xfrm>
        </p:spPr>
        <p:txBody>
          <a:bodyPr>
            <a:normAutofit/>
          </a:bodyPr>
          <a:lstStyle/>
          <a:p>
            <a:r>
              <a:rPr lang="en-US" dirty="0" smtClean="0"/>
              <a:t>This is somewhat difficult to explain and there are different opinions. </a:t>
            </a:r>
          </a:p>
          <a:p>
            <a:r>
              <a:rPr lang="en-US" dirty="0" smtClean="0"/>
              <a:t>The difficulty lies in fact that water exerts a tight surface (surface tension) yet it lets items easily slide along its surface</a:t>
            </a:r>
          </a:p>
          <a:p>
            <a:r>
              <a:rPr lang="en-US" dirty="0" smtClean="0"/>
              <a:t>In my opinion two concepts must be understood in order to explain the lubrication ability of (1) floatation in water  and (2) spontaneous evaporation of water</a:t>
            </a:r>
            <a:endParaRPr lang="en-US"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Floatation in Water</a:t>
            </a:r>
            <a:endParaRPr lang="en-US" dirty="0"/>
          </a:p>
        </p:txBody>
      </p:sp>
      <p:sp>
        <p:nvSpPr>
          <p:cNvPr id="3" name="Content Placeholder 2"/>
          <p:cNvSpPr>
            <a:spLocks noGrp="1"/>
          </p:cNvSpPr>
          <p:nvPr>
            <p:ph idx="1"/>
          </p:nvPr>
        </p:nvSpPr>
        <p:spPr>
          <a:xfrm>
            <a:off x="152400" y="762000"/>
            <a:ext cx="8763000" cy="5867400"/>
          </a:xfrm>
        </p:spPr>
        <p:txBody>
          <a:bodyPr>
            <a:normAutofit fontScale="92500" lnSpcReduction="10000"/>
          </a:bodyPr>
          <a:lstStyle/>
          <a:p>
            <a:r>
              <a:rPr lang="en-US" dirty="0" smtClean="0"/>
              <a:t>Whether an item will float in water has to do with a property called </a:t>
            </a:r>
            <a:r>
              <a:rPr lang="en-US" b="1" dirty="0" smtClean="0"/>
              <a:t>density</a:t>
            </a:r>
            <a:r>
              <a:rPr lang="en-US" dirty="0" smtClean="0"/>
              <a:t>. Density (amount of particles per unit volume) can relate to the weight of items that are of a specific size. Things that have a lower density than water will float in water. This is because the item weighs less than the water that it displaces. Because the water is being pulled (by gravity) towards the earth with more force than the item it is floating (not as heavy)- the water pushes the item is floating away – in such a way that the water remains underneath.  The key is to shape objects in such a way that they are less dense – like the construct of a sailing ship. </a:t>
            </a:r>
            <a:endParaRPr lang="en-US"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Spontaneous Evaporation of Water</a:t>
            </a:r>
            <a:endParaRPr lang="en-US" dirty="0"/>
          </a:p>
        </p:txBody>
      </p:sp>
      <p:sp>
        <p:nvSpPr>
          <p:cNvPr id="3" name="Content Placeholder 2"/>
          <p:cNvSpPr>
            <a:spLocks noGrp="1"/>
          </p:cNvSpPr>
          <p:nvPr>
            <p:ph idx="1"/>
          </p:nvPr>
        </p:nvSpPr>
        <p:spPr>
          <a:xfrm>
            <a:off x="457200" y="990600"/>
            <a:ext cx="8229600" cy="5638800"/>
          </a:xfrm>
        </p:spPr>
        <p:txBody>
          <a:bodyPr>
            <a:normAutofit lnSpcReduction="10000"/>
          </a:bodyPr>
          <a:lstStyle/>
          <a:p>
            <a:r>
              <a:rPr lang="en-US" dirty="0" smtClean="0"/>
              <a:t>The temperature of water is not uniform from bottom to top.  Water on the top is hotter (heat rises because density is less – particles not as close together).</a:t>
            </a:r>
          </a:p>
          <a:p>
            <a:r>
              <a:rPr lang="en-US" dirty="0" smtClean="0"/>
              <a:t>The water on top is almost in the vapor state (almost ready to evaporate) – having absorbed heat over time from the surrounding environment</a:t>
            </a:r>
          </a:p>
          <a:p>
            <a:r>
              <a:rPr lang="en-US" dirty="0" smtClean="0"/>
              <a:t>Thus an object sitting (floating) on the top of water is in some sense sitting on a vapor – which makes that object easier to slide across its surface</a:t>
            </a:r>
            <a:endParaRPr lang="en-US"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smtClean="0"/>
              <a:t>Because of</a:t>
            </a:r>
            <a:endParaRPr lang="en-US" dirty="0"/>
          </a:p>
        </p:txBody>
      </p:sp>
      <p:sp>
        <p:nvSpPr>
          <p:cNvPr id="3" name="Content Placeholder 2"/>
          <p:cNvSpPr>
            <a:spLocks noGrp="1"/>
          </p:cNvSpPr>
          <p:nvPr>
            <p:ph idx="1"/>
          </p:nvPr>
        </p:nvSpPr>
        <p:spPr>
          <a:xfrm>
            <a:off x="457200" y="838200"/>
            <a:ext cx="8229600" cy="5791200"/>
          </a:xfrm>
        </p:spPr>
        <p:txBody>
          <a:bodyPr>
            <a:normAutofit fontScale="85000" lnSpcReduction="10000"/>
          </a:bodyPr>
          <a:lstStyle/>
          <a:p>
            <a:r>
              <a:rPr lang="en-US" i="1" dirty="0" smtClean="0"/>
              <a:t>Because water is a good solvent </a:t>
            </a:r>
            <a:r>
              <a:rPr lang="en-US" dirty="0" smtClean="0"/>
              <a:t>it forms excellent solutions in the human body – dissolves our electrolytes for example</a:t>
            </a:r>
          </a:p>
          <a:p>
            <a:r>
              <a:rPr lang="en-US" i="1" dirty="0" smtClean="0"/>
              <a:t>Because water absorbs and releases heat slowly </a:t>
            </a:r>
            <a:r>
              <a:rPr lang="en-US" dirty="0" smtClean="0"/>
              <a:t>it buffers our bodies from extremes outside highs and lows in temperature</a:t>
            </a:r>
          </a:p>
          <a:p>
            <a:r>
              <a:rPr lang="en-US" dirty="0" smtClean="0"/>
              <a:t>Our lung surfaces must stay wet otherwise they would dry out and degenerate but unfortunately since water has a surface tension it can cause our lungs to collapse when we exhale – but our lungs have a chemical called </a:t>
            </a:r>
            <a:r>
              <a:rPr lang="en-US" b="1" dirty="0" smtClean="0"/>
              <a:t>surfactant</a:t>
            </a:r>
            <a:r>
              <a:rPr lang="en-US" dirty="0" smtClean="0"/>
              <a:t> which breaks some of the surface tension</a:t>
            </a:r>
          </a:p>
          <a:p>
            <a:r>
              <a:rPr lang="en-US" i="1" dirty="0" smtClean="0"/>
              <a:t>Because water is a good lubricant </a:t>
            </a:r>
            <a:r>
              <a:rPr lang="en-US" dirty="0" smtClean="0"/>
              <a:t>is keeps things sliding over some of our body surfaces – like the serous membranes (pleura, pericardium and peritoneum) </a:t>
            </a:r>
            <a:endParaRPr lang="en-US" dirty="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Oxidation – Reduction Reactions</a:t>
            </a:r>
            <a:br>
              <a:rPr lang="en-US" dirty="0" smtClean="0"/>
            </a:br>
            <a:r>
              <a:rPr lang="en-US" sz="2700" dirty="0" smtClean="0"/>
              <a:t>page 27-28</a:t>
            </a:r>
            <a:endParaRPr lang="en-US" sz="2700" dirty="0"/>
          </a:p>
        </p:txBody>
      </p:sp>
      <p:sp>
        <p:nvSpPr>
          <p:cNvPr id="3" name="Content Placeholder 2"/>
          <p:cNvSpPr>
            <a:spLocks noGrp="1"/>
          </p:cNvSpPr>
          <p:nvPr>
            <p:ph idx="1"/>
          </p:nvPr>
        </p:nvSpPr>
        <p:spPr/>
        <p:txBody>
          <a:bodyPr/>
          <a:lstStyle/>
          <a:p>
            <a:r>
              <a:rPr lang="en-US" dirty="0" smtClean="0"/>
              <a:t>Oxidation is the cause of rusting of metal</a:t>
            </a:r>
          </a:p>
          <a:p>
            <a:r>
              <a:rPr lang="en-US" dirty="0" smtClean="0"/>
              <a:t>Oxidation reactions clean clothes “Oxydol”</a:t>
            </a:r>
          </a:p>
          <a:p>
            <a:r>
              <a:rPr lang="en-US" dirty="0" smtClean="0"/>
              <a:t>Oxidation reactions in body are one of the major mechanisms by which we acquire energy – make ATP</a:t>
            </a:r>
          </a:p>
          <a:p>
            <a:r>
              <a:rPr lang="en-US" dirty="0" smtClean="0"/>
              <a:t>Oxidation – unfortunately causes the formation of “free radicals” in the body</a:t>
            </a:r>
            <a:endParaRPr lang="en-US"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Oxidation</a:t>
            </a:r>
            <a:endParaRPr lang="en-US" dirty="0"/>
          </a:p>
        </p:txBody>
      </p:sp>
      <p:sp>
        <p:nvSpPr>
          <p:cNvPr id="3" name="Content Placeholder 2"/>
          <p:cNvSpPr>
            <a:spLocks noGrp="1"/>
          </p:cNvSpPr>
          <p:nvPr>
            <p:ph idx="1"/>
          </p:nvPr>
        </p:nvSpPr>
        <p:spPr>
          <a:xfrm>
            <a:off x="457200" y="990600"/>
            <a:ext cx="8229600" cy="5715000"/>
          </a:xfrm>
        </p:spPr>
        <p:txBody>
          <a:bodyPr>
            <a:normAutofit/>
          </a:bodyPr>
          <a:lstStyle/>
          <a:p>
            <a:r>
              <a:rPr lang="en-US" dirty="0" smtClean="0"/>
              <a:t>The term initially came from adding oxygen – there was a time that it was thought that to perform oxidation – oxygen must be added – this is not the case we know now</a:t>
            </a:r>
          </a:p>
          <a:p>
            <a:r>
              <a:rPr lang="en-US" dirty="0" smtClean="0"/>
              <a:t>Oxidation is the removal of electrons (either totally or partially) – since electrons have a negative charge </a:t>
            </a:r>
            <a:r>
              <a:rPr lang="en-US" i="1" dirty="0" smtClean="0"/>
              <a:t>sometimes</a:t>
            </a:r>
            <a:r>
              <a:rPr lang="en-US" dirty="0" smtClean="0"/>
              <a:t> positively charged hydrogens come along also </a:t>
            </a:r>
          </a:p>
          <a:p>
            <a:r>
              <a:rPr lang="en-US" dirty="0" smtClean="0"/>
              <a:t>The atom with the highest electron affinity pulls the electrons away (ionic) or closer to it (Polar Covalent) </a:t>
            </a:r>
            <a:endParaRPr lang="en-US"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Reduction</a:t>
            </a:r>
            <a:endParaRPr lang="en-US" dirty="0"/>
          </a:p>
        </p:txBody>
      </p:sp>
      <p:sp>
        <p:nvSpPr>
          <p:cNvPr id="3" name="Content Placeholder 2"/>
          <p:cNvSpPr>
            <a:spLocks noGrp="1"/>
          </p:cNvSpPr>
          <p:nvPr>
            <p:ph idx="1"/>
          </p:nvPr>
        </p:nvSpPr>
        <p:spPr/>
        <p:txBody>
          <a:bodyPr/>
          <a:lstStyle/>
          <a:p>
            <a:r>
              <a:rPr lang="en-US" dirty="0" smtClean="0"/>
              <a:t>The adding of electrons to a substance</a:t>
            </a:r>
            <a:endParaRPr lang="en-US"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The Reactions are Coupled (Redox) </a:t>
            </a:r>
            <a:endParaRPr lang="en-US" dirty="0"/>
          </a:p>
        </p:txBody>
      </p:sp>
      <p:sp>
        <p:nvSpPr>
          <p:cNvPr id="3" name="Content Placeholder 2"/>
          <p:cNvSpPr>
            <a:spLocks noGrp="1"/>
          </p:cNvSpPr>
          <p:nvPr>
            <p:ph idx="1"/>
          </p:nvPr>
        </p:nvSpPr>
        <p:spPr>
          <a:xfrm>
            <a:off x="152400" y="685800"/>
            <a:ext cx="8763000" cy="6172200"/>
          </a:xfrm>
        </p:spPr>
        <p:txBody>
          <a:bodyPr>
            <a:normAutofit fontScale="77500" lnSpcReduction="20000"/>
          </a:bodyPr>
          <a:lstStyle/>
          <a:p>
            <a:r>
              <a:rPr lang="en-US" dirty="0" smtClean="0"/>
              <a:t>A substance is oxidized when it loses electrons</a:t>
            </a:r>
          </a:p>
          <a:p>
            <a:endParaRPr lang="en-US" dirty="0" smtClean="0"/>
          </a:p>
          <a:p>
            <a:r>
              <a:rPr lang="en-US" dirty="0" smtClean="0"/>
              <a:t>A substance is reduced when it gains electrons</a:t>
            </a:r>
          </a:p>
          <a:p>
            <a:endParaRPr lang="en-US" dirty="0" smtClean="0"/>
          </a:p>
          <a:p>
            <a:r>
              <a:rPr lang="en-US" dirty="0" smtClean="0"/>
              <a:t>Na      </a:t>
            </a:r>
            <a:r>
              <a:rPr lang="en-US" dirty="0" err="1" smtClean="0"/>
              <a:t>Na</a:t>
            </a:r>
            <a:r>
              <a:rPr lang="en-US" baseline="30000" dirty="0"/>
              <a:t>+ </a:t>
            </a:r>
            <a:r>
              <a:rPr lang="en-US" dirty="0"/>
              <a:t> + e</a:t>
            </a:r>
            <a:r>
              <a:rPr lang="en-US" baseline="30000" dirty="0"/>
              <a:t>-   </a:t>
            </a:r>
            <a:r>
              <a:rPr lang="en-US" dirty="0"/>
              <a:t>the  Na has been oxidized by losing an electron</a:t>
            </a:r>
          </a:p>
          <a:p>
            <a:pPr>
              <a:buNone/>
            </a:pPr>
            <a:r>
              <a:rPr lang="en-US" dirty="0"/>
              <a:t> </a:t>
            </a:r>
          </a:p>
          <a:p>
            <a:r>
              <a:rPr lang="en-US" dirty="0"/>
              <a:t>Cl + e</a:t>
            </a:r>
            <a:r>
              <a:rPr lang="en-US" baseline="30000" dirty="0"/>
              <a:t>-</a:t>
            </a:r>
            <a:r>
              <a:rPr lang="en-US" dirty="0"/>
              <a:t>    </a:t>
            </a:r>
            <a:r>
              <a:rPr lang="en-US" dirty="0" smtClean="0"/>
              <a:t> Cl</a:t>
            </a:r>
            <a:r>
              <a:rPr lang="en-US" baseline="30000" dirty="0" smtClean="0"/>
              <a:t>-</a:t>
            </a:r>
            <a:r>
              <a:rPr lang="en-US" dirty="0" smtClean="0"/>
              <a:t> the </a:t>
            </a:r>
            <a:r>
              <a:rPr lang="en-US" dirty="0"/>
              <a:t>Cl has been reduced by gaining an electron</a:t>
            </a:r>
          </a:p>
          <a:p>
            <a:pPr>
              <a:buNone/>
            </a:pPr>
            <a:r>
              <a:rPr lang="en-US" dirty="0"/>
              <a:t> </a:t>
            </a:r>
          </a:p>
          <a:p>
            <a:r>
              <a:rPr lang="en-US" dirty="0"/>
              <a:t>The </a:t>
            </a:r>
            <a:r>
              <a:rPr lang="en-US" dirty="0" smtClean="0"/>
              <a:t>two reactions </a:t>
            </a:r>
            <a:r>
              <a:rPr lang="en-US" dirty="0"/>
              <a:t>are </a:t>
            </a:r>
            <a:r>
              <a:rPr lang="en-US" dirty="0" smtClean="0"/>
              <a:t>coupled together (Redox Reactions) </a:t>
            </a:r>
            <a:endParaRPr lang="en-US" dirty="0"/>
          </a:p>
          <a:p>
            <a:pPr>
              <a:buNone/>
            </a:pPr>
            <a:r>
              <a:rPr lang="en-US" dirty="0"/>
              <a:t> </a:t>
            </a:r>
          </a:p>
          <a:p>
            <a:r>
              <a:rPr lang="en-US" dirty="0"/>
              <a:t>Because Na caused Cl to become reduced – it is the </a:t>
            </a:r>
            <a:r>
              <a:rPr lang="en-US" b="1" dirty="0"/>
              <a:t>reducing agent</a:t>
            </a:r>
          </a:p>
          <a:p>
            <a:pPr>
              <a:buNone/>
            </a:pPr>
            <a:r>
              <a:rPr lang="en-US" dirty="0"/>
              <a:t> </a:t>
            </a:r>
          </a:p>
          <a:p>
            <a:r>
              <a:rPr lang="en-US" dirty="0"/>
              <a:t>Because Cl caused Na to become oxidized – it is the </a:t>
            </a:r>
            <a:r>
              <a:rPr lang="en-US" b="1" dirty="0"/>
              <a:t>oxidizing agent</a:t>
            </a:r>
          </a:p>
          <a:p>
            <a:pPr>
              <a:buNone/>
            </a:pPr>
            <a:r>
              <a:rPr lang="en-US" dirty="0"/>
              <a:t> </a:t>
            </a:r>
          </a:p>
          <a:p>
            <a:endParaRPr lang="en-US" dirty="0"/>
          </a:p>
        </p:txBody>
      </p:sp>
      <p:cxnSp>
        <p:nvCxnSpPr>
          <p:cNvPr id="5" name="Straight Arrow Connector 4"/>
          <p:cNvCxnSpPr/>
          <p:nvPr/>
        </p:nvCxnSpPr>
        <p:spPr>
          <a:xfrm>
            <a:off x="1066800" y="2438400"/>
            <a:ext cx="152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1447800" y="3200400"/>
            <a:ext cx="152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0oxidation_redustion.jpg"/>
          <p:cNvPicPr>
            <a:picLocks noGrp="1" noChangeAspect="1"/>
          </p:cNvPicPr>
          <p:nvPr>
            <p:ph idx="1"/>
          </p:nvPr>
        </p:nvPicPr>
        <p:blipFill>
          <a:blip r:embed="rId2" cstate="print"/>
          <a:stretch>
            <a:fillRect/>
          </a:stretch>
        </p:blipFill>
        <p:spPr>
          <a:xfrm>
            <a:off x="-1" y="-1"/>
            <a:ext cx="9144000" cy="6858000"/>
          </a:xfrm>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lstStyle/>
          <a:p>
            <a:r>
              <a:rPr lang="en-US" dirty="0" smtClean="0"/>
              <a:t>In the molecules are ionically bonded there is a complete removal and gain of an electron – thus complete oxidation and reduction</a:t>
            </a:r>
          </a:p>
          <a:p>
            <a:pPr>
              <a:buNone/>
            </a:pPr>
            <a:r>
              <a:rPr lang="en-US" dirty="0" smtClean="0"/>
              <a:t> </a:t>
            </a:r>
          </a:p>
          <a:p>
            <a:r>
              <a:rPr lang="en-US" dirty="0" smtClean="0"/>
              <a:t>In some cases – like polar covalent bonds – there is a partial removal and gain of electrons – this is a partial reduction and oxidation</a:t>
            </a:r>
          </a:p>
          <a:p>
            <a:endParaRPr lang="en-US"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fontScale="90000"/>
          </a:bodyPr>
          <a:lstStyle/>
          <a:p>
            <a:r>
              <a:rPr lang="en-US" dirty="0" smtClean="0"/>
              <a:t>Free Radical</a:t>
            </a:r>
            <a:endParaRPr lang="en-US" dirty="0"/>
          </a:p>
        </p:txBody>
      </p:sp>
      <p:sp>
        <p:nvSpPr>
          <p:cNvPr id="3" name="Content Placeholder 2"/>
          <p:cNvSpPr>
            <a:spLocks noGrp="1"/>
          </p:cNvSpPr>
          <p:nvPr>
            <p:ph idx="1"/>
          </p:nvPr>
        </p:nvSpPr>
        <p:spPr>
          <a:xfrm>
            <a:off x="152400" y="609600"/>
            <a:ext cx="8991600" cy="6019800"/>
          </a:xfrm>
        </p:spPr>
        <p:txBody>
          <a:bodyPr>
            <a:normAutofit lnSpcReduction="10000"/>
          </a:bodyPr>
          <a:lstStyle/>
          <a:p>
            <a:r>
              <a:rPr lang="en-US" dirty="0" smtClean="0"/>
              <a:t>An atom or polyatomic complex possessing high electron affinity with an unpaired electron</a:t>
            </a:r>
          </a:p>
          <a:p>
            <a:r>
              <a:rPr lang="en-US" dirty="0" smtClean="0"/>
              <a:t>The </a:t>
            </a:r>
            <a:r>
              <a:rPr lang="en-US" i="1" dirty="0" smtClean="0"/>
              <a:t>high electron affinity </a:t>
            </a:r>
            <a:r>
              <a:rPr lang="en-US" dirty="0" smtClean="0"/>
              <a:t>makes it a savage scavenger ready to pull on electrons of other atoms or molecules – no matter if they need them or not</a:t>
            </a:r>
          </a:p>
          <a:p>
            <a:r>
              <a:rPr lang="en-US" dirty="0" smtClean="0"/>
              <a:t>Since electrons travel in pairs – and one member of the pair is missing – this scavenger is searching for electrons with a vengeance – It is </a:t>
            </a:r>
            <a:r>
              <a:rPr lang="en-US" b="1" dirty="0" smtClean="0"/>
              <a:t>radical</a:t>
            </a:r>
            <a:r>
              <a:rPr lang="en-US" dirty="0" smtClean="0"/>
              <a:t> in behavior and on the loose (</a:t>
            </a:r>
            <a:r>
              <a:rPr lang="en-US" b="1" dirty="0" smtClean="0"/>
              <a:t>free</a:t>
            </a:r>
            <a:r>
              <a:rPr lang="en-US" dirty="0" smtClean="0"/>
              <a:t>)</a:t>
            </a:r>
          </a:p>
          <a:p>
            <a:r>
              <a:rPr lang="en-US" dirty="0" smtClean="0"/>
              <a:t>It is causing oxidation – so called an oxidant – need to get rid of it with an </a:t>
            </a:r>
            <a:r>
              <a:rPr lang="en-US" b="1" dirty="0" smtClean="0"/>
              <a:t>antioxidant</a:t>
            </a:r>
          </a:p>
          <a:p>
            <a:endParaRPr lang="en-US" dirty="0"/>
          </a:p>
          <a:p>
            <a:endParaRPr lang="en-US"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Antioxidants </a:t>
            </a:r>
            <a:endParaRPr lang="en-US" dirty="0"/>
          </a:p>
        </p:txBody>
      </p:sp>
      <p:sp>
        <p:nvSpPr>
          <p:cNvPr id="3" name="Content Placeholder 2"/>
          <p:cNvSpPr>
            <a:spLocks noGrp="1"/>
          </p:cNvSpPr>
          <p:nvPr>
            <p:ph idx="1"/>
          </p:nvPr>
        </p:nvSpPr>
        <p:spPr>
          <a:xfrm>
            <a:off x="457200" y="1066800"/>
            <a:ext cx="8229600" cy="5638800"/>
          </a:xfrm>
        </p:spPr>
        <p:txBody>
          <a:bodyPr>
            <a:normAutofit fontScale="77500" lnSpcReduction="20000"/>
          </a:bodyPr>
          <a:lstStyle/>
          <a:p>
            <a:r>
              <a:rPr lang="en-US" dirty="0" smtClean="0"/>
              <a:t>Oxidants in our body are bad and good</a:t>
            </a:r>
          </a:p>
          <a:p>
            <a:r>
              <a:rPr lang="en-US" dirty="0" smtClean="0"/>
              <a:t>Some of our white blood cells use oxidants to kill microorganisms that invade our bodies</a:t>
            </a:r>
          </a:p>
          <a:p>
            <a:r>
              <a:rPr lang="en-US" dirty="0" smtClean="0"/>
              <a:t>Most oxidants in our body are harmful – unfortunately 2% of the oxygen we breath does not create energy for us (ATP) but becomes free radicals</a:t>
            </a:r>
          </a:p>
          <a:p>
            <a:r>
              <a:rPr lang="en-US" dirty="0" smtClean="0"/>
              <a:t>Certain environmental pollutants and certain foods increase our amount of free radicals  - </a:t>
            </a:r>
          </a:p>
          <a:p>
            <a:endParaRPr lang="en-US" dirty="0"/>
          </a:p>
          <a:p>
            <a:r>
              <a:rPr lang="en-US" dirty="0" smtClean="0"/>
              <a:t>We have some antioxidants our body makes such as Superoxide Dismutase and Glutathione Peroxidase. </a:t>
            </a:r>
            <a:r>
              <a:rPr lang="en-US" dirty="0"/>
              <a:t> </a:t>
            </a:r>
            <a:r>
              <a:rPr lang="en-US" dirty="0" smtClean="0"/>
              <a:t>They  are natural antioxidants in our human body</a:t>
            </a:r>
          </a:p>
          <a:p>
            <a:endParaRPr lang="en-US" dirty="0"/>
          </a:p>
          <a:p>
            <a:r>
              <a:rPr lang="en-US" dirty="0" smtClean="0"/>
              <a:t>Due to all of the pollutants and types of foods we eat - we need some antioxidants from the outside such as certain vitamins and other substances</a:t>
            </a:r>
            <a:endParaRPr lang="en-US" dirty="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How Does an Antioxidant Work?</a:t>
            </a:r>
            <a:endParaRPr lang="en-US" dirty="0"/>
          </a:p>
        </p:txBody>
      </p:sp>
      <p:sp>
        <p:nvSpPr>
          <p:cNvPr id="3" name="Content Placeholder 2"/>
          <p:cNvSpPr>
            <a:spLocks noGrp="1"/>
          </p:cNvSpPr>
          <p:nvPr>
            <p:ph idx="1"/>
          </p:nvPr>
        </p:nvSpPr>
        <p:spPr>
          <a:xfrm>
            <a:off x="0" y="1066800"/>
            <a:ext cx="8991600" cy="5562600"/>
          </a:xfrm>
        </p:spPr>
        <p:txBody>
          <a:bodyPr>
            <a:normAutofit fontScale="92500" lnSpcReduction="20000"/>
          </a:bodyPr>
          <a:lstStyle/>
          <a:p>
            <a:r>
              <a:rPr lang="en-US" dirty="0" smtClean="0"/>
              <a:t>If it is an enzyme – like Superoxide Dismutase and Glutathione Peroxidase– it breaks the free radical apart </a:t>
            </a:r>
          </a:p>
          <a:p>
            <a:r>
              <a:rPr lang="en-US" b="1" dirty="0" smtClean="0"/>
              <a:t>Superoxide Dismutase </a:t>
            </a:r>
            <a:r>
              <a:rPr lang="en-US" dirty="0" smtClean="0"/>
              <a:t>catalyze the breakdown of superoxide into oxygen and hydrogen peroxide – two relatively harmless chemicals</a:t>
            </a:r>
          </a:p>
          <a:p>
            <a:r>
              <a:rPr lang="en-US" dirty="0" smtClean="0"/>
              <a:t>The biochemical function of </a:t>
            </a:r>
            <a:r>
              <a:rPr lang="en-US" b="1" dirty="0" smtClean="0"/>
              <a:t>glutathione peroxidase </a:t>
            </a:r>
            <a:r>
              <a:rPr lang="en-US" dirty="0" smtClean="0"/>
              <a:t>is to reduce lipid hydroperoxides to their corresponding alcohols and to reduce free hydrogen peroxide to water. Glutathione Peroxidase </a:t>
            </a:r>
            <a:endParaRPr lang="en-US" dirty="0"/>
          </a:p>
          <a:p>
            <a:r>
              <a:rPr lang="en-US" i="1" dirty="0" smtClean="0"/>
              <a:t>If it is an outside antioxidant </a:t>
            </a:r>
            <a:r>
              <a:rPr lang="en-US" dirty="0" smtClean="0"/>
              <a:t>– it donates an electron to the free radical – making it happy- the outside antioxidant is OK with or without the electron it donated</a:t>
            </a:r>
            <a:endParaRPr lang="en-US"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20762"/>
          </a:xfrm>
        </p:spPr>
        <p:txBody>
          <a:bodyPr>
            <a:normAutofit fontScale="90000"/>
          </a:bodyPr>
          <a:lstStyle/>
          <a:p>
            <a:r>
              <a:rPr lang="en-US" sz="3200" b="1" dirty="0" smtClean="0"/>
              <a:t>How Does Oxidation Create Energy in the Body?</a:t>
            </a:r>
            <a:endParaRPr lang="en-US" sz="3200" b="1" dirty="0"/>
          </a:p>
        </p:txBody>
      </p:sp>
      <p:sp>
        <p:nvSpPr>
          <p:cNvPr id="3" name="Content Placeholder 2"/>
          <p:cNvSpPr>
            <a:spLocks noGrp="1"/>
          </p:cNvSpPr>
          <p:nvPr>
            <p:ph idx="1"/>
          </p:nvPr>
        </p:nvSpPr>
        <p:spPr>
          <a:xfrm>
            <a:off x="457200" y="1066800"/>
            <a:ext cx="8229600" cy="5059363"/>
          </a:xfrm>
        </p:spPr>
        <p:txBody>
          <a:bodyPr>
            <a:normAutofit fontScale="92500"/>
          </a:bodyPr>
          <a:lstStyle/>
          <a:p>
            <a:r>
              <a:rPr lang="en-US" dirty="0" smtClean="0"/>
              <a:t>We breath oxygen (respiration) in order to burn (oxidize) the foods we ingested and absorbed</a:t>
            </a:r>
          </a:p>
          <a:p>
            <a:endParaRPr lang="en-US" dirty="0"/>
          </a:p>
          <a:p>
            <a:r>
              <a:rPr lang="en-US" dirty="0" smtClean="0"/>
              <a:t>The food is absorbed, chemically broken down, and enters our cells</a:t>
            </a:r>
          </a:p>
          <a:p>
            <a:r>
              <a:rPr lang="en-US" dirty="0" smtClean="0"/>
              <a:t>In a certain structure in our cells the chemically broken down food meets with oxygen and the oxygen (high electron affinity) pulls electrons and hydrogens from the food – remember when something moves – energy is liberated</a:t>
            </a:r>
            <a:endParaRPr lang="en-US" dirty="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fontScale="90000"/>
          </a:bodyPr>
          <a:lstStyle/>
          <a:p>
            <a:r>
              <a:rPr lang="en-US" dirty="0" smtClean="0"/>
              <a:t>Thermodynamics</a:t>
            </a:r>
            <a:br>
              <a:rPr lang="en-US" dirty="0" smtClean="0"/>
            </a:br>
            <a:r>
              <a:rPr lang="en-US" sz="2700" dirty="0" smtClean="0"/>
              <a:t>page 28 - 31</a:t>
            </a:r>
            <a:endParaRPr lang="en-US" sz="2700" dirty="0"/>
          </a:p>
        </p:txBody>
      </p:sp>
      <p:sp>
        <p:nvSpPr>
          <p:cNvPr id="3" name="Content Placeholder 2"/>
          <p:cNvSpPr>
            <a:spLocks noGrp="1"/>
          </p:cNvSpPr>
          <p:nvPr>
            <p:ph idx="1"/>
          </p:nvPr>
        </p:nvSpPr>
        <p:spPr>
          <a:xfrm>
            <a:off x="152400" y="1066800"/>
            <a:ext cx="8763000" cy="5638800"/>
          </a:xfrm>
        </p:spPr>
        <p:txBody>
          <a:bodyPr>
            <a:normAutofit/>
          </a:bodyPr>
          <a:lstStyle/>
          <a:p>
            <a:r>
              <a:rPr lang="en-US" dirty="0" smtClean="0"/>
              <a:t>Thermodynamics is the study of energy and its transfer– primarily looking at heat since </a:t>
            </a:r>
            <a:r>
              <a:rPr lang="en-US" i="1" dirty="0" smtClean="0"/>
              <a:t>it is the most abundant form of energy</a:t>
            </a:r>
          </a:p>
          <a:p>
            <a:r>
              <a:rPr lang="en-US" dirty="0" smtClean="0"/>
              <a:t>Thermodynamics determines the direction and rate of chemical reactions</a:t>
            </a:r>
            <a:endParaRPr lang="en-US"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Thermodynamics is based on laws of nature</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b="1" dirty="0" smtClean="0"/>
              <a:t>Thermodynamic Law One</a:t>
            </a:r>
            <a:r>
              <a:rPr lang="en-US" dirty="0" smtClean="0"/>
              <a:t>: Energy cannot be created or destroyed but changed in form and/or location. </a:t>
            </a:r>
            <a:r>
              <a:rPr lang="en-US" i="1" dirty="0" smtClean="0"/>
              <a:t>Extrapolated from this law </a:t>
            </a:r>
            <a:r>
              <a:rPr lang="en-US" dirty="0" smtClean="0"/>
              <a:t>is that the energy of the universe is constant</a:t>
            </a:r>
          </a:p>
          <a:p>
            <a:r>
              <a:rPr lang="en-US" b="1" dirty="0" smtClean="0"/>
              <a:t>Thermodynamic Law Two</a:t>
            </a:r>
            <a:r>
              <a:rPr lang="en-US" dirty="0" smtClean="0"/>
              <a:t>: The universe tends towards a state of entropy (randomness of motion). </a:t>
            </a:r>
            <a:r>
              <a:rPr lang="en-US" i="1" dirty="0" smtClean="0"/>
              <a:t>Extrapolated from this law is </a:t>
            </a:r>
            <a:r>
              <a:rPr lang="en-US" dirty="0" smtClean="0"/>
              <a:t>that since heat is energy is randomness of motion – it is the most abundant form of energy</a:t>
            </a:r>
          </a:p>
          <a:p>
            <a:endParaRPr lang="en-US"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Gibbs Free Energy</a:t>
            </a:r>
            <a:endParaRPr lang="en-US" dirty="0"/>
          </a:p>
        </p:txBody>
      </p:sp>
      <p:sp>
        <p:nvSpPr>
          <p:cNvPr id="3" name="Content Placeholder 2"/>
          <p:cNvSpPr>
            <a:spLocks noGrp="1"/>
          </p:cNvSpPr>
          <p:nvPr>
            <p:ph idx="1"/>
          </p:nvPr>
        </p:nvSpPr>
        <p:spPr>
          <a:xfrm>
            <a:off x="457200" y="685800"/>
            <a:ext cx="8229600" cy="5943600"/>
          </a:xfrm>
        </p:spPr>
        <p:txBody>
          <a:bodyPr>
            <a:normAutofit fontScale="85000" lnSpcReduction="10000"/>
          </a:bodyPr>
          <a:lstStyle/>
          <a:p>
            <a:r>
              <a:rPr lang="en-US" dirty="0" smtClean="0"/>
              <a:t>In order truly understand Thermodynamics – one must study and understand Free Energy</a:t>
            </a:r>
          </a:p>
          <a:p>
            <a:r>
              <a:rPr lang="en-US" dirty="0" smtClean="0"/>
              <a:t>One of the major contributors to the field of Thermodynamics is Willard Gibbs</a:t>
            </a:r>
          </a:p>
          <a:p>
            <a:r>
              <a:rPr lang="en-US" dirty="0" smtClean="0"/>
              <a:t>It is as a result of his contribution that free energy is termed </a:t>
            </a:r>
            <a:r>
              <a:rPr lang="en-US" b="1" dirty="0" smtClean="0"/>
              <a:t>Gibbs free energy </a:t>
            </a:r>
            <a:r>
              <a:rPr lang="en-US" dirty="0" smtClean="0"/>
              <a:t>– symbolized by </a:t>
            </a:r>
            <a:r>
              <a:rPr lang="en-US" dirty="0"/>
              <a:t>ΔG</a:t>
            </a:r>
          </a:p>
          <a:p>
            <a:r>
              <a:rPr lang="en-US" dirty="0" smtClean="0"/>
              <a:t>The major equation used to determine free energy is            ΔG = ΔH – TΔS </a:t>
            </a:r>
          </a:p>
          <a:p>
            <a:r>
              <a:rPr lang="en-US" dirty="0" smtClean="0"/>
              <a:t>where G is Gibbs free energy, H is enthalpy and ΔH is the change in enthalpy as a reaction proceeds , T is temperature in Kelvin and S in entropy with ΔS being the change in entropy as the reaction proceeds</a:t>
            </a:r>
          </a:p>
          <a:p>
            <a:r>
              <a:rPr lang="en-US" dirty="0" smtClean="0"/>
              <a:t>Enthalpy is defined as the heat of reaction or the bond energy the energy needed to break a bond</a:t>
            </a:r>
            <a:endParaRPr lang="en-US"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Personal Simplification</a:t>
            </a:r>
            <a:endParaRPr lang="en-US" dirty="0"/>
          </a:p>
        </p:txBody>
      </p:sp>
      <p:sp>
        <p:nvSpPr>
          <p:cNvPr id="3" name="Content Placeholder 2"/>
          <p:cNvSpPr>
            <a:spLocks noGrp="1"/>
          </p:cNvSpPr>
          <p:nvPr>
            <p:ph idx="1"/>
          </p:nvPr>
        </p:nvSpPr>
        <p:spPr>
          <a:xfrm>
            <a:off x="0" y="838200"/>
            <a:ext cx="8991600" cy="6019800"/>
          </a:xfrm>
        </p:spPr>
        <p:txBody>
          <a:bodyPr>
            <a:normAutofit fontScale="92500" lnSpcReduction="20000"/>
          </a:bodyPr>
          <a:lstStyle/>
          <a:p>
            <a:r>
              <a:rPr lang="en-US" dirty="0" smtClean="0"/>
              <a:t>I wish to simplify this by using my own terms</a:t>
            </a:r>
          </a:p>
          <a:p>
            <a:r>
              <a:rPr lang="en-US" dirty="0" smtClean="0"/>
              <a:t>Consider the generic reaction A + B     AB</a:t>
            </a:r>
          </a:p>
          <a:p>
            <a:r>
              <a:rPr lang="en-US" dirty="0" smtClean="0"/>
              <a:t>In this reaction A &amp; B are the reactants and AB is the product produced by the chemical reaction</a:t>
            </a:r>
          </a:p>
          <a:p>
            <a:r>
              <a:rPr lang="en-US" dirty="0" smtClean="0"/>
              <a:t>Instead of using the G symbol I am going to use E for energy</a:t>
            </a:r>
          </a:p>
          <a:p>
            <a:r>
              <a:rPr lang="en-US" dirty="0" smtClean="0"/>
              <a:t>E</a:t>
            </a:r>
            <a:r>
              <a:rPr lang="en-US" sz="1900" dirty="0" smtClean="0"/>
              <a:t>A</a:t>
            </a:r>
            <a:r>
              <a:rPr lang="en-US" dirty="0" smtClean="0"/>
              <a:t> is the energy possessed by atom A</a:t>
            </a:r>
          </a:p>
          <a:p>
            <a:r>
              <a:rPr lang="en-US" dirty="0" smtClean="0"/>
              <a:t>E</a:t>
            </a:r>
            <a:r>
              <a:rPr lang="en-US" sz="2200" dirty="0" smtClean="0"/>
              <a:t>B</a:t>
            </a:r>
            <a:r>
              <a:rPr lang="en-US" dirty="0" smtClean="0"/>
              <a:t> is the energy possessed by atom B</a:t>
            </a:r>
          </a:p>
          <a:p>
            <a:r>
              <a:rPr lang="en-US" dirty="0" smtClean="0"/>
              <a:t>E</a:t>
            </a:r>
            <a:r>
              <a:rPr lang="en-US" sz="2200" dirty="0" smtClean="0"/>
              <a:t>AB</a:t>
            </a:r>
            <a:r>
              <a:rPr lang="en-US" dirty="0" smtClean="0"/>
              <a:t> is the energy possessed by the molecule AB</a:t>
            </a:r>
          </a:p>
          <a:p>
            <a:r>
              <a:rPr lang="en-US" dirty="0" smtClean="0"/>
              <a:t>How do I know that the atoms and the molecule possess energy ? Because the atoms and molecule are themselves moving and their respective sub-atomic particles are moving (remember when something moves it has energy)</a:t>
            </a:r>
            <a:endParaRPr lang="en-US" dirty="0"/>
          </a:p>
        </p:txBody>
      </p:sp>
      <p:cxnSp>
        <p:nvCxnSpPr>
          <p:cNvPr id="5" name="Straight Arrow Connector 4"/>
          <p:cNvCxnSpPr/>
          <p:nvPr/>
        </p:nvCxnSpPr>
        <p:spPr>
          <a:xfrm>
            <a:off x="5943600" y="15240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b="1" dirty="0" smtClean="0"/>
              <a:t>Factors that must be understood in order to understand Thermodynamics are</a:t>
            </a:r>
          </a:p>
          <a:p>
            <a:pPr>
              <a:buNone/>
            </a:pPr>
            <a:r>
              <a:rPr lang="en-US" dirty="0" smtClean="0"/>
              <a:t>(1) What is a system in physics and chemistry</a:t>
            </a:r>
          </a:p>
          <a:p>
            <a:pPr>
              <a:buNone/>
            </a:pPr>
            <a:r>
              <a:rPr lang="en-US" dirty="0" smtClean="0"/>
              <a:t>(2) What is an open versus closed system</a:t>
            </a:r>
          </a:p>
          <a:p>
            <a:pPr>
              <a:buNone/>
            </a:pPr>
            <a:r>
              <a:rPr lang="en-US" dirty="0" smtClean="0"/>
              <a:t>(3) Does energy flow into or out of a reaction</a:t>
            </a:r>
            <a:endParaRPr lang="en-US"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Open and Closed Systems</a:t>
            </a:r>
            <a:endParaRPr lang="en-US" dirty="0"/>
          </a:p>
        </p:txBody>
      </p:sp>
      <p:sp>
        <p:nvSpPr>
          <p:cNvPr id="3" name="Content Placeholder 2"/>
          <p:cNvSpPr>
            <a:spLocks noGrp="1"/>
          </p:cNvSpPr>
          <p:nvPr>
            <p:ph idx="1"/>
          </p:nvPr>
        </p:nvSpPr>
        <p:spPr>
          <a:xfrm>
            <a:off x="182880" y="731520"/>
            <a:ext cx="8229600" cy="5364163"/>
          </a:xfrm>
        </p:spPr>
        <p:txBody>
          <a:bodyPr/>
          <a:lstStyle/>
          <a:p>
            <a:r>
              <a:rPr lang="en-US" sz="2800" dirty="0" smtClean="0"/>
              <a:t>In physics a system is the amount of matter and energy under investigation- anything not in the system is in the surroundings.  The surroundings includes all of the universe. </a:t>
            </a:r>
          </a:p>
          <a:p>
            <a:endParaRPr lang="en-US" dirty="0"/>
          </a:p>
          <a:p>
            <a:endParaRPr lang="en-US" dirty="0"/>
          </a:p>
        </p:txBody>
      </p:sp>
      <p:pic>
        <p:nvPicPr>
          <p:cNvPr id="4" name="Picture 3" descr="Closed Systems.JPG"/>
          <p:cNvPicPr>
            <a:picLocks noChangeAspect="1"/>
          </p:cNvPicPr>
          <p:nvPr/>
        </p:nvPicPr>
        <p:blipFill>
          <a:blip r:embed="rId2" cstate="print"/>
          <a:stretch>
            <a:fillRect/>
          </a:stretch>
        </p:blipFill>
        <p:spPr>
          <a:xfrm rot="-60000">
            <a:off x="1463040" y="2560320"/>
            <a:ext cx="9482328" cy="15617952"/>
          </a:xfrm>
          <a:prstGeom prst="rect">
            <a:avLst/>
          </a:prstGeom>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553200"/>
          </a:xfrm>
        </p:spPr>
        <p:txBody>
          <a:bodyPr>
            <a:normAutofit/>
          </a:bodyPr>
          <a:lstStyle/>
          <a:p>
            <a:pPr algn="ctr">
              <a:buNone/>
            </a:pPr>
            <a:r>
              <a:rPr lang="en-US" b="1" dirty="0" smtClean="0"/>
              <a:t>Energy Flow Discussion</a:t>
            </a:r>
          </a:p>
          <a:p>
            <a:r>
              <a:rPr lang="en-US" dirty="0" smtClean="0"/>
              <a:t>Assume A, B, AB are particles in the system along with their associated energies</a:t>
            </a:r>
          </a:p>
          <a:p>
            <a:r>
              <a:rPr lang="en-US" dirty="0" smtClean="0"/>
              <a:t>Assume the system is open</a:t>
            </a:r>
          </a:p>
          <a:p>
            <a:r>
              <a:rPr lang="en-US" dirty="0" smtClean="0"/>
              <a:t>If the E</a:t>
            </a:r>
            <a:r>
              <a:rPr lang="en-US" sz="2000" dirty="0" smtClean="0"/>
              <a:t>A</a:t>
            </a:r>
            <a:r>
              <a:rPr lang="en-US" dirty="0" smtClean="0"/>
              <a:t> + E</a:t>
            </a:r>
            <a:r>
              <a:rPr lang="en-US" sz="2400" dirty="0" smtClean="0"/>
              <a:t>B</a:t>
            </a:r>
            <a:r>
              <a:rPr lang="en-US" dirty="0" smtClean="0"/>
              <a:t> (reactant energies) are less than the E</a:t>
            </a:r>
            <a:r>
              <a:rPr lang="en-US" sz="2400" dirty="0" smtClean="0"/>
              <a:t>AB</a:t>
            </a:r>
            <a:r>
              <a:rPr lang="en-US" dirty="0" smtClean="0"/>
              <a:t> (product energy) then the reaction needs additional energy from the surroundings to proceed – an uphill process</a:t>
            </a:r>
          </a:p>
          <a:p>
            <a:r>
              <a:rPr lang="en-US" dirty="0" smtClean="0"/>
              <a:t>If the E</a:t>
            </a:r>
            <a:r>
              <a:rPr lang="en-US" sz="2400" dirty="0" smtClean="0"/>
              <a:t>A</a:t>
            </a:r>
            <a:r>
              <a:rPr lang="en-US" dirty="0" smtClean="0"/>
              <a:t> + E</a:t>
            </a:r>
            <a:r>
              <a:rPr lang="en-US" sz="2400" dirty="0" smtClean="0"/>
              <a:t>B</a:t>
            </a:r>
            <a:r>
              <a:rPr lang="en-US" dirty="0" smtClean="0"/>
              <a:t> (reactant energies) are greater than the E</a:t>
            </a:r>
            <a:r>
              <a:rPr lang="en-US" sz="2400" dirty="0" smtClean="0"/>
              <a:t>AB</a:t>
            </a:r>
            <a:r>
              <a:rPr lang="en-US" dirty="0" smtClean="0"/>
              <a:t> (product energy) – the reaction can give off energy – a downhill process</a:t>
            </a:r>
            <a:endParaRPr lang="en-US"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sz="2400" dirty="0" smtClean="0"/>
              <a:t>When a reaction requires energy from the surroundings to proceed (must borrow from the surroundings) it is termed an </a:t>
            </a:r>
            <a:r>
              <a:rPr lang="en-US" sz="2400" b="1" dirty="0" smtClean="0"/>
              <a:t>Endergonic Reaction</a:t>
            </a:r>
            <a:r>
              <a:rPr lang="en-US" sz="2400" dirty="0" smtClean="0"/>
              <a:t>.</a:t>
            </a:r>
          </a:p>
          <a:p>
            <a:r>
              <a:rPr lang="en-US" sz="2400" dirty="0" smtClean="0"/>
              <a:t>Since Endergonic reactions must borrow energy from the surroundings – the reaction cannot proceed by itself – thus it is </a:t>
            </a:r>
            <a:r>
              <a:rPr lang="en-US" sz="2400" b="1" dirty="0" smtClean="0"/>
              <a:t>non-spontaneous</a:t>
            </a:r>
          </a:p>
          <a:p>
            <a:endParaRPr lang="en-US" dirty="0"/>
          </a:p>
        </p:txBody>
      </p:sp>
      <p:pic>
        <p:nvPicPr>
          <p:cNvPr id="4" name="Picture 3" descr="Endergonic.JPG"/>
          <p:cNvPicPr>
            <a:picLocks noChangeAspect="1"/>
          </p:cNvPicPr>
          <p:nvPr/>
        </p:nvPicPr>
        <p:blipFill>
          <a:blip r:embed="rId3" cstate="print"/>
          <a:stretch>
            <a:fillRect/>
          </a:stretch>
        </p:blipFill>
        <p:spPr>
          <a:xfrm rot="-180000">
            <a:off x="365760" y="2743200"/>
            <a:ext cx="9948672" cy="16386048"/>
          </a:xfrm>
          <a:prstGeom prst="rect">
            <a:avLst/>
          </a:prstGeom>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lstStyle/>
          <a:p>
            <a:r>
              <a:rPr lang="en-US" sz="2400" dirty="0" smtClean="0"/>
              <a:t>When a reaction, as it proceeds, gives off energy to the surroundings it is termed an </a:t>
            </a:r>
            <a:r>
              <a:rPr lang="en-US" sz="2400" b="1" dirty="0" smtClean="0"/>
              <a:t>Exergonic Reaction</a:t>
            </a:r>
            <a:r>
              <a:rPr lang="en-US" sz="2400" dirty="0" smtClean="0"/>
              <a:t>.</a:t>
            </a:r>
          </a:p>
          <a:p>
            <a:r>
              <a:rPr lang="en-US" sz="2400" dirty="0" smtClean="0"/>
              <a:t>Since Exergonic reactions give off energy to  the surroundings – the reaction can proceed by itself – thus it is </a:t>
            </a:r>
            <a:r>
              <a:rPr lang="en-US" sz="2400" b="1" dirty="0" smtClean="0"/>
              <a:t>spontaneous</a:t>
            </a:r>
          </a:p>
          <a:p>
            <a:r>
              <a:rPr lang="en-US" sz="2400" dirty="0" smtClean="0"/>
              <a:t>The energy given to the surroundings is used to increase the randomness of motion (entropy) – thus the universe favors this reaction</a:t>
            </a:r>
          </a:p>
          <a:p>
            <a:endParaRPr lang="en-US" sz="2400" dirty="0"/>
          </a:p>
          <a:p>
            <a:endParaRPr lang="en-US" sz="2400" dirty="0" smtClean="0"/>
          </a:p>
          <a:p>
            <a:endParaRPr lang="en-US" dirty="0"/>
          </a:p>
        </p:txBody>
      </p:sp>
      <p:pic>
        <p:nvPicPr>
          <p:cNvPr id="5" name="Picture 4" descr="Exergonic 2.JPG"/>
          <p:cNvPicPr>
            <a:picLocks noChangeAspect="1"/>
          </p:cNvPicPr>
          <p:nvPr/>
        </p:nvPicPr>
        <p:blipFill>
          <a:blip r:embed="rId3" cstate="print"/>
          <a:stretch>
            <a:fillRect/>
          </a:stretch>
        </p:blipFill>
        <p:spPr>
          <a:xfrm rot="180000">
            <a:off x="-1652694" y="3184785"/>
            <a:ext cx="14145768" cy="23040029"/>
          </a:xfrm>
          <a:prstGeom prst="rect">
            <a:avLst/>
          </a:prstGeom>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92500" lnSpcReduction="20000"/>
          </a:bodyPr>
          <a:lstStyle/>
          <a:p>
            <a:r>
              <a:rPr lang="en-US" dirty="0" smtClean="0"/>
              <a:t>If a reaction gives off heat as it proceeds – it is termed an </a:t>
            </a:r>
            <a:r>
              <a:rPr lang="en-US" b="1" dirty="0" smtClean="0"/>
              <a:t>Exothermic</a:t>
            </a:r>
            <a:r>
              <a:rPr lang="en-US" dirty="0" smtClean="0"/>
              <a:t> Reaction.  When this occurs the surroundings get hotter. An example if adding a concentrated acid to water. </a:t>
            </a:r>
          </a:p>
          <a:p>
            <a:endParaRPr lang="en-US" dirty="0"/>
          </a:p>
          <a:p>
            <a:r>
              <a:rPr lang="en-US" dirty="0" smtClean="0"/>
              <a:t>If a reaction takes in heat from the surroundings – it termed </a:t>
            </a:r>
            <a:r>
              <a:rPr lang="en-US" b="1" dirty="0" smtClean="0"/>
              <a:t>Endothermic</a:t>
            </a:r>
            <a:r>
              <a:rPr lang="en-US" dirty="0" smtClean="0"/>
              <a:t>.  The surroundings start to get colder. Examples are dissolving ammonium chloride in water and mixing water and ammonium nitrate. </a:t>
            </a:r>
          </a:p>
          <a:p>
            <a:endParaRPr lang="en-US" i="1" dirty="0" smtClean="0"/>
          </a:p>
          <a:p>
            <a:r>
              <a:rPr lang="en-US" i="1" dirty="0" smtClean="0"/>
              <a:t>As confusing as it may seem </a:t>
            </a:r>
            <a:r>
              <a:rPr lang="en-US" dirty="0" smtClean="0"/>
              <a:t>an Exothermic Reaction does not have to be Exergonic and an Endothermic reaction does not have to be Endergonic.  In order to explain this we would have to take time explaining the formula ΔG = ΔH – TΔS .  Thus just take it for fact in that it is beyond the scope of this course. </a:t>
            </a:r>
          </a:p>
          <a:p>
            <a:endParaRPr lang="en-US"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458200" cy="6477000"/>
          </a:xfrm>
        </p:spPr>
        <p:txBody>
          <a:bodyPr>
            <a:normAutofit fontScale="92500"/>
          </a:bodyPr>
          <a:lstStyle/>
          <a:p>
            <a:r>
              <a:rPr lang="en-US" dirty="0" smtClean="0"/>
              <a:t>In order for a endergonic reaction to proceed </a:t>
            </a:r>
            <a:r>
              <a:rPr lang="en-US" i="1" dirty="0" smtClean="0"/>
              <a:t>it must acquire energy from some exergonic reaction occurring at the same time or from some stored energy in a potential energy source.  </a:t>
            </a:r>
          </a:p>
          <a:p>
            <a:r>
              <a:rPr lang="en-US" dirty="0" smtClean="0"/>
              <a:t>The universe never donates energy directly.  </a:t>
            </a:r>
          </a:p>
          <a:p>
            <a:r>
              <a:rPr lang="en-US" dirty="0" smtClean="0"/>
              <a:t>When an exergonic reaction takes place – </a:t>
            </a:r>
            <a:r>
              <a:rPr lang="en-US" u="sng" dirty="0" smtClean="0"/>
              <a:t>some of the energy always goes away as heat</a:t>
            </a:r>
            <a:r>
              <a:rPr lang="en-US" dirty="0" smtClean="0"/>
              <a:t> no matter what the immediate need is. Thus some energy is harnessed for the endergonic need and some goes into the universe as heat.  </a:t>
            </a:r>
          </a:p>
          <a:p>
            <a:r>
              <a:rPr lang="en-US" dirty="0" smtClean="0"/>
              <a:t>The </a:t>
            </a:r>
            <a:r>
              <a:rPr lang="en-US" b="1" dirty="0" smtClean="0"/>
              <a:t>Efficiency rating </a:t>
            </a:r>
            <a:r>
              <a:rPr lang="en-US" dirty="0" smtClean="0"/>
              <a:t>determines how much goes into work versus heat.  The higher the efficiency rating the more energy that went into work.</a:t>
            </a:r>
            <a:endParaRPr lang="en-US"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Endergonic Reactions need a coupling to Exergonic Reactions</a:t>
            </a:r>
            <a:endParaRPr lang="en-US" dirty="0"/>
          </a:p>
        </p:txBody>
      </p:sp>
      <p:pic>
        <p:nvPicPr>
          <p:cNvPr id="4" name="Content Placeholder 3" descr="Free Energy.JPG"/>
          <p:cNvPicPr>
            <a:picLocks noGrp="1" noChangeAspect="1"/>
          </p:cNvPicPr>
          <p:nvPr>
            <p:ph idx="1"/>
          </p:nvPr>
        </p:nvPicPr>
        <p:blipFill>
          <a:blip r:embed="rId2" cstate="print"/>
          <a:stretch>
            <a:fillRect/>
          </a:stretch>
        </p:blipFill>
        <p:spPr>
          <a:xfrm>
            <a:off x="-2377440" y="2377440"/>
            <a:ext cx="13057632" cy="21506688"/>
          </a:xfrm>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fontScale="90000"/>
          </a:bodyPr>
          <a:lstStyle/>
          <a:p>
            <a:r>
              <a:rPr lang="en-US" dirty="0" smtClean="0"/>
              <a:t>Summary of Major Thermodynamic Points</a:t>
            </a:r>
            <a:endParaRPr lang="en-US" dirty="0"/>
          </a:p>
        </p:txBody>
      </p:sp>
      <p:sp>
        <p:nvSpPr>
          <p:cNvPr id="3" name="Content Placeholder 2"/>
          <p:cNvSpPr>
            <a:spLocks noGrp="1"/>
          </p:cNvSpPr>
          <p:nvPr>
            <p:ph idx="1"/>
          </p:nvPr>
        </p:nvSpPr>
        <p:spPr>
          <a:xfrm>
            <a:off x="228600" y="1143000"/>
            <a:ext cx="8686800" cy="5562600"/>
          </a:xfrm>
        </p:spPr>
        <p:txBody>
          <a:bodyPr>
            <a:normAutofit/>
          </a:bodyPr>
          <a:lstStyle/>
          <a:p>
            <a:r>
              <a:rPr lang="en-US" b="1" dirty="0" smtClean="0"/>
              <a:t>Exergonic</a:t>
            </a:r>
            <a:r>
              <a:rPr lang="en-US" dirty="0" smtClean="0"/>
              <a:t> reactions give energy to the surroundings – the universe likes that – making them “Spontaneous Reactions”</a:t>
            </a:r>
          </a:p>
          <a:p>
            <a:r>
              <a:rPr lang="en-US" b="1" dirty="0" smtClean="0"/>
              <a:t>Endergonic</a:t>
            </a:r>
            <a:r>
              <a:rPr lang="en-US" dirty="0" smtClean="0"/>
              <a:t> reactions must borrow energy from exergonic reactions or from stored (potential) energy sources – they are not spontaneous</a:t>
            </a:r>
          </a:p>
          <a:p>
            <a:r>
              <a:rPr lang="en-US" dirty="0" smtClean="0"/>
              <a:t>If a reaction gives off heat it is </a:t>
            </a:r>
            <a:r>
              <a:rPr lang="en-US" b="1" dirty="0" smtClean="0"/>
              <a:t>exothermic</a:t>
            </a:r>
          </a:p>
          <a:p>
            <a:r>
              <a:rPr lang="en-US" dirty="0" smtClean="0"/>
              <a:t>If a reaction takes on heat it is </a:t>
            </a:r>
            <a:r>
              <a:rPr lang="en-US" b="1" dirty="0" smtClean="0"/>
              <a:t>endothermic</a:t>
            </a:r>
            <a:endParaRPr lang="en-US" b="1"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r>
              <a:rPr lang="en-US" dirty="0" smtClean="0"/>
              <a:t>Acid-Base Actions</a:t>
            </a:r>
            <a:br>
              <a:rPr lang="en-US" dirty="0" smtClean="0"/>
            </a:br>
            <a:r>
              <a:rPr lang="en-US" sz="2200" dirty="0" smtClean="0"/>
              <a:t>(page 31-36)</a:t>
            </a:r>
            <a:endParaRPr lang="en-US" sz="2200" dirty="0"/>
          </a:p>
        </p:txBody>
      </p:sp>
      <p:sp>
        <p:nvSpPr>
          <p:cNvPr id="3" name="Content Placeholder 2"/>
          <p:cNvSpPr>
            <a:spLocks noGrp="1"/>
          </p:cNvSpPr>
          <p:nvPr>
            <p:ph idx="1"/>
          </p:nvPr>
        </p:nvSpPr>
        <p:spPr>
          <a:xfrm>
            <a:off x="152400" y="2057400"/>
            <a:ext cx="8763000" cy="4648200"/>
          </a:xfrm>
        </p:spPr>
        <p:txBody>
          <a:bodyPr/>
          <a:lstStyle/>
          <a:p>
            <a:r>
              <a:rPr lang="en-US" dirty="0" smtClean="0"/>
              <a:t>The wrong Acid/ Base balance can cause certain biochemical molecules (Proteins) to not work properly by bending out of shape</a:t>
            </a:r>
          </a:p>
          <a:p>
            <a:r>
              <a:rPr lang="en-US" dirty="0" smtClean="0"/>
              <a:t>The wrong/acid base balance can cause seizures or vascular collapse</a:t>
            </a:r>
            <a:endParaRPr lang="en-US"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lnSpcReduction="10000"/>
          </a:bodyPr>
          <a:lstStyle/>
          <a:p>
            <a:r>
              <a:rPr lang="en-US" dirty="0" smtClean="0"/>
              <a:t>Brønsted-Lowry defines</a:t>
            </a:r>
          </a:p>
          <a:p>
            <a:r>
              <a:rPr lang="en-US" dirty="0" smtClean="0"/>
              <a:t> an acid as a Proton Donor </a:t>
            </a:r>
            <a:r>
              <a:rPr lang="en-US" dirty="0"/>
              <a:t>H</a:t>
            </a:r>
            <a:r>
              <a:rPr lang="en-US" baseline="30000" dirty="0"/>
              <a:t>+</a:t>
            </a:r>
            <a:endParaRPr lang="en-US" dirty="0"/>
          </a:p>
          <a:p>
            <a:r>
              <a:rPr lang="en-US" dirty="0" smtClean="0"/>
              <a:t>a base as a Proton Acceptor </a:t>
            </a:r>
            <a:r>
              <a:rPr lang="en-US" dirty="0"/>
              <a:t>H</a:t>
            </a:r>
            <a:r>
              <a:rPr lang="en-US" baseline="30000" dirty="0" smtClean="0"/>
              <a:t>+</a:t>
            </a:r>
          </a:p>
          <a:p>
            <a:endParaRPr lang="en-US" baseline="30000" dirty="0"/>
          </a:p>
          <a:p>
            <a:r>
              <a:rPr lang="en-US" dirty="0"/>
              <a:t>A proton is symbolized as H</a:t>
            </a:r>
            <a:r>
              <a:rPr lang="en-US" baseline="30000" dirty="0"/>
              <a:t>+  </a:t>
            </a:r>
            <a:r>
              <a:rPr lang="en-US" dirty="0"/>
              <a:t>because hydrogen has a atomic number of 1 (thus one proton) and a rounded off atomic mass of 1 (thus no neutrons).  On the periodic chart the element (atom) is neutral – thus it has one electron. If Hydrogen loses an electron it is composed of one proton which is positively charged (cation) H</a:t>
            </a:r>
            <a:r>
              <a:rPr lang="en-US" baseline="30000" dirty="0"/>
              <a:t>+</a:t>
            </a:r>
            <a:r>
              <a:rPr lang="en-US" dirty="0"/>
              <a:t>.</a:t>
            </a:r>
          </a:p>
          <a:p>
            <a:endParaRPr lang="en-US" dirty="0"/>
          </a:p>
          <a:p>
            <a:endParaRPr lang="en-US"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477000"/>
          </a:xfrm>
        </p:spPr>
        <p:txBody>
          <a:bodyPr>
            <a:normAutofit fontScale="85000" lnSpcReduction="10000"/>
          </a:bodyPr>
          <a:lstStyle/>
          <a:p>
            <a:r>
              <a:rPr lang="en-US" b="1" dirty="0" smtClean="0"/>
              <a:t>The concept of acid and base was derived from the spontaneous dissociation of water. </a:t>
            </a:r>
          </a:p>
          <a:p>
            <a:endParaRPr lang="en-US" dirty="0" smtClean="0"/>
          </a:p>
          <a:p>
            <a:r>
              <a:rPr lang="en-US" dirty="0" smtClean="0"/>
              <a:t>Water is bonded to water by hydrogen bonds.</a:t>
            </a:r>
          </a:p>
          <a:p>
            <a:endParaRPr lang="en-US" dirty="0" smtClean="0"/>
          </a:p>
          <a:p>
            <a:r>
              <a:rPr lang="en-US" dirty="0" smtClean="0"/>
              <a:t>A hydrogen bond is a hydrogen covalently bonded to one highly electronegative atom but having an affinity for another highly electronegative atom.  So in pure water an hydrogen atom is married to one oxygen but is being attracted to another oxygen atom in another water molecule. Oftentimes the hydrogen atom switches partners and marries (covalently bonds) to the other oxygen atom. However at the same time one of the hydrogens of the other water molecule also switches partners – thus all the oxygen atoms still have two hydrogens – but just different ones. </a:t>
            </a:r>
            <a:endParaRPr lang="en-US" dirty="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ydrogen bond 2.gif"/>
          <p:cNvPicPr>
            <a:picLocks noGrp="1" noChangeAspect="1"/>
          </p:cNvPicPr>
          <p:nvPr>
            <p:ph idx="1"/>
          </p:nvPr>
        </p:nvPicPr>
        <p:blipFill>
          <a:blip r:embed="rId2" cstate="print"/>
          <a:stretch>
            <a:fillRect/>
          </a:stretch>
        </p:blipFill>
        <p:spPr>
          <a:xfrm>
            <a:off x="2857500" y="2096294"/>
            <a:ext cx="3429000" cy="3533775"/>
          </a:xfrm>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991600" cy="6400800"/>
          </a:xfrm>
        </p:spPr>
        <p:txBody>
          <a:bodyPr>
            <a:normAutofit fontScale="92500" lnSpcReduction="10000"/>
          </a:bodyPr>
          <a:lstStyle/>
          <a:p>
            <a:r>
              <a:rPr lang="en-US" dirty="0" smtClean="0"/>
              <a:t>Sometimes mistakes (1 out of 554,000,00 molecules of water at </a:t>
            </a:r>
            <a:r>
              <a:rPr lang="en-US" dirty="0"/>
              <a:t>25 ° </a:t>
            </a:r>
            <a:r>
              <a:rPr lang="en-US" dirty="0" smtClean="0"/>
              <a:t>C)  are made and a hydrogen marries (covalently) bonds to an oxygen atom before that oxygen atom has loss one of its hydrogens.  The hydrogens always leave their electron with the old partner – so it comes as a proton H</a:t>
            </a:r>
            <a:r>
              <a:rPr lang="en-US" baseline="30000" dirty="0" smtClean="0"/>
              <a:t>+ </a:t>
            </a:r>
          </a:p>
          <a:p>
            <a:pPr>
              <a:buNone/>
            </a:pPr>
            <a:endParaRPr lang="en-US" baseline="30000" dirty="0"/>
          </a:p>
          <a:p>
            <a:r>
              <a:rPr lang="en-US" dirty="0"/>
              <a:t>The molecule </a:t>
            </a:r>
            <a:r>
              <a:rPr lang="en-US" dirty="0" smtClean="0"/>
              <a:t>of water with </a:t>
            </a:r>
            <a:r>
              <a:rPr lang="en-US" dirty="0"/>
              <a:t>the extra proton is termed the </a:t>
            </a:r>
            <a:r>
              <a:rPr lang="en-US" b="1" dirty="0"/>
              <a:t>hydronium ion </a:t>
            </a:r>
            <a:r>
              <a:rPr lang="en-US" dirty="0"/>
              <a:t>H</a:t>
            </a:r>
            <a:r>
              <a:rPr lang="en-US" baseline="-25000" dirty="0"/>
              <a:t>3</a:t>
            </a:r>
            <a:r>
              <a:rPr lang="en-US" dirty="0"/>
              <a:t>O</a:t>
            </a:r>
            <a:r>
              <a:rPr lang="en-US" baseline="30000" dirty="0"/>
              <a:t>+</a:t>
            </a:r>
            <a:r>
              <a:rPr lang="en-US" dirty="0"/>
              <a:t>.  If there is only water in beaker then somewhere there is a OH</a:t>
            </a:r>
            <a:r>
              <a:rPr lang="en-US" baseline="30000" dirty="0"/>
              <a:t>-</a:t>
            </a:r>
            <a:r>
              <a:rPr lang="en-US" dirty="0"/>
              <a:t>, </a:t>
            </a:r>
            <a:r>
              <a:rPr lang="en-US" dirty="0" smtClean="0"/>
              <a:t>(hydroxide) not </a:t>
            </a:r>
            <a:r>
              <a:rPr lang="en-US" dirty="0"/>
              <a:t>having the proton.  Thus the H</a:t>
            </a:r>
            <a:r>
              <a:rPr lang="en-US" baseline="-25000" dirty="0"/>
              <a:t>3</a:t>
            </a:r>
            <a:r>
              <a:rPr lang="en-US" dirty="0"/>
              <a:t>O</a:t>
            </a:r>
            <a:r>
              <a:rPr lang="en-US" baseline="30000" dirty="0"/>
              <a:t>+ </a:t>
            </a:r>
            <a:r>
              <a:rPr lang="en-US" dirty="0"/>
              <a:t>wants to give off a proton – an acid.  The OH</a:t>
            </a:r>
            <a:r>
              <a:rPr lang="en-US" baseline="30000" dirty="0"/>
              <a:t>- </a:t>
            </a:r>
            <a:r>
              <a:rPr lang="en-US" dirty="0"/>
              <a:t>wants to get a proton – a base.  </a:t>
            </a:r>
            <a:r>
              <a:rPr lang="en-US" i="1" dirty="0"/>
              <a:t>Since there is the same amount of acid and base- water is neutral. </a:t>
            </a:r>
          </a:p>
          <a:p>
            <a:endParaRPr lang="en-US" baseline="30000" dirty="0" smtClean="0"/>
          </a:p>
          <a:p>
            <a:endParaRPr lang="en-US"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ydrogen bond 2.gif"/>
          <p:cNvPicPr>
            <a:picLocks noGrp="1" noChangeAspect="1"/>
          </p:cNvPicPr>
          <p:nvPr>
            <p:ph idx="1"/>
          </p:nvPr>
        </p:nvPicPr>
        <p:blipFill>
          <a:blip r:embed="rId2" cstate="print"/>
          <a:stretch>
            <a:fillRect/>
          </a:stretch>
        </p:blipFill>
        <p:spPr>
          <a:xfrm>
            <a:off x="274320" y="274320"/>
            <a:ext cx="3326130" cy="3427762"/>
          </a:xfrm>
        </p:spPr>
      </p:pic>
      <p:pic>
        <p:nvPicPr>
          <p:cNvPr id="5" name="Picture 4" descr="Spontaneous Dissociation.jpg"/>
          <p:cNvPicPr>
            <a:picLocks noChangeAspect="1"/>
          </p:cNvPicPr>
          <p:nvPr/>
        </p:nvPicPr>
        <p:blipFill>
          <a:blip r:embed="rId3" cstate="print"/>
          <a:stretch>
            <a:fillRect/>
          </a:stretch>
        </p:blipFill>
        <p:spPr>
          <a:xfrm>
            <a:off x="182880" y="4206240"/>
            <a:ext cx="8829446" cy="2404262"/>
          </a:xfrm>
          <a:prstGeom prst="rect">
            <a:avLst/>
          </a:prstGeom>
        </p:spPr>
      </p:pic>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pH Derivation (powers of </a:t>
            </a:r>
            <a:r>
              <a:rPr lang="en-US" dirty="0"/>
              <a:t>H</a:t>
            </a:r>
            <a:r>
              <a:rPr lang="en-US" baseline="30000" dirty="0"/>
              <a:t>+</a:t>
            </a:r>
            <a:r>
              <a:rPr lang="en-US" dirty="0"/>
              <a:t>) </a:t>
            </a:r>
          </a:p>
        </p:txBody>
      </p:sp>
      <p:sp>
        <p:nvSpPr>
          <p:cNvPr id="3" name="Content Placeholder 2"/>
          <p:cNvSpPr>
            <a:spLocks noGrp="1"/>
          </p:cNvSpPr>
          <p:nvPr>
            <p:ph idx="1"/>
          </p:nvPr>
        </p:nvSpPr>
        <p:spPr>
          <a:xfrm>
            <a:off x="457200" y="1066800"/>
            <a:ext cx="8229600" cy="5059363"/>
          </a:xfrm>
        </p:spPr>
        <p:txBody>
          <a:bodyPr>
            <a:normAutofit lnSpcReduction="10000"/>
          </a:bodyPr>
          <a:lstStyle/>
          <a:p>
            <a:r>
              <a:rPr lang="en-US" dirty="0" smtClean="0"/>
              <a:t>The pH scale was derived in order to make acid base easier to discuss in a quantitative manner for the general public</a:t>
            </a:r>
          </a:p>
          <a:p>
            <a:r>
              <a:rPr lang="en-US" dirty="0" smtClean="0"/>
              <a:t>Experimentation on water at 25 ° C shows that the concentration of [</a:t>
            </a:r>
            <a:r>
              <a:rPr lang="en-US" dirty="0"/>
              <a:t>H</a:t>
            </a:r>
            <a:r>
              <a:rPr lang="en-US" baseline="-25000" dirty="0"/>
              <a:t>3</a:t>
            </a:r>
            <a:r>
              <a:rPr lang="en-US" dirty="0"/>
              <a:t>O</a:t>
            </a:r>
            <a:r>
              <a:rPr lang="en-US" baseline="30000" dirty="0" smtClean="0"/>
              <a:t>+</a:t>
            </a:r>
            <a:r>
              <a:rPr lang="en-US" dirty="0" smtClean="0"/>
              <a:t>] is .0000001 molar – thus 1 x </a:t>
            </a:r>
            <a:r>
              <a:rPr lang="en-US" dirty="0"/>
              <a:t>10</a:t>
            </a:r>
            <a:r>
              <a:rPr lang="en-US" baseline="30000" dirty="0"/>
              <a:t>-7 </a:t>
            </a:r>
            <a:r>
              <a:rPr lang="en-US" dirty="0" smtClean="0"/>
              <a:t>molar and the concentration of OH</a:t>
            </a:r>
            <a:r>
              <a:rPr lang="en-US" baseline="30000" dirty="0" smtClean="0"/>
              <a:t>-  </a:t>
            </a:r>
            <a:r>
              <a:rPr lang="en-US" dirty="0"/>
              <a:t>is also 1 x 10</a:t>
            </a:r>
            <a:r>
              <a:rPr lang="en-US" baseline="30000" dirty="0"/>
              <a:t>-7 </a:t>
            </a:r>
            <a:r>
              <a:rPr lang="en-US" dirty="0" smtClean="0"/>
              <a:t>molar</a:t>
            </a:r>
          </a:p>
          <a:p>
            <a:r>
              <a:rPr lang="en-US" dirty="0" smtClean="0"/>
              <a:t>Most people do not like to think in terms of exponents – particularly negative exponents – so a pH calculation is created</a:t>
            </a:r>
            <a:endParaRPr lang="en-US" dirty="0"/>
          </a:p>
          <a:p>
            <a:endParaRPr lang="en-US" dirty="0"/>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248400"/>
          </a:xfrm>
        </p:spPr>
        <p:txBody>
          <a:bodyPr>
            <a:normAutofit lnSpcReduction="10000"/>
          </a:bodyPr>
          <a:lstStyle/>
          <a:p>
            <a:r>
              <a:rPr lang="en-US" dirty="0" smtClean="0"/>
              <a:t>The pH calculation is born out of certain factors of algebra – Logarithms</a:t>
            </a:r>
          </a:p>
          <a:p>
            <a:endParaRPr lang="en-US" dirty="0"/>
          </a:p>
          <a:p>
            <a:r>
              <a:rPr lang="en-US" dirty="0" smtClean="0"/>
              <a:t>There are two Logarithms in math- one is the common Log (Log) and the other is the natural logarithm (</a:t>
            </a:r>
            <a:r>
              <a:rPr lang="en-US" dirty="0" err="1" smtClean="0"/>
              <a:t>Ln</a:t>
            </a:r>
            <a:r>
              <a:rPr lang="en-US" dirty="0" smtClean="0"/>
              <a:t>)</a:t>
            </a:r>
          </a:p>
          <a:p>
            <a:endParaRPr lang="en-US" dirty="0" smtClean="0"/>
          </a:p>
          <a:p>
            <a:r>
              <a:rPr lang="en-US" dirty="0" smtClean="0"/>
              <a:t>We are using the common logarithm (Log)</a:t>
            </a:r>
          </a:p>
          <a:p>
            <a:endParaRPr lang="en-US" dirty="0" smtClean="0"/>
          </a:p>
          <a:p>
            <a:r>
              <a:rPr lang="en-US" dirty="0" smtClean="0"/>
              <a:t>Definition of Log:    Log </a:t>
            </a:r>
            <a:r>
              <a:rPr lang="en-US" dirty="0" err="1" smtClean="0"/>
              <a:t>X</a:t>
            </a:r>
            <a:r>
              <a:rPr lang="en-US" baseline="30000" dirty="0" err="1" smtClean="0"/>
              <a:t>n</a:t>
            </a:r>
            <a:r>
              <a:rPr lang="en-US" dirty="0" smtClean="0"/>
              <a:t> </a:t>
            </a:r>
            <a:r>
              <a:rPr lang="en-US" dirty="0"/>
              <a:t>= </a:t>
            </a:r>
            <a:r>
              <a:rPr lang="en-US" dirty="0" smtClean="0"/>
              <a:t>n</a:t>
            </a:r>
          </a:p>
          <a:p>
            <a:r>
              <a:rPr lang="en-US" dirty="0" smtClean="0"/>
              <a:t>By using the common log one can convert an exponent to a regular number</a:t>
            </a:r>
            <a:endParaRPr lang="en-US" dirty="0"/>
          </a:p>
          <a:p>
            <a:endParaRPr lang="en-US" dirty="0" smtClean="0"/>
          </a:p>
          <a:p>
            <a:endParaRPr lang="en-US"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991600" cy="6400800"/>
          </a:xfrm>
        </p:spPr>
        <p:txBody>
          <a:bodyPr>
            <a:normAutofit lnSpcReduction="10000"/>
          </a:bodyPr>
          <a:lstStyle/>
          <a:p>
            <a:r>
              <a:rPr lang="en-US" dirty="0" smtClean="0"/>
              <a:t>Let’s now apply the Log concept to the concentration of [H</a:t>
            </a:r>
            <a:r>
              <a:rPr lang="en-US" baseline="-25000" dirty="0" smtClean="0"/>
              <a:t>3</a:t>
            </a:r>
            <a:r>
              <a:rPr lang="en-US" dirty="0" smtClean="0"/>
              <a:t>O</a:t>
            </a:r>
            <a:r>
              <a:rPr lang="en-US" baseline="30000" dirty="0" smtClean="0"/>
              <a:t>+</a:t>
            </a:r>
            <a:r>
              <a:rPr lang="en-US" dirty="0" smtClean="0"/>
              <a:t>] which is 1 x 10</a:t>
            </a:r>
            <a:r>
              <a:rPr lang="en-US" baseline="30000" dirty="0" smtClean="0"/>
              <a:t>-7 </a:t>
            </a:r>
            <a:r>
              <a:rPr lang="en-US" dirty="0" smtClean="0"/>
              <a:t>molar </a:t>
            </a:r>
          </a:p>
          <a:p>
            <a:endParaRPr lang="en-US" dirty="0"/>
          </a:p>
          <a:p>
            <a:r>
              <a:rPr lang="en-US" dirty="0" smtClean="0"/>
              <a:t>We can just talk about the proton H</a:t>
            </a:r>
            <a:r>
              <a:rPr lang="en-US" baseline="30000" dirty="0" smtClean="0"/>
              <a:t>+ </a:t>
            </a:r>
            <a:r>
              <a:rPr lang="en-US" dirty="0" smtClean="0"/>
              <a:t>in the [H</a:t>
            </a:r>
            <a:r>
              <a:rPr lang="en-US" baseline="-25000" dirty="0" smtClean="0"/>
              <a:t>3</a:t>
            </a:r>
            <a:r>
              <a:rPr lang="en-US" dirty="0" smtClean="0"/>
              <a:t>O</a:t>
            </a:r>
            <a:r>
              <a:rPr lang="en-US" baseline="30000" dirty="0" smtClean="0"/>
              <a:t>+</a:t>
            </a:r>
            <a:r>
              <a:rPr lang="en-US" dirty="0" smtClean="0"/>
              <a:t>] molecule its concentration being 1 x 10</a:t>
            </a:r>
            <a:r>
              <a:rPr lang="en-US" baseline="30000" dirty="0" smtClean="0"/>
              <a:t>-7 </a:t>
            </a:r>
            <a:r>
              <a:rPr lang="en-US" baseline="30000" dirty="0"/>
              <a:t> </a:t>
            </a:r>
            <a:endParaRPr lang="en-US" baseline="30000" dirty="0" smtClean="0"/>
          </a:p>
          <a:p>
            <a:pPr>
              <a:buNone/>
            </a:pPr>
            <a:endParaRPr lang="en-US" dirty="0" smtClean="0"/>
          </a:p>
          <a:p>
            <a:r>
              <a:rPr lang="en-US" dirty="0" smtClean="0"/>
              <a:t>In order for convenience we then take the Log of 10</a:t>
            </a:r>
            <a:r>
              <a:rPr lang="en-US" baseline="30000" dirty="0" smtClean="0"/>
              <a:t>-7</a:t>
            </a:r>
            <a:r>
              <a:rPr lang="en-US" dirty="0" smtClean="0"/>
              <a:t> which = </a:t>
            </a:r>
            <a:r>
              <a:rPr lang="en-US" dirty="0"/>
              <a:t>-7  if we are going that far – we may as well get rid of the minus sign by multiplying everything by a -1 thus pH = -1 x [H</a:t>
            </a:r>
            <a:r>
              <a:rPr lang="en-US" baseline="30000" dirty="0"/>
              <a:t>+</a:t>
            </a:r>
            <a:r>
              <a:rPr lang="en-US" dirty="0"/>
              <a:t>] </a:t>
            </a:r>
            <a:endParaRPr lang="en-US" dirty="0" smtClean="0"/>
          </a:p>
          <a:p>
            <a:endParaRPr lang="en-US" dirty="0" smtClean="0"/>
          </a:p>
          <a:p>
            <a:pPr algn="ctr">
              <a:buNone/>
            </a:pPr>
            <a:r>
              <a:rPr lang="en-US" b="1" dirty="0" smtClean="0"/>
              <a:t>Thus the pH </a:t>
            </a:r>
            <a:r>
              <a:rPr lang="en-US" b="1" dirty="0"/>
              <a:t>= - Log [H</a:t>
            </a:r>
            <a:r>
              <a:rPr lang="en-US" b="1" baseline="30000" dirty="0"/>
              <a:t>+</a:t>
            </a:r>
            <a:r>
              <a:rPr lang="en-US" b="1" dirty="0"/>
              <a:t>] </a:t>
            </a:r>
          </a:p>
          <a:p>
            <a:pPr>
              <a:buNone/>
            </a:pPr>
            <a:endParaRPr lang="en-US" dirty="0"/>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dirty="0" smtClean="0"/>
              <a:t>pH Scale</a:t>
            </a:r>
            <a:endParaRPr lang="en-US" dirty="0"/>
          </a:p>
        </p:txBody>
      </p:sp>
      <p:sp>
        <p:nvSpPr>
          <p:cNvPr id="3" name="Content Placeholder 2"/>
          <p:cNvSpPr>
            <a:spLocks noGrp="1"/>
          </p:cNvSpPr>
          <p:nvPr>
            <p:ph idx="1"/>
          </p:nvPr>
        </p:nvSpPr>
        <p:spPr>
          <a:xfrm>
            <a:off x="457200" y="685800"/>
            <a:ext cx="8229600" cy="6019800"/>
          </a:xfrm>
        </p:spPr>
        <p:txBody>
          <a:bodyPr/>
          <a:lstStyle/>
          <a:p>
            <a:r>
              <a:rPr lang="en-US" sz="2800" dirty="0" smtClean="0"/>
              <a:t>The pH scale goes from 0 – 14 with 7 being neutral and 0 up to 7 being acidic – and above 7 to 14 being basic (alkaline)</a:t>
            </a:r>
          </a:p>
          <a:p>
            <a:endParaRPr lang="en-US" dirty="0"/>
          </a:p>
          <a:p>
            <a:endParaRPr lang="en-US" dirty="0"/>
          </a:p>
        </p:txBody>
      </p:sp>
      <p:pic>
        <p:nvPicPr>
          <p:cNvPr id="4" name="Picture 3" descr="pH.gif"/>
          <p:cNvPicPr>
            <a:picLocks noChangeAspect="1"/>
          </p:cNvPicPr>
          <p:nvPr/>
        </p:nvPicPr>
        <p:blipFill>
          <a:blip r:embed="rId2" cstate="print"/>
          <a:stretch>
            <a:fillRect/>
          </a:stretch>
        </p:blipFill>
        <p:spPr>
          <a:xfrm>
            <a:off x="1828800" y="2011679"/>
            <a:ext cx="4903470" cy="4862608"/>
          </a:xfrm>
          <a:prstGeom prst="rect">
            <a:avLst/>
          </a:prstGeom>
        </p:spPr>
      </p:pic>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Documents and Settings\Owner\My Documents\My Pictures\pH chart.JPG"/>
          <p:cNvPicPr>
            <a:picLocks noGrp="1" noChangeAspect="1" noChangeArrowheads="1"/>
          </p:cNvPicPr>
          <p:nvPr>
            <p:ph idx="1"/>
          </p:nvPr>
        </p:nvPicPr>
        <p:blipFill>
          <a:blip r:embed="rId2" cstate="print"/>
          <a:srcRect/>
          <a:stretch>
            <a:fillRect/>
          </a:stretch>
        </p:blipFill>
        <p:spPr bwMode="auto">
          <a:xfrm>
            <a:off x="2011680" y="182880"/>
            <a:ext cx="4290568" cy="6592824"/>
          </a:xfrm>
          <a:prstGeom prst="rect">
            <a:avLst/>
          </a:prstGeom>
          <a:noFill/>
        </p:spPr>
      </p:pic>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title"/>
          </p:nvPr>
        </p:nvSpPr>
        <p:spPr/>
        <p:txBody>
          <a:bodyPr/>
          <a:lstStyle/>
          <a:p>
            <a:pPr eaLnBrk="1" hangingPunct="1"/>
            <a:r>
              <a:rPr lang="en-US" dirty="0" smtClean="0"/>
              <a:t>Acid-Base Balance</a:t>
            </a:r>
          </a:p>
        </p:txBody>
      </p:sp>
      <p:sp>
        <p:nvSpPr>
          <p:cNvPr id="60419" name="Rectangle 5"/>
          <p:cNvSpPr>
            <a:spLocks noGrp="1" noChangeArrowheads="1"/>
          </p:cNvSpPr>
          <p:nvPr>
            <p:ph type="body" idx="1"/>
          </p:nvPr>
        </p:nvSpPr>
        <p:spPr>
          <a:xfrm>
            <a:off x="298450" y="977899"/>
            <a:ext cx="8270875" cy="5412509"/>
          </a:xfrm>
        </p:spPr>
        <p:txBody>
          <a:bodyPr/>
          <a:lstStyle/>
          <a:p>
            <a:pPr eaLnBrk="1" hangingPunct="1"/>
            <a:endParaRPr lang="en-US" dirty="0" smtClean="0"/>
          </a:p>
          <a:p>
            <a:pPr eaLnBrk="1" hangingPunct="1"/>
            <a:r>
              <a:rPr lang="en-US" dirty="0" smtClean="0"/>
              <a:t>Normal pH of body fluids</a:t>
            </a:r>
          </a:p>
          <a:p>
            <a:pPr lvl="1" eaLnBrk="1" hangingPunct="1"/>
            <a:r>
              <a:rPr lang="en-US" dirty="0" smtClean="0"/>
              <a:t> Blood pH range  7.35 – 7.45</a:t>
            </a:r>
          </a:p>
          <a:p>
            <a:pPr lvl="1" eaLnBrk="1" hangingPunct="1"/>
            <a:r>
              <a:rPr lang="en-US" dirty="0" smtClean="0"/>
              <a:t>Arterial blood is 7.4</a:t>
            </a:r>
          </a:p>
          <a:p>
            <a:pPr lvl="1" eaLnBrk="1" hangingPunct="1"/>
            <a:r>
              <a:rPr lang="en-US" dirty="0" smtClean="0"/>
              <a:t>Venous blood and interstitial fluid is 7.35</a:t>
            </a:r>
          </a:p>
          <a:p>
            <a:pPr lvl="1" eaLnBrk="1" hangingPunct="1"/>
            <a:r>
              <a:rPr lang="en-US" dirty="0" smtClean="0"/>
              <a:t>Intracellular fluid is 7.0</a:t>
            </a:r>
          </a:p>
          <a:p>
            <a:pPr eaLnBrk="1" hangingPunct="1"/>
            <a:r>
              <a:rPr lang="en-US" dirty="0" smtClean="0"/>
              <a:t>Alkalosis or alkalemia – arterial blood pH rises above 7.45</a:t>
            </a:r>
          </a:p>
          <a:p>
            <a:pPr eaLnBrk="1" hangingPunct="1"/>
            <a:r>
              <a:rPr lang="en-US" dirty="0" smtClean="0"/>
              <a:t>Acidosis or acidemia – arterial pH drops below 7.35 (physiological acidosis)</a:t>
            </a:r>
          </a:p>
        </p:txBody>
      </p:sp>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6248400"/>
          </a:xfrm>
        </p:spPr>
        <p:txBody>
          <a:bodyPr>
            <a:normAutofit/>
          </a:bodyPr>
          <a:lstStyle/>
          <a:p>
            <a:r>
              <a:rPr lang="en-US" dirty="0" smtClean="0"/>
              <a:t>As mentioned earlier – when the pH of body fluids gets out of range – body chemistry suffers</a:t>
            </a:r>
          </a:p>
          <a:p>
            <a:r>
              <a:rPr lang="en-US" dirty="0" smtClean="0"/>
              <a:t>There are many internal metabolic reactions that would drive the pH of body fluids out of range – not to mention outside substances we eat or drink that can drive our pH out of range</a:t>
            </a:r>
          </a:p>
          <a:p>
            <a:r>
              <a:rPr lang="en-US" dirty="0" smtClean="0"/>
              <a:t>What keeps the body fluid pH correct even though certain metabolic and ingestive substances try to drive it out of range </a:t>
            </a:r>
          </a:p>
          <a:p>
            <a:pPr algn="ctr">
              <a:buNone/>
            </a:pPr>
            <a:endParaRPr lang="en-US" dirty="0" smtClean="0"/>
          </a:p>
          <a:p>
            <a:pPr algn="ctr">
              <a:buNone/>
            </a:pPr>
            <a:r>
              <a:rPr lang="en-US" b="1" dirty="0" smtClean="0"/>
              <a:t>pH Buffers</a:t>
            </a:r>
            <a:endParaRPr lang="en-US" b="1"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What is a pH Buffer?</a:t>
            </a:r>
            <a:endParaRPr lang="en-US" dirty="0"/>
          </a:p>
        </p:txBody>
      </p:sp>
      <p:sp>
        <p:nvSpPr>
          <p:cNvPr id="3" name="Content Placeholder 2"/>
          <p:cNvSpPr>
            <a:spLocks noGrp="1"/>
          </p:cNvSpPr>
          <p:nvPr>
            <p:ph idx="1"/>
          </p:nvPr>
        </p:nvSpPr>
        <p:spPr>
          <a:xfrm>
            <a:off x="457200" y="914400"/>
            <a:ext cx="8229600" cy="5211763"/>
          </a:xfrm>
        </p:spPr>
        <p:txBody>
          <a:bodyPr>
            <a:normAutofit/>
          </a:bodyPr>
          <a:lstStyle/>
          <a:p>
            <a:r>
              <a:rPr lang="en-US" sz="4000" dirty="0" smtClean="0"/>
              <a:t>A pH buffer resists a change in pH</a:t>
            </a:r>
          </a:p>
          <a:p>
            <a:pPr>
              <a:buNone/>
            </a:pPr>
            <a:endParaRPr lang="en-US" sz="4000" dirty="0"/>
          </a:p>
          <a:p>
            <a:r>
              <a:rPr lang="en-US" sz="4000" dirty="0" smtClean="0"/>
              <a:t>A pH buffer is chemically comprised of a </a:t>
            </a:r>
            <a:r>
              <a:rPr lang="en-US" sz="4000" u="sng" dirty="0" smtClean="0">
                <a:solidFill>
                  <a:srgbClr val="C00000"/>
                </a:solidFill>
              </a:rPr>
              <a:t>weak acid </a:t>
            </a:r>
            <a:r>
              <a:rPr lang="en-US" sz="4000" dirty="0" smtClean="0"/>
              <a:t>in association with its conjugate base</a:t>
            </a:r>
            <a:endParaRPr lang="en-US" sz="4000" dirty="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of Acids</a:t>
            </a:r>
            <a:endParaRPr lang="en-US" dirty="0"/>
          </a:p>
        </p:txBody>
      </p:sp>
      <p:sp>
        <p:nvSpPr>
          <p:cNvPr id="3" name="Content Placeholder 2"/>
          <p:cNvSpPr>
            <a:spLocks noGrp="1"/>
          </p:cNvSpPr>
          <p:nvPr>
            <p:ph idx="1"/>
          </p:nvPr>
        </p:nvSpPr>
        <p:spPr/>
        <p:txBody>
          <a:bodyPr/>
          <a:lstStyle/>
          <a:p>
            <a:pPr>
              <a:buNone/>
            </a:pPr>
            <a:r>
              <a:rPr lang="en-US" dirty="0" smtClean="0"/>
              <a:t>(1)         H</a:t>
            </a:r>
            <a:r>
              <a:rPr lang="en-US" baseline="-25000" dirty="0" smtClean="0"/>
              <a:t>3</a:t>
            </a:r>
            <a:r>
              <a:rPr lang="en-US" dirty="0" smtClean="0"/>
              <a:t>A               </a:t>
            </a:r>
            <a:r>
              <a:rPr lang="en-US" dirty="0" err="1" smtClean="0"/>
              <a:t>H</a:t>
            </a:r>
            <a:r>
              <a:rPr lang="en-US" baseline="-25000" dirty="0" err="1" smtClean="0"/>
              <a:t>3</a:t>
            </a:r>
            <a:r>
              <a:rPr lang="en-US" dirty="0" err="1" smtClean="0"/>
              <a:t>A</a:t>
            </a:r>
            <a:endParaRPr lang="en-US" dirty="0" smtClean="0"/>
          </a:p>
          <a:p>
            <a:pPr>
              <a:buNone/>
            </a:pPr>
            <a:r>
              <a:rPr lang="en-US" dirty="0" smtClean="0"/>
              <a:t>(2)         H</a:t>
            </a:r>
            <a:r>
              <a:rPr lang="en-US" baseline="-25000" dirty="0" smtClean="0"/>
              <a:t>3</a:t>
            </a:r>
            <a:r>
              <a:rPr lang="en-US" dirty="0" smtClean="0"/>
              <a:t>A              H</a:t>
            </a:r>
            <a:r>
              <a:rPr lang="en-US" baseline="-25000" dirty="0" smtClean="0"/>
              <a:t>2</a:t>
            </a:r>
            <a:r>
              <a:rPr lang="en-US" dirty="0" smtClean="0"/>
              <a:t>A</a:t>
            </a:r>
            <a:r>
              <a:rPr lang="en-US" baseline="30000" dirty="0" smtClean="0"/>
              <a:t>-</a:t>
            </a:r>
            <a:r>
              <a:rPr lang="en-US" dirty="0" smtClean="0"/>
              <a:t>  + H</a:t>
            </a:r>
            <a:r>
              <a:rPr lang="en-US" baseline="30000" dirty="0" smtClean="0"/>
              <a:t>+</a:t>
            </a:r>
            <a:endParaRPr lang="en-US" dirty="0" smtClean="0"/>
          </a:p>
          <a:p>
            <a:pPr>
              <a:buNone/>
            </a:pPr>
            <a:r>
              <a:rPr lang="en-US" dirty="0" smtClean="0"/>
              <a:t>(3)         H</a:t>
            </a:r>
            <a:r>
              <a:rPr lang="en-US" baseline="-25000" dirty="0" smtClean="0"/>
              <a:t>3</a:t>
            </a:r>
            <a:r>
              <a:rPr lang="en-US" dirty="0" smtClean="0"/>
              <a:t>A              HA</a:t>
            </a:r>
            <a:r>
              <a:rPr lang="en-US" baseline="30000" dirty="0" smtClean="0"/>
              <a:t>-2</a:t>
            </a:r>
            <a:r>
              <a:rPr lang="en-US" dirty="0" smtClean="0"/>
              <a:t>   +   2H</a:t>
            </a:r>
            <a:r>
              <a:rPr lang="en-US" baseline="30000" dirty="0" smtClean="0"/>
              <a:t>+</a:t>
            </a:r>
            <a:endParaRPr lang="en-US" dirty="0" smtClean="0"/>
          </a:p>
          <a:p>
            <a:pPr>
              <a:buNone/>
            </a:pPr>
            <a:r>
              <a:rPr lang="en-US" dirty="0" smtClean="0"/>
              <a:t>(4)         H</a:t>
            </a:r>
            <a:r>
              <a:rPr lang="en-US" baseline="-25000" dirty="0" smtClean="0"/>
              <a:t>3</a:t>
            </a:r>
            <a:r>
              <a:rPr lang="en-US" dirty="0" smtClean="0"/>
              <a:t>A              A</a:t>
            </a:r>
            <a:r>
              <a:rPr lang="en-US" baseline="30000" dirty="0" smtClean="0"/>
              <a:t>-3</a:t>
            </a:r>
            <a:r>
              <a:rPr lang="en-US" dirty="0" smtClean="0"/>
              <a:t>  +  3H</a:t>
            </a:r>
            <a:r>
              <a:rPr lang="en-US" baseline="30000" dirty="0" smtClean="0"/>
              <a:t>+</a:t>
            </a:r>
            <a:endParaRPr lang="en-US" dirty="0" smtClean="0"/>
          </a:p>
          <a:p>
            <a:endParaRPr lang="en-US" dirty="0" smtClean="0"/>
          </a:p>
          <a:p>
            <a:pPr algn="ctr"/>
            <a:r>
              <a:rPr lang="en-US" dirty="0" smtClean="0">
                <a:solidFill>
                  <a:srgbClr val="C00000"/>
                </a:solidFill>
              </a:rPr>
              <a:t>Are all the substances above acids?</a:t>
            </a:r>
            <a:endParaRPr lang="en-US" dirty="0">
              <a:solidFill>
                <a:srgbClr val="C00000"/>
              </a:solidFill>
            </a:endParaRPr>
          </a:p>
        </p:txBody>
      </p:sp>
      <p:cxnSp>
        <p:nvCxnSpPr>
          <p:cNvPr id="5" name="Straight Arrow Connector 4"/>
          <p:cNvCxnSpPr/>
          <p:nvPr/>
        </p:nvCxnSpPr>
        <p:spPr>
          <a:xfrm>
            <a:off x="2590800" y="1905000"/>
            <a:ext cx="1066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514600" y="24384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a:off x="2514600" y="25908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743200" y="29718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a:off x="2819400" y="31242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590800" y="35814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10800000">
            <a:off x="2590800" y="37338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Strength of Acids (One)</a:t>
            </a:r>
            <a:endParaRPr lang="en-US" dirty="0"/>
          </a:p>
        </p:txBody>
      </p:sp>
      <p:sp>
        <p:nvSpPr>
          <p:cNvPr id="3" name="Content Placeholder 2"/>
          <p:cNvSpPr>
            <a:spLocks noGrp="1"/>
          </p:cNvSpPr>
          <p:nvPr>
            <p:ph idx="1"/>
          </p:nvPr>
        </p:nvSpPr>
        <p:spPr>
          <a:xfrm>
            <a:off x="228600" y="990600"/>
            <a:ext cx="8686800" cy="5638800"/>
          </a:xfrm>
        </p:spPr>
        <p:txBody>
          <a:bodyPr>
            <a:normAutofit lnSpcReduction="10000"/>
          </a:bodyPr>
          <a:lstStyle/>
          <a:p>
            <a:pPr>
              <a:buNone/>
            </a:pPr>
            <a:r>
              <a:rPr lang="en-US" dirty="0" smtClean="0"/>
              <a:t>(1)         H</a:t>
            </a:r>
            <a:r>
              <a:rPr lang="en-US" baseline="-25000" dirty="0" smtClean="0"/>
              <a:t>3</a:t>
            </a:r>
            <a:r>
              <a:rPr lang="en-US" dirty="0" smtClean="0"/>
              <a:t>A                   </a:t>
            </a:r>
            <a:r>
              <a:rPr lang="en-US" dirty="0" err="1" smtClean="0"/>
              <a:t>H</a:t>
            </a:r>
            <a:r>
              <a:rPr lang="en-US" baseline="-25000" dirty="0" err="1" smtClean="0"/>
              <a:t>3</a:t>
            </a:r>
            <a:r>
              <a:rPr lang="en-US" dirty="0" err="1" smtClean="0"/>
              <a:t>A</a:t>
            </a:r>
            <a:r>
              <a:rPr lang="en-US" dirty="0" smtClean="0"/>
              <a:t>     Not an acid</a:t>
            </a:r>
          </a:p>
          <a:p>
            <a:pPr>
              <a:buNone/>
            </a:pPr>
            <a:r>
              <a:rPr lang="en-US" dirty="0" smtClean="0"/>
              <a:t>(2)         H</a:t>
            </a:r>
            <a:r>
              <a:rPr lang="en-US" baseline="-25000" dirty="0" smtClean="0"/>
              <a:t>3</a:t>
            </a:r>
            <a:r>
              <a:rPr lang="en-US" dirty="0" smtClean="0"/>
              <a:t>A                   H</a:t>
            </a:r>
            <a:r>
              <a:rPr lang="en-US" baseline="-25000" dirty="0" smtClean="0"/>
              <a:t>2</a:t>
            </a:r>
            <a:r>
              <a:rPr lang="en-US" dirty="0" smtClean="0"/>
              <a:t>A</a:t>
            </a:r>
            <a:r>
              <a:rPr lang="en-US" baseline="30000" dirty="0" smtClean="0"/>
              <a:t>-</a:t>
            </a:r>
            <a:r>
              <a:rPr lang="en-US" dirty="0" smtClean="0"/>
              <a:t>  + H</a:t>
            </a:r>
            <a:r>
              <a:rPr lang="en-US" baseline="30000" dirty="0" smtClean="0"/>
              <a:t>+</a:t>
            </a:r>
            <a:endParaRPr lang="en-US" dirty="0" smtClean="0"/>
          </a:p>
          <a:p>
            <a:pPr marL="514350" indent="-514350">
              <a:buAutoNum type="arabicParenBoth" startAt="3"/>
            </a:pPr>
            <a:r>
              <a:rPr lang="en-US" dirty="0" smtClean="0"/>
              <a:t>        H</a:t>
            </a:r>
            <a:r>
              <a:rPr lang="en-US" baseline="-25000" dirty="0" smtClean="0"/>
              <a:t>3</a:t>
            </a:r>
            <a:r>
              <a:rPr lang="en-US" dirty="0" smtClean="0"/>
              <a:t>A                   HA</a:t>
            </a:r>
            <a:r>
              <a:rPr lang="en-US" baseline="30000" dirty="0" smtClean="0"/>
              <a:t>-2</a:t>
            </a:r>
            <a:r>
              <a:rPr lang="en-US" dirty="0" smtClean="0"/>
              <a:t>   +   2H</a:t>
            </a:r>
            <a:r>
              <a:rPr lang="en-US" baseline="30000" dirty="0" smtClean="0"/>
              <a:t>+                  </a:t>
            </a:r>
            <a:r>
              <a:rPr lang="en-US" sz="2800" dirty="0" smtClean="0"/>
              <a:t>Weak Acids</a:t>
            </a:r>
          </a:p>
          <a:p>
            <a:pPr marL="514350" indent="-514350">
              <a:buFont typeface="Arial" pitchFamily="34" charset="0"/>
              <a:buAutoNum type="arabicParenBoth" startAt="3"/>
            </a:pPr>
            <a:r>
              <a:rPr lang="en-US" dirty="0" smtClean="0"/>
              <a:t>        H</a:t>
            </a:r>
            <a:r>
              <a:rPr lang="en-US" baseline="-25000" dirty="0" smtClean="0"/>
              <a:t>3</a:t>
            </a:r>
            <a:r>
              <a:rPr lang="en-US" dirty="0" smtClean="0"/>
              <a:t>A                   A</a:t>
            </a:r>
            <a:r>
              <a:rPr lang="en-US" baseline="30000" dirty="0" smtClean="0"/>
              <a:t>-3</a:t>
            </a:r>
            <a:r>
              <a:rPr lang="en-US" dirty="0" smtClean="0"/>
              <a:t>  +  3H</a:t>
            </a:r>
            <a:r>
              <a:rPr lang="en-US" baseline="30000" dirty="0" smtClean="0"/>
              <a:t>+  </a:t>
            </a:r>
            <a:r>
              <a:rPr lang="en-US" dirty="0" smtClean="0"/>
              <a:t>Strong Acid</a:t>
            </a:r>
          </a:p>
          <a:p>
            <a:pPr marL="514350" indent="-514350">
              <a:buNone/>
            </a:pPr>
            <a:endParaRPr lang="en-US" dirty="0" smtClean="0"/>
          </a:p>
          <a:p>
            <a:pPr marL="514350" indent="-514350">
              <a:buNone/>
            </a:pPr>
            <a:r>
              <a:rPr lang="en-US" dirty="0" smtClean="0"/>
              <a:t>One factor that determines the strength of an acid depends how many H</a:t>
            </a:r>
            <a:r>
              <a:rPr lang="en-US" baseline="30000" dirty="0" smtClean="0"/>
              <a:t>+   </a:t>
            </a:r>
            <a:r>
              <a:rPr lang="en-US" dirty="0" smtClean="0"/>
              <a:t> will liberated – </a:t>
            </a:r>
            <a:r>
              <a:rPr lang="en-US" i="1" dirty="0" smtClean="0"/>
              <a:t>how much dissociation will occur</a:t>
            </a:r>
            <a:r>
              <a:rPr lang="en-US" dirty="0" smtClean="0"/>
              <a:t> -  the more free H</a:t>
            </a:r>
            <a:r>
              <a:rPr lang="en-US" baseline="30000" dirty="0" smtClean="0"/>
              <a:t>+</a:t>
            </a:r>
            <a:r>
              <a:rPr lang="en-US" dirty="0" smtClean="0"/>
              <a:t>– the more can be added to the H</a:t>
            </a:r>
            <a:r>
              <a:rPr lang="en-US" baseline="30000" dirty="0" smtClean="0"/>
              <a:t>+ </a:t>
            </a:r>
            <a:r>
              <a:rPr lang="en-US" dirty="0" smtClean="0"/>
              <a:t>concentration – thus a change in pH</a:t>
            </a:r>
          </a:p>
          <a:p>
            <a:pPr marL="514350" indent="-514350">
              <a:buNone/>
            </a:pPr>
            <a:r>
              <a:rPr lang="en-US" b="1" dirty="0" smtClean="0"/>
              <a:t>                             pH = - Log [H</a:t>
            </a:r>
            <a:r>
              <a:rPr lang="en-US" b="1" baseline="30000" dirty="0" smtClean="0"/>
              <a:t>+</a:t>
            </a:r>
            <a:r>
              <a:rPr lang="en-US" b="1" dirty="0" smtClean="0"/>
              <a:t>]</a:t>
            </a:r>
            <a:endParaRPr lang="en-US" dirty="0" smtClean="0"/>
          </a:p>
          <a:p>
            <a:pPr marL="514350" indent="-514350">
              <a:buAutoNum type="arabicParenBoth" startAt="4"/>
            </a:pPr>
            <a:endParaRPr lang="en-US" dirty="0" smtClean="0"/>
          </a:p>
          <a:p>
            <a:pPr marL="514350" indent="-514350">
              <a:buAutoNum type="arabicParenBoth" startAt="4"/>
            </a:pPr>
            <a:endParaRPr lang="en-US" dirty="0" smtClean="0"/>
          </a:p>
        </p:txBody>
      </p:sp>
      <p:cxnSp>
        <p:nvCxnSpPr>
          <p:cNvPr id="5" name="Straight Arrow Connector 4"/>
          <p:cNvCxnSpPr/>
          <p:nvPr/>
        </p:nvCxnSpPr>
        <p:spPr>
          <a:xfrm>
            <a:off x="2514600" y="1219200"/>
            <a:ext cx="1066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590800" y="16764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a:off x="2590800" y="19050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590800" y="22098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a:off x="2667000" y="24384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667000" y="27432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10800000">
            <a:off x="2667000" y="29718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a:off x="6172200" y="24384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a:off x="5715000" y="1905000"/>
            <a:ext cx="1371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0800000" flipV="1">
            <a:off x="5257800" y="5410200"/>
            <a:ext cx="17526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Strength of Acids (Two)</a:t>
            </a:r>
            <a:endParaRPr lang="en-US" dirty="0"/>
          </a:p>
        </p:txBody>
      </p:sp>
      <p:sp>
        <p:nvSpPr>
          <p:cNvPr id="3" name="Content Placeholder 2"/>
          <p:cNvSpPr>
            <a:spLocks noGrp="1"/>
          </p:cNvSpPr>
          <p:nvPr>
            <p:ph idx="1"/>
          </p:nvPr>
        </p:nvSpPr>
        <p:spPr>
          <a:xfrm>
            <a:off x="457200" y="990600"/>
            <a:ext cx="8229600" cy="5562600"/>
          </a:xfrm>
        </p:spPr>
        <p:txBody>
          <a:bodyPr>
            <a:normAutofit fontScale="92500" lnSpcReduction="10000"/>
          </a:bodyPr>
          <a:lstStyle/>
          <a:p>
            <a:r>
              <a:rPr lang="en-US" sz="3000" dirty="0" smtClean="0"/>
              <a:t>Composition:  A </a:t>
            </a:r>
            <a:r>
              <a:rPr lang="en-US" sz="3000" b="1" u="sng" dirty="0" smtClean="0"/>
              <a:t>weak acid </a:t>
            </a:r>
            <a:r>
              <a:rPr lang="en-US" sz="3000" dirty="0" smtClean="0"/>
              <a:t>in equilibrium with its </a:t>
            </a:r>
            <a:r>
              <a:rPr lang="en-US" sz="3000" b="1" u="sng" dirty="0" smtClean="0"/>
              <a:t>conjugate base</a:t>
            </a:r>
          </a:p>
          <a:p>
            <a:pPr>
              <a:buNone/>
            </a:pPr>
            <a:r>
              <a:rPr lang="en-US" sz="3600" dirty="0" smtClean="0"/>
              <a:t>                 </a:t>
            </a:r>
            <a:r>
              <a:rPr lang="en-US" sz="4800" dirty="0" smtClean="0"/>
              <a:t>[H</a:t>
            </a:r>
            <a:r>
              <a:rPr lang="en-US" sz="2800" dirty="0" smtClean="0"/>
              <a:t>3</a:t>
            </a:r>
            <a:r>
              <a:rPr lang="en-US" sz="4800" dirty="0" smtClean="0"/>
              <a:t>A]</a:t>
            </a:r>
            <a:r>
              <a:rPr lang="en-US" sz="3600" dirty="0" smtClean="0"/>
              <a:t>              </a:t>
            </a:r>
            <a:r>
              <a:rPr lang="en-US" sz="3000" dirty="0" smtClean="0"/>
              <a:t>[H</a:t>
            </a:r>
            <a:r>
              <a:rPr lang="en-US" sz="3000" baseline="-25000" dirty="0" smtClean="0"/>
              <a:t>2</a:t>
            </a:r>
            <a:r>
              <a:rPr lang="en-US" sz="3000" dirty="0" smtClean="0"/>
              <a:t>A</a:t>
            </a:r>
            <a:r>
              <a:rPr lang="en-US" sz="3000" baseline="30000" dirty="0" smtClean="0"/>
              <a:t>-</a:t>
            </a:r>
            <a:r>
              <a:rPr lang="en-US" sz="3000" dirty="0" smtClean="0"/>
              <a:t>] + [</a:t>
            </a:r>
            <a:r>
              <a:rPr lang="en-US" sz="3000" dirty="0"/>
              <a:t>H</a:t>
            </a:r>
            <a:r>
              <a:rPr lang="en-US" sz="3000" baseline="30000" dirty="0" smtClean="0"/>
              <a:t>+</a:t>
            </a:r>
            <a:r>
              <a:rPr lang="en-US" sz="3000" dirty="0" smtClean="0"/>
              <a:t>]</a:t>
            </a:r>
            <a:endParaRPr lang="en-US" sz="3000" dirty="0"/>
          </a:p>
          <a:p>
            <a:endParaRPr lang="en-US" sz="3000" dirty="0" smtClean="0"/>
          </a:p>
          <a:p>
            <a:endParaRPr lang="en-US" sz="3000" dirty="0" smtClean="0"/>
          </a:p>
          <a:p>
            <a:r>
              <a:rPr lang="en-US" sz="3000" dirty="0" smtClean="0"/>
              <a:t>A </a:t>
            </a:r>
            <a:r>
              <a:rPr lang="en-US" sz="3000" i="1" dirty="0" smtClean="0"/>
              <a:t>base</a:t>
            </a:r>
            <a:r>
              <a:rPr lang="en-US" sz="3000" dirty="0" smtClean="0"/>
              <a:t> wants a proton (proton acceptor) -  a </a:t>
            </a:r>
            <a:r>
              <a:rPr lang="en-US" sz="3000" i="1" u="sng" dirty="0" smtClean="0"/>
              <a:t>conjugate base </a:t>
            </a:r>
            <a:r>
              <a:rPr lang="en-US" sz="3000" dirty="0" smtClean="0"/>
              <a:t>is a base formed as a result of the </a:t>
            </a:r>
            <a:r>
              <a:rPr lang="en-US" sz="3000" u="sng" dirty="0" smtClean="0"/>
              <a:t>dissociation of an acid</a:t>
            </a:r>
            <a:r>
              <a:rPr lang="en-US" sz="3000" dirty="0" smtClean="0"/>
              <a:t>. if a base wants a proton – and a conjugate base was formed because an acid gave up a proton – why does the resultant base want it back?  If it wants it back why did it give it up in the first place?  THERMODYNAMICS</a:t>
            </a:r>
          </a:p>
          <a:p>
            <a:endParaRPr lang="en-US" sz="3000" dirty="0" smtClean="0"/>
          </a:p>
          <a:p>
            <a:endParaRPr lang="en-US" sz="3000" dirty="0" smtClean="0"/>
          </a:p>
          <a:p>
            <a:endParaRPr lang="en-US" sz="3000" dirty="0" smtClean="0"/>
          </a:p>
          <a:p>
            <a:pPr>
              <a:buNone/>
            </a:pPr>
            <a:endParaRPr lang="en-US" dirty="0"/>
          </a:p>
        </p:txBody>
      </p:sp>
      <p:cxnSp>
        <p:nvCxnSpPr>
          <p:cNvPr id="7" name="Straight Arrow Connector 6"/>
          <p:cNvCxnSpPr/>
          <p:nvPr/>
        </p:nvCxnSpPr>
        <p:spPr>
          <a:xfrm rot="10800000">
            <a:off x="3810000" y="25908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886200" y="2438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429000" y="1676400"/>
            <a:ext cx="2286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flipV="1">
            <a:off x="3124200" y="1447800"/>
            <a:ext cx="13716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5334000" y="1828800"/>
            <a:ext cx="5334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Strength of Acids (Two)</a:t>
            </a:r>
            <a:endParaRPr lang="en-US" dirty="0"/>
          </a:p>
        </p:txBody>
      </p:sp>
      <p:sp>
        <p:nvSpPr>
          <p:cNvPr id="3" name="Content Placeholder 2"/>
          <p:cNvSpPr>
            <a:spLocks noGrp="1"/>
          </p:cNvSpPr>
          <p:nvPr>
            <p:ph idx="1"/>
          </p:nvPr>
        </p:nvSpPr>
        <p:spPr>
          <a:xfrm>
            <a:off x="457200" y="990600"/>
            <a:ext cx="8229600" cy="5562600"/>
          </a:xfrm>
        </p:spPr>
        <p:txBody>
          <a:bodyPr>
            <a:normAutofit lnSpcReduction="10000"/>
          </a:bodyPr>
          <a:lstStyle/>
          <a:p>
            <a:r>
              <a:rPr lang="en-US" sz="3000" dirty="0" smtClean="0"/>
              <a:t>Composition:  A </a:t>
            </a:r>
            <a:r>
              <a:rPr lang="en-US" sz="3000" b="1" u="sng" dirty="0" smtClean="0"/>
              <a:t>weak acid </a:t>
            </a:r>
            <a:r>
              <a:rPr lang="en-US" sz="3000" dirty="0" smtClean="0"/>
              <a:t>in equilibrium with its </a:t>
            </a:r>
            <a:r>
              <a:rPr lang="en-US" sz="3000" b="1" u="sng" dirty="0" smtClean="0"/>
              <a:t>conjugate base</a:t>
            </a:r>
          </a:p>
          <a:p>
            <a:pPr>
              <a:buNone/>
            </a:pPr>
            <a:r>
              <a:rPr lang="en-US" sz="3600" dirty="0" smtClean="0"/>
              <a:t>                 </a:t>
            </a:r>
            <a:r>
              <a:rPr lang="en-US" sz="4800" dirty="0" smtClean="0"/>
              <a:t>[H</a:t>
            </a:r>
            <a:r>
              <a:rPr lang="en-US" sz="2800" dirty="0" smtClean="0"/>
              <a:t>3</a:t>
            </a:r>
            <a:r>
              <a:rPr lang="en-US" sz="4800" dirty="0" smtClean="0"/>
              <a:t>A]</a:t>
            </a:r>
            <a:r>
              <a:rPr lang="en-US" sz="3600" dirty="0" smtClean="0"/>
              <a:t>              </a:t>
            </a:r>
            <a:r>
              <a:rPr lang="en-US" sz="3000" dirty="0" smtClean="0"/>
              <a:t>[H</a:t>
            </a:r>
            <a:r>
              <a:rPr lang="en-US" sz="3000" baseline="-25000" dirty="0" smtClean="0"/>
              <a:t>2</a:t>
            </a:r>
            <a:r>
              <a:rPr lang="en-US" sz="3000" dirty="0" smtClean="0"/>
              <a:t>A</a:t>
            </a:r>
            <a:r>
              <a:rPr lang="en-US" sz="3000" baseline="30000" dirty="0" smtClean="0"/>
              <a:t>-</a:t>
            </a:r>
            <a:r>
              <a:rPr lang="en-US" sz="3000" dirty="0" smtClean="0"/>
              <a:t>] + [</a:t>
            </a:r>
            <a:r>
              <a:rPr lang="en-US" sz="3000" dirty="0"/>
              <a:t>H</a:t>
            </a:r>
            <a:r>
              <a:rPr lang="en-US" sz="3000" baseline="30000" dirty="0" smtClean="0"/>
              <a:t>+</a:t>
            </a:r>
            <a:r>
              <a:rPr lang="en-US" sz="3000" dirty="0" smtClean="0"/>
              <a:t>]</a:t>
            </a:r>
            <a:endParaRPr lang="en-US" sz="3000" dirty="0"/>
          </a:p>
          <a:p>
            <a:r>
              <a:rPr lang="en-US" sz="2400" dirty="0" smtClean="0"/>
              <a:t>Non-dissociated acid          dissociated acid remnants</a:t>
            </a:r>
          </a:p>
          <a:p>
            <a:endParaRPr lang="en-US" sz="3000" dirty="0" smtClean="0"/>
          </a:p>
          <a:p>
            <a:endParaRPr lang="en-US" sz="3000" dirty="0" smtClean="0"/>
          </a:p>
          <a:p>
            <a:r>
              <a:rPr lang="en-US" sz="3000" dirty="0" smtClean="0"/>
              <a:t>Notice that at equilibrium (rate same not concentrations) the concentration of the </a:t>
            </a:r>
            <a:r>
              <a:rPr lang="en-US" sz="3000" b="1" dirty="0" smtClean="0"/>
              <a:t>non-dissociated acid</a:t>
            </a:r>
            <a:r>
              <a:rPr lang="en-US" sz="3000" dirty="0" smtClean="0"/>
              <a:t> (weak acid)  is much greater than the </a:t>
            </a:r>
            <a:r>
              <a:rPr lang="en-US" sz="3000" b="1" dirty="0" smtClean="0"/>
              <a:t>dissociated acid </a:t>
            </a:r>
            <a:r>
              <a:rPr lang="en-US" sz="3000" dirty="0" smtClean="0"/>
              <a:t>– thus not as much free H</a:t>
            </a:r>
            <a:r>
              <a:rPr lang="en-US" sz="3000" baseline="30000" dirty="0" smtClean="0"/>
              <a:t>+  </a:t>
            </a:r>
            <a:r>
              <a:rPr lang="en-US" sz="2800" dirty="0" smtClean="0"/>
              <a:t>liberated  – thus a minimal change in pH</a:t>
            </a:r>
            <a:endParaRPr lang="en-US" sz="3000" dirty="0" smtClean="0"/>
          </a:p>
          <a:p>
            <a:endParaRPr lang="en-US" sz="3000" dirty="0" smtClean="0"/>
          </a:p>
          <a:p>
            <a:endParaRPr lang="en-US" sz="3000" dirty="0" smtClean="0"/>
          </a:p>
          <a:p>
            <a:pPr>
              <a:buNone/>
            </a:pPr>
            <a:endParaRPr lang="en-US" dirty="0"/>
          </a:p>
        </p:txBody>
      </p:sp>
      <p:cxnSp>
        <p:nvCxnSpPr>
          <p:cNvPr id="7" name="Straight Arrow Connector 6"/>
          <p:cNvCxnSpPr/>
          <p:nvPr/>
        </p:nvCxnSpPr>
        <p:spPr>
          <a:xfrm rot="10800000">
            <a:off x="3810000" y="25908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886200" y="2438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429000" y="1676400"/>
            <a:ext cx="2286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flipV="1">
            <a:off x="3124200" y="1447800"/>
            <a:ext cx="13716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5334000" y="1828800"/>
            <a:ext cx="5334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219200" y="2438400"/>
            <a:ext cx="990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a:off x="5638800" y="2590800"/>
            <a:ext cx="3048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6019800" y="2590800"/>
            <a:ext cx="4572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Two factors make an acid weak – (1) not liberating all of its hydrogen in the acid molecule  if the molecule contains more than one hydrogen and </a:t>
            </a:r>
          </a:p>
          <a:p>
            <a:pPr algn="ctr">
              <a:buNone/>
            </a:pPr>
            <a:r>
              <a:rPr lang="en-US" dirty="0" smtClean="0"/>
              <a:t>H</a:t>
            </a:r>
            <a:r>
              <a:rPr lang="en-US" baseline="-25000" dirty="0" smtClean="0"/>
              <a:t>3</a:t>
            </a:r>
            <a:r>
              <a:rPr lang="en-US" dirty="0" smtClean="0"/>
              <a:t>A                   H</a:t>
            </a:r>
            <a:r>
              <a:rPr lang="en-US" baseline="-25000" dirty="0" smtClean="0"/>
              <a:t>2</a:t>
            </a:r>
            <a:r>
              <a:rPr lang="en-US" dirty="0" smtClean="0"/>
              <a:t>A</a:t>
            </a:r>
            <a:r>
              <a:rPr lang="en-US" baseline="30000" dirty="0" smtClean="0"/>
              <a:t>-</a:t>
            </a:r>
            <a:r>
              <a:rPr lang="en-US" dirty="0" smtClean="0"/>
              <a:t>  + H</a:t>
            </a:r>
            <a:r>
              <a:rPr lang="en-US" baseline="30000" dirty="0" smtClean="0"/>
              <a:t>+</a:t>
            </a:r>
            <a:endParaRPr lang="en-US" dirty="0" smtClean="0"/>
          </a:p>
          <a:p>
            <a:r>
              <a:rPr lang="en-US" dirty="0" smtClean="0"/>
              <a:t>(2) keeping most of the acid non-dissociated during the time of equilibrium.   </a:t>
            </a:r>
          </a:p>
          <a:p>
            <a:pPr algn="ctr">
              <a:buNone/>
            </a:pPr>
            <a:r>
              <a:rPr lang="en-US" sz="4400" dirty="0" smtClean="0"/>
              <a:t>[H</a:t>
            </a:r>
            <a:r>
              <a:rPr lang="en-US" sz="2400" dirty="0" smtClean="0"/>
              <a:t>3</a:t>
            </a:r>
            <a:r>
              <a:rPr lang="en-US" sz="4400" dirty="0" smtClean="0"/>
              <a:t>A]</a:t>
            </a:r>
            <a:r>
              <a:rPr lang="en-US" dirty="0" smtClean="0"/>
              <a:t>              </a:t>
            </a:r>
            <a:r>
              <a:rPr lang="en-US" sz="2800" dirty="0" smtClean="0"/>
              <a:t>[H</a:t>
            </a:r>
            <a:r>
              <a:rPr lang="en-US" sz="2800" baseline="-25000" dirty="0" smtClean="0"/>
              <a:t>2</a:t>
            </a:r>
            <a:r>
              <a:rPr lang="en-US" sz="2800" dirty="0" smtClean="0"/>
              <a:t>A</a:t>
            </a:r>
            <a:r>
              <a:rPr lang="en-US" sz="2800" baseline="30000" dirty="0" smtClean="0"/>
              <a:t>-</a:t>
            </a:r>
            <a:r>
              <a:rPr lang="en-US" sz="2800" dirty="0" smtClean="0"/>
              <a:t>] + [H</a:t>
            </a:r>
            <a:r>
              <a:rPr lang="en-US" sz="2800" baseline="30000" dirty="0" smtClean="0"/>
              <a:t>+</a:t>
            </a:r>
            <a:r>
              <a:rPr lang="en-US" sz="2800" dirty="0" smtClean="0"/>
              <a:t>]</a:t>
            </a:r>
            <a:endParaRPr lang="en-US" dirty="0" smtClean="0"/>
          </a:p>
          <a:p>
            <a:endParaRPr lang="en-US" dirty="0"/>
          </a:p>
        </p:txBody>
      </p:sp>
      <p:cxnSp>
        <p:nvCxnSpPr>
          <p:cNvPr id="7" name="Straight Arrow Connector 6"/>
          <p:cNvCxnSpPr/>
          <p:nvPr/>
        </p:nvCxnSpPr>
        <p:spPr>
          <a:xfrm>
            <a:off x="3276600" y="2590800"/>
            <a:ext cx="1524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a:off x="3352800" y="2743200"/>
            <a:ext cx="1371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810000" y="44196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a:off x="3733800" y="45720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dirty="0" smtClean="0"/>
              <a:t>pH Buffer</a:t>
            </a:r>
            <a:endParaRPr lang="en-US" dirty="0"/>
          </a:p>
        </p:txBody>
      </p:sp>
      <p:sp>
        <p:nvSpPr>
          <p:cNvPr id="3" name="Content Placeholder 2"/>
          <p:cNvSpPr>
            <a:spLocks noGrp="1"/>
          </p:cNvSpPr>
          <p:nvPr>
            <p:ph idx="1"/>
          </p:nvPr>
        </p:nvSpPr>
        <p:spPr>
          <a:xfrm>
            <a:off x="457200" y="838200"/>
            <a:ext cx="8229600" cy="5715000"/>
          </a:xfrm>
        </p:spPr>
        <p:txBody>
          <a:bodyPr>
            <a:normAutofit fontScale="92500" lnSpcReduction="10000"/>
          </a:bodyPr>
          <a:lstStyle/>
          <a:p>
            <a:pPr>
              <a:buNone/>
            </a:pPr>
            <a:r>
              <a:rPr lang="en-US" sz="3000" dirty="0" smtClean="0"/>
              <a:t>Weak Acid                 Conjugate Base</a:t>
            </a:r>
            <a:endParaRPr lang="en-US" sz="3000" dirty="0"/>
          </a:p>
          <a:p>
            <a:endParaRPr lang="en-US" sz="3000" dirty="0" smtClean="0"/>
          </a:p>
          <a:p>
            <a:r>
              <a:rPr lang="en-US" sz="3000" dirty="0" smtClean="0"/>
              <a:t>   [H</a:t>
            </a:r>
            <a:r>
              <a:rPr lang="en-US" sz="1900" dirty="0" smtClean="0"/>
              <a:t>3</a:t>
            </a:r>
            <a:r>
              <a:rPr lang="en-US" sz="3000" dirty="0" smtClean="0"/>
              <a:t>A]                            [H</a:t>
            </a:r>
            <a:r>
              <a:rPr lang="en-US" sz="3000" baseline="-25000" dirty="0" smtClean="0"/>
              <a:t>2</a:t>
            </a:r>
            <a:r>
              <a:rPr lang="en-US" sz="3000" dirty="0" smtClean="0"/>
              <a:t>A</a:t>
            </a:r>
            <a:r>
              <a:rPr lang="en-US" sz="3000" baseline="30000" dirty="0" smtClean="0"/>
              <a:t>-</a:t>
            </a:r>
            <a:r>
              <a:rPr lang="en-US" sz="3000" dirty="0" smtClean="0"/>
              <a:t>] + [</a:t>
            </a:r>
            <a:r>
              <a:rPr lang="en-US" sz="3000" dirty="0"/>
              <a:t>H</a:t>
            </a:r>
            <a:r>
              <a:rPr lang="en-US" sz="3000" baseline="30000" dirty="0" smtClean="0"/>
              <a:t>+</a:t>
            </a:r>
            <a:r>
              <a:rPr lang="en-US" sz="3000" dirty="0" smtClean="0"/>
              <a:t>]</a:t>
            </a:r>
          </a:p>
          <a:p>
            <a:endParaRPr lang="en-US" sz="3000" dirty="0" smtClean="0"/>
          </a:p>
          <a:p>
            <a:r>
              <a:rPr lang="en-US" sz="2800" dirty="0" smtClean="0"/>
              <a:t>Add outside acid to buffer it combines with the base H</a:t>
            </a:r>
            <a:r>
              <a:rPr lang="en-US" sz="2800" baseline="-25000" dirty="0" smtClean="0"/>
              <a:t>2</a:t>
            </a:r>
            <a:r>
              <a:rPr lang="en-US" sz="2800" dirty="0" smtClean="0"/>
              <a:t>A</a:t>
            </a:r>
            <a:r>
              <a:rPr lang="en-US" sz="2800" baseline="30000" dirty="0" smtClean="0"/>
              <a:t>-  </a:t>
            </a:r>
            <a:r>
              <a:rPr lang="en-US" sz="2800" dirty="0" smtClean="0"/>
              <a:t>to make more </a:t>
            </a:r>
            <a:r>
              <a:rPr lang="en-US" sz="2800" i="1" dirty="0" smtClean="0"/>
              <a:t>weak</a:t>
            </a:r>
            <a:r>
              <a:rPr lang="en-US" sz="2800" dirty="0" smtClean="0"/>
              <a:t> acid (re-shift of the equilibrium)– add base it combines with the acid H</a:t>
            </a:r>
            <a:r>
              <a:rPr lang="en-US" sz="2800" baseline="30000" dirty="0" smtClean="0"/>
              <a:t>+ </a:t>
            </a:r>
            <a:r>
              <a:rPr lang="en-US" sz="2800" dirty="0" smtClean="0"/>
              <a:t>  to make more weak acid – again re-shift of the equilibrium – resulting in no to minimal change in pH</a:t>
            </a:r>
          </a:p>
          <a:p>
            <a:endParaRPr lang="en-US" sz="3000" dirty="0"/>
          </a:p>
          <a:p>
            <a:r>
              <a:rPr lang="en-US" sz="3000" dirty="0" err="1" smtClean="0"/>
              <a:t>LeChatelier’s</a:t>
            </a:r>
            <a:r>
              <a:rPr lang="en-US" sz="3000" dirty="0" smtClean="0"/>
              <a:t> Principle – an equilibrium system, when stressed, will shift its equilibrium to relieve the stress. </a:t>
            </a:r>
          </a:p>
        </p:txBody>
      </p:sp>
      <p:cxnSp>
        <p:nvCxnSpPr>
          <p:cNvPr id="7" name="Straight Arrow Connector 6"/>
          <p:cNvCxnSpPr/>
          <p:nvPr/>
        </p:nvCxnSpPr>
        <p:spPr>
          <a:xfrm rot="10800000">
            <a:off x="2514600" y="21336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590800" y="1905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6200000" flipH="1">
            <a:off x="1066800" y="1676400"/>
            <a:ext cx="2286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4648200" y="1524000"/>
            <a:ext cx="2286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2584</TotalTime>
  <Words>11331</Words>
  <Application>Microsoft Office PowerPoint</Application>
  <PresentationFormat>On-screen Show (4:3)</PresentationFormat>
  <Paragraphs>815</Paragraphs>
  <Slides>206</Slides>
  <Notes>4</Notes>
  <HiddenSlides>0</HiddenSlides>
  <MMClips>0</MMClips>
  <ScaleCrop>false</ScaleCrop>
  <HeadingPairs>
    <vt:vector size="4" baseType="variant">
      <vt:variant>
        <vt:lpstr>Theme</vt:lpstr>
      </vt:variant>
      <vt:variant>
        <vt:i4>1</vt:i4>
      </vt:variant>
      <vt:variant>
        <vt:lpstr>Slide Titles</vt:lpstr>
      </vt:variant>
      <vt:variant>
        <vt:i4>206</vt:i4>
      </vt:variant>
    </vt:vector>
  </HeadingPairs>
  <TitlesOfParts>
    <vt:vector size="207" baseType="lpstr">
      <vt:lpstr>Office Theme</vt:lpstr>
      <vt:lpstr>Chemistry</vt:lpstr>
      <vt:lpstr>Slide 2</vt:lpstr>
      <vt:lpstr>Slide 3</vt:lpstr>
      <vt:lpstr>Elements</vt:lpstr>
      <vt:lpstr>Fields of Chemistry</vt:lpstr>
      <vt:lpstr>Organic Chemistry (Life Based Chemistry)</vt:lpstr>
      <vt:lpstr>Biochemistry</vt:lpstr>
      <vt:lpstr>Human Body Elements</vt:lpstr>
      <vt:lpstr>Slide 9</vt:lpstr>
      <vt:lpstr>Atom</vt:lpstr>
      <vt:lpstr>Sub-Atomic Particles</vt:lpstr>
      <vt:lpstr>Slide 12</vt:lpstr>
      <vt:lpstr>Slide 13</vt:lpstr>
      <vt:lpstr>Slide 14</vt:lpstr>
      <vt:lpstr>How Big is an Atom</vt:lpstr>
      <vt:lpstr>Metric System Lengths</vt:lpstr>
      <vt:lpstr>Atomic Descriptors</vt:lpstr>
      <vt:lpstr>Atomic Mass Units</vt:lpstr>
      <vt:lpstr>Calculate the AMU in Grams</vt:lpstr>
      <vt:lpstr>Slide 20</vt:lpstr>
      <vt:lpstr>Deviations of Atom from Pure Form</vt:lpstr>
      <vt:lpstr>Slide 22</vt:lpstr>
      <vt:lpstr>Isotope (Continued)</vt:lpstr>
      <vt:lpstr>Slide 24</vt:lpstr>
      <vt:lpstr>Slide 25</vt:lpstr>
      <vt:lpstr>Beta Particle</vt:lpstr>
      <vt:lpstr>Slide 27</vt:lpstr>
      <vt:lpstr>Slide 28</vt:lpstr>
      <vt:lpstr>Wave Descriptions</vt:lpstr>
      <vt:lpstr>ION (page 6)</vt:lpstr>
      <vt:lpstr>Electron Placement (page 6)</vt:lpstr>
      <vt:lpstr>Slide 32</vt:lpstr>
      <vt:lpstr>Energy (see page 10 of handout)</vt:lpstr>
      <vt:lpstr>Slide 34</vt:lpstr>
      <vt:lpstr>Electron Placement (Cont.)</vt:lpstr>
      <vt:lpstr>Examples</vt:lpstr>
      <vt:lpstr>Valence Energy Level</vt:lpstr>
      <vt:lpstr>Periodic Chart as it relates to Electron Placement</vt:lpstr>
      <vt:lpstr>Using the Chart to Determine Valence Number</vt:lpstr>
      <vt:lpstr>Hydrogen (one valence electron in first energy level)                                                                         Magnesium has 12 electrons (two in EL I and 8 in EL two   and 2 in EL three)  </vt:lpstr>
      <vt:lpstr>Slide 41</vt:lpstr>
      <vt:lpstr>Why Do Atoms Combine to Make Molecules? (page 11)</vt:lpstr>
      <vt:lpstr>Mixture</vt:lpstr>
      <vt:lpstr>Solution</vt:lpstr>
      <vt:lpstr>Sol-Gel (Colloid)</vt:lpstr>
      <vt:lpstr>Milk is an emulsified colloid of liquid butterfat globules dispersed within a water-based fluid.</vt:lpstr>
      <vt:lpstr>Colloid (Sol-Gel)</vt:lpstr>
      <vt:lpstr>Suspension</vt:lpstr>
      <vt:lpstr>Slide 49</vt:lpstr>
      <vt:lpstr>Adding Atoms Chemically</vt:lpstr>
      <vt:lpstr>What are the main criteria atoms have in order to form a chemical bond?</vt:lpstr>
      <vt:lpstr>Electron Affinity versus Electronegativity</vt:lpstr>
      <vt:lpstr>Slide 53</vt:lpstr>
      <vt:lpstr>Electronegativity Chart (page 13)</vt:lpstr>
      <vt:lpstr>Valence Shell (Energy Level) Incomplete</vt:lpstr>
      <vt:lpstr>Inert Elements in Last Column</vt:lpstr>
      <vt:lpstr>Ionization Energy</vt:lpstr>
      <vt:lpstr>Chemical Bonds in Molecules</vt:lpstr>
      <vt:lpstr>Ionic Bond (page 14 &amp; 15)</vt:lpstr>
      <vt:lpstr>Example of Ionic Bond</vt:lpstr>
      <vt:lpstr>Slide 61</vt:lpstr>
      <vt:lpstr>Slide 62</vt:lpstr>
      <vt:lpstr>Main Criteria for Ionic Bond</vt:lpstr>
      <vt:lpstr>Covalent Bond (page 15 &amp; 16) </vt:lpstr>
      <vt:lpstr>Covalent Bond</vt:lpstr>
      <vt:lpstr>Single Covalent Bond</vt:lpstr>
      <vt:lpstr>Double Covalent Bond</vt:lpstr>
      <vt:lpstr>Triple Covalent Bond</vt:lpstr>
      <vt:lpstr>Comparison of Ionic Bond to Covalent Bond</vt:lpstr>
      <vt:lpstr>Types of Covalent Bonds</vt:lpstr>
      <vt:lpstr>Non-Polar Covalent Bond</vt:lpstr>
      <vt:lpstr>Polar Covalent Bond</vt:lpstr>
      <vt:lpstr>Polar Covalent Molecule</vt:lpstr>
      <vt:lpstr>  Polar Covalent Molecule The greek symbols delta represent a partial separation in charge.  Oxygen is more highly electronegative – thus it holds the electrons more often -thus creating a more negative molecular environment (a Dipole).</vt:lpstr>
      <vt:lpstr>Water Molecule</vt:lpstr>
      <vt:lpstr>Slide 76</vt:lpstr>
      <vt:lpstr>Slide 77</vt:lpstr>
      <vt:lpstr>Review of Covalent and Ionic Bonds</vt:lpstr>
      <vt:lpstr>Review of Polar versus Non-Polar Covalent Bonds</vt:lpstr>
      <vt:lpstr>Slide 80</vt:lpstr>
      <vt:lpstr>Hydrogen Bond</vt:lpstr>
      <vt:lpstr>Hydrogen Bond</vt:lpstr>
      <vt:lpstr>Slide 83</vt:lpstr>
      <vt:lpstr>Hydrogen Bond</vt:lpstr>
      <vt:lpstr>Hydrogen Bond</vt:lpstr>
      <vt:lpstr>Van der Waals</vt:lpstr>
      <vt:lpstr>Hydrophobic versus Hydrophilic Interactions (page 18) </vt:lpstr>
      <vt:lpstr>    Hydrophobic Interactions  The particles may not like one another but they hate water more so they bond together</vt:lpstr>
      <vt:lpstr>Collision Theory How Atoms Come Together (page 18)</vt:lpstr>
      <vt:lpstr>Slide 90</vt:lpstr>
      <vt:lpstr>Slide 91</vt:lpstr>
      <vt:lpstr>Collision Theory Tenets </vt:lpstr>
      <vt:lpstr>Types of Generic Chemical Reactions (page 19)</vt:lpstr>
      <vt:lpstr>A  + B                             AB</vt:lpstr>
      <vt:lpstr>Building Reaction</vt:lpstr>
      <vt:lpstr>Building Reaction (Anabolic)</vt:lpstr>
      <vt:lpstr>Breaking Down Reaction</vt:lpstr>
      <vt:lpstr>Decomposition (Catabolic) Reaction</vt:lpstr>
      <vt:lpstr>Exchange Reaction</vt:lpstr>
      <vt:lpstr>Exchange Reaction</vt:lpstr>
      <vt:lpstr>Reversible Reaction</vt:lpstr>
      <vt:lpstr>Reversible Reaction state of Equilibrium</vt:lpstr>
      <vt:lpstr>Reversible Reaction</vt:lpstr>
      <vt:lpstr>Counting the number of Atoms and Molecules</vt:lpstr>
      <vt:lpstr>Mole</vt:lpstr>
      <vt:lpstr>What technically is a mole?</vt:lpstr>
      <vt:lpstr>Mole</vt:lpstr>
      <vt:lpstr>Getting One mole of table salt</vt:lpstr>
      <vt:lpstr>Getting One mole of Water</vt:lpstr>
      <vt:lpstr>Slide 110</vt:lpstr>
      <vt:lpstr>How did I get AMUs to turn into Grams (page 21)</vt:lpstr>
      <vt:lpstr>Using a Mole to make concentrations of solutions (pages 21 -23)</vt:lpstr>
      <vt:lpstr>Making a 1 molar solution of table salt in water (page 21-22)</vt:lpstr>
      <vt:lpstr>Slide 114</vt:lpstr>
      <vt:lpstr>The Count</vt:lpstr>
      <vt:lpstr>Slide 116</vt:lpstr>
      <vt:lpstr>Slide 117</vt:lpstr>
      <vt:lpstr>Making a 1 molal solution of table salt in water (page 22)</vt:lpstr>
      <vt:lpstr>The Count</vt:lpstr>
      <vt:lpstr>Slide 120</vt:lpstr>
      <vt:lpstr>Slide 121</vt:lpstr>
      <vt:lpstr>Questions</vt:lpstr>
      <vt:lpstr>Questions</vt:lpstr>
      <vt:lpstr>Questions</vt:lpstr>
      <vt:lpstr>Slide 125</vt:lpstr>
      <vt:lpstr>Slide 126</vt:lpstr>
      <vt:lpstr>Slide 127</vt:lpstr>
      <vt:lpstr>Your Job</vt:lpstr>
      <vt:lpstr>If You Have a Molar Solution or Molal solution – how many atoms of solute do you have?</vt:lpstr>
      <vt:lpstr>How Many Atoms of Solute would you have in a 1 molar solution of Calcium Chloride in water?</vt:lpstr>
      <vt:lpstr>What is Heat?</vt:lpstr>
      <vt:lpstr>Discussion of Heat and Temperature (page 23-24)</vt:lpstr>
      <vt:lpstr>Temperature Formulas</vt:lpstr>
      <vt:lpstr>Relative Measurements of Heat</vt:lpstr>
      <vt:lpstr>Bomb Calorimetry ( Equating Calories to a Food) </vt:lpstr>
      <vt:lpstr>Bomb Calorimeter</vt:lpstr>
      <vt:lpstr>  Properties of Water (page 24 – 27) Our bodies are approximately 55% - 60% water  (60% water in adult males and 55% in adult female). 70.8% of the earth is water. Blood contains 95% water, body fat contains 14% water and bone has 43% water. Skin also contains much water.  </vt:lpstr>
      <vt:lpstr> These good properties are mainly attributed to 1. Water’s intramolecular bond being  Polar Covalent!! </vt:lpstr>
      <vt:lpstr>Water’s intermolecular Bond being hydrogen bonds</vt:lpstr>
      <vt:lpstr>Properties of Water (page 24 – 27)</vt:lpstr>
      <vt:lpstr>Water is a Good Solvent</vt:lpstr>
      <vt:lpstr>What Does Water Like to Dissolve Best </vt:lpstr>
      <vt:lpstr>Slide 143</vt:lpstr>
      <vt:lpstr>Slide 144</vt:lpstr>
      <vt:lpstr>Slide 145</vt:lpstr>
      <vt:lpstr>Water Participates in Biochemical Reactions</vt:lpstr>
      <vt:lpstr>Water participates in Biochemical Reactions</vt:lpstr>
      <vt:lpstr>Water absorbs and releases heat very slowly</vt:lpstr>
      <vt:lpstr>Slide 149</vt:lpstr>
      <vt:lpstr>   In order to increase temperature of water – the water molecules must increase their kinetic motions – in order to do that each water molecule must break apart from another - so that they can move independently – thus the trillions and trillions of hydrogen bonds must be broken</vt:lpstr>
      <vt:lpstr>Slide 151</vt:lpstr>
      <vt:lpstr>Slide 152</vt:lpstr>
      <vt:lpstr>Water requires a large amount of heat to change from a liquid to a gas</vt:lpstr>
      <vt:lpstr>Slide 154</vt:lpstr>
      <vt:lpstr>Water has a cohesive nature</vt:lpstr>
      <vt:lpstr>Cohesive Nature of Water</vt:lpstr>
      <vt:lpstr>Water exerts a surface tension</vt:lpstr>
      <vt:lpstr>Slide 158</vt:lpstr>
      <vt:lpstr>Surface Tension</vt:lpstr>
      <vt:lpstr>Water serves as a good lubricant</vt:lpstr>
      <vt:lpstr>Floatation in Water</vt:lpstr>
      <vt:lpstr>Spontaneous Evaporation of Water</vt:lpstr>
      <vt:lpstr>Because of</vt:lpstr>
      <vt:lpstr>Oxidation – Reduction Reactions page 27-28</vt:lpstr>
      <vt:lpstr>Oxidation</vt:lpstr>
      <vt:lpstr>Reduction</vt:lpstr>
      <vt:lpstr>The Reactions are Coupled (Redox) </vt:lpstr>
      <vt:lpstr>Slide 168</vt:lpstr>
      <vt:lpstr>Slide 169</vt:lpstr>
      <vt:lpstr>Free Radical</vt:lpstr>
      <vt:lpstr>Antioxidants </vt:lpstr>
      <vt:lpstr>How Does an Antioxidant Work?</vt:lpstr>
      <vt:lpstr>How Does Oxidation Create Energy in the Body?</vt:lpstr>
      <vt:lpstr>Thermodynamics page 28 - 31</vt:lpstr>
      <vt:lpstr> Thermodynamics is based on laws of nature </vt:lpstr>
      <vt:lpstr>Gibbs Free Energy</vt:lpstr>
      <vt:lpstr>Personal Simplification</vt:lpstr>
      <vt:lpstr>Slide 178</vt:lpstr>
      <vt:lpstr>Open and Closed Systems</vt:lpstr>
      <vt:lpstr>Slide 180</vt:lpstr>
      <vt:lpstr>Slide 181</vt:lpstr>
      <vt:lpstr>Slide 182</vt:lpstr>
      <vt:lpstr>Slide 183</vt:lpstr>
      <vt:lpstr>Slide 184</vt:lpstr>
      <vt:lpstr>Endergonic Reactions need a coupling to Exergonic Reactions</vt:lpstr>
      <vt:lpstr>Summary of Major Thermodynamic Points</vt:lpstr>
      <vt:lpstr>Acid-Base Actions (page 31-36)</vt:lpstr>
      <vt:lpstr>Slide 188</vt:lpstr>
      <vt:lpstr>Slide 189</vt:lpstr>
      <vt:lpstr>Slide 190</vt:lpstr>
      <vt:lpstr>Slide 191</vt:lpstr>
      <vt:lpstr>Slide 192</vt:lpstr>
      <vt:lpstr>pH Derivation (powers of H+) </vt:lpstr>
      <vt:lpstr>Slide 194</vt:lpstr>
      <vt:lpstr>Slide 195</vt:lpstr>
      <vt:lpstr>pH Scale</vt:lpstr>
      <vt:lpstr>Slide 197</vt:lpstr>
      <vt:lpstr>Acid-Base Balance</vt:lpstr>
      <vt:lpstr>Slide 199</vt:lpstr>
      <vt:lpstr>What is a pH Buffer?</vt:lpstr>
      <vt:lpstr>Strength of Acids</vt:lpstr>
      <vt:lpstr>Strength of Acids (One)</vt:lpstr>
      <vt:lpstr>Strength of Acids (Two)</vt:lpstr>
      <vt:lpstr>Strength of Acids (Two)</vt:lpstr>
      <vt:lpstr>Slide 205</vt:lpstr>
      <vt:lpstr>pH Buffer</vt:lpstr>
    </vt:vector>
  </TitlesOfParts>
  <Company>Kingwood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dc:title>
  <dc:creator>HP Authorized Customer</dc:creator>
  <cp:lastModifiedBy>HP Authorized Customer</cp:lastModifiedBy>
  <cp:revision>66</cp:revision>
  <dcterms:created xsi:type="dcterms:W3CDTF">2009-08-29T14:46:47Z</dcterms:created>
  <dcterms:modified xsi:type="dcterms:W3CDTF">2010-08-02T13:32:42Z</dcterms:modified>
</cp:coreProperties>
</file>