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2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18.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slides/slide243.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slides/slide221.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slides/slide237.xml" ContentType="application/vnd.openxmlformats-officedocument.presentationml.slide+xml"/>
  <Override PartName="/ppt/theme/theme2.xml" ContentType="application/vnd.openxmlformats-officedocument.theme+xml"/>
  <Override PartName="/ppt/tags/tag5.xml" ContentType="application/vnd.openxmlformats-officedocument.presentationml.tags+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6.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240.xml" ContentType="application/vnd.openxmlformats-officedocument.presentationml.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s/slide180.xml" ContentType="application/vnd.openxmlformats-officedocument.presentationml.slide+xml"/>
  <Override PartName="/ppt/slides/slide2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s/slide209.xml" ContentType="application/vnd.openxmlformats-officedocument.presentationml.slide+xml"/>
  <Override PartName="/ppt/slides/slide2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s/slide216.xml" ContentType="application/vnd.openxmlformats-officedocument.presentationml.slide+xml"/>
  <Override PartName="/ppt/slides/slide234.xml" ContentType="application/vnd.openxmlformats-officedocument.presentationml.slide+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23.xml" ContentType="application/vnd.openxmlformats-officedocument.presentationml.slide+xml"/>
  <Override PartName="/ppt/slides/slide2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192.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slides/slide239.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35.xml" ContentType="application/vnd.openxmlformats-officedocument.presentationml.slide+xml"/>
  <Default Extension="jpeg" ContentType="image/jpeg"/>
  <Override PartName="/ppt/tags/tag3.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42.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231.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slides/slide220.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129.xml" ContentType="application/vnd.openxmlformats-officedocument.presentationml.slide+xml"/>
  <Override PartName="/ppt/slides/slide176.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233.xml" ContentType="application/vnd.openxmlformats-officedocument.presentationml.slide+xml"/>
  <Override PartName="/ppt/tags/tag1.xml" ContentType="application/vnd.openxmlformats-officedocument.presentationml.tags+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Default Extension="gif" ContentType="image/gif"/>
  <Override PartName="/ppt/notesSlides/notesSlide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5"/>
  </p:notesMasterIdLst>
  <p:sldIdLst>
    <p:sldId id="257" r:id="rId2"/>
    <p:sldId id="258" r:id="rId3"/>
    <p:sldId id="259" r:id="rId4"/>
    <p:sldId id="260" r:id="rId5"/>
    <p:sldId id="261" r:id="rId6"/>
    <p:sldId id="264" r:id="rId7"/>
    <p:sldId id="265" r:id="rId8"/>
    <p:sldId id="270" r:id="rId9"/>
    <p:sldId id="266" r:id="rId10"/>
    <p:sldId id="271" r:id="rId11"/>
    <p:sldId id="267" r:id="rId12"/>
    <p:sldId id="263" r:id="rId13"/>
    <p:sldId id="268" r:id="rId14"/>
    <p:sldId id="273" r:id="rId15"/>
    <p:sldId id="290" r:id="rId16"/>
    <p:sldId id="286" r:id="rId17"/>
    <p:sldId id="287" r:id="rId18"/>
    <p:sldId id="274" r:id="rId19"/>
    <p:sldId id="303" r:id="rId20"/>
    <p:sldId id="275" r:id="rId21"/>
    <p:sldId id="276" r:id="rId22"/>
    <p:sldId id="277" r:id="rId23"/>
    <p:sldId id="278" r:id="rId24"/>
    <p:sldId id="279" r:id="rId25"/>
    <p:sldId id="280" r:id="rId26"/>
    <p:sldId id="281" r:id="rId27"/>
    <p:sldId id="283" r:id="rId28"/>
    <p:sldId id="282" r:id="rId29"/>
    <p:sldId id="284" r:id="rId30"/>
    <p:sldId id="285" r:id="rId31"/>
    <p:sldId id="296" r:id="rId32"/>
    <p:sldId id="288" r:id="rId33"/>
    <p:sldId id="289" r:id="rId34"/>
    <p:sldId id="292" r:id="rId35"/>
    <p:sldId id="293" r:id="rId36"/>
    <p:sldId id="294" r:id="rId37"/>
    <p:sldId id="297" r:id="rId38"/>
    <p:sldId id="298" r:id="rId39"/>
    <p:sldId id="291" r:id="rId40"/>
    <p:sldId id="316" r:id="rId41"/>
    <p:sldId id="317" r:id="rId42"/>
    <p:sldId id="295" r:id="rId43"/>
    <p:sldId id="320" r:id="rId44"/>
    <p:sldId id="319" r:id="rId45"/>
    <p:sldId id="318" r:id="rId46"/>
    <p:sldId id="301" r:id="rId47"/>
    <p:sldId id="305" r:id="rId48"/>
    <p:sldId id="306" r:id="rId49"/>
    <p:sldId id="307" r:id="rId50"/>
    <p:sldId id="308" r:id="rId51"/>
    <p:sldId id="311" r:id="rId52"/>
    <p:sldId id="309" r:id="rId53"/>
    <p:sldId id="544" r:id="rId54"/>
    <p:sldId id="310" r:id="rId55"/>
    <p:sldId id="312" r:id="rId56"/>
    <p:sldId id="313" r:id="rId57"/>
    <p:sldId id="314" r:id="rId58"/>
    <p:sldId id="321" r:id="rId59"/>
    <p:sldId id="322" r:id="rId60"/>
    <p:sldId id="323" r:id="rId61"/>
    <p:sldId id="324" r:id="rId62"/>
    <p:sldId id="325" r:id="rId63"/>
    <p:sldId id="326" r:id="rId64"/>
    <p:sldId id="327" r:id="rId65"/>
    <p:sldId id="328" r:id="rId66"/>
    <p:sldId id="329" r:id="rId67"/>
    <p:sldId id="330" r:id="rId68"/>
    <p:sldId id="331" r:id="rId69"/>
    <p:sldId id="332" r:id="rId70"/>
    <p:sldId id="333" r:id="rId71"/>
    <p:sldId id="334" r:id="rId72"/>
    <p:sldId id="336" r:id="rId73"/>
    <p:sldId id="337" r:id="rId74"/>
    <p:sldId id="338" r:id="rId75"/>
    <p:sldId id="340" r:id="rId76"/>
    <p:sldId id="339" r:id="rId77"/>
    <p:sldId id="342" r:id="rId78"/>
    <p:sldId id="343" r:id="rId79"/>
    <p:sldId id="345" r:id="rId80"/>
    <p:sldId id="344" r:id="rId81"/>
    <p:sldId id="346" r:id="rId82"/>
    <p:sldId id="341" r:id="rId83"/>
    <p:sldId id="371" r:id="rId84"/>
    <p:sldId id="372" r:id="rId85"/>
    <p:sldId id="347" r:id="rId86"/>
    <p:sldId id="367" r:id="rId87"/>
    <p:sldId id="365" r:id="rId88"/>
    <p:sldId id="348" r:id="rId89"/>
    <p:sldId id="368" r:id="rId90"/>
    <p:sldId id="349" r:id="rId91"/>
    <p:sldId id="350" r:id="rId92"/>
    <p:sldId id="369" r:id="rId93"/>
    <p:sldId id="545" r:id="rId94"/>
    <p:sldId id="546" r:id="rId95"/>
    <p:sldId id="547" r:id="rId96"/>
    <p:sldId id="548" r:id="rId97"/>
    <p:sldId id="549" r:id="rId98"/>
    <p:sldId id="550" r:id="rId99"/>
    <p:sldId id="353" r:id="rId100"/>
    <p:sldId id="370" r:id="rId101"/>
    <p:sldId id="358" r:id="rId102"/>
    <p:sldId id="364" r:id="rId103"/>
    <p:sldId id="352" r:id="rId104"/>
    <p:sldId id="360" r:id="rId105"/>
    <p:sldId id="361" r:id="rId106"/>
    <p:sldId id="359" r:id="rId107"/>
    <p:sldId id="354" r:id="rId108"/>
    <p:sldId id="356" r:id="rId109"/>
    <p:sldId id="363" r:id="rId110"/>
    <p:sldId id="362" r:id="rId111"/>
    <p:sldId id="374" r:id="rId112"/>
    <p:sldId id="375" r:id="rId113"/>
    <p:sldId id="376" r:id="rId114"/>
    <p:sldId id="373" r:id="rId115"/>
    <p:sldId id="377" r:id="rId116"/>
    <p:sldId id="380" r:id="rId117"/>
    <p:sldId id="429" r:id="rId118"/>
    <p:sldId id="381" r:id="rId119"/>
    <p:sldId id="413" r:id="rId120"/>
    <p:sldId id="414" r:id="rId121"/>
    <p:sldId id="415" r:id="rId122"/>
    <p:sldId id="416" r:id="rId123"/>
    <p:sldId id="417" r:id="rId124"/>
    <p:sldId id="409" r:id="rId125"/>
    <p:sldId id="408" r:id="rId126"/>
    <p:sldId id="418" r:id="rId127"/>
    <p:sldId id="419" r:id="rId128"/>
    <p:sldId id="420" r:id="rId129"/>
    <p:sldId id="412" r:id="rId130"/>
    <p:sldId id="395" r:id="rId131"/>
    <p:sldId id="386" r:id="rId132"/>
    <p:sldId id="389" r:id="rId133"/>
    <p:sldId id="391" r:id="rId134"/>
    <p:sldId id="398" r:id="rId135"/>
    <p:sldId id="396" r:id="rId136"/>
    <p:sldId id="403" r:id="rId137"/>
    <p:sldId id="400" r:id="rId138"/>
    <p:sldId id="401" r:id="rId139"/>
    <p:sldId id="402" r:id="rId140"/>
    <p:sldId id="433" r:id="rId141"/>
    <p:sldId id="405" r:id="rId142"/>
    <p:sldId id="406" r:id="rId143"/>
    <p:sldId id="468" r:id="rId144"/>
    <p:sldId id="469" r:id="rId145"/>
    <p:sldId id="421" r:id="rId146"/>
    <p:sldId id="431" r:id="rId147"/>
    <p:sldId id="423" r:id="rId148"/>
    <p:sldId id="424" r:id="rId149"/>
    <p:sldId id="432" r:id="rId150"/>
    <p:sldId id="422" r:id="rId151"/>
    <p:sldId id="551" r:id="rId152"/>
    <p:sldId id="552" r:id="rId153"/>
    <p:sldId id="553" r:id="rId154"/>
    <p:sldId id="425" r:id="rId155"/>
    <p:sldId id="426" r:id="rId156"/>
    <p:sldId id="427" r:id="rId157"/>
    <p:sldId id="434" r:id="rId158"/>
    <p:sldId id="435" r:id="rId159"/>
    <p:sldId id="436" r:id="rId160"/>
    <p:sldId id="428" r:id="rId161"/>
    <p:sldId id="439" r:id="rId162"/>
    <p:sldId id="441" r:id="rId163"/>
    <p:sldId id="462" r:id="rId164"/>
    <p:sldId id="440" r:id="rId165"/>
    <p:sldId id="443" r:id="rId166"/>
    <p:sldId id="442" r:id="rId167"/>
    <p:sldId id="444" r:id="rId168"/>
    <p:sldId id="449" r:id="rId169"/>
    <p:sldId id="445" r:id="rId170"/>
    <p:sldId id="446" r:id="rId171"/>
    <p:sldId id="447" r:id="rId172"/>
    <p:sldId id="448" r:id="rId173"/>
    <p:sldId id="450" r:id="rId174"/>
    <p:sldId id="459" r:id="rId175"/>
    <p:sldId id="460" r:id="rId176"/>
    <p:sldId id="461" r:id="rId177"/>
    <p:sldId id="451" r:id="rId178"/>
    <p:sldId id="453" r:id="rId179"/>
    <p:sldId id="456" r:id="rId180"/>
    <p:sldId id="457" r:id="rId181"/>
    <p:sldId id="458" r:id="rId182"/>
    <p:sldId id="454" r:id="rId183"/>
    <p:sldId id="463" r:id="rId184"/>
    <p:sldId id="464" r:id="rId185"/>
    <p:sldId id="466" r:id="rId186"/>
    <p:sldId id="465" r:id="rId187"/>
    <p:sldId id="467" r:id="rId188"/>
    <p:sldId id="455" r:id="rId189"/>
    <p:sldId id="473" r:id="rId190"/>
    <p:sldId id="470" r:id="rId191"/>
    <p:sldId id="472" r:id="rId192"/>
    <p:sldId id="471" r:id="rId193"/>
    <p:sldId id="477" r:id="rId194"/>
    <p:sldId id="474" r:id="rId195"/>
    <p:sldId id="480" r:id="rId196"/>
    <p:sldId id="475" r:id="rId197"/>
    <p:sldId id="481" r:id="rId198"/>
    <p:sldId id="476" r:id="rId199"/>
    <p:sldId id="482" r:id="rId200"/>
    <p:sldId id="483" r:id="rId201"/>
    <p:sldId id="484" r:id="rId202"/>
    <p:sldId id="485" r:id="rId203"/>
    <p:sldId id="488" r:id="rId204"/>
    <p:sldId id="489" r:id="rId205"/>
    <p:sldId id="486" r:id="rId206"/>
    <p:sldId id="487" r:id="rId207"/>
    <p:sldId id="490" r:id="rId208"/>
    <p:sldId id="491" r:id="rId209"/>
    <p:sldId id="492" r:id="rId210"/>
    <p:sldId id="493" r:id="rId211"/>
    <p:sldId id="494" r:id="rId212"/>
    <p:sldId id="495" r:id="rId213"/>
    <p:sldId id="504" r:id="rId214"/>
    <p:sldId id="505" r:id="rId215"/>
    <p:sldId id="506" r:id="rId216"/>
    <p:sldId id="508" r:id="rId217"/>
    <p:sldId id="509" r:id="rId218"/>
    <p:sldId id="510" r:id="rId219"/>
    <p:sldId id="507" r:id="rId220"/>
    <p:sldId id="513" r:id="rId221"/>
    <p:sldId id="514" r:id="rId222"/>
    <p:sldId id="515" r:id="rId223"/>
    <p:sldId id="498" r:id="rId224"/>
    <p:sldId id="500" r:id="rId225"/>
    <p:sldId id="516" r:id="rId226"/>
    <p:sldId id="518" r:id="rId227"/>
    <p:sldId id="517" r:id="rId228"/>
    <p:sldId id="519" r:id="rId229"/>
    <p:sldId id="522" r:id="rId230"/>
    <p:sldId id="523" r:id="rId231"/>
    <p:sldId id="541" r:id="rId232"/>
    <p:sldId id="535" r:id="rId233"/>
    <p:sldId id="542" r:id="rId234"/>
    <p:sldId id="537" r:id="rId235"/>
    <p:sldId id="538" r:id="rId236"/>
    <p:sldId id="539" r:id="rId237"/>
    <p:sldId id="529" r:id="rId238"/>
    <p:sldId id="530" r:id="rId239"/>
    <p:sldId id="531" r:id="rId240"/>
    <p:sldId id="533" r:id="rId241"/>
    <p:sldId id="534" r:id="rId242"/>
    <p:sldId id="540" r:id="rId243"/>
    <p:sldId id="543" r:id="rId2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824" autoAdjust="0"/>
  </p:normalViewPr>
  <p:slideViewPr>
    <p:cSldViewPr>
      <p:cViewPr varScale="1">
        <p:scale>
          <a:sx n="87" d="100"/>
          <a:sy n="87" d="100"/>
        </p:scale>
        <p:origin x="-282"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notesMaster" Target="notesMasters/notesMaster1.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6F3F46-1DEE-48E5-B297-D36F83485212}" type="datetimeFigureOut">
              <a:rPr lang="en-US" smtClean="0"/>
              <a:pPr/>
              <a:t>9/26/2011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475273-4E91-4DF8-A5AE-D8040A6B85F1}"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475273-4E91-4DF8-A5AE-D8040A6B85F1}" type="slidenum">
              <a:rPr lang="en-US" smtClean="0"/>
              <a:pPr/>
              <a:t>31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8475273-4E91-4DF8-A5AE-D8040A6B85F1}" type="slidenum">
              <a:rPr lang="en-US" smtClean="0"/>
              <a:pPr/>
              <a:t>36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8475273-4E91-4DF8-A5AE-D8040A6B85F1}" type="slidenum">
              <a:rPr lang="en-US" smtClean="0"/>
              <a:pPr/>
              <a:t>49</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F600FEF1-4D60-48D3-9C3D-7657E48AC43F}" type="slidenum">
              <a:rPr lang="en-US"/>
              <a:pPr/>
              <a:t>210</a:t>
            </a:fld>
            <a:endParaRPr lang="en-US"/>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B233880-5243-490A-9588-22D33F2BD0EB}" type="slidenum">
              <a:rPr lang="en-US"/>
              <a:pPr/>
              <a:t>211</a:t>
            </a:fld>
            <a:endParaRPr lang="en-US"/>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98EC9B61-50BC-43DE-94D9-F4A91B42283A}" type="slidenum">
              <a:rPr lang="en-US"/>
              <a:pPr/>
              <a:t>212</a:t>
            </a:fld>
            <a:endParaRPr lang="en-US"/>
          </a:p>
        </p:txBody>
      </p:sp>
      <p:sp>
        <p:nvSpPr>
          <p:cNvPr id="290818" name="Rectangle 1026"/>
          <p:cNvSpPr>
            <a:spLocks noGrp="1" noRot="1" noChangeAspect="1" noChangeArrowheads="1" noTextEdit="1"/>
          </p:cNvSpPr>
          <p:nvPr>
            <p:ph type="sldImg"/>
          </p:nvPr>
        </p:nvSpPr>
        <p:spPr>
          <a:ln/>
        </p:spPr>
      </p:sp>
      <p:sp>
        <p:nvSpPr>
          <p:cNvPr id="290819"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FC4C3E6-5419-48FE-B07B-CC166B796685}" type="slidenum">
              <a:rPr lang="en-US"/>
              <a:pPr/>
              <a:t>217</a:t>
            </a:fld>
            <a:endParaRPr lang="en-US" dirty="0"/>
          </a:p>
        </p:txBody>
      </p:sp>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366264E-C217-4F34-92CE-AF5FABF960E4}" type="slidenum">
              <a:rPr lang="en-US"/>
              <a:pPr/>
              <a:t>218</a:t>
            </a:fld>
            <a:endParaRPr lang="en-US" dirty="0"/>
          </a:p>
        </p:txBody>
      </p:sp>
      <p:sp>
        <p:nvSpPr>
          <p:cNvPr id="266242" name="Rectangle 2"/>
          <p:cNvSpPr>
            <a:spLocks noGrp="1" noRot="1" noChangeAspect="1" noChangeArrowheads="1" noTextEdit="1"/>
          </p:cNvSpPr>
          <p:nvPr>
            <p:ph type="sldImg"/>
          </p:nvPr>
        </p:nvSpPr>
        <p:spPr>
          <a:ln/>
        </p:spPr>
      </p:sp>
      <p:sp>
        <p:nvSpPr>
          <p:cNvPr id="26624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C6CE65E9-EED6-4759-88EB-8D268EED1682}" type="slidenum">
              <a:rPr lang="en-US"/>
              <a:pPr/>
              <a:t>223</a:t>
            </a:fld>
            <a:endParaRPr lang="en-US" dirty="0"/>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B8B58CD4-0A2B-4D3A-AFE8-177B702D3EDD}" type="slidenum">
              <a:rPr lang="en-US"/>
              <a:pPr/>
              <a:t>224</a:t>
            </a:fld>
            <a:endParaRPr lang="en-US" dirty="0"/>
          </a:p>
        </p:txBody>
      </p:sp>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AF6A6A-F4AE-4E4C-8E08-A8986F776380}" type="datetimeFigureOut">
              <a:rPr lang="en-US" smtClean="0"/>
              <a:pPr/>
              <a:t>9/26/2011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48B3C9-C236-4983-B22D-0BDAA396547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AF6A6A-F4AE-4E4C-8E08-A8986F776380}" type="datetimeFigureOut">
              <a:rPr lang="en-US" smtClean="0"/>
              <a:pPr/>
              <a:t>9/26/2011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48B3C9-C236-4983-B22D-0BDAA3965476}"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AF6A6A-F4AE-4E4C-8E08-A8986F776380}" type="datetimeFigureOut">
              <a:rPr lang="en-US" smtClean="0"/>
              <a:pPr/>
              <a:t>9/26/2011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48B3C9-C236-4983-B22D-0BDAA3965476}"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AF6A6A-F4AE-4E4C-8E08-A8986F776380}" type="datetimeFigureOut">
              <a:rPr lang="en-US" smtClean="0"/>
              <a:pPr/>
              <a:t>9/26/2011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648B3C9-C236-4983-B22D-0BDAA3965476}"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AF6A6A-F4AE-4E4C-8E08-A8986F776380}" type="datetimeFigureOut">
              <a:rPr lang="en-US" smtClean="0"/>
              <a:pPr/>
              <a:t>9/26/2011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648B3C9-C236-4983-B22D-0BDAA3965476}"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AF6A6A-F4AE-4E4C-8E08-A8986F776380}" type="datetimeFigureOut">
              <a:rPr lang="en-US" smtClean="0"/>
              <a:pPr/>
              <a:t>9/26/2011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648B3C9-C236-4983-B22D-0BDAA3965476}"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AF6A6A-F4AE-4E4C-8E08-A8986F776380}" type="datetimeFigureOut">
              <a:rPr lang="en-US" smtClean="0"/>
              <a:pPr/>
              <a:t>9/26/2011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648B3C9-C236-4983-B22D-0BDAA396547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AF6A6A-F4AE-4E4C-8E08-A8986F776380}" type="datetimeFigureOut">
              <a:rPr lang="en-US" smtClean="0"/>
              <a:pPr/>
              <a:t>9/26/2011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648B3C9-C236-4983-B22D-0BDAA396547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AF6A6A-F4AE-4E4C-8E08-A8986F776380}" type="datetimeFigureOut">
              <a:rPr lang="en-US" smtClean="0"/>
              <a:pPr/>
              <a:t>9/26/2011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648B3C9-C236-4983-B22D-0BDAA3965476}"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AF6A6A-F4AE-4E4C-8E08-A8986F776380}" type="datetimeFigureOut">
              <a:rPr lang="en-US" smtClean="0"/>
              <a:pPr/>
              <a:t>9/26/2011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48B3C9-C236-4983-B22D-0BDAA396547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AF6A6A-F4AE-4E4C-8E08-A8986F776380}" type="datetimeFigureOut">
              <a:rPr lang="en-US" smtClean="0"/>
              <a:pPr/>
              <a:t>9/26/2011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48B3C9-C236-4983-B22D-0BDAA396547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AF6A6A-F4AE-4E4C-8E08-A8986F776380}" type="datetimeFigureOut">
              <a:rPr lang="en-US" smtClean="0"/>
              <a:pPr/>
              <a:t>9/26/2011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48B3C9-C236-4983-B22D-0BDAA396547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gif"/><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60.gif"/><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14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14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99.gif"/><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174.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1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1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1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19.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22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22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1.xml"/></Relationships>
</file>

<file path=ppt/slides/_rels/slide233.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image" Target="../media/image126.gif"/><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image" Target="../media/image127.gif"/><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image" Target="../media/image128.gif"/><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1.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600199"/>
          </a:xfrm>
        </p:spPr>
        <p:txBody>
          <a:bodyPr>
            <a:normAutofit/>
          </a:bodyPr>
          <a:lstStyle/>
          <a:p>
            <a:r>
              <a:rPr lang="en-US" sz="8000" dirty="0" smtClean="0"/>
              <a:t>Chemistry</a:t>
            </a:r>
            <a:endParaRPr lang="en-US" sz="8000" dirty="0"/>
          </a:p>
        </p:txBody>
      </p:sp>
      <p:sp>
        <p:nvSpPr>
          <p:cNvPr id="3" name="Subtitle 2"/>
          <p:cNvSpPr>
            <a:spLocks noGrp="1"/>
          </p:cNvSpPr>
          <p:nvPr>
            <p:ph type="subTitle" idx="1"/>
          </p:nvPr>
        </p:nvSpPr>
        <p:spPr>
          <a:xfrm>
            <a:off x="2438400" y="3048000"/>
            <a:ext cx="6553200" cy="2590800"/>
          </a:xfrm>
        </p:spPr>
        <p:txBody>
          <a:bodyPr/>
          <a:lstStyle/>
          <a:p>
            <a:pPr algn="l"/>
            <a:r>
              <a:rPr lang="en-US" sz="4400" b="1" dirty="0" smtClean="0">
                <a:solidFill>
                  <a:srgbClr val="0070C0"/>
                </a:solidFill>
              </a:rPr>
              <a:t>           Organic</a:t>
            </a:r>
          </a:p>
          <a:p>
            <a:pPr algn="r"/>
            <a:endParaRPr lang="en-US" b="1" dirty="0" smtClean="0">
              <a:solidFill>
                <a:srgbClr val="0070C0"/>
              </a:solidFill>
            </a:endParaRPr>
          </a:p>
          <a:p>
            <a:pPr algn="r"/>
            <a:endParaRPr lang="en-US" b="1" dirty="0">
              <a:solidFill>
                <a:srgbClr val="0070C0"/>
              </a:solidFill>
            </a:endParaRPr>
          </a:p>
          <a:p>
            <a:pPr algn="r"/>
            <a:r>
              <a:rPr lang="en-US" b="1" dirty="0" smtClean="0">
                <a:solidFill>
                  <a:srgbClr val="0070C0"/>
                </a:solidFill>
              </a:rPr>
              <a:t>Mike Clark, M.D.,M.B.A.,M.S.</a:t>
            </a:r>
            <a:endParaRPr lang="en-US" b="1" dirty="0">
              <a:solidFill>
                <a:srgbClr val="0070C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Fields of Chemistry</a:t>
            </a:r>
            <a:endParaRPr lang="en-US" dirty="0"/>
          </a:p>
        </p:txBody>
      </p:sp>
      <p:sp>
        <p:nvSpPr>
          <p:cNvPr id="3" name="Content Placeholder 2"/>
          <p:cNvSpPr>
            <a:spLocks noGrp="1"/>
          </p:cNvSpPr>
          <p:nvPr>
            <p:ph idx="1"/>
          </p:nvPr>
        </p:nvSpPr>
        <p:spPr>
          <a:xfrm>
            <a:off x="457200" y="990600"/>
            <a:ext cx="8229600" cy="5638800"/>
          </a:xfrm>
        </p:spPr>
        <p:txBody>
          <a:bodyPr>
            <a:normAutofit fontScale="92500" lnSpcReduction="20000"/>
          </a:bodyPr>
          <a:lstStyle/>
          <a:p>
            <a:endParaRPr lang="en-US" dirty="0" smtClean="0"/>
          </a:p>
          <a:p>
            <a:endParaRPr lang="en-US" dirty="0"/>
          </a:p>
          <a:p>
            <a:endParaRPr lang="en-US" dirty="0" smtClean="0"/>
          </a:p>
          <a:p>
            <a:pPr>
              <a:buNone/>
            </a:pPr>
            <a:r>
              <a:rPr lang="en-US" dirty="0" smtClean="0"/>
              <a:t>      Inorganic                                         Organic </a:t>
            </a:r>
          </a:p>
          <a:p>
            <a:endParaRPr lang="en-US" dirty="0"/>
          </a:p>
          <a:p>
            <a:r>
              <a:rPr lang="en-US" dirty="0" smtClean="0"/>
              <a:t>All molecules in organic chemistry must contain carbon – in an organified manner – which basically says you need some hydrogens- thus organic chemistry is a “Hydrocarbon” chemistry</a:t>
            </a:r>
          </a:p>
          <a:p>
            <a:endParaRPr lang="en-US" dirty="0" smtClean="0"/>
          </a:p>
          <a:p>
            <a:r>
              <a:rPr lang="en-US" dirty="0" smtClean="0"/>
              <a:t>CO</a:t>
            </a:r>
            <a:r>
              <a:rPr lang="en-US" sz="2200" dirty="0" smtClean="0"/>
              <a:t>2</a:t>
            </a:r>
            <a:r>
              <a:rPr lang="en-US" dirty="0" smtClean="0"/>
              <a:t> contains carbon – but since it does not contain hydrogen – it is inorganic</a:t>
            </a:r>
            <a:endParaRPr lang="en-US" dirty="0"/>
          </a:p>
        </p:txBody>
      </p:sp>
      <p:cxnSp>
        <p:nvCxnSpPr>
          <p:cNvPr id="5" name="Straight Arrow Connector 4"/>
          <p:cNvCxnSpPr>
            <a:stCxn id="3" idx="0"/>
          </p:cNvCxnSpPr>
          <p:nvPr/>
        </p:nvCxnSpPr>
        <p:spPr>
          <a:xfrm rot="16200000" flipH="1" flipV="1">
            <a:off x="2667000" y="228600"/>
            <a:ext cx="1143000" cy="2667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stCxn id="3" idx="0"/>
          </p:cNvCxnSpPr>
          <p:nvPr/>
        </p:nvCxnSpPr>
        <p:spPr>
          <a:xfrm rot="16200000" flipH="1">
            <a:off x="4953000" y="609600"/>
            <a:ext cx="1295400" cy="2057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rmAutofit fontScale="90000"/>
          </a:bodyPr>
          <a:lstStyle/>
          <a:p>
            <a:r>
              <a:rPr lang="en-US" dirty="0" smtClean="0"/>
              <a:t>Organic Chemistry</a:t>
            </a:r>
            <a:br>
              <a:rPr lang="en-US" dirty="0" smtClean="0"/>
            </a:br>
            <a:r>
              <a:rPr lang="en-US" sz="2700" dirty="0" smtClean="0"/>
              <a:t>(Life Based Chemistry)</a:t>
            </a:r>
            <a:endParaRPr lang="en-US" sz="2700" dirty="0"/>
          </a:p>
        </p:txBody>
      </p:sp>
      <p:sp>
        <p:nvSpPr>
          <p:cNvPr id="3" name="Content Placeholder 2"/>
          <p:cNvSpPr>
            <a:spLocks noGrp="1"/>
          </p:cNvSpPr>
          <p:nvPr>
            <p:ph idx="1"/>
          </p:nvPr>
        </p:nvSpPr>
        <p:spPr>
          <a:xfrm>
            <a:off x="457200" y="1371600"/>
            <a:ext cx="8229600" cy="4754563"/>
          </a:xfrm>
        </p:spPr>
        <p:txBody>
          <a:bodyPr/>
          <a:lstStyle/>
          <a:p>
            <a:endParaRPr lang="en-US" dirty="0" smtClean="0"/>
          </a:p>
          <a:p>
            <a:endParaRPr lang="en-US" dirty="0" smtClean="0"/>
          </a:p>
          <a:p>
            <a:r>
              <a:rPr lang="en-US" dirty="0" smtClean="0"/>
              <a:t>Biochemistry     Polymer Chem.     Geological       </a:t>
            </a:r>
          </a:p>
          <a:p>
            <a:r>
              <a:rPr lang="en-US" dirty="0" smtClean="0"/>
              <a:t>Organic Chemistry is a study of matter of life-based entities</a:t>
            </a:r>
            <a:endParaRPr lang="en-US" dirty="0"/>
          </a:p>
          <a:p>
            <a:r>
              <a:rPr lang="en-US" dirty="0" smtClean="0"/>
              <a:t>Biochemistry studies organisms living now. The other fields of Organic Chemistry studies remnants of life – like oil, for example.</a:t>
            </a:r>
            <a:endParaRPr lang="en-US" dirty="0"/>
          </a:p>
        </p:txBody>
      </p:sp>
      <p:cxnSp>
        <p:nvCxnSpPr>
          <p:cNvPr id="5" name="Straight Arrow Connector 4"/>
          <p:cNvCxnSpPr>
            <a:stCxn id="3" idx="0"/>
          </p:cNvCxnSpPr>
          <p:nvPr/>
        </p:nvCxnSpPr>
        <p:spPr>
          <a:xfrm rot="16200000" flipH="1" flipV="1">
            <a:off x="2438400" y="0"/>
            <a:ext cx="762000" cy="3505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stCxn id="3" idx="0"/>
          </p:cNvCxnSpPr>
          <p:nvPr/>
        </p:nvCxnSpPr>
        <p:spPr>
          <a:xfrm rot="16200000" flipH="1">
            <a:off x="5372100" y="571500"/>
            <a:ext cx="990600" cy="2590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3" idx="0"/>
          </p:cNvCxnSpPr>
          <p:nvPr/>
        </p:nvCxnSpPr>
        <p:spPr>
          <a:xfrm rot="16200000" flipH="1">
            <a:off x="4076700" y="1866900"/>
            <a:ext cx="9913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Biochemistry</a:t>
            </a:r>
            <a:endParaRPr lang="en-US" dirty="0"/>
          </a:p>
        </p:txBody>
      </p:sp>
      <p:sp>
        <p:nvSpPr>
          <p:cNvPr id="3" name="Content Placeholder 2"/>
          <p:cNvSpPr>
            <a:spLocks noGrp="1"/>
          </p:cNvSpPr>
          <p:nvPr>
            <p:ph idx="1"/>
          </p:nvPr>
        </p:nvSpPr>
        <p:spPr>
          <a:xfrm>
            <a:off x="457200" y="1143000"/>
            <a:ext cx="8229600" cy="5486400"/>
          </a:xfrm>
        </p:spPr>
        <p:txBody>
          <a:bodyPr>
            <a:normAutofit lnSpcReduction="10000"/>
          </a:bodyPr>
          <a:lstStyle/>
          <a:p>
            <a:endParaRPr lang="en-US" dirty="0" smtClean="0"/>
          </a:p>
          <a:p>
            <a:endParaRPr lang="en-US" dirty="0"/>
          </a:p>
          <a:p>
            <a:pPr>
              <a:buNone/>
            </a:pPr>
            <a:r>
              <a:rPr lang="en-US" dirty="0" smtClean="0"/>
              <a:t>      Animal                                                    Plant</a:t>
            </a:r>
          </a:p>
          <a:p>
            <a:endParaRPr lang="en-US" dirty="0"/>
          </a:p>
          <a:p>
            <a:pPr>
              <a:buNone/>
            </a:pPr>
            <a:r>
              <a:rPr lang="en-US" dirty="0" smtClean="0"/>
              <a:t>   </a:t>
            </a:r>
          </a:p>
          <a:p>
            <a:pPr>
              <a:buNone/>
            </a:pPr>
            <a:r>
              <a:rPr lang="en-US" dirty="0" smtClean="0"/>
              <a:t>Human    Other Animals</a:t>
            </a:r>
          </a:p>
          <a:p>
            <a:pPr>
              <a:buNone/>
            </a:pPr>
            <a:endParaRPr lang="en-US" dirty="0"/>
          </a:p>
          <a:p>
            <a:pPr>
              <a:buNone/>
            </a:pPr>
            <a:r>
              <a:rPr lang="en-US" dirty="0" smtClean="0"/>
              <a:t>Since our focus is on human biochemistry – we will discuss the major biochemical molecules</a:t>
            </a:r>
          </a:p>
          <a:p>
            <a:pPr>
              <a:buNone/>
            </a:pPr>
            <a:r>
              <a:rPr lang="en-US" dirty="0" smtClean="0"/>
              <a:t>carbohydrates, lipids, proteins and nucleic acids </a:t>
            </a:r>
          </a:p>
          <a:p>
            <a:endParaRPr lang="en-US" dirty="0"/>
          </a:p>
        </p:txBody>
      </p:sp>
      <p:cxnSp>
        <p:nvCxnSpPr>
          <p:cNvPr id="5" name="Straight Arrow Connector 4"/>
          <p:cNvCxnSpPr>
            <a:stCxn id="3" idx="0"/>
          </p:cNvCxnSpPr>
          <p:nvPr/>
        </p:nvCxnSpPr>
        <p:spPr>
          <a:xfrm rot="16200000" flipH="1" flipV="1">
            <a:off x="2400300" y="-38100"/>
            <a:ext cx="990600" cy="3352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990600" y="3200400"/>
            <a:ext cx="6858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981200" y="2743200"/>
            <a:ext cx="12192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3" idx="0"/>
          </p:cNvCxnSpPr>
          <p:nvPr/>
        </p:nvCxnSpPr>
        <p:spPr>
          <a:xfrm rot="16200000" flipH="1">
            <a:off x="5181600" y="533400"/>
            <a:ext cx="1143000" cy="2362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Carbohydrates, Lipids, Nucleic Acids </a:t>
            </a:r>
            <a:r>
              <a:rPr lang="en-US" smtClean="0"/>
              <a:t>and Proteins </a:t>
            </a:r>
            <a:r>
              <a:rPr lang="en-US" dirty="0" smtClean="0"/>
              <a:t>have two main commonalities </a:t>
            </a:r>
            <a:endParaRPr lang="en-US" dirty="0"/>
          </a:p>
        </p:txBody>
      </p:sp>
      <p:sp>
        <p:nvSpPr>
          <p:cNvPr id="3" name="Content Placeholder 2"/>
          <p:cNvSpPr>
            <a:spLocks noGrp="1"/>
          </p:cNvSpPr>
          <p:nvPr>
            <p:ph idx="1"/>
          </p:nvPr>
        </p:nvSpPr>
        <p:spPr>
          <a:xfrm>
            <a:off x="457200" y="1981200"/>
            <a:ext cx="8229600" cy="4144963"/>
          </a:xfrm>
        </p:spPr>
        <p:txBody>
          <a:bodyPr/>
          <a:lstStyle/>
          <a:p>
            <a:pPr>
              <a:buNone/>
            </a:pPr>
            <a:r>
              <a:rPr lang="en-US" dirty="0" smtClean="0"/>
              <a:t>(1) a monomer to polymer relationship</a:t>
            </a:r>
          </a:p>
          <a:p>
            <a:pPr>
              <a:buNone/>
            </a:pPr>
            <a:r>
              <a:rPr lang="en-US" dirty="0" smtClean="0"/>
              <a:t>(2) Interaction of Water into the chemical reactions</a:t>
            </a:r>
          </a:p>
          <a:p>
            <a:pPr>
              <a:buNone/>
            </a:pPr>
            <a:endParaRPr lang="en-US" dirty="0" smtClean="0"/>
          </a:p>
          <a:p>
            <a:pPr>
              <a:buNone/>
            </a:pPr>
            <a:r>
              <a:rPr lang="en-US" b="1" dirty="0" smtClean="0"/>
              <a:t>Organic Chemistry is a covalently bonded chemistry</a:t>
            </a:r>
            <a:r>
              <a:rPr lang="en-US" dirty="0" smtClean="0"/>
              <a:t> – thus all the chemical bonds joining monomers are covalent bonds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Monomer to Polymer Relationship</a:t>
            </a:r>
            <a:endParaRPr lang="en-US" dirty="0"/>
          </a:p>
        </p:txBody>
      </p:sp>
      <p:sp>
        <p:nvSpPr>
          <p:cNvPr id="3" name="Content Placeholder 2"/>
          <p:cNvSpPr>
            <a:spLocks noGrp="1"/>
          </p:cNvSpPr>
          <p:nvPr>
            <p:ph idx="1"/>
          </p:nvPr>
        </p:nvSpPr>
        <p:spPr>
          <a:xfrm>
            <a:off x="457200" y="1295400"/>
            <a:ext cx="8229600" cy="5257800"/>
          </a:xfrm>
        </p:spPr>
        <p:txBody>
          <a:bodyPr>
            <a:normAutofit lnSpcReduction="10000"/>
          </a:bodyPr>
          <a:lstStyle/>
          <a:p>
            <a:r>
              <a:rPr lang="en-US" dirty="0" smtClean="0"/>
              <a:t>A monomer is as individual unit capable of repeat</a:t>
            </a:r>
          </a:p>
          <a:p>
            <a:r>
              <a:rPr lang="en-US" dirty="0" smtClean="0"/>
              <a:t>The individual unit is a molecule itself</a:t>
            </a:r>
          </a:p>
          <a:p>
            <a:r>
              <a:rPr lang="en-US" dirty="0" smtClean="0"/>
              <a:t>The monomers chemically bond together to form “polymers” – the repeated unit</a:t>
            </a:r>
          </a:p>
          <a:p>
            <a:r>
              <a:rPr lang="en-US" dirty="0" smtClean="0"/>
              <a:t>Monomer of carbohydrate is termed a monosaccharide (glucose is an example)</a:t>
            </a:r>
          </a:p>
          <a:p>
            <a:r>
              <a:rPr lang="en-US" dirty="0" smtClean="0"/>
              <a:t>Monomer                               Chemical Bond</a:t>
            </a:r>
          </a:p>
          <a:p>
            <a:r>
              <a:rPr lang="en-US" dirty="0" smtClean="0"/>
              <a:t>                  Polymer               </a:t>
            </a:r>
          </a:p>
          <a:p>
            <a:r>
              <a:rPr lang="en-US" dirty="0" smtClean="0"/>
              <a:t>               </a:t>
            </a:r>
            <a:endParaRPr lang="en-US" dirty="0"/>
          </a:p>
        </p:txBody>
      </p:sp>
      <p:sp>
        <p:nvSpPr>
          <p:cNvPr id="4" name="Oval 3"/>
          <p:cNvSpPr/>
          <p:nvPr/>
        </p:nvSpPr>
        <p:spPr>
          <a:xfrm>
            <a:off x="1219200" y="5562600"/>
            <a:ext cx="3810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Arrow Connector 5"/>
          <p:cNvCxnSpPr/>
          <p:nvPr/>
        </p:nvCxnSpPr>
        <p:spPr>
          <a:xfrm rot="10800000" flipV="1">
            <a:off x="1676400" y="5410200"/>
            <a:ext cx="2286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1828800" y="5943600"/>
            <a:ext cx="5334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2590800" y="5943600"/>
            <a:ext cx="6096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3505200" y="5867400"/>
            <a:ext cx="5334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p:cNvCxnSpPr>
            <a:stCxn id="7" idx="6"/>
            <a:endCxn id="8" idx="2"/>
          </p:cNvCxnSpPr>
          <p:nvPr/>
        </p:nvCxnSpPr>
        <p:spPr>
          <a:xfrm>
            <a:off x="2362200" y="6134100"/>
            <a:ext cx="228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8" idx="6"/>
          </p:cNvCxnSpPr>
          <p:nvPr/>
        </p:nvCxnSpPr>
        <p:spPr>
          <a:xfrm flipV="1">
            <a:off x="3200400" y="6096000"/>
            <a:ext cx="457200" cy="38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3276600" y="5867400"/>
            <a:ext cx="152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3352800" y="5105400"/>
            <a:ext cx="3048000" cy="6858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Interaction </a:t>
            </a:r>
            <a:r>
              <a:rPr lang="en-US" sz="3600" b="1" dirty="0" smtClean="0"/>
              <a:t>(Insertion) </a:t>
            </a:r>
            <a:r>
              <a:rPr lang="en-US" sz="3600" dirty="0" smtClean="0"/>
              <a:t>of Water into the chemical reactions</a:t>
            </a:r>
            <a:endParaRPr lang="en-US" sz="3600" dirty="0"/>
          </a:p>
        </p:txBody>
      </p:sp>
      <p:sp>
        <p:nvSpPr>
          <p:cNvPr id="3" name="Content Placeholder 2"/>
          <p:cNvSpPr>
            <a:spLocks noGrp="1"/>
          </p:cNvSpPr>
          <p:nvPr>
            <p:ph idx="1"/>
          </p:nvPr>
        </p:nvSpPr>
        <p:spPr>
          <a:xfrm>
            <a:off x="457200" y="1295400"/>
            <a:ext cx="8229600" cy="5257800"/>
          </a:xfrm>
        </p:spPr>
        <p:txBody>
          <a:bodyPr>
            <a:normAutofit/>
          </a:bodyPr>
          <a:lstStyle/>
          <a:p>
            <a:pPr>
              <a:buNone/>
            </a:pPr>
            <a:r>
              <a:rPr lang="en-US" dirty="0" smtClean="0"/>
              <a:t>                                                     H  HO   </a:t>
            </a:r>
          </a:p>
          <a:p>
            <a:pPr>
              <a:buNone/>
            </a:pPr>
            <a:r>
              <a:rPr lang="en-US" dirty="0" smtClean="0"/>
              <a:t>                          </a:t>
            </a:r>
          </a:p>
          <a:p>
            <a:r>
              <a:rPr lang="en-US" sz="2800" dirty="0" smtClean="0"/>
              <a:t>H</a:t>
            </a:r>
            <a:r>
              <a:rPr lang="en-US" sz="1800" dirty="0" smtClean="0"/>
              <a:t>2</a:t>
            </a:r>
            <a:r>
              <a:rPr lang="en-US" sz="2800" dirty="0" smtClean="0"/>
              <a:t>0  Inserted    -- result  water molecule splits and one molecule gets the H and other the OH      </a:t>
            </a:r>
          </a:p>
          <a:p>
            <a:endParaRPr lang="en-US" sz="2800" dirty="0" smtClean="0"/>
          </a:p>
          <a:p>
            <a:r>
              <a:rPr lang="en-US" sz="2800" dirty="0" smtClean="0"/>
              <a:t>If a molecule of water is introduced into the chemical bond it will split it apart (hydration decomposition or hydrolysis decomposition)</a:t>
            </a:r>
            <a:endParaRPr lang="en-US" sz="2800" dirty="0"/>
          </a:p>
        </p:txBody>
      </p:sp>
      <p:sp>
        <p:nvSpPr>
          <p:cNvPr id="7" name="Oval 6"/>
          <p:cNvSpPr/>
          <p:nvPr/>
        </p:nvSpPr>
        <p:spPr>
          <a:xfrm>
            <a:off x="1371600" y="1600200"/>
            <a:ext cx="5334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2133600" y="1600200"/>
            <a:ext cx="6096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3124200" y="1600200"/>
            <a:ext cx="5334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p:cNvCxnSpPr>
            <a:stCxn id="7" idx="6"/>
            <a:endCxn id="8" idx="2"/>
          </p:cNvCxnSpPr>
          <p:nvPr/>
        </p:nvCxnSpPr>
        <p:spPr>
          <a:xfrm>
            <a:off x="1905000" y="1790700"/>
            <a:ext cx="228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8" idx="6"/>
          </p:cNvCxnSpPr>
          <p:nvPr/>
        </p:nvCxnSpPr>
        <p:spPr>
          <a:xfrm flipV="1">
            <a:off x="2743200" y="1752600"/>
            <a:ext cx="457200" cy="38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flipH="1" flipV="1">
            <a:off x="1371600" y="1981200"/>
            <a:ext cx="5334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4876800" y="16764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p:cNvSpPr/>
          <p:nvPr/>
        </p:nvSpPr>
        <p:spPr>
          <a:xfrm>
            <a:off x="6477000" y="1676400"/>
            <a:ext cx="6858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p:cNvSpPr/>
          <p:nvPr/>
        </p:nvSpPr>
        <p:spPr>
          <a:xfrm>
            <a:off x="7315200" y="1676400"/>
            <a:ext cx="6858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6" name="Straight Connector 25"/>
          <p:cNvCxnSpPr>
            <a:stCxn id="22" idx="6"/>
            <a:endCxn id="24" idx="2"/>
          </p:cNvCxnSpPr>
          <p:nvPr/>
        </p:nvCxnSpPr>
        <p:spPr>
          <a:xfrm>
            <a:off x="7162800" y="1943100"/>
            <a:ext cx="152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19" idx="7"/>
          </p:cNvCxnSpPr>
          <p:nvPr/>
        </p:nvCxnSpPr>
        <p:spPr>
          <a:xfrm rot="5400000" flipH="1" flipV="1">
            <a:off x="5332085" y="1676401"/>
            <a:ext cx="78115" cy="78115"/>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22" idx="2"/>
          </p:cNvCxnSpPr>
          <p:nvPr/>
        </p:nvCxnSpPr>
        <p:spPr>
          <a:xfrm rot="10800000">
            <a:off x="6324600" y="1676400"/>
            <a:ext cx="152400" cy="2667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onomer1.JPG"/>
          <p:cNvPicPr>
            <a:picLocks noGrp="1" noChangeAspect="1"/>
          </p:cNvPicPr>
          <p:nvPr>
            <p:ph idx="1"/>
          </p:nvPr>
        </p:nvPicPr>
        <p:blipFill>
          <a:blip r:embed="rId2" cstate="print"/>
          <a:stretch>
            <a:fillRect/>
          </a:stretch>
        </p:blipFill>
        <p:spPr>
          <a:xfrm>
            <a:off x="1424419" y="1600200"/>
            <a:ext cx="6295161" cy="4525963"/>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Interaction (Removal) of Water into the chemical reactions</a:t>
            </a:r>
            <a:endParaRPr lang="en-US" sz="3600" dirty="0"/>
          </a:p>
        </p:txBody>
      </p:sp>
      <p:sp>
        <p:nvSpPr>
          <p:cNvPr id="3" name="Content Placeholder 2"/>
          <p:cNvSpPr>
            <a:spLocks noGrp="1"/>
          </p:cNvSpPr>
          <p:nvPr>
            <p:ph idx="1"/>
          </p:nvPr>
        </p:nvSpPr>
        <p:spPr>
          <a:xfrm>
            <a:off x="457200" y="1295400"/>
            <a:ext cx="8229600" cy="5257800"/>
          </a:xfrm>
        </p:spPr>
        <p:txBody>
          <a:bodyPr>
            <a:normAutofit/>
          </a:bodyPr>
          <a:lstStyle/>
          <a:p>
            <a:pPr>
              <a:buNone/>
            </a:pPr>
            <a:r>
              <a:rPr lang="en-US" dirty="0" smtClean="0"/>
              <a:t>                                                     H  HO   </a:t>
            </a:r>
          </a:p>
          <a:p>
            <a:pPr>
              <a:buNone/>
            </a:pPr>
            <a:r>
              <a:rPr lang="en-US" dirty="0" smtClean="0"/>
              <a:t>                          </a:t>
            </a:r>
          </a:p>
          <a:p>
            <a:r>
              <a:rPr lang="en-US" sz="2800" dirty="0" smtClean="0"/>
              <a:t>                                 result               H</a:t>
            </a:r>
            <a:r>
              <a:rPr lang="en-US" sz="2000" dirty="0" smtClean="0"/>
              <a:t>2</a:t>
            </a:r>
            <a:r>
              <a:rPr lang="en-US" sz="2800" dirty="0" smtClean="0"/>
              <a:t>0  removed    </a:t>
            </a:r>
          </a:p>
          <a:p>
            <a:endParaRPr lang="en-US" sz="2800" dirty="0" smtClean="0"/>
          </a:p>
          <a:p>
            <a:r>
              <a:rPr lang="en-US" sz="2800" dirty="0" smtClean="0"/>
              <a:t>-- result  water molecule reformed and chemical bond reformed between the monomers.  This is called dehydration (remove water) synthesis (anabolic process)</a:t>
            </a:r>
          </a:p>
          <a:p>
            <a:endParaRPr lang="en-US" sz="2800" dirty="0" smtClean="0"/>
          </a:p>
        </p:txBody>
      </p:sp>
      <p:sp>
        <p:nvSpPr>
          <p:cNvPr id="7" name="Oval 6"/>
          <p:cNvSpPr/>
          <p:nvPr/>
        </p:nvSpPr>
        <p:spPr>
          <a:xfrm>
            <a:off x="1371600" y="1600200"/>
            <a:ext cx="5334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2133600" y="1600200"/>
            <a:ext cx="6096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3124200" y="1600200"/>
            <a:ext cx="5334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p:cNvCxnSpPr>
            <a:stCxn id="7" idx="6"/>
            <a:endCxn id="8" idx="2"/>
          </p:cNvCxnSpPr>
          <p:nvPr/>
        </p:nvCxnSpPr>
        <p:spPr>
          <a:xfrm>
            <a:off x="1905000" y="1790700"/>
            <a:ext cx="228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8" idx="6"/>
          </p:cNvCxnSpPr>
          <p:nvPr/>
        </p:nvCxnSpPr>
        <p:spPr>
          <a:xfrm flipV="1">
            <a:off x="2743200" y="1752600"/>
            <a:ext cx="457200" cy="38100"/>
          </a:xfrm>
          <a:prstGeom prst="line">
            <a:avLst/>
          </a:prstGeom>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4876800" y="16764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p:cNvSpPr/>
          <p:nvPr/>
        </p:nvSpPr>
        <p:spPr>
          <a:xfrm>
            <a:off x="6477000" y="1676400"/>
            <a:ext cx="6858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p:cNvSpPr/>
          <p:nvPr/>
        </p:nvSpPr>
        <p:spPr>
          <a:xfrm>
            <a:off x="7315200" y="1676400"/>
            <a:ext cx="6858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6" name="Straight Connector 25"/>
          <p:cNvCxnSpPr>
            <a:stCxn id="22" idx="6"/>
            <a:endCxn id="24" idx="2"/>
          </p:cNvCxnSpPr>
          <p:nvPr/>
        </p:nvCxnSpPr>
        <p:spPr>
          <a:xfrm>
            <a:off x="7162800" y="1943100"/>
            <a:ext cx="152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19" idx="7"/>
          </p:cNvCxnSpPr>
          <p:nvPr/>
        </p:nvCxnSpPr>
        <p:spPr>
          <a:xfrm rot="5400000" flipH="1" flipV="1">
            <a:off x="5332085" y="1676401"/>
            <a:ext cx="78115" cy="78115"/>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22" idx="2"/>
          </p:cNvCxnSpPr>
          <p:nvPr/>
        </p:nvCxnSpPr>
        <p:spPr>
          <a:xfrm rot="10800000">
            <a:off x="6324600" y="1676400"/>
            <a:ext cx="152400" cy="266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5524500" y="21717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a:off x="3429000" y="2209800"/>
            <a:ext cx="19812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oomer.JPG"/>
          <p:cNvPicPr>
            <a:picLocks noGrp="1" noChangeAspect="1"/>
          </p:cNvPicPr>
          <p:nvPr>
            <p:ph idx="1"/>
          </p:nvPr>
        </p:nvPicPr>
        <p:blipFill>
          <a:blip r:embed="rId2" cstate="print"/>
          <a:stretch>
            <a:fillRect/>
          </a:stretch>
        </p:blipFill>
        <p:spPr>
          <a:xfrm>
            <a:off x="1267104" y="1600200"/>
            <a:ext cx="6609792" cy="4525963"/>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3" descr="C:\Documents and Settings\Owner\My Documents\My Pictures\Water reactions.JPG"/>
          <p:cNvPicPr>
            <a:picLocks noGrp="1" noChangeAspect="1" noChangeArrowheads="1"/>
          </p:cNvPicPr>
          <p:nvPr>
            <p:ph idx="1"/>
          </p:nvPr>
        </p:nvPicPr>
        <p:blipFill>
          <a:blip r:embed="rId2" cstate="print"/>
          <a:srcRect/>
          <a:stretch>
            <a:fillRect/>
          </a:stretch>
        </p:blipFill>
        <p:spPr bwMode="auto">
          <a:xfrm>
            <a:off x="-274320" y="-381000"/>
            <a:ext cx="9376410" cy="736092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smtClean="0"/>
              <a:t>Chemical Formulas</a:t>
            </a:r>
            <a:endParaRPr lang="en-US" dirty="0"/>
          </a:p>
        </p:txBody>
      </p:sp>
      <p:sp>
        <p:nvSpPr>
          <p:cNvPr id="3" name="Content Placeholder 2"/>
          <p:cNvSpPr>
            <a:spLocks noGrp="1"/>
          </p:cNvSpPr>
          <p:nvPr>
            <p:ph idx="1"/>
          </p:nvPr>
        </p:nvSpPr>
        <p:spPr>
          <a:xfrm>
            <a:off x="457200" y="1219200"/>
            <a:ext cx="8229600" cy="4906963"/>
          </a:xfrm>
        </p:spPr>
        <p:txBody>
          <a:bodyPr>
            <a:normAutofit/>
          </a:bodyPr>
          <a:lstStyle/>
          <a:p>
            <a:r>
              <a:rPr lang="en-US" b="1" dirty="0" smtClean="0"/>
              <a:t>Empirical Formula </a:t>
            </a:r>
            <a:r>
              <a:rPr lang="en-US" dirty="0" smtClean="0"/>
              <a:t>– name atoms by symbols but only give relative number of atoms in molecule</a:t>
            </a:r>
          </a:p>
          <a:p>
            <a:r>
              <a:rPr lang="en-US" b="1" dirty="0" smtClean="0"/>
              <a:t>Molecular Formula </a:t>
            </a:r>
            <a:r>
              <a:rPr lang="en-US" dirty="0" smtClean="0"/>
              <a:t>– name atoms by symbols but give exact number of atoms in molecule</a:t>
            </a:r>
          </a:p>
          <a:p>
            <a:r>
              <a:rPr lang="en-US" b="1" dirty="0" smtClean="0"/>
              <a:t>Structural Formula </a:t>
            </a:r>
            <a:r>
              <a:rPr lang="en-US" dirty="0" smtClean="0"/>
              <a:t>– on a 2 –Dimensional surface (like paper) – try to draw the shape of a molecule</a:t>
            </a:r>
          </a:p>
          <a:p>
            <a:r>
              <a:rPr lang="en-US" b="1" dirty="0" smtClean="0"/>
              <a:t>Models</a:t>
            </a:r>
            <a:r>
              <a:rPr lang="en-US" dirty="0" smtClean="0"/>
              <a:t> – to truly see 3-D must make a model</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smtClean="0"/>
              <a:t>Glucose Formula Example</a:t>
            </a:r>
            <a:endParaRPr lang="en-US" dirty="0"/>
          </a:p>
        </p:txBody>
      </p:sp>
      <p:sp>
        <p:nvSpPr>
          <p:cNvPr id="3" name="Content Placeholder 2"/>
          <p:cNvSpPr>
            <a:spLocks noGrp="1"/>
          </p:cNvSpPr>
          <p:nvPr>
            <p:ph idx="1"/>
          </p:nvPr>
        </p:nvSpPr>
        <p:spPr>
          <a:xfrm>
            <a:off x="457200" y="838200"/>
            <a:ext cx="8229600" cy="5287963"/>
          </a:xfrm>
        </p:spPr>
        <p:txBody>
          <a:bodyPr>
            <a:normAutofit fontScale="92500"/>
          </a:bodyPr>
          <a:lstStyle/>
          <a:p>
            <a:pPr>
              <a:buNone/>
            </a:pPr>
            <a:r>
              <a:rPr lang="en-US" sz="2400" i="1" dirty="0" smtClean="0"/>
              <a:t>Subscript number – number of atoms of preceding element.  Full number in front of molecule means that number of molecules like 2H</a:t>
            </a:r>
            <a:r>
              <a:rPr lang="en-US" sz="1900" i="1" dirty="0" smtClean="0"/>
              <a:t>2</a:t>
            </a:r>
            <a:r>
              <a:rPr lang="en-US" sz="2400" i="1" dirty="0" smtClean="0"/>
              <a:t>O – means two molecules of H</a:t>
            </a:r>
            <a:r>
              <a:rPr lang="en-US" sz="1700" i="1" dirty="0" smtClean="0"/>
              <a:t>2</a:t>
            </a:r>
            <a:r>
              <a:rPr lang="en-US" sz="2400" i="1" dirty="0" smtClean="0"/>
              <a:t>O</a:t>
            </a:r>
          </a:p>
          <a:p>
            <a:pPr algn="ctr">
              <a:buNone/>
            </a:pPr>
            <a:r>
              <a:rPr lang="en-US" dirty="0" smtClean="0"/>
              <a:t>Glucose is </a:t>
            </a:r>
            <a:r>
              <a:rPr lang="en-US" sz="3500" b="1" dirty="0" smtClean="0"/>
              <a:t>C</a:t>
            </a:r>
            <a:r>
              <a:rPr lang="en-US" sz="2600" b="1" dirty="0" smtClean="0"/>
              <a:t>6</a:t>
            </a:r>
            <a:r>
              <a:rPr lang="en-US" sz="3500" b="1" dirty="0" smtClean="0"/>
              <a:t>H</a:t>
            </a:r>
            <a:r>
              <a:rPr lang="en-US" sz="2600" b="1" dirty="0" smtClean="0"/>
              <a:t>12</a:t>
            </a:r>
            <a:r>
              <a:rPr lang="en-US" sz="3500" b="1" dirty="0" smtClean="0"/>
              <a:t>O</a:t>
            </a:r>
            <a:r>
              <a:rPr lang="en-US" sz="2600" b="1" dirty="0" smtClean="0"/>
              <a:t>6</a:t>
            </a:r>
            <a:endParaRPr lang="en-US" sz="3500" b="1" dirty="0" smtClean="0"/>
          </a:p>
          <a:p>
            <a:r>
              <a:rPr lang="en-US" dirty="0" smtClean="0"/>
              <a:t>Empirical Formula –relative number of atoms in molecule   (CH</a:t>
            </a:r>
            <a:r>
              <a:rPr lang="en-US" sz="2000" dirty="0" smtClean="0"/>
              <a:t>2</a:t>
            </a:r>
            <a:r>
              <a:rPr lang="en-US" dirty="0" smtClean="0"/>
              <a:t>O)</a:t>
            </a:r>
          </a:p>
          <a:p>
            <a:r>
              <a:rPr lang="en-US" dirty="0" smtClean="0"/>
              <a:t>Molecular Formula –give exact number of atoms in molecule  (C</a:t>
            </a:r>
            <a:r>
              <a:rPr lang="en-US" sz="2200" dirty="0" smtClean="0"/>
              <a:t>6</a:t>
            </a:r>
            <a:r>
              <a:rPr lang="en-US" dirty="0" smtClean="0"/>
              <a:t>H</a:t>
            </a:r>
            <a:r>
              <a:rPr lang="en-US" sz="2200" dirty="0" smtClean="0"/>
              <a:t>12</a:t>
            </a:r>
            <a:r>
              <a:rPr lang="en-US" dirty="0" smtClean="0"/>
              <a:t>O</a:t>
            </a:r>
            <a:r>
              <a:rPr lang="en-US" sz="2200" dirty="0" smtClean="0"/>
              <a:t>6</a:t>
            </a:r>
            <a:r>
              <a:rPr lang="en-US" dirty="0" smtClean="0"/>
              <a:t>)</a:t>
            </a:r>
          </a:p>
          <a:p>
            <a:r>
              <a:rPr lang="en-US" dirty="0" smtClean="0"/>
              <a:t>Structural Formula – on a 2 –Dimensional surface (like paper) – try to draw the shape of a molecule</a:t>
            </a:r>
          </a:p>
          <a:p>
            <a:r>
              <a:rPr lang="en-US" dirty="0" smtClean="0"/>
              <a:t>Models – to truly see 3-D must make a model</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Models</a:t>
            </a:r>
            <a:endParaRPr lang="en-US" dirty="0"/>
          </a:p>
        </p:txBody>
      </p:sp>
      <p:pic>
        <p:nvPicPr>
          <p:cNvPr id="4" name="Content Placeholder 3" descr="Model.JPG"/>
          <p:cNvPicPr>
            <a:picLocks noGrp="1" noChangeAspect="1"/>
          </p:cNvPicPr>
          <p:nvPr>
            <p:ph idx="1"/>
          </p:nvPr>
        </p:nvPicPr>
        <p:blipFill>
          <a:blip r:embed="rId2" cstate="print"/>
          <a:stretch>
            <a:fillRect/>
          </a:stretch>
        </p:blipFill>
        <p:spPr>
          <a:xfrm>
            <a:off x="1700398" y="1600200"/>
            <a:ext cx="5743204" cy="4525963"/>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all and stick.JPG"/>
          <p:cNvPicPr>
            <a:picLocks noGrp="1" noChangeAspect="1"/>
          </p:cNvPicPr>
          <p:nvPr>
            <p:ph idx="1"/>
          </p:nvPr>
        </p:nvPicPr>
        <p:blipFill>
          <a:blip r:embed="rId2" cstate="print"/>
          <a:stretch>
            <a:fillRect/>
          </a:stretch>
        </p:blipFill>
        <p:spPr>
          <a:xfrm>
            <a:off x="228600" y="533400"/>
            <a:ext cx="8686799" cy="60960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fontScale="90000"/>
          </a:bodyPr>
          <a:lstStyle/>
          <a:p>
            <a:r>
              <a:rPr lang="en-US" dirty="0" smtClean="0"/>
              <a:t>Carbon – Why for life?</a:t>
            </a:r>
            <a:endParaRPr lang="en-US" dirty="0"/>
          </a:p>
        </p:txBody>
      </p:sp>
      <p:sp>
        <p:nvSpPr>
          <p:cNvPr id="3" name="Content Placeholder 2"/>
          <p:cNvSpPr>
            <a:spLocks noGrp="1"/>
          </p:cNvSpPr>
          <p:nvPr>
            <p:ph idx="1"/>
          </p:nvPr>
        </p:nvSpPr>
        <p:spPr>
          <a:xfrm>
            <a:off x="457200" y="838200"/>
            <a:ext cx="8229600" cy="5287963"/>
          </a:xfrm>
        </p:spPr>
        <p:txBody>
          <a:bodyPr>
            <a:normAutofit/>
          </a:bodyPr>
          <a:lstStyle/>
          <a:p>
            <a:r>
              <a:rPr lang="en-US" dirty="0" smtClean="0"/>
              <a:t>Carbon has an atomic number of 6 – with 4 electrons in is outer energy level – thus it needs four more electrons.  Carbon can combine covalently with 4 atoms to give it its 4 electrons.  The fact that one carbon atom can combine with so many atoms – gives it tremendous diversity – thus the basis of life on this planet.          x</a:t>
            </a:r>
            <a:r>
              <a:rPr lang="en-US" sz="1800" dirty="0" smtClean="0"/>
              <a:t>2</a:t>
            </a:r>
            <a:endParaRPr lang="en-US" dirty="0" smtClean="0"/>
          </a:p>
          <a:p>
            <a:r>
              <a:rPr lang="en-US" dirty="0" smtClean="0"/>
              <a:t>                             x</a:t>
            </a:r>
            <a:r>
              <a:rPr lang="en-US" sz="2400" dirty="0" smtClean="0"/>
              <a:t>1</a:t>
            </a:r>
            <a:r>
              <a:rPr lang="en-US" dirty="0" smtClean="0"/>
              <a:t>   C   x</a:t>
            </a:r>
            <a:r>
              <a:rPr lang="en-US" sz="2400" dirty="0" smtClean="0"/>
              <a:t>3</a:t>
            </a:r>
            <a:endParaRPr lang="en-US" dirty="0" smtClean="0"/>
          </a:p>
          <a:p>
            <a:r>
              <a:rPr lang="en-US" dirty="0" smtClean="0"/>
              <a:t>                                   x</a:t>
            </a:r>
            <a:r>
              <a:rPr lang="en-US" sz="2400" dirty="0" smtClean="0"/>
              <a:t>4</a:t>
            </a:r>
            <a:endParaRPr lang="en-US" dirty="0"/>
          </a:p>
        </p:txBody>
      </p:sp>
      <p:cxnSp>
        <p:nvCxnSpPr>
          <p:cNvPr id="5" name="Straight Connector 4"/>
          <p:cNvCxnSpPr/>
          <p:nvPr/>
        </p:nvCxnSpPr>
        <p:spPr>
          <a:xfrm rot="5400000">
            <a:off x="4267200" y="4800600"/>
            <a:ext cx="152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962400" y="5105400"/>
            <a:ext cx="152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495800" y="5105400"/>
            <a:ext cx="76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4229100" y="5448300"/>
            <a:ext cx="2286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Carbon likes to bond to Carbon</a:t>
            </a:r>
            <a:br>
              <a:rPr lang="en-US" dirty="0" smtClean="0"/>
            </a:br>
            <a:r>
              <a:rPr lang="en-US" dirty="0" smtClean="0"/>
              <a:t>Carbon Backbone</a:t>
            </a:r>
            <a:endParaRPr lang="en-US" dirty="0"/>
          </a:p>
        </p:txBody>
      </p:sp>
      <p:sp>
        <p:nvSpPr>
          <p:cNvPr id="3" name="Content Placeholder 2"/>
          <p:cNvSpPr>
            <a:spLocks noGrp="1"/>
          </p:cNvSpPr>
          <p:nvPr>
            <p:ph idx="1"/>
          </p:nvPr>
        </p:nvSpPr>
        <p:spPr/>
        <p:txBody>
          <a:bodyPr/>
          <a:lstStyle/>
          <a:p>
            <a:r>
              <a:rPr lang="en-US" dirty="0" smtClean="0"/>
              <a:t>Though carbon can bond to 4 different atoms – it generally likes to bond to itself forming a “carbon backbone”</a:t>
            </a:r>
          </a:p>
          <a:p>
            <a:endParaRPr lang="en-US" dirty="0" smtClean="0"/>
          </a:p>
          <a:p>
            <a:pPr algn="ctr">
              <a:buNone/>
            </a:pPr>
            <a:r>
              <a:rPr lang="en-US" dirty="0" smtClean="0"/>
              <a:t>C   </a:t>
            </a:r>
            <a:r>
              <a:rPr lang="en-US" dirty="0" err="1" smtClean="0"/>
              <a:t>C</a:t>
            </a:r>
            <a:r>
              <a:rPr lang="en-US" dirty="0" smtClean="0"/>
              <a:t>   </a:t>
            </a:r>
            <a:r>
              <a:rPr lang="en-US" dirty="0" err="1" smtClean="0"/>
              <a:t>C</a:t>
            </a:r>
            <a:r>
              <a:rPr lang="en-US" dirty="0" smtClean="0"/>
              <a:t>    </a:t>
            </a:r>
            <a:r>
              <a:rPr lang="en-US" dirty="0" err="1" smtClean="0"/>
              <a:t>C</a:t>
            </a:r>
            <a:r>
              <a:rPr lang="en-US" dirty="0" smtClean="0"/>
              <a:t>   </a:t>
            </a:r>
            <a:r>
              <a:rPr lang="en-US" dirty="0" err="1" smtClean="0"/>
              <a:t>C</a:t>
            </a:r>
            <a:r>
              <a:rPr lang="en-US" dirty="0" smtClean="0"/>
              <a:t>   </a:t>
            </a:r>
            <a:r>
              <a:rPr lang="en-US" dirty="0" err="1" smtClean="0"/>
              <a:t>C</a:t>
            </a:r>
            <a:r>
              <a:rPr lang="en-US" dirty="0" smtClean="0"/>
              <a:t> </a:t>
            </a:r>
            <a:endParaRPr lang="en-US" dirty="0"/>
          </a:p>
        </p:txBody>
      </p:sp>
      <p:cxnSp>
        <p:nvCxnSpPr>
          <p:cNvPr id="5" name="Straight Connector 4"/>
          <p:cNvCxnSpPr/>
          <p:nvPr/>
        </p:nvCxnSpPr>
        <p:spPr>
          <a:xfrm>
            <a:off x="3429000" y="4038600"/>
            <a:ext cx="228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886200" y="4038600"/>
            <a:ext cx="228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343400" y="40386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953000" y="4038600"/>
            <a:ext cx="228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4038600"/>
            <a:ext cx="2286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lstStyle/>
          <a:p>
            <a:r>
              <a:rPr lang="en-US" dirty="0" smtClean="0"/>
              <a:t>Functional Groups </a:t>
            </a:r>
            <a:endParaRPr lang="en-US" dirty="0"/>
          </a:p>
        </p:txBody>
      </p:sp>
      <p:sp>
        <p:nvSpPr>
          <p:cNvPr id="3" name="Content Placeholder 2"/>
          <p:cNvSpPr>
            <a:spLocks noGrp="1"/>
          </p:cNvSpPr>
          <p:nvPr>
            <p:ph idx="1"/>
          </p:nvPr>
        </p:nvSpPr>
        <p:spPr>
          <a:xfrm>
            <a:off x="457200" y="1066800"/>
            <a:ext cx="8229600" cy="5410200"/>
          </a:xfrm>
        </p:spPr>
        <p:txBody>
          <a:bodyPr>
            <a:normAutofit fontScale="85000" lnSpcReduction="10000"/>
          </a:bodyPr>
          <a:lstStyle/>
          <a:p>
            <a:r>
              <a:rPr lang="en-US" dirty="0" smtClean="0"/>
              <a:t>A group of always associated  (grouped) atoms attached to the carbon backbone (previously </a:t>
            </a:r>
            <a:r>
              <a:rPr lang="en-US" i="1" dirty="0" smtClean="0"/>
              <a:t>discussed) – </a:t>
            </a:r>
            <a:r>
              <a:rPr lang="en-US" dirty="0" smtClean="0"/>
              <a:t>this group always chemically behaves the same no matter what carbon backbone it is attached to.</a:t>
            </a:r>
          </a:p>
          <a:p>
            <a:r>
              <a:rPr lang="en-US" dirty="0" smtClean="0"/>
              <a:t>Groups to be discussed</a:t>
            </a:r>
          </a:p>
          <a:p>
            <a:r>
              <a:rPr lang="en-US" dirty="0" smtClean="0"/>
              <a:t>Hydroxyl</a:t>
            </a:r>
          </a:p>
          <a:p>
            <a:r>
              <a:rPr lang="en-US" dirty="0" smtClean="0"/>
              <a:t>Carbonyl</a:t>
            </a:r>
          </a:p>
          <a:p>
            <a:r>
              <a:rPr lang="en-US" dirty="0" smtClean="0"/>
              <a:t>Carboxyl</a:t>
            </a:r>
          </a:p>
          <a:p>
            <a:r>
              <a:rPr lang="en-US" dirty="0" smtClean="0"/>
              <a:t>Amino</a:t>
            </a:r>
          </a:p>
          <a:p>
            <a:r>
              <a:rPr lang="en-US" dirty="0" smtClean="0"/>
              <a:t>Sulfhydryl</a:t>
            </a:r>
          </a:p>
          <a:p>
            <a:r>
              <a:rPr lang="en-US" dirty="0" smtClean="0"/>
              <a:t>Phosphate </a:t>
            </a:r>
          </a:p>
          <a:p>
            <a:r>
              <a:rPr lang="en-US" dirty="0" smtClean="0"/>
              <a:t>Methyl</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fontScale="90000"/>
          </a:bodyPr>
          <a:lstStyle/>
          <a:p>
            <a:r>
              <a:rPr lang="en-US" sz="3100" dirty="0" smtClean="0"/>
              <a:t/>
            </a:r>
            <a:br>
              <a:rPr lang="en-US" sz="3100" dirty="0" smtClean="0"/>
            </a:br>
            <a:r>
              <a:rPr lang="en-US" sz="3100" dirty="0" smtClean="0"/>
              <a:t/>
            </a:r>
            <a:br>
              <a:rPr lang="en-US" sz="3100" dirty="0" smtClean="0"/>
            </a:br>
            <a:r>
              <a:rPr lang="en-US" sz="3100" dirty="0" smtClean="0"/>
              <a:t>When I quickly draw a ring structure – the corners always mean carbon unless I put some other atom there.   </a:t>
            </a:r>
            <a:r>
              <a:rPr lang="en-US" dirty="0" smtClean="0"/>
              <a:t/>
            </a:r>
            <a:br>
              <a:rPr lang="en-US" dirty="0" smtClean="0"/>
            </a:br>
            <a:endParaRPr lang="en-US" dirty="0"/>
          </a:p>
        </p:txBody>
      </p:sp>
      <p:pic>
        <p:nvPicPr>
          <p:cNvPr id="4" name="Content Placeholder 3" descr="Ring structure.JPG"/>
          <p:cNvPicPr>
            <a:picLocks noGrp="1" noChangeAspect="1"/>
          </p:cNvPicPr>
          <p:nvPr>
            <p:ph idx="1"/>
          </p:nvPr>
        </p:nvPicPr>
        <p:blipFill>
          <a:blip r:embed="rId2" cstate="print"/>
          <a:stretch>
            <a:fillRect/>
          </a:stretch>
        </p:blipFill>
        <p:spPr>
          <a:xfrm>
            <a:off x="-1295400" y="2057400"/>
            <a:ext cx="11201400" cy="4495800"/>
          </a:xfrm>
        </p:spPr>
      </p:pic>
      <p:cxnSp>
        <p:nvCxnSpPr>
          <p:cNvPr id="6" name="Straight Arrow Connector 5"/>
          <p:cNvCxnSpPr/>
          <p:nvPr/>
        </p:nvCxnSpPr>
        <p:spPr>
          <a:xfrm>
            <a:off x="4876800" y="1828800"/>
            <a:ext cx="2590800" cy="1371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ydroxyl.JPG"/>
          <p:cNvPicPr>
            <a:picLocks noGrp="1" noChangeAspect="1"/>
          </p:cNvPicPr>
          <p:nvPr>
            <p:ph idx="1"/>
          </p:nvPr>
        </p:nvPicPr>
        <p:blipFill>
          <a:blip r:embed="rId2" cstate="print"/>
          <a:stretch>
            <a:fillRect/>
          </a:stretch>
        </p:blipFill>
        <p:spPr>
          <a:xfrm>
            <a:off x="228600" y="152400"/>
            <a:ext cx="8686800" cy="6400799"/>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arbonyl.JPG"/>
          <p:cNvPicPr>
            <a:picLocks noGrp="1" noChangeAspect="1"/>
          </p:cNvPicPr>
          <p:nvPr>
            <p:ph idx="1"/>
          </p:nvPr>
        </p:nvPicPr>
        <p:blipFill>
          <a:blip r:embed="rId2" cstate="print"/>
          <a:stretch>
            <a:fillRect/>
          </a:stretch>
        </p:blipFill>
        <p:spPr>
          <a:xfrm>
            <a:off x="-1" y="-2"/>
            <a:ext cx="9315785" cy="6119713"/>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arboxyl.JPG"/>
          <p:cNvPicPr>
            <a:picLocks noGrp="1" noChangeAspect="1"/>
          </p:cNvPicPr>
          <p:nvPr>
            <p:ph idx="1"/>
          </p:nvPr>
        </p:nvPicPr>
        <p:blipFill>
          <a:blip r:embed="rId2" cstate="print"/>
          <a:stretch>
            <a:fillRect/>
          </a:stretch>
        </p:blipFill>
        <p:spPr>
          <a:xfrm>
            <a:off x="-1" y="-5"/>
            <a:ext cx="9230319" cy="6544178"/>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mino.JPG"/>
          <p:cNvPicPr>
            <a:picLocks noGrp="1" noChangeAspect="1"/>
          </p:cNvPicPr>
          <p:nvPr>
            <p:ph idx="1"/>
          </p:nvPr>
        </p:nvPicPr>
        <p:blipFill>
          <a:blip r:embed="rId2" cstate="print"/>
          <a:stretch>
            <a:fillRect/>
          </a:stretch>
        </p:blipFill>
        <p:spPr>
          <a:xfrm>
            <a:off x="-19" y="-12"/>
            <a:ext cx="8689116" cy="6926214"/>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ulhydryl.JPG"/>
          <p:cNvPicPr>
            <a:picLocks noGrp="1" noChangeAspect="1"/>
          </p:cNvPicPr>
          <p:nvPr>
            <p:ph idx="1"/>
          </p:nvPr>
        </p:nvPicPr>
        <p:blipFill>
          <a:blip r:embed="rId2" cstate="print"/>
          <a:stretch>
            <a:fillRect/>
          </a:stretch>
        </p:blipFill>
        <p:spPr>
          <a:xfrm>
            <a:off x="-3" y="-15"/>
            <a:ext cx="8485266" cy="6901891"/>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hosphate.JPG"/>
          <p:cNvPicPr>
            <a:picLocks noGrp="1" noChangeAspect="1"/>
          </p:cNvPicPr>
          <p:nvPr>
            <p:ph idx="1"/>
          </p:nvPr>
        </p:nvPicPr>
        <p:blipFill>
          <a:blip r:embed="rId2" cstate="print"/>
          <a:stretch>
            <a:fillRect/>
          </a:stretch>
        </p:blipFill>
        <p:spPr>
          <a:xfrm>
            <a:off x="-2" y="-10"/>
            <a:ext cx="9144853" cy="6418356"/>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ethyl.JPG"/>
          <p:cNvPicPr>
            <a:picLocks noGrp="1" noChangeAspect="1"/>
          </p:cNvPicPr>
          <p:nvPr>
            <p:ph idx="1"/>
          </p:nvPr>
        </p:nvPicPr>
        <p:blipFill>
          <a:blip r:embed="rId2" cstate="print"/>
          <a:stretch>
            <a:fillRect/>
          </a:stretch>
        </p:blipFill>
        <p:spPr>
          <a:xfrm>
            <a:off x="-1" y="-3"/>
            <a:ext cx="9141013" cy="6344290"/>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unctional Groups.JPG"/>
          <p:cNvPicPr>
            <a:picLocks noGrp="1" noChangeAspect="1"/>
          </p:cNvPicPr>
          <p:nvPr>
            <p:ph idx="1"/>
          </p:nvPr>
        </p:nvPicPr>
        <p:blipFill>
          <a:blip r:embed="rId2" cstate="print"/>
          <a:stretch>
            <a:fillRect/>
          </a:stretch>
        </p:blipFill>
        <p:spPr>
          <a:xfrm>
            <a:off x="-1280162" y="-18"/>
            <a:ext cx="10805162" cy="7672434"/>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roup classifications.JPG"/>
          <p:cNvPicPr>
            <a:picLocks noGrp="1" noChangeAspect="1"/>
          </p:cNvPicPr>
          <p:nvPr>
            <p:ph idx="1"/>
          </p:nvPr>
        </p:nvPicPr>
        <p:blipFill>
          <a:blip r:embed="rId2" cstate="print"/>
          <a:stretch>
            <a:fillRect/>
          </a:stretch>
        </p:blipFill>
        <p:spPr>
          <a:xfrm>
            <a:off x="-1371616" y="-274338"/>
            <a:ext cx="10972816" cy="7373722"/>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3200" b="1" dirty="0" smtClean="0"/>
              <a:t>Nomenclature Naming of Organic Compounds</a:t>
            </a:r>
            <a:endParaRPr lang="en-US" sz="3200" b="1" dirty="0"/>
          </a:p>
        </p:txBody>
      </p:sp>
      <p:sp>
        <p:nvSpPr>
          <p:cNvPr id="3" name="Content Placeholder 2"/>
          <p:cNvSpPr>
            <a:spLocks noGrp="1"/>
          </p:cNvSpPr>
          <p:nvPr>
            <p:ph idx="1"/>
          </p:nvPr>
        </p:nvSpPr>
        <p:spPr>
          <a:xfrm>
            <a:off x="457200" y="838200"/>
            <a:ext cx="8229600" cy="5715000"/>
          </a:xfrm>
        </p:spPr>
        <p:txBody>
          <a:bodyPr>
            <a:normAutofit/>
          </a:bodyPr>
          <a:lstStyle/>
          <a:p>
            <a:r>
              <a:rPr lang="en-US" sz="2800" dirty="0" smtClean="0"/>
              <a:t>In an organic chemistry course this subject would be, in detail, discussed – but it is beyond the scope of this course.</a:t>
            </a:r>
          </a:p>
          <a:p>
            <a:r>
              <a:rPr lang="en-US" sz="2800" dirty="0" smtClean="0"/>
              <a:t>Just for example</a:t>
            </a:r>
          </a:p>
          <a:p>
            <a:r>
              <a:rPr lang="en-US" sz="2800" b="1" dirty="0" smtClean="0"/>
              <a:t>How many carbons? </a:t>
            </a:r>
            <a:r>
              <a:rPr lang="en-US" sz="2800" b="1" i="1" dirty="0" smtClean="0">
                <a:solidFill>
                  <a:srgbClr val="FF0000"/>
                </a:solidFill>
              </a:rPr>
              <a:t>Prefix</a:t>
            </a:r>
            <a:r>
              <a:rPr lang="en-US" sz="2800" b="1" dirty="0" smtClean="0"/>
              <a:t> - </a:t>
            </a:r>
            <a:r>
              <a:rPr lang="en-US" sz="2800" dirty="0" smtClean="0"/>
              <a:t>meth 1 eth 2 prop 3 but 4 pent 5 hex 6</a:t>
            </a:r>
          </a:p>
          <a:p>
            <a:r>
              <a:rPr lang="en-US" sz="2800" dirty="0" smtClean="0"/>
              <a:t>Do you have double covalent bonds present in the molecule? </a:t>
            </a:r>
            <a:r>
              <a:rPr lang="en-US" sz="2800" i="1" dirty="0" smtClean="0">
                <a:solidFill>
                  <a:srgbClr val="FF0000"/>
                </a:solidFill>
              </a:rPr>
              <a:t>Suffix</a:t>
            </a:r>
            <a:r>
              <a:rPr lang="en-US" sz="2800" dirty="0" smtClean="0"/>
              <a:t> – </a:t>
            </a:r>
            <a:r>
              <a:rPr lang="en-US" sz="2800" dirty="0" err="1" smtClean="0"/>
              <a:t>ane</a:t>
            </a:r>
            <a:r>
              <a:rPr lang="en-US" sz="2800" dirty="0" smtClean="0"/>
              <a:t> if no double bonds, </a:t>
            </a:r>
            <a:r>
              <a:rPr lang="en-US" sz="2800" dirty="0" err="1" smtClean="0"/>
              <a:t>ene</a:t>
            </a:r>
            <a:r>
              <a:rPr lang="en-US" sz="2800" dirty="0" smtClean="0"/>
              <a:t> if double bonds </a:t>
            </a:r>
          </a:p>
          <a:p>
            <a:r>
              <a:rPr lang="en-US" sz="2800" dirty="0" smtClean="0"/>
              <a:t>C     </a:t>
            </a:r>
            <a:r>
              <a:rPr lang="en-US" sz="2800" dirty="0" err="1" smtClean="0"/>
              <a:t>C</a:t>
            </a:r>
            <a:r>
              <a:rPr lang="en-US" sz="2800" dirty="0" smtClean="0"/>
              <a:t>    </a:t>
            </a:r>
            <a:r>
              <a:rPr lang="en-US" sz="2800" dirty="0" err="1" smtClean="0"/>
              <a:t>C</a:t>
            </a:r>
            <a:r>
              <a:rPr lang="en-US" sz="2800" dirty="0" smtClean="0"/>
              <a:t>                     versus  C      </a:t>
            </a:r>
            <a:r>
              <a:rPr lang="en-US" sz="2800" dirty="0" err="1" smtClean="0"/>
              <a:t>C</a:t>
            </a:r>
            <a:r>
              <a:rPr lang="en-US" sz="2800" dirty="0" smtClean="0"/>
              <a:t>       </a:t>
            </a:r>
            <a:r>
              <a:rPr lang="en-US" sz="2800" dirty="0" err="1" smtClean="0"/>
              <a:t>C</a:t>
            </a:r>
            <a:endParaRPr lang="en-US" sz="2800" dirty="0" smtClean="0"/>
          </a:p>
          <a:p>
            <a:r>
              <a:rPr lang="en-US" sz="2800" dirty="0" smtClean="0"/>
              <a:t>Propane                                    Propene</a:t>
            </a:r>
            <a:endParaRPr lang="en-US" sz="2800" dirty="0"/>
          </a:p>
        </p:txBody>
      </p:sp>
      <p:cxnSp>
        <p:nvCxnSpPr>
          <p:cNvPr id="5" name="Straight Connector 4"/>
          <p:cNvCxnSpPr/>
          <p:nvPr/>
        </p:nvCxnSpPr>
        <p:spPr>
          <a:xfrm>
            <a:off x="1143000" y="5257800"/>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676400" y="5257800"/>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181600" y="5257800"/>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257800" y="54102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943600" y="5257800"/>
            <a:ext cx="3810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Numbering of Carbons in the Carbon Backbone</a:t>
            </a:r>
            <a:endParaRPr lang="en-US" sz="2800" b="1" dirty="0"/>
          </a:p>
        </p:txBody>
      </p:sp>
      <p:sp>
        <p:nvSpPr>
          <p:cNvPr id="3" name="Content Placeholder 2"/>
          <p:cNvSpPr>
            <a:spLocks noGrp="1"/>
          </p:cNvSpPr>
          <p:nvPr>
            <p:ph idx="1"/>
          </p:nvPr>
        </p:nvSpPr>
        <p:spPr>
          <a:xfrm>
            <a:off x="457200" y="1143000"/>
            <a:ext cx="8229600" cy="5410200"/>
          </a:xfrm>
        </p:spPr>
        <p:txBody>
          <a:bodyPr/>
          <a:lstStyle/>
          <a:p>
            <a:r>
              <a:rPr lang="en-US" sz="2400" dirty="0" smtClean="0"/>
              <a:t>In organic chemistry it is important to be able to number the carbons correctly.  However, this is beyond the scope of this course – so will have to accept my numbering. </a:t>
            </a:r>
          </a:p>
          <a:p>
            <a:r>
              <a:rPr lang="en-US" sz="2800" b="1" dirty="0" smtClean="0"/>
              <a:t>For example </a:t>
            </a:r>
            <a:r>
              <a:rPr lang="en-US" sz="2800" dirty="0" smtClean="0"/>
              <a:t>– the backbone is the longest chain thus Rules- (1) find longest chain (2) number from end that produces lowest numbers for side groups </a:t>
            </a:r>
          </a:p>
          <a:p>
            <a:r>
              <a:rPr lang="en-US" sz="2800" dirty="0" smtClean="0"/>
              <a:t>3 –ethyl-2 </a:t>
            </a:r>
            <a:r>
              <a:rPr lang="en-US" sz="2800" dirty="0" err="1" smtClean="0"/>
              <a:t>methylhexane</a:t>
            </a:r>
            <a:endParaRPr lang="en-US" sz="2800" dirty="0"/>
          </a:p>
        </p:txBody>
      </p:sp>
      <p:pic>
        <p:nvPicPr>
          <p:cNvPr id="4" name="Picture 3" descr="http://www.chemguide.co.uk/basicorg/conventions/alkane4c.GIF"/>
          <p:cNvPicPr/>
          <p:nvPr/>
        </p:nvPicPr>
        <p:blipFill>
          <a:blip r:embed="rId2" cstate="print"/>
          <a:srcRect/>
          <a:stretch>
            <a:fillRect/>
          </a:stretch>
        </p:blipFill>
        <p:spPr bwMode="auto">
          <a:xfrm flipV="1">
            <a:off x="2514600" y="4343400"/>
            <a:ext cx="5029200" cy="20574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lucose 1.JPG"/>
          <p:cNvPicPr>
            <a:picLocks noGrp="1" noChangeAspect="1"/>
          </p:cNvPicPr>
          <p:nvPr>
            <p:ph idx="1"/>
          </p:nvPr>
        </p:nvPicPr>
        <p:blipFill>
          <a:blip r:embed="rId3" cstate="print"/>
          <a:stretch>
            <a:fillRect/>
          </a:stretch>
        </p:blipFill>
        <p:spPr>
          <a:xfrm>
            <a:off x="457200" y="1833683"/>
            <a:ext cx="8229600" cy="4058996"/>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Autofit/>
          </a:bodyPr>
          <a:lstStyle/>
          <a:p>
            <a:r>
              <a:rPr lang="en-US" sz="3200" dirty="0" smtClean="0"/>
              <a:t>Omega 3 Fatty Acid</a:t>
            </a:r>
            <a:br>
              <a:rPr lang="en-US" sz="3200" dirty="0" smtClean="0"/>
            </a:br>
            <a:endParaRPr lang="en-US" sz="3200" dirty="0"/>
          </a:p>
        </p:txBody>
      </p:sp>
      <p:sp>
        <p:nvSpPr>
          <p:cNvPr id="3" name="Content Placeholder 2"/>
          <p:cNvSpPr>
            <a:spLocks noGrp="1"/>
          </p:cNvSpPr>
          <p:nvPr>
            <p:ph idx="1"/>
          </p:nvPr>
        </p:nvSpPr>
        <p:spPr>
          <a:xfrm>
            <a:off x="152400" y="533400"/>
            <a:ext cx="8839200" cy="6172200"/>
          </a:xfrm>
        </p:spPr>
        <p:txBody>
          <a:bodyPr>
            <a:normAutofit fontScale="62500" lnSpcReduction="2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"Omega" means that you start </a:t>
            </a:r>
            <a:r>
              <a:rPr lang="en-US" b="1" dirty="0" smtClean="0"/>
              <a:t>counting double bonds </a:t>
            </a:r>
            <a:r>
              <a:rPr lang="en-US" dirty="0" smtClean="0"/>
              <a:t>from the </a:t>
            </a:r>
            <a:r>
              <a:rPr lang="en-US" i="1" u="sng" dirty="0" smtClean="0">
                <a:solidFill>
                  <a:srgbClr val="FF0000"/>
                </a:solidFill>
              </a:rPr>
              <a:t>tail-end </a:t>
            </a:r>
            <a:r>
              <a:rPr lang="en-US" dirty="0" smtClean="0"/>
              <a:t>of the fatty acid. An omega-3 fatty acid, in this case, has a double bond on the third carbon from the end. The double bond extends from this carbon to the fourth from the end. "Omega" is the last Greek letter and it means "End."</a:t>
            </a:r>
            <a:br>
              <a:rPr lang="en-US" dirty="0" smtClean="0"/>
            </a:br>
            <a:r>
              <a:rPr lang="en-US" dirty="0" smtClean="0"/>
              <a:t/>
            </a:r>
            <a:br>
              <a:rPr lang="en-US" dirty="0" smtClean="0"/>
            </a:br>
            <a:r>
              <a:rPr lang="en-US" dirty="0" smtClean="0"/>
              <a:t>The "delta" letters also indicate double bonds. It works the same way, but you start counting from the actual carbon number one. Carbon one, according to IUPAC rules, is the carbon on the carboxy end of the fatty acid. Therefore, delta-9 means that there is a double bond between carbons 9 and 10, delta-12 means that there is a double bond between carbons 12 and 13, and so on.</a:t>
            </a:r>
            <a:br>
              <a:rPr lang="en-US" dirty="0" smtClean="0"/>
            </a:br>
            <a:endParaRPr lang="en-US" dirty="0"/>
          </a:p>
        </p:txBody>
      </p:sp>
      <p:pic>
        <p:nvPicPr>
          <p:cNvPr id="4" name="Picture 3" descr="omega-3-fatty-acids-picture.jpg"/>
          <p:cNvPicPr>
            <a:picLocks noChangeAspect="1"/>
          </p:cNvPicPr>
          <p:nvPr/>
        </p:nvPicPr>
        <p:blipFill>
          <a:blip r:embed="rId2" cstate="print"/>
          <a:stretch>
            <a:fillRect/>
          </a:stretch>
        </p:blipFill>
        <p:spPr>
          <a:xfrm>
            <a:off x="609600" y="609600"/>
            <a:ext cx="3200400" cy="2362200"/>
          </a:xfrm>
          <a:prstGeom prst="rect">
            <a:avLst/>
          </a:prstGeom>
        </p:spPr>
      </p:pic>
      <p:pic>
        <p:nvPicPr>
          <p:cNvPr id="5" name="Picture 4" descr="Omega 3.gif"/>
          <p:cNvPicPr>
            <a:picLocks noChangeAspect="1"/>
          </p:cNvPicPr>
          <p:nvPr/>
        </p:nvPicPr>
        <p:blipFill>
          <a:blip r:embed="rId3" cstate="print"/>
          <a:stretch>
            <a:fillRect/>
          </a:stretch>
        </p:blipFill>
        <p:spPr>
          <a:xfrm>
            <a:off x="5105400" y="533401"/>
            <a:ext cx="3352800" cy="2285999"/>
          </a:xfrm>
          <a:prstGeom prst="rect">
            <a:avLst/>
          </a:prstGeom>
        </p:spPr>
      </p:pic>
      <p:cxnSp>
        <p:nvCxnSpPr>
          <p:cNvPr id="7" name="Straight Arrow Connector 6"/>
          <p:cNvCxnSpPr/>
          <p:nvPr/>
        </p:nvCxnSpPr>
        <p:spPr>
          <a:xfrm rot="10800000">
            <a:off x="5181600" y="2438400"/>
            <a:ext cx="21336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4800600" y="2514600"/>
            <a:ext cx="12192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Isomers</a:t>
            </a:r>
            <a:endParaRPr lang="en-US" dirty="0"/>
          </a:p>
        </p:txBody>
      </p:sp>
      <p:sp>
        <p:nvSpPr>
          <p:cNvPr id="3" name="Content Placeholder 2"/>
          <p:cNvSpPr>
            <a:spLocks noGrp="1"/>
          </p:cNvSpPr>
          <p:nvPr>
            <p:ph idx="1"/>
          </p:nvPr>
        </p:nvSpPr>
        <p:spPr>
          <a:xfrm>
            <a:off x="457200" y="990600"/>
            <a:ext cx="8229600" cy="5135563"/>
          </a:xfrm>
        </p:spPr>
        <p:txBody>
          <a:bodyPr>
            <a:normAutofit fontScale="92500" lnSpcReduction="20000"/>
          </a:bodyPr>
          <a:lstStyle/>
          <a:p>
            <a:r>
              <a:rPr lang="en-US" dirty="0" smtClean="0"/>
              <a:t>Molecules with the same molecular formula but a change in structural formula</a:t>
            </a:r>
          </a:p>
          <a:p>
            <a:endParaRPr lang="en-US" dirty="0" smtClean="0"/>
          </a:p>
          <a:p>
            <a:r>
              <a:rPr lang="en-US" dirty="0" smtClean="0"/>
              <a:t>C</a:t>
            </a:r>
            <a:r>
              <a:rPr lang="en-US" sz="1900" dirty="0" smtClean="0"/>
              <a:t>6</a:t>
            </a:r>
            <a:r>
              <a:rPr lang="en-US" dirty="0" smtClean="0"/>
              <a:t>H</a:t>
            </a:r>
            <a:r>
              <a:rPr lang="en-US" sz="1900" dirty="0" smtClean="0"/>
              <a:t>12</a:t>
            </a:r>
            <a:r>
              <a:rPr lang="en-US" dirty="0" smtClean="0"/>
              <a:t>O</a:t>
            </a:r>
            <a:r>
              <a:rPr lang="en-US" sz="1900" dirty="0" smtClean="0"/>
              <a:t>6</a:t>
            </a:r>
            <a:r>
              <a:rPr lang="en-US" dirty="0" smtClean="0"/>
              <a:t> is the formula for glucose, fructose and galactose – the atoms are arranged differently in 3 –D space for each of those molecules</a:t>
            </a:r>
          </a:p>
          <a:p>
            <a:endParaRPr lang="en-US" dirty="0" smtClean="0"/>
          </a:p>
          <a:p>
            <a:r>
              <a:rPr lang="en-US" dirty="0" smtClean="0"/>
              <a:t>Just like in our large world – shape makes a difference – so is the case in the molecular world – the arrangement of atoms in 3 –D space defines the molecule – switch the atoms around in the molecule and you form a new molecule</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Isomers</a:t>
            </a:r>
            <a:endParaRPr lang="en-US" dirty="0"/>
          </a:p>
        </p:txBody>
      </p:sp>
      <p:sp>
        <p:nvSpPr>
          <p:cNvPr id="3" name="Content Placeholder 2"/>
          <p:cNvSpPr>
            <a:spLocks noGrp="1"/>
          </p:cNvSpPr>
          <p:nvPr>
            <p:ph idx="1"/>
          </p:nvPr>
        </p:nvSpPr>
        <p:spPr>
          <a:xfrm>
            <a:off x="0" y="1600200"/>
            <a:ext cx="8991600" cy="4525963"/>
          </a:xfrm>
        </p:spPr>
        <p:txBody>
          <a:bodyPr>
            <a:normAutofit/>
          </a:bodyPr>
          <a:lstStyle/>
          <a:p>
            <a:r>
              <a:rPr lang="en-US" sz="4800" dirty="0" smtClean="0"/>
              <a:t>Structural Isomers</a:t>
            </a:r>
          </a:p>
          <a:p>
            <a:r>
              <a:rPr lang="en-US" sz="4800" dirty="0" smtClean="0"/>
              <a:t>Geometric Isomers (Cis-Trans)</a:t>
            </a:r>
          </a:p>
          <a:p>
            <a:r>
              <a:rPr lang="en-US" sz="4800" dirty="0" smtClean="0"/>
              <a:t>Optical Isomers</a:t>
            </a:r>
            <a:endParaRPr lang="en-US" sz="4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tructural isomers.JPG"/>
          <p:cNvPicPr>
            <a:picLocks noGrp="1" noChangeAspect="1"/>
          </p:cNvPicPr>
          <p:nvPr>
            <p:ph idx="1"/>
          </p:nvPr>
        </p:nvPicPr>
        <p:blipFill>
          <a:blip r:embed="rId2" cstate="print"/>
          <a:stretch>
            <a:fillRect/>
          </a:stretch>
        </p:blipFill>
        <p:spPr>
          <a:xfrm>
            <a:off x="-1" y="-17"/>
            <a:ext cx="9157411" cy="4932883"/>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is-Trans.JPG"/>
          <p:cNvPicPr>
            <a:picLocks noGrp="1" noChangeAspect="1"/>
          </p:cNvPicPr>
          <p:nvPr>
            <p:ph idx="1"/>
          </p:nvPr>
        </p:nvPicPr>
        <p:blipFill>
          <a:blip r:embed="rId3" cstate="print"/>
          <a:stretch>
            <a:fillRect/>
          </a:stretch>
        </p:blipFill>
        <p:spPr>
          <a:xfrm>
            <a:off x="-91440" y="-91458"/>
            <a:ext cx="9240012" cy="4968258"/>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rans fats.JPG"/>
          <p:cNvPicPr>
            <a:picLocks noGrp="1" noChangeAspect="1"/>
          </p:cNvPicPr>
          <p:nvPr>
            <p:ph idx="1"/>
          </p:nvPr>
        </p:nvPicPr>
        <p:blipFill>
          <a:blip r:embed="rId2" cstate="print"/>
          <a:stretch>
            <a:fillRect/>
          </a:stretch>
        </p:blipFill>
        <p:spPr>
          <a:xfrm>
            <a:off x="0" y="0"/>
            <a:ext cx="12824460" cy="21122640"/>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ats.JPG"/>
          <p:cNvPicPr>
            <a:picLocks noGrp="1" noChangeAspect="1"/>
          </p:cNvPicPr>
          <p:nvPr>
            <p:ph idx="1"/>
          </p:nvPr>
        </p:nvPicPr>
        <p:blipFill>
          <a:blip r:embed="rId2" cstate="print"/>
          <a:stretch>
            <a:fillRect/>
          </a:stretch>
        </p:blipFill>
        <p:spPr>
          <a:xfrm>
            <a:off x="-3017520" y="-1"/>
            <a:ext cx="16632936" cy="27395424"/>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somer 1.JPG"/>
          <p:cNvPicPr>
            <a:picLocks noGrp="1" noChangeAspect="1"/>
          </p:cNvPicPr>
          <p:nvPr>
            <p:ph idx="1"/>
          </p:nvPr>
        </p:nvPicPr>
        <p:blipFill>
          <a:blip r:embed="rId2" cstate="print"/>
          <a:stretch>
            <a:fillRect/>
          </a:stretch>
        </p:blipFill>
        <p:spPr>
          <a:xfrm>
            <a:off x="-6096000" y="-246845"/>
            <a:ext cx="10820400" cy="7257245"/>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Optical Isomers</a:t>
            </a:r>
            <a:br>
              <a:rPr lang="en-US" sz="3200" dirty="0" smtClean="0"/>
            </a:br>
            <a:r>
              <a:rPr lang="en-US" sz="3200" dirty="0" smtClean="0"/>
              <a:t>How does the molecule rotate polarized light?</a:t>
            </a:r>
            <a:endParaRPr lang="en-US" sz="3200" dirty="0"/>
          </a:p>
        </p:txBody>
      </p:sp>
      <p:sp>
        <p:nvSpPr>
          <p:cNvPr id="3" name="Content Placeholder 2"/>
          <p:cNvSpPr>
            <a:spLocks noGrp="1"/>
          </p:cNvSpPr>
          <p:nvPr>
            <p:ph idx="1"/>
          </p:nvPr>
        </p:nvSpPr>
        <p:spPr/>
        <p:txBody>
          <a:bodyPr>
            <a:normAutofit/>
          </a:bodyPr>
          <a:lstStyle/>
          <a:p>
            <a:r>
              <a:rPr lang="en-US" sz="2800" dirty="0" smtClean="0"/>
              <a:t>A </a:t>
            </a:r>
            <a:r>
              <a:rPr lang="en-US" sz="2800" b="1" dirty="0" err="1" smtClean="0"/>
              <a:t>polarimeter</a:t>
            </a:r>
            <a:r>
              <a:rPr lang="en-US" sz="2800" dirty="0" smtClean="0"/>
              <a:t> is a laboratory instrument used to determine the angle of optical rotation of plane-polarized light passing through a sample of material.</a:t>
            </a:r>
          </a:p>
          <a:p>
            <a:endParaRPr lang="en-US" sz="2800" dirty="0" smtClean="0"/>
          </a:p>
          <a:p>
            <a:r>
              <a:rPr lang="en-US" sz="2800" dirty="0" smtClean="0"/>
              <a:t>A typical polarimeter consists of a light source, a polarizer, a sample holder, and some form of viewer. The optical rotation of many materials depends on both wavelength and temperature, so polarimeters often have ways to control these.</a:t>
            </a:r>
          </a:p>
          <a:p>
            <a:endParaRPr lang="en-US" sz="2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
            </a:r>
            <a:br>
              <a:rPr lang="en-US" dirty="0" smtClean="0"/>
            </a:br>
            <a:r>
              <a:rPr lang="en-US" dirty="0" smtClean="0"/>
              <a:t/>
            </a:r>
            <a:br>
              <a:rPr lang="en-US" dirty="0" smtClean="0"/>
            </a:br>
            <a:r>
              <a:rPr lang="en-US" dirty="0" err="1" smtClean="0"/>
              <a:t>Polarimeter</a:t>
            </a:r>
            <a:r>
              <a:rPr lang="en-US" dirty="0" smtClean="0"/>
              <a:t> </a:t>
            </a:r>
            <a:br>
              <a:rPr lang="en-US" dirty="0" smtClean="0"/>
            </a:br>
            <a:r>
              <a:rPr lang="en-US" sz="3100" dirty="0" smtClean="0"/>
              <a:t>If turn to right – D (</a:t>
            </a:r>
            <a:r>
              <a:rPr lang="en-US" sz="3100" dirty="0" err="1" smtClean="0"/>
              <a:t>Dextrotatory</a:t>
            </a:r>
            <a:r>
              <a:rPr lang="en-US" sz="3100" dirty="0" smtClean="0"/>
              <a:t>) or Left (levorotatory) </a:t>
            </a:r>
            <a:endParaRPr lang="en-US" sz="3100" dirty="0"/>
          </a:p>
        </p:txBody>
      </p:sp>
      <p:pic>
        <p:nvPicPr>
          <p:cNvPr id="4" name="Content Placeholder 3" descr="180px-Polarimeter-of-Laurent.jpg"/>
          <p:cNvPicPr>
            <a:picLocks noGrp="1" noChangeAspect="1"/>
          </p:cNvPicPr>
          <p:nvPr>
            <p:ph idx="1"/>
          </p:nvPr>
        </p:nvPicPr>
        <p:blipFill>
          <a:blip r:embed="rId2" cstate="print"/>
          <a:stretch>
            <a:fillRect/>
          </a:stretch>
        </p:blipFill>
        <p:spPr>
          <a:xfrm>
            <a:off x="1737360" y="2011641"/>
            <a:ext cx="4855464" cy="3452774"/>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ptical Isomers.JPG"/>
          <p:cNvPicPr>
            <a:picLocks noGrp="1" noChangeAspect="1"/>
          </p:cNvPicPr>
          <p:nvPr>
            <p:ph idx="1"/>
          </p:nvPr>
        </p:nvPicPr>
        <p:blipFill>
          <a:blip r:embed="rId2" cstate="print"/>
          <a:stretch>
            <a:fillRect/>
          </a:stretch>
        </p:blipFill>
        <p:spPr>
          <a:xfrm>
            <a:off x="-1" y="-14"/>
            <a:ext cx="9222821" cy="6096013"/>
          </a:xfr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fontScale="90000"/>
          </a:bodyPr>
          <a:lstStyle/>
          <a:p>
            <a:r>
              <a:rPr lang="en-US" sz="3600" dirty="0" smtClean="0"/>
              <a:t/>
            </a:r>
            <a:br>
              <a:rPr lang="en-US" sz="3600" dirty="0" smtClean="0"/>
            </a:br>
            <a:r>
              <a:rPr lang="en-US" sz="3600" dirty="0" smtClean="0"/>
              <a:t/>
            </a:r>
            <a:br>
              <a:rPr lang="en-US" sz="3600" dirty="0" smtClean="0"/>
            </a:br>
            <a:r>
              <a:rPr lang="en-US" sz="3600" dirty="0" smtClean="0"/>
              <a:t>Glucose has two optical forms depending how it rotates polarized light the D- form for Dextrorotatory and L-form for Levorotatory. </a:t>
            </a:r>
            <a:endParaRPr lang="en-US" sz="3600" dirty="0"/>
          </a:p>
        </p:txBody>
      </p:sp>
      <p:pic>
        <p:nvPicPr>
          <p:cNvPr id="4" name="Content Placeholder 3" descr="Dglucose.gif"/>
          <p:cNvPicPr>
            <a:picLocks noGrp="1" noChangeAspect="1"/>
          </p:cNvPicPr>
          <p:nvPr>
            <p:ph idx="1"/>
          </p:nvPr>
        </p:nvPicPr>
        <p:blipFill>
          <a:blip r:embed="rId2" cstate="print"/>
          <a:stretch>
            <a:fillRect/>
          </a:stretch>
        </p:blipFill>
        <p:spPr>
          <a:xfrm>
            <a:off x="4221480" y="1689354"/>
            <a:ext cx="4922520" cy="5168646"/>
          </a:xfr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D-Glucose versus L-Glucose</a:t>
            </a:r>
            <a:endParaRPr lang="en-US" dirty="0"/>
          </a:p>
        </p:txBody>
      </p:sp>
      <p:sp>
        <p:nvSpPr>
          <p:cNvPr id="3" name="Content Placeholder 2"/>
          <p:cNvSpPr>
            <a:spLocks noGrp="1"/>
          </p:cNvSpPr>
          <p:nvPr>
            <p:ph idx="1"/>
          </p:nvPr>
        </p:nvSpPr>
        <p:spPr/>
        <p:txBody>
          <a:bodyPr>
            <a:normAutofit/>
          </a:bodyPr>
          <a:lstStyle/>
          <a:p>
            <a:r>
              <a:rPr lang="en-US" dirty="0" smtClean="0"/>
              <a:t>Two </a:t>
            </a:r>
            <a:r>
              <a:rPr lang="en-US" dirty="0" err="1" smtClean="0"/>
              <a:t>stereoisomers</a:t>
            </a:r>
            <a:r>
              <a:rPr lang="en-US" dirty="0" smtClean="0"/>
              <a:t> of the </a:t>
            </a:r>
            <a:r>
              <a:rPr lang="en-US" dirty="0" err="1" smtClean="0"/>
              <a:t>aldohexose</a:t>
            </a:r>
            <a:r>
              <a:rPr lang="en-US" dirty="0" smtClean="0"/>
              <a:t> sugars are known as glucose, only one of which (D-glucose) is biologically active. This form (D-glucose) is often referred to as </a:t>
            </a:r>
            <a:r>
              <a:rPr lang="en-US" b="1" dirty="0" smtClean="0"/>
              <a:t>dextrose monohydrate</a:t>
            </a:r>
            <a:r>
              <a:rPr lang="en-US" dirty="0" smtClean="0"/>
              <a:t>, or, especially in the food industry, simply </a:t>
            </a:r>
            <a:r>
              <a:rPr lang="en-US" b="1" dirty="0" smtClean="0"/>
              <a:t>dextrose</a:t>
            </a:r>
            <a:r>
              <a:rPr lang="en-US" dirty="0" smtClean="0"/>
              <a:t> (from </a:t>
            </a:r>
            <a:r>
              <a:rPr lang="en-US" i="1" dirty="0" smtClean="0"/>
              <a:t>dextrorotatory </a:t>
            </a:r>
            <a:r>
              <a:rPr lang="en-US" dirty="0" smtClean="0"/>
              <a:t>The mirror-image of the molecule, L-glucose, cannot be metabolized by cells in the biochemical process known as glycolysis.</a:t>
            </a:r>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smtClean="0"/>
              <a:t>L-Glucose</a:t>
            </a:r>
            <a:endParaRPr lang="en-US" dirty="0"/>
          </a:p>
        </p:txBody>
      </p:sp>
      <p:sp>
        <p:nvSpPr>
          <p:cNvPr id="3" name="Content Placeholder 2"/>
          <p:cNvSpPr>
            <a:spLocks noGrp="1"/>
          </p:cNvSpPr>
          <p:nvPr>
            <p:ph idx="1"/>
          </p:nvPr>
        </p:nvSpPr>
        <p:spPr>
          <a:xfrm>
            <a:off x="228600" y="838200"/>
            <a:ext cx="8458200" cy="5715000"/>
          </a:xfrm>
        </p:spPr>
        <p:txBody>
          <a:bodyPr>
            <a:normAutofit fontScale="85000" lnSpcReduction="20000"/>
          </a:bodyPr>
          <a:lstStyle/>
          <a:p>
            <a:r>
              <a:rPr lang="en-US" sz="4000" b="1" dirty="0" smtClean="0"/>
              <a:t>L-Glucose</a:t>
            </a:r>
            <a:r>
              <a:rPr lang="en-US" sz="4000" dirty="0" smtClean="0"/>
              <a:t> is an </a:t>
            </a:r>
            <a:r>
              <a:rPr lang="en-US" sz="4000" dirty="0" err="1" smtClean="0"/>
              <a:t>enantiomer</a:t>
            </a:r>
            <a:r>
              <a:rPr lang="en-US" sz="4000" dirty="0" smtClean="0"/>
              <a:t> of the more common D-glucose: its molecular structure is the mirror image of the more common form of glucose. It does not naturally in higher living organisms, but can be synthesized in the laboratory. L-Glucose cannot be broken down by living organisms to release energy.</a:t>
            </a:r>
          </a:p>
          <a:p>
            <a:r>
              <a:rPr lang="en-US" sz="4000" dirty="0" smtClean="0"/>
              <a:t>Since L-glucose is sweet (albeit less sweet than D-glucose), but cannot be used as a source of energy, it had been proposed as a low-calorie sweetener. L-glucose was also found to be a laxative, and proposed as a colon-cleansing agent.</a:t>
            </a:r>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Carbohydrates</a:t>
            </a:r>
            <a:endParaRPr lang="en-US" dirty="0"/>
          </a:p>
        </p:txBody>
      </p:sp>
      <p:sp>
        <p:nvSpPr>
          <p:cNvPr id="3" name="Content Placeholder 2"/>
          <p:cNvSpPr>
            <a:spLocks noGrp="1"/>
          </p:cNvSpPr>
          <p:nvPr>
            <p:ph idx="1"/>
          </p:nvPr>
        </p:nvSpPr>
        <p:spPr>
          <a:xfrm>
            <a:off x="457200" y="1066800"/>
            <a:ext cx="8229600" cy="5059363"/>
          </a:xfrm>
        </p:spPr>
        <p:txBody>
          <a:bodyPr>
            <a:normAutofit fontScale="92500" lnSpcReduction="10000"/>
          </a:bodyPr>
          <a:lstStyle/>
          <a:p>
            <a:r>
              <a:rPr lang="en-US" sz="3000" dirty="0" smtClean="0"/>
              <a:t>Empirical Formula (C</a:t>
            </a:r>
            <a:r>
              <a:rPr lang="en-US" sz="2200" dirty="0" smtClean="0"/>
              <a:t>X</a:t>
            </a:r>
            <a:r>
              <a:rPr lang="en-US" sz="3000" dirty="0" smtClean="0"/>
              <a:t>H</a:t>
            </a:r>
            <a:r>
              <a:rPr lang="en-US" sz="2200" dirty="0" smtClean="0"/>
              <a:t>2X</a:t>
            </a:r>
            <a:r>
              <a:rPr lang="en-US" sz="3000" dirty="0" smtClean="0"/>
              <a:t>O</a:t>
            </a:r>
            <a:r>
              <a:rPr lang="en-US" sz="2200" dirty="0" smtClean="0"/>
              <a:t>X</a:t>
            </a:r>
            <a:r>
              <a:rPr lang="en-US" sz="3000" dirty="0" smtClean="0"/>
              <a:t>) for the monomer</a:t>
            </a:r>
          </a:p>
          <a:p>
            <a:r>
              <a:rPr lang="en-US" sz="3000" dirty="0" smtClean="0"/>
              <a:t>Thus it looks like each carbon is watered – hydrated carbon (carbohydrate)</a:t>
            </a:r>
          </a:p>
          <a:p>
            <a:r>
              <a:rPr lang="en-US" sz="3000" dirty="0" smtClean="0"/>
              <a:t>Since some carbohydrates are sweet to taste they can be called the “sugars” – some others can be called the “starches”</a:t>
            </a:r>
          </a:p>
          <a:p>
            <a:r>
              <a:rPr lang="en-US" sz="3000" dirty="0" smtClean="0"/>
              <a:t>The value x in the above formula can assume a value of 3 – 7 in nature – thus Triose carbs, tetrose carbs, pentose carbs, hexose carbs, and heptose carbs (most abundant the 3 &amp; 5) 3 found in metabolic pathways and 5 in DNA and RNA</a:t>
            </a:r>
          </a:p>
          <a:p>
            <a:r>
              <a:rPr lang="en-US" sz="3000" dirty="0" smtClean="0"/>
              <a:t>The carbohydrates make up about 1 -4% of cell mass</a:t>
            </a:r>
          </a:p>
          <a:p>
            <a:endParaRPr lang="en-US" dirty="0" smtClean="0"/>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Monosaccharide</a:t>
            </a:r>
            <a:endParaRPr lang="en-US" dirty="0"/>
          </a:p>
        </p:txBody>
      </p:sp>
      <p:sp>
        <p:nvSpPr>
          <p:cNvPr id="3" name="Content Placeholder 2"/>
          <p:cNvSpPr>
            <a:spLocks noGrp="1"/>
          </p:cNvSpPr>
          <p:nvPr>
            <p:ph idx="1"/>
          </p:nvPr>
        </p:nvSpPr>
        <p:spPr/>
        <p:txBody>
          <a:bodyPr>
            <a:normAutofit lnSpcReduction="10000"/>
          </a:bodyPr>
          <a:lstStyle/>
          <a:p>
            <a:r>
              <a:rPr lang="en-US" dirty="0" smtClean="0"/>
              <a:t>The monomer (individual molecule capable of repeat) of a carbohydrate is termed a</a:t>
            </a:r>
          </a:p>
          <a:p>
            <a:r>
              <a:rPr lang="en-US" dirty="0" smtClean="0"/>
              <a:t>“Monosaccharide”</a:t>
            </a:r>
          </a:p>
          <a:p>
            <a:r>
              <a:rPr lang="en-US" dirty="0" smtClean="0"/>
              <a:t>Its empirical formula is CH</a:t>
            </a:r>
            <a:r>
              <a:rPr lang="en-US" sz="2400" dirty="0" smtClean="0"/>
              <a:t>2</a:t>
            </a:r>
            <a:r>
              <a:rPr lang="en-US" dirty="0" smtClean="0"/>
              <a:t>O</a:t>
            </a:r>
          </a:p>
          <a:p>
            <a:r>
              <a:rPr lang="en-US" dirty="0" smtClean="0"/>
              <a:t>The most notable </a:t>
            </a:r>
            <a:r>
              <a:rPr lang="en-US" dirty="0" err="1" smtClean="0"/>
              <a:t>monosaccharides</a:t>
            </a:r>
            <a:r>
              <a:rPr lang="en-US" dirty="0" smtClean="0"/>
              <a:t> </a:t>
            </a:r>
            <a:r>
              <a:rPr lang="en-US" dirty="0" err="1" smtClean="0"/>
              <a:t>glyceraldehyde</a:t>
            </a:r>
            <a:r>
              <a:rPr lang="en-US" dirty="0" smtClean="0"/>
              <a:t> (3-carbon carbohydrate), ribose and </a:t>
            </a:r>
            <a:r>
              <a:rPr lang="en-US" dirty="0" err="1" smtClean="0"/>
              <a:t>deoxyribose</a:t>
            </a:r>
            <a:r>
              <a:rPr lang="en-US" dirty="0" smtClean="0"/>
              <a:t> (5-carbon carbohydrate, glucose, </a:t>
            </a:r>
            <a:r>
              <a:rPr lang="en-US" dirty="0" err="1" smtClean="0"/>
              <a:t>galactose</a:t>
            </a:r>
            <a:r>
              <a:rPr lang="en-US" dirty="0" smtClean="0"/>
              <a:t> and fructose (6-carbon carbohydrate)</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compare.JPG"/>
          <p:cNvPicPr>
            <a:picLocks noGrp="1" noChangeAspect="1"/>
          </p:cNvPicPr>
          <p:nvPr>
            <p:ph idx="1"/>
          </p:nvPr>
        </p:nvPicPr>
        <p:blipFill>
          <a:blip r:embed="rId2" cstate="print"/>
          <a:stretch>
            <a:fillRect/>
          </a:stretch>
        </p:blipFill>
        <p:spPr>
          <a:xfrm>
            <a:off x="-1463042" y="-274338"/>
            <a:ext cx="11445241" cy="7373722"/>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lucose 1.JPG"/>
          <p:cNvPicPr>
            <a:picLocks noGrp="1" noChangeAspect="1"/>
          </p:cNvPicPr>
          <p:nvPr>
            <p:ph idx="1"/>
          </p:nvPr>
        </p:nvPicPr>
        <p:blipFill>
          <a:blip r:embed="rId3" cstate="print"/>
          <a:stretch>
            <a:fillRect/>
          </a:stretch>
        </p:blipFill>
        <p:spPr>
          <a:xfrm>
            <a:off x="0" y="1833682"/>
            <a:ext cx="9144000" cy="5024317"/>
          </a:xfrm>
        </p:spPr>
      </p:pic>
      <p:sp>
        <p:nvSpPr>
          <p:cNvPr id="3" name="TextBox 2"/>
          <p:cNvSpPr txBox="1"/>
          <p:nvPr/>
        </p:nvSpPr>
        <p:spPr>
          <a:xfrm>
            <a:off x="762000" y="304800"/>
            <a:ext cx="7543800" cy="1384995"/>
          </a:xfrm>
          <a:prstGeom prst="rect">
            <a:avLst/>
          </a:prstGeom>
          <a:noFill/>
        </p:spPr>
        <p:txBody>
          <a:bodyPr wrap="square" rtlCol="0">
            <a:spAutoFit/>
          </a:bodyPr>
          <a:lstStyle/>
          <a:p>
            <a:r>
              <a:rPr lang="en-US" sz="2800" dirty="0" smtClean="0"/>
              <a:t>Monosaccharides can exist in the linear form or ring form – but most of the times they exist in the ring form – Why?  More thermodynamically stable</a:t>
            </a:r>
            <a:endParaRPr lang="en-US" sz="28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sz="3200" b="1" dirty="0" smtClean="0"/>
              <a:t>Bonding Carbohydrate monomers together</a:t>
            </a:r>
            <a:endParaRPr lang="en-US" sz="3200" b="1" dirty="0"/>
          </a:p>
        </p:txBody>
      </p:sp>
      <p:sp>
        <p:nvSpPr>
          <p:cNvPr id="3" name="Content Placeholder 2"/>
          <p:cNvSpPr>
            <a:spLocks noGrp="1"/>
          </p:cNvSpPr>
          <p:nvPr>
            <p:ph idx="1"/>
          </p:nvPr>
        </p:nvSpPr>
        <p:spPr>
          <a:xfrm>
            <a:off x="457200" y="762000"/>
            <a:ext cx="8229600" cy="5364163"/>
          </a:xfrm>
        </p:spPr>
        <p:txBody>
          <a:bodyPr>
            <a:normAutofit/>
          </a:bodyPr>
          <a:lstStyle/>
          <a:p>
            <a:r>
              <a:rPr lang="en-US" dirty="0" smtClean="0"/>
              <a:t>Monosaccharides bond together by the removal of a water molecule (dehydration synthesis) to form a covalent bond between the two monosaccharides known as a “glycosidic bond”</a:t>
            </a:r>
          </a:p>
          <a:p>
            <a:r>
              <a:rPr lang="en-US" dirty="0" smtClean="0"/>
              <a:t>When bond two monosaccharides together termed a disaccharide, when join 3 – 10 together termed an Oligosaccharide – more than 10 together – termed a polysaccharide</a:t>
            </a: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US" dirty="0" smtClean="0"/>
              <a:t>When properly identifying glycosidic bonding- one needs to delineate the (1) carbon numbers where the bond is attached – and the (2) shape of the bond.</a:t>
            </a:r>
          </a:p>
          <a:p>
            <a:r>
              <a:rPr lang="en-US" dirty="0" smtClean="0"/>
              <a:t>There are two shapes of glycosidic bonds – the alpha shape and the Beta shape</a:t>
            </a:r>
          </a:p>
          <a:p>
            <a:r>
              <a:rPr lang="en-US" dirty="0" smtClean="0"/>
              <a:t>Alpha 1,2 for sucrose</a:t>
            </a:r>
          </a:p>
          <a:p>
            <a:r>
              <a:rPr lang="en-US" dirty="0" smtClean="0"/>
              <a:t>Alpha 1,4 for maltose</a:t>
            </a:r>
          </a:p>
          <a:p>
            <a:r>
              <a:rPr lang="en-US" dirty="0" smtClean="0"/>
              <a:t>Beta 1, 4 for Lactose</a:t>
            </a:r>
          </a:p>
          <a:p>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arb bonding.JPG"/>
          <p:cNvPicPr>
            <a:picLocks noGrp="1" noChangeAspect="1"/>
          </p:cNvPicPr>
          <p:nvPr>
            <p:ph idx="1"/>
          </p:nvPr>
        </p:nvPicPr>
        <p:blipFill>
          <a:blip r:embed="rId2" cstate="print"/>
          <a:stretch>
            <a:fillRect/>
          </a:stretch>
        </p:blipFill>
        <p:spPr>
          <a:xfrm>
            <a:off x="-1463045" y="-365779"/>
            <a:ext cx="11554358" cy="7464247"/>
          </a:xfr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Glucose also has a alpha and Beta form. </a:t>
            </a:r>
            <a:endParaRPr lang="en-US" sz="2800" dirty="0"/>
          </a:p>
        </p:txBody>
      </p:sp>
      <p:pic>
        <p:nvPicPr>
          <p:cNvPr id="4" name="Content Placeholder 3" descr="Optical isomers.JPG"/>
          <p:cNvPicPr>
            <a:picLocks noGrp="1" noChangeAspect="1"/>
          </p:cNvPicPr>
          <p:nvPr>
            <p:ph idx="1"/>
          </p:nvPr>
        </p:nvPicPr>
        <p:blipFill>
          <a:blip r:embed="rId2" cstate="print"/>
          <a:stretch>
            <a:fillRect/>
          </a:stretch>
        </p:blipFill>
        <p:spPr>
          <a:xfrm>
            <a:off x="789432" y="1881981"/>
            <a:ext cx="7565136" cy="3962400"/>
          </a:xfr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Common Disaccharides</a:t>
            </a:r>
            <a:br>
              <a:rPr lang="en-US" dirty="0" smtClean="0"/>
            </a:br>
            <a:endParaRPr lang="en-US" dirty="0"/>
          </a:p>
        </p:txBody>
      </p:sp>
      <p:sp>
        <p:nvSpPr>
          <p:cNvPr id="3" name="Content Placeholder 2"/>
          <p:cNvSpPr>
            <a:spLocks noGrp="1"/>
          </p:cNvSpPr>
          <p:nvPr>
            <p:ph idx="1"/>
          </p:nvPr>
        </p:nvSpPr>
        <p:spPr>
          <a:xfrm>
            <a:off x="228600" y="838200"/>
            <a:ext cx="8915400" cy="5287963"/>
          </a:xfrm>
        </p:spPr>
        <p:txBody>
          <a:bodyPr>
            <a:normAutofit/>
          </a:bodyPr>
          <a:lstStyle/>
          <a:p>
            <a:r>
              <a:rPr lang="en-US" dirty="0" smtClean="0"/>
              <a:t>Sucrose – table sugar (glucose alpha 1,2 to fructose)</a:t>
            </a:r>
          </a:p>
          <a:p>
            <a:r>
              <a:rPr lang="en-US" dirty="0" smtClean="0"/>
              <a:t>Maltose – in beer (glucose alpha 1,4 to glucose)</a:t>
            </a:r>
          </a:p>
          <a:p>
            <a:r>
              <a:rPr lang="en-US" dirty="0" smtClean="0"/>
              <a:t>Lactose – in milk (galactose beta 1, 4 to glucose)</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isacharides.JPG"/>
          <p:cNvPicPr>
            <a:picLocks noGrp="1" noChangeAspect="1"/>
          </p:cNvPicPr>
          <p:nvPr>
            <p:ph idx="1"/>
          </p:nvPr>
        </p:nvPicPr>
        <p:blipFill>
          <a:blip r:embed="rId2" cstate="print"/>
          <a:stretch>
            <a:fillRect/>
          </a:stretch>
        </p:blipFill>
        <p:spPr>
          <a:xfrm>
            <a:off x="-1463040" y="-274342"/>
            <a:ext cx="12033504" cy="7132342"/>
          </a:xfr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sz="3600" b="1" dirty="0" smtClean="0"/>
              <a:t>Oligosaccharides</a:t>
            </a:r>
            <a:endParaRPr lang="en-US" sz="3600" b="1" dirty="0"/>
          </a:p>
        </p:txBody>
      </p:sp>
      <p:sp>
        <p:nvSpPr>
          <p:cNvPr id="3" name="Content Placeholder 2"/>
          <p:cNvSpPr>
            <a:spLocks noGrp="1"/>
          </p:cNvSpPr>
          <p:nvPr>
            <p:ph idx="1"/>
          </p:nvPr>
        </p:nvSpPr>
        <p:spPr>
          <a:xfrm>
            <a:off x="228600" y="609600"/>
            <a:ext cx="8686800" cy="6019800"/>
          </a:xfrm>
        </p:spPr>
        <p:txBody>
          <a:bodyPr>
            <a:normAutofit fontScale="85000" lnSpcReduction="20000"/>
          </a:bodyPr>
          <a:lstStyle/>
          <a:p>
            <a:r>
              <a:rPr lang="en-US" dirty="0" smtClean="0"/>
              <a:t>Carbohydrates with 3 – 10 monosaccharides bonded together</a:t>
            </a:r>
          </a:p>
          <a:p>
            <a:endParaRPr lang="en-US" dirty="0" smtClean="0"/>
          </a:p>
          <a:p>
            <a:r>
              <a:rPr lang="en-US" dirty="0" smtClean="0"/>
              <a:t>They are generally found either </a:t>
            </a:r>
            <a:r>
              <a:rPr lang="en-US" i="1" dirty="0" smtClean="0"/>
              <a:t>O</a:t>
            </a:r>
            <a:r>
              <a:rPr lang="en-US" dirty="0" smtClean="0"/>
              <a:t>- or </a:t>
            </a:r>
            <a:r>
              <a:rPr lang="en-US" i="1" dirty="0" smtClean="0"/>
              <a:t>N</a:t>
            </a:r>
            <a:r>
              <a:rPr lang="en-US" dirty="0" smtClean="0"/>
              <a:t>-linked to compatible amino acid side chains in proteins or to lipid moieties (see glycans).</a:t>
            </a:r>
          </a:p>
          <a:p>
            <a:endParaRPr lang="en-US" dirty="0" smtClean="0"/>
          </a:p>
          <a:p>
            <a:r>
              <a:rPr lang="en-US" dirty="0" smtClean="0"/>
              <a:t>Oligosaccharides are often found as a component of glycoproteins or glycolipids and as such are often used as chemical markers, often for cell recognition. </a:t>
            </a:r>
          </a:p>
          <a:p>
            <a:endParaRPr lang="en-US" dirty="0" smtClean="0"/>
          </a:p>
          <a:p>
            <a:r>
              <a:rPr lang="en-US" dirty="0" smtClean="0"/>
              <a:t>An example is ABO blood type specificity. A and B blood types have two different oligosaccharide glycolipids embedded in the cell membranes of the red blood cells, AB-type blood has both, while O blood type has neither.</a:t>
            </a:r>
          </a:p>
          <a:p>
            <a:endParaRPr lang="en-US" dirty="0" smtClean="0"/>
          </a:p>
          <a:p>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Polysaccharides</a:t>
            </a:r>
            <a:endParaRPr lang="en-US" dirty="0"/>
          </a:p>
        </p:txBody>
      </p:sp>
      <p:sp>
        <p:nvSpPr>
          <p:cNvPr id="3" name="Content Placeholder 2"/>
          <p:cNvSpPr>
            <a:spLocks noGrp="1"/>
          </p:cNvSpPr>
          <p:nvPr>
            <p:ph idx="1"/>
          </p:nvPr>
        </p:nvSpPr>
        <p:spPr>
          <a:xfrm>
            <a:off x="457200" y="1066800"/>
            <a:ext cx="8229600" cy="5059363"/>
          </a:xfrm>
        </p:spPr>
        <p:txBody>
          <a:bodyPr/>
          <a:lstStyle/>
          <a:p>
            <a:r>
              <a:rPr lang="en-US" dirty="0" smtClean="0"/>
              <a:t>Carbohydrates consisting of greater than 10 monosaccharides bonded together</a:t>
            </a:r>
          </a:p>
          <a:p>
            <a:r>
              <a:rPr lang="en-US" dirty="0" smtClean="0"/>
              <a:t>Food wise some are termed the “starches” and one is termed “fiber”</a:t>
            </a:r>
          </a:p>
          <a:p>
            <a:r>
              <a:rPr lang="en-US" dirty="0" smtClean="0"/>
              <a:t>Their purposes are either for </a:t>
            </a:r>
          </a:p>
          <a:p>
            <a:pPr>
              <a:buNone/>
            </a:pPr>
            <a:r>
              <a:rPr lang="en-US" dirty="0" smtClean="0"/>
              <a:t>    (1) Storage of energy (glycogen, amylose, amylopectin) or</a:t>
            </a:r>
          </a:p>
          <a:p>
            <a:pPr>
              <a:buNone/>
            </a:pPr>
            <a:r>
              <a:rPr lang="en-US" dirty="0" smtClean="0"/>
              <a:t>    (2) Structure (Cellulose, chitin) </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Amylose and Amylopectin</a:t>
            </a:r>
            <a:endParaRPr lang="en-US" dirty="0"/>
          </a:p>
        </p:txBody>
      </p:sp>
      <p:sp>
        <p:nvSpPr>
          <p:cNvPr id="3" name="Content Placeholder 2"/>
          <p:cNvSpPr>
            <a:spLocks noGrp="1"/>
          </p:cNvSpPr>
          <p:nvPr>
            <p:ph idx="1"/>
          </p:nvPr>
        </p:nvSpPr>
        <p:spPr>
          <a:xfrm>
            <a:off x="457200" y="838200"/>
            <a:ext cx="8229600" cy="5287963"/>
          </a:xfrm>
        </p:spPr>
        <p:txBody>
          <a:bodyPr>
            <a:normAutofit fontScale="92500" lnSpcReduction="10000"/>
          </a:bodyPr>
          <a:lstStyle/>
          <a:p>
            <a:r>
              <a:rPr lang="en-US" b="1" dirty="0" smtClean="0"/>
              <a:t>Amylose</a:t>
            </a:r>
            <a:r>
              <a:rPr lang="en-US" dirty="0" smtClean="0"/>
              <a:t> is a linear polymer of glucose linked mainly by α(1→4) bonds. It can be made of several thousand glucose units. It is one of the two components of starch, the other being amylopectin. </a:t>
            </a:r>
          </a:p>
          <a:p>
            <a:r>
              <a:rPr lang="en-US" dirty="0" smtClean="0"/>
              <a:t>Amylose starch is less readily digested than amylopectin; however, it takes up less space so is preferred for storage in plants. It makes-up about 30% of the stored starch in plants, though the specific percentage varies by species. The digestive enzyme amylase breaks down the starch molecule into maltotriose and maltose.</a:t>
            </a: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Amylose</a:t>
            </a:r>
            <a:br>
              <a:rPr lang="en-US" dirty="0" smtClean="0"/>
            </a:br>
            <a:r>
              <a:rPr lang="en-US" dirty="0" smtClean="0"/>
              <a:t>Alpha 1,4 Linkages (Linear)</a:t>
            </a:r>
            <a:endParaRPr lang="en-US" dirty="0"/>
          </a:p>
        </p:txBody>
      </p:sp>
      <p:pic>
        <p:nvPicPr>
          <p:cNvPr id="4" name="Content Placeholder 3" descr="amylose.png"/>
          <p:cNvPicPr>
            <a:picLocks noGrp="1" noChangeAspect="1"/>
          </p:cNvPicPr>
          <p:nvPr>
            <p:ph idx="1"/>
          </p:nvPr>
        </p:nvPicPr>
        <p:blipFill>
          <a:blip r:embed="rId2" cstate="print"/>
          <a:stretch>
            <a:fillRect/>
          </a:stretch>
        </p:blipFill>
        <p:spPr>
          <a:xfrm>
            <a:off x="457199" y="2697615"/>
            <a:ext cx="8807401" cy="2494800"/>
          </a:xfr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Amylopectin</a:t>
            </a:r>
            <a:endParaRPr lang="en-US" dirty="0"/>
          </a:p>
        </p:txBody>
      </p:sp>
      <p:sp>
        <p:nvSpPr>
          <p:cNvPr id="3" name="Content Placeholder 2"/>
          <p:cNvSpPr>
            <a:spLocks noGrp="1"/>
          </p:cNvSpPr>
          <p:nvPr>
            <p:ph idx="1"/>
          </p:nvPr>
        </p:nvSpPr>
        <p:spPr>
          <a:xfrm>
            <a:off x="457200" y="1219200"/>
            <a:ext cx="8229600" cy="5334000"/>
          </a:xfrm>
        </p:spPr>
        <p:txBody>
          <a:bodyPr>
            <a:normAutofit fontScale="92500" lnSpcReduction="10000"/>
          </a:bodyPr>
          <a:lstStyle/>
          <a:p>
            <a:r>
              <a:rPr lang="en-US" b="1" dirty="0" smtClean="0"/>
              <a:t>Amylopectin</a:t>
            </a:r>
            <a:r>
              <a:rPr lang="en-US" dirty="0" smtClean="0"/>
              <a:t> is a polysaccharide and highly branched polymer of glucose found in plants. It is one of the two components of starch, the other being amylose. </a:t>
            </a:r>
          </a:p>
          <a:p>
            <a:r>
              <a:rPr lang="en-US" dirty="0" smtClean="0"/>
              <a:t>Glucose units are linked in a linear way with α(1→4) glycosidic bonds. Branching takes place with α(1→6) bonds occurring every 24 to 30 glucose units</a:t>
            </a:r>
          </a:p>
          <a:p>
            <a:r>
              <a:rPr lang="en-US" dirty="0" smtClean="0"/>
              <a:t>Its counterpart in animals is glycogen which has the same composition and structure, but with more extensive branching that occurs every 8 to 12 glucose units.</a:t>
            </a:r>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fontScale="90000"/>
          </a:bodyPr>
          <a:lstStyle/>
          <a:p>
            <a:r>
              <a:rPr lang="en-US" dirty="0" smtClean="0"/>
              <a:t/>
            </a:r>
            <a:br>
              <a:rPr lang="en-US" dirty="0" smtClean="0"/>
            </a:br>
            <a:r>
              <a:rPr lang="en-US" sz="4000" dirty="0" smtClean="0"/>
              <a:t>Amylopectin</a:t>
            </a:r>
            <a:br>
              <a:rPr lang="en-US" sz="4000" dirty="0" smtClean="0"/>
            </a:br>
            <a:r>
              <a:rPr lang="en-US" sz="4000" dirty="0" smtClean="0"/>
              <a:t>Alpha 1,4 and Alpha 1,6 (Branching)</a:t>
            </a:r>
            <a:endParaRPr lang="en-US" sz="4000" dirty="0"/>
          </a:p>
        </p:txBody>
      </p:sp>
      <p:pic>
        <p:nvPicPr>
          <p:cNvPr id="4" name="Content Placeholder 3" descr="amylopectin.jpg"/>
          <p:cNvPicPr>
            <a:picLocks noGrp="1" noChangeAspect="1"/>
          </p:cNvPicPr>
          <p:nvPr>
            <p:ph idx="1"/>
          </p:nvPr>
        </p:nvPicPr>
        <p:blipFill>
          <a:blip r:embed="rId2" cstate="print"/>
          <a:stretch>
            <a:fillRect/>
          </a:stretch>
        </p:blipFill>
        <p:spPr>
          <a:xfrm>
            <a:off x="0" y="1188707"/>
            <a:ext cx="7589520" cy="6893814"/>
          </a:xfr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Glycogen</a:t>
            </a:r>
            <a:endParaRPr lang="en-US" dirty="0"/>
          </a:p>
        </p:txBody>
      </p:sp>
      <p:sp>
        <p:nvSpPr>
          <p:cNvPr id="3" name="Content Placeholder 2"/>
          <p:cNvSpPr>
            <a:spLocks noGrp="1"/>
          </p:cNvSpPr>
          <p:nvPr>
            <p:ph idx="1"/>
          </p:nvPr>
        </p:nvSpPr>
        <p:spPr>
          <a:xfrm>
            <a:off x="457200" y="1143000"/>
            <a:ext cx="8229600" cy="5486400"/>
          </a:xfrm>
        </p:spPr>
        <p:txBody>
          <a:bodyPr/>
          <a:lstStyle/>
          <a:p>
            <a:r>
              <a:rPr lang="en-US" b="1" dirty="0" smtClean="0"/>
              <a:t>Glycogen</a:t>
            </a:r>
            <a:r>
              <a:rPr lang="en-US" dirty="0" smtClean="0"/>
              <a:t> is the molecule that functions as the secondary short-term energy storage in animal cells. It is made primarily by the liver and the muscles, but can also be made by glycogenesis within the brain and stomach. Glycogen is the analogue of starch, a less branched glucose polymer in plants, and is commonly referred to as </a:t>
            </a:r>
            <a:r>
              <a:rPr lang="en-US" b="1" dirty="0" smtClean="0"/>
              <a:t>animal starch</a:t>
            </a:r>
            <a:r>
              <a:rPr lang="en-US" dirty="0" smtClean="0"/>
              <a:t>, having a similar structure to amylopectin. </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Alpha 1,4 and many Alpha 1,6</a:t>
            </a:r>
            <a:endParaRPr lang="en-US" dirty="0"/>
          </a:p>
        </p:txBody>
      </p:sp>
      <p:pic>
        <p:nvPicPr>
          <p:cNvPr id="4" name="Content Placeholder 3" descr="glycogen3.gif"/>
          <p:cNvPicPr>
            <a:picLocks noGrp="1" noChangeAspect="1"/>
          </p:cNvPicPr>
          <p:nvPr>
            <p:ph idx="1"/>
          </p:nvPr>
        </p:nvPicPr>
        <p:blipFill>
          <a:blip r:embed="rId2" cstate="print"/>
          <a:stretch>
            <a:fillRect/>
          </a:stretch>
        </p:blipFill>
        <p:spPr>
          <a:xfrm>
            <a:off x="1554691" y="1600200"/>
            <a:ext cx="6034617" cy="4525963"/>
          </a:xfr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Cellulose (Fiber)</a:t>
            </a:r>
            <a:endParaRPr lang="en-US" dirty="0"/>
          </a:p>
        </p:txBody>
      </p:sp>
      <p:sp>
        <p:nvSpPr>
          <p:cNvPr id="3" name="Content Placeholder 2"/>
          <p:cNvSpPr>
            <a:spLocks noGrp="1"/>
          </p:cNvSpPr>
          <p:nvPr>
            <p:ph idx="1"/>
          </p:nvPr>
        </p:nvSpPr>
        <p:spPr>
          <a:xfrm>
            <a:off x="457200" y="990600"/>
            <a:ext cx="8229600" cy="5715000"/>
          </a:xfrm>
        </p:spPr>
        <p:txBody>
          <a:bodyPr>
            <a:normAutofit fontScale="92500"/>
          </a:bodyPr>
          <a:lstStyle/>
          <a:p>
            <a:r>
              <a:rPr lang="en-US" b="1" dirty="0" smtClean="0"/>
              <a:t>Cellulose</a:t>
            </a:r>
            <a:r>
              <a:rPr lang="en-US" dirty="0" smtClean="0"/>
              <a:t> is an organic compound with the formula (C</a:t>
            </a:r>
            <a:r>
              <a:rPr lang="en-US" baseline="-25000" dirty="0" smtClean="0"/>
              <a:t>6</a:t>
            </a:r>
            <a:r>
              <a:rPr lang="en-US" dirty="0" smtClean="0"/>
              <a:t>H</a:t>
            </a:r>
            <a:r>
              <a:rPr lang="en-US" baseline="-25000" dirty="0" smtClean="0"/>
              <a:t>12</a:t>
            </a:r>
            <a:r>
              <a:rPr lang="en-US" dirty="0" smtClean="0"/>
              <a:t>O</a:t>
            </a:r>
            <a:r>
              <a:rPr lang="en-US" baseline="-25000" dirty="0" smtClean="0"/>
              <a:t>6</a:t>
            </a:r>
            <a:r>
              <a:rPr lang="en-US" dirty="0" smtClean="0"/>
              <a:t>)</a:t>
            </a:r>
            <a:r>
              <a:rPr lang="en-US" baseline="-25000" dirty="0" smtClean="0"/>
              <a:t>n</a:t>
            </a:r>
            <a:r>
              <a:rPr lang="en-US" dirty="0" smtClean="0"/>
              <a:t>, a polysaccharide consisting of a linear chain of several hundred to over ten thousand β(1→4) linked D-glucose units.</a:t>
            </a:r>
          </a:p>
          <a:p>
            <a:r>
              <a:rPr lang="en-US" dirty="0" smtClean="0"/>
              <a:t>Cellulose is the structural component of the primary cell wall of green plants, and many forms of algae. Some species of bacteria secrete it to form </a:t>
            </a:r>
            <a:r>
              <a:rPr lang="en-US" dirty="0" err="1" smtClean="0"/>
              <a:t>biofilms</a:t>
            </a:r>
            <a:r>
              <a:rPr lang="en-US" dirty="0" smtClean="0"/>
              <a:t>. Cellulose is the most common organic compound on Earth. About 33 percent of all plant matter is cellulose (the cellulose content of cotton is 90 percent and that of wood is 50 percent).</a:t>
            </a:r>
          </a:p>
          <a:p>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Humans Cannot Break the Beta Bond in Cellulose (Fiber) so it adds bulk to the diet</a:t>
            </a:r>
            <a:endParaRPr lang="en-US" sz="3200" dirty="0"/>
          </a:p>
        </p:txBody>
      </p:sp>
      <p:pic>
        <p:nvPicPr>
          <p:cNvPr id="4" name="Content Placeholder 3" descr="Glycogen2.JPG"/>
          <p:cNvPicPr>
            <a:picLocks noGrp="1" noChangeAspect="1"/>
          </p:cNvPicPr>
          <p:nvPr>
            <p:ph idx="1"/>
          </p:nvPr>
        </p:nvPicPr>
        <p:blipFill>
          <a:blip r:embed="rId2" cstate="print"/>
          <a:stretch>
            <a:fillRect/>
          </a:stretch>
        </p:blipFill>
        <p:spPr>
          <a:xfrm>
            <a:off x="-8" y="1554476"/>
            <a:ext cx="7590191" cy="5778094"/>
          </a:xfr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lycogen.JPG"/>
          <p:cNvPicPr>
            <a:picLocks noGrp="1" noChangeAspect="1"/>
          </p:cNvPicPr>
          <p:nvPr>
            <p:ph idx="1"/>
          </p:nvPr>
        </p:nvPicPr>
        <p:blipFill>
          <a:blip r:embed="rId2" cstate="print"/>
          <a:stretch>
            <a:fillRect/>
          </a:stretch>
        </p:blipFill>
        <p:spPr>
          <a:xfrm>
            <a:off x="-182896" y="365760"/>
            <a:ext cx="9309141" cy="6538326"/>
          </a:xfr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Chitin</a:t>
            </a:r>
            <a:endParaRPr lang="en-US" dirty="0"/>
          </a:p>
        </p:txBody>
      </p:sp>
      <p:sp>
        <p:nvSpPr>
          <p:cNvPr id="3" name="Content Placeholder 2"/>
          <p:cNvSpPr>
            <a:spLocks noGrp="1"/>
          </p:cNvSpPr>
          <p:nvPr>
            <p:ph idx="1"/>
          </p:nvPr>
        </p:nvSpPr>
        <p:spPr>
          <a:xfrm>
            <a:off x="304800" y="685800"/>
            <a:ext cx="8686800" cy="5943600"/>
          </a:xfrm>
        </p:spPr>
        <p:txBody>
          <a:bodyPr>
            <a:normAutofit/>
          </a:bodyPr>
          <a:lstStyle/>
          <a:p>
            <a:r>
              <a:rPr lang="en-US" b="1" dirty="0" smtClean="0"/>
              <a:t>Chitin</a:t>
            </a:r>
            <a:r>
              <a:rPr lang="en-US" dirty="0" smtClean="0"/>
              <a:t> (C</a:t>
            </a:r>
            <a:r>
              <a:rPr lang="en-US" baseline="-25000" dirty="0" smtClean="0"/>
              <a:t>8</a:t>
            </a:r>
            <a:r>
              <a:rPr lang="en-US" dirty="0" smtClean="0"/>
              <a:t>H</a:t>
            </a:r>
            <a:r>
              <a:rPr lang="en-US" baseline="-25000" dirty="0" smtClean="0"/>
              <a:t>13</a:t>
            </a:r>
            <a:r>
              <a:rPr lang="en-US" dirty="0" smtClean="0"/>
              <a:t>O</a:t>
            </a:r>
            <a:r>
              <a:rPr lang="en-US" baseline="-25000" dirty="0" smtClean="0"/>
              <a:t>5</a:t>
            </a:r>
            <a:r>
              <a:rPr lang="en-US" dirty="0" smtClean="0"/>
              <a:t>N)</a:t>
            </a:r>
            <a:r>
              <a:rPr lang="en-US" baseline="-25000" dirty="0" smtClean="0"/>
              <a:t>n</a:t>
            </a:r>
            <a:r>
              <a:rPr lang="en-US" dirty="0" smtClean="0"/>
              <a:t> is a long-chain polymer of a N-acetylglucosamine, a derivative of glucose, and is found in many places throughout the natural world. It is the main component of the cell walls of fungi, the exoskeletons of arthropods, such as crustaceans (e.g. crabs, lobsters and shrimps) and insects, including ants, beetles and butterflies, the radula of mollusks and the beaks of cephalopods, including squid and octopuses. Chitin has also proven useful for several medical and industrial purposes – particularly in the making of suture. </a:t>
            </a:r>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Chitin</a:t>
            </a:r>
            <a:endParaRPr lang="en-US" dirty="0"/>
          </a:p>
        </p:txBody>
      </p:sp>
      <p:pic>
        <p:nvPicPr>
          <p:cNvPr id="4" name="Content Placeholder 3" descr="Chitin.JPG"/>
          <p:cNvPicPr>
            <a:picLocks noGrp="1" noChangeAspect="1"/>
          </p:cNvPicPr>
          <p:nvPr>
            <p:ph idx="1"/>
          </p:nvPr>
        </p:nvPicPr>
        <p:blipFill>
          <a:blip r:embed="rId2" cstate="print"/>
          <a:stretch>
            <a:fillRect/>
          </a:stretch>
        </p:blipFill>
        <p:spPr>
          <a:xfrm>
            <a:off x="0" y="914398"/>
            <a:ext cx="9217152" cy="3884371"/>
          </a:xfr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Lipids</a:t>
            </a:r>
            <a:endParaRPr lang="en-US" dirty="0"/>
          </a:p>
        </p:txBody>
      </p:sp>
      <p:sp>
        <p:nvSpPr>
          <p:cNvPr id="3" name="Content Placeholder 2"/>
          <p:cNvSpPr>
            <a:spLocks noGrp="1"/>
          </p:cNvSpPr>
          <p:nvPr>
            <p:ph idx="1"/>
          </p:nvPr>
        </p:nvSpPr>
        <p:spPr>
          <a:xfrm>
            <a:off x="152400" y="685800"/>
            <a:ext cx="8763000" cy="5943600"/>
          </a:xfrm>
        </p:spPr>
        <p:txBody>
          <a:bodyPr>
            <a:normAutofit lnSpcReduction="10000"/>
          </a:bodyPr>
          <a:lstStyle/>
          <a:p>
            <a:r>
              <a:rPr lang="en-US" dirty="0" smtClean="0"/>
              <a:t>Substances that are totally or partially insoluble in water – the human body is approximately 18% – 24% Lipid</a:t>
            </a:r>
          </a:p>
          <a:p>
            <a:r>
              <a:rPr lang="en-US" dirty="0" smtClean="0"/>
              <a:t>Fatty Acids</a:t>
            </a:r>
          </a:p>
          <a:p>
            <a:r>
              <a:rPr lang="en-US" dirty="0" smtClean="0"/>
              <a:t>Triglycerides</a:t>
            </a:r>
          </a:p>
          <a:p>
            <a:r>
              <a:rPr lang="en-US" dirty="0" smtClean="0"/>
              <a:t>Phospholipids</a:t>
            </a:r>
          </a:p>
          <a:p>
            <a:r>
              <a:rPr lang="en-US" dirty="0" smtClean="0"/>
              <a:t>Sphingolipids </a:t>
            </a:r>
          </a:p>
          <a:p>
            <a:r>
              <a:rPr lang="en-US" dirty="0" smtClean="0"/>
              <a:t>Carotenoids</a:t>
            </a:r>
          </a:p>
          <a:p>
            <a:r>
              <a:rPr lang="en-US" dirty="0" smtClean="0"/>
              <a:t>Steroids</a:t>
            </a:r>
          </a:p>
          <a:p>
            <a:r>
              <a:rPr lang="en-US" dirty="0" smtClean="0"/>
              <a:t>Eicosanoids</a:t>
            </a:r>
          </a:p>
          <a:p>
            <a:r>
              <a:rPr lang="en-US" dirty="0" smtClean="0"/>
              <a:t>Fat Soluble Vitamins</a:t>
            </a:r>
          </a:p>
          <a:p>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able of Lipids 1.JPG"/>
          <p:cNvPicPr>
            <a:picLocks noGrp="1" noChangeAspect="1"/>
          </p:cNvPicPr>
          <p:nvPr>
            <p:ph idx="1"/>
          </p:nvPr>
        </p:nvPicPr>
        <p:blipFill>
          <a:blip r:embed="rId2" cstate="print"/>
          <a:stretch>
            <a:fillRect/>
          </a:stretch>
        </p:blipFill>
        <p:spPr>
          <a:xfrm>
            <a:off x="-182881" y="-457214"/>
            <a:ext cx="9558528" cy="7696214"/>
          </a:xfr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able of lIpids 2.JPG"/>
          <p:cNvPicPr>
            <a:picLocks noGrp="1" noChangeAspect="1"/>
          </p:cNvPicPr>
          <p:nvPr>
            <p:ph idx="1"/>
          </p:nvPr>
        </p:nvPicPr>
        <p:blipFill>
          <a:blip r:embed="rId2" cstate="print"/>
          <a:stretch>
            <a:fillRect/>
          </a:stretch>
        </p:blipFill>
        <p:spPr>
          <a:xfrm>
            <a:off x="-182880" y="-457202"/>
            <a:ext cx="9473184" cy="7620001"/>
          </a:xfr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a:bodyPr>
          <a:lstStyle/>
          <a:p>
            <a:r>
              <a:rPr lang="en-US" sz="3200" b="1" dirty="0" smtClean="0"/>
              <a:t>Fatty Acids (Page 14)</a:t>
            </a:r>
            <a:endParaRPr lang="en-US" sz="3200" b="1" dirty="0"/>
          </a:p>
        </p:txBody>
      </p:sp>
      <p:pic>
        <p:nvPicPr>
          <p:cNvPr id="4" name="Content Placeholder 3" descr="Fatty Acid 2.JPG"/>
          <p:cNvPicPr>
            <a:picLocks noGrp="1" noChangeAspect="1"/>
          </p:cNvPicPr>
          <p:nvPr>
            <p:ph idx="1"/>
          </p:nvPr>
        </p:nvPicPr>
        <p:blipFill>
          <a:blip r:embed="rId2" cstate="print"/>
          <a:stretch>
            <a:fillRect/>
          </a:stretch>
        </p:blipFill>
        <p:spPr>
          <a:xfrm>
            <a:off x="228600" y="457200"/>
            <a:ext cx="9560052" cy="15745968"/>
          </a:xfr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aturated Fat.JPG"/>
          <p:cNvPicPr>
            <a:picLocks noGrp="1" noChangeAspect="1"/>
          </p:cNvPicPr>
          <p:nvPr>
            <p:ph idx="1"/>
          </p:nvPr>
        </p:nvPicPr>
        <p:blipFill>
          <a:blip r:embed="rId2" cstate="print"/>
          <a:stretch>
            <a:fillRect/>
          </a:stretch>
        </p:blipFill>
        <p:spPr>
          <a:xfrm>
            <a:off x="1803819" y="1600200"/>
            <a:ext cx="5536362" cy="4525963"/>
          </a:xfr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p>
            <a:r>
              <a:rPr lang="en-US" sz="2800" b="1" dirty="0" smtClean="0"/>
              <a:t>Unsaturated Fatty Acids (p.15)</a:t>
            </a:r>
            <a:endParaRPr lang="en-US" sz="2800" b="1" dirty="0"/>
          </a:p>
        </p:txBody>
      </p:sp>
      <p:pic>
        <p:nvPicPr>
          <p:cNvPr id="4" name="Content Placeholder 3" descr="Unsaturated fat.JPG"/>
          <p:cNvPicPr>
            <a:picLocks noGrp="1" noChangeAspect="1"/>
          </p:cNvPicPr>
          <p:nvPr>
            <p:ph idx="1"/>
          </p:nvPr>
        </p:nvPicPr>
        <p:blipFill>
          <a:blip r:embed="rId2" cstate="print"/>
          <a:stretch>
            <a:fillRect/>
          </a:stretch>
        </p:blipFill>
        <p:spPr>
          <a:xfrm>
            <a:off x="-1737360" y="609597"/>
            <a:ext cx="12979908" cy="21378672"/>
          </a:xfr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sz="3200" b="1" dirty="0" smtClean="0"/>
              <a:t>Unsaturated Fat</a:t>
            </a:r>
            <a:endParaRPr lang="en-US" sz="3200" b="1" dirty="0"/>
          </a:p>
        </p:txBody>
      </p:sp>
      <p:pic>
        <p:nvPicPr>
          <p:cNvPr id="4" name="Content Placeholder 3" descr="Unsaturated 2.JPG"/>
          <p:cNvPicPr>
            <a:picLocks noGrp="1" noChangeAspect="1"/>
          </p:cNvPicPr>
          <p:nvPr>
            <p:ph idx="1"/>
          </p:nvPr>
        </p:nvPicPr>
        <p:blipFill>
          <a:blip r:embed="rId2" cstate="print"/>
          <a:stretch>
            <a:fillRect/>
          </a:stretch>
        </p:blipFill>
        <p:spPr>
          <a:xfrm>
            <a:off x="1971947" y="762000"/>
            <a:ext cx="5200106" cy="5364163"/>
          </a:xfr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sz="2800" b="1" dirty="0" smtClean="0"/>
              <a:t>Solid Fat versus Liquid Fat at Room Temperature</a:t>
            </a:r>
            <a:endParaRPr lang="en-US" sz="2800" b="1" dirty="0"/>
          </a:p>
        </p:txBody>
      </p:sp>
      <p:pic>
        <p:nvPicPr>
          <p:cNvPr id="4" name="Content Placeholder 3" descr="Fat Comparison.JPG"/>
          <p:cNvPicPr>
            <a:picLocks noGrp="1" noChangeAspect="1"/>
          </p:cNvPicPr>
          <p:nvPr>
            <p:ph idx="1"/>
          </p:nvPr>
        </p:nvPicPr>
        <p:blipFill>
          <a:blip r:embed="rId2" cstate="print"/>
          <a:stretch>
            <a:fillRect/>
          </a:stretch>
        </p:blipFill>
        <p:spPr>
          <a:xfrm>
            <a:off x="914400" y="822950"/>
            <a:ext cx="4724400" cy="6056986"/>
          </a:xfr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3200" b="1" dirty="0" smtClean="0"/>
              <a:t>Essential Fatty Acids (p.15)</a:t>
            </a:r>
            <a:endParaRPr lang="en-US" sz="3200" b="1" dirty="0"/>
          </a:p>
        </p:txBody>
      </p:sp>
      <p:pic>
        <p:nvPicPr>
          <p:cNvPr id="4" name="Content Placeholder 3" descr="Essential Fatty Acids.JPG"/>
          <p:cNvPicPr>
            <a:picLocks noGrp="1" noChangeAspect="1"/>
          </p:cNvPicPr>
          <p:nvPr>
            <p:ph idx="1"/>
          </p:nvPr>
        </p:nvPicPr>
        <p:blipFill>
          <a:blip r:embed="rId2" cstate="print"/>
          <a:stretch>
            <a:fillRect/>
          </a:stretch>
        </p:blipFill>
        <p:spPr>
          <a:xfrm>
            <a:off x="-1554480" y="761999"/>
            <a:ext cx="12513564" cy="20610576"/>
          </a:xfr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686800" cy="6248400"/>
          </a:xfrm>
        </p:spPr>
        <p:txBody>
          <a:bodyPr>
            <a:normAutofit fontScale="92500" lnSpcReduction="20000"/>
          </a:bodyPr>
          <a:lstStyle/>
          <a:p>
            <a:r>
              <a:rPr lang="en-US" b="1" dirty="0" smtClean="0"/>
              <a:t>Essential fatty acids</a:t>
            </a:r>
            <a:r>
              <a:rPr lang="en-US" dirty="0" smtClean="0"/>
              <a:t>, or </a:t>
            </a:r>
            <a:r>
              <a:rPr lang="en-US" b="1" dirty="0" smtClean="0"/>
              <a:t>EFAs</a:t>
            </a:r>
            <a:r>
              <a:rPr lang="en-US" dirty="0" smtClean="0"/>
              <a:t>, are fatty acids that cannot be constructed within an organism (generally all references are to humans) from other components by any known chemical pathways, and therefore must be obtained from the diet. These two fatty acids cannot be synthesized by humans, as humans lack the desaturase enzymes required for their production.</a:t>
            </a:r>
          </a:p>
          <a:p>
            <a:endParaRPr lang="en-US" dirty="0" smtClean="0"/>
          </a:p>
          <a:p>
            <a:r>
              <a:rPr lang="en-US" dirty="0" smtClean="0"/>
              <a:t>There are two families of EFAs: ω-3 (or omega-3 or n−3) and ω-6 (omega-6, n−6). Fats from each of these families are essential, as the body can convert one omega-3 to another omega-3, for example, but cannot create an omega-3 from omega-6 or saturated fats. Humans can make omega -9. </a:t>
            </a:r>
          </a:p>
          <a:p>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Omega numbering</a:t>
            </a:r>
            <a:br>
              <a:rPr lang="en-US" dirty="0" smtClean="0"/>
            </a:br>
            <a:r>
              <a:rPr lang="en-US" sz="3100" dirty="0" smtClean="0"/>
              <a:t>Count carbons starting from free end and find first double bond</a:t>
            </a:r>
            <a:endParaRPr lang="en-US" sz="3100" dirty="0"/>
          </a:p>
        </p:txBody>
      </p:sp>
      <p:pic>
        <p:nvPicPr>
          <p:cNvPr id="4" name="Content Placeholder 3" descr="Omega fats.JPG"/>
          <p:cNvPicPr>
            <a:picLocks noGrp="1" noChangeAspect="1"/>
          </p:cNvPicPr>
          <p:nvPr>
            <p:ph idx="1"/>
          </p:nvPr>
        </p:nvPicPr>
        <p:blipFill>
          <a:blip r:embed="rId2" cstate="print"/>
          <a:stretch>
            <a:fillRect/>
          </a:stretch>
        </p:blipFill>
        <p:spPr>
          <a:xfrm>
            <a:off x="0" y="1600199"/>
            <a:ext cx="9171432" cy="15105888"/>
          </a:xfr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400800"/>
          </a:xfrm>
        </p:spPr>
        <p:txBody>
          <a:bodyPr>
            <a:normAutofit fontScale="85000" lnSpcReduction="20000"/>
          </a:bodyPr>
          <a:lstStyle/>
          <a:p>
            <a:r>
              <a:rPr lang="en-US" b="1" i="1" dirty="0" smtClean="0"/>
              <a:t>n</a:t>
            </a:r>
            <a:r>
              <a:rPr lang="en-US" b="1" dirty="0" smtClean="0"/>
              <a:t>−3 fatty acids</a:t>
            </a:r>
            <a:r>
              <a:rPr lang="en-US" dirty="0" smtClean="0"/>
              <a:t> (popularly referred to as </a:t>
            </a:r>
            <a:r>
              <a:rPr lang="en-US" b="1" dirty="0" smtClean="0"/>
              <a:t>omega-3 fatty acids</a:t>
            </a:r>
            <a:r>
              <a:rPr lang="en-US" dirty="0" smtClean="0"/>
              <a:t>) are a family of unsaturated fatty acids that have in common a final carbon–carbon double bond in the </a:t>
            </a:r>
            <a:r>
              <a:rPr lang="en-US" i="1" dirty="0" smtClean="0"/>
              <a:t>n</a:t>
            </a:r>
            <a:r>
              <a:rPr lang="en-US" dirty="0" smtClean="0"/>
              <a:t>−3 position; that is, the third bond from the methyl end of the fatty acid.</a:t>
            </a:r>
          </a:p>
          <a:p>
            <a:r>
              <a:rPr lang="en-US" dirty="0" smtClean="0"/>
              <a:t>Important nutritionally essential </a:t>
            </a:r>
            <a:r>
              <a:rPr lang="en-US" i="1" dirty="0" smtClean="0"/>
              <a:t>n</a:t>
            </a:r>
            <a:r>
              <a:rPr lang="en-US" dirty="0" smtClean="0"/>
              <a:t>−3 fatty acids are: </a:t>
            </a:r>
            <a:r>
              <a:rPr lang="en-US" dirty="0" smtClean="0">
                <a:solidFill>
                  <a:srgbClr val="C00000"/>
                </a:solidFill>
              </a:rPr>
              <a:t>α-linolenic acid</a:t>
            </a:r>
          </a:p>
          <a:p>
            <a:r>
              <a:rPr lang="en-US" b="1" i="1" dirty="0" smtClean="0"/>
              <a:t>n</a:t>
            </a:r>
            <a:r>
              <a:rPr lang="en-US" b="1" dirty="0" smtClean="0"/>
              <a:t>−6 fatty acids</a:t>
            </a:r>
            <a:r>
              <a:rPr lang="en-US" dirty="0" smtClean="0"/>
              <a:t> (popularly referred to as </a:t>
            </a:r>
            <a:r>
              <a:rPr lang="en-US" b="1" dirty="0" smtClean="0"/>
              <a:t>ω−6 fatty acids</a:t>
            </a:r>
            <a:r>
              <a:rPr lang="en-US" dirty="0" smtClean="0"/>
              <a:t> or </a:t>
            </a:r>
            <a:r>
              <a:rPr lang="en-US" b="1" dirty="0" smtClean="0"/>
              <a:t>omega-6 fatty acids</a:t>
            </a:r>
            <a:r>
              <a:rPr lang="en-US" dirty="0" smtClean="0"/>
              <a:t>) are a family of unsaturated fatty acids which have in common a final carbon–carbon double bond in the </a:t>
            </a:r>
            <a:r>
              <a:rPr lang="en-US" i="1" dirty="0" smtClean="0"/>
              <a:t>n</a:t>
            </a:r>
            <a:r>
              <a:rPr lang="en-US" dirty="0" smtClean="0"/>
              <a:t>−6 position; example </a:t>
            </a:r>
            <a:r>
              <a:rPr lang="en-US" dirty="0" smtClean="0">
                <a:solidFill>
                  <a:srgbClr val="FF0000"/>
                </a:solidFill>
              </a:rPr>
              <a:t>linoleic</a:t>
            </a:r>
          </a:p>
          <a:p>
            <a:r>
              <a:rPr lang="en-US" dirty="0" smtClean="0"/>
              <a:t>The biological effects of the </a:t>
            </a:r>
            <a:r>
              <a:rPr lang="en-US" i="1" dirty="0" smtClean="0"/>
              <a:t>n</a:t>
            </a:r>
            <a:r>
              <a:rPr lang="en-US" dirty="0" smtClean="0"/>
              <a:t>−6 fatty acids are largely mediated by their conversion to n-6 eicosanoids that bind to diverse receptors found in every tissue of the body. The conversion of tissue </a:t>
            </a:r>
            <a:r>
              <a:rPr lang="en-US" b="1" dirty="0" smtClean="0"/>
              <a:t>arachidonic acid </a:t>
            </a:r>
            <a:r>
              <a:rPr lang="en-US" dirty="0" smtClean="0"/>
              <a:t>(20:4n-6) to n-6 prostaglandin</a:t>
            </a:r>
          </a:p>
          <a:p>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Omegas of importance</a:t>
            </a:r>
            <a:endParaRPr lang="en-US" dirty="0"/>
          </a:p>
        </p:txBody>
      </p:sp>
      <p:sp>
        <p:nvSpPr>
          <p:cNvPr id="3" name="Content Placeholder 2"/>
          <p:cNvSpPr>
            <a:spLocks noGrp="1"/>
          </p:cNvSpPr>
          <p:nvPr>
            <p:ph idx="1"/>
          </p:nvPr>
        </p:nvSpPr>
        <p:spPr/>
        <p:txBody>
          <a:bodyPr/>
          <a:lstStyle/>
          <a:p>
            <a:r>
              <a:rPr lang="en-US" dirty="0" smtClean="0"/>
              <a:t>Omega 3 (Linolenic) – Soy bean oils</a:t>
            </a:r>
          </a:p>
          <a:p>
            <a:r>
              <a:rPr lang="en-US" dirty="0" smtClean="0"/>
              <a:t>Omega 6 (Linoleic and Arachidonic) – Sunflower, Corn Oils</a:t>
            </a:r>
          </a:p>
          <a:p>
            <a:r>
              <a:rPr lang="en-US" dirty="0" smtClean="0"/>
              <a:t>Omega 9 (Oleic) – not essential but good for you – Olive oil, Canola Oil</a:t>
            </a:r>
          </a:p>
          <a:p>
            <a:endParaRPr lang="en-US" dirty="0" smtClean="0"/>
          </a:p>
          <a:p>
            <a:pPr algn="ctr">
              <a:buNone/>
            </a:pPr>
            <a:r>
              <a:rPr lang="en-US" dirty="0" smtClean="0"/>
              <a:t>“ Cardiovascular Protection”</a:t>
            </a:r>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Polyunsaturated</a:t>
            </a:r>
            <a:endParaRPr lang="en-US" dirty="0"/>
          </a:p>
        </p:txBody>
      </p:sp>
      <p:sp>
        <p:nvSpPr>
          <p:cNvPr id="3" name="Content Placeholder 2"/>
          <p:cNvSpPr>
            <a:spLocks noGrp="1"/>
          </p:cNvSpPr>
          <p:nvPr>
            <p:ph idx="1"/>
          </p:nvPr>
        </p:nvSpPr>
        <p:spPr/>
        <p:txBody>
          <a:bodyPr/>
          <a:lstStyle/>
          <a:p>
            <a:r>
              <a:rPr lang="en-US" dirty="0" smtClean="0"/>
              <a:t>The two subjects below only involve the fatty acids having double bonds (unsaturated)</a:t>
            </a:r>
          </a:p>
          <a:p>
            <a:endParaRPr lang="en-US" dirty="0" smtClean="0"/>
          </a:p>
          <a:p>
            <a:r>
              <a:rPr lang="en-US" dirty="0" smtClean="0"/>
              <a:t>Cis versus Trans Fatty Acids</a:t>
            </a:r>
          </a:p>
          <a:p>
            <a:r>
              <a:rPr lang="en-US" dirty="0" smtClean="0"/>
              <a:t>Omega Fatty Acids (</a:t>
            </a:r>
            <a:r>
              <a:rPr lang="en-US" dirty="0" smtClean="0">
                <a:solidFill>
                  <a:srgbClr val="C00000"/>
                </a:solidFill>
              </a:rPr>
              <a:t>already discussed</a:t>
            </a:r>
            <a:r>
              <a:rPr lang="en-US" dirty="0" smtClean="0"/>
              <a:t>)</a:t>
            </a:r>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a:bodyPr>
          <a:lstStyle/>
          <a:p>
            <a:r>
              <a:rPr lang="en-US" sz="3200" b="1" dirty="0" smtClean="0"/>
              <a:t>Cis versus Trans Fatty Acids</a:t>
            </a:r>
            <a:endParaRPr lang="en-US" sz="3200" b="1" dirty="0"/>
          </a:p>
        </p:txBody>
      </p:sp>
      <p:pic>
        <p:nvPicPr>
          <p:cNvPr id="4" name="Content Placeholder 3" descr="Cis Fatty Acid.JPG"/>
          <p:cNvPicPr>
            <a:picLocks noGrp="1" noChangeAspect="1"/>
          </p:cNvPicPr>
          <p:nvPr>
            <p:ph idx="1"/>
          </p:nvPr>
        </p:nvPicPr>
        <p:blipFill>
          <a:blip r:embed="rId2" cstate="print"/>
          <a:stretch>
            <a:fillRect/>
          </a:stretch>
        </p:blipFill>
        <p:spPr>
          <a:xfrm>
            <a:off x="1981200" y="762000"/>
            <a:ext cx="5972071" cy="6614229"/>
          </a:xfr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10000"/>
          </a:bodyPr>
          <a:lstStyle/>
          <a:p>
            <a:r>
              <a:rPr lang="en-US" b="1" dirty="0" smtClean="0"/>
              <a:t>Trans fat</a:t>
            </a:r>
            <a:r>
              <a:rPr lang="en-US" dirty="0" smtClean="0"/>
              <a:t> is the common name for a type of unsaturated fat with </a:t>
            </a:r>
            <a:r>
              <a:rPr lang="en-US" i="1" dirty="0" smtClean="0"/>
              <a:t>trans</a:t>
            </a:r>
            <a:r>
              <a:rPr lang="en-US" dirty="0" smtClean="0"/>
              <a:t>-isomer fatty acid(s). Trans fats may be monounsaturated or polyunsaturated.  </a:t>
            </a:r>
          </a:p>
          <a:p>
            <a:endParaRPr lang="en-US" dirty="0" smtClean="0"/>
          </a:p>
          <a:p>
            <a:r>
              <a:rPr lang="en-US" dirty="0" smtClean="0"/>
              <a:t>The process of hydrogenation adds hydrogen atoms to </a:t>
            </a:r>
            <a:r>
              <a:rPr lang="en-US" i="1" dirty="0" err="1" smtClean="0"/>
              <a:t>cis</a:t>
            </a:r>
            <a:r>
              <a:rPr lang="en-US" dirty="0" smtClean="0"/>
              <a:t>-unsaturated fats, eliminating a double bond and making them more saturated. These saturated fats have a higher </a:t>
            </a:r>
            <a:r>
              <a:rPr lang="en-US" dirty="0" err="1" smtClean="0"/>
              <a:t>meltin</a:t>
            </a:r>
            <a:r>
              <a:rPr lang="en-US" dirty="0" smtClean="0"/>
              <a:t> point, which makes them attractive for baking and extends shelf-life. However, the process frequently has a side effect that turns some </a:t>
            </a:r>
            <a:r>
              <a:rPr lang="en-US" dirty="0" err="1" smtClean="0"/>
              <a:t>cis</a:t>
            </a:r>
            <a:r>
              <a:rPr lang="en-US" dirty="0" smtClean="0"/>
              <a:t>-isomers into </a:t>
            </a:r>
            <a:r>
              <a:rPr lang="en-US" i="1" dirty="0" smtClean="0"/>
              <a:t>trans</a:t>
            </a:r>
            <a:r>
              <a:rPr lang="en-US" dirty="0" smtClean="0"/>
              <a:t>-unsaturated fats instead of hydrogenating them completely.</a:t>
            </a:r>
          </a:p>
          <a:p>
            <a:endParaRPr lang="en-US" dirty="0" smtClean="0"/>
          </a:p>
          <a:p>
            <a:r>
              <a:rPr lang="en-US" dirty="0" smtClean="0"/>
              <a:t>Unlike other dietary fats, trans fats are not essential, and they do not promote good health The consumption of trans fats increases one's risk of coronary heart disease</a:t>
            </a:r>
            <a:r>
              <a:rPr lang="en-US" baseline="30000" dirty="0" smtClean="0"/>
              <a:t> </a:t>
            </a:r>
            <a:r>
              <a:rPr lang="en-US" dirty="0" smtClean="0"/>
              <a:t>by raising levels of "bad" LDL cholesterol and lowering levels of "good" HDL cholesterol.</a:t>
            </a:r>
            <a:r>
              <a:rPr lang="en-US" baseline="30000" dirty="0" smtClean="0"/>
              <a:t>[</a:t>
            </a:r>
            <a:endParaRPr lang="en-US" dirty="0" smtClean="0"/>
          </a:p>
          <a:p>
            <a:endParaRPr lang="en-US" dirty="0" smtClean="0"/>
          </a:p>
          <a:p>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riglyceride.JPG"/>
          <p:cNvPicPr>
            <a:picLocks noGrp="1" noChangeAspect="1"/>
          </p:cNvPicPr>
          <p:nvPr>
            <p:ph idx="1"/>
          </p:nvPr>
        </p:nvPicPr>
        <p:blipFill>
          <a:blip r:embed="rId2" cstate="print"/>
          <a:stretch>
            <a:fillRect/>
          </a:stretch>
        </p:blipFill>
        <p:spPr>
          <a:xfrm>
            <a:off x="-1600200" y="182880"/>
            <a:ext cx="10959084" cy="18050256"/>
          </a:xfr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Triglyceride Formation</a:t>
            </a:r>
            <a:endParaRPr lang="en-US" dirty="0"/>
          </a:p>
        </p:txBody>
      </p:sp>
      <p:pic>
        <p:nvPicPr>
          <p:cNvPr id="4" name="Content Placeholder 3" descr="Triglyceride 3.JPG"/>
          <p:cNvPicPr>
            <a:picLocks noGrp="1" noChangeAspect="1"/>
          </p:cNvPicPr>
          <p:nvPr>
            <p:ph idx="1"/>
          </p:nvPr>
        </p:nvPicPr>
        <p:blipFill>
          <a:blip r:embed="rId2" cstate="print"/>
          <a:stretch>
            <a:fillRect/>
          </a:stretch>
        </p:blipFill>
        <p:spPr>
          <a:xfrm>
            <a:off x="2606558" y="1600200"/>
            <a:ext cx="3930883" cy="4525963"/>
          </a:xfr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Triglyceride</a:t>
            </a:r>
            <a:endParaRPr lang="en-US" dirty="0"/>
          </a:p>
        </p:txBody>
      </p:sp>
      <p:pic>
        <p:nvPicPr>
          <p:cNvPr id="4" name="Content Placeholder 3" descr="Triglyceride 2JPG.JPG"/>
          <p:cNvPicPr>
            <a:picLocks noGrp="1" noChangeAspect="1"/>
          </p:cNvPicPr>
          <p:nvPr>
            <p:ph idx="1"/>
          </p:nvPr>
        </p:nvPicPr>
        <p:blipFill>
          <a:blip r:embed="rId2" cstate="print"/>
          <a:stretch>
            <a:fillRect/>
          </a:stretch>
        </p:blipFill>
        <p:spPr>
          <a:xfrm>
            <a:off x="1408220" y="1600200"/>
            <a:ext cx="6327560" cy="4525963"/>
          </a:xfr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hospholipids.JPG"/>
          <p:cNvPicPr>
            <a:picLocks noGrp="1" noChangeAspect="1"/>
          </p:cNvPicPr>
          <p:nvPr>
            <p:ph idx="1"/>
          </p:nvPr>
        </p:nvPicPr>
        <p:blipFill>
          <a:blip r:embed="rId2" cstate="print"/>
          <a:stretch>
            <a:fillRect/>
          </a:stretch>
        </p:blipFill>
        <p:spPr>
          <a:xfrm>
            <a:off x="-1645920" y="0"/>
            <a:ext cx="12513564" cy="20610576"/>
          </a:xfr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Phospholipid</a:t>
            </a:r>
            <a:endParaRPr lang="en-US" dirty="0"/>
          </a:p>
        </p:txBody>
      </p:sp>
      <p:pic>
        <p:nvPicPr>
          <p:cNvPr id="4" name="Content Placeholder 3" descr="Triglyceride 4.JPG"/>
          <p:cNvPicPr>
            <a:picLocks noGrp="1" noChangeAspect="1"/>
          </p:cNvPicPr>
          <p:nvPr>
            <p:ph idx="1"/>
          </p:nvPr>
        </p:nvPicPr>
        <p:blipFill>
          <a:blip r:embed="rId2" cstate="print"/>
          <a:stretch>
            <a:fillRect/>
          </a:stretch>
        </p:blipFill>
        <p:spPr>
          <a:xfrm>
            <a:off x="2059440" y="1600200"/>
            <a:ext cx="5025119" cy="4525963"/>
          </a:xfr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hospholipid2.JPG"/>
          <p:cNvPicPr>
            <a:picLocks noGrp="1" noChangeAspect="1"/>
          </p:cNvPicPr>
          <p:nvPr>
            <p:ph idx="1"/>
          </p:nvPr>
        </p:nvPicPr>
        <p:blipFill>
          <a:blip r:embed="rId2" cstate="print"/>
          <a:stretch>
            <a:fillRect/>
          </a:stretch>
        </p:blipFill>
        <p:spPr>
          <a:xfrm>
            <a:off x="-1828800" y="381000"/>
            <a:ext cx="12824460" cy="21122640"/>
          </a:xfr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hospholipid3.JPG"/>
          <p:cNvPicPr>
            <a:picLocks noGrp="1" noChangeAspect="1"/>
          </p:cNvPicPr>
          <p:nvPr>
            <p:ph idx="1"/>
          </p:nvPr>
        </p:nvPicPr>
        <p:blipFill>
          <a:blip r:embed="rId2" cstate="print"/>
          <a:stretch>
            <a:fillRect/>
          </a:stretch>
        </p:blipFill>
        <p:spPr>
          <a:xfrm>
            <a:off x="-1219200" y="609600"/>
            <a:ext cx="13057632" cy="21506688"/>
          </a:xfr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smtClean="0"/>
              <a:t>Charged Region </a:t>
            </a:r>
            <a:r>
              <a:rPr lang="en-US" sz="3200" dirty="0" smtClean="0"/>
              <a:t>giving Polarity (thus Partially soluble in water)</a:t>
            </a:r>
            <a:endParaRPr lang="en-US" sz="3200" dirty="0"/>
          </a:p>
        </p:txBody>
      </p:sp>
      <p:pic>
        <p:nvPicPr>
          <p:cNvPr id="4" name="Content Placeholder 3" descr="Triglyceride 5.JPG"/>
          <p:cNvPicPr>
            <a:picLocks noGrp="1" noChangeAspect="1"/>
          </p:cNvPicPr>
          <p:nvPr>
            <p:ph idx="1"/>
          </p:nvPr>
        </p:nvPicPr>
        <p:blipFill>
          <a:blip r:embed="rId2" cstate="print"/>
          <a:stretch>
            <a:fillRect/>
          </a:stretch>
        </p:blipFill>
        <p:spPr>
          <a:xfrm>
            <a:off x="719707" y="1600200"/>
            <a:ext cx="7704586" cy="4525963"/>
          </a:xfrm>
        </p:spPr>
      </p:pic>
      <p:cxnSp>
        <p:nvCxnSpPr>
          <p:cNvPr id="8" name="Straight Connector 7"/>
          <p:cNvCxnSpPr/>
          <p:nvPr/>
        </p:nvCxnSpPr>
        <p:spPr>
          <a:xfrm rot="10800000" flipV="1">
            <a:off x="1295400" y="914400"/>
            <a:ext cx="762000" cy="685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6200000" flipH="1">
            <a:off x="1219200" y="1676400"/>
            <a:ext cx="6096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b="1" dirty="0" smtClean="0"/>
              <a:t>Sphingolipids </a:t>
            </a:r>
            <a:endParaRPr lang="en-US" b="1" dirty="0"/>
          </a:p>
        </p:txBody>
      </p:sp>
      <p:sp>
        <p:nvSpPr>
          <p:cNvPr id="3" name="Content Placeholder 2"/>
          <p:cNvSpPr>
            <a:spLocks noGrp="1"/>
          </p:cNvSpPr>
          <p:nvPr>
            <p:ph idx="1"/>
          </p:nvPr>
        </p:nvSpPr>
        <p:spPr>
          <a:xfrm>
            <a:off x="457200" y="609600"/>
            <a:ext cx="8229600" cy="5516563"/>
          </a:xfrm>
        </p:spPr>
        <p:txBody>
          <a:bodyPr>
            <a:normAutofit/>
          </a:bodyPr>
          <a:lstStyle/>
          <a:p>
            <a:r>
              <a:rPr lang="en-US" b="1" dirty="0" smtClean="0"/>
              <a:t>Sphingolipids</a:t>
            </a:r>
            <a:r>
              <a:rPr lang="en-US" dirty="0" smtClean="0"/>
              <a:t> are a class of lipids derived from the aliphatic amino alcohol sphingosine. These compounds play important roles in signal transmission and cell recognition. Sphingolipidoses, or disorders of sphingolipid metabolism, have particular impact on neural tissue.</a:t>
            </a:r>
          </a:p>
          <a:p>
            <a:endParaRPr lang="en-US" dirty="0" smtClean="0"/>
          </a:p>
          <a:p>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991600" cy="6400800"/>
          </a:xfrm>
        </p:spPr>
        <p:txBody>
          <a:bodyPr/>
          <a:lstStyle/>
          <a:p>
            <a:r>
              <a:rPr lang="en-US" sz="2800" dirty="0" smtClean="0"/>
              <a:t>Ceramide is the fundamental structural unit common to all sphingolipids. They consist simply of a fatty acid chain attached through an amide linkage to sphingosine.</a:t>
            </a:r>
          </a:p>
          <a:p>
            <a:endParaRPr lang="en-US" dirty="0"/>
          </a:p>
        </p:txBody>
      </p:sp>
      <p:pic>
        <p:nvPicPr>
          <p:cNvPr id="5" name="Picture 4" descr="Sphingosine 2.gif"/>
          <p:cNvPicPr>
            <a:picLocks noChangeAspect="1"/>
          </p:cNvPicPr>
          <p:nvPr/>
        </p:nvPicPr>
        <p:blipFill>
          <a:blip r:embed="rId2" cstate="print"/>
          <a:stretch>
            <a:fillRect/>
          </a:stretch>
        </p:blipFill>
        <p:spPr>
          <a:xfrm>
            <a:off x="533400" y="2667000"/>
            <a:ext cx="8001000" cy="4191000"/>
          </a:xfrm>
          <a:prstGeom prst="rect">
            <a:avLst/>
          </a:prstGeom>
        </p:spPr>
      </p:pic>
      <p:pic>
        <p:nvPicPr>
          <p:cNvPr id="6" name="Picture 5" descr="Amide linkage.jpg"/>
          <p:cNvPicPr>
            <a:picLocks noChangeAspect="1"/>
          </p:cNvPicPr>
          <p:nvPr/>
        </p:nvPicPr>
        <p:blipFill>
          <a:blip r:embed="rId3" cstate="print"/>
          <a:stretch>
            <a:fillRect/>
          </a:stretch>
        </p:blipFill>
        <p:spPr>
          <a:xfrm>
            <a:off x="4105274" y="1752601"/>
            <a:ext cx="2752725" cy="1143000"/>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91600" cy="6858000"/>
          </a:xfrm>
        </p:spPr>
        <p:txBody>
          <a:bodyPr>
            <a:normAutofit fontScale="70000" lnSpcReduction="20000"/>
          </a:bodyPr>
          <a:lstStyle/>
          <a:p>
            <a:pPr algn="ctr">
              <a:buNone/>
            </a:pPr>
            <a:r>
              <a:rPr lang="en-US" sz="4600" b="1" dirty="0" smtClean="0"/>
              <a:t>Functions of mammalian sphingolipids</a:t>
            </a:r>
          </a:p>
          <a:p>
            <a:endParaRPr lang="en-US" dirty="0" smtClean="0"/>
          </a:p>
          <a:p>
            <a:r>
              <a:rPr lang="en-US" dirty="0" smtClean="0"/>
              <a:t>Sphingolipids are commonly believed to protect the cell surface against harmful environmental factors by forming a mechanically stable and chemically resistant outer leaflet of the plasma membrane lipid bilayer. Certain complex glycosphingolipids were found to be involved in specific functions, such as cell recognition and signaling. </a:t>
            </a:r>
          </a:p>
          <a:p>
            <a:r>
              <a:rPr lang="en-US" dirty="0" smtClean="0"/>
              <a:t>Recently, relatively simple sphingolipid metabolites, such as ceramide and sphingosine-1-phosphate, have been shown to be important mediators in the signaling cascades involved in apoptosis, proliferation, and stress responses. </a:t>
            </a:r>
          </a:p>
          <a:p>
            <a:r>
              <a:rPr lang="en-US" dirty="0" smtClean="0"/>
              <a:t>Ceramide-based lipids self-aggregate in cell membranes and form separate phases less fluid than the bulk phospholipids. These sphingolipid-based </a:t>
            </a:r>
            <a:r>
              <a:rPr lang="en-US" dirty="0" err="1" smtClean="0"/>
              <a:t>microdomains</a:t>
            </a:r>
            <a:r>
              <a:rPr lang="en-US" dirty="0" smtClean="0"/>
              <a:t>, or "lipid rafts" were originally proposed to sort membrane proteins along the cellular pathways of membrane transport. At present, most research focuses on the organizing function during signal transduction.</a:t>
            </a:r>
          </a:p>
          <a:p>
            <a:r>
              <a:rPr lang="en-US" dirty="0" smtClean="0"/>
              <a:t>Sphingolipids are synthesized in a pathway that begins in the ER and is completed in the Golgi apparatus, but these lipids are enriched in the plasma membrane and in endosomes, where they perform many of their functions. Transport occurs via vesicles and monomeric transport in the cytosol. Sphingolipids are virtually absent from mitochondria and the ER, but constitute a 20-35 molar fraction of plasma membrane lipids</a:t>
            </a:r>
          </a:p>
          <a:p>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991600" cy="6400800"/>
          </a:xfrm>
        </p:spPr>
        <p:txBody>
          <a:bodyPr>
            <a:normAutofit fontScale="92500" lnSpcReduction="20000"/>
          </a:bodyPr>
          <a:lstStyle/>
          <a:p>
            <a:r>
              <a:rPr lang="en-US" dirty="0" smtClean="0"/>
              <a:t>There are three main types of sphingolipids, differing in their head groups:</a:t>
            </a:r>
          </a:p>
          <a:p>
            <a:r>
              <a:rPr lang="en-US" b="1" dirty="0" smtClean="0"/>
              <a:t>Sphingomyelins</a:t>
            </a:r>
            <a:r>
              <a:rPr lang="en-US" dirty="0" smtClean="0"/>
              <a:t> have a phosphorylcholine or </a:t>
            </a:r>
            <a:r>
              <a:rPr lang="en-US" dirty="0" err="1" smtClean="0"/>
              <a:t>phosphoroethanolamine</a:t>
            </a:r>
            <a:r>
              <a:rPr lang="en-US" dirty="0" smtClean="0"/>
              <a:t> molecule with an ether linkage to the 1-hydroxy group of a ceramide. </a:t>
            </a:r>
          </a:p>
          <a:p>
            <a:endParaRPr lang="en-US" dirty="0" smtClean="0"/>
          </a:p>
          <a:p>
            <a:r>
              <a:rPr lang="en-US" b="1" dirty="0" smtClean="0"/>
              <a:t>Glycosphingolipids</a:t>
            </a:r>
            <a:r>
              <a:rPr lang="en-US" dirty="0" smtClean="0"/>
              <a:t>, which differ in the substituents on their head group (see image). Glycosphingolipids are ceramides with one or more sugar residues joined in a </a:t>
            </a:r>
            <a:r>
              <a:rPr lang="el-GR" dirty="0" smtClean="0"/>
              <a:t>β-</a:t>
            </a:r>
            <a:r>
              <a:rPr lang="en-US" dirty="0" smtClean="0"/>
              <a:t>glycosidic linkage at the 1-hydroxyl position. </a:t>
            </a:r>
          </a:p>
          <a:p>
            <a:pPr lvl="1"/>
            <a:r>
              <a:rPr lang="en-US" dirty="0" smtClean="0"/>
              <a:t>Cerebrosides have a single glucose or galactose at the 1-hydroxy position. </a:t>
            </a:r>
          </a:p>
          <a:p>
            <a:pPr lvl="2"/>
            <a:r>
              <a:rPr lang="en-US" dirty="0" smtClean="0"/>
              <a:t>Sulfatides are sulfated cerebrosides. </a:t>
            </a:r>
          </a:p>
          <a:p>
            <a:endParaRPr lang="en-US" dirty="0" smtClean="0"/>
          </a:p>
          <a:p>
            <a:r>
              <a:rPr lang="en-US" b="1" dirty="0" smtClean="0"/>
              <a:t>Gangliosides</a:t>
            </a:r>
            <a:r>
              <a:rPr lang="en-US" dirty="0" smtClean="0"/>
              <a:t> have at least three sugars, one of which must be sialic acid. </a:t>
            </a:r>
          </a:p>
          <a:p>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phingomyelin_(dissected).png"/>
          <p:cNvPicPr>
            <a:picLocks noGrp="1" noChangeAspect="1"/>
          </p:cNvPicPr>
          <p:nvPr>
            <p:ph idx="1"/>
          </p:nvPr>
        </p:nvPicPr>
        <p:blipFill>
          <a:blip r:embed="rId2" cstate="print"/>
          <a:stretch>
            <a:fillRect/>
          </a:stretch>
        </p:blipFill>
        <p:spPr>
          <a:xfrm>
            <a:off x="1676400" y="1610519"/>
            <a:ext cx="6705600" cy="4942681"/>
          </a:xfrm>
        </p:spPr>
      </p:pic>
      <p:sp>
        <p:nvSpPr>
          <p:cNvPr id="5" name="TextBox 4"/>
          <p:cNvSpPr txBox="1"/>
          <p:nvPr/>
        </p:nvSpPr>
        <p:spPr>
          <a:xfrm>
            <a:off x="0" y="152400"/>
            <a:ext cx="8991600" cy="1384995"/>
          </a:xfrm>
          <a:prstGeom prst="rect">
            <a:avLst/>
          </a:prstGeom>
          <a:noFill/>
        </p:spPr>
        <p:txBody>
          <a:bodyPr wrap="square" rtlCol="0">
            <a:spAutoFit/>
          </a:bodyPr>
          <a:lstStyle/>
          <a:p>
            <a:r>
              <a:rPr lang="en-US" sz="2800" b="1" dirty="0" smtClean="0"/>
              <a:t>Sphingomyelins</a:t>
            </a:r>
            <a:r>
              <a:rPr lang="en-US" sz="2800" dirty="0" smtClean="0"/>
              <a:t> have a phosphorylcholine or </a:t>
            </a:r>
            <a:r>
              <a:rPr lang="en-US" sz="2800" dirty="0" err="1" smtClean="0"/>
              <a:t>phosphoroethanolamine</a:t>
            </a:r>
            <a:r>
              <a:rPr lang="en-US" sz="2800" dirty="0" smtClean="0"/>
              <a:t> molecule with an ether linkage to the 1-hydroxy group of a ceramide</a:t>
            </a:r>
            <a:endParaRPr lang="en-US" sz="28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00800"/>
          </a:xfrm>
        </p:spPr>
        <p:txBody>
          <a:bodyPr>
            <a:normAutofit lnSpcReduction="10000"/>
          </a:bodyPr>
          <a:lstStyle/>
          <a:p>
            <a:r>
              <a:rPr lang="en-US" b="1" dirty="0" smtClean="0"/>
              <a:t>Carotenoids</a:t>
            </a:r>
            <a:r>
              <a:rPr lang="en-US" dirty="0" smtClean="0"/>
              <a:t> are organic pigments that are naturally occurring in the chloroplasts and chromoplasts of plants and some other photosynthetic organisms like algae, some types of fungus and some bacteria.</a:t>
            </a:r>
          </a:p>
          <a:p>
            <a:r>
              <a:rPr lang="en-US" dirty="0" smtClean="0"/>
              <a:t>There are over 600 known carotenoids; they are split into two classes, xanthophylls (which contain oxygen) and carotenes (which are purely hydrocarbons, and contain no oxygen).</a:t>
            </a:r>
          </a:p>
          <a:p>
            <a:r>
              <a:rPr lang="en-US" dirty="0" smtClean="0"/>
              <a:t>People consuming diets rich in carotenoids from natural foods, such as fruits and vegetables, are healthier and have lower mortality from a number of chronic illnesses</a:t>
            </a:r>
          </a:p>
          <a:p>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teroid 2.JPG"/>
          <p:cNvPicPr>
            <a:picLocks noGrp="1" noChangeAspect="1"/>
          </p:cNvPicPr>
          <p:nvPr>
            <p:ph idx="1"/>
          </p:nvPr>
        </p:nvPicPr>
        <p:blipFill>
          <a:blip r:embed="rId2" cstate="print"/>
          <a:stretch>
            <a:fillRect/>
          </a:stretch>
        </p:blipFill>
        <p:spPr>
          <a:xfrm>
            <a:off x="-2133600" y="381000"/>
            <a:ext cx="12513564" cy="20610576"/>
          </a:xfr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normAutofit fontScale="77500" lnSpcReduction="20000"/>
          </a:bodyPr>
          <a:lstStyle/>
          <a:p>
            <a:pPr algn="ctr">
              <a:buNone/>
            </a:pPr>
            <a:r>
              <a:rPr lang="en-US" sz="3600" b="1" dirty="0"/>
              <a:t> </a:t>
            </a:r>
            <a:r>
              <a:rPr lang="en-US" sz="3600" b="1" dirty="0" smtClean="0"/>
              <a:t>Function of Cholesterol and other Steroids</a:t>
            </a:r>
            <a:endParaRPr lang="en-US" sz="3600" dirty="0"/>
          </a:p>
          <a:p>
            <a:pPr marL="514350" lvl="0" indent="-514350">
              <a:buFont typeface="+mj-lt"/>
              <a:buAutoNum type="arabicPeriod"/>
            </a:pPr>
            <a:r>
              <a:rPr lang="en-US" dirty="0"/>
              <a:t>Cholesterol is required to build and maintain cell membranes; it regulates membrane fluidity over the range of physiological temperatures. </a:t>
            </a:r>
            <a:r>
              <a:rPr lang="en-US" dirty="0" smtClean="0">
                <a:solidFill>
                  <a:srgbClr val="C00000"/>
                </a:solidFill>
              </a:rPr>
              <a:t>Discussed in Chapter 3.</a:t>
            </a:r>
            <a:endParaRPr lang="en-US" dirty="0">
              <a:solidFill>
                <a:srgbClr val="C00000"/>
              </a:solidFill>
            </a:endParaRPr>
          </a:p>
          <a:p>
            <a:pPr marL="514350" lvl="0" indent="-514350">
              <a:buFont typeface="+mj-lt"/>
              <a:buAutoNum type="arabicPeriod"/>
            </a:pPr>
            <a:r>
              <a:rPr lang="en-US" dirty="0"/>
              <a:t>Within the cell membrane, cholesterol also functions in intracellular transport, cell signalling and nerve conduction. </a:t>
            </a:r>
            <a:r>
              <a:rPr lang="en-US" dirty="0" smtClean="0"/>
              <a:t> </a:t>
            </a:r>
            <a:r>
              <a:rPr lang="en-US" dirty="0" smtClean="0">
                <a:solidFill>
                  <a:srgbClr val="C00000"/>
                </a:solidFill>
              </a:rPr>
              <a:t>Discussed Later</a:t>
            </a:r>
            <a:endParaRPr lang="en-US" dirty="0">
              <a:solidFill>
                <a:srgbClr val="C00000"/>
              </a:solidFill>
            </a:endParaRPr>
          </a:p>
          <a:p>
            <a:pPr marL="514350" lvl="0" indent="-514350">
              <a:buFont typeface="+mj-lt"/>
              <a:buAutoNum type="arabicPeriod"/>
            </a:pPr>
            <a:r>
              <a:rPr lang="en-US" dirty="0"/>
              <a:t>Recently, cholesterol has also been implicated in cell signaling processes, assisting in the formation of lipid rafts in the plasma membrane. In many neurons a myelin sheath, rich in cholesterol since it is derived from compacted layers of </a:t>
            </a:r>
            <a:r>
              <a:rPr lang="en-US" dirty="0" smtClean="0"/>
              <a:t>lipid. </a:t>
            </a:r>
            <a:r>
              <a:rPr lang="en-US" dirty="0" smtClean="0">
                <a:solidFill>
                  <a:srgbClr val="C00000"/>
                </a:solidFill>
              </a:rPr>
              <a:t>Discussed Later </a:t>
            </a:r>
            <a:endParaRPr lang="en-US" dirty="0">
              <a:solidFill>
                <a:srgbClr val="C00000"/>
              </a:solidFill>
            </a:endParaRPr>
          </a:p>
          <a:p>
            <a:pPr marL="514350" lvl="0" indent="-514350">
              <a:buFont typeface="+mj-lt"/>
              <a:buAutoNum type="arabicPeriod"/>
            </a:pPr>
            <a:r>
              <a:rPr lang="en-US" dirty="0"/>
              <a:t>Cholesterol is an important precursor molecule for the synthesis of Vitamin D and the steroid hormones, including the adrenal gland hormones cortisol and aldosterone as well as the sex hormones progesterone, estrogens, and testosterone and their derivatives.</a:t>
            </a:r>
          </a:p>
          <a:p>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2103438"/>
          </a:xfrm>
        </p:spPr>
        <p:txBody>
          <a:bodyPr>
            <a:normAutofit fontScale="90000"/>
          </a:bodyPr>
          <a:lstStyle/>
          <a:p>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b="1" dirty="0" smtClean="0"/>
              <a:t>Cholesterol Structure</a:t>
            </a:r>
            <a:r>
              <a:rPr lang="en-US" sz="3200" dirty="0" smtClean="0"/>
              <a:t/>
            </a:r>
            <a:br>
              <a:rPr lang="en-US" sz="3200" dirty="0" smtClean="0"/>
            </a:br>
            <a:r>
              <a:rPr lang="en-US" sz="3200" i="1" dirty="0" smtClean="0"/>
              <a:t>Cholesterol is a </a:t>
            </a:r>
            <a:r>
              <a:rPr lang="en-US" sz="3200" b="1" i="1" dirty="0" smtClean="0"/>
              <a:t>sterol</a:t>
            </a:r>
            <a:r>
              <a:rPr lang="en-US" sz="3200" i="1" dirty="0" smtClean="0"/>
              <a:t> type steroid </a:t>
            </a:r>
            <a:r>
              <a:rPr lang="en-US" sz="3200" dirty="0" smtClean="0"/>
              <a:t>- are also known as steroid alcohol. When a steroid has an OH (hydroxyl) group at the 3-position of the A-ring – it is termed a sterol. </a:t>
            </a:r>
            <a:endParaRPr lang="en-US" sz="3200" dirty="0"/>
          </a:p>
        </p:txBody>
      </p:sp>
      <p:pic>
        <p:nvPicPr>
          <p:cNvPr id="4" name="Content Placeholder 3" descr="Cholesterol.gif"/>
          <p:cNvPicPr>
            <a:picLocks noGrp="1" noChangeAspect="1"/>
          </p:cNvPicPr>
          <p:nvPr>
            <p:ph idx="1"/>
          </p:nvPr>
        </p:nvPicPr>
        <p:blipFill>
          <a:blip r:embed="rId2" cstate="print"/>
          <a:stretch>
            <a:fillRect/>
          </a:stretch>
        </p:blipFill>
        <p:spPr>
          <a:xfrm>
            <a:off x="381000" y="2819400"/>
            <a:ext cx="8610600" cy="4038600"/>
          </a:xfr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Cholesterol</a:t>
            </a:r>
            <a:endParaRPr lang="en-US" dirty="0"/>
          </a:p>
        </p:txBody>
      </p:sp>
      <p:pic>
        <p:nvPicPr>
          <p:cNvPr id="4" name="Content Placeholder 3" descr="Steroid3.JPG"/>
          <p:cNvPicPr>
            <a:picLocks noGrp="1" noChangeAspect="1"/>
          </p:cNvPicPr>
          <p:nvPr>
            <p:ph idx="1"/>
          </p:nvPr>
        </p:nvPicPr>
        <p:blipFill>
          <a:blip r:embed="rId2" cstate="print"/>
          <a:stretch>
            <a:fillRect/>
          </a:stretch>
        </p:blipFill>
        <p:spPr>
          <a:xfrm>
            <a:off x="457200" y="1939417"/>
            <a:ext cx="8229600" cy="3847529"/>
          </a:xfr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teriod1.JPG"/>
          <p:cNvPicPr>
            <a:picLocks noGrp="1" noChangeAspect="1"/>
          </p:cNvPicPr>
          <p:nvPr>
            <p:ph idx="1"/>
          </p:nvPr>
        </p:nvPicPr>
        <p:blipFill>
          <a:blip r:embed="rId2" cstate="print"/>
          <a:stretch>
            <a:fillRect/>
          </a:stretch>
        </p:blipFill>
        <p:spPr>
          <a:xfrm>
            <a:off x="-1752600" y="914400"/>
            <a:ext cx="14068044" cy="23170896"/>
          </a:xfr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holesterol synthesis.JPG"/>
          <p:cNvPicPr>
            <a:picLocks noGrp="1" noChangeAspect="1"/>
          </p:cNvPicPr>
          <p:nvPr>
            <p:ph idx="1"/>
          </p:nvPr>
        </p:nvPicPr>
        <p:blipFill>
          <a:blip r:embed="rId2" cstate="print"/>
          <a:stretch>
            <a:fillRect/>
          </a:stretch>
        </p:blipFill>
        <p:spPr>
          <a:xfrm>
            <a:off x="91440" y="-365761"/>
            <a:ext cx="10959084" cy="18050256"/>
          </a:xfr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algn="ctr">
              <a:buNone/>
            </a:pPr>
            <a:r>
              <a:rPr lang="en-US" b="1" dirty="0"/>
              <a:t>Synthesis</a:t>
            </a:r>
            <a:endParaRPr lang="en-US" dirty="0"/>
          </a:p>
          <a:p>
            <a:r>
              <a:rPr lang="en-US" dirty="0"/>
              <a:t>About 20–25% of total daily cholesterol production occurs in the liver; other sites of high synthesis rates include the intestines, adrenal glands and reproductive organs. </a:t>
            </a:r>
            <a:endParaRPr lang="en-US" dirty="0" smtClean="0"/>
          </a:p>
          <a:p>
            <a:r>
              <a:rPr lang="en-US" dirty="0" smtClean="0"/>
              <a:t>Synthesis </a:t>
            </a:r>
            <a:r>
              <a:rPr lang="en-US" dirty="0"/>
              <a:t>within the body starts with one molecule of acetyl CoA and one molecule of </a:t>
            </a:r>
            <a:r>
              <a:rPr lang="en-US" dirty="0" smtClean="0"/>
              <a:t>acetoacetyl.  </a:t>
            </a:r>
            <a:r>
              <a:rPr lang="en-US" b="1" dirty="0"/>
              <a:t>HMG-CoA reductase is an important enzyme in Cholesterol Production – this is the enzyme targeted by the Statin </a:t>
            </a:r>
            <a:r>
              <a:rPr lang="en-US" dirty="0"/>
              <a:t>(HMG-CoA Reductase </a:t>
            </a:r>
            <a:r>
              <a:rPr lang="en-US" dirty="0" smtClean="0"/>
              <a:t>Inhibitors) </a:t>
            </a:r>
            <a:r>
              <a:rPr lang="en-US" b="1" dirty="0" smtClean="0"/>
              <a:t>drugs</a:t>
            </a:r>
            <a:r>
              <a:rPr lang="en-US" b="1" dirty="0"/>
              <a:t>. </a:t>
            </a:r>
            <a:r>
              <a:rPr lang="en-US" dirty="0" smtClean="0"/>
              <a:t> </a:t>
            </a:r>
            <a:endParaRPr lang="en-US" dirty="0"/>
          </a:p>
          <a:p>
            <a:endParaRPr lang="en-US"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teroid pathways.JPG"/>
          <p:cNvPicPr>
            <a:picLocks noGrp="1" noChangeAspect="1"/>
          </p:cNvPicPr>
          <p:nvPr>
            <p:ph idx="1"/>
          </p:nvPr>
        </p:nvPicPr>
        <p:blipFill>
          <a:blip r:embed="rId2" cstate="print"/>
          <a:stretch>
            <a:fillRect/>
          </a:stretch>
        </p:blipFill>
        <p:spPr>
          <a:xfrm>
            <a:off x="365760" y="-365761"/>
            <a:ext cx="8161020" cy="13441680"/>
          </a:xfr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icosanoid 1.JPG"/>
          <p:cNvPicPr>
            <a:picLocks noGrp="1" noChangeAspect="1"/>
          </p:cNvPicPr>
          <p:nvPr>
            <p:ph idx="1"/>
          </p:nvPr>
        </p:nvPicPr>
        <p:blipFill>
          <a:blip r:embed="rId2" cstate="print"/>
          <a:stretch>
            <a:fillRect/>
          </a:stretch>
        </p:blipFill>
        <p:spPr>
          <a:xfrm>
            <a:off x="-1737360" y="2011680"/>
            <a:ext cx="13368528" cy="22018752"/>
          </a:xfrm>
        </p:spPr>
      </p:pic>
      <p:sp>
        <p:nvSpPr>
          <p:cNvPr id="6" name="TextBox 5"/>
          <p:cNvSpPr txBox="1"/>
          <p:nvPr/>
        </p:nvSpPr>
        <p:spPr>
          <a:xfrm>
            <a:off x="381000" y="533400"/>
            <a:ext cx="8153400" cy="707886"/>
          </a:xfrm>
          <a:prstGeom prst="rect">
            <a:avLst/>
          </a:prstGeom>
          <a:noFill/>
        </p:spPr>
        <p:txBody>
          <a:bodyPr wrap="square" rtlCol="0">
            <a:spAutoFit/>
          </a:bodyPr>
          <a:lstStyle/>
          <a:p>
            <a:pPr algn="ctr"/>
            <a:r>
              <a:rPr lang="en-US" sz="4000" b="1" dirty="0" smtClean="0"/>
              <a:t>Eicosanoids</a:t>
            </a:r>
            <a:endParaRPr lang="en-US" sz="4000" b="1"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icosanoid 3.JPG"/>
          <p:cNvPicPr>
            <a:picLocks noGrp="1" noChangeAspect="1"/>
          </p:cNvPicPr>
          <p:nvPr>
            <p:ph idx="1"/>
          </p:nvPr>
        </p:nvPicPr>
        <p:blipFill>
          <a:blip r:embed="rId2" cstate="print"/>
          <a:stretch>
            <a:fillRect/>
          </a:stretch>
        </p:blipFill>
        <p:spPr>
          <a:xfrm>
            <a:off x="-2377440" y="-365915"/>
            <a:ext cx="13379624" cy="22042984"/>
          </a:xfr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ostaglandin2.jpg"/>
          <p:cNvPicPr>
            <a:picLocks noGrp="1" noChangeAspect="1"/>
          </p:cNvPicPr>
          <p:nvPr>
            <p:ph idx="1"/>
          </p:nvPr>
        </p:nvPicPr>
        <p:blipFill>
          <a:blip r:embed="rId2" cstate="print"/>
          <a:stretch>
            <a:fillRect/>
          </a:stretch>
        </p:blipFill>
        <p:spPr>
          <a:xfrm>
            <a:off x="-640080" y="-365817"/>
            <a:ext cx="10191750" cy="6278118"/>
          </a:xfr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ostaglandin syn.bmp"/>
          <p:cNvPicPr>
            <a:picLocks noGrp="1" noChangeAspect="1"/>
          </p:cNvPicPr>
          <p:nvPr>
            <p:ph idx="1"/>
          </p:nvPr>
        </p:nvPicPr>
        <p:blipFill>
          <a:blip r:embed="rId2" cstate="print"/>
          <a:stretch>
            <a:fillRect/>
          </a:stretch>
        </p:blipFill>
        <p:spPr>
          <a:xfrm>
            <a:off x="914400" y="281483"/>
            <a:ext cx="6858000" cy="6576517"/>
          </a:xfr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normAutofit fontScale="90000"/>
          </a:bodyPr>
          <a:lstStyle/>
          <a:p>
            <a:r>
              <a:rPr lang="en-US" sz="3200" b="1" dirty="0" smtClean="0"/>
              <a:t/>
            </a:r>
            <a:br>
              <a:rPr lang="en-US" sz="3200" b="1" dirty="0" smtClean="0"/>
            </a:br>
            <a:r>
              <a:rPr lang="en-US" sz="3200" b="1" dirty="0" smtClean="0"/>
              <a:t>Vitamins</a:t>
            </a:r>
            <a:endParaRPr lang="en-US" sz="3200" b="1" dirty="0"/>
          </a:p>
        </p:txBody>
      </p:sp>
      <p:sp>
        <p:nvSpPr>
          <p:cNvPr id="3" name="Content Placeholder 2"/>
          <p:cNvSpPr>
            <a:spLocks noGrp="1"/>
          </p:cNvSpPr>
          <p:nvPr>
            <p:ph idx="1"/>
          </p:nvPr>
        </p:nvSpPr>
        <p:spPr>
          <a:xfrm>
            <a:off x="457200" y="533400"/>
            <a:ext cx="8229600" cy="6324600"/>
          </a:xfrm>
        </p:spPr>
        <p:txBody>
          <a:bodyPr>
            <a:normAutofit fontScale="77500" lnSpcReduction="20000"/>
          </a:bodyPr>
          <a:lstStyle/>
          <a:p>
            <a:r>
              <a:rPr lang="en-US" dirty="0" smtClean="0"/>
              <a:t>In 1905, the first scientist to determine that if special factors (vitamins) were removed from food disease occurred, was Englishmen, William Fletcher. Doctor Fletcher was researching the causes of the disease Beriberi when he discovered that eating unpolished rice prevented Beriberi and eating polished rice did not. William Fletcher believed that there were special nutrients contained in the husk of the rice – later found to be </a:t>
            </a:r>
            <a:r>
              <a:rPr lang="en-US" b="1" dirty="0" smtClean="0"/>
              <a:t>Thiamine</a:t>
            </a:r>
            <a:r>
              <a:rPr lang="en-US" dirty="0" smtClean="0"/>
              <a:t>. </a:t>
            </a:r>
          </a:p>
          <a:p>
            <a:endParaRPr lang="en-US" dirty="0" smtClean="0"/>
          </a:p>
          <a:p>
            <a:r>
              <a:rPr lang="en-US" dirty="0" smtClean="0"/>
              <a:t>In 1906, English biochemist Sir Frederick </a:t>
            </a:r>
            <a:r>
              <a:rPr lang="en-US" dirty="0" err="1" smtClean="0"/>
              <a:t>Gowland</a:t>
            </a:r>
            <a:r>
              <a:rPr lang="en-US" dirty="0" smtClean="0"/>
              <a:t> Hopkins also discovered that certain food factors were important to health. In 1912, Polish scientist </a:t>
            </a:r>
            <a:r>
              <a:rPr lang="en-US" dirty="0" err="1" smtClean="0"/>
              <a:t>Cashmir</a:t>
            </a:r>
            <a:r>
              <a:rPr lang="en-US" dirty="0" smtClean="0"/>
              <a:t> Funk named the special nutritional parts of food as a </a:t>
            </a:r>
            <a:r>
              <a:rPr lang="en-US" i="1" u="sng" dirty="0" smtClean="0"/>
              <a:t>"</a:t>
            </a:r>
            <a:r>
              <a:rPr lang="en-US" i="1" u="sng" dirty="0" err="1" smtClean="0"/>
              <a:t>vitamine</a:t>
            </a:r>
            <a:r>
              <a:rPr lang="en-US" i="1" u="sng" dirty="0" smtClean="0"/>
              <a:t>" after "vita" meaning life  and "amine" from compounds found in the thiamine he isolated from rice husks. </a:t>
            </a:r>
            <a:r>
              <a:rPr lang="en-US" dirty="0" err="1" smtClean="0"/>
              <a:t>Vitamine</a:t>
            </a:r>
            <a:r>
              <a:rPr lang="en-US" dirty="0" smtClean="0"/>
              <a:t> was later shortened to vitamin. Together, Hopkins and Funk formulated the vitamin hypothesis of deficiency disease - that a lack of vitamins could make you sick.</a:t>
            </a:r>
          </a:p>
          <a:p>
            <a:endParaRPr lang="en-US"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Vitamin</a:t>
            </a:r>
            <a:endParaRPr lang="en-US" dirty="0"/>
          </a:p>
        </p:txBody>
      </p:sp>
      <p:sp>
        <p:nvSpPr>
          <p:cNvPr id="3" name="Content Placeholder 2"/>
          <p:cNvSpPr>
            <a:spLocks noGrp="1"/>
          </p:cNvSpPr>
          <p:nvPr>
            <p:ph idx="1"/>
          </p:nvPr>
        </p:nvSpPr>
        <p:spPr>
          <a:xfrm>
            <a:off x="457200" y="838200"/>
            <a:ext cx="8229600" cy="5791200"/>
          </a:xfrm>
        </p:spPr>
        <p:txBody>
          <a:bodyPr>
            <a:normAutofit lnSpcReduction="10000"/>
          </a:bodyPr>
          <a:lstStyle/>
          <a:p>
            <a:endParaRPr lang="en-US" dirty="0" smtClean="0"/>
          </a:p>
          <a:p>
            <a:pPr lvl="1"/>
            <a:r>
              <a:rPr lang="en-US" dirty="0" smtClean="0"/>
              <a:t>A </a:t>
            </a:r>
            <a:r>
              <a:rPr lang="en-US" b="1" dirty="0" smtClean="0"/>
              <a:t>vitamin</a:t>
            </a:r>
            <a:r>
              <a:rPr lang="en-US" dirty="0" smtClean="0"/>
              <a:t> is an organic compound required as a nutrient in tiny amounts by an organism. A compound is called a </a:t>
            </a:r>
            <a:r>
              <a:rPr lang="en-US" b="1" dirty="0" smtClean="0"/>
              <a:t>vitamin</a:t>
            </a:r>
            <a:r>
              <a:rPr lang="en-US" dirty="0" smtClean="0"/>
              <a:t> when it cannot be synthesized in sufficient quantities by an organism, and must be obtained from the diet.</a:t>
            </a:r>
          </a:p>
          <a:p>
            <a:pPr lvl="1"/>
            <a:r>
              <a:rPr lang="en-US" dirty="0" smtClean="0"/>
              <a:t>There are two divisions of vitamins in human physiology based on solubility – the water soluble and the fat soluble.</a:t>
            </a:r>
          </a:p>
          <a:p>
            <a:pPr lvl="1"/>
            <a:r>
              <a:rPr lang="en-US" b="1" dirty="0" smtClean="0"/>
              <a:t>Water soluble </a:t>
            </a:r>
            <a:r>
              <a:rPr lang="en-US" dirty="0" smtClean="0"/>
              <a:t>– B complex and C</a:t>
            </a:r>
          </a:p>
          <a:p>
            <a:pPr lvl="1"/>
            <a:r>
              <a:rPr lang="en-US" b="1" dirty="0" smtClean="0"/>
              <a:t>Fat soluble </a:t>
            </a:r>
            <a:r>
              <a:rPr lang="en-US" dirty="0" smtClean="0"/>
              <a:t>– A, D, E, K (in order to absorb these vitamins one must be able to adequately absorb fat</a:t>
            </a:r>
          </a:p>
          <a:p>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t>Protein</a:t>
            </a:r>
            <a:endParaRPr lang="en-US" dirty="0"/>
          </a:p>
        </p:txBody>
      </p:sp>
      <p:sp>
        <p:nvSpPr>
          <p:cNvPr id="3" name="Content Placeholder 2"/>
          <p:cNvSpPr>
            <a:spLocks noGrp="1"/>
          </p:cNvSpPr>
          <p:nvPr>
            <p:ph idx="1"/>
          </p:nvPr>
        </p:nvSpPr>
        <p:spPr>
          <a:xfrm>
            <a:off x="457200" y="609600"/>
            <a:ext cx="8229600" cy="5516563"/>
          </a:xfrm>
        </p:spPr>
        <p:txBody>
          <a:bodyPr>
            <a:normAutofit lnSpcReduction="10000"/>
          </a:bodyPr>
          <a:lstStyle/>
          <a:p>
            <a:r>
              <a:rPr lang="en-US" dirty="0" smtClean="0"/>
              <a:t>The word </a:t>
            </a:r>
            <a:r>
              <a:rPr lang="en-US" b="1" dirty="0" smtClean="0"/>
              <a:t>PROTEIN</a:t>
            </a:r>
            <a:r>
              <a:rPr lang="en-US" dirty="0" smtClean="0"/>
              <a:t> comes from Greek language (</a:t>
            </a:r>
            <a:r>
              <a:rPr lang="en-US" dirty="0" err="1" smtClean="0"/>
              <a:t>prota</a:t>
            </a:r>
            <a:r>
              <a:rPr lang="en-US" dirty="0" smtClean="0"/>
              <a:t>) which means "of primary importance". This name was introduced by </a:t>
            </a:r>
            <a:r>
              <a:rPr lang="en-US" dirty="0" err="1" smtClean="0"/>
              <a:t>Jons</a:t>
            </a:r>
            <a:r>
              <a:rPr lang="en-US" dirty="0" smtClean="0"/>
              <a:t> </a:t>
            </a:r>
            <a:r>
              <a:rPr lang="en-US" dirty="0" err="1" smtClean="0"/>
              <a:t>Jakob</a:t>
            </a:r>
            <a:r>
              <a:rPr lang="en-US" dirty="0" smtClean="0"/>
              <a:t> Berzelius in 1838 for large organic compounds with almost equivalent empirical formulas. This name was used because the studied organic compounds were primitive but seems to be very important for animal nutrition. </a:t>
            </a:r>
          </a:p>
          <a:p>
            <a:r>
              <a:rPr lang="en-US" dirty="0" smtClean="0"/>
              <a:t>A Protein is a polymer made up of monomers termed “</a:t>
            </a:r>
            <a:r>
              <a:rPr lang="en-US" b="1" dirty="0" smtClean="0"/>
              <a:t>amino acids</a:t>
            </a:r>
            <a:r>
              <a:rPr lang="en-US" dirty="0" smtClean="0"/>
              <a:t>”</a:t>
            </a:r>
            <a:br>
              <a:rPr lang="en-US" dirty="0" smtClean="0"/>
            </a:br>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0"/>
            <a:ext cx="9372600" cy="7620000"/>
          </a:xfrm>
        </p:spPr>
        <p:txBody>
          <a:bodyPr>
            <a:normAutofit/>
          </a:bodyPr>
          <a:lstStyle/>
          <a:p>
            <a:pPr algn="ctr">
              <a:buNone/>
            </a:pPr>
            <a:r>
              <a:rPr lang="en-US" b="1" dirty="0" smtClean="0"/>
              <a:t>The </a:t>
            </a:r>
            <a:r>
              <a:rPr lang="en-US" b="1" i="1" dirty="0" smtClean="0"/>
              <a:t>functions</a:t>
            </a:r>
            <a:r>
              <a:rPr lang="en-US" b="1" dirty="0" smtClean="0"/>
              <a:t> of proteins are- </a:t>
            </a:r>
          </a:p>
          <a:p>
            <a:r>
              <a:rPr lang="en-US" b="1" dirty="0" smtClean="0"/>
              <a:t>Contractile (in muscle Actin and myosin)</a:t>
            </a:r>
          </a:p>
          <a:p>
            <a:r>
              <a:rPr lang="en-US" b="1" dirty="0" smtClean="0"/>
              <a:t>Regulatory (Tropomyosin in muscle and others)</a:t>
            </a:r>
            <a:endParaRPr lang="en-US" dirty="0" smtClean="0"/>
          </a:p>
          <a:p>
            <a:r>
              <a:rPr lang="en-US" b="1" dirty="0" smtClean="0"/>
              <a:t>Enzymes – </a:t>
            </a:r>
            <a:r>
              <a:rPr lang="en-US" b="1" dirty="0" smtClean="0">
                <a:solidFill>
                  <a:srgbClr val="FF0000"/>
                </a:solidFill>
              </a:rPr>
              <a:t>discussed later</a:t>
            </a:r>
          </a:p>
          <a:p>
            <a:r>
              <a:rPr lang="en-US" b="1" dirty="0" smtClean="0"/>
              <a:t>Structural (collagen and others)</a:t>
            </a:r>
          </a:p>
          <a:p>
            <a:r>
              <a:rPr lang="en-US" b="1" dirty="0" smtClean="0"/>
              <a:t>Transport (LDL, HDL and others)</a:t>
            </a:r>
          </a:p>
          <a:p>
            <a:r>
              <a:rPr lang="en-US" b="1" dirty="0" smtClean="0"/>
              <a:t>Hormones (Insulin and others)</a:t>
            </a:r>
          </a:p>
          <a:p>
            <a:r>
              <a:rPr lang="en-US" b="1" dirty="0" smtClean="0"/>
              <a:t>Immune (Antibodies)</a:t>
            </a:r>
          </a:p>
          <a:p>
            <a:r>
              <a:rPr lang="en-US" b="1" dirty="0" smtClean="0"/>
              <a:t>Shock Proteins - </a:t>
            </a:r>
            <a:r>
              <a:rPr lang="en-US" sz="3000" dirty="0" smtClean="0"/>
              <a:t>a class of functionally related proteins whose expression is increased when cells are exposed to elevated temperatures or other stress.</a:t>
            </a:r>
            <a:r>
              <a:rPr lang="en-US" sz="3000" baseline="30000" dirty="0" smtClean="0"/>
              <a:t> </a:t>
            </a:r>
            <a:r>
              <a:rPr lang="en-US" sz="3000" dirty="0" smtClean="0"/>
              <a:t>HSPs are found in virtually all living organisms, from bacteria to humans.</a:t>
            </a:r>
          </a:p>
          <a:p>
            <a:endParaRPr lang="en-US" b="1" dirty="0" smtClean="0"/>
          </a:p>
          <a:p>
            <a:pPr>
              <a:buNone/>
            </a:pPr>
            <a:endParaRPr lang="en-US" b="1" dirty="0" smtClean="0"/>
          </a:p>
          <a:p>
            <a:endParaRPr lang="en-US"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5400"/>
          </a:xfrm>
        </p:spPr>
        <p:txBody>
          <a:bodyPr>
            <a:normAutofit fontScale="90000"/>
          </a:bodyPr>
          <a:lstStyle/>
          <a:p>
            <a:r>
              <a:rPr lang="en-US" sz="3200" b="1" dirty="0" smtClean="0"/>
              <a:t>Proteins are made-up of monomers called “amino acids.  There 20 naturally occurring amino acids.</a:t>
            </a:r>
            <a:endParaRPr lang="en-US" sz="3200" b="1" dirty="0"/>
          </a:p>
        </p:txBody>
      </p:sp>
      <p:pic>
        <p:nvPicPr>
          <p:cNvPr id="4" name="Content Placeholder 3" descr="Amino Acid.JPG"/>
          <p:cNvPicPr>
            <a:picLocks noGrp="1" noChangeAspect="1"/>
          </p:cNvPicPr>
          <p:nvPr>
            <p:ph idx="1"/>
          </p:nvPr>
        </p:nvPicPr>
        <p:blipFill>
          <a:blip r:embed="rId2" cstate="print"/>
          <a:stretch>
            <a:fillRect/>
          </a:stretch>
        </p:blipFill>
        <p:spPr>
          <a:xfrm>
            <a:off x="-1463040" y="1280159"/>
            <a:ext cx="11969496" cy="19714464"/>
          </a:xfr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7192963"/>
          </a:xfrm>
        </p:spPr>
        <p:txBody>
          <a:bodyPr/>
          <a:lstStyle/>
          <a:p>
            <a:r>
              <a:rPr lang="en-US" i="1" dirty="0" smtClean="0"/>
              <a:t>All of the 20 naturally occurring amino acids has the characteristic amine ( basic) group and carboxyl (acid) group</a:t>
            </a:r>
            <a:r>
              <a:rPr lang="en-US" dirty="0" smtClean="0"/>
              <a:t>.  Thus – what is the difference between the amino acids? </a:t>
            </a:r>
            <a:r>
              <a:rPr lang="en-US" dirty="0" smtClean="0">
                <a:solidFill>
                  <a:srgbClr val="FF0000"/>
                </a:solidFill>
              </a:rPr>
              <a:t>The structure of the variable (R) region.</a:t>
            </a:r>
            <a:r>
              <a:rPr lang="en-US" dirty="0" smtClean="0"/>
              <a:t>  Not only does this R region independently identify the various amino acids – its design also dictates if the amino acid will be </a:t>
            </a:r>
            <a:r>
              <a:rPr lang="en-US" i="1" dirty="0" smtClean="0">
                <a:solidFill>
                  <a:srgbClr val="C00000"/>
                </a:solidFill>
              </a:rPr>
              <a:t>non-polar</a:t>
            </a:r>
            <a:r>
              <a:rPr lang="en-US" dirty="0" smtClean="0">
                <a:solidFill>
                  <a:srgbClr val="C00000"/>
                </a:solidFill>
              </a:rPr>
              <a:t> </a:t>
            </a:r>
            <a:r>
              <a:rPr lang="en-US" dirty="0" smtClean="0"/>
              <a:t>(glycine), </a:t>
            </a:r>
            <a:r>
              <a:rPr lang="en-US" i="1" dirty="0" smtClean="0">
                <a:solidFill>
                  <a:srgbClr val="C00000"/>
                </a:solidFill>
              </a:rPr>
              <a:t>polar</a:t>
            </a:r>
            <a:r>
              <a:rPr lang="en-US" dirty="0" smtClean="0"/>
              <a:t> (serine)  </a:t>
            </a:r>
            <a:r>
              <a:rPr lang="en-US" i="1" dirty="0" smtClean="0">
                <a:solidFill>
                  <a:srgbClr val="C00000"/>
                </a:solidFill>
              </a:rPr>
              <a:t>charged acidic </a:t>
            </a:r>
            <a:r>
              <a:rPr lang="en-US" dirty="0" smtClean="0"/>
              <a:t>(Glutamic Acid) or </a:t>
            </a:r>
            <a:r>
              <a:rPr lang="en-US" i="1" dirty="0" smtClean="0">
                <a:solidFill>
                  <a:srgbClr val="C00000"/>
                </a:solidFill>
              </a:rPr>
              <a:t>charged basic </a:t>
            </a:r>
            <a:r>
              <a:rPr lang="en-US" dirty="0" smtClean="0"/>
              <a:t>(Lysine).   </a:t>
            </a:r>
            <a:endParaRPr lang="en-US"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mino Acid 17.JPG"/>
          <p:cNvPicPr>
            <a:picLocks noGrp="1" noChangeAspect="1"/>
          </p:cNvPicPr>
          <p:nvPr>
            <p:ph idx="1"/>
          </p:nvPr>
        </p:nvPicPr>
        <p:blipFill>
          <a:blip r:embed="rId2" cstate="print"/>
          <a:stretch>
            <a:fillRect/>
          </a:stretch>
        </p:blipFill>
        <p:spPr>
          <a:xfrm>
            <a:off x="1463040" y="731519"/>
            <a:ext cx="6814475" cy="6117153"/>
          </a:xfr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normAutofit/>
          </a:bodyPr>
          <a:lstStyle/>
          <a:p>
            <a:r>
              <a:rPr lang="en-US" sz="3200" dirty="0" smtClean="0"/>
              <a:t>20 Naturally Occurring Amino Acids listed according to  </a:t>
            </a:r>
            <a:r>
              <a:rPr lang="en-US" sz="3200" u="sng" dirty="0" smtClean="0">
                <a:solidFill>
                  <a:srgbClr val="C00000"/>
                </a:solidFill>
              </a:rPr>
              <a:t>chemical Properties</a:t>
            </a:r>
            <a:endParaRPr lang="en-US" sz="3200" u="sng" dirty="0">
              <a:solidFill>
                <a:srgbClr val="C00000"/>
              </a:solidFill>
            </a:endParaRPr>
          </a:p>
        </p:txBody>
      </p:sp>
      <p:pic>
        <p:nvPicPr>
          <p:cNvPr id="4" name="Content Placeholder 3" descr="Amino Acid 2.JPG"/>
          <p:cNvPicPr>
            <a:picLocks noGrp="1" noChangeAspect="1"/>
          </p:cNvPicPr>
          <p:nvPr>
            <p:ph idx="1"/>
          </p:nvPr>
        </p:nvPicPr>
        <p:blipFill>
          <a:blip r:embed="rId2" cstate="print"/>
          <a:stretch>
            <a:fillRect/>
          </a:stretch>
        </p:blipFill>
        <p:spPr>
          <a:xfrm>
            <a:off x="0" y="1066800"/>
            <a:ext cx="9144000" cy="6477000"/>
          </a:xfrm>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mino Acid 15.JPG"/>
          <p:cNvPicPr>
            <a:picLocks noGrp="1" noChangeAspect="1"/>
          </p:cNvPicPr>
          <p:nvPr>
            <p:ph idx="1"/>
          </p:nvPr>
        </p:nvPicPr>
        <p:blipFill>
          <a:blip r:embed="rId2" cstate="print"/>
          <a:stretch>
            <a:fillRect/>
          </a:stretch>
        </p:blipFill>
        <p:spPr>
          <a:xfrm>
            <a:off x="-1097280" y="-91440"/>
            <a:ext cx="11425428" cy="18818352"/>
          </a:xfr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mino Acid 9New Image.JPG"/>
          <p:cNvPicPr>
            <a:picLocks noGrp="1" noChangeAspect="1"/>
          </p:cNvPicPr>
          <p:nvPr>
            <p:ph idx="1"/>
          </p:nvPr>
        </p:nvPicPr>
        <p:blipFill>
          <a:blip r:embed="rId2" cstate="print"/>
          <a:stretch>
            <a:fillRect/>
          </a:stretch>
        </p:blipFill>
        <p:spPr>
          <a:xfrm>
            <a:off x="1005840" y="182879"/>
            <a:ext cx="5624830" cy="6592824"/>
          </a:xfrm>
        </p:spPr>
      </p:pic>
      <p:sp>
        <p:nvSpPr>
          <p:cNvPr id="5" name="TextBox 4"/>
          <p:cNvSpPr txBox="1"/>
          <p:nvPr/>
        </p:nvSpPr>
        <p:spPr>
          <a:xfrm>
            <a:off x="4572001" y="762000"/>
            <a:ext cx="4572000" cy="830997"/>
          </a:xfrm>
          <a:prstGeom prst="rect">
            <a:avLst/>
          </a:prstGeom>
          <a:noFill/>
        </p:spPr>
        <p:txBody>
          <a:bodyPr wrap="square" rtlCol="0">
            <a:spAutoFit/>
          </a:bodyPr>
          <a:lstStyle/>
          <a:p>
            <a:r>
              <a:rPr lang="en-US" sz="2400" b="1" dirty="0" smtClean="0"/>
              <a:t>It is non-polar because of  the non-polar R Group</a:t>
            </a:r>
            <a:endParaRPr lang="en-US" sz="2400" b="1"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mino Acid5.JPG"/>
          <p:cNvPicPr>
            <a:picLocks noGrp="1" noChangeAspect="1"/>
          </p:cNvPicPr>
          <p:nvPr>
            <p:ph idx="1"/>
          </p:nvPr>
        </p:nvPicPr>
        <p:blipFill>
          <a:blip r:embed="rId2" cstate="print"/>
          <a:stretch>
            <a:fillRect/>
          </a:stretch>
        </p:blipFill>
        <p:spPr>
          <a:xfrm>
            <a:off x="457200" y="571978"/>
            <a:ext cx="8229600" cy="5439407"/>
          </a:xfrm>
        </p:spPr>
      </p:pic>
      <p:sp>
        <p:nvSpPr>
          <p:cNvPr id="3" name="TextBox 2"/>
          <p:cNvSpPr txBox="1"/>
          <p:nvPr/>
        </p:nvSpPr>
        <p:spPr>
          <a:xfrm>
            <a:off x="0" y="838200"/>
            <a:ext cx="4800600" cy="954107"/>
          </a:xfrm>
          <a:prstGeom prst="rect">
            <a:avLst/>
          </a:prstGeom>
          <a:noFill/>
        </p:spPr>
        <p:txBody>
          <a:bodyPr wrap="square" rtlCol="0">
            <a:spAutoFit/>
          </a:bodyPr>
          <a:lstStyle/>
          <a:p>
            <a:r>
              <a:rPr lang="en-US" sz="2800" b="1" dirty="0" smtClean="0"/>
              <a:t>All of the non-polar AAs have non-polar R Groups</a:t>
            </a:r>
            <a:endParaRPr lang="en-US" sz="2800" b="1"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534400" cy="990600"/>
          </a:xfrm>
        </p:spPr>
        <p:txBody>
          <a:bodyPr>
            <a:normAutofit/>
          </a:bodyPr>
          <a:lstStyle/>
          <a:p>
            <a:r>
              <a:rPr lang="en-US" sz="3600" b="1" dirty="0" smtClean="0"/>
              <a:t>Polar Amino Acids with Hydroxyl Group</a:t>
            </a:r>
            <a:endParaRPr lang="en-US" sz="3600" b="1" dirty="0"/>
          </a:p>
        </p:txBody>
      </p:sp>
      <p:pic>
        <p:nvPicPr>
          <p:cNvPr id="4" name="Content Placeholder 3" descr="Amino Acid 16.JPG"/>
          <p:cNvPicPr>
            <a:picLocks noGrp="1" noChangeAspect="1"/>
          </p:cNvPicPr>
          <p:nvPr>
            <p:ph idx="1"/>
          </p:nvPr>
        </p:nvPicPr>
        <p:blipFill>
          <a:blip r:embed="rId2" cstate="print"/>
          <a:stretch>
            <a:fillRect/>
          </a:stretch>
        </p:blipFill>
        <p:spPr>
          <a:xfrm>
            <a:off x="0" y="822959"/>
            <a:ext cx="10725912" cy="17666208"/>
          </a:xfrm>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mino Acid 6.JPG"/>
          <p:cNvPicPr>
            <a:picLocks noGrp="1" noChangeAspect="1"/>
          </p:cNvPicPr>
          <p:nvPr>
            <p:ph idx="1"/>
          </p:nvPr>
        </p:nvPicPr>
        <p:blipFill>
          <a:blip r:embed="rId2" cstate="print"/>
          <a:stretch>
            <a:fillRect/>
          </a:stretch>
        </p:blipFill>
        <p:spPr>
          <a:xfrm>
            <a:off x="152400" y="609600"/>
            <a:ext cx="8839200" cy="5410200"/>
          </a:xfrm>
        </p:spPr>
      </p:pic>
      <p:sp>
        <p:nvSpPr>
          <p:cNvPr id="3" name="TextBox 2"/>
          <p:cNvSpPr txBox="1"/>
          <p:nvPr/>
        </p:nvSpPr>
        <p:spPr>
          <a:xfrm>
            <a:off x="152401" y="990600"/>
            <a:ext cx="4267200" cy="1661993"/>
          </a:xfrm>
          <a:prstGeom prst="rect">
            <a:avLst/>
          </a:prstGeom>
          <a:noFill/>
        </p:spPr>
        <p:txBody>
          <a:bodyPr wrap="square" rtlCol="0">
            <a:spAutoFit/>
          </a:bodyPr>
          <a:lstStyle/>
          <a:p>
            <a:r>
              <a:rPr lang="en-US" sz="2800" b="1" dirty="0" smtClean="0"/>
              <a:t>All of the polar AAs have polar R Groups (hydroxyl, sulfhydryl or carbonyl)</a:t>
            </a:r>
          </a:p>
          <a:p>
            <a:endParaRPr lang="en-US"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mino Acid 4.JPG"/>
          <p:cNvPicPr>
            <a:picLocks noGrp="1" noChangeAspect="1"/>
          </p:cNvPicPr>
          <p:nvPr>
            <p:ph idx="1"/>
          </p:nvPr>
        </p:nvPicPr>
        <p:blipFill>
          <a:blip r:embed="rId2" cstate="print"/>
          <a:stretch>
            <a:fillRect/>
          </a:stretch>
        </p:blipFill>
        <p:spPr>
          <a:xfrm>
            <a:off x="-1524000" y="381000"/>
            <a:ext cx="14378940" cy="23682960"/>
          </a:xfr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mino Acid 10.JPG"/>
          <p:cNvPicPr>
            <a:picLocks noGrp="1" noChangeAspect="1"/>
          </p:cNvPicPr>
          <p:nvPr>
            <p:ph idx="1"/>
          </p:nvPr>
        </p:nvPicPr>
        <p:blipFill>
          <a:blip r:embed="rId2" cstate="print"/>
          <a:stretch>
            <a:fillRect/>
          </a:stretch>
        </p:blipFill>
        <p:spPr>
          <a:xfrm>
            <a:off x="1828800" y="182879"/>
            <a:ext cx="4421378" cy="6592824"/>
          </a:xfrm>
        </p:spPr>
      </p:pic>
      <p:sp>
        <p:nvSpPr>
          <p:cNvPr id="5" name="TextBox 4"/>
          <p:cNvSpPr txBox="1"/>
          <p:nvPr/>
        </p:nvSpPr>
        <p:spPr>
          <a:xfrm>
            <a:off x="304800" y="457200"/>
            <a:ext cx="2471831" cy="830997"/>
          </a:xfrm>
          <a:prstGeom prst="rect">
            <a:avLst/>
          </a:prstGeom>
          <a:noFill/>
        </p:spPr>
        <p:txBody>
          <a:bodyPr wrap="none" rtlCol="0">
            <a:spAutoFit/>
          </a:bodyPr>
          <a:lstStyle/>
          <a:p>
            <a:r>
              <a:rPr lang="en-US" sz="2400" b="1" dirty="0" smtClean="0"/>
              <a:t>Carboxyl  R Group</a:t>
            </a:r>
          </a:p>
          <a:p>
            <a:r>
              <a:rPr lang="en-US" sz="2400" b="1" dirty="0" smtClean="0"/>
              <a:t>Charged Acidic</a:t>
            </a:r>
            <a:endParaRPr lang="en-US" sz="2400" b="1" dirty="0"/>
          </a:p>
        </p:txBody>
      </p:sp>
      <p:cxnSp>
        <p:nvCxnSpPr>
          <p:cNvPr id="7" name="Straight Arrow Connector 6"/>
          <p:cNvCxnSpPr/>
          <p:nvPr/>
        </p:nvCxnSpPr>
        <p:spPr>
          <a:xfrm flipV="1">
            <a:off x="2819400" y="609600"/>
            <a:ext cx="9906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mino Acid 7.JPG"/>
          <p:cNvPicPr>
            <a:picLocks noGrp="1" noChangeAspect="1"/>
          </p:cNvPicPr>
          <p:nvPr>
            <p:ph idx="1"/>
          </p:nvPr>
        </p:nvPicPr>
        <p:blipFill>
          <a:blip r:embed="rId2" cstate="print"/>
          <a:stretch>
            <a:fillRect/>
          </a:stretch>
        </p:blipFill>
        <p:spPr>
          <a:xfrm>
            <a:off x="0" y="609600"/>
            <a:ext cx="9144000" cy="4953000"/>
          </a:xfrm>
        </p:spPr>
      </p:pic>
      <p:sp>
        <p:nvSpPr>
          <p:cNvPr id="3" name="TextBox 2"/>
          <p:cNvSpPr txBox="1"/>
          <p:nvPr/>
        </p:nvSpPr>
        <p:spPr>
          <a:xfrm>
            <a:off x="0" y="0"/>
            <a:ext cx="3505201" cy="2092881"/>
          </a:xfrm>
          <a:prstGeom prst="rect">
            <a:avLst/>
          </a:prstGeom>
          <a:noFill/>
        </p:spPr>
        <p:txBody>
          <a:bodyPr wrap="square" rtlCol="0">
            <a:spAutoFit/>
          </a:bodyPr>
          <a:lstStyle/>
          <a:p>
            <a:r>
              <a:rPr lang="en-US" sz="2800" b="1" dirty="0" smtClean="0"/>
              <a:t>All of the charged acidic AAs have Carboxyl (acidic) R Groups</a:t>
            </a:r>
          </a:p>
          <a:p>
            <a:endParaRPr lang="en-US"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686800" cy="838200"/>
          </a:xfrm>
        </p:spPr>
        <p:txBody>
          <a:bodyPr>
            <a:normAutofit/>
          </a:bodyPr>
          <a:lstStyle/>
          <a:p>
            <a:r>
              <a:rPr lang="en-US" sz="3600" dirty="0" smtClean="0"/>
              <a:t>Charged Basic Amino Acid – </a:t>
            </a:r>
            <a:r>
              <a:rPr lang="en-US" sz="3600" u="sng" dirty="0" smtClean="0"/>
              <a:t>Amine R Group</a:t>
            </a:r>
            <a:endParaRPr lang="en-US" sz="3600" u="sng" dirty="0"/>
          </a:p>
        </p:txBody>
      </p:sp>
      <p:pic>
        <p:nvPicPr>
          <p:cNvPr id="4" name="Content Placeholder 3" descr="Amino Acid 11.JPG"/>
          <p:cNvPicPr>
            <a:picLocks noGrp="1" noChangeAspect="1"/>
          </p:cNvPicPr>
          <p:nvPr>
            <p:ph idx="1"/>
          </p:nvPr>
        </p:nvPicPr>
        <p:blipFill>
          <a:blip r:embed="rId2" cstate="print"/>
          <a:stretch>
            <a:fillRect/>
          </a:stretch>
        </p:blipFill>
        <p:spPr>
          <a:xfrm>
            <a:off x="3291840" y="822960"/>
            <a:ext cx="3151632" cy="6016752"/>
          </a:xfrm>
        </p:spPr>
      </p:pic>
      <p:cxnSp>
        <p:nvCxnSpPr>
          <p:cNvPr id="6" name="Straight Arrow Connector 5"/>
          <p:cNvCxnSpPr/>
          <p:nvPr/>
        </p:nvCxnSpPr>
        <p:spPr>
          <a:xfrm rot="10800000" flipV="1">
            <a:off x="5791200" y="914400"/>
            <a:ext cx="15240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mino Acid 7.JPG"/>
          <p:cNvPicPr>
            <a:picLocks noGrp="1" noChangeAspect="1"/>
          </p:cNvPicPr>
          <p:nvPr>
            <p:ph idx="1"/>
          </p:nvPr>
        </p:nvPicPr>
        <p:blipFill>
          <a:blip r:embed="rId2" cstate="print"/>
          <a:stretch>
            <a:fillRect/>
          </a:stretch>
        </p:blipFill>
        <p:spPr>
          <a:xfrm>
            <a:off x="0" y="609600"/>
            <a:ext cx="9144000" cy="4953000"/>
          </a:xfrm>
        </p:spPr>
      </p:pic>
      <p:sp>
        <p:nvSpPr>
          <p:cNvPr id="5" name="TextBox 4"/>
          <p:cNvSpPr txBox="1"/>
          <p:nvPr/>
        </p:nvSpPr>
        <p:spPr>
          <a:xfrm>
            <a:off x="5257800" y="0"/>
            <a:ext cx="3886200" cy="1661993"/>
          </a:xfrm>
          <a:prstGeom prst="rect">
            <a:avLst/>
          </a:prstGeom>
          <a:noFill/>
        </p:spPr>
        <p:txBody>
          <a:bodyPr wrap="square" rtlCol="0">
            <a:spAutoFit/>
          </a:bodyPr>
          <a:lstStyle/>
          <a:p>
            <a:r>
              <a:rPr lang="en-US" sz="2800" b="1" dirty="0" smtClean="0"/>
              <a:t>All of the charged basic AAs have amine (basic) R Groups</a:t>
            </a:r>
          </a:p>
          <a:p>
            <a:endParaRPr 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u="sng" dirty="0" smtClean="0"/>
              <a:t/>
            </a:r>
            <a:br>
              <a:rPr lang="en-US" sz="3200" b="1" u="sng" dirty="0" smtClean="0"/>
            </a:br>
            <a:r>
              <a:rPr lang="en-US" sz="3200" b="1" u="sng" dirty="0" smtClean="0"/>
              <a:t>Sulfhydryl Group  </a:t>
            </a:r>
            <a:r>
              <a:rPr lang="en-US" sz="3200" dirty="0" smtClean="0"/>
              <a:t>is important in forming disulfide bridges in certain protein molecules.  These give strength to the protein – like keratin as well as some polarity. </a:t>
            </a:r>
            <a:endParaRPr lang="en-US" sz="3200" dirty="0"/>
          </a:p>
        </p:txBody>
      </p:sp>
      <p:pic>
        <p:nvPicPr>
          <p:cNvPr id="4" name="Content Placeholder 3" descr="Amino Acid 12.JPG"/>
          <p:cNvPicPr>
            <a:picLocks noGrp="1" noChangeAspect="1"/>
          </p:cNvPicPr>
          <p:nvPr>
            <p:ph idx="1"/>
          </p:nvPr>
        </p:nvPicPr>
        <p:blipFill>
          <a:blip r:embed="rId2" cstate="print"/>
          <a:stretch>
            <a:fillRect/>
          </a:stretch>
        </p:blipFill>
        <p:spPr>
          <a:xfrm>
            <a:off x="1447800" y="2133600"/>
            <a:ext cx="6857999" cy="4724400"/>
          </a:xfrm>
        </p:spPr>
      </p:pic>
      <p:cxnSp>
        <p:nvCxnSpPr>
          <p:cNvPr id="14" name="Straight Connector 13"/>
          <p:cNvCxnSpPr/>
          <p:nvPr/>
        </p:nvCxnSpPr>
        <p:spPr>
          <a:xfrm rot="10800000">
            <a:off x="304800" y="381000"/>
            <a:ext cx="685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304800" y="990600"/>
            <a:ext cx="1219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04800" y="1600200"/>
            <a:ext cx="42672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02-16aminoacid_l"/>
          <p:cNvPicPr>
            <a:picLocks noChangeAspect="1" noChangeArrowheads="1"/>
          </p:cNvPicPr>
          <p:nvPr/>
        </p:nvPicPr>
        <p:blipFill>
          <a:blip r:embed="rId3" cstate="print"/>
          <a:srcRect/>
          <a:stretch>
            <a:fillRect/>
          </a:stretch>
        </p:blipFill>
        <p:spPr bwMode="auto">
          <a:xfrm>
            <a:off x="304800" y="1701800"/>
            <a:ext cx="8531225" cy="3457575"/>
          </a:xfrm>
          <a:prstGeom prst="rect">
            <a:avLst/>
          </a:prstGeom>
          <a:noFill/>
          <a:ln w="9525">
            <a:noFill/>
            <a:miter lim="800000"/>
            <a:headEnd/>
            <a:tailEnd/>
          </a:ln>
          <a:effectLst/>
        </p:spPr>
      </p:pic>
      <p:sp>
        <p:nvSpPr>
          <p:cNvPr id="20484" name="Text Box 4"/>
          <p:cNvSpPr txBox="1">
            <a:spLocks noChangeArrowheads="1"/>
          </p:cNvSpPr>
          <p:nvPr/>
        </p:nvSpPr>
        <p:spPr bwMode="auto">
          <a:xfrm>
            <a:off x="7315200" y="6507163"/>
            <a:ext cx="1600200" cy="282575"/>
          </a:xfrm>
          <a:prstGeom prst="rect">
            <a:avLst/>
          </a:prstGeom>
          <a:noFill/>
          <a:ln w="9525">
            <a:noFill/>
            <a:miter lim="800000"/>
            <a:headEnd/>
            <a:tailEnd/>
          </a:ln>
          <a:effectLst/>
        </p:spPr>
        <p:txBody>
          <a:bodyPr>
            <a:spAutoFit/>
          </a:bodyPr>
          <a:lstStyle/>
          <a:p>
            <a:pPr algn="r" eaLnBrk="0" hangingPunct="0"/>
            <a:r>
              <a:rPr lang="en-US" sz="1200" b="1" dirty="0">
                <a:solidFill>
                  <a:schemeClr val="accent2"/>
                </a:solidFill>
              </a:rPr>
              <a:t>Figure 2.16</a:t>
            </a:r>
          </a:p>
        </p:txBody>
      </p:sp>
    </p:spTree>
    <p:custDataLst>
      <p:tags r:id="rId1"/>
    </p:custData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sz="3600" dirty="0" smtClean="0"/>
              <a:t>Polypeptides and Proteins</a:t>
            </a:r>
            <a:endParaRPr lang="en-US" sz="3600" dirty="0"/>
          </a:p>
        </p:txBody>
      </p:sp>
      <p:sp>
        <p:nvSpPr>
          <p:cNvPr id="3" name="Content Placeholder 2"/>
          <p:cNvSpPr>
            <a:spLocks noGrp="1"/>
          </p:cNvSpPr>
          <p:nvPr>
            <p:ph idx="1"/>
          </p:nvPr>
        </p:nvSpPr>
        <p:spPr>
          <a:xfrm>
            <a:off x="228600" y="990600"/>
            <a:ext cx="8610600" cy="5638800"/>
          </a:xfrm>
        </p:spPr>
        <p:txBody>
          <a:bodyPr>
            <a:normAutofit fontScale="92500" lnSpcReduction="20000"/>
          </a:bodyPr>
          <a:lstStyle/>
          <a:p>
            <a:r>
              <a:rPr lang="en-US" dirty="0" smtClean="0"/>
              <a:t>Amino Acids join together to make polypeptides or proteins</a:t>
            </a:r>
          </a:p>
          <a:p>
            <a:r>
              <a:rPr lang="en-US" dirty="0" smtClean="0"/>
              <a:t>Amino acids join together by performing dehydration synthesis</a:t>
            </a:r>
          </a:p>
          <a:p>
            <a:r>
              <a:rPr lang="en-US" dirty="0" smtClean="0"/>
              <a:t>A covalent bond hooks amino acids together – the bond is termed a “</a:t>
            </a:r>
            <a:r>
              <a:rPr lang="en-US" b="1" dirty="0" smtClean="0"/>
              <a:t>peptide bond</a:t>
            </a:r>
            <a:r>
              <a:rPr lang="en-US" dirty="0" smtClean="0"/>
              <a:t>”</a:t>
            </a:r>
          </a:p>
          <a:p>
            <a:r>
              <a:rPr lang="en-US" dirty="0" smtClean="0"/>
              <a:t>Once a polypeptide or protein forms is bends into a certain important shape. </a:t>
            </a:r>
          </a:p>
          <a:p>
            <a:r>
              <a:rPr lang="en-US" dirty="0" smtClean="0"/>
              <a:t>(Shape is Paramount) Polypeptides and Proteins must maintain their shape or they will no longer function properly</a:t>
            </a:r>
          </a:p>
          <a:p>
            <a:r>
              <a:rPr lang="en-US" dirty="0" smtClean="0"/>
              <a:t>When a polypeptide or protein bend out of shape it is termed “</a:t>
            </a:r>
            <a:r>
              <a:rPr lang="en-US" b="1" dirty="0" smtClean="0"/>
              <a:t>Denaturation</a:t>
            </a:r>
            <a:r>
              <a:rPr lang="en-US" dirty="0" smtClean="0"/>
              <a:t>”</a:t>
            </a:r>
          </a:p>
          <a:p>
            <a:endParaRPr lang="en-US"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sz="3200" b="1" dirty="0" smtClean="0"/>
              <a:t>Polypeptide versus Protein</a:t>
            </a:r>
            <a:endParaRPr lang="en-US" sz="3200" b="1" dirty="0"/>
          </a:p>
        </p:txBody>
      </p:sp>
      <p:sp>
        <p:nvSpPr>
          <p:cNvPr id="3" name="Content Placeholder 2"/>
          <p:cNvSpPr>
            <a:spLocks noGrp="1"/>
          </p:cNvSpPr>
          <p:nvPr>
            <p:ph idx="1"/>
          </p:nvPr>
        </p:nvSpPr>
        <p:spPr>
          <a:xfrm>
            <a:off x="0" y="609600"/>
            <a:ext cx="8839200" cy="6248400"/>
          </a:xfrm>
        </p:spPr>
        <p:txBody>
          <a:bodyPr>
            <a:normAutofit fontScale="77500" lnSpcReduction="20000"/>
          </a:bodyPr>
          <a:lstStyle/>
          <a:p>
            <a:r>
              <a:rPr lang="en-US" i="1" dirty="0" smtClean="0"/>
              <a:t>Use of good Terminology</a:t>
            </a:r>
          </a:p>
          <a:p>
            <a:endParaRPr lang="en-US" dirty="0" smtClean="0"/>
          </a:p>
          <a:p>
            <a:r>
              <a:rPr lang="en-US" dirty="0" smtClean="0"/>
              <a:t>When 100 or less amino acids are joined together – the more proper term for that is a “polypeptide”</a:t>
            </a:r>
          </a:p>
          <a:p>
            <a:endParaRPr lang="en-US" dirty="0" smtClean="0"/>
          </a:p>
          <a:p>
            <a:r>
              <a:rPr lang="en-US" dirty="0" smtClean="0"/>
              <a:t>When more than 100 amino acids are joined together – the more proper term is “Protein”</a:t>
            </a:r>
          </a:p>
          <a:p>
            <a:endParaRPr lang="en-US" dirty="0" smtClean="0"/>
          </a:p>
          <a:p>
            <a:r>
              <a:rPr lang="en-US" dirty="0" smtClean="0"/>
              <a:t>Going further – some books even describe the number of amino acids like  </a:t>
            </a:r>
          </a:p>
          <a:p>
            <a:r>
              <a:rPr lang="en-US" dirty="0" smtClean="0"/>
              <a:t>2 amino acids bonded – dipeptide   or 3 bonded tri-peptide and so forth</a:t>
            </a:r>
          </a:p>
          <a:p>
            <a:endParaRPr lang="en-US" i="1" dirty="0" smtClean="0"/>
          </a:p>
          <a:p>
            <a:endParaRPr lang="en-US" i="1" dirty="0" smtClean="0"/>
          </a:p>
          <a:p>
            <a:r>
              <a:rPr lang="en-US" i="1" dirty="0" smtClean="0">
                <a:solidFill>
                  <a:srgbClr val="FF0000"/>
                </a:solidFill>
              </a:rPr>
              <a:t>Note: not all individuals use the proper terminology – so don’t get confused in you see a book or article state that the 8 amino acid protein does some function</a:t>
            </a:r>
            <a:endParaRPr lang="en-US" i="1" dirty="0">
              <a:solidFill>
                <a:srgbClr val="FF0000"/>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02-17dehydrasynth_l"/>
          <p:cNvPicPr>
            <a:picLocks noChangeAspect="1" noChangeArrowheads="1"/>
          </p:cNvPicPr>
          <p:nvPr/>
        </p:nvPicPr>
        <p:blipFill>
          <a:blip r:embed="rId3" cstate="print"/>
          <a:srcRect/>
          <a:stretch>
            <a:fillRect/>
          </a:stretch>
        </p:blipFill>
        <p:spPr bwMode="auto">
          <a:xfrm>
            <a:off x="304800" y="2095500"/>
            <a:ext cx="8547100" cy="2678113"/>
          </a:xfrm>
          <a:prstGeom prst="rect">
            <a:avLst/>
          </a:prstGeom>
          <a:noFill/>
          <a:ln w="9525">
            <a:noFill/>
            <a:miter lim="800000"/>
            <a:headEnd/>
            <a:tailEnd/>
          </a:ln>
          <a:effectLst/>
        </p:spPr>
      </p:pic>
      <p:sp>
        <p:nvSpPr>
          <p:cNvPr id="21508" name="Text Box 4"/>
          <p:cNvSpPr txBox="1">
            <a:spLocks noChangeArrowheads="1"/>
          </p:cNvSpPr>
          <p:nvPr/>
        </p:nvSpPr>
        <p:spPr bwMode="auto">
          <a:xfrm>
            <a:off x="7315200" y="6507163"/>
            <a:ext cx="1600200" cy="282575"/>
          </a:xfrm>
          <a:prstGeom prst="rect">
            <a:avLst/>
          </a:prstGeom>
          <a:noFill/>
          <a:ln w="9525">
            <a:noFill/>
            <a:miter lim="800000"/>
            <a:headEnd/>
            <a:tailEnd/>
          </a:ln>
          <a:effectLst/>
        </p:spPr>
        <p:txBody>
          <a:bodyPr>
            <a:spAutoFit/>
          </a:bodyPr>
          <a:lstStyle/>
          <a:p>
            <a:pPr algn="r" eaLnBrk="0" hangingPunct="0"/>
            <a:r>
              <a:rPr lang="en-US" sz="1200" b="1" dirty="0">
                <a:solidFill>
                  <a:schemeClr val="accent2"/>
                </a:solidFill>
              </a:rPr>
              <a:t>Figure 2.17</a:t>
            </a:r>
          </a:p>
        </p:txBody>
      </p:sp>
      <p:sp>
        <p:nvSpPr>
          <p:cNvPr id="5" name="TextBox 4"/>
          <p:cNvSpPr txBox="1"/>
          <p:nvPr/>
        </p:nvSpPr>
        <p:spPr>
          <a:xfrm>
            <a:off x="0" y="762000"/>
            <a:ext cx="8991600" cy="1077218"/>
          </a:xfrm>
          <a:prstGeom prst="rect">
            <a:avLst/>
          </a:prstGeom>
          <a:noFill/>
        </p:spPr>
        <p:txBody>
          <a:bodyPr wrap="square" rtlCol="0">
            <a:spAutoFit/>
          </a:bodyPr>
          <a:lstStyle/>
          <a:p>
            <a:pPr algn="ctr"/>
            <a:r>
              <a:rPr lang="en-US" sz="3200" b="1" dirty="0" smtClean="0"/>
              <a:t>Amino acids join together by performing dehydration synthesis</a:t>
            </a:r>
            <a:endParaRPr lang="en-US" sz="3200" b="1" dirty="0"/>
          </a:p>
        </p:txBody>
      </p:sp>
    </p:spTree>
    <p:custDataLst>
      <p:tags r:id="rId1"/>
    </p:custData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normAutofit fontScale="92500" lnSpcReduction="20000"/>
          </a:bodyPr>
          <a:lstStyle/>
          <a:p>
            <a:r>
              <a:rPr lang="en-US" dirty="0" smtClean="0"/>
              <a:t>Once a polypeptide or protein is formed the </a:t>
            </a:r>
            <a:r>
              <a:rPr lang="en-US" i="1" dirty="0" smtClean="0"/>
              <a:t>acidic end </a:t>
            </a:r>
            <a:r>
              <a:rPr lang="en-US" dirty="0" smtClean="0"/>
              <a:t>(carboxyl) and </a:t>
            </a:r>
            <a:r>
              <a:rPr lang="en-US" i="1" dirty="0" smtClean="0"/>
              <a:t>basic</a:t>
            </a:r>
            <a:r>
              <a:rPr lang="en-US" dirty="0" smtClean="0"/>
              <a:t> </a:t>
            </a:r>
            <a:r>
              <a:rPr lang="en-US" i="1" dirty="0" smtClean="0"/>
              <a:t>end</a:t>
            </a:r>
            <a:r>
              <a:rPr lang="en-US" dirty="0" smtClean="0"/>
              <a:t> (amine) of each amino acid are </a:t>
            </a:r>
            <a:r>
              <a:rPr lang="en-US" u="sng" dirty="0" smtClean="0"/>
              <a:t>neutralized</a:t>
            </a:r>
            <a:r>
              <a:rPr lang="en-US" dirty="0" smtClean="0"/>
              <a:t> (loss of acid and base) in that the groups combine to form a molecule of water.  </a:t>
            </a:r>
            <a:r>
              <a:rPr lang="en-US" i="1" dirty="0" smtClean="0"/>
              <a:t>However, the R- groups of the amino acids are not combined thus they hang free . </a:t>
            </a:r>
            <a:r>
              <a:rPr lang="en-US" dirty="0" smtClean="0"/>
              <a:t>Remember these are the groups that determine the chemical properties of the AA. So even in a polypeptide or protein the individual amino acids still retain their unique chemical properties. </a:t>
            </a:r>
          </a:p>
          <a:p>
            <a:endParaRPr lang="en-US" dirty="0" smtClean="0"/>
          </a:p>
          <a:p>
            <a:r>
              <a:rPr lang="en-US" dirty="0" smtClean="0"/>
              <a:t>Once a polypeptide or protein is formed- no matter how long it is (50 AA versus 1000) – one end will be the </a:t>
            </a:r>
            <a:r>
              <a:rPr lang="en-US" i="1" dirty="0" smtClean="0"/>
              <a:t>carboxy end </a:t>
            </a:r>
            <a:r>
              <a:rPr lang="en-US" dirty="0" smtClean="0"/>
              <a:t>(terminus) and the other will be the </a:t>
            </a:r>
            <a:r>
              <a:rPr lang="en-US" i="1" dirty="0" smtClean="0"/>
              <a:t>amine end </a:t>
            </a:r>
            <a:r>
              <a:rPr lang="en-US" dirty="0" smtClean="0"/>
              <a:t>(terminus). </a:t>
            </a:r>
            <a:endParaRPr lang="en-US"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mino Acid 8.JPG"/>
          <p:cNvPicPr>
            <a:picLocks noChangeAspect="1"/>
          </p:cNvPicPr>
          <p:nvPr/>
        </p:nvPicPr>
        <p:blipFill>
          <a:blip r:embed="rId2" cstate="print"/>
          <a:stretch>
            <a:fillRect/>
          </a:stretch>
        </p:blipFill>
        <p:spPr>
          <a:xfrm>
            <a:off x="1706880" y="137160"/>
            <a:ext cx="5730240" cy="6583680"/>
          </a:xfrm>
          <a:prstGeom prst="rect">
            <a:avLst/>
          </a:prstGeom>
        </p:spPr>
      </p:pic>
      <p:sp>
        <p:nvSpPr>
          <p:cNvPr id="3" name="TextBox 2"/>
          <p:cNvSpPr txBox="1"/>
          <p:nvPr/>
        </p:nvSpPr>
        <p:spPr>
          <a:xfrm>
            <a:off x="762000" y="3657600"/>
            <a:ext cx="1752467" cy="369332"/>
          </a:xfrm>
          <a:prstGeom prst="rect">
            <a:avLst/>
          </a:prstGeom>
          <a:noFill/>
        </p:spPr>
        <p:txBody>
          <a:bodyPr wrap="none" rtlCol="0">
            <a:spAutoFit/>
          </a:bodyPr>
          <a:lstStyle/>
          <a:p>
            <a:r>
              <a:rPr lang="en-US" b="1" dirty="0" smtClean="0"/>
              <a:t>R group still free</a:t>
            </a:r>
            <a:endParaRPr lang="en-US" b="1" dirty="0"/>
          </a:p>
        </p:txBody>
      </p:sp>
      <p:cxnSp>
        <p:nvCxnSpPr>
          <p:cNvPr id="5" name="Straight Arrow Connector 4"/>
          <p:cNvCxnSpPr/>
          <p:nvPr/>
        </p:nvCxnSpPr>
        <p:spPr>
          <a:xfrm flipV="1">
            <a:off x="2743200" y="3581400"/>
            <a:ext cx="11430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tein 2.JPG"/>
          <p:cNvPicPr>
            <a:picLocks noChangeAspect="1"/>
          </p:cNvPicPr>
          <p:nvPr/>
        </p:nvPicPr>
        <p:blipFill>
          <a:blip r:embed="rId2" cstate="print"/>
          <a:stretch>
            <a:fillRect/>
          </a:stretch>
        </p:blipFill>
        <p:spPr>
          <a:xfrm>
            <a:off x="533400" y="137160"/>
            <a:ext cx="7543800" cy="6583680"/>
          </a:xfrm>
          <a:prstGeom prst="rect">
            <a:avLst/>
          </a:prstGeom>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normAutofit/>
          </a:bodyPr>
          <a:lstStyle/>
          <a:p>
            <a:r>
              <a:rPr lang="en-US" sz="2800" b="1" dirty="0" smtClean="0"/>
              <a:t>Once a polypeptide or protein forms it bends into a certain important shape</a:t>
            </a:r>
            <a:endParaRPr lang="en-US" sz="2800" b="1" dirty="0"/>
          </a:p>
        </p:txBody>
      </p:sp>
      <p:sp>
        <p:nvSpPr>
          <p:cNvPr id="3" name="Content Placeholder 2"/>
          <p:cNvSpPr>
            <a:spLocks noGrp="1"/>
          </p:cNvSpPr>
          <p:nvPr>
            <p:ph idx="1"/>
          </p:nvPr>
        </p:nvSpPr>
        <p:spPr>
          <a:xfrm>
            <a:off x="228600" y="1219200"/>
            <a:ext cx="8763000" cy="5410200"/>
          </a:xfrm>
        </p:spPr>
        <p:txBody>
          <a:bodyPr>
            <a:normAutofit fontScale="92500" lnSpcReduction="20000"/>
          </a:bodyPr>
          <a:lstStyle/>
          <a:p>
            <a:r>
              <a:rPr lang="en-US" dirty="0" smtClean="0"/>
              <a:t>Polypeptides and proteins bend into specifically described shapes – the shapes are formed in an </a:t>
            </a:r>
            <a:r>
              <a:rPr lang="en-US" i="1" u="sng" dirty="0" smtClean="0"/>
              <a:t>hierarchical manner</a:t>
            </a:r>
          </a:p>
          <a:p>
            <a:r>
              <a:rPr lang="en-US" b="1" dirty="0" smtClean="0"/>
              <a:t>Primary Structure </a:t>
            </a:r>
            <a:r>
              <a:rPr lang="en-US" dirty="0" smtClean="0"/>
              <a:t>– linear sequence of Amino Acids</a:t>
            </a:r>
          </a:p>
          <a:p>
            <a:r>
              <a:rPr lang="en-US" b="1" dirty="0" smtClean="0"/>
              <a:t>Secondary Structure </a:t>
            </a:r>
            <a:r>
              <a:rPr lang="en-US" dirty="0" smtClean="0"/>
              <a:t>– does the Polypeptide or protein have repeating regions (alpha helix or beta pleated sheet)</a:t>
            </a:r>
          </a:p>
          <a:p>
            <a:r>
              <a:rPr lang="en-US" b="1" dirty="0" smtClean="0"/>
              <a:t>Tertiary Structure </a:t>
            </a:r>
            <a:r>
              <a:rPr lang="en-US" dirty="0" smtClean="0"/>
              <a:t>–  describe the 3-D fold of the single stranded Polypeptide or protein</a:t>
            </a:r>
          </a:p>
          <a:p>
            <a:r>
              <a:rPr lang="en-US" b="1" dirty="0" smtClean="0"/>
              <a:t>Quaternary structure </a:t>
            </a:r>
            <a:r>
              <a:rPr lang="en-US" dirty="0" smtClean="0"/>
              <a:t>– if the protein is made-up of more than one polypeptide chain (strand) – the quaternary structure is the shape of the entire protein (inclusive of all its strands)</a:t>
            </a:r>
            <a:endParaRPr lang="en-US"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sz="3600" b="1" dirty="0" smtClean="0"/>
              <a:t>Primary Structure </a:t>
            </a:r>
            <a:r>
              <a:rPr lang="en-US" sz="3600" dirty="0" smtClean="0"/>
              <a:t>– linear sequence of Amino Acids (the only thing DNA codes for directly)</a:t>
            </a:r>
            <a:r>
              <a:rPr lang="en-US" dirty="0" smtClean="0"/>
              <a:t/>
            </a:r>
            <a:br>
              <a:rPr lang="en-US" dirty="0" smtClean="0"/>
            </a:br>
            <a:endParaRPr lang="en-US" dirty="0"/>
          </a:p>
        </p:txBody>
      </p:sp>
      <p:pic>
        <p:nvPicPr>
          <p:cNvPr id="4" name="Content Placeholder 3" descr="Protein 1.JPG"/>
          <p:cNvPicPr>
            <a:picLocks noGrp="1" noChangeAspect="1"/>
          </p:cNvPicPr>
          <p:nvPr>
            <p:ph idx="1"/>
          </p:nvPr>
        </p:nvPicPr>
        <p:blipFill>
          <a:blip r:embed="rId2" cstate="print"/>
          <a:stretch>
            <a:fillRect/>
          </a:stretch>
        </p:blipFill>
        <p:spPr>
          <a:xfrm>
            <a:off x="365759" y="1371596"/>
            <a:ext cx="6720841" cy="5885810"/>
          </a:xfrm>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b="1" dirty="0" smtClean="0"/>
              <a:t/>
            </a:r>
            <a:br>
              <a:rPr lang="en-US" sz="3100" b="1" dirty="0" smtClean="0"/>
            </a:br>
            <a:r>
              <a:rPr lang="en-US" sz="3100" b="1" dirty="0" smtClean="0"/>
              <a:t/>
            </a:r>
            <a:br>
              <a:rPr lang="en-US" sz="3100" b="1" dirty="0" smtClean="0"/>
            </a:br>
            <a:r>
              <a:rPr lang="en-US" sz="3100" b="1" dirty="0" smtClean="0"/>
              <a:t>Secondary Structure </a:t>
            </a:r>
            <a:r>
              <a:rPr lang="en-US" sz="3100" dirty="0" smtClean="0"/>
              <a:t>– does the Polypeptide or protein have repeating regions (alpha helix or beta pleated sheet).  Secondary structuring is held together by </a:t>
            </a:r>
            <a:r>
              <a:rPr lang="en-US" sz="3600" b="1" dirty="0" smtClean="0">
                <a:solidFill>
                  <a:schemeClr val="accent1">
                    <a:lumMod val="50000"/>
                  </a:schemeClr>
                </a:solidFill>
              </a:rPr>
              <a:t>hydrogen bonds</a:t>
            </a:r>
            <a:r>
              <a:rPr lang="en-US" dirty="0" smtClean="0"/>
              <a:t/>
            </a:r>
            <a:br>
              <a:rPr lang="en-US" dirty="0" smtClean="0"/>
            </a:br>
            <a:endParaRPr lang="en-US" dirty="0"/>
          </a:p>
        </p:txBody>
      </p:sp>
      <p:pic>
        <p:nvPicPr>
          <p:cNvPr id="4" name="Content Placeholder 3" descr="Protein 3.JPG"/>
          <p:cNvPicPr>
            <a:picLocks noGrp="1" noChangeAspect="1"/>
          </p:cNvPicPr>
          <p:nvPr>
            <p:ph idx="1"/>
          </p:nvPr>
        </p:nvPicPr>
        <p:blipFill>
          <a:blip r:embed="rId2" cstate="print"/>
          <a:stretch>
            <a:fillRect/>
          </a:stretch>
        </p:blipFill>
        <p:spPr>
          <a:xfrm>
            <a:off x="228600" y="2133600"/>
            <a:ext cx="8915399" cy="4572000"/>
          </a:xfrm>
        </p:spPr>
      </p:pic>
      <p:cxnSp>
        <p:nvCxnSpPr>
          <p:cNvPr id="10" name="Straight Arrow Connector 9"/>
          <p:cNvCxnSpPr/>
          <p:nvPr/>
        </p:nvCxnSpPr>
        <p:spPr>
          <a:xfrm rot="5400000">
            <a:off x="6248400" y="2819400"/>
            <a:ext cx="12954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943600" y="1828800"/>
            <a:ext cx="18288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7086600" y="3048000"/>
            <a:ext cx="9906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1447800" y="2057400"/>
            <a:ext cx="3276600" cy="2819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706562"/>
          </a:xfrm>
        </p:spPr>
        <p:txBody>
          <a:bodyPr>
            <a:noAutofit/>
          </a:bodyPr>
          <a:lstStyle/>
          <a:p>
            <a:r>
              <a:rPr lang="en-US" sz="3200" b="1" dirty="0" smtClean="0"/>
              <a:t>Tertiary Structure </a:t>
            </a:r>
            <a:r>
              <a:rPr lang="en-US" sz="3200" dirty="0" smtClean="0"/>
              <a:t>–  describe the 3-D fold of the single stranded Polypeptide or Protein (held together by different types of chemical bonds depending on location and AA</a:t>
            </a:r>
            <a:endParaRPr lang="en-US" sz="3200" dirty="0"/>
          </a:p>
        </p:txBody>
      </p:sp>
      <p:pic>
        <p:nvPicPr>
          <p:cNvPr id="4" name="Content Placeholder 3" descr="Protein fold.JPG"/>
          <p:cNvPicPr>
            <a:picLocks noGrp="1" noChangeAspect="1"/>
          </p:cNvPicPr>
          <p:nvPr>
            <p:ph idx="1"/>
          </p:nvPr>
        </p:nvPicPr>
        <p:blipFill>
          <a:blip r:embed="rId2" cstate="print"/>
          <a:stretch>
            <a:fillRect/>
          </a:stretch>
        </p:blipFill>
        <p:spPr>
          <a:xfrm>
            <a:off x="2590800" y="2332037"/>
            <a:ext cx="4764833" cy="4525963"/>
          </a:xfrm>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b="1" dirty="0" smtClean="0"/>
              <a:t/>
            </a:r>
            <a:br>
              <a:rPr lang="en-US" sz="3100" b="1" dirty="0" smtClean="0"/>
            </a:br>
            <a:r>
              <a:rPr lang="en-US" sz="3100" b="1" dirty="0" smtClean="0"/>
              <a:t/>
            </a:r>
            <a:br>
              <a:rPr lang="en-US" sz="3100" b="1" dirty="0" smtClean="0"/>
            </a:br>
            <a:r>
              <a:rPr lang="en-US" sz="3100" b="1" dirty="0" smtClean="0"/>
              <a:t>Quaternary structure </a:t>
            </a:r>
            <a:r>
              <a:rPr lang="en-US" sz="3100" dirty="0" smtClean="0"/>
              <a:t>– if the protein is made-up of more than one polypeptide chain (strand) – the quaternary structure is the shape of the entire protein (inclusive of all its strands)</a:t>
            </a:r>
            <a:r>
              <a:rPr lang="en-US" dirty="0" smtClean="0"/>
              <a:t/>
            </a:r>
            <a:br>
              <a:rPr lang="en-US" dirty="0" smtClean="0"/>
            </a:br>
            <a:endParaRPr lang="en-US" dirty="0"/>
          </a:p>
        </p:txBody>
      </p:sp>
      <p:pic>
        <p:nvPicPr>
          <p:cNvPr id="4" name="Content Placeholder 3" descr="Protien 4.JPG"/>
          <p:cNvPicPr>
            <a:picLocks noGrp="1" noChangeAspect="1"/>
          </p:cNvPicPr>
          <p:nvPr>
            <p:ph idx="1"/>
          </p:nvPr>
        </p:nvPicPr>
        <p:blipFill>
          <a:blip r:embed="rId2" cstate="print"/>
          <a:stretch>
            <a:fillRect/>
          </a:stretch>
        </p:blipFill>
        <p:spPr>
          <a:xfrm>
            <a:off x="304800" y="1905000"/>
            <a:ext cx="8839200" cy="4724399"/>
          </a:xfrm>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otein 4.JPG"/>
          <p:cNvPicPr>
            <a:picLocks noGrp="1" noChangeAspect="1"/>
          </p:cNvPicPr>
          <p:nvPr>
            <p:ph idx="1"/>
          </p:nvPr>
        </p:nvPicPr>
        <p:blipFill>
          <a:blip r:embed="rId2" cstate="print"/>
          <a:stretch>
            <a:fillRect/>
          </a:stretch>
        </p:blipFill>
        <p:spPr>
          <a:xfrm>
            <a:off x="-274320" y="-640080"/>
            <a:ext cx="9418320" cy="8065008"/>
          </a:xfrm>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What helps a protein fold into its shape? (p 50 of textbook)</a:t>
            </a:r>
            <a:endParaRPr lang="en-US" sz="3200" b="1" dirty="0"/>
          </a:p>
        </p:txBody>
      </p:sp>
      <p:sp>
        <p:nvSpPr>
          <p:cNvPr id="3" name="Content Placeholder 2"/>
          <p:cNvSpPr>
            <a:spLocks noGrp="1"/>
          </p:cNvSpPr>
          <p:nvPr>
            <p:ph idx="1"/>
          </p:nvPr>
        </p:nvSpPr>
        <p:spPr>
          <a:xfrm>
            <a:off x="457200" y="1295400"/>
            <a:ext cx="8229600" cy="5334000"/>
          </a:xfrm>
        </p:spPr>
        <p:txBody>
          <a:bodyPr>
            <a:normAutofit fontScale="92500" lnSpcReduction="20000"/>
          </a:bodyPr>
          <a:lstStyle/>
          <a:p>
            <a:r>
              <a:rPr lang="en-US" dirty="0" smtClean="0"/>
              <a:t>Protein chaperones assist in the folding process.</a:t>
            </a:r>
          </a:p>
          <a:p>
            <a:r>
              <a:rPr lang="en-US" b="1" dirty="0" smtClean="0"/>
              <a:t>chaperones</a:t>
            </a:r>
            <a:r>
              <a:rPr lang="en-US" dirty="0" smtClean="0"/>
              <a:t> are proteins that assist the non-covalent folding/unfolding and the assembly/disassembly of other macromolecular structures, but do not occur in these structures when the latter are performing their normal biological functions. The common perception that chaperones are primarily concerned with protein folding is incorrect. The first protein to be called a chaperone assists the assembly of nucleosomes from folded histones and DNA and such assembly chaperones, especially in the nucleus are concerned with the assembly of folded subunits into oligomeric structures.</a:t>
            </a:r>
            <a:endParaRPr lang="en-US"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Chaperones</a:t>
            </a:r>
            <a:endParaRPr lang="en-US" dirty="0"/>
          </a:p>
        </p:txBody>
      </p:sp>
      <p:sp>
        <p:nvSpPr>
          <p:cNvPr id="3" name="Content Placeholder 2"/>
          <p:cNvSpPr>
            <a:spLocks noGrp="1"/>
          </p:cNvSpPr>
          <p:nvPr>
            <p:ph idx="1"/>
          </p:nvPr>
        </p:nvSpPr>
        <p:spPr>
          <a:xfrm>
            <a:off x="457200" y="762000"/>
            <a:ext cx="8229600" cy="5867400"/>
          </a:xfrm>
        </p:spPr>
        <p:txBody>
          <a:bodyPr>
            <a:normAutofit fontScale="92500" lnSpcReduction="20000"/>
          </a:bodyPr>
          <a:lstStyle/>
          <a:p>
            <a:r>
              <a:rPr lang="en-US" dirty="0" smtClean="0"/>
              <a:t>Many chaperones are heat shock proteins, that is, proteins expressed in response to elevated temperatures or other cellular stresses. The reason for this behavior is that protein folding is severely affected by heat and, therefore, some chaperones act to repair the potential damage caused by misfolding. </a:t>
            </a:r>
          </a:p>
          <a:p>
            <a:r>
              <a:rPr lang="en-US" dirty="0" smtClean="0"/>
              <a:t>Other chaperones are involved in folding newly made proteins as they are extruded from the ribosome. Although most newly synthesized proteins can fold in absence of chaperones, a minority strictly requires them.</a:t>
            </a:r>
          </a:p>
          <a:p>
            <a:r>
              <a:rPr lang="en-US" dirty="0" smtClean="0"/>
              <a:t>Chaperones are found in, for example, the endoplasmic reticulum (ER), since protein synthesis often occur in this area.</a:t>
            </a:r>
          </a:p>
          <a:p>
            <a:endParaRPr lang="en-US"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fontScale="90000"/>
          </a:bodyPr>
          <a:lstStyle/>
          <a:p>
            <a:r>
              <a:rPr lang="en-US" dirty="0" smtClean="0"/>
              <a:t>Denaturation</a:t>
            </a:r>
            <a:endParaRPr lang="en-US" dirty="0"/>
          </a:p>
        </p:txBody>
      </p:sp>
      <p:sp>
        <p:nvSpPr>
          <p:cNvPr id="3" name="Content Placeholder 2"/>
          <p:cNvSpPr>
            <a:spLocks noGrp="1"/>
          </p:cNvSpPr>
          <p:nvPr>
            <p:ph idx="1"/>
          </p:nvPr>
        </p:nvSpPr>
        <p:spPr>
          <a:xfrm>
            <a:off x="0" y="762000"/>
            <a:ext cx="8991600" cy="5943600"/>
          </a:xfrm>
        </p:spPr>
        <p:txBody>
          <a:bodyPr>
            <a:normAutofit lnSpcReduction="10000"/>
          </a:bodyPr>
          <a:lstStyle/>
          <a:p>
            <a:r>
              <a:rPr lang="en-US" dirty="0" smtClean="0"/>
              <a:t>(Shape is Paramount To Polypeptides and Proteins) </a:t>
            </a:r>
          </a:p>
          <a:p>
            <a:r>
              <a:rPr lang="en-US" dirty="0" smtClean="0"/>
              <a:t>Polypeptides and Proteins must maintain their shape or they will no longer </a:t>
            </a:r>
            <a:r>
              <a:rPr lang="en-US" i="1" dirty="0" smtClean="0"/>
              <a:t>function properly</a:t>
            </a:r>
          </a:p>
          <a:p>
            <a:r>
              <a:rPr lang="en-US" dirty="0" smtClean="0"/>
              <a:t>When a polypeptide or protein bends out of shape it is termed “</a:t>
            </a:r>
            <a:r>
              <a:rPr lang="en-US" b="1" dirty="0" smtClean="0"/>
              <a:t>Denaturation</a:t>
            </a:r>
            <a:r>
              <a:rPr lang="en-US" dirty="0" smtClean="0"/>
              <a:t>”</a:t>
            </a:r>
          </a:p>
          <a:p>
            <a:pPr algn="ctr">
              <a:buNone/>
            </a:pPr>
            <a:r>
              <a:rPr lang="en-US" dirty="0" smtClean="0"/>
              <a:t>What bends it out of shape?</a:t>
            </a:r>
          </a:p>
          <a:p>
            <a:r>
              <a:rPr lang="en-US" b="1" dirty="0" smtClean="0"/>
              <a:t>Wrong pH, wrong temperature and/or wrong osmotic pressure </a:t>
            </a:r>
            <a:r>
              <a:rPr lang="en-US" dirty="0" smtClean="0"/>
              <a:t>– </a:t>
            </a:r>
          </a:p>
          <a:p>
            <a:pPr algn="ctr">
              <a:buNone/>
            </a:pPr>
            <a:r>
              <a:rPr lang="en-US" i="1" dirty="0" smtClean="0"/>
              <a:t>THUS NEED</a:t>
            </a:r>
          </a:p>
          <a:p>
            <a:pPr algn="ctr">
              <a:buNone/>
            </a:pPr>
            <a:endParaRPr lang="en-US" b="1" dirty="0" smtClean="0"/>
          </a:p>
          <a:p>
            <a:pPr algn="ctr">
              <a:buNone/>
            </a:pPr>
            <a:r>
              <a:rPr lang="en-US" b="1" dirty="0" smtClean="0"/>
              <a:t>“HOMEOSTASIS”</a:t>
            </a:r>
          </a:p>
          <a:p>
            <a:endParaRPr lang="en-US"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otein Fold 3.JPG"/>
          <p:cNvPicPr>
            <a:picLocks noGrp="1" noChangeAspect="1"/>
          </p:cNvPicPr>
          <p:nvPr>
            <p:ph idx="1"/>
          </p:nvPr>
        </p:nvPicPr>
        <p:blipFill>
          <a:blip r:embed="rId2" cstate="print"/>
          <a:stretch>
            <a:fillRect/>
          </a:stretch>
        </p:blipFill>
        <p:spPr>
          <a:xfrm>
            <a:off x="457200" y="1924562"/>
            <a:ext cx="8229600" cy="3877238"/>
          </a:xfrm>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02-t03_1proteinsbody_tab"/>
          <p:cNvPicPr>
            <a:picLocks noChangeAspect="1" noChangeArrowheads="1"/>
          </p:cNvPicPr>
          <p:nvPr/>
        </p:nvPicPr>
        <p:blipFill>
          <a:blip r:embed="rId3" cstate="print"/>
          <a:srcRect/>
          <a:stretch>
            <a:fillRect/>
          </a:stretch>
        </p:blipFill>
        <p:spPr bwMode="auto">
          <a:xfrm>
            <a:off x="0" y="533400"/>
            <a:ext cx="8915400" cy="6172200"/>
          </a:xfrm>
          <a:prstGeom prst="rect">
            <a:avLst/>
          </a:prstGeom>
          <a:noFill/>
          <a:ln w="9525">
            <a:noFill/>
            <a:miter lim="800000"/>
            <a:headEnd/>
            <a:tailEnd/>
          </a:ln>
          <a:effectLst/>
        </p:spPr>
      </p:pic>
      <p:sp>
        <p:nvSpPr>
          <p:cNvPr id="37892" name="Text Box 4"/>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eaLnBrk="0" hangingPunct="0"/>
            <a:r>
              <a:rPr lang="en-US" sz="1200" b="1" dirty="0">
                <a:solidFill>
                  <a:schemeClr val="accent2"/>
                </a:solidFill>
              </a:rPr>
              <a:t>Table 2.3.1</a:t>
            </a:r>
          </a:p>
        </p:txBody>
      </p:sp>
      <p:sp>
        <p:nvSpPr>
          <p:cNvPr id="4" name="TextBox 3"/>
          <p:cNvSpPr txBox="1"/>
          <p:nvPr/>
        </p:nvSpPr>
        <p:spPr>
          <a:xfrm>
            <a:off x="2743200" y="1143001"/>
            <a:ext cx="6400800" cy="954107"/>
          </a:xfrm>
          <a:prstGeom prst="rect">
            <a:avLst/>
          </a:prstGeom>
          <a:noFill/>
        </p:spPr>
        <p:txBody>
          <a:bodyPr wrap="square" rtlCol="0">
            <a:spAutoFit/>
          </a:bodyPr>
          <a:lstStyle/>
          <a:p>
            <a:r>
              <a:rPr lang="en-US" sz="2800" b="1" dirty="0" smtClean="0">
                <a:solidFill>
                  <a:srgbClr val="C00000"/>
                </a:solidFill>
              </a:rPr>
              <a:t>Generally the more alpha helix’s the more fibrous</a:t>
            </a:r>
            <a:endParaRPr lang="en-US" sz="2800" b="1" dirty="0">
              <a:solidFill>
                <a:srgbClr val="C00000"/>
              </a:solidFill>
            </a:endParaRPr>
          </a:p>
        </p:txBody>
      </p:sp>
      <p:cxnSp>
        <p:nvCxnSpPr>
          <p:cNvPr id="7" name="Straight Connector 6"/>
          <p:cNvCxnSpPr/>
          <p:nvPr/>
        </p:nvCxnSpPr>
        <p:spPr>
          <a:xfrm>
            <a:off x="2667000" y="2819400"/>
            <a:ext cx="685800" cy="1588"/>
          </a:xfrm>
          <a:prstGeom prst="line">
            <a:avLst/>
          </a:prstGeom>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02-t03_2proteinsbody_tab"/>
          <p:cNvPicPr>
            <a:picLocks noChangeAspect="1" noChangeArrowheads="1"/>
          </p:cNvPicPr>
          <p:nvPr/>
        </p:nvPicPr>
        <p:blipFill>
          <a:blip r:embed="rId3" cstate="print"/>
          <a:srcRect/>
          <a:stretch>
            <a:fillRect/>
          </a:stretch>
        </p:blipFill>
        <p:spPr bwMode="auto">
          <a:xfrm>
            <a:off x="0" y="228600"/>
            <a:ext cx="8853488" cy="6400800"/>
          </a:xfrm>
          <a:prstGeom prst="rect">
            <a:avLst/>
          </a:prstGeom>
          <a:noFill/>
          <a:ln w="9525">
            <a:noFill/>
            <a:miter lim="800000"/>
            <a:headEnd/>
            <a:tailEnd/>
          </a:ln>
          <a:effectLst/>
        </p:spPr>
      </p:pic>
      <p:sp>
        <p:nvSpPr>
          <p:cNvPr id="38916" name="Text Box 4"/>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eaLnBrk="0" hangingPunct="0"/>
            <a:r>
              <a:rPr lang="en-US" sz="1200" b="1" dirty="0">
                <a:solidFill>
                  <a:schemeClr val="accent2"/>
                </a:solidFill>
              </a:rPr>
              <a:t>Table 2.3.2</a:t>
            </a:r>
          </a:p>
        </p:txBody>
      </p:sp>
      <p:sp>
        <p:nvSpPr>
          <p:cNvPr id="4" name="TextBox 3"/>
          <p:cNvSpPr txBox="1"/>
          <p:nvPr/>
        </p:nvSpPr>
        <p:spPr>
          <a:xfrm>
            <a:off x="2514600" y="762000"/>
            <a:ext cx="6934200" cy="1231106"/>
          </a:xfrm>
          <a:prstGeom prst="rect">
            <a:avLst/>
          </a:prstGeom>
          <a:noFill/>
        </p:spPr>
        <p:txBody>
          <a:bodyPr wrap="square" rtlCol="0">
            <a:spAutoFit/>
          </a:bodyPr>
          <a:lstStyle/>
          <a:p>
            <a:pPr algn="ctr"/>
            <a:r>
              <a:rPr lang="en-US" sz="2800" b="1" dirty="0" smtClean="0">
                <a:solidFill>
                  <a:srgbClr val="C00000"/>
                </a:solidFill>
              </a:rPr>
              <a:t>Generally the more Beta pleated sheets the more globular</a:t>
            </a:r>
          </a:p>
          <a:p>
            <a:endParaRPr lang="en-US" dirty="0"/>
          </a:p>
        </p:txBody>
      </p:sp>
      <p:cxnSp>
        <p:nvCxnSpPr>
          <p:cNvPr id="7" name="Straight Connector 6"/>
          <p:cNvCxnSpPr/>
          <p:nvPr/>
        </p:nvCxnSpPr>
        <p:spPr>
          <a:xfrm>
            <a:off x="2514600" y="2971800"/>
            <a:ext cx="838200" cy="1588"/>
          </a:xfrm>
          <a:prstGeom prst="line">
            <a:avLst/>
          </a:prstGeom>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tein fold 1.JPG"/>
          <p:cNvPicPr>
            <a:picLocks noChangeAspect="1"/>
          </p:cNvPicPr>
          <p:nvPr/>
        </p:nvPicPr>
        <p:blipFill>
          <a:blip r:embed="rId2" cstate="print"/>
          <a:stretch>
            <a:fillRect/>
          </a:stretch>
        </p:blipFill>
        <p:spPr>
          <a:xfrm>
            <a:off x="609600" y="405384"/>
            <a:ext cx="7443216" cy="6047232"/>
          </a:xfrm>
          <a:prstGeom prst="rect">
            <a:avLst/>
          </a:prstGeo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Autofit/>
          </a:bodyPr>
          <a:lstStyle/>
          <a:p>
            <a:r>
              <a:rPr lang="en-US" sz="3600" dirty="0" smtClean="0"/>
              <a:t>Enzymes</a:t>
            </a:r>
            <a:br>
              <a:rPr lang="en-US" sz="3600" dirty="0" smtClean="0"/>
            </a:br>
            <a:r>
              <a:rPr lang="en-US" sz="3600" dirty="0" smtClean="0"/>
              <a:t>(a Biologic catalyst)</a:t>
            </a:r>
            <a:endParaRPr lang="en-US" sz="3600" dirty="0"/>
          </a:p>
        </p:txBody>
      </p:sp>
      <p:sp>
        <p:nvSpPr>
          <p:cNvPr id="3" name="Content Placeholder 2"/>
          <p:cNvSpPr>
            <a:spLocks noGrp="1"/>
          </p:cNvSpPr>
          <p:nvPr>
            <p:ph idx="1"/>
          </p:nvPr>
        </p:nvSpPr>
        <p:spPr>
          <a:xfrm>
            <a:off x="304800" y="1295400"/>
            <a:ext cx="8382000" cy="5257800"/>
          </a:xfrm>
        </p:spPr>
        <p:txBody>
          <a:bodyPr>
            <a:normAutofit fontScale="92500" lnSpcReduction="10000"/>
          </a:bodyPr>
          <a:lstStyle/>
          <a:p>
            <a:r>
              <a:rPr lang="en-US" dirty="0" smtClean="0"/>
              <a:t>A </a:t>
            </a:r>
            <a:r>
              <a:rPr lang="en-US" i="1" dirty="0" smtClean="0"/>
              <a:t>catalyst</a:t>
            </a:r>
            <a:r>
              <a:rPr lang="en-US" dirty="0" smtClean="0"/>
              <a:t> is a chemical additive that accelerates a chemical reaction without itself being consumed in the reaction.</a:t>
            </a:r>
          </a:p>
          <a:p>
            <a:r>
              <a:rPr lang="en-US" dirty="0" smtClean="0"/>
              <a:t>By the catalyst not being consumed in the chemical reaction – it is capable on working over-and-over again on several reactions of the same kind</a:t>
            </a:r>
          </a:p>
          <a:p>
            <a:r>
              <a:rPr lang="en-US" dirty="0" smtClean="0"/>
              <a:t>An </a:t>
            </a:r>
            <a:r>
              <a:rPr lang="en-US" i="1" dirty="0" smtClean="0"/>
              <a:t>enzyme</a:t>
            </a:r>
            <a:r>
              <a:rPr lang="en-US" dirty="0" smtClean="0"/>
              <a:t> is a biologic catalyst- thus it is a biochemical additive that accelerates a biochemical reaction without itself being consumed in the reaction</a:t>
            </a:r>
            <a:endParaRPr lang="en-US"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763000" cy="6553200"/>
          </a:xfrm>
        </p:spPr>
        <p:txBody>
          <a:bodyPr/>
          <a:lstStyle/>
          <a:p>
            <a:r>
              <a:rPr lang="en-US" dirty="0" smtClean="0"/>
              <a:t>There are </a:t>
            </a:r>
            <a:r>
              <a:rPr lang="en-US" b="1" dirty="0" smtClean="0"/>
              <a:t>six</a:t>
            </a:r>
            <a:r>
              <a:rPr lang="en-US" dirty="0" smtClean="0"/>
              <a:t> major classes of enzymes: </a:t>
            </a:r>
            <a:r>
              <a:rPr lang="en-US" dirty="0" err="1" smtClean="0"/>
              <a:t>Oxidoreductases</a:t>
            </a:r>
            <a:r>
              <a:rPr lang="en-US" dirty="0" smtClean="0"/>
              <a:t>, </a:t>
            </a:r>
            <a:r>
              <a:rPr lang="en-US" dirty="0" err="1" smtClean="0"/>
              <a:t>Transferases</a:t>
            </a:r>
            <a:r>
              <a:rPr lang="en-US" dirty="0" smtClean="0"/>
              <a:t>, </a:t>
            </a:r>
            <a:r>
              <a:rPr lang="en-US" dirty="0" err="1" smtClean="0"/>
              <a:t>Hydrolases</a:t>
            </a:r>
            <a:r>
              <a:rPr lang="en-US" dirty="0" smtClean="0"/>
              <a:t>, </a:t>
            </a:r>
            <a:r>
              <a:rPr lang="en-US" dirty="0" err="1" smtClean="0"/>
              <a:t>Lyases</a:t>
            </a:r>
            <a:r>
              <a:rPr lang="en-US" dirty="0" smtClean="0"/>
              <a:t>, </a:t>
            </a:r>
            <a:r>
              <a:rPr lang="en-US" dirty="0" err="1" smtClean="0"/>
              <a:t>Isomerases</a:t>
            </a:r>
            <a:r>
              <a:rPr lang="en-US" dirty="0" smtClean="0"/>
              <a:t>, and </a:t>
            </a:r>
            <a:r>
              <a:rPr lang="en-US" dirty="0" err="1" smtClean="0"/>
              <a:t>Ligases</a:t>
            </a:r>
            <a:endParaRPr lang="en-US" dirty="0" smtClean="0"/>
          </a:p>
          <a:p>
            <a:endParaRPr lang="en-US" dirty="0" smtClean="0"/>
          </a:p>
          <a:p>
            <a:pPr marL="514350" indent="-514350">
              <a:buFont typeface="+mj-lt"/>
              <a:buAutoNum type="arabicPeriod"/>
            </a:pPr>
            <a:r>
              <a:rPr lang="en-US" b="1" dirty="0" err="1" smtClean="0"/>
              <a:t>Oxidoreductases</a:t>
            </a:r>
            <a:r>
              <a:rPr lang="en-US" dirty="0" smtClean="0"/>
              <a:t> - general name for enzymes that catalyze reactions in which one molecule is oxidized while the other is reduced. Enzymes of this type are often called </a:t>
            </a:r>
            <a:r>
              <a:rPr lang="en-US" i="1" dirty="0" err="1" smtClean="0"/>
              <a:t>oxidases</a:t>
            </a:r>
            <a:r>
              <a:rPr lang="en-US" i="1" dirty="0" smtClean="0"/>
              <a:t>, </a:t>
            </a:r>
            <a:r>
              <a:rPr lang="en-US" i="1" dirty="0" err="1" smtClean="0"/>
              <a:t>reductases</a:t>
            </a:r>
            <a:r>
              <a:rPr lang="en-US" i="1" dirty="0" smtClean="0"/>
              <a:t>,</a:t>
            </a:r>
            <a:r>
              <a:rPr lang="en-US" dirty="0" smtClean="0"/>
              <a:t> and </a:t>
            </a:r>
            <a:r>
              <a:rPr lang="en-US" i="1" dirty="0" err="1" smtClean="0"/>
              <a:t>dehydrogenases</a:t>
            </a:r>
            <a:r>
              <a:rPr lang="en-US" i="1" dirty="0" smtClean="0"/>
              <a:t>.</a:t>
            </a:r>
            <a:r>
              <a:rPr lang="en-US" dirty="0" smtClean="0"/>
              <a:t> </a:t>
            </a:r>
          </a:p>
          <a:p>
            <a:pPr marL="514350" indent="-514350">
              <a:buFont typeface="+mj-lt"/>
              <a:buAutoNum type="arabicPeriod"/>
            </a:pPr>
            <a:r>
              <a:rPr lang="en-US" b="1" dirty="0" err="1" smtClean="0"/>
              <a:t>Transferases</a:t>
            </a:r>
            <a:r>
              <a:rPr lang="en-US" dirty="0" smtClean="0"/>
              <a:t> - remove groups (not including H) from substrates and transfer them to acceptor molecules (not including water) </a:t>
            </a:r>
          </a:p>
          <a:p>
            <a:endParaRPr lang="en-US"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lstStyle/>
          <a:p>
            <a:pPr marL="514350" indent="-514350">
              <a:buFont typeface="+mj-lt"/>
              <a:buAutoNum type="arabicPeriod" startAt="3"/>
            </a:pPr>
            <a:r>
              <a:rPr lang="en-US" b="1" dirty="0" err="1" smtClean="0"/>
              <a:t>Hydrolases</a:t>
            </a:r>
            <a:r>
              <a:rPr lang="en-US" dirty="0" smtClean="0"/>
              <a:t> - general term for enzymes that catalyze a hydrolytic cleavage reaction. </a:t>
            </a:r>
          </a:p>
          <a:p>
            <a:pPr marL="514350" indent="-514350">
              <a:buFont typeface="+mj-lt"/>
              <a:buAutoNum type="arabicPeriod" startAt="4"/>
            </a:pPr>
            <a:r>
              <a:rPr lang="en-US" b="1" dirty="0" err="1" smtClean="0"/>
              <a:t>Lyases</a:t>
            </a:r>
            <a:r>
              <a:rPr lang="en-US" dirty="0" smtClean="0"/>
              <a:t> - add or remove of groups to form double bonds (not by hydrolysis). </a:t>
            </a:r>
          </a:p>
          <a:p>
            <a:pPr marL="514350" indent="-514350">
              <a:buFont typeface="+mj-lt"/>
              <a:buAutoNum type="arabicPeriod" startAt="5"/>
            </a:pPr>
            <a:r>
              <a:rPr lang="en-US" b="1" dirty="0" err="1" smtClean="0"/>
              <a:t>Isomerases</a:t>
            </a:r>
            <a:r>
              <a:rPr lang="en-US" dirty="0" smtClean="0"/>
              <a:t> - catalyze the rearrangement of bonds within a single molecule. </a:t>
            </a:r>
          </a:p>
          <a:p>
            <a:pPr marL="514350" indent="-514350">
              <a:buFont typeface="+mj-lt"/>
              <a:buAutoNum type="arabicPeriod" startAt="6"/>
            </a:pPr>
            <a:r>
              <a:rPr lang="en-US" b="1" dirty="0" err="1" smtClean="0"/>
              <a:t>Ligases</a:t>
            </a:r>
            <a:r>
              <a:rPr lang="en-US" dirty="0" smtClean="0"/>
              <a:t> - </a:t>
            </a:r>
            <a:r>
              <a:rPr lang="en-US" dirty="0" err="1" smtClean="0"/>
              <a:t>ligate</a:t>
            </a:r>
            <a:r>
              <a:rPr lang="en-US" dirty="0" smtClean="0"/>
              <a:t> (put together) two substrates at the expense of ATP hydrolysis. </a:t>
            </a:r>
          </a:p>
          <a:p>
            <a:endParaRPr lang="en-US"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dirty="0" smtClean="0"/>
              <a:t>Other Types</a:t>
            </a:r>
            <a:endParaRPr lang="en-US" dirty="0"/>
          </a:p>
        </p:txBody>
      </p:sp>
      <p:sp>
        <p:nvSpPr>
          <p:cNvPr id="3" name="Content Placeholder 2"/>
          <p:cNvSpPr>
            <a:spLocks noGrp="1"/>
          </p:cNvSpPr>
          <p:nvPr>
            <p:ph idx="1"/>
          </p:nvPr>
        </p:nvSpPr>
        <p:spPr>
          <a:xfrm>
            <a:off x="152400" y="838200"/>
            <a:ext cx="8991600" cy="5943600"/>
          </a:xfrm>
        </p:spPr>
        <p:txBody>
          <a:bodyPr>
            <a:normAutofit fontScale="85000" lnSpcReduction="20000"/>
          </a:bodyPr>
          <a:lstStyle/>
          <a:p>
            <a:r>
              <a:rPr lang="en-US" b="1" dirty="0" err="1" smtClean="0"/>
              <a:t>Kinases</a:t>
            </a:r>
            <a:r>
              <a:rPr lang="en-US" dirty="0" smtClean="0"/>
              <a:t> – (sub-type of </a:t>
            </a:r>
            <a:r>
              <a:rPr lang="en-US" dirty="0" err="1" smtClean="0"/>
              <a:t>transferase</a:t>
            </a:r>
            <a:r>
              <a:rPr lang="en-US" dirty="0" smtClean="0"/>
              <a:t>) catalyze the addition of phosphate groups to molecules. Protein </a:t>
            </a:r>
            <a:r>
              <a:rPr lang="en-US" dirty="0" err="1" smtClean="0"/>
              <a:t>kinases</a:t>
            </a:r>
            <a:r>
              <a:rPr lang="en-US" dirty="0" smtClean="0"/>
              <a:t> are an important group of </a:t>
            </a:r>
            <a:r>
              <a:rPr lang="en-US" dirty="0" err="1" smtClean="0"/>
              <a:t>kinases</a:t>
            </a:r>
            <a:r>
              <a:rPr lang="en-US" dirty="0" smtClean="0"/>
              <a:t> that attach phosphate groups to proteins. </a:t>
            </a:r>
          </a:p>
          <a:p>
            <a:r>
              <a:rPr lang="en-US" b="1" dirty="0" err="1" smtClean="0"/>
              <a:t>Phosphatases</a:t>
            </a:r>
            <a:r>
              <a:rPr lang="en-US" dirty="0" smtClean="0"/>
              <a:t> - (sub-type of </a:t>
            </a:r>
            <a:r>
              <a:rPr lang="en-US" dirty="0" err="1" smtClean="0"/>
              <a:t>transferase</a:t>
            </a:r>
            <a:r>
              <a:rPr lang="en-US" dirty="0" smtClean="0"/>
              <a:t>) catalyze the hydrolytic removal of a phosphate group from a molecule. </a:t>
            </a:r>
          </a:p>
          <a:p>
            <a:r>
              <a:rPr lang="en-US" b="1" dirty="0" smtClean="0"/>
              <a:t>Polymerases</a:t>
            </a:r>
            <a:r>
              <a:rPr lang="en-US" dirty="0" smtClean="0"/>
              <a:t> – (type of </a:t>
            </a:r>
            <a:r>
              <a:rPr lang="en-US" dirty="0" err="1" smtClean="0"/>
              <a:t>ligase</a:t>
            </a:r>
            <a:r>
              <a:rPr lang="en-US" dirty="0" smtClean="0"/>
              <a:t>) catalyze polymerization reactions such as the synthesis of DNA and RNA. </a:t>
            </a:r>
          </a:p>
          <a:p>
            <a:r>
              <a:rPr lang="en-US" b="1" dirty="0" smtClean="0"/>
              <a:t>Proteases</a:t>
            </a:r>
            <a:r>
              <a:rPr lang="en-US" dirty="0" smtClean="0"/>
              <a:t> – (type of </a:t>
            </a:r>
            <a:r>
              <a:rPr lang="en-US" dirty="0" err="1" smtClean="0"/>
              <a:t>hydrolase</a:t>
            </a:r>
            <a:r>
              <a:rPr lang="en-US" dirty="0" smtClean="0"/>
              <a:t>) break down proteins by hydrolyzing bonds between amino acids. </a:t>
            </a:r>
          </a:p>
          <a:p>
            <a:r>
              <a:rPr lang="en-US" b="1" dirty="0" smtClean="0"/>
              <a:t>Nucleases</a:t>
            </a:r>
            <a:r>
              <a:rPr lang="en-US" dirty="0" smtClean="0"/>
              <a:t> - (type of </a:t>
            </a:r>
            <a:r>
              <a:rPr lang="en-US" dirty="0" err="1" smtClean="0"/>
              <a:t>hydrolase</a:t>
            </a:r>
            <a:r>
              <a:rPr lang="en-US" dirty="0" smtClean="0"/>
              <a:t>) break down nucleic acids by hydrolyzing bonds between nucleotides. </a:t>
            </a:r>
          </a:p>
          <a:p>
            <a:r>
              <a:rPr lang="en-US" b="1" dirty="0" err="1" smtClean="0"/>
              <a:t>ATPases</a:t>
            </a:r>
            <a:r>
              <a:rPr lang="en-US" dirty="0" smtClean="0"/>
              <a:t> - (type of </a:t>
            </a:r>
            <a:r>
              <a:rPr lang="en-US" dirty="0" err="1" smtClean="0"/>
              <a:t>hydrolase</a:t>
            </a:r>
            <a:r>
              <a:rPr lang="en-US" dirty="0" smtClean="0"/>
              <a:t>) hydrolyze ATP. Many proteins with a wide range of roles have an energy-harnessing </a:t>
            </a:r>
            <a:r>
              <a:rPr lang="en-US" dirty="0" err="1" smtClean="0"/>
              <a:t>ATPase</a:t>
            </a:r>
            <a:r>
              <a:rPr lang="en-US" dirty="0" smtClean="0"/>
              <a:t> activity</a:t>
            </a:r>
            <a:endParaRPr lang="en-US"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normAutofit fontScale="90000"/>
          </a:bodyPr>
          <a:lstStyle/>
          <a:p>
            <a:r>
              <a:rPr lang="en-US" dirty="0" smtClean="0"/>
              <a:t>Enzymes are Proteins</a:t>
            </a:r>
            <a:br>
              <a:rPr lang="en-US" dirty="0" smtClean="0"/>
            </a:br>
            <a:r>
              <a:rPr lang="en-US" sz="4000" i="1" dirty="0" smtClean="0">
                <a:solidFill>
                  <a:srgbClr val="C00000"/>
                </a:solidFill>
              </a:rPr>
              <a:t>New exception</a:t>
            </a:r>
            <a:endParaRPr lang="en-US" sz="4000" i="1" dirty="0">
              <a:solidFill>
                <a:srgbClr val="C00000"/>
              </a:solidFill>
            </a:endParaRPr>
          </a:p>
        </p:txBody>
      </p:sp>
      <p:sp>
        <p:nvSpPr>
          <p:cNvPr id="3" name="Content Placeholder 2"/>
          <p:cNvSpPr>
            <a:spLocks noGrp="1"/>
          </p:cNvSpPr>
          <p:nvPr>
            <p:ph idx="1"/>
          </p:nvPr>
        </p:nvSpPr>
        <p:spPr>
          <a:xfrm>
            <a:off x="228600" y="1295400"/>
            <a:ext cx="8686800" cy="5181600"/>
          </a:xfrm>
        </p:spPr>
        <p:txBody>
          <a:bodyPr>
            <a:normAutofit fontScale="92500" lnSpcReduction="10000"/>
          </a:bodyPr>
          <a:lstStyle/>
          <a:p>
            <a:r>
              <a:rPr lang="en-US" dirty="0" smtClean="0"/>
              <a:t>Nearly all known enzymes are proteins. However, certain RNA molecules can be effective biocatalysts too. These RNA molecules have come to be known as </a:t>
            </a:r>
            <a:r>
              <a:rPr lang="en-US" dirty="0" err="1" smtClean="0"/>
              <a:t>ribozymes</a:t>
            </a:r>
            <a:endParaRPr lang="en-US" dirty="0" smtClean="0"/>
          </a:p>
          <a:p>
            <a:r>
              <a:rPr lang="en-US" b="1" dirty="0" smtClean="0"/>
              <a:t>Enzymes govern the direction of almost all biochemical reactions – taking the reaction down the path of least resistance</a:t>
            </a:r>
          </a:p>
          <a:p>
            <a:r>
              <a:rPr lang="en-US" dirty="0" smtClean="0"/>
              <a:t>An enzyme's name is often derived from its substrate or the chemical reaction it catalyzes, with the word ending in </a:t>
            </a:r>
            <a:r>
              <a:rPr lang="en-US" b="1" i="1" dirty="0" smtClean="0"/>
              <a:t>-</a:t>
            </a:r>
            <a:r>
              <a:rPr lang="en-US" b="1" i="1" dirty="0" err="1" smtClean="0"/>
              <a:t>ase</a:t>
            </a:r>
            <a:r>
              <a:rPr lang="en-US" dirty="0" smtClean="0"/>
              <a:t>. Examples are lactase, alcohol dehydrogenase and DNA polymerase</a:t>
            </a:r>
            <a:endParaRPr lang="en-US" b="1"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Enzyme History</a:t>
            </a:r>
            <a:endParaRPr lang="en-US" dirty="0"/>
          </a:p>
        </p:txBody>
      </p:sp>
      <p:sp>
        <p:nvSpPr>
          <p:cNvPr id="3" name="Content Placeholder 2"/>
          <p:cNvSpPr>
            <a:spLocks noGrp="1"/>
          </p:cNvSpPr>
          <p:nvPr>
            <p:ph idx="1"/>
          </p:nvPr>
        </p:nvSpPr>
        <p:spPr>
          <a:xfrm>
            <a:off x="457200" y="1066800"/>
            <a:ext cx="8229600" cy="5410200"/>
          </a:xfrm>
        </p:spPr>
        <p:txBody>
          <a:bodyPr>
            <a:normAutofit fontScale="77500" lnSpcReduction="20000"/>
          </a:bodyPr>
          <a:lstStyle/>
          <a:p>
            <a:r>
              <a:rPr lang="en-US" dirty="0" smtClean="0"/>
              <a:t>As early as the late 1700s and early 1800s, the digestion of meat by stomach secretions and the conversion of starch to sugars by plant extracts and saliva were known. However, the mechanism by which this occurred had not been identified.</a:t>
            </a:r>
          </a:p>
          <a:p>
            <a:r>
              <a:rPr lang="en-US" dirty="0" smtClean="0"/>
              <a:t>In the 19th century, when studying the fermentation of sugar to alcohol by yeast, Louis Pasteur came to the conclusion that this fermentation was </a:t>
            </a:r>
            <a:r>
              <a:rPr lang="en-US" i="1" dirty="0" smtClean="0"/>
              <a:t>catalyzed</a:t>
            </a:r>
            <a:r>
              <a:rPr lang="en-US" dirty="0" smtClean="0"/>
              <a:t> by a vital force contained within the yeast cells called "ferments", which were thought to function only within living organisms. He wrote that "alcoholic fermentation is an act correlated with the life and organization of the yeast cells, not with the death or putrefaction of the cells.”</a:t>
            </a:r>
          </a:p>
          <a:p>
            <a:r>
              <a:rPr lang="en-US" dirty="0" smtClean="0"/>
              <a:t>In 1878, German physiologist Wilhelm Kühne (1837–1900) first used the term </a:t>
            </a:r>
            <a:r>
              <a:rPr lang="en-US" i="1" dirty="0" smtClean="0"/>
              <a:t>enzyme</a:t>
            </a:r>
            <a:r>
              <a:rPr lang="en-US" dirty="0" smtClean="0"/>
              <a:t>, which comes from Greek </a:t>
            </a:r>
            <a:r>
              <a:rPr lang="en-US" i="1" dirty="0" err="1" smtClean="0"/>
              <a:t>ενζυμον</a:t>
            </a:r>
            <a:r>
              <a:rPr lang="en-US" dirty="0" smtClean="0"/>
              <a:t>, "in leaven“ or “in yeast”, to describe this process. </a:t>
            </a:r>
          </a:p>
          <a:p>
            <a:endParaRPr lang="en-US"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What slows down a chemical reaction –even if it is exergonic (spontaneous)?</a:t>
            </a:r>
            <a:endParaRPr lang="en-US" sz="3200" b="1" dirty="0"/>
          </a:p>
        </p:txBody>
      </p:sp>
      <p:sp>
        <p:nvSpPr>
          <p:cNvPr id="3" name="Content Placeholder 2"/>
          <p:cNvSpPr>
            <a:spLocks noGrp="1"/>
          </p:cNvSpPr>
          <p:nvPr>
            <p:ph idx="1"/>
          </p:nvPr>
        </p:nvSpPr>
        <p:spPr>
          <a:xfrm>
            <a:off x="228600" y="1447800"/>
            <a:ext cx="8458200" cy="5410200"/>
          </a:xfrm>
        </p:spPr>
        <p:txBody>
          <a:bodyPr/>
          <a:lstStyle/>
          <a:p>
            <a:r>
              <a:rPr lang="en-US" sz="2800" dirty="0" smtClean="0"/>
              <a:t>The “energy of activation”</a:t>
            </a:r>
          </a:p>
          <a:p>
            <a:r>
              <a:rPr lang="en-US" sz="2800" dirty="0" smtClean="0"/>
              <a:t>A energy hump that all reactions must go over in order to proceed. </a:t>
            </a:r>
          </a:p>
          <a:p>
            <a:endParaRPr lang="en-US" dirty="0" smtClean="0"/>
          </a:p>
          <a:p>
            <a:endParaRPr lang="en-US" dirty="0" smtClean="0"/>
          </a:p>
          <a:p>
            <a:endParaRPr lang="en-US" dirty="0" smtClean="0"/>
          </a:p>
          <a:p>
            <a:endParaRPr lang="en-US" dirty="0"/>
          </a:p>
        </p:txBody>
      </p:sp>
      <p:pic>
        <p:nvPicPr>
          <p:cNvPr id="4" name="Picture 3" descr="Energy of activation.JPG"/>
          <p:cNvPicPr>
            <a:picLocks noChangeAspect="1"/>
          </p:cNvPicPr>
          <p:nvPr/>
        </p:nvPicPr>
        <p:blipFill>
          <a:blip r:embed="rId2" cstate="print"/>
          <a:stretch>
            <a:fillRect/>
          </a:stretch>
        </p:blipFill>
        <p:spPr>
          <a:xfrm>
            <a:off x="-1097280" y="3017520"/>
            <a:ext cx="11736324" cy="19330416"/>
          </a:xfrm>
          <a:prstGeom prst="rect">
            <a:avLst/>
          </a:prstGeom>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Even if a reaction is non-spontaneous it also has an energy of activation!</a:t>
            </a:r>
            <a:endParaRPr lang="en-US" sz="3200" b="1" dirty="0"/>
          </a:p>
        </p:txBody>
      </p:sp>
      <p:sp>
        <p:nvSpPr>
          <p:cNvPr id="3" name="Content Placeholder 2"/>
          <p:cNvSpPr>
            <a:spLocks noGrp="1"/>
          </p:cNvSpPr>
          <p:nvPr>
            <p:ph idx="1"/>
          </p:nvPr>
        </p:nvSpPr>
        <p:spPr>
          <a:xfrm>
            <a:off x="0" y="1600200"/>
            <a:ext cx="9144000" cy="4953000"/>
          </a:xfrm>
        </p:spPr>
        <p:txBody>
          <a:bodyPr>
            <a:normAutofit/>
          </a:bodyPr>
          <a:lstStyle/>
          <a:p>
            <a:r>
              <a:rPr lang="en-US" sz="2800" dirty="0" smtClean="0"/>
              <a:t>The energy of activation is not the main problem disallowing a non-spontaneous endergonic reaction to proceed – it needs the energy deficit to get the reactants uphill. </a:t>
            </a:r>
          </a:p>
          <a:p>
            <a:endParaRPr lang="en-US" sz="2800" dirty="0" smtClean="0"/>
          </a:p>
          <a:p>
            <a:endParaRPr lang="en-US" sz="2800" dirty="0"/>
          </a:p>
        </p:txBody>
      </p:sp>
      <p:pic>
        <p:nvPicPr>
          <p:cNvPr id="4" name="Picture 3" descr="Energy of Activation 1.JPG"/>
          <p:cNvPicPr>
            <a:picLocks noChangeAspect="1"/>
          </p:cNvPicPr>
          <p:nvPr/>
        </p:nvPicPr>
        <p:blipFill>
          <a:blip r:embed="rId2" cstate="print"/>
          <a:stretch>
            <a:fillRect/>
          </a:stretch>
        </p:blipFill>
        <p:spPr>
          <a:xfrm>
            <a:off x="-1188720" y="3474720"/>
            <a:ext cx="11036808" cy="18178272"/>
          </a:xfrm>
          <a:prstGeom prst="rect">
            <a:avLst/>
          </a:prstGeom>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Autofit/>
          </a:bodyPr>
          <a:lstStyle/>
          <a:p>
            <a:r>
              <a:rPr lang="en-US" sz="3600" b="1" dirty="0" smtClean="0"/>
              <a:t>What energies make-up the energy of activation?</a:t>
            </a:r>
            <a:endParaRPr lang="en-US" sz="3600" b="1" dirty="0"/>
          </a:p>
        </p:txBody>
      </p:sp>
      <p:sp>
        <p:nvSpPr>
          <p:cNvPr id="3" name="Content Placeholder 2"/>
          <p:cNvSpPr>
            <a:spLocks noGrp="1"/>
          </p:cNvSpPr>
          <p:nvPr>
            <p:ph idx="1"/>
          </p:nvPr>
        </p:nvSpPr>
        <p:spPr>
          <a:xfrm>
            <a:off x="457200" y="1371600"/>
            <a:ext cx="8534400" cy="5257800"/>
          </a:xfrm>
        </p:spPr>
        <p:txBody>
          <a:bodyPr>
            <a:normAutofit lnSpcReduction="10000"/>
          </a:bodyPr>
          <a:lstStyle/>
          <a:p>
            <a:pPr algn="ctr">
              <a:buNone/>
            </a:pPr>
            <a:r>
              <a:rPr lang="en-US" dirty="0" smtClean="0"/>
              <a:t>The energies that comprise the energy of activation are the energies involved in the </a:t>
            </a:r>
            <a:r>
              <a:rPr lang="en-US" b="1" i="1" dirty="0" smtClean="0"/>
              <a:t>collision theory</a:t>
            </a:r>
            <a:r>
              <a:rPr lang="en-US" i="1" dirty="0" smtClean="0"/>
              <a:t>.</a:t>
            </a:r>
          </a:p>
          <a:p>
            <a:pPr>
              <a:buNone/>
            </a:pPr>
            <a:r>
              <a:rPr lang="en-US" dirty="0" smtClean="0"/>
              <a:t>1. Atoms must find one another</a:t>
            </a:r>
          </a:p>
          <a:p>
            <a:pPr>
              <a:buNone/>
            </a:pPr>
            <a:r>
              <a:rPr lang="en-US" dirty="0" smtClean="0"/>
              <a:t>2. Atoms must collide in the proper orientation</a:t>
            </a:r>
          </a:p>
          <a:p>
            <a:pPr>
              <a:buNone/>
            </a:pPr>
            <a:r>
              <a:rPr lang="en-US" dirty="0" smtClean="0"/>
              <a:t>3. Atoms must have the proper velocity (energy) on impact</a:t>
            </a:r>
          </a:p>
          <a:p>
            <a:pPr>
              <a:buNone/>
            </a:pPr>
            <a:r>
              <a:rPr lang="en-US" dirty="0" smtClean="0"/>
              <a:t>4. Atoms must come together in the right chemical environment (right pH, right temperature, right pressure) </a:t>
            </a:r>
          </a:p>
          <a:p>
            <a:endParaRPr lang="en-US" i="1"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What does an enzyme do to the energy of activation?</a:t>
            </a:r>
            <a:endParaRPr lang="en-US" sz="3200" b="1" dirty="0"/>
          </a:p>
        </p:txBody>
      </p:sp>
      <p:sp>
        <p:nvSpPr>
          <p:cNvPr id="3" name="Content Placeholder 2"/>
          <p:cNvSpPr>
            <a:spLocks noGrp="1"/>
          </p:cNvSpPr>
          <p:nvPr>
            <p:ph idx="1"/>
          </p:nvPr>
        </p:nvSpPr>
        <p:spPr>
          <a:xfrm>
            <a:off x="152400" y="1295400"/>
            <a:ext cx="8763000" cy="5257800"/>
          </a:xfrm>
        </p:spPr>
        <p:txBody>
          <a:bodyPr>
            <a:normAutofit lnSpcReduction="10000"/>
          </a:bodyPr>
          <a:lstStyle/>
          <a:p>
            <a:r>
              <a:rPr lang="en-US" dirty="0" smtClean="0"/>
              <a:t>It lowers the energy of activation</a:t>
            </a:r>
          </a:p>
          <a:p>
            <a:r>
              <a:rPr lang="en-US" b="1" dirty="0" smtClean="0">
                <a:solidFill>
                  <a:srgbClr val="C00000"/>
                </a:solidFill>
              </a:rPr>
              <a:t>Key issue:  An enzyme lowers the energy of reaction – but it in no way donates any energy to the reaction.</a:t>
            </a:r>
          </a:p>
          <a:p>
            <a:r>
              <a:rPr lang="en-US" b="1" dirty="0" smtClean="0"/>
              <a:t>If an enzyme donated energy to a reaction – it would slowly but surely become consumed in the reaction -  REMEMBER THE DEFINITION</a:t>
            </a:r>
          </a:p>
          <a:p>
            <a:r>
              <a:rPr lang="en-US" dirty="0" smtClean="0"/>
              <a:t>a biochemical additive that accelerates a biochemical reaction without itself being consumed in the reaction</a:t>
            </a:r>
            <a:endParaRPr lang="en-US" b="1" dirty="0" smtClean="0"/>
          </a:p>
          <a:p>
            <a:endParaRPr lang="en-US" b="1" dirty="0">
              <a:solidFill>
                <a:srgbClr val="C00000"/>
              </a:solidFill>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02-20enzymeenergy_l"/>
          <p:cNvPicPr>
            <a:picLocks noChangeAspect="1" noChangeArrowheads="1"/>
          </p:cNvPicPr>
          <p:nvPr/>
        </p:nvPicPr>
        <p:blipFill>
          <a:blip r:embed="rId3" cstate="print"/>
          <a:srcRect/>
          <a:stretch>
            <a:fillRect/>
          </a:stretch>
        </p:blipFill>
        <p:spPr bwMode="auto">
          <a:xfrm>
            <a:off x="304800" y="1981200"/>
            <a:ext cx="8539163" cy="2898775"/>
          </a:xfrm>
          <a:prstGeom prst="rect">
            <a:avLst/>
          </a:prstGeom>
          <a:noFill/>
          <a:ln w="9525">
            <a:noFill/>
            <a:miter lim="800000"/>
            <a:headEnd/>
            <a:tailEnd/>
          </a:ln>
          <a:effectLst/>
        </p:spPr>
      </p:pic>
      <p:sp>
        <p:nvSpPr>
          <p:cNvPr id="25604" name="Text Box 4"/>
          <p:cNvSpPr txBox="1">
            <a:spLocks noChangeArrowheads="1"/>
          </p:cNvSpPr>
          <p:nvPr/>
        </p:nvSpPr>
        <p:spPr bwMode="auto">
          <a:xfrm>
            <a:off x="7315200" y="6507163"/>
            <a:ext cx="1600200" cy="282575"/>
          </a:xfrm>
          <a:prstGeom prst="rect">
            <a:avLst/>
          </a:prstGeom>
          <a:noFill/>
          <a:ln w="9525">
            <a:noFill/>
            <a:miter lim="800000"/>
            <a:headEnd/>
            <a:tailEnd/>
          </a:ln>
          <a:effectLst/>
        </p:spPr>
        <p:txBody>
          <a:bodyPr>
            <a:spAutoFit/>
          </a:bodyPr>
          <a:lstStyle/>
          <a:p>
            <a:pPr algn="r" eaLnBrk="0" hangingPunct="0"/>
            <a:r>
              <a:rPr lang="en-US" sz="1200" b="1">
                <a:solidFill>
                  <a:schemeClr val="accent2"/>
                </a:solidFill>
              </a:rPr>
              <a:t>Figure 2.20</a:t>
            </a:r>
          </a:p>
        </p:txBody>
      </p:sp>
      <p:sp>
        <p:nvSpPr>
          <p:cNvPr id="4" name="TextBox 3"/>
          <p:cNvSpPr txBox="1"/>
          <p:nvPr/>
        </p:nvSpPr>
        <p:spPr>
          <a:xfrm>
            <a:off x="4038601" y="762000"/>
            <a:ext cx="3505200" cy="954107"/>
          </a:xfrm>
          <a:prstGeom prst="rect">
            <a:avLst/>
          </a:prstGeom>
          <a:noFill/>
        </p:spPr>
        <p:txBody>
          <a:bodyPr wrap="square" rtlCol="0">
            <a:spAutoFit/>
          </a:bodyPr>
          <a:lstStyle/>
          <a:p>
            <a:r>
              <a:rPr lang="en-US" sz="2800" b="1" dirty="0" smtClean="0"/>
              <a:t>An enzyme lowers the energy of activation</a:t>
            </a:r>
            <a:endParaRPr lang="en-US" sz="2800" b="1" dirty="0"/>
          </a:p>
        </p:txBody>
      </p:sp>
      <p:cxnSp>
        <p:nvCxnSpPr>
          <p:cNvPr id="6" name="Straight Arrow Connector 5"/>
          <p:cNvCxnSpPr/>
          <p:nvPr/>
        </p:nvCxnSpPr>
        <p:spPr>
          <a:xfrm rot="10800000" flipV="1">
            <a:off x="2362200" y="1219200"/>
            <a:ext cx="14478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6200000" flipH="1">
            <a:off x="5905500" y="1943100"/>
            <a:ext cx="6858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How does an enzyme lower the energy of activation?</a:t>
            </a:r>
            <a:endParaRPr lang="en-US" sz="3200" b="1" dirty="0"/>
          </a:p>
        </p:txBody>
      </p:sp>
      <p:sp>
        <p:nvSpPr>
          <p:cNvPr id="3" name="Content Placeholder 2"/>
          <p:cNvSpPr>
            <a:spLocks noGrp="1"/>
          </p:cNvSpPr>
          <p:nvPr>
            <p:ph idx="1"/>
          </p:nvPr>
        </p:nvSpPr>
        <p:spPr>
          <a:xfrm>
            <a:off x="457200" y="1447800"/>
            <a:ext cx="8229600" cy="5105400"/>
          </a:xfrm>
        </p:spPr>
        <p:txBody>
          <a:bodyPr>
            <a:normAutofit fontScale="92500" lnSpcReduction="10000"/>
          </a:bodyPr>
          <a:lstStyle/>
          <a:p>
            <a:r>
              <a:rPr lang="en-US" dirty="0" smtClean="0"/>
              <a:t>In order to explain this we must examine the construct of an enzyme</a:t>
            </a:r>
          </a:p>
          <a:p>
            <a:r>
              <a:rPr lang="en-US" dirty="0" smtClean="0"/>
              <a:t>An enzyme is generally a long chain of amino acids arranged in a globular fold – containing two main portions an active site (where the catalysis is performed) and the rest of the protein molecule that supports the active site – sometimes called the structural unit</a:t>
            </a:r>
          </a:p>
          <a:p>
            <a:r>
              <a:rPr lang="en-US" dirty="0" smtClean="0"/>
              <a:t>However – some enzymes also contain sites that bind cofactors or coenzymes, which are needed for catalysis.</a:t>
            </a:r>
            <a:endParaRPr lang="en-US" dirty="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sz="3600" b="1" dirty="0" smtClean="0"/>
              <a:t>Enzyme Structure</a:t>
            </a:r>
            <a:endParaRPr lang="en-US" sz="3600" b="1" dirty="0"/>
          </a:p>
        </p:txBody>
      </p:sp>
      <p:pic>
        <p:nvPicPr>
          <p:cNvPr id="4" name="Content Placeholder 3" descr="Enzyme.JPG"/>
          <p:cNvPicPr>
            <a:picLocks noGrp="1" noChangeAspect="1"/>
          </p:cNvPicPr>
          <p:nvPr>
            <p:ph idx="1"/>
          </p:nvPr>
        </p:nvPicPr>
        <p:blipFill>
          <a:blip r:embed="rId2" cstate="print"/>
          <a:stretch>
            <a:fillRect/>
          </a:stretch>
        </p:blipFill>
        <p:spPr>
          <a:xfrm>
            <a:off x="-457200" y="1097279"/>
            <a:ext cx="10259568" cy="16898112"/>
          </a:xfrm>
        </p:spPr>
      </p:pic>
      <p:sp>
        <p:nvSpPr>
          <p:cNvPr id="5" name="TextBox 4"/>
          <p:cNvSpPr txBox="1"/>
          <p:nvPr/>
        </p:nvSpPr>
        <p:spPr>
          <a:xfrm>
            <a:off x="0" y="5334000"/>
            <a:ext cx="8534400" cy="1200329"/>
          </a:xfrm>
          <a:prstGeom prst="rect">
            <a:avLst/>
          </a:prstGeom>
          <a:noFill/>
        </p:spPr>
        <p:txBody>
          <a:bodyPr wrap="square" rtlCol="0">
            <a:spAutoFit/>
          </a:bodyPr>
          <a:lstStyle/>
          <a:p>
            <a:r>
              <a:rPr lang="en-US" sz="2400" dirty="0" smtClean="0">
                <a:solidFill>
                  <a:srgbClr val="C00000"/>
                </a:solidFill>
              </a:rPr>
              <a:t>Though this picture makes it look like an enzyme is a solid  structure – it really is a long folded string of amino acids.  I drew it solid to make it easier to visualize.</a:t>
            </a:r>
            <a:endParaRPr lang="en-US" sz="2400" dirty="0">
              <a:solidFill>
                <a:srgbClr val="C00000"/>
              </a:solidFill>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Enzyme Proteins are folded strings of Amino Acids</a:t>
            </a:r>
            <a:endParaRPr lang="en-US" dirty="0"/>
          </a:p>
        </p:txBody>
      </p:sp>
      <p:pic>
        <p:nvPicPr>
          <p:cNvPr id="4" name="Content Placeholder 3" descr="enzyme 1.gif"/>
          <p:cNvPicPr>
            <a:picLocks noGrp="1" noChangeAspect="1"/>
          </p:cNvPicPr>
          <p:nvPr>
            <p:ph idx="1"/>
          </p:nvPr>
        </p:nvPicPr>
        <p:blipFill>
          <a:blip r:embed="rId2" cstate="print"/>
          <a:stretch>
            <a:fillRect/>
          </a:stretch>
        </p:blipFill>
        <p:spPr>
          <a:xfrm>
            <a:off x="1188716" y="1463038"/>
            <a:ext cx="7422261" cy="5354003"/>
          </a:xfrm>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a:bodyPr>
          <a:lstStyle/>
          <a:p>
            <a:r>
              <a:rPr lang="en-US" sz="3200" b="1" dirty="0" smtClean="0"/>
              <a:t>Enzyme Active Site</a:t>
            </a:r>
            <a:endParaRPr lang="en-US" sz="3200" b="1" dirty="0"/>
          </a:p>
        </p:txBody>
      </p:sp>
      <p:sp>
        <p:nvSpPr>
          <p:cNvPr id="3" name="Content Placeholder 2"/>
          <p:cNvSpPr>
            <a:spLocks noGrp="1"/>
          </p:cNvSpPr>
          <p:nvPr>
            <p:ph idx="1"/>
          </p:nvPr>
        </p:nvSpPr>
        <p:spPr>
          <a:xfrm>
            <a:off x="152400" y="762000"/>
            <a:ext cx="8686800" cy="5867400"/>
          </a:xfrm>
        </p:spPr>
        <p:txBody>
          <a:bodyPr>
            <a:normAutofit fontScale="92500" lnSpcReduction="10000"/>
          </a:bodyPr>
          <a:lstStyle/>
          <a:p>
            <a:r>
              <a:rPr lang="en-US" dirty="0" smtClean="0"/>
              <a:t>In enzymatic reactions, the molecules at the beginning of the process are called substrates, and the enzyme converts them into different molecules, called the </a:t>
            </a:r>
            <a:r>
              <a:rPr lang="en-US" b="1" dirty="0" smtClean="0"/>
              <a:t>products</a:t>
            </a:r>
          </a:p>
          <a:p>
            <a:r>
              <a:rPr lang="en-US" dirty="0" smtClean="0"/>
              <a:t>The enzyme active site is where the enzyme works on the substrates in order to convert them into products</a:t>
            </a:r>
          </a:p>
          <a:p>
            <a:r>
              <a:rPr lang="en-US" i="1" dirty="0" smtClean="0"/>
              <a:t>The enzyme active site has affinity </a:t>
            </a:r>
            <a:r>
              <a:rPr lang="en-US" dirty="0" smtClean="0"/>
              <a:t>for the substrates - a form of magnetic power on the substrates pulling them into the active site</a:t>
            </a:r>
          </a:p>
          <a:p>
            <a:r>
              <a:rPr lang="en-US" i="1" dirty="0" smtClean="0"/>
              <a:t>The enzyme active site has specificity </a:t>
            </a:r>
            <a:r>
              <a:rPr lang="en-US" dirty="0" smtClean="0"/>
              <a:t>for the substrates – this specificity is in accordance with the molecular shape of the substrates </a:t>
            </a:r>
            <a:endParaRPr lang="en-US" dirty="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ctive Site.JPG"/>
          <p:cNvPicPr>
            <a:picLocks noGrp="1" noChangeAspect="1"/>
          </p:cNvPicPr>
          <p:nvPr>
            <p:ph idx="1"/>
          </p:nvPr>
        </p:nvPicPr>
        <p:blipFill>
          <a:blip r:embed="rId2" cstate="print"/>
          <a:stretch>
            <a:fillRect/>
          </a:stretch>
        </p:blipFill>
        <p:spPr>
          <a:xfrm>
            <a:off x="0" y="0"/>
            <a:ext cx="9217152" cy="5815584"/>
          </a:xfrm>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rmAutofit lnSpcReduction="10000"/>
          </a:bodyPr>
          <a:lstStyle/>
          <a:p>
            <a:pPr>
              <a:buNone/>
            </a:pPr>
            <a:r>
              <a:rPr lang="en-US" b="1" dirty="0" smtClean="0"/>
              <a:t>The enzyme active site has affinity for the substrates - a form of magnetic power on the substrates pulling them into the active site</a:t>
            </a:r>
          </a:p>
          <a:p>
            <a:endParaRPr lang="en-US" dirty="0" smtClean="0"/>
          </a:p>
          <a:p>
            <a:r>
              <a:rPr lang="en-US" dirty="0" smtClean="0"/>
              <a:t>What causes this action</a:t>
            </a:r>
            <a:r>
              <a:rPr lang="en-US" dirty="0" smtClean="0">
                <a:solidFill>
                  <a:srgbClr val="C00000"/>
                </a:solidFill>
              </a:rPr>
              <a:t>? The type and location of the R – groups of the amino acids in the active site. </a:t>
            </a:r>
          </a:p>
          <a:p>
            <a:endParaRPr lang="en-US" u="sng" dirty="0" smtClean="0"/>
          </a:p>
          <a:p>
            <a:r>
              <a:rPr lang="en-US" u="sng" dirty="0" smtClean="0"/>
              <a:t>Remember</a:t>
            </a:r>
            <a:r>
              <a:rPr lang="en-US" dirty="0" smtClean="0"/>
              <a:t> the active site is comprised of amino acids just like the rest of the enzyme protein and each amino acid possesses an R-group. </a:t>
            </a:r>
          </a:p>
          <a:p>
            <a:endParaRPr lang="en-US" dirty="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p>
            <a:r>
              <a:rPr lang="en-US" sz="3600" dirty="0" smtClean="0"/>
              <a:t>Active Site R- Groups</a:t>
            </a:r>
            <a:endParaRPr lang="en-US" sz="3600" dirty="0"/>
          </a:p>
        </p:txBody>
      </p:sp>
      <p:pic>
        <p:nvPicPr>
          <p:cNvPr id="4" name="Content Placeholder 3" descr="Active site 1.JPG"/>
          <p:cNvPicPr>
            <a:picLocks noGrp="1" noChangeAspect="1"/>
          </p:cNvPicPr>
          <p:nvPr>
            <p:ph idx="1"/>
          </p:nvPr>
        </p:nvPicPr>
        <p:blipFill>
          <a:blip r:embed="rId2" cstate="print"/>
          <a:stretch>
            <a:fillRect/>
          </a:stretch>
        </p:blipFill>
        <p:spPr>
          <a:xfrm>
            <a:off x="-457200" y="609600"/>
            <a:ext cx="10492740" cy="17739360"/>
          </a:xfrm>
        </p:spPr>
      </p:pic>
      <p:sp>
        <p:nvSpPr>
          <p:cNvPr id="5" name="TextBox 4"/>
          <p:cNvSpPr txBox="1"/>
          <p:nvPr/>
        </p:nvSpPr>
        <p:spPr>
          <a:xfrm>
            <a:off x="304801" y="4953000"/>
            <a:ext cx="8077200" cy="1015663"/>
          </a:xfrm>
          <a:prstGeom prst="rect">
            <a:avLst/>
          </a:prstGeom>
          <a:noFill/>
        </p:spPr>
        <p:txBody>
          <a:bodyPr wrap="square" rtlCol="0">
            <a:spAutoFit/>
          </a:bodyPr>
          <a:lstStyle/>
          <a:p>
            <a:r>
              <a:rPr lang="en-US" sz="2000" dirty="0" smtClean="0">
                <a:solidFill>
                  <a:srgbClr val="C00000"/>
                </a:solidFill>
              </a:rPr>
              <a:t>The substrates are moving by entropic motion around the region</a:t>
            </a:r>
          </a:p>
          <a:p>
            <a:r>
              <a:rPr lang="en-US" sz="2000" dirty="0" smtClean="0">
                <a:solidFill>
                  <a:srgbClr val="C00000"/>
                </a:solidFill>
              </a:rPr>
              <a:t>of the active site of the enzyme.  The active site R-groups will pull</a:t>
            </a:r>
          </a:p>
          <a:p>
            <a:r>
              <a:rPr lang="en-US" sz="2000" dirty="0" smtClean="0">
                <a:solidFill>
                  <a:srgbClr val="C00000"/>
                </a:solidFill>
              </a:rPr>
              <a:t>the right substrates in like a magnet.  </a:t>
            </a:r>
            <a:endParaRPr lang="en-US" sz="2000" dirty="0">
              <a:solidFill>
                <a:srgbClr val="C00000"/>
              </a:solidFill>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sz="4000" dirty="0" smtClean="0"/>
              <a:t>Collision Theory Eliminators</a:t>
            </a:r>
            <a:r>
              <a:rPr lang="en-US" dirty="0" smtClean="0"/>
              <a:t/>
            </a:r>
            <a:br>
              <a:rPr lang="en-US" dirty="0" smtClean="0"/>
            </a:br>
            <a:r>
              <a:rPr lang="en-US" sz="3100" i="1" dirty="0" smtClean="0"/>
              <a:t>Lowering of Energy of Activation</a:t>
            </a:r>
            <a:endParaRPr lang="en-US" sz="3100" i="1" dirty="0"/>
          </a:p>
        </p:txBody>
      </p:sp>
      <p:sp>
        <p:nvSpPr>
          <p:cNvPr id="3" name="Content Placeholder 2"/>
          <p:cNvSpPr>
            <a:spLocks noGrp="1"/>
          </p:cNvSpPr>
          <p:nvPr>
            <p:ph idx="1"/>
          </p:nvPr>
        </p:nvSpPr>
        <p:spPr>
          <a:xfrm>
            <a:off x="152400" y="1371600"/>
            <a:ext cx="8763000" cy="5334000"/>
          </a:xfrm>
        </p:spPr>
        <p:txBody>
          <a:bodyPr>
            <a:normAutofit fontScale="92500" lnSpcReduction="20000"/>
          </a:bodyPr>
          <a:lstStyle/>
          <a:p>
            <a:pPr>
              <a:buNone/>
            </a:pPr>
            <a:r>
              <a:rPr lang="en-US" b="1" dirty="0" smtClean="0">
                <a:solidFill>
                  <a:srgbClr val="00B050"/>
                </a:solidFill>
              </a:rPr>
              <a:t>1.  Atoms must find one another</a:t>
            </a:r>
          </a:p>
          <a:p>
            <a:pPr>
              <a:buNone/>
            </a:pPr>
            <a:r>
              <a:rPr lang="en-US" b="1" dirty="0" smtClean="0">
                <a:solidFill>
                  <a:srgbClr val="00B050"/>
                </a:solidFill>
              </a:rPr>
              <a:t>2. Atoms must collide in the proper orientation</a:t>
            </a:r>
          </a:p>
          <a:p>
            <a:endParaRPr lang="en-US" dirty="0" smtClean="0"/>
          </a:p>
          <a:p>
            <a:r>
              <a:rPr lang="en-US" dirty="0" smtClean="0"/>
              <a:t>The active site R-groups pull the substrates in by magnetism – thus causing the substrates </a:t>
            </a:r>
            <a:r>
              <a:rPr lang="en-US" b="1" dirty="0" smtClean="0"/>
              <a:t>to find one another</a:t>
            </a:r>
            <a:r>
              <a:rPr lang="en-US" dirty="0" smtClean="0"/>
              <a:t>. That eliminated the first tenet of the collision theory which was one of the energies of the collision theory - thus somewhat lowering the energy of activation. </a:t>
            </a:r>
          </a:p>
          <a:p>
            <a:r>
              <a:rPr lang="en-US" dirty="0" smtClean="0"/>
              <a:t>The arrangement of the R-groups in the active site also force the substrates to </a:t>
            </a:r>
            <a:r>
              <a:rPr lang="en-US" b="1" dirty="0" smtClean="0"/>
              <a:t>sit in the proper orientation</a:t>
            </a:r>
            <a:r>
              <a:rPr lang="en-US" dirty="0" smtClean="0"/>
              <a:t> – thus eliminating tenet two of the collision Theory.</a:t>
            </a:r>
          </a:p>
          <a:p>
            <a:endParaRPr lang="en-US" dirty="0"/>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lstStyle/>
          <a:p>
            <a:r>
              <a:rPr lang="en-US" b="1" dirty="0" smtClean="0"/>
              <a:t>The enzyme active site has specificity for the substrates – this specificity is in accordance with the molecular shape of the substrates </a:t>
            </a:r>
          </a:p>
          <a:p>
            <a:endParaRPr lang="en-US" b="1" dirty="0" smtClean="0"/>
          </a:p>
          <a:p>
            <a:r>
              <a:rPr lang="en-US" dirty="0" smtClean="0"/>
              <a:t>The shape of the active site is </a:t>
            </a:r>
            <a:r>
              <a:rPr lang="en-US" u="sng" dirty="0" smtClean="0"/>
              <a:t>almost</a:t>
            </a:r>
            <a:r>
              <a:rPr lang="en-US" dirty="0" smtClean="0"/>
              <a:t> a congruent fit for the molecular shape of the substrates</a:t>
            </a:r>
          </a:p>
          <a:p>
            <a:r>
              <a:rPr lang="en-US" dirty="0" smtClean="0"/>
              <a:t>There are two active site shape models – Lock and Key &amp; Induced Fit</a:t>
            </a:r>
          </a:p>
          <a:p>
            <a:endParaRPr lang="en-US" dirty="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b="1" dirty="0" smtClean="0">
                <a:solidFill>
                  <a:srgbClr val="00B050"/>
                </a:solidFill>
              </a:rPr>
              <a:t>Lock and Key</a:t>
            </a:r>
            <a:endParaRPr lang="en-US" b="1" dirty="0">
              <a:solidFill>
                <a:srgbClr val="00B050"/>
              </a:solidFill>
            </a:endParaRPr>
          </a:p>
        </p:txBody>
      </p:sp>
      <p:sp>
        <p:nvSpPr>
          <p:cNvPr id="3" name="Content Placeholder 2"/>
          <p:cNvSpPr>
            <a:spLocks noGrp="1"/>
          </p:cNvSpPr>
          <p:nvPr>
            <p:ph idx="1"/>
          </p:nvPr>
        </p:nvSpPr>
        <p:spPr>
          <a:xfrm>
            <a:off x="457200" y="838200"/>
            <a:ext cx="8229600" cy="5287963"/>
          </a:xfrm>
        </p:spPr>
        <p:txBody>
          <a:bodyPr>
            <a:normAutofit fontScale="92500" lnSpcReduction="10000"/>
          </a:bodyPr>
          <a:lstStyle/>
          <a:p>
            <a:r>
              <a:rPr lang="en-US" dirty="0" smtClean="0"/>
              <a:t>Enzymes are very specific, and it was suggested by Emil Fischer in 1894 that this was because both the enzyme and the substrate possess specific complementary geometric shapes that fit exactly into one another. This is often referred to as "the lock and key" model. However, while this model explains enzyme specificity, it fails to explain the stabilization of the transition state that enzymes achieve. </a:t>
            </a:r>
            <a:r>
              <a:rPr lang="en-US" b="1" dirty="0" smtClean="0"/>
              <a:t>The "lock and key" model has proven inaccurate, </a:t>
            </a:r>
            <a:r>
              <a:rPr lang="en-US" dirty="0" smtClean="0"/>
              <a:t>and the induced fit model is the most currently accepted enzyme-substrate-coenzyme figure</a:t>
            </a:r>
            <a:endParaRPr lang="en-US" dirty="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solidFill>
                  <a:srgbClr val="00B050"/>
                </a:solidFill>
              </a:rPr>
              <a:t>Induced Fit Model</a:t>
            </a:r>
            <a:endParaRPr lang="en-US" dirty="0">
              <a:solidFill>
                <a:srgbClr val="00B050"/>
              </a:solidFill>
            </a:endParaRPr>
          </a:p>
        </p:txBody>
      </p:sp>
      <p:sp>
        <p:nvSpPr>
          <p:cNvPr id="3" name="Content Placeholder 2"/>
          <p:cNvSpPr>
            <a:spLocks noGrp="1"/>
          </p:cNvSpPr>
          <p:nvPr>
            <p:ph idx="1"/>
          </p:nvPr>
        </p:nvSpPr>
        <p:spPr>
          <a:xfrm>
            <a:off x="457200" y="914400"/>
            <a:ext cx="8229600" cy="5562600"/>
          </a:xfrm>
        </p:spPr>
        <p:txBody>
          <a:bodyPr>
            <a:normAutofit fontScale="85000" lnSpcReduction="10000"/>
          </a:bodyPr>
          <a:lstStyle/>
          <a:p>
            <a:r>
              <a:rPr lang="en-US" dirty="0" smtClean="0"/>
              <a:t>In 1958, Daniel Koshland suggested a modification to the lock and key model: since enzymes are rather flexible structures, the active site is continually reshaped by interactions with the substrate as the substrate interacts with the enzyme. As a result, the substrate does not simply bind to a rigid active site; the amino acid side chains which make up the active site are molded into the precise positions that enable the enzyme to perform its catalytic function. In some cases, such as glycosidases, the substrate molecule also changes shape slightly as it enters the active site. The active site continues to change until the substrate is completely bound, at which point the final shape and charge is determined.</a:t>
            </a:r>
          </a:p>
          <a:p>
            <a:endParaRPr lang="en-US" dirty="0"/>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a:bodyPr>
          <a:lstStyle/>
          <a:p>
            <a:r>
              <a:rPr lang="en-US" sz="3600" dirty="0" smtClean="0"/>
              <a:t>Induced Fit Model</a:t>
            </a:r>
            <a:endParaRPr lang="en-US" sz="3600" dirty="0"/>
          </a:p>
        </p:txBody>
      </p:sp>
      <p:pic>
        <p:nvPicPr>
          <p:cNvPr id="4" name="Content Placeholder 3" descr="Induced Fit.JPG"/>
          <p:cNvPicPr>
            <a:picLocks noGrp="1" noChangeAspect="1"/>
          </p:cNvPicPr>
          <p:nvPr>
            <p:ph idx="1"/>
          </p:nvPr>
        </p:nvPicPr>
        <p:blipFill>
          <a:blip r:embed="rId2" cstate="print"/>
          <a:stretch>
            <a:fillRect/>
          </a:stretch>
        </p:blipFill>
        <p:spPr>
          <a:xfrm>
            <a:off x="228600" y="1143000"/>
            <a:ext cx="9171432" cy="15105888"/>
          </a:xfrm>
        </p:spPr>
      </p:pic>
      <p:sp>
        <p:nvSpPr>
          <p:cNvPr id="5" name="TextBox 4"/>
          <p:cNvSpPr txBox="1"/>
          <p:nvPr/>
        </p:nvSpPr>
        <p:spPr>
          <a:xfrm>
            <a:off x="533401" y="4495800"/>
            <a:ext cx="8305800" cy="3046988"/>
          </a:xfrm>
          <a:prstGeom prst="rect">
            <a:avLst/>
          </a:prstGeom>
          <a:noFill/>
        </p:spPr>
        <p:txBody>
          <a:bodyPr wrap="square" rtlCol="0">
            <a:spAutoFit/>
          </a:bodyPr>
          <a:lstStyle/>
          <a:p>
            <a:r>
              <a:rPr lang="en-US" sz="2400" dirty="0" smtClean="0">
                <a:solidFill>
                  <a:srgbClr val="00B050"/>
                </a:solidFill>
              </a:rPr>
              <a:t>The force of closure of the enzyme active site in the induced fit model provides the necessary impact to give the velocity needed to lock the chemical bond into place. This eliminates another tenet of the collision theory.  Generally when the induced fit</a:t>
            </a:r>
          </a:p>
          <a:p>
            <a:r>
              <a:rPr lang="en-US" sz="2400" dirty="0" smtClean="0">
                <a:solidFill>
                  <a:srgbClr val="00B050"/>
                </a:solidFill>
              </a:rPr>
              <a:t>Occurs a lip of the enzyme temporarily closes over the substrates to create the necessary internal molecular environment (pH, etc.) to facilitate the chemical bonding process (last tenet of collision theory</a:t>
            </a:r>
            <a:r>
              <a:rPr lang="en-US" sz="2400" dirty="0" smtClean="0"/>
              <a:t>). </a:t>
            </a:r>
            <a:endParaRPr lang="en-US" sz="2400" dirty="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02-20enzymeenergy_l"/>
          <p:cNvPicPr>
            <a:picLocks noChangeAspect="1" noChangeArrowheads="1"/>
          </p:cNvPicPr>
          <p:nvPr/>
        </p:nvPicPr>
        <p:blipFill>
          <a:blip r:embed="rId3" cstate="print"/>
          <a:srcRect/>
          <a:stretch>
            <a:fillRect/>
          </a:stretch>
        </p:blipFill>
        <p:spPr bwMode="auto">
          <a:xfrm>
            <a:off x="304800" y="1981200"/>
            <a:ext cx="8539163" cy="2898775"/>
          </a:xfrm>
          <a:prstGeom prst="rect">
            <a:avLst/>
          </a:prstGeom>
          <a:noFill/>
          <a:ln w="9525">
            <a:noFill/>
            <a:miter lim="800000"/>
            <a:headEnd/>
            <a:tailEnd/>
          </a:ln>
          <a:effectLst/>
        </p:spPr>
      </p:pic>
      <p:sp>
        <p:nvSpPr>
          <p:cNvPr id="25604" name="Text Box 4"/>
          <p:cNvSpPr txBox="1">
            <a:spLocks noChangeArrowheads="1"/>
          </p:cNvSpPr>
          <p:nvPr/>
        </p:nvSpPr>
        <p:spPr bwMode="auto">
          <a:xfrm>
            <a:off x="7315200" y="6507163"/>
            <a:ext cx="1600200" cy="282575"/>
          </a:xfrm>
          <a:prstGeom prst="rect">
            <a:avLst/>
          </a:prstGeom>
          <a:noFill/>
          <a:ln w="9525">
            <a:noFill/>
            <a:miter lim="800000"/>
            <a:headEnd/>
            <a:tailEnd/>
          </a:ln>
          <a:effectLst/>
        </p:spPr>
        <p:txBody>
          <a:bodyPr>
            <a:spAutoFit/>
          </a:bodyPr>
          <a:lstStyle/>
          <a:p>
            <a:pPr algn="r" eaLnBrk="0" hangingPunct="0"/>
            <a:r>
              <a:rPr lang="en-US" sz="1200" b="1">
                <a:solidFill>
                  <a:schemeClr val="accent2"/>
                </a:solidFill>
              </a:rPr>
              <a:t>Figure 2.20</a:t>
            </a:r>
          </a:p>
        </p:txBody>
      </p:sp>
      <p:sp>
        <p:nvSpPr>
          <p:cNvPr id="4" name="TextBox 3"/>
          <p:cNvSpPr txBox="1"/>
          <p:nvPr/>
        </p:nvSpPr>
        <p:spPr>
          <a:xfrm>
            <a:off x="4038601" y="762000"/>
            <a:ext cx="3505200" cy="1384995"/>
          </a:xfrm>
          <a:prstGeom prst="rect">
            <a:avLst/>
          </a:prstGeom>
          <a:noFill/>
        </p:spPr>
        <p:txBody>
          <a:bodyPr wrap="square" rtlCol="0">
            <a:spAutoFit/>
          </a:bodyPr>
          <a:lstStyle/>
          <a:p>
            <a:r>
              <a:rPr lang="en-US" sz="2800" b="1" dirty="0" smtClean="0"/>
              <a:t>Energy of activation lowered and the reaction proceeds</a:t>
            </a:r>
            <a:endParaRPr lang="en-US" sz="2800" b="1" dirty="0"/>
          </a:p>
        </p:txBody>
      </p:sp>
      <p:cxnSp>
        <p:nvCxnSpPr>
          <p:cNvPr id="6" name="Straight Arrow Connector 5"/>
          <p:cNvCxnSpPr/>
          <p:nvPr/>
        </p:nvCxnSpPr>
        <p:spPr>
          <a:xfrm rot="10800000" flipV="1">
            <a:off x="2362200" y="1219200"/>
            <a:ext cx="14478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6200000" flipH="1">
            <a:off x="5905500" y="1943100"/>
            <a:ext cx="6858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38200" y="5334000"/>
            <a:ext cx="7867538" cy="830997"/>
          </a:xfrm>
          <a:prstGeom prst="rect">
            <a:avLst/>
          </a:prstGeom>
          <a:noFill/>
        </p:spPr>
        <p:txBody>
          <a:bodyPr wrap="none" rtlCol="0">
            <a:spAutoFit/>
          </a:bodyPr>
          <a:lstStyle/>
          <a:p>
            <a:r>
              <a:rPr lang="en-US" sz="2400" dirty="0" smtClean="0"/>
              <a:t>The Peak Energy state Energy of Activation is also termed the </a:t>
            </a:r>
          </a:p>
          <a:p>
            <a:r>
              <a:rPr lang="en-US" sz="2400" b="1" dirty="0" smtClean="0"/>
              <a:t>Transition state</a:t>
            </a:r>
            <a:r>
              <a:rPr lang="en-US" sz="2400" dirty="0" smtClean="0"/>
              <a:t>.</a:t>
            </a:r>
            <a:endParaRPr lang="en-US" sz="2400" dirty="0"/>
          </a:p>
        </p:txBody>
      </p:sp>
      <p:cxnSp>
        <p:nvCxnSpPr>
          <p:cNvPr id="10" name="Straight Arrow Connector 9"/>
          <p:cNvCxnSpPr/>
          <p:nvPr/>
        </p:nvCxnSpPr>
        <p:spPr>
          <a:xfrm rot="16200000" flipV="1">
            <a:off x="419100" y="4076700"/>
            <a:ext cx="35052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nzyme+02.jpg"/>
          <p:cNvPicPr>
            <a:picLocks noChangeAspect="1"/>
          </p:cNvPicPr>
          <p:nvPr/>
        </p:nvPicPr>
        <p:blipFill>
          <a:blip r:embed="rId2" cstate="print"/>
          <a:stretch>
            <a:fillRect/>
          </a:stretch>
        </p:blipFill>
        <p:spPr>
          <a:xfrm>
            <a:off x="822960" y="-640080"/>
            <a:ext cx="7254335" cy="6042755"/>
          </a:xfrm>
          <a:prstGeom prst="rect">
            <a:avLst/>
          </a:prstGeom>
        </p:spPr>
      </p:pic>
      <p:sp>
        <p:nvSpPr>
          <p:cNvPr id="3" name="TextBox 2"/>
          <p:cNvSpPr txBox="1"/>
          <p:nvPr/>
        </p:nvSpPr>
        <p:spPr>
          <a:xfrm>
            <a:off x="609600" y="4876800"/>
            <a:ext cx="7315200" cy="646331"/>
          </a:xfrm>
          <a:prstGeom prst="rect">
            <a:avLst/>
          </a:prstGeom>
          <a:noFill/>
        </p:spPr>
        <p:txBody>
          <a:bodyPr wrap="square" rtlCol="0">
            <a:spAutoFit/>
          </a:bodyPr>
          <a:lstStyle/>
          <a:p>
            <a:r>
              <a:rPr lang="en-US" dirty="0" smtClean="0"/>
              <a:t>                                         </a:t>
            </a:r>
          </a:p>
          <a:p>
            <a:r>
              <a:rPr lang="en-US" dirty="0" smtClean="0"/>
              <a:t> </a:t>
            </a:r>
          </a:p>
        </p:txBody>
      </p:sp>
      <p:sp>
        <p:nvSpPr>
          <p:cNvPr id="16" name="TextBox 15"/>
          <p:cNvSpPr txBox="1"/>
          <p:nvPr/>
        </p:nvSpPr>
        <p:spPr>
          <a:xfrm>
            <a:off x="304800" y="3124200"/>
            <a:ext cx="4038601" cy="1200329"/>
          </a:xfrm>
          <a:prstGeom prst="rect">
            <a:avLst/>
          </a:prstGeom>
          <a:noFill/>
        </p:spPr>
        <p:txBody>
          <a:bodyPr wrap="square" rtlCol="0">
            <a:spAutoFit/>
          </a:bodyPr>
          <a:lstStyle/>
          <a:p>
            <a:endParaRPr lang="en-US" sz="2400" b="1" dirty="0" smtClean="0"/>
          </a:p>
          <a:p>
            <a:r>
              <a:rPr lang="en-US" sz="2400" b="1" u="sng" dirty="0" smtClean="0"/>
              <a:t>Energy of Activation </a:t>
            </a:r>
            <a:r>
              <a:rPr lang="en-US" sz="2400" b="1" dirty="0" smtClean="0"/>
              <a:t>Lowered with Enzyme</a:t>
            </a:r>
            <a:endParaRPr lang="en-US" sz="2400" b="1" dirty="0"/>
          </a:p>
        </p:txBody>
      </p:sp>
      <p:cxnSp>
        <p:nvCxnSpPr>
          <p:cNvPr id="20" name="Straight Arrow Connector 19"/>
          <p:cNvCxnSpPr/>
          <p:nvPr/>
        </p:nvCxnSpPr>
        <p:spPr>
          <a:xfrm rot="5400000" flipH="1" flipV="1">
            <a:off x="1447800" y="1676400"/>
            <a:ext cx="1828800" cy="1828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fontScale="70000" lnSpcReduction="20000"/>
          </a:bodyPr>
          <a:lstStyle/>
          <a:p>
            <a:pPr algn="ctr">
              <a:buNone/>
            </a:pPr>
            <a:r>
              <a:rPr lang="en-US" sz="4000" b="1" dirty="0" smtClean="0"/>
              <a:t>Thermodynamics and Enzymes</a:t>
            </a:r>
          </a:p>
          <a:p>
            <a:endParaRPr lang="en-US" dirty="0" smtClean="0"/>
          </a:p>
          <a:p>
            <a:r>
              <a:rPr lang="en-US" b="1" dirty="0" smtClean="0"/>
              <a:t>In a reversible biochemical reaction</a:t>
            </a:r>
            <a:r>
              <a:rPr lang="en-US" dirty="0" smtClean="0"/>
              <a:t>, enzymes act like any catalyst in that it </a:t>
            </a:r>
            <a:r>
              <a:rPr lang="en-US" i="1" dirty="0" smtClean="0"/>
              <a:t>does  not alter the position of the chemical equilibrium </a:t>
            </a:r>
            <a:r>
              <a:rPr lang="en-US" dirty="0" smtClean="0"/>
              <a:t>of the reaction. Usually, in the presence of an enzyme, the reaction runs in the same direction as it would without the enzyme, just more quickly. However, in the absence of the enzyme, other possible un-catalyzed, "spontaneous" reactions might lead to different products, because in those conditions this different product is formed faster.</a:t>
            </a:r>
          </a:p>
          <a:p>
            <a:r>
              <a:rPr lang="en-US" b="1" dirty="0" smtClean="0"/>
              <a:t>Furthermore, enzymes can couple two or more reactions, so that a thermodynamically favorable reaction can be used to "drive" a thermodynamically unfavorable one.</a:t>
            </a:r>
            <a:r>
              <a:rPr lang="en-US" dirty="0" smtClean="0"/>
              <a:t> For example, the hydrolysis of ATP is often used to drive other chemical reactions.</a:t>
            </a:r>
          </a:p>
          <a:p>
            <a:r>
              <a:rPr lang="en-US" b="1" dirty="0" smtClean="0"/>
              <a:t>Enzymes catalyze the forward and backward reactions equally</a:t>
            </a:r>
            <a:r>
              <a:rPr lang="en-US" dirty="0" smtClean="0"/>
              <a:t>. They do not alter the equilibrium itself, but only the speed at which it is reached. </a:t>
            </a:r>
          </a:p>
          <a:p>
            <a:r>
              <a:rPr lang="en-US" dirty="0" smtClean="0"/>
              <a:t>If however if in a reversible reaction the equilibrium is greatly displaced in one direction, it is a very exergonic reaction in one direction, the reaction is </a:t>
            </a:r>
            <a:r>
              <a:rPr lang="en-US" i="1" dirty="0" smtClean="0"/>
              <a:t>effectively</a:t>
            </a:r>
            <a:r>
              <a:rPr lang="en-US" dirty="0" smtClean="0"/>
              <a:t> irreversible. Under these conditions the enzyme will, in fact, only catalyze the reaction in the thermodynamically allowed direction.</a:t>
            </a:r>
          </a:p>
          <a:p>
            <a:endParaRPr lang="en-US" dirty="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nzyme+02.jpg"/>
          <p:cNvPicPr>
            <a:picLocks noChangeAspect="1"/>
          </p:cNvPicPr>
          <p:nvPr/>
        </p:nvPicPr>
        <p:blipFill>
          <a:blip r:embed="rId2" cstate="print"/>
          <a:stretch>
            <a:fillRect/>
          </a:stretch>
        </p:blipFill>
        <p:spPr>
          <a:xfrm>
            <a:off x="822960" y="-640080"/>
            <a:ext cx="7254335" cy="6042755"/>
          </a:xfrm>
          <a:prstGeom prst="rect">
            <a:avLst/>
          </a:prstGeom>
        </p:spPr>
      </p:pic>
      <p:sp>
        <p:nvSpPr>
          <p:cNvPr id="3" name="TextBox 2"/>
          <p:cNvSpPr txBox="1"/>
          <p:nvPr/>
        </p:nvSpPr>
        <p:spPr>
          <a:xfrm>
            <a:off x="609600" y="4876800"/>
            <a:ext cx="7315200" cy="646331"/>
          </a:xfrm>
          <a:prstGeom prst="rect">
            <a:avLst/>
          </a:prstGeom>
          <a:noFill/>
        </p:spPr>
        <p:txBody>
          <a:bodyPr wrap="square" rtlCol="0">
            <a:spAutoFit/>
          </a:bodyPr>
          <a:lstStyle/>
          <a:p>
            <a:r>
              <a:rPr lang="en-US" dirty="0" smtClean="0"/>
              <a:t>                                         </a:t>
            </a:r>
          </a:p>
          <a:p>
            <a:r>
              <a:rPr lang="en-US" dirty="0" smtClean="0"/>
              <a:t> </a:t>
            </a:r>
          </a:p>
        </p:txBody>
      </p:sp>
      <p:sp>
        <p:nvSpPr>
          <p:cNvPr id="8" name="TextBox 7"/>
          <p:cNvSpPr txBox="1"/>
          <p:nvPr/>
        </p:nvSpPr>
        <p:spPr>
          <a:xfrm>
            <a:off x="1905000" y="3276600"/>
            <a:ext cx="3486211" cy="369332"/>
          </a:xfrm>
          <a:prstGeom prst="rect">
            <a:avLst/>
          </a:prstGeom>
          <a:noFill/>
        </p:spPr>
        <p:txBody>
          <a:bodyPr wrap="none" rtlCol="0">
            <a:spAutoFit/>
          </a:bodyPr>
          <a:lstStyle/>
          <a:p>
            <a:r>
              <a:rPr lang="en-US" b="1" dirty="0" smtClean="0"/>
              <a:t>The enzyme is Carbonic Anhydrase</a:t>
            </a:r>
            <a:endParaRPr lang="en-US" b="1" dirty="0"/>
          </a:p>
        </p:txBody>
      </p:sp>
      <p:cxnSp>
        <p:nvCxnSpPr>
          <p:cNvPr id="10" name="Straight Arrow Connector 9"/>
          <p:cNvCxnSpPr/>
          <p:nvPr/>
        </p:nvCxnSpPr>
        <p:spPr>
          <a:xfrm rot="5400000" flipH="1" flipV="1">
            <a:off x="2743200" y="2209800"/>
            <a:ext cx="14478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57200" y="5029200"/>
            <a:ext cx="8229600" cy="1200329"/>
          </a:xfrm>
          <a:prstGeom prst="rect">
            <a:avLst/>
          </a:prstGeom>
          <a:noFill/>
        </p:spPr>
        <p:txBody>
          <a:bodyPr wrap="square" rtlCol="0">
            <a:spAutoFit/>
          </a:bodyPr>
          <a:lstStyle/>
          <a:p>
            <a:r>
              <a:rPr lang="en-US" b="1" dirty="0" smtClean="0"/>
              <a:t>                                                 CO</a:t>
            </a:r>
            <a:r>
              <a:rPr lang="en-US" sz="1400" b="1" dirty="0" smtClean="0"/>
              <a:t>2</a:t>
            </a:r>
            <a:r>
              <a:rPr lang="en-US" b="1" dirty="0" smtClean="0"/>
              <a:t> + H</a:t>
            </a:r>
            <a:r>
              <a:rPr lang="en-US" sz="1400" b="1" dirty="0" smtClean="0"/>
              <a:t>2</a:t>
            </a:r>
            <a:r>
              <a:rPr lang="en-US" b="1" dirty="0" smtClean="0"/>
              <a:t>O                     H</a:t>
            </a:r>
            <a:r>
              <a:rPr lang="en-US" sz="1400" b="1" dirty="0" smtClean="0"/>
              <a:t>2</a:t>
            </a:r>
            <a:r>
              <a:rPr lang="en-US" b="1" dirty="0" smtClean="0"/>
              <a:t>CO</a:t>
            </a:r>
            <a:r>
              <a:rPr lang="en-US" sz="1400" b="1" dirty="0" smtClean="0"/>
              <a:t>3 </a:t>
            </a:r>
            <a:r>
              <a:rPr lang="en-US" b="1" dirty="0" smtClean="0"/>
              <a:t> </a:t>
            </a:r>
          </a:p>
          <a:p>
            <a:r>
              <a:rPr lang="en-US" dirty="0" smtClean="0"/>
              <a:t>The reactant substrates are </a:t>
            </a:r>
            <a:r>
              <a:rPr lang="en-US" b="1" dirty="0" smtClean="0"/>
              <a:t>Carbon Dioxide </a:t>
            </a:r>
            <a:r>
              <a:rPr lang="en-US" dirty="0" smtClean="0"/>
              <a:t>and </a:t>
            </a:r>
            <a:r>
              <a:rPr lang="en-US" b="1" dirty="0" smtClean="0"/>
              <a:t>Water</a:t>
            </a:r>
            <a:r>
              <a:rPr lang="en-US" dirty="0" smtClean="0"/>
              <a:t> making the product </a:t>
            </a:r>
            <a:r>
              <a:rPr lang="en-US" b="1" dirty="0" smtClean="0"/>
              <a:t>Carbonic Acid</a:t>
            </a:r>
            <a:r>
              <a:rPr lang="en-US" dirty="0" smtClean="0"/>
              <a:t>.  The reaction is reversible and the enzyme  Carbonic Anhydrase can catalyze in both directions. </a:t>
            </a:r>
            <a:endParaRPr lang="en-US" dirty="0"/>
          </a:p>
        </p:txBody>
      </p:sp>
      <p:cxnSp>
        <p:nvCxnSpPr>
          <p:cNvPr id="13" name="Straight Arrow Connector 12"/>
          <p:cNvCxnSpPr/>
          <p:nvPr/>
        </p:nvCxnSpPr>
        <p:spPr>
          <a:xfrm>
            <a:off x="4114800" y="5181600"/>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0800000">
            <a:off x="4114800" y="5334000"/>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ctive Site.JPG"/>
          <p:cNvPicPr>
            <a:picLocks noGrp="1" noChangeAspect="1"/>
          </p:cNvPicPr>
          <p:nvPr>
            <p:ph idx="1"/>
          </p:nvPr>
        </p:nvPicPr>
        <p:blipFill>
          <a:blip r:embed="rId2" cstate="print"/>
          <a:stretch>
            <a:fillRect/>
          </a:stretch>
        </p:blipFill>
        <p:spPr>
          <a:xfrm>
            <a:off x="0" y="0"/>
            <a:ext cx="9217152" cy="5815584"/>
          </a:xfrm>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Ability to Release Product</a:t>
            </a:r>
            <a:endParaRPr lang="en-US" dirty="0"/>
          </a:p>
        </p:txBody>
      </p:sp>
      <p:sp>
        <p:nvSpPr>
          <p:cNvPr id="3" name="Content Placeholder 2"/>
          <p:cNvSpPr>
            <a:spLocks noGrp="1"/>
          </p:cNvSpPr>
          <p:nvPr>
            <p:ph idx="1"/>
          </p:nvPr>
        </p:nvSpPr>
        <p:spPr>
          <a:xfrm>
            <a:off x="457200" y="1295400"/>
            <a:ext cx="8229600" cy="4830763"/>
          </a:xfrm>
        </p:spPr>
        <p:txBody>
          <a:bodyPr>
            <a:normAutofit lnSpcReduction="10000"/>
          </a:bodyPr>
          <a:lstStyle/>
          <a:p>
            <a:r>
              <a:rPr lang="en-US" dirty="0" smtClean="0"/>
              <a:t>If the R-groups pulled in the substrates like a magnet and held them in place – how is the finished product able to escape (be released)?</a:t>
            </a:r>
          </a:p>
          <a:p>
            <a:r>
              <a:rPr lang="en-US" dirty="0" smtClean="0"/>
              <a:t>Remember that when a chemical bond is formed between atoms – it changes most if not all of the chemical properties of the atom – thus atoms that had an affinity (attached to) for the R-groups before don’t do so after combining into a molecule – they no longer have their original chemical properties.</a:t>
            </a:r>
            <a:endParaRPr lang="en-US" dirty="0"/>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686800" cy="7315200"/>
          </a:xfrm>
        </p:spPr>
        <p:txBody>
          <a:bodyPr>
            <a:normAutofit fontScale="77500" lnSpcReduction="20000"/>
          </a:bodyPr>
          <a:lstStyle/>
          <a:p>
            <a:pPr algn="ctr">
              <a:buNone/>
            </a:pPr>
            <a:r>
              <a:rPr lang="en-US" b="1" dirty="0" smtClean="0"/>
              <a:t>A  Technical Explanation of How Enzymes Work</a:t>
            </a:r>
          </a:p>
          <a:p>
            <a:r>
              <a:rPr lang="en-US" dirty="0" smtClean="0"/>
              <a:t>Enzymes can act in several ways, all of which lower ΔG</a:t>
            </a:r>
            <a:r>
              <a:rPr lang="en-US" baseline="30000" dirty="0" smtClean="0"/>
              <a:t>‡</a:t>
            </a:r>
            <a:r>
              <a:rPr lang="en-US" dirty="0" smtClean="0"/>
              <a:t> </a:t>
            </a:r>
            <a:r>
              <a:rPr lang="en-US" baseline="30000" dirty="0" smtClean="0"/>
              <a:t> -</a:t>
            </a:r>
            <a:r>
              <a:rPr lang="en-US" dirty="0" smtClean="0"/>
              <a:t>Energy of Activation</a:t>
            </a:r>
          </a:p>
          <a:p>
            <a:pPr marL="514350" indent="-514350">
              <a:buFont typeface="+mj-lt"/>
              <a:buAutoNum type="arabicPeriod"/>
            </a:pPr>
            <a:r>
              <a:rPr lang="en-US" dirty="0" smtClean="0"/>
              <a:t>Lowering the activation energy </a:t>
            </a:r>
            <a:r>
              <a:rPr lang="en-US" b="1" dirty="0" smtClean="0"/>
              <a:t>by creating an environment in which the transition state is stabilized </a:t>
            </a:r>
            <a:r>
              <a:rPr lang="en-US" dirty="0" smtClean="0"/>
              <a:t>(e.g. straining the shape of a substrate—by binding the transition-state conformation of the substrate/product molecules, the enzyme distorts the bound substrate(s) into their transition state form, thereby reducing the amount of energy required to complete the transition). </a:t>
            </a:r>
          </a:p>
          <a:p>
            <a:pPr marL="514350" indent="-514350">
              <a:buFont typeface="+mj-lt"/>
              <a:buAutoNum type="arabicPeriod"/>
            </a:pPr>
            <a:r>
              <a:rPr lang="en-US" dirty="0" smtClean="0"/>
              <a:t>Lowering the energy of the transition state, but </a:t>
            </a:r>
            <a:r>
              <a:rPr lang="en-US" b="1" dirty="0" smtClean="0"/>
              <a:t>without distorting the substrate, </a:t>
            </a:r>
            <a:r>
              <a:rPr lang="en-US" dirty="0" smtClean="0"/>
              <a:t>by creating an environment with the opposite charge distribution to that of the transition state. </a:t>
            </a:r>
          </a:p>
          <a:p>
            <a:pPr marL="514350" indent="-514350">
              <a:buFont typeface="+mj-lt"/>
              <a:buAutoNum type="arabicPeriod"/>
            </a:pPr>
            <a:r>
              <a:rPr lang="en-US" dirty="0" smtClean="0"/>
              <a:t>Providing an alternative pathway. For example, </a:t>
            </a:r>
            <a:r>
              <a:rPr lang="en-US" b="1" dirty="0" smtClean="0"/>
              <a:t>temporarily reacting with the substrate to form an intermediate ES complex</a:t>
            </a:r>
            <a:r>
              <a:rPr lang="en-US" dirty="0" smtClean="0"/>
              <a:t>, which would be impossible in the absence of the enzyme. </a:t>
            </a:r>
          </a:p>
          <a:p>
            <a:pPr marL="514350" indent="-514350">
              <a:buFont typeface="+mj-lt"/>
              <a:buAutoNum type="arabicPeriod"/>
            </a:pPr>
            <a:r>
              <a:rPr lang="en-US" b="1" dirty="0" smtClean="0"/>
              <a:t>Reducing the reaction entropy change </a:t>
            </a:r>
            <a:r>
              <a:rPr lang="en-US" dirty="0" smtClean="0"/>
              <a:t>by bringing substrates together in the correct orientation to react. Considering ΔH</a:t>
            </a:r>
            <a:r>
              <a:rPr lang="en-US" baseline="30000" dirty="0" smtClean="0"/>
              <a:t>‡</a:t>
            </a:r>
            <a:r>
              <a:rPr lang="en-US" dirty="0" smtClean="0"/>
              <a:t> alone overlooks this effect. </a:t>
            </a:r>
          </a:p>
          <a:p>
            <a:endParaRPr lang="en-US" dirty="0"/>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02-21mechenzymeact_l"/>
          <p:cNvPicPr>
            <a:picLocks noGrp="1" noChangeAspect="1" noChangeArrowheads="1"/>
          </p:cNvPicPr>
          <p:nvPr>
            <p:ph idx="1"/>
          </p:nvPr>
        </p:nvPicPr>
        <p:blipFill>
          <a:blip r:embed="rId2" cstate="print"/>
          <a:srcRect/>
          <a:stretch>
            <a:fillRect/>
          </a:stretch>
        </p:blipFill>
        <p:spPr bwMode="auto">
          <a:xfrm>
            <a:off x="1005840" y="-12"/>
            <a:ext cx="7061407" cy="7061407"/>
          </a:xfrm>
          <a:prstGeom prst="rect">
            <a:avLst/>
          </a:prstGeom>
          <a:noFill/>
          <a:ln w="9525">
            <a:noFill/>
            <a:miter lim="800000"/>
            <a:headEnd/>
            <a:tailEnd/>
          </a:ln>
          <a:effectLst/>
        </p:spPr>
      </p:pic>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nzyme Action.jpg"/>
          <p:cNvPicPr>
            <a:picLocks noGrp="1" noChangeAspect="1"/>
          </p:cNvPicPr>
          <p:nvPr>
            <p:ph idx="1"/>
          </p:nvPr>
        </p:nvPicPr>
        <p:blipFill>
          <a:blip r:embed="rId2" cstate="print"/>
          <a:stretch>
            <a:fillRect/>
          </a:stretch>
        </p:blipFill>
        <p:spPr>
          <a:xfrm>
            <a:off x="-36" y="-457235"/>
            <a:ext cx="9294686" cy="7853363"/>
          </a:xfrm>
        </p:spPr>
      </p:pic>
      <p:sp>
        <p:nvSpPr>
          <p:cNvPr id="5" name="TextBox 4"/>
          <p:cNvSpPr txBox="1"/>
          <p:nvPr/>
        </p:nvSpPr>
        <p:spPr>
          <a:xfrm>
            <a:off x="5867400" y="914400"/>
            <a:ext cx="2819400" cy="830997"/>
          </a:xfrm>
          <a:prstGeom prst="rect">
            <a:avLst/>
          </a:prstGeom>
          <a:noFill/>
        </p:spPr>
        <p:txBody>
          <a:bodyPr wrap="square" rtlCol="0">
            <a:spAutoFit/>
          </a:bodyPr>
          <a:lstStyle/>
          <a:p>
            <a:r>
              <a:rPr lang="en-US" sz="2400" b="1" dirty="0" smtClean="0"/>
              <a:t>Enzymes never bind covalently</a:t>
            </a:r>
            <a:endParaRPr lang="en-US" sz="2400" b="1" dirty="0"/>
          </a:p>
        </p:txBody>
      </p:sp>
      <p:cxnSp>
        <p:nvCxnSpPr>
          <p:cNvPr id="7" name="Straight Arrow Connector 6"/>
          <p:cNvCxnSpPr>
            <a:stCxn id="5" idx="1"/>
          </p:cNvCxnSpPr>
          <p:nvPr/>
        </p:nvCxnSpPr>
        <p:spPr>
          <a:xfrm rot="10800000">
            <a:off x="4876800" y="914401"/>
            <a:ext cx="990600" cy="4154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743200" y="2743200"/>
            <a:ext cx="4257576" cy="461665"/>
          </a:xfrm>
          <a:prstGeom prst="rect">
            <a:avLst/>
          </a:prstGeom>
          <a:noFill/>
        </p:spPr>
        <p:txBody>
          <a:bodyPr wrap="none" rtlCol="0">
            <a:spAutoFit/>
          </a:bodyPr>
          <a:lstStyle/>
          <a:p>
            <a:r>
              <a:rPr lang="en-US" sz="2400" b="1" u="sng" dirty="0" smtClean="0"/>
              <a:t>Enzyme closes around substrate</a:t>
            </a:r>
            <a:endParaRPr lang="en-US" sz="2400" b="1" u="sng" dirty="0"/>
          </a:p>
        </p:txBody>
      </p:sp>
      <p:cxnSp>
        <p:nvCxnSpPr>
          <p:cNvPr id="10" name="Straight Arrow Connector 9"/>
          <p:cNvCxnSpPr/>
          <p:nvPr/>
        </p:nvCxnSpPr>
        <p:spPr>
          <a:xfrm rot="5400000" flipH="1" flipV="1">
            <a:off x="2628900" y="1333500"/>
            <a:ext cx="167640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Cofactors and Coenzymes</a:t>
            </a:r>
            <a:endParaRPr lang="en-US" dirty="0"/>
          </a:p>
        </p:txBody>
      </p:sp>
      <p:sp>
        <p:nvSpPr>
          <p:cNvPr id="3" name="Content Placeholder 2"/>
          <p:cNvSpPr>
            <a:spLocks noGrp="1"/>
          </p:cNvSpPr>
          <p:nvPr>
            <p:ph idx="1"/>
          </p:nvPr>
        </p:nvSpPr>
        <p:spPr>
          <a:xfrm>
            <a:off x="457200" y="838200"/>
            <a:ext cx="8229600" cy="5791200"/>
          </a:xfrm>
        </p:spPr>
        <p:txBody>
          <a:bodyPr>
            <a:normAutofit fontScale="92500" lnSpcReduction="20000"/>
          </a:bodyPr>
          <a:lstStyle/>
          <a:p>
            <a:r>
              <a:rPr lang="en-US" dirty="0" smtClean="0"/>
              <a:t>Some enzymes require additional chemicals to bind to them in order for them to catalytically convert their reactant substrates into products</a:t>
            </a:r>
          </a:p>
          <a:p>
            <a:endParaRPr lang="en-US" dirty="0" smtClean="0"/>
          </a:p>
          <a:p>
            <a:r>
              <a:rPr lang="en-US" dirty="0" smtClean="0"/>
              <a:t>If an enzyme has sites for these additionally required substances to bind – they must bind in order for the enzyme to properly work</a:t>
            </a:r>
          </a:p>
          <a:p>
            <a:endParaRPr lang="en-US" i="1" dirty="0" smtClean="0"/>
          </a:p>
          <a:p>
            <a:r>
              <a:rPr lang="en-US" i="1" dirty="0" smtClean="0"/>
              <a:t>Terminology </a:t>
            </a:r>
            <a:r>
              <a:rPr lang="en-US" dirty="0" smtClean="0"/>
              <a:t>– If an enzyme is one that requires these additional chemicals to bind in order to work properly – when the enzyme lacks the additional chemical it is termed an “</a:t>
            </a:r>
            <a:r>
              <a:rPr lang="en-US" dirty="0" smtClean="0">
                <a:solidFill>
                  <a:srgbClr val="C00000"/>
                </a:solidFill>
              </a:rPr>
              <a:t>apoenzyme</a:t>
            </a:r>
            <a:r>
              <a:rPr lang="en-US" dirty="0" smtClean="0"/>
              <a:t>” – when the additional substance binds it is termed a “</a:t>
            </a:r>
            <a:r>
              <a:rPr lang="en-US" dirty="0" smtClean="0">
                <a:solidFill>
                  <a:srgbClr val="C00000"/>
                </a:solidFill>
              </a:rPr>
              <a:t>holoenzyme</a:t>
            </a:r>
            <a:r>
              <a:rPr lang="en-US" dirty="0" smtClean="0"/>
              <a:t>”</a:t>
            </a:r>
            <a:endParaRPr lang="en-US" dirty="0"/>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fontScale="90000"/>
          </a:bodyPr>
          <a:lstStyle/>
          <a:p>
            <a:r>
              <a:rPr lang="en-US" dirty="0" smtClean="0"/>
              <a:t>Cofactors and Coenzymes</a:t>
            </a:r>
            <a:br>
              <a:rPr lang="en-US" dirty="0" smtClean="0"/>
            </a:br>
            <a:r>
              <a:rPr lang="en-US" sz="3600" b="1" i="1" dirty="0" smtClean="0">
                <a:solidFill>
                  <a:srgbClr val="C00000"/>
                </a:solidFill>
              </a:rPr>
              <a:t>New Terminology (different from my handout)</a:t>
            </a:r>
            <a:endParaRPr lang="en-US" sz="3600" b="1" i="1" dirty="0">
              <a:solidFill>
                <a:srgbClr val="C00000"/>
              </a:solidFill>
            </a:endParaRPr>
          </a:p>
        </p:txBody>
      </p:sp>
      <p:sp>
        <p:nvSpPr>
          <p:cNvPr id="3" name="Content Placeholder 2"/>
          <p:cNvSpPr>
            <a:spLocks noGrp="1"/>
          </p:cNvSpPr>
          <p:nvPr>
            <p:ph idx="1"/>
          </p:nvPr>
        </p:nvSpPr>
        <p:spPr>
          <a:xfrm>
            <a:off x="0" y="1295400"/>
            <a:ext cx="8991600" cy="5334000"/>
          </a:xfrm>
        </p:spPr>
        <p:txBody>
          <a:bodyPr/>
          <a:lstStyle/>
          <a:p>
            <a:r>
              <a:rPr lang="en-US" dirty="0" smtClean="0"/>
              <a:t>The additional substances are termed cofactors. </a:t>
            </a:r>
          </a:p>
          <a:p>
            <a:r>
              <a:rPr lang="en-US" dirty="0" smtClean="0"/>
              <a:t>Cofactors can be either inorganic (</a:t>
            </a:r>
            <a:r>
              <a:rPr lang="en-US" i="1" dirty="0" smtClean="0"/>
              <a:t>e.g.</a:t>
            </a:r>
            <a:r>
              <a:rPr lang="en-US" dirty="0" smtClean="0"/>
              <a:t>, metal ions and iron-sulfur clusters) or organic compounds (e.g., flavin and heme). Organic cofactors can be either prosthetic groups, which are tightly bound to an enzyme, or coenzymes, which are released from the enzyme's active site during the reaction. </a:t>
            </a:r>
          </a:p>
          <a:p>
            <a:endParaRPr lang="en-US" dirty="0"/>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Cofactors</a:t>
            </a:r>
            <a:endParaRPr lang="en-US" u="sng" dirty="0"/>
          </a:p>
        </p:txBody>
      </p:sp>
      <p:sp>
        <p:nvSpPr>
          <p:cNvPr id="3" name="Content Placeholder 2"/>
          <p:cNvSpPr>
            <a:spLocks noGrp="1"/>
          </p:cNvSpPr>
          <p:nvPr>
            <p:ph idx="1"/>
          </p:nvPr>
        </p:nvSpPr>
        <p:spPr>
          <a:xfrm>
            <a:off x="0" y="1600200"/>
            <a:ext cx="9144000" cy="4525963"/>
          </a:xfrm>
        </p:spPr>
        <p:txBody>
          <a:bodyPr>
            <a:normAutofit fontScale="92500" lnSpcReduction="10000"/>
          </a:bodyPr>
          <a:lstStyle/>
          <a:p>
            <a:pPr>
              <a:buNone/>
            </a:pPr>
            <a:r>
              <a:rPr lang="en-US" u="sng" dirty="0" smtClean="0"/>
              <a:t>Inorganic Cofactor</a:t>
            </a:r>
            <a:r>
              <a:rPr lang="en-US" dirty="0" smtClean="0"/>
              <a:t>   </a:t>
            </a:r>
            <a:r>
              <a:rPr lang="en-US" u="sng" dirty="0" smtClean="0"/>
              <a:t>Organic Cofactor</a:t>
            </a:r>
            <a:r>
              <a:rPr lang="en-US" dirty="0" smtClean="0"/>
              <a:t>           </a:t>
            </a:r>
            <a:r>
              <a:rPr lang="en-US" u="sng" dirty="0" smtClean="0"/>
              <a:t>Coenzyme</a:t>
            </a:r>
          </a:p>
          <a:p>
            <a:pPr>
              <a:buNone/>
            </a:pPr>
            <a:r>
              <a:rPr lang="en-US" sz="2000" b="1" dirty="0" smtClean="0"/>
              <a:t>Inorganic molecule</a:t>
            </a:r>
            <a:r>
              <a:rPr lang="en-US" sz="2000" dirty="0" smtClean="0"/>
              <a:t>         </a:t>
            </a:r>
            <a:r>
              <a:rPr lang="en-US" sz="2000" b="1" dirty="0" smtClean="0"/>
              <a:t>Non-protein organic molecule </a:t>
            </a:r>
            <a:r>
              <a:rPr lang="en-US" sz="2000" dirty="0" smtClean="0"/>
              <a:t>         </a:t>
            </a:r>
            <a:r>
              <a:rPr lang="en-US" sz="2000" b="1" dirty="0" smtClean="0"/>
              <a:t>Non-protein organic molecule</a:t>
            </a:r>
          </a:p>
          <a:p>
            <a:pPr>
              <a:buNone/>
            </a:pPr>
            <a:r>
              <a:rPr lang="en-US" sz="2000" dirty="0" smtClean="0"/>
              <a:t> metal ions                         </a:t>
            </a:r>
            <a:r>
              <a:rPr lang="en-US" sz="2000" i="1" dirty="0" smtClean="0">
                <a:solidFill>
                  <a:srgbClr val="C00000"/>
                </a:solidFill>
              </a:rPr>
              <a:t>permanently attached </a:t>
            </a:r>
            <a:r>
              <a:rPr lang="en-US" sz="2000" dirty="0" smtClean="0"/>
              <a:t>to enzyme         </a:t>
            </a:r>
            <a:r>
              <a:rPr lang="en-US" sz="2600" dirty="0" smtClean="0">
                <a:solidFill>
                  <a:srgbClr val="C00000"/>
                </a:solidFill>
              </a:rPr>
              <a:t>*</a:t>
            </a:r>
            <a:r>
              <a:rPr lang="en-US" sz="2000" dirty="0" smtClean="0"/>
              <a:t> </a:t>
            </a:r>
            <a:r>
              <a:rPr lang="en-US" sz="2000" i="1" dirty="0" smtClean="0">
                <a:solidFill>
                  <a:srgbClr val="C00000"/>
                </a:solidFill>
              </a:rPr>
              <a:t>transiently attached</a:t>
            </a:r>
          </a:p>
          <a:p>
            <a:pPr>
              <a:buNone/>
            </a:pPr>
            <a:r>
              <a:rPr lang="en-US" sz="2000" dirty="0" smtClean="0"/>
              <a:t> iron sulfur clusters            prosthetic group                                 transport chemical groups  to</a:t>
            </a:r>
          </a:p>
          <a:p>
            <a:pPr>
              <a:buNone/>
            </a:pPr>
            <a:r>
              <a:rPr lang="en-US" sz="2000" dirty="0" smtClean="0"/>
              <a:t>  (main role of trace           for example (1) the heme of             the enzyme</a:t>
            </a:r>
          </a:p>
          <a:p>
            <a:pPr>
              <a:buNone/>
            </a:pPr>
            <a:r>
              <a:rPr lang="en-US" sz="2000" dirty="0" smtClean="0"/>
              <a:t>    elements)                        hemoglobin or (2) the flavin             Generally the vitamins</a:t>
            </a:r>
          </a:p>
          <a:p>
            <a:pPr>
              <a:buNone/>
            </a:pPr>
            <a:r>
              <a:rPr lang="en-US" sz="2000" dirty="0" smtClean="0"/>
              <a:t>                                               of flavin adenine dinucleotide </a:t>
            </a:r>
          </a:p>
          <a:p>
            <a:pPr>
              <a:buNone/>
            </a:pPr>
            <a:endParaRPr lang="en-US" dirty="0" smtClean="0"/>
          </a:p>
          <a:p>
            <a:pPr>
              <a:buNone/>
            </a:pPr>
            <a:r>
              <a:rPr lang="en-US" sz="2600" dirty="0" smtClean="0"/>
              <a:t>   </a:t>
            </a:r>
          </a:p>
          <a:p>
            <a:pPr>
              <a:buNone/>
            </a:pPr>
            <a:r>
              <a:rPr lang="en-US" sz="2600" dirty="0" smtClean="0">
                <a:solidFill>
                  <a:srgbClr val="C00000"/>
                </a:solidFill>
              </a:rPr>
              <a:t>*</a:t>
            </a:r>
            <a:r>
              <a:rPr lang="en-US" sz="2600" dirty="0" smtClean="0"/>
              <a:t>Note: the coenzyme  detaches as the reaction proceeds</a:t>
            </a:r>
          </a:p>
          <a:p>
            <a:pPr>
              <a:buNone/>
            </a:pPr>
            <a:r>
              <a:rPr lang="en-US" dirty="0" smtClean="0"/>
              <a:t>                                                                 </a:t>
            </a:r>
            <a:endParaRPr lang="en-US" sz="2200" dirty="0"/>
          </a:p>
        </p:txBody>
      </p:sp>
      <p:cxnSp>
        <p:nvCxnSpPr>
          <p:cNvPr id="5" name="Straight Arrow Connector 4"/>
          <p:cNvCxnSpPr/>
          <p:nvPr/>
        </p:nvCxnSpPr>
        <p:spPr>
          <a:xfrm rot="10800000" flipV="1">
            <a:off x="2133600" y="1143000"/>
            <a:ext cx="19050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a:off x="4305300" y="14097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5181600" y="1143000"/>
            <a:ext cx="23622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2629694" y="1866106"/>
            <a:ext cx="53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2209800" y="2133600"/>
            <a:ext cx="685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800894" y="3542506"/>
            <a:ext cx="2819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16200000" flipH="1">
            <a:off x="4267200" y="3200400"/>
            <a:ext cx="3276600" cy="762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Organic Cofactors</a:t>
            </a:r>
            <a:endParaRPr lang="en-US" dirty="0"/>
          </a:p>
        </p:txBody>
      </p:sp>
      <p:sp>
        <p:nvSpPr>
          <p:cNvPr id="3" name="Content Placeholder 2"/>
          <p:cNvSpPr>
            <a:spLocks noGrp="1"/>
          </p:cNvSpPr>
          <p:nvPr>
            <p:ph idx="1"/>
          </p:nvPr>
        </p:nvSpPr>
        <p:spPr>
          <a:xfrm>
            <a:off x="457200" y="1295400"/>
            <a:ext cx="8229600" cy="4830763"/>
          </a:xfrm>
        </p:spPr>
        <p:txBody>
          <a:bodyPr/>
          <a:lstStyle/>
          <a:p>
            <a:r>
              <a:rPr lang="en-US" dirty="0" smtClean="0"/>
              <a:t>Organic cofactors are small organic molecules (typically a molecular mass less than 1000 Da) that can be either loosely or tightly bound to the enzyme and directly participate in the reaction. In the latter case, when it is difficult to remove without denaturing the enzyme, it can be called a </a:t>
            </a:r>
            <a:r>
              <a:rPr lang="en-US" u="sng" dirty="0" smtClean="0"/>
              <a:t>prosthetic group</a:t>
            </a:r>
            <a:r>
              <a:rPr lang="en-US" dirty="0" smtClean="0"/>
              <a:t>. If an organic cofactor is loosely bound and removed during the reaction it is generally called a coenzyme. </a:t>
            </a:r>
          </a:p>
          <a:p>
            <a:endParaRPr lang="en-US" dirty="0"/>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Inorganic Cofactors</a:t>
            </a:r>
            <a:endParaRPr lang="en-US" dirty="0"/>
          </a:p>
        </p:txBody>
      </p:sp>
      <p:sp>
        <p:nvSpPr>
          <p:cNvPr id="3" name="Content Placeholder 2"/>
          <p:cNvSpPr>
            <a:spLocks noGrp="1"/>
          </p:cNvSpPr>
          <p:nvPr>
            <p:ph idx="1"/>
          </p:nvPr>
        </p:nvSpPr>
        <p:spPr/>
        <p:txBody>
          <a:bodyPr/>
          <a:lstStyle/>
          <a:p>
            <a:r>
              <a:rPr lang="en-US" dirty="0" smtClean="0"/>
              <a:t>Metal ions are common cofactors.  In nutrition, the list of essential elements and trace elements reflect their roles as cofactors. In humans this list commonly includes iron, manganese, cobalt, copper, zinc, selenium, and molybdenum.  Although chromium deficiency causes impaired glucose tolerance, no human enzyme that uses this metal as a cofactor has been identified.  </a:t>
            </a:r>
          </a:p>
          <a:p>
            <a:endParaRPr lang="en-US" dirty="0"/>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Coenzymes</a:t>
            </a:r>
            <a:endParaRPr lang="en-US" dirty="0"/>
          </a:p>
        </p:txBody>
      </p:sp>
      <p:sp>
        <p:nvSpPr>
          <p:cNvPr id="3" name="Content Placeholder 2"/>
          <p:cNvSpPr>
            <a:spLocks noGrp="1"/>
          </p:cNvSpPr>
          <p:nvPr>
            <p:ph idx="1"/>
          </p:nvPr>
        </p:nvSpPr>
        <p:spPr>
          <a:xfrm>
            <a:off x="0" y="762000"/>
            <a:ext cx="9144000" cy="6096000"/>
          </a:xfrm>
        </p:spPr>
        <p:txBody>
          <a:bodyPr>
            <a:normAutofit fontScale="85000" lnSpcReduction="10000"/>
          </a:bodyPr>
          <a:lstStyle/>
          <a:p>
            <a:r>
              <a:rPr lang="en-US" dirty="0" smtClean="0"/>
              <a:t>coenzymes are organic molecules that are required by certain enzymes to carry out catalysis. </a:t>
            </a:r>
          </a:p>
          <a:p>
            <a:endParaRPr lang="en-US" dirty="0" smtClean="0"/>
          </a:p>
          <a:p>
            <a:r>
              <a:rPr lang="en-US" dirty="0" smtClean="0"/>
              <a:t>They bind to the active site of the enzyme and participate in catalysis but are not considered substrates of the reaction.  They generally exit after the reaction is completed – thus behave like substrates (but are not substrates in that they do not become products). </a:t>
            </a:r>
          </a:p>
          <a:p>
            <a:endParaRPr lang="en-US" dirty="0" smtClean="0"/>
          </a:p>
          <a:p>
            <a:r>
              <a:rPr lang="en-US" dirty="0" smtClean="0"/>
              <a:t>coenzymes often function as intermediate carriers of electrons, specific atoms or functional groups that are transferred in the overall reaction. An example of this would be the role of NAD in the transfer of electrons in certain coupled oxidation reduction reactions. </a:t>
            </a:r>
          </a:p>
          <a:p>
            <a:pPr>
              <a:buNone/>
            </a:pPr>
            <a:r>
              <a:rPr lang="en-US" dirty="0" smtClean="0"/>
              <a:t> </a:t>
            </a:r>
          </a:p>
          <a:p>
            <a:endParaRPr lang="en-US" dirty="0"/>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3200" b="1" dirty="0" smtClean="0"/>
              <a:t>The Imposters</a:t>
            </a:r>
            <a:br>
              <a:rPr lang="en-US" sz="3200" b="1" dirty="0" smtClean="0"/>
            </a:br>
            <a:r>
              <a:rPr lang="en-US" sz="3200" b="1" dirty="0" smtClean="0"/>
              <a:t>What are the </a:t>
            </a:r>
            <a:r>
              <a:rPr lang="en-US" sz="3200" b="1" i="1" dirty="0" smtClean="0">
                <a:solidFill>
                  <a:srgbClr val="C00000"/>
                </a:solidFill>
              </a:rPr>
              <a:t>inhibitors</a:t>
            </a:r>
            <a:r>
              <a:rPr lang="en-US" sz="3200" b="1" dirty="0" smtClean="0"/>
              <a:t>? </a:t>
            </a:r>
            <a:endParaRPr lang="en-US" sz="3200" b="1" dirty="0"/>
          </a:p>
        </p:txBody>
      </p:sp>
      <p:sp>
        <p:nvSpPr>
          <p:cNvPr id="3" name="Content Placeholder 2"/>
          <p:cNvSpPr>
            <a:spLocks noGrp="1"/>
          </p:cNvSpPr>
          <p:nvPr>
            <p:ph idx="1"/>
          </p:nvPr>
        </p:nvSpPr>
        <p:spPr>
          <a:xfrm>
            <a:off x="0" y="1295400"/>
            <a:ext cx="9144000" cy="5257800"/>
          </a:xfrm>
        </p:spPr>
        <p:txBody>
          <a:bodyPr>
            <a:normAutofit/>
          </a:bodyPr>
          <a:lstStyle/>
          <a:p>
            <a:r>
              <a:rPr lang="en-US" b="1" dirty="0" smtClean="0"/>
              <a:t>Enzyme inhibitors</a:t>
            </a:r>
            <a:r>
              <a:rPr lang="en-US" dirty="0" smtClean="0"/>
              <a:t> are molecules that bind to enzymes and decrease their activity (slow down the reaction). </a:t>
            </a:r>
          </a:p>
          <a:p>
            <a:r>
              <a:rPr lang="en-US" b="1" dirty="0" smtClean="0"/>
              <a:t>The imposter (inhibitor) molecule has a shape similar to the real substrate </a:t>
            </a:r>
            <a:r>
              <a:rPr lang="en-US" b="1" dirty="0" smtClean="0"/>
              <a:t>or similar to the </a:t>
            </a:r>
            <a:r>
              <a:rPr lang="en-US" b="1" smtClean="0"/>
              <a:t>certain cofactor(s)-  </a:t>
            </a:r>
            <a:r>
              <a:rPr lang="en-US" dirty="0" smtClean="0"/>
              <a:t>remember in the induced fit model -the active site does not exactly fit the substrates – like in the old Lock and Key model – thus look-alike imposters could enter the active site</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lnSpcReduction="10000"/>
          </a:bodyPr>
          <a:lstStyle/>
          <a:p>
            <a:r>
              <a:rPr lang="en-US" b="1" dirty="0" smtClean="0"/>
              <a:t>Enzyme inhibitors can be bad </a:t>
            </a:r>
            <a:r>
              <a:rPr lang="en-US" dirty="0" smtClean="0"/>
              <a:t>– like taking a poison</a:t>
            </a:r>
          </a:p>
          <a:p>
            <a:r>
              <a:rPr lang="en-US" b="1" dirty="0" smtClean="0"/>
              <a:t>Enzyme inhibitors can be good </a:t>
            </a:r>
            <a:r>
              <a:rPr lang="en-US" dirty="0" smtClean="0"/>
              <a:t>– for example some of the antibiotics – they block a vitally needed enzyme in the pathogen’s biochemistry – but we don’t have the same enzyme -so it kills the pathogen but does not bother us. </a:t>
            </a:r>
          </a:p>
          <a:p>
            <a:r>
              <a:rPr lang="en-US" dirty="0" smtClean="0"/>
              <a:t>They are also used as herbicides and pesticides. Kill the bugs but not us – but some unfortunately do affect us.  Always be careful and properly use a bug killer. </a:t>
            </a:r>
          </a:p>
          <a:p>
            <a:endParaRPr lang="en-US" dirty="0"/>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Inhibitors</a:t>
            </a:r>
            <a:endParaRPr lang="en-US" dirty="0"/>
          </a:p>
        </p:txBody>
      </p:sp>
      <p:sp>
        <p:nvSpPr>
          <p:cNvPr id="3" name="Content Placeholder 2"/>
          <p:cNvSpPr>
            <a:spLocks noGrp="1"/>
          </p:cNvSpPr>
          <p:nvPr>
            <p:ph idx="1"/>
          </p:nvPr>
        </p:nvSpPr>
        <p:spPr>
          <a:xfrm>
            <a:off x="457200" y="1295400"/>
            <a:ext cx="8229600" cy="4830763"/>
          </a:xfrm>
        </p:spPr>
        <p:txBody>
          <a:bodyPr/>
          <a:lstStyle/>
          <a:p>
            <a:pPr>
              <a:buNone/>
            </a:pPr>
            <a:r>
              <a:rPr lang="en-US" b="1" dirty="0" smtClean="0"/>
              <a:t>Competitive</a:t>
            </a:r>
            <a:r>
              <a:rPr lang="en-US" dirty="0" smtClean="0"/>
              <a:t> (attached to the active site) </a:t>
            </a:r>
          </a:p>
          <a:p>
            <a:r>
              <a:rPr lang="en-US" b="1" dirty="0" smtClean="0"/>
              <a:t>Reversible</a:t>
            </a:r>
            <a:r>
              <a:rPr lang="en-US" dirty="0" smtClean="0"/>
              <a:t> (transiently attaches to AS)</a:t>
            </a:r>
          </a:p>
          <a:p>
            <a:r>
              <a:rPr lang="en-US" b="1" dirty="0" smtClean="0"/>
              <a:t>Non-reversible</a:t>
            </a:r>
            <a:r>
              <a:rPr lang="en-US" dirty="0" smtClean="0"/>
              <a:t> (permanently attaches to AS)</a:t>
            </a:r>
          </a:p>
          <a:p>
            <a:endParaRPr lang="en-US" dirty="0" smtClean="0"/>
          </a:p>
          <a:p>
            <a:pPr>
              <a:buNone/>
            </a:pPr>
            <a:r>
              <a:rPr lang="en-US" b="1" dirty="0" smtClean="0"/>
              <a:t>Non-competitive</a:t>
            </a:r>
            <a:r>
              <a:rPr lang="en-US" dirty="0" smtClean="0"/>
              <a:t> (Attaches to other sites on   </a:t>
            </a:r>
          </a:p>
          <a:p>
            <a:pPr>
              <a:buNone/>
            </a:pPr>
            <a:r>
              <a:rPr lang="en-US" dirty="0" smtClean="0"/>
              <a:t>                                     the enzyme)</a:t>
            </a:r>
            <a:endParaRPr lang="en-US" dirty="0"/>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Reversible Inhibition</a:t>
            </a:r>
            <a:endParaRPr lang="en-US" dirty="0"/>
          </a:p>
        </p:txBody>
      </p:sp>
      <p:sp>
        <p:nvSpPr>
          <p:cNvPr id="3" name="Content Placeholder 2"/>
          <p:cNvSpPr>
            <a:spLocks noGrp="1"/>
          </p:cNvSpPr>
          <p:nvPr>
            <p:ph idx="1"/>
          </p:nvPr>
        </p:nvSpPr>
        <p:spPr>
          <a:xfrm>
            <a:off x="457200" y="838200"/>
            <a:ext cx="8229600" cy="5791200"/>
          </a:xfrm>
        </p:spPr>
        <p:txBody>
          <a:bodyPr>
            <a:normAutofit fontScale="92500" lnSpcReduction="10000"/>
          </a:bodyPr>
          <a:lstStyle/>
          <a:p>
            <a:endParaRPr lang="en-US" dirty="0" smtClean="0"/>
          </a:p>
          <a:p>
            <a:r>
              <a:rPr lang="en-US" dirty="0" smtClean="0"/>
              <a:t>The inhibitor jumps into the active site and jumps out!!! </a:t>
            </a:r>
          </a:p>
          <a:p>
            <a:endParaRPr lang="en-US" dirty="0" smtClean="0"/>
          </a:p>
          <a:p>
            <a:r>
              <a:rPr lang="en-US" dirty="0" smtClean="0"/>
              <a:t>Though the inhibitor jumps into and out of the active site -it still slows down the catalytic process – because while the inhibitor is in the active the real substrate cannot enter</a:t>
            </a:r>
          </a:p>
          <a:p>
            <a:endParaRPr lang="en-US" dirty="0" smtClean="0"/>
          </a:p>
          <a:p>
            <a:r>
              <a:rPr lang="en-US" dirty="0" smtClean="0"/>
              <a:t>Reversible inhibitors bind to enzymes with weak non-covalent interactions such as hydrogen bonds, hydrophobic interactions and ionic bonds. </a:t>
            </a:r>
          </a:p>
          <a:p>
            <a:endParaRPr lang="en-US" dirty="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Competitive Inhibition (Reversible)</a:t>
            </a:r>
            <a:endParaRPr lang="en-US" dirty="0"/>
          </a:p>
        </p:txBody>
      </p:sp>
      <p:sp>
        <p:nvSpPr>
          <p:cNvPr id="3" name="Content Placeholder 2"/>
          <p:cNvSpPr>
            <a:spLocks noGrp="1"/>
          </p:cNvSpPr>
          <p:nvPr>
            <p:ph idx="1"/>
          </p:nvPr>
        </p:nvSpPr>
        <p:spPr>
          <a:xfrm>
            <a:off x="457200" y="990600"/>
            <a:ext cx="8229600" cy="5638800"/>
          </a:xfrm>
        </p:spPr>
        <p:txBody>
          <a:bodyPr>
            <a:normAutofit fontScale="92500" lnSpcReduction="10000"/>
          </a:bodyPr>
          <a:lstStyle/>
          <a:p>
            <a:r>
              <a:rPr lang="en-US" dirty="0" smtClean="0"/>
              <a:t>In </a:t>
            </a:r>
            <a:r>
              <a:rPr lang="en-US" b="1" dirty="0" smtClean="0"/>
              <a:t>competitive reversible inhibition</a:t>
            </a:r>
            <a:r>
              <a:rPr lang="en-US" dirty="0" smtClean="0"/>
              <a:t>, the inhibitor binds loosely to the enzyme active site – temporarily denying access of the proper substrate to the enzyme’s active site. This usually results from the inhibitor having an affinity for the active site of an enzyme where the substrate also binds; the substrate and inhibitor </a:t>
            </a:r>
            <a:r>
              <a:rPr lang="en-US" i="1" dirty="0" smtClean="0"/>
              <a:t>compete</a:t>
            </a:r>
            <a:r>
              <a:rPr lang="en-US" dirty="0" smtClean="0"/>
              <a:t> for access to the enzyme's active site. This type of inhibition can be overcome by sufficiently high concentrations of substrate, i.e., by out-competing the inhibitor. Competitive inhibitors are often similar in structure to the real substrate.  </a:t>
            </a:r>
            <a:endParaRPr lang="en-US" dirty="0"/>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dirty="0" smtClean="0"/>
              <a:t>Competitive Inhibition</a:t>
            </a:r>
            <a:endParaRPr lang="en-US" dirty="0"/>
          </a:p>
        </p:txBody>
      </p:sp>
      <p:pic>
        <p:nvPicPr>
          <p:cNvPr id="4" name="Content Placeholder 3" descr="Competitive_inhibition.png"/>
          <p:cNvPicPr>
            <a:picLocks noGrp="1" noChangeAspect="1"/>
          </p:cNvPicPr>
          <p:nvPr>
            <p:ph idx="1"/>
          </p:nvPr>
        </p:nvPicPr>
        <p:blipFill>
          <a:blip r:embed="rId2" cstate="print"/>
          <a:stretch>
            <a:fillRect/>
          </a:stretch>
        </p:blipFill>
        <p:spPr>
          <a:xfrm>
            <a:off x="457200" y="1097280"/>
            <a:ext cx="8267700" cy="5787390"/>
          </a:xfrm>
        </p:spPr>
      </p:pic>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915400" cy="685800"/>
          </a:xfrm>
        </p:spPr>
        <p:txBody>
          <a:bodyPr>
            <a:normAutofit fontScale="90000"/>
          </a:bodyPr>
          <a:lstStyle/>
          <a:p>
            <a:r>
              <a:rPr lang="en-US" dirty="0" smtClean="0"/>
              <a:t>Competitive Inhibition (Non-reversible)</a:t>
            </a:r>
            <a:endParaRPr lang="en-US" dirty="0"/>
          </a:p>
        </p:txBody>
      </p:sp>
      <p:sp>
        <p:nvSpPr>
          <p:cNvPr id="3" name="Content Placeholder 2"/>
          <p:cNvSpPr>
            <a:spLocks noGrp="1"/>
          </p:cNvSpPr>
          <p:nvPr>
            <p:ph idx="1"/>
          </p:nvPr>
        </p:nvSpPr>
        <p:spPr>
          <a:xfrm>
            <a:off x="457200" y="1143000"/>
            <a:ext cx="8229600" cy="4983163"/>
          </a:xfrm>
        </p:spPr>
        <p:txBody>
          <a:bodyPr>
            <a:normAutofit/>
          </a:bodyPr>
          <a:lstStyle/>
          <a:p>
            <a:r>
              <a:rPr lang="en-US" dirty="0" smtClean="0"/>
              <a:t>The inhibitor jumps into the active site and permanently attaches by a </a:t>
            </a:r>
            <a:r>
              <a:rPr lang="en-US" b="1" dirty="0" smtClean="0"/>
              <a:t>covalent bond </a:t>
            </a:r>
            <a:r>
              <a:rPr lang="en-US" dirty="0" smtClean="0"/>
              <a:t>– thus the enzyme molecule is totally taken out of operation</a:t>
            </a:r>
          </a:p>
          <a:p>
            <a:endParaRPr lang="en-US" dirty="0" smtClean="0"/>
          </a:p>
          <a:p>
            <a:endParaRPr lang="en-US" dirty="0" smtClean="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fontScale="90000"/>
          </a:bodyPr>
          <a:lstStyle/>
          <a:p>
            <a:r>
              <a:rPr lang="en-US" dirty="0" smtClean="0"/>
              <a:t>Non-reversible (Irreversible) Inhibition</a:t>
            </a:r>
            <a:endParaRPr lang="en-US" dirty="0"/>
          </a:p>
        </p:txBody>
      </p:sp>
      <p:pic>
        <p:nvPicPr>
          <p:cNvPr id="4" name="Content Placeholder 3" descr="Irreversible inhibitor.jpg"/>
          <p:cNvPicPr>
            <a:picLocks noGrp="1" noChangeAspect="1"/>
          </p:cNvPicPr>
          <p:nvPr>
            <p:ph idx="1"/>
          </p:nvPr>
        </p:nvPicPr>
        <p:blipFill>
          <a:blip r:embed="rId2" cstate="print"/>
          <a:stretch>
            <a:fillRect/>
          </a:stretch>
        </p:blipFill>
        <p:spPr>
          <a:xfrm>
            <a:off x="-32" y="1280095"/>
            <a:ext cx="9139733" cy="5386426"/>
          </a:xfrm>
        </p:spPr>
      </p:pic>
      <p:sp>
        <p:nvSpPr>
          <p:cNvPr id="5" name="TextBox 4"/>
          <p:cNvSpPr txBox="1"/>
          <p:nvPr/>
        </p:nvSpPr>
        <p:spPr>
          <a:xfrm>
            <a:off x="3200400" y="1676400"/>
            <a:ext cx="6804190" cy="830997"/>
          </a:xfrm>
          <a:prstGeom prst="rect">
            <a:avLst/>
          </a:prstGeom>
          <a:noFill/>
        </p:spPr>
        <p:txBody>
          <a:bodyPr wrap="square" rtlCol="0">
            <a:spAutoFit/>
          </a:bodyPr>
          <a:lstStyle/>
          <a:p>
            <a:r>
              <a:rPr lang="en-US" sz="2400" dirty="0" smtClean="0"/>
              <a:t>Note how the irreversible inhibitor locks on</a:t>
            </a:r>
          </a:p>
          <a:p>
            <a:r>
              <a:rPr lang="en-US" sz="2400" dirty="0" smtClean="0"/>
              <a:t>by </a:t>
            </a:r>
            <a:r>
              <a:rPr lang="en-US" sz="2400" u="sng" dirty="0" smtClean="0"/>
              <a:t>strong covalent bonding</a:t>
            </a:r>
            <a:r>
              <a:rPr lang="en-US" sz="2400" dirty="0" smtClean="0"/>
              <a:t>.</a:t>
            </a:r>
            <a:endParaRPr lang="en-US" sz="2400" dirty="0"/>
          </a:p>
        </p:txBody>
      </p:sp>
      <p:cxnSp>
        <p:nvCxnSpPr>
          <p:cNvPr id="9" name="Straight Arrow Connector 8"/>
          <p:cNvCxnSpPr/>
          <p:nvPr/>
        </p:nvCxnSpPr>
        <p:spPr>
          <a:xfrm rot="10800000" flipV="1">
            <a:off x="3124200" y="2438400"/>
            <a:ext cx="2209800" cy="213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Non-Competitive Inhibition</a:t>
            </a:r>
            <a:endParaRPr lang="en-US" dirty="0"/>
          </a:p>
        </p:txBody>
      </p:sp>
      <p:sp>
        <p:nvSpPr>
          <p:cNvPr id="3" name="Content Placeholder 2"/>
          <p:cNvSpPr>
            <a:spLocks noGrp="1"/>
          </p:cNvSpPr>
          <p:nvPr>
            <p:ph idx="1"/>
          </p:nvPr>
        </p:nvSpPr>
        <p:spPr>
          <a:xfrm>
            <a:off x="457200" y="1219200"/>
            <a:ext cx="8229600" cy="5334000"/>
          </a:xfrm>
        </p:spPr>
        <p:txBody>
          <a:bodyPr>
            <a:normAutofit lnSpcReduction="10000"/>
          </a:bodyPr>
          <a:lstStyle/>
          <a:p>
            <a:r>
              <a:rPr lang="en-US" dirty="0" smtClean="0"/>
              <a:t>The inhibitor binds to another site – but not the active site</a:t>
            </a:r>
          </a:p>
          <a:p>
            <a:r>
              <a:rPr lang="en-US" dirty="0" smtClean="0"/>
              <a:t>It could block the sites for cofactors</a:t>
            </a:r>
          </a:p>
          <a:p>
            <a:r>
              <a:rPr lang="en-US" b="1" dirty="0" smtClean="0"/>
              <a:t>Non-competitive inhibition</a:t>
            </a:r>
            <a:r>
              <a:rPr lang="en-US" dirty="0" smtClean="0"/>
              <a:t> is a form of mixed inhibition where the binding of the inhibitor to the enzyme reduces its activity but does not affect the binding of substrate. As a result, the extent of inhibition depends only on the concentration of the inhibitor and not the concentration of substrate (not competing with substrate). </a:t>
            </a:r>
          </a:p>
          <a:p>
            <a:endParaRPr lang="en-US" dirty="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Non-competitive Inhibition</a:t>
            </a:r>
            <a:endParaRPr lang="en-US" dirty="0"/>
          </a:p>
        </p:txBody>
      </p:sp>
      <p:pic>
        <p:nvPicPr>
          <p:cNvPr id="4" name="Content Placeholder 3" descr="noncompinhibit.jpg"/>
          <p:cNvPicPr>
            <a:picLocks noGrp="1" noChangeAspect="1"/>
          </p:cNvPicPr>
          <p:nvPr>
            <p:ph idx="1"/>
          </p:nvPr>
        </p:nvPicPr>
        <p:blipFill>
          <a:blip r:embed="rId2" cstate="print"/>
          <a:stretch>
            <a:fillRect/>
          </a:stretch>
        </p:blipFill>
        <p:spPr>
          <a:xfrm>
            <a:off x="2443156" y="1648613"/>
            <a:ext cx="4938903" cy="5137785"/>
          </a:xfrm>
        </p:spPr>
      </p:pic>
      <p:sp>
        <p:nvSpPr>
          <p:cNvPr id="5" name="TextBox 4"/>
          <p:cNvSpPr txBox="1"/>
          <p:nvPr/>
        </p:nvSpPr>
        <p:spPr>
          <a:xfrm>
            <a:off x="6248400" y="2286000"/>
            <a:ext cx="2140522" cy="646331"/>
          </a:xfrm>
          <a:prstGeom prst="rect">
            <a:avLst/>
          </a:prstGeom>
          <a:noFill/>
        </p:spPr>
        <p:txBody>
          <a:bodyPr wrap="none" rtlCol="0">
            <a:spAutoFit/>
          </a:bodyPr>
          <a:lstStyle/>
          <a:p>
            <a:r>
              <a:rPr lang="en-US" sz="3600" dirty="0" smtClean="0"/>
              <a:t>Active Site</a:t>
            </a:r>
            <a:endParaRPr lang="en-US" sz="3600" dirty="0"/>
          </a:p>
        </p:txBody>
      </p:sp>
      <p:cxnSp>
        <p:nvCxnSpPr>
          <p:cNvPr id="7" name="Straight Arrow Connector 6"/>
          <p:cNvCxnSpPr/>
          <p:nvPr/>
        </p:nvCxnSpPr>
        <p:spPr>
          <a:xfrm rot="5400000">
            <a:off x="4648200" y="2438400"/>
            <a:ext cx="1524000" cy="1524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04800" y="1981200"/>
            <a:ext cx="1676401" cy="523220"/>
          </a:xfrm>
          <a:prstGeom prst="rect">
            <a:avLst/>
          </a:prstGeom>
          <a:noFill/>
        </p:spPr>
        <p:txBody>
          <a:bodyPr wrap="square" rtlCol="0">
            <a:spAutoFit/>
          </a:bodyPr>
          <a:lstStyle/>
          <a:p>
            <a:r>
              <a:rPr lang="en-US" sz="2800" dirty="0" smtClean="0"/>
              <a:t>Substrate</a:t>
            </a:r>
            <a:r>
              <a:rPr lang="en-US" dirty="0" smtClean="0"/>
              <a:t> </a:t>
            </a:r>
            <a:endParaRPr lang="en-US" dirty="0"/>
          </a:p>
        </p:txBody>
      </p:sp>
      <p:cxnSp>
        <p:nvCxnSpPr>
          <p:cNvPr id="14" name="Straight Arrow Connector 13"/>
          <p:cNvCxnSpPr/>
          <p:nvPr/>
        </p:nvCxnSpPr>
        <p:spPr>
          <a:xfrm>
            <a:off x="1828800" y="2209800"/>
            <a:ext cx="22098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52400" y="5105400"/>
            <a:ext cx="2717667" cy="1200329"/>
          </a:xfrm>
          <a:prstGeom prst="rect">
            <a:avLst/>
          </a:prstGeom>
          <a:noFill/>
        </p:spPr>
        <p:txBody>
          <a:bodyPr wrap="none" rtlCol="0">
            <a:spAutoFit/>
          </a:bodyPr>
          <a:lstStyle/>
          <a:p>
            <a:r>
              <a:rPr lang="en-US" sz="2400" dirty="0" smtClean="0"/>
              <a:t>Allosteric site where</a:t>
            </a:r>
          </a:p>
          <a:p>
            <a:r>
              <a:rPr lang="en-US" sz="2400" dirty="0" smtClean="0"/>
              <a:t>Non-competitive </a:t>
            </a:r>
          </a:p>
          <a:p>
            <a:r>
              <a:rPr lang="en-US" sz="2400" dirty="0" smtClean="0"/>
              <a:t>Inhibitor binds</a:t>
            </a:r>
            <a:endParaRPr lang="en-US" sz="2400" dirty="0"/>
          </a:p>
        </p:txBody>
      </p:sp>
      <p:cxnSp>
        <p:nvCxnSpPr>
          <p:cNvPr id="17" name="Straight Arrow Connector 16"/>
          <p:cNvCxnSpPr/>
          <p:nvPr/>
        </p:nvCxnSpPr>
        <p:spPr>
          <a:xfrm flipV="1">
            <a:off x="2362200" y="5638800"/>
            <a:ext cx="6858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fontScale="90000"/>
          </a:bodyPr>
          <a:lstStyle/>
          <a:p>
            <a:r>
              <a:rPr lang="en-US" dirty="0" smtClean="0"/>
              <a:t>Other less common inhibitions</a:t>
            </a:r>
            <a:endParaRPr lang="en-US" dirty="0"/>
          </a:p>
        </p:txBody>
      </p:sp>
      <p:sp>
        <p:nvSpPr>
          <p:cNvPr id="3" name="Content Placeholder 2"/>
          <p:cNvSpPr>
            <a:spLocks noGrp="1"/>
          </p:cNvSpPr>
          <p:nvPr>
            <p:ph idx="1"/>
          </p:nvPr>
        </p:nvSpPr>
        <p:spPr>
          <a:xfrm>
            <a:off x="457200" y="762000"/>
            <a:ext cx="8229600" cy="5867400"/>
          </a:xfrm>
        </p:spPr>
        <p:txBody>
          <a:bodyPr>
            <a:normAutofit fontScale="85000" lnSpcReduction="20000"/>
          </a:bodyPr>
          <a:lstStyle/>
          <a:p>
            <a:endParaRPr lang="en-US" dirty="0" smtClean="0"/>
          </a:p>
          <a:p>
            <a:r>
              <a:rPr lang="en-US" dirty="0" smtClean="0"/>
              <a:t>In </a:t>
            </a:r>
            <a:r>
              <a:rPr lang="en-US" b="1" dirty="0" smtClean="0"/>
              <a:t>uncompetitive inhibition</a:t>
            </a:r>
            <a:r>
              <a:rPr lang="en-US" dirty="0" smtClean="0"/>
              <a:t>, the inhibitor binds only to the substrate-enzyme complex, it should not be confused with non-competitive inhibitors. </a:t>
            </a:r>
          </a:p>
          <a:p>
            <a:r>
              <a:rPr lang="en-US" dirty="0" smtClean="0"/>
              <a:t>In </a:t>
            </a:r>
            <a:r>
              <a:rPr lang="en-US" b="1" dirty="0" smtClean="0"/>
              <a:t>mixed inhibition</a:t>
            </a:r>
            <a:r>
              <a:rPr lang="en-US" dirty="0" smtClean="0"/>
              <a:t>, the inhibitor can bind to the enzyme at the same time as the enzyme's substrate. However, the binding of the inhibitor affects the binding of the substrate, and vice versa. This type of inhibition can be reduced, but not overcome by increasing concentrations of substrate. Although it is possible for mixed-type inhibitors to bind in the active site, this type of inhibition generally results from an allosteric effect where the inhibitor binds to a different site on an enzyme. Inhibitor binding to this allosteric site changes the conformation (i.e., tertiary structure or three-dimensional shape) of the enzyme so that the affinity of the substrate for the active site is reduced. </a:t>
            </a:r>
          </a:p>
          <a:p>
            <a:endParaRPr lang="en-US" dirty="0"/>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00200"/>
            <a:ext cx="8686800" cy="4876800"/>
          </a:xfrm>
        </p:spPr>
        <p:txBody>
          <a:bodyPr>
            <a:normAutofit fontScale="70000" lnSpcReduction="20000"/>
          </a:bodyPr>
          <a:lstStyle/>
          <a:p>
            <a:endParaRPr lang="en-US" dirty="0" smtClean="0"/>
          </a:p>
          <a:p>
            <a:pPr>
              <a:buNone/>
            </a:pPr>
            <a:r>
              <a:rPr lang="en-US" dirty="0" smtClean="0"/>
              <a:t>Fast Rate</a:t>
            </a:r>
          </a:p>
          <a:p>
            <a:pPr>
              <a:buNone/>
            </a:pPr>
            <a:endParaRPr lang="en-US" sz="2400" dirty="0" smtClean="0"/>
          </a:p>
          <a:p>
            <a:pPr>
              <a:buNone/>
            </a:pPr>
            <a:r>
              <a:rPr lang="en-US" sz="2600" dirty="0" smtClean="0"/>
              <a:t>                                                                                                      With Enzyme</a:t>
            </a:r>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r>
              <a:rPr lang="en-US" dirty="0" smtClean="0"/>
              <a:t>                                                                   No Enzyme</a:t>
            </a:r>
          </a:p>
          <a:p>
            <a:pPr>
              <a:buNone/>
            </a:pPr>
            <a:r>
              <a:rPr lang="en-US" dirty="0" smtClean="0"/>
              <a:t> Slow rate       </a:t>
            </a:r>
          </a:p>
          <a:p>
            <a:pPr>
              <a:buNone/>
            </a:pPr>
            <a:endParaRPr lang="en-US" dirty="0" smtClean="0"/>
          </a:p>
          <a:p>
            <a:pPr>
              <a:buNone/>
            </a:pPr>
            <a:r>
              <a:rPr lang="en-US" dirty="0" smtClean="0"/>
              <a:t>                                 Low Concentration                         High Concentration</a:t>
            </a:r>
          </a:p>
          <a:p>
            <a:pPr>
              <a:buNone/>
            </a:pPr>
            <a:r>
              <a:rPr lang="en-US" b="1" dirty="0" smtClean="0"/>
              <a:t>                                                 Substrate Concentration                   </a:t>
            </a:r>
          </a:p>
          <a:p>
            <a:pPr>
              <a:buNone/>
            </a:pPr>
            <a:endParaRPr lang="en-US" dirty="0"/>
          </a:p>
        </p:txBody>
      </p:sp>
      <p:cxnSp>
        <p:nvCxnSpPr>
          <p:cNvPr id="5" name="Straight Connector 4"/>
          <p:cNvCxnSpPr/>
          <p:nvPr/>
        </p:nvCxnSpPr>
        <p:spPr>
          <a:xfrm rot="5400000">
            <a:off x="-228600" y="3733800"/>
            <a:ext cx="3810000" cy="1588"/>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1676400" y="5638800"/>
            <a:ext cx="5791200" cy="1588"/>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rot="5400000" flipH="1" flipV="1">
            <a:off x="-342900" y="3771900"/>
            <a:ext cx="35814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0" name="TextBox 9"/>
          <p:cNvSpPr txBox="1"/>
          <p:nvPr/>
        </p:nvSpPr>
        <p:spPr>
          <a:xfrm>
            <a:off x="152400" y="3429000"/>
            <a:ext cx="1019638" cy="646331"/>
          </a:xfrm>
          <a:prstGeom prst="rect">
            <a:avLst/>
          </a:prstGeom>
          <a:noFill/>
        </p:spPr>
        <p:txBody>
          <a:bodyPr wrap="none" rtlCol="0">
            <a:spAutoFit/>
          </a:bodyPr>
          <a:lstStyle/>
          <a:p>
            <a:r>
              <a:rPr lang="en-US" b="1" dirty="0" smtClean="0"/>
              <a:t>Rate of</a:t>
            </a:r>
          </a:p>
          <a:p>
            <a:r>
              <a:rPr lang="en-US" b="1" dirty="0" smtClean="0"/>
              <a:t>Reaction</a:t>
            </a:r>
            <a:endParaRPr lang="en-US" b="1" dirty="0"/>
          </a:p>
        </p:txBody>
      </p:sp>
      <p:cxnSp>
        <p:nvCxnSpPr>
          <p:cNvPr id="12" name="Straight Arrow Connector 11"/>
          <p:cNvCxnSpPr/>
          <p:nvPr/>
        </p:nvCxnSpPr>
        <p:spPr>
          <a:xfrm>
            <a:off x="4419600" y="5791200"/>
            <a:ext cx="12954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2" name="Freeform 21"/>
          <p:cNvSpPr/>
          <p:nvPr/>
        </p:nvSpPr>
        <p:spPr>
          <a:xfrm>
            <a:off x="2040673" y="4204010"/>
            <a:ext cx="5296829" cy="1148575"/>
          </a:xfrm>
          <a:custGeom>
            <a:avLst/>
            <a:gdLst>
              <a:gd name="connsiteX0" fmla="*/ 0 w 5296829"/>
              <a:gd name="connsiteY0" fmla="*/ 1148575 h 1148575"/>
              <a:gd name="connsiteX1" fmla="*/ 1170878 w 5296829"/>
              <a:gd name="connsiteY1" fmla="*/ 635619 h 1148575"/>
              <a:gd name="connsiteX2" fmla="*/ 5296829 w 5296829"/>
              <a:gd name="connsiteY2" fmla="*/ 0 h 1148575"/>
              <a:gd name="connsiteX3" fmla="*/ 5296829 w 5296829"/>
              <a:gd name="connsiteY3" fmla="*/ 0 h 1148575"/>
            </a:gdLst>
            <a:ahLst/>
            <a:cxnLst>
              <a:cxn ang="0">
                <a:pos x="connsiteX0" y="connsiteY0"/>
              </a:cxn>
              <a:cxn ang="0">
                <a:pos x="connsiteX1" y="connsiteY1"/>
              </a:cxn>
              <a:cxn ang="0">
                <a:pos x="connsiteX2" y="connsiteY2"/>
              </a:cxn>
              <a:cxn ang="0">
                <a:pos x="connsiteX3" y="connsiteY3"/>
              </a:cxn>
            </a:cxnLst>
            <a:rect l="l" t="t" r="r" b="b"/>
            <a:pathLst>
              <a:path w="5296829" h="1148575">
                <a:moveTo>
                  <a:pt x="0" y="1148575"/>
                </a:moveTo>
                <a:cubicBezTo>
                  <a:pt x="144036" y="987811"/>
                  <a:pt x="288073" y="827048"/>
                  <a:pt x="1170878" y="635619"/>
                </a:cubicBezTo>
                <a:cubicBezTo>
                  <a:pt x="2053683" y="444190"/>
                  <a:pt x="5296829" y="0"/>
                  <a:pt x="5296829" y="0"/>
                </a:cubicBezTo>
                <a:lnTo>
                  <a:pt x="5296829" y="0"/>
                </a:lnTo>
              </a:path>
            </a:pathLst>
          </a:cu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dirty="0">
              <a:solidFill>
                <a:srgbClr val="C00000"/>
              </a:solidFill>
            </a:endParaRPr>
          </a:p>
        </p:txBody>
      </p:sp>
      <p:sp>
        <p:nvSpPr>
          <p:cNvPr id="26" name="Freeform 25"/>
          <p:cNvSpPr/>
          <p:nvPr/>
        </p:nvSpPr>
        <p:spPr>
          <a:xfrm>
            <a:off x="2051824" y="2269273"/>
            <a:ext cx="5330283" cy="3105615"/>
          </a:xfrm>
          <a:custGeom>
            <a:avLst/>
            <a:gdLst>
              <a:gd name="connsiteX0" fmla="*/ 0 w 5330283"/>
              <a:gd name="connsiteY0" fmla="*/ 3105615 h 3105615"/>
              <a:gd name="connsiteX1" fmla="*/ 1572322 w 5330283"/>
              <a:gd name="connsiteY1" fmla="*/ 496229 h 3105615"/>
              <a:gd name="connsiteX2" fmla="*/ 5330283 w 5330283"/>
              <a:gd name="connsiteY2" fmla="*/ 128239 h 3105615"/>
              <a:gd name="connsiteX3" fmla="*/ 5330283 w 5330283"/>
              <a:gd name="connsiteY3" fmla="*/ 128239 h 3105615"/>
            </a:gdLst>
            <a:ahLst/>
            <a:cxnLst>
              <a:cxn ang="0">
                <a:pos x="connsiteX0" y="connsiteY0"/>
              </a:cxn>
              <a:cxn ang="0">
                <a:pos x="connsiteX1" y="connsiteY1"/>
              </a:cxn>
              <a:cxn ang="0">
                <a:pos x="connsiteX2" y="connsiteY2"/>
              </a:cxn>
              <a:cxn ang="0">
                <a:pos x="connsiteX3" y="connsiteY3"/>
              </a:cxn>
            </a:cxnLst>
            <a:rect l="l" t="t" r="r" b="b"/>
            <a:pathLst>
              <a:path w="5330283" h="3105615">
                <a:moveTo>
                  <a:pt x="0" y="3105615"/>
                </a:moveTo>
                <a:cubicBezTo>
                  <a:pt x="341971" y="2049036"/>
                  <a:pt x="683942" y="992458"/>
                  <a:pt x="1572322" y="496229"/>
                </a:cubicBezTo>
                <a:cubicBezTo>
                  <a:pt x="2460702" y="0"/>
                  <a:pt x="5330283" y="128239"/>
                  <a:pt x="5330283" y="128239"/>
                </a:cubicBezTo>
                <a:lnTo>
                  <a:pt x="5330283" y="128239"/>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p:cNvSpPr txBox="1"/>
          <p:nvPr/>
        </p:nvSpPr>
        <p:spPr>
          <a:xfrm>
            <a:off x="5181600" y="990600"/>
            <a:ext cx="1499321" cy="369332"/>
          </a:xfrm>
          <a:prstGeom prst="rect">
            <a:avLst/>
          </a:prstGeom>
          <a:noFill/>
        </p:spPr>
        <p:txBody>
          <a:bodyPr wrap="none" rtlCol="0">
            <a:spAutoFit/>
          </a:bodyPr>
          <a:lstStyle/>
          <a:p>
            <a:r>
              <a:rPr lang="en-US" dirty="0" smtClean="0"/>
              <a:t>Plateau phase</a:t>
            </a:r>
            <a:endParaRPr lang="en-US" dirty="0"/>
          </a:p>
        </p:txBody>
      </p:sp>
      <p:cxnSp>
        <p:nvCxnSpPr>
          <p:cNvPr id="29" name="Straight Arrow Connector 28"/>
          <p:cNvCxnSpPr/>
          <p:nvPr/>
        </p:nvCxnSpPr>
        <p:spPr>
          <a:xfrm rot="10800000" flipV="1">
            <a:off x="4419600" y="1447800"/>
            <a:ext cx="1447800" cy="914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1" name="Straight Arrow Connector 30"/>
          <p:cNvCxnSpPr/>
          <p:nvPr/>
        </p:nvCxnSpPr>
        <p:spPr>
          <a:xfrm>
            <a:off x="5943600" y="1524000"/>
            <a:ext cx="1066800" cy="762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2" name="TextBox 31"/>
          <p:cNvSpPr txBox="1"/>
          <p:nvPr/>
        </p:nvSpPr>
        <p:spPr>
          <a:xfrm>
            <a:off x="0" y="304800"/>
            <a:ext cx="9120405" cy="1015663"/>
          </a:xfrm>
          <a:prstGeom prst="rect">
            <a:avLst/>
          </a:prstGeom>
          <a:noFill/>
        </p:spPr>
        <p:txBody>
          <a:bodyPr wrap="square" rtlCol="0">
            <a:spAutoFit/>
          </a:bodyPr>
          <a:lstStyle/>
          <a:p>
            <a:r>
              <a:rPr lang="en-US" sz="2000" dirty="0" smtClean="0"/>
              <a:t>The reaction with the enzyme is faster.  But since there is a limitation of enzyme molecules the reaction reaches a plateau phase when all the enzyme molecules are working on substrate.      </a:t>
            </a:r>
            <a:endParaRPr lang="en-US" sz="2000"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00200"/>
            <a:ext cx="8686800" cy="4876800"/>
          </a:xfrm>
        </p:spPr>
        <p:txBody>
          <a:bodyPr>
            <a:normAutofit fontScale="70000" lnSpcReduction="20000"/>
          </a:bodyPr>
          <a:lstStyle/>
          <a:p>
            <a:endParaRPr lang="en-US" dirty="0" smtClean="0"/>
          </a:p>
          <a:p>
            <a:pPr>
              <a:buNone/>
            </a:pPr>
            <a:r>
              <a:rPr lang="en-US" dirty="0" smtClean="0"/>
              <a:t>Fast Rate</a:t>
            </a:r>
          </a:p>
          <a:p>
            <a:pPr>
              <a:buNone/>
            </a:pPr>
            <a:endParaRPr lang="en-US" sz="2400" dirty="0" smtClean="0"/>
          </a:p>
          <a:p>
            <a:pPr>
              <a:buNone/>
            </a:pPr>
            <a:r>
              <a:rPr lang="en-US" sz="2600" dirty="0" smtClean="0"/>
              <a:t>                                                                                                      With Enzyme</a:t>
            </a:r>
          </a:p>
          <a:p>
            <a:pPr>
              <a:buNone/>
            </a:pPr>
            <a:endParaRPr lang="en-US" sz="2400" dirty="0" smtClean="0"/>
          </a:p>
          <a:p>
            <a:pPr>
              <a:buNone/>
            </a:pPr>
            <a:endParaRPr lang="en-US" sz="2400" dirty="0" smtClean="0"/>
          </a:p>
          <a:p>
            <a:pPr>
              <a:buNone/>
            </a:pPr>
            <a:endParaRPr lang="en-US" sz="2400" dirty="0" smtClean="0"/>
          </a:p>
          <a:p>
            <a:pPr>
              <a:buNone/>
            </a:pPr>
            <a:r>
              <a:rPr lang="en-US" sz="2400" dirty="0" smtClean="0"/>
              <a:t>                                                                                                   </a:t>
            </a:r>
            <a:r>
              <a:rPr lang="en-US" sz="2400" b="1" dirty="0" smtClean="0"/>
              <a:t>Competitive Reversible Inhibitor</a:t>
            </a:r>
          </a:p>
          <a:p>
            <a:pPr>
              <a:buNone/>
            </a:pPr>
            <a:endParaRPr lang="en-US" sz="2400" dirty="0" smtClean="0"/>
          </a:p>
          <a:p>
            <a:pPr>
              <a:buNone/>
            </a:pPr>
            <a:endParaRPr lang="en-US" sz="2400" dirty="0" smtClean="0"/>
          </a:p>
          <a:p>
            <a:pPr>
              <a:buNone/>
            </a:pPr>
            <a:r>
              <a:rPr lang="en-US" sz="2400" dirty="0" smtClean="0"/>
              <a:t>                                                                         </a:t>
            </a:r>
            <a:r>
              <a:rPr lang="en-US" sz="2400" b="1" dirty="0" smtClean="0"/>
              <a:t>Non-Reversible</a:t>
            </a:r>
          </a:p>
          <a:p>
            <a:pPr>
              <a:buNone/>
            </a:pPr>
            <a:r>
              <a:rPr lang="en-US" dirty="0" smtClean="0"/>
              <a:t>                                                                   No Enzyme</a:t>
            </a:r>
          </a:p>
          <a:p>
            <a:pPr>
              <a:buNone/>
            </a:pPr>
            <a:r>
              <a:rPr lang="en-US" dirty="0" smtClean="0"/>
              <a:t> Slow rate       </a:t>
            </a:r>
          </a:p>
          <a:p>
            <a:pPr>
              <a:buNone/>
            </a:pPr>
            <a:endParaRPr lang="en-US" dirty="0" smtClean="0"/>
          </a:p>
          <a:p>
            <a:pPr>
              <a:buNone/>
            </a:pPr>
            <a:r>
              <a:rPr lang="en-US" dirty="0" smtClean="0"/>
              <a:t>                                 Low Concentration                         High Concentration</a:t>
            </a:r>
          </a:p>
          <a:p>
            <a:pPr>
              <a:buNone/>
            </a:pPr>
            <a:r>
              <a:rPr lang="en-US" b="1" dirty="0" smtClean="0"/>
              <a:t>                                                 Substrate Concentration                   </a:t>
            </a:r>
          </a:p>
          <a:p>
            <a:pPr>
              <a:buNone/>
            </a:pPr>
            <a:endParaRPr lang="en-US" dirty="0"/>
          </a:p>
        </p:txBody>
      </p:sp>
      <p:cxnSp>
        <p:nvCxnSpPr>
          <p:cNvPr id="5" name="Straight Connector 4"/>
          <p:cNvCxnSpPr/>
          <p:nvPr/>
        </p:nvCxnSpPr>
        <p:spPr>
          <a:xfrm rot="5400000">
            <a:off x="-228600" y="3733800"/>
            <a:ext cx="3810000" cy="1588"/>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1676400" y="5638800"/>
            <a:ext cx="5791200" cy="1588"/>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rot="5400000" flipH="1" flipV="1">
            <a:off x="-342900" y="3771900"/>
            <a:ext cx="35814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0" name="TextBox 9"/>
          <p:cNvSpPr txBox="1"/>
          <p:nvPr/>
        </p:nvSpPr>
        <p:spPr>
          <a:xfrm>
            <a:off x="152400" y="3429000"/>
            <a:ext cx="1019638" cy="646331"/>
          </a:xfrm>
          <a:prstGeom prst="rect">
            <a:avLst/>
          </a:prstGeom>
          <a:noFill/>
        </p:spPr>
        <p:txBody>
          <a:bodyPr wrap="none" rtlCol="0">
            <a:spAutoFit/>
          </a:bodyPr>
          <a:lstStyle/>
          <a:p>
            <a:r>
              <a:rPr lang="en-US" b="1" dirty="0" smtClean="0"/>
              <a:t>Rate of</a:t>
            </a:r>
          </a:p>
          <a:p>
            <a:r>
              <a:rPr lang="en-US" b="1" dirty="0" smtClean="0"/>
              <a:t>Reaction</a:t>
            </a:r>
            <a:endParaRPr lang="en-US" b="1" dirty="0"/>
          </a:p>
        </p:txBody>
      </p:sp>
      <p:cxnSp>
        <p:nvCxnSpPr>
          <p:cNvPr id="12" name="Straight Arrow Connector 11"/>
          <p:cNvCxnSpPr/>
          <p:nvPr/>
        </p:nvCxnSpPr>
        <p:spPr>
          <a:xfrm>
            <a:off x="4419600" y="5791200"/>
            <a:ext cx="12954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2" name="Freeform 21"/>
          <p:cNvSpPr/>
          <p:nvPr/>
        </p:nvSpPr>
        <p:spPr>
          <a:xfrm>
            <a:off x="2040673" y="4204010"/>
            <a:ext cx="5296829" cy="1148575"/>
          </a:xfrm>
          <a:custGeom>
            <a:avLst/>
            <a:gdLst>
              <a:gd name="connsiteX0" fmla="*/ 0 w 5296829"/>
              <a:gd name="connsiteY0" fmla="*/ 1148575 h 1148575"/>
              <a:gd name="connsiteX1" fmla="*/ 1170878 w 5296829"/>
              <a:gd name="connsiteY1" fmla="*/ 635619 h 1148575"/>
              <a:gd name="connsiteX2" fmla="*/ 5296829 w 5296829"/>
              <a:gd name="connsiteY2" fmla="*/ 0 h 1148575"/>
              <a:gd name="connsiteX3" fmla="*/ 5296829 w 5296829"/>
              <a:gd name="connsiteY3" fmla="*/ 0 h 1148575"/>
            </a:gdLst>
            <a:ahLst/>
            <a:cxnLst>
              <a:cxn ang="0">
                <a:pos x="connsiteX0" y="connsiteY0"/>
              </a:cxn>
              <a:cxn ang="0">
                <a:pos x="connsiteX1" y="connsiteY1"/>
              </a:cxn>
              <a:cxn ang="0">
                <a:pos x="connsiteX2" y="connsiteY2"/>
              </a:cxn>
              <a:cxn ang="0">
                <a:pos x="connsiteX3" y="connsiteY3"/>
              </a:cxn>
            </a:cxnLst>
            <a:rect l="l" t="t" r="r" b="b"/>
            <a:pathLst>
              <a:path w="5296829" h="1148575">
                <a:moveTo>
                  <a:pt x="0" y="1148575"/>
                </a:moveTo>
                <a:cubicBezTo>
                  <a:pt x="144036" y="987811"/>
                  <a:pt x="288073" y="827048"/>
                  <a:pt x="1170878" y="635619"/>
                </a:cubicBezTo>
                <a:cubicBezTo>
                  <a:pt x="2053683" y="444190"/>
                  <a:pt x="5296829" y="0"/>
                  <a:pt x="5296829" y="0"/>
                </a:cubicBezTo>
                <a:lnTo>
                  <a:pt x="5296829" y="0"/>
                </a:lnTo>
              </a:path>
            </a:pathLst>
          </a:cu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dirty="0">
              <a:solidFill>
                <a:srgbClr val="C00000"/>
              </a:solidFill>
            </a:endParaRPr>
          </a:p>
        </p:txBody>
      </p:sp>
      <p:sp>
        <p:nvSpPr>
          <p:cNvPr id="26" name="Freeform 25"/>
          <p:cNvSpPr/>
          <p:nvPr/>
        </p:nvSpPr>
        <p:spPr>
          <a:xfrm>
            <a:off x="2057400" y="2286000"/>
            <a:ext cx="5330283" cy="3105615"/>
          </a:xfrm>
          <a:custGeom>
            <a:avLst/>
            <a:gdLst>
              <a:gd name="connsiteX0" fmla="*/ 0 w 5330283"/>
              <a:gd name="connsiteY0" fmla="*/ 3105615 h 3105615"/>
              <a:gd name="connsiteX1" fmla="*/ 1572322 w 5330283"/>
              <a:gd name="connsiteY1" fmla="*/ 496229 h 3105615"/>
              <a:gd name="connsiteX2" fmla="*/ 5330283 w 5330283"/>
              <a:gd name="connsiteY2" fmla="*/ 128239 h 3105615"/>
              <a:gd name="connsiteX3" fmla="*/ 5330283 w 5330283"/>
              <a:gd name="connsiteY3" fmla="*/ 128239 h 3105615"/>
            </a:gdLst>
            <a:ahLst/>
            <a:cxnLst>
              <a:cxn ang="0">
                <a:pos x="connsiteX0" y="connsiteY0"/>
              </a:cxn>
              <a:cxn ang="0">
                <a:pos x="connsiteX1" y="connsiteY1"/>
              </a:cxn>
              <a:cxn ang="0">
                <a:pos x="connsiteX2" y="connsiteY2"/>
              </a:cxn>
              <a:cxn ang="0">
                <a:pos x="connsiteX3" y="connsiteY3"/>
              </a:cxn>
            </a:cxnLst>
            <a:rect l="l" t="t" r="r" b="b"/>
            <a:pathLst>
              <a:path w="5330283" h="3105615">
                <a:moveTo>
                  <a:pt x="0" y="3105615"/>
                </a:moveTo>
                <a:cubicBezTo>
                  <a:pt x="341971" y="2049036"/>
                  <a:pt x="683942" y="992458"/>
                  <a:pt x="1572322" y="496229"/>
                </a:cubicBezTo>
                <a:cubicBezTo>
                  <a:pt x="2460702" y="0"/>
                  <a:pt x="5330283" y="128239"/>
                  <a:pt x="5330283" y="128239"/>
                </a:cubicBezTo>
                <a:lnTo>
                  <a:pt x="5330283" y="128239"/>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Freeform 37"/>
          <p:cNvSpPr/>
          <p:nvPr/>
        </p:nvSpPr>
        <p:spPr>
          <a:xfrm>
            <a:off x="2141034" y="3559098"/>
            <a:ext cx="5908288" cy="1592765"/>
          </a:xfrm>
          <a:custGeom>
            <a:avLst/>
            <a:gdLst>
              <a:gd name="connsiteX0" fmla="*/ 0 w 5908288"/>
              <a:gd name="connsiteY0" fmla="*/ 1592765 h 1592765"/>
              <a:gd name="connsiteX1" fmla="*/ 1572322 w 5908288"/>
              <a:gd name="connsiteY1" fmla="*/ 533400 h 1592765"/>
              <a:gd name="connsiteX2" fmla="*/ 5218771 w 5908288"/>
              <a:gd name="connsiteY2" fmla="*/ 87351 h 1592765"/>
              <a:gd name="connsiteX3" fmla="*/ 5709425 w 5908288"/>
              <a:gd name="connsiteY3" fmla="*/ 9292 h 1592765"/>
            </a:gdLst>
            <a:ahLst/>
            <a:cxnLst>
              <a:cxn ang="0">
                <a:pos x="connsiteX0" y="connsiteY0"/>
              </a:cxn>
              <a:cxn ang="0">
                <a:pos x="connsiteX1" y="connsiteY1"/>
              </a:cxn>
              <a:cxn ang="0">
                <a:pos x="connsiteX2" y="connsiteY2"/>
              </a:cxn>
              <a:cxn ang="0">
                <a:pos x="connsiteX3" y="connsiteY3"/>
              </a:cxn>
            </a:cxnLst>
            <a:rect l="l" t="t" r="r" b="b"/>
            <a:pathLst>
              <a:path w="5908288" h="1592765">
                <a:moveTo>
                  <a:pt x="0" y="1592765"/>
                </a:moveTo>
                <a:cubicBezTo>
                  <a:pt x="351263" y="1188533"/>
                  <a:pt x="702527" y="784302"/>
                  <a:pt x="1572322" y="533400"/>
                </a:cubicBezTo>
                <a:cubicBezTo>
                  <a:pt x="2442117" y="282498"/>
                  <a:pt x="4529254" y="174702"/>
                  <a:pt x="5218771" y="87351"/>
                </a:cubicBezTo>
                <a:cubicBezTo>
                  <a:pt x="5908288" y="0"/>
                  <a:pt x="5808856" y="4646"/>
                  <a:pt x="5709425" y="9292"/>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0" name="Freeform 39"/>
          <p:cNvSpPr/>
          <p:nvPr/>
        </p:nvSpPr>
        <p:spPr>
          <a:xfrm>
            <a:off x="3222702" y="4185424"/>
            <a:ext cx="2484863" cy="447907"/>
          </a:xfrm>
          <a:custGeom>
            <a:avLst/>
            <a:gdLst>
              <a:gd name="connsiteX0" fmla="*/ 0 w 2484863"/>
              <a:gd name="connsiteY0" fmla="*/ 96644 h 447907"/>
              <a:gd name="connsiteX1" fmla="*/ 379142 w 2484863"/>
              <a:gd name="connsiteY1" fmla="*/ 52039 h 447907"/>
              <a:gd name="connsiteX2" fmla="*/ 1405054 w 2484863"/>
              <a:gd name="connsiteY2" fmla="*/ 408878 h 447907"/>
              <a:gd name="connsiteX3" fmla="*/ 2330605 w 2484863"/>
              <a:gd name="connsiteY3" fmla="*/ 286215 h 447907"/>
              <a:gd name="connsiteX4" fmla="*/ 2330605 w 2484863"/>
              <a:gd name="connsiteY4" fmla="*/ 275064 h 447907"/>
              <a:gd name="connsiteX5" fmla="*/ 2397513 w 2484863"/>
              <a:gd name="connsiteY5" fmla="*/ 286215 h 44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4863" h="447907">
                <a:moveTo>
                  <a:pt x="0" y="96644"/>
                </a:moveTo>
                <a:cubicBezTo>
                  <a:pt x="72483" y="48322"/>
                  <a:pt x="144966" y="0"/>
                  <a:pt x="379142" y="52039"/>
                </a:cubicBezTo>
                <a:cubicBezTo>
                  <a:pt x="613318" y="104078"/>
                  <a:pt x="1079810" y="369849"/>
                  <a:pt x="1405054" y="408878"/>
                </a:cubicBezTo>
                <a:cubicBezTo>
                  <a:pt x="1730298" y="447907"/>
                  <a:pt x="2176347" y="308517"/>
                  <a:pt x="2330605" y="286215"/>
                </a:cubicBezTo>
                <a:cubicBezTo>
                  <a:pt x="2484863" y="263913"/>
                  <a:pt x="2319454" y="275064"/>
                  <a:pt x="2330605" y="275064"/>
                </a:cubicBezTo>
                <a:cubicBezTo>
                  <a:pt x="2341756" y="275064"/>
                  <a:pt x="2369634" y="280639"/>
                  <a:pt x="2397513" y="286215"/>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TextBox 41"/>
          <p:cNvSpPr txBox="1"/>
          <p:nvPr/>
        </p:nvSpPr>
        <p:spPr>
          <a:xfrm>
            <a:off x="3886200" y="1524000"/>
            <a:ext cx="4312527" cy="830997"/>
          </a:xfrm>
          <a:prstGeom prst="rect">
            <a:avLst/>
          </a:prstGeom>
          <a:noFill/>
        </p:spPr>
        <p:txBody>
          <a:bodyPr wrap="square" rtlCol="0">
            <a:spAutoFit/>
          </a:bodyPr>
          <a:lstStyle/>
          <a:p>
            <a:r>
              <a:rPr lang="en-US" sz="2400" b="1" dirty="0" smtClean="0"/>
              <a:t>The non-reversible goes at non-enzyme rate</a:t>
            </a:r>
            <a:endParaRPr lang="en-US" sz="2400" b="1" dirty="0"/>
          </a:p>
        </p:txBody>
      </p:sp>
      <p:cxnSp>
        <p:nvCxnSpPr>
          <p:cNvPr id="46" name="Straight Arrow Connector 45"/>
          <p:cNvCxnSpPr/>
          <p:nvPr/>
        </p:nvCxnSpPr>
        <p:spPr>
          <a:xfrm rot="5400000">
            <a:off x="3771900" y="2400300"/>
            <a:ext cx="2057400" cy="1676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 y="381000"/>
            <a:ext cx="8458200" cy="830997"/>
          </a:xfrm>
          <a:prstGeom prst="rect">
            <a:avLst/>
          </a:prstGeom>
          <a:noFill/>
        </p:spPr>
        <p:txBody>
          <a:bodyPr wrap="square" rtlCol="0">
            <a:spAutoFit/>
          </a:bodyPr>
          <a:lstStyle/>
          <a:p>
            <a:r>
              <a:rPr lang="en-US" sz="2400" b="1" dirty="0" smtClean="0"/>
              <a:t>Rates of biochemical reactions after competitive reversible and </a:t>
            </a:r>
          </a:p>
          <a:p>
            <a:r>
              <a:rPr lang="en-US" sz="2400" b="1" dirty="0" smtClean="0"/>
              <a:t>Competitive non-reversible inhibitors are added.  </a:t>
            </a:r>
            <a:endParaRPr lang="en-US" sz="2400" b="1" dirty="0"/>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Enzymes </a:t>
            </a:r>
            <a:r>
              <a:rPr lang="en-US" sz="2800" dirty="0" smtClean="0"/>
              <a:t>determine the direction of biochemical reactions by taking the reaction down the path of least resistance. They govern all of our biochemical reactions.</a:t>
            </a:r>
            <a:endParaRPr lang="en-US" sz="2800" dirty="0"/>
          </a:p>
        </p:txBody>
      </p:sp>
      <p:sp>
        <p:nvSpPr>
          <p:cNvPr id="3" name="Content Placeholder 2"/>
          <p:cNvSpPr>
            <a:spLocks noGrp="1"/>
          </p:cNvSpPr>
          <p:nvPr>
            <p:ph idx="1"/>
          </p:nvPr>
        </p:nvSpPr>
        <p:spPr/>
        <p:txBody>
          <a:bodyPr/>
          <a:lstStyle/>
          <a:p>
            <a:pPr algn="ctr">
              <a:buNone/>
            </a:pPr>
            <a:r>
              <a:rPr lang="en-US" dirty="0" smtClean="0"/>
              <a:t>   A</a:t>
            </a:r>
          </a:p>
          <a:p>
            <a:pPr>
              <a:buNone/>
            </a:pPr>
            <a:r>
              <a:rPr lang="en-US" sz="2400" dirty="0" smtClean="0"/>
              <a:t>No enzyme to take A to B  </a:t>
            </a:r>
          </a:p>
          <a:p>
            <a:pPr>
              <a:buNone/>
            </a:pPr>
            <a:r>
              <a:rPr lang="en-US" sz="2400" dirty="0" smtClean="0"/>
              <a:t>so very little A goes to B      </a:t>
            </a:r>
            <a:r>
              <a:rPr lang="en-US" dirty="0" smtClean="0"/>
              <a:t>B            C</a:t>
            </a:r>
          </a:p>
          <a:p>
            <a:pPr>
              <a:buNone/>
            </a:pPr>
            <a:r>
              <a:rPr lang="en-US" dirty="0" smtClean="0"/>
              <a:t>                               </a:t>
            </a:r>
          </a:p>
          <a:p>
            <a:pPr>
              <a:buNone/>
            </a:pPr>
            <a:r>
              <a:rPr lang="en-US" dirty="0" smtClean="0"/>
              <a:t>                              D         E     F      G</a:t>
            </a:r>
          </a:p>
          <a:p>
            <a:pPr algn="r">
              <a:buNone/>
            </a:pPr>
            <a:r>
              <a:rPr lang="en-US" sz="2400" dirty="0" smtClean="0"/>
              <a:t>                                                       Enzyme present to take C to F but       not to take C to G so very little G</a:t>
            </a:r>
          </a:p>
          <a:p>
            <a:pPr algn="r">
              <a:buNone/>
            </a:pPr>
            <a:r>
              <a:rPr lang="en-US" sz="2400" dirty="0" smtClean="0"/>
              <a:t> made but lots of F is made.</a:t>
            </a:r>
            <a:endParaRPr lang="en-US" sz="2400" dirty="0"/>
          </a:p>
        </p:txBody>
      </p:sp>
      <p:cxnSp>
        <p:nvCxnSpPr>
          <p:cNvPr id="5" name="Straight Arrow Connector 4"/>
          <p:cNvCxnSpPr/>
          <p:nvPr/>
        </p:nvCxnSpPr>
        <p:spPr>
          <a:xfrm rot="5400000">
            <a:off x="3962400" y="2209800"/>
            <a:ext cx="6858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3352800" y="3429000"/>
            <a:ext cx="6858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6200000" flipH="1">
            <a:off x="3886200" y="3505200"/>
            <a:ext cx="6858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4838700" y="3390900"/>
            <a:ext cx="762000" cy="228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5" name="Straight Arrow Connector 14"/>
          <p:cNvCxnSpPr/>
          <p:nvPr/>
        </p:nvCxnSpPr>
        <p:spPr>
          <a:xfrm rot="16200000" flipH="1">
            <a:off x="5295900" y="3238500"/>
            <a:ext cx="6858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6200000" flipH="1">
            <a:off x="4610100" y="2247900"/>
            <a:ext cx="838200" cy="457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9" name="TextBox 18"/>
          <p:cNvSpPr txBox="1"/>
          <p:nvPr/>
        </p:nvSpPr>
        <p:spPr>
          <a:xfrm>
            <a:off x="5181600" y="2286000"/>
            <a:ext cx="3041089" cy="369332"/>
          </a:xfrm>
          <a:prstGeom prst="rect">
            <a:avLst/>
          </a:prstGeom>
          <a:noFill/>
        </p:spPr>
        <p:txBody>
          <a:bodyPr wrap="none" rtlCol="0">
            <a:spAutoFit/>
          </a:bodyPr>
          <a:lstStyle/>
          <a:p>
            <a:r>
              <a:rPr lang="en-US" b="1" dirty="0" smtClean="0"/>
              <a:t>Enzyme Present to take A to C</a:t>
            </a:r>
            <a:endParaRPr lang="en-US" b="1" dirty="0"/>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ostaglandin syn.bmp"/>
          <p:cNvPicPr>
            <a:picLocks noGrp="1" noChangeAspect="1"/>
          </p:cNvPicPr>
          <p:nvPr>
            <p:ph idx="1"/>
          </p:nvPr>
        </p:nvPicPr>
        <p:blipFill>
          <a:blip r:embed="rId2" cstate="print"/>
          <a:stretch>
            <a:fillRect/>
          </a:stretch>
        </p:blipFill>
        <p:spPr>
          <a:xfrm>
            <a:off x="914400" y="281483"/>
            <a:ext cx="6858000" cy="6576517"/>
          </a:xfrm>
        </p:spPr>
      </p:pic>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Homeostasis and enzyme activity</a:t>
            </a:r>
            <a:endParaRPr lang="en-US" dirty="0"/>
          </a:p>
        </p:txBody>
      </p:sp>
      <p:sp>
        <p:nvSpPr>
          <p:cNvPr id="3" name="Content Placeholder 2"/>
          <p:cNvSpPr>
            <a:spLocks noGrp="1"/>
          </p:cNvSpPr>
          <p:nvPr>
            <p:ph idx="1"/>
          </p:nvPr>
        </p:nvSpPr>
        <p:spPr>
          <a:xfrm>
            <a:off x="457200" y="1219200"/>
            <a:ext cx="8229600" cy="4906963"/>
          </a:xfrm>
        </p:spPr>
        <p:txBody>
          <a:bodyPr/>
          <a:lstStyle/>
          <a:p>
            <a:r>
              <a:rPr lang="en-US" dirty="0" smtClean="0"/>
              <a:t>One mechanism that enzymes use to assist homeostasis is “by properly governing the direction of biochemical reactions.”</a:t>
            </a:r>
          </a:p>
          <a:p>
            <a:endParaRPr lang="en-US" dirty="0" smtClean="0"/>
          </a:p>
          <a:p>
            <a:r>
              <a:rPr lang="en-US" dirty="0" smtClean="0"/>
              <a:t>The other mechanism is to use competitive reversible inhibition to control the concentrations of some of the biochemicals we produce in our bodies.</a:t>
            </a:r>
            <a:endParaRPr lang="en-US" dirty="0"/>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705600"/>
          </a:xfrm>
        </p:spPr>
        <p:txBody>
          <a:bodyPr>
            <a:normAutofit fontScale="85000" lnSpcReduction="20000"/>
          </a:bodyPr>
          <a:lstStyle/>
          <a:p>
            <a:pPr>
              <a:buNone/>
            </a:pPr>
            <a:r>
              <a:rPr lang="en-US" sz="2800" b="1" dirty="0" smtClean="0"/>
              <a:t>Reversible inhibition to control the concentrations of some of the biochemicals produced In our bodies</a:t>
            </a:r>
          </a:p>
          <a:p>
            <a:pPr>
              <a:buNone/>
            </a:pPr>
            <a:endParaRPr lang="en-US" sz="2800" b="1" dirty="0" smtClean="0"/>
          </a:p>
          <a:p>
            <a:pPr algn="ctr">
              <a:buNone/>
            </a:pPr>
            <a:r>
              <a:rPr lang="en-US" sz="2800" b="1" dirty="0" smtClean="0"/>
              <a:t>[A]</a:t>
            </a:r>
          </a:p>
          <a:p>
            <a:pPr>
              <a:buNone/>
            </a:pPr>
            <a:r>
              <a:rPr lang="en-US" sz="2800" b="1" dirty="0" smtClean="0"/>
              <a:t>     Enzyme 1</a:t>
            </a:r>
          </a:p>
          <a:p>
            <a:pPr algn="ctr">
              <a:buNone/>
            </a:pPr>
            <a:r>
              <a:rPr lang="en-US" sz="2800" b="1" dirty="0" smtClean="0"/>
              <a:t>[B]</a:t>
            </a:r>
          </a:p>
          <a:p>
            <a:pPr>
              <a:buNone/>
            </a:pPr>
            <a:r>
              <a:rPr lang="en-US" sz="2800" b="1" dirty="0" smtClean="0"/>
              <a:t>     Enzyme 2</a:t>
            </a:r>
          </a:p>
          <a:p>
            <a:pPr algn="ctr">
              <a:buNone/>
            </a:pPr>
            <a:r>
              <a:rPr lang="en-US" sz="2800" b="1" dirty="0" smtClean="0"/>
              <a:t>[C]</a:t>
            </a:r>
          </a:p>
          <a:p>
            <a:pPr algn="r">
              <a:buNone/>
            </a:pPr>
            <a:r>
              <a:rPr lang="en-US" sz="2800" b="1" dirty="0" smtClean="0"/>
              <a:t>   Enzyme 3                                                           </a:t>
            </a:r>
            <a:r>
              <a:rPr lang="en-US" sz="2600" b="1" dirty="0" smtClean="0">
                <a:solidFill>
                  <a:srgbClr val="00B050"/>
                </a:solidFill>
              </a:rPr>
              <a:t>Substance D acts as a  reversible inhibitor  </a:t>
            </a:r>
          </a:p>
          <a:p>
            <a:pPr algn="r">
              <a:buNone/>
            </a:pPr>
            <a:r>
              <a:rPr lang="en-US" sz="2600" b="1" dirty="0" smtClean="0">
                <a:solidFill>
                  <a:srgbClr val="00B050"/>
                </a:solidFill>
              </a:rPr>
              <a:t>on enzyme 3 to maintain </a:t>
            </a:r>
          </a:p>
          <a:p>
            <a:pPr algn="r">
              <a:buNone/>
            </a:pPr>
            <a:r>
              <a:rPr lang="en-US" sz="2800" b="1" dirty="0" smtClean="0">
                <a:solidFill>
                  <a:srgbClr val="00B050"/>
                </a:solidFill>
              </a:rPr>
              <a:t>the Proper production</a:t>
            </a:r>
          </a:p>
          <a:p>
            <a:pPr algn="r">
              <a:buNone/>
            </a:pPr>
            <a:r>
              <a:rPr lang="en-US" sz="2800" b="1" dirty="0" smtClean="0">
                <a:solidFill>
                  <a:srgbClr val="00B050"/>
                </a:solidFill>
              </a:rPr>
              <a:t> concentration of </a:t>
            </a:r>
          </a:p>
          <a:p>
            <a:pPr algn="r">
              <a:buNone/>
            </a:pPr>
            <a:r>
              <a:rPr lang="en-US" sz="2800" b="1" dirty="0" smtClean="0">
                <a:solidFill>
                  <a:srgbClr val="00B050"/>
                </a:solidFill>
              </a:rPr>
              <a:t>substance D</a:t>
            </a:r>
          </a:p>
          <a:p>
            <a:pPr algn="ctr">
              <a:buNone/>
            </a:pPr>
            <a:endParaRPr lang="en-US" sz="2800" b="1" dirty="0" smtClean="0"/>
          </a:p>
          <a:p>
            <a:pPr algn="ctr">
              <a:buNone/>
            </a:pPr>
            <a:r>
              <a:rPr lang="en-US" sz="2800" b="1" dirty="0" smtClean="0"/>
              <a:t>[D]</a:t>
            </a:r>
          </a:p>
          <a:p>
            <a:pPr algn="ctr">
              <a:buNone/>
            </a:pPr>
            <a:r>
              <a:rPr lang="en-US" sz="2800" b="1" dirty="0" smtClean="0">
                <a:solidFill>
                  <a:srgbClr val="C00000"/>
                </a:solidFill>
              </a:rPr>
              <a:t>This reversible enzyme activity is a normal physiologic process that keeps substance D produced in the proper concentrations.</a:t>
            </a:r>
          </a:p>
          <a:p>
            <a:pPr algn="ctr">
              <a:buNone/>
            </a:pPr>
            <a:endParaRPr lang="en-US" sz="2800" b="1" dirty="0"/>
          </a:p>
        </p:txBody>
      </p:sp>
      <p:cxnSp>
        <p:nvCxnSpPr>
          <p:cNvPr id="5" name="Straight Arrow Connector 4"/>
          <p:cNvCxnSpPr/>
          <p:nvPr/>
        </p:nvCxnSpPr>
        <p:spPr>
          <a:xfrm rot="5400000">
            <a:off x="4419600" y="1676400"/>
            <a:ext cx="30480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7" name="Straight Arrow Connector 6"/>
          <p:cNvCxnSpPr/>
          <p:nvPr/>
        </p:nvCxnSpPr>
        <p:spPr>
          <a:xfrm rot="5400000">
            <a:off x="4419600" y="2514600"/>
            <a:ext cx="30480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9" name="Straight Arrow Connector 8"/>
          <p:cNvCxnSpPr/>
          <p:nvPr/>
        </p:nvCxnSpPr>
        <p:spPr>
          <a:xfrm rot="5400000">
            <a:off x="3390900" y="4229100"/>
            <a:ext cx="2362200" cy="15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1" name="Straight Arrow Connector 10"/>
          <p:cNvCxnSpPr/>
          <p:nvPr/>
        </p:nvCxnSpPr>
        <p:spPr>
          <a:xfrm>
            <a:off x="2362200" y="1676400"/>
            <a:ext cx="1981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209800" y="2438400"/>
            <a:ext cx="2133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286000" y="3200400"/>
            <a:ext cx="20574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1600200" y="5638800"/>
            <a:ext cx="2590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flipH="1" flipV="1">
            <a:off x="381000" y="4495800"/>
            <a:ext cx="2286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en-US" sz="2800" dirty="0" smtClean="0"/>
              <a:t>Enzyme Involvement in Disease</a:t>
            </a:r>
            <a:endParaRPr lang="en-US" sz="2800" dirty="0"/>
          </a:p>
        </p:txBody>
      </p:sp>
      <p:sp>
        <p:nvSpPr>
          <p:cNvPr id="3" name="Content Placeholder 2"/>
          <p:cNvSpPr>
            <a:spLocks noGrp="1"/>
          </p:cNvSpPr>
          <p:nvPr>
            <p:ph idx="1"/>
          </p:nvPr>
        </p:nvSpPr>
        <p:spPr>
          <a:xfrm>
            <a:off x="152400" y="838200"/>
            <a:ext cx="8534400" cy="5867400"/>
          </a:xfrm>
        </p:spPr>
        <p:txBody>
          <a:bodyPr>
            <a:normAutofit fontScale="70000" lnSpcReduction="20000"/>
          </a:bodyPr>
          <a:lstStyle/>
          <a:p>
            <a:r>
              <a:rPr lang="en-US" dirty="0" smtClean="0"/>
              <a:t>Since the tight control of enzyme activity is essential for homeostasis, in that enzymes govern the direction of our biochemical reactions. Any malfunction (mutation, overproduction, underproduction or deletion) of a single critical enzyme can lead to a genetic disease. The importance of enzymes is shown by the fact that a lethal illness can be caused by the malfunction of just one type of enzyme out of the thousands of types present in our bodies.</a:t>
            </a:r>
          </a:p>
          <a:p>
            <a:endParaRPr lang="en-US" dirty="0" smtClean="0"/>
          </a:p>
          <a:p>
            <a:r>
              <a:rPr lang="en-US" dirty="0" smtClean="0"/>
              <a:t>One example is the most common type of phenylketonuria. A mutation of a single amino acid in the enzyme phenylalanine hydroxylase, which catalyzes the first step in the degradation of phenylalanine, results in build-up of phenylalanine and related products. This can lead to mental retardation if the disease is untreated.</a:t>
            </a:r>
          </a:p>
          <a:p>
            <a:r>
              <a:rPr lang="en-US" dirty="0" smtClean="0"/>
              <a:t>Another example is when germline mutations in genes coding for DNA repair enzymes cause hereditary cancer syndromes such as xeroderma pigmentosum. Defects in these enzymes cause cancer since the body is less able to repair mutations in the genome. This causes a slow accumulation of mutations and results in the development of many types of cancer in the sufferer.</a:t>
            </a:r>
          </a:p>
          <a:p>
            <a:endParaRPr lang="en-US" dirty="0"/>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Isoenzymes</a:t>
            </a:r>
            <a:br>
              <a:rPr lang="en-US" dirty="0" smtClean="0"/>
            </a:br>
            <a:r>
              <a:rPr lang="en-US" sz="3100" dirty="0" smtClean="0"/>
              <a:t>(Discussed by me later) </a:t>
            </a:r>
            <a:endParaRPr lang="en-US" sz="3100" dirty="0"/>
          </a:p>
        </p:txBody>
      </p:sp>
      <p:sp>
        <p:nvSpPr>
          <p:cNvPr id="3" name="Content Placeholder 2"/>
          <p:cNvSpPr>
            <a:spLocks noGrp="1"/>
          </p:cNvSpPr>
          <p:nvPr>
            <p:ph idx="1"/>
          </p:nvPr>
        </p:nvSpPr>
        <p:spPr>
          <a:xfrm>
            <a:off x="457200" y="1447800"/>
            <a:ext cx="8229600" cy="4678363"/>
          </a:xfrm>
        </p:spPr>
        <p:txBody>
          <a:bodyPr/>
          <a:lstStyle/>
          <a:p>
            <a:r>
              <a:rPr lang="en-US" dirty="0" smtClean="0"/>
              <a:t>Same enzyme active site but amino acid sequence of the structural unit slightly different</a:t>
            </a:r>
          </a:p>
          <a:p>
            <a:r>
              <a:rPr lang="en-US" dirty="0" smtClean="0"/>
              <a:t>Can identify which cell the enzyme comes from as a result of analysis of differences in the composition of the structural unit</a:t>
            </a:r>
          </a:p>
          <a:p>
            <a:r>
              <a:rPr lang="en-US" dirty="0" smtClean="0"/>
              <a:t>Acts as good markers (identifiers) in clinical medicine</a:t>
            </a:r>
            <a:endParaRPr lang="en-US" dirty="0"/>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Nucleic Acids (DNA and RNA)</a:t>
            </a:r>
            <a:endParaRPr lang="en-US" dirty="0"/>
          </a:p>
        </p:txBody>
      </p:sp>
      <p:sp>
        <p:nvSpPr>
          <p:cNvPr id="3" name="Content Placeholder 2"/>
          <p:cNvSpPr>
            <a:spLocks noGrp="1"/>
          </p:cNvSpPr>
          <p:nvPr>
            <p:ph idx="1"/>
          </p:nvPr>
        </p:nvSpPr>
        <p:spPr/>
        <p:txBody>
          <a:bodyPr/>
          <a:lstStyle/>
          <a:p>
            <a:r>
              <a:rPr lang="en-US" dirty="0" smtClean="0"/>
              <a:t>DNA is a polymer and is our genetic material</a:t>
            </a:r>
          </a:p>
          <a:p>
            <a:r>
              <a:rPr lang="en-US" dirty="0" smtClean="0"/>
              <a:t>RNA is a polymer and assists our genetic material</a:t>
            </a:r>
            <a:endParaRPr lang="en-US" dirty="0"/>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dirty="0" smtClean="0"/>
              <a:t>History of DNA</a:t>
            </a:r>
            <a:endParaRPr lang="en-US" dirty="0"/>
          </a:p>
        </p:txBody>
      </p:sp>
      <p:sp>
        <p:nvSpPr>
          <p:cNvPr id="3" name="Content Placeholder 2"/>
          <p:cNvSpPr>
            <a:spLocks noGrp="1"/>
          </p:cNvSpPr>
          <p:nvPr>
            <p:ph idx="1"/>
          </p:nvPr>
        </p:nvSpPr>
        <p:spPr>
          <a:xfrm>
            <a:off x="152400" y="533400"/>
            <a:ext cx="8763000" cy="6096000"/>
          </a:xfrm>
        </p:spPr>
        <p:txBody>
          <a:bodyPr>
            <a:normAutofit fontScale="70000" lnSpcReduction="20000"/>
          </a:bodyPr>
          <a:lstStyle/>
          <a:p>
            <a:r>
              <a:rPr lang="en-US" dirty="0" smtClean="0"/>
              <a:t>DNA was first isolated by the </a:t>
            </a:r>
            <a:r>
              <a:rPr lang="en-US" u="sng" dirty="0" smtClean="0"/>
              <a:t>Swiss</a:t>
            </a:r>
            <a:r>
              <a:rPr lang="en-US" dirty="0" smtClean="0"/>
              <a:t> physician </a:t>
            </a:r>
            <a:r>
              <a:rPr lang="en-US" u="sng" dirty="0" smtClean="0"/>
              <a:t>Friedrich Miescher</a:t>
            </a:r>
            <a:r>
              <a:rPr lang="en-US" dirty="0" smtClean="0"/>
              <a:t> who, in 1869, discovered a microscopic substance in the </a:t>
            </a:r>
            <a:r>
              <a:rPr lang="en-US" u="sng" dirty="0" smtClean="0"/>
              <a:t>pus</a:t>
            </a:r>
            <a:r>
              <a:rPr lang="en-US" dirty="0" smtClean="0"/>
              <a:t> of discarded surgical bandages. As it resided in the nuclei of cells, he called it "</a:t>
            </a:r>
            <a:r>
              <a:rPr lang="en-US" b="1" dirty="0" smtClean="0"/>
              <a:t>nuclein</a:t>
            </a:r>
            <a:r>
              <a:rPr lang="en-US" dirty="0" smtClean="0"/>
              <a:t>". In 1919, </a:t>
            </a:r>
            <a:r>
              <a:rPr lang="en-US" u="sng" dirty="0" smtClean="0"/>
              <a:t>Phoebus </a:t>
            </a:r>
            <a:r>
              <a:rPr lang="en-US" u="sng" dirty="0" err="1" smtClean="0"/>
              <a:t>Levene</a:t>
            </a:r>
            <a:r>
              <a:rPr lang="en-US" dirty="0" smtClean="0"/>
              <a:t> identified the base, sugar and phosphate nucleotide unit. </a:t>
            </a:r>
          </a:p>
          <a:p>
            <a:pPr>
              <a:buNone/>
            </a:pPr>
            <a:endParaRPr lang="en-US" dirty="0" smtClean="0"/>
          </a:p>
          <a:p>
            <a:r>
              <a:rPr lang="en-US" dirty="0" smtClean="0"/>
              <a:t>In 1928, </a:t>
            </a:r>
            <a:r>
              <a:rPr lang="en-US" u="sng" dirty="0" smtClean="0"/>
              <a:t>Frederick Griffith</a:t>
            </a:r>
            <a:r>
              <a:rPr lang="en-US" dirty="0" smtClean="0"/>
              <a:t> discovered that </a:t>
            </a:r>
            <a:r>
              <a:rPr lang="en-US" u="sng" dirty="0" smtClean="0"/>
              <a:t>traits</a:t>
            </a:r>
            <a:r>
              <a:rPr lang="en-US" dirty="0" smtClean="0"/>
              <a:t> of the "smooth" form of the </a:t>
            </a:r>
            <a:r>
              <a:rPr lang="en-US" i="1" dirty="0" smtClean="0"/>
              <a:t>Pneumococcus</a:t>
            </a:r>
            <a:r>
              <a:rPr lang="en-US" dirty="0" smtClean="0"/>
              <a:t> could be transferred to the "rough" form of the same bacteria by mixing killed "smooth" bacteria with the live "rough" form. DNA's role in </a:t>
            </a:r>
            <a:r>
              <a:rPr lang="en-US" u="sng" dirty="0" smtClean="0"/>
              <a:t>heredity</a:t>
            </a:r>
            <a:r>
              <a:rPr lang="en-US" dirty="0" smtClean="0"/>
              <a:t> was confirmed in 1952, when </a:t>
            </a:r>
            <a:r>
              <a:rPr lang="en-US" u="sng" dirty="0" smtClean="0"/>
              <a:t>Alfred Hershey</a:t>
            </a:r>
            <a:r>
              <a:rPr lang="en-US" dirty="0" smtClean="0"/>
              <a:t> and </a:t>
            </a:r>
            <a:r>
              <a:rPr lang="en-US" u="sng" dirty="0" smtClean="0"/>
              <a:t>Martha Chase</a:t>
            </a:r>
            <a:r>
              <a:rPr lang="en-US" dirty="0" smtClean="0"/>
              <a:t> in the </a:t>
            </a:r>
            <a:r>
              <a:rPr lang="en-US" u="sng" dirty="0" smtClean="0"/>
              <a:t>Hershey-Chase experiment</a:t>
            </a:r>
            <a:r>
              <a:rPr lang="en-US" dirty="0" smtClean="0"/>
              <a:t> showed that DNA is the </a:t>
            </a:r>
            <a:r>
              <a:rPr lang="en-US" u="sng" dirty="0" smtClean="0"/>
              <a:t>genetic material</a:t>
            </a:r>
            <a:r>
              <a:rPr lang="en-US" dirty="0" smtClean="0"/>
              <a:t> of the </a:t>
            </a:r>
            <a:r>
              <a:rPr lang="en-US" u="sng" dirty="0" smtClean="0"/>
              <a:t>T2 phage (a virus that infects bacteria)</a:t>
            </a:r>
            <a:r>
              <a:rPr lang="en-US" dirty="0" smtClean="0"/>
              <a:t>.</a:t>
            </a:r>
          </a:p>
          <a:p>
            <a:endParaRPr lang="en-US" dirty="0" smtClean="0"/>
          </a:p>
          <a:p>
            <a:r>
              <a:rPr lang="en-US" dirty="0" smtClean="0"/>
              <a:t>In 1953 James D. Watson and Francis Crick suggested what is now accepted as the first correct double-helix model of </a:t>
            </a:r>
            <a:r>
              <a:rPr lang="en-US" u="sng" dirty="0" smtClean="0"/>
              <a:t>DNA structure</a:t>
            </a:r>
            <a:r>
              <a:rPr lang="en-US" dirty="0" smtClean="0"/>
              <a:t> in the journal </a:t>
            </a:r>
            <a:r>
              <a:rPr lang="en-US" i="1" u="sng" dirty="0" smtClean="0"/>
              <a:t>Nature</a:t>
            </a:r>
            <a:r>
              <a:rPr lang="en-US" dirty="0" smtClean="0"/>
              <a:t>. In an influential presentation in 1957, Crick laid out the </a:t>
            </a:r>
            <a:r>
              <a:rPr lang="en-US" u="sng" dirty="0" smtClean="0"/>
              <a:t>"Central Dogma" of molecular biology</a:t>
            </a:r>
            <a:r>
              <a:rPr lang="en-US" dirty="0" smtClean="0"/>
              <a:t>, which foretold the relationship between DNA, RNA, and proteins, and articulated the "adaptor hypothesis".</a:t>
            </a:r>
          </a:p>
          <a:p>
            <a:pPr>
              <a:buNone/>
            </a:pPr>
            <a:r>
              <a:rPr lang="en-US" dirty="0" smtClean="0"/>
              <a:t> </a:t>
            </a:r>
          </a:p>
          <a:p>
            <a:endParaRPr lang="en-US" dirty="0"/>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If DNA and RNA are the polymers – what is the monomer?</a:t>
            </a:r>
            <a:endParaRPr lang="en-US" dirty="0"/>
          </a:p>
        </p:txBody>
      </p:sp>
      <p:sp>
        <p:nvSpPr>
          <p:cNvPr id="3" name="Content Placeholder 2"/>
          <p:cNvSpPr>
            <a:spLocks noGrp="1"/>
          </p:cNvSpPr>
          <p:nvPr>
            <p:ph idx="1"/>
          </p:nvPr>
        </p:nvSpPr>
        <p:spPr/>
        <p:txBody>
          <a:bodyPr/>
          <a:lstStyle/>
          <a:p>
            <a:r>
              <a:rPr lang="en-US" dirty="0" smtClean="0"/>
              <a:t>A nucleotide is the monomer unit</a:t>
            </a:r>
          </a:p>
          <a:p>
            <a:r>
              <a:rPr lang="en-US" dirty="0" smtClean="0"/>
              <a:t>A nucleotide is composed of a </a:t>
            </a:r>
            <a:r>
              <a:rPr lang="en-US" b="1" dirty="0" smtClean="0"/>
              <a:t>nitrogenous base</a:t>
            </a:r>
            <a:r>
              <a:rPr lang="en-US" dirty="0" smtClean="0"/>
              <a:t>, </a:t>
            </a:r>
            <a:r>
              <a:rPr lang="en-US" b="1" dirty="0" smtClean="0"/>
              <a:t>a sugar</a:t>
            </a:r>
            <a:r>
              <a:rPr lang="en-US" dirty="0" smtClean="0"/>
              <a:t> (ribose or deoxyribose) and a </a:t>
            </a:r>
            <a:r>
              <a:rPr lang="en-US" b="1" dirty="0" smtClean="0"/>
              <a:t>phosphate group</a:t>
            </a:r>
            <a:endParaRPr lang="en-US" b="1" dirty="0"/>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338" name="Picture 42" descr="05_27bNucleicAcidCompon-U"/>
          <p:cNvPicPr>
            <a:picLocks noChangeAspect="1" noChangeArrowheads="1"/>
          </p:cNvPicPr>
          <p:nvPr/>
        </p:nvPicPr>
        <p:blipFill>
          <a:blip r:embed="rId3" cstate="print"/>
          <a:srcRect/>
          <a:stretch>
            <a:fillRect/>
          </a:stretch>
        </p:blipFill>
        <p:spPr bwMode="auto">
          <a:xfrm>
            <a:off x="2286000" y="0"/>
            <a:ext cx="6048375" cy="6584950"/>
          </a:xfrm>
          <a:prstGeom prst="rect">
            <a:avLst/>
          </a:prstGeom>
          <a:noFill/>
        </p:spPr>
      </p:pic>
      <p:sp>
        <p:nvSpPr>
          <p:cNvPr id="183299"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5-27c-1</a:t>
            </a:r>
          </a:p>
        </p:txBody>
      </p:sp>
      <p:sp>
        <p:nvSpPr>
          <p:cNvPr id="183314" name="Text Box 18"/>
          <p:cNvSpPr txBox="1">
            <a:spLocks noChangeArrowheads="1"/>
          </p:cNvSpPr>
          <p:nvPr/>
        </p:nvSpPr>
        <p:spPr bwMode="auto">
          <a:xfrm>
            <a:off x="1568450" y="6251575"/>
            <a:ext cx="5038725" cy="2444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800" b="1">
                <a:latin typeface="Arial" charset="0"/>
                <a:ea typeface="Geneva" pitchFamily="1" charset="0"/>
                <a:cs typeface="Geneva" pitchFamily="1" charset="0"/>
                <a:sym typeface="Symbol" pitchFamily="1" charset="2"/>
              </a:rPr>
              <a:t>(c) Nucleoside components: nitrogenous bases</a:t>
            </a:r>
          </a:p>
        </p:txBody>
      </p:sp>
      <p:sp>
        <p:nvSpPr>
          <p:cNvPr id="183329" name="Text Box 33"/>
          <p:cNvSpPr txBox="1">
            <a:spLocks noChangeArrowheads="1"/>
          </p:cNvSpPr>
          <p:nvPr/>
        </p:nvSpPr>
        <p:spPr bwMode="auto">
          <a:xfrm>
            <a:off x="4133850" y="3609975"/>
            <a:ext cx="873125" cy="2317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800" b="1">
                <a:latin typeface="Arial" charset="0"/>
                <a:ea typeface="Geneva" pitchFamily="1" charset="0"/>
                <a:cs typeface="Geneva" pitchFamily="1" charset="0"/>
                <a:sym typeface="Symbol" pitchFamily="1" charset="2"/>
              </a:rPr>
              <a:t>Purines</a:t>
            </a:r>
          </a:p>
        </p:txBody>
      </p:sp>
      <p:sp>
        <p:nvSpPr>
          <p:cNvPr id="183331" name="Text Box 35"/>
          <p:cNvSpPr txBox="1">
            <a:spLocks noChangeArrowheads="1"/>
          </p:cNvSpPr>
          <p:nvPr/>
        </p:nvSpPr>
        <p:spPr bwMode="auto">
          <a:xfrm>
            <a:off x="5022850" y="5768975"/>
            <a:ext cx="1381125" cy="2444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800" b="1">
                <a:latin typeface="Arial" charset="0"/>
                <a:ea typeface="Geneva" pitchFamily="1" charset="0"/>
                <a:cs typeface="Geneva" pitchFamily="1" charset="0"/>
                <a:sym typeface="Symbol" pitchFamily="1" charset="2"/>
              </a:rPr>
              <a:t>Guanine (G)</a:t>
            </a:r>
          </a:p>
        </p:txBody>
      </p:sp>
      <p:sp>
        <p:nvSpPr>
          <p:cNvPr id="183332" name="Text Box 36"/>
          <p:cNvSpPr txBox="1">
            <a:spLocks noChangeArrowheads="1"/>
          </p:cNvSpPr>
          <p:nvPr/>
        </p:nvSpPr>
        <p:spPr bwMode="auto">
          <a:xfrm>
            <a:off x="2457450" y="5756275"/>
            <a:ext cx="1381125" cy="2444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800" b="1">
                <a:latin typeface="Arial" charset="0"/>
                <a:ea typeface="Geneva" pitchFamily="1" charset="0"/>
                <a:cs typeface="Geneva" pitchFamily="1" charset="0"/>
                <a:sym typeface="Symbol" pitchFamily="1" charset="2"/>
              </a:rPr>
              <a:t>Adenine (A)</a:t>
            </a:r>
          </a:p>
        </p:txBody>
      </p:sp>
      <p:sp>
        <p:nvSpPr>
          <p:cNvPr id="183333" name="Text Box 37"/>
          <p:cNvSpPr txBox="1">
            <a:spLocks noChangeArrowheads="1"/>
          </p:cNvSpPr>
          <p:nvPr/>
        </p:nvSpPr>
        <p:spPr bwMode="auto">
          <a:xfrm>
            <a:off x="1847850" y="2911475"/>
            <a:ext cx="1381125" cy="2444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800" b="1">
                <a:latin typeface="Arial" charset="0"/>
                <a:ea typeface="Geneva" pitchFamily="1" charset="0"/>
                <a:cs typeface="Geneva" pitchFamily="1" charset="0"/>
                <a:sym typeface="Symbol" pitchFamily="1" charset="2"/>
              </a:rPr>
              <a:t>Cytosine (C)</a:t>
            </a:r>
          </a:p>
        </p:txBody>
      </p:sp>
      <p:sp>
        <p:nvSpPr>
          <p:cNvPr id="183334" name="Text Box 38"/>
          <p:cNvSpPr txBox="1">
            <a:spLocks noChangeArrowheads="1"/>
          </p:cNvSpPr>
          <p:nvPr/>
        </p:nvSpPr>
        <p:spPr bwMode="auto">
          <a:xfrm>
            <a:off x="3448050" y="2924175"/>
            <a:ext cx="2232025" cy="2571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700" b="1">
                <a:latin typeface="Arial" charset="0"/>
                <a:ea typeface="Geneva" pitchFamily="1" charset="0"/>
                <a:cs typeface="Geneva" pitchFamily="1" charset="0"/>
                <a:sym typeface="Symbol" pitchFamily="1" charset="2"/>
              </a:rPr>
              <a:t>Thymine (T, in DNA)</a:t>
            </a:r>
          </a:p>
        </p:txBody>
      </p:sp>
      <p:sp>
        <p:nvSpPr>
          <p:cNvPr id="183335" name="Text Box 39"/>
          <p:cNvSpPr txBox="1">
            <a:spLocks noChangeArrowheads="1"/>
          </p:cNvSpPr>
          <p:nvPr/>
        </p:nvSpPr>
        <p:spPr bwMode="auto">
          <a:xfrm>
            <a:off x="5721350" y="2924175"/>
            <a:ext cx="1851025" cy="2571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700" b="1">
                <a:latin typeface="Arial" charset="0"/>
                <a:ea typeface="Geneva" pitchFamily="1" charset="0"/>
                <a:cs typeface="Geneva" pitchFamily="1" charset="0"/>
                <a:sym typeface="Symbol" pitchFamily="1" charset="2"/>
              </a:rPr>
              <a:t>Uracil (U, in RNA)</a:t>
            </a:r>
          </a:p>
        </p:txBody>
      </p:sp>
      <p:sp>
        <p:nvSpPr>
          <p:cNvPr id="183336" name="Text Box 40"/>
          <p:cNvSpPr txBox="1">
            <a:spLocks noChangeArrowheads="1"/>
          </p:cNvSpPr>
          <p:nvPr/>
        </p:nvSpPr>
        <p:spPr bwMode="auto">
          <a:xfrm>
            <a:off x="3524250" y="320675"/>
            <a:ext cx="2092325" cy="2825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800" b="1">
                <a:latin typeface="Arial" charset="0"/>
                <a:ea typeface="Geneva" pitchFamily="1" charset="0"/>
                <a:cs typeface="Geneva" pitchFamily="1" charset="0"/>
                <a:sym typeface="Symbol" pitchFamily="1" charset="2"/>
              </a:rPr>
              <a:t>Nitrogenous bases</a:t>
            </a:r>
          </a:p>
        </p:txBody>
      </p:sp>
      <p:sp>
        <p:nvSpPr>
          <p:cNvPr id="183337" name="Text Box 41"/>
          <p:cNvSpPr txBox="1">
            <a:spLocks noChangeArrowheads="1"/>
          </p:cNvSpPr>
          <p:nvPr/>
        </p:nvSpPr>
        <p:spPr bwMode="auto">
          <a:xfrm>
            <a:off x="3908425" y="679450"/>
            <a:ext cx="1368425" cy="2063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800" b="1">
                <a:latin typeface="Arial" charset="0"/>
                <a:ea typeface="Geneva" pitchFamily="1" charset="0"/>
                <a:cs typeface="Geneva" pitchFamily="1" charset="0"/>
                <a:sym typeface="Symbol" pitchFamily="1" charset="2"/>
              </a:rPr>
              <a:t>Pyrimidines</a:t>
            </a:r>
          </a:p>
        </p:txBody>
      </p:sp>
      <p:sp>
        <p:nvSpPr>
          <p:cNvPr id="13" name="TextBox 12"/>
          <p:cNvSpPr txBox="1"/>
          <p:nvPr/>
        </p:nvSpPr>
        <p:spPr>
          <a:xfrm>
            <a:off x="0" y="381000"/>
            <a:ext cx="2362200" cy="1200329"/>
          </a:xfrm>
          <a:prstGeom prst="rect">
            <a:avLst/>
          </a:prstGeom>
          <a:noFill/>
        </p:spPr>
        <p:txBody>
          <a:bodyPr wrap="square" rtlCol="0">
            <a:spAutoFit/>
          </a:bodyPr>
          <a:lstStyle/>
          <a:p>
            <a:r>
              <a:rPr lang="en-US" sz="2400" dirty="0" smtClean="0"/>
              <a:t>Each nucleotide contains one of </a:t>
            </a:r>
          </a:p>
          <a:p>
            <a:r>
              <a:rPr lang="en-US" sz="2400" dirty="0" smtClean="0"/>
              <a:t>these 5 NBs!</a:t>
            </a:r>
            <a:endParaRPr lang="en-US" sz="2400" dirty="0"/>
          </a:p>
        </p:txBody>
      </p:sp>
      <p:sp>
        <p:nvSpPr>
          <p:cNvPr id="15" name="TextBox 14"/>
          <p:cNvSpPr txBox="1"/>
          <p:nvPr/>
        </p:nvSpPr>
        <p:spPr>
          <a:xfrm>
            <a:off x="0" y="3429000"/>
            <a:ext cx="4061112" cy="707886"/>
          </a:xfrm>
          <a:prstGeom prst="rect">
            <a:avLst/>
          </a:prstGeom>
          <a:noFill/>
        </p:spPr>
        <p:txBody>
          <a:bodyPr wrap="none" rtlCol="0">
            <a:spAutoFit/>
          </a:bodyPr>
          <a:lstStyle/>
          <a:p>
            <a:r>
              <a:rPr lang="en-US" sz="2000" b="1" dirty="0" smtClean="0"/>
              <a:t>DNA has cytosine , adenine, guanine</a:t>
            </a:r>
          </a:p>
          <a:p>
            <a:r>
              <a:rPr lang="en-US" sz="2000" b="1" dirty="0" smtClean="0"/>
              <a:t>and thymine (DNA has no uracil)</a:t>
            </a:r>
            <a:endParaRPr lang="en-US" sz="2000" b="1" dirty="0"/>
          </a:p>
        </p:txBody>
      </p:sp>
      <p:sp>
        <p:nvSpPr>
          <p:cNvPr id="16" name="TextBox 15"/>
          <p:cNvSpPr txBox="1"/>
          <p:nvPr/>
        </p:nvSpPr>
        <p:spPr>
          <a:xfrm>
            <a:off x="5105400" y="3276600"/>
            <a:ext cx="4630251" cy="984885"/>
          </a:xfrm>
          <a:prstGeom prst="rect">
            <a:avLst/>
          </a:prstGeom>
          <a:noFill/>
        </p:spPr>
        <p:txBody>
          <a:bodyPr wrap="square" rtlCol="0">
            <a:spAutoFit/>
          </a:bodyPr>
          <a:lstStyle/>
          <a:p>
            <a:r>
              <a:rPr lang="en-US" sz="2000" b="1" dirty="0" smtClean="0"/>
              <a:t>RNA has  cytosine , adenine, guanine</a:t>
            </a:r>
          </a:p>
          <a:p>
            <a:r>
              <a:rPr lang="en-US" sz="2000" b="1" dirty="0" smtClean="0"/>
              <a:t>and uracil (RNA has no thymine)</a:t>
            </a:r>
          </a:p>
          <a:p>
            <a:endParaRPr lang="en-US" dirty="0"/>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21" name="Picture 17" descr="05_27cNucleicAcidCompon-U"/>
          <p:cNvPicPr>
            <a:picLocks noChangeAspect="1" noChangeArrowheads="1"/>
          </p:cNvPicPr>
          <p:nvPr/>
        </p:nvPicPr>
        <p:blipFill>
          <a:blip r:embed="rId3" cstate="print"/>
          <a:srcRect/>
          <a:stretch>
            <a:fillRect/>
          </a:stretch>
        </p:blipFill>
        <p:spPr bwMode="auto">
          <a:xfrm>
            <a:off x="1547813" y="1660525"/>
            <a:ext cx="6048375" cy="3535363"/>
          </a:xfrm>
          <a:prstGeom prst="rect">
            <a:avLst/>
          </a:prstGeom>
          <a:noFill/>
        </p:spPr>
      </p:pic>
      <p:sp>
        <p:nvSpPr>
          <p:cNvPr id="200707"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5-27c-2</a:t>
            </a:r>
          </a:p>
        </p:txBody>
      </p:sp>
      <p:sp>
        <p:nvSpPr>
          <p:cNvPr id="200710" name="Text Box 6"/>
          <p:cNvSpPr txBox="1">
            <a:spLocks noChangeArrowheads="1"/>
          </p:cNvSpPr>
          <p:nvPr/>
        </p:nvSpPr>
        <p:spPr bwMode="auto">
          <a:xfrm>
            <a:off x="5213350" y="4168775"/>
            <a:ext cx="1812925" cy="2571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800" b="1">
                <a:solidFill>
                  <a:srgbClr val="E11C26"/>
                </a:solidFill>
                <a:latin typeface="Arial" charset="0"/>
                <a:ea typeface="Geneva" pitchFamily="1" charset="0"/>
                <a:cs typeface="Geneva" pitchFamily="1" charset="0"/>
                <a:sym typeface="Symbol" pitchFamily="1" charset="2"/>
              </a:rPr>
              <a:t>Ribose (in RNA)</a:t>
            </a:r>
          </a:p>
        </p:txBody>
      </p:sp>
      <p:sp>
        <p:nvSpPr>
          <p:cNvPr id="200711" name="Text Box 7"/>
          <p:cNvSpPr txBox="1">
            <a:spLocks noChangeArrowheads="1"/>
          </p:cNvSpPr>
          <p:nvPr/>
        </p:nvSpPr>
        <p:spPr bwMode="auto">
          <a:xfrm>
            <a:off x="1860550" y="4168775"/>
            <a:ext cx="2384425" cy="2317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800" b="1">
                <a:solidFill>
                  <a:srgbClr val="0F74B4"/>
                </a:solidFill>
                <a:latin typeface="Arial" charset="0"/>
                <a:ea typeface="Geneva" pitchFamily="1" charset="0"/>
                <a:cs typeface="Geneva" pitchFamily="1" charset="0"/>
                <a:sym typeface="Symbol" pitchFamily="1" charset="2"/>
              </a:rPr>
              <a:t>Deoxyribose (in DNA)</a:t>
            </a:r>
          </a:p>
        </p:txBody>
      </p:sp>
      <p:sp>
        <p:nvSpPr>
          <p:cNvPr id="200715" name="Text Box 11"/>
          <p:cNvSpPr txBox="1">
            <a:spLocks noChangeArrowheads="1"/>
          </p:cNvSpPr>
          <p:nvPr/>
        </p:nvSpPr>
        <p:spPr bwMode="auto">
          <a:xfrm>
            <a:off x="4222750" y="1908175"/>
            <a:ext cx="809625" cy="2190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800" b="1">
                <a:latin typeface="Arial" charset="0"/>
                <a:ea typeface="Geneva" pitchFamily="1" charset="0"/>
                <a:cs typeface="Geneva" pitchFamily="1" charset="0"/>
                <a:sym typeface="Symbol" pitchFamily="1" charset="2"/>
              </a:rPr>
              <a:t>Sugars</a:t>
            </a:r>
          </a:p>
        </p:txBody>
      </p:sp>
      <p:sp>
        <p:nvSpPr>
          <p:cNvPr id="200720" name="Text Box 16"/>
          <p:cNvSpPr txBox="1">
            <a:spLocks noChangeArrowheads="1"/>
          </p:cNvSpPr>
          <p:nvPr/>
        </p:nvSpPr>
        <p:spPr bwMode="auto">
          <a:xfrm>
            <a:off x="1581150" y="4752975"/>
            <a:ext cx="3959225" cy="3079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800" b="1">
                <a:latin typeface="Arial" charset="0"/>
                <a:ea typeface="Geneva" pitchFamily="1" charset="0"/>
                <a:cs typeface="Geneva" pitchFamily="1" charset="0"/>
                <a:sym typeface="Symbol" pitchFamily="1" charset="2"/>
              </a:rPr>
              <a:t>(c) Nucleoside components: sugars</a:t>
            </a:r>
          </a:p>
        </p:txBody>
      </p:sp>
      <p:sp>
        <p:nvSpPr>
          <p:cNvPr id="8" name="TextBox 7"/>
          <p:cNvSpPr txBox="1"/>
          <p:nvPr/>
        </p:nvSpPr>
        <p:spPr>
          <a:xfrm>
            <a:off x="1295400" y="228600"/>
            <a:ext cx="8307804" cy="1323439"/>
          </a:xfrm>
          <a:prstGeom prst="rect">
            <a:avLst/>
          </a:prstGeom>
          <a:noFill/>
        </p:spPr>
        <p:txBody>
          <a:bodyPr wrap="square" rtlCol="0">
            <a:spAutoFit/>
          </a:bodyPr>
          <a:lstStyle/>
          <a:p>
            <a:r>
              <a:rPr lang="en-US" sz="2000" b="1" dirty="0" smtClean="0"/>
              <a:t>A nucleotide has one of these two sugars – in DNA the nucleotide</a:t>
            </a:r>
          </a:p>
          <a:p>
            <a:r>
              <a:rPr lang="en-US" sz="2000" b="1" dirty="0" smtClean="0"/>
              <a:t>contains Deoxyribose  as the sugar ( thus Deoxyribonucleic acid )</a:t>
            </a:r>
          </a:p>
          <a:p>
            <a:r>
              <a:rPr lang="en-US" sz="2000" b="1" dirty="0" smtClean="0"/>
              <a:t>and in RNA the nucleotide contains ribose </a:t>
            </a:r>
          </a:p>
          <a:p>
            <a:r>
              <a:rPr lang="en-US" sz="2000" b="1" dirty="0" smtClean="0"/>
              <a:t>(thus  Ribonucleic Acid)</a:t>
            </a:r>
            <a:endParaRPr lang="en-US" sz="2000" b="1" dirty="0"/>
          </a:p>
        </p:txBody>
      </p:sp>
      <p:sp>
        <p:nvSpPr>
          <p:cNvPr id="9" name="TextBox 8"/>
          <p:cNvSpPr txBox="1"/>
          <p:nvPr/>
        </p:nvSpPr>
        <p:spPr>
          <a:xfrm>
            <a:off x="2057400" y="5562600"/>
            <a:ext cx="7873019" cy="830997"/>
          </a:xfrm>
          <a:prstGeom prst="rect">
            <a:avLst/>
          </a:prstGeom>
          <a:noFill/>
        </p:spPr>
        <p:txBody>
          <a:bodyPr wrap="square" rtlCol="0">
            <a:spAutoFit/>
          </a:bodyPr>
          <a:lstStyle/>
          <a:p>
            <a:r>
              <a:rPr lang="en-US" sz="2400" b="1" dirty="0" smtClean="0"/>
              <a:t>Ribose has a </a:t>
            </a:r>
            <a:r>
              <a:rPr lang="en-US" sz="2400" b="1" u="sng" dirty="0" smtClean="0"/>
              <a:t>oxygen</a:t>
            </a:r>
            <a:r>
              <a:rPr lang="en-US" sz="2400" b="1" dirty="0" smtClean="0"/>
              <a:t> at the second carbon and</a:t>
            </a:r>
          </a:p>
          <a:p>
            <a:r>
              <a:rPr lang="en-US" sz="2400" b="1" dirty="0" smtClean="0"/>
              <a:t>Deoxyribose does not – thus deoxy</a:t>
            </a:r>
            <a:endParaRPr lang="en-US" sz="2400" b="1" dirty="0"/>
          </a:p>
        </p:txBody>
      </p:sp>
      <p:cxnSp>
        <p:nvCxnSpPr>
          <p:cNvPr id="11" name="Straight Arrow Connector 10"/>
          <p:cNvCxnSpPr/>
          <p:nvPr/>
        </p:nvCxnSpPr>
        <p:spPr>
          <a:xfrm rot="10800000">
            <a:off x="3505200" y="3810000"/>
            <a:ext cx="2057400" cy="1828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flipH="1" flipV="1">
            <a:off x="5143500" y="4381500"/>
            <a:ext cx="18288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861" name="Picture 69" descr="05_27-NucleicAcidCompon-U"/>
          <p:cNvPicPr>
            <a:picLocks noChangeAspect="1" noChangeArrowheads="1"/>
          </p:cNvPicPr>
          <p:nvPr/>
        </p:nvPicPr>
        <p:blipFill>
          <a:blip r:embed="rId3" cstate="print"/>
          <a:srcRect/>
          <a:stretch>
            <a:fillRect/>
          </a:stretch>
        </p:blipFill>
        <p:spPr bwMode="auto">
          <a:xfrm>
            <a:off x="296863" y="623888"/>
            <a:ext cx="8548687" cy="5608637"/>
          </a:xfrm>
          <a:prstGeom prst="rect">
            <a:avLst/>
          </a:prstGeom>
          <a:noFill/>
        </p:spPr>
      </p:pic>
      <p:sp>
        <p:nvSpPr>
          <p:cNvPr id="289796" name="Rectangle 4"/>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5-27</a:t>
            </a:r>
          </a:p>
        </p:txBody>
      </p:sp>
      <p:sp>
        <p:nvSpPr>
          <p:cNvPr id="289804" name="Text Box 12"/>
          <p:cNvSpPr txBox="1">
            <a:spLocks noChangeArrowheads="1"/>
          </p:cNvSpPr>
          <p:nvPr/>
        </p:nvSpPr>
        <p:spPr bwMode="auto">
          <a:xfrm>
            <a:off x="695325" y="644525"/>
            <a:ext cx="463550" cy="1428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000" b="1">
                <a:latin typeface="Arial" charset="0"/>
                <a:ea typeface="Geneva" pitchFamily="1" charset="0"/>
                <a:cs typeface="Geneva" pitchFamily="1" charset="0"/>
              </a:rPr>
              <a:t>5</a:t>
            </a:r>
            <a:r>
              <a:rPr lang="en-US" sz="1000" b="1">
                <a:latin typeface="Arial" charset="0"/>
                <a:ea typeface="Geneva" pitchFamily="1" charset="0"/>
                <a:cs typeface="Geneva" pitchFamily="1" charset="0"/>
                <a:sym typeface="Symbol" pitchFamily="1" charset="2"/>
              </a:rPr>
              <a:t></a:t>
            </a:r>
            <a:r>
              <a:rPr lang="en-US" sz="1000" b="1">
                <a:latin typeface="Arial" charset="0"/>
                <a:ea typeface="Geneva" pitchFamily="1" charset="0"/>
                <a:cs typeface="Geneva" pitchFamily="1" charset="0"/>
              </a:rPr>
              <a:t> end</a:t>
            </a:r>
            <a:endParaRPr lang="en-US" sz="1000" b="1">
              <a:ea typeface="Geneva" pitchFamily="1" charset="0"/>
              <a:cs typeface="Geneva" pitchFamily="1" charset="0"/>
            </a:endParaRPr>
          </a:p>
        </p:txBody>
      </p:sp>
      <p:sp>
        <p:nvSpPr>
          <p:cNvPr id="289828" name="Text Box 36"/>
          <p:cNvSpPr txBox="1">
            <a:spLocks noChangeArrowheads="1"/>
          </p:cNvSpPr>
          <p:nvPr/>
        </p:nvSpPr>
        <p:spPr bwMode="auto">
          <a:xfrm>
            <a:off x="3786188" y="1763713"/>
            <a:ext cx="742950" cy="1428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000" b="1">
                <a:latin typeface="Arial" charset="0"/>
                <a:ea typeface="Geneva" pitchFamily="1" charset="0"/>
                <a:cs typeface="Geneva" pitchFamily="1" charset="0"/>
              </a:rPr>
              <a:t>Nucleoside</a:t>
            </a:r>
            <a:endParaRPr lang="en-US" sz="1000" b="1">
              <a:ea typeface="Geneva" pitchFamily="1" charset="0"/>
              <a:cs typeface="Geneva" pitchFamily="1" charset="0"/>
            </a:endParaRPr>
          </a:p>
        </p:txBody>
      </p:sp>
      <p:sp>
        <p:nvSpPr>
          <p:cNvPr id="289829" name="Text Box 37"/>
          <p:cNvSpPr txBox="1">
            <a:spLocks noChangeArrowheads="1"/>
          </p:cNvSpPr>
          <p:nvPr/>
        </p:nvSpPr>
        <p:spPr bwMode="auto">
          <a:xfrm>
            <a:off x="3867150" y="2054225"/>
            <a:ext cx="752475" cy="257175"/>
          </a:xfrm>
          <a:prstGeom prst="rect">
            <a:avLst/>
          </a:prstGeom>
          <a:noFill/>
          <a:ln w="9525">
            <a:noFill/>
            <a:miter lim="800000"/>
            <a:headEnd/>
            <a:tailEnd/>
          </a:ln>
          <a:effectLst/>
        </p:spPr>
        <p:txBody>
          <a:bodyPr wrap="none" lIns="0" tIns="0" rIns="0" bIns="0"/>
          <a:lstStyle/>
          <a:p>
            <a:pPr algn="ctr">
              <a:lnSpc>
                <a:spcPct val="90000"/>
              </a:lnSpc>
              <a:buFont typeface="Symbol" pitchFamily="1" charset="2"/>
              <a:buNone/>
            </a:pPr>
            <a:r>
              <a:rPr lang="en-US" sz="1000" b="1">
                <a:latin typeface="Arial" charset="0"/>
                <a:ea typeface="Geneva" pitchFamily="1" charset="0"/>
                <a:cs typeface="Geneva" pitchFamily="1" charset="0"/>
              </a:rPr>
              <a:t>Nitrogenous</a:t>
            </a:r>
          </a:p>
          <a:p>
            <a:pPr algn="ctr">
              <a:lnSpc>
                <a:spcPct val="90000"/>
              </a:lnSpc>
              <a:buFont typeface="Symbol" pitchFamily="1" charset="2"/>
              <a:buNone/>
            </a:pPr>
            <a:r>
              <a:rPr lang="en-US" sz="1000" b="1">
                <a:latin typeface="Arial" charset="0"/>
                <a:ea typeface="Geneva" pitchFamily="1" charset="0"/>
                <a:cs typeface="Geneva" pitchFamily="1" charset="0"/>
              </a:rPr>
              <a:t>base</a:t>
            </a:r>
            <a:endParaRPr lang="en-US" sz="1000" b="1">
              <a:ea typeface="Geneva" pitchFamily="1" charset="0"/>
              <a:cs typeface="Geneva" pitchFamily="1" charset="0"/>
            </a:endParaRPr>
          </a:p>
        </p:txBody>
      </p:sp>
      <p:sp>
        <p:nvSpPr>
          <p:cNvPr id="289830" name="AutoShape 38"/>
          <p:cNvSpPr>
            <a:spLocks/>
          </p:cNvSpPr>
          <p:nvPr/>
        </p:nvSpPr>
        <p:spPr bwMode="auto">
          <a:xfrm rot="5400000">
            <a:off x="4087813" y="1476375"/>
            <a:ext cx="152400" cy="993775"/>
          </a:xfrm>
          <a:prstGeom prst="leftBrace">
            <a:avLst>
              <a:gd name="adj1" fmla="val 54340"/>
              <a:gd name="adj2" fmla="val 50000"/>
            </a:avLst>
          </a:prstGeom>
          <a:noFill/>
          <a:ln w="25400">
            <a:solidFill>
              <a:schemeClr val="tx1"/>
            </a:solidFill>
            <a:round/>
            <a:headEnd/>
            <a:tailEnd/>
          </a:ln>
          <a:effectLst/>
        </p:spPr>
        <p:txBody>
          <a:bodyPr wrap="none" anchor="ctr"/>
          <a:lstStyle/>
          <a:p>
            <a:endParaRPr lang="en-US"/>
          </a:p>
        </p:txBody>
      </p:sp>
      <p:sp>
        <p:nvSpPr>
          <p:cNvPr id="289831" name="Text Box 39"/>
          <p:cNvSpPr txBox="1">
            <a:spLocks noChangeArrowheads="1"/>
          </p:cNvSpPr>
          <p:nvPr/>
        </p:nvSpPr>
        <p:spPr bwMode="auto">
          <a:xfrm>
            <a:off x="2546350" y="3325813"/>
            <a:ext cx="671513" cy="279400"/>
          </a:xfrm>
          <a:prstGeom prst="rect">
            <a:avLst/>
          </a:prstGeom>
          <a:noFill/>
          <a:ln w="9525">
            <a:noFill/>
            <a:miter lim="800000"/>
            <a:headEnd/>
            <a:tailEnd/>
          </a:ln>
          <a:effectLst/>
        </p:spPr>
        <p:txBody>
          <a:bodyPr wrap="none" lIns="0" tIns="0" rIns="0" bIns="0"/>
          <a:lstStyle/>
          <a:p>
            <a:pPr algn="ctr">
              <a:lnSpc>
                <a:spcPct val="90000"/>
              </a:lnSpc>
              <a:buFont typeface="Symbol" pitchFamily="1" charset="2"/>
              <a:buNone/>
            </a:pPr>
            <a:r>
              <a:rPr lang="en-US" sz="1000" b="1">
                <a:latin typeface="Arial" charset="0"/>
                <a:ea typeface="Geneva" pitchFamily="1" charset="0"/>
                <a:cs typeface="Geneva" pitchFamily="1" charset="0"/>
              </a:rPr>
              <a:t>Phosphate</a:t>
            </a:r>
          </a:p>
          <a:p>
            <a:pPr algn="ctr">
              <a:lnSpc>
                <a:spcPct val="90000"/>
              </a:lnSpc>
              <a:buFont typeface="Symbol" pitchFamily="1" charset="2"/>
              <a:buNone/>
            </a:pPr>
            <a:r>
              <a:rPr lang="en-US" sz="1000" b="1">
                <a:latin typeface="Arial" charset="0"/>
                <a:ea typeface="Geneva" pitchFamily="1" charset="0"/>
                <a:cs typeface="Geneva" pitchFamily="1" charset="0"/>
              </a:rPr>
              <a:t>group</a:t>
            </a:r>
            <a:endParaRPr lang="en-US" sz="1000" b="1">
              <a:ea typeface="Geneva" pitchFamily="1" charset="0"/>
              <a:cs typeface="Geneva" pitchFamily="1" charset="0"/>
            </a:endParaRPr>
          </a:p>
        </p:txBody>
      </p:sp>
      <p:sp>
        <p:nvSpPr>
          <p:cNvPr id="289832" name="Text Box 40"/>
          <p:cNvSpPr txBox="1">
            <a:spLocks noChangeArrowheads="1"/>
          </p:cNvSpPr>
          <p:nvPr/>
        </p:nvSpPr>
        <p:spPr bwMode="auto">
          <a:xfrm>
            <a:off x="3611563" y="3516313"/>
            <a:ext cx="633412" cy="276225"/>
          </a:xfrm>
          <a:prstGeom prst="rect">
            <a:avLst/>
          </a:prstGeom>
          <a:noFill/>
          <a:ln w="9525">
            <a:noFill/>
            <a:miter lim="800000"/>
            <a:headEnd/>
            <a:tailEnd/>
          </a:ln>
          <a:effectLst/>
        </p:spPr>
        <p:txBody>
          <a:bodyPr wrap="none" lIns="0" tIns="0" rIns="0" bIns="0"/>
          <a:lstStyle/>
          <a:p>
            <a:pPr algn="ctr">
              <a:lnSpc>
                <a:spcPct val="90000"/>
              </a:lnSpc>
              <a:buFont typeface="Symbol" pitchFamily="1" charset="2"/>
              <a:buNone/>
            </a:pPr>
            <a:r>
              <a:rPr lang="en-US" sz="1000" b="1">
                <a:latin typeface="Arial" charset="0"/>
                <a:ea typeface="Geneva" pitchFamily="1" charset="0"/>
                <a:cs typeface="Geneva" pitchFamily="1" charset="0"/>
              </a:rPr>
              <a:t>Sugar</a:t>
            </a:r>
          </a:p>
          <a:p>
            <a:pPr algn="ctr">
              <a:lnSpc>
                <a:spcPct val="90000"/>
              </a:lnSpc>
              <a:buFont typeface="Symbol" pitchFamily="1" charset="2"/>
              <a:buNone/>
            </a:pPr>
            <a:r>
              <a:rPr lang="en-US" sz="1000" b="1">
                <a:latin typeface="Arial" charset="0"/>
                <a:ea typeface="Geneva" pitchFamily="1" charset="0"/>
                <a:cs typeface="Geneva" pitchFamily="1" charset="0"/>
              </a:rPr>
              <a:t>(pentose)</a:t>
            </a:r>
            <a:endParaRPr lang="en-US" sz="1000" b="1">
              <a:ea typeface="Geneva" pitchFamily="1" charset="0"/>
              <a:cs typeface="Geneva" pitchFamily="1" charset="0"/>
            </a:endParaRPr>
          </a:p>
        </p:txBody>
      </p:sp>
      <p:sp>
        <p:nvSpPr>
          <p:cNvPr id="289833" name="Text Box 41"/>
          <p:cNvSpPr txBox="1">
            <a:spLocks noChangeArrowheads="1"/>
          </p:cNvSpPr>
          <p:nvPr/>
        </p:nvSpPr>
        <p:spPr bwMode="auto">
          <a:xfrm>
            <a:off x="2414588" y="3983038"/>
            <a:ext cx="877887" cy="163512"/>
          </a:xfrm>
          <a:prstGeom prst="rect">
            <a:avLst/>
          </a:prstGeom>
          <a:noFill/>
          <a:ln w="9525">
            <a:noFill/>
            <a:miter lim="800000"/>
            <a:headEnd/>
            <a:tailEnd/>
          </a:ln>
          <a:effectLst/>
        </p:spPr>
        <p:txBody>
          <a:bodyPr wrap="none" lIns="0" tIns="0" rIns="0" bIns="0"/>
          <a:lstStyle/>
          <a:p>
            <a:pPr algn="ctr">
              <a:lnSpc>
                <a:spcPct val="90000"/>
              </a:lnSpc>
              <a:buFont typeface="Symbol" pitchFamily="1" charset="2"/>
              <a:buNone/>
            </a:pPr>
            <a:r>
              <a:rPr lang="en-US" sz="1000" b="1">
                <a:latin typeface="Arial" charset="0"/>
                <a:ea typeface="Geneva" pitchFamily="1" charset="0"/>
                <a:cs typeface="Geneva" pitchFamily="1" charset="0"/>
              </a:rPr>
              <a:t>(b) Nucleotide</a:t>
            </a:r>
            <a:endParaRPr lang="en-US" sz="1000" b="1">
              <a:ea typeface="Geneva" pitchFamily="1" charset="0"/>
              <a:cs typeface="Geneva" pitchFamily="1" charset="0"/>
            </a:endParaRPr>
          </a:p>
        </p:txBody>
      </p:sp>
      <p:sp>
        <p:nvSpPr>
          <p:cNvPr id="289834" name="Text Box 42"/>
          <p:cNvSpPr txBox="1">
            <a:spLocks noChangeArrowheads="1"/>
          </p:cNvSpPr>
          <p:nvPr/>
        </p:nvSpPr>
        <p:spPr bwMode="auto">
          <a:xfrm>
            <a:off x="363538" y="4637088"/>
            <a:ext cx="2097087" cy="150812"/>
          </a:xfrm>
          <a:prstGeom prst="rect">
            <a:avLst/>
          </a:prstGeom>
          <a:noFill/>
          <a:ln w="9525">
            <a:noFill/>
            <a:miter lim="800000"/>
            <a:headEnd/>
            <a:tailEnd/>
          </a:ln>
          <a:effectLst/>
        </p:spPr>
        <p:txBody>
          <a:bodyPr wrap="none" lIns="0" tIns="0" rIns="0" bIns="0"/>
          <a:lstStyle/>
          <a:p>
            <a:pPr algn="ctr">
              <a:lnSpc>
                <a:spcPct val="90000"/>
              </a:lnSpc>
              <a:buFont typeface="Symbol" pitchFamily="1" charset="2"/>
              <a:buNone/>
            </a:pPr>
            <a:r>
              <a:rPr lang="en-US" sz="1000" b="1">
                <a:latin typeface="Arial" charset="0"/>
                <a:ea typeface="Geneva" pitchFamily="1" charset="0"/>
                <a:cs typeface="Geneva" pitchFamily="1" charset="0"/>
              </a:rPr>
              <a:t>(a) Polynucleotide, or nucleic acid</a:t>
            </a:r>
            <a:endParaRPr lang="en-US" sz="1000" b="1">
              <a:ea typeface="Geneva" pitchFamily="1" charset="0"/>
              <a:cs typeface="Geneva" pitchFamily="1" charset="0"/>
            </a:endParaRPr>
          </a:p>
        </p:txBody>
      </p:sp>
      <p:sp>
        <p:nvSpPr>
          <p:cNvPr id="289835" name="Text Box 43"/>
          <p:cNvSpPr txBox="1">
            <a:spLocks noChangeArrowheads="1"/>
          </p:cNvSpPr>
          <p:nvPr/>
        </p:nvSpPr>
        <p:spPr bwMode="auto">
          <a:xfrm>
            <a:off x="663575" y="4397375"/>
            <a:ext cx="463550" cy="1428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000" b="1">
                <a:latin typeface="Arial" charset="0"/>
                <a:ea typeface="Geneva" pitchFamily="1" charset="0"/>
                <a:cs typeface="Geneva" pitchFamily="1" charset="0"/>
              </a:rPr>
              <a:t>3</a:t>
            </a:r>
            <a:r>
              <a:rPr lang="en-US" sz="1000" b="1">
                <a:latin typeface="Arial" charset="0"/>
                <a:ea typeface="Geneva" pitchFamily="1" charset="0"/>
                <a:cs typeface="Geneva" pitchFamily="1" charset="0"/>
                <a:sym typeface="Symbol" pitchFamily="1" charset="2"/>
              </a:rPr>
              <a:t></a:t>
            </a:r>
            <a:r>
              <a:rPr lang="en-US" sz="1000" b="1">
                <a:latin typeface="Arial" charset="0"/>
                <a:ea typeface="Geneva" pitchFamily="1" charset="0"/>
                <a:cs typeface="Geneva" pitchFamily="1" charset="0"/>
              </a:rPr>
              <a:t> end</a:t>
            </a:r>
            <a:endParaRPr lang="en-US" sz="1000" b="1">
              <a:ea typeface="Geneva" pitchFamily="1" charset="0"/>
              <a:cs typeface="Geneva" pitchFamily="1" charset="0"/>
            </a:endParaRPr>
          </a:p>
        </p:txBody>
      </p:sp>
      <p:sp>
        <p:nvSpPr>
          <p:cNvPr id="289837" name="Text Box 45"/>
          <p:cNvSpPr txBox="1">
            <a:spLocks noChangeArrowheads="1"/>
          </p:cNvSpPr>
          <p:nvPr/>
        </p:nvSpPr>
        <p:spPr bwMode="auto">
          <a:xfrm>
            <a:off x="339725" y="3984625"/>
            <a:ext cx="203200" cy="1301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000" b="1">
                <a:latin typeface="Arial" charset="0"/>
                <a:ea typeface="Geneva" pitchFamily="1" charset="0"/>
                <a:cs typeface="Geneva" pitchFamily="1" charset="0"/>
              </a:rPr>
              <a:t>3</a:t>
            </a:r>
            <a:r>
              <a:rPr lang="en-US" sz="1000" b="1">
                <a:latin typeface="Arial" charset="0"/>
                <a:ea typeface="Geneva" pitchFamily="1" charset="0"/>
                <a:cs typeface="Geneva" pitchFamily="1" charset="0"/>
                <a:sym typeface="Symbol" pitchFamily="1" charset="2"/>
              </a:rPr>
              <a:t></a:t>
            </a:r>
            <a:r>
              <a:rPr lang="en-US" sz="1000" b="1">
                <a:latin typeface="Arial" charset="0"/>
                <a:ea typeface="Geneva" pitchFamily="1" charset="0"/>
                <a:cs typeface="Geneva" pitchFamily="1" charset="0"/>
              </a:rPr>
              <a:t>C</a:t>
            </a:r>
            <a:endParaRPr lang="en-US" sz="1000" b="1">
              <a:ea typeface="Geneva" pitchFamily="1" charset="0"/>
              <a:cs typeface="Geneva" pitchFamily="1" charset="0"/>
            </a:endParaRPr>
          </a:p>
        </p:txBody>
      </p:sp>
      <p:sp>
        <p:nvSpPr>
          <p:cNvPr id="289840" name="Line 48"/>
          <p:cNvSpPr>
            <a:spLocks noChangeShapeType="1"/>
          </p:cNvSpPr>
          <p:nvPr/>
        </p:nvSpPr>
        <p:spPr bwMode="auto">
          <a:xfrm rot="11066588" flipV="1">
            <a:off x="549275" y="3994150"/>
            <a:ext cx="107950" cy="44450"/>
          </a:xfrm>
          <a:prstGeom prst="line">
            <a:avLst/>
          </a:prstGeom>
          <a:noFill/>
          <a:ln w="25400">
            <a:solidFill>
              <a:schemeClr val="tx1"/>
            </a:solidFill>
            <a:round/>
            <a:headEnd type="stealth" w="sm" len="sm"/>
            <a:tailEnd/>
          </a:ln>
          <a:effectLst/>
        </p:spPr>
        <p:txBody>
          <a:bodyPr wrap="none" anchor="ctr"/>
          <a:lstStyle/>
          <a:p>
            <a:endParaRPr lang="en-US"/>
          </a:p>
        </p:txBody>
      </p:sp>
      <p:sp>
        <p:nvSpPr>
          <p:cNvPr id="289841" name="Text Box 49"/>
          <p:cNvSpPr txBox="1">
            <a:spLocks noChangeArrowheads="1"/>
          </p:cNvSpPr>
          <p:nvPr/>
        </p:nvSpPr>
        <p:spPr bwMode="auto">
          <a:xfrm>
            <a:off x="381000" y="1438275"/>
            <a:ext cx="203200" cy="1301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000" b="1">
                <a:latin typeface="Arial" charset="0"/>
                <a:ea typeface="Geneva" pitchFamily="1" charset="0"/>
                <a:cs typeface="Geneva" pitchFamily="1" charset="0"/>
              </a:rPr>
              <a:t>3</a:t>
            </a:r>
            <a:r>
              <a:rPr lang="en-US" sz="1000" b="1">
                <a:latin typeface="Arial" charset="0"/>
                <a:ea typeface="Geneva" pitchFamily="1" charset="0"/>
                <a:cs typeface="Geneva" pitchFamily="1" charset="0"/>
                <a:sym typeface="Symbol" pitchFamily="1" charset="2"/>
              </a:rPr>
              <a:t></a:t>
            </a:r>
            <a:r>
              <a:rPr lang="en-US" sz="1000" b="1">
                <a:latin typeface="Arial" charset="0"/>
                <a:ea typeface="Geneva" pitchFamily="1" charset="0"/>
                <a:cs typeface="Geneva" pitchFamily="1" charset="0"/>
              </a:rPr>
              <a:t>C</a:t>
            </a:r>
            <a:endParaRPr lang="en-US" sz="1000" b="1">
              <a:ea typeface="Geneva" pitchFamily="1" charset="0"/>
              <a:cs typeface="Geneva" pitchFamily="1" charset="0"/>
            </a:endParaRPr>
          </a:p>
        </p:txBody>
      </p:sp>
      <p:sp>
        <p:nvSpPr>
          <p:cNvPr id="289842" name="Text Box 50"/>
          <p:cNvSpPr txBox="1">
            <a:spLocks noChangeArrowheads="1"/>
          </p:cNvSpPr>
          <p:nvPr/>
        </p:nvSpPr>
        <p:spPr bwMode="auto">
          <a:xfrm>
            <a:off x="438150" y="1079500"/>
            <a:ext cx="203200" cy="1301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000" b="1">
                <a:latin typeface="Arial" charset="0"/>
                <a:ea typeface="Geneva" pitchFamily="1" charset="0"/>
                <a:cs typeface="Geneva" pitchFamily="1" charset="0"/>
              </a:rPr>
              <a:t>5</a:t>
            </a:r>
            <a:r>
              <a:rPr lang="en-US" sz="1000" b="1">
                <a:latin typeface="Arial" charset="0"/>
                <a:ea typeface="Geneva" pitchFamily="1" charset="0"/>
                <a:cs typeface="Geneva" pitchFamily="1" charset="0"/>
                <a:sym typeface="Symbol" pitchFamily="1" charset="2"/>
              </a:rPr>
              <a:t></a:t>
            </a:r>
            <a:r>
              <a:rPr lang="en-US" sz="1000" b="1">
                <a:latin typeface="Arial" charset="0"/>
                <a:ea typeface="Geneva" pitchFamily="1" charset="0"/>
                <a:cs typeface="Geneva" pitchFamily="1" charset="0"/>
              </a:rPr>
              <a:t>C</a:t>
            </a:r>
            <a:endParaRPr lang="en-US" sz="1000" b="1">
              <a:ea typeface="Geneva" pitchFamily="1" charset="0"/>
              <a:cs typeface="Geneva" pitchFamily="1" charset="0"/>
            </a:endParaRPr>
          </a:p>
        </p:txBody>
      </p:sp>
      <p:sp>
        <p:nvSpPr>
          <p:cNvPr id="289843" name="Text Box 51"/>
          <p:cNvSpPr txBox="1">
            <a:spLocks noChangeArrowheads="1"/>
          </p:cNvSpPr>
          <p:nvPr/>
        </p:nvSpPr>
        <p:spPr bwMode="auto">
          <a:xfrm>
            <a:off x="393700" y="3616325"/>
            <a:ext cx="203200" cy="1301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000" b="1">
                <a:latin typeface="Arial" charset="0"/>
                <a:ea typeface="Geneva" pitchFamily="1" charset="0"/>
                <a:cs typeface="Geneva" pitchFamily="1" charset="0"/>
              </a:rPr>
              <a:t>5</a:t>
            </a:r>
            <a:r>
              <a:rPr lang="en-US" sz="1000" b="1">
                <a:latin typeface="Arial" charset="0"/>
                <a:ea typeface="Geneva" pitchFamily="1" charset="0"/>
                <a:cs typeface="Geneva" pitchFamily="1" charset="0"/>
                <a:sym typeface="Symbol" pitchFamily="1" charset="2"/>
              </a:rPr>
              <a:t></a:t>
            </a:r>
            <a:r>
              <a:rPr lang="en-US" sz="1000" b="1">
                <a:latin typeface="Arial" charset="0"/>
                <a:ea typeface="Geneva" pitchFamily="1" charset="0"/>
                <a:cs typeface="Geneva" pitchFamily="1" charset="0"/>
              </a:rPr>
              <a:t>C</a:t>
            </a:r>
            <a:endParaRPr lang="en-US" sz="1000" b="1">
              <a:ea typeface="Geneva" pitchFamily="1" charset="0"/>
              <a:cs typeface="Geneva" pitchFamily="1" charset="0"/>
            </a:endParaRPr>
          </a:p>
        </p:txBody>
      </p:sp>
      <p:sp>
        <p:nvSpPr>
          <p:cNvPr id="289844" name="Line 52"/>
          <p:cNvSpPr>
            <a:spLocks noChangeShapeType="1"/>
          </p:cNvSpPr>
          <p:nvPr/>
        </p:nvSpPr>
        <p:spPr bwMode="auto">
          <a:xfrm rot="11066588" flipV="1">
            <a:off x="601663" y="3624263"/>
            <a:ext cx="120650" cy="50800"/>
          </a:xfrm>
          <a:prstGeom prst="line">
            <a:avLst/>
          </a:prstGeom>
          <a:noFill/>
          <a:ln w="25400">
            <a:solidFill>
              <a:schemeClr val="tx1"/>
            </a:solidFill>
            <a:round/>
            <a:headEnd type="stealth" w="sm" len="sm"/>
            <a:tailEnd/>
          </a:ln>
          <a:effectLst/>
        </p:spPr>
        <p:txBody>
          <a:bodyPr wrap="none" anchor="ctr"/>
          <a:lstStyle/>
          <a:p>
            <a:endParaRPr lang="en-US"/>
          </a:p>
        </p:txBody>
      </p:sp>
      <p:sp>
        <p:nvSpPr>
          <p:cNvPr id="289845" name="Line 53"/>
          <p:cNvSpPr>
            <a:spLocks noChangeShapeType="1"/>
          </p:cNvSpPr>
          <p:nvPr/>
        </p:nvSpPr>
        <p:spPr bwMode="auto">
          <a:xfrm rot="11066588" flipV="1">
            <a:off x="584200" y="1455738"/>
            <a:ext cx="117475" cy="44450"/>
          </a:xfrm>
          <a:prstGeom prst="line">
            <a:avLst/>
          </a:prstGeom>
          <a:noFill/>
          <a:ln w="25400">
            <a:solidFill>
              <a:schemeClr val="tx1"/>
            </a:solidFill>
            <a:round/>
            <a:headEnd type="stealth" w="sm" len="sm"/>
            <a:tailEnd/>
          </a:ln>
          <a:effectLst/>
        </p:spPr>
        <p:txBody>
          <a:bodyPr wrap="none" anchor="ctr"/>
          <a:lstStyle/>
          <a:p>
            <a:endParaRPr lang="en-US"/>
          </a:p>
        </p:txBody>
      </p:sp>
      <p:sp>
        <p:nvSpPr>
          <p:cNvPr id="289846" name="Line 54"/>
          <p:cNvSpPr>
            <a:spLocks noChangeShapeType="1"/>
          </p:cNvSpPr>
          <p:nvPr/>
        </p:nvSpPr>
        <p:spPr bwMode="auto">
          <a:xfrm rot="11066588" flipV="1">
            <a:off x="633413" y="1087438"/>
            <a:ext cx="130175" cy="52387"/>
          </a:xfrm>
          <a:prstGeom prst="line">
            <a:avLst/>
          </a:prstGeom>
          <a:noFill/>
          <a:ln w="25400">
            <a:solidFill>
              <a:schemeClr val="tx1"/>
            </a:solidFill>
            <a:round/>
            <a:headEnd type="stealth" w="sm" len="sm"/>
            <a:tailEnd/>
          </a:ln>
          <a:effectLst/>
        </p:spPr>
        <p:txBody>
          <a:bodyPr wrap="none" anchor="ctr"/>
          <a:lstStyle/>
          <a:p>
            <a:endParaRPr lang="en-US"/>
          </a:p>
        </p:txBody>
      </p:sp>
      <p:sp>
        <p:nvSpPr>
          <p:cNvPr id="289847" name="Text Box 55"/>
          <p:cNvSpPr txBox="1">
            <a:spLocks noChangeArrowheads="1"/>
          </p:cNvSpPr>
          <p:nvPr/>
        </p:nvSpPr>
        <p:spPr bwMode="auto">
          <a:xfrm>
            <a:off x="6500813" y="711200"/>
            <a:ext cx="1182687" cy="369888"/>
          </a:xfrm>
          <a:prstGeom prst="rect">
            <a:avLst/>
          </a:prstGeom>
          <a:noFill/>
          <a:ln w="9525">
            <a:noFill/>
            <a:miter lim="800000"/>
            <a:headEnd/>
            <a:tailEnd/>
          </a:ln>
          <a:effectLst/>
        </p:spPr>
        <p:txBody>
          <a:bodyPr wrap="none" lIns="0" tIns="0" rIns="0" bIns="0"/>
          <a:lstStyle/>
          <a:p>
            <a:pPr algn="ctr">
              <a:lnSpc>
                <a:spcPct val="120000"/>
              </a:lnSpc>
              <a:buFont typeface="Symbol" pitchFamily="1" charset="2"/>
              <a:buNone/>
            </a:pPr>
            <a:r>
              <a:rPr lang="en-US" sz="1000" b="1">
                <a:latin typeface="Arial" charset="0"/>
                <a:ea typeface="Geneva" pitchFamily="1" charset="0"/>
                <a:cs typeface="Geneva" pitchFamily="1" charset="0"/>
              </a:rPr>
              <a:t>Nitrogenous bases</a:t>
            </a:r>
          </a:p>
          <a:p>
            <a:pPr algn="ctr">
              <a:lnSpc>
                <a:spcPct val="130000"/>
              </a:lnSpc>
              <a:buFont typeface="Symbol" pitchFamily="1" charset="2"/>
              <a:buNone/>
            </a:pPr>
            <a:r>
              <a:rPr lang="en-US" sz="1000" b="1">
                <a:latin typeface="Arial" charset="0"/>
                <a:ea typeface="Geneva" pitchFamily="1" charset="0"/>
                <a:cs typeface="Geneva" pitchFamily="1" charset="0"/>
              </a:rPr>
              <a:t>Pyrimidines</a:t>
            </a:r>
            <a:endParaRPr lang="en-US" sz="1000" b="1">
              <a:ea typeface="Geneva" pitchFamily="1" charset="0"/>
              <a:cs typeface="Geneva" pitchFamily="1" charset="0"/>
            </a:endParaRPr>
          </a:p>
        </p:txBody>
      </p:sp>
      <p:sp>
        <p:nvSpPr>
          <p:cNvPr id="289848" name="Text Box 56"/>
          <p:cNvSpPr txBox="1">
            <a:spLocks noChangeArrowheads="1"/>
          </p:cNvSpPr>
          <p:nvPr/>
        </p:nvSpPr>
        <p:spPr bwMode="auto">
          <a:xfrm>
            <a:off x="5568950" y="2217738"/>
            <a:ext cx="742950" cy="1428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000" b="1">
                <a:latin typeface="Arial" charset="0"/>
                <a:ea typeface="Geneva" pitchFamily="1" charset="0"/>
                <a:cs typeface="Geneva" pitchFamily="1" charset="0"/>
              </a:rPr>
              <a:t>Cytosine (C)</a:t>
            </a:r>
            <a:endParaRPr lang="en-US" sz="1000" b="1">
              <a:ea typeface="Geneva" pitchFamily="1" charset="0"/>
              <a:cs typeface="Geneva" pitchFamily="1" charset="0"/>
            </a:endParaRPr>
          </a:p>
        </p:txBody>
      </p:sp>
      <p:sp>
        <p:nvSpPr>
          <p:cNvPr id="289849" name="Text Box 57"/>
          <p:cNvSpPr txBox="1">
            <a:spLocks noChangeArrowheads="1"/>
          </p:cNvSpPr>
          <p:nvPr/>
        </p:nvSpPr>
        <p:spPr bwMode="auto">
          <a:xfrm>
            <a:off x="6459538" y="2216150"/>
            <a:ext cx="1208087" cy="133350"/>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000" b="1">
                <a:latin typeface="Arial" charset="0"/>
                <a:ea typeface="Geneva" pitchFamily="1" charset="0"/>
                <a:cs typeface="Geneva" pitchFamily="1" charset="0"/>
              </a:rPr>
              <a:t>Thymine (T, in DNA)</a:t>
            </a:r>
            <a:endParaRPr lang="en-US" sz="1000" b="1">
              <a:ea typeface="Geneva" pitchFamily="1" charset="0"/>
              <a:cs typeface="Geneva" pitchFamily="1" charset="0"/>
            </a:endParaRPr>
          </a:p>
        </p:txBody>
      </p:sp>
      <p:sp>
        <p:nvSpPr>
          <p:cNvPr id="289850" name="Text Box 58"/>
          <p:cNvSpPr txBox="1">
            <a:spLocks noChangeArrowheads="1"/>
          </p:cNvSpPr>
          <p:nvPr/>
        </p:nvSpPr>
        <p:spPr bwMode="auto">
          <a:xfrm>
            <a:off x="7729538" y="2216150"/>
            <a:ext cx="1098550" cy="133350"/>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000" b="1">
                <a:latin typeface="Arial" charset="0"/>
                <a:ea typeface="Geneva" pitchFamily="1" charset="0"/>
                <a:cs typeface="Geneva" pitchFamily="1" charset="0"/>
              </a:rPr>
              <a:t>Uracil (U, in RNA)</a:t>
            </a:r>
            <a:endParaRPr lang="en-US" sz="1000" b="1">
              <a:ea typeface="Geneva" pitchFamily="1" charset="0"/>
              <a:cs typeface="Geneva" pitchFamily="1" charset="0"/>
            </a:endParaRPr>
          </a:p>
        </p:txBody>
      </p:sp>
      <p:sp>
        <p:nvSpPr>
          <p:cNvPr id="289851" name="Text Box 59"/>
          <p:cNvSpPr txBox="1">
            <a:spLocks noChangeArrowheads="1"/>
          </p:cNvSpPr>
          <p:nvPr/>
        </p:nvSpPr>
        <p:spPr bwMode="auto">
          <a:xfrm>
            <a:off x="6861175" y="2584450"/>
            <a:ext cx="504825" cy="171450"/>
          </a:xfrm>
          <a:prstGeom prst="rect">
            <a:avLst/>
          </a:prstGeom>
          <a:noFill/>
          <a:ln w="9525">
            <a:noFill/>
            <a:miter lim="800000"/>
            <a:headEnd/>
            <a:tailEnd/>
          </a:ln>
          <a:effectLst/>
        </p:spPr>
        <p:txBody>
          <a:bodyPr wrap="none" lIns="0" tIns="0" rIns="0" bIns="0"/>
          <a:lstStyle/>
          <a:p>
            <a:pPr>
              <a:lnSpc>
                <a:spcPct val="120000"/>
              </a:lnSpc>
              <a:buFont typeface="Symbol" pitchFamily="1" charset="2"/>
              <a:buNone/>
            </a:pPr>
            <a:r>
              <a:rPr lang="en-US" sz="1000" b="1">
                <a:latin typeface="Arial" charset="0"/>
                <a:ea typeface="Geneva" pitchFamily="1" charset="0"/>
                <a:cs typeface="Geneva" pitchFamily="1" charset="0"/>
              </a:rPr>
              <a:t>Purines</a:t>
            </a:r>
            <a:endParaRPr lang="en-US" sz="1000" b="1">
              <a:ea typeface="Geneva" pitchFamily="1" charset="0"/>
              <a:cs typeface="Geneva" pitchFamily="1" charset="0"/>
            </a:endParaRPr>
          </a:p>
        </p:txBody>
      </p:sp>
      <p:sp>
        <p:nvSpPr>
          <p:cNvPr id="289853" name="Text Box 61"/>
          <p:cNvSpPr txBox="1">
            <a:spLocks noChangeArrowheads="1"/>
          </p:cNvSpPr>
          <p:nvPr/>
        </p:nvSpPr>
        <p:spPr bwMode="auto">
          <a:xfrm>
            <a:off x="5976938" y="3805238"/>
            <a:ext cx="715962" cy="158750"/>
          </a:xfrm>
          <a:prstGeom prst="rect">
            <a:avLst/>
          </a:prstGeom>
          <a:noFill/>
          <a:ln w="9525">
            <a:noFill/>
            <a:miter lim="800000"/>
            <a:headEnd/>
            <a:tailEnd/>
          </a:ln>
          <a:effectLst/>
        </p:spPr>
        <p:txBody>
          <a:bodyPr wrap="none" lIns="0" tIns="0" rIns="0" bIns="0"/>
          <a:lstStyle/>
          <a:p>
            <a:pPr>
              <a:lnSpc>
                <a:spcPct val="120000"/>
              </a:lnSpc>
              <a:buFont typeface="Symbol" pitchFamily="1" charset="2"/>
              <a:buNone/>
            </a:pPr>
            <a:r>
              <a:rPr lang="en-US" sz="1000" b="1">
                <a:latin typeface="Arial" charset="0"/>
                <a:ea typeface="Geneva" pitchFamily="1" charset="0"/>
                <a:cs typeface="Geneva" pitchFamily="1" charset="0"/>
              </a:rPr>
              <a:t>Adenine (A)</a:t>
            </a:r>
            <a:endParaRPr lang="en-US" sz="1000" b="1">
              <a:ea typeface="Geneva" pitchFamily="1" charset="0"/>
              <a:cs typeface="Geneva" pitchFamily="1" charset="0"/>
            </a:endParaRPr>
          </a:p>
        </p:txBody>
      </p:sp>
      <p:sp>
        <p:nvSpPr>
          <p:cNvPr id="289854" name="Text Box 62"/>
          <p:cNvSpPr txBox="1">
            <a:spLocks noChangeArrowheads="1"/>
          </p:cNvSpPr>
          <p:nvPr/>
        </p:nvSpPr>
        <p:spPr bwMode="auto">
          <a:xfrm>
            <a:off x="7378700" y="3805238"/>
            <a:ext cx="715963" cy="158750"/>
          </a:xfrm>
          <a:prstGeom prst="rect">
            <a:avLst/>
          </a:prstGeom>
          <a:noFill/>
          <a:ln w="9525">
            <a:noFill/>
            <a:miter lim="800000"/>
            <a:headEnd/>
            <a:tailEnd/>
          </a:ln>
          <a:effectLst/>
        </p:spPr>
        <p:txBody>
          <a:bodyPr wrap="none" lIns="0" tIns="0" rIns="0" bIns="0"/>
          <a:lstStyle/>
          <a:p>
            <a:pPr>
              <a:lnSpc>
                <a:spcPct val="120000"/>
              </a:lnSpc>
              <a:buFont typeface="Symbol" pitchFamily="1" charset="2"/>
              <a:buNone/>
            </a:pPr>
            <a:r>
              <a:rPr lang="en-US" sz="1000" b="1">
                <a:latin typeface="Arial" charset="0"/>
                <a:ea typeface="Geneva" pitchFamily="1" charset="0"/>
                <a:cs typeface="Geneva" pitchFamily="1" charset="0"/>
              </a:rPr>
              <a:t>Guanine (G)</a:t>
            </a:r>
            <a:endParaRPr lang="en-US" sz="1000" b="1">
              <a:ea typeface="Geneva" pitchFamily="1" charset="0"/>
              <a:cs typeface="Geneva" pitchFamily="1" charset="0"/>
            </a:endParaRPr>
          </a:p>
        </p:txBody>
      </p:sp>
      <p:sp>
        <p:nvSpPr>
          <p:cNvPr id="289855" name="Text Box 63"/>
          <p:cNvSpPr txBox="1">
            <a:spLocks noChangeArrowheads="1"/>
          </p:cNvSpPr>
          <p:nvPr/>
        </p:nvSpPr>
        <p:spPr bwMode="auto">
          <a:xfrm>
            <a:off x="6910388" y="4251325"/>
            <a:ext cx="504825" cy="171450"/>
          </a:xfrm>
          <a:prstGeom prst="rect">
            <a:avLst/>
          </a:prstGeom>
          <a:noFill/>
          <a:ln w="9525">
            <a:noFill/>
            <a:miter lim="800000"/>
            <a:headEnd/>
            <a:tailEnd/>
          </a:ln>
          <a:effectLst/>
        </p:spPr>
        <p:txBody>
          <a:bodyPr wrap="none" lIns="0" tIns="0" rIns="0" bIns="0"/>
          <a:lstStyle/>
          <a:p>
            <a:pPr>
              <a:lnSpc>
                <a:spcPct val="120000"/>
              </a:lnSpc>
              <a:buFont typeface="Symbol" pitchFamily="1" charset="2"/>
              <a:buNone/>
            </a:pPr>
            <a:r>
              <a:rPr lang="en-US" sz="1000" b="1">
                <a:latin typeface="Arial" charset="0"/>
                <a:ea typeface="Geneva" pitchFamily="1" charset="0"/>
                <a:cs typeface="Geneva" pitchFamily="1" charset="0"/>
              </a:rPr>
              <a:t>Sugars</a:t>
            </a:r>
            <a:endParaRPr lang="en-US" sz="1000" b="1">
              <a:ea typeface="Geneva" pitchFamily="1" charset="0"/>
              <a:cs typeface="Geneva" pitchFamily="1" charset="0"/>
            </a:endParaRPr>
          </a:p>
        </p:txBody>
      </p:sp>
      <p:sp>
        <p:nvSpPr>
          <p:cNvPr id="289856" name="Text Box 64"/>
          <p:cNvSpPr txBox="1">
            <a:spLocks noChangeArrowheads="1"/>
          </p:cNvSpPr>
          <p:nvPr/>
        </p:nvSpPr>
        <p:spPr bwMode="auto">
          <a:xfrm>
            <a:off x="5570538" y="5554663"/>
            <a:ext cx="1312862" cy="133350"/>
          </a:xfrm>
          <a:prstGeom prst="rect">
            <a:avLst/>
          </a:prstGeom>
          <a:noFill/>
          <a:ln w="9525">
            <a:noFill/>
            <a:miter lim="800000"/>
            <a:headEnd/>
            <a:tailEnd/>
          </a:ln>
          <a:effectLst/>
        </p:spPr>
        <p:txBody>
          <a:bodyPr wrap="none" lIns="0" tIns="0" rIns="0" bIns="0"/>
          <a:lstStyle/>
          <a:p>
            <a:pPr>
              <a:buFont typeface="Symbol" pitchFamily="1" charset="2"/>
              <a:buNone/>
            </a:pPr>
            <a:r>
              <a:rPr lang="en-US" sz="1000" b="1">
                <a:solidFill>
                  <a:srgbClr val="0F74B4"/>
                </a:solidFill>
                <a:latin typeface="Arial" charset="0"/>
                <a:ea typeface="Geneva" pitchFamily="1" charset="0"/>
                <a:cs typeface="Geneva" pitchFamily="1" charset="0"/>
              </a:rPr>
              <a:t>Deoxyribose (in DNA)</a:t>
            </a:r>
            <a:endParaRPr lang="en-US" sz="1000" b="1">
              <a:solidFill>
                <a:srgbClr val="0F74B4"/>
              </a:solidFill>
              <a:ea typeface="Geneva" pitchFamily="1" charset="0"/>
              <a:cs typeface="Geneva" pitchFamily="1" charset="0"/>
            </a:endParaRPr>
          </a:p>
        </p:txBody>
      </p:sp>
      <p:sp>
        <p:nvSpPr>
          <p:cNvPr id="289857" name="Text Box 65"/>
          <p:cNvSpPr txBox="1">
            <a:spLocks noChangeArrowheads="1"/>
          </p:cNvSpPr>
          <p:nvPr/>
        </p:nvSpPr>
        <p:spPr bwMode="auto">
          <a:xfrm>
            <a:off x="7485063" y="5545138"/>
            <a:ext cx="990600" cy="138112"/>
          </a:xfrm>
          <a:prstGeom prst="rect">
            <a:avLst/>
          </a:prstGeom>
          <a:noFill/>
          <a:ln w="9525">
            <a:noFill/>
            <a:miter lim="800000"/>
            <a:headEnd/>
            <a:tailEnd/>
          </a:ln>
          <a:effectLst/>
        </p:spPr>
        <p:txBody>
          <a:bodyPr wrap="none" lIns="0" tIns="0" rIns="0" bIns="0"/>
          <a:lstStyle/>
          <a:p>
            <a:pPr>
              <a:lnSpc>
                <a:spcPct val="110000"/>
              </a:lnSpc>
              <a:buFont typeface="Symbol" pitchFamily="1" charset="2"/>
              <a:buNone/>
            </a:pPr>
            <a:r>
              <a:rPr lang="en-US" sz="1000" b="1">
                <a:solidFill>
                  <a:srgbClr val="E11C26"/>
                </a:solidFill>
                <a:latin typeface="Arial" charset="0"/>
                <a:ea typeface="Geneva" pitchFamily="1" charset="0"/>
                <a:cs typeface="Geneva" pitchFamily="1" charset="0"/>
              </a:rPr>
              <a:t>Ribose (in RNA)</a:t>
            </a:r>
            <a:endParaRPr lang="en-US" sz="1000" b="1">
              <a:solidFill>
                <a:srgbClr val="E11C26"/>
              </a:solidFill>
              <a:ea typeface="Geneva" pitchFamily="1" charset="0"/>
              <a:cs typeface="Geneva" pitchFamily="1" charset="0"/>
            </a:endParaRPr>
          </a:p>
        </p:txBody>
      </p:sp>
      <p:sp>
        <p:nvSpPr>
          <p:cNvPr id="289858" name="Text Box 66"/>
          <p:cNvSpPr txBox="1">
            <a:spLocks noChangeArrowheads="1"/>
          </p:cNvSpPr>
          <p:nvPr/>
        </p:nvSpPr>
        <p:spPr bwMode="auto">
          <a:xfrm>
            <a:off x="5435600" y="5902325"/>
            <a:ext cx="2097088" cy="150813"/>
          </a:xfrm>
          <a:prstGeom prst="rect">
            <a:avLst/>
          </a:prstGeom>
          <a:noFill/>
          <a:ln w="9525">
            <a:noFill/>
            <a:miter lim="800000"/>
            <a:headEnd/>
            <a:tailEnd/>
          </a:ln>
          <a:effectLst/>
        </p:spPr>
        <p:txBody>
          <a:bodyPr wrap="none" lIns="0" tIns="0" rIns="0" bIns="0"/>
          <a:lstStyle/>
          <a:p>
            <a:pPr algn="ctr">
              <a:lnSpc>
                <a:spcPct val="90000"/>
              </a:lnSpc>
              <a:buFont typeface="Symbol" pitchFamily="1" charset="2"/>
              <a:buNone/>
            </a:pPr>
            <a:r>
              <a:rPr lang="en-US" sz="1000" b="1">
                <a:latin typeface="Arial" charset="0"/>
                <a:ea typeface="Geneva" pitchFamily="1" charset="0"/>
                <a:cs typeface="Geneva" pitchFamily="1" charset="0"/>
              </a:rPr>
              <a:t>(c) Nucleoside components: sugars</a:t>
            </a:r>
            <a:endParaRPr lang="en-US" sz="1000" b="1">
              <a:ea typeface="Geneva" pitchFamily="1" charset="0"/>
              <a:cs typeface="Geneva" pitchFamily="1" charset="0"/>
            </a:endParaRPr>
          </a:p>
        </p:txBody>
      </p:sp>
      <p:sp>
        <p:nvSpPr>
          <p:cNvPr id="289859" name="Line 67"/>
          <p:cNvSpPr>
            <a:spLocks noChangeShapeType="1"/>
          </p:cNvSpPr>
          <p:nvPr/>
        </p:nvSpPr>
        <p:spPr bwMode="auto">
          <a:xfrm>
            <a:off x="4133850" y="3365500"/>
            <a:ext cx="1289050" cy="1695450"/>
          </a:xfrm>
          <a:prstGeom prst="line">
            <a:avLst/>
          </a:prstGeom>
          <a:noFill/>
          <a:ln w="25400">
            <a:solidFill>
              <a:schemeClr val="tx1"/>
            </a:solidFill>
            <a:round/>
            <a:headEnd/>
            <a:tailEnd/>
          </a:ln>
          <a:effectLst/>
        </p:spPr>
        <p:txBody>
          <a:bodyPr wrap="none" anchor="ctr"/>
          <a:lstStyle/>
          <a:p>
            <a:endParaRPr lang="en-US"/>
          </a:p>
        </p:txBody>
      </p:sp>
      <p:sp>
        <p:nvSpPr>
          <p:cNvPr id="289860" name="Line 68"/>
          <p:cNvSpPr>
            <a:spLocks noChangeShapeType="1"/>
          </p:cNvSpPr>
          <p:nvPr/>
        </p:nvSpPr>
        <p:spPr bwMode="auto">
          <a:xfrm>
            <a:off x="4464050" y="2584450"/>
            <a:ext cx="946150" cy="317500"/>
          </a:xfrm>
          <a:prstGeom prst="line">
            <a:avLst/>
          </a:prstGeom>
          <a:noFill/>
          <a:ln w="25400">
            <a:solidFill>
              <a:schemeClr val="tx1"/>
            </a:solidFill>
            <a:round/>
            <a:headEnd/>
            <a:tailEnd/>
          </a:ln>
          <a:effectLst/>
        </p:spPr>
        <p:txBody>
          <a:bodyPr wrap="none" anchor="ctr"/>
          <a:lstStyle/>
          <a:p>
            <a:endParaRPr lang="en-US"/>
          </a:p>
        </p:txBody>
      </p:sp>
      <p:sp>
        <p:nvSpPr>
          <p:cNvPr id="34" name="TextBox 33"/>
          <p:cNvSpPr txBox="1"/>
          <p:nvPr/>
        </p:nvSpPr>
        <p:spPr>
          <a:xfrm>
            <a:off x="228600" y="5029200"/>
            <a:ext cx="4989418" cy="707886"/>
          </a:xfrm>
          <a:prstGeom prst="rect">
            <a:avLst/>
          </a:prstGeom>
          <a:noFill/>
        </p:spPr>
        <p:txBody>
          <a:bodyPr wrap="square" rtlCol="0">
            <a:spAutoFit/>
          </a:bodyPr>
          <a:lstStyle/>
          <a:p>
            <a:r>
              <a:rPr lang="en-US" sz="2000" b="1" dirty="0" smtClean="0"/>
              <a:t>The third component of the nucleotide is</a:t>
            </a:r>
          </a:p>
          <a:p>
            <a:r>
              <a:rPr lang="en-US" sz="2000" b="1" dirty="0" smtClean="0"/>
              <a:t>the phosphate group</a:t>
            </a:r>
            <a:endParaRPr lang="en-US" sz="2000" b="1" dirty="0"/>
          </a:p>
        </p:txBody>
      </p:sp>
      <p:cxnSp>
        <p:nvCxnSpPr>
          <p:cNvPr id="36" name="Straight Arrow Connector 35"/>
          <p:cNvCxnSpPr/>
          <p:nvPr/>
        </p:nvCxnSpPr>
        <p:spPr>
          <a:xfrm rot="5400000" flipH="1" flipV="1">
            <a:off x="1714500" y="4076700"/>
            <a:ext cx="1447800" cy="609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now polymerize</a:t>
            </a:r>
            <a:endParaRPr lang="en-US" dirty="0"/>
          </a:p>
        </p:txBody>
      </p:sp>
      <p:sp>
        <p:nvSpPr>
          <p:cNvPr id="3" name="Content Placeholder 2"/>
          <p:cNvSpPr>
            <a:spLocks noGrp="1"/>
          </p:cNvSpPr>
          <p:nvPr>
            <p:ph idx="1"/>
          </p:nvPr>
        </p:nvSpPr>
        <p:spPr>
          <a:xfrm>
            <a:off x="457200" y="1143000"/>
            <a:ext cx="8229600" cy="4983163"/>
          </a:xfrm>
        </p:spPr>
        <p:txBody>
          <a:bodyPr>
            <a:normAutofit lnSpcReduction="10000"/>
          </a:bodyPr>
          <a:lstStyle/>
          <a:p>
            <a:r>
              <a:rPr lang="en-US" dirty="0" smtClean="0"/>
              <a:t>The bond that hooks nucleotides together to make the polymer of DNA or RNA is termed a </a:t>
            </a:r>
            <a:r>
              <a:rPr lang="en-US" b="1" dirty="0" smtClean="0"/>
              <a:t>phosphodiester</a:t>
            </a:r>
            <a:r>
              <a:rPr lang="en-US" dirty="0" smtClean="0"/>
              <a:t> bond – the bond forms as a result of the loss of water (</a:t>
            </a:r>
            <a:r>
              <a:rPr lang="en-US" i="1" dirty="0" smtClean="0"/>
              <a:t>dehydration synthesis)</a:t>
            </a:r>
          </a:p>
          <a:p>
            <a:r>
              <a:rPr lang="en-US" dirty="0" smtClean="0"/>
              <a:t>The link is through the attachment of the phosphate group to the 3</a:t>
            </a:r>
            <a:r>
              <a:rPr lang="en-US" baseline="30000" dirty="0" smtClean="0"/>
              <a:t>rd</a:t>
            </a:r>
            <a:r>
              <a:rPr lang="en-US" dirty="0" smtClean="0"/>
              <a:t> carbon of one sugar and 5</a:t>
            </a:r>
            <a:r>
              <a:rPr lang="en-US" baseline="30000" dirty="0" smtClean="0"/>
              <a:t>th</a:t>
            </a:r>
            <a:r>
              <a:rPr lang="en-US" dirty="0" smtClean="0"/>
              <a:t> carbon of the other – thus termed an 3,5 phosphodiester bond</a:t>
            </a:r>
          </a:p>
          <a:p>
            <a:r>
              <a:rPr lang="en-US" dirty="0" smtClean="0"/>
              <a:t>The phosphate group is the liaison</a:t>
            </a:r>
            <a:endParaRPr lang="en-US" dirty="0"/>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NA 4.JPG"/>
          <p:cNvPicPr>
            <a:picLocks noGrp="1" noChangeAspect="1"/>
          </p:cNvPicPr>
          <p:nvPr>
            <p:ph idx="1"/>
          </p:nvPr>
        </p:nvPicPr>
        <p:blipFill>
          <a:blip r:embed="rId2" cstate="print"/>
          <a:stretch>
            <a:fillRect/>
          </a:stretch>
        </p:blipFill>
        <p:spPr>
          <a:xfrm>
            <a:off x="-914400" y="-365761"/>
            <a:ext cx="11347704" cy="18690336"/>
          </a:xfrm>
        </p:spPr>
      </p:pic>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NA 3.JPG"/>
          <p:cNvPicPr>
            <a:picLocks noGrp="1" noChangeAspect="1"/>
          </p:cNvPicPr>
          <p:nvPr>
            <p:ph idx="1"/>
          </p:nvPr>
        </p:nvPicPr>
        <p:blipFill>
          <a:blip r:embed="rId2" cstate="print"/>
          <a:stretch>
            <a:fillRect/>
          </a:stretch>
        </p:blipFill>
        <p:spPr>
          <a:xfrm>
            <a:off x="-1280160" y="-457324"/>
            <a:ext cx="11264160" cy="18557748"/>
          </a:xfrm>
        </p:spPr>
      </p:pic>
      <p:sp>
        <p:nvSpPr>
          <p:cNvPr id="5" name="TextBox 4"/>
          <p:cNvSpPr txBox="1"/>
          <p:nvPr/>
        </p:nvSpPr>
        <p:spPr>
          <a:xfrm>
            <a:off x="0" y="1905000"/>
            <a:ext cx="4038600" cy="1631216"/>
          </a:xfrm>
          <a:prstGeom prst="rect">
            <a:avLst/>
          </a:prstGeom>
          <a:noFill/>
        </p:spPr>
        <p:txBody>
          <a:bodyPr wrap="square" rtlCol="0">
            <a:spAutoFit/>
          </a:bodyPr>
          <a:lstStyle/>
          <a:p>
            <a:r>
              <a:rPr lang="en-US" sz="2000" b="1" u="sng" dirty="0" smtClean="0"/>
              <a:t>3</a:t>
            </a:r>
            <a:r>
              <a:rPr lang="en-US" sz="2000" b="1" u="sng" baseline="30000" dirty="0" smtClean="0"/>
              <a:t>rd</a:t>
            </a:r>
            <a:r>
              <a:rPr lang="en-US" sz="2000" b="1" u="sng" dirty="0" smtClean="0"/>
              <a:t>  Carbon </a:t>
            </a:r>
            <a:r>
              <a:rPr lang="en-US" sz="2000" b="1" dirty="0" smtClean="0"/>
              <a:t>of this sugar hooked</a:t>
            </a:r>
          </a:p>
          <a:p>
            <a:r>
              <a:rPr lang="en-US" sz="2000" b="1" dirty="0" smtClean="0"/>
              <a:t>To the phosphate group – then the </a:t>
            </a:r>
          </a:p>
          <a:p>
            <a:r>
              <a:rPr lang="en-US" sz="2000" b="1" dirty="0" smtClean="0"/>
              <a:t>Phosphate group is hooked to the </a:t>
            </a:r>
          </a:p>
          <a:p>
            <a:r>
              <a:rPr lang="en-US" sz="2000" b="1" u="sng" dirty="0" smtClean="0"/>
              <a:t>5</a:t>
            </a:r>
            <a:r>
              <a:rPr lang="en-US" sz="2000" b="1" u="sng" baseline="30000" dirty="0" smtClean="0"/>
              <a:t>th</a:t>
            </a:r>
            <a:r>
              <a:rPr lang="en-US" sz="2000" b="1" u="sng" dirty="0" smtClean="0"/>
              <a:t> carbon </a:t>
            </a:r>
            <a:r>
              <a:rPr lang="en-US" sz="2000" b="1" dirty="0" smtClean="0"/>
              <a:t>of the sugar below – thus</a:t>
            </a:r>
          </a:p>
          <a:p>
            <a:r>
              <a:rPr lang="en-US" sz="2000" b="1" dirty="0" smtClean="0"/>
              <a:t>A 3 to 5 linkage</a:t>
            </a:r>
            <a:endParaRPr lang="en-US" sz="2000" b="1" dirty="0"/>
          </a:p>
        </p:txBody>
      </p:sp>
      <p:cxnSp>
        <p:nvCxnSpPr>
          <p:cNvPr id="7" name="Straight Connector 6"/>
          <p:cNvCxnSpPr/>
          <p:nvPr/>
        </p:nvCxnSpPr>
        <p:spPr>
          <a:xfrm flipV="1">
            <a:off x="762000" y="1219200"/>
            <a:ext cx="1219200" cy="609600"/>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Arrow Connector 8"/>
          <p:cNvCxnSpPr/>
          <p:nvPr/>
        </p:nvCxnSpPr>
        <p:spPr>
          <a:xfrm>
            <a:off x="1981200" y="1219200"/>
            <a:ext cx="2057400" cy="1066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 name="Straight Arrow Connector 10"/>
          <p:cNvCxnSpPr/>
          <p:nvPr/>
        </p:nvCxnSpPr>
        <p:spPr>
          <a:xfrm>
            <a:off x="1143000" y="3048000"/>
            <a:ext cx="3733800" cy="990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8534400" cy="4525963"/>
          </a:xfrm>
        </p:spPr>
        <p:txBody>
          <a:bodyPr/>
          <a:lstStyle/>
          <a:p>
            <a:pPr>
              <a:buNone/>
            </a:pPr>
            <a:r>
              <a:rPr lang="en-US" dirty="0" smtClean="0"/>
              <a:t>           </a:t>
            </a:r>
          </a:p>
          <a:p>
            <a:endParaRPr lang="en-US" dirty="0" smtClean="0"/>
          </a:p>
          <a:p>
            <a:pPr>
              <a:buNone/>
            </a:pPr>
            <a:r>
              <a:rPr lang="en-US" dirty="0" smtClean="0"/>
              <a:t>                                      Nitrogenous Base</a:t>
            </a:r>
          </a:p>
          <a:p>
            <a:pPr>
              <a:buNone/>
            </a:pPr>
            <a:r>
              <a:rPr lang="en-US" dirty="0" smtClean="0">
                <a:solidFill>
                  <a:srgbClr val="C00000"/>
                </a:solidFill>
              </a:rPr>
              <a:t>Sugar</a:t>
            </a:r>
            <a:r>
              <a:rPr lang="en-US" dirty="0" smtClean="0"/>
              <a:t> </a:t>
            </a:r>
          </a:p>
          <a:p>
            <a:pPr>
              <a:buNone/>
            </a:pPr>
            <a:r>
              <a:rPr lang="en-US" dirty="0" smtClean="0">
                <a:solidFill>
                  <a:srgbClr val="00B050"/>
                </a:solidFill>
              </a:rPr>
              <a:t>Phosphate group</a:t>
            </a:r>
            <a:r>
              <a:rPr lang="en-US" dirty="0" smtClean="0"/>
              <a:t>                 </a:t>
            </a:r>
          </a:p>
          <a:p>
            <a:pPr>
              <a:buNone/>
            </a:pPr>
            <a:r>
              <a:rPr lang="en-US" dirty="0" smtClean="0"/>
              <a:t>                                        Nitrogenous Base</a:t>
            </a:r>
          </a:p>
        </p:txBody>
      </p:sp>
      <p:cxnSp>
        <p:nvCxnSpPr>
          <p:cNvPr id="5" name="Straight Connector 4"/>
          <p:cNvCxnSpPr/>
          <p:nvPr/>
        </p:nvCxnSpPr>
        <p:spPr>
          <a:xfrm rot="5400000">
            <a:off x="1753394" y="3809206"/>
            <a:ext cx="3656806" cy="794"/>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a:off x="3581400" y="2438400"/>
            <a:ext cx="1066800" cy="1588"/>
          </a:xfrm>
          <a:prstGeom prst="line">
            <a:avLst/>
          </a:prstGeom>
        </p:spPr>
        <p:style>
          <a:lnRef idx="2">
            <a:schemeClr val="dk1"/>
          </a:lnRef>
          <a:fillRef idx="0">
            <a:schemeClr val="dk1"/>
          </a:fillRef>
          <a:effectRef idx="1">
            <a:schemeClr val="dk1"/>
          </a:effectRef>
          <a:fontRef idx="minor">
            <a:schemeClr val="tx1"/>
          </a:fontRef>
        </p:style>
      </p:cxnSp>
      <p:cxnSp>
        <p:nvCxnSpPr>
          <p:cNvPr id="16" name="Straight Connector 15"/>
          <p:cNvCxnSpPr/>
          <p:nvPr/>
        </p:nvCxnSpPr>
        <p:spPr>
          <a:xfrm>
            <a:off x="3581400" y="3429000"/>
            <a:ext cx="3429000" cy="1588"/>
          </a:xfrm>
          <a:prstGeom prst="line">
            <a:avLst/>
          </a:prstGeom>
        </p:spPr>
        <p:style>
          <a:lnRef idx="2">
            <a:schemeClr val="dk1"/>
          </a:lnRef>
          <a:fillRef idx="0">
            <a:schemeClr val="dk1"/>
          </a:fillRef>
          <a:effectRef idx="1">
            <a:schemeClr val="dk1"/>
          </a:effectRef>
          <a:fontRef idx="minor">
            <a:schemeClr val="tx1"/>
          </a:fontRef>
        </p:style>
      </p:cxnSp>
      <p:cxnSp>
        <p:nvCxnSpPr>
          <p:cNvPr id="22" name="Straight Connector 21"/>
          <p:cNvCxnSpPr/>
          <p:nvPr/>
        </p:nvCxnSpPr>
        <p:spPr>
          <a:xfrm>
            <a:off x="3581400" y="4343400"/>
            <a:ext cx="3505200" cy="1588"/>
          </a:xfrm>
          <a:prstGeom prst="line">
            <a:avLst/>
          </a:prstGeom>
        </p:spPr>
        <p:style>
          <a:lnRef idx="2">
            <a:schemeClr val="dk1"/>
          </a:lnRef>
          <a:fillRef idx="0">
            <a:schemeClr val="dk1"/>
          </a:fillRef>
          <a:effectRef idx="1">
            <a:schemeClr val="dk1"/>
          </a:effectRef>
          <a:fontRef idx="minor">
            <a:schemeClr val="tx1"/>
          </a:fontRef>
        </p:style>
      </p:cxnSp>
      <p:cxnSp>
        <p:nvCxnSpPr>
          <p:cNvPr id="28" name="Straight Arrow Connector 27"/>
          <p:cNvCxnSpPr/>
          <p:nvPr/>
        </p:nvCxnSpPr>
        <p:spPr>
          <a:xfrm flipV="1">
            <a:off x="1219200" y="3429000"/>
            <a:ext cx="2286000" cy="228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30" name="Straight Arrow Connector 29"/>
          <p:cNvCxnSpPr/>
          <p:nvPr/>
        </p:nvCxnSpPr>
        <p:spPr>
          <a:xfrm>
            <a:off x="1219200" y="3733800"/>
            <a:ext cx="2286000" cy="609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32" name="Straight Arrow Connector 31"/>
          <p:cNvCxnSpPr/>
          <p:nvPr/>
        </p:nvCxnSpPr>
        <p:spPr>
          <a:xfrm flipV="1">
            <a:off x="1828800" y="3886200"/>
            <a:ext cx="1600200" cy="2286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33" name="TextBox 32"/>
          <p:cNvSpPr txBox="1"/>
          <p:nvPr/>
        </p:nvSpPr>
        <p:spPr>
          <a:xfrm>
            <a:off x="1676400" y="685800"/>
            <a:ext cx="6971909" cy="1200329"/>
          </a:xfrm>
          <a:prstGeom prst="rect">
            <a:avLst/>
          </a:prstGeom>
          <a:noFill/>
        </p:spPr>
        <p:txBody>
          <a:bodyPr wrap="none" rtlCol="0">
            <a:spAutoFit/>
          </a:bodyPr>
          <a:lstStyle/>
          <a:p>
            <a:r>
              <a:rPr lang="en-US" sz="3600" dirty="0" smtClean="0"/>
              <a:t>Single Strand Design of Nucleic Acid </a:t>
            </a:r>
          </a:p>
          <a:p>
            <a:r>
              <a:rPr lang="en-US" sz="3600" dirty="0" smtClean="0"/>
              <a:t>Design</a:t>
            </a:r>
            <a:endParaRPr lang="en-US" sz="3600" dirty="0"/>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341" name="Picture 69" descr="05_27aNucleicAcidCompon-U"/>
          <p:cNvPicPr>
            <a:picLocks noChangeAspect="1" noChangeArrowheads="1"/>
          </p:cNvPicPr>
          <p:nvPr/>
        </p:nvPicPr>
        <p:blipFill>
          <a:blip r:embed="rId3" cstate="print"/>
          <a:srcRect/>
          <a:stretch>
            <a:fillRect/>
          </a:stretch>
        </p:blipFill>
        <p:spPr bwMode="auto">
          <a:xfrm>
            <a:off x="1077913" y="136525"/>
            <a:ext cx="6988175" cy="6584950"/>
          </a:xfrm>
          <a:prstGeom prst="rect">
            <a:avLst/>
          </a:prstGeom>
          <a:noFill/>
        </p:spPr>
      </p:pic>
      <p:sp>
        <p:nvSpPr>
          <p:cNvPr id="182276" name="Rectangle 4"/>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dirty="0">
                <a:latin typeface="Arial" charset="0"/>
              </a:rPr>
              <a:t>Fig. 5-27ab</a:t>
            </a:r>
          </a:p>
        </p:txBody>
      </p:sp>
      <p:sp>
        <p:nvSpPr>
          <p:cNvPr id="182278" name="Text Box 6"/>
          <p:cNvSpPr txBox="1">
            <a:spLocks noChangeArrowheads="1"/>
          </p:cNvSpPr>
          <p:nvPr/>
        </p:nvSpPr>
        <p:spPr bwMode="auto">
          <a:xfrm>
            <a:off x="1670050" y="142875"/>
            <a:ext cx="622300" cy="215900"/>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600" b="1" dirty="0">
                <a:latin typeface="Arial" charset="0"/>
                <a:ea typeface="Geneva" pitchFamily="1" charset="0"/>
                <a:cs typeface="Geneva" pitchFamily="1" charset="0"/>
                <a:sym typeface="Symbol" pitchFamily="1" charset="2"/>
              </a:rPr>
              <a:t>5</a:t>
            </a:r>
            <a:r>
              <a:rPr lang="en-US" sz="1600" b="1" dirty="0">
                <a:latin typeface="Arial" charset="0"/>
                <a:ea typeface="Geneva" pitchFamily="1" charset="0"/>
                <a:cs typeface="Geneva" pitchFamily="1" charset="0"/>
                <a:sym typeface="Euclid Symbol" pitchFamily="1" charset="2"/>
              </a:rPr>
              <a:t>'</a:t>
            </a:r>
            <a:r>
              <a:rPr lang="en-US" sz="1600" b="1" dirty="0">
                <a:latin typeface="Arial" charset="0"/>
                <a:ea typeface="Geneva" pitchFamily="1" charset="0"/>
                <a:cs typeface="Geneva" pitchFamily="1" charset="0"/>
                <a:sym typeface="Symbol" pitchFamily="1" charset="2"/>
              </a:rPr>
              <a:t> end</a:t>
            </a:r>
          </a:p>
        </p:txBody>
      </p:sp>
      <p:sp>
        <p:nvSpPr>
          <p:cNvPr id="182310" name="Text Box 38"/>
          <p:cNvSpPr txBox="1">
            <a:spLocks noChangeArrowheads="1"/>
          </p:cNvSpPr>
          <p:nvPr/>
        </p:nvSpPr>
        <p:spPr bwMode="auto">
          <a:xfrm>
            <a:off x="1230313" y="804863"/>
            <a:ext cx="381000" cy="165100"/>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600" b="1" dirty="0">
                <a:latin typeface="Arial" charset="0"/>
                <a:ea typeface="Geneva" pitchFamily="1" charset="0"/>
                <a:cs typeface="Geneva" pitchFamily="1" charset="0"/>
                <a:sym typeface="Symbol" pitchFamily="1" charset="2"/>
              </a:rPr>
              <a:t>5</a:t>
            </a:r>
            <a:r>
              <a:rPr lang="en-US" sz="1600" b="1" dirty="0">
                <a:latin typeface="Arial" charset="0"/>
                <a:ea typeface="Geneva" pitchFamily="1" charset="0"/>
                <a:cs typeface="Geneva" pitchFamily="1" charset="0"/>
                <a:sym typeface="Euclid Symbol" pitchFamily="1" charset="2"/>
              </a:rPr>
              <a:t>'C</a:t>
            </a:r>
            <a:endParaRPr lang="en-US" sz="1600" b="1" dirty="0">
              <a:latin typeface="Arial" charset="0"/>
              <a:ea typeface="Geneva" pitchFamily="1" charset="0"/>
              <a:cs typeface="Geneva" pitchFamily="1" charset="0"/>
              <a:sym typeface="Symbol" pitchFamily="1" charset="2"/>
            </a:endParaRPr>
          </a:p>
        </p:txBody>
      </p:sp>
      <p:sp>
        <p:nvSpPr>
          <p:cNvPr id="182311" name="Text Box 39"/>
          <p:cNvSpPr txBox="1">
            <a:spLocks noChangeArrowheads="1"/>
          </p:cNvSpPr>
          <p:nvPr/>
        </p:nvSpPr>
        <p:spPr bwMode="auto">
          <a:xfrm>
            <a:off x="1168400" y="1370013"/>
            <a:ext cx="381000" cy="165100"/>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600" b="1" dirty="0">
                <a:latin typeface="Arial" charset="0"/>
                <a:ea typeface="Geneva" pitchFamily="1" charset="0"/>
                <a:cs typeface="Geneva" pitchFamily="1" charset="0"/>
                <a:sym typeface="Symbol" pitchFamily="1" charset="2"/>
              </a:rPr>
              <a:t>3</a:t>
            </a:r>
            <a:r>
              <a:rPr lang="en-US" sz="1600" b="1" dirty="0">
                <a:latin typeface="Arial" charset="0"/>
                <a:ea typeface="Geneva" pitchFamily="1" charset="0"/>
                <a:cs typeface="Geneva" pitchFamily="1" charset="0"/>
                <a:sym typeface="Euclid Symbol" pitchFamily="1" charset="2"/>
              </a:rPr>
              <a:t>'C</a:t>
            </a:r>
            <a:endParaRPr lang="en-US" sz="1600" b="1" dirty="0">
              <a:latin typeface="Arial" charset="0"/>
              <a:ea typeface="Geneva" pitchFamily="1" charset="0"/>
              <a:cs typeface="Geneva" pitchFamily="1" charset="0"/>
              <a:sym typeface="Symbol" pitchFamily="1" charset="2"/>
            </a:endParaRPr>
          </a:p>
        </p:txBody>
      </p:sp>
      <p:sp>
        <p:nvSpPr>
          <p:cNvPr id="182312" name="Line 40"/>
          <p:cNvSpPr>
            <a:spLocks noChangeShapeType="1"/>
          </p:cNvSpPr>
          <p:nvPr/>
        </p:nvSpPr>
        <p:spPr bwMode="auto">
          <a:xfrm rot="10844911" flipV="1">
            <a:off x="1663700" y="777875"/>
            <a:ext cx="65088" cy="33338"/>
          </a:xfrm>
          <a:prstGeom prst="line">
            <a:avLst/>
          </a:prstGeom>
          <a:noFill/>
          <a:ln w="9525">
            <a:solidFill>
              <a:schemeClr val="tx1"/>
            </a:solidFill>
            <a:round/>
            <a:headEnd type="stealth" w="med" len="med"/>
            <a:tailEnd/>
          </a:ln>
          <a:effectLst/>
        </p:spPr>
        <p:txBody>
          <a:bodyPr wrap="none" anchor="ctr"/>
          <a:lstStyle/>
          <a:p>
            <a:endParaRPr lang="en-US" dirty="0"/>
          </a:p>
        </p:txBody>
      </p:sp>
      <p:sp>
        <p:nvSpPr>
          <p:cNvPr id="182314" name="Line 42"/>
          <p:cNvSpPr>
            <a:spLocks noChangeShapeType="1"/>
          </p:cNvSpPr>
          <p:nvPr/>
        </p:nvSpPr>
        <p:spPr bwMode="auto">
          <a:xfrm rot="10994284" flipV="1">
            <a:off x="1598613" y="1403350"/>
            <a:ext cx="69850" cy="26988"/>
          </a:xfrm>
          <a:prstGeom prst="line">
            <a:avLst/>
          </a:prstGeom>
          <a:noFill/>
          <a:ln w="9525">
            <a:solidFill>
              <a:schemeClr val="tx1"/>
            </a:solidFill>
            <a:round/>
            <a:headEnd type="stealth" w="med" len="med"/>
            <a:tailEnd/>
          </a:ln>
          <a:effectLst/>
        </p:spPr>
        <p:txBody>
          <a:bodyPr wrap="none" anchor="ctr"/>
          <a:lstStyle/>
          <a:p>
            <a:endParaRPr lang="en-US" dirty="0"/>
          </a:p>
        </p:txBody>
      </p:sp>
      <p:sp>
        <p:nvSpPr>
          <p:cNvPr id="182315" name="Line 43"/>
          <p:cNvSpPr>
            <a:spLocks noChangeShapeType="1"/>
          </p:cNvSpPr>
          <p:nvPr/>
        </p:nvSpPr>
        <p:spPr bwMode="auto">
          <a:xfrm flipV="1">
            <a:off x="1560513" y="812800"/>
            <a:ext cx="107950" cy="49213"/>
          </a:xfrm>
          <a:prstGeom prst="line">
            <a:avLst/>
          </a:prstGeom>
          <a:noFill/>
          <a:ln w="25400">
            <a:solidFill>
              <a:schemeClr val="tx1"/>
            </a:solidFill>
            <a:round/>
            <a:headEnd/>
            <a:tailEnd/>
          </a:ln>
          <a:effectLst/>
        </p:spPr>
        <p:txBody>
          <a:bodyPr wrap="none" anchor="ctr"/>
          <a:lstStyle/>
          <a:p>
            <a:endParaRPr lang="en-US" dirty="0"/>
          </a:p>
        </p:txBody>
      </p:sp>
      <p:sp>
        <p:nvSpPr>
          <p:cNvPr id="182316" name="Line 44"/>
          <p:cNvSpPr>
            <a:spLocks noChangeShapeType="1"/>
          </p:cNvSpPr>
          <p:nvPr/>
        </p:nvSpPr>
        <p:spPr bwMode="auto">
          <a:xfrm flipV="1">
            <a:off x="1481138" y="1427163"/>
            <a:ext cx="123825" cy="38100"/>
          </a:xfrm>
          <a:prstGeom prst="line">
            <a:avLst/>
          </a:prstGeom>
          <a:noFill/>
          <a:ln w="25400">
            <a:solidFill>
              <a:schemeClr val="tx1"/>
            </a:solidFill>
            <a:round/>
            <a:headEnd/>
            <a:tailEnd/>
          </a:ln>
          <a:effectLst/>
        </p:spPr>
        <p:txBody>
          <a:bodyPr wrap="none" anchor="ctr"/>
          <a:lstStyle/>
          <a:p>
            <a:endParaRPr lang="en-US" dirty="0"/>
          </a:p>
        </p:txBody>
      </p:sp>
      <p:sp>
        <p:nvSpPr>
          <p:cNvPr id="182317" name="Text Box 45"/>
          <p:cNvSpPr txBox="1">
            <a:spLocks noChangeArrowheads="1"/>
          </p:cNvSpPr>
          <p:nvPr/>
        </p:nvSpPr>
        <p:spPr bwMode="auto">
          <a:xfrm>
            <a:off x="1198563" y="4729163"/>
            <a:ext cx="317500" cy="16192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600" b="1" dirty="0">
                <a:latin typeface="Arial" charset="0"/>
                <a:ea typeface="Geneva" pitchFamily="1" charset="0"/>
                <a:cs typeface="Geneva" pitchFamily="1" charset="0"/>
                <a:sym typeface="Symbol" pitchFamily="1" charset="2"/>
              </a:rPr>
              <a:t>5</a:t>
            </a:r>
            <a:r>
              <a:rPr lang="en-US" sz="1600" b="1" dirty="0">
                <a:latin typeface="Arial" charset="0"/>
                <a:ea typeface="Geneva" pitchFamily="1" charset="0"/>
                <a:cs typeface="Geneva" pitchFamily="1" charset="0"/>
                <a:sym typeface="Euclid Symbol" pitchFamily="1" charset="2"/>
              </a:rPr>
              <a:t>'C</a:t>
            </a:r>
            <a:endParaRPr lang="en-US" sz="1600" b="1" dirty="0">
              <a:latin typeface="Arial" charset="0"/>
              <a:ea typeface="Geneva" pitchFamily="1" charset="0"/>
              <a:cs typeface="Geneva" pitchFamily="1" charset="0"/>
              <a:sym typeface="Symbol" pitchFamily="1" charset="2"/>
            </a:endParaRPr>
          </a:p>
        </p:txBody>
      </p:sp>
      <p:sp>
        <p:nvSpPr>
          <p:cNvPr id="182318" name="Text Box 46"/>
          <p:cNvSpPr txBox="1">
            <a:spLocks noChangeArrowheads="1"/>
          </p:cNvSpPr>
          <p:nvPr/>
        </p:nvSpPr>
        <p:spPr bwMode="auto">
          <a:xfrm>
            <a:off x="1111250" y="5294313"/>
            <a:ext cx="314325" cy="196850"/>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600" b="1" dirty="0">
                <a:latin typeface="Arial" charset="0"/>
                <a:ea typeface="Geneva" pitchFamily="1" charset="0"/>
                <a:cs typeface="Geneva" pitchFamily="1" charset="0"/>
                <a:sym typeface="Symbol" pitchFamily="1" charset="2"/>
              </a:rPr>
              <a:t>3</a:t>
            </a:r>
            <a:r>
              <a:rPr lang="en-US" sz="1600" b="1" dirty="0">
                <a:latin typeface="Arial" charset="0"/>
                <a:ea typeface="Geneva" pitchFamily="1" charset="0"/>
                <a:cs typeface="Geneva" pitchFamily="1" charset="0"/>
                <a:sym typeface="Euclid Symbol" pitchFamily="1" charset="2"/>
              </a:rPr>
              <a:t>'C</a:t>
            </a:r>
            <a:endParaRPr lang="en-US" sz="1600" b="1" dirty="0">
              <a:latin typeface="Arial" charset="0"/>
              <a:ea typeface="Geneva" pitchFamily="1" charset="0"/>
              <a:cs typeface="Geneva" pitchFamily="1" charset="0"/>
              <a:sym typeface="Symbol" pitchFamily="1" charset="2"/>
            </a:endParaRPr>
          </a:p>
        </p:txBody>
      </p:sp>
      <p:sp>
        <p:nvSpPr>
          <p:cNvPr id="182319" name="Line 47"/>
          <p:cNvSpPr>
            <a:spLocks noChangeShapeType="1"/>
          </p:cNvSpPr>
          <p:nvPr/>
        </p:nvSpPr>
        <p:spPr bwMode="auto">
          <a:xfrm flipV="1">
            <a:off x="1506538" y="4784725"/>
            <a:ext cx="117475" cy="42863"/>
          </a:xfrm>
          <a:prstGeom prst="line">
            <a:avLst/>
          </a:prstGeom>
          <a:noFill/>
          <a:ln w="25400">
            <a:solidFill>
              <a:schemeClr val="tx1"/>
            </a:solidFill>
            <a:round/>
            <a:headEnd/>
            <a:tailEnd/>
          </a:ln>
          <a:effectLst/>
        </p:spPr>
        <p:txBody>
          <a:bodyPr wrap="none" anchor="ctr"/>
          <a:lstStyle/>
          <a:p>
            <a:endParaRPr lang="en-US" dirty="0"/>
          </a:p>
        </p:txBody>
      </p:sp>
      <p:sp>
        <p:nvSpPr>
          <p:cNvPr id="182320" name="Line 48"/>
          <p:cNvSpPr>
            <a:spLocks noChangeShapeType="1"/>
          </p:cNvSpPr>
          <p:nvPr/>
        </p:nvSpPr>
        <p:spPr bwMode="auto">
          <a:xfrm rot="10844911" flipV="1">
            <a:off x="1609725" y="4760913"/>
            <a:ext cx="71438" cy="28575"/>
          </a:xfrm>
          <a:prstGeom prst="line">
            <a:avLst/>
          </a:prstGeom>
          <a:noFill/>
          <a:ln w="12700">
            <a:solidFill>
              <a:schemeClr val="tx1"/>
            </a:solidFill>
            <a:round/>
            <a:headEnd type="stealth" w="med" len="med"/>
            <a:tailEnd/>
          </a:ln>
          <a:effectLst/>
        </p:spPr>
        <p:txBody>
          <a:bodyPr wrap="none" anchor="ctr"/>
          <a:lstStyle/>
          <a:p>
            <a:endParaRPr lang="en-US" dirty="0"/>
          </a:p>
        </p:txBody>
      </p:sp>
      <p:sp>
        <p:nvSpPr>
          <p:cNvPr id="182322" name="Line 50"/>
          <p:cNvSpPr>
            <a:spLocks noChangeShapeType="1"/>
          </p:cNvSpPr>
          <p:nvPr/>
        </p:nvSpPr>
        <p:spPr bwMode="auto">
          <a:xfrm flipV="1">
            <a:off x="1420813" y="5334000"/>
            <a:ext cx="117475" cy="42863"/>
          </a:xfrm>
          <a:prstGeom prst="line">
            <a:avLst/>
          </a:prstGeom>
          <a:noFill/>
          <a:ln w="25400">
            <a:solidFill>
              <a:schemeClr val="tx1"/>
            </a:solidFill>
            <a:round/>
            <a:headEnd/>
            <a:tailEnd/>
          </a:ln>
          <a:effectLst/>
        </p:spPr>
        <p:txBody>
          <a:bodyPr wrap="none" anchor="ctr"/>
          <a:lstStyle/>
          <a:p>
            <a:endParaRPr lang="en-US" dirty="0"/>
          </a:p>
        </p:txBody>
      </p:sp>
      <p:sp>
        <p:nvSpPr>
          <p:cNvPr id="182323" name="Line 51"/>
          <p:cNvSpPr>
            <a:spLocks noChangeShapeType="1"/>
          </p:cNvSpPr>
          <p:nvPr/>
        </p:nvSpPr>
        <p:spPr bwMode="auto">
          <a:xfrm rot="10844911" flipV="1">
            <a:off x="1519238" y="5303838"/>
            <a:ext cx="69850" cy="33337"/>
          </a:xfrm>
          <a:prstGeom prst="line">
            <a:avLst/>
          </a:prstGeom>
          <a:noFill/>
          <a:ln w="9525">
            <a:solidFill>
              <a:schemeClr val="tx1"/>
            </a:solidFill>
            <a:round/>
            <a:headEnd type="stealth" w="med" len="med"/>
            <a:tailEnd/>
          </a:ln>
          <a:effectLst/>
        </p:spPr>
        <p:txBody>
          <a:bodyPr wrap="none" anchor="ctr"/>
          <a:lstStyle/>
          <a:p>
            <a:endParaRPr lang="en-US" dirty="0"/>
          </a:p>
        </p:txBody>
      </p:sp>
      <p:sp>
        <p:nvSpPr>
          <p:cNvPr id="182324" name="Text Box 52"/>
          <p:cNvSpPr txBox="1">
            <a:spLocks noChangeArrowheads="1"/>
          </p:cNvSpPr>
          <p:nvPr/>
        </p:nvSpPr>
        <p:spPr bwMode="auto">
          <a:xfrm>
            <a:off x="1612900" y="5937250"/>
            <a:ext cx="622300" cy="215900"/>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600" b="1" dirty="0">
                <a:latin typeface="Arial" charset="0"/>
                <a:ea typeface="Geneva" pitchFamily="1" charset="0"/>
                <a:cs typeface="Geneva" pitchFamily="1" charset="0"/>
                <a:sym typeface="Symbol" pitchFamily="1" charset="2"/>
              </a:rPr>
              <a:t>3</a:t>
            </a:r>
            <a:r>
              <a:rPr lang="en-US" sz="1600" b="1" dirty="0">
                <a:latin typeface="Arial" charset="0"/>
                <a:ea typeface="Geneva" pitchFamily="1" charset="0"/>
                <a:cs typeface="Geneva" pitchFamily="1" charset="0"/>
                <a:sym typeface="Euclid Symbol" pitchFamily="1" charset="2"/>
              </a:rPr>
              <a:t>'</a:t>
            </a:r>
            <a:r>
              <a:rPr lang="en-US" sz="1600" b="1" dirty="0">
                <a:latin typeface="Arial" charset="0"/>
                <a:ea typeface="Geneva" pitchFamily="1" charset="0"/>
                <a:cs typeface="Geneva" pitchFamily="1" charset="0"/>
                <a:sym typeface="Symbol" pitchFamily="1" charset="2"/>
              </a:rPr>
              <a:t> end</a:t>
            </a:r>
          </a:p>
        </p:txBody>
      </p:sp>
      <p:sp>
        <p:nvSpPr>
          <p:cNvPr id="182325" name="Text Box 53"/>
          <p:cNvSpPr txBox="1">
            <a:spLocks noChangeArrowheads="1"/>
          </p:cNvSpPr>
          <p:nvPr/>
        </p:nvSpPr>
        <p:spPr bwMode="auto">
          <a:xfrm>
            <a:off x="1136650" y="6302375"/>
            <a:ext cx="3590925" cy="1936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600" b="1" dirty="0">
                <a:latin typeface="Arial" charset="0"/>
                <a:ea typeface="Geneva" pitchFamily="1" charset="0"/>
                <a:cs typeface="Geneva" pitchFamily="1" charset="0"/>
                <a:sym typeface="Symbol" pitchFamily="1" charset="2"/>
              </a:rPr>
              <a:t>(a) Polynucleotide, or nucleic acid</a:t>
            </a:r>
          </a:p>
        </p:txBody>
      </p:sp>
      <p:sp>
        <p:nvSpPr>
          <p:cNvPr id="182327" name="Text Box 55"/>
          <p:cNvSpPr txBox="1">
            <a:spLocks noChangeArrowheads="1"/>
          </p:cNvSpPr>
          <p:nvPr/>
        </p:nvSpPr>
        <p:spPr bwMode="auto">
          <a:xfrm>
            <a:off x="4333875" y="5305425"/>
            <a:ext cx="1355725" cy="1936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600" b="1" dirty="0">
                <a:latin typeface="Arial" charset="0"/>
                <a:ea typeface="Geneva" pitchFamily="1" charset="0"/>
                <a:cs typeface="Geneva" pitchFamily="1" charset="0"/>
                <a:sym typeface="Symbol" pitchFamily="1" charset="2"/>
              </a:rPr>
              <a:t>(b) Nucleotide</a:t>
            </a:r>
          </a:p>
        </p:txBody>
      </p:sp>
      <p:sp>
        <p:nvSpPr>
          <p:cNvPr id="182328" name="Text Box 56"/>
          <p:cNvSpPr txBox="1">
            <a:spLocks noChangeArrowheads="1"/>
          </p:cNvSpPr>
          <p:nvPr/>
        </p:nvSpPr>
        <p:spPr bwMode="auto">
          <a:xfrm>
            <a:off x="6429375" y="1889125"/>
            <a:ext cx="1355725" cy="193675"/>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600" b="1" dirty="0">
                <a:latin typeface="Arial" charset="0"/>
                <a:ea typeface="Geneva" pitchFamily="1" charset="0"/>
                <a:cs typeface="Geneva" pitchFamily="1" charset="0"/>
                <a:sym typeface="Symbol" pitchFamily="1" charset="2"/>
              </a:rPr>
              <a:t>Nucleoside</a:t>
            </a:r>
          </a:p>
        </p:txBody>
      </p:sp>
      <p:sp>
        <p:nvSpPr>
          <p:cNvPr id="182329" name="Text Box 57"/>
          <p:cNvSpPr txBox="1">
            <a:spLocks noChangeArrowheads="1"/>
          </p:cNvSpPr>
          <p:nvPr/>
        </p:nvSpPr>
        <p:spPr bwMode="auto">
          <a:xfrm>
            <a:off x="6562725" y="2317750"/>
            <a:ext cx="1174750" cy="393700"/>
          </a:xfrm>
          <a:prstGeom prst="rect">
            <a:avLst/>
          </a:prstGeom>
          <a:noFill/>
          <a:ln w="9525">
            <a:noFill/>
            <a:miter lim="800000"/>
            <a:headEnd/>
            <a:tailEnd/>
          </a:ln>
          <a:effectLst/>
        </p:spPr>
        <p:txBody>
          <a:bodyPr wrap="none" lIns="0" tIns="0" rIns="0" bIns="0"/>
          <a:lstStyle/>
          <a:p>
            <a:pPr algn="ctr">
              <a:lnSpc>
                <a:spcPct val="90000"/>
              </a:lnSpc>
              <a:buFont typeface="Symbol" pitchFamily="1" charset="2"/>
              <a:buNone/>
            </a:pPr>
            <a:r>
              <a:rPr lang="en-US" sz="1600" b="1" dirty="0">
                <a:latin typeface="Arial" charset="0"/>
                <a:ea typeface="Geneva" pitchFamily="1" charset="0"/>
                <a:cs typeface="Geneva" pitchFamily="1" charset="0"/>
                <a:sym typeface="Symbol" pitchFamily="1" charset="2"/>
              </a:rPr>
              <a:t>Nitrogenous</a:t>
            </a:r>
          </a:p>
          <a:p>
            <a:pPr algn="ctr">
              <a:lnSpc>
                <a:spcPct val="90000"/>
              </a:lnSpc>
              <a:buFont typeface="Symbol" pitchFamily="1" charset="2"/>
              <a:buNone/>
            </a:pPr>
            <a:r>
              <a:rPr lang="en-US" sz="1600" b="1" dirty="0">
                <a:latin typeface="Arial" charset="0"/>
                <a:ea typeface="Geneva" pitchFamily="1" charset="0"/>
                <a:cs typeface="Geneva" pitchFamily="1" charset="0"/>
                <a:sym typeface="Symbol" pitchFamily="1" charset="2"/>
              </a:rPr>
              <a:t>base</a:t>
            </a:r>
          </a:p>
        </p:txBody>
      </p:sp>
      <p:sp>
        <p:nvSpPr>
          <p:cNvPr id="182330" name="AutoShape 58"/>
          <p:cNvSpPr>
            <a:spLocks/>
          </p:cNvSpPr>
          <p:nvPr/>
        </p:nvSpPr>
        <p:spPr bwMode="auto">
          <a:xfrm rot="5400000">
            <a:off x="6872288" y="1436687"/>
            <a:ext cx="152400" cy="1558925"/>
          </a:xfrm>
          <a:prstGeom prst="leftBrace">
            <a:avLst>
              <a:gd name="adj1" fmla="val 85243"/>
              <a:gd name="adj2" fmla="val 50000"/>
            </a:avLst>
          </a:prstGeom>
          <a:noFill/>
          <a:ln w="25400">
            <a:solidFill>
              <a:schemeClr val="tx1"/>
            </a:solidFill>
            <a:round/>
            <a:headEnd/>
            <a:tailEnd/>
          </a:ln>
          <a:effectLst/>
        </p:spPr>
        <p:txBody>
          <a:bodyPr wrap="none" anchor="ctr"/>
          <a:lstStyle/>
          <a:p>
            <a:endParaRPr lang="en-US" dirty="0"/>
          </a:p>
        </p:txBody>
      </p:sp>
      <p:sp>
        <p:nvSpPr>
          <p:cNvPr id="182332" name="Text Box 60"/>
          <p:cNvSpPr txBox="1">
            <a:spLocks noChangeArrowheads="1"/>
          </p:cNvSpPr>
          <p:nvPr/>
        </p:nvSpPr>
        <p:spPr bwMode="auto">
          <a:xfrm>
            <a:off x="5902325" y="4383088"/>
            <a:ext cx="314325" cy="196850"/>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600" b="1" dirty="0">
                <a:latin typeface="Arial" charset="0"/>
                <a:ea typeface="Geneva" pitchFamily="1" charset="0"/>
                <a:cs typeface="Geneva" pitchFamily="1" charset="0"/>
                <a:sym typeface="Symbol" pitchFamily="1" charset="2"/>
              </a:rPr>
              <a:t>3</a:t>
            </a:r>
            <a:r>
              <a:rPr lang="en-US" sz="1600" b="1" dirty="0">
                <a:latin typeface="Arial" charset="0"/>
                <a:ea typeface="Geneva" pitchFamily="1" charset="0"/>
                <a:cs typeface="Geneva" pitchFamily="1" charset="0"/>
                <a:sym typeface="Euclid Symbol" pitchFamily="1" charset="2"/>
              </a:rPr>
              <a:t>'C</a:t>
            </a:r>
            <a:endParaRPr lang="en-US" sz="1600" b="1" dirty="0">
              <a:latin typeface="Arial" charset="0"/>
              <a:ea typeface="Geneva" pitchFamily="1" charset="0"/>
              <a:cs typeface="Geneva" pitchFamily="1" charset="0"/>
              <a:sym typeface="Symbol" pitchFamily="1" charset="2"/>
            </a:endParaRPr>
          </a:p>
        </p:txBody>
      </p:sp>
      <p:sp>
        <p:nvSpPr>
          <p:cNvPr id="182333" name="Line 61"/>
          <p:cNvSpPr>
            <a:spLocks noChangeShapeType="1"/>
          </p:cNvSpPr>
          <p:nvPr/>
        </p:nvSpPr>
        <p:spPr bwMode="auto">
          <a:xfrm>
            <a:off x="6205538" y="4484688"/>
            <a:ext cx="127000" cy="20637"/>
          </a:xfrm>
          <a:prstGeom prst="line">
            <a:avLst/>
          </a:prstGeom>
          <a:noFill/>
          <a:ln w="25400">
            <a:solidFill>
              <a:schemeClr val="tx1"/>
            </a:solidFill>
            <a:round/>
            <a:headEnd/>
            <a:tailEnd/>
          </a:ln>
          <a:effectLst/>
        </p:spPr>
        <p:txBody>
          <a:bodyPr wrap="none" anchor="ctr"/>
          <a:lstStyle/>
          <a:p>
            <a:endParaRPr lang="en-US" dirty="0"/>
          </a:p>
        </p:txBody>
      </p:sp>
      <p:sp>
        <p:nvSpPr>
          <p:cNvPr id="182334" name="Line 62"/>
          <p:cNvSpPr>
            <a:spLocks noChangeShapeType="1"/>
          </p:cNvSpPr>
          <p:nvPr/>
        </p:nvSpPr>
        <p:spPr bwMode="auto">
          <a:xfrm rot="-10755089">
            <a:off x="6335713" y="4502150"/>
            <a:ext cx="49212" cy="3175"/>
          </a:xfrm>
          <a:prstGeom prst="line">
            <a:avLst/>
          </a:prstGeom>
          <a:noFill/>
          <a:ln w="12700">
            <a:solidFill>
              <a:schemeClr val="tx1"/>
            </a:solidFill>
            <a:round/>
            <a:headEnd type="stealth" w="med" len="med"/>
            <a:tailEnd/>
          </a:ln>
          <a:effectLst/>
        </p:spPr>
        <p:txBody>
          <a:bodyPr wrap="none" anchor="ctr"/>
          <a:lstStyle/>
          <a:p>
            <a:endParaRPr lang="en-US" dirty="0"/>
          </a:p>
        </p:txBody>
      </p:sp>
      <p:sp>
        <p:nvSpPr>
          <p:cNvPr id="182335" name="Line 63"/>
          <p:cNvSpPr>
            <a:spLocks noChangeShapeType="1"/>
          </p:cNvSpPr>
          <p:nvPr/>
        </p:nvSpPr>
        <p:spPr bwMode="auto">
          <a:xfrm rot="2875288">
            <a:off x="5960269" y="3510756"/>
            <a:ext cx="127000" cy="20638"/>
          </a:xfrm>
          <a:prstGeom prst="line">
            <a:avLst/>
          </a:prstGeom>
          <a:noFill/>
          <a:ln w="25400">
            <a:solidFill>
              <a:schemeClr val="tx1"/>
            </a:solidFill>
            <a:round/>
            <a:headEnd/>
            <a:tailEnd/>
          </a:ln>
          <a:effectLst/>
        </p:spPr>
        <p:txBody>
          <a:bodyPr wrap="none" anchor="ctr"/>
          <a:lstStyle/>
          <a:p>
            <a:endParaRPr lang="en-US" dirty="0"/>
          </a:p>
        </p:txBody>
      </p:sp>
      <p:sp>
        <p:nvSpPr>
          <p:cNvPr id="182336" name="Line 64"/>
          <p:cNvSpPr>
            <a:spLocks noChangeShapeType="1"/>
          </p:cNvSpPr>
          <p:nvPr/>
        </p:nvSpPr>
        <p:spPr bwMode="auto">
          <a:xfrm rot="14080472" flipV="1">
            <a:off x="6052344" y="3601244"/>
            <a:ext cx="41275" cy="1587"/>
          </a:xfrm>
          <a:prstGeom prst="line">
            <a:avLst/>
          </a:prstGeom>
          <a:noFill/>
          <a:ln w="9525">
            <a:solidFill>
              <a:schemeClr val="tx1"/>
            </a:solidFill>
            <a:round/>
            <a:headEnd type="stealth" w="med" len="med"/>
            <a:tailEnd/>
          </a:ln>
          <a:effectLst/>
        </p:spPr>
        <p:txBody>
          <a:bodyPr wrap="none" anchor="ctr"/>
          <a:lstStyle/>
          <a:p>
            <a:endParaRPr lang="en-US" dirty="0"/>
          </a:p>
        </p:txBody>
      </p:sp>
      <p:sp>
        <p:nvSpPr>
          <p:cNvPr id="182337" name="Text Box 65"/>
          <p:cNvSpPr txBox="1">
            <a:spLocks noChangeArrowheads="1"/>
          </p:cNvSpPr>
          <p:nvPr/>
        </p:nvSpPr>
        <p:spPr bwMode="auto">
          <a:xfrm>
            <a:off x="5842000" y="3246438"/>
            <a:ext cx="314325" cy="196850"/>
          </a:xfrm>
          <a:prstGeom prst="rect">
            <a:avLst/>
          </a:prstGeom>
          <a:noFill/>
          <a:ln w="9525">
            <a:noFill/>
            <a:miter lim="800000"/>
            <a:headEnd/>
            <a:tailEnd/>
          </a:ln>
          <a:effectLst/>
        </p:spPr>
        <p:txBody>
          <a:bodyPr wrap="none" lIns="0" tIns="0" rIns="0" bIns="0"/>
          <a:lstStyle/>
          <a:p>
            <a:pPr>
              <a:lnSpc>
                <a:spcPct val="90000"/>
              </a:lnSpc>
              <a:buFont typeface="Symbol" pitchFamily="1" charset="2"/>
              <a:buNone/>
            </a:pPr>
            <a:r>
              <a:rPr lang="en-US" sz="1600" b="1" dirty="0">
                <a:latin typeface="Arial" charset="0"/>
                <a:ea typeface="Geneva" pitchFamily="1" charset="0"/>
                <a:cs typeface="Geneva" pitchFamily="1" charset="0"/>
                <a:sym typeface="Symbol" pitchFamily="1" charset="2"/>
              </a:rPr>
              <a:t>5</a:t>
            </a:r>
            <a:r>
              <a:rPr lang="en-US" sz="1600" b="1" dirty="0">
                <a:latin typeface="Arial" charset="0"/>
                <a:ea typeface="Geneva" pitchFamily="1" charset="0"/>
                <a:cs typeface="Geneva" pitchFamily="1" charset="0"/>
                <a:sym typeface="Euclid Symbol" pitchFamily="1" charset="2"/>
              </a:rPr>
              <a:t>'C</a:t>
            </a:r>
            <a:endParaRPr lang="en-US" sz="1600" b="1" dirty="0">
              <a:latin typeface="Arial" charset="0"/>
              <a:ea typeface="Geneva" pitchFamily="1" charset="0"/>
              <a:cs typeface="Geneva" pitchFamily="1" charset="0"/>
              <a:sym typeface="Symbol" pitchFamily="1" charset="2"/>
            </a:endParaRPr>
          </a:p>
        </p:txBody>
      </p:sp>
      <p:sp>
        <p:nvSpPr>
          <p:cNvPr id="182338" name="Text Box 66"/>
          <p:cNvSpPr txBox="1">
            <a:spLocks noChangeArrowheads="1"/>
          </p:cNvSpPr>
          <p:nvPr/>
        </p:nvSpPr>
        <p:spPr bwMode="auto">
          <a:xfrm>
            <a:off x="4533900" y="4284663"/>
            <a:ext cx="1022350" cy="419100"/>
          </a:xfrm>
          <a:prstGeom prst="rect">
            <a:avLst/>
          </a:prstGeom>
          <a:noFill/>
          <a:ln w="9525">
            <a:noFill/>
            <a:miter lim="800000"/>
            <a:headEnd/>
            <a:tailEnd/>
          </a:ln>
          <a:effectLst/>
        </p:spPr>
        <p:txBody>
          <a:bodyPr wrap="none" lIns="0" tIns="0" rIns="0" bIns="0"/>
          <a:lstStyle/>
          <a:p>
            <a:pPr algn="ctr">
              <a:lnSpc>
                <a:spcPct val="90000"/>
              </a:lnSpc>
              <a:buFont typeface="Symbol" pitchFamily="1" charset="2"/>
              <a:buNone/>
            </a:pPr>
            <a:r>
              <a:rPr lang="en-US" sz="1600" b="1" dirty="0">
                <a:latin typeface="Arial" charset="0"/>
                <a:ea typeface="Geneva" pitchFamily="1" charset="0"/>
                <a:cs typeface="Geneva" pitchFamily="1" charset="0"/>
                <a:sym typeface="Symbol" pitchFamily="1" charset="2"/>
              </a:rPr>
              <a:t>Phosphate</a:t>
            </a:r>
          </a:p>
          <a:p>
            <a:pPr algn="ctr">
              <a:lnSpc>
                <a:spcPct val="90000"/>
              </a:lnSpc>
              <a:buFont typeface="Symbol" pitchFamily="1" charset="2"/>
              <a:buNone/>
            </a:pPr>
            <a:r>
              <a:rPr lang="en-US" sz="1600" b="1" dirty="0">
                <a:latin typeface="Arial" charset="0"/>
                <a:ea typeface="Geneva" pitchFamily="1" charset="0"/>
                <a:cs typeface="Geneva" pitchFamily="1" charset="0"/>
                <a:sym typeface="Symbol" pitchFamily="1" charset="2"/>
              </a:rPr>
              <a:t>group</a:t>
            </a:r>
          </a:p>
        </p:txBody>
      </p:sp>
      <p:sp>
        <p:nvSpPr>
          <p:cNvPr id="182339" name="Text Box 67"/>
          <p:cNvSpPr txBox="1">
            <a:spLocks noChangeArrowheads="1"/>
          </p:cNvSpPr>
          <p:nvPr/>
        </p:nvSpPr>
        <p:spPr bwMode="auto">
          <a:xfrm>
            <a:off x="6149975" y="4564063"/>
            <a:ext cx="1022350" cy="419100"/>
          </a:xfrm>
          <a:prstGeom prst="rect">
            <a:avLst/>
          </a:prstGeom>
          <a:noFill/>
          <a:ln w="9525">
            <a:noFill/>
            <a:miter lim="800000"/>
            <a:headEnd/>
            <a:tailEnd/>
          </a:ln>
          <a:effectLst/>
        </p:spPr>
        <p:txBody>
          <a:bodyPr wrap="none" lIns="0" tIns="0" rIns="0" bIns="0"/>
          <a:lstStyle/>
          <a:p>
            <a:pPr algn="ctr">
              <a:lnSpc>
                <a:spcPct val="90000"/>
              </a:lnSpc>
              <a:buFont typeface="Symbol" pitchFamily="1" charset="2"/>
              <a:buNone/>
            </a:pPr>
            <a:r>
              <a:rPr lang="en-US" sz="1600" b="1" dirty="0">
                <a:latin typeface="Arial" charset="0"/>
                <a:ea typeface="Geneva" pitchFamily="1" charset="0"/>
                <a:cs typeface="Geneva" pitchFamily="1" charset="0"/>
                <a:sym typeface="Symbol" pitchFamily="1" charset="2"/>
              </a:rPr>
              <a:t>Sugar</a:t>
            </a:r>
          </a:p>
          <a:p>
            <a:pPr algn="ctr">
              <a:lnSpc>
                <a:spcPct val="90000"/>
              </a:lnSpc>
              <a:buFont typeface="Symbol" pitchFamily="1" charset="2"/>
              <a:buNone/>
            </a:pPr>
            <a:r>
              <a:rPr lang="en-US" sz="1600" b="1" dirty="0">
                <a:latin typeface="Arial" charset="0"/>
                <a:ea typeface="Geneva" pitchFamily="1" charset="0"/>
                <a:cs typeface="Geneva" pitchFamily="1" charset="0"/>
                <a:sym typeface="Symbol" pitchFamily="1" charset="2"/>
              </a:rPr>
              <a:t>(pentose)</a:t>
            </a: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8" name="Picture 6" descr="05_UN06AnsCCQ-U"/>
          <p:cNvPicPr>
            <a:picLocks noChangeAspect="1" noChangeArrowheads="1"/>
          </p:cNvPicPr>
          <p:nvPr/>
        </p:nvPicPr>
        <p:blipFill>
          <a:blip r:embed="rId3" cstate="print"/>
          <a:srcRect/>
          <a:stretch>
            <a:fillRect/>
          </a:stretch>
        </p:blipFill>
        <p:spPr bwMode="auto">
          <a:xfrm>
            <a:off x="3059113" y="133350"/>
            <a:ext cx="3024187" cy="6591300"/>
          </a:xfrm>
          <a:prstGeom prst="rect">
            <a:avLst/>
          </a:prstGeom>
          <a:noFill/>
        </p:spPr>
      </p:pic>
      <p:sp>
        <p:nvSpPr>
          <p:cNvPr id="192515"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dirty="0">
                <a:latin typeface="Arial" charset="0"/>
              </a:rPr>
              <a:t>Fig. 5-UN6</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fontScale="90000"/>
          </a:bodyPr>
          <a:lstStyle/>
          <a:p>
            <a:r>
              <a:rPr lang="en-US" dirty="0" smtClean="0"/>
              <a:t/>
            </a:r>
            <a:br>
              <a:rPr lang="en-US" dirty="0" smtClean="0"/>
            </a:br>
            <a:r>
              <a:rPr lang="en-US" dirty="0" smtClean="0"/>
              <a:t/>
            </a:r>
            <a:br>
              <a:rPr lang="en-US" dirty="0" smtClean="0"/>
            </a:br>
            <a:r>
              <a:rPr lang="en-US" dirty="0" smtClean="0"/>
              <a:t>DNA is Double Stranded</a:t>
            </a:r>
            <a:br>
              <a:rPr lang="en-US" dirty="0" smtClean="0"/>
            </a:br>
            <a:r>
              <a:rPr lang="en-US" sz="4000" dirty="0" smtClean="0"/>
              <a:t>Double Strand (DNA) Design</a:t>
            </a:r>
            <a:br>
              <a:rPr lang="en-US" sz="4000" dirty="0" smtClean="0"/>
            </a:br>
            <a:r>
              <a:rPr lang="en-US" sz="4000" dirty="0" smtClean="0"/>
              <a:t>It has two sides – looks like a ladder</a:t>
            </a:r>
            <a:endParaRPr lang="en-US" sz="4000" dirty="0"/>
          </a:p>
        </p:txBody>
      </p:sp>
      <p:pic>
        <p:nvPicPr>
          <p:cNvPr id="4" name="Content Placeholder 3" descr="DNA 5.JPG"/>
          <p:cNvPicPr>
            <a:picLocks noGrp="1" noChangeAspect="1"/>
          </p:cNvPicPr>
          <p:nvPr>
            <p:ph idx="1"/>
          </p:nvPr>
        </p:nvPicPr>
        <p:blipFill>
          <a:blip r:embed="rId2" cstate="print"/>
          <a:stretch>
            <a:fillRect/>
          </a:stretch>
        </p:blipFill>
        <p:spPr>
          <a:xfrm>
            <a:off x="304800" y="2362200"/>
            <a:ext cx="9249156" cy="15233904"/>
          </a:xfrm>
        </p:spPr>
      </p:pic>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fontScale="90000"/>
          </a:bodyPr>
          <a:lstStyle/>
          <a:p>
            <a:r>
              <a:rPr lang="en-US" sz="3600" b="1" dirty="0" smtClean="0"/>
              <a:t>DNA Special Bonding of Nitrogenous Bases</a:t>
            </a:r>
            <a:endParaRPr lang="en-US" sz="3600" b="1" dirty="0"/>
          </a:p>
        </p:txBody>
      </p:sp>
      <p:sp>
        <p:nvSpPr>
          <p:cNvPr id="3" name="Content Placeholder 2"/>
          <p:cNvSpPr>
            <a:spLocks noGrp="1"/>
          </p:cNvSpPr>
          <p:nvPr>
            <p:ph idx="1"/>
          </p:nvPr>
        </p:nvSpPr>
        <p:spPr>
          <a:xfrm>
            <a:off x="457200" y="1219200"/>
            <a:ext cx="8229600" cy="5257800"/>
          </a:xfrm>
        </p:spPr>
        <p:txBody>
          <a:bodyPr>
            <a:normAutofit lnSpcReduction="10000"/>
          </a:bodyPr>
          <a:lstStyle/>
          <a:p>
            <a:r>
              <a:rPr lang="en-US" dirty="0" smtClean="0"/>
              <a:t>The DNA code (Chargaff’s rule) a purine on one side hydrogen bonds to a pyrimidine on the other side </a:t>
            </a:r>
          </a:p>
          <a:p>
            <a:r>
              <a:rPr lang="en-US" dirty="0" smtClean="0"/>
              <a:t>More specifically if Adenine is on one side it will hydrogen bond to Thymine on the other side</a:t>
            </a:r>
          </a:p>
          <a:p>
            <a:r>
              <a:rPr lang="en-US" dirty="0" smtClean="0"/>
              <a:t>If Cytosine is on one side it will hydrogen bond to  Guanine on the other side - so</a:t>
            </a:r>
          </a:p>
          <a:p>
            <a:pPr algn="ctr">
              <a:buNone/>
            </a:pPr>
            <a:r>
              <a:rPr lang="en-US" dirty="0" smtClean="0"/>
              <a:t>A                 T</a:t>
            </a:r>
          </a:p>
          <a:p>
            <a:pPr algn="ctr">
              <a:buNone/>
            </a:pPr>
            <a:r>
              <a:rPr lang="en-US" dirty="0" smtClean="0"/>
              <a:t>G                 C</a:t>
            </a:r>
            <a:endParaRPr lang="en-US" dirty="0"/>
          </a:p>
        </p:txBody>
      </p:sp>
      <p:cxnSp>
        <p:nvCxnSpPr>
          <p:cNvPr id="5" name="Straight Connector 4"/>
          <p:cNvCxnSpPr/>
          <p:nvPr/>
        </p:nvCxnSpPr>
        <p:spPr>
          <a:xfrm>
            <a:off x="3962400" y="5257800"/>
            <a:ext cx="1219200" cy="1588"/>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4038600" y="5791200"/>
            <a:ext cx="1066800" cy="1588"/>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02-22a-bdna_l"/>
          <p:cNvPicPr>
            <a:picLocks noChangeAspect="1" noChangeArrowheads="1"/>
          </p:cNvPicPr>
          <p:nvPr/>
        </p:nvPicPr>
        <p:blipFill>
          <a:blip r:embed="rId3" cstate="print"/>
          <a:srcRect/>
          <a:stretch>
            <a:fillRect/>
          </a:stretch>
        </p:blipFill>
        <p:spPr bwMode="auto">
          <a:xfrm>
            <a:off x="1968500" y="228600"/>
            <a:ext cx="5218113" cy="6416675"/>
          </a:xfrm>
          <a:prstGeom prst="rect">
            <a:avLst/>
          </a:prstGeom>
          <a:noFill/>
          <a:ln w="9525">
            <a:noFill/>
            <a:miter lim="800000"/>
            <a:headEnd/>
            <a:tailEnd/>
          </a:ln>
          <a:effectLst/>
        </p:spPr>
      </p:pic>
      <p:sp>
        <p:nvSpPr>
          <p:cNvPr id="27652" name="Text Box 4"/>
          <p:cNvSpPr txBox="1">
            <a:spLocks noChangeArrowheads="1"/>
          </p:cNvSpPr>
          <p:nvPr/>
        </p:nvSpPr>
        <p:spPr bwMode="auto">
          <a:xfrm>
            <a:off x="7315200" y="6507163"/>
            <a:ext cx="1600200" cy="282575"/>
          </a:xfrm>
          <a:prstGeom prst="rect">
            <a:avLst/>
          </a:prstGeom>
          <a:noFill/>
          <a:ln w="9525">
            <a:noFill/>
            <a:miter lim="800000"/>
            <a:headEnd/>
            <a:tailEnd/>
          </a:ln>
          <a:effectLst/>
        </p:spPr>
        <p:txBody>
          <a:bodyPr>
            <a:spAutoFit/>
          </a:bodyPr>
          <a:lstStyle/>
          <a:p>
            <a:pPr algn="r" eaLnBrk="0" hangingPunct="0"/>
            <a:r>
              <a:rPr lang="en-US" sz="1200" b="1" dirty="0">
                <a:solidFill>
                  <a:schemeClr val="accent2"/>
                </a:solidFill>
              </a:rPr>
              <a:t>Figure 2.22a, b</a:t>
            </a:r>
          </a:p>
        </p:txBody>
      </p:sp>
    </p:spTree>
    <p:custDataLst>
      <p:tags r:id="rId1"/>
    </p:custData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02-22adna_l"/>
          <p:cNvPicPr>
            <a:picLocks noChangeAspect="1" noChangeArrowheads="1"/>
          </p:cNvPicPr>
          <p:nvPr/>
        </p:nvPicPr>
        <p:blipFill>
          <a:blip r:embed="rId3" cstate="print"/>
          <a:srcRect/>
          <a:stretch>
            <a:fillRect/>
          </a:stretch>
        </p:blipFill>
        <p:spPr bwMode="auto">
          <a:xfrm>
            <a:off x="292100" y="1574800"/>
            <a:ext cx="8561388" cy="3722688"/>
          </a:xfrm>
          <a:prstGeom prst="rect">
            <a:avLst/>
          </a:prstGeom>
          <a:noFill/>
          <a:ln w="9525">
            <a:noFill/>
            <a:miter lim="800000"/>
            <a:headEnd/>
            <a:tailEnd/>
          </a:ln>
          <a:effectLst/>
        </p:spPr>
      </p:pic>
      <p:sp>
        <p:nvSpPr>
          <p:cNvPr id="28676" name="Text Box 4"/>
          <p:cNvSpPr txBox="1">
            <a:spLocks noChangeArrowheads="1"/>
          </p:cNvSpPr>
          <p:nvPr/>
        </p:nvSpPr>
        <p:spPr bwMode="auto">
          <a:xfrm>
            <a:off x="7315200" y="6507163"/>
            <a:ext cx="1600200" cy="282575"/>
          </a:xfrm>
          <a:prstGeom prst="rect">
            <a:avLst/>
          </a:prstGeom>
          <a:noFill/>
          <a:ln w="9525">
            <a:noFill/>
            <a:miter lim="800000"/>
            <a:headEnd/>
            <a:tailEnd/>
          </a:ln>
          <a:effectLst/>
        </p:spPr>
        <p:txBody>
          <a:bodyPr>
            <a:spAutoFit/>
          </a:bodyPr>
          <a:lstStyle/>
          <a:p>
            <a:pPr algn="r" eaLnBrk="0" hangingPunct="0"/>
            <a:r>
              <a:rPr lang="en-US" sz="1200" b="1" dirty="0">
                <a:solidFill>
                  <a:schemeClr val="accent2"/>
                </a:solidFill>
              </a:rPr>
              <a:t>Figure 2.22a</a:t>
            </a:r>
          </a:p>
        </p:txBody>
      </p:sp>
    </p:spTree>
    <p:custDataLst>
      <p:tags r:id="rId1"/>
    </p:custData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5" name="Picture 5" descr="05_UN08AnsCCQ-U"/>
          <p:cNvPicPr>
            <a:picLocks noChangeAspect="1" noChangeArrowheads="1"/>
          </p:cNvPicPr>
          <p:nvPr/>
        </p:nvPicPr>
        <p:blipFill>
          <a:blip r:embed="rId3" cstate="print"/>
          <a:srcRect/>
          <a:stretch>
            <a:fillRect/>
          </a:stretch>
        </p:blipFill>
        <p:spPr bwMode="auto">
          <a:xfrm>
            <a:off x="1892300" y="2568575"/>
            <a:ext cx="5359400" cy="1719263"/>
          </a:xfrm>
          <a:prstGeom prst="rect">
            <a:avLst/>
          </a:prstGeom>
          <a:noFill/>
        </p:spPr>
      </p:pic>
      <p:sp>
        <p:nvSpPr>
          <p:cNvPr id="194563"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dirty="0">
                <a:latin typeface="Arial" charset="0"/>
              </a:rPr>
              <a:t>Fig. 5-UN8</a:t>
            </a: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41" name="Picture 5" descr="05_UN07AnsCCQ-U"/>
          <p:cNvPicPr>
            <a:picLocks noChangeAspect="1" noChangeArrowheads="1"/>
          </p:cNvPicPr>
          <p:nvPr/>
        </p:nvPicPr>
        <p:blipFill>
          <a:blip r:embed="rId3" cstate="print"/>
          <a:srcRect/>
          <a:stretch>
            <a:fillRect/>
          </a:stretch>
        </p:blipFill>
        <p:spPr bwMode="auto">
          <a:xfrm>
            <a:off x="1866900" y="2071688"/>
            <a:ext cx="5408613" cy="2713037"/>
          </a:xfrm>
          <a:prstGeom prst="rect">
            <a:avLst/>
          </a:prstGeom>
          <a:noFill/>
        </p:spPr>
      </p:pic>
      <p:sp>
        <p:nvSpPr>
          <p:cNvPr id="193539"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dirty="0">
                <a:latin typeface="Arial" charset="0"/>
              </a:rPr>
              <a:t>Fig. 5-UN7</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DNA</a:t>
            </a:r>
            <a:endParaRPr lang="en-US" dirty="0"/>
          </a:p>
        </p:txBody>
      </p:sp>
      <p:sp>
        <p:nvSpPr>
          <p:cNvPr id="3" name="Content Placeholder 2"/>
          <p:cNvSpPr>
            <a:spLocks noGrp="1"/>
          </p:cNvSpPr>
          <p:nvPr>
            <p:ph idx="1"/>
          </p:nvPr>
        </p:nvSpPr>
        <p:spPr/>
        <p:txBody>
          <a:bodyPr/>
          <a:lstStyle/>
          <a:p>
            <a:r>
              <a:rPr lang="en-US" dirty="0" smtClean="0"/>
              <a:t>The two strands of DNA are anti-parallel</a:t>
            </a:r>
          </a:p>
          <a:p>
            <a:r>
              <a:rPr lang="en-US" dirty="0" smtClean="0"/>
              <a:t>If one strand is in the 3       5 direction – the other side is in the 5     3  direction </a:t>
            </a:r>
          </a:p>
          <a:p>
            <a:endParaRPr lang="en-US" dirty="0" smtClean="0"/>
          </a:p>
          <a:p>
            <a:r>
              <a:rPr lang="en-US" dirty="0" smtClean="0"/>
              <a:t>Human DNA folds into a right handed alpha helix twist</a:t>
            </a:r>
            <a:endParaRPr lang="en-US" dirty="0"/>
          </a:p>
        </p:txBody>
      </p:sp>
      <p:cxnSp>
        <p:nvCxnSpPr>
          <p:cNvPr id="5" name="Straight Arrow Connector 4"/>
          <p:cNvCxnSpPr/>
          <p:nvPr/>
        </p:nvCxnSpPr>
        <p:spPr>
          <a:xfrm>
            <a:off x="4800600" y="2514600"/>
            <a:ext cx="3048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 name="Straight Arrow Connector 6"/>
          <p:cNvCxnSpPr/>
          <p:nvPr/>
        </p:nvCxnSpPr>
        <p:spPr>
          <a:xfrm>
            <a:off x="4267200" y="2971800"/>
            <a:ext cx="381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NA 7.JPG"/>
          <p:cNvPicPr>
            <a:picLocks noGrp="1" noChangeAspect="1"/>
          </p:cNvPicPr>
          <p:nvPr>
            <p:ph idx="1"/>
          </p:nvPr>
        </p:nvPicPr>
        <p:blipFill>
          <a:blip r:embed="rId2" cstate="print"/>
          <a:stretch>
            <a:fillRect/>
          </a:stretch>
        </p:blipFill>
        <p:spPr>
          <a:xfrm>
            <a:off x="-365760" y="-457201"/>
            <a:ext cx="10415016" cy="17154144"/>
          </a:xfrm>
        </p:spPr>
      </p:pic>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NA 6.JPG"/>
          <p:cNvPicPr>
            <a:picLocks noGrp="1" noChangeAspect="1"/>
          </p:cNvPicPr>
          <p:nvPr>
            <p:ph idx="1"/>
          </p:nvPr>
        </p:nvPicPr>
        <p:blipFill>
          <a:blip r:embed="rId2" cstate="print"/>
          <a:stretch>
            <a:fillRect/>
          </a:stretch>
        </p:blipFill>
        <p:spPr>
          <a:xfrm>
            <a:off x="548640" y="-365761"/>
            <a:ext cx="8316468" cy="13697712"/>
          </a:xfrm>
        </p:spPr>
      </p:pic>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02-22b-cdna_l"/>
          <p:cNvPicPr>
            <a:picLocks noChangeAspect="1" noChangeArrowheads="1"/>
          </p:cNvPicPr>
          <p:nvPr/>
        </p:nvPicPr>
        <p:blipFill>
          <a:blip r:embed="rId3" cstate="print"/>
          <a:srcRect/>
          <a:stretch>
            <a:fillRect/>
          </a:stretch>
        </p:blipFill>
        <p:spPr bwMode="auto">
          <a:xfrm>
            <a:off x="304800" y="825500"/>
            <a:ext cx="8539163" cy="5216525"/>
          </a:xfrm>
          <a:prstGeom prst="rect">
            <a:avLst/>
          </a:prstGeom>
          <a:noFill/>
          <a:ln w="9525">
            <a:noFill/>
            <a:miter lim="800000"/>
            <a:headEnd/>
            <a:tailEnd/>
          </a:ln>
          <a:effectLst/>
        </p:spPr>
      </p:pic>
      <p:sp>
        <p:nvSpPr>
          <p:cNvPr id="29700" name="Text Box 4"/>
          <p:cNvSpPr txBox="1">
            <a:spLocks noChangeArrowheads="1"/>
          </p:cNvSpPr>
          <p:nvPr/>
        </p:nvSpPr>
        <p:spPr bwMode="auto">
          <a:xfrm>
            <a:off x="7315200" y="6507163"/>
            <a:ext cx="1600200" cy="282575"/>
          </a:xfrm>
          <a:prstGeom prst="rect">
            <a:avLst/>
          </a:prstGeom>
          <a:noFill/>
          <a:ln w="9525">
            <a:noFill/>
            <a:miter lim="800000"/>
            <a:headEnd/>
            <a:tailEnd/>
          </a:ln>
          <a:effectLst/>
        </p:spPr>
        <p:txBody>
          <a:bodyPr>
            <a:spAutoFit/>
          </a:bodyPr>
          <a:lstStyle/>
          <a:p>
            <a:pPr algn="r" eaLnBrk="0" hangingPunct="0"/>
            <a:r>
              <a:rPr lang="en-US" sz="1200" b="1">
                <a:solidFill>
                  <a:schemeClr val="accent2"/>
                </a:solidFill>
              </a:rPr>
              <a:t>Figure 2.22b, c</a:t>
            </a:r>
          </a:p>
        </p:txBody>
      </p:sp>
    </p:spTree>
    <p:custDataLst>
      <p:tags r:id="rId1"/>
    </p:custData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t>DNA Recap</a:t>
            </a:r>
            <a:endParaRPr lang="en-US" dirty="0"/>
          </a:p>
        </p:txBody>
      </p:sp>
      <p:sp>
        <p:nvSpPr>
          <p:cNvPr id="3" name="Content Placeholder 2"/>
          <p:cNvSpPr>
            <a:spLocks noGrp="1"/>
          </p:cNvSpPr>
          <p:nvPr>
            <p:ph idx="1"/>
          </p:nvPr>
        </p:nvSpPr>
        <p:spPr>
          <a:xfrm>
            <a:off x="457200" y="914400"/>
            <a:ext cx="8229600" cy="5211763"/>
          </a:xfrm>
        </p:spPr>
        <p:txBody>
          <a:bodyPr>
            <a:normAutofit fontScale="92500" lnSpcReduction="10000"/>
          </a:bodyPr>
          <a:lstStyle/>
          <a:p>
            <a:r>
              <a:rPr lang="en-US" dirty="0" smtClean="0"/>
              <a:t>DNA’s only direct job is to code for the primary sequence of a polypeptide/protein</a:t>
            </a:r>
          </a:p>
          <a:p>
            <a:r>
              <a:rPr lang="en-US" dirty="0" smtClean="0"/>
              <a:t>DNA is made-up of nucleotides </a:t>
            </a:r>
          </a:p>
          <a:p>
            <a:r>
              <a:rPr lang="en-US" dirty="0" smtClean="0"/>
              <a:t>The nitrogenous bases are adenine, cytosine, guanine and thymine (no uracil it is in RNA)</a:t>
            </a:r>
          </a:p>
          <a:p>
            <a:r>
              <a:rPr lang="en-US" dirty="0" smtClean="0"/>
              <a:t>The sugar is Deoxyribose</a:t>
            </a:r>
          </a:p>
          <a:p>
            <a:r>
              <a:rPr lang="en-US" dirty="0" smtClean="0"/>
              <a:t>DNA is double stranded – the two strands are attached by hydrogen bonds</a:t>
            </a:r>
          </a:p>
          <a:p>
            <a:r>
              <a:rPr lang="en-US" dirty="0" smtClean="0"/>
              <a:t>Specific Bonding pattern – adenine always bonds to thymine and cytosine always bonds to guanine</a:t>
            </a:r>
          </a:p>
          <a:p>
            <a:r>
              <a:rPr lang="en-US" dirty="0" smtClean="0"/>
              <a:t>Human DNA is twisted into an alpha helix</a:t>
            </a:r>
            <a:endParaRPr lang="en-US" dirty="0"/>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t>RNA</a:t>
            </a:r>
            <a:endParaRPr lang="en-US" dirty="0"/>
          </a:p>
        </p:txBody>
      </p:sp>
      <p:sp>
        <p:nvSpPr>
          <p:cNvPr id="3" name="Content Placeholder 2"/>
          <p:cNvSpPr>
            <a:spLocks noGrp="1"/>
          </p:cNvSpPr>
          <p:nvPr>
            <p:ph idx="1"/>
          </p:nvPr>
        </p:nvSpPr>
        <p:spPr>
          <a:xfrm>
            <a:off x="457200" y="762000"/>
            <a:ext cx="8229600" cy="5364163"/>
          </a:xfrm>
        </p:spPr>
        <p:txBody>
          <a:bodyPr/>
          <a:lstStyle/>
          <a:p>
            <a:r>
              <a:rPr lang="en-US" dirty="0" smtClean="0"/>
              <a:t>RNA is single stranded</a:t>
            </a:r>
          </a:p>
          <a:p>
            <a:r>
              <a:rPr lang="en-US" dirty="0" smtClean="0"/>
              <a:t>RNA generally assists DNA</a:t>
            </a:r>
          </a:p>
          <a:p>
            <a:r>
              <a:rPr lang="en-US" dirty="0" smtClean="0"/>
              <a:t>There are three types of RNA – messenger, transfer and ribosomal (to be discussed later)</a:t>
            </a:r>
          </a:p>
          <a:p>
            <a:r>
              <a:rPr lang="en-US" dirty="0" smtClean="0"/>
              <a:t>The nitrogenous bases in RNA are cytosine, guanine, adenine and uracil (no thymine it is in DNA)</a:t>
            </a:r>
          </a:p>
          <a:p>
            <a:r>
              <a:rPr lang="en-US" dirty="0" smtClean="0"/>
              <a:t>The sugar is ribose</a:t>
            </a:r>
            <a:endParaRPr lang="en-US" dirty="0"/>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Adenosine Triphosphate (ATP)</a:t>
            </a:r>
            <a:endParaRPr lang="en-US" dirty="0"/>
          </a:p>
        </p:txBody>
      </p:sp>
      <p:sp>
        <p:nvSpPr>
          <p:cNvPr id="3" name="Content Placeholder 2"/>
          <p:cNvSpPr>
            <a:spLocks noGrp="1"/>
          </p:cNvSpPr>
          <p:nvPr>
            <p:ph idx="1"/>
          </p:nvPr>
        </p:nvSpPr>
        <p:spPr>
          <a:xfrm>
            <a:off x="228600" y="914400"/>
            <a:ext cx="8686800" cy="5791200"/>
          </a:xfrm>
        </p:spPr>
        <p:txBody>
          <a:bodyPr>
            <a:normAutofit fontScale="92500" lnSpcReduction="20000"/>
          </a:bodyPr>
          <a:lstStyle/>
          <a:p>
            <a:r>
              <a:rPr lang="en-US" dirty="0" smtClean="0"/>
              <a:t>ATP is our energy battery</a:t>
            </a:r>
          </a:p>
          <a:p>
            <a:endParaRPr lang="en-US" dirty="0" smtClean="0"/>
          </a:p>
          <a:p>
            <a:r>
              <a:rPr lang="en-US" dirty="0" smtClean="0"/>
              <a:t>We do not use food energy directly – food energy recharges our energy battery (ATP) – then we use the ATPs energy to drive energy needing (endergonic) reactions</a:t>
            </a:r>
          </a:p>
          <a:p>
            <a:endParaRPr lang="en-US" dirty="0" smtClean="0"/>
          </a:p>
          <a:p>
            <a:r>
              <a:rPr lang="en-US" dirty="0" smtClean="0"/>
              <a:t>The energy of ATP is located in the chemical bonds of the phosphates</a:t>
            </a:r>
          </a:p>
          <a:p>
            <a:endParaRPr lang="en-US" dirty="0" smtClean="0"/>
          </a:p>
          <a:p>
            <a:r>
              <a:rPr lang="en-US" dirty="0" smtClean="0"/>
              <a:t>Once the bond is broken using an enzyme – the ATPase enzyme the exergonic energy is released and this energy drives some endergonic reaction in our body such as muscle contraction</a:t>
            </a:r>
            <a:endParaRPr lang="en-US" dirty="0"/>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81" name="Picture 9" descr="08_08ATPStructure-U"/>
          <p:cNvPicPr>
            <a:picLocks noChangeAspect="1" noChangeArrowheads="1"/>
          </p:cNvPicPr>
          <p:nvPr/>
        </p:nvPicPr>
        <p:blipFill>
          <a:blip r:embed="rId2" cstate="print"/>
          <a:srcRect/>
          <a:stretch>
            <a:fillRect/>
          </a:stretch>
        </p:blipFill>
        <p:spPr bwMode="auto">
          <a:xfrm>
            <a:off x="595313" y="990600"/>
            <a:ext cx="8548687" cy="4267201"/>
          </a:xfrm>
          <a:prstGeom prst="rect">
            <a:avLst/>
          </a:prstGeom>
          <a:noFill/>
        </p:spPr>
      </p:pic>
      <p:sp>
        <p:nvSpPr>
          <p:cNvPr id="207875"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8-8</a:t>
            </a:r>
          </a:p>
        </p:txBody>
      </p:sp>
      <p:sp>
        <p:nvSpPr>
          <p:cNvPr id="207876" name="Text Box 4"/>
          <p:cNvSpPr txBox="1">
            <a:spLocks noChangeArrowheads="1"/>
          </p:cNvSpPr>
          <p:nvPr/>
        </p:nvSpPr>
        <p:spPr bwMode="auto">
          <a:xfrm>
            <a:off x="1020763" y="4262438"/>
            <a:ext cx="2554287" cy="274637"/>
          </a:xfrm>
          <a:prstGeom prst="rect">
            <a:avLst/>
          </a:prstGeom>
          <a:noFill/>
          <a:ln w="9525">
            <a:noFill/>
            <a:miter lim="800000"/>
            <a:headEnd/>
            <a:tailEnd/>
          </a:ln>
          <a:effectLst/>
        </p:spPr>
        <p:txBody>
          <a:bodyPr wrap="none" lIns="0" tIns="0" rIns="0" bIns="0"/>
          <a:lstStyle/>
          <a:p>
            <a:pPr>
              <a:lnSpc>
                <a:spcPct val="90000"/>
              </a:lnSpc>
              <a:buSzPct val="130000"/>
              <a:buFont typeface="Times" pitchFamily="1" charset="0"/>
              <a:buNone/>
            </a:pPr>
            <a:r>
              <a:rPr lang="en-US" sz="2200" b="1">
                <a:latin typeface="Arial" charset="0"/>
              </a:rPr>
              <a:t>Phosphate groups</a:t>
            </a:r>
          </a:p>
        </p:txBody>
      </p:sp>
      <p:sp>
        <p:nvSpPr>
          <p:cNvPr id="207877" name="Text Box 5"/>
          <p:cNvSpPr txBox="1">
            <a:spLocks noChangeArrowheads="1"/>
          </p:cNvSpPr>
          <p:nvPr/>
        </p:nvSpPr>
        <p:spPr bwMode="auto">
          <a:xfrm>
            <a:off x="7278688" y="4529138"/>
            <a:ext cx="979487" cy="236537"/>
          </a:xfrm>
          <a:prstGeom prst="rect">
            <a:avLst/>
          </a:prstGeom>
          <a:noFill/>
          <a:ln w="9525">
            <a:noFill/>
            <a:miter lim="800000"/>
            <a:headEnd/>
            <a:tailEnd/>
          </a:ln>
          <a:effectLst/>
        </p:spPr>
        <p:txBody>
          <a:bodyPr wrap="none" lIns="0" tIns="0" rIns="0" bIns="0"/>
          <a:lstStyle/>
          <a:p>
            <a:pPr>
              <a:lnSpc>
                <a:spcPct val="90000"/>
              </a:lnSpc>
              <a:buSzPct val="130000"/>
              <a:buFont typeface="Times" pitchFamily="1" charset="0"/>
              <a:buNone/>
            </a:pPr>
            <a:r>
              <a:rPr lang="en-US" sz="2200" b="1">
                <a:latin typeface="Arial" charset="0"/>
              </a:rPr>
              <a:t>Ribose</a:t>
            </a:r>
          </a:p>
        </p:txBody>
      </p:sp>
      <p:sp>
        <p:nvSpPr>
          <p:cNvPr id="207878" name="Text Box 6"/>
          <p:cNvSpPr txBox="1">
            <a:spLocks noChangeArrowheads="1"/>
          </p:cNvSpPr>
          <p:nvPr/>
        </p:nvSpPr>
        <p:spPr bwMode="auto">
          <a:xfrm>
            <a:off x="6529388" y="1468438"/>
            <a:ext cx="1106487" cy="211137"/>
          </a:xfrm>
          <a:prstGeom prst="rect">
            <a:avLst/>
          </a:prstGeom>
          <a:noFill/>
          <a:ln w="9525">
            <a:noFill/>
            <a:miter lim="800000"/>
            <a:headEnd/>
            <a:tailEnd/>
          </a:ln>
          <a:effectLst/>
        </p:spPr>
        <p:txBody>
          <a:bodyPr wrap="none" lIns="0" tIns="0" rIns="0" bIns="0"/>
          <a:lstStyle/>
          <a:p>
            <a:pPr>
              <a:lnSpc>
                <a:spcPct val="90000"/>
              </a:lnSpc>
              <a:buSzPct val="130000"/>
              <a:buFont typeface="Times" pitchFamily="1" charset="0"/>
              <a:buNone/>
            </a:pPr>
            <a:r>
              <a:rPr lang="en-US" sz="2200" b="1">
                <a:latin typeface="Arial" charset="0"/>
              </a:rPr>
              <a:t>Adenine</a:t>
            </a:r>
          </a:p>
        </p:txBody>
      </p:sp>
      <p:sp>
        <p:nvSpPr>
          <p:cNvPr id="7" name="TextBox 6"/>
          <p:cNvSpPr txBox="1"/>
          <p:nvPr/>
        </p:nvSpPr>
        <p:spPr>
          <a:xfrm>
            <a:off x="0" y="152400"/>
            <a:ext cx="8764973" cy="830997"/>
          </a:xfrm>
          <a:prstGeom prst="rect">
            <a:avLst/>
          </a:prstGeom>
          <a:noFill/>
        </p:spPr>
        <p:txBody>
          <a:bodyPr wrap="square" rtlCol="0">
            <a:spAutoFit/>
          </a:bodyPr>
          <a:lstStyle/>
          <a:p>
            <a:r>
              <a:rPr lang="en-US" sz="2400" b="1" dirty="0" smtClean="0"/>
              <a:t>Notice the negative charges of the Oxygen atoms next to one another. They want to repel and fly apart.  </a:t>
            </a:r>
            <a:endParaRPr lang="en-US" sz="2400" b="1" dirty="0"/>
          </a:p>
        </p:txBody>
      </p:sp>
      <p:sp>
        <p:nvSpPr>
          <p:cNvPr id="8" name="TextBox 7"/>
          <p:cNvSpPr txBox="1"/>
          <p:nvPr/>
        </p:nvSpPr>
        <p:spPr>
          <a:xfrm>
            <a:off x="152400" y="5029200"/>
            <a:ext cx="8686800" cy="1938992"/>
          </a:xfrm>
          <a:prstGeom prst="rect">
            <a:avLst/>
          </a:prstGeom>
          <a:noFill/>
        </p:spPr>
        <p:txBody>
          <a:bodyPr wrap="square" rtlCol="0">
            <a:spAutoFit/>
          </a:bodyPr>
          <a:lstStyle/>
          <a:p>
            <a:r>
              <a:rPr lang="en-US" sz="2400" dirty="0" smtClean="0"/>
              <a:t>The </a:t>
            </a:r>
            <a:r>
              <a:rPr lang="en-US" sz="2400" u="sng" dirty="0" smtClean="0"/>
              <a:t>chemical bonds holding </a:t>
            </a:r>
            <a:r>
              <a:rPr lang="en-US" sz="2400" dirty="0" smtClean="0"/>
              <a:t>the phosphate groups  are too strong so the bonds won’t let the oxygen atoms push apart.  An enzyme could encase the ATP molecule– and its induced fit twist could give enough torsion on the bond to break – one of the phosphate group flies away.</a:t>
            </a:r>
            <a:endParaRPr lang="en-US" sz="2400" dirty="0"/>
          </a:p>
        </p:txBody>
      </p:sp>
      <p:cxnSp>
        <p:nvCxnSpPr>
          <p:cNvPr id="10" name="Straight Arrow Connector 9"/>
          <p:cNvCxnSpPr/>
          <p:nvPr/>
        </p:nvCxnSpPr>
        <p:spPr>
          <a:xfrm rot="16200000" flipH="1">
            <a:off x="2362200" y="2133600"/>
            <a:ext cx="2667000" cy="762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2" name="Straight Arrow Connector 11"/>
          <p:cNvCxnSpPr/>
          <p:nvPr/>
        </p:nvCxnSpPr>
        <p:spPr>
          <a:xfrm rot="5400000">
            <a:off x="1562100" y="2019300"/>
            <a:ext cx="2667000" cy="3048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4" name="Straight Arrow Connector 13"/>
          <p:cNvCxnSpPr/>
          <p:nvPr/>
        </p:nvCxnSpPr>
        <p:spPr>
          <a:xfrm rot="5400000">
            <a:off x="685800" y="2057400"/>
            <a:ext cx="2438400" cy="4572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6" name="Straight Arrow Connector 15"/>
          <p:cNvCxnSpPr/>
          <p:nvPr/>
        </p:nvCxnSpPr>
        <p:spPr>
          <a:xfrm rot="5400000" flipH="1" flipV="1">
            <a:off x="876300" y="3924300"/>
            <a:ext cx="2133600" cy="533400"/>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8" name="Straight Arrow Connector 17"/>
          <p:cNvCxnSpPr/>
          <p:nvPr/>
        </p:nvCxnSpPr>
        <p:spPr>
          <a:xfrm rot="5400000" flipH="1" flipV="1">
            <a:off x="1676400" y="3810000"/>
            <a:ext cx="2286000" cy="914400"/>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TP 1.JPG"/>
          <p:cNvPicPr>
            <a:picLocks noGrp="1" noChangeAspect="1"/>
          </p:cNvPicPr>
          <p:nvPr>
            <p:ph idx="1"/>
          </p:nvPr>
        </p:nvPicPr>
        <p:blipFill>
          <a:blip r:embed="rId2" cstate="print"/>
          <a:stretch>
            <a:fillRect/>
          </a:stretch>
        </p:blipFill>
        <p:spPr>
          <a:xfrm>
            <a:off x="1994715" y="1600200"/>
            <a:ext cx="5154569" cy="4525963"/>
          </a:xfrm>
        </p:spPr>
      </p:pic>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ATP 7.gif"/>
          <p:cNvPicPr>
            <a:picLocks noGrp="1" noChangeAspect="1"/>
          </p:cNvPicPr>
          <p:nvPr>
            <p:ph idx="1"/>
          </p:nvPr>
        </p:nvPicPr>
        <p:blipFill>
          <a:blip r:embed="rId2" cstate="print"/>
          <a:stretch>
            <a:fillRect/>
          </a:stretch>
        </p:blipFill>
        <p:spPr>
          <a:xfrm>
            <a:off x="1221449" y="1600200"/>
            <a:ext cx="6701102" cy="4525963"/>
          </a:xfrm>
        </p:spPr>
      </p:pic>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TPhydrolysis.gif"/>
          <p:cNvPicPr>
            <a:picLocks noGrp="1" noChangeAspect="1"/>
          </p:cNvPicPr>
          <p:nvPr>
            <p:ph idx="1"/>
          </p:nvPr>
        </p:nvPicPr>
        <p:blipFill>
          <a:blip r:embed="rId2" cstate="print"/>
          <a:stretch>
            <a:fillRect/>
          </a:stretch>
        </p:blipFill>
        <p:spPr>
          <a:xfrm>
            <a:off x="-274324" y="-182880"/>
            <a:ext cx="8961123" cy="7269480"/>
          </a:xfrm>
        </p:spPr>
      </p:pic>
      <p:sp>
        <p:nvSpPr>
          <p:cNvPr id="7" name="TextBox 6"/>
          <p:cNvSpPr txBox="1"/>
          <p:nvPr/>
        </p:nvSpPr>
        <p:spPr>
          <a:xfrm>
            <a:off x="228600" y="2819400"/>
            <a:ext cx="8269804" cy="1384995"/>
          </a:xfrm>
          <a:prstGeom prst="rect">
            <a:avLst/>
          </a:prstGeom>
          <a:noFill/>
        </p:spPr>
        <p:txBody>
          <a:bodyPr wrap="square" rtlCol="0">
            <a:spAutoFit/>
          </a:bodyPr>
          <a:lstStyle/>
          <a:p>
            <a:r>
              <a:rPr lang="en-US" sz="2800" b="1" dirty="0" smtClean="0">
                <a:solidFill>
                  <a:srgbClr val="C00000"/>
                </a:solidFill>
              </a:rPr>
              <a:t>The ejected phosphate group acts like a bullet hitting the Endergonic atom or molecule imparting its energy to that atom or molecule. </a:t>
            </a:r>
          </a:p>
        </p:txBody>
      </p:sp>
      <p:cxnSp>
        <p:nvCxnSpPr>
          <p:cNvPr id="9" name="Straight Arrow Connector 8"/>
          <p:cNvCxnSpPr/>
          <p:nvPr/>
        </p:nvCxnSpPr>
        <p:spPr>
          <a:xfrm>
            <a:off x="4495800" y="3733800"/>
            <a:ext cx="2971800" cy="16002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ATP Hydrolysis </a:t>
            </a:r>
            <a:endParaRPr lang="en-US" dirty="0"/>
          </a:p>
        </p:txBody>
      </p:sp>
      <p:pic>
        <p:nvPicPr>
          <p:cNvPr id="4" name="Content Placeholder 3" descr="ATP 9.gif"/>
          <p:cNvPicPr>
            <a:picLocks noGrp="1" noChangeAspect="1"/>
          </p:cNvPicPr>
          <p:nvPr>
            <p:ph idx="1"/>
          </p:nvPr>
        </p:nvPicPr>
        <p:blipFill>
          <a:blip r:embed="rId2" cstate="print"/>
          <a:stretch>
            <a:fillRect/>
          </a:stretch>
        </p:blipFill>
        <p:spPr>
          <a:xfrm>
            <a:off x="0" y="822921"/>
            <a:ext cx="8409432" cy="6171438"/>
          </a:xfrm>
        </p:spPr>
      </p:pic>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003" name="Picture 35" descr="08_12ATPCycle-U"/>
          <p:cNvPicPr>
            <a:picLocks noChangeAspect="1" noChangeArrowheads="1"/>
          </p:cNvPicPr>
          <p:nvPr/>
        </p:nvPicPr>
        <p:blipFill>
          <a:blip r:embed="rId2" cstate="print"/>
          <a:srcRect/>
          <a:stretch>
            <a:fillRect/>
          </a:stretch>
        </p:blipFill>
        <p:spPr bwMode="auto">
          <a:xfrm>
            <a:off x="300038" y="1643063"/>
            <a:ext cx="8542337" cy="3571875"/>
          </a:xfrm>
          <a:prstGeom prst="rect">
            <a:avLst/>
          </a:prstGeom>
          <a:noFill/>
        </p:spPr>
      </p:pic>
      <p:sp>
        <p:nvSpPr>
          <p:cNvPr id="211971" name="Rectangle 3"/>
          <p:cNvSpPr>
            <a:spLocks noGrp="1" noChangeArrowheads="1"/>
          </p:cNvSpPr>
          <p:nvPr>
            <p:ph type="ctrTitle"/>
          </p:nvPr>
        </p:nvSpPr>
        <p:spPr bwMode="auto">
          <a:xfrm>
            <a:off x="152400" y="0"/>
            <a:ext cx="1981200" cy="304800"/>
          </a:xfrm>
          <a:noFill/>
          <a:ln w="3175">
            <a:miter lim="800000"/>
            <a:headEnd/>
            <a:tailEnd/>
          </a:ln>
        </p:spPr>
        <p:txBody>
          <a:bodyPr vert="horz" wrap="square" lIns="91440" tIns="45720" rIns="91440" bIns="45720" numCol="1" anchor="t" anchorCtr="0" compatLnSpc="1">
            <a:prstTxWarp prst="textNoShape">
              <a:avLst/>
            </a:prstTxWarp>
          </a:bodyPr>
          <a:lstStyle/>
          <a:p>
            <a:pPr algn="l"/>
            <a:r>
              <a:rPr lang="en-US" sz="1200">
                <a:latin typeface="Arial" charset="0"/>
              </a:rPr>
              <a:t>Fig. 8-12</a:t>
            </a:r>
          </a:p>
        </p:txBody>
      </p:sp>
      <p:sp>
        <p:nvSpPr>
          <p:cNvPr id="211974" name="Text Box 6"/>
          <p:cNvSpPr txBox="1">
            <a:spLocks noChangeArrowheads="1"/>
          </p:cNvSpPr>
          <p:nvPr/>
        </p:nvSpPr>
        <p:spPr bwMode="auto">
          <a:xfrm>
            <a:off x="4845050" y="4433888"/>
            <a:ext cx="150813" cy="236537"/>
          </a:xfrm>
          <a:prstGeom prst="rect">
            <a:avLst/>
          </a:prstGeom>
          <a:noFill/>
          <a:ln w="9525">
            <a:noFill/>
            <a:miter lim="800000"/>
            <a:headEnd/>
            <a:tailEnd/>
          </a:ln>
          <a:effectLst/>
        </p:spPr>
        <p:txBody>
          <a:bodyPr wrap="none" lIns="0" tIns="0" rIns="0" bIns="0"/>
          <a:lstStyle/>
          <a:p>
            <a:pPr>
              <a:lnSpc>
                <a:spcPct val="90000"/>
              </a:lnSpc>
              <a:buSzPct val="130000"/>
              <a:buFont typeface="Times" pitchFamily="1" charset="0"/>
              <a:buNone/>
            </a:pPr>
            <a:r>
              <a:rPr lang="en-US" sz="2100" b="1">
                <a:latin typeface="Arial" charset="0"/>
              </a:rPr>
              <a:t>P</a:t>
            </a:r>
          </a:p>
        </p:txBody>
      </p:sp>
      <p:sp>
        <p:nvSpPr>
          <p:cNvPr id="211975" name="Text Box 7"/>
          <p:cNvSpPr txBox="1">
            <a:spLocks noChangeArrowheads="1"/>
          </p:cNvSpPr>
          <p:nvPr/>
        </p:nvSpPr>
        <p:spPr bwMode="auto">
          <a:xfrm flipH="1">
            <a:off x="5064125" y="4564063"/>
            <a:ext cx="77788" cy="204787"/>
          </a:xfrm>
          <a:prstGeom prst="rect">
            <a:avLst/>
          </a:prstGeom>
          <a:noFill/>
          <a:ln w="9525">
            <a:noFill/>
            <a:miter lim="800000"/>
            <a:headEnd/>
            <a:tailEnd/>
          </a:ln>
          <a:effectLst/>
        </p:spPr>
        <p:txBody>
          <a:bodyPr wrap="none" lIns="0" tIns="0" rIns="0" bIns="0"/>
          <a:lstStyle/>
          <a:p>
            <a:pPr>
              <a:lnSpc>
                <a:spcPct val="90000"/>
              </a:lnSpc>
              <a:buSzPct val="130000"/>
              <a:buFont typeface="Times" pitchFamily="1" charset="0"/>
              <a:buNone/>
            </a:pPr>
            <a:r>
              <a:rPr lang="en-US" sz="1800" b="1">
                <a:latin typeface="Arial" charset="0"/>
              </a:rPr>
              <a:t>i</a:t>
            </a:r>
          </a:p>
        </p:txBody>
      </p:sp>
      <p:sp>
        <p:nvSpPr>
          <p:cNvPr id="211976" name="Text Box 8"/>
          <p:cNvSpPr txBox="1">
            <a:spLocks noChangeArrowheads="1"/>
          </p:cNvSpPr>
          <p:nvPr/>
        </p:nvSpPr>
        <p:spPr bwMode="auto">
          <a:xfrm>
            <a:off x="3922713" y="4418013"/>
            <a:ext cx="579437" cy="265112"/>
          </a:xfrm>
          <a:prstGeom prst="rect">
            <a:avLst/>
          </a:prstGeom>
          <a:noFill/>
          <a:ln w="9525">
            <a:noFill/>
            <a:miter lim="800000"/>
            <a:headEnd/>
            <a:tailEnd/>
          </a:ln>
          <a:effectLst/>
        </p:spPr>
        <p:txBody>
          <a:bodyPr wrap="none" lIns="0" tIns="0" rIns="0" bIns="0"/>
          <a:lstStyle/>
          <a:p>
            <a:pPr>
              <a:lnSpc>
                <a:spcPct val="90000"/>
              </a:lnSpc>
              <a:buSzPct val="130000"/>
              <a:buFont typeface="Times" pitchFamily="1" charset="0"/>
              <a:buNone/>
            </a:pPr>
            <a:r>
              <a:rPr lang="en-US" sz="2200" b="1">
                <a:latin typeface="Arial" charset="0"/>
              </a:rPr>
              <a:t>ADP</a:t>
            </a:r>
          </a:p>
        </p:txBody>
      </p:sp>
      <p:sp>
        <p:nvSpPr>
          <p:cNvPr id="211977" name="Text Box 9"/>
          <p:cNvSpPr txBox="1">
            <a:spLocks noChangeArrowheads="1"/>
          </p:cNvSpPr>
          <p:nvPr/>
        </p:nvSpPr>
        <p:spPr bwMode="auto">
          <a:xfrm>
            <a:off x="4583113" y="4446588"/>
            <a:ext cx="134937" cy="198437"/>
          </a:xfrm>
          <a:prstGeom prst="rect">
            <a:avLst/>
          </a:prstGeom>
          <a:noFill/>
          <a:ln w="9525">
            <a:noFill/>
            <a:miter lim="800000"/>
            <a:headEnd/>
            <a:tailEnd/>
          </a:ln>
          <a:effectLst/>
        </p:spPr>
        <p:txBody>
          <a:bodyPr wrap="none" lIns="0" tIns="0" rIns="0" bIns="0"/>
          <a:lstStyle/>
          <a:p>
            <a:pPr>
              <a:lnSpc>
                <a:spcPct val="90000"/>
              </a:lnSpc>
              <a:buSzPct val="130000"/>
              <a:buFont typeface="Times" pitchFamily="1" charset="0"/>
              <a:buNone/>
            </a:pPr>
            <a:r>
              <a:rPr lang="en-US" sz="2200" b="1">
                <a:latin typeface="Arial" charset="0"/>
              </a:rPr>
              <a:t>+</a:t>
            </a:r>
          </a:p>
        </p:txBody>
      </p:sp>
      <p:sp>
        <p:nvSpPr>
          <p:cNvPr id="211989" name="Text Box 21"/>
          <p:cNvSpPr txBox="1">
            <a:spLocks noChangeArrowheads="1"/>
          </p:cNvSpPr>
          <p:nvPr/>
        </p:nvSpPr>
        <p:spPr bwMode="auto">
          <a:xfrm>
            <a:off x="366713" y="3805238"/>
            <a:ext cx="2605087" cy="1020762"/>
          </a:xfrm>
          <a:prstGeom prst="rect">
            <a:avLst/>
          </a:prstGeom>
          <a:noFill/>
          <a:ln w="9525">
            <a:noFill/>
            <a:miter lim="800000"/>
            <a:headEnd/>
            <a:tailEnd/>
          </a:ln>
          <a:effectLst/>
        </p:spPr>
        <p:txBody>
          <a:bodyPr wrap="none" lIns="0" tIns="0" rIns="0" bIns="0"/>
          <a:lstStyle/>
          <a:p>
            <a:pPr>
              <a:lnSpc>
                <a:spcPct val="90000"/>
              </a:lnSpc>
              <a:buSzPct val="130000"/>
              <a:buFont typeface="Times" pitchFamily="1" charset="0"/>
              <a:buNone/>
            </a:pPr>
            <a:r>
              <a:rPr lang="en-US" sz="2100" b="1">
                <a:latin typeface="Arial" charset="0"/>
              </a:rPr>
              <a:t>Energy from</a:t>
            </a:r>
          </a:p>
          <a:p>
            <a:pPr>
              <a:lnSpc>
                <a:spcPct val="90000"/>
              </a:lnSpc>
              <a:buSzPct val="130000"/>
              <a:buFont typeface="Times" pitchFamily="1" charset="0"/>
              <a:buNone/>
            </a:pPr>
            <a:r>
              <a:rPr lang="en-US" sz="2100" b="1">
                <a:latin typeface="Arial" charset="0"/>
              </a:rPr>
              <a:t>catabolism (exergonic,</a:t>
            </a:r>
          </a:p>
          <a:p>
            <a:pPr>
              <a:lnSpc>
                <a:spcPct val="90000"/>
              </a:lnSpc>
              <a:buSzPct val="130000"/>
              <a:buFont typeface="Times" pitchFamily="1" charset="0"/>
              <a:buNone/>
            </a:pPr>
            <a:r>
              <a:rPr lang="en-US" sz="2100" b="1">
                <a:latin typeface="Arial" charset="0"/>
              </a:rPr>
              <a:t>energy-releasing</a:t>
            </a:r>
          </a:p>
          <a:p>
            <a:pPr>
              <a:lnSpc>
                <a:spcPct val="90000"/>
              </a:lnSpc>
              <a:buSzPct val="130000"/>
              <a:buFont typeface="Times" pitchFamily="1" charset="0"/>
              <a:buNone/>
            </a:pPr>
            <a:r>
              <a:rPr lang="en-US" sz="2100" b="1">
                <a:latin typeface="Arial" charset="0"/>
              </a:rPr>
              <a:t>processes)</a:t>
            </a:r>
          </a:p>
        </p:txBody>
      </p:sp>
      <p:sp>
        <p:nvSpPr>
          <p:cNvPr id="211990" name="Text Box 22"/>
          <p:cNvSpPr txBox="1">
            <a:spLocks noChangeArrowheads="1"/>
          </p:cNvSpPr>
          <p:nvPr/>
        </p:nvSpPr>
        <p:spPr bwMode="auto">
          <a:xfrm>
            <a:off x="6335713" y="3795713"/>
            <a:ext cx="2833687" cy="1338262"/>
          </a:xfrm>
          <a:prstGeom prst="rect">
            <a:avLst/>
          </a:prstGeom>
          <a:noFill/>
          <a:ln w="9525">
            <a:noFill/>
            <a:miter lim="800000"/>
            <a:headEnd/>
            <a:tailEnd/>
          </a:ln>
          <a:effectLst/>
        </p:spPr>
        <p:txBody>
          <a:bodyPr wrap="none" lIns="0" tIns="0" rIns="0" bIns="0"/>
          <a:lstStyle/>
          <a:p>
            <a:pPr>
              <a:lnSpc>
                <a:spcPct val="90000"/>
              </a:lnSpc>
              <a:buSzPct val="130000"/>
              <a:buFont typeface="Times" pitchFamily="1" charset="0"/>
              <a:buNone/>
            </a:pPr>
            <a:r>
              <a:rPr lang="en-US" sz="2200" b="1">
                <a:latin typeface="Arial" charset="0"/>
              </a:rPr>
              <a:t>Energy for cellular</a:t>
            </a:r>
          </a:p>
          <a:p>
            <a:pPr>
              <a:lnSpc>
                <a:spcPct val="90000"/>
              </a:lnSpc>
              <a:buSzPct val="130000"/>
              <a:buFont typeface="Times" pitchFamily="1" charset="0"/>
              <a:buNone/>
            </a:pPr>
            <a:r>
              <a:rPr lang="en-US" sz="2200" b="1">
                <a:latin typeface="Arial" charset="0"/>
              </a:rPr>
              <a:t>work (endergonic,</a:t>
            </a:r>
          </a:p>
          <a:p>
            <a:pPr>
              <a:lnSpc>
                <a:spcPct val="90000"/>
              </a:lnSpc>
              <a:buSzPct val="130000"/>
              <a:buFont typeface="Times" pitchFamily="1" charset="0"/>
              <a:buNone/>
            </a:pPr>
            <a:r>
              <a:rPr lang="en-US" sz="2200" b="1">
                <a:latin typeface="Arial" charset="0"/>
              </a:rPr>
              <a:t>energy-consuming</a:t>
            </a:r>
          </a:p>
          <a:p>
            <a:pPr>
              <a:lnSpc>
                <a:spcPct val="90000"/>
              </a:lnSpc>
              <a:buSzPct val="130000"/>
              <a:buFont typeface="Times" pitchFamily="1" charset="0"/>
              <a:buNone/>
            </a:pPr>
            <a:r>
              <a:rPr lang="en-US" sz="2200" b="1">
                <a:latin typeface="Arial" charset="0"/>
              </a:rPr>
              <a:t>processes)</a:t>
            </a:r>
          </a:p>
        </p:txBody>
      </p:sp>
      <p:sp>
        <p:nvSpPr>
          <p:cNvPr id="211992" name="Text Box 24"/>
          <p:cNvSpPr txBox="1">
            <a:spLocks noChangeArrowheads="1"/>
          </p:cNvSpPr>
          <p:nvPr/>
        </p:nvSpPr>
        <p:spPr bwMode="auto">
          <a:xfrm>
            <a:off x="3849688" y="1985963"/>
            <a:ext cx="433387" cy="182562"/>
          </a:xfrm>
          <a:prstGeom prst="rect">
            <a:avLst/>
          </a:prstGeom>
          <a:noFill/>
          <a:ln w="9525">
            <a:noFill/>
            <a:miter lim="800000"/>
            <a:headEnd/>
            <a:tailEnd/>
          </a:ln>
          <a:effectLst/>
        </p:spPr>
        <p:txBody>
          <a:bodyPr wrap="none" lIns="0" tIns="0" rIns="0" bIns="0"/>
          <a:lstStyle/>
          <a:p>
            <a:pPr>
              <a:lnSpc>
                <a:spcPct val="90000"/>
              </a:lnSpc>
              <a:buSzPct val="130000"/>
              <a:buFont typeface="Times" pitchFamily="1" charset="0"/>
              <a:buNone/>
            </a:pPr>
            <a:r>
              <a:rPr lang="en-US" sz="2100" b="1">
                <a:latin typeface="Arial" charset="0"/>
              </a:rPr>
              <a:t>ATP</a:t>
            </a:r>
          </a:p>
        </p:txBody>
      </p:sp>
      <p:sp>
        <p:nvSpPr>
          <p:cNvPr id="212001" name="Text Box 33"/>
          <p:cNvSpPr txBox="1">
            <a:spLocks noChangeArrowheads="1"/>
          </p:cNvSpPr>
          <p:nvPr/>
        </p:nvSpPr>
        <p:spPr bwMode="auto">
          <a:xfrm>
            <a:off x="4624388" y="1989138"/>
            <a:ext cx="134937" cy="198437"/>
          </a:xfrm>
          <a:prstGeom prst="rect">
            <a:avLst/>
          </a:prstGeom>
          <a:noFill/>
          <a:ln w="9525">
            <a:noFill/>
            <a:miter lim="800000"/>
            <a:headEnd/>
            <a:tailEnd/>
          </a:ln>
          <a:effectLst/>
        </p:spPr>
        <p:txBody>
          <a:bodyPr wrap="none" lIns="0" tIns="0" rIns="0" bIns="0"/>
          <a:lstStyle/>
          <a:p>
            <a:pPr>
              <a:lnSpc>
                <a:spcPct val="90000"/>
              </a:lnSpc>
              <a:buSzPct val="130000"/>
              <a:buFont typeface="Times" pitchFamily="1" charset="0"/>
              <a:buNone/>
            </a:pPr>
            <a:r>
              <a:rPr lang="en-US" sz="2200" b="1">
                <a:latin typeface="Arial" charset="0"/>
              </a:rPr>
              <a:t>+</a:t>
            </a:r>
          </a:p>
        </p:txBody>
      </p:sp>
      <p:sp>
        <p:nvSpPr>
          <p:cNvPr id="212002" name="Text Box 34"/>
          <p:cNvSpPr txBox="1">
            <a:spLocks noChangeArrowheads="1"/>
          </p:cNvSpPr>
          <p:nvPr/>
        </p:nvSpPr>
        <p:spPr bwMode="auto">
          <a:xfrm>
            <a:off x="5021263" y="2011363"/>
            <a:ext cx="554037" cy="300037"/>
          </a:xfrm>
          <a:prstGeom prst="rect">
            <a:avLst/>
          </a:prstGeom>
          <a:noFill/>
          <a:ln w="9525">
            <a:noFill/>
            <a:miter lim="800000"/>
            <a:headEnd/>
            <a:tailEnd/>
          </a:ln>
          <a:effectLst/>
        </p:spPr>
        <p:txBody>
          <a:bodyPr wrap="none" lIns="0" tIns="0" rIns="0" bIns="0"/>
          <a:lstStyle/>
          <a:p>
            <a:pPr>
              <a:lnSpc>
                <a:spcPct val="90000"/>
              </a:lnSpc>
              <a:buSzPct val="130000"/>
              <a:buFont typeface="Times" pitchFamily="1" charset="0"/>
              <a:buNone/>
            </a:pPr>
            <a:r>
              <a:rPr lang="en-US" sz="2200" b="1">
                <a:solidFill>
                  <a:schemeClr val="bg1"/>
                </a:solidFill>
                <a:latin typeface="Arial" charset="0"/>
              </a:rPr>
              <a:t>H</a:t>
            </a:r>
            <a:r>
              <a:rPr lang="en-US" sz="2200" b="1" baseline="-25000">
                <a:solidFill>
                  <a:schemeClr val="bg1"/>
                </a:solidFill>
                <a:latin typeface="Arial" charset="0"/>
              </a:rPr>
              <a:t>2</a:t>
            </a:r>
            <a:r>
              <a:rPr lang="en-US" sz="2200" b="1">
                <a:solidFill>
                  <a:schemeClr val="bg1"/>
                </a:solidFill>
                <a:latin typeface="Arial" charset="0"/>
              </a:rPr>
              <a:t>O</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The ATPase enzyme lowers the energy of activation</a:t>
            </a:r>
            <a:endParaRPr lang="en-US" sz="2400" dirty="0"/>
          </a:p>
        </p:txBody>
      </p:sp>
      <p:sp>
        <p:nvSpPr>
          <p:cNvPr id="3" name="Content Placeholder 2"/>
          <p:cNvSpPr>
            <a:spLocks noGrp="1"/>
          </p:cNvSpPr>
          <p:nvPr>
            <p:ph idx="1"/>
          </p:nvPr>
        </p:nvSpPr>
        <p:spPr>
          <a:xfrm>
            <a:off x="457200" y="1600200"/>
            <a:ext cx="8229600" cy="4953000"/>
          </a:xfrm>
        </p:spPr>
        <p:txBody>
          <a:bodyPr/>
          <a:lstStyle/>
          <a:p>
            <a:pPr>
              <a:buNone/>
            </a:pPr>
            <a:r>
              <a:rPr lang="en-US" dirty="0" smtClean="0"/>
              <a:t>   </a:t>
            </a:r>
          </a:p>
          <a:p>
            <a:pPr>
              <a:buNone/>
            </a:pPr>
            <a:r>
              <a:rPr lang="en-US" dirty="0" smtClean="0"/>
              <a:t>              </a:t>
            </a:r>
            <a:r>
              <a:rPr lang="en-US" sz="2800" dirty="0" smtClean="0"/>
              <a:t>ATP</a:t>
            </a:r>
          </a:p>
          <a:p>
            <a:endParaRPr lang="en-US" dirty="0" smtClean="0"/>
          </a:p>
          <a:p>
            <a:pPr>
              <a:buNone/>
            </a:pPr>
            <a:r>
              <a:rPr lang="en-US" dirty="0" smtClean="0"/>
              <a:t> </a:t>
            </a:r>
            <a:r>
              <a:rPr lang="en-US" sz="2800" dirty="0" smtClean="0"/>
              <a:t>Energy</a:t>
            </a:r>
            <a:r>
              <a:rPr lang="en-US" dirty="0" smtClean="0"/>
              <a:t>              </a:t>
            </a:r>
            <a:r>
              <a:rPr lang="en-US" sz="2400" dirty="0" smtClean="0"/>
              <a:t>7.3 kilocalories of energy</a:t>
            </a:r>
          </a:p>
          <a:p>
            <a:pPr>
              <a:buNone/>
            </a:pPr>
            <a:r>
              <a:rPr lang="en-US" sz="2400" dirty="0" smtClean="0"/>
              <a:t>                                   is released per mole of ATP</a:t>
            </a:r>
          </a:p>
          <a:p>
            <a:pPr>
              <a:buNone/>
            </a:pPr>
            <a:r>
              <a:rPr lang="en-US" dirty="0" smtClean="0"/>
              <a:t>        </a:t>
            </a:r>
          </a:p>
          <a:p>
            <a:pPr>
              <a:buNone/>
            </a:pPr>
            <a:r>
              <a:rPr lang="en-US" dirty="0" smtClean="0"/>
              <a:t>                                                           ADP                                                                                                                 </a:t>
            </a:r>
            <a:endParaRPr lang="en-US" dirty="0"/>
          </a:p>
        </p:txBody>
      </p:sp>
      <p:cxnSp>
        <p:nvCxnSpPr>
          <p:cNvPr id="9" name="Straight Connector 8"/>
          <p:cNvCxnSpPr/>
          <p:nvPr/>
        </p:nvCxnSpPr>
        <p:spPr>
          <a:xfrm rot="5400000">
            <a:off x="-570706" y="3923506"/>
            <a:ext cx="434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600200" y="6096000"/>
            <a:ext cx="3962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057400" y="2590800"/>
            <a:ext cx="685800" cy="1588"/>
          </a:xfrm>
          <a:prstGeom prst="line">
            <a:avLst/>
          </a:prstGeom>
        </p:spPr>
        <p:style>
          <a:lnRef idx="3">
            <a:schemeClr val="accent2"/>
          </a:lnRef>
          <a:fillRef idx="0">
            <a:schemeClr val="accent2"/>
          </a:fillRef>
          <a:effectRef idx="2">
            <a:schemeClr val="accent2"/>
          </a:effectRef>
          <a:fontRef idx="minor">
            <a:schemeClr val="tx1"/>
          </a:fontRef>
        </p:style>
      </p:cxnSp>
      <p:sp>
        <p:nvSpPr>
          <p:cNvPr id="19" name="Arc 18"/>
          <p:cNvSpPr/>
          <p:nvPr/>
        </p:nvSpPr>
        <p:spPr>
          <a:xfrm>
            <a:off x="2590800" y="2133600"/>
            <a:ext cx="914400" cy="914400"/>
          </a:xfrm>
          <a:prstGeom prst="arc">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0" name="Freeform 19"/>
          <p:cNvSpPr/>
          <p:nvPr/>
        </p:nvSpPr>
        <p:spPr>
          <a:xfrm>
            <a:off x="2724573" y="2133600"/>
            <a:ext cx="333587" cy="457200"/>
          </a:xfrm>
          <a:custGeom>
            <a:avLst/>
            <a:gdLst>
              <a:gd name="connsiteX0" fmla="*/ 28787 w 333587"/>
              <a:gd name="connsiteY0" fmla="*/ 457200 h 457200"/>
              <a:gd name="connsiteX1" fmla="*/ 18627 w 333587"/>
              <a:gd name="connsiteY1" fmla="*/ 284480 h 457200"/>
              <a:gd name="connsiteX2" fmla="*/ 140547 w 333587"/>
              <a:gd name="connsiteY2" fmla="*/ 71120 h 457200"/>
              <a:gd name="connsiteX3" fmla="*/ 333587 w 333587"/>
              <a:gd name="connsiteY3" fmla="*/ 0 h 457200"/>
              <a:gd name="connsiteX4" fmla="*/ 333587 w 333587"/>
              <a:gd name="connsiteY4" fmla="*/ 0 h 45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587" h="457200">
                <a:moveTo>
                  <a:pt x="28787" y="457200"/>
                </a:moveTo>
                <a:cubicBezTo>
                  <a:pt x="14393" y="403013"/>
                  <a:pt x="0" y="348827"/>
                  <a:pt x="18627" y="284480"/>
                </a:cubicBezTo>
                <a:cubicBezTo>
                  <a:pt x="37254" y="220133"/>
                  <a:pt x="88054" y="118533"/>
                  <a:pt x="140547" y="71120"/>
                </a:cubicBezTo>
                <a:cubicBezTo>
                  <a:pt x="193040" y="23707"/>
                  <a:pt x="333587" y="0"/>
                  <a:pt x="333587" y="0"/>
                </a:cubicBezTo>
                <a:lnTo>
                  <a:pt x="333587" y="0"/>
                </a:ln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1" name="Arc 20"/>
          <p:cNvSpPr/>
          <p:nvPr/>
        </p:nvSpPr>
        <p:spPr>
          <a:xfrm>
            <a:off x="3048000" y="2590800"/>
            <a:ext cx="914400" cy="914400"/>
          </a:xfrm>
          <a:prstGeom prst="arc">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2" name="Freeform 21"/>
          <p:cNvSpPr/>
          <p:nvPr/>
        </p:nvSpPr>
        <p:spPr>
          <a:xfrm>
            <a:off x="3896360" y="2804160"/>
            <a:ext cx="1977813" cy="2614507"/>
          </a:xfrm>
          <a:custGeom>
            <a:avLst/>
            <a:gdLst>
              <a:gd name="connsiteX0" fmla="*/ 55880 w 1977813"/>
              <a:gd name="connsiteY0" fmla="*/ 203200 h 2614507"/>
              <a:gd name="connsiteX1" fmla="*/ 106680 w 1977813"/>
              <a:gd name="connsiteY1" fmla="*/ 335280 h 2614507"/>
              <a:gd name="connsiteX2" fmla="*/ 695960 w 1977813"/>
              <a:gd name="connsiteY2" fmla="*/ 2214880 h 2614507"/>
              <a:gd name="connsiteX3" fmla="*/ 1783080 w 1977813"/>
              <a:gd name="connsiteY3" fmla="*/ 2560320 h 2614507"/>
              <a:gd name="connsiteX4" fmla="*/ 1864360 w 1977813"/>
              <a:gd name="connsiteY4" fmla="*/ 2540000 h 2614507"/>
              <a:gd name="connsiteX5" fmla="*/ 1854200 w 1977813"/>
              <a:gd name="connsiteY5" fmla="*/ 2519680 h 2614507"/>
              <a:gd name="connsiteX6" fmla="*/ 1894840 w 1977813"/>
              <a:gd name="connsiteY6" fmla="*/ 2560320 h 2614507"/>
              <a:gd name="connsiteX7" fmla="*/ 1874520 w 1977813"/>
              <a:gd name="connsiteY7" fmla="*/ 2529840 h 261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7813" h="2614507">
                <a:moveTo>
                  <a:pt x="55880" y="203200"/>
                </a:moveTo>
                <a:cubicBezTo>
                  <a:pt x="27940" y="101600"/>
                  <a:pt x="0" y="0"/>
                  <a:pt x="106680" y="335280"/>
                </a:cubicBezTo>
                <a:cubicBezTo>
                  <a:pt x="213360" y="670560"/>
                  <a:pt x="416560" y="1844040"/>
                  <a:pt x="695960" y="2214880"/>
                </a:cubicBezTo>
                <a:cubicBezTo>
                  <a:pt x="975360" y="2585720"/>
                  <a:pt x="1588347" y="2506133"/>
                  <a:pt x="1783080" y="2560320"/>
                </a:cubicBezTo>
                <a:cubicBezTo>
                  <a:pt x="1977813" y="2614507"/>
                  <a:pt x="1852507" y="2546773"/>
                  <a:pt x="1864360" y="2540000"/>
                </a:cubicBezTo>
                <a:cubicBezTo>
                  <a:pt x="1876213" y="2533227"/>
                  <a:pt x="1849120" y="2516293"/>
                  <a:pt x="1854200" y="2519680"/>
                </a:cubicBezTo>
                <a:cubicBezTo>
                  <a:pt x="1859280" y="2523067"/>
                  <a:pt x="1891453" y="2558627"/>
                  <a:pt x="1894840" y="2560320"/>
                </a:cubicBezTo>
                <a:cubicBezTo>
                  <a:pt x="1898227" y="2562013"/>
                  <a:pt x="1877907" y="2531533"/>
                  <a:pt x="1874520" y="2529840"/>
                </a:cubicBez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dirty="0"/>
          </a:p>
        </p:txBody>
      </p:sp>
      <p:cxnSp>
        <p:nvCxnSpPr>
          <p:cNvPr id="24" name="Straight Arrow Connector 23"/>
          <p:cNvCxnSpPr/>
          <p:nvPr/>
        </p:nvCxnSpPr>
        <p:spPr>
          <a:xfrm rot="10800000" flipV="1">
            <a:off x="3352800" y="1066800"/>
            <a:ext cx="1219200" cy="1066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86800" cy="1066800"/>
          </a:xfrm>
        </p:spPr>
        <p:txBody>
          <a:bodyPr>
            <a:normAutofit/>
          </a:bodyPr>
          <a:lstStyle/>
          <a:p>
            <a:r>
              <a:rPr lang="en-US" sz="2400" dirty="0" smtClean="0"/>
              <a:t>Enzymes that digest the food along with other enzymes inside a cell</a:t>
            </a:r>
            <a:endParaRPr lang="en-US" sz="2400" dirty="0"/>
          </a:p>
        </p:txBody>
      </p:sp>
      <p:sp>
        <p:nvSpPr>
          <p:cNvPr id="3" name="Content Placeholder 2"/>
          <p:cNvSpPr>
            <a:spLocks noGrp="1"/>
          </p:cNvSpPr>
          <p:nvPr>
            <p:ph idx="1"/>
          </p:nvPr>
        </p:nvSpPr>
        <p:spPr>
          <a:xfrm>
            <a:off x="228600" y="762000"/>
            <a:ext cx="8458200" cy="5791200"/>
          </a:xfrm>
        </p:spPr>
        <p:txBody>
          <a:bodyPr>
            <a:normAutofit fontScale="40000" lnSpcReduction="20000"/>
          </a:bodyPr>
          <a:lstStyle/>
          <a:p>
            <a:pPr>
              <a:buNone/>
            </a:pPr>
            <a:r>
              <a:rPr lang="en-US" dirty="0" smtClean="0"/>
              <a:t>   </a:t>
            </a:r>
          </a:p>
          <a:p>
            <a:pPr>
              <a:buNone/>
            </a:pPr>
            <a:r>
              <a:rPr lang="en-US" sz="2600" dirty="0" smtClean="0"/>
              <a:t>                  </a:t>
            </a:r>
          </a:p>
          <a:p>
            <a:pPr>
              <a:buNone/>
            </a:pPr>
            <a:endParaRPr lang="en-US" sz="3400" dirty="0" smtClean="0"/>
          </a:p>
          <a:p>
            <a:pPr>
              <a:buNone/>
            </a:pPr>
            <a:endParaRPr lang="en-US" sz="3400" dirty="0" smtClean="0"/>
          </a:p>
          <a:p>
            <a:pPr>
              <a:buNone/>
            </a:pPr>
            <a:endParaRPr lang="en-US" sz="4400" dirty="0" smtClean="0"/>
          </a:p>
          <a:p>
            <a:pPr>
              <a:buNone/>
            </a:pPr>
            <a:r>
              <a:rPr lang="en-US" sz="6000" dirty="0" smtClean="0"/>
              <a:t>                          Food</a:t>
            </a:r>
          </a:p>
          <a:p>
            <a:pPr>
              <a:buNone/>
            </a:pPr>
            <a:endParaRPr lang="en-US" sz="4400" dirty="0" smtClean="0"/>
          </a:p>
          <a:p>
            <a:pPr>
              <a:buNone/>
            </a:pPr>
            <a:r>
              <a:rPr lang="en-US" sz="6000" dirty="0" smtClean="0"/>
              <a:t>In order to get energy from food - the</a:t>
            </a:r>
          </a:p>
          <a:p>
            <a:pPr>
              <a:buNone/>
            </a:pPr>
            <a:r>
              <a:rPr lang="en-US" sz="6000" dirty="0" smtClean="0"/>
              <a:t>            food must be digested, absorbed and oxidized  (respiration)</a:t>
            </a:r>
          </a:p>
          <a:p>
            <a:pPr>
              <a:buNone/>
            </a:pPr>
            <a:r>
              <a:rPr lang="en-US" dirty="0" smtClean="0"/>
              <a:t>       </a:t>
            </a:r>
          </a:p>
          <a:p>
            <a:pPr>
              <a:buNone/>
            </a:pPr>
            <a:endParaRPr lang="en-US" sz="5100" dirty="0" smtClean="0"/>
          </a:p>
          <a:p>
            <a:pPr>
              <a:buNone/>
            </a:pPr>
            <a:r>
              <a:rPr lang="en-US" sz="6000" dirty="0" smtClean="0">
                <a:solidFill>
                  <a:srgbClr val="00B050"/>
                </a:solidFill>
              </a:rPr>
              <a:t>Foods exergonic action reenergizes ATP  - thus its energy forces the P back   onto ADP</a:t>
            </a:r>
          </a:p>
          <a:p>
            <a:pPr>
              <a:buNone/>
            </a:pPr>
            <a:r>
              <a:rPr lang="en-US" dirty="0" smtClean="0"/>
              <a:t>      </a:t>
            </a:r>
          </a:p>
          <a:p>
            <a:pPr>
              <a:buNone/>
            </a:pPr>
            <a:r>
              <a:rPr lang="en-US" dirty="0" smtClean="0"/>
              <a:t>       </a:t>
            </a:r>
          </a:p>
          <a:p>
            <a:pPr>
              <a:buNone/>
            </a:pPr>
            <a:r>
              <a:rPr lang="en-US" dirty="0" smtClean="0"/>
              <a:t>       </a:t>
            </a:r>
          </a:p>
          <a:p>
            <a:pPr>
              <a:buNone/>
            </a:pPr>
            <a:r>
              <a:rPr lang="en-US" dirty="0" smtClean="0"/>
              <a:t>                        </a:t>
            </a:r>
          </a:p>
          <a:p>
            <a:pPr>
              <a:buNone/>
            </a:pPr>
            <a:endParaRPr lang="en-US" dirty="0" smtClean="0"/>
          </a:p>
          <a:p>
            <a:pPr>
              <a:buNone/>
            </a:pPr>
            <a:r>
              <a:rPr lang="en-US" sz="6000" dirty="0" smtClean="0"/>
              <a:t>                      After food is metabolized the final waste products are</a:t>
            </a:r>
          </a:p>
          <a:p>
            <a:pPr>
              <a:buNone/>
            </a:pPr>
            <a:r>
              <a:rPr lang="en-US" sz="6000" dirty="0" smtClean="0"/>
              <a:t>                                                                       CO</a:t>
            </a:r>
            <a:r>
              <a:rPr lang="en-US" sz="4500" dirty="0" smtClean="0"/>
              <a:t>2</a:t>
            </a:r>
            <a:r>
              <a:rPr lang="en-US" sz="6000" dirty="0" smtClean="0"/>
              <a:t>  and H</a:t>
            </a:r>
            <a:r>
              <a:rPr lang="en-US" sz="4500" dirty="0" smtClean="0"/>
              <a:t>2</a:t>
            </a:r>
            <a:r>
              <a:rPr lang="en-US" sz="6000" dirty="0" smtClean="0"/>
              <a:t>O                                                                                                                                           </a:t>
            </a:r>
            <a:endParaRPr lang="en-US" sz="6000" dirty="0"/>
          </a:p>
        </p:txBody>
      </p:sp>
      <p:cxnSp>
        <p:nvCxnSpPr>
          <p:cNvPr id="9" name="Straight Connector 8"/>
          <p:cNvCxnSpPr/>
          <p:nvPr/>
        </p:nvCxnSpPr>
        <p:spPr>
          <a:xfrm rot="5400000">
            <a:off x="-570706" y="3923506"/>
            <a:ext cx="4343400" cy="1588"/>
          </a:xfrm>
          <a:prstGeom prst="line">
            <a:avLst/>
          </a:prstGeom>
        </p:spPr>
        <p:style>
          <a:lnRef idx="2">
            <a:schemeClr val="dk1"/>
          </a:lnRef>
          <a:fillRef idx="0">
            <a:schemeClr val="dk1"/>
          </a:fillRef>
          <a:effectRef idx="1">
            <a:schemeClr val="dk1"/>
          </a:effectRef>
          <a:fontRef idx="minor">
            <a:schemeClr val="tx1"/>
          </a:fontRef>
        </p:style>
      </p:cxnSp>
      <p:cxnSp>
        <p:nvCxnSpPr>
          <p:cNvPr id="11" name="Straight Connector 10"/>
          <p:cNvCxnSpPr/>
          <p:nvPr/>
        </p:nvCxnSpPr>
        <p:spPr>
          <a:xfrm>
            <a:off x="1600200" y="6096000"/>
            <a:ext cx="3962400" cy="1588"/>
          </a:xfrm>
          <a:prstGeom prst="line">
            <a:avLst/>
          </a:prstGeom>
        </p:spPr>
        <p:style>
          <a:lnRef idx="2">
            <a:schemeClr val="dk1"/>
          </a:lnRef>
          <a:fillRef idx="0">
            <a:schemeClr val="dk1"/>
          </a:fillRef>
          <a:effectRef idx="1">
            <a:schemeClr val="dk1"/>
          </a:effectRef>
          <a:fontRef idx="minor">
            <a:schemeClr val="tx1"/>
          </a:fontRef>
        </p:style>
      </p:cxnSp>
      <p:cxnSp>
        <p:nvCxnSpPr>
          <p:cNvPr id="14" name="Straight Connector 13"/>
          <p:cNvCxnSpPr/>
          <p:nvPr/>
        </p:nvCxnSpPr>
        <p:spPr>
          <a:xfrm>
            <a:off x="2057400" y="2590800"/>
            <a:ext cx="6858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19" name="Arc 18"/>
          <p:cNvSpPr/>
          <p:nvPr/>
        </p:nvSpPr>
        <p:spPr>
          <a:xfrm>
            <a:off x="2590800" y="2133600"/>
            <a:ext cx="914400" cy="914400"/>
          </a:xfrm>
          <a:prstGeom prst="arc">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0" name="Freeform 19"/>
          <p:cNvSpPr/>
          <p:nvPr/>
        </p:nvSpPr>
        <p:spPr>
          <a:xfrm>
            <a:off x="2724573" y="2133600"/>
            <a:ext cx="333587" cy="457200"/>
          </a:xfrm>
          <a:custGeom>
            <a:avLst/>
            <a:gdLst>
              <a:gd name="connsiteX0" fmla="*/ 28787 w 333587"/>
              <a:gd name="connsiteY0" fmla="*/ 457200 h 457200"/>
              <a:gd name="connsiteX1" fmla="*/ 18627 w 333587"/>
              <a:gd name="connsiteY1" fmla="*/ 284480 h 457200"/>
              <a:gd name="connsiteX2" fmla="*/ 140547 w 333587"/>
              <a:gd name="connsiteY2" fmla="*/ 71120 h 457200"/>
              <a:gd name="connsiteX3" fmla="*/ 333587 w 333587"/>
              <a:gd name="connsiteY3" fmla="*/ 0 h 457200"/>
              <a:gd name="connsiteX4" fmla="*/ 333587 w 333587"/>
              <a:gd name="connsiteY4" fmla="*/ 0 h 45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587" h="457200">
                <a:moveTo>
                  <a:pt x="28787" y="457200"/>
                </a:moveTo>
                <a:cubicBezTo>
                  <a:pt x="14393" y="403013"/>
                  <a:pt x="0" y="348827"/>
                  <a:pt x="18627" y="284480"/>
                </a:cubicBezTo>
                <a:cubicBezTo>
                  <a:pt x="37254" y="220133"/>
                  <a:pt x="88054" y="118533"/>
                  <a:pt x="140547" y="71120"/>
                </a:cubicBezTo>
                <a:cubicBezTo>
                  <a:pt x="193040" y="23707"/>
                  <a:pt x="333587" y="0"/>
                  <a:pt x="333587" y="0"/>
                </a:cubicBezTo>
                <a:lnTo>
                  <a:pt x="333587" y="0"/>
                </a:ln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1" name="Arc 20"/>
          <p:cNvSpPr/>
          <p:nvPr/>
        </p:nvSpPr>
        <p:spPr>
          <a:xfrm>
            <a:off x="3048000" y="2590800"/>
            <a:ext cx="914400" cy="914400"/>
          </a:xfrm>
          <a:prstGeom prst="arc">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2" name="Freeform 21"/>
          <p:cNvSpPr/>
          <p:nvPr/>
        </p:nvSpPr>
        <p:spPr>
          <a:xfrm>
            <a:off x="3896360" y="2804160"/>
            <a:ext cx="1977813" cy="2614507"/>
          </a:xfrm>
          <a:custGeom>
            <a:avLst/>
            <a:gdLst>
              <a:gd name="connsiteX0" fmla="*/ 55880 w 1977813"/>
              <a:gd name="connsiteY0" fmla="*/ 203200 h 2614507"/>
              <a:gd name="connsiteX1" fmla="*/ 106680 w 1977813"/>
              <a:gd name="connsiteY1" fmla="*/ 335280 h 2614507"/>
              <a:gd name="connsiteX2" fmla="*/ 695960 w 1977813"/>
              <a:gd name="connsiteY2" fmla="*/ 2214880 h 2614507"/>
              <a:gd name="connsiteX3" fmla="*/ 1783080 w 1977813"/>
              <a:gd name="connsiteY3" fmla="*/ 2560320 h 2614507"/>
              <a:gd name="connsiteX4" fmla="*/ 1864360 w 1977813"/>
              <a:gd name="connsiteY4" fmla="*/ 2540000 h 2614507"/>
              <a:gd name="connsiteX5" fmla="*/ 1854200 w 1977813"/>
              <a:gd name="connsiteY5" fmla="*/ 2519680 h 2614507"/>
              <a:gd name="connsiteX6" fmla="*/ 1894840 w 1977813"/>
              <a:gd name="connsiteY6" fmla="*/ 2560320 h 2614507"/>
              <a:gd name="connsiteX7" fmla="*/ 1874520 w 1977813"/>
              <a:gd name="connsiteY7" fmla="*/ 2529840 h 261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7813" h="2614507">
                <a:moveTo>
                  <a:pt x="55880" y="203200"/>
                </a:moveTo>
                <a:cubicBezTo>
                  <a:pt x="27940" y="101600"/>
                  <a:pt x="0" y="0"/>
                  <a:pt x="106680" y="335280"/>
                </a:cubicBezTo>
                <a:cubicBezTo>
                  <a:pt x="213360" y="670560"/>
                  <a:pt x="416560" y="1844040"/>
                  <a:pt x="695960" y="2214880"/>
                </a:cubicBezTo>
                <a:cubicBezTo>
                  <a:pt x="975360" y="2585720"/>
                  <a:pt x="1588347" y="2506133"/>
                  <a:pt x="1783080" y="2560320"/>
                </a:cubicBezTo>
                <a:cubicBezTo>
                  <a:pt x="1977813" y="2614507"/>
                  <a:pt x="1852507" y="2546773"/>
                  <a:pt x="1864360" y="2540000"/>
                </a:cubicBezTo>
                <a:cubicBezTo>
                  <a:pt x="1876213" y="2533227"/>
                  <a:pt x="1849120" y="2516293"/>
                  <a:pt x="1854200" y="2519680"/>
                </a:cubicBezTo>
                <a:cubicBezTo>
                  <a:pt x="1859280" y="2523067"/>
                  <a:pt x="1891453" y="2558627"/>
                  <a:pt x="1894840" y="2560320"/>
                </a:cubicBezTo>
                <a:cubicBezTo>
                  <a:pt x="1898227" y="2562013"/>
                  <a:pt x="1877907" y="2531533"/>
                  <a:pt x="1874520" y="2529840"/>
                </a:cubicBez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dirty="0"/>
          </a:p>
        </p:txBody>
      </p:sp>
      <p:cxnSp>
        <p:nvCxnSpPr>
          <p:cNvPr id="24" name="Straight Arrow Connector 23"/>
          <p:cNvCxnSpPr/>
          <p:nvPr/>
        </p:nvCxnSpPr>
        <p:spPr>
          <a:xfrm rot="10800000" flipV="1">
            <a:off x="3200400" y="838200"/>
            <a:ext cx="1219200" cy="1066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Reaction A + B going to product AB  is endergonic – it needs the exergonic ATP to release energy to drive the reaction</a:t>
            </a:r>
            <a:endParaRPr lang="en-US" sz="2400" dirty="0"/>
          </a:p>
        </p:txBody>
      </p:sp>
      <p:sp>
        <p:nvSpPr>
          <p:cNvPr id="3" name="Content Placeholder 2"/>
          <p:cNvSpPr>
            <a:spLocks noGrp="1"/>
          </p:cNvSpPr>
          <p:nvPr>
            <p:ph idx="1"/>
          </p:nvPr>
        </p:nvSpPr>
        <p:spPr>
          <a:xfrm>
            <a:off x="457200" y="1600200"/>
            <a:ext cx="8229600" cy="4953000"/>
          </a:xfrm>
        </p:spPr>
        <p:txBody>
          <a:bodyPr/>
          <a:lstStyle/>
          <a:p>
            <a:pPr>
              <a:buNone/>
            </a:pPr>
            <a:r>
              <a:rPr lang="en-US" dirty="0" smtClean="0"/>
              <a:t>   </a:t>
            </a:r>
          </a:p>
          <a:p>
            <a:pPr>
              <a:buNone/>
            </a:pPr>
            <a:r>
              <a:rPr lang="en-US" dirty="0" smtClean="0"/>
              <a:t>              </a:t>
            </a:r>
            <a:r>
              <a:rPr lang="en-US" sz="2800" dirty="0" smtClean="0"/>
              <a:t>ATP</a:t>
            </a:r>
          </a:p>
          <a:p>
            <a:r>
              <a:rPr lang="en-US" dirty="0" smtClean="0"/>
              <a:t>                                                  AB</a:t>
            </a:r>
          </a:p>
          <a:p>
            <a:pPr>
              <a:buNone/>
            </a:pPr>
            <a:r>
              <a:rPr lang="en-US" dirty="0" smtClean="0"/>
              <a:t> </a:t>
            </a:r>
            <a:r>
              <a:rPr lang="en-US" sz="2800" dirty="0" smtClean="0"/>
              <a:t>Energy</a:t>
            </a:r>
            <a:endParaRPr lang="en-US" sz="2400" dirty="0" smtClean="0"/>
          </a:p>
          <a:p>
            <a:pPr>
              <a:buNone/>
            </a:pPr>
            <a:r>
              <a:rPr lang="en-US" sz="2400" dirty="0" smtClean="0"/>
              <a:t>                                   </a:t>
            </a:r>
          </a:p>
          <a:p>
            <a:pPr>
              <a:buNone/>
            </a:pPr>
            <a:r>
              <a:rPr lang="en-US" dirty="0" smtClean="0"/>
              <a:t>        </a:t>
            </a:r>
          </a:p>
          <a:p>
            <a:pPr>
              <a:buNone/>
            </a:pPr>
            <a:r>
              <a:rPr lang="en-US" dirty="0" smtClean="0"/>
              <a:t>              A+ B                                    ADP                                                                                                                 </a:t>
            </a:r>
            <a:endParaRPr lang="en-US" dirty="0"/>
          </a:p>
        </p:txBody>
      </p:sp>
      <p:cxnSp>
        <p:nvCxnSpPr>
          <p:cNvPr id="9" name="Straight Connector 8"/>
          <p:cNvCxnSpPr/>
          <p:nvPr/>
        </p:nvCxnSpPr>
        <p:spPr>
          <a:xfrm rot="5400000">
            <a:off x="-570706" y="3923506"/>
            <a:ext cx="434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600200" y="6096000"/>
            <a:ext cx="3962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057400" y="2590800"/>
            <a:ext cx="685800" cy="1588"/>
          </a:xfrm>
          <a:prstGeom prst="line">
            <a:avLst/>
          </a:prstGeom>
        </p:spPr>
        <p:style>
          <a:lnRef idx="3">
            <a:schemeClr val="accent2"/>
          </a:lnRef>
          <a:fillRef idx="0">
            <a:schemeClr val="accent2"/>
          </a:fillRef>
          <a:effectRef idx="2">
            <a:schemeClr val="accent2"/>
          </a:effectRef>
          <a:fontRef idx="minor">
            <a:schemeClr val="tx1"/>
          </a:fontRef>
        </p:style>
      </p:cxnSp>
      <p:sp>
        <p:nvSpPr>
          <p:cNvPr id="19" name="Arc 18"/>
          <p:cNvSpPr/>
          <p:nvPr/>
        </p:nvSpPr>
        <p:spPr>
          <a:xfrm>
            <a:off x="2590800" y="2133600"/>
            <a:ext cx="914400" cy="914400"/>
          </a:xfrm>
          <a:prstGeom prst="arc">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0" name="Freeform 19"/>
          <p:cNvSpPr/>
          <p:nvPr/>
        </p:nvSpPr>
        <p:spPr>
          <a:xfrm>
            <a:off x="2724573" y="2133600"/>
            <a:ext cx="333587" cy="457200"/>
          </a:xfrm>
          <a:custGeom>
            <a:avLst/>
            <a:gdLst>
              <a:gd name="connsiteX0" fmla="*/ 28787 w 333587"/>
              <a:gd name="connsiteY0" fmla="*/ 457200 h 457200"/>
              <a:gd name="connsiteX1" fmla="*/ 18627 w 333587"/>
              <a:gd name="connsiteY1" fmla="*/ 284480 h 457200"/>
              <a:gd name="connsiteX2" fmla="*/ 140547 w 333587"/>
              <a:gd name="connsiteY2" fmla="*/ 71120 h 457200"/>
              <a:gd name="connsiteX3" fmla="*/ 333587 w 333587"/>
              <a:gd name="connsiteY3" fmla="*/ 0 h 457200"/>
              <a:gd name="connsiteX4" fmla="*/ 333587 w 333587"/>
              <a:gd name="connsiteY4" fmla="*/ 0 h 45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587" h="457200">
                <a:moveTo>
                  <a:pt x="28787" y="457200"/>
                </a:moveTo>
                <a:cubicBezTo>
                  <a:pt x="14393" y="403013"/>
                  <a:pt x="0" y="348827"/>
                  <a:pt x="18627" y="284480"/>
                </a:cubicBezTo>
                <a:cubicBezTo>
                  <a:pt x="37254" y="220133"/>
                  <a:pt x="88054" y="118533"/>
                  <a:pt x="140547" y="71120"/>
                </a:cubicBezTo>
                <a:cubicBezTo>
                  <a:pt x="193040" y="23707"/>
                  <a:pt x="333587" y="0"/>
                  <a:pt x="333587" y="0"/>
                </a:cubicBezTo>
                <a:lnTo>
                  <a:pt x="333587" y="0"/>
                </a:ln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1" name="Arc 20"/>
          <p:cNvSpPr/>
          <p:nvPr/>
        </p:nvSpPr>
        <p:spPr>
          <a:xfrm>
            <a:off x="3048000" y="2590800"/>
            <a:ext cx="914400" cy="914400"/>
          </a:xfrm>
          <a:prstGeom prst="arc">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2" name="Freeform 21"/>
          <p:cNvSpPr/>
          <p:nvPr/>
        </p:nvSpPr>
        <p:spPr>
          <a:xfrm>
            <a:off x="3896360" y="2804160"/>
            <a:ext cx="1977813" cy="2614507"/>
          </a:xfrm>
          <a:custGeom>
            <a:avLst/>
            <a:gdLst>
              <a:gd name="connsiteX0" fmla="*/ 55880 w 1977813"/>
              <a:gd name="connsiteY0" fmla="*/ 203200 h 2614507"/>
              <a:gd name="connsiteX1" fmla="*/ 106680 w 1977813"/>
              <a:gd name="connsiteY1" fmla="*/ 335280 h 2614507"/>
              <a:gd name="connsiteX2" fmla="*/ 695960 w 1977813"/>
              <a:gd name="connsiteY2" fmla="*/ 2214880 h 2614507"/>
              <a:gd name="connsiteX3" fmla="*/ 1783080 w 1977813"/>
              <a:gd name="connsiteY3" fmla="*/ 2560320 h 2614507"/>
              <a:gd name="connsiteX4" fmla="*/ 1864360 w 1977813"/>
              <a:gd name="connsiteY4" fmla="*/ 2540000 h 2614507"/>
              <a:gd name="connsiteX5" fmla="*/ 1854200 w 1977813"/>
              <a:gd name="connsiteY5" fmla="*/ 2519680 h 2614507"/>
              <a:gd name="connsiteX6" fmla="*/ 1894840 w 1977813"/>
              <a:gd name="connsiteY6" fmla="*/ 2560320 h 2614507"/>
              <a:gd name="connsiteX7" fmla="*/ 1874520 w 1977813"/>
              <a:gd name="connsiteY7" fmla="*/ 2529840 h 261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7813" h="2614507">
                <a:moveTo>
                  <a:pt x="55880" y="203200"/>
                </a:moveTo>
                <a:cubicBezTo>
                  <a:pt x="27940" y="101600"/>
                  <a:pt x="0" y="0"/>
                  <a:pt x="106680" y="335280"/>
                </a:cubicBezTo>
                <a:cubicBezTo>
                  <a:pt x="213360" y="670560"/>
                  <a:pt x="416560" y="1844040"/>
                  <a:pt x="695960" y="2214880"/>
                </a:cubicBezTo>
                <a:cubicBezTo>
                  <a:pt x="975360" y="2585720"/>
                  <a:pt x="1588347" y="2506133"/>
                  <a:pt x="1783080" y="2560320"/>
                </a:cubicBezTo>
                <a:cubicBezTo>
                  <a:pt x="1977813" y="2614507"/>
                  <a:pt x="1852507" y="2546773"/>
                  <a:pt x="1864360" y="2540000"/>
                </a:cubicBezTo>
                <a:cubicBezTo>
                  <a:pt x="1876213" y="2533227"/>
                  <a:pt x="1849120" y="2516293"/>
                  <a:pt x="1854200" y="2519680"/>
                </a:cubicBezTo>
                <a:cubicBezTo>
                  <a:pt x="1859280" y="2523067"/>
                  <a:pt x="1891453" y="2558627"/>
                  <a:pt x="1894840" y="2560320"/>
                </a:cubicBezTo>
                <a:cubicBezTo>
                  <a:pt x="1898227" y="2562013"/>
                  <a:pt x="1877907" y="2531533"/>
                  <a:pt x="1874520" y="2529840"/>
                </a:cubicBez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dirty="0"/>
          </a:p>
        </p:txBody>
      </p:sp>
      <p:cxnSp>
        <p:nvCxnSpPr>
          <p:cNvPr id="15" name="Straight Connector 14"/>
          <p:cNvCxnSpPr/>
          <p:nvPr/>
        </p:nvCxnSpPr>
        <p:spPr>
          <a:xfrm>
            <a:off x="1905000" y="5334000"/>
            <a:ext cx="1066800" cy="1588"/>
          </a:xfrm>
          <a:prstGeom prst="line">
            <a:avLst/>
          </a:prstGeom>
        </p:spPr>
        <p:style>
          <a:lnRef idx="3">
            <a:schemeClr val="accent3"/>
          </a:lnRef>
          <a:fillRef idx="0">
            <a:schemeClr val="accent3"/>
          </a:fillRef>
          <a:effectRef idx="2">
            <a:schemeClr val="accent3"/>
          </a:effectRef>
          <a:fontRef idx="minor">
            <a:schemeClr val="tx1"/>
          </a:fontRef>
        </p:style>
      </p:cxnSp>
      <p:sp>
        <p:nvSpPr>
          <p:cNvPr id="16" name="Freeform 15"/>
          <p:cNvSpPr/>
          <p:nvPr/>
        </p:nvSpPr>
        <p:spPr>
          <a:xfrm>
            <a:off x="2958957" y="2912724"/>
            <a:ext cx="2393879" cy="2429838"/>
          </a:xfrm>
          <a:custGeom>
            <a:avLst/>
            <a:gdLst>
              <a:gd name="connsiteX0" fmla="*/ 0 w 2393879"/>
              <a:gd name="connsiteY0" fmla="*/ 2429838 h 2429838"/>
              <a:gd name="connsiteX1" fmla="*/ 267128 w 2393879"/>
              <a:gd name="connsiteY1" fmla="*/ 1618179 h 2429838"/>
              <a:gd name="connsiteX2" fmla="*/ 1417834 w 2393879"/>
              <a:gd name="connsiteY2" fmla="*/ 416103 h 2429838"/>
              <a:gd name="connsiteX3" fmla="*/ 2280863 w 2393879"/>
              <a:gd name="connsiteY3" fmla="*/ 35959 h 2429838"/>
              <a:gd name="connsiteX4" fmla="*/ 2280863 w 2393879"/>
              <a:gd name="connsiteY4" fmla="*/ 35959 h 2429838"/>
              <a:gd name="connsiteX5" fmla="*/ 2311686 w 2393879"/>
              <a:gd name="connsiteY5" fmla="*/ 5137 h 2429838"/>
              <a:gd name="connsiteX6" fmla="*/ 2393879 w 2393879"/>
              <a:gd name="connsiteY6" fmla="*/ 5137 h 2429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3879" h="2429838">
                <a:moveTo>
                  <a:pt x="0" y="2429838"/>
                </a:moveTo>
                <a:cubicBezTo>
                  <a:pt x="15411" y="2191819"/>
                  <a:pt x="30822" y="1953801"/>
                  <a:pt x="267128" y="1618179"/>
                </a:cubicBezTo>
                <a:cubicBezTo>
                  <a:pt x="503434" y="1282557"/>
                  <a:pt x="1082212" y="679806"/>
                  <a:pt x="1417834" y="416103"/>
                </a:cubicBezTo>
                <a:cubicBezTo>
                  <a:pt x="1753456" y="152400"/>
                  <a:pt x="2280863" y="35959"/>
                  <a:pt x="2280863" y="35959"/>
                </a:cubicBezTo>
                <a:lnTo>
                  <a:pt x="2280863" y="35959"/>
                </a:lnTo>
                <a:cubicBezTo>
                  <a:pt x="2286000" y="30822"/>
                  <a:pt x="2292850" y="10274"/>
                  <a:pt x="2311686" y="5137"/>
                </a:cubicBezTo>
                <a:cubicBezTo>
                  <a:pt x="2330522" y="0"/>
                  <a:pt x="2362200" y="2568"/>
                  <a:pt x="2393879" y="5137"/>
                </a:cubicBezTo>
              </a:path>
            </a:pathLst>
          </a:cu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ATP   Drive Endergonic </a:t>
            </a:r>
            <a:r>
              <a:rPr lang="en-US" dirty="0" err="1" smtClean="0"/>
              <a:t>Rxn</a:t>
            </a:r>
            <a:endParaRPr lang="en-US" dirty="0"/>
          </a:p>
        </p:txBody>
      </p:sp>
      <p:sp>
        <p:nvSpPr>
          <p:cNvPr id="3" name="Content Placeholder 2"/>
          <p:cNvSpPr>
            <a:spLocks noGrp="1"/>
          </p:cNvSpPr>
          <p:nvPr>
            <p:ph idx="1"/>
          </p:nvPr>
        </p:nvSpPr>
        <p:spPr/>
        <p:txBody>
          <a:bodyPr/>
          <a:lstStyle/>
          <a:p>
            <a:r>
              <a:rPr lang="en-US" dirty="0" smtClean="0"/>
              <a:t>Food gives off energy to restore our energy battery ATP from its ADP state</a:t>
            </a:r>
          </a:p>
          <a:p>
            <a:r>
              <a:rPr lang="en-US" dirty="0" smtClean="0"/>
              <a:t>ATP donates Energy to an Endergonic Reaction</a:t>
            </a:r>
          </a:p>
          <a:p>
            <a:r>
              <a:rPr lang="en-US" dirty="0" smtClean="0"/>
              <a:t>The endergonic reaction can now proceed</a:t>
            </a:r>
            <a:endParaRPr lang="en-US" dirty="0"/>
          </a:p>
        </p:txBody>
      </p:sp>
      <p:cxnSp>
        <p:nvCxnSpPr>
          <p:cNvPr id="5" name="Straight Arrow Connector 4"/>
          <p:cNvCxnSpPr/>
          <p:nvPr/>
        </p:nvCxnSpPr>
        <p:spPr>
          <a:xfrm>
            <a:off x="2057400" y="838200"/>
            <a:ext cx="3048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7" name="Straight Arrow Connector 6"/>
          <p:cNvCxnSpPr/>
          <p:nvPr/>
        </p:nvCxnSpPr>
        <p:spPr>
          <a:xfrm>
            <a:off x="3276600" y="838200"/>
            <a:ext cx="3048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Cyclic 3, 5 AMP</a:t>
            </a:r>
            <a:endParaRPr lang="en-US" dirty="0"/>
          </a:p>
        </p:txBody>
      </p:sp>
      <p:pic>
        <p:nvPicPr>
          <p:cNvPr id="4" name="Content Placeholder 3" descr="AMP.JPG"/>
          <p:cNvPicPr>
            <a:picLocks noGrp="1" noChangeAspect="1"/>
          </p:cNvPicPr>
          <p:nvPr>
            <p:ph idx="1"/>
          </p:nvPr>
        </p:nvPicPr>
        <p:blipFill>
          <a:blip r:embed="rId2" cstate="print"/>
          <a:stretch>
            <a:fillRect/>
          </a:stretch>
        </p:blipFill>
        <p:spPr>
          <a:xfrm>
            <a:off x="1554480" y="838200"/>
            <a:ext cx="5440680" cy="9494519"/>
          </a:xfrm>
        </p:spPr>
      </p:pic>
      <p:sp>
        <p:nvSpPr>
          <p:cNvPr id="5" name="TextBox 4"/>
          <p:cNvSpPr txBox="1"/>
          <p:nvPr/>
        </p:nvSpPr>
        <p:spPr>
          <a:xfrm>
            <a:off x="0" y="5105400"/>
            <a:ext cx="9824130" cy="1015663"/>
          </a:xfrm>
          <a:prstGeom prst="rect">
            <a:avLst/>
          </a:prstGeom>
          <a:noFill/>
        </p:spPr>
        <p:txBody>
          <a:bodyPr wrap="square" rtlCol="0">
            <a:spAutoFit/>
          </a:bodyPr>
          <a:lstStyle/>
          <a:p>
            <a:r>
              <a:rPr lang="en-US" sz="2000" dirty="0" smtClean="0"/>
              <a:t>This chemical, though using the same component molecules as DNA, RNA  And ATP – functions nothing like any of those molecules. It acts with hormones as something</a:t>
            </a:r>
          </a:p>
          <a:p>
            <a:r>
              <a:rPr lang="en-US" sz="2000" dirty="0" smtClean="0"/>
              <a:t> called a secondary messenger.  This will be discussed later.</a:t>
            </a:r>
            <a:endParaRPr lang="en-US" sz="2000" dirty="0"/>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Combination Organic Molecules</a:t>
            </a:r>
            <a:endParaRPr lang="en-US" dirty="0"/>
          </a:p>
        </p:txBody>
      </p:sp>
      <p:sp>
        <p:nvSpPr>
          <p:cNvPr id="3" name="Content Placeholder 2"/>
          <p:cNvSpPr>
            <a:spLocks noGrp="1"/>
          </p:cNvSpPr>
          <p:nvPr>
            <p:ph idx="1"/>
          </p:nvPr>
        </p:nvSpPr>
        <p:spPr>
          <a:xfrm>
            <a:off x="457200" y="838200"/>
            <a:ext cx="8229600" cy="5638800"/>
          </a:xfrm>
        </p:spPr>
        <p:txBody>
          <a:bodyPr>
            <a:normAutofit fontScale="92500"/>
          </a:bodyPr>
          <a:lstStyle/>
          <a:p>
            <a:r>
              <a:rPr lang="en-US" dirty="0" smtClean="0">
                <a:solidFill>
                  <a:srgbClr val="C00000"/>
                </a:solidFill>
              </a:rPr>
              <a:t>We have discussed individual types of molecules – the carbohydrates as separate molecules from the lipids and these separate from the proteins.  However- many of the molecules in our bodies are combination molecules like;</a:t>
            </a:r>
          </a:p>
          <a:p>
            <a:r>
              <a:rPr lang="en-US" b="1" dirty="0" smtClean="0"/>
              <a:t>Glycolipid</a:t>
            </a:r>
            <a:r>
              <a:rPr lang="en-US" dirty="0" smtClean="0"/>
              <a:t> – one molecule part carbohydrate and part lipid</a:t>
            </a:r>
          </a:p>
          <a:p>
            <a:r>
              <a:rPr lang="en-US" b="1" dirty="0" smtClean="0"/>
              <a:t>Glycoprotein </a:t>
            </a:r>
            <a:r>
              <a:rPr lang="en-US" dirty="0" smtClean="0"/>
              <a:t>– one molecule part carbohydrate and part protein</a:t>
            </a:r>
          </a:p>
          <a:p>
            <a:r>
              <a:rPr lang="en-US" b="1" dirty="0" smtClean="0"/>
              <a:t>Lipoprotein</a:t>
            </a:r>
            <a:r>
              <a:rPr lang="en-US" dirty="0" smtClean="0"/>
              <a:t> – one molecule part lipid and part protein</a:t>
            </a:r>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IW_IMAGE_TITLE" val="c:\my documents\gtk_ppt\hap7_jpegs\02_artpresentation\02-16aminoacid_l.jpg"/>
</p:tagLst>
</file>

<file path=ppt/tags/tag2.xml><?xml version="1.0" encoding="utf-8"?>
<p:tagLst xmlns:a="http://schemas.openxmlformats.org/drawingml/2006/main" xmlns:r="http://schemas.openxmlformats.org/officeDocument/2006/relationships" xmlns:p="http://schemas.openxmlformats.org/presentationml/2006/main">
  <p:tag name="IIW_IMAGE_TITLE" val="c:\my documents\gtk_ppt\hap7_jpegs\02_artpresentation\02-17dehydrasynth_l.jpg"/>
</p:tagLst>
</file>

<file path=ppt/tags/tag3.xml><?xml version="1.0" encoding="utf-8"?>
<p:tagLst xmlns:a="http://schemas.openxmlformats.org/drawingml/2006/main" xmlns:r="http://schemas.openxmlformats.org/officeDocument/2006/relationships" xmlns:p="http://schemas.openxmlformats.org/presentationml/2006/main">
  <p:tag name="IIW_IMAGE_TITLE" val="c:\my documents\gtk_ppt\hap7_jpegs\02_artpresentation\02-t03_1proteinsbody_tab.jpg"/>
</p:tagLst>
</file>

<file path=ppt/tags/tag4.xml><?xml version="1.0" encoding="utf-8"?>
<p:tagLst xmlns:a="http://schemas.openxmlformats.org/drawingml/2006/main" xmlns:r="http://schemas.openxmlformats.org/officeDocument/2006/relationships" xmlns:p="http://schemas.openxmlformats.org/presentationml/2006/main">
  <p:tag name="IIW_IMAGE_TITLE" val="c:\my documents\gtk_ppt\hap7_jpegs\02_artpresentation\02-t03_2proteinsbody_tab.jpg"/>
</p:tagLst>
</file>

<file path=ppt/tags/tag5.xml><?xml version="1.0" encoding="utf-8"?>
<p:tagLst xmlns:a="http://schemas.openxmlformats.org/drawingml/2006/main" xmlns:r="http://schemas.openxmlformats.org/officeDocument/2006/relationships" xmlns:p="http://schemas.openxmlformats.org/presentationml/2006/main">
  <p:tag name="IIW_IMAGE_TITLE" val="c:\my documents\gtk_ppt\hap7_jpegs\02_artpresentation\02-20enzymeenergy_l.jpg"/>
</p:tagLst>
</file>

<file path=ppt/tags/tag6.xml><?xml version="1.0" encoding="utf-8"?>
<p:tagLst xmlns:a="http://schemas.openxmlformats.org/drawingml/2006/main" xmlns:r="http://schemas.openxmlformats.org/officeDocument/2006/relationships" xmlns:p="http://schemas.openxmlformats.org/presentationml/2006/main">
  <p:tag name="IIW_IMAGE_TITLE" val="c:\my documents\gtk_ppt\hap7_jpegs\02_artpresentation\02-20enzymeenergy_l.jpg"/>
</p:tagLst>
</file>

<file path=ppt/tags/tag7.xml><?xml version="1.0" encoding="utf-8"?>
<p:tagLst xmlns:a="http://schemas.openxmlformats.org/drawingml/2006/main" xmlns:r="http://schemas.openxmlformats.org/officeDocument/2006/relationships" xmlns:p="http://schemas.openxmlformats.org/presentationml/2006/main">
  <p:tag name="IIW_IMAGE_TITLE" val="c:\my documents\gtk_ppt\hap7_jpegs\02_artpresentation\02-22a-bdna_l.jpg"/>
</p:tagLst>
</file>

<file path=ppt/tags/tag8.xml><?xml version="1.0" encoding="utf-8"?>
<p:tagLst xmlns:a="http://schemas.openxmlformats.org/drawingml/2006/main" xmlns:r="http://schemas.openxmlformats.org/officeDocument/2006/relationships" xmlns:p="http://schemas.openxmlformats.org/presentationml/2006/main">
  <p:tag name="IIW_IMAGE_TITLE" val="c:\my documents\gtk_ppt\hap7_jpegs\02_artpresentation\02-22adna_l.jpg"/>
</p:tagLst>
</file>

<file path=ppt/tags/tag9.xml><?xml version="1.0" encoding="utf-8"?>
<p:tagLst xmlns:a="http://schemas.openxmlformats.org/drawingml/2006/main" xmlns:r="http://schemas.openxmlformats.org/officeDocument/2006/relationships" xmlns:p="http://schemas.openxmlformats.org/presentationml/2006/main">
  <p:tag name="IIW_IMAGE_TITLE" val="c:\my documents\gtk_ppt\hap7_jpegs\02_artpresentation\02-22b-cdna_l.jpg"/>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4956</TotalTime>
  <Words>10143</Words>
  <Application>Microsoft Office PowerPoint</Application>
  <PresentationFormat>On-screen Show (4:3)</PresentationFormat>
  <Paragraphs>850</Paragraphs>
  <Slides>243</Slides>
  <Notes>10</Notes>
  <HiddenSlides>0</HiddenSlides>
  <MMClips>0</MMClips>
  <ScaleCrop>false</ScaleCrop>
  <HeadingPairs>
    <vt:vector size="4" baseType="variant">
      <vt:variant>
        <vt:lpstr>Theme</vt:lpstr>
      </vt:variant>
      <vt:variant>
        <vt:i4>1</vt:i4>
      </vt:variant>
      <vt:variant>
        <vt:lpstr>Slide Titles</vt:lpstr>
      </vt:variant>
      <vt:variant>
        <vt:i4>243</vt:i4>
      </vt:variant>
    </vt:vector>
  </HeadingPairs>
  <TitlesOfParts>
    <vt:vector size="244" baseType="lpstr">
      <vt:lpstr>Office Theme</vt:lpstr>
      <vt:lpstr>Chemistry</vt:lpstr>
      <vt:lpstr>Fields of Chemistry</vt:lpstr>
      <vt:lpstr>Organic Chemistry (Life Based Chemistry)</vt:lpstr>
      <vt:lpstr>Biochemistry</vt:lpstr>
      <vt:lpstr>The Carbohydrates, Lipids, Nucleic Acids and Proteins have two main commonalities </vt:lpstr>
      <vt:lpstr>Monomer to Polymer Relationship</vt:lpstr>
      <vt:lpstr>Interaction (Insertion) of Water into the chemical reactions</vt:lpstr>
      <vt:lpstr>Slide 8</vt:lpstr>
      <vt:lpstr>Interaction (Removal) of Water into the chemical reactions</vt:lpstr>
      <vt:lpstr>Slide 10</vt:lpstr>
      <vt:lpstr>Slide 11</vt:lpstr>
      <vt:lpstr>Chemical Formulas</vt:lpstr>
      <vt:lpstr>Glucose Formula Example</vt:lpstr>
      <vt:lpstr>Models</vt:lpstr>
      <vt:lpstr>Slide 15</vt:lpstr>
      <vt:lpstr>Carbon – Why for life?</vt:lpstr>
      <vt:lpstr>Carbon likes to bond to Carbon Carbon Backbone</vt:lpstr>
      <vt:lpstr>Functional Groups </vt:lpstr>
      <vt:lpstr>  When I quickly draw a ring structure – the corners always mean carbon unless I put some other atom there.    </vt:lpstr>
      <vt:lpstr>Slide 20</vt:lpstr>
      <vt:lpstr>Slide 21</vt:lpstr>
      <vt:lpstr>Slide 22</vt:lpstr>
      <vt:lpstr>Slide 23</vt:lpstr>
      <vt:lpstr>Slide 24</vt:lpstr>
      <vt:lpstr>Slide 25</vt:lpstr>
      <vt:lpstr>Slide 26</vt:lpstr>
      <vt:lpstr>Slide 27</vt:lpstr>
      <vt:lpstr>Slide 28</vt:lpstr>
      <vt:lpstr>Nomenclature Naming of Organic Compounds</vt:lpstr>
      <vt:lpstr>Numbering of Carbons in the Carbon Backbone</vt:lpstr>
      <vt:lpstr>Slide 31</vt:lpstr>
      <vt:lpstr>Omega 3 Fatty Acid </vt:lpstr>
      <vt:lpstr>Isomers</vt:lpstr>
      <vt:lpstr>Types of Isomers</vt:lpstr>
      <vt:lpstr>Slide 35</vt:lpstr>
      <vt:lpstr>Slide 36</vt:lpstr>
      <vt:lpstr>Slide 37</vt:lpstr>
      <vt:lpstr>Slide 38</vt:lpstr>
      <vt:lpstr>Slide 39</vt:lpstr>
      <vt:lpstr>Optical Isomers How does the molecule rotate polarized light?</vt:lpstr>
      <vt:lpstr>  Polarimeter  If turn to right – D (Dextrotatory) or Left (levorotatory) </vt:lpstr>
      <vt:lpstr>Slide 42</vt:lpstr>
      <vt:lpstr>  Glucose has two optical forms depending how it rotates polarized light the D- form for Dextrorotatory and L-form for Levorotatory. </vt:lpstr>
      <vt:lpstr>D-Glucose versus L-Glucose</vt:lpstr>
      <vt:lpstr>L-Glucose</vt:lpstr>
      <vt:lpstr>Carbohydrates</vt:lpstr>
      <vt:lpstr>Monosaccharide</vt:lpstr>
      <vt:lpstr>Slide 48</vt:lpstr>
      <vt:lpstr>Slide 49</vt:lpstr>
      <vt:lpstr>Bonding Carbohydrate monomers together</vt:lpstr>
      <vt:lpstr>Slide 51</vt:lpstr>
      <vt:lpstr>Slide 52</vt:lpstr>
      <vt:lpstr>Glucose also has a alpha and Beta form. </vt:lpstr>
      <vt:lpstr>Common Disaccharides </vt:lpstr>
      <vt:lpstr>Slide 55</vt:lpstr>
      <vt:lpstr>Oligosaccharides</vt:lpstr>
      <vt:lpstr>Polysaccharides</vt:lpstr>
      <vt:lpstr>Amylose and Amylopectin</vt:lpstr>
      <vt:lpstr> Amylose Alpha 1,4 Linkages (Linear)</vt:lpstr>
      <vt:lpstr>Amylopectin</vt:lpstr>
      <vt:lpstr> Amylopectin Alpha 1,4 and Alpha 1,6 (Branching)</vt:lpstr>
      <vt:lpstr>Glycogen</vt:lpstr>
      <vt:lpstr>Alpha 1,4 and many Alpha 1,6</vt:lpstr>
      <vt:lpstr>Cellulose (Fiber)</vt:lpstr>
      <vt:lpstr>Humans Cannot Break the Beta Bond in Cellulose (Fiber) so it adds bulk to the diet</vt:lpstr>
      <vt:lpstr>Slide 66</vt:lpstr>
      <vt:lpstr>Chitin</vt:lpstr>
      <vt:lpstr>Chitin</vt:lpstr>
      <vt:lpstr>Lipids</vt:lpstr>
      <vt:lpstr>Slide 70</vt:lpstr>
      <vt:lpstr>Slide 71</vt:lpstr>
      <vt:lpstr>Fatty Acids (Page 14)</vt:lpstr>
      <vt:lpstr>Slide 73</vt:lpstr>
      <vt:lpstr>Unsaturated Fatty Acids (p.15)</vt:lpstr>
      <vt:lpstr>Unsaturated Fat</vt:lpstr>
      <vt:lpstr>Solid Fat versus Liquid Fat at Room Temperature</vt:lpstr>
      <vt:lpstr>Essential Fatty Acids (p.15)</vt:lpstr>
      <vt:lpstr>Slide 78</vt:lpstr>
      <vt:lpstr>Omega numbering Count carbons starting from free end and find first double bond</vt:lpstr>
      <vt:lpstr>Slide 80</vt:lpstr>
      <vt:lpstr>Omegas of importance</vt:lpstr>
      <vt:lpstr>Polyunsaturated</vt:lpstr>
      <vt:lpstr>Cis versus Trans Fatty Acids</vt:lpstr>
      <vt:lpstr>Slide 84</vt:lpstr>
      <vt:lpstr>Slide 85</vt:lpstr>
      <vt:lpstr>Triglyceride Formation</vt:lpstr>
      <vt:lpstr>Triglyceride</vt:lpstr>
      <vt:lpstr>Slide 88</vt:lpstr>
      <vt:lpstr>Phospholipid</vt:lpstr>
      <vt:lpstr>Slide 90</vt:lpstr>
      <vt:lpstr>Slide 91</vt:lpstr>
      <vt:lpstr>Charged Region giving Polarity (thus Partially soluble in water)</vt:lpstr>
      <vt:lpstr>Sphingolipids </vt:lpstr>
      <vt:lpstr>Slide 94</vt:lpstr>
      <vt:lpstr>Slide 95</vt:lpstr>
      <vt:lpstr>Slide 96</vt:lpstr>
      <vt:lpstr>Slide 97</vt:lpstr>
      <vt:lpstr>Slide 98</vt:lpstr>
      <vt:lpstr>Slide 99</vt:lpstr>
      <vt:lpstr>Slide 100</vt:lpstr>
      <vt:lpstr>      Cholesterol Structure Cholesterol is a sterol type steroid - are also known as steroid alcohol. When a steroid has an OH (hydroxyl) group at the 3-position of the A-ring – it is termed a sterol. </vt:lpstr>
      <vt:lpstr>Cholesterol</vt:lpstr>
      <vt:lpstr>Slide 103</vt:lpstr>
      <vt:lpstr>Slide 104</vt:lpstr>
      <vt:lpstr>Slide 105</vt:lpstr>
      <vt:lpstr>Slide 106</vt:lpstr>
      <vt:lpstr>Slide 107</vt:lpstr>
      <vt:lpstr>Slide 108</vt:lpstr>
      <vt:lpstr>Slide 109</vt:lpstr>
      <vt:lpstr>Slide 110</vt:lpstr>
      <vt:lpstr> Vitamins</vt:lpstr>
      <vt:lpstr>Vitamin</vt:lpstr>
      <vt:lpstr>Protein</vt:lpstr>
      <vt:lpstr>Slide 114</vt:lpstr>
      <vt:lpstr>Proteins are made-up of monomers called “amino acids.  There 20 naturally occurring amino acids.</vt:lpstr>
      <vt:lpstr>Slide 116</vt:lpstr>
      <vt:lpstr>Slide 117</vt:lpstr>
      <vt:lpstr>20 Naturally Occurring Amino Acids listed according to  chemical Properties</vt:lpstr>
      <vt:lpstr>Slide 119</vt:lpstr>
      <vt:lpstr>Slide 120</vt:lpstr>
      <vt:lpstr>Slide 121</vt:lpstr>
      <vt:lpstr>Polar Amino Acids with Hydroxyl Group</vt:lpstr>
      <vt:lpstr>Slide 123</vt:lpstr>
      <vt:lpstr>Slide 124</vt:lpstr>
      <vt:lpstr>Slide 125</vt:lpstr>
      <vt:lpstr>Slide 126</vt:lpstr>
      <vt:lpstr>Charged Basic Amino Acid – Amine R Group</vt:lpstr>
      <vt:lpstr>Slide 128</vt:lpstr>
      <vt:lpstr> Sulfhydryl Group  is important in forming disulfide bridges in certain protein molecules.  These give strength to the protein – like keratin as well as some polarity. </vt:lpstr>
      <vt:lpstr>Slide 130</vt:lpstr>
      <vt:lpstr>Polypeptides and Proteins</vt:lpstr>
      <vt:lpstr>Polypeptide versus Protein</vt:lpstr>
      <vt:lpstr>Slide 133</vt:lpstr>
      <vt:lpstr>Slide 134</vt:lpstr>
      <vt:lpstr>Slide 135</vt:lpstr>
      <vt:lpstr>Slide 136</vt:lpstr>
      <vt:lpstr>Once a polypeptide or protein forms it bends into a certain important shape</vt:lpstr>
      <vt:lpstr> Primary Structure – linear sequence of Amino Acids (the only thing DNA codes for directly) </vt:lpstr>
      <vt:lpstr>  Secondary Structure – does the Polypeptide or protein have repeating regions (alpha helix or beta pleated sheet).  Secondary structuring is held together by hydrogen bonds </vt:lpstr>
      <vt:lpstr>Tertiary Structure –  describe the 3-D fold of the single stranded Polypeptide or Protein (held together by different types of chemical bonds depending on location and AA</vt:lpstr>
      <vt:lpstr>  Quaternary structure – if the protein is made-up of more than one polypeptide chain (strand) – the quaternary structure is the shape of the entire protein (inclusive of all its strands) </vt:lpstr>
      <vt:lpstr>Slide 142</vt:lpstr>
      <vt:lpstr>What helps a protein fold into its shape? (p 50 of textbook)</vt:lpstr>
      <vt:lpstr>Chaperones</vt:lpstr>
      <vt:lpstr>Denaturation</vt:lpstr>
      <vt:lpstr>Slide 146</vt:lpstr>
      <vt:lpstr>Slide 147</vt:lpstr>
      <vt:lpstr>Slide 148</vt:lpstr>
      <vt:lpstr>Slide 149</vt:lpstr>
      <vt:lpstr>Enzymes (a Biologic catalyst)</vt:lpstr>
      <vt:lpstr>Slide 151</vt:lpstr>
      <vt:lpstr>Slide 152</vt:lpstr>
      <vt:lpstr>Other Types</vt:lpstr>
      <vt:lpstr>Enzymes are Proteins New exception</vt:lpstr>
      <vt:lpstr>Enzyme History</vt:lpstr>
      <vt:lpstr>What slows down a chemical reaction –even if it is exergonic (spontaneous)?</vt:lpstr>
      <vt:lpstr>Even if a reaction is non-spontaneous it also has an energy of activation!</vt:lpstr>
      <vt:lpstr>What energies make-up the energy of activation?</vt:lpstr>
      <vt:lpstr>What does an enzyme do to the energy of activation?</vt:lpstr>
      <vt:lpstr>Slide 160</vt:lpstr>
      <vt:lpstr>How does an enzyme lower the energy of activation?</vt:lpstr>
      <vt:lpstr>Enzyme Structure</vt:lpstr>
      <vt:lpstr>Enzyme Proteins are folded strings of Amino Acids</vt:lpstr>
      <vt:lpstr>Enzyme Active Site</vt:lpstr>
      <vt:lpstr>Slide 165</vt:lpstr>
      <vt:lpstr>Slide 166</vt:lpstr>
      <vt:lpstr>Active Site R- Groups</vt:lpstr>
      <vt:lpstr>Collision Theory Eliminators Lowering of Energy of Activation</vt:lpstr>
      <vt:lpstr>Slide 169</vt:lpstr>
      <vt:lpstr>Lock and Key</vt:lpstr>
      <vt:lpstr>Induced Fit Model</vt:lpstr>
      <vt:lpstr>Induced Fit Model</vt:lpstr>
      <vt:lpstr>Slide 173</vt:lpstr>
      <vt:lpstr>Slide 174</vt:lpstr>
      <vt:lpstr>Slide 175</vt:lpstr>
      <vt:lpstr>Slide 176</vt:lpstr>
      <vt:lpstr>Slide 177</vt:lpstr>
      <vt:lpstr>Ability to Release Product</vt:lpstr>
      <vt:lpstr>Slide 179</vt:lpstr>
      <vt:lpstr>Slide 180</vt:lpstr>
      <vt:lpstr>Slide 181</vt:lpstr>
      <vt:lpstr>Cofactors and Coenzymes</vt:lpstr>
      <vt:lpstr>Cofactors and Coenzymes New Terminology (different from my handout)</vt:lpstr>
      <vt:lpstr>Cofactors</vt:lpstr>
      <vt:lpstr>Organic Cofactors</vt:lpstr>
      <vt:lpstr>Inorganic Cofactors</vt:lpstr>
      <vt:lpstr>Coenzymes</vt:lpstr>
      <vt:lpstr>The Imposters What are the inhibitors? </vt:lpstr>
      <vt:lpstr>Slide 189</vt:lpstr>
      <vt:lpstr>Types of Inhibitors</vt:lpstr>
      <vt:lpstr>Reversible Inhibition</vt:lpstr>
      <vt:lpstr>Competitive Inhibition (Reversible)</vt:lpstr>
      <vt:lpstr>Competitive Inhibition</vt:lpstr>
      <vt:lpstr>Competitive Inhibition (Non-reversible)</vt:lpstr>
      <vt:lpstr>Non-reversible (Irreversible) Inhibition</vt:lpstr>
      <vt:lpstr>Non-Competitive Inhibition</vt:lpstr>
      <vt:lpstr>Non-competitive Inhibition</vt:lpstr>
      <vt:lpstr>Other less common inhibitions</vt:lpstr>
      <vt:lpstr>Slide 199</vt:lpstr>
      <vt:lpstr>Slide 200</vt:lpstr>
      <vt:lpstr>Enzymes determine the direction of biochemical reactions by taking the reaction down the path of least resistance. They govern all of our biochemical reactions.</vt:lpstr>
      <vt:lpstr>Slide 202</vt:lpstr>
      <vt:lpstr>Homeostasis and enzyme activity</vt:lpstr>
      <vt:lpstr>Slide 204</vt:lpstr>
      <vt:lpstr>Enzyme Involvement in Disease</vt:lpstr>
      <vt:lpstr>Isoenzymes (Discussed by me later) </vt:lpstr>
      <vt:lpstr>The Nucleic Acids (DNA and RNA)</vt:lpstr>
      <vt:lpstr>History of DNA</vt:lpstr>
      <vt:lpstr>If DNA and RNA are the polymers – what is the monomer?</vt:lpstr>
      <vt:lpstr>Fig. 5-27c-1</vt:lpstr>
      <vt:lpstr>Fig. 5-27c-2</vt:lpstr>
      <vt:lpstr>Fig. 5-27</vt:lpstr>
      <vt:lpstr>Let’s now polymerize</vt:lpstr>
      <vt:lpstr>Slide 214</vt:lpstr>
      <vt:lpstr>Slide 215</vt:lpstr>
      <vt:lpstr>Slide 216</vt:lpstr>
      <vt:lpstr>Fig. 5-27ab</vt:lpstr>
      <vt:lpstr>Fig. 5-UN6</vt:lpstr>
      <vt:lpstr>  DNA is Double Stranded Double Strand (DNA) Design It has two sides – looks like a ladder</vt:lpstr>
      <vt:lpstr>DNA Special Bonding of Nitrogenous Bases</vt:lpstr>
      <vt:lpstr>Slide 221</vt:lpstr>
      <vt:lpstr>Slide 222</vt:lpstr>
      <vt:lpstr>Fig. 5-UN8</vt:lpstr>
      <vt:lpstr>Fig. 5-UN7</vt:lpstr>
      <vt:lpstr>DNA</vt:lpstr>
      <vt:lpstr>Slide 226</vt:lpstr>
      <vt:lpstr>Slide 227</vt:lpstr>
      <vt:lpstr>Slide 228</vt:lpstr>
      <vt:lpstr>DNA Recap</vt:lpstr>
      <vt:lpstr>RNA</vt:lpstr>
      <vt:lpstr>Adenosine Triphosphate (ATP)</vt:lpstr>
      <vt:lpstr>Fig. 8-8</vt:lpstr>
      <vt:lpstr>Slide 233</vt:lpstr>
      <vt:lpstr>Slide 234</vt:lpstr>
      <vt:lpstr>Slide 235</vt:lpstr>
      <vt:lpstr>ATP Hydrolysis </vt:lpstr>
      <vt:lpstr>Fig. 8-12</vt:lpstr>
      <vt:lpstr>The ATPase enzyme lowers the energy of activation</vt:lpstr>
      <vt:lpstr>Enzymes that digest the food along with other enzymes inside a cell</vt:lpstr>
      <vt:lpstr>Reaction A + B going to product AB  is endergonic – it needs the exergonic ATP to release energy to drive the reaction</vt:lpstr>
      <vt:lpstr>FOOD   ATP   Drive Endergonic Rxn</vt:lpstr>
      <vt:lpstr>Cyclic 3, 5 AMP</vt:lpstr>
      <vt:lpstr>Combination Organic Molecules</vt:lpstr>
    </vt:vector>
  </TitlesOfParts>
  <Company>Kingwood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dc:title>
  <dc:creator>HP Authorized Customer</dc:creator>
  <cp:lastModifiedBy>Lone Star College System</cp:lastModifiedBy>
  <cp:revision>117</cp:revision>
  <dcterms:created xsi:type="dcterms:W3CDTF">2009-09-01T13:05:00Z</dcterms:created>
  <dcterms:modified xsi:type="dcterms:W3CDTF">2011-09-26T21:37:11Z</dcterms:modified>
</cp:coreProperties>
</file>