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sldIdLst>
    <p:sldId id="256" r:id="rId3"/>
    <p:sldId id="257" r:id="rId4"/>
    <p:sldId id="293" r:id="rId5"/>
    <p:sldId id="285" r:id="rId6"/>
    <p:sldId id="286" r:id="rId7"/>
    <p:sldId id="287" r:id="rId8"/>
    <p:sldId id="290" r:id="rId9"/>
    <p:sldId id="291" r:id="rId10"/>
    <p:sldId id="288" r:id="rId11"/>
    <p:sldId id="289" r:id="rId12"/>
    <p:sldId id="294" r:id="rId13"/>
    <p:sldId id="258" r:id="rId14"/>
    <p:sldId id="331" r:id="rId15"/>
    <p:sldId id="259" r:id="rId16"/>
    <p:sldId id="260" r:id="rId17"/>
    <p:sldId id="261" r:id="rId18"/>
    <p:sldId id="296" r:id="rId19"/>
    <p:sldId id="303" r:id="rId20"/>
    <p:sldId id="304" r:id="rId21"/>
    <p:sldId id="305" r:id="rId22"/>
    <p:sldId id="306" r:id="rId23"/>
    <p:sldId id="297" r:id="rId24"/>
    <p:sldId id="298" r:id="rId25"/>
    <p:sldId id="309" r:id="rId26"/>
    <p:sldId id="307" r:id="rId27"/>
    <p:sldId id="302" r:id="rId28"/>
    <p:sldId id="308" r:id="rId29"/>
    <p:sldId id="295" r:id="rId30"/>
    <p:sldId id="310" r:id="rId31"/>
    <p:sldId id="311" r:id="rId32"/>
    <p:sldId id="312" r:id="rId33"/>
    <p:sldId id="314" r:id="rId34"/>
    <p:sldId id="313" r:id="rId35"/>
    <p:sldId id="315" r:id="rId36"/>
    <p:sldId id="262" r:id="rId37"/>
    <p:sldId id="263" r:id="rId38"/>
    <p:sldId id="316" r:id="rId39"/>
    <p:sldId id="332" r:id="rId40"/>
    <p:sldId id="333" r:id="rId41"/>
    <p:sldId id="266" r:id="rId42"/>
    <p:sldId id="317" r:id="rId43"/>
    <p:sldId id="267" r:id="rId44"/>
    <p:sldId id="268" r:id="rId45"/>
    <p:sldId id="269" r:id="rId46"/>
    <p:sldId id="270" r:id="rId47"/>
    <p:sldId id="271" r:id="rId48"/>
    <p:sldId id="272" r:id="rId49"/>
    <p:sldId id="273" r:id="rId50"/>
    <p:sldId id="274" r:id="rId51"/>
    <p:sldId id="275" r:id="rId52"/>
    <p:sldId id="318" r:id="rId53"/>
    <p:sldId id="276" r:id="rId54"/>
    <p:sldId id="319" r:id="rId55"/>
    <p:sldId id="277" r:id="rId56"/>
    <p:sldId id="278" r:id="rId57"/>
    <p:sldId id="320" r:id="rId58"/>
    <p:sldId id="321" r:id="rId59"/>
    <p:sldId id="280" r:id="rId60"/>
    <p:sldId id="281" r:id="rId61"/>
    <p:sldId id="282" r:id="rId62"/>
    <p:sldId id="322" r:id="rId63"/>
    <p:sldId id="323" r:id="rId64"/>
    <p:sldId id="324" r:id="rId65"/>
    <p:sldId id="326" r:id="rId66"/>
    <p:sldId id="327" r:id="rId67"/>
    <p:sldId id="329" r:id="rId68"/>
    <p:sldId id="328" r:id="rId69"/>
    <p:sldId id="330" r:id="rId70"/>
    <p:sldId id="325" r:id="rId7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81" autoAdjust="0"/>
    <p:restoredTop sz="97525" autoAdjust="0"/>
  </p:normalViewPr>
  <p:slideViewPr>
    <p:cSldViewPr>
      <p:cViewPr varScale="1">
        <p:scale>
          <a:sx n="114" d="100"/>
          <a:sy n="114" d="100"/>
        </p:scale>
        <p:origin x="-156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51203"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51204"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51205"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51206"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latin typeface="Arial" charset="0"/>
              </a:rPr>
              <a:t>prepared by </a:t>
            </a:r>
          </a:p>
          <a:p>
            <a:r>
              <a:rPr lang="en-US" sz="2000">
                <a:latin typeface="Arial" charset="0"/>
              </a:rPr>
              <a:t>Janice Meeking, </a:t>
            </a:r>
          </a:p>
          <a:p>
            <a:r>
              <a:rPr lang="en-US" sz="2000">
                <a:latin typeface="Arial" charset="0"/>
              </a:rPr>
              <a:t>Mount Royal College</a:t>
            </a:r>
            <a:endParaRPr lang="en-US" sz="2000">
              <a:solidFill>
                <a:schemeClr val="bg1"/>
              </a:solidFill>
              <a:latin typeface="Arial" charset="0"/>
            </a:endParaRPr>
          </a:p>
        </p:txBody>
      </p:sp>
      <p:sp>
        <p:nvSpPr>
          <p:cNvPr id="51207"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51208"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51209"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51210"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54275"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54276"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54277"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54278"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54279"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54280"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54281"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54282"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50179"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50180"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181"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53251"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3252"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hyperlink" Target="http://en.wikipedia.org/wiki/Urethra" TargetMode="External"/><Relationship Id="rId2" Type="http://schemas.openxmlformats.org/officeDocument/2006/relationships/hyperlink" Target="http://en.wikipedia.org/wiki/Sweat_gland" TargetMode="Externa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4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hyperlink" Target="http://en.wikipedia.org/wiki/Mammary_gland" TargetMode="External"/><Relationship Id="rId2" Type="http://schemas.openxmlformats.org/officeDocument/2006/relationships/image" Target="../media/image30.gif"/><Relationship Id="rId1" Type="http://schemas.openxmlformats.org/officeDocument/2006/relationships/slideLayout" Target="../slideLayouts/slideLayout13.xml"/><Relationship Id="rId5" Type="http://schemas.openxmlformats.org/officeDocument/2006/relationships/hyperlink" Target="http://en.wikipedia.org/wiki/Ear" TargetMode="External"/><Relationship Id="rId4" Type="http://schemas.openxmlformats.org/officeDocument/2006/relationships/hyperlink" Target="http://en.wikipedia.org/wiki/Cerumen"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dirty="0"/>
              <a:t>4  </a:t>
            </a:r>
          </a:p>
        </p:txBody>
      </p:sp>
      <p:sp>
        <p:nvSpPr>
          <p:cNvPr id="2053" name="Rectangle 5"/>
          <p:cNvSpPr>
            <a:spLocks noGrp="1" noChangeArrowheads="1"/>
          </p:cNvSpPr>
          <p:nvPr>
            <p:ph type="subTitle" idx="1"/>
          </p:nvPr>
        </p:nvSpPr>
        <p:spPr>
          <a:xfrm>
            <a:off x="5562600" y="4086225"/>
            <a:ext cx="3581400" cy="2286000"/>
          </a:xfrm>
        </p:spPr>
        <p:txBody>
          <a:bodyPr/>
          <a:lstStyle/>
          <a:p>
            <a:r>
              <a:rPr lang="en-US" dirty="0" smtClean="0"/>
              <a:t>Histology</a:t>
            </a:r>
          </a:p>
          <a:p>
            <a:r>
              <a:rPr lang="en-US" dirty="0" smtClean="0"/>
              <a:t>Mike </a:t>
            </a:r>
            <a:r>
              <a:rPr lang="en-US" dirty="0" err="1" smtClean="0"/>
              <a:t>Clark,M.D</a:t>
            </a:r>
            <a:r>
              <a:rPr lang="en-US"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dirty="0" smtClean="0"/>
              <a:t>Tissues - </a:t>
            </a:r>
            <a:r>
              <a:rPr lang="en-US" i="1" dirty="0" smtClean="0"/>
              <a:t>the study of is termed “Histology”</a:t>
            </a:r>
            <a:endParaRPr lang="en-US" i="1" dirty="0"/>
          </a:p>
        </p:txBody>
      </p:sp>
      <p:sp>
        <p:nvSpPr>
          <p:cNvPr id="4101" name="Rectangle 5"/>
          <p:cNvSpPr>
            <a:spLocks noGrp="1" noChangeArrowheads="1"/>
          </p:cNvSpPr>
          <p:nvPr>
            <p:ph type="body" idx="1"/>
          </p:nvPr>
        </p:nvSpPr>
        <p:spPr>
          <a:xfrm>
            <a:off x="460375" y="838201"/>
            <a:ext cx="8228013" cy="5473700"/>
          </a:xfrm>
        </p:spPr>
        <p:txBody>
          <a:bodyPr/>
          <a:lstStyle/>
          <a:p>
            <a:r>
              <a:rPr lang="en-US" dirty="0" smtClean="0"/>
              <a:t>A group of cells of similar </a:t>
            </a:r>
            <a:r>
              <a:rPr lang="en-US" u="sng" dirty="0" smtClean="0"/>
              <a:t>embryonic origin </a:t>
            </a:r>
            <a:r>
              <a:rPr lang="en-US" dirty="0" smtClean="0"/>
              <a:t>sometimes with some </a:t>
            </a:r>
            <a:r>
              <a:rPr lang="en-US" u="sng" dirty="0" smtClean="0"/>
              <a:t>intercellular substances </a:t>
            </a:r>
            <a:r>
              <a:rPr lang="en-US" dirty="0" smtClean="0"/>
              <a:t>– all dedicated to a common function. </a:t>
            </a:r>
            <a:endParaRPr lang="en-US" dirty="0"/>
          </a:p>
          <a:p>
            <a:r>
              <a:rPr lang="en-US" dirty="0" smtClean="0"/>
              <a:t>We have 210 different cell types but only 4 different tissue types</a:t>
            </a:r>
            <a:endParaRPr lang="en-US" dirty="0"/>
          </a:p>
          <a:p>
            <a:pPr lvl="1"/>
            <a:r>
              <a:rPr lang="en-US" dirty="0"/>
              <a:t>Epithelial </a:t>
            </a:r>
            <a:r>
              <a:rPr lang="en-US" dirty="0" smtClean="0"/>
              <a:t>tissue – lines or covers</a:t>
            </a:r>
            <a:endParaRPr lang="en-US" dirty="0"/>
          </a:p>
          <a:p>
            <a:pPr lvl="1"/>
            <a:r>
              <a:rPr lang="en-US" dirty="0"/>
              <a:t>Connective </a:t>
            </a:r>
            <a:r>
              <a:rPr lang="en-US" dirty="0" smtClean="0"/>
              <a:t>tissue – most abundant in body</a:t>
            </a:r>
            <a:endParaRPr lang="en-US" dirty="0"/>
          </a:p>
          <a:p>
            <a:pPr lvl="1"/>
            <a:r>
              <a:rPr lang="en-US" dirty="0"/>
              <a:t>Muscle </a:t>
            </a:r>
            <a:r>
              <a:rPr lang="en-US" dirty="0" smtClean="0"/>
              <a:t>tissue - contractile</a:t>
            </a:r>
            <a:endParaRPr lang="en-US" dirty="0"/>
          </a:p>
          <a:p>
            <a:pPr lvl="1"/>
            <a:r>
              <a:rPr lang="en-US" dirty="0"/>
              <a:t>Nerve tissue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 of Tissue definition</a:t>
            </a:r>
            <a:endParaRPr lang="en-US" dirty="0"/>
          </a:p>
        </p:txBody>
      </p:sp>
      <p:sp>
        <p:nvSpPr>
          <p:cNvPr id="3" name="Content Placeholder 2"/>
          <p:cNvSpPr>
            <a:spLocks noGrp="1"/>
          </p:cNvSpPr>
          <p:nvPr>
            <p:ph idx="1"/>
          </p:nvPr>
        </p:nvSpPr>
        <p:spPr>
          <a:xfrm>
            <a:off x="228600" y="838201"/>
            <a:ext cx="8762999" cy="5473700"/>
          </a:xfrm>
        </p:spPr>
        <p:txBody>
          <a:bodyPr/>
          <a:lstStyle/>
          <a:p>
            <a:r>
              <a:rPr lang="en-US" sz="2800" dirty="0" smtClean="0"/>
              <a:t>A group of cells of </a:t>
            </a:r>
            <a:r>
              <a:rPr lang="en-US" sz="2800" i="1" dirty="0" smtClean="0"/>
              <a:t>similar embryonic origin </a:t>
            </a:r>
            <a:r>
              <a:rPr lang="en-US" sz="3200" i="1" dirty="0" smtClean="0">
                <a:solidFill>
                  <a:srgbClr val="FF0000"/>
                </a:solidFill>
              </a:rPr>
              <a:t>sometimes with some intercellular substances </a:t>
            </a:r>
            <a:r>
              <a:rPr lang="en-US" sz="2800" dirty="0" smtClean="0"/>
              <a:t>– all dedicated to a common function. </a:t>
            </a:r>
          </a:p>
          <a:p>
            <a:r>
              <a:rPr lang="en-US" sz="2800" dirty="0" smtClean="0"/>
              <a:t>Of the four tissue types – 3 types of tissue cells are not attached to one another – thus they have room to have some substances in between the cells (intercellular substances) – these tissues are connective, muscle, and nerve</a:t>
            </a:r>
          </a:p>
          <a:p>
            <a:r>
              <a:rPr lang="en-US" sz="2800" dirty="0" smtClean="0"/>
              <a:t>Epithelial tissue cells are attached to one another – thus no room between the cells</a:t>
            </a:r>
          </a:p>
          <a:p>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Examination of Tissue definition</a:t>
            </a:r>
            <a:endParaRPr lang="en-US" dirty="0"/>
          </a:p>
        </p:txBody>
      </p:sp>
      <p:sp>
        <p:nvSpPr>
          <p:cNvPr id="3" name="Content Placeholder 2"/>
          <p:cNvSpPr>
            <a:spLocks noGrp="1"/>
          </p:cNvSpPr>
          <p:nvPr>
            <p:ph idx="1"/>
          </p:nvPr>
        </p:nvSpPr>
        <p:spPr>
          <a:xfrm>
            <a:off x="228600" y="838200"/>
            <a:ext cx="8915399" cy="5714999"/>
          </a:xfrm>
        </p:spPr>
        <p:txBody>
          <a:bodyPr/>
          <a:lstStyle/>
          <a:p>
            <a:r>
              <a:rPr lang="en-US" dirty="0" smtClean="0"/>
              <a:t>A group of cells of </a:t>
            </a:r>
            <a:r>
              <a:rPr lang="en-US" b="1" i="1" dirty="0" smtClean="0">
                <a:solidFill>
                  <a:srgbClr val="FF0000"/>
                </a:solidFill>
              </a:rPr>
              <a:t>similar embryonic origin </a:t>
            </a:r>
            <a:r>
              <a:rPr lang="en-US" dirty="0" smtClean="0"/>
              <a:t>sometimes with some intercellular substances – all dedicated to a common function. </a:t>
            </a:r>
          </a:p>
          <a:p>
            <a:r>
              <a:rPr lang="en-US" dirty="0" smtClean="0"/>
              <a:t>The </a:t>
            </a:r>
            <a:r>
              <a:rPr lang="en-US" i="1" dirty="0" smtClean="0"/>
              <a:t>similar embryonic origin </a:t>
            </a:r>
            <a:r>
              <a:rPr lang="en-US" dirty="0" smtClean="0"/>
              <a:t>refers to the formation of the “germ layers” short for the “germination layers”</a:t>
            </a:r>
          </a:p>
          <a:p>
            <a:r>
              <a:rPr lang="en-US" dirty="0" smtClean="0"/>
              <a:t>The germination layers are the initial embryonic cell layers that all cells, tissues and organs arise from </a:t>
            </a:r>
          </a:p>
          <a:p>
            <a:r>
              <a:rPr lang="en-US" dirty="0" smtClean="0"/>
              <a:t>These layers are termed </a:t>
            </a:r>
            <a:r>
              <a:rPr lang="en-US" dirty="0" smtClean="0">
                <a:solidFill>
                  <a:srgbClr val="FF0000"/>
                </a:solidFill>
              </a:rPr>
              <a:t>endoderm</a:t>
            </a:r>
            <a:r>
              <a:rPr lang="en-US" dirty="0" smtClean="0"/>
              <a:t>, </a:t>
            </a:r>
            <a:r>
              <a:rPr lang="en-US" dirty="0" smtClean="0">
                <a:solidFill>
                  <a:srgbClr val="FF0000"/>
                </a:solidFill>
              </a:rPr>
              <a:t>mesoderm</a:t>
            </a:r>
            <a:r>
              <a:rPr lang="en-US" dirty="0" smtClean="0"/>
              <a:t> and </a:t>
            </a:r>
            <a:r>
              <a:rPr lang="en-US" dirty="0" smtClean="0">
                <a:solidFill>
                  <a:srgbClr val="FF0000"/>
                </a:solidFill>
              </a:rPr>
              <a:t>ectoderm</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Embryology</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Human embryology is a full college or medical school course to itself</a:t>
            </a:r>
          </a:p>
          <a:p>
            <a:r>
              <a:rPr lang="en-US" dirty="0" smtClean="0"/>
              <a:t>However, I will say that all of embryology involves two main actions – </a:t>
            </a:r>
            <a:r>
              <a:rPr lang="en-US" i="1" dirty="0" smtClean="0"/>
              <a:t>migration</a:t>
            </a:r>
            <a:r>
              <a:rPr lang="en-US" dirty="0" smtClean="0"/>
              <a:t> and </a:t>
            </a:r>
            <a:r>
              <a:rPr lang="en-US" i="1" dirty="0" smtClean="0"/>
              <a:t>differentiation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609601"/>
            <a:ext cx="8228013" cy="5702300"/>
          </a:xfrm>
        </p:spPr>
        <p:txBody>
          <a:bodyPr/>
          <a:lstStyle/>
          <a:p>
            <a:r>
              <a:rPr lang="en-US" dirty="0" smtClean="0"/>
              <a:t>Embryonic cells move throughout the embryonic body – seeking their adult positions and as they move – they are differentiating into the mature cells they are to become</a:t>
            </a:r>
          </a:p>
          <a:p>
            <a:r>
              <a:rPr lang="en-US" dirty="0" smtClean="0"/>
              <a:t>For example - an endodermal embryonic cell that is intended to be an intestinal epithelial cell would initially be formed in one part of the embryo but would break free and migrate to its intended position and while doing so differentiate into the intestinal epithelial cell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8151813" y="6580188"/>
            <a:ext cx="989012" cy="274637"/>
          </a:xfrm>
          <a:prstGeom prst="rect">
            <a:avLst/>
          </a:prstGeom>
          <a:noFill/>
          <a:ln w="9525">
            <a:noFill/>
            <a:miter lim="800000"/>
            <a:headEnd/>
            <a:tailEnd/>
          </a:ln>
          <a:effectLst/>
        </p:spPr>
        <p:txBody>
          <a:bodyPr wrap="none">
            <a:spAutoFit/>
          </a:bodyPr>
          <a:lstStyle/>
          <a:p>
            <a:pPr algn="r"/>
            <a:r>
              <a:rPr lang="en-US" sz="1200" b="1" dirty="0">
                <a:latin typeface="Arial" charset="0"/>
              </a:rPr>
              <a:t>Figure 28.4</a:t>
            </a:r>
          </a:p>
        </p:txBody>
      </p:sp>
      <p:pic>
        <p:nvPicPr>
          <p:cNvPr id="27657" name="Picture 9"/>
          <p:cNvPicPr>
            <a:picLocks noChangeAspect="1" noChangeArrowheads="1"/>
          </p:cNvPicPr>
          <p:nvPr/>
        </p:nvPicPr>
        <p:blipFill>
          <a:blip r:embed="rId2" cstate="print"/>
          <a:srcRect/>
          <a:stretch>
            <a:fillRect/>
          </a:stretch>
        </p:blipFill>
        <p:spPr bwMode="auto">
          <a:xfrm>
            <a:off x="455613" y="601663"/>
            <a:ext cx="8231187" cy="5970587"/>
          </a:xfrm>
          <a:prstGeom prst="rect">
            <a:avLst/>
          </a:prstGeom>
          <a:noFill/>
        </p:spPr>
      </p:pic>
      <p:sp>
        <p:nvSpPr>
          <p:cNvPr id="27658" name="Line 10"/>
          <p:cNvSpPr>
            <a:spLocks noChangeShapeType="1"/>
          </p:cNvSpPr>
          <p:nvPr/>
        </p:nvSpPr>
        <p:spPr bwMode="auto">
          <a:xfrm>
            <a:off x="4840288" y="4273550"/>
            <a:ext cx="911225" cy="1588"/>
          </a:xfrm>
          <a:prstGeom prst="line">
            <a:avLst/>
          </a:prstGeom>
          <a:noFill/>
          <a:ln w="9525">
            <a:solidFill>
              <a:srgbClr val="231F20"/>
            </a:solidFill>
            <a:round/>
            <a:headEnd/>
            <a:tailEnd/>
          </a:ln>
        </p:spPr>
        <p:txBody>
          <a:bodyPr/>
          <a:lstStyle/>
          <a:p>
            <a:endParaRPr lang="en-US" dirty="0"/>
          </a:p>
        </p:txBody>
      </p:sp>
      <p:sp>
        <p:nvSpPr>
          <p:cNvPr id="27659" name="Line 11"/>
          <p:cNvSpPr>
            <a:spLocks noChangeShapeType="1"/>
          </p:cNvSpPr>
          <p:nvPr/>
        </p:nvSpPr>
        <p:spPr bwMode="auto">
          <a:xfrm>
            <a:off x="5348288" y="4657725"/>
            <a:ext cx="711200" cy="1588"/>
          </a:xfrm>
          <a:prstGeom prst="line">
            <a:avLst/>
          </a:prstGeom>
          <a:noFill/>
          <a:ln w="9525">
            <a:solidFill>
              <a:srgbClr val="231F20"/>
            </a:solidFill>
            <a:round/>
            <a:headEnd/>
            <a:tailEnd/>
          </a:ln>
        </p:spPr>
        <p:txBody>
          <a:bodyPr/>
          <a:lstStyle/>
          <a:p>
            <a:endParaRPr lang="en-US" dirty="0"/>
          </a:p>
        </p:txBody>
      </p:sp>
      <p:sp>
        <p:nvSpPr>
          <p:cNvPr id="27660" name="Freeform 12"/>
          <p:cNvSpPr>
            <a:spLocks/>
          </p:cNvSpPr>
          <p:nvPr/>
        </p:nvSpPr>
        <p:spPr bwMode="auto">
          <a:xfrm>
            <a:off x="5024438" y="4756150"/>
            <a:ext cx="1320800" cy="314325"/>
          </a:xfrm>
          <a:custGeom>
            <a:avLst/>
            <a:gdLst/>
            <a:ahLst/>
            <a:cxnLst>
              <a:cxn ang="0">
                <a:pos x="0" y="198"/>
              </a:cxn>
              <a:cxn ang="0">
                <a:pos x="312" y="198"/>
              </a:cxn>
              <a:cxn ang="0">
                <a:pos x="832" y="0"/>
              </a:cxn>
            </a:cxnLst>
            <a:rect l="0" t="0" r="r" b="b"/>
            <a:pathLst>
              <a:path w="832" h="198">
                <a:moveTo>
                  <a:pt x="0" y="198"/>
                </a:moveTo>
                <a:lnTo>
                  <a:pt x="312" y="198"/>
                </a:lnTo>
                <a:lnTo>
                  <a:pt x="832" y="0"/>
                </a:lnTo>
              </a:path>
            </a:pathLst>
          </a:custGeom>
          <a:noFill/>
          <a:ln w="9525">
            <a:solidFill>
              <a:srgbClr val="231F20"/>
            </a:solidFill>
            <a:prstDash val="solid"/>
            <a:round/>
            <a:headEnd/>
            <a:tailEnd/>
          </a:ln>
        </p:spPr>
        <p:txBody>
          <a:bodyPr/>
          <a:lstStyle/>
          <a:p>
            <a:endParaRPr lang="en-US" dirty="0"/>
          </a:p>
        </p:txBody>
      </p:sp>
      <p:sp>
        <p:nvSpPr>
          <p:cNvPr id="27661" name="Freeform 13"/>
          <p:cNvSpPr>
            <a:spLocks/>
          </p:cNvSpPr>
          <p:nvPr/>
        </p:nvSpPr>
        <p:spPr bwMode="auto">
          <a:xfrm>
            <a:off x="2520950" y="3924300"/>
            <a:ext cx="3175" cy="396875"/>
          </a:xfrm>
          <a:custGeom>
            <a:avLst/>
            <a:gdLst/>
            <a:ahLst/>
            <a:cxnLst>
              <a:cxn ang="0">
                <a:pos x="0" y="250"/>
              </a:cxn>
              <a:cxn ang="0">
                <a:pos x="0" y="102"/>
              </a:cxn>
              <a:cxn ang="0">
                <a:pos x="2" y="0"/>
              </a:cxn>
            </a:cxnLst>
            <a:rect l="0" t="0" r="r" b="b"/>
            <a:pathLst>
              <a:path w="2" h="250">
                <a:moveTo>
                  <a:pt x="0" y="250"/>
                </a:moveTo>
                <a:lnTo>
                  <a:pt x="0" y="102"/>
                </a:lnTo>
                <a:lnTo>
                  <a:pt x="2" y="0"/>
                </a:lnTo>
              </a:path>
            </a:pathLst>
          </a:custGeom>
          <a:noFill/>
          <a:ln w="9525">
            <a:solidFill>
              <a:srgbClr val="231F20"/>
            </a:solidFill>
            <a:prstDash val="solid"/>
            <a:round/>
            <a:headEnd/>
            <a:tailEnd/>
          </a:ln>
        </p:spPr>
        <p:txBody>
          <a:bodyPr/>
          <a:lstStyle/>
          <a:p>
            <a:endParaRPr lang="en-US" dirty="0"/>
          </a:p>
        </p:txBody>
      </p:sp>
      <p:sp>
        <p:nvSpPr>
          <p:cNvPr id="27662" name="Line 14"/>
          <p:cNvSpPr>
            <a:spLocks noChangeShapeType="1"/>
          </p:cNvSpPr>
          <p:nvPr/>
        </p:nvSpPr>
        <p:spPr bwMode="auto">
          <a:xfrm>
            <a:off x="1095375" y="3278188"/>
            <a:ext cx="685800" cy="1587"/>
          </a:xfrm>
          <a:prstGeom prst="line">
            <a:avLst/>
          </a:prstGeom>
          <a:noFill/>
          <a:ln w="9525">
            <a:solidFill>
              <a:srgbClr val="231F20"/>
            </a:solidFill>
            <a:round/>
            <a:headEnd/>
            <a:tailEnd/>
          </a:ln>
        </p:spPr>
        <p:txBody>
          <a:bodyPr/>
          <a:lstStyle/>
          <a:p>
            <a:endParaRPr lang="en-US" dirty="0"/>
          </a:p>
        </p:txBody>
      </p:sp>
      <p:sp>
        <p:nvSpPr>
          <p:cNvPr id="27663" name="Line 15"/>
          <p:cNvSpPr>
            <a:spLocks noChangeShapeType="1"/>
          </p:cNvSpPr>
          <p:nvPr/>
        </p:nvSpPr>
        <p:spPr bwMode="auto">
          <a:xfrm>
            <a:off x="1927225" y="2005013"/>
            <a:ext cx="1588" cy="346075"/>
          </a:xfrm>
          <a:prstGeom prst="line">
            <a:avLst/>
          </a:prstGeom>
          <a:noFill/>
          <a:ln w="9525">
            <a:solidFill>
              <a:srgbClr val="231F20"/>
            </a:solidFill>
            <a:round/>
            <a:headEnd/>
            <a:tailEnd/>
          </a:ln>
        </p:spPr>
        <p:txBody>
          <a:bodyPr/>
          <a:lstStyle/>
          <a:p>
            <a:endParaRPr lang="en-US" dirty="0"/>
          </a:p>
        </p:txBody>
      </p:sp>
      <p:sp>
        <p:nvSpPr>
          <p:cNvPr id="27664" name="Freeform 16"/>
          <p:cNvSpPr>
            <a:spLocks/>
          </p:cNvSpPr>
          <p:nvPr/>
        </p:nvSpPr>
        <p:spPr bwMode="auto">
          <a:xfrm>
            <a:off x="1022350" y="2128838"/>
            <a:ext cx="660400" cy="234950"/>
          </a:xfrm>
          <a:custGeom>
            <a:avLst/>
            <a:gdLst/>
            <a:ahLst/>
            <a:cxnLst>
              <a:cxn ang="0">
                <a:pos x="0" y="0"/>
              </a:cxn>
              <a:cxn ang="0">
                <a:pos x="124" y="0"/>
              </a:cxn>
              <a:cxn ang="0">
                <a:pos x="416" y="148"/>
              </a:cxn>
            </a:cxnLst>
            <a:rect l="0" t="0" r="r" b="b"/>
            <a:pathLst>
              <a:path w="416" h="148">
                <a:moveTo>
                  <a:pt x="0" y="0"/>
                </a:moveTo>
                <a:lnTo>
                  <a:pt x="124" y="0"/>
                </a:lnTo>
                <a:lnTo>
                  <a:pt x="416" y="148"/>
                </a:lnTo>
              </a:path>
            </a:pathLst>
          </a:custGeom>
          <a:noFill/>
          <a:ln w="9525">
            <a:solidFill>
              <a:srgbClr val="231F20"/>
            </a:solidFill>
            <a:prstDash val="solid"/>
            <a:round/>
            <a:headEnd/>
            <a:tailEnd/>
          </a:ln>
        </p:spPr>
        <p:txBody>
          <a:bodyPr/>
          <a:lstStyle/>
          <a:p>
            <a:endParaRPr lang="en-US" dirty="0"/>
          </a:p>
        </p:txBody>
      </p:sp>
      <p:sp>
        <p:nvSpPr>
          <p:cNvPr id="27665" name="Line 17"/>
          <p:cNvSpPr>
            <a:spLocks noChangeShapeType="1"/>
          </p:cNvSpPr>
          <p:nvPr/>
        </p:nvSpPr>
        <p:spPr bwMode="auto">
          <a:xfrm>
            <a:off x="1476375" y="2544763"/>
            <a:ext cx="263525" cy="1587"/>
          </a:xfrm>
          <a:prstGeom prst="line">
            <a:avLst/>
          </a:prstGeom>
          <a:noFill/>
          <a:ln w="9525">
            <a:solidFill>
              <a:srgbClr val="231F20"/>
            </a:solidFill>
            <a:round/>
            <a:headEnd/>
            <a:tailEnd/>
          </a:ln>
        </p:spPr>
        <p:txBody>
          <a:bodyPr/>
          <a:lstStyle/>
          <a:p>
            <a:endParaRPr lang="en-US" dirty="0"/>
          </a:p>
        </p:txBody>
      </p:sp>
      <p:sp>
        <p:nvSpPr>
          <p:cNvPr id="27666" name="Line 18"/>
          <p:cNvSpPr>
            <a:spLocks noChangeShapeType="1"/>
          </p:cNvSpPr>
          <p:nvPr/>
        </p:nvSpPr>
        <p:spPr bwMode="auto">
          <a:xfrm>
            <a:off x="3270250" y="3287713"/>
            <a:ext cx="1588" cy="212725"/>
          </a:xfrm>
          <a:prstGeom prst="line">
            <a:avLst/>
          </a:prstGeom>
          <a:noFill/>
          <a:ln w="9525">
            <a:solidFill>
              <a:srgbClr val="231F20"/>
            </a:solidFill>
            <a:round/>
            <a:headEnd/>
            <a:tailEnd/>
          </a:ln>
        </p:spPr>
        <p:txBody>
          <a:bodyPr/>
          <a:lstStyle/>
          <a:p>
            <a:endParaRPr lang="en-US" dirty="0"/>
          </a:p>
        </p:txBody>
      </p:sp>
      <p:sp>
        <p:nvSpPr>
          <p:cNvPr id="27667" name="Line 19"/>
          <p:cNvSpPr>
            <a:spLocks noChangeShapeType="1"/>
          </p:cNvSpPr>
          <p:nvPr/>
        </p:nvSpPr>
        <p:spPr bwMode="auto">
          <a:xfrm flipH="1">
            <a:off x="6110288" y="1443038"/>
            <a:ext cx="206375" cy="1587"/>
          </a:xfrm>
          <a:prstGeom prst="line">
            <a:avLst/>
          </a:prstGeom>
          <a:noFill/>
          <a:ln w="9525">
            <a:solidFill>
              <a:srgbClr val="231F20"/>
            </a:solidFill>
            <a:round/>
            <a:headEnd/>
            <a:tailEnd/>
          </a:ln>
        </p:spPr>
        <p:txBody>
          <a:bodyPr/>
          <a:lstStyle/>
          <a:p>
            <a:endParaRPr lang="en-US" dirty="0"/>
          </a:p>
        </p:txBody>
      </p:sp>
      <p:sp>
        <p:nvSpPr>
          <p:cNvPr id="27668" name="Line 20"/>
          <p:cNvSpPr>
            <a:spLocks noChangeShapeType="1"/>
          </p:cNvSpPr>
          <p:nvPr/>
        </p:nvSpPr>
        <p:spPr bwMode="auto">
          <a:xfrm flipH="1">
            <a:off x="1495425" y="1004888"/>
            <a:ext cx="282575" cy="1587"/>
          </a:xfrm>
          <a:prstGeom prst="line">
            <a:avLst/>
          </a:prstGeom>
          <a:noFill/>
          <a:ln w="9525">
            <a:solidFill>
              <a:srgbClr val="231F20"/>
            </a:solidFill>
            <a:round/>
            <a:headEnd/>
            <a:tailEnd/>
          </a:ln>
        </p:spPr>
        <p:txBody>
          <a:bodyPr/>
          <a:lstStyle/>
          <a:p>
            <a:endParaRPr lang="en-US" dirty="0"/>
          </a:p>
        </p:txBody>
      </p:sp>
      <p:sp>
        <p:nvSpPr>
          <p:cNvPr id="27669" name="Line 21"/>
          <p:cNvSpPr>
            <a:spLocks noChangeShapeType="1"/>
          </p:cNvSpPr>
          <p:nvPr/>
        </p:nvSpPr>
        <p:spPr bwMode="auto">
          <a:xfrm flipH="1">
            <a:off x="5922963" y="1963738"/>
            <a:ext cx="434975" cy="1587"/>
          </a:xfrm>
          <a:prstGeom prst="line">
            <a:avLst/>
          </a:prstGeom>
          <a:noFill/>
          <a:ln w="9525">
            <a:solidFill>
              <a:srgbClr val="231F20"/>
            </a:solidFill>
            <a:round/>
            <a:headEnd/>
            <a:tailEnd/>
          </a:ln>
        </p:spPr>
        <p:txBody>
          <a:bodyPr/>
          <a:lstStyle/>
          <a:p>
            <a:endParaRPr lang="en-US" dirty="0"/>
          </a:p>
        </p:txBody>
      </p:sp>
      <p:sp>
        <p:nvSpPr>
          <p:cNvPr id="27670" name="Line 22"/>
          <p:cNvSpPr>
            <a:spLocks noChangeShapeType="1"/>
          </p:cNvSpPr>
          <p:nvPr/>
        </p:nvSpPr>
        <p:spPr bwMode="auto">
          <a:xfrm flipV="1">
            <a:off x="7869238" y="3516313"/>
            <a:ext cx="1587" cy="661987"/>
          </a:xfrm>
          <a:prstGeom prst="line">
            <a:avLst/>
          </a:prstGeom>
          <a:noFill/>
          <a:ln w="9525">
            <a:solidFill>
              <a:srgbClr val="231F20"/>
            </a:solidFill>
            <a:round/>
            <a:headEnd/>
            <a:tailEnd/>
          </a:ln>
        </p:spPr>
        <p:txBody>
          <a:bodyPr/>
          <a:lstStyle/>
          <a:p>
            <a:endParaRPr lang="en-US" dirty="0"/>
          </a:p>
        </p:txBody>
      </p:sp>
      <p:sp>
        <p:nvSpPr>
          <p:cNvPr id="27671" name="Freeform 23"/>
          <p:cNvSpPr>
            <a:spLocks/>
          </p:cNvSpPr>
          <p:nvPr/>
        </p:nvSpPr>
        <p:spPr bwMode="auto">
          <a:xfrm>
            <a:off x="7996238" y="3033713"/>
            <a:ext cx="488950" cy="1547812"/>
          </a:xfrm>
          <a:custGeom>
            <a:avLst/>
            <a:gdLst/>
            <a:ahLst/>
            <a:cxnLst>
              <a:cxn ang="0">
                <a:pos x="0" y="0"/>
              </a:cxn>
              <a:cxn ang="0">
                <a:pos x="308" y="443"/>
              </a:cxn>
              <a:cxn ang="0">
                <a:pos x="306" y="975"/>
              </a:cxn>
            </a:cxnLst>
            <a:rect l="0" t="0" r="r" b="b"/>
            <a:pathLst>
              <a:path w="308" h="975">
                <a:moveTo>
                  <a:pt x="0" y="0"/>
                </a:moveTo>
                <a:lnTo>
                  <a:pt x="308" y="443"/>
                </a:lnTo>
                <a:lnTo>
                  <a:pt x="306" y="975"/>
                </a:lnTo>
              </a:path>
            </a:pathLst>
          </a:custGeom>
          <a:noFill/>
          <a:ln w="9525">
            <a:solidFill>
              <a:srgbClr val="231F20"/>
            </a:solidFill>
            <a:prstDash val="solid"/>
            <a:round/>
            <a:headEnd/>
            <a:tailEnd/>
          </a:ln>
        </p:spPr>
        <p:txBody>
          <a:bodyPr/>
          <a:lstStyle/>
          <a:p>
            <a:endParaRPr lang="en-US" dirty="0"/>
          </a:p>
        </p:txBody>
      </p:sp>
      <p:sp>
        <p:nvSpPr>
          <p:cNvPr id="27672" name="Freeform 24"/>
          <p:cNvSpPr>
            <a:spLocks/>
          </p:cNvSpPr>
          <p:nvPr/>
        </p:nvSpPr>
        <p:spPr bwMode="auto">
          <a:xfrm>
            <a:off x="7526338" y="3717925"/>
            <a:ext cx="130175" cy="847725"/>
          </a:xfrm>
          <a:custGeom>
            <a:avLst/>
            <a:gdLst/>
            <a:ahLst/>
            <a:cxnLst>
              <a:cxn ang="0">
                <a:pos x="82" y="0"/>
              </a:cxn>
              <a:cxn ang="0">
                <a:pos x="2" y="52"/>
              </a:cxn>
              <a:cxn ang="0">
                <a:pos x="0" y="534"/>
              </a:cxn>
            </a:cxnLst>
            <a:rect l="0" t="0" r="r" b="b"/>
            <a:pathLst>
              <a:path w="82" h="534">
                <a:moveTo>
                  <a:pt x="82" y="0"/>
                </a:moveTo>
                <a:lnTo>
                  <a:pt x="2" y="52"/>
                </a:lnTo>
                <a:lnTo>
                  <a:pt x="0" y="534"/>
                </a:lnTo>
              </a:path>
            </a:pathLst>
          </a:custGeom>
          <a:noFill/>
          <a:ln w="9525">
            <a:solidFill>
              <a:srgbClr val="231F20"/>
            </a:solidFill>
            <a:prstDash val="solid"/>
            <a:round/>
            <a:headEnd/>
            <a:tailEnd/>
          </a:ln>
        </p:spPr>
        <p:txBody>
          <a:bodyPr/>
          <a:lstStyle/>
          <a:p>
            <a:endParaRPr lang="en-US" dirty="0"/>
          </a:p>
        </p:txBody>
      </p:sp>
      <p:sp>
        <p:nvSpPr>
          <p:cNvPr id="27673" name="Rectangle 25"/>
          <p:cNvSpPr>
            <a:spLocks noChangeArrowheads="1"/>
          </p:cNvSpPr>
          <p:nvPr/>
        </p:nvSpPr>
        <p:spPr bwMode="auto">
          <a:xfrm>
            <a:off x="668338" y="549275"/>
            <a:ext cx="1300162" cy="358775"/>
          </a:xfrm>
          <a:prstGeom prst="rect">
            <a:avLst/>
          </a:prstGeom>
          <a:noFill/>
          <a:ln w="9525">
            <a:noFill/>
            <a:miter lim="800000"/>
            <a:headEnd/>
            <a:tailEnd/>
          </a:ln>
        </p:spPr>
        <p:txBody>
          <a:bodyPr wrap="none" lIns="0" tIns="0" rIns="0" bIns="0">
            <a:spAutoFit/>
          </a:bodyPr>
          <a:lstStyle/>
          <a:p>
            <a:pPr>
              <a:lnSpc>
                <a:spcPct val="90000"/>
              </a:lnSpc>
            </a:pPr>
            <a:r>
              <a:rPr lang="en-US" sz="1200" dirty="0">
                <a:solidFill>
                  <a:srgbClr val="231F20"/>
                </a:solidFill>
                <a:latin typeface="Arial Black" charset="0"/>
              </a:rPr>
              <a:t>(a) Zygote</a:t>
            </a:r>
          </a:p>
          <a:p>
            <a:pPr>
              <a:lnSpc>
                <a:spcPct val="90000"/>
              </a:lnSpc>
            </a:pPr>
            <a:r>
              <a:rPr lang="en-US" sz="1200" b="1" dirty="0">
                <a:solidFill>
                  <a:srgbClr val="231F20"/>
                </a:solidFill>
                <a:latin typeface="Arial" charset="0"/>
              </a:rPr>
              <a:t>      (fertilized egg)</a:t>
            </a:r>
            <a:endParaRPr lang="en-US" sz="1800" dirty="0">
              <a:latin typeface="Arial" charset="0"/>
            </a:endParaRPr>
          </a:p>
        </p:txBody>
      </p:sp>
      <p:sp>
        <p:nvSpPr>
          <p:cNvPr id="27674" name="Rectangle 26"/>
          <p:cNvSpPr>
            <a:spLocks noChangeArrowheads="1"/>
          </p:cNvSpPr>
          <p:nvPr/>
        </p:nvSpPr>
        <p:spPr bwMode="auto">
          <a:xfrm>
            <a:off x="668338" y="714375"/>
            <a:ext cx="203200"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charset="0"/>
              </a:rPr>
              <a:t>    </a:t>
            </a:r>
            <a:endParaRPr lang="en-US" sz="1800" dirty="0">
              <a:latin typeface="Arial" charset="0"/>
            </a:endParaRPr>
          </a:p>
        </p:txBody>
      </p:sp>
      <p:sp>
        <p:nvSpPr>
          <p:cNvPr id="27675" name="Rectangle 27"/>
          <p:cNvSpPr>
            <a:spLocks noChangeArrowheads="1"/>
          </p:cNvSpPr>
          <p:nvPr/>
        </p:nvSpPr>
        <p:spPr bwMode="auto">
          <a:xfrm>
            <a:off x="2462213" y="549275"/>
            <a:ext cx="1244600" cy="358775"/>
          </a:xfrm>
          <a:prstGeom prst="rect">
            <a:avLst/>
          </a:prstGeom>
          <a:noFill/>
          <a:ln w="9525">
            <a:noFill/>
            <a:miter lim="800000"/>
            <a:headEnd/>
            <a:tailEnd/>
          </a:ln>
        </p:spPr>
        <p:txBody>
          <a:bodyPr wrap="none" lIns="0" tIns="0" rIns="0" bIns="0">
            <a:spAutoFit/>
          </a:bodyPr>
          <a:lstStyle/>
          <a:p>
            <a:pPr>
              <a:lnSpc>
                <a:spcPct val="90000"/>
              </a:lnSpc>
            </a:pPr>
            <a:r>
              <a:rPr lang="en-US" sz="1200" dirty="0">
                <a:solidFill>
                  <a:srgbClr val="231F20"/>
                </a:solidFill>
                <a:latin typeface="Arial Black" charset="0"/>
              </a:rPr>
              <a:t>(b) 4-cell stage</a:t>
            </a:r>
          </a:p>
          <a:p>
            <a:pPr>
              <a:lnSpc>
                <a:spcPct val="90000"/>
              </a:lnSpc>
            </a:pPr>
            <a:r>
              <a:rPr lang="en-US" sz="1200" b="1" dirty="0">
                <a:solidFill>
                  <a:srgbClr val="231F20"/>
                </a:solidFill>
                <a:latin typeface="Arial" charset="0"/>
              </a:rPr>
              <a:t>      2 days</a:t>
            </a:r>
            <a:endParaRPr lang="en-US" sz="1800" dirty="0">
              <a:latin typeface="Arial" charset="0"/>
            </a:endParaRPr>
          </a:p>
        </p:txBody>
      </p:sp>
      <p:sp>
        <p:nvSpPr>
          <p:cNvPr id="27676" name="Rectangle 28"/>
          <p:cNvSpPr>
            <a:spLocks noChangeArrowheads="1"/>
          </p:cNvSpPr>
          <p:nvPr/>
        </p:nvSpPr>
        <p:spPr bwMode="auto">
          <a:xfrm>
            <a:off x="2462213" y="714375"/>
            <a:ext cx="304800"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charset="0"/>
              </a:rPr>
              <a:t>      </a:t>
            </a:r>
            <a:endParaRPr lang="en-US" sz="1800" dirty="0">
              <a:latin typeface="Arial" charset="0"/>
            </a:endParaRPr>
          </a:p>
        </p:txBody>
      </p:sp>
      <p:sp>
        <p:nvSpPr>
          <p:cNvPr id="27677" name="Rectangle 29"/>
          <p:cNvSpPr>
            <a:spLocks noChangeArrowheads="1"/>
          </p:cNvSpPr>
          <p:nvPr/>
        </p:nvSpPr>
        <p:spPr bwMode="auto">
          <a:xfrm>
            <a:off x="3925888" y="549275"/>
            <a:ext cx="1730375" cy="523875"/>
          </a:xfrm>
          <a:prstGeom prst="rect">
            <a:avLst/>
          </a:prstGeom>
          <a:noFill/>
          <a:ln w="9525">
            <a:noFill/>
            <a:miter lim="800000"/>
            <a:headEnd/>
            <a:tailEnd/>
          </a:ln>
        </p:spPr>
        <p:txBody>
          <a:bodyPr wrap="none" lIns="0" tIns="0" rIns="0" bIns="0">
            <a:spAutoFit/>
          </a:bodyPr>
          <a:lstStyle/>
          <a:p>
            <a:pPr>
              <a:lnSpc>
                <a:spcPct val="90000"/>
              </a:lnSpc>
            </a:pPr>
            <a:r>
              <a:rPr lang="en-US" sz="1200" dirty="0">
                <a:solidFill>
                  <a:srgbClr val="231F20"/>
                </a:solidFill>
                <a:latin typeface="Arial Black" charset="0"/>
              </a:rPr>
              <a:t>(c) Morula </a:t>
            </a:r>
            <a:r>
              <a:rPr lang="en-US" sz="1200" b="1" dirty="0">
                <a:solidFill>
                  <a:srgbClr val="231F20"/>
                </a:solidFill>
                <a:latin typeface="Arial" charset="0"/>
              </a:rPr>
              <a:t>(a solid ball</a:t>
            </a:r>
          </a:p>
          <a:p>
            <a:pPr>
              <a:lnSpc>
                <a:spcPct val="90000"/>
              </a:lnSpc>
            </a:pPr>
            <a:r>
              <a:rPr lang="en-US" sz="1200" b="1" dirty="0">
                <a:solidFill>
                  <a:srgbClr val="231F20"/>
                </a:solidFill>
                <a:latin typeface="Arial" charset="0"/>
              </a:rPr>
              <a:t>      of blastomeres).</a:t>
            </a:r>
            <a:endParaRPr lang="en-US" sz="1800" b="1" dirty="0">
              <a:latin typeface="Arial" charset="0"/>
            </a:endParaRPr>
          </a:p>
          <a:p>
            <a:pPr>
              <a:lnSpc>
                <a:spcPct val="90000"/>
              </a:lnSpc>
            </a:pPr>
            <a:r>
              <a:rPr lang="en-US" sz="1200" b="1" dirty="0">
                <a:solidFill>
                  <a:srgbClr val="231F20"/>
                </a:solidFill>
                <a:latin typeface="Arial" charset="0"/>
              </a:rPr>
              <a:t>      3 days</a:t>
            </a:r>
            <a:endParaRPr lang="en-US" sz="1800" dirty="0">
              <a:latin typeface="Arial" charset="0"/>
            </a:endParaRPr>
          </a:p>
        </p:txBody>
      </p:sp>
      <p:sp>
        <p:nvSpPr>
          <p:cNvPr id="27678" name="Rectangle 30"/>
          <p:cNvSpPr>
            <a:spLocks noChangeArrowheads="1"/>
          </p:cNvSpPr>
          <p:nvPr/>
        </p:nvSpPr>
        <p:spPr bwMode="auto">
          <a:xfrm>
            <a:off x="5357813" y="714375"/>
            <a:ext cx="50800"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charset="0"/>
              </a:rPr>
              <a:t> </a:t>
            </a:r>
            <a:endParaRPr lang="en-US" sz="1800" dirty="0">
              <a:latin typeface="Arial" charset="0"/>
            </a:endParaRPr>
          </a:p>
        </p:txBody>
      </p:sp>
      <p:sp>
        <p:nvSpPr>
          <p:cNvPr id="27679" name="Rectangle 31"/>
          <p:cNvSpPr>
            <a:spLocks noChangeArrowheads="1"/>
          </p:cNvSpPr>
          <p:nvPr/>
        </p:nvSpPr>
        <p:spPr bwMode="auto">
          <a:xfrm>
            <a:off x="5888038" y="549275"/>
            <a:ext cx="2263775" cy="688975"/>
          </a:xfrm>
          <a:prstGeom prst="rect">
            <a:avLst/>
          </a:prstGeom>
          <a:noFill/>
          <a:ln w="9525">
            <a:noFill/>
            <a:miter lim="800000"/>
            <a:headEnd/>
            <a:tailEnd/>
          </a:ln>
        </p:spPr>
        <p:txBody>
          <a:bodyPr wrap="none" lIns="0" tIns="0" rIns="0" bIns="0">
            <a:spAutoFit/>
          </a:bodyPr>
          <a:lstStyle/>
          <a:p>
            <a:pPr>
              <a:lnSpc>
                <a:spcPct val="90000"/>
              </a:lnSpc>
            </a:pPr>
            <a:r>
              <a:rPr lang="en-US" sz="1200" dirty="0">
                <a:solidFill>
                  <a:srgbClr val="231F20"/>
                </a:solidFill>
                <a:latin typeface="Arial Black" charset="0"/>
              </a:rPr>
              <a:t>(d) Early blastocyst </a:t>
            </a:r>
            <a:r>
              <a:rPr lang="en-US" sz="1200" b="1" dirty="0">
                <a:solidFill>
                  <a:srgbClr val="231F20"/>
                </a:solidFill>
                <a:latin typeface="Arial" charset="0"/>
              </a:rPr>
              <a:t>(Morula </a:t>
            </a:r>
            <a:endParaRPr lang="en-US" sz="1800" b="1" dirty="0">
              <a:latin typeface="Arial" charset="0"/>
            </a:endParaRPr>
          </a:p>
          <a:p>
            <a:pPr>
              <a:lnSpc>
                <a:spcPct val="90000"/>
              </a:lnSpc>
            </a:pPr>
            <a:r>
              <a:rPr lang="en-US" sz="1200" b="1" dirty="0">
                <a:solidFill>
                  <a:srgbClr val="231F20"/>
                </a:solidFill>
                <a:latin typeface="Arial" charset="0"/>
              </a:rPr>
              <a:t>      hollows out, fills with fluid, </a:t>
            </a:r>
            <a:endParaRPr lang="en-US" sz="1800" b="1" dirty="0">
              <a:latin typeface="Arial" charset="0"/>
            </a:endParaRPr>
          </a:p>
          <a:p>
            <a:pPr>
              <a:lnSpc>
                <a:spcPct val="90000"/>
              </a:lnSpc>
            </a:pPr>
            <a:r>
              <a:rPr lang="en-US" sz="1200" b="1" dirty="0">
                <a:solidFill>
                  <a:srgbClr val="231F20"/>
                </a:solidFill>
                <a:latin typeface="Arial" charset="0"/>
              </a:rPr>
              <a:t>      and “hatches” from the </a:t>
            </a:r>
            <a:endParaRPr lang="en-US" sz="1800" b="1" dirty="0">
              <a:latin typeface="Arial" charset="0"/>
            </a:endParaRPr>
          </a:p>
          <a:p>
            <a:pPr>
              <a:lnSpc>
                <a:spcPct val="90000"/>
              </a:lnSpc>
            </a:pPr>
            <a:r>
              <a:rPr lang="en-US" sz="1200" b="1" dirty="0">
                <a:solidFill>
                  <a:srgbClr val="231F20"/>
                </a:solidFill>
                <a:latin typeface="Arial" charset="0"/>
              </a:rPr>
              <a:t>      zona pellucida). 4 days</a:t>
            </a:r>
            <a:endParaRPr lang="en-US" sz="1800" dirty="0">
              <a:latin typeface="Arial" charset="0"/>
            </a:endParaRPr>
          </a:p>
        </p:txBody>
      </p:sp>
      <p:sp>
        <p:nvSpPr>
          <p:cNvPr id="27680" name="Rectangle 32"/>
          <p:cNvSpPr>
            <a:spLocks noChangeArrowheads="1"/>
          </p:cNvSpPr>
          <p:nvPr/>
        </p:nvSpPr>
        <p:spPr bwMode="auto">
          <a:xfrm>
            <a:off x="5113338" y="1879600"/>
            <a:ext cx="768350" cy="365125"/>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Blastocyst</a:t>
            </a:r>
          </a:p>
          <a:p>
            <a:r>
              <a:rPr lang="en-US" sz="1200" b="1" dirty="0">
                <a:solidFill>
                  <a:srgbClr val="231F20"/>
                </a:solidFill>
                <a:latin typeface="Arial" charset="0"/>
              </a:rPr>
              <a:t>cavity</a:t>
            </a:r>
            <a:endParaRPr lang="en-US" sz="1800" b="1" dirty="0">
              <a:latin typeface="Arial" charset="0"/>
            </a:endParaRPr>
          </a:p>
        </p:txBody>
      </p:sp>
      <p:sp>
        <p:nvSpPr>
          <p:cNvPr id="27681" name="Rectangle 33"/>
          <p:cNvSpPr>
            <a:spLocks noChangeArrowheads="1"/>
          </p:cNvSpPr>
          <p:nvPr/>
        </p:nvSpPr>
        <p:spPr bwMode="auto">
          <a:xfrm>
            <a:off x="5113338" y="1358900"/>
            <a:ext cx="973137" cy="547688"/>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Degenerating</a:t>
            </a:r>
          </a:p>
          <a:p>
            <a:r>
              <a:rPr lang="en-US" sz="1200" b="1" dirty="0">
                <a:solidFill>
                  <a:srgbClr val="231F20"/>
                </a:solidFill>
                <a:latin typeface="Arial" charset="0"/>
              </a:rPr>
              <a:t>zona</a:t>
            </a:r>
            <a:endParaRPr lang="en-US" sz="1800" b="1" dirty="0">
              <a:latin typeface="Arial" charset="0"/>
            </a:endParaRPr>
          </a:p>
          <a:p>
            <a:r>
              <a:rPr lang="en-US" sz="1200" b="1" dirty="0">
                <a:solidFill>
                  <a:srgbClr val="231F20"/>
                </a:solidFill>
                <a:latin typeface="Arial" charset="0"/>
              </a:rPr>
              <a:t>pellucida</a:t>
            </a:r>
            <a:endParaRPr lang="en-US" sz="1800" b="1" dirty="0">
              <a:latin typeface="Arial" charset="0"/>
            </a:endParaRPr>
          </a:p>
        </p:txBody>
      </p:sp>
      <p:sp>
        <p:nvSpPr>
          <p:cNvPr id="27682" name="Rectangle 34"/>
          <p:cNvSpPr>
            <a:spLocks noChangeArrowheads="1"/>
          </p:cNvSpPr>
          <p:nvPr/>
        </p:nvSpPr>
        <p:spPr bwMode="auto">
          <a:xfrm>
            <a:off x="1808163" y="927100"/>
            <a:ext cx="661987" cy="365125"/>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Zona</a:t>
            </a:r>
          </a:p>
          <a:p>
            <a:r>
              <a:rPr lang="en-US" sz="1200" b="1" dirty="0">
                <a:solidFill>
                  <a:srgbClr val="231F20"/>
                </a:solidFill>
                <a:latin typeface="Arial" charset="0"/>
              </a:rPr>
              <a:t>pellucida</a:t>
            </a:r>
            <a:endParaRPr lang="en-US" sz="1800" b="1" dirty="0">
              <a:latin typeface="Arial" charset="0"/>
            </a:endParaRPr>
          </a:p>
        </p:txBody>
      </p:sp>
      <p:sp>
        <p:nvSpPr>
          <p:cNvPr id="27683" name="Rectangle 35"/>
          <p:cNvSpPr>
            <a:spLocks noChangeArrowheads="1"/>
          </p:cNvSpPr>
          <p:nvPr/>
        </p:nvSpPr>
        <p:spPr bwMode="auto">
          <a:xfrm>
            <a:off x="8307388" y="4587875"/>
            <a:ext cx="387350" cy="547688"/>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Inner</a:t>
            </a:r>
          </a:p>
          <a:p>
            <a:r>
              <a:rPr lang="en-US" sz="1200" b="1" dirty="0">
                <a:solidFill>
                  <a:srgbClr val="231F20"/>
                </a:solidFill>
                <a:latin typeface="Arial" charset="0"/>
              </a:rPr>
              <a:t>cell </a:t>
            </a:r>
            <a:endParaRPr lang="en-US" sz="1800" b="1" dirty="0">
              <a:latin typeface="Arial" charset="0"/>
            </a:endParaRPr>
          </a:p>
          <a:p>
            <a:r>
              <a:rPr lang="en-US" sz="1200" b="1" dirty="0">
                <a:solidFill>
                  <a:srgbClr val="231F20"/>
                </a:solidFill>
                <a:latin typeface="Arial" charset="0"/>
              </a:rPr>
              <a:t>mass</a:t>
            </a:r>
          </a:p>
        </p:txBody>
      </p:sp>
      <p:sp>
        <p:nvSpPr>
          <p:cNvPr id="27684" name="Rectangle 36"/>
          <p:cNvSpPr>
            <a:spLocks noChangeArrowheads="1"/>
          </p:cNvSpPr>
          <p:nvPr/>
        </p:nvSpPr>
        <p:spPr bwMode="auto">
          <a:xfrm>
            <a:off x="7624763" y="4197350"/>
            <a:ext cx="768350" cy="365125"/>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Blastocyst</a:t>
            </a:r>
          </a:p>
          <a:p>
            <a:r>
              <a:rPr lang="en-US" sz="1200" b="1" dirty="0">
                <a:solidFill>
                  <a:srgbClr val="231F20"/>
                </a:solidFill>
                <a:latin typeface="Arial" charset="0"/>
              </a:rPr>
              <a:t>cavity </a:t>
            </a:r>
          </a:p>
        </p:txBody>
      </p:sp>
      <p:sp>
        <p:nvSpPr>
          <p:cNvPr id="27685" name="Rectangle 37"/>
          <p:cNvSpPr>
            <a:spLocks noChangeArrowheads="1"/>
          </p:cNvSpPr>
          <p:nvPr/>
        </p:nvSpPr>
        <p:spPr bwMode="auto">
          <a:xfrm>
            <a:off x="7224713" y="4594225"/>
            <a:ext cx="882650" cy="182563"/>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Trophoblast</a:t>
            </a:r>
            <a:endParaRPr lang="en-US" sz="1800" b="1" dirty="0">
              <a:latin typeface="Arial" charset="0"/>
            </a:endParaRPr>
          </a:p>
        </p:txBody>
      </p:sp>
      <p:sp>
        <p:nvSpPr>
          <p:cNvPr id="27686" name="Rectangle 38"/>
          <p:cNvSpPr>
            <a:spLocks noChangeArrowheads="1"/>
          </p:cNvSpPr>
          <p:nvPr/>
        </p:nvSpPr>
        <p:spPr bwMode="auto">
          <a:xfrm>
            <a:off x="7043738" y="1365250"/>
            <a:ext cx="1655762" cy="1377950"/>
          </a:xfrm>
          <a:prstGeom prst="rect">
            <a:avLst/>
          </a:prstGeom>
          <a:noFill/>
          <a:ln w="9525">
            <a:noFill/>
            <a:miter lim="800000"/>
            <a:headEnd/>
            <a:tailEnd/>
          </a:ln>
        </p:spPr>
        <p:txBody>
          <a:bodyPr wrap="none" lIns="0" tIns="0" rIns="0" bIns="0">
            <a:spAutoFit/>
          </a:bodyPr>
          <a:lstStyle/>
          <a:p>
            <a:pPr>
              <a:lnSpc>
                <a:spcPct val="90000"/>
              </a:lnSpc>
            </a:pPr>
            <a:r>
              <a:rPr lang="en-US" sz="1200" dirty="0">
                <a:solidFill>
                  <a:srgbClr val="231F20"/>
                </a:solidFill>
                <a:latin typeface="Arial Black" charset="0"/>
              </a:rPr>
              <a:t>(e) Implanting</a:t>
            </a:r>
          </a:p>
          <a:p>
            <a:pPr>
              <a:lnSpc>
                <a:spcPct val="90000"/>
              </a:lnSpc>
            </a:pPr>
            <a:r>
              <a:rPr lang="en-US" sz="1200" dirty="0">
                <a:solidFill>
                  <a:srgbClr val="231F20"/>
                </a:solidFill>
                <a:latin typeface="Arial Black" charset="0"/>
              </a:rPr>
              <a:t>     blastocyst </a:t>
            </a:r>
          </a:p>
          <a:p>
            <a:pPr>
              <a:lnSpc>
                <a:spcPct val="90000"/>
              </a:lnSpc>
            </a:pPr>
            <a:r>
              <a:rPr lang="en-US" sz="1200" b="1" dirty="0">
                <a:solidFill>
                  <a:srgbClr val="231F20"/>
                </a:solidFill>
                <a:latin typeface="Arial" charset="0"/>
              </a:rPr>
              <a:t>      (Consists of a </a:t>
            </a:r>
            <a:endParaRPr lang="en-US" sz="1800" b="1" dirty="0">
              <a:latin typeface="Arial" charset="0"/>
            </a:endParaRPr>
          </a:p>
          <a:p>
            <a:pPr>
              <a:lnSpc>
                <a:spcPct val="90000"/>
              </a:lnSpc>
            </a:pPr>
            <a:r>
              <a:rPr lang="en-US" sz="1200" b="1" dirty="0">
                <a:solidFill>
                  <a:srgbClr val="231F20"/>
                </a:solidFill>
                <a:latin typeface="Arial" charset="0"/>
              </a:rPr>
              <a:t>      sphere of </a:t>
            </a:r>
            <a:r>
              <a:rPr lang="en-US" sz="1200" b="1" dirty="0" err="1">
                <a:solidFill>
                  <a:srgbClr val="231F20"/>
                </a:solidFill>
                <a:latin typeface="Arial" charset="0"/>
              </a:rPr>
              <a:t>tropho</a:t>
            </a:r>
            <a:r>
              <a:rPr lang="en-US" sz="1200" b="1">
                <a:solidFill>
                  <a:srgbClr val="231F20"/>
                </a:solidFill>
                <a:latin typeface="Arial" charset="0"/>
              </a:rPr>
              <a:t>-</a:t>
            </a:r>
            <a:endParaRPr lang="en-US" sz="1800" b="1">
              <a:latin typeface="Arial" charset="0"/>
            </a:endParaRPr>
          </a:p>
          <a:p>
            <a:pPr>
              <a:lnSpc>
                <a:spcPct val="90000"/>
              </a:lnSpc>
            </a:pPr>
            <a:r>
              <a:rPr lang="en-US" sz="1200" b="1">
                <a:solidFill>
                  <a:srgbClr val="231F20"/>
                </a:solidFill>
                <a:latin typeface="Arial" charset="0"/>
              </a:rPr>
              <a:t>      blast cells and an </a:t>
            </a:r>
            <a:endParaRPr lang="en-US" sz="1800" b="1">
              <a:latin typeface="Arial" charset="0"/>
            </a:endParaRPr>
          </a:p>
          <a:p>
            <a:pPr>
              <a:lnSpc>
                <a:spcPct val="90000"/>
              </a:lnSpc>
            </a:pPr>
            <a:r>
              <a:rPr lang="en-US" sz="1200" b="1">
                <a:solidFill>
                  <a:srgbClr val="231F20"/>
                </a:solidFill>
                <a:latin typeface="Arial" charset="0"/>
              </a:rPr>
              <a:t>      eccentric cell clus-</a:t>
            </a:r>
            <a:endParaRPr lang="en-US" sz="1800" b="1">
              <a:latin typeface="Arial" charset="0"/>
            </a:endParaRPr>
          </a:p>
          <a:p>
            <a:pPr>
              <a:lnSpc>
                <a:spcPct val="90000"/>
              </a:lnSpc>
            </a:pPr>
            <a:r>
              <a:rPr lang="en-US" sz="1200" b="1">
                <a:solidFill>
                  <a:srgbClr val="231F20"/>
                </a:solidFill>
                <a:latin typeface="Arial" charset="0"/>
              </a:rPr>
              <a:t>      ter called the inner </a:t>
            </a:r>
            <a:endParaRPr lang="en-US" sz="1800" b="1">
              <a:latin typeface="Arial" charset="0"/>
            </a:endParaRPr>
          </a:p>
          <a:p>
            <a:pPr>
              <a:lnSpc>
                <a:spcPct val="90000"/>
              </a:lnSpc>
            </a:pPr>
            <a:r>
              <a:rPr lang="en-US" sz="1200" b="1">
                <a:solidFill>
                  <a:srgbClr val="231F20"/>
                </a:solidFill>
                <a:latin typeface="Arial" charset="0"/>
              </a:rPr>
              <a:t>      cell mass). 7 days</a:t>
            </a:r>
            <a:endParaRPr lang="en-US" sz="1200">
              <a:solidFill>
                <a:srgbClr val="231F20"/>
              </a:solidFill>
              <a:latin typeface="Arial Black" charset="0"/>
            </a:endParaRPr>
          </a:p>
        </p:txBody>
      </p:sp>
      <p:sp>
        <p:nvSpPr>
          <p:cNvPr id="27687" name="Rectangle 39"/>
          <p:cNvSpPr>
            <a:spLocks noChangeArrowheads="1"/>
          </p:cNvSpPr>
          <p:nvPr/>
        </p:nvSpPr>
        <p:spPr bwMode="auto">
          <a:xfrm>
            <a:off x="4329113" y="4984750"/>
            <a:ext cx="64293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Cavity of</a:t>
            </a:r>
          </a:p>
          <a:p>
            <a:r>
              <a:rPr lang="en-US" sz="1200" b="1">
                <a:solidFill>
                  <a:srgbClr val="231F20"/>
                </a:solidFill>
                <a:latin typeface="Arial" charset="0"/>
              </a:rPr>
              <a:t>uterus</a:t>
            </a:r>
            <a:endParaRPr lang="en-US" sz="1800" b="1">
              <a:latin typeface="Arial" charset="0"/>
            </a:endParaRPr>
          </a:p>
        </p:txBody>
      </p:sp>
      <p:sp>
        <p:nvSpPr>
          <p:cNvPr id="27688" name="Rectangle 40"/>
          <p:cNvSpPr>
            <a:spLocks noChangeArrowheads="1"/>
          </p:cNvSpPr>
          <p:nvPr/>
        </p:nvSpPr>
        <p:spPr bwMode="auto">
          <a:xfrm>
            <a:off x="4329113" y="4178300"/>
            <a:ext cx="48101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Uterus</a:t>
            </a:r>
            <a:endParaRPr lang="en-US" sz="1800" b="1">
              <a:latin typeface="Arial" charset="0"/>
            </a:endParaRPr>
          </a:p>
        </p:txBody>
      </p:sp>
      <p:sp>
        <p:nvSpPr>
          <p:cNvPr id="27689" name="Rectangle 41"/>
          <p:cNvSpPr>
            <a:spLocks noChangeArrowheads="1"/>
          </p:cNvSpPr>
          <p:nvPr/>
        </p:nvSpPr>
        <p:spPr bwMode="auto">
          <a:xfrm>
            <a:off x="4329113" y="4565650"/>
            <a:ext cx="98266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Endometrium</a:t>
            </a:r>
            <a:endParaRPr lang="en-US" sz="1800" b="1">
              <a:latin typeface="Arial" charset="0"/>
            </a:endParaRPr>
          </a:p>
        </p:txBody>
      </p:sp>
      <p:sp>
        <p:nvSpPr>
          <p:cNvPr id="27690" name="Rectangle 42"/>
          <p:cNvSpPr>
            <a:spLocks noChangeArrowheads="1"/>
          </p:cNvSpPr>
          <p:nvPr/>
        </p:nvSpPr>
        <p:spPr bwMode="auto">
          <a:xfrm>
            <a:off x="2049463" y="4295775"/>
            <a:ext cx="79692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Ovulation</a:t>
            </a:r>
            <a:endParaRPr lang="en-US" sz="1800">
              <a:latin typeface="Arial" charset="0"/>
            </a:endParaRPr>
          </a:p>
        </p:txBody>
      </p:sp>
      <p:sp>
        <p:nvSpPr>
          <p:cNvPr id="27691" name="Rectangle 43"/>
          <p:cNvSpPr>
            <a:spLocks noChangeArrowheads="1"/>
          </p:cNvSpPr>
          <p:nvPr/>
        </p:nvSpPr>
        <p:spPr bwMode="auto">
          <a:xfrm>
            <a:off x="3128963" y="3124200"/>
            <a:ext cx="43021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Ovary</a:t>
            </a:r>
            <a:endParaRPr lang="en-US" sz="1800" b="1">
              <a:latin typeface="Arial" charset="0"/>
            </a:endParaRPr>
          </a:p>
        </p:txBody>
      </p:sp>
      <p:sp>
        <p:nvSpPr>
          <p:cNvPr id="27692" name="Rectangle 44"/>
          <p:cNvSpPr>
            <a:spLocks noChangeArrowheads="1"/>
          </p:cNvSpPr>
          <p:nvPr/>
        </p:nvSpPr>
        <p:spPr bwMode="auto">
          <a:xfrm>
            <a:off x="458788" y="2425700"/>
            <a:ext cx="1000125"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Fertilization</a:t>
            </a:r>
          </a:p>
          <a:p>
            <a:r>
              <a:rPr lang="en-US" sz="1200" b="1">
                <a:solidFill>
                  <a:srgbClr val="231F20"/>
                </a:solidFill>
                <a:latin typeface="Arial" charset="0"/>
              </a:rPr>
              <a:t>(sperm </a:t>
            </a:r>
            <a:endParaRPr lang="en-US" sz="1800" b="1">
              <a:latin typeface="Arial" charset="0"/>
            </a:endParaRPr>
          </a:p>
          <a:p>
            <a:r>
              <a:rPr lang="en-US" sz="1200" b="1">
                <a:solidFill>
                  <a:srgbClr val="231F20"/>
                </a:solidFill>
                <a:latin typeface="Arial" charset="0"/>
              </a:rPr>
              <a:t>meets and </a:t>
            </a:r>
            <a:endParaRPr lang="en-US" sz="1800" b="1">
              <a:latin typeface="Arial" charset="0"/>
            </a:endParaRPr>
          </a:p>
          <a:p>
            <a:r>
              <a:rPr lang="en-US" sz="1200" b="1">
                <a:solidFill>
                  <a:srgbClr val="231F20"/>
                </a:solidFill>
                <a:latin typeface="Arial" charset="0"/>
              </a:rPr>
              <a:t>enters egg)</a:t>
            </a:r>
            <a:endParaRPr lang="en-US" sz="1800">
              <a:latin typeface="Arial" charset="0"/>
            </a:endParaRPr>
          </a:p>
        </p:txBody>
      </p:sp>
      <p:sp>
        <p:nvSpPr>
          <p:cNvPr id="27693" name="Rectangle 45"/>
          <p:cNvSpPr>
            <a:spLocks noChangeArrowheads="1"/>
          </p:cNvSpPr>
          <p:nvPr/>
        </p:nvSpPr>
        <p:spPr bwMode="auto">
          <a:xfrm>
            <a:off x="455613" y="2041525"/>
            <a:ext cx="523875"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Uterine</a:t>
            </a:r>
          </a:p>
          <a:p>
            <a:r>
              <a:rPr lang="en-US" sz="1200" b="1">
                <a:solidFill>
                  <a:srgbClr val="231F20"/>
                </a:solidFill>
                <a:latin typeface="Arial" charset="0"/>
              </a:rPr>
              <a:t>tube </a:t>
            </a:r>
          </a:p>
        </p:txBody>
      </p:sp>
      <p:sp>
        <p:nvSpPr>
          <p:cNvPr id="27694" name="Rectangle 46"/>
          <p:cNvSpPr>
            <a:spLocks noChangeArrowheads="1"/>
          </p:cNvSpPr>
          <p:nvPr/>
        </p:nvSpPr>
        <p:spPr bwMode="auto">
          <a:xfrm>
            <a:off x="452438" y="3159125"/>
            <a:ext cx="593725" cy="39846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Oocyte</a:t>
            </a:r>
          </a:p>
          <a:p>
            <a:r>
              <a:rPr lang="en-US" sz="1200" b="1">
                <a:solidFill>
                  <a:srgbClr val="231F20"/>
                </a:solidFill>
                <a:latin typeface="Arial" charset="0"/>
              </a:rPr>
              <a:t>(egg)</a:t>
            </a:r>
            <a:endParaRPr lang="en-US" sz="1800">
              <a:latin typeface="Arial" charset="0"/>
            </a:endParaRPr>
          </a:p>
        </p:txBody>
      </p:sp>
      <p:sp>
        <p:nvSpPr>
          <p:cNvPr id="27695" name="Rectangle 47"/>
          <p:cNvSpPr>
            <a:spLocks noChangeArrowheads="1"/>
          </p:cNvSpPr>
          <p:nvPr/>
        </p:nvSpPr>
        <p:spPr bwMode="auto">
          <a:xfrm>
            <a:off x="1674813" y="1838325"/>
            <a:ext cx="47307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Sperm</a:t>
            </a:r>
            <a:endParaRPr lang="en-US" sz="1800" b="1">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8067675" y="6580188"/>
            <a:ext cx="1073150" cy="274637"/>
          </a:xfrm>
          <a:prstGeom prst="rect">
            <a:avLst/>
          </a:prstGeom>
          <a:noFill/>
          <a:ln w="9525">
            <a:noFill/>
            <a:miter lim="800000"/>
            <a:headEnd/>
            <a:tailEnd/>
          </a:ln>
          <a:effectLst/>
        </p:spPr>
        <p:txBody>
          <a:bodyPr wrap="none">
            <a:spAutoFit/>
          </a:bodyPr>
          <a:lstStyle/>
          <a:p>
            <a:pPr algn="r"/>
            <a:r>
              <a:rPr lang="en-US" sz="1200" b="1">
                <a:latin typeface="Arial" charset="0"/>
              </a:rPr>
              <a:t>Figure 28.5c</a:t>
            </a:r>
          </a:p>
        </p:txBody>
      </p:sp>
      <p:pic>
        <p:nvPicPr>
          <p:cNvPr id="33801" name="Picture 9"/>
          <p:cNvPicPr>
            <a:picLocks noChangeAspect="1" noChangeArrowheads="1"/>
          </p:cNvPicPr>
          <p:nvPr/>
        </p:nvPicPr>
        <p:blipFill>
          <a:blip r:embed="rId2" cstate="print"/>
          <a:srcRect t="8521"/>
          <a:stretch>
            <a:fillRect/>
          </a:stretch>
        </p:blipFill>
        <p:spPr bwMode="auto">
          <a:xfrm>
            <a:off x="455613" y="779463"/>
            <a:ext cx="8231187" cy="5368925"/>
          </a:xfrm>
          <a:prstGeom prst="rect">
            <a:avLst/>
          </a:prstGeom>
          <a:noFill/>
        </p:spPr>
      </p:pic>
      <p:sp>
        <p:nvSpPr>
          <p:cNvPr id="33802" name="Freeform 10"/>
          <p:cNvSpPr>
            <a:spLocks/>
          </p:cNvSpPr>
          <p:nvPr/>
        </p:nvSpPr>
        <p:spPr bwMode="auto">
          <a:xfrm>
            <a:off x="3455988" y="2089150"/>
            <a:ext cx="1398587" cy="123825"/>
          </a:xfrm>
          <a:custGeom>
            <a:avLst/>
            <a:gdLst/>
            <a:ahLst/>
            <a:cxnLst>
              <a:cxn ang="0">
                <a:pos x="881" y="78"/>
              </a:cxn>
              <a:cxn ang="0">
                <a:pos x="733" y="78"/>
              </a:cxn>
              <a:cxn ang="0">
                <a:pos x="0" y="0"/>
              </a:cxn>
            </a:cxnLst>
            <a:rect l="0" t="0" r="r" b="b"/>
            <a:pathLst>
              <a:path w="881" h="78">
                <a:moveTo>
                  <a:pt x="881" y="78"/>
                </a:moveTo>
                <a:lnTo>
                  <a:pt x="733" y="78"/>
                </a:lnTo>
                <a:lnTo>
                  <a:pt x="0" y="0"/>
                </a:lnTo>
              </a:path>
            </a:pathLst>
          </a:custGeom>
          <a:noFill/>
          <a:ln w="25400">
            <a:solidFill>
              <a:srgbClr val="231F20"/>
            </a:solidFill>
            <a:prstDash val="solid"/>
            <a:round/>
            <a:headEnd/>
            <a:tailEnd/>
          </a:ln>
        </p:spPr>
        <p:txBody>
          <a:bodyPr/>
          <a:lstStyle/>
          <a:p>
            <a:endParaRPr lang="en-US"/>
          </a:p>
        </p:txBody>
      </p:sp>
      <p:sp>
        <p:nvSpPr>
          <p:cNvPr id="33803" name="Line 11"/>
          <p:cNvSpPr>
            <a:spLocks noChangeShapeType="1"/>
          </p:cNvSpPr>
          <p:nvPr/>
        </p:nvSpPr>
        <p:spPr bwMode="auto">
          <a:xfrm flipH="1">
            <a:off x="2840038" y="1073150"/>
            <a:ext cx="2014537" cy="1588"/>
          </a:xfrm>
          <a:prstGeom prst="line">
            <a:avLst/>
          </a:prstGeom>
          <a:noFill/>
          <a:ln w="25400">
            <a:solidFill>
              <a:srgbClr val="231F20"/>
            </a:solidFill>
            <a:round/>
            <a:headEnd/>
            <a:tailEnd/>
          </a:ln>
        </p:spPr>
        <p:txBody>
          <a:bodyPr/>
          <a:lstStyle/>
          <a:p>
            <a:endParaRPr lang="en-US"/>
          </a:p>
        </p:txBody>
      </p:sp>
      <p:sp>
        <p:nvSpPr>
          <p:cNvPr id="33804" name="Line 12"/>
          <p:cNvSpPr>
            <a:spLocks noChangeShapeType="1"/>
          </p:cNvSpPr>
          <p:nvPr/>
        </p:nvSpPr>
        <p:spPr bwMode="auto">
          <a:xfrm flipH="1">
            <a:off x="3113088" y="2657475"/>
            <a:ext cx="1741487" cy="1588"/>
          </a:xfrm>
          <a:prstGeom prst="line">
            <a:avLst/>
          </a:prstGeom>
          <a:noFill/>
          <a:ln w="25400">
            <a:solidFill>
              <a:srgbClr val="231F20"/>
            </a:solidFill>
            <a:round/>
            <a:headEnd/>
            <a:tailEnd/>
          </a:ln>
        </p:spPr>
        <p:txBody>
          <a:bodyPr/>
          <a:lstStyle/>
          <a:p>
            <a:endParaRPr lang="en-US"/>
          </a:p>
        </p:txBody>
      </p:sp>
      <p:sp>
        <p:nvSpPr>
          <p:cNvPr id="33805" name="Line 13"/>
          <p:cNvSpPr>
            <a:spLocks noChangeShapeType="1"/>
          </p:cNvSpPr>
          <p:nvPr/>
        </p:nvSpPr>
        <p:spPr bwMode="auto">
          <a:xfrm flipH="1">
            <a:off x="2351088" y="3159125"/>
            <a:ext cx="2503487" cy="1588"/>
          </a:xfrm>
          <a:prstGeom prst="line">
            <a:avLst/>
          </a:prstGeom>
          <a:noFill/>
          <a:ln w="25400">
            <a:solidFill>
              <a:srgbClr val="231F20"/>
            </a:solidFill>
            <a:round/>
            <a:headEnd/>
            <a:tailEnd/>
          </a:ln>
        </p:spPr>
        <p:txBody>
          <a:bodyPr/>
          <a:lstStyle/>
          <a:p>
            <a:endParaRPr lang="en-US"/>
          </a:p>
        </p:txBody>
      </p:sp>
      <p:sp>
        <p:nvSpPr>
          <p:cNvPr id="33806" name="Line 14"/>
          <p:cNvSpPr>
            <a:spLocks noChangeShapeType="1"/>
          </p:cNvSpPr>
          <p:nvPr/>
        </p:nvSpPr>
        <p:spPr bwMode="auto">
          <a:xfrm flipH="1">
            <a:off x="3824288" y="4881563"/>
            <a:ext cx="1030287" cy="1587"/>
          </a:xfrm>
          <a:prstGeom prst="line">
            <a:avLst/>
          </a:prstGeom>
          <a:noFill/>
          <a:ln w="25400">
            <a:solidFill>
              <a:srgbClr val="231F20"/>
            </a:solidFill>
            <a:round/>
            <a:headEnd/>
            <a:tailEnd/>
          </a:ln>
        </p:spPr>
        <p:txBody>
          <a:bodyPr/>
          <a:lstStyle/>
          <a:p>
            <a:endParaRPr lang="en-US"/>
          </a:p>
        </p:txBody>
      </p:sp>
      <p:sp>
        <p:nvSpPr>
          <p:cNvPr id="33807" name="Rectangle 15"/>
          <p:cNvSpPr>
            <a:spLocks noChangeArrowheads="1"/>
          </p:cNvSpPr>
          <p:nvPr/>
        </p:nvSpPr>
        <p:spPr bwMode="auto">
          <a:xfrm>
            <a:off x="460375" y="5710238"/>
            <a:ext cx="581025" cy="436562"/>
          </a:xfrm>
          <a:prstGeom prst="rect">
            <a:avLst/>
          </a:prstGeom>
          <a:noFill/>
          <a:ln w="9525">
            <a:noFill/>
            <a:miter lim="800000"/>
            <a:headEnd/>
            <a:tailEnd/>
          </a:ln>
        </p:spPr>
        <p:txBody>
          <a:bodyPr wrap="none" lIns="0" tIns="0" rIns="0" bIns="0">
            <a:spAutoFit/>
          </a:bodyPr>
          <a:lstStyle/>
          <a:p>
            <a:pPr>
              <a:lnSpc>
                <a:spcPct val="90000"/>
              </a:lnSpc>
            </a:pPr>
            <a:r>
              <a:rPr lang="en-US" sz="2700" b="1">
                <a:solidFill>
                  <a:srgbClr val="231F20"/>
                </a:solidFill>
                <a:latin typeface="Arial Black" charset="0"/>
              </a:rPr>
              <a:t>(c)</a:t>
            </a:r>
            <a:endParaRPr lang="en-US" sz="1800" b="1">
              <a:latin typeface="Arial Black" charset="0"/>
            </a:endParaRPr>
          </a:p>
        </p:txBody>
      </p:sp>
      <p:sp>
        <p:nvSpPr>
          <p:cNvPr id="33808" name="Rectangle 16"/>
          <p:cNvSpPr>
            <a:spLocks noChangeArrowheads="1"/>
          </p:cNvSpPr>
          <p:nvPr/>
        </p:nvSpPr>
        <p:spPr bwMode="auto">
          <a:xfrm>
            <a:off x="4927600" y="912813"/>
            <a:ext cx="3219450" cy="1109662"/>
          </a:xfrm>
          <a:prstGeom prst="rect">
            <a:avLst/>
          </a:prstGeom>
          <a:noFill/>
          <a:ln w="9525">
            <a:noFill/>
            <a:miter lim="800000"/>
            <a:headEnd/>
            <a:tailEnd/>
          </a:ln>
        </p:spPr>
        <p:txBody>
          <a:bodyPr wrap="none" lIns="0" tIns="0" rIns="0" bIns="0">
            <a:spAutoFit/>
          </a:bodyPr>
          <a:lstStyle/>
          <a:p>
            <a:pPr>
              <a:lnSpc>
                <a:spcPct val="90000"/>
              </a:lnSpc>
            </a:pPr>
            <a:r>
              <a:rPr lang="en-US" sz="2700" b="1">
                <a:solidFill>
                  <a:srgbClr val="231F20"/>
                </a:solidFill>
                <a:latin typeface="Arial" charset="0"/>
              </a:rPr>
              <a:t>Endometrial stroma</a:t>
            </a:r>
          </a:p>
          <a:p>
            <a:pPr>
              <a:lnSpc>
                <a:spcPct val="90000"/>
              </a:lnSpc>
            </a:pPr>
            <a:r>
              <a:rPr lang="en-US" sz="2700" b="1">
                <a:solidFill>
                  <a:srgbClr val="231F20"/>
                </a:solidFill>
                <a:latin typeface="Arial" charset="0"/>
              </a:rPr>
              <a:t>with blood vessels</a:t>
            </a:r>
            <a:endParaRPr lang="en-US" sz="1800" b="1">
              <a:latin typeface="Arial" charset="0"/>
            </a:endParaRPr>
          </a:p>
          <a:p>
            <a:pPr>
              <a:lnSpc>
                <a:spcPct val="90000"/>
              </a:lnSpc>
            </a:pPr>
            <a:r>
              <a:rPr lang="en-US" sz="2700" b="1">
                <a:solidFill>
                  <a:srgbClr val="231F20"/>
                </a:solidFill>
                <a:latin typeface="Arial" charset="0"/>
              </a:rPr>
              <a:t>and glands</a:t>
            </a:r>
            <a:endParaRPr lang="en-US" sz="1800" b="1">
              <a:latin typeface="Arial" charset="0"/>
            </a:endParaRPr>
          </a:p>
        </p:txBody>
      </p:sp>
      <p:sp>
        <p:nvSpPr>
          <p:cNvPr id="33809" name="Rectangle 17"/>
          <p:cNvSpPr>
            <a:spLocks noChangeArrowheads="1"/>
          </p:cNvSpPr>
          <p:nvPr/>
        </p:nvSpPr>
        <p:spPr bwMode="auto">
          <a:xfrm>
            <a:off x="4927600" y="2001838"/>
            <a:ext cx="3771900" cy="436562"/>
          </a:xfrm>
          <a:prstGeom prst="rect">
            <a:avLst/>
          </a:prstGeom>
          <a:noFill/>
          <a:ln w="9525">
            <a:noFill/>
            <a:miter lim="800000"/>
            <a:headEnd/>
            <a:tailEnd/>
          </a:ln>
        </p:spPr>
        <p:txBody>
          <a:bodyPr wrap="none" lIns="0" tIns="0" rIns="0" bIns="0">
            <a:spAutoFit/>
          </a:bodyPr>
          <a:lstStyle/>
          <a:p>
            <a:pPr>
              <a:lnSpc>
                <a:spcPct val="90000"/>
              </a:lnSpc>
            </a:pPr>
            <a:r>
              <a:rPr lang="en-US" sz="2700">
                <a:solidFill>
                  <a:srgbClr val="231F20"/>
                </a:solidFill>
                <a:latin typeface="Arial Black" charset="0"/>
              </a:rPr>
              <a:t>Syncytiotrophoblast</a:t>
            </a:r>
            <a:endParaRPr lang="en-US" sz="1800">
              <a:latin typeface="Arial" charset="0"/>
            </a:endParaRPr>
          </a:p>
        </p:txBody>
      </p:sp>
      <p:sp>
        <p:nvSpPr>
          <p:cNvPr id="33810" name="Rectangle 18"/>
          <p:cNvSpPr>
            <a:spLocks noChangeArrowheads="1"/>
          </p:cNvSpPr>
          <p:nvPr/>
        </p:nvSpPr>
        <p:spPr bwMode="auto">
          <a:xfrm>
            <a:off x="4927600" y="2449513"/>
            <a:ext cx="3009900" cy="436562"/>
          </a:xfrm>
          <a:prstGeom prst="rect">
            <a:avLst/>
          </a:prstGeom>
          <a:noFill/>
          <a:ln w="9525">
            <a:noFill/>
            <a:miter lim="800000"/>
            <a:headEnd/>
            <a:tailEnd/>
          </a:ln>
        </p:spPr>
        <p:txBody>
          <a:bodyPr wrap="none" lIns="0" tIns="0" rIns="0" bIns="0">
            <a:spAutoFit/>
          </a:bodyPr>
          <a:lstStyle/>
          <a:p>
            <a:pPr>
              <a:lnSpc>
                <a:spcPct val="90000"/>
              </a:lnSpc>
            </a:pPr>
            <a:r>
              <a:rPr lang="en-US" sz="2700">
                <a:solidFill>
                  <a:srgbClr val="231F20"/>
                </a:solidFill>
                <a:latin typeface="Arial Black" charset="0"/>
              </a:rPr>
              <a:t>Cytotrophoblast</a:t>
            </a:r>
            <a:endParaRPr lang="en-US" sz="1800">
              <a:latin typeface="Arial" charset="0"/>
            </a:endParaRPr>
          </a:p>
        </p:txBody>
      </p:sp>
      <p:sp>
        <p:nvSpPr>
          <p:cNvPr id="33811" name="Rectangle 19"/>
          <p:cNvSpPr>
            <a:spLocks noChangeArrowheads="1"/>
          </p:cNvSpPr>
          <p:nvPr/>
        </p:nvSpPr>
        <p:spPr bwMode="auto">
          <a:xfrm>
            <a:off x="4927600" y="3017838"/>
            <a:ext cx="2533650" cy="739775"/>
          </a:xfrm>
          <a:prstGeom prst="rect">
            <a:avLst/>
          </a:prstGeom>
          <a:noFill/>
          <a:ln w="9525">
            <a:noFill/>
            <a:miter lim="800000"/>
            <a:headEnd/>
            <a:tailEnd/>
          </a:ln>
        </p:spPr>
        <p:txBody>
          <a:bodyPr wrap="none" lIns="0" tIns="0" rIns="0" bIns="0">
            <a:spAutoFit/>
          </a:bodyPr>
          <a:lstStyle/>
          <a:p>
            <a:pPr>
              <a:lnSpc>
                <a:spcPct val="90000"/>
              </a:lnSpc>
            </a:pPr>
            <a:r>
              <a:rPr lang="en-US" sz="2700" b="1">
                <a:solidFill>
                  <a:srgbClr val="231F20"/>
                </a:solidFill>
                <a:latin typeface="Arial" charset="0"/>
              </a:rPr>
              <a:t>Inner cell mass</a:t>
            </a:r>
          </a:p>
          <a:p>
            <a:pPr>
              <a:lnSpc>
                <a:spcPct val="90000"/>
              </a:lnSpc>
            </a:pPr>
            <a:r>
              <a:rPr lang="en-US" sz="2700" b="1">
                <a:solidFill>
                  <a:srgbClr val="231F20"/>
                </a:solidFill>
                <a:latin typeface="Arial" charset="0"/>
              </a:rPr>
              <a:t>(future embryo)</a:t>
            </a:r>
            <a:endParaRPr lang="en-US" sz="1800" b="1">
              <a:latin typeface="Arial" charset="0"/>
            </a:endParaRPr>
          </a:p>
        </p:txBody>
      </p:sp>
      <p:sp>
        <p:nvSpPr>
          <p:cNvPr id="33812" name="Rectangle 20"/>
          <p:cNvSpPr>
            <a:spLocks noChangeArrowheads="1"/>
          </p:cNvSpPr>
          <p:nvPr/>
        </p:nvSpPr>
        <p:spPr bwMode="auto">
          <a:xfrm>
            <a:off x="4927600" y="4735513"/>
            <a:ext cx="2686050" cy="369887"/>
          </a:xfrm>
          <a:prstGeom prst="rect">
            <a:avLst/>
          </a:prstGeom>
          <a:noFill/>
          <a:ln w="9525">
            <a:noFill/>
            <a:miter lim="800000"/>
            <a:headEnd/>
            <a:tailEnd/>
          </a:ln>
        </p:spPr>
        <p:txBody>
          <a:bodyPr wrap="none" lIns="0" tIns="0" rIns="0" bIns="0">
            <a:spAutoFit/>
          </a:bodyPr>
          <a:lstStyle/>
          <a:p>
            <a:pPr>
              <a:lnSpc>
                <a:spcPct val="90000"/>
              </a:lnSpc>
            </a:pPr>
            <a:r>
              <a:rPr lang="en-US" sz="2700" b="1">
                <a:solidFill>
                  <a:srgbClr val="231F20"/>
                </a:solidFill>
                <a:latin typeface="Arial" charset="0"/>
              </a:rPr>
              <a:t>Lumen of uterus</a:t>
            </a:r>
            <a:endParaRPr lang="en-US" sz="1800" b="1">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ChangeArrowheads="1"/>
          </p:cNvSpPr>
          <p:nvPr/>
        </p:nvSpPr>
        <p:spPr bwMode="auto">
          <a:xfrm>
            <a:off x="8151813" y="6580188"/>
            <a:ext cx="989012" cy="274637"/>
          </a:xfrm>
          <a:prstGeom prst="rect">
            <a:avLst/>
          </a:prstGeom>
          <a:noFill/>
          <a:ln w="9525">
            <a:noFill/>
            <a:miter lim="800000"/>
            <a:headEnd/>
            <a:tailEnd/>
          </a:ln>
          <a:effectLst/>
        </p:spPr>
        <p:txBody>
          <a:bodyPr wrap="none">
            <a:spAutoFit/>
          </a:bodyPr>
          <a:lstStyle/>
          <a:p>
            <a:pPr algn="r"/>
            <a:r>
              <a:rPr lang="en-US" sz="1200" b="1">
                <a:latin typeface="Arial" charset="0"/>
              </a:rPr>
              <a:t>Figure 28.9</a:t>
            </a:r>
          </a:p>
        </p:txBody>
      </p:sp>
      <p:pic>
        <p:nvPicPr>
          <p:cNvPr id="64521" name="Picture 9"/>
          <p:cNvPicPr>
            <a:picLocks noChangeAspect="1" noChangeArrowheads="1"/>
          </p:cNvPicPr>
          <p:nvPr/>
        </p:nvPicPr>
        <p:blipFill>
          <a:blip r:embed="rId2" cstate="print"/>
          <a:srcRect/>
          <a:stretch>
            <a:fillRect/>
          </a:stretch>
        </p:blipFill>
        <p:spPr bwMode="auto">
          <a:xfrm>
            <a:off x="455613" y="534988"/>
            <a:ext cx="8231187" cy="5881687"/>
          </a:xfrm>
          <a:prstGeom prst="rect">
            <a:avLst/>
          </a:prstGeom>
          <a:noFill/>
        </p:spPr>
      </p:pic>
      <p:sp>
        <p:nvSpPr>
          <p:cNvPr id="64522" name="Freeform 10"/>
          <p:cNvSpPr>
            <a:spLocks/>
          </p:cNvSpPr>
          <p:nvPr/>
        </p:nvSpPr>
        <p:spPr bwMode="auto">
          <a:xfrm>
            <a:off x="5113338" y="1330325"/>
            <a:ext cx="85725" cy="219075"/>
          </a:xfrm>
          <a:custGeom>
            <a:avLst/>
            <a:gdLst/>
            <a:ahLst/>
            <a:cxnLst>
              <a:cxn ang="0">
                <a:pos x="0" y="0"/>
              </a:cxn>
              <a:cxn ang="0">
                <a:pos x="54" y="0"/>
              </a:cxn>
              <a:cxn ang="0">
                <a:pos x="54" y="138"/>
              </a:cxn>
              <a:cxn ang="0">
                <a:pos x="18" y="138"/>
              </a:cxn>
            </a:cxnLst>
            <a:rect l="0" t="0" r="r" b="b"/>
            <a:pathLst>
              <a:path w="54" h="138">
                <a:moveTo>
                  <a:pt x="0" y="0"/>
                </a:moveTo>
                <a:lnTo>
                  <a:pt x="54" y="0"/>
                </a:lnTo>
                <a:lnTo>
                  <a:pt x="54" y="138"/>
                </a:lnTo>
                <a:lnTo>
                  <a:pt x="18" y="138"/>
                </a:lnTo>
              </a:path>
            </a:pathLst>
          </a:custGeom>
          <a:noFill/>
          <a:ln w="12700">
            <a:solidFill>
              <a:srgbClr val="231F20"/>
            </a:solidFill>
            <a:prstDash val="solid"/>
            <a:round/>
            <a:headEnd/>
            <a:tailEnd/>
          </a:ln>
        </p:spPr>
        <p:txBody>
          <a:bodyPr/>
          <a:lstStyle/>
          <a:p>
            <a:endParaRPr lang="en-US"/>
          </a:p>
        </p:txBody>
      </p:sp>
      <p:sp>
        <p:nvSpPr>
          <p:cNvPr id="64523" name="Freeform 11"/>
          <p:cNvSpPr>
            <a:spLocks/>
          </p:cNvSpPr>
          <p:nvPr/>
        </p:nvSpPr>
        <p:spPr bwMode="auto">
          <a:xfrm>
            <a:off x="1390650" y="660400"/>
            <a:ext cx="536575" cy="552450"/>
          </a:xfrm>
          <a:custGeom>
            <a:avLst/>
            <a:gdLst/>
            <a:ahLst/>
            <a:cxnLst>
              <a:cxn ang="0">
                <a:pos x="0" y="348"/>
              </a:cxn>
              <a:cxn ang="0">
                <a:pos x="282" y="0"/>
              </a:cxn>
              <a:cxn ang="0">
                <a:pos x="338" y="0"/>
              </a:cxn>
            </a:cxnLst>
            <a:rect l="0" t="0" r="r" b="b"/>
            <a:pathLst>
              <a:path w="338" h="348">
                <a:moveTo>
                  <a:pt x="0" y="348"/>
                </a:moveTo>
                <a:lnTo>
                  <a:pt x="282" y="0"/>
                </a:lnTo>
                <a:lnTo>
                  <a:pt x="338" y="0"/>
                </a:lnTo>
              </a:path>
            </a:pathLst>
          </a:custGeom>
          <a:noFill/>
          <a:ln w="12700">
            <a:solidFill>
              <a:srgbClr val="231F20"/>
            </a:solidFill>
            <a:prstDash val="solid"/>
            <a:round/>
            <a:headEnd/>
            <a:tailEnd/>
          </a:ln>
        </p:spPr>
        <p:txBody>
          <a:bodyPr/>
          <a:lstStyle/>
          <a:p>
            <a:endParaRPr lang="en-US"/>
          </a:p>
        </p:txBody>
      </p:sp>
      <p:sp>
        <p:nvSpPr>
          <p:cNvPr id="64524" name="Freeform 12"/>
          <p:cNvSpPr>
            <a:spLocks/>
          </p:cNvSpPr>
          <p:nvPr/>
        </p:nvSpPr>
        <p:spPr bwMode="auto">
          <a:xfrm>
            <a:off x="1482725" y="889000"/>
            <a:ext cx="809625" cy="600075"/>
          </a:xfrm>
          <a:custGeom>
            <a:avLst/>
            <a:gdLst/>
            <a:ahLst/>
            <a:cxnLst>
              <a:cxn ang="0">
                <a:pos x="0" y="378"/>
              </a:cxn>
              <a:cxn ang="0">
                <a:pos x="228" y="0"/>
              </a:cxn>
              <a:cxn ang="0">
                <a:pos x="510" y="0"/>
              </a:cxn>
            </a:cxnLst>
            <a:rect l="0" t="0" r="r" b="b"/>
            <a:pathLst>
              <a:path w="510" h="378">
                <a:moveTo>
                  <a:pt x="0" y="378"/>
                </a:moveTo>
                <a:lnTo>
                  <a:pt x="228" y="0"/>
                </a:lnTo>
                <a:lnTo>
                  <a:pt x="510" y="0"/>
                </a:lnTo>
              </a:path>
            </a:pathLst>
          </a:custGeom>
          <a:noFill/>
          <a:ln w="12700">
            <a:solidFill>
              <a:srgbClr val="231F20"/>
            </a:solidFill>
            <a:prstDash val="solid"/>
            <a:round/>
            <a:headEnd/>
            <a:tailEnd/>
          </a:ln>
        </p:spPr>
        <p:txBody>
          <a:bodyPr/>
          <a:lstStyle/>
          <a:p>
            <a:endParaRPr lang="en-US"/>
          </a:p>
        </p:txBody>
      </p:sp>
      <p:sp>
        <p:nvSpPr>
          <p:cNvPr id="64525" name="Freeform 13"/>
          <p:cNvSpPr>
            <a:spLocks/>
          </p:cNvSpPr>
          <p:nvPr/>
        </p:nvSpPr>
        <p:spPr bwMode="auto">
          <a:xfrm>
            <a:off x="1339850" y="1720850"/>
            <a:ext cx="603250" cy="447675"/>
          </a:xfrm>
          <a:custGeom>
            <a:avLst/>
            <a:gdLst/>
            <a:ahLst/>
            <a:cxnLst>
              <a:cxn ang="0">
                <a:pos x="0" y="0"/>
              </a:cxn>
              <a:cxn ang="0">
                <a:pos x="262" y="282"/>
              </a:cxn>
              <a:cxn ang="0">
                <a:pos x="380" y="282"/>
              </a:cxn>
            </a:cxnLst>
            <a:rect l="0" t="0" r="r" b="b"/>
            <a:pathLst>
              <a:path w="380" h="282">
                <a:moveTo>
                  <a:pt x="0" y="0"/>
                </a:moveTo>
                <a:lnTo>
                  <a:pt x="262" y="282"/>
                </a:lnTo>
                <a:lnTo>
                  <a:pt x="380" y="282"/>
                </a:lnTo>
              </a:path>
            </a:pathLst>
          </a:custGeom>
          <a:noFill/>
          <a:ln w="12700">
            <a:solidFill>
              <a:srgbClr val="231F20"/>
            </a:solidFill>
            <a:prstDash val="solid"/>
            <a:round/>
            <a:headEnd/>
            <a:tailEnd/>
          </a:ln>
        </p:spPr>
        <p:txBody>
          <a:bodyPr/>
          <a:lstStyle/>
          <a:p>
            <a:endParaRPr lang="en-US"/>
          </a:p>
        </p:txBody>
      </p:sp>
      <p:sp>
        <p:nvSpPr>
          <p:cNvPr id="64526" name="Freeform 14"/>
          <p:cNvSpPr>
            <a:spLocks/>
          </p:cNvSpPr>
          <p:nvPr/>
        </p:nvSpPr>
        <p:spPr bwMode="auto">
          <a:xfrm>
            <a:off x="5961063" y="1104900"/>
            <a:ext cx="447675" cy="234950"/>
          </a:xfrm>
          <a:custGeom>
            <a:avLst/>
            <a:gdLst/>
            <a:ahLst/>
            <a:cxnLst>
              <a:cxn ang="0">
                <a:pos x="0" y="148"/>
              </a:cxn>
              <a:cxn ang="0">
                <a:pos x="208" y="0"/>
              </a:cxn>
              <a:cxn ang="0">
                <a:pos x="282" y="0"/>
              </a:cxn>
            </a:cxnLst>
            <a:rect l="0" t="0" r="r" b="b"/>
            <a:pathLst>
              <a:path w="282" h="148">
                <a:moveTo>
                  <a:pt x="0" y="148"/>
                </a:moveTo>
                <a:lnTo>
                  <a:pt x="208" y="0"/>
                </a:lnTo>
                <a:lnTo>
                  <a:pt x="282" y="0"/>
                </a:lnTo>
              </a:path>
            </a:pathLst>
          </a:custGeom>
          <a:noFill/>
          <a:ln w="12700">
            <a:solidFill>
              <a:srgbClr val="231F20"/>
            </a:solidFill>
            <a:prstDash val="solid"/>
            <a:round/>
            <a:headEnd/>
            <a:tailEnd/>
          </a:ln>
        </p:spPr>
        <p:txBody>
          <a:bodyPr/>
          <a:lstStyle/>
          <a:p>
            <a:endParaRPr lang="en-US"/>
          </a:p>
        </p:txBody>
      </p:sp>
      <p:sp>
        <p:nvSpPr>
          <p:cNvPr id="64527" name="Freeform 15"/>
          <p:cNvSpPr>
            <a:spLocks/>
          </p:cNvSpPr>
          <p:nvPr/>
        </p:nvSpPr>
        <p:spPr bwMode="auto">
          <a:xfrm>
            <a:off x="3381375" y="3467100"/>
            <a:ext cx="387350" cy="115888"/>
          </a:xfrm>
          <a:custGeom>
            <a:avLst/>
            <a:gdLst/>
            <a:ahLst/>
            <a:cxnLst>
              <a:cxn ang="0">
                <a:pos x="0" y="73"/>
              </a:cxn>
              <a:cxn ang="0">
                <a:pos x="178" y="0"/>
              </a:cxn>
              <a:cxn ang="0">
                <a:pos x="244" y="0"/>
              </a:cxn>
            </a:cxnLst>
            <a:rect l="0" t="0" r="r" b="b"/>
            <a:pathLst>
              <a:path w="244" h="73">
                <a:moveTo>
                  <a:pt x="0" y="73"/>
                </a:moveTo>
                <a:lnTo>
                  <a:pt x="178" y="0"/>
                </a:lnTo>
                <a:lnTo>
                  <a:pt x="244" y="0"/>
                </a:lnTo>
              </a:path>
            </a:pathLst>
          </a:custGeom>
          <a:noFill/>
          <a:ln w="12700">
            <a:solidFill>
              <a:srgbClr val="231F20"/>
            </a:solidFill>
            <a:prstDash val="solid"/>
            <a:round/>
            <a:headEnd/>
            <a:tailEnd/>
          </a:ln>
        </p:spPr>
        <p:txBody>
          <a:bodyPr/>
          <a:lstStyle/>
          <a:p>
            <a:endParaRPr lang="en-US"/>
          </a:p>
        </p:txBody>
      </p:sp>
      <p:sp>
        <p:nvSpPr>
          <p:cNvPr id="64528" name="Freeform 16"/>
          <p:cNvSpPr>
            <a:spLocks/>
          </p:cNvSpPr>
          <p:nvPr/>
        </p:nvSpPr>
        <p:spPr bwMode="auto">
          <a:xfrm>
            <a:off x="1603375" y="3454400"/>
            <a:ext cx="460375" cy="179388"/>
          </a:xfrm>
          <a:custGeom>
            <a:avLst/>
            <a:gdLst/>
            <a:ahLst/>
            <a:cxnLst>
              <a:cxn ang="0">
                <a:pos x="290" y="113"/>
              </a:cxn>
              <a:cxn ang="0">
                <a:pos x="66" y="0"/>
              </a:cxn>
              <a:cxn ang="0">
                <a:pos x="0" y="0"/>
              </a:cxn>
            </a:cxnLst>
            <a:rect l="0" t="0" r="r" b="b"/>
            <a:pathLst>
              <a:path w="290" h="113">
                <a:moveTo>
                  <a:pt x="290" y="113"/>
                </a:moveTo>
                <a:lnTo>
                  <a:pt x="66" y="0"/>
                </a:lnTo>
                <a:lnTo>
                  <a:pt x="0" y="0"/>
                </a:lnTo>
              </a:path>
            </a:pathLst>
          </a:custGeom>
          <a:noFill/>
          <a:ln w="12700">
            <a:solidFill>
              <a:srgbClr val="231F20"/>
            </a:solidFill>
            <a:prstDash val="solid"/>
            <a:round/>
            <a:headEnd/>
            <a:tailEnd/>
          </a:ln>
        </p:spPr>
        <p:txBody>
          <a:bodyPr/>
          <a:lstStyle/>
          <a:p>
            <a:endParaRPr lang="en-US"/>
          </a:p>
        </p:txBody>
      </p:sp>
      <p:sp>
        <p:nvSpPr>
          <p:cNvPr id="64529" name="Line 17"/>
          <p:cNvSpPr>
            <a:spLocks noChangeShapeType="1"/>
          </p:cNvSpPr>
          <p:nvPr/>
        </p:nvSpPr>
        <p:spPr bwMode="auto">
          <a:xfrm>
            <a:off x="5202238" y="1435100"/>
            <a:ext cx="92075" cy="1588"/>
          </a:xfrm>
          <a:prstGeom prst="line">
            <a:avLst/>
          </a:prstGeom>
          <a:noFill/>
          <a:ln w="12700">
            <a:solidFill>
              <a:srgbClr val="231F20"/>
            </a:solidFill>
            <a:round/>
            <a:headEnd/>
            <a:tailEnd/>
          </a:ln>
        </p:spPr>
        <p:txBody>
          <a:bodyPr/>
          <a:lstStyle/>
          <a:p>
            <a:endParaRPr lang="en-US"/>
          </a:p>
        </p:txBody>
      </p:sp>
      <p:sp>
        <p:nvSpPr>
          <p:cNvPr id="64530" name="Line 18"/>
          <p:cNvSpPr>
            <a:spLocks noChangeShapeType="1"/>
          </p:cNvSpPr>
          <p:nvPr/>
        </p:nvSpPr>
        <p:spPr bwMode="auto">
          <a:xfrm>
            <a:off x="2673350" y="5243513"/>
            <a:ext cx="1089025" cy="1587"/>
          </a:xfrm>
          <a:prstGeom prst="line">
            <a:avLst/>
          </a:prstGeom>
          <a:noFill/>
          <a:ln w="12700">
            <a:solidFill>
              <a:srgbClr val="231F20"/>
            </a:solidFill>
            <a:round/>
            <a:headEnd/>
            <a:tailEnd/>
          </a:ln>
        </p:spPr>
        <p:txBody>
          <a:bodyPr/>
          <a:lstStyle/>
          <a:p>
            <a:endParaRPr lang="en-US"/>
          </a:p>
        </p:txBody>
      </p:sp>
      <p:sp>
        <p:nvSpPr>
          <p:cNvPr id="64531" name="Freeform 19"/>
          <p:cNvSpPr>
            <a:spLocks/>
          </p:cNvSpPr>
          <p:nvPr/>
        </p:nvSpPr>
        <p:spPr bwMode="auto">
          <a:xfrm>
            <a:off x="6373813" y="5834063"/>
            <a:ext cx="139700" cy="292100"/>
          </a:xfrm>
          <a:custGeom>
            <a:avLst/>
            <a:gdLst/>
            <a:ahLst/>
            <a:cxnLst>
              <a:cxn ang="0">
                <a:pos x="0" y="0"/>
              </a:cxn>
              <a:cxn ang="0">
                <a:pos x="0" y="184"/>
              </a:cxn>
              <a:cxn ang="0">
                <a:pos x="88" y="184"/>
              </a:cxn>
            </a:cxnLst>
            <a:rect l="0" t="0" r="r" b="b"/>
            <a:pathLst>
              <a:path w="88" h="184">
                <a:moveTo>
                  <a:pt x="0" y="0"/>
                </a:moveTo>
                <a:lnTo>
                  <a:pt x="0" y="184"/>
                </a:lnTo>
                <a:lnTo>
                  <a:pt x="88" y="184"/>
                </a:lnTo>
              </a:path>
            </a:pathLst>
          </a:custGeom>
          <a:noFill/>
          <a:ln w="12700">
            <a:solidFill>
              <a:srgbClr val="231F20"/>
            </a:solidFill>
            <a:prstDash val="solid"/>
            <a:round/>
            <a:headEnd/>
            <a:tailEnd/>
          </a:ln>
        </p:spPr>
        <p:txBody>
          <a:bodyPr/>
          <a:lstStyle/>
          <a:p>
            <a:endParaRPr lang="en-US"/>
          </a:p>
        </p:txBody>
      </p:sp>
      <p:sp>
        <p:nvSpPr>
          <p:cNvPr id="64532" name="Freeform 20"/>
          <p:cNvSpPr>
            <a:spLocks/>
          </p:cNvSpPr>
          <p:nvPr/>
        </p:nvSpPr>
        <p:spPr bwMode="auto">
          <a:xfrm>
            <a:off x="7361238" y="5932488"/>
            <a:ext cx="355600" cy="200025"/>
          </a:xfrm>
          <a:custGeom>
            <a:avLst/>
            <a:gdLst/>
            <a:ahLst/>
            <a:cxnLst>
              <a:cxn ang="0">
                <a:pos x="0" y="0"/>
              </a:cxn>
              <a:cxn ang="0">
                <a:pos x="140" y="126"/>
              </a:cxn>
              <a:cxn ang="0">
                <a:pos x="224" y="126"/>
              </a:cxn>
            </a:cxnLst>
            <a:rect l="0" t="0" r="r" b="b"/>
            <a:pathLst>
              <a:path w="224" h="126">
                <a:moveTo>
                  <a:pt x="0" y="0"/>
                </a:moveTo>
                <a:lnTo>
                  <a:pt x="140" y="126"/>
                </a:lnTo>
                <a:lnTo>
                  <a:pt x="224" y="126"/>
                </a:lnTo>
              </a:path>
            </a:pathLst>
          </a:custGeom>
          <a:noFill/>
          <a:ln w="12700">
            <a:solidFill>
              <a:srgbClr val="231F20"/>
            </a:solidFill>
            <a:prstDash val="solid"/>
            <a:round/>
            <a:headEnd/>
            <a:tailEnd/>
          </a:ln>
        </p:spPr>
        <p:txBody>
          <a:bodyPr/>
          <a:lstStyle/>
          <a:p>
            <a:endParaRPr lang="en-US"/>
          </a:p>
        </p:txBody>
      </p:sp>
      <p:sp>
        <p:nvSpPr>
          <p:cNvPr id="64533" name="Freeform 21"/>
          <p:cNvSpPr>
            <a:spLocks/>
          </p:cNvSpPr>
          <p:nvPr/>
        </p:nvSpPr>
        <p:spPr bwMode="auto">
          <a:xfrm>
            <a:off x="6386513" y="2759075"/>
            <a:ext cx="946150" cy="381000"/>
          </a:xfrm>
          <a:custGeom>
            <a:avLst/>
            <a:gdLst/>
            <a:ahLst/>
            <a:cxnLst>
              <a:cxn ang="0">
                <a:pos x="0" y="240"/>
              </a:cxn>
              <a:cxn ang="0">
                <a:pos x="518" y="0"/>
              </a:cxn>
              <a:cxn ang="0">
                <a:pos x="596" y="0"/>
              </a:cxn>
            </a:cxnLst>
            <a:rect l="0" t="0" r="r" b="b"/>
            <a:pathLst>
              <a:path w="596" h="240">
                <a:moveTo>
                  <a:pt x="0" y="240"/>
                </a:moveTo>
                <a:lnTo>
                  <a:pt x="518" y="0"/>
                </a:lnTo>
                <a:lnTo>
                  <a:pt x="596" y="0"/>
                </a:lnTo>
              </a:path>
            </a:pathLst>
          </a:custGeom>
          <a:noFill/>
          <a:ln w="12700">
            <a:solidFill>
              <a:srgbClr val="231F20"/>
            </a:solidFill>
            <a:prstDash val="solid"/>
            <a:round/>
            <a:headEnd/>
            <a:tailEnd/>
          </a:ln>
        </p:spPr>
        <p:txBody>
          <a:bodyPr/>
          <a:lstStyle/>
          <a:p>
            <a:endParaRPr lang="en-US"/>
          </a:p>
        </p:txBody>
      </p:sp>
      <p:sp>
        <p:nvSpPr>
          <p:cNvPr id="64534" name="Freeform 22"/>
          <p:cNvSpPr>
            <a:spLocks/>
          </p:cNvSpPr>
          <p:nvPr/>
        </p:nvSpPr>
        <p:spPr bwMode="auto">
          <a:xfrm>
            <a:off x="7427913" y="3378200"/>
            <a:ext cx="460375" cy="255588"/>
          </a:xfrm>
          <a:custGeom>
            <a:avLst/>
            <a:gdLst/>
            <a:ahLst/>
            <a:cxnLst>
              <a:cxn ang="0">
                <a:pos x="0" y="161"/>
              </a:cxn>
              <a:cxn ang="0">
                <a:pos x="224" y="0"/>
              </a:cxn>
              <a:cxn ang="0">
                <a:pos x="290" y="0"/>
              </a:cxn>
            </a:cxnLst>
            <a:rect l="0" t="0" r="r" b="b"/>
            <a:pathLst>
              <a:path w="290" h="161">
                <a:moveTo>
                  <a:pt x="0" y="161"/>
                </a:moveTo>
                <a:lnTo>
                  <a:pt x="224" y="0"/>
                </a:lnTo>
                <a:lnTo>
                  <a:pt x="290" y="0"/>
                </a:lnTo>
              </a:path>
            </a:pathLst>
          </a:custGeom>
          <a:noFill/>
          <a:ln w="12700">
            <a:solidFill>
              <a:srgbClr val="231F20"/>
            </a:solidFill>
            <a:prstDash val="solid"/>
            <a:round/>
            <a:headEnd/>
            <a:tailEnd/>
          </a:ln>
        </p:spPr>
        <p:txBody>
          <a:bodyPr/>
          <a:lstStyle/>
          <a:p>
            <a:endParaRPr lang="en-US"/>
          </a:p>
        </p:txBody>
      </p:sp>
      <p:sp>
        <p:nvSpPr>
          <p:cNvPr id="64535" name="Freeform 23"/>
          <p:cNvSpPr>
            <a:spLocks/>
          </p:cNvSpPr>
          <p:nvPr/>
        </p:nvSpPr>
        <p:spPr bwMode="auto">
          <a:xfrm>
            <a:off x="7456488" y="3865563"/>
            <a:ext cx="323850" cy="133350"/>
          </a:xfrm>
          <a:custGeom>
            <a:avLst/>
            <a:gdLst/>
            <a:ahLst/>
            <a:cxnLst>
              <a:cxn ang="0">
                <a:pos x="0" y="0"/>
              </a:cxn>
              <a:cxn ang="0">
                <a:pos x="144" y="84"/>
              </a:cxn>
              <a:cxn ang="0">
                <a:pos x="204" y="84"/>
              </a:cxn>
            </a:cxnLst>
            <a:rect l="0" t="0" r="r" b="b"/>
            <a:pathLst>
              <a:path w="204" h="84">
                <a:moveTo>
                  <a:pt x="0" y="0"/>
                </a:moveTo>
                <a:lnTo>
                  <a:pt x="144" y="84"/>
                </a:lnTo>
                <a:lnTo>
                  <a:pt x="204" y="84"/>
                </a:lnTo>
              </a:path>
            </a:pathLst>
          </a:custGeom>
          <a:noFill/>
          <a:ln w="12700">
            <a:solidFill>
              <a:srgbClr val="231F20"/>
            </a:solidFill>
            <a:prstDash val="solid"/>
            <a:round/>
            <a:headEnd/>
            <a:tailEnd/>
          </a:ln>
        </p:spPr>
        <p:txBody>
          <a:bodyPr/>
          <a:lstStyle/>
          <a:p>
            <a:endParaRPr lang="en-US"/>
          </a:p>
        </p:txBody>
      </p:sp>
      <p:sp>
        <p:nvSpPr>
          <p:cNvPr id="64536" name="Freeform 24"/>
          <p:cNvSpPr>
            <a:spLocks/>
          </p:cNvSpPr>
          <p:nvPr/>
        </p:nvSpPr>
        <p:spPr bwMode="auto">
          <a:xfrm>
            <a:off x="6380163" y="3725863"/>
            <a:ext cx="234950" cy="358775"/>
          </a:xfrm>
          <a:custGeom>
            <a:avLst/>
            <a:gdLst/>
            <a:ahLst/>
            <a:cxnLst>
              <a:cxn ang="0">
                <a:pos x="0" y="0"/>
              </a:cxn>
              <a:cxn ang="0">
                <a:pos x="88" y="226"/>
              </a:cxn>
              <a:cxn ang="0">
                <a:pos x="148" y="226"/>
              </a:cxn>
            </a:cxnLst>
            <a:rect l="0" t="0" r="r" b="b"/>
            <a:pathLst>
              <a:path w="148" h="226">
                <a:moveTo>
                  <a:pt x="0" y="0"/>
                </a:moveTo>
                <a:lnTo>
                  <a:pt x="88" y="226"/>
                </a:lnTo>
                <a:lnTo>
                  <a:pt x="148" y="226"/>
                </a:lnTo>
              </a:path>
            </a:pathLst>
          </a:custGeom>
          <a:noFill/>
          <a:ln w="12700">
            <a:solidFill>
              <a:srgbClr val="231F20"/>
            </a:solidFill>
            <a:prstDash val="solid"/>
            <a:round/>
            <a:headEnd/>
            <a:tailEnd/>
          </a:ln>
        </p:spPr>
        <p:txBody>
          <a:bodyPr/>
          <a:lstStyle/>
          <a:p>
            <a:endParaRPr lang="en-US"/>
          </a:p>
        </p:txBody>
      </p:sp>
      <p:sp>
        <p:nvSpPr>
          <p:cNvPr id="64537" name="Line 25"/>
          <p:cNvSpPr>
            <a:spLocks noChangeShapeType="1"/>
          </p:cNvSpPr>
          <p:nvPr/>
        </p:nvSpPr>
        <p:spPr bwMode="auto">
          <a:xfrm>
            <a:off x="7361238" y="4894263"/>
            <a:ext cx="1587" cy="831850"/>
          </a:xfrm>
          <a:prstGeom prst="line">
            <a:avLst/>
          </a:prstGeom>
          <a:noFill/>
          <a:ln w="12700">
            <a:solidFill>
              <a:srgbClr val="231F20"/>
            </a:solidFill>
            <a:round/>
            <a:headEnd/>
            <a:tailEnd/>
          </a:ln>
        </p:spPr>
        <p:txBody>
          <a:bodyPr/>
          <a:lstStyle/>
          <a:p>
            <a:endParaRPr lang="en-US"/>
          </a:p>
        </p:txBody>
      </p:sp>
      <p:sp>
        <p:nvSpPr>
          <p:cNvPr id="64538" name="Line 26"/>
          <p:cNvSpPr>
            <a:spLocks noChangeShapeType="1"/>
          </p:cNvSpPr>
          <p:nvPr/>
        </p:nvSpPr>
        <p:spPr bwMode="auto">
          <a:xfrm flipH="1">
            <a:off x="1771650" y="1444625"/>
            <a:ext cx="69850" cy="1588"/>
          </a:xfrm>
          <a:prstGeom prst="line">
            <a:avLst/>
          </a:prstGeom>
          <a:noFill/>
          <a:ln w="12700">
            <a:solidFill>
              <a:srgbClr val="231F20"/>
            </a:solidFill>
            <a:round/>
            <a:headEnd/>
            <a:tailEnd/>
          </a:ln>
        </p:spPr>
        <p:txBody>
          <a:bodyPr/>
          <a:lstStyle/>
          <a:p>
            <a:endParaRPr lang="en-US"/>
          </a:p>
        </p:txBody>
      </p:sp>
      <p:sp>
        <p:nvSpPr>
          <p:cNvPr id="64539" name="Line 27"/>
          <p:cNvSpPr>
            <a:spLocks noChangeShapeType="1"/>
          </p:cNvSpPr>
          <p:nvPr/>
        </p:nvSpPr>
        <p:spPr bwMode="auto">
          <a:xfrm flipH="1">
            <a:off x="1416050" y="1489075"/>
            <a:ext cx="66675" cy="1588"/>
          </a:xfrm>
          <a:prstGeom prst="line">
            <a:avLst/>
          </a:prstGeom>
          <a:noFill/>
          <a:ln w="12700">
            <a:solidFill>
              <a:srgbClr val="231F20"/>
            </a:solidFill>
            <a:round/>
            <a:headEnd/>
            <a:tailEnd/>
          </a:ln>
        </p:spPr>
        <p:txBody>
          <a:bodyPr/>
          <a:lstStyle/>
          <a:p>
            <a:endParaRPr lang="en-US"/>
          </a:p>
        </p:txBody>
      </p:sp>
      <p:sp>
        <p:nvSpPr>
          <p:cNvPr id="64540" name="Rectangle 28"/>
          <p:cNvSpPr>
            <a:spLocks noChangeArrowheads="1"/>
          </p:cNvSpPr>
          <p:nvPr/>
        </p:nvSpPr>
        <p:spPr bwMode="auto">
          <a:xfrm>
            <a:off x="1957388" y="554038"/>
            <a:ext cx="6604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Amnion</a:t>
            </a:r>
            <a:endParaRPr lang="en-US" sz="1800" b="1">
              <a:latin typeface="Arial" charset="0"/>
            </a:endParaRPr>
          </a:p>
        </p:txBody>
      </p:sp>
      <p:sp>
        <p:nvSpPr>
          <p:cNvPr id="64541" name="Rectangle 29"/>
          <p:cNvSpPr>
            <a:spLocks noChangeArrowheads="1"/>
          </p:cNvSpPr>
          <p:nvPr/>
        </p:nvSpPr>
        <p:spPr bwMode="auto">
          <a:xfrm>
            <a:off x="2325688" y="785813"/>
            <a:ext cx="946150" cy="63817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Bilayered</a:t>
            </a:r>
          </a:p>
          <a:p>
            <a:r>
              <a:rPr lang="en-US" sz="1400" b="1">
                <a:solidFill>
                  <a:srgbClr val="231F20"/>
                </a:solidFill>
                <a:latin typeface="Arial" charset="0"/>
              </a:rPr>
              <a:t>embryonic </a:t>
            </a:r>
            <a:endParaRPr lang="en-US" sz="1800" b="1">
              <a:latin typeface="Arial" charset="0"/>
            </a:endParaRPr>
          </a:p>
          <a:p>
            <a:r>
              <a:rPr lang="en-US" sz="1400" b="1">
                <a:solidFill>
                  <a:srgbClr val="231F20"/>
                </a:solidFill>
                <a:latin typeface="Arial" charset="0"/>
              </a:rPr>
              <a:t>disc</a:t>
            </a:r>
            <a:endParaRPr lang="en-US" sz="1800" b="1">
              <a:latin typeface="Arial" charset="0"/>
            </a:endParaRPr>
          </a:p>
        </p:txBody>
      </p:sp>
      <p:sp>
        <p:nvSpPr>
          <p:cNvPr id="64542" name="Rectangle 30"/>
          <p:cNvSpPr>
            <a:spLocks noChangeArrowheads="1"/>
          </p:cNvSpPr>
          <p:nvPr/>
        </p:nvSpPr>
        <p:spPr bwMode="auto">
          <a:xfrm>
            <a:off x="6430963" y="1004888"/>
            <a:ext cx="1839912"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Head end of bilayered</a:t>
            </a:r>
          </a:p>
          <a:p>
            <a:r>
              <a:rPr lang="en-US" sz="1400" b="1">
                <a:solidFill>
                  <a:srgbClr val="231F20"/>
                </a:solidFill>
                <a:latin typeface="Arial" charset="0"/>
              </a:rPr>
              <a:t>embryonic disc</a:t>
            </a:r>
            <a:endParaRPr lang="en-US" sz="1800" b="1">
              <a:latin typeface="Arial" charset="0"/>
            </a:endParaRPr>
          </a:p>
        </p:txBody>
      </p:sp>
      <p:sp>
        <p:nvSpPr>
          <p:cNvPr id="64543" name="Rectangle 31"/>
          <p:cNvSpPr>
            <a:spLocks noChangeArrowheads="1"/>
          </p:cNvSpPr>
          <p:nvPr/>
        </p:nvSpPr>
        <p:spPr bwMode="auto">
          <a:xfrm>
            <a:off x="1973263" y="2078038"/>
            <a:ext cx="71913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Yolk sac</a:t>
            </a:r>
            <a:endParaRPr lang="en-US" sz="1800" b="1">
              <a:latin typeface="Arial" charset="0"/>
            </a:endParaRPr>
          </a:p>
        </p:txBody>
      </p:sp>
      <p:sp>
        <p:nvSpPr>
          <p:cNvPr id="64544" name="Rectangle 32"/>
          <p:cNvSpPr>
            <a:spLocks noChangeArrowheads="1"/>
          </p:cNvSpPr>
          <p:nvPr/>
        </p:nvSpPr>
        <p:spPr bwMode="auto">
          <a:xfrm>
            <a:off x="3798888" y="3367088"/>
            <a:ext cx="844550"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Yolk sac</a:t>
            </a:r>
          </a:p>
          <a:p>
            <a:r>
              <a:rPr lang="en-US" sz="1400" b="1">
                <a:solidFill>
                  <a:srgbClr val="231F20"/>
                </a:solidFill>
                <a:latin typeface="Arial" charset="0"/>
              </a:rPr>
              <a:t>(cut edge)</a:t>
            </a:r>
            <a:endParaRPr lang="en-US" sz="1800" b="1">
              <a:latin typeface="Arial" charset="0"/>
            </a:endParaRPr>
          </a:p>
        </p:txBody>
      </p:sp>
      <p:sp>
        <p:nvSpPr>
          <p:cNvPr id="64545" name="Rectangle 33"/>
          <p:cNvSpPr>
            <a:spLocks noChangeArrowheads="1"/>
          </p:cNvSpPr>
          <p:nvPr/>
        </p:nvSpPr>
        <p:spPr bwMode="auto">
          <a:xfrm>
            <a:off x="808038" y="3348038"/>
            <a:ext cx="84613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Cut edge</a:t>
            </a:r>
          </a:p>
          <a:p>
            <a:r>
              <a:rPr lang="en-US" sz="1400" b="1">
                <a:solidFill>
                  <a:srgbClr val="231F20"/>
                </a:solidFill>
                <a:latin typeface="Arial" charset="0"/>
              </a:rPr>
              <a:t>of amnion</a:t>
            </a:r>
            <a:endParaRPr lang="en-US" sz="1800" b="1">
              <a:latin typeface="Arial" charset="0"/>
            </a:endParaRPr>
          </a:p>
        </p:txBody>
      </p:sp>
      <p:sp>
        <p:nvSpPr>
          <p:cNvPr id="64546" name="Rectangle 34"/>
          <p:cNvSpPr>
            <a:spLocks noChangeArrowheads="1"/>
          </p:cNvSpPr>
          <p:nvPr/>
        </p:nvSpPr>
        <p:spPr bwMode="auto">
          <a:xfrm>
            <a:off x="1087438" y="4322763"/>
            <a:ext cx="3238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Left</a:t>
            </a:r>
            <a:endParaRPr lang="en-US" sz="1800" b="1">
              <a:latin typeface="Arial" charset="0"/>
            </a:endParaRPr>
          </a:p>
        </p:txBody>
      </p:sp>
      <p:sp>
        <p:nvSpPr>
          <p:cNvPr id="64547" name="Rectangle 35"/>
          <p:cNvSpPr>
            <a:spLocks noChangeArrowheads="1"/>
          </p:cNvSpPr>
          <p:nvPr/>
        </p:nvSpPr>
        <p:spPr bwMode="auto">
          <a:xfrm>
            <a:off x="3786188" y="4094163"/>
            <a:ext cx="45243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Right</a:t>
            </a:r>
            <a:endParaRPr lang="en-US" sz="1800" b="1">
              <a:latin typeface="Arial" charset="0"/>
            </a:endParaRPr>
          </a:p>
        </p:txBody>
      </p:sp>
      <p:sp>
        <p:nvSpPr>
          <p:cNvPr id="64548" name="Rectangle 36"/>
          <p:cNvSpPr>
            <a:spLocks noChangeArrowheads="1"/>
          </p:cNvSpPr>
          <p:nvPr/>
        </p:nvSpPr>
        <p:spPr bwMode="auto">
          <a:xfrm>
            <a:off x="3798888" y="5148263"/>
            <a:ext cx="750887"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Primitive</a:t>
            </a:r>
          </a:p>
          <a:p>
            <a:r>
              <a:rPr lang="en-US" sz="1400" b="1">
                <a:solidFill>
                  <a:srgbClr val="231F20"/>
                </a:solidFill>
                <a:latin typeface="Arial" charset="0"/>
              </a:rPr>
              <a:t>streak</a:t>
            </a:r>
            <a:endParaRPr lang="en-US" sz="1800" b="1">
              <a:latin typeface="Arial" charset="0"/>
            </a:endParaRPr>
          </a:p>
        </p:txBody>
      </p:sp>
      <p:sp>
        <p:nvSpPr>
          <p:cNvPr id="64549" name="Rectangle 37"/>
          <p:cNvSpPr>
            <a:spLocks noChangeArrowheads="1"/>
          </p:cNvSpPr>
          <p:nvPr/>
        </p:nvSpPr>
        <p:spPr bwMode="auto">
          <a:xfrm>
            <a:off x="7364413" y="2649538"/>
            <a:ext cx="13223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Primitive streak</a:t>
            </a:r>
            <a:endParaRPr lang="en-US" sz="1800" b="1">
              <a:latin typeface="Arial" charset="0"/>
            </a:endParaRPr>
          </a:p>
        </p:txBody>
      </p:sp>
      <p:sp>
        <p:nvSpPr>
          <p:cNvPr id="64550" name="Rectangle 38"/>
          <p:cNvSpPr>
            <a:spLocks noChangeArrowheads="1"/>
          </p:cNvSpPr>
          <p:nvPr/>
        </p:nvSpPr>
        <p:spPr bwMode="auto">
          <a:xfrm>
            <a:off x="7910513" y="3262313"/>
            <a:ext cx="6889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Epiblast</a:t>
            </a:r>
            <a:endParaRPr lang="en-US" sz="1800" b="1">
              <a:latin typeface="Arial" charset="0"/>
            </a:endParaRPr>
          </a:p>
        </p:txBody>
      </p:sp>
      <p:sp>
        <p:nvSpPr>
          <p:cNvPr id="64551" name="Rectangle 39"/>
          <p:cNvSpPr>
            <a:spLocks noChangeArrowheads="1"/>
          </p:cNvSpPr>
          <p:nvPr/>
        </p:nvSpPr>
        <p:spPr bwMode="auto">
          <a:xfrm>
            <a:off x="7805738" y="3887788"/>
            <a:ext cx="85566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Hypoblast</a:t>
            </a:r>
            <a:endParaRPr lang="en-US" sz="1800" b="1">
              <a:latin typeface="Arial" charset="0"/>
            </a:endParaRPr>
          </a:p>
        </p:txBody>
      </p:sp>
      <p:sp>
        <p:nvSpPr>
          <p:cNvPr id="64552" name="Rectangle 40"/>
          <p:cNvSpPr>
            <a:spLocks noChangeArrowheads="1"/>
          </p:cNvSpPr>
          <p:nvPr/>
        </p:nvSpPr>
        <p:spPr bwMode="auto">
          <a:xfrm>
            <a:off x="6630988" y="3973513"/>
            <a:ext cx="8778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Endoderm</a:t>
            </a:r>
            <a:endParaRPr lang="en-US" sz="1800" b="1">
              <a:latin typeface="Arial" charset="0"/>
            </a:endParaRPr>
          </a:p>
        </p:txBody>
      </p:sp>
      <p:sp>
        <p:nvSpPr>
          <p:cNvPr id="64553" name="Rectangle 41"/>
          <p:cNvSpPr>
            <a:spLocks noChangeArrowheads="1"/>
          </p:cNvSpPr>
          <p:nvPr/>
        </p:nvSpPr>
        <p:spPr bwMode="auto">
          <a:xfrm>
            <a:off x="6561138" y="6030913"/>
            <a:ext cx="8874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Mesoderm</a:t>
            </a:r>
            <a:endParaRPr lang="en-US" sz="1800" b="1">
              <a:latin typeface="Arial" charset="0"/>
            </a:endParaRPr>
          </a:p>
        </p:txBody>
      </p:sp>
      <p:sp>
        <p:nvSpPr>
          <p:cNvPr id="64554" name="Rectangle 42"/>
          <p:cNvSpPr>
            <a:spLocks noChangeArrowheads="1"/>
          </p:cNvSpPr>
          <p:nvPr/>
        </p:nvSpPr>
        <p:spPr bwMode="auto">
          <a:xfrm>
            <a:off x="7751763" y="6030913"/>
            <a:ext cx="8778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Endoderm</a:t>
            </a:r>
            <a:endParaRPr lang="en-US" sz="1800" b="1">
              <a:latin typeface="Arial" charset="0"/>
            </a:endParaRPr>
          </a:p>
        </p:txBody>
      </p:sp>
      <p:sp>
        <p:nvSpPr>
          <p:cNvPr id="64555" name="Rectangle 43"/>
          <p:cNvSpPr>
            <a:spLocks noChangeArrowheads="1"/>
          </p:cNvSpPr>
          <p:nvPr/>
        </p:nvSpPr>
        <p:spPr bwMode="auto">
          <a:xfrm>
            <a:off x="7126288" y="4697413"/>
            <a:ext cx="8191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Ectoderm</a:t>
            </a:r>
            <a:endParaRPr lang="en-US" sz="1800" b="1">
              <a:latin typeface="Arial" charset="0"/>
            </a:endParaRPr>
          </a:p>
        </p:txBody>
      </p:sp>
      <p:sp>
        <p:nvSpPr>
          <p:cNvPr id="64556" name="Rectangle 44"/>
          <p:cNvSpPr>
            <a:spLocks noChangeArrowheads="1"/>
          </p:cNvSpPr>
          <p:nvPr/>
        </p:nvSpPr>
        <p:spPr bwMode="auto">
          <a:xfrm>
            <a:off x="2303463" y="2817813"/>
            <a:ext cx="7969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Head end</a:t>
            </a:r>
            <a:endParaRPr lang="en-US" sz="1800" b="1">
              <a:latin typeface="Arial" charset="0"/>
            </a:endParaRPr>
          </a:p>
        </p:txBody>
      </p:sp>
      <p:sp>
        <p:nvSpPr>
          <p:cNvPr id="64557" name="Rectangle 45"/>
          <p:cNvSpPr>
            <a:spLocks noChangeArrowheads="1"/>
          </p:cNvSpPr>
          <p:nvPr/>
        </p:nvSpPr>
        <p:spPr bwMode="auto">
          <a:xfrm>
            <a:off x="2325688" y="5815013"/>
            <a:ext cx="66833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Tail end</a:t>
            </a:r>
            <a:endParaRPr lang="en-US" sz="1800" b="1">
              <a:latin typeface="Arial" charset="0"/>
            </a:endParaRPr>
          </a:p>
        </p:txBody>
      </p:sp>
      <p:sp>
        <p:nvSpPr>
          <p:cNvPr id="64558" name="Rectangle 46"/>
          <p:cNvSpPr>
            <a:spLocks noChangeArrowheads="1"/>
          </p:cNvSpPr>
          <p:nvPr/>
        </p:nvSpPr>
        <p:spPr bwMode="auto">
          <a:xfrm>
            <a:off x="3189288" y="2090738"/>
            <a:ext cx="1016000" cy="5016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(b) Frontal</a:t>
            </a:r>
          </a:p>
          <a:p>
            <a:r>
              <a:rPr lang="en-US" sz="1400">
                <a:solidFill>
                  <a:srgbClr val="231F20"/>
                </a:solidFill>
                <a:latin typeface="Arial Black" charset="0"/>
              </a:rPr>
              <a:t>     section</a:t>
            </a:r>
            <a:endParaRPr lang="en-US" sz="1800">
              <a:latin typeface="Arial" charset="0"/>
            </a:endParaRPr>
          </a:p>
        </p:txBody>
      </p:sp>
      <p:sp>
        <p:nvSpPr>
          <p:cNvPr id="64559" name="Rectangle 47"/>
          <p:cNvSpPr>
            <a:spLocks noChangeArrowheads="1"/>
          </p:cNvSpPr>
          <p:nvPr/>
        </p:nvSpPr>
        <p:spPr bwMode="auto">
          <a:xfrm>
            <a:off x="455613" y="2252663"/>
            <a:ext cx="25876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(a)</a:t>
            </a:r>
            <a:endParaRPr lang="en-US" sz="1800">
              <a:latin typeface="Arial" charset="0"/>
            </a:endParaRPr>
          </a:p>
        </p:txBody>
      </p:sp>
      <p:sp>
        <p:nvSpPr>
          <p:cNvPr id="64560" name="Rectangle 48"/>
          <p:cNvSpPr>
            <a:spLocks noChangeArrowheads="1"/>
          </p:cNvSpPr>
          <p:nvPr/>
        </p:nvSpPr>
        <p:spPr bwMode="auto">
          <a:xfrm>
            <a:off x="1112838" y="5986463"/>
            <a:ext cx="2836862" cy="5016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(e) Bilayered embryonic disc,</a:t>
            </a:r>
          </a:p>
          <a:p>
            <a:r>
              <a:rPr lang="en-US" sz="1400">
                <a:solidFill>
                  <a:srgbClr val="231F20"/>
                </a:solidFill>
                <a:latin typeface="Arial Black" charset="0"/>
              </a:rPr>
              <a:t>     superior view </a:t>
            </a:r>
          </a:p>
        </p:txBody>
      </p:sp>
      <p:sp>
        <p:nvSpPr>
          <p:cNvPr id="64561" name="Rectangle 49"/>
          <p:cNvSpPr>
            <a:spLocks noChangeArrowheads="1"/>
          </p:cNvSpPr>
          <p:nvPr/>
        </p:nvSpPr>
        <p:spPr bwMode="auto">
          <a:xfrm>
            <a:off x="4487863" y="2100263"/>
            <a:ext cx="806450" cy="5016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(c) 3-D</a:t>
            </a:r>
          </a:p>
          <a:p>
            <a:r>
              <a:rPr lang="en-US" sz="1400">
                <a:solidFill>
                  <a:srgbClr val="231F20"/>
                </a:solidFill>
                <a:latin typeface="Arial Black" charset="0"/>
              </a:rPr>
              <a:t>     view </a:t>
            </a:r>
          </a:p>
        </p:txBody>
      </p:sp>
      <p:sp>
        <p:nvSpPr>
          <p:cNvPr id="64562" name="Rectangle 50"/>
          <p:cNvSpPr>
            <a:spLocks noChangeArrowheads="1"/>
          </p:cNvSpPr>
          <p:nvPr/>
        </p:nvSpPr>
        <p:spPr bwMode="auto">
          <a:xfrm>
            <a:off x="5576888" y="2243138"/>
            <a:ext cx="1301750" cy="5016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(d) Section</a:t>
            </a:r>
          </a:p>
          <a:p>
            <a:r>
              <a:rPr lang="en-US" sz="1400">
                <a:solidFill>
                  <a:srgbClr val="231F20"/>
                </a:solidFill>
                <a:latin typeface="Arial Black" charset="0"/>
              </a:rPr>
              <a:t>     view in (e)</a:t>
            </a:r>
            <a:endParaRPr lang="en-US" sz="1800">
              <a:latin typeface="Arial" charset="0"/>
            </a:endParaRPr>
          </a:p>
        </p:txBody>
      </p:sp>
      <p:sp>
        <p:nvSpPr>
          <p:cNvPr id="64563" name="Rectangle 51"/>
          <p:cNvSpPr>
            <a:spLocks noChangeArrowheads="1"/>
          </p:cNvSpPr>
          <p:nvPr/>
        </p:nvSpPr>
        <p:spPr bwMode="auto">
          <a:xfrm>
            <a:off x="5059363" y="3938588"/>
            <a:ext cx="1316037"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(f) 14-15 days</a:t>
            </a:r>
            <a:endParaRPr lang="en-US" sz="1800">
              <a:latin typeface="Arial" charset="0"/>
            </a:endParaRPr>
          </a:p>
        </p:txBody>
      </p:sp>
      <p:sp>
        <p:nvSpPr>
          <p:cNvPr id="64564" name="Rectangle 52"/>
          <p:cNvSpPr>
            <a:spLocks noChangeArrowheads="1"/>
          </p:cNvSpPr>
          <p:nvPr/>
        </p:nvSpPr>
        <p:spPr bwMode="auto">
          <a:xfrm>
            <a:off x="5059363" y="6164263"/>
            <a:ext cx="1068387"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(g) 16 days</a:t>
            </a:r>
            <a:endParaRPr lang="en-US" sz="1800">
              <a:latin typeface="Arial" charset="0"/>
            </a:endParaRPr>
          </a:p>
        </p:txBody>
      </p:sp>
      <p:sp>
        <p:nvSpPr>
          <p:cNvPr id="64565" name="AutoShape 53"/>
          <p:cNvSpPr>
            <a:spLocks/>
          </p:cNvSpPr>
          <p:nvPr/>
        </p:nvSpPr>
        <p:spPr bwMode="auto">
          <a:xfrm>
            <a:off x="1693863" y="1220788"/>
            <a:ext cx="79375" cy="714375"/>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64566" name="AutoShape 54"/>
          <p:cNvSpPr>
            <a:spLocks/>
          </p:cNvSpPr>
          <p:nvPr/>
        </p:nvSpPr>
        <p:spPr bwMode="auto">
          <a:xfrm>
            <a:off x="1336675" y="1382713"/>
            <a:ext cx="84138" cy="203200"/>
          </a:xfrm>
          <a:prstGeom prst="rightBracket">
            <a:avLst>
              <a:gd name="adj" fmla="val 0"/>
            </a:avLst>
          </a:prstGeom>
          <a:noFill/>
          <a:ln w="12700">
            <a:solidFill>
              <a:schemeClr val="tx1"/>
            </a:solidFill>
            <a:round/>
            <a:headEnd/>
            <a:tailEnd/>
          </a:ln>
          <a:effectLst/>
        </p:spPr>
        <p:txBody>
          <a:bodyPr wrap="none" anchor="ct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7983538" y="6580188"/>
            <a:ext cx="1157287" cy="274637"/>
          </a:xfrm>
          <a:prstGeom prst="rect">
            <a:avLst/>
          </a:prstGeom>
          <a:noFill/>
          <a:ln w="9525">
            <a:noFill/>
            <a:miter lim="800000"/>
            <a:headEnd/>
            <a:tailEnd/>
          </a:ln>
          <a:effectLst/>
        </p:spPr>
        <p:txBody>
          <a:bodyPr wrap="none">
            <a:spAutoFit/>
          </a:bodyPr>
          <a:lstStyle/>
          <a:p>
            <a:pPr algn="r"/>
            <a:r>
              <a:rPr lang="en-US" sz="1200" b="1">
                <a:latin typeface="Arial" charset="0"/>
              </a:rPr>
              <a:t>Figure 28.11a</a:t>
            </a:r>
          </a:p>
        </p:txBody>
      </p:sp>
      <p:pic>
        <p:nvPicPr>
          <p:cNvPr id="14345" name="Picture 9"/>
          <p:cNvPicPr>
            <a:picLocks noChangeAspect="1" noChangeArrowheads="1"/>
          </p:cNvPicPr>
          <p:nvPr/>
        </p:nvPicPr>
        <p:blipFill>
          <a:blip r:embed="rId2" cstate="print"/>
          <a:srcRect/>
          <a:stretch>
            <a:fillRect/>
          </a:stretch>
        </p:blipFill>
        <p:spPr bwMode="auto">
          <a:xfrm>
            <a:off x="455613" y="557213"/>
            <a:ext cx="8231187" cy="5868987"/>
          </a:xfrm>
          <a:prstGeom prst="rect">
            <a:avLst/>
          </a:prstGeom>
          <a:noFill/>
        </p:spPr>
      </p:pic>
      <p:sp>
        <p:nvSpPr>
          <p:cNvPr id="14346" name="Freeform 10"/>
          <p:cNvSpPr>
            <a:spLocks/>
          </p:cNvSpPr>
          <p:nvPr/>
        </p:nvSpPr>
        <p:spPr bwMode="auto">
          <a:xfrm>
            <a:off x="5902325" y="5384800"/>
            <a:ext cx="130175" cy="1031875"/>
          </a:xfrm>
          <a:custGeom>
            <a:avLst/>
            <a:gdLst/>
            <a:ahLst/>
            <a:cxnLst>
              <a:cxn ang="0">
                <a:pos x="2" y="0"/>
              </a:cxn>
              <a:cxn ang="0">
                <a:pos x="82" y="0"/>
              </a:cxn>
              <a:cxn ang="0">
                <a:pos x="80" y="322"/>
              </a:cxn>
              <a:cxn ang="0">
                <a:pos x="80" y="650"/>
              </a:cxn>
              <a:cxn ang="0">
                <a:pos x="0" y="650"/>
              </a:cxn>
            </a:cxnLst>
            <a:rect l="0" t="0" r="r" b="b"/>
            <a:pathLst>
              <a:path w="82" h="650">
                <a:moveTo>
                  <a:pt x="2" y="0"/>
                </a:moveTo>
                <a:lnTo>
                  <a:pt x="82" y="0"/>
                </a:lnTo>
                <a:lnTo>
                  <a:pt x="80" y="322"/>
                </a:lnTo>
                <a:lnTo>
                  <a:pt x="80" y="650"/>
                </a:lnTo>
                <a:lnTo>
                  <a:pt x="0" y="650"/>
                </a:lnTo>
              </a:path>
            </a:pathLst>
          </a:custGeom>
          <a:noFill/>
          <a:ln w="19050">
            <a:solidFill>
              <a:srgbClr val="231F20"/>
            </a:solidFill>
            <a:prstDash val="solid"/>
            <a:round/>
            <a:headEnd/>
            <a:tailEnd/>
          </a:ln>
        </p:spPr>
        <p:txBody>
          <a:bodyPr/>
          <a:lstStyle/>
          <a:p>
            <a:endParaRPr lang="en-US"/>
          </a:p>
        </p:txBody>
      </p:sp>
      <p:sp>
        <p:nvSpPr>
          <p:cNvPr id="14347" name="Freeform 11"/>
          <p:cNvSpPr>
            <a:spLocks/>
          </p:cNvSpPr>
          <p:nvPr/>
        </p:nvSpPr>
        <p:spPr bwMode="auto">
          <a:xfrm>
            <a:off x="3890963" y="5200650"/>
            <a:ext cx="600075" cy="371475"/>
          </a:xfrm>
          <a:custGeom>
            <a:avLst/>
            <a:gdLst/>
            <a:ahLst/>
            <a:cxnLst>
              <a:cxn ang="0">
                <a:pos x="378" y="234"/>
              </a:cxn>
              <a:cxn ang="0">
                <a:pos x="182" y="234"/>
              </a:cxn>
              <a:cxn ang="0">
                <a:pos x="0" y="0"/>
              </a:cxn>
            </a:cxnLst>
            <a:rect l="0" t="0" r="r" b="b"/>
            <a:pathLst>
              <a:path w="378" h="234">
                <a:moveTo>
                  <a:pt x="378" y="234"/>
                </a:moveTo>
                <a:lnTo>
                  <a:pt x="182" y="234"/>
                </a:lnTo>
                <a:lnTo>
                  <a:pt x="0" y="0"/>
                </a:lnTo>
              </a:path>
            </a:pathLst>
          </a:custGeom>
          <a:noFill/>
          <a:ln w="19050">
            <a:solidFill>
              <a:srgbClr val="231F20"/>
            </a:solidFill>
            <a:prstDash val="solid"/>
            <a:round/>
            <a:headEnd/>
            <a:tailEnd/>
          </a:ln>
        </p:spPr>
        <p:txBody>
          <a:bodyPr/>
          <a:lstStyle/>
          <a:p>
            <a:endParaRPr lang="en-US"/>
          </a:p>
        </p:txBody>
      </p:sp>
      <p:sp>
        <p:nvSpPr>
          <p:cNvPr id="14348" name="Freeform 12"/>
          <p:cNvSpPr>
            <a:spLocks/>
          </p:cNvSpPr>
          <p:nvPr/>
        </p:nvSpPr>
        <p:spPr bwMode="auto">
          <a:xfrm>
            <a:off x="3770313" y="5276850"/>
            <a:ext cx="720725" cy="606425"/>
          </a:xfrm>
          <a:custGeom>
            <a:avLst/>
            <a:gdLst/>
            <a:ahLst/>
            <a:cxnLst>
              <a:cxn ang="0">
                <a:pos x="454" y="382"/>
              </a:cxn>
              <a:cxn ang="0">
                <a:pos x="258" y="382"/>
              </a:cxn>
              <a:cxn ang="0">
                <a:pos x="0" y="0"/>
              </a:cxn>
            </a:cxnLst>
            <a:rect l="0" t="0" r="r" b="b"/>
            <a:pathLst>
              <a:path w="454" h="382">
                <a:moveTo>
                  <a:pt x="454" y="382"/>
                </a:moveTo>
                <a:lnTo>
                  <a:pt x="258" y="382"/>
                </a:lnTo>
                <a:lnTo>
                  <a:pt x="0" y="0"/>
                </a:lnTo>
              </a:path>
            </a:pathLst>
          </a:custGeom>
          <a:noFill/>
          <a:ln w="19050">
            <a:solidFill>
              <a:srgbClr val="231F20"/>
            </a:solidFill>
            <a:prstDash val="solid"/>
            <a:round/>
            <a:headEnd/>
            <a:tailEnd/>
          </a:ln>
        </p:spPr>
        <p:txBody>
          <a:bodyPr/>
          <a:lstStyle/>
          <a:p>
            <a:endParaRPr lang="en-US"/>
          </a:p>
        </p:txBody>
      </p:sp>
      <p:sp>
        <p:nvSpPr>
          <p:cNvPr id="14349" name="Freeform 13"/>
          <p:cNvSpPr>
            <a:spLocks/>
          </p:cNvSpPr>
          <p:nvPr/>
        </p:nvSpPr>
        <p:spPr bwMode="auto">
          <a:xfrm>
            <a:off x="3656013" y="5346700"/>
            <a:ext cx="835025" cy="860425"/>
          </a:xfrm>
          <a:custGeom>
            <a:avLst/>
            <a:gdLst/>
            <a:ahLst/>
            <a:cxnLst>
              <a:cxn ang="0">
                <a:pos x="526" y="542"/>
              </a:cxn>
              <a:cxn ang="0">
                <a:pos x="330" y="542"/>
              </a:cxn>
              <a:cxn ang="0">
                <a:pos x="0" y="0"/>
              </a:cxn>
            </a:cxnLst>
            <a:rect l="0" t="0" r="r" b="b"/>
            <a:pathLst>
              <a:path w="526" h="542">
                <a:moveTo>
                  <a:pt x="526" y="542"/>
                </a:moveTo>
                <a:lnTo>
                  <a:pt x="330" y="542"/>
                </a:lnTo>
                <a:lnTo>
                  <a:pt x="0" y="0"/>
                </a:lnTo>
              </a:path>
            </a:pathLst>
          </a:custGeom>
          <a:noFill/>
          <a:ln w="19050">
            <a:solidFill>
              <a:srgbClr val="231F20"/>
            </a:solidFill>
            <a:prstDash val="solid"/>
            <a:round/>
            <a:headEnd/>
            <a:tailEnd/>
          </a:ln>
        </p:spPr>
        <p:txBody>
          <a:bodyPr/>
          <a:lstStyle/>
          <a:p>
            <a:endParaRPr lang="en-US"/>
          </a:p>
        </p:txBody>
      </p:sp>
      <p:sp>
        <p:nvSpPr>
          <p:cNvPr id="14350" name="Line 14"/>
          <p:cNvSpPr>
            <a:spLocks noChangeShapeType="1"/>
          </p:cNvSpPr>
          <p:nvPr/>
        </p:nvSpPr>
        <p:spPr bwMode="auto">
          <a:xfrm flipH="1">
            <a:off x="6035675" y="5883275"/>
            <a:ext cx="260350" cy="1588"/>
          </a:xfrm>
          <a:prstGeom prst="line">
            <a:avLst/>
          </a:prstGeom>
          <a:noFill/>
          <a:ln w="19050">
            <a:solidFill>
              <a:srgbClr val="231F20"/>
            </a:solidFill>
            <a:round/>
            <a:headEnd/>
            <a:tailEnd/>
          </a:ln>
        </p:spPr>
        <p:txBody>
          <a:bodyPr/>
          <a:lstStyle/>
          <a:p>
            <a:endParaRPr lang="en-US"/>
          </a:p>
        </p:txBody>
      </p:sp>
      <p:sp>
        <p:nvSpPr>
          <p:cNvPr id="14351" name="Rectangle 15"/>
          <p:cNvSpPr>
            <a:spLocks noChangeArrowheads="1"/>
          </p:cNvSpPr>
          <p:nvPr/>
        </p:nvSpPr>
        <p:spPr bwMode="auto">
          <a:xfrm>
            <a:off x="692150" y="482600"/>
            <a:ext cx="600075" cy="412750"/>
          </a:xfrm>
          <a:prstGeom prst="rect">
            <a:avLst/>
          </a:prstGeom>
          <a:noFill/>
          <a:ln w="9525">
            <a:noFill/>
            <a:miter lim="800000"/>
            <a:headEnd/>
            <a:tailEnd/>
          </a:ln>
        </p:spPr>
        <p:txBody>
          <a:bodyPr wrap="none" lIns="0" tIns="0" rIns="0" bIns="0">
            <a:spAutoFit/>
          </a:bodyPr>
          <a:lstStyle/>
          <a:p>
            <a:r>
              <a:rPr lang="en-US" sz="2300">
                <a:solidFill>
                  <a:srgbClr val="231F20"/>
                </a:solidFill>
                <a:latin typeface="Arial Black" charset="0"/>
              </a:rPr>
              <a:t>Tail</a:t>
            </a:r>
            <a:endParaRPr lang="en-US" sz="1800">
              <a:latin typeface="Arial" charset="0"/>
            </a:endParaRPr>
          </a:p>
        </p:txBody>
      </p:sp>
      <p:sp>
        <p:nvSpPr>
          <p:cNvPr id="14352" name="Rectangle 16"/>
          <p:cNvSpPr>
            <a:spLocks noChangeArrowheads="1"/>
          </p:cNvSpPr>
          <p:nvPr/>
        </p:nvSpPr>
        <p:spPr bwMode="auto">
          <a:xfrm>
            <a:off x="3263900" y="860425"/>
            <a:ext cx="1085850" cy="350838"/>
          </a:xfrm>
          <a:prstGeom prst="rect">
            <a:avLst/>
          </a:prstGeom>
          <a:noFill/>
          <a:ln w="9525">
            <a:noFill/>
            <a:miter lim="800000"/>
            <a:headEnd/>
            <a:tailEnd/>
          </a:ln>
        </p:spPr>
        <p:txBody>
          <a:bodyPr wrap="none" lIns="0" tIns="0" rIns="0" bIns="0">
            <a:spAutoFit/>
          </a:bodyPr>
          <a:lstStyle/>
          <a:p>
            <a:r>
              <a:rPr lang="en-US" sz="2300" b="1" i="1">
                <a:solidFill>
                  <a:srgbClr val="231F20"/>
                </a:solidFill>
                <a:latin typeface="Arial" charset="0"/>
              </a:rPr>
              <a:t>Amnion</a:t>
            </a:r>
            <a:endParaRPr lang="en-US" sz="1800">
              <a:latin typeface="Arial" charset="0"/>
            </a:endParaRPr>
          </a:p>
        </p:txBody>
      </p:sp>
      <p:sp>
        <p:nvSpPr>
          <p:cNvPr id="14353" name="Rectangle 17"/>
          <p:cNvSpPr>
            <a:spLocks noChangeArrowheads="1"/>
          </p:cNvSpPr>
          <p:nvPr/>
        </p:nvSpPr>
        <p:spPr bwMode="auto">
          <a:xfrm>
            <a:off x="5937250" y="482600"/>
            <a:ext cx="828675" cy="412750"/>
          </a:xfrm>
          <a:prstGeom prst="rect">
            <a:avLst/>
          </a:prstGeom>
          <a:noFill/>
          <a:ln w="9525">
            <a:noFill/>
            <a:miter lim="800000"/>
            <a:headEnd/>
            <a:tailEnd/>
          </a:ln>
        </p:spPr>
        <p:txBody>
          <a:bodyPr wrap="none" lIns="0" tIns="0" rIns="0" bIns="0">
            <a:spAutoFit/>
          </a:bodyPr>
          <a:lstStyle/>
          <a:p>
            <a:r>
              <a:rPr lang="en-US" sz="2300">
                <a:solidFill>
                  <a:srgbClr val="231F20"/>
                </a:solidFill>
                <a:latin typeface="Arial Black" charset="0"/>
              </a:rPr>
              <a:t>Head</a:t>
            </a:r>
            <a:endParaRPr lang="en-US" sz="1800">
              <a:latin typeface="Arial" charset="0"/>
            </a:endParaRPr>
          </a:p>
        </p:txBody>
      </p:sp>
      <p:sp>
        <p:nvSpPr>
          <p:cNvPr id="14354" name="Rectangle 18"/>
          <p:cNvSpPr>
            <a:spLocks noChangeArrowheads="1"/>
          </p:cNvSpPr>
          <p:nvPr/>
        </p:nvSpPr>
        <p:spPr bwMode="auto">
          <a:xfrm>
            <a:off x="3082925" y="3282950"/>
            <a:ext cx="1182688" cy="350838"/>
          </a:xfrm>
          <a:prstGeom prst="rect">
            <a:avLst/>
          </a:prstGeom>
          <a:noFill/>
          <a:ln w="9525">
            <a:noFill/>
            <a:miter lim="800000"/>
            <a:headEnd/>
            <a:tailEnd/>
          </a:ln>
        </p:spPr>
        <p:txBody>
          <a:bodyPr wrap="none" lIns="0" tIns="0" rIns="0" bIns="0">
            <a:spAutoFit/>
          </a:bodyPr>
          <a:lstStyle/>
          <a:p>
            <a:r>
              <a:rPr lang="en-US" sz="2300" b="1" i="1">
                <a:solidFill>
                  <a:srgbClr val="231F20"/>
                </a:solidFill>
                <a:latin typeface="Arial" charset="0"/>
              </a:rPr>
              <a:t>Yolk sac</a:t>
            </a:r>
            <a:endParaRPr lang="en-US" sz="1800">
              <a:latin typeface="Arial" charset="0"/>
            </a:endParaRPr>
          </a:p>
        </p:txBody>
      </p:sp>
      <p:sp>
        <p:nvSpPr>
          <p:cNvPr id="14355" name="Rectangle 19"/>
          <p:cNvSpPr>
            <a:spLocks noChangeArrowheads="1"/>
          </p:cNvSpPr>
          <p:nvPr/>
        </p:nvSpPr>
        <p:spPr bwMode="auto">
          <a:xfrm>
            <a:off x="4524375" y="5416550"/>
            <a:ext cx="1427163" cy="350838"/>
          </a:xfrm>
          <a:prstGeom prst="rect">
            <a:avLst/>
          </a:prstGeom>
          <a:noFill/>
          <a:ln w="9525">
            <a:noFill/>
            <a:miter lim="800000"/>
            <a:headEnd/>
            <a:tailEnd/>
          </a:ln>
        </p:spPr>
        <p:txBody>
          <a:bodyPr wrap="none" lIns="0" tIns="0" rIns="0" bIns="0">
            <a:spAutoFit/>
          </a:bodyPr>
          <a:lstStyle/>
          <a:p>
            <a:r>
              <a:rPr lang="en-US" sz="2300" b="1">
                <a:solidFill>
                  <a:srgbClr val="231F20"/>
                </a:solidFill>
                <a:latin typeface="Arial" charset="0"/>
              </a:rPr>
              <a:t>Ectoderm </a:t>
            </a:r>
            <a:endParaRPr lang="en-US" sz="1800" b="1">
              <a:latin typeface="Arial" charset="0"/>
            </a:endParaRPr>
          </a:p>
        </p:txBody>
      </p:sp>
      <p:sp>
        <p:nvSpPr>
          <p:cNvPr id="14356" name="Rectangle 20"/>
          <p:cNvSpPr>
            <a:spLocks noChangeArrowheads="1"/>
          </p:cNvSpPr>
          <p:nvPr/>
        </p:nvSpPr>
        <p:spPr bwMode="auto">
          <a:xfrm>
            <a:off x="4527550" y="5727700"/>
            <a:ext cx="1539875" cy="350838"/>
          </a:xfrm>
          <a:prstGeom prst="rect">
            <a:avLst/>
          </a:prstGeom>
          <a:noFill/>
          <a:ln w="9525">
            <a:noFill/>
            <a:miter lim="800000"/>
            <a:headEnd/>
            <a:tailEnd/>
          </a:ln>
        </p:spPr>
        <p:txBody>
          <a:bodyPr wrap="none" lIns="0" tIns="0" rIns="0" bIns="0">
            <a:spAutoFit/>
          </a:bodyPr>
          <a:lstStyle/>
          <a:p>
            <a:r>
              <a:rPr lang="en-US" sz="2300" b="1">
                <a:solidFill>
                  <a:srgbClr val="231F20"/>
                </a:solidFill>
                <a:latin typeface="Arial" charset="0"/>
              </a:rPr>
              <a:t>Mesoderm </a:t>
            </a:r>
            <a:endParaRPr lang="en-US" sz="1800" b="1">
              <a:latin typeface="Arial" charset="0"/>
            </a:endParaRPr>
          </a:p>
        </p:txBody>
      </p:sp>
      <p:sp>
        <p:nvSpPr>
          <p:cNvPr id="14357" name="Rectangle 21"/>
          <p:cNvSpPr>
            <a:spLocks noChangeArrowheads="1"/>
          </p:cNvSpPr>
          <p:nvPr/>
        </p:nvSpPr>
        <p:spPr bwMode="auto">
          <a:xfrm>
            <a:off x="4524375" y="6051550"/>
            <a:ext cx="1524000" cy="350838"/>
          </a:xfrm>
          <a:prstGeom prst="rect">
            <a:avLst/>
          </a:prstGeom>
          <a:noFill/>
          <a:ln w="9525">
            <a:noFill/>
            <a:miter lim="800000"/>
            <a:headEnd/>
            <a:tailEnd/>
          </a:ln>
        </p:spPr>
        <p:txBody>
          <a:bodyPr wrap="none" lIns="0" tIns="0" rIns="0" bIns="0">
            <a:spAutoFit/>
          </a:bodyPr>
          <a:lstStyle/>
          <a:p>
            <a:r>
              <a:rPr lang="en-US" sz="2300" b="1">
                <a:solidFill>
                  <a:srgbClr val="231F20"/>
                </a:solidFill>
                <a:latin typeface="Arial" charset="0"/>
              </a:rPr>
              <a:t>Endoderm </a:t>
            </a:r>
            <a:endParaRPr lang="en-US" sz="1800" b="1">
              <a:latin typeface="Arial" charset="0"/>
            </a:endParaRPr>
          </a:p>
        </p:txBody>
      </p:sp>
      <p:sp>
        <p:nvSpPr>
          <p:cNvPr id="14358" name="Rectangle 22"/>
          <p:cNvSpPr>
            <a:spLocks noChangeArrowheads="1"/>
          </p:cNvSpPr>
          <p:nvPr/>
        </p:nvSpPr>
        <p:spPr bwMode="auto">
          <a:xfrm>
            <a:off x="6346825" y="5705475"/>
            <a:ext cx="2138363" cy="701675"/>
          </a:xfrm>
          <a:prstGeom prst="rect">
            <a:avLst/>
          </a:prstGeom>
          <a:noFill/>
          <a:ln w="9525">
            <a:noFill/>
            <a:miter lim="800000"/>
            <a:headEnd/>
            <a:tailEnd/>
          </a:ln>
        </p:spPr>
        <p:txBody>
          <a:bodyPr wrap="none" lIns="0" tIns="0" rIns="0" bIns="0">
            <a:spAutoFit/>
          </a:bodyPr>
          <a:lstStyle/>
          <a:p>
            <a:r>
              <a:rPr lang="en-US" sz="2300" b="1">
                <a:solidFill>
                  <a:srgbClr val="231F20"/>
                </a:solidFill>
                <a:latin typeface="Arial" charset="0"/>
              </a:rPr>
              <a:t>Trilaminar</a:t>
            </a:r>
          </a:p>
          <a:p>
            <a:r>
              <a:rPr lang="en-US" sz="2300" b="1">
                <a:solidFill>
                  <a:srgbClr val="231F20"/>
                </a:solidFill>
                <a:latin typeface="Arial" charset="0"/>
              </a:rPr>
              <a:t>embryonic disc</a:t>
            </a:r>
            <a:endParaRPr lang="en-US" sz="1800" b="1">
              <a:latin typeface="Arial" charset="0"/>
            </a:endParaRPr>
          </a:p>
        </p:txBody>
      </p:sp>
      <p:sp>
        <p:nvSpPr>
          <p:cNvPr id="14359" name="Rectangle 23"/>
          <p:cNvSpPr>
            <a:spLocks noChangeArrowheads="1"/>
          </p:cNvSpPr>
          <p:nvPr/>
        </p:nvSpPr>
        <p:spPr bwMode="auto">
          <a:xfrm>
            <a:off x="698500" y="5121275"/>
            <a:ext cx="423863" cy="412750"/>
          </a:xfrm>
          <a:prstGeom prst="rect">
            <a:avLst/>
          </a:prstGeom>
          <a:noFill/>
          <a:ln w="9525">
            <a:noFill/>
            <a:miter lim="800000"/>
            <a:headEnd/>
            <a:tailEnd/>
          </a:ln>
        </p:spPr>
        <p:txBody>
          <a:bodyPr wrap="none" lIns="0" tIns="0" rIns="0" bIns="0">
            <a:spAutoFit/>
          </a:bodyPr>
          <a:lstStyle/>
          <a:p>
            <a:r>
              <a:rPr lang="en-US" sz="2300">
                <a:solidFill>
                  <a:srgbClr val="231F20"/>
                </a:solidFill>
                <a:latin typeface="Arial Black" charset="0"/>
              </a:rPr>
              <a:t>(a)</a:t>
            </a:r>
            <a:endParaRPr lang="en-US" sz="1800">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a:t>Tissues</a:t>
            </a:r>
          </a:p>
        </p:txBody>
      </p:sp>
      <p:sp>
        <p:nvSpPr>
          <p:cNvPr id="4101" name="Rectangle 5"/>
          <p:cNvSpPr>
            <a:spLocks noGrp="1" noChangeArrowheads="1"/>
          </p:cNvSpPr>
          <p:nvPr>
            <p:ph type="body" idx="1"/>
          </p:nvPr>
        </p:nvSpPr>
        <p:spPr>
          <a:xfrm>
            <a:off x="460375" y="838201"/>
            <a:ext cx="8228013" cy="5473700"/>
          </a:xfrm>
        </p:spPr>
        <p:txBody>
          <a:bodyPr/>
          <a:lstStyle/>
          <a:p>
            <a:r>
              <a:rPr lang="en-US" dirty="0" smtClean="0"/>
              <a:t>We have 210 different cell types but only 4 different tissue types</a:t>
            </a:r>
            <a:endParaRPr lang="en-US" dirty="0"/>
          </a:p>
          <a:p>
            <a:pPr lvl="1"/>
            <a:r>
              <a:rPr lang="en-US" dirty="0"/>
              <a:t>Epithelial </a:t>
            </a:r>
            <a:r>
              <a:rPr lang="en-US" dirty="0" smtClean="0"/>
              <a:t>tissue – lines or covers</a:t>
            </a:r>
            <a:endParaRPr lang="en-US" dirty="0"/>
          </a:p>
          <a:p>
            <a:pPr lvl="1"/>
            <a:r>
              <a:rPr lang="en-US" dirty="0"/>
              <a:t>Connective </a:t>
            </a:r>
            <a:r>
              <a:rPr lang="en-US" dirty="0" smtClean="0"/>
              <a:t>tissue – most abundant in body</a:t>
            </a:r>
            <a:endParaRPr lang="en-US" dirty="0"/>
          </a:p>
          <a:p>
            <a:pPr lvl="1"/>
            <a:r>
              <a:rPr lang="en-US" dirty="0"/>
              <a:t>Muscle </a:t>
            </a:r>
            <a:r>
              <a:rPr lang="en-US" dirty="0" smtClean="0"/>
              <a:t>tissue - contractile</a:t>
            </a:r>
            <a:endParaRPr lang="en-US" dirty="0"/>
          </a:p>
          <a:p>
            <a:pPr lvl="1"/>
            <a:r>
              <a:rPr lang="en-US" dirty="0"/>
              <a:t>Nerve tissue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4.1</a:t>
            </a:r>
          </a:p>
        </p:txBody>
      </p:sp>
      <p:pic>
        <p:nvPicPr>
          <p:cNvPr id="6153" name="Picture 9"/>
          <p:cNvPicPr>
            <a:picLocks noChangeAspect="1" noChangeArrowheads="1"/>
          </p:cNvPicPr>
          <p:nvPr/>
        </p:nvPicPr>
        <p:blipFill>
          <a:blip r:embed="rId2" cstate="print"/>
          <a:srcRect l="1118" t="2032" r="73042" b="5678"/>
          <a:stretch>
            <a:fillRect/>
          </a:stretch>
        </p:blipFill>
        <p:spPr bwMode="auto">
          <a:xfrm>
            <a:off x="346075" y="571500"/>
            <a:ext cx="2200275" cy="5908675"/>
          </a:xfrm>
          <a:prstGeom prst="rect">
            <a:avLst/>
          </a:prstGeom>
          <a:noFill/>
        </p:spPr>
      </p:pic>
      <p:sp>
        <p:nvSpPr>
          <p:cNvPr id="6154" name="Freeform 10"/>
          <p:cNvSpPr>
            <a:spLocks/>
          </p:cNvSpPr>
          <p:nvPr/>
        </p:nvSpPr>
        <p:spPr bwMode="auto">
          <a:xfrm>
            <a:off x="1490663" y="822325"/>
            <a:ext cx="1146175" cy="323850"/>
          </a:xfrm>
          <a:custGeom>
            <a:avLst/>
            <a:gdLst/>
            <a:ahLst/>
            <a:cxnLst>
              <a:cxn ang="0">
                <a:pos x="722" y="204"/>
              </a:cxn>
              <a:cxn ang="0">
                <a:pos x="562" y="204"/>
              </a:cxn>
              <a:cxn ang="0">
                <a:pos x="0" y="0"/>
              </a:cxn>
            </a:cxnLst>
            <a:rect l="0" t="0" r="r" b="b"/>
            <a:pathLst>
              <a:path w="722" h="204">
                <a:moveTo>
                  <a:pt x="722" y="204"/>
                </a:moveTo>
                <a:lnTo>
                  <a:pt x="562" y="204"/>
                </a:lnTo>
                <a:lnTo>
                  <a:pt x="0" y="0"/>
                </a:lnTo>
              </a:path>
            </a:pathLst>
          </a:custGeom>
          <a:noFill/>
          <a:ln w="9525">
            <a:solidFill>
              <a:srgbClr val="231F20"/>
            </a:solidFill>
            <a:prstDash val="solid"/>
            <a:round/>
            <a:headEnd/>
            <a:tailEnd/>
          </a:ln>
        </p:spPr>
        <p:txBody>
          <a:bodyPr/>
          <a:lstStyle/>
          <a:p>
            <a:endParaRPr lang="en-US"/>
          </a:p>
        </p:txBody>
      </p:sp>
      <p:sp>
        <p:nvSpPr>
          <p:cNvPr id="6155" name="Line 11"/>
          <p:cNvSpPr>
            <a:spLocks noChangeShapeType="1"/>
          </p:cNvSpPr>
          <p:nvPr/>
        </p:nvSpPr>
        <p:spPr bwMode="auto">
          <a:xfrm flipH="1">
            <a:off x="1541463" y="1146175"/>
            <a:ext cx="841375" cy="193675"/>
          </a:xfrm>
          <a:prstGeom prst="line">
            <a:avLst/>
          </a:prstGeom>
          <a:noFill/>
          <a:ln w="9525">
            <a:solidFill>
              <a:srgbClr val="231F20"/>
            </a:solidFill>
            <a:round/>
            <a:headEnd/>
            <a:tailEnd/>
          </a:ln>
        </p:spPr>
        <p:txBody>
          <a:bodyPr/>
          <a:lstStyle/>
          <a:p>
            <a:endParaRPr lang="en-US"/>
          </a:p>
        </p:txBody>
      </p:sp>
      <p:sp>
        <p:nvSpPr>
          <p:cNvPr id="6156" name="Line 12"/>
          <p:cNvSpPr>
            <a:spLocks noChangeShapeType="1"/>
          </p:cNvSpPr>
          <p:nvPr/>
        </p:nvSpPr>
        <p:spPr bwMode="auto">
          <a:xfrm flipH="1">
            <a:off x="1731963" y="1146175"/>
            <a:ext cx="650875" cy="485775"/>
          </a:xfrm>
          <a:prstGeom prst="line">
            <a:avLst/>
          </a:prstGeom>
          <a:noFill/>
          <a:ln w="9525">
            <a:solidFill>
              <a:srgbClr val="231F20"/>
            </a:solidFill>
            <a:round/>
            <a:headEnd/>
            <a:tailEnd/>
          </a:ln>
        </p:spPr>
        <p:txBody>
          <a:bodyPr/>
          <a:lstStyle/>
          <a:p>
            <a:endParaRPr lang="en-US"/>
          </a:p>
        </p:txBody>
      </p:sp>
      <p:sp>
        <p:nvSpPr>
          <p:cNvPr id="6157" name="Freeform 13"/>
          <p:cNvSpPr>
            <a:spLocks/>
          </p:cNvSpPr>
          <p:nvPr/>
        </p:nvSpPr>
        <p:spPr bwMode="auto">
          <a:xfrm>
            <a:off x="2020888" y="1866900"/>
            <a:ext cx="615950" cy="266700"/>
          </a:xfrm>
          <a:custGeom>
            <a:avLst/>
            <a:gdLst/>
            <a:ahLst/>
            <a:cxnLst>
              <a:cxn ang="0">
                <a:pos x="388" y="0"/>
              </a:cxn>
              <a:cxn ang="0">
                <a:pos x="228" y="0"/>
              </a:cxn>
              <a:cxn ang="0">
                <a:pos x="0" y="168"/>
              </a:cxn>
            </a:cxnLst>
            <a:rect l="0" t="0" r="r" b="b"/>
            <a:pathLst>
              <a:path w="388" h="168">
                <a:moveTo>
                  <a:pt x="388" y="0"/>
                </a:moveTo>
                <a:lnTo>
                  <a:pt x="228" y="0"/>
                </a:lnTo>
                <a:lnTo>
                  <a:pt x="0" y="168"/>
                </a:lnTo>
              </a:path>
            </a:pathLst>
          </a:custGeom>
          <a:noFill/>
          <a:ln w="9525">
            <a:solidFill>
              <a:srgbClr val="231F20"/>
            </a:solidFill>
            <a:prstDash val="solid"/>
            <a:round/>
            <a:headEnd/>
            <a:tailEnd/>
          </a:ln>
        </p:spPr>
        <p:txBody>
          <a:bodyPr/>
          <a:lstStyle/>
          <a:p>
            <a:endParaRPr lang="en-US"/>
          </a:p>
        </p:txBody>
      </p:sp>
      <p:sp>
        <p:nvSpPr>
          <p:cNvPr id="6158" name="Freeform 14"/>
          <p:cNvSpPr>
            <a:spLocks/>
          </p:cNvSpPr>
          <p:nvPr/>
        </p:nvSpPr>
        <p:spPr bwMode="auto">
          <a:xfrm>
            <a:off x="1674813" y="3181350"/>
            <a:ext cx="962025" cy="515938"/>
          </a:xfrm>
          <a:custGeom>
            <a:avLst/>
            <a:gdLst/>
            <a:ahLst/>
            <a:cxnLst>
              <a:cxn ang="0">
                <a:pos x="606" y="325"/>
              </a:cxn>
              <a:cxn ang="0">
                <a:pos x="446" y="325"/>
              </a:cxn>
              <a:cxn ang="0">
                <a:pos x="0" y="0"/>
              </a:cxn>
            </a:cxnLst>
            <a:rect l="0" t="0" r="r" b="b"/>
            <a:pathLst>
              <a:path w="606" h="325">
                <a:moveTo>
                  <a:pt x="606" y="325"/>
                </a:moveTo>
                <a:lnTo>
                  <a:pt x="446" y="325"/>
                </a:lnTo>
                <a:lnTo>
                  <a:pt x="0" y="0"/>
                </a:lnTo>
              </a:path>
            </a:pathLst>
          </a:custGeom>
          <a:noFill/>
          <a:ln w="9525">
            <a:solidFill>
              <a:srgbClr val="231F20"/>
            </a:solidFill>
            <a:prstDash val="solid"/>
            <a:round/>
            <a:headEnd/>
            <a:tailEnd/>
          </a:ln>
        </p:spPr>
        <p:txBody>
          <a:bodyPr/>
          <a:lstStyle/>
          <a:p>
            <a:endParaRPr lang="en-US"/>
          </a:p>
        </p:txBody>
      </p:sp>
      <p:sp>
        <p:nvSpPr>
          <p:cNvPr id="6159" name="Freeform 15"/>
          <p:cNvSpPr>
            <a:spLocks/>
          </p:cNvSpPr>
          <p:nvPr/>
        </p:nvSpPr>
        <p:spPr bwMode="auto">
          <a:xfrm>
            <a:off x="1782763" y="4427538"/>
            <a:ext cx="854075" cy="222250"/>
          </a:xfrm>
          <a:custGeom>
            <a:avLst/>
            <a:gdLst/>
            <a:ahLst/>
            <a:cxnLst>
              <a:cxn ang="0">
                <a:pos x="538" y="140"/>
              </a:cxn>
              <a:cxn ang="0">
                <a:pos x="378" y="140"/>
              </a:cxn>
              <a:cxn ang="0">
                <a:pos x="0" y="0"/>
              </a:cxn>
            </a:cxnLst>
            <a:rect l="0" t="0" r="r" b="b"/>
            <a:pathLst>
              <a:path w="538" h="140">
                <a:moveTo>
                  <a:pt x="538" y="140"/>
                </a:moveTo>
                <a:lnTo>
                  <a:pt x="378" y="140"/>
                </a:lnTo>
                <a:lnTo>
                  <a:pt x="0" y="0"/>
                </a:lnTo>
              </a:path>
            </a:pathLst>
          </a:custGeom>
          <a:noFill/>
          <a:ln w="9525">
            <a:solidFill>
              <a:srgbClr val="231F20"/>
            </a:solidFill>
            <a:prstDash val="solid"/>
            <a:round/>
            <a:headEnd/>
            <a:tailEnd/>
          </a:ln>
        </p:spPr>
        <p:txBody>
          <a:bodyPr/>
          <a:lstStyle/>
          <a:p>
            <a:endParaRPr lang="en-US"/>
          </a:p>
        </p:txBody>
      </p:sp>
      <p:sp>
        <p:nvSpPr>
          <p:cNvPr id="6160" name="Freeform 16"/>
          <p:cNvSpPr>
            <a:spLocks/>
          </p:cNvSpPr>
          <p:nvPr/>
        </p:nvSpPr>
        <p:spPr bwMode="auto">
          <a:xfrm>
            <a:off x="1116013" y="4608513"/>
            <a:ext cx="1520825" cy="320675"/>
          </a:xfrm>
          <a:custGeom>
            <a:avLst/>
            <a:gdLst/>
            <a:ahLst/>
            <a:cxnLst>
              <a:cxn ang="0">
                <a:pos x="958" y="202"/>
              </a:cxn>
              <a:cxn ang="0">
                <a:pos x="798" y="202"/>
              </a:cxn>
              <a:cxn ang="0">
                <a:pos x="0" y="0"/>
              </a:cxn>
            </a:cxnLst>
            <a:rect l="0" t="0" r="r" b="b"/>
            <a:pathLst>
              <a:path w="958" h="202">
                <a:moveTo>
                  <a:pt x="958" y="202"/>
                </a:moveTo>
                <a:lnTo>
                  <a:pt x="798" y="202"/>
                </a:lnTo>
                <a:lnTo>
                  <a:pt x="0" y="0"/>
                </a:lnTo>
              </a:path>
            </a:pathLst>
          </a:custGeom>
          <a:noFill/>
          <a:ln w="9525">
            <a:solidFill>
              <a:srgbClr val="231F20"/>
            </a:solidFill>
            <a:prstDash val="solid"/>
            <a:round/>
            <a:headEnd/>
            <a:tailEnd/>
          </a:ln>
        </p:spPr>
        <p:txBody>
          <a:bodyPr/>
          <a:lstStyle/>
          <a:p>
            <a:endParaRPr lang="en-US"/>
          </a:p>
        </p:txBody>
      </p:sp>
      <p:sp>
        <p:nvSpPr>
          <p:cNvPr id="6161" name="Freeform 17"/>
          <p:cNvSpPr>
            <a:spLocks/>
          </p:cNvSpPr>
          <p:nvPr/>
        </p:nvSpPr>
        <p:spPr bwMode="auto">
          <a:xfrm>
            <a:off x="1868488" y="5202238"/>
            <a:ext cx="768350" cy="47625"/>
          </a:xfrm>
          <a:custGeom>
            <a:avLst/>
            <a:gdLst/>
            <a:ahLst/>
            <a:cxnLst>
              <a:cxn ang="0">
                <a:pos x="484" y="0"/>
              </a:cxn>
              <a:cxn ang="0">
                <a:pos x="324" y="0"/>
              </a:cxn>
              <a:cxn ang="0">
                <a:pos x="0" y="30"/>
              </a:cxn>
            </a:cxnLst>
            <a:rect l="0" t="0" r="r" b="b"/>
            <a:pathLst>
              <a:path w="484" h="30">
                <a:moveTo>
                  <a:pt x="484" y="0"/>
                </a:moveTo>
                <a:lnTo>
                  <a:pt x="324" y="0"/>
                </a:lnTo>
                <a:lnTo>
                  <a:pt x="0" y="30"/>
                </a:lnTo>
              </a:path>
            </a:pathLst>
          </a:custGeom>
          <a:noFill/>
          <a:ln w="9525">
            <a:solidFill>
              <a:srgbClr val="231F20"/>
            </a:solidFill>
            <a:prstDash val="solid"/>
            <a:round/>
            <a:headEnd/>
            <a:tailEnd/>
          </a:ln>
        </p:spPr>
        <p:txBody>
          <a:bodyPr/>
          <a:lstStyle/>
          <a:p>
            <a:endParaRPr lang="en-US"/>
          </a:p>
        </p:txBody>
      </p:sp>
      <p:sp>
        <p:nvSpPr>
          <p:cNvPr id="6162" name="Freeform 18"/>
          <p:cNvSpPr>
            <a:spLocks/>
          </p:cNvSpPr>
          <p:nvPr/>
        </p:nvSpPr>
        <p:spPr bwMode="auto">
          <a:xfrm>
            <a:off x="2220913" y="3175000"/>
            <a:ext cx="415925" cy="241300"/>
          </a:xfrm>
          <a:custGeom>
            <a:avLst/>
            <a:gdLst/>
            <a:ahLst/>
            <a:cxnLst>
              <a:cxn ang="0">
                <a:pos x="262" y="152"/>
              </a:cxn>
              <a:cxn ang="0">
                <a:pos x="102" y="152"/>
              </a:cxn>
              <a:cxn ang="0">
                <a:pos x="0" y="0"/>
              </a:cxn>
            </a:cxnLst>
            <a:rect l="0" t="0" r="r" b="b"/>
            <a:pathLst>
              <a:path w="262" h="152">
                <a:moveTo>
                  <a:pt x="262" y="152"/>
                </a:moveTo>
                <a:lnTo>
                  <a:pt x="102" y="152"/>
                </a:lnTo>
                <a:lnTo>
                  <a:pt x="0" y="0"/>
                </a:lnTo>
              </a:path>
            </a:pathLst>
          </a:custGeom>
          <a:noFill/>
          <a:ln w="9525">
            <a:solidFill>
              <a:srgbClr val="231F20"/>
            </a:solidFill>
            <a:prstDash val="solid"/>
            <a:round/>
            <a:headEnd/>
            <a:tailEnd/>
          </a:ln>
        </p:spPr>
        <p:txBody>
          <a:bodyPr/>
          <a:lstStyle/>
          <a:p>
            <a:endParaRPr lang="en-US"/>
          </a:p>
        </p:txBody>
      </p:sp>
      <p:sp>
        <p:nvSpPr>
          <p:cNvPr id="6163" name="Freeform 19"/>
          <p:cNvSpPr>
            <a:spLocks/>
          </p:cNvSpPr>
          <p:nvPr/>
        </p:nvSpPr>
        <p:spPr bwMode="auto">
          <a:xfrm>
            <a:off x="1458913" y="2146300"/>
            <a:ext cx="1177925" cy="127000"/>
          </a:xfrm>
          <a:custGeom>
            <a:avLst/>
            <a:gdLst/>
            <a:ahLst/>
            <a:cxnLst>
              <a:cxn ang="0">
                <a:pos x="742" y="0"/>
              </a:cxn>
              <a:cxn ang="0">
                <a:pos x="582" y="0"/>
              </a:cxn>
              <a:cxn ang="0">
                <a:pos x="0" y="80"/>
              </a:cxn>
            </a:cxnLst>
            <a:rect l="0" t="0" r="r" b="b"/>
            <a:pathLst>
              <a:path w="742" h="80">
                <a:moveTo>
                  <a:pt x="742" y="0"/>
                </a:moveTo>
                <a:lnTo>
                  <a:pt x="582" y="0"/>
                </a:lnTo>
                <a:lnTo>
                  <a:pt x="0" y="80"/>
                </a:lnTo>
              </a:path>
            </a:pathLst>
          </a:custGeom>
          <a:noFill/>
          <a:ln w="9525">
            <a:solidFill>
              <a:srgbClr val="231F20"/>
            </a:solidFill>
            <a:prstDash val="solid"/>
            <a:round/>
            <a:headEnd/>
            <a:tailEnd/>
          </a:ln>
        </p:spPr>
        <p:txBody>
          <a:bodyPr/>
          <a:lstStyle/>
          <a:p>
            <a:endParaRPr lang="en-US"/>
          </a:p>
        </p:txBody>
      </p:sp>
      <p:sp>
        <p:nvSpPr>
          <p:cNvPr id="6164" name="Freeform 20"/>
          <p:cNvSpPr>
            <a:spLocks/>
          </p:cNvSpPr>
          <p:nvPr/>
        </p:nvSpPr>
        <p:spPr bwMode="auto">
          <a:xfrm>
            <a:off x="1684338" y="2425700"/>
            <a:ext cx="952500" cy="139700"/>
          </a:xfrm>
          <a:custGeom>
            <a:avLst/>
            <a:gdLst/>
            <a:ahLst/>
            <a:cxnLst>
              <a:cxn ang="0">
                <a:pos x="600" y="0"/>
              </a:cxn>
              <a:cxn ang="0">
                <a:pos x="440" y="0"/>
              </a:cxn>
              <a:cxn ang="0">
                <a:pos x="0" y="88"/>
              </a:cxn>
            </a:cxnLst>
            <a:rect l="0" t="0" r="r" b="b"/>
            <a:pathLst>
              <a:path w="600" h="88">
                <a:moveTo>
                  <a:pt x="600" y="0"/>
                </a:moveTo>
                <a:lnTo>
                  <a:pt x="440" y="0"/>
                </a:lnTo>
                <a:lnTo>
                  <a:pt x="0" y="88"/>
                </a:lnTo>
              </a:path>
            </a:pathLst>
          </a:custGeom>
          <a:noFill/>
          <a:ln w="9525">
            <a:solidFill>
              <a:srgbClr val="231F20"/>
            </a:solidFill>
            <a:prstDash val="solid"/>
            <a:round/>
            <a:headEnd/>
            <a:tailEnd/>
          </a:ln>
        </p:spPr>
        <p:txBody>
          <a:bodyPr/>
          <a:lstStyle/>
          <a:p>
            <a:endParaRPr lang="en-US"/>
          </a:p>
        </p:txBody>
      </p:sp>
      <p:sp>
        <p:nvSpPr>
          <p:cNvPr id="6165" name="Rectangle 21"/>
          <p:cNvSpPr>
            <a:spLocks noChangeArrowheads="1"/>
          </p:cNvSpPr>
          <p:nvPr/>
        </p:nvSpPr>
        <p:spPr bwMode="auto">
          <a:xfrm>
            <a:off x="2670175" y="690563"/>
            <a:ext cx="4584700" cy="596900"/>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Nervous tissue:</a:t>
            </a:r>
            <a:r>
              <a:rPr lang="en-US" sz="1800" b="1">
                <a:solidFill>
                  <a:srgbClr val="231F20"/>
                </a:solidFill>
                <a:latin typeface="Arial" charset="0"/>
              </a:rPr>
              <a:t> Internal communication</a:t>
            </a:r>
            <a:endParaRPr lang="en-US" sz="1800" b="1">
              <a:latin typeface="Arial" charset="0"/>
            </a:endParaRPr>
          </a:p>
          <a:p>
            <a:r>
              <a:rPr lang="en-US" sz="1800" b="1">
                <a:solidFill>
                  <a:srgbClr val="231F20"/>
                </a:solidFill>
                <a:latin typeface="Arial" charset="0"/>
              </a:rPr>
              <a:t>• Brain, spinal cord, and nerves</a:t>
            </a:r>
            <a:endParaRPr lang="en-US" sz="1800">
              <a:latin typeface="Arial" charset="0"/>
            </a:endParaRPr>
          </a:p>
        </p:txBody>
      </p:sp>
      <p:sp>
        <p:nvSpPr>
          <p:cNvPr id="6166" name="Rectangle 22"/>
          <p:cNvSpPr>
            <a:spLocks noChangeArrowheads="1"/>
          </p:cNvSpPr>
          <p:nvPr/>
        </p:nvSpPr>
        <p:spPr bwMode="auto">
          <a:xfrm>
            <a:off x="2663825" y="1411288"/>
            <a:ext cx="5130800" cy="114617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Muscle tissue:</a:t>
            </a:r>
            <a:r>
              <a:rPr lang="en-US" sz="1800" b="1">
                <a:solidFill>
                  <a:srgbClr val="231F20"/>
                </a:solidFill>
                <a:latin typeface="Arial" charset="0"/>
              </a:rPr>
              <a:t> Contracts to cause movement</a:t>
            </a:r>
            <a:endParaRPr lang="en-US" sz="1800" b="1">
              <a:latin typeface="Arial" charset="0"/>
            </a:endParaRPr>
          </a:p>
          <a:p>
            <a:r>
              <a:rPr lang="en-US" sz="1800" b="1">
                <a:solidFill>
                  <a:srgbClr val="231F20"/>
                </a:solidFill>
                <a:latin typeface="Arial" charset="0"/>
              </a:rPr>
              <a:t>• Muscles attached to bones (skeletal)</a:t>
            </a:r>
            <a:endParaRPr lang="en-US" sz="1800" b="1">
              <a:latin typeface="Arial" charset="0"/>
            </a:endParaRPr>
          </a:p>
          <a:p>
            <a:r>
              <a:rPr lang="en-US" sz="1800" b="1">
                <a:solidFill>
                  <a:srgbClr val="231F20"/>
                </a:solidFill>
                <a:latin typeface="Arial" charset="0"/>
              </a:rPr>
              <a:t>• Muscles of heart (cardiac)</a:t>
            </a:r>
            <a:endParaRPr lang="en-US" sz="1800" b="1">
              <a:latin typeface="Arial" charset="0"/>
            </a:endParaRPr>
          </a:p>
          <a:p>
            <a:r>
              <a:rPr lang="en-US" sz="1800" b="1">
                <a:solidFill>
                  <a:srgbClr val="231F20"/>
                </a:solidFill>
                <a:latin typeface="Arial" charset="0"/>
              </a:rPr>
              <a:t>• Muscles of walls of hollow organs (smooth)</a:t>
            </a:r>
            <a:endParaRPr lang="en-US" sz="1800">
              <a:latin typeface="Arial" charset="0"/>
            </a:endParaRPr>
          </a:p>
        </p:txBody>
      </p:sp>
      <p:sp>
        <p:nvSpPr>
          <p:cNvPr id="6167" name="Rectangle 23"/>
          <p:cNvSpPr>
            <a:spLocks noChangeArrowheads="1"/>
          </p:cNvSpPr>
          <p:nvPr/>
        </p:nvSpPr>
        <p:spPr bwMode="auto">
          <a:xfrm>
            <a:off x="2663825" y="2690813"/>
            <a:ext cx="6172200" cy="114617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Epithelial tissue:</a:t>
            </a:r>
            <a:r>
              <a:rPr lang="en-US" sz="1800" b="1">
                <a:solidFill>
                  <a:srgbClr val="231F20"/>
                </a:solidFill>
                <a:latin typeface="Arial" charset="0"/>
              </a:rPr>
              <a:t> Forms boundaries between different </a:t>
            </a:r>
            <a:endParaRPr lang="en-US" sz="1800" b="1">
              <a:latin typeface="Arial" charset="0"/>
            </a:endParaRPr>
          </a:p>
          <a:p>
            <a:r>
              <a:rPr lang="en-US" sz="1800" b="1">
                <a:solidFill>
                  <a:srgbClr val="231F20"/>
                </a:solidFill>
                <a:latin typeface="Arial" charset="0"/>
              </a:rPr>
              <a:t>environments, protects, secretes, absorbs, filters</a:t>
            </a:r>
            <a:endParaRPr lang="en-US" sz="1800" b="1">
              <a:latin typeface="Arial" charset="0"/>
            </a:endParaRPr>
          </a:p>
          <a:p>
            <a:r>
              <a:rPr lang="en-US" sz="1800" b="1">
                <a:solidFill>
                  <a:srgbClr val="231F20"/>
                </a:solidFill>
                <a:latin typeface="Arial" charset="0"/>
              </a:rPr>
              <a:t>• Skin surface (epidermis)</a:t>
            </a:r>
            <a:endParaRPr lang="en-US" sz="1800" b="1">
              <a:latin typeface="Arial" charset="0"/>
            </a:endParaRPr>
          </a:p>
          <a:p>
            <a:r>
              <a:rPr lang="en-US" sz="1800" b="1">
                <a:solidFill>
                  <a:srgbClr val="231F20"/>
                </a:solidFill>
                <a:latin typeface="Arial" charset="0"/>
              </a:rPr>
              <a:t>• Lining of GI tract organs and other hollow organs</a:t>
            </a:r>
            <a:endParaRPr lang="en-US" sz="1800">
              <a:latin typeface="Arial" charset="0"/>
            </a:endParaRPr>
          </a:p>
        </p:txBody>
      </p:sp>
      <p:sp>
        <p:nvSpPr>
          <p:cNvPr id="6168" name="Rectangle 24"/>
          <p:cNvSpPr>
            <a:spLocks noChangeArrowheads="1"/>
          </p:cNvSpPr>
          <p:nvPr/>
        </p:nvSpPr>
        <p:spPr bwMode="auto">
          <a:xfrm>
            <a:off x="2663825" y="3925888"/>
            <a:ext cx="5156200" cy="142081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Connective tissue:</a:t>
            </a:r>
            <a:r>
              <a:rPr lang="en-US" sz="1800" b="1">
                <a:solidFill>
                  <a:srgbClr val="231F20"/>
                </a:solidFill>
                <a:latin typeface="Arial" charset="0"/>
              </a:rPr>
              <a:t> Supports, protects, binds</a:t>
            </a:r>
            <a:endParaRPr lang="en-US" sz="1800" b="1">
              <a:latin typeface="Arial" charset="0"/>
            </a:endParaRPr>
          </a:p>
          <a:p>
            <a:r>
              <a:rPr lang="en-US" sz="1800" b="1">
                <a:solidFill>
                  <a:srgbClr val="231F20"/>
                </a:solidFill>
                <a:latin typeface="Arial" charset="0"/>
              </a:rPr>
              <a:t>other tissues together</a:t>
            </a:r>
          </a:p>
          <a:p>
            <a:r>
              <a:rPr lang="en-US" sz="1800" b="1">
                <a:solidFill>
                  <a:srgbClr val="231F20"/>
                </a:solidFill>
                <a:latin typeface="Arial" charset="0"/>
              </a:rPr>
              <a:t>• Bones</a:t>
            </a:r>
          </a:p>
          <a:p>
            <a:r>
              <a:rPr lang="en-US" sz="1800" b="1">
                <a:solidFill>
                  <a:srgbClr val="231F20"/>
                </a:solidFill>
                <a:latin typeface="Arial" charset="0"/>
              </a:rPr>
              <a:t>• Tendons</a:t>
            </a:r>
            <a:endParaRPr lang="en-US" sz="1800" b="1">
              <a:latin typeface="Arial" charset="0"/>
            </a:endParaRPr>
          </a:p>
          <a:p>
            <a:r>
              <a:rPr lang="en-US" sz="1800" b="1">
                <a:solidFill>
                  <a:srgbClr val="231F20"/>
                </a:solidFill>
                <a:latin typeface="Arial" charset="0"/>
              </a:rPr>
              <a:t>• Fat and other soft padding tissue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Tissue Origins</a:t>
            </a:r>
            <a:endParaRPr lang="en-US" dirty="0"/>
          </a:p>
        </p:txBody>
      </p:sp>
      <p:sp>
        <p:nvSpPr>
          <p:cNvPr id="3" name="Content Placeholder 2"/>
          <p:cNvSpPr>
            <a:spLocks noGrp="1"/>
          </p:cNvSpPr>
          <p:nvPr>
            <p:ph idx="1"/>
          </p:nvPr>
        </p:nvSpPr>
        <p:spPr>
          <a:xfrm>
            <a:off x="460375" y="838201"/>
            <a:ext cx="8228013" cy="5473700"/>
          </a:xfrm>
        </p:spPr>
        <p:txBody>
          <a:bodyPr/>
          <a:lstStyle/>
          <a:p>
            <a:pPr>
              <a:buNone/>
            </a:pPr>
            <a:r>
              <a:rPr lang="en-US" b="1" dirty="0" smtClean="0"/>
              <a:t>Epithelial tissue </a:t>
            </a:r>
            <a:r>
              <a:rPr lang="en-US" dirty="0" smtClean="0"/>
              <a:t>originates  from all three germ layers </a:t>
            </a:r>
          </a:p>
          <a:p>
            <a:pPr>
              <a:buNone/>
            </a:pPr>
            <a:r>
              <a:rPr lang="en-US" sz="2400" dirty="0" smtClean="0"/>
              <a:t>Inside lining of blood vessels (endothelium) originates from mesoderm</a:t>
            </a:r>
          </a:p>
          <a:p>
            <a:pPr>
              <a:buNone/>
            </a:pPr>
            <a:r>
              <a:rPr lang="en-US" sz="2400" dirty="0" smtClean="0"/>
              <a:t>Inside lining of the gastrointestinal tract originates from endoderm</a:t>
            </a:r>
          </a:p>
          <a:p>
            <a:pPr>
              <a:buNone/>
            </a:pPr>
            <a:r>
              <a:rPr lang="en-US" sz="2400" dirty="0" smtClean="0"/>
              <a:t>The epidermis of the skin originates from ectoderm</a:t>
            </a:r>
          </a:p>
          <a:p>
            <a:pPr>
              <a:buNone/>
            </a:pPr>
            <a:r>
              <a:rPr lang="en-US" sz="3200" b="1" dirty="0" smtClean="0"/>
              <a:t>Connective tissue </a:t>
            </a:r>
            <a:r>
              <a:rPr lang="en-US" sz="2400" dirty="0" smtClean="0"/>
              <a:t>originates from mesoderm</a:t>
            </a:r>
          </a:p>
          <a:p>
            <a:pPr>
              <a:buNone/>
            </a:pPr>
            <a:r>
              <a:rPr lang="en-US" sz="2800" b="1" dirty="0" smtClean="0"/>
              <a:t>Muscle tissue </a:t>
            </a:r>
            <a:r>
              <a:rPr lang="en-US" sz="2400" dirty="0" smtClean="0"/>
              <a:t>originates from mesoderm</a:t>
            </a:r>
          </a:p>
          <a:p>
            <a:pPr>
              <a:buNone/>
            </a:pPr>
            <a:r>
              <a:rPr lang="en-US" sz="2800" b="1" dirty="0" smtClean="0"/>
              <a:t>Nervous tissue </a:t>
            </a:r>
            <a:r>
              <a:rPr lang="en-US" sz="2400" dirty="0" smtClean="0"/>
              <a:t>originates from ectoderm</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6"/>
          <p:cNvSpPr>
            <a:spLocks noGrp="1" noChangeArrowheads="1"/>
          </p:cNvSpPr>
          <p:nvPr>
            <p:ph type="title"/>
          </p:nvPr>
        </p:nvSpPr>
        <p:spPr/>
        <p:txBody>
          <a:bodyPr/>
          <a:lstStyle/>
          <a:p>
            <a:r>
              <a:rPr lang="en-US"/>
              <a:t>Epithelial Tissue (Epithelium)</a:t>
            </a:r>
          </a:p>
        </p:txBody>
      </p:sp>
      <p:sp>
        <p:nvSpPr>
          <p:cNvPr id="7175" name="Rectangle 7"/>
          <p:cNvSpPr>
            <a:spLocks noGrp="1" noChangeArrowheads="1"/>
          </p:cNvSpPr>
          <p:nvPr>
            <p:ph type="body" idx="1"/>
          </p:nvPr>
        </p:nvSpPr>
        <p:spPr>
          <a:xfrm>
            <a:off x="460375" y="914401"/>
            <a:ext cx="8228013" cy="5397500"/>
          </a:xfrm>
        </p:spPr>
        <p:txBody>
          <a:bodyPr/>
          <a:lstStyle/>
          <a:p>
            <a:pPr marL="571500" indent="-571500"/>
            <a:r>
              <a:rPr lang="en-US" dirty="0" smtClean="0"/>
              <a:t>The prefix </a:t>
            </a:r>
            <a:r>
              <a:rPr lang="en-US" i="1" dirty="0" smtClean="0">
                <a:solidFill>
                  <a:srgbClr val="FF0000"/>
                </a:solidFill>
              </a:rPr>
              <a:t>epi</a:t>
            </a:r>
            <a:r>
              <a:rPr lang="en-US" dirty="0" smtClean="0"/>
              <a:t> means above – thus epithelial tissue </a:t>
            </a:r>
            <a:r>
              <a:rPr lang="en-US" u="sng" dirty="0" smtClean="0"/>
              <a:t>always is at the free surface of an organ</a:t>
            </a:r>
            <a:r>
              <a:rPr lang="en-US" dirty="0" smtClean="0"/>
              <a:t>.  Inasmuch as it is at the free surface it </a:t>
            </a:r>
            <a:r>
              <a:rPr lang="en-US" i="1" dirty="0" smtClean="0"/>
              <a:t>lines</a:t>
            </a:r>
            <a:r>
              <a:rPr lang="en-US" dirty="0" smtClean="0"/>
              <a:t> a hollow organ or structure like the inside of the intestines or it </a:t>
            </a:r>
            <a:r>
              <a:rPr lang="en-US" i="1" dirty="0" smtClean="0"/>
              <a:t>covers</a:t>
            </a:r>
            <a:r>
              <a:rPr lang="en-US" dirty="0" smtClean="0"/>
              <a:t> a flat surface like the skin.</a:t>
            </a:r>
          </a:p>
          <a:p>
            <a:pPr marL="571500" indent="-571500"/>
            <a:r>
              <a:rPr lang="en-US" dirty="0" smtClean="0"/>
              <a:t>However, in addition to epithelial tissue’s lining and/or covering function it also is responsible for forming the </a:t>
            </a:r>
            <a:r>
              <a:rPr lang="en-US" dirty="0" smtClean="0">
                <a:solidFill>
                  <a:srgbClr val="FF0000"/>
                </a:solidFill>
              </a:rPr>
              <a:t>Exocrine</a:t>
            </a:r>
            <a:r>
              <a:rPr lang="en-US" dirty="0" smtClean="0"/>
              <a:t> and </a:t>
            </a:r>
            <a:r>
              <a:rPr lang="en-US" dirty="0" smtClean="0">
                <a:solidFill>
                  <a:srgbClr val="FF0000"/>
                </a:solidFill>
              </a:rPr>
              <a:t>Endocrine</a:t>
            </a:r>
            <a:r>
              <a:rPr lang="en-US" dirty="0" smtClean="0"/>
              <a:t> Glands.</a:t>
            </a:r>
          </a:p>
          <a:p>
            <a:pPr marL="571500" indent="-571500"/>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p:txBody>
          <a:bodyPr/>
          <a:lstStyle/>
          <a:p>
            <a:r>
              <a:rPr lang="en-US" dirty="0"/>
              <a:t>Characteristics of Epithelial Tissue</a:t>
            </a:r>
          </a:p>
        </p:txBody>
      </p:sp>
      <p:sp>
        <p:nvSpPr>
          <p:cNvPr id="9221" name="Rectangle 5"/>
          <p:cNvSpPr>
            <a:spLocks noGrp="1" noChangeArrowheads="1"/>
          </p:cNvSpPr>
          <p:nvPr>
            <p:ph type="body" idx="1"/>
          </p:nvPr>
        </p:nvSpPr>
        <p:spPr/>
        <p:txBody>
          <a:bodyPr/>
          <a:lstStyle/>
          <a:p>
            <a:pPr marL="571500" indent="-571500">
              <a:buFont typeface="Times" charset="0"/>
              <a:buAutoNum type="arabicPeriod"/>
            </a:pPr>
            <a:r>
              <a:rPr lang="en-US" dirty="0"/>
              <a:t>Cells have </a:t>
            </a:r>
            <a:r>
              <a:rPr lang="en-US" dirty="0" smtClean="0"/>
              <a:t>polarity—they have a defined top and bottom. The top can be called the apical </a:t>
            </a:r>
            <a:r>
              <a:rPr lang="en-US" dirty="0"/>
              <a:t>(upper, free) </a:t>
            </a:r>
            <a:r>
              <a:rPr lang="en-US" dirty="0" smtClean="0"/>
              <a:t>surface and the bottom the basal </a:t>
            </a:r>
            <a:r>
              <a:rPr lang="en-US" dirty="0"/>
              <a:t>(lower, attached) </a:t>
            </a:r>
            <a:r>
              <a:rPr lang="en-US" dirty="0" smtClean="0"/>
              <a:t>surface</a:t>
            </a:r>
            <a:endParaRPr lang="en-US" dirty="0"/>
          </a:p>
          <a:p>
            <a:pPr marL="879475" lvl="1" indent="-533400"/>
            <a:r>
              <a:rPr lang="en-US" dirty="0" smtClean="0"/>
              <a:t>Some epithelial tops (Apical surfaces) have microvilli </a:t>
            </a:r>
            <a:r>
              <a:rPr lang="en-US" dirty="0"/>
              <a:t>(e.g., brush border of intestinal lining) or cilia (e.g., lining of trachea</a:t>
            </a:r>
            <a:r>
              <a:rPr lang="en-US"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US"/>
              <a:t>Characteristics of Epithelial Tissue</a:t>
            </a:r>
          </a:p>
        </p:txBody>
      </p:sp>
      <p:sp>
        <p:nvSpPr>
          <p:cNvPr id="11269" name="Rectangle 5"/>
          <p:cNvSpPr>
            <a:spLocks noGrp="1" noChangeArrowheads="1"/>
          </p:cNvSpPr>
          <p:nvPr>
            <p:ph type="body" idx="1"/>
          </p:nvPr>
        </p:nvSpPr>
        <p:spPr/>
        <p:txBody>
          <a:bodyPr/>
          <a:lstStyle/>
          <a:p>
            <a:pPr marL="571500" indent="-571500">
              <a:buFont typeface="Times" charset="0"/>
              <a:buAutoNum type="arabicPeriod" startAt="2"/>
            </a:pPr>
            <a:r>
              <a:rPr lang="en-US" dirty="0" smtClean="0"/>
              <a:t>Epithelial cells are connected to one another by intercellular junctions. </a:t>
            </a:r>
            <a:endParaRPr lang="en-US" dirty="0"/>
          </a:p>
          <a:p>
            <a:pPr marL="879475" lvl="1" indent="-533400"/>
            <a:r>
              <a:rPr lang="en-US" dirty="0"/>
              <a:t>Continuous sheets held together by tight junctions and </a:t>
            </a:r>
            <a:r>
              <a:rPr lang="en-US" dirty="0" smtClean="0"/>
              <a:t>desmosomes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458788" y="261938"/>
            <a:ext cx="8226425" cy="500062"/>
          </a:xfrm>
        </p:spPr>
        <p:txBody>
          <a:bodyPr/>
          <a:lstStyle/>
          <a:p>
            <a:r>
              <a:rPr lang="en-US" dirty="0"/>
              <a:t> Membrane Junctions</a:t>
            </a:r>
          </a:p>
        </p:txBody>
      </p:sp>
      <p:sp>
        <p:nvSpPr>
          <p:cNvPr id="30725" name="Rectangle 5"/>
          <p:cNvSpPr>
            <a:spLocks noGrp="1" noChangeArrowheads="1"/>
          </p:cNvSpPr>
          <p:nvPr>
            <p:ph type="body" idx="1"/>
          </p:nvPr>
        </p:nvSpPr>
        <p:spPr>
          <a:xfrm>
            <a:off x="152400" y="914400"/>
            <a:ext cx="8839199" cy="5791199"/>
          </a:xfrm>
        </p:spPr>
        <p:txBody>
          <a:bodyPr/>
          <a:lstStyle/>
          <a:p>
            <a:r>
              <a:rPr lang="en-US" sz="2800" dirty="0"/>
              <a:t>Three </a:t>
            </a:r>
            <a:r>
              <a:rPr lang="en-US" sz="2800" dirty="0" smtClean="0"/>
              <a:t>classes of junctions – depending on function :</a:t>
            </a:r>
            <a:endParaRPr lang="en-US" sz="2800" dirty="0"/>
          </a:p>
          <a:p>
            <a:pPr lvl="1"/>
            <a:r>
              <a:rPr lang="en-US" b="1" dirty="0" smtClean="0"/>
              <a:t>Anchoring Junctions </a:t>
            </a:r>
            <a:r>
              <a:rPr lang="en-US" dirty="0" smtClean="0"/>
              <a:t>– these junctions hold cells in their relative positions – some authors state there are two types (Adherens junction and Desmosome)</a:t>
            </a:r>
          </a:p>
          <a:p>
            <a:pPr lvl="1"/>
            <a:r>
              <a:rPr lang="en-US" b="1" dirty="0" smtClean="0"/>
              <a:t>Tight junction</a:t>
            </a:r>
            <a:r>
              <a:rPr lang="en-US" dirty="0" smtClean="0"/>
              <a:t> – (also termed occludens junctions) the tight junction keeps most water soluble substances from passing between the cells – but they can be leaky</a:t>
            </a:r>
            <a:endParaRPr lang="en-US" dirty="0"/>
          </a:p>
          <a:p>
            <a:pPr lvl="1"/>
            <a:r>
              <a:rPr lang="en-US" b="1" dirty="0" smtClean="0"/>
              <a:t>Gap </a:t>
            </a:r>
            <a:r>
              <a:rPr lang="en-US" b="1" dirty="0"/>
              <a:t>junction </a:t>
            </a:r>
            <a:r>
              <a:rPr lang="en-US" dirty="0" smtClean="0"/>
              <a:t>(also termed nexus junctions) – allows water soluble substances to pass from one cell to another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61938"/>
            <a:ext cx="8226425" cy="957262"/>
          </a:xfrm>
        </p:spPr>
        <p:txBody>
          <a:bodyPr/>
          <a:lstStyle/>
          <a:p>
            <a:r>
              <a:rPr lang="en-US" dirty="0" smtClean="0"/>
              <a:t>Anchoring Junctions – hold cells in relative position</a:t>
            </a:r>
            <a:endParaRPr lang="en-US" dirty="0"/>
          </a:p>
        </p:txBody>
      </p:sp>
      <p:sp>
        <p:nvSpPr>
          <p:cNvPr id="3" name="Content Placeholder 2"/>
          <p:cNvSpPr>
            <a:spLocks noGrp="1"/>
          </p:cNvSpPr>
          <p:nvPr>
            <p:ph idx="1"/>
          </p:nvPr>
        </p:nvSpPr>
        <p:spPr>
          <a:xfrm>
            <a:off x="152400" y="1368425"/>
            <a:ext cx="8839199" cy="5184775"/>
          </a:xfrm>
        </p:spPr>
        <p:txBody>
          <a:bodyPr/>
          <a:lstStyle/>
          <a:p>
            <a:r>
              <a:rPr lang="en-US" b="1" dirty="0" smtClean="0">
                <a:solidFill>
                  <a:srgbClr val="C00000"/>
                </a:solidFill>
              </a:rPr>
              <a:t>Macula or Zonula Adherens </a:t>
            </a:r>
          </a:p>
          <a:p>
            <a:r>
              <a:rPr lang="en-US" dirty="0" smtClean="0"/>
              <a:t>An adherens junction is defined as a cell junction whose cytoplasmic face is linked to the actin cytoskeleton. They can appear as bands encircling the cell (zonula adherens) or as spots of attachment to the extracellular matrix (macula adherens).</a:t>
            </a:r>
          </a:p>
          <a:p>
            <a:r>
              <a:rPr lang="en-US" dirty="0" smtClean="0"/>
              <a:t>Adherens junctions may serve as a regulatory module to maintain the actin contractile ring with which it is associated in microscopic studies.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Adherens Junction</a:t>
            </a:r>
            <a:endParaRPr lang="en-US" dirty="0"/>
          </a:p>
        </p:txBody>
      </p:sp>
      <p:pic>
        <p:nvPicPr>
          <p:cNvPr id="4" name="Content Placeholder 3" descr="Adherins junction.JPG"/>
          <p:cNvPicPr>
            <a:picLocks noGrp="1" noChangeAspect="1"/>
          </p:cNvPicPr>
          <p:nvPr>
            <p:ph idx="1"/>
          </p:nvPr>
        </p:nvPicPr>
        <p:blipFill>
          <a:blip r:embed="rId2" cstate="print"/>
          <a:stretch>
            <a:fillRect/>
          </a:stretch>
        </p:blipFill>
        <p:spPr>
          <a:xfrm>
            <a:off x="762000" y="838200"/>
            <a:ext cx="7927848" cy="13057632"/>
          </a:xfrm>
        </p:spPr>
      </p:pic>
      <p:sp>
        <p:nvSpPr>
          <p:cNvPr id="5" name="TextBox 4"/>
          <p:cNvSpPr txBox="1"/>
          <p:nvPr/>
        </p:nvSpPr>
        <p:spPr>
          <a:xfrm>
            <a:off x="1" y="3276600"/>
            <a:ext cx="2971800" cy="461665"/>
          </a:xfrm>
          <a:prstGeom prst="rect">
            <a:avLst/>
          </a:prstGeom>
          <a:noFill/>
        </p:spPr>
        <p:txBody>
          <a:bodyPr wrap="square" rtlCol="0">
            <a:spAutoFit/>
          </a:bodyPr>
          <a:lstStyle/>
          <a:p>
            <a:r>
              <a:rPr lang="en-US" dirty="0" smtClean="0"/>
              <a:t>Weaker Filaments</a:t>
            </a:r>
            <a:endParaRPr lang="en-US" dirty="0"/>
          </a:p>
        </p:txBody>
      </p:sp>
      <p:cxnSp>
        <p:nvCxnSpPr>
          <p:cNvPr id="7" name="Straight Arrow Connector 6"/>
          <p:cNvCxnSpPr/>
          <p:nvPr/>
        </p:nvCxnSpPr>
        <p:spPr bwMode="auto">
          <a:xfrm rot="16200000" flipH="1">
            <a:off x="1295400" y="3886200"/>
            <a:ext cx="609600" cy="4572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5029200" y="1828800"/>
            <a:ext cx="2679773" cy="461665"/>
          </a:xfrm>
          <a:prstGeom prst="rect">
            <a:avLst/>
          </a:prstGeom>
          <a:noFill/>
        </p:spPr>
        <p:txBody>
          <a:bodyPr wrap="none" rtlCol="0">
            <a:spAutoFit/>
          </a:bodyPr>
          <a:lstStyle/>
          <a:p>
            <a:r>
              <a:rPr lang="en-US" dirty="0" smtClean="0"/>
              <a:t>Weaker </a:t>
            </a:r>
            <a:r>
              <a:rPr lang="en-US" dirty="0" err="1" smtClean="0"/>
              <a:t>Cadheren</a:t>
            </a:r>
            <a:endParaRPr lang="en-US" dirty="0"/>
          </a:p>
        </p:txBody>
      </p:sp>
      <p:cxnSp>
        <p:nvCxnSpPr>
          <p:cNvPr id="10" name="Straight Arrow Connector 9"/>
          <p:cNvCxnSpPr/>
          <p:nvPr/>
        </p:nvCxnSpPr>
        <p:spPr bwMode="auto">
          <a:xfrm rot="5400000">
            <a:off x="5029200" y="2514600"/>
            <a:ext cx="1600200" cy="12954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a:xfrm>
            <a:off x="458788" y="261938"/>
            <a:ext cx="8226425" cy="881062"/>
          </a:xfrm>
        </p:spPr>
        <p:txBody>
          <a:bodyPr/>
          <a:lstStyle/>
          <a:p>
            <a:r>
              <a:rPr lang="en-US" dirty="0" smtClean="0"/>
              <a:t>Anchoring Junctions – hold cells in relative position</a:t>
            </a:r>
            <a:br>
              <a:rPr lang="en-US" dirty="0" smtClean="0"/>
            </a:br>
            <a:r>
              <a:rPr lang="en-US" dirty="0" smtClean="0"/>
              <a:t/>
            </a:r>
            <a:br>
              <a:rPr lang="en-US" dirty="0" smtClean="0"/>
            </a:br>
            <a:r>
              <a:rPr lang="en-US" dirty="0" smtClean="0">
                <a:solidFill>
                  <a:schemeClr val="tx1"/>
                </a:solidFill>
              </a:rPr>
              <a:t>Desmosomes –stronger anchoring junction than the adherens junction</a:t>
            </a:r>
            <a:endParaRPr lang="en-US" dirty="0">
              <a:solidFill>
                <a:schemeClr val="tx1"/>
              </a:solidFill>
            </a:endParaRPr>
          </a:p>
        </p:txBody>
      </p:sp>
      <p:sp>
        <p:nvSpPr>
          <p:cNvPr id="35845" name="Rectangle 5"/>
          <p:cNvSpPr>
            <a:spLocks noGrp="1" noChangeArrowheads="1"/>
          </p:cNvSpPr>
          <p:nvPr>
            <p:ph type="body" idx="1"/>
          </p:nvPr>
        </p:nvSpPr>
        <p:spPr>
          <a:xfrm>
            <a:off x="460375" y="2895600"/>
            <a:ext cx="8228013" cy="3416300"/>
          </a:xfrm>
        </p:spPr>
        <p:txBody>
          <a:bodyPr/>
          <a:lstStyle/>
          <a:p>
            <a:r>
              <a:rPr lang="en-US" dirty="0" smtClean="0"/>
              <a:t>Uses Keratin and Stronger Cadherin</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3.5b</a:t>
            </a:r>
          </a:p>
        </p:txBody>
      </p:sp>
      <p:pic>
        <p:nvPicPr>
          <p:cNvPr id="37895" name="Picture 7"/>
          <p:cNvPicPr>
            <a:picLocks noChangeAspect="1" noChangeArrowheads="1"/>
          </p:cNvPicPr>
          <p:nvPr/>
        </p:nvPicPr>
        <p:blipFill>
          <a:blip r:embed="rId2" cstate="print"/>
          <a:srcRect l="17531" t="7222" r="29181" b="9872"/>
          <a:stretch>
            <a:fillRect/>
          </a:stretch>
        </p:blipFill>
        <p:spPr bwMode="auto">
          <a:xfrm>
            <a:off x="1906588" y="973138"/>
            <a:ext cx="4386262" cy="4865687"/>
          </a:xfrm>
          <a:prstGeom prst="rect">
            <a:avLst/>
          </a:prstGeom>
          <a:noFill/>
        </p:spPr>
      </p:pic>
      <p:sp>
        <p:nvSpPr>
          <p:cNvPr id="37896" name="Line 8"/>
          <p:cNvSpPr>
            <a:spLocks noChangeShapeType="1"/>
          </p:cNvSpPr>
          <p:nvPr/>
        </p:nvSpPr>
        <p:spPr bwMode="auto">
          <a:xfrm>
            <a:off x="4249738" y="3536950"/>
            <a:ext cx="411162" cy="1588"/>
          </a:xfrm>
          <a:prstGeom prst="line">
            <a:avLst/>
          </a:prstGeom>
          <a:noFill/>
          <a:ln w="9525">
            <a:solidFill>
              <a:srgbClr val="231F20"/>
            </a:solidFill>
            <a:round/>
            <a:headEnd/>
            <a:tailEnd/>
          </a:ln>
        </p:spPr>
        <p:txBody>
          <a:bodyPr/>
          <a:lstStyle/>
          <a:p>
            <a:endParaRPr lang="en-US" dirty="0"/>
          </a:p>
        </p:txBody>
      </p:sp>
      <p:sp>
        <p:nvSpPr>
          <p:cNvPr id="37897" name="Line 9"/>
          <p:cNvSpPr>
            <a:spLocks noChangeShapeType="1"/>
          </p:cNvSpPr>
          <p:nvPr/>
        </p:nvSpPr>
        <p:spPr bwMode="auto">
          <a:xfrm flipV="1">
            <a:off x="5191125" y="788988"/>
            <a:ext cx="1588" cy="107950"/>
          </a:xfrm>
          <a:prstGeom prst="line">
            <a:avLst/>
          </a:prstGeom>
          <a:noFill/>
          <a:ln w="22225">
            <a:solidFill>
              <a:srgbClr val="FFFFFF"/>
            </a:solidFill>
            <a:round/>
            <a:headEnd/>
            <a:tailEnd/>
          </a:ln>
        </p:spPr>
        <p:txBody>
          <a:bodyPr/>
          <a:lstStyle/>
          <a:p>
            <a:endParaRPr lang="en-US" dirty="0"/>
          </a:p>
        </p:txBody>
      </p:sp>
      <p:sp>
        <p:nvSpPr>
          <p:cNvPr id="37898" name="Freeform 10"/>
          <p:cNvSpPr>
            <a:spLocks/>
          </p:cNvSpPr>
          <p:nvPr/>
        </p:nvSpPr>
        <p:spPr bwMode="auto">
          <a:xfrm>
            <a:off x="4271963" y="4829175"/>
            <a:ext cx="471487" cy="603250"/>
          </a:xfrm>
          <a:custGeom>
            <a:avLst/>
            <a:gdLst/>
            <a:ahLst/>
            <a:cxnLst>
              <a:cxn ang="0">
                <a:pos x="0" y="0"/>
              </a:cxn>
              <a:cxn ang="0">
                <a:pos x="178" y="380"/>
              </a:cxn>
              <a:cxn ang="0">
                <a:pos x="297" y="380"/>
              </a:cxn>
            </a:cxnLst>
            <a:rect l="0" t="0" r="r" b="b"/>
            <a:pathLst>
              <a:path w="297" h="380">
                <a:moveTo>
                  <a:pt x="0" y="0"/>
                </a:moveTo>
                <a:lnTo>
                  <a:pt x="178" y="380"/>
                </a:lnTo>
                <a:lnTo>
                  <a:pt x="297" y="380"/>
                </a:lnTo>
              </a:path>
            </a:pathLst>
          </a:custGeom>
          <a:noFill/>
          <a:ln w="9525">
            <a:solidFill>
              <a:srgbClr val="231F20"/>
            </a:solidFill>
            <a:prstDash val="solid"/>
            <a:round/>
            <a:headEnd/>
            <a:tailEnd/>
          </a:ln>
        </p:spPr>
        <p:txBody>
          <a:bodyPr/>
          <a:lstStyle/>
          <a:p>
            <a:endParaRPr lang="en-US" dirty="0"/>
          </a:p>
        </p:txBody>
      </p:sp>
      <p:sp>
        <p:nvSpPr>
          <p:cNvPr id="37899" name="Freeform 11"/>
          <p:cNvSpPr>
            <a:spLocks/>
          </p:cNvSpPr>
          <p:nvPr/>
        </p:nvSpPr>
        <p:spPr bwMode="auto">
          <a:xfrm>
            <a:off x="4575175" y="3914775"/>
            <a:ext cx="304800" cy="234950"/>
          </a:xfrm>
          <a:custGeom>
            <a:avLst/>
            <a:gdLst/>
            <a:ahLst/>
            <a:cxnLst>
              <a:cxn ang="0">
                <a:pos x="0" y="148"/>
              </a:cxn>
              <a:cxn ang="0">
                <a:pos x="146" y="0"/>
              </a:cxn>
              <a:cxn ang="0">
                <a:pos x="192" y="0"/>
              </a:cxn>
            </a:cxnLst>
            <a:rect l="0" t="0" r="r" b="b"/>
            <a:pathLst>
              <a:path w="192" h="148">
                <a:moveTo>
                  <a:pt x="0" y="148"/>
                </a:moveTo>
                <a:lnTo>
                  <a:pt x="146" y="0"/>
                </a:lnTo>
                <a:lnTo>
                  <a:pt x="192" y="0"/>
                </a:lnTo>
              </a:path>
            </a:pathLst>
          </a:custGeom>
          <a:noFill/>
          <a:ln w="9525">
            <a:solidFill>
              <a:srgbClr val="231F20"/>
            </a:solidFill>
            <a:prstDash val="solid"/>
            <a:round/>
            <a:headEnd/>
            <a:tailEnd/>
          </a:ln>
        </p:spPr>
        <p:txBody>
          <a:bodyPr/>
          <a:lstStyle/>
          <a:p>
            <a:endParaRPr lang="en-US" dirty="0"/>
          </a:p>
        </p:txBody>
      </p:sp>
      <p:sp>
        <p:nvSpPr>
          <p:cNvPr id="37900" name="Line 12"/>
          <p:cNvSpPr>
            <a:spLocks noChangeShapeType="1"/>
          </p:cNvSpPr>
          <p:nvPr/>
        </p:nvSpPr>
        <p:spPr bwMode="auto">
          <a:xfrm flipH="1">
            <a:off x="3173413" y="5032375"/>
            <a:ext cx="358775" cy="330200"/>
          </a:xfrm>
          <a:prstGeom prst="line">
            <a:avLst/>
          </a:prstGeom>
          <a:noFill/>
          <a:ln w="9525">
            <a:solidFill>
              <a:srgbClr val="231F20"/>
            </a:solidFill>
            <a:round/>
            <a:headEnd/>
            <a:tailEnd/>
          </a:ln>
        </p:spPr>
        <p:txBody>
          <a:bodyPr/>
          <a:lstStyle/>
          <a:p>
            <a:endParaRPr lang="en-US" dirty="0"/>
          </a:p>
        </p:txBody>
      </p:sp>
      <p:sp>
        <p:nvSpPr>
          <p:cNvPr id="37901" name="Line 13"/>
          <p:cNvSpPr>
            <a:spLocks noChangeShapeType="1"/>
          </p:cNvSpPr>
          <p:nvPr/>
        </p:nvSpPr>
        <p:spPr bwMode="auto">
          <a:xfrm>
            <a:off x="5854700" y="1531938"/>
            <a:ext cx="536575" cy="1587"/>
          </a:xfrm>
          <a:prstGeom prst="line">
            <a:avLst/>
          </a:prstGeom>
          <a:noFill/>
          <a:ln w="9525">
            <a:solidFill>
              <a:srgbClr val="231F20"/>
            </a:solidFill>
            <a:round/>
            <a:headEnd/>
            <a:tailEnd/>
          </a:ln>
        </p:spPr>
        <p:txBody>
          <a:bodyPr/>
          <a:lstStyle/>
          <a:p>
            <a:endParaRPr lang="en-US" dirty="0"/>
          </a:p>
        </p:txBody>
      </p:sp>
      <p:sp>
        <p:nvSpPr>
          <p:cNvPr id="37902" name="Line 14"/>
          <p:cNvSpPr>
            <a:spLocks noChangeShapeType="1"/>
          </p:cNvSpPr>
          <p:nvPr/>
        </p:nvSpPr>
        <p:spPr bwMode="auto">
          <a:xfrm>
            <a:off x="5191125" y="769938"/>
            <a:ext cx="1588" cy="127000"/>
          </a:xfrm>
          <a:prstGeom prst="line">
            <a:avLst/>
          </a:prstGeom>
          <a:noFill/>
          <a:ln w="9525">
            <a:solidFill>
              <a:srgbClr val="231F20"/>
            </a:solidFill>
            <a:round/>
            <a:headEnd/>
            <a:tailEnd/>
          </a:ln>
        </p:spPr>
        <p:txBody>
          <a:bodyPr/>
          <a:lstStyle/>
          <a:p>
            <a:endParaRPr lang="en-US" dirty="0"/>
          </a:p>
        </p:txBody>
      </p:sp>
      <p:sp>
        <p:nvSpPr>
          <p:cNvPr id="37903" name="Freeform 15"/>
          <p:cNvSpPr>
            <a:spLocks/>
          </p:cNvSpPr>
          <p:nvPr/>
        </p:nvSpPr>
        <p:spPr bwMode="auto">
          <a:xfrm>
            <a:off x="3563938" y="661988"/>
            <a:ext cx="200025" cy="793750"/>
          </a:xfrm>
          <a:custGeom>
            <a:avLst/>
            <a:gdLst/>
            <a:ahLst/>
            <a:cxnLst>
              <a:cxn ang="0">
                <a:pos x="110" y="500"/>
              </a:cxn>
              <a:cxn ang="0">
                <a:pos x="126" y="352"/>
              </a:cxn>
              <a:cxn ang="0">
                <a:pos x="126" y="0"/>
              </a:cxn>
              <a:cxn ang="0">
                <a:pos x="0" y="0"/>
              </a:cxn>
            </a:cxnLst>
            <a:rect l="0" t="0" r="r" b="b"/>
            <a:pathLst>
              <a:path w="126" h="500">
                <a:moveTo>
                  <a:pt x="110" y="500"/>
                </a:moveTo>
                <a:lnTo>
                  <a:pt x="126" y="352"/>
                </a:lnTo>
                <a:lnTo>
                  <a:pt x="126" y="0"/>
                </a:lnTo>
                <a:lnTo>
                  <a:pt x="0" y="0"/>
                </a:lnTo>
              </a:path>
            </a:pathLst>
          </a:custGeom>
          <a:noFill/>
          <a:ln w="9525">
            <a:solidFill>
              <a:srgbClr val="231F20"/>
            </a:solidFill>
            <a:prstDash val="solid"/>
            <a:round/>
            <a:headEnd/>
            <a:tailEnd/>
          </a:ln>
        </p:spPr>
        <p:txBody>
          <a:bodyPr/>
          <a:lstStyle/>
          <a:p>
            <a:endParaRPr lang="en-US" dirty="0"/>
          </a:p>
        </p:txBody>
      </p:sp>
      <p:sp>
        <p:nvSpPr>
          <p:cNvPr id="37904" name="Line 16"/>
          <p:cNvSpPr>
            <a:spLocks noChangeShapeType="1"/>
          </p:cNvSpPr>
          <p:nvPr/>
        </p:nvSpPr>
        <p:spPr bwMode="auto">
          <a:xfrm flipH="1" flipV="1">
            <a:off x="3763963" y="1246188"/>
            <a:ext cx="63500" cy="250825"/>
          </a:xfrm>
          <a:prstGeom prst="line">
            <a:avLst/>
          </a:prstGeom>
          <a:noFill/>
          <a:ln w="9525">
            <a:solidFill>
              <a:srgbClr val="231F20"/>
            </a:solidFill>
            <a:round/>
            <a:headEnd/>
            <a:tailEnd/>
          </a:ln>
        </p:spPr>
        <p:txBody>
          <a:bodyPr/>
          <a:lstStyle/>
          <a:p>
            <a:endParaRPr lang="en-US" dirty="0"/>
          </a:p>
        </p:txBody>
      </p:sp>
      <p:sp>
        <p:nvSpPr>
          <p:cNvPr id="37905" name="Rectangle 17"/>
          <p:cNvSpPr>
            <a:spLocks noChangeArrowheads="1"/>
          </p:cNvSpPr>
          <p:nvPr/>
        </p:nvSpPr>
        <p:spPr bwMode="auto">
          <a:xfrm>
            <a:off x="4679950" y="3390900"/>
            <a:ext cx="2006600" cy="27463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Intercellular space</a:t>
            </a:r>
            <a:endParaRPr lang="en-US" sz="1800" b="1" dirty="0">
              <a:latin typeface="Arial" charset="0"/>
            </a:endParaRPr>
          </a:p>
        </p:txBody>
      </p:sp>
      <p:sp>
        <p:nvSpPr>
          <p:cNvPr id="37906" name="Rectangle 18"/>
          <p:cNvSpPr>
            <a:spLocks noChangeArrowheads="1"/>
          </p:cNvSpPr>
          <p:nvPr/>
        </p:nvSpPr>
        <p:spPr bwMode="auto">
          <a:xfrm>
            <a:off x="1381125" y="517525"/>
            <a:ext cx="21463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Plasma membranes</a:t>
            </a:r>
          </a:p>
          <a:p>
            <a:r>
              <a:rPr lang="en-US" sz="1800" b="1" dirty="0">
                <a:solidFill>
                  <a:srgbClr val="231F20"/>
                </a:solidFill>
                <a:latin typeface="Arial" charset="0"/>
              </a:rPr>
              <a:t>of adjacent cells</a:t>
            </a:r>
            <a:endParaRPr lang="en-US" sz="1800" b="1" dirty="0">
              <a:latin typeface="Arial" charset="0"/>
            </a:endParaRPr>
          </a:p>
        </p:txBody>
      </p:sp>
      <p:sp>
        <p:nvSpPr>
          <p:cNvPr id="37907" name="Rectangle 19"/>
          <p:cNvSpPr>
            <a:spLocks noChangeArrowheads="1"/>
          </p:cNvSpPr>
          <p:nvPr/>
        </p:nvSpPr>
        <p:spPr bwMode="auto">
          <a:xfrm>
            <a:off x="4667250" y="508000"/>
            <a:ext cx="990600" cy="27463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Microvilli</a:t>
            </a:r>
            <a:endParaRPr lang="en-US" sz="1800" b="1" dirty="0">
              <a:latin typeface="Arial" charset="0"/>
            </a:endParaRPr>
          </a:p>
        </p:txBody>
      </p:sp>
      <p:sp>
        <p:nvSpPr>
          <p:cNvPr id="37908" name="Rectangle 20"/>
          <p:cNvSpPr>
            <a:spLocks noChangeArrowheads="1"/>
          </p:cNvSpPr>
          <p:nvPr/>
        </p:nvSpPr>
        <p:spPr bwMode="auto">
          <a:xfrm>
            <a:off x="6423025" y="1416050"/>
            <a:ext cx="12954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Intercellular</a:t>
            </a:r>
          </a:p>
          <a:p>
            <a:r>
              <a:rPr lang="en-US" sz="1800" b="1" dirty="0">
                <a:solidFill>
                  <a:srgbClr val="231F20"/>
                </a:solidFill>
                <a:latin typeface="Arial" charset="0"/>
              </a:rPr>
              <a:t>space</a:t>
            </a:r>
            <a:endParaRPr lang="en-US" sz="1800" b="1" dirty="0">
              <a:latin typeface="Arial" charset="0"/>
            </a:endParaRPr>
          </a:p>
        </p:txBody>
      </p:sp>
      <p:sp>
        <p:nvSpPr>
          <p:cNvPr id="37909" name="Rectangle 21"/>
          <p:cNvSpPr>
            <a:spLocks noChangeArrowheads="1"/>
          </p:cNvSpPr>
          <p:nvPr/>
        </p:nvSpPr>
        <p:spPr bwMode="auto">
          <a:xfrm>
            <a:off x="4902200" y="3775075"/>
            <a:ext cx="749300" cy="27463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Plaque</a:t>
            </a:r>
            <a:endParaRPr lang="en-US" sz="1800" b="1" dirty="0">
              <a:latin typeface="Arial" charset="0"/>
            </a:endParaRPr>
          </a:p>
        </p:txBody>
      </p:sp>
      <p:sp>
        <p:nvSpPr>
          <p:cNvPr id="37910" name="Rectangle 22"/>
          <p:cNvSpPr>
            <a:spLocks noChangeArrowheads="1"/>
          </p:cNvSpPr>
          <p:nvPr/>
        </p:nvSpPr>
        <p:spPr bwMode="auto">
          <a:xfrm>
            <a:off x="4773613" y="5292725"/>
            <a:ext cx="22479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Linker glycoproteins</a:t>
            </a:r>
          </a:p>
          <a:p>
            <a:r>
              <a:rPr lang="en-US" sz="1800" b="1" dirty="0" smtClean="0">
                <a:solidFill>
                  <a:srgbClr val="231F20"/>
                </a:solidFill>
                <a:latin typeface="Arial" charset="0"/>
              </a:rPr>
              <a:t>(cadherin)</a:t>
            </a:r>
            <a:endParaRPr lang="en-US" sz="1800" b="1" dirty="0">
              <a:latin typeface="Arial" charset="0"/>
            </a:endParaRPr>
          </a:p>
        </p:txBody>
      </p:sp>
      <p:sp>
        <p:nvSpPr>
          <p:cNvPr id="37911" name="Rectangle 23"/>
          <p:cNvSpPr>
            <a:spLocks noChangeArrowheads="1"/>
          </p:cNvSpPr>
          <p:nvPr/>
        </p:nvSpPr>
        <p:spPr bwMode="auto">
          <a:xfrm>
            <a:off x="1785938" y="5224463"/>
            <a:ext cx="18415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Intermediate</a:t>
            </a:r>
          </a:p>
          <a:p>
            <a:r>
              <a:rPr lang="en-US" sz="1800" b="1" dirty="0">
                <a:solidFill>
                  <a:srgbClr val="231F20"/>
                </a:solidFill>
                <a:latin typeface="Arial" charset="0"/>
              </a:rPr>
              <a:t>filament (keratin)</a:t>
            </a:r>
            <a:endParaRPr lang="en-US" sz="1800" b="1" dirty="0">
              <a:latin typeface="Arial" charset="0"/>
            </a:endParaRPr>
          </a:p>
        </p:txBody>
      </p:sp>
      <p:sp>
        <p:nvSpPr>
          <p:cNvPr id="37912" name="Rectangle 24"/>
          <p:cNvSpPr>
            <a:spLocks noChangeArrowheads="1"/>
          </p:cNvSpPr>
          <p:nvPr/>
        </p:nvSpPr>
        <p:spPr bwMode="auto">
          <a:xfrm>
            <a:off x="796925" y="5907088"/>
            <a:ext cx="7531100" cy="596900"/>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charset="0"/>
              </a:rPr>
              <a:t>(b) Desmosomes: </a:t>
            </a:r>
            <a:r>
              <a:rPr lang="en-US" sz="1800" b="1" dirty="0">
                <a:solidFill>
                  <a:srgbClr val="231F20"/>
                </a:solidFill>
                <a:latin typeface="Arial" charset="0"/>
              </a:rPr>
              <a:t>Anchoring junctions bind adjacent cells together</a:t>
            </a:r>
            <a:endParaRPr lang="en-US" sz="1800" dirty="0">
              <a:solidFill>
                <a:srgbClr val="231F20"/>
              </a:solidFill>
              <a:latin typeface="Arial Black" charset="0"/>
            </a:endParaRPr>
          </a:p>
          <a:p>
            <a:r>
              <a:rPr lang="en-US" sz="1800" b="1" dirty="0">
                <a:solidFill>
                  <a:srgbClr val="231F20"/>
                </a:solidFill>
                <a:latin typeface="Arial" charset="0"/>
              </a:rPr>
              <a:t>      and help form an internal tension-reducing network of fibers.</a:t>
            </a:r>
          </a:p>
        </p:txBody>
      </p:sp>
      <p:sp>
        <p:nvSpPr>
          <p:cNvPr id="37913" name="Rectangle 25"/>
          <p:cNvSpPr>
            <a:spLocks noChangeArrowheads="1"/>
          </p:cNvSpPr>
          <p:nvPr/>
        </p:nvSpPr>
        <p:spPr bwMode="auto">
          <a:xfrm>
            <a:off x="4378325" y="3051175"/>
            <a:ext cx="2311400" cy="27463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Basement membrane</a:t>
            </a:r>
            <a:endParaRPr lang="en-US" sz="1800" b="1" dirty="0">
              <a:latin typeface="Arial" charset="0"/>
            </a:endParaRPr>
          </a:p>
        </p:txBody>
      </p:sp>
      <p:sp>
        <p:nvSpPr>
          <p:cNvPr id="37914" name="AutoShape 26"/>
          <p:cNvSpPr>
            <a:spLocks/>
          </p:cNvSpPr>
          <p:nvPr/>
        </p:nvSpPr>
        <p:spPr bwMode="auto">
          <a:xfrm rot="-5400000">
            <a:off x="5118895" y="513556"/>
            <a:ext cx="131762" cy="898525"/>
          </a:xfrm>
          <a:prstGeom prst="rightBracket">
            <a:avLst>
              <a:gd name="adj" fmla="val 0"/>
            </a:avLst>
          </a:prstGeom>
          <a:noFill/>
          <a:ln w="9525">
            <a:solidFill>
              <a:schemeClr val="tx1"/>
            </a:solidFill>
            <a:round/>
            <a:headEnd/>
            <a:tailEnd/>
          </a:ln>
          <a:effectLst/>
        </p:spPr>
        <p:txBody>
          <a:bodyPr wrap="none" anchor="ctr"/>
          <a:lstStyle/>
          <a:p>
            <a:endParaRPr lang="en-US" dirty="0"/>
          </a:p>
        </p:txBody>
      </p:sp>
      <p:sp>
        <p:nvSpPr>
          <p:cNvPr id="23" name="TextBox 22"/>
          <p:cNvSpPr txBox="1"/>
          <p:nvPr/>
        </p:nvSpPr>
        <p:spPr>
          <a:xfrm>
            <a:off x="304800" y="3657600"/>
            <a:ext cx="2683748" cy="461665"/>
          </a:xfrm>
          <a:prstGeom prst="rect">
            <a:avLst/>
          </a:prstGeom>
          <a:noFill/>
        </p:spPr>
        <p:txBody>
          <a:bodyPr wrap="none" rtlCol="0">
            <a:spAutoFit/>
          </a:bodyPr>
          <a:lstStyle/>
          <a:p>
            <a:r>
              <a:rPr lang="en-US" dirty="0" smtClean="0"/>
              <a:t>Stronger filaments</a:t>
            </a:r>
            <a:endParaRPr lang="en-US" dirty="0"/>
          </a:p>
        </p:txBody>
      </p:sp>
      <p:cxnSp>
        <p:nvCxnSpPr>
          <p:cNvPr id="25" name="Straight Arrow Connector 24"/>
          <p:cNvCxnSpPr/>
          <p:nvPr/>
        </p:nvCxnSpPr>
        <p:spPr bwMode="auto">
          <a:xfrm>
            <a:off x="1676400" y="4191000"/>
            <a:ext cx="1600200" cy="6858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26" name="TextBox 25"/>
          <p:cNvSpPr txBox="1"/>
          <p:nvPr/>
        </p:nvSpPr>
        <p:spPr>
          <a:xfrm>
            <a:off x="6096000" y="4114800"/>
            <a:ext cx="2634054" cy="461665"/>
          </a:xfrm>
          <a:prstGeom prst="rect">
            <a:avLst/>
          </a:prstGeom>
          <a:noFill/>
        </p:spPr>
        <p:txBody>
          <a:bodyPr wrap="none" rtlCol="0">
            <a:spAutoFit/>
          </a:bodyPr>
          <a:lstStyle/>
          <a:p>
            <a:r>
              <a:rPr lang="en-US" dirty="0" smtClean="0"/>
              <a:t>Stronger cadherin</a:t>
            </a:r>
            <a:endParaRPr lang="en-US" dirty="0"/>
          </a:p>
        </p:txBody>
      </p:sp>
      <p:cxnSp>
        <p:nvCxnSpPr>
          <p:cNvPr id="28" name="Straight Arrow Connector 27"/>
          <p:cNvCxnSpPr>
            <a:stCxn id="26" idx="1"/>
          </p:cNvCxnSpPr>
          <p:nvPr/>
        </p:nvCxnSpPr>
        <p:spPr bwMode="auto">
          <a:xfrm rot="10800000" flipV="1">
            <a:off x="4267200" y="4345633"/>
            <a:ext cx="1828800" cy="22636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p:txBody>
          <a:bodyPr/>
          <a:lstStyle/>
          <a:p>
            <a:r>
              <a:rPr lang="en-US" dirty="0" smtClean="0"/>
              <a:t>Tight Junctions – Occludens Junctions</a:t>
            </a:r>
            <a:endParaRPr lang="en-US" dirty="0"/>
          </a:p>
        </p:txBody>
      </p:sp>
      <p:sp>
        <p:nvSpPr>
          <p:cNvPr id="32773" name="Rectangle 5"/>
          <p:cNvSpPr>
            <a:spLocks noGrp="1" noChangeArrowheads="1"/>
          </p:cNvSpPr>
          <p:nvPr>
            <p:ph type="body" idx="1"/>
          </p:nvPr>
        </p:nvSpPr>
        <p:spPr/>
        <p:txBody>
          <a:bodyPr/>
          <a:lstStyle/>
          <a:p>
            <a:r>
              <a:rPr lang="en-US" dirty="0"/>
              <a:t>Prevent </a:t>
            </a:r>
            <a:r>
              <a:rPr lang="en-US" dirty="0" smtClean="0"/>
              <a:t>water soluble substances from passing between the cells – sometimes these junctions are leaky</a:t>
            </a:r>
          </a:p>
          <a:p>
            <a:r>
              <a:rPr lang="en-US" dirty="0" smtClean="0"/>
              <a:t>For example in something known as the “Blood – Brain barrier”</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3.5a</a:t>
            </a:r>
          </a:p>
        </p:txBody>
      </p:sp>
      <p:pic>
        <p:nvPicPr>
          <p:cNvPr id="34823" name="Picture 7"/>
          <p:cNvPicPr>
            <a:picLocks noChangeAspect="1" noChangeArrowheads="1"/>
          </p:cNvPicPr>
          <p:nvPr/>
        </p:nvPicPr>
        <p:blipFill>
          <a:blip r:embed="rId2" cstate="print"/>
          <a:srcRect l="17010" t="9277" r="18901" b="11037"/>
          <a:stretch>
            <a:fillRect/>
          </a:stretch>
        </p:blipFill>
        <p:spPr bwMode="auto">
          <a:xfrm>
            <a:off x="1855788" y="1109663"/>
            <a:ext cx="5275262" cy="4676775"/>
          </a:xfrm>
          <a:prstGeom prst="rect">
            <a:avLst/>
          </a:prstGeom>
          <a:noFill/>
        </p:spPr>
      </p:pic>
      <p:sp>
        <p:nvSpPr>
          <p:cNvPr id="34824" name="Freeform 8"/>
          <p:cNvSpPr>
            <a:spLocks/>
          </p:cNvSpPr>
          <p:nvPr/>
        </p:nvSpPr>
        <p:spPr bwMode="auto">
          <a:xfrm>
            <a:off x="2209800" y="4960938"/>
            <a:ext cx="974725" cy="447675"/>
          </a:xfrm>
          <a:custGeom>
            <a:avLst/>
            <a:gdLst/>
            <a:ahLst/>
            <a:cxnLst>
              <a:cxn ang="0">
                <a:pos x="606" y="0"/>
              </a:cxn>
              <a:cxn ang="0">
                <a:pos x="0" y="228"/>
              </a:cxn>
              <a:cxn ang="0">
                <a:pos x="614" y="282"/>
              </a:cxn>
            </a:cxnLst>
            <a:rect l="0" t="0" r="r" b="b"/>
            <a:pathLst>
              <a:path w="614" h="282">
                <a:moveTo>
                  <a:pt x="606" y="0"/>
                </a:moveTo>
                <a:lnTo>
                  <a:pt x="0" y="228"/>
                </a:lnTo>
                <a:lnTo>
                  <a:pt x="614" y="282"/>
                </a:lnTo>
              </a:path>
            </a:pathLst>
          </a:custGeom>
          <a:noFill/>
          <a:ln w="9525">
            <a:solidFill>
              <a:srgbClr val="231F20"/>
            </a:solidFill>
            <a:prstDash val="solid"/>
            <a:round/>
            <a:headEnd/>
            <a:tailEnd/>
          </a:ln>
        </p:spPr>
        <p:txBody>
          <a:bodyPr/>
          <a:lstStyle/>
          <a:p>
            <a:endParaRPr lang="en-US" dirty="0"/>
          </a:p>
        </p:txBody>
      </p:sp>
      <p:sp>
        <p:nvSpPr>
          <p:cNvPr id="34825" name="Freeform 9"/>
          <p:cNvSpPr>
            <a:spLocks/>
          </p:cNvSpPr>
          <p:nvPr/>
        </p:nvSpPr>
        <p:spPr bwMode="auto">
          <a:xfrm>
            <a:off x="2206625" y="4611688"/>
            <a:ext cx="676275" cy="222250"/>
          </a:xfrm>
          <a:custGeom>
            <a:avLst/>
            <a:gdLst/>
            <a:ahLst/>
            <a:cxnLst>
              <a:cxn ang="0">
                <a:pos x="426" y="0"/>
              </a:cxn>
              <a:cxn ang="0">
                <a:pos x="0" y="64"/>
              </a:cxn>
              <a:cxn ang="0">
                <a:pos x="370" y="140"/>
              </a:cxn>
            </a:cxnLst>
            <a:rect l="0" t="0" r="r" b="b"/>
            <a:pathLst>
              <a:path w="426" h="140">
                <a:moveTo>
                  <a:pt x="426" y="0"/>
                </a:moveTo>
                <a:lnTo>
                  <a:pt x="0" y="64"/>
                </a:lnTo>
                <a:lnTo>
                  <a:pt x="370" y="140"/>
                </a:lnTo>
              </a:path>
            </a:pathLst>
          </a:custGeom>
          <a:noFill/>
          <a:ln w="9525">
            <a:solidFill>
              <a:srgbClr val="231F20"/>
            </a:solidFill>
            <a:prstDash val="solid"/>
            <a:round/>
            <a:headEnd/>
            <a:tailEnd/>
          </a:ln>
        </p:spPr>
        <p:txBody>
          <a:bodyPr/>
          <a:lstStyle/>
          <a:p>
            <a:endParaRPr lang="en-US" dirty="0"/>
          </a:p>
        </p:txBody>
      </p:sp>
      <p:sp>
        <p:nvSpPr>
          <p:cNvPr id="34826" name="Line 10"/>
          <p:cNvSpPr>
            <a:spLocks noChangeShapeType="1"/>
          </p:cNvSpPr>
          <p:nvPr/>
        </p:nvSpPr>
        <p:spPr bwMode="auto">
          <a:xfrm flipV="1">
            <a:off x="3181350" y="1400175"/>
            <a:ext cx="1588" cy="107950"/>
          </a:xfrm>
          <a:prstGeom prst="line">
            <a:avLst/>
          </a:prstGeom>
          <a:noFill/>
          <a:ln w="22225">
            <a:solidFill>
              <a:srgbClr val="FFFFFF"/>
            </a:solidFill>
            <a:round/>
            <a:headEnd/>
            <a:tailEnd/>
          </a:ln>
        </p:spPr>
        <p:txBody>
          <a:bodyPr/>
          <a:lstStyle/>
          <a:p>
            <a:endParaRPr lang="en-US" dirty="0"/>
          </a:p>
        </p:txBody>
      </p:sp>
      <p:sp>
        <p:nvSpPr>
          <p:cNvPr id="34827" name="Line 11"/>
          <p:cNvSpPr>
            <a:spLocks noChangeShapeType="1"/>
          </p:cNvSpPr>
          <p:nvPr/>
        </p:nvSpPr>
        <p:spPr bwMode="auto">
          <a:xfrm flipV="1">
            <a:off x="6059488" y="939800"/>
            <a:ext cx="1587" cy="104775"/>
          </a:xfrm>
          <a:prstGeom prst="line">
            <a:avLst/>
          </a:prstGeom>
          <a:noFill/>
          <a:ln w="22225">
            <a:solidFill>
              <a:srgbClr val="FFFFFF"/>
            </a:solidFill>
            <a:round/>
            <a:headEnd/>
            <a:tailEnd/>
          </a:ln>
        </p:spPr>
        <p:txBody>
          <a:bodyPr/>
          <a:lstStyle/>
          <a:p>
            <a:endParaRPr lang="en-US" dirty="0"/>
          </a:p>
        </p:txBody>
      </p:sp>
      <p:sp>
        <p:nvSpPr>
          <p:cNvPr id="34828" name="Line 12"/>
          <p:cNvSpPr>
            <a:spLocks noChangeShapeType="1"/>
          </p:cNvSpPr>
          <p:nvPr/>
        </p:nvSpPr>
        <p:spPr bwMode="auto">
          <a:xfrm>
            <a:off x="1809750" y="5322888"/>
            <a:ext cx="409575" cy="1587"/>
          </a:xfrm>
          <a:prstGeom prst="line">
            <a:avLst/>
          </a:prstGeom>
          <a:noFill/>
          <a:ln w="9525">
            <a:solidFill>
              <a:srgbClr val="231F20"/>
            </a:solidFill>
            <a:round/>
            <a:headEnd/>
            <a:tailEnd/>
          </a:ln>
        </p:spPr>
        <p:txBody>
          <a:bodyPr/>
          <a:lstStyle/>
          <a:p>
            <a:endParaRPr lang="en-US" dirty="0"/>
          </a:p>
        </p:txBody>
      </p:sp>
      <p:sp>
        <p:nvSpPr>
          <p:cNvPr id="34829" name="Line 13"/>
          <p:cNvSpPr>
            <a:spLocks noChangeShapeType="1"/>
          </p:cNvSpPr>
          <p:nvPr/>
        </p:nvSpPr>
        <p:spPr bwMode="auto">
          <a:xfrm>
            <a:off x="1803400" y="4713288"/>
            <a:ext cx="419100" cy="1587"/>
          </a:xfrm>
          <a:prstGeom prst="line">
            <a:avLst/>
          </a:prstGeom>
          <a:noFill/>
          <a:ln w="9525">
            <a:solidFill>
              <a:srgbClr val="231F20"/>
            </a:solidFill>
            <a:round/>
            <a:headEnd/>
            <a:tailEnd/>
          </a:ln>
        </p:spPr>
        <p:txBody>
          <a:bodyPr/>
          <a:lstStyle/>
          <a:p>
            <a:endParaRPr lang="en-US" dirty="0"/>
          </a:p>
        </p:txBody>
      </p:sp>
      <p:sp>
        <p:nvSpPr>
          <p:cNvPr id="34830" name="Line 14"/>
          <p:cNvSpPr>
            <a:spLocks noChangeShapeType="1"/>
          </p:cNvSpPr>
          <p:nvPr/>
        </p:nvSpPr>
        <p:spPr bwMode="auto">
          <a:xfrm>
            <a:off x="6723063" y="1679575"/>
            <a:ext cx="625475" cy="1588"/>
          </a:xfrm>
          <a:prstGeom prst="line">
            <a:avLst/>
          </a:prstGeom>
          <a:noFill/>
          <a:ln w="9525">
            <a:solidFill>
              <a:srgbClr val="231F20"/>
            </a:solidFill>
            <a:round/>
            <a:headEnd/>
            <a:tailEnd/>
          </a:ln>
        </p:spPr>
        <p:txBody>
          <a:bodyPr/>
          <a:lstStyle/>
          <a:p>
            <a:endParaRPr lang="en-US" dirty="0"/>
          </a:p>
        </p:txBody>
      </p:sp>
      <p:sp>
        <p:nvSpPr>
          <p:cNvPr id="34831" name="Line 15"/>
          <p:cNvSpPr>
            <a:spLocks noChangeShapeType="1"/>
          </p:cNvSpPr>
          <p:nvPr/>
        </p:nvSpPr>
        <p:spPr bwMode="auto">
          <a:xfrm>
            <a:off x="6059488" y="784225"/>
            <a:ext cx="1587" cy="260350"/>
          </a:xfrm>
          <a:prstGeom prst="line">
            <a:avLst/>
          </a:prstGeom>
          <a:noFill/>
          <a:ln w="9525">
            <a:solidFill>
              <a:srgbClr val="231F20"/>
            </a:solidFill>
            <a:round/>
            <a:headEnd/>
            <a:tailEnd/>
          </a:ln>
        </p:spPr>
        <p:txBody>
          <a:bodyPr/>
          <a:lstStyle/>
          <a:p>
            <a:endParaRPr lang="en-US" dirty="0"/>
          </a:p>
        </p:txBody>
      </p:sp>
      <p:sp>
        <p:nvSpPr>
          <p:cNvPr id="34832" name="Freeform 16"/>
          <p:cNvSpPr>
            <a:spLocks/>
          </p:cNvSpPr>
          <p:nvPr/>
        </p:nvSpPr>
        <p:spPr bwMode="auto">
          <a:xfrm>
            <a:off x="4464050" y="688975"/>
            <a:ext cx="169863" cy="939800"/>
          </a:xfrm>
          <a:custGeom>
            <a:avLst/>
            <a:gdLst/>
            <a:ahLst/>
            <a:cxnLst>
              <a:cxn ang="0">
                <a:pos x="91" y="592"/>
              </a:cxn>
              <a:cxn ang="0">
                <a:pos x="107" y="446"/>
              </a:cxn>
              <a:cxn ang="0">
                <a:pos x="107" y="0"/>
              </a:cxn>
              <a:cxn ang="0">
                <a:pos x="0" y="0"/>
              </a:cxn>
            </a:cxnLst>
            <a:rect l="0" t="0" r="r" b="b"/>
            <a:pathLst>
              <a:path w="107" h="592">
                <a:moveTo>
                  <a:pt x="91" y="592"/>
                </a:moveTo>
                <a:lnTo>
                  <a:pt x="107" y="446"/>
                </a:lnTo>
                <a:lnTo>
                  <a:pt x="107" y="0"/>
                </a:lnTo>
                <a:lnTo>
                  <a:pt x="0" y="0"/>
                </a:lnTo>
              </a:path>
            </a:pathLst>
          </a:custGeom>
          <a:noFill/>
          <a:ln w="9525">
            <a:solidFill>
              <a:srgbClr val="231F20"/>
            </a:solidFill>
            <a:prstDash val="solid"/>
            <a:round/>
            <a:headEnd/>
            <a:tailEnd/>
          </a:ln>
        </p:spPr>
        <p:txBody>
          <a:bodyPr/>
          <a:lstStyle/>
          <a:p>
            <a:endParaRPr lang="en-US" dirty="0"/>
          </a:p>
        </p:txBody>
      </p:sp>
      <p:sp>
        <p:nvSpPr>
          <p:cNvPr id="34833" name="Line 17"/>
          <p:cNvSpPr>
            <a:spLocks noChangeShapeType="1"/>
          </p:cNvSpPr>
          <p:nvPr/>
        </p:nvSpPr>
        <p:spPr bwMode="auto">
          <a:xfrm flipH="1" flipV="1">
            <a:off x="4633913" y="1397000"/>
            <a:ext cx="63500" cy="247650"/>
          </a:xfrm>
          <a:prstGeom prst="line">
            <a:avLst/>
          </a:prstGeom>
          <a:noFill/>
          <a:ln w="9525">
            <a:solidFill>
              <a:srgbClr val="231F20"/>
            </a:solidFill>
            <a:round/>
            <a:headEnd/>
            <a:tailEnd/>
          </a:ln>
        </p:spPr>
        <p:txBody>
          <a:bodyPr/>
          <a:lstStyle/>
          <a:p>
            <a:endParaRPr lang="en-US" dirty="0"/>
          </a:p>
        </p:txBody>
      </p:sp>
      <p:sp>
        <p:nvSpPr>
          <p:cNvPr id="34834" name="Rectangle 18"/>
          <p:cNvSpPr>
            <a:spLocks noChangeArrowheads="1"/>
          </p:cNvSpPr>
          <p:nvPr/>
        </p:nvSpPr>
        <p:spPr bwMode="auto">
          <a:xfrm>
            <a:off x="468313" y="4570413"/>
            <a:ext cx="20447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Interlocking</a:t>
            </a:r>
          </a:p>
          <a:p>
            <a:r>
              <a:rPr lang="en-US" sz="1800" b="1" dirty="0">
                <a:solidFill>
                  <a:srgbClr val="231F20"/>
                </a:solidFill>
                <a:latin typeface="Arial" charset="0"/>
              </a:rPr>
              <a:t>junctional proteins</a:t>
            </a:r>
            <a:endParaRPr lang="en-US" sz="1800" b="1" dirty="0">
              <a:latin typeface="Arial" charset="0"/>
            </a:endParaRPr>
          </a:p>
        </p:txBody>
      </p:sp>
      <p:sp>
        <p:nvSpPr>
          <p:cNvPr id="34835" name="Rectangle 19"/>
          <p:cNvSpPr>
            <a:spLocks noChangeArrowheads="1"/>
          </p:cNvSpPr>
          <p:nvPr/>
        </p:nvSpPr>
        <p:spPr bwMode="auto">
          <a:xfrm>
            <a:off x="465138" y="5186363"/>
            <a:ext cx="12954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Intercellular</a:t>
            </a:r>
          </a:p>
          <a:p>
            <a:r>
              <a:rPr lang="en-US" sz="1800" b="1" dirty="0">
                <a:solidFill>
                  <a:srgbClr val="231F20"/>
                </a:solidFill>
                <a:latin typeface="Arial" charset="0"/>
              </a:rPr>
              <a:t>space</a:t>
            </a:r>
            <a:endParaRPr lang="en-US" sz="1800" b="1" dirty="0">
              <a:latin typeface="Arial" charset="0"/>
            </a:endParaRPr>
          </a:p>
        </p:txBody>
      </p:sp>
      <p:sp>
        <p:nvSpPr>
          <p:cNvPr id="34836" name="Rectangle 20"/>
          <p:cNvSpPr>
            <a:spLocks noChangeArrowheads="1"/>
          </p:cNvSpPr>
          <p:nvPr/>
        </p:nvSpPr>
        <p:spPr bwMode="auto">
          <a:xfrm>
            <a:off x="2287588" y="547688"/>
            <a:ext cx="21463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Plasma membranes</a:t>
            </a:r>
          </a:p>
          <a:p>
            <a:r>
              <a:rPr lang="en-US" sz="1800" b="1" dirty="0">
                <a:solidFill>
                  <a:srgbClr val="231F20"/>
                </a:solidFill>
                <a:latin typeface="Arial" charset="0"/>
              </a:rPr>
              <a:t>of adjacent cells</a:t>
            </a:r>
            <a:endParaRPr lang="en-US" sz="1800" b="1" dirty="0">
              <a:latin typeface="Arial" charset="0"/>
            </a:endParaRPr>
          </a:p>
        </p:txBody>
      </p:sp>
      <p:sp>
        <p:nvSpPr>
          <p:cNvPr id="34837" name="Rectangle 21"/>
          <p:cNvSpPr>
            <a:spLocks noChangeArrowheads="1"/>
          </p:cNvSpPr>
          <p:nvPr/>
        </p:nvSpPr>
        <p:spPr bwMode="auto">
          <a:xfrm>
            <a:off x="5556250" y="519113"/>
            <a:ext cx="990600" cy="274637"/>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Microvilli</a:t>
            </a:r>
            <a:endParaRPr lang="en-US" sz="1800" b="1" dirty="0">
              <a:latin typeface="Arial" charset="0"/>
            </a:endParaRPr>
          </a:p>
        </p:txBody>
      </p:sp>
      <p:sp>
        <p:nvSpPr>
          <p:cNvPr id="34838" name="Rectangle 22"/>
          <p:cNvSpPr>
            <a:spLocks noChangeArrowheads="1"/>
          </p:cNvSpPr>
          <p:nvPr/>
        </p:nvSpPr>
        <p:spPr bwMode="auto">
          <a:xfrm>
            <a:off x="7380288" y="1554163"/>
            <a:ext cx="12954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Intercellular</a:t>
            </a:r>
          </a:p>
          <a:p>
            <a:r>
              <a:rPr lang="en-US" sz="1800" b="1" dirty="0">
                <a:solidFill>
                  <a:srgbClr val="231F20"/>
                </a:solidFill>
                <a:latin typeface="Arial" charset="0"/>
              </a:rPr>
              <a:t>space</a:t>
            </a:r>
            <a:endParaRPr lang="en-US" sz="1800" b="1" dirty="0">
              <a:latin typeface="Arial" charset="0"/>
            </a:endParaRPr>
          </a:p>
        </p:txBody>
      </p:sp>
      <p:sp>
        <p:nvSpPr>
          <p:cNvPr id="34839" name="Rectangle 23"/>
          <p:cNvSpPr>
            <a:spLocks noChangeArrowheads="1"/>
          </p:cNvSpPr>
          <p:nvPr/>
        </p:nvSpPr>
        <p:spPr bwMode="auto">
          <a:xfrm>
            <a:off x="4746625" y="3168650"/>
            <a:ext cx="2311400" cy="27463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Basement membrane</a:t>
            </a:r>
            <a:endParaRPr lang="en-US" sz="1800" b="1" dirty="0">
              <a:latin typeface="Arial" charset="0"/>
            </a:endParaRPr>
          </a:p>
        </p:txBody>
      </p:sp>
      <p:sp>
        <p:nvSpPr>
          <p:cNvPr id="34840" name="Rectangle 24"/>
          <p:cNvSpPr>
            <a:spLocks noChangeArrowheads="1"/>
          </p:cNvSpPr>
          <p:nvPr/>
        </p:nvSpPr>
        <p:spPr bwMode="auto">
          <a:xfrm>
            <a:off x="466725" y="5902325"/>
            <a:ext cx="8527976" cy="553998"/>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Black" charset="0"/>
              </a:rPr>
              <a:t>(a) Tight </a:t>
            </a:r>
            <a:r>
              <a:rPr lang="en-US" sz="1800" dirty="0">
                <a:latin typeface="Arial Black" charset="0"/>
              </a:rPr>
              <a:t>junctions:</a:t>
            </a:r>
            <a:r>
              <a:rPr lang="en-US" sz="1800" dirty="0">
                <a:latin typeface="Arial" charset="0"/>
              </a:rPr>
              <a:t> </a:t>
            </a:r>
            <a:r>
              <a:rPr lang="en-US" sz="1800" b="1" dirty="0">
                <a:latin typeface="Arial" charset="0"/>
              </a:rPr>
              <a:t>Impermeable junctions prevent </a:t>
            </a:r>
            <a:r>
              <a:rPr lang="en-US" sz="1800" b="1" dirty="0" smtClean="0">
                <a:latin typeface="Arial" charset="0"/>
              </a:rPr>
              <a:t>water soluble molecules</a:t>
            </a:r>
            <a:endParaRPr lang="en-US" sz="1800" b="1" dirty="0">
              <a:latin typeface="Arial" charset="0"/>
            </a:endParaRPr>
          </a:p>
          <a:p>
            <a:r>
              <a:rPr lang="en-US" sz="1800" b="1" dirty="0">
                <a:latin typeface="Arial" charset="0"/>
              </a:rPr>
              <a:t>       from passing through the intercellular </a:t>
            </a:r>
            <a:r>
              <a:rPr lang="en-US" sz="1800" b="1" dirty="0" smtClean="0">
                <a:latin typeface="Arial" charset="0"/>
              </a:rPr>
              <a:t>space (between the cells).</a:t>
            </a:r>
            <a:endParaRPr lang="en-US" sz="1800" b="1" dirty="0">
              <a:latin typeface="Arial" charset="0"/>
            </a:endParaRPr>
          </a:p>
        </p:txBody>
      </p:sp>
      <p:sp>
        <p:nvSpPr>
          <p:cNvPr id="34841" name="AutoShape 25"/>
          <p:cNvSpPr>
            <a:spLocks/>
          </p:cNvSpPr>
          <p:nvPr/>
        </p:nvSpPr>
        <p:spPr bwMode="auto">
          <a:xfrm rot="-5400000">
            <a:off x="5983288" y="661988"/>
            <a:ext cx="131762" cy="900112"/>
          </a:xfrm>
          <a:prstGeom prst="rightBracket">
            <a:avLst>
              <a:gd name="adj" fmla="val 0"/>
            </a:avLst>
          </a:prstGeom>
          <a:noFill/>
          <a:ln w="9525">
            <a:solidFill>
              <a:schemeClr val="tx1"/>
            </a:solidFill>
            <a:round/>
            <a:headEnd/>
            <a:tailEnd/>
          </a:ln>
          <a:effectLst/>
        </p:spPr>
        <p:txBody>
          <a:bodyPr wrap="none" anchor="ctr"/>
          <a:lstStyle/>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Tight Junctions (Detailed Structure)</a:t>
            </a:r>
            <a:endParaRPr lang="en-US" dirty="0"/>
          </a:p>
        </p:txBody>
      </p:sp>
      <p:pic>
        <p:nvPicPr>
          <p:cNvPr id="4" name="Content Placeholder 3" descr="tight junctions.jpg"/>
          <p:cNvPicPr>
            <a:picLocks noGrp="1" noChangeAspect="1"/>
          </p:cNvPicPr>
          <p:nvPr>
            <p:ph idx="1"/>
          </p:nvPr>
        </p:nvPicPr>
        <p:blipFill>
          <a:blip r:embed="rId2" cstate="print"/>
          <a:stretch>
            <a:fillRect/>
          </a:stretch>
        </p:blipFill>
        <p:spPr>
          <a:xfrm>
            <a:off x="1828800" y="822960"/>
            <a:ext cx="5242560" cy="5675071"/>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dirty="0" smtClean="0"/>
              <a:t>Gap </a:t>
            </a:r>
            <a:r>
              <a:rPr lang="en-US" dirty="0"/>
              <a:t>Junctions</a:t>
            </a:r>
          </a:p>
        </p:txBody>
      </p:sp>
      <p:sp>
        <p:nvSpPr>
          <p:cNvPr id="38917" name="Rectangle 5"/>
          <p:cNvSpPr>
            <a:spLocks noGrp="1" noChangeArrowheads="1"/>
          </p:cNvSpPr>
          <p:nvPr>
            <p:ph type="body" idx="1"/>
          </p:nvPr>
        </p:nvSpPr>
        <p:spPr>
          <a:xfrm>
            <a:off x="460375" y="838201"/>
            <a:ext cx="8228013" cy="5473700"/>
          </a:xfrm>
        </p:spPr>
        <p:txBody>
          <a:bodyPr/>
          <a:lstStyle/>
          <a:p>
            <a:r>
              <a:rPr lang="en-US" dirty="0" smtClean="0"/>
              <a:t>A </a:t>
            </a:r>
            <a:r>
              <a:rPr lang="en-US" b="1" dirty="0" smtClean="0"/>
              <a:t>gap junction</a:t>
            </a:r>
            <a:r>
              <a:rPr lang="en-US" dirty="0" smtClean="0"/>
              <a:t> or </a:t>
            </a:r>
            <a:r>
              <a:rPr lang="en-US" b="1" dirty="0" smtClean="0"/>
              <a:t>nexus</a:t>
            </a:r>
            <a:r>
              <a:rPr lang="en-US" dirty="0" smtClean="0"/>
              <a:t> is a specialized intercellular connection between a multitude of animal cell types. It directly connects the cytoplasm of two cells, which allows various water soluble molecules and ions to pass freely between cells.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3.5c</a:t>
            </a:r>
          </a:p>
        </p:txBody>
      </p:sp>
      <p:pic>
        <p:nvPicPr>
          <p:cNvPr id="40967" name="Picture 7"/>
          <p:cNvPicPr>
            <a:picLocks noChangeAspect="1" noChangeArrowheads="1"/>
          </p:cNvPicPr>
          <p:nvPr/>
        </p:nvPicPr>
        <p:blipFill>
          <a:blip r:embed="rId2" cstate="print"/>
          <a:srcRect l="12903" t="7222" r="26750" b="9575"/>
          <a:stretch>
            <a:fillRect/>
          </a:stretch>
        </p:blipFill>
        <p:spPr bwMode="auto">
          <a:xfrm>
            <a:off x="1517650" y="979488"/>
            <a:ext cx="4967288" cy="4883150"/>
          </a:xfrm>
          <a:prstGeom prst="rect">
            <a:avLst/>
          </a:prstGeom>
          <a:noFill/>
        </p:spPr>
      </p:pic>
      <p:sp>
        <p:nvSpPr>
          <p:cNvPr id="40968" name="Line 8"/>
          <p:cNvSpPr>
            <a:spLocks noChangeShapeType="1"/>
          </p:cNvSpPr>
          <p:nvPr/>
        </p:nvSpPr>
        <p:spPr bwMode="auto">
          <a:xfrm flipV="1">
            <a:off x="4810125" y="798513"/>
            <a:ext cx="1588" cy="107950"/>
          </a:xfrm>
          <a:prstGeom prst="line">
            <a:avLst/>
          </a:prstGeom>
          <a:noFill/>
          <a:ln w="22225">
            <a:solidFill>
              <a:srgbClr val="FFFFFF"/>
            </a:solidFill>
            <a:round/>
            <a:headEnd/>
            <a:tailEnd/>
          </a:ln>
        </p:spPr>
        <p:txBody>
          <a:bodyPr/>
          <a:lstStyle/>
          <a:p>
            <a:endParaRPr lang="en-US"/>
          </a:p>
        </p:txBody>
      </p:sp>
      <p:sp>
        <p:nvSpPr>
          <p:cNvPr id="40969" name="Line 9"/>
          <p:cNvSpPr>
            <a:spLocks noChangeShapeType="1"/>
          </p:cNvSpPr>
          <p:nvPr/>
        </p:nvSpPr>
        <p:spPr bwMode="auto">
          <a:xfrm>
            <a:off x="6178550" y="3752850"/>
            <a:ext cx="425450" cy="1588"/>
          </a:xfrm>
          <a:prstGeom prst="line">
            <a:avLst/>
          </a:prstGeom>
          <a:noFill/>
          <a:ln w="9525">
            <a:solidFill>
              <a:srgbClr val="231F20"/>
            </a:solidFill>
            <a:round/>
            <a:headEnd/>
            <a:tailEnd/>
          </a:ln>
        </p:spPr>
        <p:txBody>
          <a:bodyPr/>
          <a:lstStyle/>
          <a:p>
            <a:endParaRPr lang="en-US"/>
          </a:p>
        </p:txBody>
      </p:sp>
      <p:sp>
        <p:nvSpPr>
          <p:cNvPr id="40970" name="Line 10"/>
          <p:cNvSpPr>
            <a:spLocks noChangeShapeType="1"/>
          </p:cNvSpPr>
          <p:nvPr/>
        </p:nvSpPr>
        <p:spPr bwMode="auto">
          <a:xfrm>
            <a:off x="6299200" y="4333875"/>
            <a:ext cx="304800" cy="1588"/>
          </a:xfrm>
          <a:prstGeom prst="line">
            <a:avLst/>
          </a:prstGeom>
          <a:noFill/>
          <a:ln w="9525">
            <a:solidFill>
              <a:srgbClr val="231F20"/>
            </a:solidFill>
            <a:round/>
            <a:headEnd/>
            <a:tailEnd/>
          </a:ln>
        </p:spPr>
        <p:txBody>
          <a:bodyPr/>
          <a:lstStyle/>
          <a:p>
            <a:endParaRPr lang="en-US"/>
          </a:p>
        </p:txBody>
      </p:sp>
      <p:sp>
        <p:nvSpPr>
          <p:cNvPr id="40974" name="Line 14"/>
          <p:cNvSpPr>
            <a:spLocks noChangeShapeType="1"/>
          </p:cNvSpPr>
          <p:nvPr/>
        </p:nvSpPr>
        <p:spPr bwMode="auto">
          <a:xfrm flipH="1" flipV="1">
            <a:off x="3382963" y="1255713"/>
            <a:ext cx="63500" cy="247650"/>
          </a:xfrm>
          <a:prstGeom prst="line">
            <a:avLst/>
          </a:prstGeom>
          <a:noFill/>
          <a:ln w="9525">
            <a:solidFill>
              <a:srgbClr val="231F20"/>
            </a:solidFill>
            <a:round/>
            <a:headEnd/>
            <a:tailEnd/>
          </a:ln>
        </p:spPr>
        <p:txBody>
          <a:bodyPr/>
          <a:lstStyle/>
          <a:p>
            <a:endParaRPr lang="en-US"/>
          </a:p>
        </p:txBody>
      </p:sp>
      <p:sp>
        <p:nvSpPr>
          <p:cNvPr id="40978" name="Rectangle 18"/>
          <p:cNvSpPr>
            <a:spLocks noChangeArrowheads="1"/>
          </p:cNvSpPr>
          <p:nvPr/>
        </p:nvSpPr>
        <p:spPr bwMode="auto">
          <a:xfrm>
            <a:off x="6629400" y="3629025"/>
            <a:ext cx="12954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Intercellular</a:t>
            </a:r>
          </a:p>
          <a:p>
            <a:r>
              <a:rPr lang="en-US" sz="1800" b="1">
                <a:solidFill>
                  <a:srgbClr val="231F20"/>
                </a:solidFill>
                <a:latin typeface="Arial" charset="0"/>
              </a:rPr>
              <a:t>space</a:t>
            </a:r>
            <a:endParaRPr lang="en-US" sz="1800" b="1">
              <a:latin typeface="Arial" charset="0"/>
            </a:endParaRPr>
          </a:p>
        </p:txBody>
      </p:sp>
      <p:sp>
        <p:nvSpPr>
          <p:cNvPr id="40979" name="Rectangle 19"/>
          <p:cNvSpPr>
            <a:spLocks noChangeArrowheads="1"/>
          </p:cNvSpPr>
          <p:nvPr/>
        </p:nvSpPr>
        <p:spPr bwMode="auto">
          <a:xfrm>
            <a:off x="6629400" y="4222750"/>
            <a:ext cx="1485900" cy="823913"/>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Channel</a:t>
            </a:r>
          </a:p>
          <a:p>
            <a:r>
              <a:rPr lang="en-US" sz="1800" b="1">
                <a:solidFill>
                  <a:srgbClr val="231F20"/>
                </a:solidFill>
                <a:latin typeface="Arial" charset="0"/>
              </a:rPr>
              <a:t>between cells</a:t>
            </a:r>
            <a:endParaRPr lang="en-US" sz="1800" b="1">
              <a:latin typeface="Arial" charset="0"/>
            </a:endParaRPr>
          </a:p>
          <a:p>
            <a:r>
              <a:rPr lang="en-US" sz="1800" b="1">
                <a:solidFill>
                  <a:srgbClr val="231F20"/>
                </a:solidFill>
                <a:latin typeface="Arial" charset="0"/>
              </a:rPr>
              <a:t>(connexon)</a:t>
            </a:r>
            <a:endParaRPr lang="en-US" sz="1800" b="1">
              <a:latin typeface="Arial" charset="0"/>
            </a:endParaRPr>
          </a:p>
        </p:txBody>
      </p:sp>
      <p:sp>
        <p:nvSpPr>
          <p:cNvPr id="40981" name="Rectangle 21"/>
          <p:cNvSpPr>
            <a:spLocks noChangeArrowheads="1"/>
          </p:cNvSpPr>
          <p:nvPr/>
        </p:nvSpPr>
        <p:spPr bwMode="auto">
          <a:xfrm>
            <a:off x="3463925" y="3036888"/>
            <a:ext cx="23114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Basement membrane</a:t>
            </a:r>
            <a:endParaRPr lang="en-US" sz="1800" b="1">
              <a:latin typeface="Arial" charset="0"/>
            </a:endParaRPr>
          </a:p>
        </p:txBody>
      </p:sp>
      <p:sp>
        <p:nvSpPr>
          <p:cNvPr id="19" name="TextBox 18"/>
          <p:cNvSpPr txBox="1"/>
          <p:nvPr/>
        </p:nvSpPr>
        <p:spPr>
          <a:xfrm>
            <a:off x="381000" y="3810000"/>
            <a:ext cx="8637301" cy="1938992"/>
          </a:xfrm>
          <a:prstGeom prst="rect">
            <a:avLst/>
          </a:prstGeom>
          <a:noFill/>
        </p:spPr>
        <p:txBody>
          <a:bodyPr wrap="none" rtlCol="0">
            <a:spAutoFit/>
          </a:bodyPr>
          <a:lstStyle/>
          <a:p>
            <a:r>
              <a:rPr lang="en-US" dirty="0" smtClean="0"/>
              <a:t>Six transmembrane integral proteins</a:t>
            </a:r>
          </a:p>
          <a:p>
            <a:r>
              <a:rPr lang="en-US" dirty="0" smtClean="0"/>
              <a:t>move (fluid mosaic) into position </a:t>
            </a:r>
          </a:p>
          <a:p>
            <a:r>
              <a:rPr lang="en-US" dirty="0" smtClean="0"/>
              <a:t>on each of the two adjoining cells</a:t>
            </a:r>
          </a:p>
          <a:p>
            <a:r>
              <a:rPr lang="en-US" dirty="0" smtClean="0"/>
              <a:t>to form a circle of proteins called a connexon.</a:t>
            </a:r>
          </a:p>
          <a:p>
            <a:r>
              <a:rPr lang="en-US" dirty="0" smtClean="0"/>
              <a:t>The two connexons fuse to form a pore between the two cells.</a:t>
            </a:r>
            <a:endParaRPr lang="en-US" dirty="0"/>
          </a:p>
        </p:txBody>
      </p:sp>
      <p:cxnSp>
        <p:nvCxnSpPr>
          <p:cNvPr id="21" name="Straight Arrow Connector 20"/>
          <p:cNvCxnSpPr/>
          <p:nvPr/>
        </p:nvCxnSpPr>
        <p:spPr bwMode="auto">
          <a:xfrm>
            <a:off x="5029200" y="426720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a:off x="5029200" y="4267200"/>
            <a:ext cx="8382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 name="TextBox 23"/>
          <p:cNvSpPr txBox="1"/>
          <p:nvPr/>
        </p:nvSpPr>
        <p:spPr>
          <a:xfrm>
            <a:off x="0" y="228600"/>
            <a:ext cx="9144000" cy="1569660"/>
          </a:xfrm>
          <a:prstGeom prst="rect">
            <a:avLst/>
          </a:prstGeom>
          <a:noFill/>
        </p:spPr>
        <p:txBody>
          <a:bodyPr wrap="square" rtlCol="0">
            <a:spAutoFit/>
          </a:bodyPr>
          <a:lstStyle/>
          <a:p>
            <a:r>
              <a:rPr lang="en-US" dirty="0" smtClean="0">
                <a:solidFill>
                  <a:srgbClr val="231F20"/>
                </a:solidFill>
                <a:latin typeface="Arial Black" charset="0"/>
              </a:rPr>
              <a:t>Gap junctions: </a:t>
            </a:r>
            <a:r>
              <a:rPr lang="en-US" b="1" dirty="0" smtClean="0">
                <a:solidFill>
                  <a:srgbClr val="231F20"/>
                </a:solidFill>
                <a:latin typeface="Arial" charset="0"/>
              </a:rPr>
              <a:t>Communicating junctions that allow water soluble substances (ions and small molecules) to pass from one cell to the next cell.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Junctions</a:t>
            </a:r>
            <a:endParaRPr lang="en-US" dirty="0"/>
          </a:p>
        </p:txBody>
      </p:sp>
      <p:pic>
        <p:nvPicPr>
          <p:cNvPr id="4" name="Content Placeholder 3" descr="Gap junctions.JPG"/>
          <p:cNvPicPr>
            <a:picLocks noGrp="1" noChangeAspect="1"/>
          </p:cNvPicPr>
          <p:nvPr>
            <p:ph idx="1"/>
          </p:nvPr>
        </p:nvPicPr>
        <p:blipFill>
          <a:blip r:embed="rId2" cstate="print"/>
          <a:stretch>
            <a:fillRect/>
          </a:stretch>
        </p:blipFill>
        <p:spPr>
          <a:xfrm>
            <a:off x="0" y="914399"/>
            <a:ext cx="9560052" cy="15745968"/>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938"/>
            <a:ext cx="9144000" cy="609600"/>
          </a:xfrm>
        </p:spPr>
        <p:txBody>
          <a:bodyPr/>
          <a:lstStyle/>
          <a:p>
            <a:r>
              <a:rPr lang="en-US" sz="2800" dirty="0" smtClean="0"/>
              <a:t>The rest of the characteristics of Epithelial Tissue</a:t>
            </a:r>
            <a:endParaRPr lang="en-US" sz="2800" dirty="0"/>
          </a:p>
        </p:txBody>
      </p:sp>
      <p:sp>
        <p:nvSpPr>
          <p:cNvPr id="3" name="Content Placeholder 2"/>
          <p:cNvSpPr>
            <a:spLocks noGrp="1"/>
          </p:cNvSpPr>
          <p:nvPr>
            <p:ph idx="1"/>
          </p:nvPr>
        </p:nvSpPr>
        <p:spPr/>
        <p:txBody>
          <a:bodyPr/>
          <a:lstStyle/>
          <a:p>
            <a:pPr marL="571500" indent="-571500">
              <a:buFont typeface="Times" charset="0"/>
              <a:buAutoNum type="arabicPeriod" startAt="3"/>
            </a:pPr>
            <a:r>
              <a:rPr lang="en-US" dirty="0" smtClean="0"/>
              <a:t>All epithelial tissue rests on a </a:t>
            </a:r>
            <a:r>
              <a:rPr lang="en-US" dirty="0" smtClean="0">
                <a:solidFill>
                  <a:srgbClr val="C00000"/>
                </a:solidFill>
              </a:rPr>
              <a:t>basal lamina or basement membrane</a:t>
            </a:r>
          </a:p>
          <a:p>
            <a:pPr marL="571500" indent="-571500">
              <a:buFont typeface="Times" charset="0"/>
              <a:buAutoNum type="arabicPeriod" startAt="3"/>
            </a:pPr>
            <a:r>
              <a:rPr lang="en-US" dirty="0" smtClean="0"/>
              <a:t>Avascular but innervated </a:t>
            </a:r>
          </a:p>
          <a:p>
            <a:pPr marL="571500" indent="-571500">
              <a:buFont typeface="Times" charset="0"/>
              <a:buAutoNum type="arabicPeriod" startAt="3"/>
            </a:pPr>
            <a:r>
              <a:rPr lang="en-US" dirty="0" smtClean="0"/>
              <a:t>High rate of regeneration</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Basal Lamina versus a Basement Membrane</a:t>
            </a:r>
            <a:endParaRPr lang="en-US" dirty="0"/>
          </a:p>
        </p:txBody>
      </p:sp>
      <p:sp>
        <p:nvSpPr>
          <p:cNvPr id="3" name="Content Placeholder 2"/>
          <p:cNvSpPr>
            <a:spLocks noGrp="1"/>
          </p:cNvSpPr>
          <p:nvPr>
            <p:ph idx="1"/>
          </p:nvPr>
        </p:nvSpPr>
        <p:spPr>
          <a:xfrm>
            <a:off x="152401" y="838200"/>
            <a:ext cx="8535988" cy="5791199"/>
          </a:xfrm>
        </p:spPr>
        <p:txBody>
          <a:bodyPr/>
          <a:lstStyle/>
          <a:p>
            <a:r>
              <a:rPr lang="en-US" sz="2800" dirty="0" smtClean="0"/>
              <a:t>The </a:t>
            </a:r>
            <a:r>
              <a:rPr lang="en-US" sz="2800" b="1" dirty="0" smtClean="0"/>
              <a:t>basal lamina</a:t>
            </a:r>
            <a:r>
              <a:rPr lang="en-US" sz="2800" dirty="0" smtClean="0"/>
              <a:t> is a layer of extracellular matrix on which epithelium sits and which is secreted by the epithelial cells. It is often confused with the </a:t>
            </a:r>
            <a:r>
              <a:rPr lang="en-US" sz="2800" b="1" dirty="0" smtClean="0"/>
              <a:t>basement membrane</a:t>
            </a:r>
            <a:r>
              <a:rPr lang="en-US" sz="2800" dirty="0" smtClean="0"/>
              <a:t>, and sometimes used inconsistently in the literature.</a:t>
            </a:r>
          </a:p>
          <a:p>
            <a:r>
              <a:rPr lang="en-US" sz="2800" dirty="0" smtClean="0"/>
              <a:t>The </a:t>
            </a:r>
            <a:r>
              <a:rPr lang="en-US" sz="2800" b="1" dirty="0" smtClean="0"/>
              <a:t>basal lamina </a:t>
            </a:r>
            <a:r>
              <a:rPr lang="en-US" sz="2800" dirty="0" smtClean="0"/>
              <a:t>is too thin (40-50 nanometers) to be resolved by the light microscope – a </a:t>
            </a:r>
            <a:r>
              <a:rPr lang="en-US" sz="2800" b="1" dirty="0" smtClean="0"/>
              <a:t>basement membrane </a:t>
            </a:r>
            <a:r>
              <a:rPr lang="en-US" sz="2800" dirty="0" smtClean="0"/>
              <a:t>is thicker and can be resolved by the light microscope.</a:t>
            </a:r>
          </a:p>
          <a:p>
            <a:r>
              <a:rPr lang="en-US" sz="2800" dirty="0" smtClean="0"/>
              <a:t>A basement membrane can be formed by two basal lamina stacking on top of one another or by a basal lamina stacking on top of a reticular lamina</a:t>
            </a:r>
          </a:p>
          <a:p>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04800"/>
            <a:ext cx="8228013" cy="6007101"/>
          </a:xfrm>
        </p:spPr>
        <p:txBody>
          <a:bodyPr/>
          <a:lstStyle/>
          <a:p>
            <a:r>
              <a:rPr lang="en-US" dirty="0" smtClean="0"/>
              <a:t>The </a:t>
            </a:r>
            <a:r>
              <a:rPr lang="en-US" b="1" dirty="0" smtClean="0"/>
              <a:t>basal lamina </a:t>
            </a:r>
            <a:r>
              <a:rPr lang="en-US" dirty="0" smtClean="0"/>
              <a:t>is secreted by the epithelial cells above it and the chemical components of the basal lamina are type IV collagen fibers; perlecan (a heparan sulfate proteoglycan) which coats these fibers, laminin, integrins, </a:t>
            </a:r>
            <a:r>
              <a:rPr lang="en-US" dirty="0" err="1" smtClean="0"/>
              <a:t>entactins</a:t>
            </a:r>
            <a:r>
              <a:rPr lang="en-US" dirty="0" smtClean="0"/>
              <a:t>, and </a:t>
            </a:r>
            <a:r>
              <a:rPr lang="en-US" dirty="0" err="1" smtClean="0"/>
              <a:t>dystroglycans</a:t>
            </a:r>
            <a:r>
              <a:rPr lang="en-US" dirty="0" smtClean="0"/>
              <a:t>). </a:t>
            </a:r>
          </a:p>
          <a:p>
            <a:r>
              <a:rPr lang="en-US" dirty="0" smtClean="0"/>
              <a:t>The </a:t>
            </a:r>
            <a:r>
              <a:rPr lang="en-US" b="1" dirty="0" smtClean="0"/>
              <a:t>reticular lamina </a:t>
            </a:r>
            <a:r>
              <a:rPr lang="en-US" dirty="0" smtClean="0"/>
              <a:t>is secreted by the cells below it and the chemical components of a reticular lamina are reticular type collagen fibers (collagen type III)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3.5a</a:t>
            </a:r>
          </a:p>
        </p:txBody>
      </p:sp>
      <p:pic>
        <p:nvPicPr>
          <p:cNvPr id="34823" name="Picture 7"/>
          <p:cNvPicPr>
            <a:picLocks noChangeAspect="1" noChangeArrowheads="1"/>
          </p:cNvPicPr>
          <p:nvPr/>
        </p:nvPicPr>
        <p:blipFill>
          <a:blip r:embed="rId2" cstate="print"/>
          <a:srcRect l="17010" t="9277" r="18901" b="11037"/>
          <a:stretch>
            <a:fillRect/>
          </a:stretch>
        </p:blipFill>
        <p:spPr bwMode="auto">
          <a:xfrm>
            <a:off x="685800" y="72413"/>
            <a:ext cx="5334000" cy="4804387"/>
          </a:xfrm>
          <a:prstGeom prst="rect">
            <a:avLst/>
          </a:prstGeom>
          <a:noFill/>
        </p:spPr>
      </p:pic>
      <p:sp>
        <p:nvSpPr>
          <p:cNvPr id="34826" name="Line 10"/>
          <p:cNvSpPr>
            <a:spLocks noChangeShapeType="1"/>
          </p:cNvSpPr>
          <p:nvPr/>
        </p:nvSpPr>
        <p:spPr bwMode="auto">
          <a:xfrm flipV="1">
            <a:off x="3181350" y="1400175"/>
            <a:ext cx="1588" cy="107950"/>
          </a:xfrm>
          <a:prstGeom prst="line">
            <a:avLst/>
          </a:prstGeom>
          <a:noFill/>
          <a:ln w="22225">
            <a:solidFill>
              <a:srgbClr val="FFFFFF"/>
            </a:solidFill>
            <a:round/>
            <a:headEnd/>
            <a:tailEnd/>
          </a:ln>
        </p:spPr>
        <p:txBody>
          <a:bodyPr/>
          <a:lstStyle/>
          <a:p>
            <a:endParaRPr lang="en-US" dirty="0"/>
          </a:p>
        </p:txBody>
      </p:sp>
      <p:sp>
        <p:nvSpPr>
          <p:cNvPr id="34827" name="Line 11"/>
          <p:cNvSpPr>
            <a:spLocks noChangeShapeType="1"/>
          </p:cNvSpPr>
          <p:nvPr/>
        </p:nvSpPr>
        <p:spPr bwMode="auto">
          <a:xfrm flipV="1">
            <a:off x="6059488" y="939800"/>
            <a:ext cx="1587" cy="104775"/>
          </a:xfrm>
          <a:prstGeom prst="line">
            <a:avLst/>
          </a:prstGeom>
          <a:noFill/>
          <a:ln w="22225">
            <a:solidFill>
              <a:srgbClr val="FFFFFF"/>
            </a:solidFill>
            <a:round/>
            <a:headEnd/>
            <a:tailEnd/>
          </a:ln>
        </p:spPr>
        <p:txBody>
          <a:bodyPr/>
          <a:lstStyle/>
          <a:p>
            <a:endParaRPr lang="en-US" dirty="0"/>
          </a:p>
        </p:txBody>
      </p:sp>
      <p:sp>
        <p:nvSpPr>
          <p:cNvPr id="34829" name="Line 13"/>
          <p:cNvSpPr>
            <a:spLocks noChangeShapeType="1"/>
          </p:cNvSpPr>
          <p:nvPr/>
        </p:nvSpPr>
        <p:spPr bwMode="auto">
          <a:xfrm>
            <a:off x="1803400" y="4713288"/>
            <a:ext cx="419100" cy="1587"/>
          </a:xfrm>
          <a:prstGeom prst="line">
            <a:avLst/>
          </a:prstGeom>
          <a:noFill/>
          <a:ln w="9525">
            <a:solidFill>
              <a:srgbClr val="231F20"/>
            </a:solidFill>
            <a:round/>
            <a:headEnd/>
            <a:tailEnd/>
          </a:ln>
        </p:spPr>
        <p:txBody>
          <a:bodyPr/>
          <a:lstStyle/>
          <a:p>
            <a:endParaRPr lang="en-US" dirty="0"/>
          </a:p>
        </p:txBody>
      </p:sp>
      <p:sp>
        <p:nvSpPr>
          <p:cNvPr id="34833" name="Line 17"/>
          <p:cNvSpPr>
            <a:spLocks noChangeShapeType="1"/>
          </p:cNvSpPr>
          <p:nvPr/>
        </p:nvSpPr>
        <p:spPr bwMode="auto">
          <a:xfrm flipH="1" flipV="1">
            <a:off x="4633913" y="1397000"/>
            <a:ext cx="63500" cy="247650"/>
          </a:xfrm>
          <a:prstGeom prst="line">
            <a:avLst/>
          </a:prstGeom>
          <a:noFill/>
          <a:ln w="9525">
            <a:solidFill>
              <a:srgbClr val="231F20"/>
            </a:solidFill>
            <a:round/>
            <a:headEnd/>
            <a:tailEnd/>
          </a:ln>
        </p:spPr>
        <p:txBody>
          <a:bodyPr/>
          <a:lstStyle/>
          <a:p>
            <a:endParaRPr lang="en-US" dirty="0"/>
          </a:p>
        </p:txBody>
      </p:sp>
      <p:sp>
        <p:nvSpPr>
          <p:cNvPr id="34839" name="Rectangle 23"/>
          <p:cNvSpPr>
            <a:spLocks noChangeArrowheads="1"/>
          </p:cNvSpPr>
          <p:nvPr/>
        </p:nvSpPr>
        <p:spPr bwMode="auto">
          <a:xfrm>
            <a:off x="3581400" y="2209801"/>
            <a:ext cx="3476625" cy="276999"/>
          </a:xfrm>
          <a:prstGeom prst="rect">
            <a:avLst/>
          </a:prstGeom>
          <a:noFill/>
          <a:ln w="9525">
            <a:noFill/>
            <a:miter lim="800000"/>
            <a:headEnd/>
            <a:tailEnd/>
          </a:ln>
        </p:spPr>
        <p:txBody>
          <a:bodyPr wrap="square" lIns="0" tIns="0" rIns="0" bIns="0">
            <a:spAutoFit/>
          </a:bodyPr>
          <a:lstStyle/>
          <a:p>
            <a:r>
              <a:rPr lang="en-US" sz="1800" b="1" dirty="0">
                <a:solidFill>
                  <a:srgbClr val="231F20"/>
                </a:solidFill>
                <a:latin typeface="Arial" charset="0"/>
              </a:rPr>
              <a:t>Basement membrane</a:t>
            </a:r>
            <a:endParaRPr lang="en-US" sz="1800" b="1" dirty="0">
              <a:latin typeface="Arial" charset="0"/>
            </a:endParaRPr>
          </a:p>
        </p:txBody>
      </p:sp>
      <p:pic>
        <p:nvPicPr>
          <p:cNvPr id="23" name="Picture 22" descr="membrane_basement.jpg"/>
          <p:cNvPicPr>
            <a:picLocks noChangeAspect="1"/>
          </p:cNvPicPr>
          <p:nvPr/>
        </p:nvPicPr>
        <p:blipFill>
          <a:blip r:embed="rId3" cstate="print"/>
          <a:stretch>
            <a:fillRect/>
          </a:stretch>
        </p:blipFill>
        <p:spPr>
          <a:xfrm>
            <a:off x="3840480" y="3291840"/>
            <a:ext cx="4572000" cy="230428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Epithelia Characteristics</a:t>
            </a:r>
            <a:endParaRPr lang="en-US" dirty="0"/>
          </a:p>
        </p:txBody>
      </p:sp>
      <p:sp>
        <p:nvSpPr>
          <p:cNvPr id="3" name="Content Placeholder 2"/>
          <p:cNvSpPr>
            <a:spLocks noGrp="1"/>
          </p:cNvSpPr>
          <p:nvPr>
            <p:ph idx="1"/>
          </p:nvPr>
        </p:nvSpPr>
        <p:spPr>
          <a:xfrm>
            <a:off x="460375" y="990601"/>
            <a:ext cx="8228013" cy="5321300"/>
          </a:xfrm>
        </p:spPr>
        <p:txBody>
          <a:bodyPr/>
          <a:lstStyle/>
          <a:p>
            <a:pPr marL="514350" indent="-514350">
              <a:buFont typeface="+mj-lt"/>
              <a:buAutoNum type="arabicPeriod"/>
            </a:pPr>
            <a:r>
              <a:rPr lang="en-US" dirty="0" smtClean="0"/>
              <a:t>Cells have polarity</a:t>
            </a:r>
          </a:p>
          <a:p>
            <a:pPr marL="514350" indent="-514350">
              <a:buFont typeface="+mj-lt"/>
              <a:buAutoNum type="arabicPeriod"/>
            </a:pPr>
            <a:r>
              <a:rPr lang="en-US" dirty="0" smtClean="0"/>
              <a:t>Epithelial cells are connected to one another by intercellular junctions. </a:t>
            </a:r>
          </a:p>
          <a:p>
            <a:pPr marL="571500" indent="-571500">
              <a:buFont typeface="Times" charset="0"/>
              <a:buAutoNum type="arabicPeriod" startAt="3"/>
            </a:pPr>
            <a:r>
              <a:rPr lang="en-US" dirty="0" smtClean="0"/>
              <a:t>All epithelial tissue rests on a basal lamina or basement membrane</a:t>
            </a:r>
          </a:p>
          <a:p>
            <a:pPr marL="571500" indent="-571500">
              <a:buFont typeface="Times" charset="0"/>
              <a:buAutoNum type="arabicPeriod" startAt="3"/>
            </a:pPr>
            <a:r>
              <a:rPr lang="en-US" dirty="0" smtClean="0"/>
              <a:t>Avascular but innervated </a:t>
            </a:r>
          </a:p>
          <a:p>
            <a:pPr marL="571500" indent="-571500">
              <a:buFont typeface="Times" charset="0"/>
              <a:buAutoNum type="arabicPeriod" startAt="3"/>
            </a:pPr>
            <a:r>
              <a:rPr lang="en-US" dirty="0" smtClean="0"/>
              <a:t>High rate of regeneration</a:t>
            </a:r>
          </a:p>
          <a:p>
            <a:endParaRPr lang="en-US"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dirty="0"/>
              <a:t>Classification of </a:t>
            </a:r>
            <a:r>
              <a:rPr lang="en-US" dirty="0" smtClean="0"/>
              <a:t>Epithelia (Step One) Shape</a:t>
            </a:r>
            <a:endParaRPr lang="en-US" dirty="0"/>
          </a:p>
        </p:txBody>
      </p:sp>
      <p:sp>
        <p:nvSpPr>
          <p:cNvPr id="16389" name="Rectangle 5"/>
          <p:cNvSpPr>
            <a:spLocks noGrp="1" noChangeArrowheads="1"/>
          </p:cNvSpPr>
          <p:nvPr>
            <p:ph type="body" idx="1"/>
          </p:nvPr>
        </p:nvSpPr>
        <p:spPr>
          <a:xfrm>
            <a:off x="460375" y="914401"/>
            <a:ext cx="8228013" cy="5397500"/>
          </a:xfrm>
        </p:spPr>
        <p:txBody>
          <a:bodyPr/>
          <a:lstStyle/>
          <a:p>
            <a:pPr marL="879475" lvl="1" indent="-533400">
              <a:buFont typeface="+mj-lt"/>
              <a:buAutoNum type="arabicPeriod"/>
            </a:pPr>
            <a:r>
              <a:rPr lang="en-US" dirty="0"/>
              <a:t>What </a:t>
            </a:r>
            <a:r>
              <a:rPr lang="en-US" dirty="0" smtClean="0"/>
              <a:t>is the type of epithelia according to the shape of the epithelial cell</a:t>
            </a:r>
            <a:r>
              <a:rPr lang="en-US" dirty="0"/>
              <a:t>?</a:t>
            </a:r>
          </a:p>
          <a:p>
            <a:pPr marL="1279525" lvl="2" indent="-533400"/>
            <a:r>
              <a:rPr lang="en-US" dirty="0" smtClean="0"/>
              <a:t>Squamous – flat cells</a:t>
            </a:r>
            <a:endParaRPr lang="en-US" dirty="0"/>
          </a:p>
          <a:p>
            <a:pPr marL="1279525" lvl="2" indent="-533400"/>
            <a:r>
              <a:rPr lang="en-US" dirty="0" smtClean="0"/>
              <a:t>Cuboidal – cube shaped</a:t>
            </a:r>
            <a:endParaRPr lang="en-US" dirty="0"/>
          </a:p>
          <a:p>
            <a:pPr marL="1279525" lvl="2" indent="-533400"/>
            <a:r>
              <a:rPr lang="en-US" dirty="0"/>
              <a:t>Columnar </a:t>
            </a:r>
            <a:r>
              <a:rPr lang="en-US" dirty="0" smtClean="0"/>
              <a:t>– column shaped</a:t>
            </a:r>
          </a:p>
          <a:p>
            <a:pPr marL="1279525" lvl="2" indent="-533400">
              <a:buNone/>
            </a:pPr>
            <a:r>
              <a:rPr lang="en-US" dirty="0" smtClean="0"/>
              <a:t>                          taller than wide</a:t>
            </a:r>
          </a:p>
          <a:p>
            <a:pPr marL="1279525" lvl="2" indent="-533400"/>
            <a:r>
              <a:rPr lang="en-US" dirty="0" smtClean="0"/>
              <a:t>Transitional – can assume all the above shapes according to stretch</a:t>
            </a:r>
            <a:endParaRPr lang="en-US" dirty="0"/>
          </a:p>
        </p:txBody>
      </p:sp>
      <p:sp>
        <p:nvSpPr>
          <p:cNvPr id="4" name="Oval 3"/>
          <p:cNvSpPr/>
          <p:nvPr/>
        </p:nvSpPr>
        <p:spPr bwMode="auto">
          <a:xfrm>
            <a:off x="5257800" y="2209800"/>
            <a:ext cx="1219200" cy="457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Rectangle 4"/>
          <p:cNvSpPr/>
          <p:nvPr/>
        </p:nvSpPr>
        <p:spPr bwMode="auto">
          <a:xfrm>
            <a:off x="5867400" y="2667000"/>
            <a:ext cx="4572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6" name="Rectangle 5"/>
          <p:cNvSpPr/>
          <p:nvPr/>
        </p:nvSpPr>
        <p:spPr bwMode="auto">
          <a:xfrm>
            <a:off x="6400800" y="3429000"/>
            <a:ext cx="304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Rectangle 7"/>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4.2b</a:t>
            </a:r>
          </a:p>
        </p:txBody>
      </p:sp>
      <p:pic>
        <p:nvPicPr>
          <p:cNvPr id="18441" name="Picture 9" descr="figure_04_02b"/>
          <p:cNvPicPr>
            <a:picLocks noChangeAspect="1" noChangeArrowheads="1"/>
          </p:cNvPicPr>
          <p:nvPr/>
        </p:nvPicPr>
        <p:blipFill>
          <a:blip r:embed="rId2" cstate="print"/>
          <a:srcRect/>
          <a:stretch>
            <a:fillRect/>
          </a:stretch>
        </p:blipFill>
        <p:spPr bwMode="auto">
          <a:xfrm>
            <a:off x="455613" y="573088"/>
            <a:ext cx="8231187" cy="5900737"/>
          </a:xfrm>
          <a:prstGeom prst="rect">
            <a:avLst/>
          </a:prstGeom>
          <a:noFill/>
        </p:spPr>
      </p:pic>
      <p:sp>
        <p:nvSpPr>
          <p:cNvPr id="18442" name="Rectangle 10"/>
          <p:cNvSpPr>
            <a:spLocks noChangeArrowheads="1"/>
          </p:cNvSpPr>
          <p:nvPr/>
        </p:nvSpPr>
        <p:spPr bwMode="auto">
          <a:xfrm>
            <a:off x="3381375" y="1341438"/>
            <a:ext cx="12954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Squamous</a:t>
            </a:r>
            <a:endParaRPr lang="en-US" sz="1800">
              <a:latin typeface="Arial" charset="0"/>
            </a:endParaRPr>
          </a:p>
        </p:txBody>
      </p:sp>
      <p:sp>
        <p:nvSpPr>
          <p:cNvPr id="18443" name="Rectangle 11"/>
          <p:cNvSpPr>
            <a:spLocks noChangeArrowheads="1"/>
          </p:cNvSpPr>
          <p:nvPr/>
        </p:nvSpPr>
        <p:spPr bwMode="auto">
          <a:xfrm>
            <a:off x="3492500" y="3106738"/>
            <a:ext cx="1092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Cuboidal</a:t>
            </a:r>
            <a:endParaRPr lang="en-US" sz="1800">
              <a:latin typeface="Arial" charset="0"/>
            </a:endParaRPr>
          </a:p>
        </p:txBody>
      </p:sp>
      <p:sp>
        <p:nvSpPr>
          <p:cNvPr id="18444" name="Rectangle 12"/>
          <p:cNvSpPr>
            <a:spLocks noChangeArrowheads="1"/>
          </p:cNvSpPr>
          <p:nvPr/>
        </p:nvSpPr>
        <p:spPr bwMode="auto">
          <a:xfrm>
            <a:off x="3441700" y="5881688"/>
            <a:ext cx="11938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Columnar</a:t>
            </a:r>
            <a:endParaRPr lang="en-US" sz="1800">
              <a:latin typeface="Arial" charset="0"/>
            </a:endParaRPr>
          </a:p>
        </p:txBody>
      </p:sp>
      <p:sp>
        <p:nvSpPr>
          <p:cNvPr id="18445" name="Rectangle 13"/>
          <p:cNvSpPr>
            <a:spLocks noChangeArrowheads="1"/>
          </p:cNvSpPr>
          <p:nvPr/>
        </p:nvSpPr>
        <p:spPr bwMode="auto">
          <a:xfrm>
            <a:off x="2197100" y="6157913"/>
            <a:ext cx="4396909" cy="276999"/>
          </a:xfrm>
          <a:prstGeom prst="rect">
            <a:avLst/>
          </a:prstGeom>
          <a:noFill/>
          <a:ln w="9525">
            <a:noFill/>
            <a:miter lim="800000"/>
            <a:headEnd/>
            <a:tailEnd/>
          </a:ln>
        </p:spPr>
        <p:txBody>
          <a:bodyPr wrap="none" lIns="0" tIns="0" rIns="0" bIns="0">
            <a:spAutoFit/>
          </a:bodyPr>
          <a:lstStyle/>
          <a:p>
            <a:r>
              <a:rPr lang="en-US" sz="1800" dirty="0" smtClean="0">
                <a:solidFill>
                  <a:srgbClr val="231F20"/>
                </a:solidFill>
                <a:latin typeface="Arial Black" charset="0"/>
              </a:rPr>
              <a:t>Classification </a:t>
            </a:r>
            <a:r>
              <a:rPr lang="en-US" sz="1800" dirty="0">
                <a:solidFill>
                  <a:srgbClr val="231F20"/>
                </a:solidFill>
                <a:latin typeface="Arial Black" charset="0"/>
              </a:rPr>
              <a:t>based on cell shape.</a:t>
            </a:r>
            <a:endParaRPr lang="en-US" sz="1800" dirty="0">
              <a:latin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228600" y="261938"/>
            <a:ext cx="8763000" cy="609600"/>
          </a:xfrm>
        </p:spPr>
        <p:txBody>
          <a:bodyPr/>
          <a:lstStyle/>
          <a:p>
            <a:r>
              <a:rPr lang="en-US" dirty="0"/>
              <a:t>Classification of </a:t>
            </a:r>
            <a:r>
              <a:rPr lang="en-US" dirty="0" smtClean="0"/>
              <a:t>Epithelia (Step Two) Stacking</a:t>
            </a:r>
            <a:endParaRPr lang="en-US" dirty="0"/>
          </a:p>
        </p:txBody>
      </p:sp>
      <p:sp>
        <p:nvSpPr>
          <p:cNvPr id="13317" name="Rectangle 5"/>
          <p:cNvSpPr>
            <a:spLocks noGrp="1" noChangeArrowheads="1"/>
          </p:cNvSpPr>
          <p:nvPr>
            <p:ph type="body" idx="1"/>
          </p:nvPr>
        </p:nvSpPr>
        <p:spPr>
          <a:xfrm>
            <a:off x="460375" y="914401"/>
            <a:ext cx="8228013" cy="5397500"/>
          </a:xfrm>
        </p:spPr>
        <p:txBody>
          <a:bodyPr/>
          <a:lstStyle/>
          <a:p>
            <a:pPr marL="571500" indent="-571500"/>
            <a:r>
              <a:rPr lang="en-US" b="1" dirty="0" smtClean="0"/>
              <a:t>Is it one layer of epithelial cells or is it more than one layer </a:t>
            </a:r>
            <a:r>
              <a:rPr lang="en-US" dirty="0" smtClean="0"/>
              <a:t>(is one layer stacked on top of another layer)?</a:t>
            </a:r>
            <a:endParaRPr lang="en-US" dirty="0"/>
          </a:p>
          <a:p>
            <a:pPr marL="879475" lvl="1" indent="-533400"/>
            <a:r>
              <a:rPr lang="en-US" dirty="0" smtClean="0"/>
              <a:t>If it is one cell layer it is termed a </a:t>
            </a:r>
            <a:r>
              <a:rPr lang="en-US" b="1" dirty="0" smtClean="0"/>
              <a:t>“simple epithelium”</a:t>
            </a:r>
          </a:p>
          <a:p>
            <a:pPr marL="879475" lvl="1" indent="-533400"/>
            <a:r>
              <a:rPr lang="en-US" dirty="0" smtClean="0"/>
              <a:t>If it is more than one cell layer (stacked) then termed a </a:t>
            </a:r>
            <a:r>
              <a:rPr lang="en-US" b="1" dirty="0" smtClean="0"/>
              <a:t>“stratified epithelium”</a:t>
            </a:r>
          </a:p>
          <a:p>
            <a:pPr marL="879475" lvl="1" indent="-533400"/>
            <a:r>
              <a:rPr lang="en-US" dirty="0" smtClean="0"/>
              <a:t>If it appears that the cells are stacked (stratified) but they really are not – it is termed </a:t>
            </a:r>
            <a:r>
              <a:rPr lang="en-US" b="1" dirty="0" smtClean="0"/>
              <a:t>“pseudostratified”</a:t>
            </a:r>
          </a:p>
          <a:p>
            <a:pPr marL="879475" lvl="1" indent="-533400"/>
            <a:r>
              <a:rPr lang="en-US" dirty="0" smtClean="0"/>
              <a:t>Pseudo – a prefix meaning </a:t>
            </a:r>
            <a:r>
              <a:rPr lang="en-US" i="1" dirty="0" smtClean="0"/>
              <a:t>false</a:t>
            </a:r>
            <a:endParaRPr lang="en-US" i="1" dirty="0"/>
          </a:p>
          <a:p>
            <a:pPr marL="1279525" lvl="2" indent="-533400">
              <a:buFont typeface="Times" charset="0"/>
              <a:buNone/>
            </a:pPr>
            <a:r>
              <a:rPr lang="en-US"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Rectangle 7"/>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4.2a</a:t>
            </a:r>
          </a:p>
        </p:txBody>
      </p:sp>
      <p:pic>
        <p:nvPicPr>
          <p:cNvPr id="15369" name="Picture 9" descr="figure_04_02a"/>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15370" name="Freeform 10"/>
          <p:cNvSpPr>
            <a:spLocks/>
          </p:cNvSpPr>
          <p:nvPr/>
        </p:nvSpPr>
        <p:spPr bwMode="auto">
          <a:xfrm>
            <a:off x="2903538" y="5162550"/>
            <a:ext cx="454025" cy="393700"/>
          </a:xfrm>
          <a:custGeom>
            <a:avLst/>
            <a:gdLst/>
            <a:ahLst/>
            <a:cxnLst>
              <a:cxn ang="0">
                <a:pos x="0" y="248"/>
              </a:cxn>
              <a:cxn ang="0">
                <a:pos x="206" y="248"/>
              </a:cxn>
              <a:cxn ang="0">
                <a:pos x="286" y="0"/>
              </a:cxn>
            </a:cxnLst>
            <a:rect l="0" t="0" r="r" b="b"/>
            <a:pathLst>
              <a:path w="286" h="248">
                <a:moveTo>
                  <a:pt x="0" y="248"/>
                </a:moveTo>
                <a:lnTo>
                  <a:pt x="206" y="248"/>
                </a:lnTo>
                <a:lnTo>
                  <a:pt x="286" y="0"/>
                </a:lnTo>
              </a:path>
            </a:pathLst>
          </a:custGeom>
          <a:noFill/>
          <a:ln w="25400">
            <a:solidFill>
              <a:srgbClr val="231F20"/>
            </a:solidFill>
            <a:prstDash val="solid"/>
            <a:round/>
            <a:headEnd/>
            <a:tailEnd/>
          </a:ln>
        </p:spPr>
        <p:txBody>
          <a:bodyPr/>
          <a:lstStyle/>
          <a:p>
            <a:endParaRPr lang="en-US"/>
          </a:p>
        </p:txBody>
      </p:sp>
      <p:sp>
        <p:nvSpPr>
          <p:cNvPr id="15371" name="Freeform 11"/>
          <p:cNvSpPr>
            <a:spLocks/>
          </p:cNvSpPr>
          <p:nvPr/>
        </p:nvSpPr>
        <p:spPr bwMode="auto">
          <a:xfrm>
            <a:off x="4443413" y="2913063"/>
            <a:ext cx="611187" cy="434975"/>
          </a:xfrm>
          <a:custGeom>
            <a:avLst/>
            <a:gdLst/>
            <a:ahLst/>
            <a:cxnLst>
              <a:cxn ang="0">
                <a:pos x="385" y="0"/>
              </a:cxn>
              <a:cxn ang="0">
                <a:pos x="181" y="0"/>
              </a:cxn>
              <a:cxn ang="0">
                <a:pos x="0" y="274"/>
              </a:cxn>
            </a:cxnLst>
            <a:rect l="0" t="0" r="r" b="b"/>
            <a:pathLst>
              <a:path w="385" h="274">
                <a:moveTo>
                  <a:pt x="385" y="0"/>
                </a:moveTo>
                <a:lnTo>
                  <a:pt x="181" y="0"/>
                </a:lnTo>
                <a:lnTo>
                  <a:pt x="0" y="274"/>
                </a:lnTo>
              </a:path>
            </a:pathLst>
          </a:custGeom>
          <a:noFill/>
          <a:ln w="25400">
            <a:solidFill>
              <a:srgbClr val="231F20"/>
            </a:solidFill>
            <a:prstDash val="solid"/>
            <a:round/>
            <a:headEnd/>
            <a:tailEnd/>
          </a:ln>
        </p:spPr>
        <p:txBody>
          <a:bodyPr/>
          <a:lstStyle/>
          <a:p>
            <a:endParaRPr lang="en-US"/>
          </a:p>
        </p:txBody>
      </p:sp>
      <p:sp>
        <p:nvSpPr>
          <p:cNvPr id="15372" name="Freeform 12"/>
          <p:cNvSpPr>
            <a:spLocks/>
          </p:cNvSpPr>
          <p:nvPr/>
        </p:nvSpPr>
        <p:spPr bwMode="auto">
          <a:xfrm>
            <a:off x="4265613" y="668338"/>
            <a:ext cx="788987" cy="327025"/>
          </a:xfrm>
          <a:custGeom>
            <a:avLst/>
            <a:gdLst/>
            <a:ahLst/>
            <a:cxnLst>
              <a:cxn ang="0">
                <a:pos x="497" y="0"/>
              </a:cxn>
              <a:cxn ang="0">
                <a:pos x="361" y="0"/>
              </a:cxn>
              <a:cxn ang="0">
                <a:pos x="0" y="206"/>
              </a:cxn>
            </a:cxnLst>
            <a:rect l="0" t="0" r="r" b="b"/>
            <a:pathLst>
              <a:path w="497" h="206">
                <a:moveTo>
                  <a:pt x="497" y="0"/>
                </a:moveTo>
                <a:lnTo>
                  <a:pt x="361" y="0"/>
                </a:lnTo>
                <a:lnTo>
                  <a:pt x="0" y="206"/>
                </a:lnTo>
              </a:path>
            </a:pathLst>
          </a:custGeom>
          <a:noFill/>
          <a:ln w="25400">
            <a:solidFill>
              <a:srgbClr val="231F20"/>
            </a:solidFill>
            <a:prstDash val="solid"/>
            <a:round/>
            <a:headEnd/>
            <a:tailEnd/>
          </a:ln>
        </p:spPr>
        <p:txBody>
          <a:bodyPr/>
          <a:lstStyle/>
          <a:p>
            <a:endParaRPr lang="en-US"/>
          </a:p>
        </p:txBody>
      </p:sp>
      <p:sp>
        <p:nvSpPr>
          <p:cNvPr id="15373" name="Freeform 13"/>
          <p:cNvSpPr>
            <a:spLocks/>
          </p:cNvSpPr>
          <p:nvPr/>
        </p:nvSpPr>
        <p:spPr bwMode="auto">
          <a:xfrm>
            <a:off x="2903538" y="1658938"/>
            <a:ext cx="317500" cy="495300"/>
          </a:xfrm>
          <a:custGeom>
            <a:avLst/>
            <a:gdLst/>
            <a:ahLst/>
            <a:cxnLst>
              <a:cxn ang="0">
                <a:pos x="0" y="312"/>
              </a:cxn>
              <a:cxn ang="0">
                <a:pos x="146" y="312"/>
              </a:cxn>
              <a:cxn ang="0">
                <a:pos x="200" y="0"/>
              </a:cxn>
            </a:cxnLst>
            <a:rect l="0" t="0" r="r" b="b"/>
            <a:pathLst>
              <a:path w="200" h="312">
                <a:moveTo>
                  <a:pt x="0" y="312"/>
                </a:moveTo>
                <a:lnTo>
                  <a:pt x="146" y="312"/>
                </a:lnTo>
                <a:lnTo>
                  <a:pt x="200" y="0"/>
                </a:lnTo>
              </a:path>
            </a:pathLst>
          </a:custGeom>
          <a:noFill/>
          <a:ln w="25400">
            <a:solidFill>
              <a:srgbClr val="231F20"/>
            </a:solidFill>
            <a:prstDash val="solid"/>
            <a:round/>
            <a:headEnd/>
            <a:tailEnd/>
          </a:ln>
        </p:spPr>
        <p:txBody>
          <a:bodyPr/>
          <a:lstStyle/>
          <a:p>
            <a:endParaRPr lang="en-US"/>
          </a:p>
        </p:txBody>
      </p:sp>
      <p:sp>
        <p:nvSpPr>
          <p:cNvPr id="15374" name="Rectangle 14"/>
          <p:cNvSpPr>
            <a:spLocks noChangeArrowheads="1"/>
          </p:cNvSpPr>
          <p:nvPr/>
        </p:nvSpPr>
        <p:spPr bwMode="auto">
          <a:xfrm>
            <a:off x="3508375" y="5943600"/>
            <a:ext cx="1298575" cy="307777"/>
          </a:xfrm>
          <a:prstGeom prst="rect">
            <a:avLst/>
          </a:prstGeom>
          <a:noFill/>
          <a:ln w="9525">
            <a:noFill/>
            <a:miter lim="800000"/>
            <a:headEnd/>
            <a:tailEnd/>
          </a:ln>
        </p:spPr>
        <p:txBody>
          <a:bodyPr wrap="square" lIns="0" tIns="0" rIns="0" bIns="0">
            <a:spAutoFit/>
          </a:bodyPr>
          <a:lstStyle/>
          <a:p>
            <a:r>
              <a:rPr lang="en-US" sz="2000" dirty="0">
                <a:solidFill>
                  <a:srgbClr val="231F20"/>
                </a:solidFill>
                <a:latin typeface="Arial Black" charset="0"/>
              </a:rPr>
              <a:t>Stratified</a:t>
            </a:r>
            <a:endParaRPr lang="en-US" sz="1800" dirty="0">
              <a:latin typeface="Arial" charset="0"/>
            </a:endParaRPr>
          </a:p>
        </p:txBody>
      </p:sp>
      <p:sp>
        <p:nvSpPr>
          <p:cNvPr id="15375" name="Rectangle 15"/>
          <p:cNvSpPr>
            <a:spLocks noChangeArrowheads="1"/>
          </p:cNvSpPr>
          <p:nvPr/>
        </p:nvSpPr>
        <p:spPr bwMode="auto">
          <a:xfrm>
            <a:off x="3686175" y="2108200"/>
            <a:ext cx="946150" cy="358775"/>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charset="0"/>
              </a:rPr>
              <a:t>Simple</a:t>
            </a:r>
            <a:endParaRPr lang="en-US" sz="1800">
              <a:latin typeface="Arial" charset="0"/>
            </a:endParaRPr>
          </a:p>
        </p:txBody>
      </p:sp>
      <p:sp>
        <p:nvSpPr>
          <p:cNvPr id="15376" name="Rectangle 16"/>
          <p:cNvSpPr>
            <a:spLocks noChangeArrowheads="1"/>
          </p:cNvSpPr>
          <p:nvPr/>
        </p:nvSpPr>
        <p:spPr bwMode="auto">
          <a:xfrm>
            <a:off x="5127625" y="533400"/>
            <a:ext cx="1735138"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Apical surface</a:t>
            </a:r>
            <a:endParaRPr lang="en-US" sz="1800" b="1">
              <a:latin typeface="Arial" charset="0"/>
            </a:endParaRPr>
          </a:p>
        </p:txBody>
      </p:sp>
      <p:sp>
        <p:nvSpPr>
          <p:cNvPr id="15377" name="Rectangle 17"/>
          <p:cNvSpPr>
            <a:spLocks noChangeArrowheads="1"/>
          </p:cNvSpPr>
          <p:nvPr/>
        </p:nvSpPr>
        <p:spPr bwMode="auto">
          <a:xfrm>
            <a:off x="1181100" y="1997075"/>
            <a:ext cx="1651000"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Basal surface</a:t>
            </a:r>
            <a:endParaRPr lang="en-US" sz="1800" b="1">
              <a:latin typeface="Arial" charset="0"/>
            </a:endParaRPr>
          </a:p>
        </p:txBody>
      </p:sp>
      <p:sp>
        <p:nvSpPr>
          <p:cNvPr id="15378" name="Rectangle 18"/>
          <p:cNvSpPr>
            <a:spLocks noChangeArrowheads="1"/>
          </p:cNvSpPr>
          <p:nvPr/>
        </p:nvSpPr>
        <p:spPr bwMode="auto">
          <a:xfrm>
            <a:off x="5127625" y="2790825"/>
            <a:ext cx="1735138"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Apical surface</a:t>
            </a:r>
            <a:endParaRPr lang="en-US" sz="1800" b="1">
              <a:latin typeface="Arial" charset="0"/>
            </a:endParaRPr>
          </a:p>
        </p:txBody>
      </p:sp>
      <p:sp>
        <p:nvSpPr>
          <p:cNvPr id="15379" name="Rectangle 19"/>
          <p:cNvSpPr>
            <a:spLocks noChangeArrowheads="1"/>
          </p:cNvSpPr>
          <p:nvPr/>
        </p:nvSpPr>
        <p:spPr bwMode="auto">
          <a:xfrm>
            <a:off x="1181100" y="5397500"/>
            <a:ext cx="1651000"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Basal surface</a:t>
            </a:r>
            <a:endParaRPr lang="en-US" sz="1800" b="1">
              <a:latin typeface="Arial" charset="0"/>
            </a:endParaRPr>
          </a:p>
        </p:txBody>
      </p:sp>
      <p:sp>
        <p:nvSpPr>
          <p:cNvPr id="15380" name="Rectangle 20"/>
          <p:cNvSpPr>
            <a:spLocks noChangeArrowheads="1"/>
          </p:cNvSpPr>
          <p:nvPr/>
        </p:nvSpPr>
        <p:spPr bwMode="auto">
          <a:xfrm>
            <a:off x="1171575" y="6377108"/>
            <a:ext cx="6413359" cy="307777"/>
          </a:xfrm>
          <a:prstGeom prst="rect">
            <a:avLst/>
          </a:prstGeom>
          <a:noFill/>
          <a:ln w="9525">
            <a:noFill/>
            <a:miter lim="800000"/>
            <a:headEnd/>
            <a:tailEnd/>
          </a:ln>
        </p:spPr>
        <p:txBody>
          <a:bodyPr wrap="square" lIns="0" tIns="0" rIns="0" bIns="0">
            <a:spAutoFit/>
          </a:bodyPr>
          <a:lstStyle/>
          <a:p>
            <a:r>
              <a:rPr lang="en-US" sz="2000" dirty="0" smtClean="0">
                <a:solidFill>
                  <a:srgbClr val="231F20"/>
                </a:solidFill>
                <a:latin typeface="Arial Black" charset="0"/>
              </a:rPr>
              <a:t>Classification </a:t>
            </a:r>
            <a:r>
              <a:rPr lang="en-US" sz="2000" dirty="0">
                <a:solidFill>
                  <a:srgbClr val="231F20"/>
                </a:solidFill>
                <a:latin typeface="Arial Black" charset="0"/>
              </a:rPr>
              <a:t>based on number of cell layers.</a:t>
            </a:r>
            <a:endParaRPr lang="en-US" sz="1800" dirty="0">
              <a:latin typeface="Arial" charset="0"/>
            </a:endParaRPr>
          </a:p>
        </p:txBody>
      </p:sp>
      <p:sp>
        <p:nvSpPr>
          <p:cNvPr id="15" name="TextBox 14"/>
          <p:cNvSpPr txBox="1"/>
          <p:nvPr/>
        </p:nvSpPr>
        <p:spPr>
          <a:xfrm>
            <a:off x="3429000" y="1600201"/>
            <a:ext cx="2068195" cy="461665"/>
          </a:xfrm>
          <a:prstGeom prst="rect">
            <a:avLst/>
          </a:prstGeom>
          <a:noFill/>
        </p:spPr>
        <p:txBody>
          <a:bodyPr wrap="square" rtlCol="0">
            <a:spAutoFit/>
          </a:bodyPr>
          <a:lstStyle/>
          <a:p>
            <a:r>
              <a:rPr lang="en-US" dirty="0" smtClean="0"/>
              <a:t>One cell layer</a:t>
            </a:r>
            <a:endParaRPr lang="en-US" dirty="0"/>
          </a:p>
        </p:txBody>
      </p:sp>
      <p:cxnSp>
        <p:nvCxnSpPr>
          <p:cNvPr id="17" name="Straight Connector 16"/>
          <p:cNvCxnSpPr/>
          <p:nvPr/>
        </p:nvCxnSpPr>
        <p:spPr bwMode="auto">
          <a:xfrm>
            <a:off x="5562600" y="1828800"/>
            <a:ext cx="21336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5400000" flipH="1" flipV="1">
            <a:off x="7353300" y="1485900"/>
            <a:ext cx="685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Arrow Connector 20"/>
          <p:cNvCxnSpPr/>
          <p:nvPr/>
        </p:nvCxnSpPr>
        <p:spPr bwMode="auto">
          <a:xfrm rot="10800000">
            <a:off x="7315200" y="1143000"/>
            <a:ext cx="381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3505200" y="5562600"/>
            <a:ext cx="4191000" cy="461665"/>
          </a:xfrm>
          <a:prstGeom prst="rect">
            <a:avLst/>
          </a:prstGeom>
          <a:noFill/>
        </p:spPr>
        <p:txBody>
          <a:bodyPr wrap="square" rtlCol="0">
            <a:spAutoFit/>
          </a:bodyPr>
          <a:lstStyle/>
          <a:p>
            <a:r>
              <a:rPr lang="en-US" dirty="0" smtClean="0"/>
              <a:t>Stacked layers </a:t>
            </a:r>
            <a:endParaRPr lang="en-US" dirty="0"/>
          </a:p>
        </p:txBody>
      </p:sp>
      <p:cxnSp>
        <p:nvCxnSpPr>
          <p:cNvPr id="24" name="Straight Connector 23"/>
          <p:cNvCxnSpPr/>
          <p:nvPr/>
        </p:nvCxnSpPr>
        <p:spPr bwMode="auto">
          <a:xfrm>
            <a:off x="5715000" y="5867400"/>
            <a:ext cx="2362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5400000" flipH="1" flipV="1">
            <a:off x="6858000" y="4572000"/>
            <a:ext cx="2438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Arrow Connector 27"/>
          <p:cNvCxnSpPr/>
          <p:nvPr/>
        </p:nvCxnSpPr>
        <p:spPr bwMode="auto">
          <a:xfrm rot="10800000">
            <a:off x="7696200" y="3352800"/>
            <a:ext cx="381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rot="10800000">
            <a:off x="7620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rot="10800000">
            <a:off x="7696200" y="4114800"/>
            <a:ext cx="381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Rectangle 7"/>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4.2a</a:t>
            </a:r>
          </a:p>
        </p:txBody>
      </p:sp>
      <p:pic>
        <p:nvPicPr>
          <p:cNvPr id="15369" name="Picture 9" descr="figure_04_02a"/>
          <p:cNvPicPr>
            <a:picLocks noChangeAspect="1" noChangeArrowheads="1"/>
          </p:cNvPicPr>
          <p:nvPr/>
        </p:nvPicPr>
        <p:blipFill>
          <a:blip r:embed="rId2" cstate="print"/>
          <a:srcRect/>
          <a:stretch>
            <a:fillRect/>
          </a:stretch>
        </p:blipFill>
        <p:spPr bwMode="auto">
          <a:xfrm>
            <a:off x="1" y="-304800"/>
            <a:ext cx="9143999" cy="5181600"/>
          </a:xfrm>
          <a:prstGeom prst="rect">
            <a:avLst/>
          </a:prstGeom>
          <a:noFill/>
        </p:spPr>
      </p:pic>
      <p:sp>
        <p:nvSpPr>
          <p:cNvPr id="15370" name="Freeform 10"/>
          <p:cNvSpPr>
            <a:spLocks/>
          </p:cNvSpPr>
          <p:nvPr/>
        </p:nvSpPr>
        <p:spPr bwMode="auto">
          <a:xfrm>
            <a:off x="2895600" y="3733800"/>
            <a:ext cx="454025" cy="393700"/>
          </a:xfrm>
          <a:custGeom>
            <a:avLst/>
            <a:gdLst/>
            <a:ahLst/>
            <a:cxnLst>
              <a:cxn ang="0">
                <a:pos x="0" y="248"/>
              </a:cxn>
              <a:cxn ang="0">
                <a:pos x="206" y="248"/>
              </a:cxn>
              <a:cxn ang="0">
                <a:pos x="286" y="0"/>
              </a:cxn>
            </a:cxnLst>
            <a:rect l="0" t="0" r="r" b="b"/>
            <a:pathLst>
              <a:path w="286" h="248">
                <a:moveTo>
                  <a:pt x="0" y="248"/>
                </a:moveTo>
                <a:lnTo>
                  <a:pt x="206" y="248"/>
                </a:lnTo>
                <a:lnTo>
                  <a:pt x="286" y="0"/>
                </a:lnTo>
              </a:path>
            </a:pathLst>
          </a:custGeom>
          <a:noFill/>
          <a:ln w="25400">
            <a:solidFill>
              <a:srgbClr val="231F20"/>
            </a:solidFill>
            <a:prstDash val="solid"/>
            <a:round/>
            <a:headEnd/>
            <a:tailEnd/>
          </a:ln>
        </p:spPr>
        <p:txBody>
          <a:bodyPr/>
          <a:lstStyle/>
          <a:p>
            <a:endParaRPr lang="en-US"/>
          </a:p>
        </p:txBody>
      </p:sp>
      <p:sp>
        <p:nvSpPr>
          <p:cNvPr id="15371" name="Freeform 11"/>
          <p:cNvSpPr>
            <a:spLocks/>
          </p:cNvSpPr>
          <p:nvPr/>
        </p:nvSpPr>
        <p:spPr bwMode="auto">
          <a:xfrm>
            <a:off x="4419600" y="1828800"/>
            <a:ext cx="611187" cy="434975"/>
          </a:xfrm>
          <a:custGeom>
            <a:avLst/>
            <a:gdLst/>
            <a:ahLst/>
            <a:cxnLst>
              <a:cxn ang="0">
                <a:pos x="385" y="0"/>
              </a:cxn>
              <a:cxn ang="0">
                <a:pos x="181" y="0"/>
              </a:cxn>
              <a:cxn ang="0">
                <a:pos x="0" y="274"/>
              </a:cxn>
            </a:cxnLst>
            <a:rect l="0" t="0" r="r" b="b"/>
            <a:pathLst>
              <a:path w="385" h="274">
                <a:moveTo>
                  <a:pt x="385" y="0"/>
                </a:moveTo>
                <a:lnTo>
                  <a:pt x="181" y="0"/>
                </a:lnTo>
                <a:lnTo>
                  <a:pt x="0" y="274"/>
                </a:lnTo>
              </a:path>
            </a:pathLst>
          </a:custGeom>
          <a:noFill/>
          <a:ln w="25400">
            <a:solidFill>
              <a:srgbClr val="231F20"/>
            </a:solidFill>
            <a:prstDash val="solid"/>
            <a:round/>
            <a:headEnd/>
            <a:tailEnd/>
          </a:ln>
        </p:spPr>
        <p:txBody>
          <a:bodyPr/>
          <a:lstStyle/>
          <a:p>
            <a:endParaRPr lang="en-US"/>
          </a:p>
        </p:txBody>
      </p:sp>
      <p:sp>
        <p:nvSpPr>
          <p:cNvPr id="15374" name="Rectangle 14"/>
          <p:cNvSpPr>
            <a:spLocks noChangeArrowheads="1"/>
          </p:cNvSpPr>
          <p:nvPr/>
        </p:nvSpPr>
        <p:spPr bwMode="auto">
          <a:xfrm rot="10800000" flipV="1">
            <a:off x="0" y="3541012"/>
            <a:ext cx="1371600" cy="307777"/>
          </a:xfrm>
          <a:prstGeom prst="rect">
            <a:avLst/>
          </a:prstGeom>
          <a:noFill/>
          <a:ln w="9525">
            <a:noFill/>
            <a:miter lim="800000"/>
            <a:headEnd/>
            <a:tailEnd/>
          </a:ln>
        </p:spPr>
        <p:txBody>
          <a:bodyPr wrap="square" lIns="0" tIns="0" rIns="0" bIns="0">
            <a:spAutoFit/>
          </a:bodyPr>
          <a:lstStyle/>
          <a:p>
            <a:r>
              <a:rPr lang="en-US" sz="2000" dirty="0">
                <a:solidFill>
                  <a:srgbClr val="231F20"/>
                </a:solidFill>
                <a:latin typeface="Arial Black" charset="0"/>
              </a:rPr>
              <a:t>Stratified</a:t>
            </a:r>
            <a:endParaRPr lang="en-US" sz="1800" dirty="0">
              <a:latin typeface="Arial" charset="0"/>
            </a:endParaRPr>
          </a:p>
        </p:txBody>
      </p:sp>
      <p:sp>
        <p:nvSpPr>
          <p:cNvPr id="15378" name="Rectangle 18"/>
          <p:cNvSpPr>
            <a:spLocks noChangeArrowheads="1"/>
          </p:cNvSpPr>
          <p:nvPr/>
        </p:nvSpPr>
        <p:spPr bwMode="auto">
          <a:xfrm>
            <a:off x="5127625" y="1676400"/>
            <a:ext cx="1735138" cy="307777"/>
          </a:xfrm>
          <a:prstGeom prst="rect">
            <a:avLst/>
          </a:prstGeom>
          <a:noFill/>
          <a:ln w="9525">
            <a:noFill/>
            <a:miter lim="800000"/>
            <a:headEnd/>
            <a:tailEnd/>
          </a:ln>
        </p:spPr>
        <p:txBody>
          <a:bodyPr wrap="square" lIns="0" tIns="0" rIns="0" bIns="0">
            <a:spAutoFit/>
          </a:bodyPr>
          <a:lstStyle/>
          <a:p>
            <a:r>
              <a:rPr lang="en-US" sz="2000" b="1" dirty="0">
                <a:solidFill>
                  <a:srgbClr val="231F20"/>
                </a:solidFill>
                <a:latin typeface="Arial" charset="0"/>
              </a:rPr>
              <a:t>Apical surface</a:t>
            </a:r>
            <a:endParaRPr lang="en-US" sz="1800" b="1" dirty="0">
              <a:latin typeface="Arial" charset="0"/>
            </a:endParaRPr>
          </a:p>
        </p:txBody>
      </p:sp>
      <p:sp>
        <p:nvSpPr>
          <p:cNvPr id="15379" name="Rectangle 19"/>
          <p:cNvSpPr>
            <a:spLocks noChangeArrowheads="1"/>
          </p:cNvSpPr>
          <p:nvPr/>
        </p:nvSpPr>
        <p:spPr bwMode="auto">
          <a:xfrm rot="10800000" flipV="1">
            <a:off x="1181100" y="3998833"/>
            <a:ext cx="1651000" cy="307777"/>
          </a:xfrm>
          <a:prstGeom prst="rect">
            <a:avLst/>
          </a:prstGeom>
          <a:noFill/>
          <a:ln w="9525">
            <a:noFill/>
            <a:miter lim="800000"/>
            <a:headEnd/>
            <a:tailEnd/>
          </a:ln>
        </p:spPr>
        <p:txBody>
          <a:bodyPr wrap="square" lIns="0" tIns="0" rIns="0" bIns="0">
            <a:spAutoFit/>
          </a:bodyPr>
          <a:lstStyle/>
          <a:p>
            <a:r>
              <a:rPr lang="en-US" sz="2000" b="1" dirty="0">
                <a:solidFill>
                  <a:srgbClr val="231F20"/>
                </a:solidFill>
                <a:latin typeface="Arial" charset="0"/>
              </a:rPr>
              <a:t>Basal surface</a:t>
            </a:r>
            <a:endParaRPr lang="en-US" sz="1800" b="1" dirty="0">
              <a:latin typeface="Arial" charset="0"/>
            </a:endParaRPr>
          </a:p>
        </p:txBody>
      </p:sp>
      <p:cxnSp>
        <p:nvCxnSpPr>
          <p:cNvPr id="28" name="Straight Arrow Connector 27"/>
          <p:cNvCxnSpPr/>
          <p:nvPr/>
        </p:nvCxnSpPr>
        <p:spPr bwMode="auto">
          <a:xfrm rot="10800000">
            <a:off x="7696200" y="3352800"/>
            <a:ext cx="381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5" name="TextBox 24"/>
          <p:cNvSpPr txBox="1"/>
          <p:nvPr/>
        </p:nvSpPr>
        <p:spPr>
          <a:xfrm>
            <a:off x="0" y="4495800"/>
            <a:ext cx="9144000" cy="1938992"/>
          </a:xfrm>
          <a:prstGeom prst="rect">
            <a:avLst/>
          </a:prstGeom>
          <a:noFill/>
        </p:spPr>
        <p:txBody>
          <a:bodyPr wrap="square" rtlCol="0">
            <a:spAutoFit/>
          </a:bodyPr>
          <a:lstStyle/>
          <a:p>
            <a:r>
              <a:rPr lang="en-US" dirty="0" smtClean="0"/>
              <a:t>When stratified – the epithelia is named in accordance with the shape of the cells in the top (apical) layer. In this case the bottom layer of cells are cuboidal – the top squamous – thus this is termed a stratified squamous.   </a:t>
            </a:r>
          </a:p>
          <a:p>
            <a:r>
              <a:rPr lang="en-US" dirty="0" smtClean="0"/>
              <a:t>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794" y="152400"/>
            <a:ext cx="8361134" cy="6583680"/>
          </a:xfrm>
        </p:spPr>
      </p:pic>
    </p:spTree>
    <p:extLst>
      <p:ext uri="{BB962C8B-B14F-4D97-AF65-F5344CB8AC3E}">
        <p14:creationId xmlns:p14="http://schemas.microsoft.com/office/powerpoint/2010/main" val="1340037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2400"/>
            <a:ext cx="9296400" cy="6324600"/>
          </a:xfrm>
        </p:spPr>
      </p:pic>
    </p:spTree>
    <p:extLst>
      <p:ext uri="{BB962C8B-B14F-4D97-AF65-F5344CB8AC3E}">
        <p14:creationId xmlns:p14="http://schemas.microsoft.com/office/powerpoint/2010/main" val="38594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p:txBody>
          <a:bodyPr/>
          <a:lstStyle/>
          <a:p>
            <a:r>
              <a:rPr lang="en-US" dirty="0" smtClean="0"/>
              <a:t>Functions of Epithelia</a:t>
            </a:r>
            <a:endParaRPr lang="en-US" dirty="0"/>
          </a:p>
        </p:txBody>
      </p:sp>
      <p:sp>
        <p:nvSpPr>
          <p:cNvPr id="19461" name="Rectangle 5"/>
          <p:cNvSpPr>
            <a:spLocks noGrp="1" noChangeArrowheads="1"/>
          </p:cNvSpPr>
          <p:nvPr>
            <p:ph type="body" idx="1"/>
          </p:nvPr>
        </p:nvSpPr>
        <p:spPr>
          <a:xfrm>
            <a:off x="460375" y="762001"/>
            <a:ext cx="8228013" cy="5549900"/>
          </a:xfrm>
        </p:spPr>
        <p:txBody>
          <a:bodyPr/>
          <a:lstStyle/>
          <a:p>
            <a:r>
              <a:rPr lang="en-US" sz="2800" b="1" dirty="0" smtClean="0"/>
              <a:t>Protection - </a:t>
            </a:r>
            <a:r>
              <a:rPr lang="en-US" sz="2800" dirty="0" smtClean="0"/>
              <a:t>of underlying structures</a:t>
            </a:r>
          </a:p>
          <a:p>
            <a:r>
              <a:rPr lang="en-US" sz="2800" b="1" dirty="0" smtClean="0"/>
              <a:t>Diffusion</a:t>
            </a:r>
          </a:p>
          <a:p>
            <a:r>
              <a:rPr lang="en-US" sz="2800" b="1" dirty="0" smtClean="0"/>
              <a:t>Osmosis</a:t>
            </a:r>
          </a:p>
          <a:p>
            <a:r>
              <a:rPr lang="en-US" sz="2800" b="1" dirty="0" smtClean="0"/>
              <a:t>Secretion – </a:t>
            </a:r>
            <a:r>
              <a:rPr lang="en-US" sz="2800" dirty="0" smtClean="0"/>
              <a:t>exocytosis of useful substances</a:t>
            </a:r>
          </a:p>
          <a:p>
            <a:r>
              <a:rPr lang="en-US" sz="2800" b="1" dirty="0" smtClean="0"/>
              <a:t>Excretion- </a:t>
            </a:r>
            <a:r>
              <a:rPr lang="en-US" sz="2800" dirty="0" smtClean="0"/>
              <a:t>exocytosis of waste substances </a:t>
            </a:r>
          </a:p>
          <a:p>
            <a:r>
              <a:rPr lang="en-US" sz="2800" b="1" dirty="0" smtClean="0"/>
              <a:t>Absorption</a:t>
            </a:r>
            <a:endParaRPr lang="en-US" sz="2800" dirty="0" smtClean="0"/>
          </a:p>
          <a:p>
            <a:r>
              <a:rPr lang="en-US" sz="2800" b="1" dirty="0" smtClean="0"/>
              <a:t>Cleaning</a:t>
            </a:r>
            <a:r>
              <a:rPr lang="en-US" sz="2800" dirty="0" smtClean="0"/>
              <a:t> Ciliated epithelium assists in </a:t>
            </a:r>
            <a:r>
              <a:rPr lang="en-US" sz="2800" i="1" dirty="0" smtClean="0"/>
              <a:t>sweeping particles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pPr algn="ctr">
              <a:buNone/>
            </a:pPr>
            <a:r>
              <a:rPr lang="en-US" sz="4400" b="1" dirty="0" smtClean="0"/>
              <a:t>TYPES OF EPITHELIA</a:t>
            </a:r>
            <a:endParaRPr lang="en-US" sz="44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Rectangle 7"/>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4.3a</a:t>
            </a:r>
          </a:p>
        </p:txBody>
      </p:sp>
      <p:pic>
        <p:nvPicPr>
          <p:cNvPr id="21513" name="Picture 9" descr="figure_04_03a"/>
          <p:cNvPicPr>
            <a:picLocks noChangeAspect="1" noChangeArrowheads="1"/>
          </p:cNvPicPr>
          <p:nvPr/>
        </p:nvPicPr>
        <p:blipFill>
          <a:blip r:embed="rId2" cstate="print"/>
          <a:srcRect/>
          <a:stretch>
            <a:fillRect/>
          </a:stretch>
        </p:blipFill>
        <p:spPr bwMode="auto">
          <a:xfrm>
            <a:off x="455613" y="876300"/>
            <a:ext cx="8231187" cy="5106988"/>
          </a:xfrm>
          <a:prstGeom prst="rect">
            <a:avLst/>
          </a:prstGeom>
          <a:noFill/>
        </p:spPr>
      </p:pic>
      <p:sp>
        <p:nvSpPr>
          <p:cNvPr id="21514" name="Freeform 10"/>
          <p:cNvSpPr>
            <a:spLocks/>
          </p:cNvSpPr>
          <p:nvPr/>
        </p:nvSpPr>
        <p:spPr bwMode="auto">
          <a:xfrm>
            <a:off x="4752975" y="2773363"/>
            <a:ext cx="2997200" cy="215900"/>
          </a:xfrm>
          <a:custGeom>
            <a:avLst/>
            <a:gdLst/>
            <a:ahLst/>
            <a:cxnLst>
              <a:cxn ang="0">
                <a:pos x="0" y="136"/>
              </a:cxn>
              <a:cxn ang="0">
                <a:pos x="328" y="0"/>
              </a:cxn>
              <a:cxn ang="0">
                <a:pos x="1888" y="0"/>
              </a:cxn>
            </a:cxnLst>
            <a:rect l="0" t="0" r="r" b="b"/>
            <a:pathLst>
              <a:path w="1888" h="136">
                <a:moveTo>
                  <a:pt x="0" y="136"/>
                </a:moveTo>
                <a:lnTo>
                  <a:pt x="328" y="0"/>
                </a:lnTo>
                <a:lnTo>
                  <a:pt x="1888" y="0"/>
                </a:lnTo>
              </a:path>
            </a:pathLst>
          </a:custGeom>
          <a:noFill/>
          <a:ln w="12700">
            <a:solidFill>
              <a:srgbClr val="231F20"/>
            </a:solidFill>
            <a:prstDash val="solid"/>
            <a:round/>
            <a:headEnd/>
            <a:tailEnd/>
          </a:ln>
        </p:spPr>
        <p:txBody>
          <a:bodyPr/>
          <a:lstStyle/>
          <a:p>
            <a:endParaRPr lang="en-US"/>
          </a:p>
        </p:txBody>
      </p:sp>
      <p:sp>
        <p:nvSpPr>
          <p:cNvPr id="21515" name="Line 11"/>
          <p:cNvSpPr>
            <a:spLocks noChangeShapeType="1"/>
          </p:cNvSpPr>
          <p:nvPr/>
        </p:nvSpPr>
        <p:spPr bwMode="auto">
          <a:xfrm flipH="1">
            <a:off x="4829175" y="2773363"/>
            <a:ext cx="444500" cy="500062"/>
          </a:xfrm>
          <a:prstGeom prst="line">
            <a:avLst/>
          </a:prstGeom>
          <a:noFill/>
          <a:ln w="12700">
            <a:solidFill>
              <a:srgbClr val="231F20"/>
            </a:solidFill>
            <a:round/>
            <a:headEnd/>
            <a:tailEnd/>
          </a:ln>
        </p:spPr>
        <p:txBody>
          <a:bodyPr/>
          <a:lstStyle/>
          <a:p>
            <a:endParaRPr lang="en-US"/>
          </a:p>
        </p:txBody>
      </p:sp>
      <p:sp>
        <p:nvSpPr>
          <p:cNvPr id="21516" name="Line 12"/>
          <p:cNvSpPr>
            <a:spLocks noChangeShapeType="1"/>
          </p:cNvSpPr>
          <p:nvPr/>
        </p:nvSpPr>
        <p:spPr bwMode="auto">
          <a:xfrm flipH="1">
            <a:off x="7038975" y="3225800"/>
            <a:ext cx="600075" cy="882650"/>
          </a:xfrm>
          <a:prstGeom prst="line">
            <a:avLst/>
          </a:prstGeom>
          <a:noFill/>
          <a:ln w="12700">
            <a:solidFill>
              <a:srgbClr val="231F20"/>
            </a:solidFill>
            <a:round/>
            <a:headEnd/>
            <a:tailEnd/>
          </a:ln>
        </p:spPr>
        <p:txBody>
          <a:bodyPr/>
          <a:lstStyle/>
          <a:p>
            <a:endParaRPr lang="en-US"/>
          </a:p>
        </p:txBody>
      </p:sp>
      <p:sp>
        <p:nvSpPr>
          <p:cNvPr id="21517" name="Freeform 13"/>
          <p:cNvSpPr>
            <a:spLocks/>
          </p:cNvSpPr>
          <p:nvPr/>
        </p:nvSpPr>
        <p:spPr bwMode="auto">
          <a:xfrm>
            <a:off x="7058025" y="3225800"/>
            <a:ext cx="692150" cy="190500"/>
          </a:xfrm>
          <a:custGeom>
            <a:avLst/>
            <a:gdLst/>
            <a:ahLst/>
            <a:cxnLst>
              <a:cxn ang="0">
                <a:pos x="0" y="120"/>
              </a:cxn>
              <a:cxn ang="0">
                <a:pos x="366" y="0"/>
              </a:cxn>
              <a:cxn ang="0">
                <a:pos x="436" y="0"/>
              </a:cxn>
            </a:cxnLst>
            <a:rect l="0" t="0" r="r" b="b"/>
            <a:pathLst>
              <a:path w="436" h="120">
                <a:moveTo>
                  <a:pt x="0" y="120"/>
                </a:moveTo>
                <a:lnTo>
                  <a:pt x="366" y="0"/>
                </a:lnTo>
                <a:lnTo>
                  <a:pt x="436" y="0"/>
                </a:lnTo>
              </a:path>
            </a:pathLst>
          </a:custGeom>
          <a:noFill/>
          <a:ln w="12700">
            <a:solidFill>
              <a:srgbClr val="231F20"/>
            </a:solidFill>
            <a:prstDash val="solid"/>
            <a:round/>
            <a:headEnd/>
            <a:tailEnd/>
          </a:ln>
        </p:spPr>
        <p:txBody>
          <a:bodyPr/>
          <a:lstStyle/>
          <a:p>
            <a:endParaRPr lang="en-US"/>
          </a:p>
        </p:txBody>
      </p:sp>
      <p:sp>
        <p:nvSpPr>
          <p:cNvPr id="21518" name="Rectangle 14"/>
          <p:cNvSpPr>
            <a:spLocks noChangeArrowheads="1"/>
          </p:cNvSpPr>
          <p:nvPr/>
        </p:nvSpPr>
        <p:spPr bwMode="auto">
          <a:xfrm>
            <a:off x="600075" y="933450"/>
            <a:ext cx="2717800" cy="215900"/>
          </a:xfrm>
          <a:prstGeom prst="rect">
            <a:avLst/>
          </a:prstGeom>
          <a:noFill/>
          <a:ln w="9525">
            <a:noFill/>
            <a:miter lim="800000"/>
            <a:headEnd/>
            <a:tailEnd/>
          </a:ln>
        </p:spPr>
        <p:txBody>
          <a:bodyPr wrap="none" lIns="0" tIns="0" rIns="0" bIns="0">
            <a:spAutoFit/>
          </a:bodyPr>
          <a:lstStyle/>
          <a:p>
            <a:r>
              <a:rPr lang="en-US" sz="1200">
                <a:solidFill>
                  <a:srgbClr val="FFFFFF"/>
                </a:solidFill>
                <a:latin typeface="Arial Black" charset="0"/>
              </a:rPr>
              <a:t>(a)  Simple squamous epithelium</a:t>
            </a:r>
            <a:endParaRPr lang="en-US" sz="1800">
              <a:latin typeface="Arial" charset="0"/>
            </a:endParaRPr>
          </a:p>
        </p:txBody>
      </p:sp>
      <p:sp>
        <p:nvSpPr>
          <p:cNvPr id="21519" name="Rectangle 15"/>
          <p:cNvSpPr>
            <a:spLocks noChangeArrowheads="1"/>
          </p:cNvSpPr>
          <p:nvPr/>
        </p:nvSpPr>
        <p:spPr bwMode="auto">
          <a:xfrm>
            <a:off x="523875" y="1292225"/>
            <a:ext cx="2773363"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Description:</a:t>
            </a:r>
            <a:r>
              <a:rPr lang="en-US" sz="1200" b="1">
                <a:solidFill>
                  <a:srgbClr val="231F20"/>
                </a:solidFill>
                <a:latin typeface="Arial" charset="0"/>
              </a:rPr>
              <a:t> Single layer of flattened</a:t>
            </a:r>
            <a:endParaRPr lang="en-US" sz="1800" b="1">
              <a:latin typeface="Arial" charset="0"/>
            </a:endParaRPr>
          </a:p>
          <a:p>
            <a:r>
              <a:rPr lang="en-US" sz="1200" b="1">
                <a:solidFill>
                  <a:srgbClr val="231F20"/>
                </a:solidFill>
                <a:latin typeface="Arial" charset="0"/>
              </a:rPr>
              <a:t>cells with disc-shaped central nuclei</a:t>
            </a:r>
            <a:endParaRPr lang="en-US" sz="1800" b="1">
              <a:latin typeface="Arial" charset="0"/>
            </a:endParaRPr>
          </a:p>
          <a:p>
            <a:r>
              <a:rPr lang="en-US" sz="1200" b="1">
                <a:solidFill>
                  <a:srgbClr val="231F20"/>
                </a:solidFill>
                <a:latin typeface="Arial" charset="0"/>
              </a:rPr>
              <a:t>and sparse cytoplasm; the simplest</a:t>
            </a:r>
            <a:endParaRPr lang="en-US" sz="1800" b="1">
              <a:latin typeface="Arial" charset="0"/>
            </a:endParaRPr>
          </a:p>
          <a:p>
            <a:r>
              <a:rPr lang="en-US" sz="1200" b="1">
                <a:solidFill>
                  <a:srgbClr val="231F20"/>
                </a:solidFill>
                <a:latin typeface="Arial" charset="0"/>
              </a:rPr>
              <a:t>of the epithelia.</a:t>
            </a:r>
            <a:endParaRPr lang="en-US" sz="1800">
              <a:latin typeface="Arial" charset="0"/>
            </a:endParaRPr>
          </a:p>
        </p:txBody>
      </p:sp>
      <p:sp>
        <p:nvSpPr>
          <p:cNvPr id="21520" name="Rectangle 16"/>
          <p:cNvSpPr>
            <a:spLocks noChangeArrowheads="1"/>
          </p:cNvSpPr>
          <p:nvPr/>
        </p:nvSpPr>
        <p:spPr bwMode="auto">
          <a:xfrm>
            <a:off x="523875" y="2873375"/>
            <a:ext cx="2544763" cy="94615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Function:</a:t>
            </a:r>
            <a:r>
              <a:rPr lang="en-US" sz="1200" b="1">
                <a:solidFill>
                  <a:srgbClr val="231F20"/>
                </a:solidFill>
                <a:latin typeface="Arial" charset="0"/>
              </a:rPr>
              <a:t> Allows passage of</a:t>
            </a:r>
            <a:endParaRPr lang="en-US" sz="1800" b="1">
              <a:latin typeface="Arial" charset="0"/>
            </a:endParaRPr>
          </a:p>
          <a:p>
            <a:r>
              <a:rPr lang="en-US" sz="1200" b="1">
                <a:solidFill>
                  <a:srgbClr val="231F20"/>
                </a:solidFill>
                <a:latin typeface="Arial" charset="0"/>
              </a:rPr>
              <a:t>materials by diffusion and filtration</a:t>
            </a:r>
            <a:endParaRPr lang="en-US" sz="1800" b="1">
              <a:latin typeface="Arial" charset="0"/>
            </a:endParaRPr>
          </a:p>
          <a:p>
            <a:r>
              <a:rPr lang="en-US" sz="1200" b="1">
                <a:solidFill>
                  <a:srgbClr val="231F20"/>
                </a:solidFill>
                <a:latin typeface="Arial" charset="0"/>
              </a:rPr>
              <a:t>in sites where protection is not</a:t>
            </a:r>
            <a:endParaRPr lang="en-US" sz="1800" b="1">
              <a:latin typeface="Arial" charset="0"/>
            </a:endParaRPr>
          </a:p>
          <a:p>
            <a:r>
              <a:rPr lang="en-US" sz="1200" b="1">
                <a:solidFill>
                  <a:srgbClr val="231F20"/>
                </a:solidFill>
                <a:latin typeface="Arial" charset="0"/>
              </a:rPr>
              <a:t>important; secretes lubricating</a:t>
            </a:r>
            <a:endParaRPr lang="en-US" sz="1800" b="1">
              <a:latin typeface="Arial" charset="0"/>
            </a:endParaRPr>
          </a:p>
          <a:p>
            <a:r>
              <a:rPr lang="en-US" sz="1200" b="1">
                <a:solidFill>
                  <a:srgbClr val="231F20"/>
                </a:solidFill>
                <a:latin typeface="Arial" charset="0"/>
              </a:rPr>
              <a:t>substances in serosae.</a:t>
            </a:r>
            <a:endParaRPr lang="en-US" sz="1800">
              <a:latin typeface="Arial" charset="0"/>
            </a:endParaRPr>
          </a:p>
        </p:txBody>
      </p:sp>
      <p:sp>
        <p:nvSpPr>
          <p:cNvPr id="21521" name="Rectangle 17"/>
          <p:cNvSpPr>
            <a:spLocks noChangeArrowheads="1"/>
          </p:cNvSpPr>
          <p:nvPr/>
        </p:nvSpPr>
        <p:spPr bwMode="auto">
          <a:xfrm>
            <a:off x="523875" y="3895725"/>
            <a:ext cx="2752725"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Location:</a:t>
            </a:r>
            <a:r>
              <a:rPr lang="en-US" sz="1200" b="1">
                <a:solidFill>
                  <a:srgbClr val="231F20"/>
                </a:solidFill>
                <a:latin typeface="Arial" charset="0"/>
              </a:rPr>
              <a:t> Kidney glomeruli; air sacs</a:t>
            </a:r>
            <a:endParaRPr lang="en-US" sz="1800" b="1">
              <a:latin typeface="Arial" charset="0"/>
            </a:endParaRPr>
          </a:p>
          <a:p>
            <a:r>
              <a:rPr lang="en-US" sz="1200" b="1">
                <a:solidFill>
                  <a:srgbClr val="231F20"/>
                </a:solidFill>
                <a:latin typeface="Arial" charset="0"/>
              </a:rPr>
              <a:t>of lungs; lining of heart, blood</a:t>
            </a:r>
            <a:endParaRPr lang="en-US" sz="1800" b="1">
              <a:latin typeface="Arial" charset="0"/>
            </a:endParaRPr>
          </a:p>
          <a:p>
            <a:r>
              <a:rPr lang="en-US" sz="1200" b="1">
                <a:solidFill>
                  <a:srgbClr val="231F20"/>
                </a:solidFill>
                <a:latin typeface="Arial" charset="0"/>
              </a:rPr>
              <a:t>vessels, and lymphatic vessels; lining</a:t>
            </a:r>
            <a:endParaRPr lang="en-US" sz="1800" b="1">
              <a:latin typeface="Arial" charset="0"/>
            </a:endParaRPr>
          </a:p>
          <a:p>
            <a:r>
              <a:rPr lang="en-US" sz="1200" b="1">
                <a:solidFill>
                  <a:srgbClr val="231F20"/>
                </a:solidFill>
                <a:latin typeface="Arial" charset="0"/>
              </a:rPr>
              <a:t>of ventral body cavity (serosae).</a:t>
            </a:r>
            <a:endParaRPr lang="en-US" sz="1800">
              <a:latin typeface="Arial" charset="0"/>
            </a:endParaRPr>
          </a:p>
        </p:txBody>
      </p:sp>
      <p:sp>
        <p:nvSpPr>
          <p:cNvPr id="21522" name="Rectangle 18"/>
          <p:cNvSpPr>
            <a:spLocks noChangeArrowheads="1"/>
          </p:cNvSpPr>
          <p:nvPr/>
        </p:nvSpPr>
        <p:spPr bwMode="auto">
          <a:xfrm>
            <a:off x="3711575" y="5245100"/>
            <a:ext cx="3636963" cy="39846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Photomicrograph:</a:t>
            </a:r>
            <a:r>
              <a:rPr lang="en-US" sz="1200" b="1">
                <a:solidFill>
                  <a:srgbClr val="231F20"/>
                </a:solidFill>
                <a:latin typeface="Arial" charset="0"/>
              </a:rPr>
              <a:t> Simple squamous epithelium</a:t>
            </a:r>
            <a:endParaRPr lang="en-US" sz="1800" b="1">
              <a:latin typeface="Arial" charset="0"/>
            </a:endParaRPr>
          </a:p>
          <a:p>
            <a:r>
              <a:rPr lang="en-US" sz="1200" b="1">
                <a:solidFill>
                  <a:srgbClr val="231F20"/>
                </a:solidFill>
                <a:latin typeface="Arial" charset="0"/>
              </a:rPr>
              <a:t>forming part of the alveolar (air sac) walls (125x).</a:t>
            </a:r>
            <a:endParaRPr lang="en-US" sz="1800">
              <a:latin typeface="Arial" charset="0"/>
            </a:endParaRPr>
          </a:p>
        </p:txBody>
      </p:sp>
      <p:sp>
        <p:nvSpPr>
          <p:cNvPr id="21523" name="Rectangle 19"/>
          <p:cNvSpPr>
            <a:spLocks noChangeArrowheads="1"/>
          </p:cNvSpPr>
          <p:nvPr/>
        </p:nvSpPr>
        <p:spPr bwMode="auto">
          <a:xfrm>
            <a:off x="7800975" y="2698750"/>
            <a:ext cx="8064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Air sacs of</a:t>
            </a:r>
          </a:p>
          <a:p>
            <a:r>
              <a:rPr lang="en-US" sz="1200" b="1">
                <a:solidFill>
                  <a:srgbClr val="231F20"/>
                </a:solidFill>
                <a:latin typeface="Arial" charset="0"/>
              </a:rPr>
              <a:t>lung tissue</a:t>
            </a:r>
            <a:endParaRPr lang="en-US" sz="1800" b="1">
              <a:latin typeface="Arial" charset="0"/>
            </a:endParaRPr>
          </a:p>
        </p:txBody>
      </p:sp>
      <p:sp>
        <p:nvSpPr>
          <p:cNvPr id="21524" name="Rectangle 20"/>
          <p:cNvSpPr>
            <a:spLocks noChangeArrowheads="1"/>
          </p:cNvSpPr>
          <p:nvPr/>
        </p:nvSpPr>
        <p:spPr bwMode="auto">
          <a:xfrm>
            <a:off x="7800975" y="3149600"/>
            <a:ext cx="76200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Nuclei of</a:t>
            </a:r>
          </a:p>
          <a:p>
            <a:r>
              <a:rPr lang="en-US" sz="1200" b="1">
                <a:solidFill>
                  <a:srgbClr val="231F20"/>
                </a:solidFill>
                <a:latin typeface="Arial" charset="0"/>
              </a:rPr>
              <a:t>squamous</a:t>
            </a:r>
            <a:endParaRPr lang="en-US" sz="1800" b="1">
              <a:latin typeface="Arial" charset="0"/>
            </a:endParaRPr>
          </a:p>
          <a:p>
            <a:r>
              <a:rPr lang="en-US" sz="1200" b="1">
                <a:solidFill>
                  <a:srgbClr val="231F20"/>
                </a:solidFill>
                <a:latin typeface="Arial" charset="0"/>
              </a:rPr>
              <a:t>epithelial</a:t>
            </a:r>
            <a:endParaRPr lang="en-US" sz="1800" b="1">
              <a:latin typeface="Arial" charset="0"/>
            </a:endParaRPr>
          </a:p>
          <a:p>
            <a:r>
              <a:rPr lang="en-US" sz="1200" b="1">
                <a:solidFill>
                  <a:srgbClr val="231F20"/>
                </a:solidFill>
                <a:latin typeface="Arial" charset="0"/>
              </a:rPr>
              <a:t>cells</a:t>
            </a:r>
            <a:endParaRPr lang="en-US" sz="1800" b="1">
              <a:latin typeface="Arial" charset="0"/>
            </a:endParaRPr>
          </a:p>
        </p:txBody>
      </p:sp>
      <p:sp>
        <p:nvSpPr>
          <p:cNvPr id="15" name="TextBox 14"/>
          <p:cNvSpPr txBox="1"/>
          <p:nvPr/>
        </p:nvSpPr>
        <p:spPr>
          <a:xfrm>
            <a:off x="914400" y="228600"/>
            <a:ext cx="6629400" cy="584775"/>
          </a:xfrm>
          <a:prstGeom prst="rect">
            <a:avLst/>
          </a:prstGeom>
          <a:noFill/>
        </p:spPr>
        <p:txBody>
          <a:bodyPr wrap="square" rtlCol="0">
            <a:spAutoFit/>
          </a:bodyPr>
          <a:lstStyle/>
          <a:p>
            <a:r>
              <a:rPr lang="en-US" sz="3200" dirty="0" smtClean="0"/>
              <a:t>Simple Squamous Epithelium</a:t>
            </a:r>
            <a:endParaRPr lang="en-US"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t>Epithelia: Simple Squamous</a:t>
            </a:r>
          </a:p>
        </p:txBody>
      </p:sp>
      <p:sp>
        <p:nvSpPr>
          <p:cNvPr id="22533" name="Rectangle 5"/>
          <p:cNvSpPr>
            <a:spLocks noGrp="1" noChangeArrowheads="1"/>
          </p:cNvSpPr>
          <p:nvPr>
            <p:ph type="body" idx="1"/>
          </p:nvPr>
        </p:nvSpPr>
        <p:spPr>
          <a:xfrm>
            <a:off x="460375" y="914401"/>
            <a:ext cx="8228013" cy="5397500"/>
          </a:xfrm>
        </p:spPr>
        <p:txBody>
          <a:bodyPr/>
          <a:lstStyle/>
          <a:p>
            <a:r>
              <a:rPr lang="en-US" dirty="0" smtClean="0"/>
              <a:t>Special names by location-</a:t>
            </a:r>
            <a:endParaRPr lang="en-US" dirty="0"/>
          </a:p>
          <a:p>
            <a:pPr lvl="1"/>
            <a:r>
              <a:rPr lang="en-US" b="1" dirty="0" smtClean="0"/>
              <a:t>Endothelium</a:t>
            </a:r>
            <a:r>
              <a:rPr lang="en-US" dirty="0" smtClean="0"/>
              <a:t> – lines blood vessels, lymphatic vessels and the inside of the heart</a:t>
            </a:r>
            <a:endParaRPr lang="en-US" dirty="0"/>
          </a:p>
          <a:p>
            <a:pPr lvl="1"/>
            <a:r>
              <a:rPr lang="en-US" b="1" dirty="0" smtClean="0"/>
              <a:t>Mesothelium</a:t>
            </a:r>
            <a:r>
              <a:rPr lang="en-US" dirty="0" smtClean="0"/>
              <a:t> – simple squamous epithelium lining serous membranes – pleura, pericardium and peritoneum</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5"/>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4.3b</a:t>
            </a:r>
          </a:p>
        </p:txBody>
      </p:sp>
      <p:pic>
        <p:nvPicPr>
          <p:cNvPr id="24583" name="Picture 7" descr="figure_04_03b"/>
          <p:cNvPicPr>
            <a:picLocks noChangeAspect="1" noChangeArrowheads="1"/>
          </p:cNvPicPr>
          <p:nvPr/>
        </p:nvPicPr>
        <p:blipFill>
          <a:blip r:embed="rId2" cstate="print"/>
          <a:srcRect/>
          <a:stretch>
            <a:fillRect/>
          </a:stretch>
        </p:blipFill>
        <p:spPr bwMode="auto">
          <a:xfrm>
            <a:off x="455613" y="876300"/>
            <a:ext cx="8231187" cy="5106988"/>
          </a:xfrm>
          <a:prstGeom prst="rect">
            <a:avLst/>
          </a:prstGeom>
          <a:noFill/>
        </p:spPr>
      </p:pic>
      <p:sp>
        <p:nvSpPr>
          <p:cNvPr id="24584" name="Freeform 8"/>
          <p:cNvSpPr>
            <a:spLocks/>
          </p:cNvSpPr>
          <p:nvPr/>
        </p:nvSpPr>
        <p:spPr bwMode="auto">
          <a:xfrm>
            <a:off x="5051425" y="2243138"/>
            <a:ext cx="2552700" cy="542925"/>
          </a:xfrm>
          <a:custGeom>
            <a:avLst/>
            <a:gdLst/>
            <a:ahLst/>
            <a:cxnLst>
              <a:cxn ang="0">
                <a:pos x="0" y="342"/>
              </a:cxn>
              <a:cxn ang="0">
                <a:pos x="1516" y="0"/>
              </a:cxn>
              <a:cxn ang="0">
                <a:pos x="1608" y="0"/>
              </a:cxn>
            </a:cxnLst>
            <a:rect l="0" t="0" r="r" b="b"/>
            <a:pathLst>
              <a:path w="1608" h="342">
                <a:moveTo>
                  <a:pt x="0" y="342"/>
                </a:moveTo>
                <a:lnTo>
                  <a:pt x="1516" y="0"/>
                </a:lnTo>
                <a:lnTo>
                  <a:pt x="1608" y="0"/>
                </a:lnTo>
              </a:path>
            </a:pathLst>
          </a:custGeom>
          <a:noFill/>
          <a:ln w="28575">
            <a:solidFill>
              <a:srgbClr val="FFFFFF"/>
            </a:solidFill>
            <a:prstDash val="solid"/>
            <a:round/>
            <a:headEnd/>
            <a:tailEnd/>
          </a:ln>
        </p:spPr>
        <p:txBody>
          <a:bodyPr/>
          <a:lstStyle/>
          <a:p>
            <a:endParaRPr lang="en-US"/>
          </a:p>
        </p:txBody>
      </p:sp>
      <p:sp>
        <p:nvSpPr>
          <p:cNvPr id="24585" name="Line 9"/>
          <p:cNvSpPr>
            <a:spLocks noChangeShapeType="1"/>
          </p:cNvSpPr>
          <p:nvPr/>
        </p:nvSpPr>
        <p:spPr bwMode="auto">
          <a:xfrm flipH="1">
            <a:off x="5219700" y="2243138"/>
            <a:ext cx="2238375" cy="1055687"/>
          </a:xfrm>
          <a:prstGeom prst="line">
            <a:avLst/>
          </a:prstGeom>
          <a:noFill/>
          <a:ln w="28575">
            <a:solidFill>
              <a:srgbClr val="FFFFFF"/>
            </a:solidFill>
            <a:round/>
            <a:headEnd/>
            <a:tailEnd/>
          </a:ln>
        </p:spPr>
        <p:txBody>
          <a:bodyPr/>
          <a:lstStyle/>
          <a:p>
            <a:endParaRPr lang="en-US"/>
          </a:p>
        </p:txBody>
      </p:sp>
      <p:sp>
        <p:nvSpPr>
          <p:cNvPr id="24586" name="Line 10"/>
          <p:cNvSpPr>
            <a:spLocks noChangeShapeType="1"/>
          </p:cNvSpPr>
          <p:nvPr/>
        </p:nvSpPr>
        <p:spPr bwMode="auto">
          <a:xfrm flipH="1">
            <a:off x="4651375" y="4711700"/>
            <a:ext cx="2952750" cy="1588"/>
          </a:xfrm>
          <a:prstGeom prst="line">
            <a:avLst/>
          </a:prstGeom>
          <a:noFill/>
          <a:ln w="28575">
            <a:solidFill>
              <a:srgbClr val="FFFFFF"/>
            </a:solidFill>
            <a:round/>
            <a:headEnd/>
            <a:tailEnd/>
          </a:ln>
        </p:spPr>
        <p:txBody>
          <a:bodyPr/>
          <a:lstStyle/>
          <a:p>
            <a:endParaRPr lang="en-US"/>
          </a:p>
        </p:txBody>
      </p:sp>
      <p:sp>
        <p:nvSpPr>
          <p:cNvPr id="24587" name="Line 11"/>
          <p:cNvSpPr>
            <a:spLocks noChangeShapeType="1"/>
          </p:cNvSpPr>
          <p:nvPr/>
        </p:nvSpPr>
        <p:spPr bwMode="auto">
          <a:xfrm flipH="1">
            <a:off x="5756275" y="3838575"/>
            <a:ext cx="1847850" cy="1588"/>
          </a:xfrm>
          <a:prstGeom prst="line">
            <a:avLst/>
          </a:prstGeom>
          <a:noFill/>
          <a:ln w="28575">
            <a:solidFill>
              <a:srgbClr val="FFFFFF"/>
            </a:solidFill>
            <a:round/>
            <a:headEnd/>
            <a:tailEnd/>
          </a:ln>
        </p:spPr>
        <p:txBody>
          <a:bodyPr/>
          <a:lstStyle/>
          <a:p>
            <a:endParaRPr lang="en-US"/>
          </a:p>
        </p:txBody>
      </p:sp>
      <p:sp>
        <p:nvSpPr>
          <p:cNvPr id="24588" name="Line 12"/>
          <p:cNvSpPr>
            <a:spLocks noChangeShapeType="1"/>
          </p:cNvSpPr>
          <p:nvPr/>
        </p:nvSpPr>
        <p:spPr bwMode="auto">
          <a:xfrm flipH="1">
            <a:off x="5219700" y="2243138"/>
            <a:ext cx="2238375" cy="1055687"/>
          </a:xfrm>
          <a:prstGeom prst="line">
            <a:avLst/>
          </a:prstGeom>
          <a:noFill/>
          <a:ln w="12700">
            <a:solidFill>
              <a:srgbClr val="231F20"/>
            </a:solidFill>
            <a:round/>
            <a:headEnd/>
            <a:tailEnd/>
          </a:ln>
        </p:spPr>
        <p:txBody>
          <a:bodyPr/>
          <a:lstStyle/>
          <a:p>
            <a:endParaRPr lang="en-US"/>
          </a:p>
        </p:txBody>
      </p:sp>
      <p:sp>
        <p:nvSpPr>
          <p:cNvPr id="24589" name="Freeform 13"/>
          <p:cNvSpPr>
            <a:spLocks/>
          </p:cNvSpPr>
          <p:nvPr/>
        </p:nvSpPr>
        <p:spPr bwMode="auto">
          <a:xfrm>
            <a:off x="5051425" y="2243138"/>
            <a:ext cx="2552700" cy="542925"/>
          </a:xfrm>
          <a:custGeom>
            <a:avLst/>
            <a:gdLst/>
            <a:ahLst/>
            <a:cxnLst>
              <a:cxn ang="0">
                <a:pos x="0" y="342"/>
              </a:cxn>
              <a:cxn ang="0">
                <a:pos x="1516" y="0"/>
              </a:cxn>
              <a:cxn ang="0">
                <a:pos x="1608" y="0"/>
              </a:cxn>
            </a:cxnLst>
            <a:rect l="0" t="0" r="r" b="b"/>
            <a:pathLst>
              <a:path w="1608" h="342">
                <a:moveTo>
                  <a:pt x="0" y="342"/>
                </a:moveTo>
                <a:lnTo>
                  <a:pt x="1516" y="0"/>
                </a:lnTo>
                <a:lnTo>
                  <a:pt x="1608" y="0"/>
                </a:lnTo>
              </a:path>
            </a:pathLst>
          </a:custGeom>
          <a:noFill/>
          <a:ln w="12700">
            <a:solidFill>
              <a:srgbClr val="231F20"/>
            </a:solidFill>
            <a:prstDash val="solid"/>
            <a:round/>
            <a:headEnd/>
            <a:tailEnd/>
          </a:ln>
        </p:spPr>
        <p:txBody>
          <a:bodyPr/>
          <a:lstStyle/>
          <a:p>
            <a:endParaRPr lang="en-US"/>
          </a:p>
        </p:txBody>
      </p:sp>
      <p:sp>
        <p:nvSpPr>
          <p:cNvPr id="24590" name="Line 14"/>
          <p:cNvSpPr>
            <a:spLocks noChangeShapeType="1"/>
          </p:cNvSpPr>
          <p:nvPr/>
        </p:nvSpPr>
        <p:spPr bwMode="auto">
          <a:xfrm flipH="1">
            <a:off x="4651375" y="4711700"/>
            <a:ext cx="2952750" cy="1588"/>
          </a:xfrm>
          <a:prstGeom prst="line">
            <a:avLst/>
          </a:prstGeom>
          <a:noFill/>
          <a:ln w="12700">
            <a:solidFill>
              <a:srgbClr val="231F20"/>
            </a:solidFill>
            <a:round/>
            <a:headEnd/>
            <a:tailEnd/>
          </a:ln>
        </p:spPr>
        <p:txBody>
          <a:bodyPr/>
          <a:lstStyle/>
          <a:p>
            <a:endParaRPr lang="en-US"/>
          </a:p>
        </p:txBody>
      </p:sp>
      <p:sp>
        <p:nvSpPr>
          <p:cNvPr id="24591" name="Line 15"/>
          <p:cNvSpPr>
            <a:spLocks noChangeShapeType="1"/>
          </p:cNvSpPr>
          <p:nvPr/>
        </p:nvSpPr>
        <p:spPr bwMode="auto">
          <a:xfrm flipH="1">
            <a:off x="5756275" y="3838575"/>
            <a:ext cx="1847850" cy="1588"/>
          </a:xfrm>
          <a:prstGeom prst="line">
            <a:avLst/>
          </a:prstGeom>
          <a:noFill/>
          <a:ln w="12700">
            <a:solidFill>
              <a:srgbClr val="231F20"/>
            </a:solidFill>
            <a:round/>
            <a:headEnd/>
            <a:tailEnd/>
          </a:ln>
        </p:spPr>
        <p:txBody>
          <a:bodyPr/>
          <a:lstStyle/>
          <a:p>
            <a:endParaRPr lang="en-US"/>
          </a:p>
        </p:txBody>
      </p:sp>
      <p:sp>
        <p:nvSpPr>
          <p:cNvPr id="24592" name="Rectangle 16"/>
          <p:cNvSpPr>
            <a:spLocks noChangeArrowheads="1"/>
          </p:cNvSpPr>
          <p:nvPr/>
        </p:nvSpPr>
        <p:spPr bwMode="auto">
          <a:xfrm>
            <a:off x="600075" y="914400"/>
            <a:ext cx="3016250"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(b)  Simple cuboidal epithelium</a:t>
            </a:r>
            <a:endParaRPr lang="en-US" sz="1800">
              <a:latin typeface="Arial" charset="0"/>
            </a:endParaRPr>
          </a:p>
        </p:txBody>
      </p:sp>
      <p:sp>
        <p:nvSpPr>
          <p:cNvPr id="24593" name="Rectangle 17"/>
          <p:cNvSpPr>
            <a:spLocks noChangeArrowheads="1"/>
          </p:cNvSpPr>
          <p:nvPr/>
        </p:nvSpPr>
        <p:spPr bwMode="auto">
          <a:xfrm>
            <a:off x="600075" y="1263650"/>
            <a:ext cx="2436813" cy="67627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Description:</a:t>
            </a:r>
            <a:r>
              <a:rPr lang="en-US" sz="1400" b="1">
                <a:solidFill>
                  <a:srgbClr val="231F20"/>
                </a:solidFill>
                <a:latin typeface="Arial" charset="0"/>
              </a:rPr>
              <a:t> Single layer of</a:t>
            </a:r>
            <a:endParaRPr lang="en-US" sz="1800" b="1">
              <a:latin typeface="Arial" charset="0"/>
            </a:endParaRPr>
          </a:p>
          <a:p>
            <a:r>
              <a:rPr lang="en-US" sz="1400" b="1">
                <a:solidFill>
                  <a:srgbClr val="231F20"/>
                </a:solidFill>
                <a:latin typeface="Arial" charset="0"/>
              </a:rPr>
              <a:t>cubelike cells with large,</a:t>
            </a:r>
            <a:endParaRPr lang="en-US" sz="1800" b="1">
              <a:latin typeface="Arial" charset="0"/>
            </a:endParaRPr>
          </a:p>
          <a:p>
            <a:r>
              <a:rPr lang="en-US" sz="1400" b="1">
                <a:solidFill>
                  <a:srgbClr val="231F20"/>
                </a:solidFill>
                <a:latin typeface="Arial" charset="0"/>
              </a:rPr>
              <a:t>spherical central nuclei.</a:t>
            </a:r>
            <a:endParaRPr lang="en-US" sz="1800">
              <a:latin typeface="Arial" charset="0"/>
            </a:endParaRPr>
          </a:p>
        </p:txBody>
      </p:sp>
      <p:sp>
        <p:nvSpPr>
          <p:cNvPr id="24594" name="Rectangle 18"/>
          <p:cNvSpPr>
            <a:spLocks noChangeArrowheads="1"/>
          </p:cNvSpPr>
          <p:nvPr/>
        </p:nvSpPr>
        <p:spPr bwMode="auto">
          <a:xfrm>
            <a:off x="600075" y="3067050"/>
            <a:ext cx="2132013" cy="4635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Function:</a:t>
            </a:r>
            <a:r>
              <a:rPr lang="en-US" sz="1400" b="1">
                <a:solidFill>
                  <a:srgbClr val="231F20"/>
                </a:solidFill>
                <a:latin typeface="Arial" charset="0"/>
              </a:rPr>
              <a:t> Secretion and</a:t>
            </a:r>
            <a:endParaRPr lang="en-US" sz="1800" b="1">
              <a:latin typeface="Arial" charset="0"/>
            </a:endParaRPr>
          </a:p>
          <a:p>
            <a:r>
              <a:rPr lang="en-US" sz="1400" b="1">
                <a:solidFill>
                  <a:srgbClr val="231F20"/>
                </a:solidFill>
                <a:latin typeface="Arial" charset="0"/>
              </a:rPr>
              <a:t>absorption.</a:t>
            </a:r>
            <a:endParaRPr lang="en-US" sz="1800">
              <a:latin typeface="Arial" charset="0"/>
            </a:endParaRPr>
          </a:p>
        </p:txBody>
      </p:sp>
      <p:sp>
        <p:nvSpPr>
          <p:cNvPr id="24595" name="Rectangle 19"/>
          <p:cNvSpPr>
            <a:spLocks noChangeArrowheads="1"/>
          </p:cNvSpPr>
          <p:nvPr/>
        </p:nvSpPr>
        <p:spPr bwMode="auto">
          <a:xfrm>
            <a:off x="600075" y="3905250"/>
            <a:ext cx="2598738" cy="67627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Location:</a:t>
            </a:r>
            <a:r>
              <a:rPr lang="en-US" sz="1400" b="1">
                <a:solidFill>
                  <a:srgbClr val="231F20"/>
                </a:solidFill>
                <a:latin typeface="Arial" charset="0"/>
              </a:rPr>
              <a:t> Kidney tubules;</a:t>
            </a:r>
            <a:endParaRPr lang="en-US" sz="1800" b="1">
              <a:latin typeface="Arial" charset="0"/>
            </a:endParaRPr>
          </a:p>
          <a:p>
            <a:r>
              <a:rPr lang="en-US" sz="1400" b="1">
                <a:solidFill>
                  <a:srgbClr val="231F20"/>
                </a:solidFill>
                <a:latin typeface="Arial" charset="0"/>
              </a:rPr>
              <a:t>ducts and secretory portions</a:t>
            </a:r>
            <a:endParaRPr lang="en-US" sz="1800" b="1">
              <a:latin typeface="Arial" charset="0"/>
            </a:endParaRPr>
          </a:p>
          <a:p>
            <a:r>
              <a:rPr lang="en-US" sz="1400" b="1">
                <a:solidFill>
                  <a:srgbClr val="231F20"/>
                </a:solidFill>
                <a:latin typeface="Arial" charset="0"/>
              </a:rPr>
              <a:t>of small glands; ovary surface.</a:t>
            </a:r>
            <a:endParaRPr lang="en-US" sz="1800">
              <a:latin typeface="Arial" charset="0"/>
            </a:endParaRPr>
          </a:p>
        </p:txBody>
      </p:sp>
      <p:sp>
        <p:nvSpPr>
          <p:cNvPr id="24596" name="Rectangle 20"/>
          <p:cNvSpPr>
            <a:spLocks noChangeArrowheads="1"/>
          </p:cNvSpPr>
          <p:nvPr/>
        </p:nvSpPr>
        <p:spPr bwMode="auto">
          <a:xfrm>
            <a:off x="3705225" y="5207000"/>
            <a:ext cx="3141663" cy="463550"/>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Photomicrograph:</a:t>
            </a:r>
            <a:r>
              <a:rPr lang="en-US" sz="1400" b="1">
                <a:solidFill>
                  <a:srgbClr val="231F20"/>
                </a:solidFill>
                <a:latin typeface="Arial" charset="0"/>
              </a:rPr>
              <a:t> Simple cuboidal</a:t>
            </a:r>
            <a:endParaRPr lang="en-US" sz="1800" b="1">
              <a:latin typeface="Arial" charset="0"/>
            </a:endParaRPr>
          </a:p>
          <a:p>
            <a:r>
              <a:rPr lang="en-US" sz="1400" b="1">
                <a:solidFill>
                  <a:srgbClr val="231F20"/>
                </a:solidFill>
                <a:latin typeface="Arial" charset="0"/>
              </a:rPr>
              <a:t>epithelium in kidney tubules (430x).</a:t>
            </a:r>
          </a:p>
        </p:txBody>
      </p:sp>
      <p:sp>
        <p:nvSpPr>
          <p:cNvPr id="24597" name="Rectangle 21"/>
          <p:cNvSpPr>
            <a:spLocks noChangeArrowheads="1"/>
          </p:cNvSpPr>
          <p:nvPr/>
        </p:nvSpPr>
        <p:spPr bwMode="auto">
          <a:xfrm>
            <a:off x="7648575" y="3749675"/>
            <a:ext cx="898525"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Basement</a:t>
            </a:r>
          </a:p>
          <a:p>
            <a:r>
              <a:rPr lang="en-US" sz="1400" b="1">
                <a:solidFill>
                  <a:srgbClr val="231F20"/>
                </a:solidFill>
                <a:latin typeface="Arial" charset="0"/>
              </a:rPr>
              <a:t>membrane</a:t>
            </a:r>
            <a:endParaRPr lang="en-US" sz="1800" b="1">
              <a:latin typeface="Arial" charset="0"/>
            </a:endParaRPr>
          </a:p>
        </p:txBody>
      </p:sp>
      <p:sp>
        <p:nvSpPr>
          <p:cNvPr id="24598" name="Rectangle 22"/>
          <p:cNvSpPr>
            <a:spLocks noChangeArrowheads="1"/>
          </p:cNvSpPr>
          <p:nvPr/>
        </p:nvSpPr>
        <p:spPr bwMode="auto">
          <a:xfrm>
            <a:off x="7648575" y="4619625"/>
            <a:ext cx="954088"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Connective</a:t>
            </a:r>
          </a:p>
          <a:p>
            <a:r>
              <a:rPr lang="en-US" sz="1400" b="1">
                <a:solidFill>
                  <a:srgbClr val="231F20"/>
                </a:solidFill>
                <a:latin typeface="Arial" charset="0"/>
              </a:rPr>
              <a:t>tissue</a:t>
            </a:r>
            <a:endParaRPr lang="en-US" sz="1800" b="1">
              <a:latin typeface="Arial" charset="0"/>
            </a:endParaRPr>
          </a:p>
        </p:txBody>
      </p:sp>
      <p:sp>
        <p:nvSpPr>
          <p:cNvPr id="24599" name="Rectangle 23"/>
          <p:cNvSpPr>
            <a:spLocks noChangeArrowheads="1"/>
          </p:cNvSpPr>
          <p:nvPr/>
        </p:nvSpPr>
        <p:spPr bwMode="auto">
          <a:xfrm>
            <a:off x="7648575" y="2149475"/>
            <a:ext cx="766763" cy="85090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Simple</a:t>
            </a:r>
          </a:p>
          <a:p>
            <a:r>
              <a:rPr lang="en-US" sz="1400" b="1">
                <a:solidFill>
                  <a:srgbClr val="231F20"/>
                </a:solidFill>
                <a:latin typeface="Arial" charset="0"/>
              </a:rPr>
              <a:t>cuboidal</a:t>
            </a:r>
            <a:endParaRPr lang="en-US" sz="1800" b="1">
              <a:latin typeface="Arial" charset="0"/>
            </a:endParaRPr>
          </a:p>
          <a:p>
            <a:r>
              <a:rPr lang="en-US" sz="1400" b="1">
                <a:solidFill>
                  <a:srgbClr val="231F20"/>
                </a:solidFill>
                <a:latin typeface="Arial" charset="0"/>
              </a:rPr>
              <a:t>epithelial</a:t>
            </a:r>
            <a:endParaRPr lang="en-US" sz="1800" b="1">
              <a:latin typeface="Arial" charset="0"/>
            </a:endParaRPr>
          </a:p>
          <a:p>
            <a:r>
              <a:rPr lang="en-US" sz="1400" b="1">
                <a:solidFill>
                  <a:srgbClr val="231F20"/>
                </a:solidFill>
                <a:latin typeface="Arial" charset="0"/>
              </a:rPr>
              <a:t>cells</a:t>
            </a:r>
          </a:p>
        </p:txBody>
      </p:sp>
      <p:sp>
        <p:nvSpPr>
          <p:cNvPr id="20" name="TextBox 19"/>
          <p:cNvSpPr txBox="1"/>
          <p:nvPr/>
        </p:nvSpPr>
        <p:spPr>
          <a:xfrm>
            <a:off x="1981200" y="228600"/>
            <a:ext cx="5181600" cy="584775"/>
          </a:xfrm>
          <a:prstGeom prst="rect">
            <a:avLst/>
          </a:prstGeom>
          <a:noFill/>
        </p:spPr>
        <p:txBody>
          <a:bodyPr wrap="square" rtlCol="0">
            <a:spAutoFit/>
          </a:bodyPr>
          <a:lstStyle/>
          <a:p>
            <a:r>
              <a:rPr lang="en-US" sz="3200" dirty="0" smtClean="0"/>
              <a:t>Simple Cuboidal </a:t>
            </a:r>
            <a:endParaRPr lang="en-US" sz="3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5"/>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4.3c</a:t>
            </a:r>
          </a:p>
        </p:txBody>
      </p:sp>
      <p:pic>
        <p:nvPicPr>
          <p:cNvPr id="25633" name="Picture 33"/>
          <p:cNvPicPr>
            <a:picLocks noChangeAspect="1" noChangeArrowheads="1"/>
          </p:cNvPicPr>
          <p:nvPr/>
        </p:nvPicPr>
        <p:blipFill>
          <a:blip r:embed="rId2" cstate="print"/>
          <a:srcRect t="6198"/>
          <a:stretch>
            <a:fillRect/>
          </a:stretch>
        </p:blipFill>
        <p:spPr bwMode="auto">
          <a:xfrm>
            <a:off x="454025" y="723900"/>
            <a:ext cx="8234363" cy="5502275"/>
          </a:xfrm>
          <a:prstGeom prst="rect">
            <a:avLst/>
          </a:prstGeom>
          <a:noFill/>
        </p:spPr>
      </p:pic>
      <p:sp>
        <p:nvSpPr>
          <p:cNvPr id="25634" name="Freeform 34"/>
          <p:cNvSpPr>
            <a:spLocks/>
          </p:cNvSpPr>
          <p:nvPr/>
        </p:nvSpPr>
        <p:spPr bwMode="auto">
          <a:xfrm>
            <a:off x="7067550" y="4772025"/>
            <a:ext cx="736600" cy="276225"/>
          </a:xfrm>
          <a:custGeom>
            <a:avLst/>
            <a:gdLst/>
            <a:ahLst/>
            <a:cxnLst>
              <a:cxn ang="0">
                <a:pos x="464" y="0"/>
              </a:cxn>
              <a:cxn ang="0">
                <a:pos x="94" y="0"/>
              </a:cxn>
              <a:cxn ang="0">
                <a:pos x="0" y="174"/>
              </a:cxn>
            </a:cxnLst>
            <a:rect l="0" t="0" r="r" b="b"/>
            <a:pathLst>
              <a:path w="464" h="174">
                <a:moveTo>
                  <a:pt x="464" y="0"/>
                </a:moveTo>
                <a:lnTo>
                  <a:pt x="94" y="0"/>
                </a:lnTo>
                <a:lnTo>
                  <a:pt x="0" y="174"/>
                </a:lnTo>
              </a:path>
            </a:pathLst>
          </a:custGeom>
          <a:noFill/>
          <a:ln w="31750">
            <a:solidFill>
              <a:srgbClr val="FFFFFF"/>
            </a:solidFill>
            <a:prstDash val="solid"/>
            <a:round/>
            <a:headEnd/>
            <a:tailEnd/>
          </a:ln>
        </p:spPr>
        <p:txBody>
          <a:bodyPr/>
          <a:lstStyle/>
          <a:p>
            <a:endParaRPr lang="en-US"/>
          </a:p>
        </p:txBody>
      </p:sp>
      <p:sp>
        <p:nvSpPr>
          <p:cNvPr id="25635" name="Line 35"/>
          <p:cNvSpPr>
            <a:spLocks noChangeShapeType="1"/>
          </p:cNvSpPr>
          <p:nvPr/>
        </p:nvSpPr>
        <p:spPr bwMode="auto">
          <a:xfrm>
            <a:off x="6057900" y="2576513"/>
            <a:ext cx="1746250" cy="1587"/>
          </a:xfrm>
          <a:prstGeom prst="line">
            <a:avLst/>
          </a:prstGeom>
          <a:noFill/>
          <a:ln w="31750">
            <a:solidFill>
              <a:srgbClr val="FFFFFF"/>
            </a:solidFill>
            <a:round/>
            <a:headEnd/>
            <a:tailEnd/>
          </a:ln>
        </p:spPr>
        <p:txBody>
          <a:bodyPr/>
          <a:lstStyle/>
          <a:p>
            <a:endParaRPr lang="en-US"/>
          </a:p>
        </p:txBody>
      </p:sp>
      <p:sp>
        <p:nvSpPr>
          <p:cNvPr id="25636" name="Line 36"/>
          <p:cNvSpPr>
            <a:spLocks noChangeShapeType="1"/>
          </p:cNvSpPr>
          <p:nvPr/>
        </p:nvSpPr>
        <p:spPr bwMode="auto">
          <a:xfrm>
            <a:off x="6057900" y="2576513"/>
            <a:ext cx="1755775" cy="1587"/>
          </a:xfrm>
          <a:prstGeom prst="line">
            <a:avLst/>
          </a:prstGeom>
          <a:noFill/>
          <a:ln w="12700">
            <a:solidFill>
              <a:srgbClr val="231F20"/>
            </a:solidFill>
            <a:round/>
            <a:headEnd/>
            <a:tailEnd/>
          </a:ln>
        </p:spPr>
        <p:txBody>
          <a:bodyPr/>
          <a:lstStyle/>
          <a:p>
            <a:endParaRPr lang="en-US"/>
          </a:p>
        </p:txBody>
      </p:sp>
      <p:sp>
        <p:nvSpPr>
          <p:cNvPr id="25637" name="Freeform 37"/>
          <p:cNvSpPr>
            <a:spLocks/>
          </p:cNvSpPr>
          <p:nvPr/>
        </p:nvSpPr>
        <p:spPr bwMode="auto">
          <a:xfrm>
            <a:off x="7067550" y="4772025"/>
            <a:ext cx="746125" cy="276225"/>
          </a:xfrm>
          <a:custGeom>
            <a:avLst/>
            <a:gdLst/>
            <a:ahLst/>
            <a:cxnLst>
              <a:cxn ang="0">
                <a:pos x="470" y="0"/>
              </a:cxn>
              <a:cxn ang="0">
                <a:pos x="94" y="0"/>
              </a:cxn>
              <a:cxn ang="0">
                <a:pos x="0" y="174"/>
              </a:cxn>
            </a:cxnLst>
            <a:rect l="0" t="0" r="r" b="b"/>
            <a:pathLst>
              <a:path w="470" h="174">
                <a:moveTo>
                  <a:pt x="470" y="0"/>
                </a:moveTo>
                <a:lnTo>
                  <a:pt x="94" y="0"/>
                </a:lnTo>
                <a:lnTo>
                  <a:pt x="0" y="174"/>
                </a:lnTo>
              </a:path>
            </a:pathLst>
          </a:custGeom>
          <a:noFill/>
          <a:ln w="12700">
            <a:solidFill>
              <a:srgbClr val="231F20"/>
            </a:solidFill>
            <a:prstDash val="solid"/>
            <a:round/>
            <a:headEnd/>
            <a:tailEnd/>
          </a:ln>
        </p:spPr>
        <p:txBody>
          <a:bodyPr/>
          <a:lstStyle/>
          <a:p>
            <a:endParaRPr lang="en-US"/>
          </a:p>
        </p:txBody>
      </p:sp>
      <p:sp>
        <p:nvSpPr>
          <p:cNvPr id="25638" name="Rectangle 38"/>
          <p:cNvSpPr>
            <a:spLocks noChangeArrowheads="1"/>
          </p:cNvSpPr>
          <p:nvPr/>
        </p:nvSpPr>
        <p:spPr bwMode="auto">
          <a:xfrm>
            <a:off x="609600" y="777875"/>
            <a:ext cx="2649538" cy="215900"/>
          </a:xfrm>
          <a:prstGeom prst="rect">
            <a:avLst/>
          </a:prstGeom>
          <a:noFill/>
          <a:ln w="9525">
            <a:noFill/>
            <a:miter lim="800000"/>
            <a:headEnd/>
            <a:tailEnd/>
          </a:ln>
        </p:spPr>
        <p:txBody>
          <a:bodyPr wrap="none" lIns="0" tIns="0" rIns="0" bIns="0">
            <a:spAutoFit/>
          </a:bodyPr>
          <a:lstStyle/>
          <a:p>
            <a:r>
              <a:rPr lang="en-US" sz="1200">
                <a:solidFill>
                  <a:srgbClr val="FFFFFF"/>
                </a:solidFill>
                <a:latin typeface="Arial Black" charset="0"/>
              </a:rPr>
              <a:t>(c)  Simple columnar epithelium</a:t>
            </a:r>
            <a:endParaRPr lang="en-US" sz="1800">
              <a:latin typeface="Arial" charset="0"/>
            </a:endParaRPr>
          </a:p>
        </p:txBody>
      </p:sp>
      <p:sp>
        <p:nvSpPr>
          <p:cNvPr id="25639" name="Rectangle 39"/>
          <p:cNvSpPr>
            <a:spLocks noChangeArrowheads="1"/>
          </p:cNvSpPr>
          <p:nvPr/>
        </p:nvSpPr>
        <p:spPr bwMode="auto">
          <a:xfrm>
            <a:off x="555625" y="1089025"/>
            <a:ext cx="3044825"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Description:</a:t>
            </a:r>
            <a:r>
              <a:rPr lang="en-US" sz="1200" b="1">
                <a:solidFill>
                  <a:srgbClr val="231F20"/>
                </a:solidFill>
                <a:latin typeface="Arial" charset="0"/>
              </a:rPr>
              <a:t> Single layer of tall cells </a:t>
            </a:r>
            <a:endParaRPr lang="en-US" sz="1800" b="1">
              <a:latin typeface="Arial" charset="0"/>
            </a:endParaRPr>
          </a:p>
          <a:p>
            <a:r>
              <a:rPr lang="en-US" sz="1200" b="1">
                <a:solidFill>
                  <a:srgbClr val="231F20"/>
                </a:solidFill>
                <a:latin typeface="Arial" charset="0"/>
              </a:rPr>
              <a:t>with </a:t>
            </a:r>
            <a:r>
              <a:rPr lang="en-US" sz="1200" b="1" i="1">
                <a:solidFill>
                  <a:srgbClr val="231F20"/>
                </a:solidFill>
                <a:latin typeface="Arial" charset="0"/>
              </a:rPr>
              <a:t>round </a:t>
            </a:r>
            <a:r>
              <a:rPr lang="en-US" sz="1200" b="1">
                <a:solidFill>
                  <a:srgbClr val="231F20"/>
                </a:solidFill>
                <a:latin typeface="Arial" charset="0"/>
              </a:rPr>
              <a:t>to </a:t>
            </a:r>
            <a:r>
              <a:rPr lang="en-US" sz="1200" b="1" i="1">
                <a:solidFill>
                  <a:srgbClr val="231F20"/>
                </a:solidFill>
                <a:latin typeface="Arial" charset="0"/>
              </a:rPr>
              <a:t>oval</a:t>
            </a:r>
            <a:r>
              <a:rPr lang="en-US" sz="1200" b="1">
                <a:solidFill>
                  <a:srgbClr val="231F20"/>
                </a:solidFill>
                <a:latin typeface="Arial" charset="0"/>
              </a:rPr>
              <a:t> nuclei; some cells </a:t>
            </a:r>
            <a:endParaRPr lang="en-US" sz="1800" b="1">
              <a:latin typeface="Arial" charset="0"/>
            </a:endParaRPr>
          </a:p>
          <a:p>
            <a:r>
              <a:rPr lang="en-US" sz="1200" b="1">
                <a:solidFill>
                  <a:srgbClr val="231F20"/>
                </a:solidFill>
                <a:latin typeface="Arial" charset="0"/>
              </a:rPr>
              <a:t>bear cilia; layer may contain mucus-</a:t>
            </a:r>
            <a:endParaRPr lang="en-US" sz="1800" b="1">
              <a:latin typeface="Arial" charset="0"/>
            </a:endParaRPr>
          </a:p>
          <a:p>
            <a:r>
              <a:rPr lang="en-US" sz="1200" b="1">
                <a:solidFill>
                  <a:srgbClr val="231F20"/>
                </a:solidFill>
                <a:latin typeface="Arial" charset="0"/>
              </a:rPr>
              <a:t>secreting unicellular glands (goblet cells).</a:t>
            </a:r>
            <a:endParaRPr lang="en-US" sz="1800">
              <a:latin typeface="Arial" charset="0"/>
            </a:endParaRPr>
          </a:p>
        </p:txBody>
      </p:sp>
      <p:sp>
        <p:nvSpPr>
          <p:cNvPr id="25640" name="Rectangle 40"/>
          <p:cNvSpPr>
            <a:spLocks noChangeArrowheads="1"/>
          </p:cNvSpPr>
          <p:nvPr/>
        </p:nvSpPr>
        <p:spPr bwMode="auto">
          <a:xfrm>
            <a:off x="555625" y="3092450"/>
            <a:ext cx="2971800"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Function:</a:t>
            </a:r>
            <a:r>
              <a:rPr lang="en-US" sz="1200" b="1">
                <a:solidFill>
                  <a:srgbClr val="231F20"/>
                </a:solidFill>
                <a:latin typeface="Arial" charset="0"/>
              </a:rPr>
              <a:t> Absorption; secretion of </a:t>
            </a:r>
            <a:endParaRPr lang="en-US" sz="1800" b="1">
              <a:latin typeface="Arial" charset="0"/>
            </a:endParaRPr>
          </a:p>
          <a:p>
            <a:r>
              <a:rPr lang="en-US" sz="1200" b="1">
                <a:solidFill>
                  <a:srgbClr val="231F20"/>
                </a:solidFill>
                <a:latin typeface="Arial" charset="0"/>
              </a:rPr>
              <a:t>mucus, enzymes, and other substances; </a:t>
            </a:r>
            <a:endParaRPr lang="en-US" sz="1800" b="1">
              <a:latin typeface="Arial" charset="0"/>
            </a:endParaRPr>
          </a:p>
          <a:p>
            <a:r>
              <a:rPr lang="en-US" sz="1200" b="1">
                <a:solidFill>
                  <a:srgbClr val="231F20"/>
                </a:solidFill>
                <a:latin typeface="Arial" charset="0"/>
              </a:rPr>
              <a:t>ciliated type propels mucus (or </a:t>
            </a:r>
            <a:endParaRPr lang="en-US" sz="1800" b="1">
              <a:latin typeface="Arial" charset="0"/>
            </a:endParaRPr>
          </a:p>
          <a:p>
            <a:r>
              <a:rPr lang="en-US" sz="1200" b="1">
                <a:solidFill>
                  <a:srgbClr val="231F20"/>
                </a:solidFill>
                <a:latin typeface="Arial" charset="0"/>
              </a:rPr>
              <a:t>reproductive cells) by ciliary action.</a:t>
            </a:r>
            <a:endParaRPr lang="en-US" sz="1800">
              <a:latin typeface="Arial" charset="0"/>
            </a:endParaRPr>
          </a:p>
        </p:txBody>
      </p:sp>
      <p:sp>
        <p:nvSpPr>
          <p:cNvPr id="25641" name="Rectangle 41"/>
          <p:cNvSpPr>
            <a:spLocks noChangeArrowheads="1"/>
          </p:cNvSpPr>
          <p:nvPr/>
        </p:nvSpPr>
        <p:spPr bwMode="auto">
          <a:xfrm>
            <a:off x="558800" y="3892550"/>
            <a:ext cx="3082925" cy="112871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Location:</a:t>
            </a:r>
            <a:r>
              <a:rPr lang="en-US" sz="1200" b="1">
                <a:solidFill>
                  <a:srgbClr val="231F20"/>
                </a:solidFill>
                <a:latin typeface="Arial" charset="0"/>
              </a:rPr>
              <a:t> Nonciliated type lines most of </a:t>
            </a:r>
            <a:endParaRPr lang="en-US" sz="1800" b="1">
              <a:latin typeface="Arial" charset="0"/>
            </a:endParaRPr>
          </a:p>
          <a:p>
            <a:r>
              <a:rPr lang="en-US" sz="1200" b="1">
                <a:solidFill>
                  <a:srgbClr val="231F20"/>
                </a:solidFill>
                <a:latin typeface="Arial" charset="0"/>
              </a:rPr>
              <a:t>the digestive tract (stomach to anal canal),</a:t>
            </a:r>
            <a:endParaRPr lang="en-US" sz="1800" b="1">
              <a:latin typeface="Arial" charset="0"/>
            </a:endParaRPr>
          </a:p>
          <a:p>
            <a:r>
              <a:rPr lang="en-US" sz="1200" b="1">
                <a:solidFill>
                  <a:srgbClr val="231F20"/>
                </a:solidFill>
                <a:latin typeface="Arial" charset="0"/>
              </a:rPr>
              <a:t>gallbladder, and excretory ducts of some</a:t>
            </a:r>
            <a:endParaRPr lang="en-US" sz="1800" b="1">
              <a:latin typeface="Arial" charset="0"/>
            </a:endParaRPr>
          </a:p>
          <a:p>
            <a:r>
              <a:rPr lang="en-US" sz="1200" b="1">
                <a:solidFill>
                  <a:srgbClr val="231F20"/>
                </a:solidFill>
                <a:latin typeface="Arial" charset="0"/>
              </a:rPr>
              <a:t>glands; ciliated variety lines small </a:t>
            </a:r>
            <a:endParaRPr lang="en-US" sz="1800" b="1">
              <a:latin typeface="Arial" charset="0"/>
            </a:endParaRPr>
          </a:p>
          <a:p>
            <a:r>
              <a:rPr lang="en-US" sz="1200" b="1">
                <a:solidFill>
                  <a:srgbClr val="231F20"/>
                </a:solidFill>
                <a:latin typeface="Arial" charset="0"/>
              </a:rPr>
              <a:t>bronchi, uterine tubes, and some regions</a:t>
            </a:r>
            <a:endParaRPr lang="en-US" sz="1800" b="1">
              <a:latin typeface="Arial" charset="0"/>
            </a:endParaRPr>
          </a:p>
          <a:p>
            <a:r>
              <a:rPr lang="en-US" sz="1200" b="1">
                <a:solidFill>
                  <a:srgbClr val="231F20"/>
                </a:solidFill>
                <a:latin typeface="Arial" charset="0"/>
              </a:rPr>
              <a:t>of the uterus.</a:t>
            </a:r>
            <a:endParaRPr lang="en-US" sz="1800">
              <a:latin typeface="Arial" charset="0"/>
            </a:endParaRPr>
          </a:p>
        </p:txBody>
      </p:sp>
      <p:sp>
        <p:nvSpPr>
          <p:cNvPr id="25642" name="Rectangle 42"/>
          <p:cNvSpPr>
            <a:spLocks noChangeArrowheads="1"/>
          </p:cNvSpPr>
          <p:nvPr/>
        </p:nvSpPr>
        <p:spPr bwMode="auto">
          <a:xfrm>
            <a:off x="3794125" y="5426075"/>
            <a:ext cx="3560763" cy="39846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Photomicrograph:</a:t>
            </a:r>
            <a:r>
              <a:rPr lang="en-US" sz="1200" b="1">
                <a:solidFill>
                  <a:srgbClr val="231F20"/>
                </a:solidFill>
                <a:latin typeface="Arial" charset="0"/>
              </a:rPr>
              <a:t> Simple columnar epithelium</a:t>
            </a:r>
            <a:endParaRPr lang="en-US" sz="1800" b="1">
              <a:latin typeface="Arial" charset="0"/>
            </a:endParaRPr>
          </a:p>
          <a:p>
            <a:r>
              <a:rPr lang="en-US" sz="1200" b="1">
                <a:solidFill>
                  <a:srgbClr val="231F20"/>
                </a:solidFill>
                <a:latin typeface="Arial" charset="0"/>
              </a:rPr>
              <a:t>of the stomach mucosa (860X).</a:t>
            </a:r>
            <a:endParaRPr lang="en-US" sz="1800">
              <a:latin typeface="Arial" charset="0"/>
            </a:endParaRPr>
          </a:p>
        </p:txBody>
      </p:sp>
      <p:sp>
        <p:nvSpPr>
          <p:cNvPr id="25643" name="Rectangle 43"/>
          <p:cNvSpPr>
            <a:spLocks noChangeArrowheads="1"/>
          </p:cNvSpPr>
          <p:nvPr/>
        </p:nvSpPr>
        <p:spPr bwMode="auto">
          <a:xfrm>
            <a:off x="7845425" y="2492375"/>
            <a:ext cx="68580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Simple</a:t>
            </a:r>
          </a:p>
          <a:p>
            <a:r>
              <a:rPr lang="en-US" sz="1200" b="1">
                <a:solidFill>
                  <a:srgbClr val="231F20"/>
                </a:solidFill>
                <a:latin typeface="Arial" charset="0"/>
              </a:rPr>
              <a:t>columnar</a:t>
            </a:r>
            <a:endParaRPr lang="en-US" sz="1800" b="1">
              <a:latin typeface="Arial" charset="0"/>
            </a:endParaRPr>
          </a:p>
          <a:p>
            <a:r>
              <a:rPr lang="en-US" sz="1200" b="1">
                <a:solidFill>
                  <a:srgbClr val="231F20"/>
                </a:solidFill>
                <a:latin typeface="Arial" charset="0"/>
              </a:rPr>
              <a:t>epithelial</a:t>
            </a:r>
            <a:endParaRPr lang="en-US" sz="1800" b="1">
              <a:latin typeface="Arial" charset="0"/>
            </a:endParaRPr>
          </a:p>
          <a:p>
            <a:r>
              <a:rPr lang="en-US" sz="1200" b="1">
                <a:solidFill>
                  <a:srgbClr val="231F20"/>
                </a:solidFill>
                <a:latin typeface="Arial" charset="0"/>
              </a:rPr>
              <a:t>cell</a:t>
            </a:r>
            <a:endParaRPr lang="en-US" sz="1800" b="1">
              <a:latin typeface="Arial" charset="0"/>
            </a:endParaRPr>
          </a:p>
        </p:txBody>
      </p:sp>
      <p:sp>
        <p:nvSpPr>
          <p:cNvPr id="25644" name="Rectangle 44"/>
          <p:cNvSpPr>
            <a:spLocks noChangeArrowheads="1"/>
          </p:cNvSpPr>
          <p:nvPr/>
        </p:nvSpPr>
        <p:spPr bwMode="auto">
          <a:xfrm>
            <a:off x="7842250" y="4679950"/>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Basement</a:t>
            </a:r>
          </a:p>
          <a:p>
            <a:r>
              <a:rPr lang="en-US" sz="1200" b="1">
                <a:solidFill>
                  <a:srgbClr val="231F20"/>
                </a:solidFill>
                <a:latin typeface="Arial" charset="0"/>
              </a:rPr>
              <a:t>membrane</a:t>
            </a:r>
            <a:endParaRPr lang="en-US" sz="1800" b="1">
              <a:latin typeface="Arial" charset="0"/>
            </a:endParaRPr>
          </a:p>
        </p:txBody>
      </p:sp>
      <p:sp>
        <p:nvSpPr>
          <p:cNvPr id="15" name="TextBox 14"/>
          <p:cNvSpPr txBox="1"/>
          <p:nvPr/>
        </p:nvSpPr>
        <p:spPr>
          <a:xfrm>
            <a:off x="2743200" y="228600"/>
            <a:ext cx="5181600" cy="584775"/>
          </a:xfrm>
          <a:prstGeom prst="rect">
            <a:avLst/>
          </a:prstGeom>
          <a:noFill/>
        </p:spPr>
        <p:txBody>
          <a:bodyPr wrap="square" rtlCol="0">
            <a:spAutoFit/>
          </a:bodyPr>
          <a:lstStyle/>
          <a:p>
            <a:r>
              <a:rPr lang="en-US" sz="3200" dirty="0" smtClean="0"/>
              <a:t>Simple Columnar </a:t>
            </a:r>
            <a:endParaRPr lang="en-US" sz="3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4.3d</a:t>
            </a:r>
          </a:p>
        </p:txBody>
      </p:sp>
      <p:pic>
        <p:nvPicPr>
          <p:cNvPr id="26631" name="Picture 7" descr="figure_04_03d"/>
          <p:cNvPicPr>
            <a:picLocks noChangeAspect="1" noChangeArrowheads="1"/>
          </p:cNvPicPr>
          <p:nvPr/>
        </p:nvPicPr>
        <p:blipFill>
          <a:blip r:embed="rId2" cstate="print"/>
          <a:srcRect/>
          <a:stretch>
            <a:fillRect/>
          </a:stretch>
        </p:blipFill>
        <p:spPr bwMode="auto">
          <a:xfrm>
            <a:off x="465138" y="493713"/>
            <a:ext cx="8231187" cy="5868987"/>
          </a:xfrm>
          <a:prstGeom prst="rect">
            <a:avLst/>
          </a:prstGeom>
          <a:noFill/>
        </p:spPr>
      </p:pic>
      <p:sp>
        <p:nvSpPr>
          <p:cNvPr id="26632" name="Line 8"/>
          <p:cNvSpPr>
            <a:spLocks noChangeShapeType="1"/>
          </p:cNvSpPr>
          <p:nvPr/>
        </p:nvSpPr>
        <p:spPr bwMode="auto">
          <a:xfrm>
            <a:off x="1252538" y="5700713"/>
            <a:ext cx="882650" cy="1587"/>
          </a:xfrm>
          <a:prstGeom prst="line">
            <a:avLst/>
          </a:prstGeom>
          <a:noFill/>
          <a:ln w="12700">
            <a:solidFill>
              <a:srgbClr val="231F20"/>
            </a:solidFill>
            <a:round/>
            <a:headEnd/>
            <a:tailEnd/>
          </a:ln>
        </p:spPr>
        <p:txBody>
          <a:bodyPr/>
          <a:lstStyle/>
          <a:p>
            <a:endParaRPr lang="en-US"/>
          </a:p>
        </p:txBody>
      </p:sp>
      <p:sp>
        <p:nvSpPr>
          <p:cNvPr id="26633" name="Line 9"/>
          <p:cNvSpPr>
            <a:spLocks noChangeShapeType="1"/>
          </p:cNvSpPr>
          <p:nvPr/>
        </p:nvSpPr>
        <p:spPr bwMode="auto">
          <a:xfrm flipH="1">
            <a:off x="7413625" y="3478213"/>
            <a:ext cx="266700" cy="1587"/>
          </a:xfrm>
          <a:prstGeom prst="line">
            <a:avLst/>
          </a:prstGeom>
          <a:noFill/>
          <a:ln w="28575">
            <a:solidFill>
              <a:srgbClr val="FFFFFF"/>
            </a:solidFill>
            <a:round/>
            <a:headEnd/>
            <a:tailEnd/>
          </a:ln>
        </p:spPr>
        <p:txBody>
          <a:bodyPr/>
          <a:lstStyle/>
          <a:p>
            <a:endParaRPr lang="en-US"/>
          </a:p>
        </p:txBody>
      </p:sp>
      <p:sp>
        <p:nvSpPr>
          <p:cNvPr id="26634" name="Freeform 10"/>
          <p:cNvSpPr>
            <a:spLocks/>
          </p:cNvSpPr>
          <p:nvPr/>
        </p:nvSpPr>
        <p:spPr bwMode="auto">
          <a:xfrm>
            <a:off x="7099300" y="1784350"/>
            <a:ext cx="561975" cy="561975"/>
          </a:xfrm>
          <a:custGeom>
            <a:avLst/>
            <a:gdLst/>
            <a:ahLst/>
            <a:cxnLst>
              <a:cxn ang="0">
                <a:pos x="354" y="0"/>
              </a:cxn>
              <a:cxn ang="0">
                <a:pos x="114" y="0"/>
              </a:cxn>
              <a:cxn ang="0">
                <a:pos x="0" y="354"/>
              </a:cxn>
            </a:cxnLst>
            <a:rect l="0" t="0" r="r" b="b"/>
            <a:pathLst>
              <a:path w="354" h="354">
                <a:moveTo>
                  <a:pt x="354" y="0"/>
                </a:moveTo>
                <a:lnTo>
                  <a:pt x="114" y="0"/>
                </a:lnTo>
                <a:lnTo>
                  <a:pt x="0" y="354"/>
                </a:lnTo>
              </a:path>
            </a:pathLst>
          </a:custGeom>
          <a:noFill/>
          <a:ln w="12700">
            <a:solidFill>
              <a:srgbClr val="231F20"/>
            </a:solidFill>
            <a:prstDash val="solid"/>
            <a:round/>
            <a:headEnd/>
            <a:tailEnd/>
          </a:ln>
        </p:spPr>
        <p:txBody>
          <a:bodyPr/>
          <a:lstStyle/>
          <a:p>
            <a:endParaRPr lang="en-US"/>
          </a:p>
        </p:txBody>
      </p:sp>
      <p:sp>
        <p:nvSpPr>
          <p:cNvPr id="26635" name="Freeform 11"/>
          <p:cNvSpPr>
            <a:spLocks/>
          </p:cNvSpPr>
          <p:nvPr/>
        </p:nvSpPr>
        <p:spPr bwMode="auto">
          <a:xfrm>
            <a:off x="6724650" y="1625600"/>
            <a:ext cx="936625" cy="352425"/>
          </a:xfrm>
          <a:custGeom>
            <a:avLst/>
            <a:gdLst/>
            <a:ahLst/>
            <a:cxnLst>
              <a:cxn ang="0">
                <a:pos x="590" y="0"/>
              </a:cxn>
              <a:cxn ang="0">
                <a:pos x="342" y="0"/>
              </a:cxn>
              <a:cxn ang="0">
                <a:pos x="0" y="222"/>
              </a:cxn>
            </a:cxnLst>
            <a:rect l="0" t="0" r="r" b="b"/>
            <a:pathLst>
              <a:path w="590" h="222">
                <a:moveTo>
                  <a:pt x="590" y="0"/>
                </a:moveTo>
                <a:lnTo>
                  <a:pt x="342" y="0"/>
                </a:lnTo>
                <a:lnTo>
                  <a:pt x="0" y="222"/>
                </a:lnTo>
              </a:path>
            </a:pathLst>
          </a:custGeom>
          <a:noFill/>
          <a:ln w="12700">
            <a:solidFill>
              <a:srgbClr val="231F20"/>
            </a:solidFill>
            <a:prstDash val="solid"/>
            <a:round/>
            <a:headEnd/>
            <a:tailEnd/>
          </a:ln>
        </p:spPr>
        <p:txBody>
          <a:bodyPr/>
          <a:lstStyle/>
          <a:p>
            <a:endParaRPr lang="en-US"/>
          </a:p>
        </p:txBody>
      </p:sp>
      <p:sp>
        <p:nvSpPr>
          <p:cNvPr id="26636" name="Freeform 12"/>
          <p:cNvSpPr>
            <a:spLocks/>
          </p:cNvSpPr>
          <p:nvPr/>
        </p:nvSpPr>
        <p:spPr bwMode="auto">
          <a:xfrm>
            <a:off x="6661150" y="5275263"/>
            <a:ext cx="1003300" cy="76200"/>
          </a:xfrm>
          <a:custGeom>
            <a:avLst/>
            <a:gdLst/>
            <a:ahLst/>
            <a:cxnLst>
              <a:cxn ang="0">
                <a:pos x="632" y="48"/>
              </a:cxn>
              <a:cxn ang="0">
                <a:pos x="526" y="48"/>
              </a:cxn>
              <a:cxn ang="0">
                <a:pos x="0" y="0"/>
              </a:cxn>
            </a:cxnLst>
            <a:rect l="0" t="0" r="r" b="b"/>
            <a:pathLst>
              <a:path w="632" h="48">
                <a:moveTo>
                  <a:pt x="632" y="48"/>
                </a:moveTo>
                <a:lnTo>
                  <a:pt x="526" y="48"/>
                </a:lnTo>
                <a:lnTo>
                  <a:pt x="0" y="0"/>
                </a:lnTo>
              </a:path>
            </a:pathLst>
          </a:custGeom>
          <a:noFill/>
          <a:ln w="12700">
            <a:solidFill>
              <a:srgbClr val="231F20"/>
            </a:solidFill>
            <a:prstDash val="solid"/>
            <a:round/>
            <a:headEnd/>
            <a:tailEnd/>
          </a:ln>
        </p:spPr>
        <p:txBody>
          <a:bodyPr/>
          <a:lstStyle/>
          <a:p>
            <a:endParaRPr lang="en-US"/>
          </a:p>
        </p:txBody>
      </p:sp>
      <p:sp>
        <p:nvSpPr>
          <p:cNvPr id="26637" name="Line 13"/>
          <p:cNvSpPr>
            <a:spLocks noChangeShapeType="1"/>
          </p:cNvSpPr>
          <p:nvPr/>
        </p:nvSpPr>
        <p:spPr bwMode="auto">
          <a:xfrm flipH="1">
            <a:off x="7467600" y="3478213"/>
            <a:ext cx="193675" cy="1587"/>
          </a:xfrm>
          <a:prstGeom prst="line">
            <a:avLst/>
          </a:prstGeom>
          <a:noFill/>
          <a:ln w="12700">
            <a:solidFill>
              <a:srgbClr val="231F20"/>
            </a:solidFill>
            <a:round/>
            <a:headEnd/>
            <a:tailEnd/>
          </a:ln>
        </p:spPr>
        <p:txBody>
          <a:bodyPr/>
          <a:lstStyle/>
          <a:p>
            <a:endParaRPr lang="en-US"/>
          </a:p>
        </p:txBody>
      </p:sp>
      <p:sp>
        <p:nvSpPr>
          <p:cNvPr id="26638" name="Rectangle 14"/>
          <p:cNvSpPr>
            <a:spLocks noChangeArrowheads="1"/>
          </p:cNvSpPr>
          <p:nvPr/>
        </p:nvSpPr>
        <p:spPr bwMode="auto">
          <a:xfrm>
            <a:off x="600075" y="849313"/>
            <a:ext cx="3455988" cy="215900"/>
          </a:xfrm>
          <a:prstGeom prst="rect">
            <a:avLst/>
          </a:prstGeom>
          <a:noFill/>
          <a:ln w="9525">
            <a:noFill/>
            <a:miter lim="800000"/>
            <a:headEnd/>
            <a:tailEnd/>
          </a:ln>
        </p:spPr>
        <p:txBody>
          <a:bodyPr wrap="none" lIns="0" tIns="0" rIns="0" bIns="0">
            <a:spAutoFit/>
          </a:bodyPr>
          <a:lstStyle/>
          <a:p>
            <a:r>
              <a:rPr lang="en-US" sz="1200">
                <a:solidFill>
                  <a:srgbClr val="FFFFFF"/>
                </a:solidFill>
                <a:latin typeface="Arial Black" charset="0"/>
              </a:rPr>
              <a:t>(d)  Pseudostratified columnar epithelium</a:t>
            </a:r>
            <a:endParaRPr lang="en-US" sz="1800">
              <a:latin typeface="Arial" charset="0"/>
            </a:endParaRPr>
          </a:p>
        </p:txBody>
      </p:sp>
      <p:sp>
        <p:nvSpPr>
          <p:cNvPr id="26639" name="Rectangle 15"/>
          <p:cNvSpPr>
            <a:spLocks noChangeArrowheads="1"/>
          </p:cNvSpPr>
          <p:nvPr/>
        </p:nvSpPr>
        <p:spPr bwMode="auto">
          <a:xfrm>
            <a:off x="600075" y="1220788"/>
            <a:ext cx="2663825" cy="94615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Description:</a:t>
            </a:r>
            <a:r>
              <a:rPr lang="en-US" sz="1200" b="1">
                <a:solidFill>
                  <a:srgbClr val="231F20"/>
                </a:solidFill>
                <a:latin typeface="Arial" charset="0"/>
              </a:rPr>
              <a:t> Single layer of cells of</a:t>
            </a:r>
            <a:endParaRPr lang="en-US" sz="1800" b="1">
              <a:latin typeface="Arial" charset="0"/>
            </a:endParaRPr>
          </a:p>
          <a:p>
            <a:r>
              <a:rPr lang="en-US" sz="1200" b="1">
                <a:solidFill>
                  <a:srgbClr val="231F20"/>
                </a:solidFill>
                <a:latin typeface="Arial" charset="0"/>
              </a:rPr>
              <a:t>differing heights, some not reaching</a:t>
            </a:r>
            <a:endParaRPr lang="en-US" sz="1800" b="1">
              <a:latin typeface="Arial" charset="0"/>
            </a:endParaRPr>
          </a:p>
          <a:p>
            <a:r>
              <a:rPr lang="en-US" sz="1200" b="1">
                <a:solidFill>
                  <a:srgbClr val="231F20"/>
                </a:solidFill>
                <a:latin typeface="Arial" charset="0"/>
              </a:rPr>
              <a:t>the free surface; nuclei seen at</a:t>
            </a:r>
            <a:endParaRPr lang="en-US" sz="1800" b="1">
              <a:latin typeface="Arial" charset="0"/>
            </a:endParaRPr>
          </a:p>
          <a:p>
            <a:r>
              <a:rPr lang="en-US" sz="1200" b="1">
                <a:solidFill>
                  <a:srgbClr val="231F20"/>
                </a:solidFill>
                <a:latin typeface="Arial" charset="0"/>
              </a:rPr>
              <a:t>different levels; may contain mucus-</a:t>
            </a:r>
            <a:endParaRPr lang="en-US" sz="1800" b="1">
              <a:latin typeface="Arial" charset="0"/>
            </a:endParaRPr>
          </a:p>
          <a:p>
            <a:r>
              <a:rPr lang="en-US" sz="1200" b="1">
                <a:solidFill>
                  <a:srgbClr val="231F20"/>
                </a:solidFill>
                <a:latin typeface="Arial" charset="0"/>
              </a:rPr>
              <a:t>secreting cells and bear cilia.</a:t>
            </a:r>
            <a:endParaRPr lang="en-US" sz="1800">
              <a:latin typeface="Arial" charset="0"/>
            </a:endParaRPr>
          </a:p>
        </p:txBody>
      </p:sp>
      <p:sp>
        <p:nvSpPr>
          <p:cNvPr id="26640" name="Rectangle 16"/>
          <p:cNvSpPr>
            <a:spLocks noChangeArrowheads="1"/>
          </p:cNvSpPr>
          <p:nvPr/>
        </p:nvSpPr>
        <p:spPr bwMode="auto">
          <a:xfrm>
            <a:off x="600075" y="3684588"/>
            <a:ext cx="2609850" cy="581025"/>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Function:</a:t>
            </a:r>
            <a:r>
              <a:rPr lang="en-US" sz="1200" b="1">
                <a:solidFill>
                  <a:srgbClr val="231F20"/>
                </a:solidFill>
                <a:latin typeface="Arial" charset="0"/>
              </a:rPr>
              <a:t> Secretion, particularly of</a:t>
            </a:r>
            <a:endParaRPr lang="en-US" sz="1800" b="1">
              <a:latin typeface="Arial" charset="0"/>
            </a:endParaRPr>
          </a:p>
          <a:p>
            <a:r>
              <a:rPr lang="en-US" sz="1200" b="1">
                <a:solidFill>
                  <a:srgbClr val="231F20"/>
                </a:solidFill>
                <a:latin typeface="Arial" charset="0"/>
              </a:rPr>
              <a:t>mucus; propulsion of mucus by</a:t>
            </a:r>
            <a:endParaRPr lang="en-US" sz="1800" b="1">
              <a:latin typeface="Arial" charset="0"/>
            </a:endParaRPr>
          </a:p>
          <a:p>
            <a:r>
              <a:rPr lang="en-US" sz="1200" b="1">
                <a:solidFill>
                  <a:srgbClr val="231F20"/>
                </a:solidFill>
                <a:latin typeface="Arial" charset="0"/>
              </a:rPr>
              <a:t>ciliary action.</a:t>
            </a:r>
            <a:endParaRPr lang="en-US" sz="1800">
              <a:latin typeface="Arial" charset="0"/>
            </a:endParaRPr>
          </a:p>
        </p:txBody>
      </p:sp>
      <p:sp>
        <p:nvSpPr>
          <p:cNvPr id="26641" name="Rectangle 17"/>
          <p:cNvSpPr>
            <a:spLocks noChangeArrowheads="1"/>
          </p:cNvSpPr>
          <p:nvPr/>
        </p:nvSpPr>
        <p:spPr bwMode="auto">
          <a:xfrm>
            <a:off x="600075" y="4294188"/>
            <a:ext cx="2695575" cy="94615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Location:</a:t>
            </a:r>
            <a:r>
              <a:rPr lang="en-US" sz="1200" b="1">
                <a:solidFill>
                  <a:srgbClr val="231F20"/>
                </a:solidFill>
                <a:latin typeface="Arial" charset="0"/>
              </a:rPr>
              <a:t> Nonciliated type in male’s</a:t>
            </a:r>
            <a:endParaRPr lang="en-US" sz="1800" b="1">
              <a:latin typeface="Arial" charset="0"/>
            </a:endParaRPr>
          </a:p>
          <a:p>
            <a:r>
              <a:rPr lang="en-US" sz="1200" b="1">
                <a:solidFill>
                  <a:srgbClr val="231F20"/>
                </a:solidFill>
                <a:latin typeface="Arial" charset="0"/>
              </a:rPr>
              <a:t>sperm-carrying ducts and ducts of</a:t>
            </a:r>
            <a:endParaRPr lang="en-US" sz="1800" b="1">
              <a:latin typeface="Arial" charset="0"/>
            </a:endParaRPr>
          </a:p>
          <a:p>
            <a:r>
              <a:rPr lang="en-US" sz="1200" b="1">
                <a:solidFill>
                  <a:srgbClr val="231F20"/>
                </a:solidFill>
                <a:latin typeface="Arial" charset="0"/>
              </a:rPr>
              <a:t>large glands; ciliated variety lines</a:t>
            </a:r>
            <a:endParaRPr lang="en-US" sz="1800" b="1">
              <a:latin typeface="Arial" charset="0"/>
            </a:endParaRPr>
          </a:p>
          <a:p>
            <a:r>
              <a:rPr lang="en-US" sz="1200" b="1">
                <a:solidFill>
                  <a:srgbClr val="231F20"/>
                </a:solidFill>
                <a:latin typeface="Arial" charset="0"/>
              </a:rPr>
              <a:t>the trachea, most of the upper</a:t>
            </a:r>
            <a:endParaRPr lang="en-US" sz="1800" b="1">
              <a:latin typeface="Arial" charset="0"/>
            </a:endParaRPr>
          </a:p>
          <a:p>
            <a:r>
              <a:rPr lang="en-US" sz="1200" b="1">
                <a:solidFill>
                  <a:srgbClr val="231F20"/>
                </a:solidFill>
                <a:latin typeface="Arial" charset="0"/>
              </a:rPr>
              <a:t>respiratory tract.</a:t>
            </a:r>
            <a:endParaRPr lang="en-US" sz="1800">
              <a:latin typeface="Arial" charset="0"/>
            </a:endParaRPr>
          </a:p>
        </p:txBody>
      </p:sp>
      <p:sp>
        <p:nvSpPr>
          <p:cNvPr id="26642" name="Rectangle 18"/>
          <p:cNvSpPr>
            <a:spLocks noChangeArrowheads="1"/>
          </p:cNvSpPr>
          <p:nvPr/>
        </p:nvSpPr>
        <p:spPr bwMode="auto">
          <a:xfrm>
            <a:off x="3702050" y="5554663"/>
            <a:ext cx="3865563" cy="398462"/>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Photomicrograph:</a:t>
            </a:r>
            <a:r>
              <a:rPr lang="en-US" sz="1200" b="1">
                <a:solidFill>
                  <a:srgbClr val="231F20"/>
                </a:solidFill>
                <a:latin typeface="Arial" charset="0"/>
              </a:rPr>
              <a:t> Pseudostratified ciliated</a:t>
            </a:r>
            <a:endParaRPr lang="en-US" sz="1800" b="1">
              <a:latin typeface="Arial" charset="0"/>
            </a:endParaRPr>
          </a:p>
          <a:p>
            <a:r>
              <a:rPr lang="en-US" sz="1200" b="1">
                <a:solidFill>
                  <a:srgbClr val="231F20"/>
                </a:solidFill>
                <a:latin typeface="Arial" charset="0"/>
              </a:rPr>
              <a:t>columnar epithelium lining the human trachea (570x).</a:t>
            </a:r>
            <a:endParaRPr lang="en-US" sz="1800">
              <a:latin typeface="Arial" charset="0"/>
            </a:endParaRPr>
          </a:p>
        </p:txBody>
      </p:sp>
      <p:sp>
        <p:nvSpPr>
          <p:cNvPr id="26643" name="Rectangle 19"/>
          <p:cNvSpPr>
            <a:spLocks noChangeArrowheads="1"/>
          </p:cNvSpPr>
          <p:nvPr/>
        </p:nvSpPr>
        <p:spPr bwMode="auto">
          <a:xfrm>
            <a:off x="660400" y="5608638"/>
            <a:ext cx="58261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Trachea</a:t>
            </a:r>
            <a:endParaRPr lang="en-US" sz="1800" b="1">
              <a:latin typeface="Arial" charset="0"/>
            </a:endParaRPr>
          </a:p>
        </p:txBody>
      </p:sp>
      <p:sp>
        <p:nvSpPr>
          <p:cNvPr id="26644" name="Rectangle 20"/>
          <p:cNvSpPr>
            <a:spLocks noChangeArrowheads="1"/>
          </p:cNvSpPr>
          <p:nvPr/>
        </p:nvSpPr>
        <p:spPr bwMode="auto">
          <a:xfrm>
            <a:off x="7689850" y="1547813"/>
            <a:ext cx="322263"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Cilia</a:t>
            </a:r>
            <a:endParaRPr lang="en-US" sz="1800" b="1">
              <a:latin typeface="Arial" charset="0"/>
            </a:endParaRPr>
          </a:p>
        </p:txBody>
      </p:sp>
      <p:sp>
        <p:nvSpPr>
          <p:cNvPr id="26645" name="Rectangle 21"/>
          <p:cNvSpPr>
            <a:spLocks noChangeArrowheads="1"/>
          </p:cNvSpPr>
          <p:nvPr/>
        </p:nvSpPr>
        <p:spPr bwMode="auto">
          <a:xfrm>
            <a:off x="7689850" y="3395663"/>
            <a:ext cx="661988"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Pseudo-</a:t>
            </a:r>
          </a:p>
          <a:p>
            <a:r>
              <a:rPr lang="en-US" sz="1200" b="1">
                <a:solidFill>
                  <a:srgbClr val="231F20"/>
                </a:solidFill>
                <a:latin typeface="Arial" charset="0"/>
              </a:rPr>
              <a:t>stratified</a:t>
            </a:r>
            <a:endParaRPr lang="en-US" sz="1800" b="1">
              <a:latin typeface="Arial" charset="0"/>
            </a:endParaRPr>
          </a:p>
          <a:p>
            <a:r>
              <a:rPr lang="en-US" sz="1200" b="1">
                <a:solidFill>
                  <a:srgbClr val="231F20"/>
                </a:solidFill>
                <a:latin typeface="Arial" charset="0"/>
              </a:rPr>
              <a:t>epithelial</a:t>
            </a:r>
            <a:endParaRPr lang="en-US" sz="1800" b="1">
              <a:latin typeface="Arial" charset="0"/>
            </a:endParaRPr>
          </a:p>
          <a:p>
            <a:r>
              <a:rPr lang="en-US" sz="1200" b="1">
                <a:solidFill>
                  <a:srgbClr val="231F20"/>
                </a:solidFill>
                <a:latin typeface="Arial" charset="0"/>
              </a:rPr>
              <a:t>layer</a:t>
            </a:r>
            <a:endParaRPr lang="en-US" sz="1800" b="1">
              <a:latin typeface="Arial" charset="0"/>
            </a:endParaRPr>
          </a:p>
        </p:txBody>
      </p:sp>
      <p:sp>
        <p:nvSpPr>
          <p:cNvPr id="26646" name="Rectangle 22"/>
          <p:cNvSpPr>
            <a:spLocks noChangeArrowheads="1"/>
          </p:cNvSpPr>
          <p:nvPr/>
        </p:nvSpPr>
        <p:spPr bwMode="auto">
          <a:xfrm>
            <a:off x="7693025" y="5268913"/>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Basement</a:t>
            </a:r>
          </a:p>
          <a:p>
            <a:r>
              <a:rPr lang="en-US" sz="1200" b="1">
                <a:solidFill>
                  <a:srgbClr val="231F20"/>
                </a:solidFill>
                <a:latin typeface="Arial" charset="0"/>
              </a:rPr>
              <a:t>membrane</a:t>
            </a:r>
            <a:endParaRPr lang="en-US" sz="1800" b="1">
              <a:latin typeface="Arial" charset="0"/>
            </a:endParaRPr>
          </a:p>
        </p:txBody>
      </p:sp>
      <p:sp>
        <p:nvSpPr>
          <p:cNvPr id="26647" name="Rectangle 23"/>
          <p:cNvSpPr>
            <a:spLocks noChangeArrowheads="1"/>
          </p:cNvSpPr>
          <p:nvPr/>
        </p:nvSpPr>
        <p:spPr bwMode="auto">
          <a:xfrm>
            <a:off x="7693025" y="1706563"/>
            <a:ext cx="881063"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Mucus of</a:t>
            </a:r>
          </a:p>
          <a:p>
            <a:r>
              <a:rPr lang="en-US" sz="1200" b="1">
                <a:solidFill>
                  <a:srgbClr val="231F20"/>
                </a:solidFill>
                <a:latin typeface="Arial" charset="0"/>
              </a:rPr>
              <a:t>mucous cell</a:t>
            </a:r>
            <a:endParaRPr lang="en-US" sz="1800" b="1">
              <a:latin typeface="Arial" charset="0"/>
            </a:endParaRPr>
          </a:p>
        </p:txBody>
      </p:sp>
      <p:sp>
        <p:nvSpPr>
          <p:cNvPr id="26648" name="AutoShape 24"/>
          <p:cNvSpPr>
            <a:spLocks/>
          </p:cNvSpPr>
          <p:nvPr/>
        </p:nvSpPr>
        <p:spPr bwMode="auto">
          <a:xfrm>
            <a:off x="7378700" y="1841500"/>
            <a:ext cx="95250" cy="3270250"/>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21" name="TextBox 20"/>
          <p:cNvSpPr txBox="1"/>
          <p:nvPr/>
        </p:nvSpPr>
        <p:spPr>
          <a:xfrm>
            <a:off x="1219200" y="304800"/>
            <a:ext cx="7239000" cy="584775"/>
          </a:xfrm>
          <a:prstGeom prst="rect">
            <a:avLst/>
          </a:prstGeom>
          <a:noFill/>
        </p:spPr>
        <p:txBody>
          <a:bodyPr wrap="square" rtlCol="0">
            <a:spAutoFit/>
          </a:bodyPr>
          <a:lstStyle/>
          <a:p>
            <a:r>
              <a:rPr lang="en-US" sz="3200" dirty="0" smtClean="0"/>
              <a:t>Pseudostratified Columnar </a:t>
            </a:r>
            <a:endParaRPr lang="en-US"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5"/>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4.3e</a:t>
            </a:r>
          </a:p>
        </p:txBody>
      </p:sp>
      <p:pic>
        <p:nvPicPr>
          <p:cNvPr id="27655" name="Picture 7" descr="figure_04_03e"/>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7656" name="Rectangle 8"/>
          <p:cNvSpPr>
            <a:spLocks noChangeArrowheads="1"/>
          </p:cNvSpPr>
          <p:nvPr/>
        </p:nvSpPr>
        <p:spPr bwMode="auto">
          <a:xfrm>
            <a:off x="7407275" y="1524000"/>
            <a:ext cx="104775" cy="2306638"/>
          </a:xfrm>
          <a:prstGeom prst="rect">
            <a:avLst/>
          </a:prstGeom>
          <a:noFill/>
          <a:ln w="28575">
            <a:solidFill>
              <a:srgbClr val="FFFFFF"/>
            </a:solidFill>
            <a:miter lim="800000"/>
            <a:headEnd/>
            <a:tailEnd/>
          </a:ln>
        </p:spPr>
        <p:txBody>
          <a:bodyPr/>
          <a:lstStyle/>
          <a:p>
            <a:endParaRPr lang="en-US"/>
          </a:p>
        </p:txBody>
      </p:sp>
      <p:sp>
        <p:nvSpPr>
          <p:cNvPr id="27658" name="Freeform 10"/>
          <p:cNvSpPr>
            <a:spLocks/>
          </p:cNvSpPr>
          <p:nvPr/>
        </p:nvSpPr>
        <p:spPr bwMode="auto">
          <a:xfrm>
            <a:off x="5086350" y="3459163"/>
            <a:ext cx="2673350" cy="663575"/>
          </a:xfrm>
          <a:custGeom>
            <a:avLst/>
            <a:gdLst/>
            <a:ahLst/>
            <a:cxnLst>
              <a:cxn ang="0">
                <a:pos x="1684" y="418"/>
              </a:cxn>
              <a:cxn ang="0">
                <a:pos x="1510" y="418"/>
              </a:cxn>
              <a:cxn ang="0">
                <a:pos x="0" y="0"/>
              </a:cxn>
            </a:cxnLst>
            <a:rect l="0" t="0" r="r" b="b"/>
            <a:pathLst>
              <a:path w="1684" h="418">
                <a:moveTo>
                  <a:pt x="1684" y="418"/>
                </a:moveTo>
                <a:lnTo>
                  <a:pt x="1510" y="418"/>
                </a:lnTo>
                <a:lnTo>
                  <a:pt x="0" y="0"/>
                </a:lnTo>
              </a:path>
            </a:pathLst>
          </a:custGeom>
          <a:noFill/>
          <a:ln w="12700">
            <a:solidFill>
              <a:srgbClr val="231F20"/>
            </a:solidFill>
            <a:prstDash val="solid"/>
            <a:round/>
            <a:headEnd/>
            <a:tailEnd/>
          </a:ln>
        </p:spPr>
        <p:txBody>
          <a:bodyPr/>
          <a:lstStyle/>
          <a:p>
            <a:endParaRPr lang="en-US"/>
          </a:p>
        </p:txBody>
      </p:sp>
      <p:sp>
        <p:nvSpPr>
          <p:cNvPr id="27659" name="Line 11"/>
          <p:cNvSpPr>
            <a:spLocks noChangeShapeType="1"/>
          </p:cNvSpPr>
          <p:nvPr/>
        </p:nvSpPr>
        <p:spPr bwMode="auto">
          <a:xfrm>
            <a:off x="7512050" y="2676525"/>
            <a:ext cx="241300" cy="1588"/>
          </a:xfrm>
          <a:prstGeom prst="line">
            <a:avLst/>
          </a:prstGeom>
          <a:noFill/>
          <a:ln w="28575">
            <a:solidFill>
              <a:srgbClr val="FFFFFF"/>
            </a:solidFill>
            <a:round/>
            <a:headEnd/>
            <a:tailEnd/>
          </a:ln>
        </p:spPr>
        <p:txBody>
          <a:bodyPr/>
          <a:lstStyle/>
          <a:p>
            <a:endParaRPr lang="en-US"/>
          </a:p>
        </p:txBody>
      </p:sp>
      <p:sp>
        <p:nvSpPr>
          <p:cNvPr id="27660" name="Line 12"/>
          <p:cNvSpPr>
            <a:spLocks noChangeShapeType="1"/>
          </p:cNvSpPr>
          <p:nvPr/>
        </p:nvSpPr>
        <p:spPr bwMode="auto">
          <a:xfrm flipH="1" flipV="1">
            <a:off x="5543550" y="2990850"/>
            <a:ext cx="1946275" cy="1131888"/>
          </a:xfrm>
          <a:prstGeom prst="line">
            <a:avLst/>
          </a:prstGeom>
          <a:noFill/>
          <a:ln w="12700">
            <a:solidFill>
              <a:srgbClr val="231F20"/>
            </a:solidFill>
            <a:round/>
            <a:headEnd/>
            <a:tailEnd/>
          </a:ln>
        </p:spPr>
        <p:txBody>
          <a:bodyPr/>
          <a:lstStyle/>
          <a:p>
            <a:endParaRPr lang="en-US"/>
          </a:p>
        </p:txBody>
      </p:sp>
      <p:sp>
        <p:nvSpPr>
          <p:cNvPr id="27661" name="Line 13"/>
          <p:cNvSpPr>
            <a:spLocks noChangeShapeType="1"/>
          </p:cNvSpPr>
          <p:nvPr/>
        </p:nvSpPr>
        <p:spPr bwMode="auto">
          <a:xfrm>
            <a:off x="7512050" y="2676525"/>
            <a:ext cx="241300" cy="1588"/>
          </a:xfrm>
          <a:prstGeom prst="line">
            <a:avLst/>
          </a:prstGeom>
          <a:noFill/>
          <a:ln w="12700">
            <a:solidFill>
              <a:srgbClr val="231F20"/>
            </a:solidFill>
            <a:round/>
            <a:headEnd/>
            <a:tailEnd/>
          </a:ln>
        </p:spPr>
        <p:txBody>
          <a:bodyPr/>
          <a:lstStyle/>
          <a:p>
            <a:endParaRPr lang="en-US"/>
          </a:p>
        </p:txBody>
      </p:sp>
      <p:sp>
        <p:nvSpPr>
          <p:cNvPr id="27662" name="Freeform 14"/>
          <p:cNvSpPr>
            <a:spLocks/>
          </p:cNvSpPr>
          <p:nvPr/>
        </p:nvSpPr>
        <p:spPr bwMode="auto">
          <a:xfrm>
            <a:off x="6350000" y="4348163"/>
            <a:ext cx="1409700" cy="139700"/>
          </a:xfrm>
          <a:custGeom>
            <a:avLst/>
            <a:gdLst/>
            <a:ahLst/>
            <a:cxnLst>
              <a:cxn ang="0">
                <a:pos x="888" y="0"/>
              </a:cxn>
              <a:cxn ang="0">
                <a:pos x="704" y="0"/>
              </a:cxn>
              <a:cxn ang="0">
                <a:pos x="0" y="88"/>
              </a:cxn>
            </a:cxnLst>
            <a:rect l="0" t="0" r="r" b="b"/>
            <a:pathLst>
              <a:path w="888" h="88">
                <a:moveTo>
                  <a:pt x="888" y="0"/>
                </a:moveTo>
                <a:lnTo>
                  <a:pt x="704" y="0"/>
                </a:lnTo>
                <a:lnTo>
                  <a:pt x="0" y="88"/>
                </a:lnTo>
              </a:path>
            </a:pathLst>
          </a:custGeom>
          <a:noFill/>
          <a:ln w="12700">
            <a:solidFill>
              <a:srgbClr val="231F20"/>
            </a:solidFill>
            <a:prstDash val="solid"/>
            <a:round/>
            <a:headEnd/>
            <a:tailEnd/>
          </a:ln>
        </p:spPr>
        <p:txBody>
          <a:bodyPr/>
          <a:lstStyle/>
          <a:p>
            <a:endParaRPr lang="en-US"/>
          </a:p>
        </p:txBody>
      </p:sp>
      <p:sp>
        <p:nvSpPr>
          <p:cNvPr id="27663" name="Freeform 15"/>
          <p:cNvSpPr>
            <a:spLocks/>
          </p:cNvSpPr>
          <p:nvPr/>
        </p:nvSpPr>
        <p:spPr bwMode="auto">
          <a:xfrm>
            <a:off x="6721475" y="4792663"/>
            <a:ext cx="1035050" cy="117475"/>
          </a:xfrm>
          <a:custGeom>
            <a:avLst/>
            <a:gdLst/>
            <a:ahLst/>
            <a:cxnLst>
              <a:cxn ang="0">
                <a:pos x="0" y="74"/>
              </a:cxn>
              <a:cxn ang="0">
                <a:pos x="460" y="0"/>
              </a:cxn>
              <a:cxn ang="0">
                <a:pos x="652" y="0"/>
              </a:cxn>
            </a:cxnLst>
            <a:rect l="0" t="0" r="r" b="b"/>
            <a:pathLst>
              <a:path w="652" h="74">
                <a:moveTo>
                  <a:pt x="0" y="74"/>
                </a:moveTo>
                <a:lnTo>
                  <a:pt x="460" y="0"/>
                </a:lnTo>
                <a:lnTo>
                  <a:pt x="652" y="0"/>
                </a:lnTo>
              </a:path>
            </a:pathLst>
          </a:custGeom>
          <a:noFill/>
          <a:ln w="12700">
            <a:solidFill>
              <a:srgbClr val="231F20"/>
            </a:solidFill>
            <a:prstDash val="solid"/>
            <a:round/>
            <a:headEnd/>
            <a:tailEnd/>
          </a:ln>
        </p:spPr>
        <p:txBody>
          <a:bodyPr/>
          <a:lstStyle/>
          <a:p>
            <a:endParaRPr lang="en-US"/>
          </a:p>
        </p:txBody>
      </p:sp>
      <p:sp>
        <p:nvSpPr>
          <p:cNvPr id="27664" name="Rectangle 16"/>
          <p:cNvSpPr>
            <a:spLocks noChangeArrowheads="1"/>
          </p:cNvSpPr>
          <p:nvPr/>
        </p:nvSpPr>
        <p:spPr bwMode="auto">
          <a:xfrm>
            <a:off x="603250" y="541338"/>
            <a:ext cx="2930525" cy="215900"/>
          </a:xfrm>
          <a:prstGeom prst="rect">
            <a:avLst/>
          </a:prstGeom>
          <a:noFill/>
          <a:ln w="9525">
            <a:noFill/>
            <a:miter lim="800000"/>
            <a:headEnd/>
            <a:tailEnd/>
          </a:ln>
        </p:spPr>
        <p:txBody>
          <a:bodyPr wrap="none" lIns="0" tIns="0" rIns="0" bIns="0">
            <a:spAutoFit/>
          </a:bodyPr>
          <a:lstStyle/>
          <a:p>
            <a:r>
              <a:rPr lang="en-US" sz="1200">
                <a:solidFill>
                  <a:srgbClr val="FFFFFF"/>
                </a:solidFill>
                <a:latin typeface="Arial Black" charset="0"/>
              </a:rPr>
              <a:t>(e)  Stratified squamous epithelium</a:t>
            </a:r>
            <a:endParaRPr lang="en-US" sz="1800">
              <a:latin typeface="Arial" charset="0"/>
            </a:endParaRPr>
          </a:p>
        </p:txBody>
      </p:sp>
      <p:sp>
        <p:nvSpPr>
          <p:cNvPr id="27665" name="Rectangle 17"/>
          <p:cNvSpPr>
            <a:spLocks noChangeArrowheads="1"/>
          </p:cNvSpPr>
          <p:nvPr/>
        </p:nvSpPr>
        <p:spPr bwMode="auto">
          <a:xfrm>
            <a:off x="527050" y="909638"/>
            <a:ext cx="2698750" cy="16764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Description:</a:t>
            </a:r>
            <a:r>
              <a:rPr lang="en-US" sz="1200" b="1">
                <a:solidFill>
                  <a:srgbClr val="231F20"/>
                </a:solidFill>
                <a:latin typeface="Arial" charset="0"/>
              </a:rPr>
              <a:t> Thick membrane</a:t>
            </a:r>
            <a:endParaRPr lang="en-US" sz="1800" b="1">
              <a:latin typeface="Arial" charset="0"/>
            </a:endParaRPr>
          </a:p>
          <a:p>
            <a:r>
              <a:rPr lang="en-US" sz="1200" b="1">
                <a:solidFill>
                  <a:srgbClr val="231F20"/>
                </a:solidFill>
                <a:latin typeface="Arial" charset="0"/>
              </a:rPr>
              <a:t>composed of several cell layers;</a:t>
            </a:r>
            <a:endParaRPr lang="en-US" sz="1800" b="1">
              <a:latin typeface="Arial" charset="0"/>
            </a:endParaRPr>
          </a:p>
          <a:p>
            <a:r>
              <a:rPr lang="en-US" sz="1200" b="1">
                <a:solidFill>
                  <a:srgbClr val="231F20"/>
                </a:solidFill>
                <a:latin typeface="Arial" charset="0"/>
              </a:rPr>
              <a:t>basal cells are cuboidal or columnar</a:t>
            </a:r>
            <a:endParaRPr lang="en-US" sz="1800" b="1">
              <a:latin typeface="Arial" charset="0"/>
            </a:endParaRPr>
          </a:p>
          <a:p>
            <a:r>
              <a:rPr lang="en-US" sz="1200" b="1">
                <a:solidFill>
                  <a:srgbClr val="231F20"/>
                </a:solidFill>
                <a:latin typeface="Arial" charset="0"/>
              </a:rPr>
              <a:t>and metabolically active; surface</a:t>
            </a:r>
            <a:endParaRPr lang="en-US" sz="1800" b="1">
              <a:latin typeface="Arial" charset="0"/>
            </a:endParaRPr>
          </a:p>
          <a:p>
            <a:r>
              <a:rPr lang="en-US" sz="1200" b="1">
                <a:solidFill>
                  <a:srgbClr val="231F20"/>
                </a:solidFill>
                <a:latin typeface="Arial" charset="0"/>
              </a:rPr>
              <a:t>cells are flattened (squamous); in the</a:t>
            </a:r>
            <a:endParaRPr lang="en-US" sz="1800" b="1">
              <a:latin typeface="Arial" charset="0"/>
            </a:endParaRPr>
          </a:p>
          <a:p>
            <a:r>
              <a:rPr lang="en-US" sz="1200" b="1">
                <a:solidFill>
                  <a:srgbClr val="231F20"/>
                </a:solidFill>
                <a:latin typeface="Arial" charset="0"/>
              </a:rPr>
              <a:t>keratinized type, the surface cells are</a:t>
            </a:r>
            <a:endParaRPr lang="en-US" sz="1800" b="1">
              <a:latin typeface="Arial" charset="0"/>
            </a:endParaRPr>
          </a:p>
          <a:p>
            <a:r>
              <a:rPr lang="en-US" sz="1200" b="1">
                <a:solidFill>
                  <a:srgbClr val="231F20"/>
                </a:solidFill>
                <a:latin typeface="Arial" charset="0"/>
              </a:rPr>
              <a:t>full of keratin and dead; basal cells</a:t>
            </a:r>
            <a:endParaRPr lang="en-US" sz="1800" b="1">
              <a:latin typeface="Arial" charset="0"/>
            </a:endParaRPr>
          </a:p>
          <a:p>
            <a:r>
              <a:rPr lang="en-US" sz="1200" b="1">
                <a:solidFill>
                  <a:srgbClr val="231F20"/>
                </a:solidFill>
                <a:latin typeface="Arial" charset="0"/>
              </a:rPr>
              <a:t>are active in mitosis and produce the</a:t>
            </a:r>
            <a:endParaRPr lang="en-US" sz="1800" b="1">
              <a:latin typeface="Arial" charset="0"/>
            </a:endParaRPr>
          </a:p>
          <a:p>
            <a:r>
              <a:rPr lang="en-US" sz="1200" b="1">
                <a:solidFill>
                  <a:srgbClr val="231F20"/>
                </a:solidFill>
                <a:latin typeface="Arial" charset="0"/>
              </a:rPr>
              <a:t>cells of the more superficial layers.</a:t>
            </a:r>
            <a:endParaRPr lang="en-US" sz="1800">
              <a:latin typeface="Arial" charset="0"/>
            </a:endParaRPr>
          </a:p>
        </p:txBody>
      </p:sp>
      <p:sp>
        <p:nvSpPr>
          <p:cNvPr id="27666" name="Rectangle 18"/>
          <p:cNvSpPr>
            <a:spLocks noChangeArrowheads="1"/>
          </p:cNvSpPr>
          <p:nvPr/>
        </p:nvSpPr>
        <p:spPr bwMode="auto">
          <a:xfrm>
            <a:off x="527050" y="3802063"/>
            <a:ext cx="2803525" cy="398462"/>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Function:</a:t>
            </a:r>
            <a:r>
              <a:rPr lang="en-US" sz="1200" b="1">
                <a:solidFill>
                  <a:srgbClr val="231F20"/>
                </a:solidFill>
                <a:latin typeface="Arial" charset="0"/>
              </a:rPr>
              <a:t> Protects underlying</a:t>
            </a:r>
            <a:endParaRPr lang="en-US" sz="1800" b="1">
              <a:latin typeface="Arial" charset="0"/>
            </a:endParaRPr>
          </a:p>
          <a:p>
            <a:r>
              <a:rPr lang="en-US" sz="1200" b="1">
                <a:solidFill>
                  <a:srgbClr val="231F20"/>
                </a:solidFill>
                <a:latin typeface="Arial" charset="0"/>
              </a:rPr>
              <a:t>tissues in areas subjected to abrasion.</a:t>
            </a:r>
            <a:endParaRPr lang="en-US" sz="1800">
              <a:latin typeface="Arial" charset="0"/>
            </a:endParaRPr>
          </a:p>
        </p:txBody>
      </p:sp>
      <p:sp>
        <p:nvSpPr>
          <p:cNvPr id="27667" name="Rectangle 19"/>
          <p:cNvSpPr>
            <a:spLocks noChangeArrowheads="1"/>
          </p:cNvSpPr>
          <p:nvPr/>
        </p:nvSpPr>
        <p:spPr bwMode="auto">
          <a:xfrm>
            <a:off x="530225" y="4268788"/>
            <a:ext cx="2770188" cy="94615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Location:</a:t>
            </a:r>
            <a:r>
              <a:rPr lang="en-US" sz="1200" b="1">
                <a:solidFill>
                  <a:srgbClr val="231F20"/>
                </a:solidFill>
                <a:latin typeface="Arial" charset="0"/>
              </a:rPr>
              <a:t> Nonkeratinized type forms</a:t>
            </a:r>
            <a:endParaRPr lang="en-US" sz="1800" b="1">
              <a:latin typeface="Arial" charset="0"/>
            </a:endParaRPr>
          </a:p>
          <a:p>
            <a:r>
              <a:rPr lang="en-US" sz="1200" b="1">
                <a:solidFill>
                  <a:srgbClr val="231F20"/>
                </a:solidFill>
                <a:latin typeface="Arial" charset="0"/>
              </a:rPr>
              <a:t>the moist linings of the esophagus,</a:t>
            </a:r>
            <a:endParaRPr lang="en-US" sz="1800" b="1">
              <a:latin typeface="Arial" charset="0"/>
            </a:endParaRPr>
          </a:p>
          <a:p>
            <a:r>
              <a:rPr lang="en-US" sz="1200" b="1">
                <a:solidFill>
                  <a:srgbClr val="231F20"/>
                </a:solidFill>
                <a:latin typeface="Arial" charset="0"/>
              </a:rPr>
              <a:t>mouth, and vagina; keratinized variety</a:t>
            </a:r>
            <a:endParaRPr lang="en-US" sz="1800" b="1">
              <a:latin typeface="Arial" charset="0"/>
            </a:endParaRPr>
          </a:p>
          <a:p>
            <a:r>
              <a:rPr lang="en-US" sz="1200" b="1">
                <a:solidFill>
                  <a:srgbClr val="231F20"/>
                </a:solidFill>
                <a:latin typeface="Arial" charset="0"/>
              </a:rPr>
              <a:t>forms the epidermis of the skin, a dry</a:t>
            </a:r>
            <a:endParaRPr lang="en-US" sz="1800" b="1">
              <a:latin typeface="Arial" charset="0"/>
            </a:endParaRPr>
          </a:p>
          <a:p>
            <a:r>
              <a:rPr lang="en-US" sz="1200" b="1">
                <a:solidFill>
                  <a:srgbClr val="231F20"/>
                </a:solidFill>
                <a:latin typeface="Arial" charset="0"/>
              </a:rPr>
              <a:t>membrane.</a:t>
            </a:r>
            <a:endParaRPr lang="en-US" sz="1800">
              <a:latin typeface="Arial" charset="0"/>
            </a:endParaRPr>
          </a:p>
        </p:txBody>
      </p:sp>
      <p:sp>
        <p:nvSpPr>
          <p:cNvPr id="27668" name="Rectangle 20"/>
          <p:cNvSpPr>
            <a:spLocks noChangeArrowheads="1"/>
          </p:cNvSpPr>
          <p:nvPr/>
        </p:nvSpPr>
        <p:spPr bwMode="auto">
          <a:xfrm>
            <a:off x="3673475" y="5272088"/>
            <a:ext cx="3797300" cy="398462"/>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Photomicrograph:</a:t>
            </a:r>
            <a:r>
              <a:rPr lang="en-US" sz="1200" b="1">
                <a:solidFill>
                  <a:srgbClr val="231F20"/>
                </a:solidFill>
                <a:latin typeface="Arial" charset="0"/>
              </a:rPr>
              <a:t> Stratified squamous epithelium</a:t>
            </a:r>
            <a:endParaRPr lang="en-US" sz="1800" b="1">
              <a:latin typeface="Arial" charset="0"/>
            </a:endParaRPr>
          </a:p>
          <a:p>
            <a:r>
              <a:rPr lang="en-US" sz="1200" b="1">
                <a:solidFill>
                  <a:srgbClr val="231F20"/>
                </a:solidFill>
                <a:latin typeface="Arial" charset="0"/>
              </a:rPr>
              <a:t>lining the esophagus (285x).</a:t>
            </a:r>
            <a:endParaRPr lang="en-US" sz="1800">
              <a:latin typeface="Arial" charset="0"/>
            </a:endParaRPr>
          </a:p>
        </p:txBody>
      </p:sp>
      <p:sp>
        <p:nvSpPr>
          <p:cNvPr id="27669" name="Rectangle 21"/>
          <p:cNvSpPr>
            <a:spLocks noChangeArrowheads="1"/>
          </p:cNvSpPr>
          <p:nvPr/>
        </p:nvSpPr>
        <p:spPr bwMode="auto">
          <a:xfrm>
            <a:off x="7785100" y="2592388"/>
            <a:ext cx="763588"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Stratified</a:t>
            </a:r>
          </a:p>
          <a:p>
            <a:r>
              <a:rPr lang="en-US" sz="1200" b="1">
                <a:solidFill>
                  <a:srgbClr val="231F20"/>
                </a:solidFill>
                <a:latin typeface="Arial" charset="0"/>
              </a:rPr>
              <a:t>squamous</a:t>
            </a:r>
            <a:endParaRPr lang="en-US" sz="1800" b="1">
              <a:latin typeface="Arial" charset="0"/>
            </a:endParaRPr>
          </a:p>
          <a:p>
            <a:r>
              <a:rPr lang="en-US" sz="1200" b="1">
                <a:solidFill>
                  <a:srgbClr val="231F20"/>
                </a:solidFill>
                <a:latin typeface="Arial" charset="0"/>
              </a:rPr>
              <a:t>epithelium</a:t>
            </a:r>
            <a:endParaRPr lang="en-US" sz="1800" b="1">
              <a:latin typeface="Arial" charset="0"/>
            </a:endParaRPr>
          </a:p>
        </p:txBody>
      </p:sp>
      <p:sp>
        <p:nvSpPr>
          <p:cNvPr id="27670" name="Rectangle 22"/>
          <p:cNvSpPr>
            <a:spLocks noChangeArrowheads="1"/>
          </p:cNvSpPr>
          <p:nvPr/>
        </p:nvSpPr>
        <p:spPr bwMode="auto">
          <a:xfrm>
            <a:off x="7785100" y="4037013"/>
            <a:ext cx="457200"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Nuclei</a:t>
            </a:r>
            <a:endParaRPr lang="en-US" sz="1800" b="1">
              <a:latin typeface="Arial" charset="0"/>
            </a:endParaRPr>
          </a:p>
        </p:txBody>
      </p:sp>
      <p:sp>
        <p:nvSpPr>
          <p:cNvPr id="27671" name="Rectangle 23"/>
          <p:cNvSpPr>
            <a:spLocks noChangeArrowheads="1"/>
          </p:cNvSpPr>
          <p:nvPr/>
        </p:nvSpPr>
        <p:spPr bwMode="auto">
          <a:xfrm>
            <a:off x="7785100" y="4271963"/>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Basement</a:t>
            </a:r>
          </a:p>
          <a:p>
            <a:r>
              <a:rPr lang="en-US" sz="1200" b="1">
                <a:solidFill>
                  <a:srgbClr val="231F20"/>
                </a:solidFill>
                <a:latin typeface="Arial" charset="0"/>
              </a:rPr>
              <a:t>membrane</a:t>
            </a:r>
            <a:endParaRPr lang="en-US" sz="1800" b="1">
              <a:latin typeface="Arial" charset="0"/>
            </a:endParaRPr>
          </a:p>
        </p:txBody>
      </p:sp>
      <p:sp>
        <p:nvSpPr>
          <p:cNvPr id="27672" name="Rectangle 24"/>
          <p:cNvSpPr>
            <a:spLocks noChangeArrowheads="1"/>
          </p:cNvSpPr>
          <p:nvPr/>
        </p:nvSpPr>
        <p:spPr bwMode="auto">
          <a:xfrm>
            <a:off x="7785100" y="4719638"/>
            <a:ext cx="82073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Connective</a:t>
            </a:r>
          </a:p>
          <a:p>
            <a:r>
              <a:rPr lang="en-US" sz="1200" b="1">
                <a:solidFill>
                  <a:srgbClr val="231F20"/>
                </a:solidFill>
                <a:latin typeface="Arial" charset="0"/>
              </a:rPr>
              <a:t>tissue</a:t>
            </a:r>
            <a:endParaRPr lang="en-US" sz="1800" b="1">
              <a:latin typeface="Arial" charset="0"/>
            </a:endParaRPr>
          </a:p>
        </p:txBody>
      </p:sp>
      <p:sp>
        <p:nvSpPr>
          <p:cNvPr id="27674" name="AutoShape 26"/>
          <p:cNvSpPr>
            <a:spLocks/>
          </p:cNvSpPr>
          <p:nvPr/>
        </p:nvSpPr>
        <p:spPr bwMode="auto">
          <a:xfrm>
            <a:off x="7391400" y="1524000"/>
            <a:ext cx="120650" cy="2286000"/>
          </a:xfrm>
          <a:prstGeom prst="rightBracket">
            <a:avLst>
              <a:gd name="adj" fmla="val 0"/>
            </a:avLst>
          </a:prstGeom>
          <a:noFill/>
          <a:ln w="12700">
            <a:solidFill>
              <a:schemeClr val="tx1"/>
            </a:solidFill>
            <a:round/>
            <a:headEnd/>
            <a:tailEnd/>
          </a:ln>
          <a:effectLst/>
        </p:spPr>
        <p:txBody>
          <a:bodyPr wrap="none" anchor="ctr"/>
          <a:lstStyle/>
          <a:p>
            <a:endParaRPr lang="en-US"/>
          </a:p>
        </p:txBody>
      </p:sp>
      <p:sp>
        <p:nvSpPr>
          <p:cNvPr id="21" name="TextBox 20"/>
          <p:cNvSpPr txBox="1"/>
          <p:nvPr/>
        </p:nvSpPr>
        <p:spPr>
          <a:xfrm>
            <a:off x="1981200" y="0"/>
            <a:ext cx="5791200" cy="584775"/>
          </a:xfrm>
          <a:prstGeom prst="rect">
            <a:avLst/>
          </a:prstGeom>
          <a:noFill/>
        </p:spPr>
        <p:txBody>
          <a:bodyPr wrap="square" rtlCol="0">
            <a:spAutoFit/>
          </a:bodyPr>
          <a:lstStyle/>
          <a:p>
            <a:r>
              <a:rPr lang="en-US" sz="3200" dirty="0" smtClean="0"/>
              <a:t>Stratified Squamous</a:t>
            </a:r>
            <a:endParaRPr lang="en-US" sz="3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r>
              <a:rPr lang="en-US"/>
              <a:t>Epithelia: Stratified Cuboidal </a:t>
            </a:r>
          </a:p>
        </p:txBody>
      </p:sp>
      <p:sp>
        <p:nvSpPr>
          <p:cNvPr id="28677" name="Rectangle 5"/>
          <p:cNvSpPr>
            <a:spLocks noGrp="1" noChangeArrowheads="1"/>
          </p:cNvSpPr>
          <p:nvPr>
            <p:ph type="body" idx="1"/>
          </p:nvPr>
        </p:nvSpPr>
        <p:spPr>
          <a:xfrm>
            <a:off x="460375" y="685801"/>
            <a:ext cx="8228013" cy="5626100"/>
          </a:xfrm>
        </p:spPr>
        <p:txBody>
          <a:bodyPr/>
          <a:lstStyle/>
          <a:p>
            <a:r>
              <a:rPr lang="en-US" dirty="0"/>
              <a:t>Quite rare in body</a:t>
            </a:r>
          </a:p>
          <a:p>
            <a:r>
              <a:rPr lang="en-US" dirty="0" smtClean="0"/>
              <a:t>They protect areas such as ducts of </a:t>
            </a:r>
            <a:r>
              <a:rPr lang="en-US" dirty="0" smtClean="0">
                <a:hlinkClick r:id="rId2" action="ppaction://hlinkfile" tooltip="Sweat gland"/>
              </a:rPr>
              <a:t>sweat glands</a:t>
            </a:r>
            <a:r>
              <a:rPr lang="en-US" dirty="0" smtClean="0"/>
              <a:t>, mammary glands and the male </a:t>
            </a:r>
            <a:r>
              <a:rPr lang="en-US" dirty="0" smtClean="0">
                <a:hlinkClick r:id="rId3" action="ppaction://hlinkfile" tooltip="Urethra"/>
              </a:rPr>
              <a:t>urethra</a:t>
            </a:r>
            <a:r>
              <a:rPr lang="en-US" dirty="0" smtClean="0"/>
              <a:t>.</a:t>
            </a:r>
          </a:p>
          <a:p>
            <a:endParaRPr lang="en-US" dirty="0" smtClean="0"/>
          </a:p>
          <a:p>
            <a:endParaRPr lang="en-US" dirty="0"/>
          </a:p>
        </p:txBody>
      </p:sp>
      <p:pic>
        <p:nvPicPr>
          <p:cNvPr id="4" name="Picture 3" descr="stratified cuboidal.gif"/>
          <p:cNvPicPr>
            <a:picLocks noChangeAspect="1"/>
          </p:cNvPicPr>
          <p:nvPr/>
        </p:nvPicPr>
        <p:blipFill>
          <a:blip r:embed="rId4" cstate="print"/>
          <a:stretch>
            <a:fillRect/>
          </a:stretch>
        </p:blipFill>
        <p:spPr>
          <a:xfrm>
            <a:off x="1447800" y="2971800"/>
            <a:ext cx="5562600" cy="35052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p:txBody>
          <a:bodyPr/>
          <a:lstStyle/>
          <a:p>
            <a:r>
              <a:rPr lang="en-US"/>
              <a:t>Epithelia: Stratified Columnar</a:t>
            </a:r>
          </a:p>
        </p:txBody>
      </p:sp>
      <p:sp>
        <p:nvSpPr>
          <p:cNvPr id="30725" name="Rectangle 5"/>
          <p:cNvSpPr>
            <a:spLocks noGrp="1" noChangeArrowheads="1"/>
          </p:cNvSpPr>
          <p:nvPr>
            <p:ph type="body" idx="1"/>
          </p:nvPr>
        </p:nvSpPr>
        <p:spPr>
          <a:xfrm>
            <a:off x="460375" y="762001"/>
            <a:ext cx="8228013" cy="5549900"/>
          </a:xfrm>
        </p:spPr>
        <p:txBody>
          <a:bodyPr/>
          <a:lstStyle/>
          <a:p>
            <a:r>
              <a:rPr lang="en-US" dirty="0"/>
              <a:t>Limited distribution in body</a:t>
            </a:r>
          </a:p>
          <a:p>
            <a:r>
              <a:rPr lang="en-US" dirty="0"/>
              <a:t>Small amounts in pharynx, male urethra, and lining some glandular ducts</a:t>
            </a:r>
          </a:p>
          <a:p>
            <a:r>
              <a:rPr lang="en-US" dirty="0"/>
              <a:t>Also occurs at transition areas between two other types of epithelia</a:t>
            </a:r>
          </a:p>
        </p:txBody>
      </p:sp>
      <p:pic>
        <p:nvPicPr>
          <p:cNvPr id="4" name="Picture 3" descr="stratified cuboidal.gif"/>
          <p:cNvPicPr>
            <a:picLocks noChangeAspect="1"/>
          </p:cNvPicPr>
          <p:nvPr/>
        </p:nvPicPr>
        <p:blipFill>
          <a:blip r:embed="rId2" cstate="print"/>
          <a:stretch>
            <a:fillRect/>
          </a:stretch>
        </p:blipFill>
        <p:spPr>
          <a:xfrm>
            <a:off x="1981200" y="3581400"/>
            <a:ext cx="4572000" cy="23622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ChangeArrowheads="1"/>
          </p:cNvSpPr>
          <p:nvPr/>
        </p:nvSpPr>
        <p:spPr bwMode="auto">
          <a:xfrm>
            <a:off x="8185150" y="6581775"/>
            <a:ext cx="955675" cy="274638"/>
          </a:xfrm>
          <a:prstGeom prst="rect">
            <a:avLst/>
          </a:prstGeom>
          <a:noFill/>
          <a:ln w="9525">
            <a:noFill/>
            <a:miter lim="800000"/>
            <a:headEnd/>
            <a:tailEnd/>
          </a:ln>
          <a:effectLst/>
        </p:spPr>
        <p:txBody>
          <a:bodyPr wrap="none">
            <a:spAutoFit/>
          </a:bodyPr>
          <a:lstStyle/>
          <a:p>
            <a:pPr algn="r"/>
            <a:r>
              <a:rPr lang="en-US" sz="1200" b="1">
                <a:latin typeface="Arial" charset="0"/>
              </a:rPr>
              <a:t>Figure 4.3f</a:t>
            </a:r>
          </a:p>
        </p:txBody>
      </p:sp>
      <p:pic>
        <p:nvPicPr>
          <p:cNvPr id="32805" name="Picture 37"/>
          <p:cNvPicPr>
            <a:picLocks noChangeAspect="1" noChangeArrowheads="1"/>
          </p:cNvPicPr>
          <p:nvPr/>
        </p:nvPicPr>
        <p:blipFill>
          <a:blip r:embed="rId2" cstate="print"/>
          <a:srcRect t="7645"/>
          <a:stretch>
            <a:fillRect/>
          </a:stretch>
        </p:blipFill>
        <p:spPr bwMode="auto">
          <a:xfrm>
            <a:off x="449263" y="741363"/>
            <a:ext cx="8243887" cy="5427662"/>
          </a:xfrm>
          <a:prstGeom prst="rect">
            <a:avLst/>
          </a:prstGeom>
          <a:noFill/>
        </p:spPr>
      </p:pic>
      <p:sp>
        <p:nvSpPr>
          <p:cNvPr id="32806" name="Freeform 38"/>
          <p:cNvSpPr>
            <a:spLocks/>
          </p:cNvSpPr>
          <p:nvPr/>
        </p:nvSpPr>
        <p:spPr bwMode="auto">
          <a:xfrm>
            <a:off x="6921500" y="4340225"/>
            <a:ext cx="739775" cy="250825"/>
          </a:xfrm>
          <a:custGeom>
            <a:avLst/>
            <a:gdLst/>
            <a:ahLst/>
            <a:cxnLst>
              <a:cxn ang="0">
                <a:pos x="0" y="0"/>
              </a:cxn>
              <a:cxn ang="0">
                <a:pos x="230" y="158"/>
              </a:cxn>
              <a:cxn ang="0">
                <a:pos x="466" y="158"/>
              </a:cxn>
            </a:cxnLst>
            <a:rect l="0" t="0" r="r" b="b"/>
            <a:pathLst>
              <a:path w="466" h="158">
                <a:moveTo>
                  <a:pt x="0" y="0"/>
                </a:moveTo>
                <a:lnTo>
                  <a:pt x="230" y="158"/>
                </a:lnTo>
                <a:lnTo>
                  <a:pt x="466" y="158"/>
                </a:lnTo>
              </a:path>
            </a:pathLst>
          </a:custGeom>
          <a:noFill/>
          <a:ln w="12700">
            <a:solidFill>
              <a:srgbClr val="231F20"/>
            </a:solidFill>
            <a:prstDash val="solid"/>
            <a:round/>
            <a:headEnd/>
            <a:tailEnd/>
          </a:ln>
        </p:spPr>
        <p:txBody>
          <a:bodyPr/>
          <a:lstStyle/>
          <a:p>
            <a:endParaRPr lang="en-US"/>
          </a:p>
        </p:txBody>
      </p:sp>
      <p:sp>
        <p:nvSpPr>
          <p:cNvPr id="32807" name="Freeform 39"/>
          <p:cNvSpPr>
            <a:spLocks/>
          </p:cNvSpPr>
          <p:nvPr/>
        </p:nvSpPr>
        <p:spPr bwMode="auto">
          <a:xfrm>
            <a:off x="7026275" y="4867275"/>
            <a:ext cx="635000" cy="44450"/>
          </a:xfrm>
          <a:custGeom>
            <a:avLst/>
            <a:gdLst/>
            <a:ahLst/>
            <a:cxnLst>
              <a:cxn ang="0">
                <a:pos x="0" y="0"/>
              </a:cxn>
              <a:cxn ang="0">
                <a:pos x="174" y="28"/>
              </a:cxn>
              <a:cxn ang="0">
                <a:pos x="400" y="28"/>
              </a:cxn>
            </a:cxnLst>
            <a:rect l="0" t="0" r="r" b="b"/>
            <a:pathLst>
              <a:path w="400" h="28">
                <a:moveTo>
                  <a:pt x="0" y="0"/>
                </a:moveTo>
                <a:lnTo>
                  <a:pt x="174" y="28"/>
                </a:lnTo>
                <a:lnTo>
                  <a:pt x="400" y="28"/>
                </a:lnTo>
              </a:path>
            </a:pathLst>
          </a:custGeom>
          <a:noFill/>
          <a:ln w="12700">
            <a:solidFill>
              <a:srgbClr val="231F20"/>
            </a:solidFill>
            <a:prstDash val="solid"/>
            <a:round/>
            <a:headEnd/>
            <a:tailEnd/>
          </a:ln>
        </p:spPr>
        <p:txBody>
          <a:bodyPr/>
          <a:lstStyle/>
          <a:p>
            <a:endParaRPr lang="en-US"/>
          </a:p>
        </p:txBody>
      </p:sp>
      <p:sp>
        <p:nvSpPr>
          <p:cNvPr id="32808" name="Line 40"/>
          <p:cNvSpPr>
            <a:spLocks noChangeShapeType="1"/>
          </p:cNvSpPr>
          <p:nvPr/>
        </p:nvSpPr>
        <p:spPr bwMode="auto">
          <a:xfrm>
            <a:off x="7470775" y="3521075"/>
            <a:ext cx="225425" cy="1588"/>
          </a:xfrm>
          <a:prstGeom prst="line">
            <a:avLst/>
          </a:prstGeom>
          <a:noFill/>
          <a:ln w="28575">
            <a:solidFill>
              <a:srgbClr val="FFFFFF"/>
            </a:solidFill>
            <a:round/>
            <a:headEnd/>
            <a:tailEnd/>
          </a:ln>
        </p:spPr>
        <p:txBody>
          <a:bodyPr/>
          <a:lstStyle/>
          <a:p>
            <a:endParaRPr lang="en-US"/>
          </a:p>
        </p:txBody>
      </p:sp>
      <p:sp>
        <p:nvSpPr>
          <p:cNvPr id="32809" name="Line 41"/>
          <p:cNvSpPr>
            <a:spLocks noChangeShapeType="1"/>
          </p:cNvSpPr>
          <p:nvPr/>
        </p:nvSpPr>
        <p:spPr bwMode="auto">
          <a:xfrm>
            <a:off x="7454900" y="3521075"/>
            <a:ext cx="206375" cy="1588"/>
          </a:xfrm>
          <a:prstGeom prst="line">
            <a:avLst/>
          </a:prstGeom>
          <a:noFill/>
          <a:ln w="12700">
            <a:solidFill>
              <a:srgbClr val="231F20"/>
            </a:solidFill>
            <a:round/>
            <a:headEnd/>
            <a:tailEnd/>
          </a:ln>
        </p:spPr>
        <p:txBody>
          <a:bodyPr/>
          <a:lstStyle/>
          <a:p>
            <a:endParaRPr lang="en-US"/>
          </a:p>
        </p:txBody>
      </p:sp>
      <p:sp>
        <p:nvSpPr>
          <p:cNvPr id="32810" name="Rectangle 42"/>
          <p:cNvSpPr>
            <a:spLocks noChangeArrowheads="1"/>
          </p:cNvSpPr>
          <p:nvPr/>
        </p:nvSpPr>
        <p:spPr bwMode="auto">
          <a:xfrm>
            <a:off x="596900" y="787400"/>
            <a:ext cx="2209800" cy="215900"/>
          </a:xfrm>
          <a:prstGeom prst="rect">
            <a:avLst/>
          </a:prstGeom>
          <a:noFill/>
          <a:ln w="9525">
            <a:noFill/>
            <a:miter lim="800000"/>
            <a:headEnd/>
            <a:tailEnd/>
          </a:ln>
        </p:spPr>
        <p:txBody>
          <a:bodyPr wrap="none" lIns="0" tIns="0" rIns="0" bIns="0">
            <a:spAutoFit/>
          </a:bodyPr>
          <a:lstStyle/>
          <a:p>
            <a:r>
              <a:rPr lang="en-US" sz="1200">
                <a:solidFill>
                  <a:srgbClr val="FFFFFF"/>
                </a:solidFill>
                <a:latin typeface="Arial Black" charset="0"/>
              </a:rPr>
              <a:t>(f)  Transitional epithelium</a:t>
            </a:r>
            <a:endParaRPr lang="en-US" sz="1800">
              <a:latin typeface="Arial" charset="0"/>
            </a:endParaRPr>
          </a:p>
        </p:txBody>
      </p:sp>
      <p:sp>
        <p:nvSpPr>
          <p:cNvPr id="32811" name="Rectangle 43"/>
          <p:cNvSpPr>
            <a:spLocks noChangeArrowheads="1"/>
          </p:cNvSpPr>
          <p:nvPr/>
        </p:nvSpPr>
        <p:spPr bwMode="auto">
          <a:xfrm>
            <a:off x="596900" y="1047750"/>
            <a:ext cx="2689225" cy="112871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Description:</a:t>
            </a:r>
            <a:r>
              <a:rPr lang="en-US" sz="1200" b="1">
                <a:solidFill>
                  <a:srgbClr val="231F20"/>
                </a:solidFill>
                <a:latin typeface="Arial" charset="0"/>
              </a:rPr>
              <a:t> Resembles both </a:t>
            </a:r>
            <a:endParaRPr lang="en-US" sz="1800" b="1">
              <a:latin typeface="Arial" charset="0"/>
            </a:endParaRPr>
          </a:p>
          <a:p>
            <a:r>
              <a:rPr lang="en-US" sz="1200" b="1">
                <a:solidFill>
                  <a:srgbClr val="231F20"/>
                </a:solidFill>
                <a:latin typeface="Arial" charset="0"/>
              </a:rPr>
              <a:t>stratified squamous and stratified </a:t>
            </a:r>
            <a:endParaRPr lang="en-US" sz="1800" b="1">
              <a:latin typeface="Arial" charset="0"/>
            </a:endParaRPr>
          </a:p>
          <a:p>
            <a:r>
              <a:rPr lang="en-US" sz="1200" b="1">
                <a:solidFill>
                  <a:srgbClr val="231F20"/>
                </a:solidFill>
                <a:latin typeface="Arial" charset="0"/>
              </a:rPr>
              <a:t>cuboidal; basal cells cuboidal or </a:t>
            </a:r>
            <a:endParaRPr lang="en-US" sz="1800" b="1">
              <a:latin typeface="Arial" charset="0"/>
            </a:endParaRPr>
          </a:p>
          <a:p>
            <a:r>
              <a:rPr lang="en-US" sz="1200" b="1">
                <a:solidFill>
                  <a:srgbClr val="231F20"/>
                </a:solidFill>
                <a:latin typeface="Arial" charset="0"/>
              </a:rPr>
              <a:t>columnar; surface cells dome</a:t>
            </a:r>
            <a:endParaRPr lang="en-US" sz="1800" b="1">
              <a:latin typeface="Arial" charset="0"/>
            </a:endParaRPr>
          </a:p>
          <a:p>
            <a:r>
              <a:rPr lang="en-US" sz="1200" b="1">
                <a:solidFill>
                  <a:srgbClr val="231F20"/>
                </a:solidFill>
                <a:latin typeface="Arial" charset="0"/>
              </a:rPr>
              <a:t>shaped or squamouslike, depending </a:t>
            </a:r>
            <a:endParaRPr lang="en-US" sz="1800" b="1">
              <a:latin typeface="Arial" charset="0"/>
            </a:endParaRPr>
          </a:p>
          <a:p>
            <a:r>
              <a:rPr lang="en-US" sz="1200" b="1">
                <a:solidFill>
                  <a:srgbClr val="231F20"/>
                </a:solidFill>
                <a:latin typeface="Arial" charset="0"/>
              </a:rPr>
              <a:t>on degree of organ stretch.</a:t>
            </a:r>
            <a:endParaRPr lang="en-US" sz="1800">
              <a:latin typeface="Arial" charset="0"/>
            </a:endParaRPr>
          </a:p>
        </p:txBody>
      </p:sp>
      <p:sp>
        <p:nvSpPr>
          <p:cNvPr id="32812" name="Rectangle 44"/>
          <p:cNvSpPr>
            <a:spLocks noChangeArrowheads="1"/>
          </p:cNvSpPr>
          <p:nvPr/>
        </p:nvSpPr>
        <p:spPr bwMode="auto">
          <a:xfrm>
            <a:off x="596900" y="3843338"/>
            <a:ext cx="2611438" cy="581025"/>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Function:</a:t>
            </a:r>
            <a:r>
              <a:rPr lang="en-US" sz="1200" b="1">
                <a:solidFill>
                  <a:srgbClr val="231F20"/>
                </a:solidFill>
                <a:latin typeface="Arial" charset="0"/>
              </a:rPr>
              <a:t> Stretches readily and </a:t>
            </a:r>
            <a:endParaRPr lang="en-US" sz="1800" b="1">
              <a:latin typeface="Arial" charset="0"/>
            </a:endParaRPr>
          </a:p>
          <a:p>
            <a:r>
              <a:rPr lang="en-US" sz="1200" b="1">
                <a:solidFill>
                  <a:srgbClr val="231F20"/>
                </a:solidFill>
                <a:latin typeface="Arial" charset="0"/>
              </a:rPr>
              <a:t>permits distension of urinary organ </a:t>
            </a:r>
            <a:endParaRPr lang="en-US" sz="1800" b="1">
              <a:latin typeface="Arial" charset="0"/>
            </a:endParaRPr>
          </a:p>
          <a:p>
            <a:r>
              <a:rPr lang="en-US" sz="1200" b="1">
                <a:solidFill>
                  <a:srgbClr val="231F20"/>
                </a:solidFill>
                <a:latin typeface="Arial" charset="0"/>
              </a:rPr>
              <a:t>by contained urine.</a:t>
            </a:r>
            <a:endParaRPr lang="en-US" sz="1800">
              <a:latin typeface="Arial" charset="0"/>
            </a:endParaRPr>
          </a:p>
        </p:txBody>
      </p:sp>
      <p:sp>
        <p:nvSpPr>
          <p:cNvPr id="32813" name="Rectangle 45"/>
          <p:cNvSpPr>
            <a:spLocks noChangeArrowheads="1"/>
          </p:cNvSpPr>
          <p:nvPr/>
        </p:nvSpPr>
        <p:spPr bwMode="auto">
          <a:xfrm>
            <a:off x="596900" y="4438650"/>
            <a:ext cx="2693988" cy="39846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Location:</a:t>
            </a:r>
            <a:r>
              <a:rPr lang="en-US" sz="1200" b="1">
                <a:solidFill>
                  <a:srgbClr val="231F20"/>
                </a:solidFill>
                <a:latin typeface="Arial" charset="0"/>
              </a:rPr>
              <a:t> Lines the ureters, urinary </a:t>
            </a:r>
            <a:endParaRPr lang="en-US" sz="1800" b="1">
              <a:latin typeface="Arial" charset="0"/>
            </a:endParaRPr>
          </a:p>
          <a:p>
            <a:r>
              <a:rPr lang="en-US" sz="1200" b="1">
                <a:solidFill>
                  <a:srgbClr val="231F20"/>
                </a:solidFill>
                <a:latin typeface="Arial" charset="0"/>
              </a:rPr>
              <a:t>bladder, and part of the urethra.</a:t>
            </a:r>
            <a:endParaRPr lang="en-US" sz="1800">
              <a:latin typeface="Arial" charset="0"/>
            </a:endParaRPr>
          </a:p>
        </p:txBody>
      </p:sp>
      <p:sp>
        <p:nvSpPr>
          <p:cNvPr id="32814" name="Rectangle 46"/>
          <p:cNvSpPr>
            <a:spLocks noChangeArrowheads="1"/>
          </p:cNvSpPr>
          <p:nvPr/>
        </p:nvSpPr>
        <p:spPr bwMode="auto">
          <a:xfrm>
            <a:off x="3702050" y="5124450"/>
            <a:ext cx="4522788"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Photomicrograph:</a:t>
            </a:r>
            <a:r>
              <a:rPr lang="en-US" sz="1200" b="1">
                <a:solidFill>
                  <a:srgbClr val="231F20"/>
                </a:solidFill>
                <a:latin typeface="Arial" charset="0"/>
              </a:rPr>
              <a:t> Transitional epithelium lining the urinary </a:t>
            </a:r>
            <a:endParaRPr lang="en-US" sz="1800" b="1">
              <a:latin typeface="Arial" charset="0"/>
            </a:endParaRPr>
          </a:p>
          <a:p>
            <a:r>
              <a:rPr lang="en-US" sz="1200" b="1">
                <a:solidFill>
                  <a:srgbClr val="231F20"/>
                </a:solidFill>
                <a:latin typeface="Arial" charset="0"/>
              </a:rPr>
              <a:t>bladder, relaxed state (360X); note the bulbous, or rounded, </a:t>
            </a:r>
            <a:endParaRPr lang="en-US" sz="1800" b="1">
              <a:latin typeface="Arial" charset="0"/>
            </a:endParaRPr>
          </a:p>
          <a:p>
            <a:r>
              <a:rPr lang="en-US" sz="1200" b="1">
                <a:solidFill>
                  <a:srgbClr val="231F20"/>
                </a:solidFill>
                <a:latin typeface="Arial" charset="0"/>
              </a:rPr>
              <a:t>appearance of the cells at the surface; these cells flatten and </a:t>
            </a:r>
            <a:endParaRPr lang="en-US" sz="1800" b="1">
              <a:latin typeface="Arial" charset="0"/>
            </a:endParaRPr>
          </a:p>
          <a:p>
            <a:r>
              <a:rPr lang="en-US" sz="1200" b="1">
                <a:solidFill>
                  <a:srgbClr val="231F20"/>
                </a:solidFill>
                <a:latin typeface="Arial" charset="0"/>
              </a:rPr>
              <a:t>become elongated when the bladder is filled with urine.</a:t>
            </a:r>
            <a:endParaRPr lang="en-US" sz="1800">
              <a:latin typeface="Arial" charset="0"/>
            </a:endParaRPr>
          </a:p>
        </p:txBody>
      </p:sp>
      <p:sp>
        <p:nvSpPr>
          <p:cNvPr id="32815" name="Rectangle 47"/>
          <p:cNvSpPr>
            <a:spLocks noChangeArrowheads="1"/>
          </p:cNvSpPr>
          <p:nvPr/>
        </p:nvSpPr>
        <p:spPr bwMode="auto">
          <a:xfrm>
            <a:off x="7683500" y="4508500"/>
            <a:ext cx="768350"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Basement</a:t>
            </a:r>
          </a:p>
          <a:p>
            <a:r>
              <a:rPr lang="en-US" sz="1200" b="1">
                <a:solidFill>
                  <a:srgbClr val="231F20"/>
                </a:solidFill>
                <a:latin typeface="Arial" charset="0"/>
              </a:rPr>
              <a:t>membrane</a:t>
            </a:r>
            <a:endParaRPr lang="en-US" sz="1800" b="1">
              <a:latin typeface="Arial" charset="0"/>
            </a:endParaRPr>
          </a:p>
        </p:txBody>
      </p:sp>
      <p:sp>
        <p:nvSpPr>
          <p:cNvPr id="32816" name="Rectangle 48"/>
          <p:cNvSpPr>
            <a:spLocks noChangeArrowheads="1"/>
          </p:cNvSpPr>
          <p:nvPr/>
        </p:nvSpPr>
        <p:spPr bwMode="auto">
          <a:xfrm>
            <a:off x="7693025" y="4813300"/>
            <a:ext cx="82073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Connective</a:t>
            </a:r>
          </a:p>
          <a:p>
            <a:r>
              <a:rPr lang="en-US" sz="1200" b="1">
                <a:solidFill>
                  <a:srgbClr val="231F20"/>
                </a:solidFill>
                <a:latin typeface="Arial" charset="0"/>
              </a:rPr>
              <a:t>tissue</a:t>
            </a:r>
            <a:endParaRPr lang="en-US" sz="1800" b="1">
              <a:latin typeface="Arial" charset="0"/>
            </a:endParaRPr>
          </a:p>
        </p:txBody>
      </p:sp>
      <p:sp>
        <p:nvSpPr>
          <p:cNvPr id="32817" name="Rectangle 49"/>
          <p:cNvSpPr>
            <a:spLocks noChangeArrowheads="1"/>
          </p:cNvSpPr>
          <p:nvPr/>
        </p:nvSpPr>
        <p:spPr bwMode="auto">
          <a:xfrm>
            <a:off x="7693025" y="3432175"/>
            <a:ext cx="86518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Transitional</a:t>
            </a:r>
          </a:p>
          <a:p>
            <a:r>
              <a:rPr lang="en-US" sz="1200" b="1">
                <a:solidFill>
                  <a:srgbClr val="231F20"/>
                </a:solidFill>
                <a:latin typeface="Arial" charset="0"/>
              </a:rPr>
              <a:t>epithelium</a:t>
            </a:r>
            <a:endParaRPr lang="en-US" sz="1800" b="1">
              <a:latin typeface="Arial" charset="0"/>
            </a:endParaRPr>
          </a:p>
        </p:txBody>
      </p:sp>
      <p:sp>
        <p:nvSpPr>
          <p:cNvPr id="32818" name="AutoShape 50"/>
          <p:cNvSpPr>
            <a:spLocks/>
          </p:cNvSpPr>
          <p:nvPr/>
        </p:nvSpPr>
        <p:spPr bwMode="auto">
          <a:xfrm>
            <a:off x="7348538" y="2633663"/>
            <a:ext cx="101600" cy="1892300"/>
          </a:xfrm>
          <a:prstGeom prst="rightBracket">
            <a:avLst>
              <a:gd name="adj" fmla="val 0"/>
            </a:avLst>
          </a:prstGeom>
          <a:noFill/>
          <a:ln w="12700">
            <a:solidFill>
              <a:schemeClr val="tx1"/>
            </a:solidFill>
            <a:round/>
            <a:headEnd/>
            <a:tailEnd/>
          </a:ln>
          <a:effectLst/>
        </p:spPr>
        <p:txBody>
          <a:bodyPr wrap="none" anchor="ct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pic>
        <p:nvPicPr>
          <p:cNvPr id="4" name="Content Placeholder 3" descr="epithelia.jpg"/>
          <p:cNvPicPr>
            <a:picLocks noGrp="1" noChangeAspect="1"/>
          </p:cNvPicPr>
          <p:nvPr>
            <p:ph idx="1"/>
          </p:nvPr>
        </p:nvPicPr>
        <p:blipFill>
          <a:blip r:embed="rId2" cstate="print"/>
          <a:stretch>
            <a:fillRect/>
          </a:stretch>
        </p:blipFill>
        <p:spPr>
          <a:xfrm>
            <a:off x="533400" y="1143000"/>
            <a:ext cx="7924800" cy="44958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p:txBody>
          <a:bodyPr/>
          <a:lstStyle/>
          <a:p>
            <a:r>
              <a:rPr lang="en-US" dirty="0" smtClean="0"/>
              <a:t>The Glands are formed from Epithelia </a:t>
            </a:r>
            <a:endParaRPr lang="en-US" dirty="0"/>
          </a:p>
        </p:txBody>
      </p:sp>
      <p:sp>
        <p:nvSpPr>
          <p:cNvPr id="33797" name="Rectangle 5"/>
          <p:cNvSpPr>
            <a:spLocks noGrp="1" noChangeArrowheads="1"/>
          </p:cNvSpPr>
          <p:nvPr>
            <p:ph type="body" idx="1"/>
          </p:nvPr>
        </p:nvSpPr>
        <p:spPr>
          <a:xfrm>
            <a:off x="460375" y="838200"/>
            <a:ext cx="8228013" cy="5638800"/>
          </a:xfrm>
        </p:spPr>
        <p:txBody>
          <a:bodyPr/>
          <a:lstStyle/>
          <a:p>
            <a:r>
              <a:rPr lang="en-US" dirty="0"/>
              <a:t>A gland is one or more cells that makes and secretes an aqueous fluid</a:t>
            </a:r>
          </a:p>
          <a:p>
            <a:r>
              <a:rPr lang="en-US" b="1" dirty="0" smtClean="0"/>
              <a:t>Secretion</a:t>
            </a:r>
            <a:r>
              <a:rPr lang="en-US" dirty="0" smtClean="0"/>
              <a:t> – exocytosis of a useful product</a:t>
            </a:r>
          </a:p>
          <a:p>
            <a:r>
              <a:rPr lang="en-US" dirty="0" smtClean="0"/>
              <a:t>Two major types of Glands</a:t>
            </a:r>
          </a:p>
          <a:p>
            <a:r>
              <a:rPr lang="en-US" b="1" dirty="0" smtClean="0"/>
              <a:t>Exocrine Glands</a:t>
            </a:r>
            <a:r>
              <a:rPr lang="en-US" dirty="0" smtClean="0"/>
              <a:t>– secretes it product through a duct and onto a surface (examples are sweat glands and oil glands)</a:t>
            </a:r>
          </a:p>
          <a:p>
            <a:r>
              <a:rPr lang="en-US" b="1" dirty="0" smtClean="0"/>
              <a:t>Endocrine Glands </a:t>
            </a:r>
            <a:r>
              <a:rPr lang="en-US" dirty="0" smtClean="0"/>
              <a:t>(ductless glands) secretes it product (termed a hormone) into the bloodstream  </a:t>
            </a:r>
            <a:endParaRPr lang="en-US" dirty="0"/>
          </a:p>
          <a:p>
            <a:pPr lvl="1"/>
            <a:endParaRPr lang="en-US" dirty="0" smtClean="0"/>
          </a:p>
          <a:p>
            <a:pPr lvl="1"/>
            <a:endParaRPr lang="en-US" dirty="0" smtClean="0"/>
          </a:p>
          <a:p>
            <a:pPr lvl="1"/>
            <a:r>
              <a:rPr lang="en-US" dirty="0" smtClean="0"/>
              <a:t>Site </a:t>
            </a:r>
            <a:r>
              <a:rPr lang="en-US" dirty="0"/>
              <a:t>of product release—endocrine or exocrine</a:t>
            </a:r>
          </a:p>
          <a:p>
            <a:pPr lvl="1"/>
            <a:r>
              <a:rPr lang="en-US" dirty="0"/>
              <a:t>Relative number of cells forming the gland—unicellular (e.g., goblet cells) or multicellular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Gland Formation</a:t>
            </a:r>
            <a:endParaRPr lang="en-US" dirty="0"/>
          </a:p>
        </p:txBody>
      </p:sp>
      <p:pic>
        <p:nvPicPr>
          <p:cNvPr id="4" name="Content Placeholder 3" descr="gland formation.JPG"/>
          <p:cNvPicPr>
            <a:picLocks noGrp="1" noChangeAspect="1"/>
          </p:cNvPicPr>
          <p:nvPr>
            <p:ph idx="1"/>
          </p:nvPr>
        </p:nvPicPr>
        <p:blipFill>
          <a:blip r:embed="rId2" cstate="print"/>
          <a:stretch>
            <a:fillRect/>
          </a:stretch>
        </p:blipFill>
        <p:spPr>
          <a:xfrm>
            <a:off x="0" y="822959"/>
            <a:ext cx="9326880" cy="15361920"/>
          </a:xfrm>
        </p:spPr>
      </p:pic>
      <p:sp>
        <p:nvSpPr>
          <p:cNvPr id="5" name="TextBox 4"/>
          <p:cNvSpPr txBox="1"/>
          <p:nvPr/>
        </p:nvSpPr>
        <p:spPr>
          <a:xfrm>
            <a:off x="0" y="3962400"/>
            <a:ext cx="1600200" cy="1200329"/>
          </a:xfrm>
          <a:prstGeom prst="rect">
            <a:avLst/>
          </a:prstGeom>
          <a:noFill/>
        </p:spPr>
        <p:txBody>
          <a:bodyPr wrap="square" rtlCol="0">
            <a:spAutoFit/>
          </a:bodyPr>
          <a:lstStyle/>
          <a:p>
            <a:r>
              <a:rPr lang="en-US" dirty="0" smtClean="0"/>
              <a:t>Exocrine Gland</a:t>
            </a:r>
          </a:p>
          <a:p>
            <a:r>
              <a:rPr lang="en-US" dirty="0" smtClean="0"/>
              <a:t>Formation</a:t>
            </a:r>
            <a:endParaRPr lang="en-US" dirty="0"/>
          </a:p>
        </p:txBody>
      </p:sp>
      <p:sp>
        <p:nvSpPr>
          <p:cNvPr id="6" name="TextBox 5"/>
          <p:cNvSpPr txBox="1"/>
          <p:nvPr/>
        </p:nvSpPr>
        <p:spPr>
          <a:xfrm>
            <a:off x="7543800" y="4495800"/>
            <a:ext cx="1572866" cy="1200329"/>
          </a:xfrm>
          <a:prstGeom prst="rect">
            <a:avLst/>
          </a:prstGeom>
          <a:noFill/>
        </p:spPr>
        <p:txBody>
          <a:bodyPr wrap="none" rtlCol="0">
            <a:spAutoFit/>
          </a:bodyPr>
          <a:lstStyle/>
          <a:p>
            <a:r>
              <a:rPr lang="en-US" dirty="0" smtClean="0"/>
              <a:t>Endocrine</a:t>
            </a:r>
          </a:p>
          <a:p>
            <a:r>
              <a:rPr lang="en-US" dirty="0" smtClean="0"/>
              <a:t>Gland</a:t>
            </a:r>
          </a:p>
          <a:p>
            <a:r>
              <a:rPr lang="en-US" dirty="0" smtClean="0"/>
              <a:t>Formation</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p:txBody>
          <a:bodyPr/>
          <a:lstStyle/>
          <a:p>
            <a:r>
              <a:rPr lang="en-US"/>
              <a:t>Endocrine Glands </a:t>
            </a:r>
          </a:p>
        </p:txBody>
      </p:sp>
      <p:sp>
        <p:nvSpPr>
          <p:cNvPr id="35845" name="Rectangle 5"/>
          <p:cNvSpPr>
            <a:spLocks noGrp="1" noChangeArrowheads="1"/>
          </p:cNvSpPr>
          <p:nvPr>
            <p:ph type="body" idx="1"/>
          </p:nvPr>
        </p:nvSpPr>
        <p:spPr/>
        <p:txBody>
          <a:bodyPr/>
          <a:lstStyle/>
          <a:p>
            <a:r>
              <a:rPr lang="en-US"/>
              <a:t>Ductless glands </a:t>
            </a:r>
          </a:p>
          <a:p>
            <a:r>
              <a:rPr lang="en-US"/>
              <a:t>Secrete hormones that travel through lymph or blood to target organs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p:txBody>
          <a:bodyPr/>
          <a:lstStyle/>
          <a:p>
            <a:r>
              <a:rPr lang="en-US"/>
              <a:t>Exocrine Glands</a:t>
            </a:r>
          </a:p>
        </p:txBody>
      </p:sp>
      <p:sp>
        <p:nvSpPr>
          <p:cNvPr id="37893" name="Rectangle 5"/>
          <p:cNvSpPr>
            <a:spLocks noGrp="1" noChangeArrowheads="1"/>
          </p:cNvSpPr>
          <p:nvPr>
            <p:ph type="body" idx="1"/>
          </p:nvPr>
        </p:nvSpPr>
        <p:spPr/>
        <p:txBody>
          <a:bodyPr/>
          <a:lstStyle/>
          <a:p>
            <a:r>
              <a:rPr lang="en-US"/>
              <a:t>More numerous than endocrine glands</a:t>
            </a:r>
          </a:p>
          <a:p>
            <a:r>
              <a:rPr lang="en-US"/>
              <a:t>Secrete products into ducts</a:t>
            </a:r>
          </a:p>
          <a:p>
            <a:r>
              <a:rPr lang="en-US"/>
              <a:t>Secretions released onto body surfaces (skin) or into body cavities</a:t>
            </a:r>
          </a:p>
          <a:p>
            <a:r>
              <a:rPr lang="en-US"/>
              <a:t>Examples include mucous, sweat, oil, and salivary glands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Classify an Exocrine Gland</a:t>
            </a:r>
            <a:endParaRPr lang="en-US" dirty="0"/>
          </a:p>
        </p:txBody>
      </p:sp>
      <p:sp>
        <p:nvSpPr>
          <p:cNvPr id="3" name="Content Placeholder 2"/>
          <p:cNvSpPr>
            <a:spLocks noGrp="1"/>
          </p:cNvSpPr>
          <p:nvPr>
            <p:ph idx="1"/>
          </p:nvPr>
        </p:nvSpPr>
        <p:spPr>
          <a:xfrm>
            <a:off x="460375" y="990601"/>
            <a:ext cx="8228013" cy="5321300"/>
          </a:xfrm>
        </p:spPr>
        <p:txBody>
          <a:bodyPr/>
          <a:lstStyle/>
          <a:p>
            <a:pPr marL="514350" indent="-514350">
              <a:buAutoNum type="arabicPeriod"/>
            </a:pPr>
            <a:r>
              <a:rPr lang="en-US" dirty="0" smtClean="0"/>
              <a:t>Is the exocrine gland unicellular or multicellular?</a:t>
            </a:r>
          </a:p>
          <a:p>
            <a:pPr marL="514350" indent="-514350">
              <a:buAutoNum type="arabicPeriod"/>
            </a:pPr>
            <a:r>
              <a:rPr lang="en-US" dirty="0" smtClean="0"/>
              <a:t>Does the exocrine gland duct branch?</a:t>
            </a:r>
          </a:p>
          <a:p>
            <a:pPr marL="514350" indent="-514350">
              <a:buAutoNum type="arabicPeriod"/>
            </a:pPr>
            <a:r>
              <a:rPr lang="en-US" dirty="0" smtClean="0"/>
              <a:t>What is the shape of the gland portion of the exocrine gland?</a:t>
            </a:r>
          </a:p>
          <a:p>
            <a:pPr marL="514350" indent="-514350">
              <a:buAutoNum type="arabicPeriod"/>
            </a:pPr>
            <a:r>
              <a:rPr lang="en-US" dirty="0" smtClean="0"/>
              <a:t>How do the gland cells behave when they discharge their product?</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61938"/>
            <a:ext cx="8226425" cy="957262"/>
          </a:xfrm>
        </p:spPr>
        <p:txBody>
          <a:bodyPr/>
          <a:lstStyle/>
          <a:p>
            <a:r>
              <a:rPr lang="en-US" dirty="0" smtClean="0"/>
              <a:t>Is the exocrine gland unicellular or multicellular?</a:t>
            </a:r>
            <a:br>
              <a:rPr lang="en-US" dirty="0" smtClean="0"/>
            </a:br>
            <a:endParaRPr lang="en-US" dirty="0"/>
          </a:p>
        </p:txBody>
      </p:sp>
      <p:sp>
        <p:nvSpPr>
          <p:cNvPr id="3" name="Content Placeholder 2"/>
          <p:cNvSpPr>
            <a:spLocks noGrp="1"/>
          </p:cNvSpPr>
          <p:nvPr>
            <p:ph idx="1"/>
          </p:nvPr>
        </p:nvSpPr>
        <p:spPr/>
        <p:txBody>
          <a:bodyPr/>
          <a:lstStyle/>
          <a:p>
            <a:r>
              <a:rPr lang="en-US" dirty="0" smtClean="0"/>
              <a:t>The only unicellular gland in the human body is the Goblet Cell.</a:t>
            </a:r>
          </a:p>
          <a:p>
            <a:r>
              <a:rPr lang="en-US" b="1" dirty="0" smtClean="0"/>
              <a:t>Goblet cells</a:t>
            </a:r>
            <a:r>
              <a:rPr lang="en-US" dirty="0" smtClean="0"/>
              <a:t> are glandular simple columnar epithelial cells whose sole function is to secrete mucin. </a:t>
            </a:r>
            <a:r>
              <a:rPr lang="en-US" b="1" dirty="0" smtClean="0"/>
              <a:t>Mucins</a:t>
            </a:r>
            <a:r>
              <a:rPr lang="en-US" dirty="0" smtClean="0"/>
              <a:t> are a family of high molecular weight, heavily glycosylated proteins (glycoconjugates) produced by many epithelial tissues in vertebrates.</a:t>
            </a:r>
          </a:p>
          <a:p>
            <a:r>
              <a:rPr lang="en-US" dirty="0" smtClean="0"/>
              <a:t>Mucin plus water gives mucus – the viscosity mainly depends on the amount of water.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4.4</a:t>
            </a:r>
          </a:p>
        </p:txBody>
      </p:sp>
      <p:pic>
        <p:nvPicPr>
          <p:cNvPr id="41991" name="Picture 7"/>
          <p:cNvPicPr>
            <a:picLocks noChangeAspect="1" noChangeArrowheads="1"/>
          </p:cNvPicPr>
          <p:nvPr/>
        </p:nvPicPr>
        <p:blipFill>
          <a:blip r:embed="rId2" cstate="print"/>
          <a:srcRect t="2281" b="6075"/>
          <a:stretch>
            <a:fillRect/>
          </a:stretch>
        </p:blipFill>
        <p:spPr bwMode="auto">
          <a:xfrm>
            <a:off x="558800" y="547688"/>
            <a:ext cx="8024813" cy="5867400"/>
          </a:xfrm>
          <a:prstGeom prst="rect">
            <a:avLst/>
          </a:prstGeom>
          <a:noFill/>
        </p:spPr>
      </p:pic>
      <p:sp>
        <p:nvSpPr>
          <p:cNvPr id="41992" name="Line 8"/>
          <p:cNvSpPr>
            <a:spLocks noChangeShapeType="1"/>
          </p:cNvSpPr>
          <p:nvPr/>
        </p:nvSpPr>
        <p:spPr bwMode="auto">
          <a:xfrm flipH="1" flipV="1">
            <a:off x="5945188" y="1093788"/>
            <a:ext cx="1016000" cy="304800"/>
          </a:xfrm>
          <a:prstGeom prst="line">
            <a:avLst/>
          </a:prstGeom>
          <a:noFill/>
          <a:ln w="28575">
            <a:solidFill>
              <a:srgbClr val="FFFFFF"/>
            </a:solidFill>
            <a:round/>
            <a:headEnd/>
            <a:tailEnd/>
          </a:ln>
        </p:spPr>
        <p:txBody>
          <a:bodyPr/>
          <a:lstStyle/>
          <a:p>
            <a:endParaRPr lang="en-US"/>
          </a:p>
        </p:txBody>
      </p:sp>
      <p:sp>
        <p:nvSpPr>
          <p:cNvPr id="41993" name="Line 9"/>
          <p:cNvSpPr>
            <a:spLocks noChangeShapeType="1"/>
          </p:cNvSpPr>
          <p:nvPr/>
        </p:nvSpPr>
        <p:spPr bwMode="auto">
          <a:xfrm flipH="1" flipV="1">
            <a:off x="6253163" y="1201738"/>
            <a:ext cx="250825" cy="368300"/>
          </a:xfrm>
          <a:prstGeom prst="line">
            <a:avLst/>
          </a:prstGeom>
          <a:noFill/>
          <a:ln w="28575">
            <a:solidFill>
              <a:srgbClr val="FFFFFF"/>
            </a:solidFill>
            <a:round/>
            <a:headEnd/>
            <a:tailEnd/>
          </a:ln>
        </p:spPr>
        <p:txBody>
          <a:bodyPr/>
          <a:lstStyle/>
          <a:p>
            <a:endParaRPr lang="en-US"/>
          </a:p>
        </p:txBody>
      </p:sp>
      <p:sp>
        <p:nvSpPr>
          <p:cNvPr id="41994" name="Freeform 10"/>
          <p:cNvSpPr>
            <a:spLocks/>
          </p:cNvSpPr>
          <p:nvPr/>
        </p:nvSpPr>
        <p:spPr bwMode="auto">
          <a:xfrm>
            <a:off x="3813175" y="1093788"/>
            <a:ext cx="479425" cy="254000"/>
          </a:xfrm>
          <a:custGeom>
            <a:avLst/>
            <a:gdLst/>
            <a:ahLst/>
            <a:cxnLst>
              <a:cxn ang="0">
                <a:pos x="0" y="160"/>
              </a:cxn>
              <a:cxn ang="0">
                <a:pos x="96" y="0"/>
              </a:cxn>
              <a:cxn ang="0">
                <a:pos x="302" y="0"/>
              </a:cxn>
            </a:cxnLst>
            <a:rect l="0" t="0" r="r" b="b"/>
            <a:pathLst>
              <a:path w="302" h="160">
                <a:moveTo>
                  <a:pt x="0" y="160"/>
                </a:moveTo>
                <a:lnTo>
                  <a:pt x="96" y="0"/>
                </a:lnTo>
                <a:lnTo>
                  <a:pt x="302" y="0"/>
                </a:lnTo>
              </a:path>
            </a:pathLst>
          </a:custGeom>
          <a:noFill/>
          <a:ln w="28575">
            <a:solidFill>
              <a:srgbClr val="FFFFFF"/>
            </a:solidFill>
            <a:prstDash val="solid"/>
            <a:round/>
            <a:headEnd/>
            <a:tailEnd/>
          </a:ln>
        </p:spPr>
        <p:txBody>
          <a:bodyPr/>
          <a:lstStyle/>
          <a:p>
            <a:endParaRPr lang="en-US"/>
          </a:p>
        </p:txBody>
      </p:sp>
      <p:sp>
        <p:nvSpPr>
          <p:cNvPr id="41995" name="Freeform 11"/>
          <p:cNvSpPr>
            <a:spLocks/>
          </p:cNvSpPr>
          <p:nvPr/>
        </p:nvSpPr>
        <p:spPr bwMode="auto">
          <a:xfrm>
            <a:off x="3235325" y="2335213"/>
            <a:ext cx="1060450" cy="273050"/>
          </a:xfrm>
          <a:custGeom>
            <a:avLst/>
            <a:gdLst/>
            <a:ahLst/>
            <a:cxnLst>
              <a:cxn ang="0">
                <a:pos x="0" y="172"/>
              </a:cxn>
              <a:cxn ang="0">
                <a:pos x="460" y="0"/>
              </a:cxn>
              <a:cxn ang="0">
                <a:pos x="668" y="0"/>
              </a:cxn>
            </a:cxnLst>
            <a:rect l="0" t="0" r="r" b="b"/>
            <a:pathLst>
              <a:path w="668" h="172">
                <a:moveTo>
                  <a:pt x="0" y="172"/>
                </a:moveTo>
                <a:lnTo>
                  <a:pt x="460" y="0"/>
                </a:lnTo>
                <a:lnTo>
                  <a:pt x="668" y="0"/>
                </a:lnTo>
              </a:path>
            </a:pathLst>
          </a:custGeom>
          <a:noFill/>
          <a:ln w="28575">
            <a:solidFill>
              <a:srgbClr val="FFFFFF"/>
            </a:solidFill>
            <a:prstDash val="solid"/>
            <a:round/>
            <a:headEnd/>
            <a:tailEnd/>
          </a:ln>
        </p:spPr>
        <p:txBody>
          <a:bodyPr/>
          <a:lstStyle/>
          <a:p>
            <a:endParaRPr lang="en-US"/>
          </a:p>
        </p:txBody>
      </p:sp>
      <p:sp>
        <p:nvSpPr>
          <p:cNvPr id="41996" name="Line 12"/>
          <p:cNvSpPr>
            <a:spLocks noChangeShapeType="1"/>
          </p:cNvSpPr>
          <p:nvPr/>
        </p:nvSpPr>
        <p:spPr bwMode="auto">
          <a:xfrm flipV="1">
            <a:off x="2838450" y="2335213"/>
            <a:ext cx="1127125" cy="130175"/>
          </a:xfrm>
          <a:prstGeom prst="line">
            <a:avLst/>
          </a:prstGeom>
          <a:noFill/>
          <a:ln w="28575">
            <a:solidFill>
              <a:srgbClr val="FFFFFF"/>
            </a:solidFill>
            <a:round/>
            <a:headEnd/>
            <a:tailEnd/>
          </a:ln>
        </p:spPr>
        <p:txBody>
          <a:bodyPr/>
          <a:lstStyle/>
          <a:p>
            <a:endParaRPr lang="en-US"/>
          </a:p>
        </p:txBody>
      </p:sp>
      <p:sp>
        <p:nvSpPr>
          <p:cNvPr id="41997" name="Line 13"/>
          <p:cNvSpPr>
            <a:spLocks noChangeShapeType="1"/>
          </p:cNvSpPr>
          <p:nvPr/>
        </p:nvSpPr>
        <p:spPr bwMode="auto">
          <a:xfrm>
            <a:off x="2692400" y="4102100"/>
            <a:ext cx="1603375" cy="1588"/>
          </a:xfrm>
          <a:prstGeom prst="line">
            <a:avLst/>
          </a:prstGeom>
          <a:noFill/>
          <a:ln w="28575">
            <a:solidFill>
              <a:srgbClr val="FFFFFF"/>
            </a:solidFill>
            <a:round/>
            <a:headEnd/>
            <a:tailEnd/>
          </a:ln>
        </p:spPr>
        <p:txBody>
          <a:bodyPr/>
          <a:lstStyle/>
          <a:p>
            <a:endParaRPr lang="en-US"/>
          </a:p>
        </p:txBody>
      </p:sp>
      <p:sp>
        <p:nvSpPr>
          <p:cNvPr id="41998" name="Freeform 14"/>
          <p:cNvSpPr>
            <a:spLocks/>
          </p:cNvSpPr>
          <p:nvPr/>
        </p:nvSpPr>
        <p:spPr bwMode="auto">
          <a:xfrm>
            <a:off x="2609850" y="4714875"/>
            <a:ext cx="1682750" cy="320675"/>
          </a:xfrm>
          <a:custGeom>
            <a:avLst/>
            <a:gdLst/>
            <a:ahLst/>
            <a:cxnLst>
              <a:cxn ang="0">
                <a:pos x="0" y="202"/>
              </a:cxn>
              <a:cxn ang="0">
                <a:pos x="854" y="0"/>
              </a:cxn>
              <a:cxn ang="0">
                <a:pos x="1060" y="0"/>
              </a:cxn>
            </a:cxnLst>
            <a:rect l="0" t="0" r="r" b="b"/>
            <a:pathLst>
              <a:path w="1060" h="202">
                <a:moveTo>
                  <a:pt x="0" y="202"/>
                </a:moveTo>
                <a:lnTo>
                  <a:pt x="854" y="0"/>
                </a:lnTo>
                <a:lnTo>
                  <a:pt x="1060" y="0"/>
                </a:lnTo>
              </a:path>
            </a:pathLst>
          </a:custGeom>
          <a:noFill/>
          <a:ln w="28575">
            <a:solidFill>
              <a:srgbClr val="FFFFFF"/>
            </a:solidFill>
            <a:prstDash val="solid"/>
            <a:round/>
            <a:headEnd/>
            <a:tailEnd/>
          </a:ln>
        </p:spPr>
        <p:txBody>
          <a:bodyPr/>
          <a:lstStyle/>
          <a:p>
            <a:endParaRPr lang="en-US"/>
          </a:p>
        </p:txBody>
      </p:sp>
      <p:sp>
        <p:nvSpPr>
          <p:cNvPr id="41999" name="Freeform 15"/>
          <p:cNvSpPr>
            <a:spLocks/>
          </p:cNvSpPr>
          <p:nvPr/>
        </p:nvSpPr>
        <p:spPr bwMode="auto">
          <a:xfrm>
            <a:off x="3162300" y="5372100"/>
            <a:ext cx="1120775" cy="336550"/>
          </a:xfrm>
          <a:custGeom>
            <a:avLst/>
            <a:gdLst/>
            <a:ahLst/>
            <a:cxnLst>
              <a:cxn ang="0">
                <a:pos x="0" y="0"/>
              </a:cxn>
              <a:cxn ang="0">
                <a:pos x="498" y="212"/>
              </a:cxn>
              <a:cxn ang="0">
                <a:pos x="706" y="212"/>
              </a:cxn>
            </a:cxnLst>
            <a:rect l="0" t="0" r="r" b="b"/>
            <a:pathLst>
              <a:path w="706" h="212">
                <a:moveTo>
                  <a:pt x="0" y="0"/>
                </a:moveTo>
                <a:lnTo>
                  <a:pt x="498" y="212"/>
                </a:lnTo>
                <a:lnTo>
                  <a:pt x="706" y="212"/>
                </a:lnTo>
              </a:path>
            </a:pathLst>
          </a:custGeom>
          <a:noFill/>
          <a:ln w="28575">
            <a:solidFill>
              <a:srgbClr val="FFFFFF"/>
            </a:solidFill>
            <a:prstDash val="solid"/>
            <a:round/>
            <a:headEnd/>
            <a:tailEnd/>
          </a:ln>
        </p:spPr>
        <p:txBody>
          <a:bodyPr/>
          <a:lstStyle/>
          <a:p>
            <a:endParaRPr lang="en-US"/>
          </a:p>
        </p:txBody>
      </p:sp>
      <p:sp>
        <p:nvSpPr>
          <p:cNvPr id="42000" name="Line 16"/>
          <p:cNvSpPr>
            <a:spLocks noChangeShapeType="1"/>
          </p:cNvSpPr>
          <p:nvPr/>
        </p:nvSpPr>
        <p:spPr bwMode="auto">
          <a:xfrm flipH="1" flipV="1">
            <a:off x="5945188" y="1093788"/>
            <a:ext cx="1016000" cy="304800"/>
          </a:xfrm>
          <a:prstGeom prst="line">
            <a:avLst/>
          </a:prstGeom>
          <a:noFill/>
          <a:ln w="12700">
            <a:solidFill>
              <a:srgbClr val="231F20"/>
            </a:solidFill>
            <a:round/>
            <a:headEnd/>
            <a:tailEnd/>
          </a:ln>
        </p:spPr>
        <p:txBody>
          <a:bodyPr/>
          <a:lstStyle/>
          <a:p>
            <a:endParaRPr lang="en-US"/>
          </a:p>
        </p:txBody>
      </p:sp>
      <p:sp>
        <p:nvSpPr>
          <p:cNvPr id="42001" name="Line 17"/>
          <p:cNvSpPr>
            <a:spLocks noChangeShapeType="1"/>
          </p:cNvSpPr>
          <p:nvPr/>
        </p:nvSpPr>
        <p:spPr bwMode="auto">
          <a:xfrm flipH="1" flipV="1">
            <a:off x="6253163" y="1201738"/>
            <a:ext cx="250825" cy="368300"/>
          </a:xfrm>
          <a:prstGeom prst="line">
            <a:avLst/>
          </a:prstGeom>
          <a:noFill/>
          <a:ln w="12700">
            <a:solidFill>
              <a:srgbClr val="231F20"/>
            </a:solidFill>
            <a:round/>
            <a:headEnd/>
            <a:tailEnd/>
          </a:ln>
        </p:spPr>
        <p:txBody>
          <a:bodyPr/>
          <a:lstStyle/>
          <a:p>
            <a:endParaRPr lang="en-US"/>
          </a:p>
        </p:txBody>
      </p:sp>
      <p:sp>
        <p:nvSpPr>
          <p:cNvPr id="42002" name="Freeform 18"/>
          <p:cNvSpPr>
            <a:spLocks/>
          </p:cNvSpPr>
          <p:nvPr/>
        </p:nvSpPr>
        <p:spPr bwMode="auto">
          <a:xfrm>
            <a:off x="3813175" y="1093788"/>
            <a:ext cx="479425" cy="254000"/>
          </a:xfrm>
          <a:custGeom>
            <a:avLst/>
            <a:gdLst/>
            <a:ahLst/>
            <a:cxnLst>
              <a:cxn ang="0">
                <a:pos x="0" y="160"/>
              </a:cxn>
              <a:cxn ang="0">
                <a:pos x="96" y="0"/>
              </a:cxn>
              <a:cxn ang="0">
                <a:pos x="302" y="0"/>
              </a:cxn>
            </a:cxnLst>
            <a:rect l="0" t="0" r="r" b="b"/>
            <a:pathLst>
              <a:path w="302" h="160">
                <a:moveTo>
                  <a:pt x="0" y="160"/>
                </a:moveTo>
                <a:lnTo>
                  <a:pt x="96" y="0"/>
                </a:lnTo>
                <a:lnTo>
                  <a:pt x="302" y="0"/>
                </a:lnTo>
              </a:path>
            </a:pathLst>
          </a:custGeom>
          <a:noFill/>
          <a:ln w="12700">
            <a:solidFill>
              <a:srgbClr val="231F20"/>
            </a:solidFill>
            <a:prstDash val="solid"/>
            <a:round/>
            <a:headEnd/>
            <a:tailEnd/>
          </a:ln>
        </p:spPr>
        <p:txBody>
          <a:bodyPr/>
          <a:lstStyle/>
          <a:p>
            <a:endParaRPr lang="en-US"/>
          </a:p>
        </p:txBody>
      </p:sp>
      <p:sp>
        <p:nvSpPr>
          <p:cNvPr id="42003" name="Freeform 19"/>
          <p:cNvSpPr>
            <a:spLocks/>
          </p:cNvSpPr>
          <p:nvPr/>
        </p:nvSpPr>
        <p:spPr bwMode="auto">
          <a:xfrm>
            <a:off x="3235325" y="2335213"/>
            <a:ext cx="1060450" cy="273050"/>
          </a:xfrm>
          <a:custGeom>
            <a:avLst/>
            <a:gdLst/>
            <a:ahLst/>
            <a:cxnLst>
              <a:cxn ang="0">
                <a:pos x="0" y="172"/>
              </a:cxn>
              <a:cxn ang="0">
                <a:pos x="460" y="0"/>
              </a:cxn>
              <a:cxn ang="0">
                <a:pos x="668" y="0"/>
              </a:cxn>
            </a:cxnLst>
            <a:rect l="0" t="0" r="r" b="b"/>
            <a:pathLst>
              <a:path w="668" h="172">
                <a:moveTo>
                  <a:pt x="0" y="172"/>
                </a:moveTo>
                <a:lnTo>
                  <a:pt x="460" y="0"/>
                </a:lnTo>
                <a:lnTo>
                  <a:pt x="668" y="0"/>
                </a:lnTo>
              </a:path>
            </a:pathLst>
          </a:custGeom>
          <a:noFill/>
          <a:ln w="12700">
            <a:solidFill>
              <a:srgbClr val="231F20"/>
            </a:solidFill>
            <a:prstDash val="solid"/>
            <a:round/>
            <a:headEnd/>
            <a:tailEnd/>
          </a:ln>
        </p:spPr>
        <p:txBody>
          <a:bodyPr/>
          <a:lstStyle/>
          <a:p>
            <a:endParaRPr lang="en-US"/>
          </a:p>
        </p:txBody>
      </p:sp>
      <p:sp>
        <p:nvSpPr>
          <p:cNvPr id="42004" name="Freeform 20"/>
          <p:cNvSpPr>
            <a:spLocks/>
          </p:cNvSpPr>
          <p:nvPr/>
        </p:nvSpPr>
        <p:spPr bwMode="auto">
          <a:xfrm>
            <a:off x="6024563" y="2344738"/>
            <a:ext cx="914400" cy="209550"/>
          </a:xfrm>
          <a:custGeom>
            <a:avLst/>
            <a:gdLst/>
            <a:ahLst/>
            <a:cxnLst>
              <a:cxn ang="0">
                <a:pos x="576" y="132"/>
              </a:cxn>
              <a:cxn ang="0">
                <a:pos x="98" y="0"/>
              </a:cxn>
              <a:cxn ang="0">
                <a:pos x="0" y="0"/>
              </a:cxn>
            </a:cxnLst>
            <a:rect l="0" t="0" r="r" b="b"/>
            <a:pathLst>
              <a:path w="576" h="132">
                <a:moveTo>
                  <a:pt x="576" y="132"/>
                </a:moveTo>
                <a:lnTo>
                  <a:pt x="98" y="0"/>
                </a:lnTo>
                <a:lnTo>
                  <a:pt x="0" y="0"/>
                </a:lnTo>
              </a:path>
            </a:pathLst>
          </a:custGeom>
          <a:noFill/>
          <a:ln w="12700">
            <a:solidFill>
              <a:srgbClr val="231F20"/>
            </a:solidFill>
            <a:prstDash val="solid"/>
            <a:round/>
            <a:headEnd/>
            <a:tailEnd/>
          </a:ln>
        </p:spPr>
        <p:txBody>
          <a:bodyPr/>
          <a:lstStyle/>
          <a:p>
            <a:endParaRPr lang="en-US"/>
          </a:p>
        </p:txBody>
      </p:sp>
      <p:sp>
        <p:nvSpPr>
          <p:cNvPr id="42005" name="Line 21"/>
          <p:cNvSpPr>
            <a:spLocks noChangeShapeType="1"/>
          </p:cNvSpPr>
          <p:nvPr/>
        </p:nvSpPr>
        <p:spPr bwMode="auto">
          <a:xfrm flipV="1">
            <a:off x="2838450" y="2335213"/>
            <a:ext cx="1127125" cy="130175"/>
          </a:xfrm>
          <a:prstGeom prst="line">
            <a:avLst/>
          </a:prstGeom>
          <a:noFill/>
          <a:ln w="12700">
            <a:solidFill>
              <a:srgbClr val="231F20"/>
            </a:solidFill>
            <a:round/>
            <a:headEnd/>
            <a:tailEnd/>
          </a:ln>
        </p:spPr>
        <p:txBody>
          <a:bodyPr/>
          <a:lstStyle/>
          <a:p>
            <a:endParaRPr lang="en-US"/>
          </a:p>
        </p:txBody>
      </p:sp>
      <p:sp>
        <p:nvSpPr>
          <p:cNvPr id="42006" name="Line 22"/>
          <p:cNvSpPr>
            <a:spLocks noChangeShapeType="1"/>
          </p:cNvSpPr>
          <p:nvPr/>
        </p:nvSpPr>
        <p:spPr bwMode="auto">
          <a:xfrm flipH="1">
            <a:off x="6180138" y="1963738"/>
            <a:ext cx="1041400" cy="381000"/>
          </a:xfrm>
          <a:prstGeom prst="line">
            <a:avLst/>
          </a:prstGeom>
          <a:noFill/>
          <a:ln w="12700">
            <a:solidFill>
              <a:srgbClr val="231F20"/>
            </a:solidFill>
            <a:round/>
            <a:headEnd/>
            <a:tailEnd/>
          </a:ln>
        </p:spPr>
        <p:txBody>
          <a:bodyPr/>
          <a:lstStyle/>
          <a:p>
            <a:endParaRPr lang="en-US"/>
          </a:p>
        </p:txBody>
      </p:sp>
      <p:sp>
        <p:nvSpPr>
          <p:cNvPr id="42007" name="Line 23"/>
          <p:cNvSpPr>
            <a:spLocks noChangeShapeType="1"/>
          </p:cNvSpPr>
          <p:nvPr/>
        </p:nvSpPr>
        <p:spPr bwMode="auto">
          <a:xfrm>
            <a:off x="2692400" y="4102100"/>
            <a:ext cx="1603375" cy="1588"/>
          </a:xfrm>
          <a:prstGeom prst="line">
            <a:avLst/>
          </a:prstGeom>
          <a:noFill/>
          <a:ln w="12700">
            <a:solidFill>
              <a:srgbClr val="231F20"/>
            </a:solidFill>
            <a:round/>
            <a:headEnd/>
            <a:tailEnd/>
          </a:ln>
        </p:spPr>
        <p:txBody>
          <a:bodyPr/>
          <a:lstStyle/>
          <a:p>
            <a:endParaRPr lang="en-US"/>
          </a:p>
        </p:txBody>
      </p:sp>
      <p:sp>
        <p:nvSpPr>
          <p:cNvPr id="42008" name="Freeform 24"/>
          <p:cNvSpPr>
            <a:spLocks/>
          </p:cNvSpPr>
          <p:nvPr/>
        </p:nvSpPr>
        <p:spPr bwMode="auto">
          <a:xfrm>
            <a:off x="6078538" y="3924300"/>
            <a:ext cx="1362075" cy="177800"/>
          </a:xfrm>
          <a:custGeom>
            <a:avLst/>
            <a:gdLst/>
            <a:ahLst/>
            <a:cxnLst>
              <a:cxn ang="0">
                <a:pos x="858" y="0"/>
              </a:cxn>
              <a:cxn ang="0">
                <a:pos x="112" y="112"/>
              </a:cxn>
              <a:cxn ang="0">
                <a:pos x="0" y="112"/>
              </a:cxn>
            </a:cxnLst>
            <a:rect l="0" t="0" r="r" b="b"/>
            <a:pathLst>
              <a:path w="858" h="112">
                <a:moveTo>
                  <a:pt x="858" y="0"/>
                </a:moveTo>
                <a:lnTo>
                  <a:pt x="112" y="112"/>
                </a:lnTo>
                <a:lnTo>
                  <a:pt x="0" y="112"/>
                </a:lnTo>
              </a:path>
            </a:pathLst>
          </a:custGeom>
          <a:noFill/>
          <a:ln w="12700">
            <a:solidFill>
              <a:srgbClr val="231F20"/>
            </a:solidFill>
            <a:prstDash val="solid"/>
            <a:round/>
            <a:headEnd/>
            <a:tailEnd/>
          </a:ln>
        </p:spPr>
        <p:txBody>
          <a:bodyPr/>
          <a:lstStyle/>
          <a:p>
            <a:endParaRPr lang="en-US"/>
          </a:p>
        </p:txBody>
      </p:sp>
      <p:sp>
        <p:nvSpPr>
          <p:cNvPr id="42009" name="Freeform 25"/>
          <p:cNvSpPr>
            <a:spLocks/>
          </p:cNvSpPr>
          <p:nvPr/>
        </p:nvSpPr>
        <p:spPr bwMode="auto">
          <a:xfrm>
            <a:off x="5268913" y="4724400"/>
            <a:ext cx="2066925" cy="82550"/>
          </a:xfrm>
          <a:custGeom>
            <a:avLst/>
            <a:gdLst/>
            <a:ahLst/>
            <a:cxnLst>
              <a:cxn ang="0">
                <a:pos x="1302" y="52"/>
              </a:cxn>
              <a:cxn ang="0">
                <a:pos x="574" y="0"/>
              </a:cxn>
              <a:cxn ang="0">
                <a:pos x="0" y="0"/>
              </a:cxn>
            </a:cxnLst>
            <a:rect l="0" t="0" r="r" b="b"/>
            <a:pathLst>
              <a:path w="1302" h="52">
                <a:moveTo>
                  <a:pt x="1302" y="52"/>
                </a:moveTo>
                <a:lnTo>
                  <a:pt x="574" y="0"/>
                </a:lnTo>
                <a:lnTo>
                  <a:pt x="0" y="0"/>
                </a:lnTo>
              </a:path>
            </a:pathLst>
          </a:custGeom>
          <a:noFill/>
          <a:ln w="12700">
            <a:solidFill>
              <a:srgbClr val="231F20"/>
            </a:solidFill>
            <a:prstDash val="solid"/>
            <a:round/>
            <a:headEnd/>
            <a:tailEnd/>
          </a:ln>
        </p:spPr>
        <p:txBody>
          <a:bodyPr/>
          <a:lstStyle/>
          <a:p>
            <a:endParaRPr lang="en-US"/>
          </a:p>
        </p:txBody>
      </p:sp>
      <p:sp>
        <p:nvSpPr>
          <p:cNvPr id="42010" name="Freeform 26"/>
          <p:cNvSpPr>
            <a:spLocks/>
          </p:cNvSpPr>
          <p:nvPr/>
        </p:nvSpPr>
        <p:spPr bwMode="auto">
          <a:xfrm>
            <a:off x="2609850" y="4714875"/>
            <a:ext cx="1682750" cy="320675"/>
          </a:xfrm>
          <a:custGeom>
            <a:avLst/>
            <a:gdLst/>
            <a:ahLst/>
            <a:cxnLst>
              <a:cxn ang="0">
                <a:pos x="0" y="202"/>
              </a:cxn>
              <a:cxn ang="0">
                <a:pos x="854" y="0"/>
              </a:cxn>
              <a:cxn ang="0">
                <a:pos x="1060" y="0"/>
              </a:cxn>
            </a:cxnLst>
            <a:rect l="0" t="0" r="r" b="b"/>
            <a:pathLst>
              <a:path w="1060" h="202">
                <a:moveTo>
                  <a:pt x="0" y="202"/>
                </a:moveTo>
                <a:lnTo>
                  <a:pt x="854" y="0"/>
                </a:lnTo>
                <a:lnTo>
                  <a:pt x="1060" y="0"/>
                </a:lnTo>
              </a:path>
            </a:pathLst>
          </a:custGeom>
          <a:noFill/>
          <a:ln w="12700">
            <a:solidFill>
              <a:srgbClr val="231F20"/>
            </a:solidFill>
            <a:prstDash val="solid"/>
            <a:round/>
            <a:headEnd/>
            <a:tailEnd/>
          </a:ln>
        </p:spPr>
        <p:txBody>
          <a:bodyPr/>
          <a:lstStyle/>
          <a:p>
            <a:endParaRPr lang="en-US"/>
          </a:p>
        </p:txBody>
      </p:sp>
      <p:sp>
        <p:nvSpPr>
          <p:cNvPr id="42011" name="Freeform 27"/>
          <p:cNvSpPr>
            <a:spLocks/>
          </p:cNvSpPr>
          <p:nvPr/>
        </p:nvSpPr>
        <p:spPr bwMode="auto">
          <a:xfrm>
            <a:off x="5745163" y="5191125"/>
            <a:ext cx="2136775" cy="536575"/>
          </a:xfrm>
          <a:custGeom>
            <a:avLst/>
            <a:gdLst/>
            <a:ahLst/>
            <a:cxnLst>
              <a:cxn ang="0">
                <a:pos x="1346" y="0"/>
              </a:cxn>
              <a:cxn ang="0">
                <a:pos x="216" y="338"/>
              </a:cxn>
              <a:cxn ang="0">
                <a:pos x="0" y="338"/>
              </a:cxn>
            </a:cxnLst>
            <a:rect l="0" t="0" r="r" b="b"/>
            <a:pathLst>
              <a:path w="1346" h="338">
                <a:moveTo>
                  <a:pt x="1346" y="0"/>
                </a:moveTo>
                <a:lnTo>
                  <a:pt x="216" y="338"/>
                </a:lnTo>
                <a:lnTo>
                  <a:pt x="0" y="338"/>
                </a:lnTo>
              </a:path>
            </a:pathLst>
          </a:custGeom>
          <a:noFill/>
          <a:ln w="12700">
            <a:solidFill>
              <a:srgbClr val="231F20"/>
            </a:solidFill>
            <a:prstDash val="solid"/>
            <a:round/>
            <a:headEnd/>
            <a:tailEnd/>
          </a:ln>
        </p:spPr>
        <p:txBody>
          <a:bodyPr/>
          <a:lstStyle/>
          <a:p>
            <a:endParaRPr lang="en-US"/>
          </a:p>
        </p:txBody>
      </p:sp>
      <p:sp>
        <p:nvSpPr>
          <p:cNvPr id="42012" name="Freeform 28"/>
          <p:cNvSpPr>
            <a:spLocks/>
          </p:cNvSpPr>
          <p:nvPr/>
        </p:nvSpPr>
        <p:spPr bwMode="auto">
          <a:xfrm>
            <a:off x="3162300" y="5372100"/>
            <a:ext cx="1120775" cy="336550"/>
          </a:xfrm>
          <a:custGeom>
            <a:avLst/>
            <a:gdLst/>
            <a:ahLst/>
            <a:cxnLst>
              <a:cxn ang="0">
                <a:pos x="0" y="0"/>
              </a:cxn>
              <a:cxn ang="0">
                <a:pos x="498" y="212"/>
              </a:cxn>
              <a:cxn ang="0">
                <a:pos x="706" y="212"/>
              </a:cxn>
            </a:cxnLst>
            <a:rect l="0" t="0" r="r" b="b"/>
            <a:pathLst>
              <a:path w="706" h="212">
                <a:moveTo>
                  <a:pt x="0" y="0"/>
                </a:moveTo>
                <a:lnTo>
                  <a:pt x="498" y="212"/>
                </a:lnTo>
                <a:lnTo>
                  <a:pt x="706" y="212"/>
                </a:lnTo>
              </a:path>
            </a:pathLst>
          </a:custGeom>
          <a:noFill/>
          <a:ln w="12700">
            <a:solidFill>
              <a:srgbClr val="231F20"/>
            </a:solidFill>
            <a:prstDash val="solid"/>
            <a:round/>
            <a:headEnd/>
            <a:tailEnd/>
          </a:ln>
        </p:spPr>
        <p:txBody>
          <a:bodyPr/>
          <a:lstStyle/>
          <a:p>
            <a:endParaRPr lang="en-US"/>
          </a:p>
        </p:txBody>
      </p:sp>
      <p:sp>
        <p:nvSpPr>
          <p:cNvPr id="42013" name="Rectangle 29"/>
          <p:cNvSpPr>
            <a:spLocks noChangeArrowheads="1"/>
          </p:cNvSpPr>
          <p:nvPr/>
        </p:nvSpPr>
        <p:spPr bwMode="auto">
          <a:xfrm>
            <a:off x="6688138" y="5965825"/>
            <a:ext cx="512762"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(b)</a:t>
            </a:r>
            <a:endParaRPr lang="en-US" sz="1800">
              <a:latin typeface="Arial" charset="0"/>
            </a:endParaRPr>
          </a:p>
        </p:txBody>
      </p:sp>
      <p:sp>
        <p:nvSpPr>
          <p:cNvPr id="42014" name="Rectangle 30"/>
          <p:cNvSpPr>
            <a:spLocks noChangeArrowheads="1"/>
          </p:cNvSpPr>
          <p:nvPr/>
        </p:nvSpPr>
        <p:spPr bwMode="auto">
          <a:xfrm>
            <a:off x="712788" y="5965825"/>
            <a:ext cx="512762" cy="501650"/>
          </a:xfrm>
          <a:prstGeom prst="rect">
            <a:avLst/>
          </a:prstGeom>
          <a:noFill/>
          <a:ln w="9525">
            <a:noFill/>
            <a:miter lim="800000"/>
            <a:headEnd/>
            <a:tailEnd/>
          </a:ln>
        </p:spPr>
        <p:txBody>
          <a:bodyPr wrap="none" lIns="0" tIns="0" rIns="0" bIns="0">
            <a:spAutoFit/>
          </a:bodyPr>
          <a:lstStyle/>
          <a:p>
            <a:r>
              <a:rPr lang="en-US" sz="2800">
                <a:solidFill>
                  <a:srgbClr val="231F20"/>
                </a:solidFill>
                <a:latin typeface="Arial Black" charset="0"/>
              </a:rPr>
              <a:t>(a)</a:t>
            </a:r>
            <a:endParaRPr lang="en-US" sz="1800">
              <a:latin typeface="Arial" charset="0"/>
            </a:endParaRPr>
          </a:p>
        </p:txBody>
      </p:sp>
      <p:sp>
        <p:nvSpPr>
          <p:cNvPr id="42015" name="Rectangle 31"/>
          <p:cNvSpPr>
            <a:spLocks noChangeArrowheads="1"/>
          </p:cNvSpPr>
          <p:nvPr/>
        </p:nvSpPr>
        <p:spPr bwMode="auto">
          <a:xfrm>
            <a:off x="4329113" y="904875"/>
            <a:ext cx="1541462" cy="427038"/>
          </a:xfrm>
          <a:prstGeom prst="rect">
            <a:avLst/>
          </a:prstGeom>
          <a:noFill/>
          <a:ln w="9525">
            <a:noFill/>
            <a:miter lim="800000"/>
            <a:headEnd/>
            <a:tailEnd/>
          </a:ln>
        </p:spPr>
        <p:txBody>
          <a:bodyPr wrap="none" lIns="0" tIns="0" rIns="0" bIns="0">
            <a:spAutoFit/>
          </a:bodyPr>
          <a:lstStyle/>
          <a:p>
            <a:r>
              <a:rPr lang="en-US" sz="2800" b="1">
                <a:solidFill>
                  <a:srgbClr val="231F20"/>
                </a:solidFill>
                <a:latin typeface="Arial" charset="0"/>
              </a:rPr>
              <a:t>Microvilli</a:t>
            </a:r>
            <a:endParaRPr lang="en-US" sz="1800" b="1">
              <a:latin typeface="Arial" charset="0"/>
            </a:endParaRPr>
          </a:p>
        </p:txBody>
      </p:sp>
      <p:sp>
        <p:nvSpPr>
          <p:cNvPr id="42016" name="Rectangle 32"/>
          <p:cNvSpPr>
            <a:spLocks noChangeArrowheads="1"/>
          </p:cNvSpPr>
          <p:nvPr/>
        </p:nvSpPr>
        <p:spPr bwMode="auto">
          <a:xfrm>
            <a:off x="4329113" y="2155825"/>
            <a:ext cx="1800225" cy="1708150"/>
          </a:xfrm>
          <a:prstGeom prst="rect">
            <a:avLst/>
          </a:prstGeom>
          <a:noFill/>
          <a:ln w="9525">
            <a:noFill/>
            <a:miter lim="800000"/>
            <a:headEnd/>
            <a:tailEnd/>
          </a:ln>
        </p:spPr>
        <p:txBody>
          <a:bodyPr wrap="none" lIns="0" tIns="0" rIns="0" bIns="0">
            <a:spAutoFit/>
          </a:bodyPr>
          <a:lstStyle/>
          <a:p>
            <a:r>
              <a:rPr lang="en-US" sz="2800" b="1">
                <a:solidFill>
                  <a:srgbClr val="231F20"/>
                </a:solidFill>
                <a:latin typeface="Arial" charset="0"/>
              </a:rPr>
              <a:t>Secretory</a:t>
            </a:r>
          </a:p>
          <a:p>
            <a:r>
              <a:rPr lang="en-US" sz="2800" b="1">
                <a:solidFill>
                  <a:srgbClr val="231F20"/>
                </a:solidFill>
                <a:latin typeface="Arial" charset="0"/>
              </a:rPr>
              <a:t>vesicles</a:t>
            </a:r>
            <a:endParaRPr lang="en-US" sz="1800" b="1">
              <a:latin typeface="Arial" charset="0"/>
            </a:endParaRPr>
          </a:p>
          <a:p>
            <a:r>
              <a:rPr lang="en-US" sz="2800" b="1">
                <a:solidFill>
                  <a:srgbClr val="231F20"/>
                </a:solidFill>
                <a:latin typeface="Arial" charset="0"/>
              </a:rPr>
              <a:t>containing</a:t>
            </a:r>
            <a:endParaRPr lang="en-US" sz="1800" b="1">
              <a:latin typeface="Arial" charset="0"/>
            </a:endParaRPr>
          </a:p>
          <a:p>
            <a:r>
              <a:rPr lang="en-US" sz="2800" b="1">
                <a:solidFill>
                  <a:srgbClr val="231F20"/>
                </a:solidFill>
                <a:latin typeface="Arial" charset="0"/>
              </a:rPr>
              <a:t>mucin</a:t>
            </a:r>
            <a:endParaRPr lang="en-US" sz="1800" b="1">
              <a:latin typeface="Arial" charset="0"/>
            </a:endParaRPr>
          </a:p>
        </p:txBody>
      </p:sp>
      <p:sp>
        <p:nvSpPr>
          <p:cNvPr id="42017" name="Rectangle 33"/>
          <p:cNvSpPr>
            <a:spLocks noChangeArrowheads="1"/>
          </p:cNvSpPr>
          <p:nvPr/>
        </p:nvSpPr>
        <p:spPr bwMode="auto">
          <a:xfrm>
            <a:off x="4329113" y="4521200"/>
            <a:ext cx="1703387" cy="854075"/>
          </a:xfrm>
          <a:prstGeom prst="rect">
            <a:avLst/>
          </a:prstGeom>
          <a:noFill/>
          <a:ln w="9525">
            <a:noFill/>
            <a:miter lim="800000"/>
            <a:headEnd/>
            <a:tailEnd/>
          </a:ln>
        </p:spPr>
        <p:txBody>
          <a:bodyPr wrap="none" lIns="0" tIns="0" rIns="0" bIns="0">
            <a:spAutoFit/>
          </a:bodyPr>
          <a:lstStyle/>
          <a:p>
            <a:r>
              <a:rPr lang="en-US" sz="2800" b="1">
                <a:solidFill>
                  <a:srgbClr val="231F20"/>
                </a:solidFill>
                <a:latin typeface="Arial" charset="0"/>
              </a:rPr>
              <a:t>Golgi</a:t>
            </a:r>
          </a:p>
          <a:p>
            <a:r>
              <a:rPr lang="en-US" sz="2800" b="1">
                <a:solidFill>
                  <a:srgbClr val="231F20"/>
                </a:solidFill>
                <a:latin typeface="Arial" charset="0"/>
              </a:rPr>
              <a:t>apparatus</a:t>
            </a:r>
            <a:endParaRPr lang="en-US" sz="1800" b="1">
              <a:latin typeface="Arial" charset="0"/>
            </a:endParaRPr>
          </a:p>
        </p:txBody>
      </p:sp>
      <p:sp>
        <p:nvSpPr>
          <p:cNvPr id="42018" name="Rectangle 34"/>
          <p:cNvSpPr>
            <a:spLocks noChangeArrowheads="1"/>
          </p:cNvSpPr>
          <p:nvPr/>
        </p:nvSpPr>
        <p:spPr bwMode="auto">
          <a:xfrm>
            <a:off x="4329113" y="3924300"/>
            <a:ext cx="1719262" cy="427038"/>
          </a:xfrm>
          <a:prstGeom prst="rect">
            <a:avLst/>
          </a:prstGeom>
          <a:noFill/>
          <a:ln w="9525">
            <a:noFill/>
            <a:miter lim="800000"/>
            <a:headEnd/>
            <a:tailEnd/>
          </a:ln>
        </p:spPr>
        <p:txBody>
          <a:bodyPr wrap="none" lIns="0" tIns="0" rIns="0" bIns="0">
            <a:spAutoFit/>
          </a:bodyPr>
          <a:lstStyle/>
          <a:p>
            <a:r>
              <a:rPr lang="en-US" sz="2800" b="1">
                <a:solidFill>
                  <a:srgbClr val="231F20"/>
                </a:solidFill>
                <a:latin typeface="Arial" charset="0"/>
              </a:rPr>
              <a:t>Rough ER</a:t>
            </a:r>
            <a:endParaRPr lang="en-US" sz="1800" b="1">
              <a:latin typeface="Arial" charset="0"/>
            </a:endParaRPr>
          </a:p>
        </p:txBody>
      </p:sp>
      <p:sp>
        <p:nvSpPr>
          <p:cNvPr id="42019" name="Rectangle 35"/>
          <p:cNvSpPr>
            <a:spLocks noChangeArrowheads="1"/>
          </p:cNvSpPr>
          <p:nvPr/>
        </p:nvSpPr>
        <p:spPr bwMode="auto">
          <a:xfrm>
            <a:off x="4329113" y="5521325"/>
            <a:ext cx="1385887" cy="427038"/>
          </a:xfrm>
          <a:prstGeom prst="rect">
            <a:avLst/>
          </a:prstGeom>
          <a:noFill/>
          <a:ln w="9525">
            <a:noFill/>
            <a:miter lim="800000"/>
            <a:headEnd/>
            <a:tailEnd/>
          </a:ln>
        </p:spPr>
        <p:txBody>
          <a:bodyPr wrap="none" lIns="0" tIns="0" rIns="0" bIns="0">
            <a:spAutoFit/>
          </a:bodyPr>
          <a:lstStyle/>
          <a:p>
            <a:r>
              <a:rPr lang="en-US" sz="2800" b="1">
                <a:solidFill>
                  <a:srgbClr val="231F20"/>
                </a:solidFill>
                <a:latin typeface="Arial" charset="0"/>
              </a:rPr>
              <a:t>Nucleus</a:t>
            </a:r>
            <a:endParaRPr lang="en-US" sz="1800" b="1">
              <a:latin typeface="Arial" charset="0"/>
            </a:endParaRPr>
          </a:p>
        </p:txBody>
      </p:sp>
      <p:sp>
        <p:nvSpPr>
          <p:cNvPr id="32" name="TextBox 31"/>
          <p:cNvSpPr txBox="1"/>
          <p:nvPr/>
        </p:nvSpPr>
        <p:spPr>
          <a:xfrm>
            <a:off x="3048000" y="152401"/>
            <a:ext cx="4876800" cy="584775"/>
          </a:xfrm>
          <a:prstGeom prst="rect">
            <a:avLst/>
          </a:prstGeom>
          <a:noFill/>
        </p:spPr>
        <p:txBody>
          <a:bodyPr wrap="square" rtlCol="0">
            <a:spAutoFit/>
          </a:bodyPr>
          <a:lstStyle/>
          <a:p>
            <a:r>
              <a:rPr lang="en-US" sz="3200" dirty="0" smtClean="0"/>
              <a:t>Goblet Cell </a:t>
            </a:r>
            <a:endParaRPr lang="en-US" sz="3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lstStyle/>
          <a:p>
            <a:r>
              <a:rPr lang="en-US"/>
              <a:t>Multicellular Exocrine Glands</a:t>
            </a:r>
          </a:p>
        </p:txBody>
      </p:sp>
      <p:sp>
        <p:nvSpPr>
          <p:cNvPr id="43013" name="Rectangle 5"/>
          <p:cNvSpPr>
            <a:spLocks noGrp="1" noChangeArrowheads="1"/>
          </p:cNvSpPr>
          <p:nvPr>
            <p:ph type="body" idx="1"/>
          </p:nvPr>
        </p:nvSpPr>
        <p:spPr>
          <a:xfrm>
            <a:off x="460375" y="914401"/>
            <a:ext cx="8228013" cy="5397500"/>
          </a:xfrm>
        </p:spPr>
        <p:txBody>
          <a:bodyPr/>
          <a:lstStyle/>
          <a:p>
            <a:r>
              <a:rPr lang="en-US" dirty="0"/>
              <a:t>Multicellular exocrine glands are composed of a </a:t>
            </a:r>
            <a:r>
              <a:rPr lang="en-US" b="1" u="sng" dirty="0"/>
              <a:t>duct </a:t>
            </a:r>
            <a:r>
              <a:rPr lang="en-US" b="1" u="sng" dirty="0" smtClean="0"/>
              <a:t>portion </a:t>
            </a:r>
            <a:r>
              <a:rPr lang="en-US" dirty="0" smtClean="0"/>
              <a:t>and </a:t>
            </a:r>
            <a:r>
              <a:rPr lang="en-US" dirty="0"/>
              <a:t>a secretory </a:t>
            </a:r>
            <a:r>
              <a:rPr lang="en-US" dirty="0" smtClean="0"/>
              <a:t>portion</a:t>
            </a:r>
            <a:endParaRPr lang="en-US" dirty="0"/>
          </a:p>
          <a:p>
            <a:pPr marL="514350" indent="-514350">
              <a:buNone/>
            </a:pPr>
            <a:endParaRPr lang="en-US" b="1" dirty="0" smtClean="0"/>
          </a:p>
          <a:p>
            <a:pPr marL="514350" indent="-514350">
              <a:buNone/>
            </a:pPr>
            <a:r>
              <a:rPr lang="en-US" b="1" dirty="0" smtClean="0"/>
              <a:t>Does the exocrine gland duct branch?</a:t>
            </a:r>
          </a:p>
          <a:p>
            <a:pPr lvl="1"/>
            <a:r>
              <a:rPr lang="en-US" dirty="0" smtClean="0"/>
              <a:t>If the duct does not branch – it is termed a </a:t>
            </a:r>
            <a:r>
              <a:rPr lang="en-US" b="1" dirty="0" smtClean="0"/>
              <a:t>simple duct</a:t>
            </a:r>
            <a:endParaRPr lang="en-US" b="1" dirty="0"/>
          </a:p>
          <a:p>
            <a:pPr lvl="1"/>
            <a:r>
              <a:rPr lang="en-US" dirty="0" smtClean="0"/>
              <a:t>If the duct branches it is termed a </a:t>
            </a:r>
            <a:r>
              <a:rPr lang="en-US" b="1" dirty="0" smtClean="0"/>
              <a:t>compound duct</a:t>
            </a:r>
            <a:endParaRPr lang="en-US"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4.5</a:t>
            </a:r>
          </a:p>
        </p:txBody>
      </p:sp>
      <p:pic>
        <p:nvPicPr>
          <p:cNvPr id="45063" name="Picture 7"/>
          <p:cNvPicPr>
            <a:picLocks noChangeAspect="1" noChangeArrowheads="1"/>
          </p:cNvPicPr>
          <p:nvPr/>
        </p:nvPicPr>
        <p:blipFill>
          <a:blip r:embed="rId2" cstate="print"/>
          <a:srcRect/>
          <a:stretch>
            <a:fillRect/>
          </a:stretch>
        </p:blipFill>
        <p:spPr bwMode="auto">
          <a:xfrm>
            <a:off x="455613" y="585788"/>
            <a:ext cx="8231187" cy="5875337"/>
          </a:xfrm>
          <a:prstGeom prst="rect">
            <a:avLst/>
          </a:prstGeom>
          <a:noFill/>
        </p:spPr>
      </p:pic>
      <p:sp>
        <p:nvSpPr>
          <p:cNvPr id="45064" name="Rectangle 8"/>
          <p:cNvSpPr>
            <a:spLocks noChangeArrowheads="1"/>
          </p:cNvSpPr>
          <p:nvPr/>
        </p:nvSpPr>
        <p:spPr bwMode="auto">
          <a:xfrm>
            <a:off x="5178425" y="581025"/>
            <a:ext cx="3013075" cy="517525"/>
          </a:xfrm>
          <a:prstGeom prst="rect">
            <a:avLst/>
          </a:prstGeom>
          <a:noFill/>
          <a:ln w="9525">
            <a:noFill/>
            <a:miter lim="800000"/>
            <a:headEnd/>
            <a:tailEnd/>
          </a:ln>
        </p:spPr>
        <p:txBody>
          <a:bodyPr wrap="none" lIns="0" tIns="0" rIns="0" bIns="0">
            <a:spAutoFit/>
          </a:bodyPr>
          <a:lstStyle/>
          <a:p>
            <a:pPr algn="ctr"/>
            <a:r>
              <a:rPr lang="en-US" sz="1700">
                <a:solidFill>
                  <a:srgbClr val="231F20"/>
                </a:solidFill>
                <a:latin typeface="Arial Black" charset="0"/>
              </a:rPr>
              <a:t>Compound duct structure</a:t>
            </a:r>
          </a:p>
          <a:p>
            <a:pPr algn="ctr"/>
            <a:r>
              <a:rPr lang="en-US" sz="1400" b="1">
                <a:solidFill>
                  <a:srgbClr val="231F20"/>
                </a:solidFill>
                <a:latin typeface="Arial" charset="0"/>
              </a:rPr>
              <a:t>(duct branches)</a:t>
            </a:r>
            <a:endParaRPr lang="en-US" sz="1800">
              <a:latin typeface="Arial" charset="0"/>
            </a:endParaRPr>
          </a:p>
        </p:txBody>
      </p:sp>
      <p:sp>
        <p:nvSpPr>
          <p:cNvPr id="45065" name="Rectangle 9"/>
          <p:cNvSpPr>
            <a:spLocks noChangeArrowheads="1"/>
          </p:cNvSpPr>
          <p:nvPr/>
        </p:nvSpPr>
        <p:spPr bwMode="auto">
          <a:xfrm>
            <a:off x="1438275" y="2495550"/>
            <a:ext cx="1211263"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tubular</a:t>
            </a:r>
            <a:endParaRPr lang="en-US" sz="1800">
              <a:latin typeface="Arial" charset="0"/>
            </a:endParaRPr>
          </a:p>
        </p:txBody>
      </p:sp>
      <p:sp>
        <p:nvSpPr>
          <p:cNvPr id="45066" name="Rectangle 10"/>
          <p:cNvSpPr>
            <a:spLocks noChangeArrowheads="1"/>
          </p:cNvSpPr>
          <p:nvPr/>
        </p:nvSpPr>
        <p:spPr bwMode="auto">
          <a:xfrm>
            <a:off x="1438275" y="2905125"/>
            <a:ext cx="120491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Intestinal glands</a:t>
            </a:r>
            <a:endParaRPr lang="en-US" sz="1800">
              <a:latin typeface="Arial" charset="0"/>
            </a:endParaRPr>
          </a:p>
        </p:txBody>
      </p:sp>
      <p:sp>
        <p:nvSpPr>
          <p:cNvPr id="45067" name="Rectangle 11"/>
          <p:cNvSpPr>
            <a:spLocks noChangeArrowheads="1"/>
          </p:cNvSpPr>
          <p:nvPr/>
        </p:nvSpPr>
        <p:spPr bwMode="auto">
          <a:xfrm>
            <a:off x="3155950" y="2495550"/>
            <a:ext cx="1397000"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branched</a:t>
            </a:r>
          </a:p>
          <a:p>
            <a:r>
              <a:rPr lang="en-US" sz="1200">
                <a:solidFill>
                  <a:srgbClr val="231F20"/>
                </a:solidFill>
                <a:latin typeface="Arial Black" charset="0"/>
              </a:rPr>
              <a:t>tubular</a:t>
            </a:r>
            <a:endParaRPr lang="en-US" sz="1800">
              <a:latin typeface="Arial" charset="0"/>
            </a:endParaRPr>
          </a:p>
        </p:txBody>
      </p:sp>
      <p:sp>
        <p:nvSpPr>
          <p:cNvPr id="45068" name="Rectangle 12"/>
          <p:cNvSpPr>
            <a:spLocks noChangeArrowheads="1"/>
          </p:cNvSpPr>
          <p:nvPr/>
        </p:nvSpPr>
        <p:spPr bwMode="auto">
          <a:xfrm>
            <a:off x="3155950" y="2905125"/>
            <a:ext cx="1285875"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p>
          <a:p>
            <a:r>
              <a:rPr lang="en-US" sz="1200" b="1">
                <a:solidFill>
                  <a:srgbClr val="231F20"/>
                </a:solidFill>
                <a:latin typeface="Arial" charset="0"/>
              </a:rPr>
              <a:t>Stomach (gastric)</a:t>
            </a:r>
          </a:p>
          <a:p>
            <a:r>
              <a:rPr lang="en-US" sz="1200" b="1">
                <a:solidFill>
                  <a:srgbClr val="231F20"/>
                </a:solidFill>
                <a:latin typeface="Arial" charset="0"/>
              </a:rPr>
              <a:t>glands</a:t>
            </a:r>
            <a:endParaRPr lang="en-US" sz="1800">
              <a:latin typeface="Arial" charset="0"/>
            </a:endParaRPr>
          </a:p>
        </p:txBody>
      </p:sp>
      <p:sp>
        <p:nvSpPr>
          <p:cNvPr id="45069" name="Rectangle 13"/>
          <p:cNvSpPr>
            <a:spLocks noChangeArrowheads="1"/>
          </p:cNvSpPr>
          <p:nvPr/>
        </p:nvSpPr>
        <p:spPr bwMode="auto">
          <a:xfrm>
            <a:off x="5746750" y="2844800"/>
            <a:ext cx="152558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 tubular</a:t>
            </a:r>
            <a:endParaRPr lang="en-US" sz="1800">
              <a:latin typeface="Arial" charset="0"/>
            </a:endParaRPr>
          </a:p>
        </p:txBody>
      </p:sp>
      <p:sp>
        <p:nvSpPr>
          <p:cNvPr id="45070" name="Rectangle 14"/>
          <p:cNvSpPr>
            <a:spLocks noChangeArrowheads="1"/>
          </p:cNvSpPr>
          <p:nvPr/>
        </p:nvSpPr>
        <p:spPr bwMode="auto">
          <a:xfrm>
            <a:off x="5746750" y="3073400"/>
            <a:ext cx="251936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Duodenal glands of small intestine</a:t>
            </a:r>
            <a:endParaRPr lang="en-US" sz="1800">
              <a:latin typeface="Arial" charset="0"/>
            </a:endParaRPr>
          </a:p>
        </p:txBody>
      </p:sp>
      <p:sp>
        <p:nvSpPr>
          <p:cNvPr id="45071" name="Rectangle 15"/>
          <p:cNvSpPr>
            <a:spLocks noChangeArrowheads="1"/>
          </p:cNvSpPr>
          <p:nvPr/>
        </p:nvSpPr>
        <p:spPr bwMode="auto">
          <a:xfrm>
            <a:off x="4864100" y="5299075"/>
            <a:ext cx="160178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 alveolar</a:t>
            </a:r>
            <a:endParaRPr lang="en-US" sz="1800">
              <a:latin typeface="Arial" charset="0"/>
            </a:endParaRPr>
          </a:p>
        </p:txBody>
      </p:sp>
      <p:sp>
        <p:nvSpPr>
          <p:cNvPr id="45072" name="Rectangle 16"/>
          <p:cNvSpPr>
            <a:spLocks noChangeArrowheads="1"/>
          </p:cNvSpPr>
          <p:nvPr/>
        </p:nvSpPr>
        <p:spPr bwMode="auto">
          <a:xfrm>
            <a:off x="4864100" y="5527675"/>
            <a:ext cx="124301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p>
          <a:p>
            <a:r>
              <a:rPr lang="en-US" sz="1200" b="1">
                <a:solidFill>
                  <a:srgbClr val="231F20"/>
                </a:solidFill>
                <a:latin typeface="Arial" charset="0"/>
              </a:rPr>
              <a:t>Mammary glands</a:t>
            </a:r>
            <a:endParaRPr lang="en-US" sz="1800">
              <a:latin typeface="Arial" charset="0"/>
            </a:endParaRPr>
          </a:p>
        </p:txBody>
      </p:sp>
      <p:sp>
        <p:nvSpPr>
          <p:cNvPr id="45073" name="Rectangle 17"/>
          <p:cNvSpPr>
            <a:spLocks noChangeArrowheads="1"/>
          </p:cNvSpPr>
          <p:nvPr/>
        </p:nvSpPr>
        <p:spPr bwMode="auto">
          <a:xfrm>
            <a:off x="1460500" y="5118100"/>
            <a:ext cx="669925"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a:t>
            </a:r>
          </a:p>
          <a:p>
            <a:r>
              <a:rPr lang="en-US" sz="1200">
                <a:solidFill>
                  <a:srgbClr val="231F20"/>
                </a:solidFill>
                <a:latin typeface="Arial Black" charset="0"/>
              </a:rPr>
              <a:t>alveolar</a:t>
            </a:r>
            <a:endParaRPr lang="en-US" sz="1800">
              <a:latin typeface="Arial" charset="0"/>
            </a:endParaRPr>
          </a:p>
        </p:txBody>
      </p:sp>
      <p:sp>
        <p:nvSpPr>
          <p:cNvPr id="45074" name="Rectangle 18"/>
          <p:cNvSpPr>
            <a:spLocks noChangeArrowheads="1"/>
          </p:cNvSpPr>
          <p:nvPr/>
        </p:nvSpPr>
        <p:spPr bwMode="auto">
          <a:xfrm>
            <a:off x="1460500" y="5527675"/>
            <a:ext cx="1414463"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No important</a:t>
            </a:r>
            <a:endParaRPr lang="en-US" sz="1800" b="1">
              <a:latin typeface="Arial" charset="0"/>
            </a:endParaRPr>
          </a:p>
          <a:p>
            <a:r>
              <a:rPr lang="en-US" sz="1200" b="1">
                <a:solidFill>
                  <a:srgbClr val="231F20"/>
                </a:solidFill>
                <a:latin typeface="Arial" charset="0"/>
              </a:rPr>
              <a:t>example in humans</a:t>
            </a:r>
            <a:endParaRPr lang="en-US" sz="1800">
              <a:latin typeface="Arial" charset="0"/>
            </a:endParaRPr>
          </a:p>
        </p:txBody>
      </p:sp>
      <p:sp>
        <p:nvSpPr>
          <p:cNvPr id="45075" name="Rectangle 19"/>
          <p:cNvSpPr>
            <a:spLocks noChangeArrowheads="1"/>
          </p:cNvSpPr>
          <p:nvPr/>
        </p:nvSpPr>
        <p:spPr bwMode="auto">
          <a:xfrm>
            <a:off x="3140075" y="5118100"/>
            <a:ext cx="1397000"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branched</a:t>
            </a:r>
          </a:p>
          <a:p>
            <a:r>
              <a:rPr lang="en-US" sz="1200">
                <a:solidFill>
                  <a:srgbClr val="231F20"/>
                </a:solidFill>
                <a:latin typeface="Arial Black" charset="0"/>
              </a:rPr>
              <a:t>alveolar</a:t>
            </a:r>
            <a:endParaRPr lang="en-US" sz="1800">
              <a:latin typeface="Arial" charset="0"/>
            </a:endParaRPr>
          </a:p>
        </p:txBody>
      </p:sp>
      <p:sp>
        <p:nvSpPr>
          <p:cNvPr id="45076" name="Rectangle 20"/>
          <p:cNvSpPr>
            <a:spLocks noChangeArrowheads="1"/>
          </p:cNvSpPr>
          <p:nvPr/>
        </p:nvSpPr>
        <p:spPr bwMode="auto">
          <a:xfrm>
            <a:off x="3140075" y="5527675"/>
            <a:ext cx="1127125"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Sebaceous (oil)</a:t>
            </a:r>
            <a:endParaRPr lang="en-US" sz="1800" b="1">
              <a:latin typeface="Arial" charset="0"/>
            </a:endParaRPr>
          </a:p>
          <a:p>
            <a:r>
              <a:rPr lang="en-US" sz="1200" b="1">
                <a:solidFill>
                  <a:srgbClr val="231F20"/>
                </a:solidFill>
                <a:latin typeface="Arial" charset="0"/>
              </a:rPr>
              <a:t>glands</a:t>
            </a:r>
            <a:endParaRPr lang="en-US" sz="1800">
              <a:latin typeface="Arial" charset="0"/>
            </a:endParaRPr>
          </a:p>
        </p:txBody>
      </p:sp>
      <p:sp>
        <p:nvSpPr>
          <p:cNvPr id="45077" name="Rectangle 21"/>
          <p:cNvSpPr>
            <a:spLocks noChangeArrowheads="1"/>
          </p:cNvSpPr>
          <p:nvPr/>
        </p:nvSpPr>
        <p:spPr bwMode="auto">
          <a:xfrm>
            <a:off x="6918325" y="5299075"/>
            <a:ext cx="1195388"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a:t>
            </a:r>
          </a:p>
          <a:p>
            <a:r>
              <a:rPr lang="en-US" sz="1200">
                <a:solidFill>
                  <a:srgbClr val="231F20"/>
                </a:solidFill>
                <a:latin typeface="Arial Black" charset="0"/>
              </a:rPr>
              <a:t>tubuloalveolar</a:t>
            </a:r>
            <a:endParaRPr lang="en-US" sz="1800">
              <a:latin typeface="Arial" charset="0"/>
            </a:endParaRPr>
          </a:p>
        </p:txBody>
      </p:sp>
      <p:sp>
        <p:nvSpPr>
          <p:cNvPr id="45078" name="Rectangle 22"/>
          <p:cNvSpPr>
            <a:spLocks noChangeArrowheads="1"/>
          </p:cNvSpPr>
          <p:nvPr/>
        </p:nvSpPr>
        <p:spPr bwMode="auto">
          <a:xfrm>
            <a:off x="6918325" y="5711825"/>
            <a:ext cx="1117600"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Salivary glands</a:t>
            </a:r>
            <a:endParaRPr lang="en-US" sz="1800">
              <a:latin typeface="Arial" charset="0"/>
            </a:endParaRPr>
          </a:p>
        </p:txBody>
      </p:sp>
      <p:sp>
        <p:nvSpPr>
          <p:cNvPr id="45079" name="Rectangle 23"/>
          <p:cNvSpPr>
            <a:spLocks noChangeArrowheads="1"/>
          </p:cNvSpPr>
          <p:nvPr/>
        </p:nvSpPr>
        <p:spPr bwMode="auto">
          <a:xfrm>
            <a:off x="473075" y="2019300"/>
            <a:ext cx="798513" cy="6477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Tubular</a:t>
            </a:r>
          </a:p>
          <a:p>
            <a:r>
              <a:rPr lang="en-US" sz="1200">
                <a:solidFill>
                  <a:srgbClr val="231F20"/>
                </a:solidFill>
                <a:latin typeface="Arial Black" charset="0"/>
              </a:rPr>
              <a:t>secretory</a:t>
            </a:r>
            <a:endParaRPr lang="en-US" sz="1800">
              <a:latin typeface="Arial" charset="0"/>
            </a:endParaRPr>
          </a:p>
          <a:p>
            <a:r>
              <a:rPr lang="en-US" sz="1200">
                <a:solidFill>
                  <a:srgbClr val="231F20"/>
                </a:solidFill>
                <a:latin typeface="Arial Black" charset="0"/>
              </a:rPr>
              <a:t>structure</a:t>
            </a:r>
            <a:endParaRPr lang="en-US" sz="1800">
              <a:latin typeface="Arial" charset="0"/>
            </a:endParaRPr>
          </a:p>
        </p:txBody>
      </p:sp>
      <p:sp>
        <p:nvSpPr>
          <p:cNvPr id="45080" name="Rectangle 24"/>
          <p:cNvSpPr>
            <a:spLocks noChangeArrowheads="1"/>
          </p:cNvSpPr>
          <p:nvPr/>
        </p:nvSpPr>
        <p:spPr bwMode="auto">
          <a:xfrm>
            <a:off x="473075" y="4425950"/>
            <a:ext cx="798513" cy="6477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Alveolar</a:t>
            </a:r>
          </a:p>
          <a:p>
            <a:r>
              <a:rPr lang="en-US" sz="1200">
                <a:solidFill>
                  <a:srgbClr val="231F20"/>
                </a:solidFill>
                <a:latin typeface="Arial Black" charset="0"/>
              </a:rPr>
              <a:t>secretory</a:t>
            </a:r>
            <a:endParaRPr lang="en-US" sz="1800">
              <a:latin typeface="Arial" charset="0"/>
            </a:endParaRPr>
          </a:p>
          <a:p>
            <a:r>
              <a:rPr lang="en-US" sz="1200">
                <a:solidFill>
                  <a:srgbClr val="231F20"/>
                </a:solidFill>
                <a:latin typeface="Arial Black" charset="0"/>
              </a:rPr>
              <a:t>structure</a:t>
            </a:r>
            <a:endParaRPr lang="en-US" sz="1800">
              <a:latin typeface="Arial" charset="0"/>
            </a:endParaRPr>
          </a:p>
        </p:txBody>
      </p:sp>
      <p:sp>
        <p:nvSpPr>
          <p:cNvPr id="45081" name="Rectangle 25"/>
          <p:cNvSpPr>
            <a:spLocks noChangeArrowheads="1"/>
          </p:cNvSpPr>
          <p:nvPr/>
        </p:nvSpPr>
        <p:spPr bwMode="auto">
          <a:xfrm>
            <a:off x="1649413" y="6286500"/>
            <a:ext cx="136366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Surface epithelium</a:t>
            </a:r>
            <a:endParaRPr lang="en-US" sz="1800" b="1">
              <a:latin typeface="Arial" charset="0"/>
            </a:endParaRPr>
          </a:p>
        </p:txBody>
      </p:sp>
      <p:sp>
        <p:nvSpPr>
          <p:cNvPr id="45082" name="Rectangle 26"/>
          <p:cNvSpPr>
            <a:spLocks noChangeArrowheads="1"/>
          </p:cNvSpPr>
          <p:nvPr/>
        </p:nvSpPr>
        <p:spPr bwMode="auto">
          <a:xfrm>
            <a:off x="3357563" y="6286500"/>
            <a:ext cx="3381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Duct</a:t>
            </a:r>
            <a:endParaRPr lang="en-US" sz="1800" b="1">
              <a:latin typeface="Arial" charset="0"/>
            </a:endParaRPr>
          </a:p>
        </p:txBody>
      </p:sp>
      <p:sp>
        <p:nvSpPr>
          <p:cNvPr id="45083" name="Rectangle 27"/>
          <p:cNvSpPr>
            <a:spLocks noChangeArrowheads="1"/>
          </p:cNvSpPr>
          <p:nvPr/>
        </p:nvSpPr>
        <p:spPr bwMode="auto">
          <a:xfrm>
            <a:off x="4049713" y="6286500"/>
            <a:ext cx="1506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Secretory epithelium</a:t>
            </a:r>
            <a:endParaRPr lang="en-US" sz="1800" b="1">
              <a:latin typeface="Arial" charset="0"/>
            </a:endParaRPr>
          </a:p>
        </p:txBody>
      </p:sp>
      <p:sp>
        <p:nvSpPr>
          <p:cNvPr id="45084" name="Rectangle 28"/>
          <p:cNvSpPr>
            <a:spLocks noChangeArrowheads="1"/>
          </p:cNvSpPr>
          <p:nvPr/>
        </p:nvSpPr>
        <p:spPr bwMode="auto">
          <a:xfrm>
            <a:off x="1708150" y="581025"/>
            <a:ext cx="2565400" cy="517525"/>
          </a:xfrm>
          <a:prstGeom prst="rect">
            <a:avLst/>
          </a:prstGeom>
          <a:noFill/>
          <a:ln w="9525">
            <a:noFill/>
            <a:miter lim="800000"/>
            <a:headEnd/>
            <a:tailEnd/>
          </a:ln>
        </p:spPr>
        <p:txBody>
          <a:bodyPr wrap="none" lIns="0" tIns="0" rIns="0" bIns="0">
            <a:spAutoFit/>
          </a:bodyPr>
          <a:lstStyle/>
          <a:p>
            <a:pPr algn="ctr"/>
            <a:r>
              <a:rPr lang="en-US" sz="1700">
                <a:solidFill>
                  <a:srgbClr val="231F20"/>
                </a:solidFill>
                <a:latin typeface="Arial Black" charset="0"/>
              </a:rPr>
              <a:t>Simple duct structure</a:t>
            </a:r>
          </a:p>
          <a:p>
            <a:pPr algn="ctr"/>
            <a:r>
              <a:rPr lang="en-US" sz="1400" b="1">
                <a:solidFill>
                  <a:srgbClr val="231F20"/>
                </a:solidFill>
                <a:latin typeface="Arial" charset="0"/>
              </a:rPr>
              <a:t>(duct does not branch)</a:t>
            </a:r>
            <a:endParaRPr lang="en-US" sz="1800">
              <a:latin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61938"/>
            <a:ext cx="8226425" cy="957262"/>
          </a:xfrm>
        </p:spPr>
        <p:txBody>
          <a:bodyPr/>
          <a:lstStyle/>
          <a:p>
            <a:r>
              <a:rPr lang="en-US" dirty="0" smtClean="0"/>
              <a:t>What is the shape of the gland portion of the exocrine gland?</a:t>
            </a:r>
            <a:br>
              <a:rPr lang="en-US" dirty="0" smtClean="0"/>
            </a:br>
            <a:endParaRPr lang="en-US" dirty="0"/>
          </a:p>
        </p:txBody>
      </p:sp>
      <p:sp>
        <p:nvSpPr>
          <p:cNvPr id="3" name="Content Placeholder 2"/>
          <p:cNvSpPr>
            <a:spLocks noGrp="1"/>
          </p:cNvSpPr>
          <p:nvPr>
            <p:ph idx="1"/>
          </p:nvPr>
        </p:nvSpPr>
        <p:spPr/>
        <p:txBody>
          <a:bodyPr/>
          <a:lstStyle/>
          <a:p>
            <a:r>
              <a:rPr lang="en-US" dirty="0" smtClean="0"/>
              <a:t>Does it resemble a tube – tubular</a:t>
            </a:r>
          </a:p>
          <a:p>
            <a:r>
              <a:rPr lang="en-US" dirty="0" smtClean="0"/>
              <a:t>Does it resemble a coiled tube – coiled tubular</a:t>
            </a:r>
          </a:p>
          <a:p>
            <a:r>
              <a:rPr lang="en-US" dirty="0" smtClean="0"/>
              <a:t>Is it a round shape – Alveolar or </a:t>
            </a:r>
            <a:r>
              <a:rPr lang="en-US" dirty="0" err="1" smtClean="0"/>
              <a:t>Acinar</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4.5</a:t>
            </a:r>
          </a:p>
        </p:txBody>
      </p:sp>
      <p:pic>
        <p:nvPicPr>
          <p:cNvPr id="48136" name="Picture 8"/>
          <p:cNvPicPr>
            <a:picLocks noChangeAspect="1" noChangeArrowheads="1"/>
          </p:cNvPicPr>
          <p:nvPr/>
        </p:nvPicPr>
        <p:blipFill>
          <a:blip r:embed="rId2" cstate="print"/>
          <a:srcRect/>
          <a:stretch>
            <a:fillRect/>
          </a:stretch>
        </p:blipFill>
        <p:spPr bwMode="auto">
          <a:xfrm>
            <a:off x="455613" y="585788"/>
            <a:ext cx="8231187" cy="5875337"/>
          </a:xfrm>
          <a:prstGeom prst="rect">
            <a:avLst/>
          </a:prstGeom>
          <a:noFill/>
        </p:spPr>
      </p:pic>
      <p:sp>
        <p:nvSpPr>
          <p:cNvPr id="48137" name="Rectangle 9"/>
          <p:cNvSpPr>
            <a:spLocks noChangeArrowheads="1"/>
          </p:cNvSpPr>
          <p:nvPr/>
        </p:nvSpPr>
        <p:spPr bwMode="auto">
          <a:xfrm>
            <a:off x="5178425" y="581025"/>
            <a:ext cx="3013075" cy="517525"/>
          </a:xfrm>
          <a:prstGeom prst="rect">
            <a:avLst/>
          </a:prstGeom>
          <a:noFill/>
          <a:ln w="9525">
            <a:noFill/>
            <a:miter lim="800000"/>
            <a:headEnd/>
            <a:tailEnd/>
          </a:ln>
        </p:spPr>
        <p:txBody>
          <a:bodyPr wrap="none" lIns="0" tIns="0" rIns="0" bIns="0">
            <a:spAutoFit/>
          </a:bodyPr>
          <a:lstStyle/>
          <a:p>
            <a:pPr algn="ctr"/>
            <a:r>
              <a:rPr lang="en-US" sz="1700">
                <a:solidFill>
                  <a:srgbClr val="231F20"/>
                </a:solidFill>
                <a:latin typeface="Arial Black" charset="0"/>
              </a:rPr>
              <a:t>Compound duct structure</a:t>
            </a:r>
          </a:p>
          <a:p>
            <a:pPr algn="ctr"/>
            <a:r>
              <a:rPr lang="en-US" sz="1400" b="1">
                <a:solidFill>
                  <a:srgbClr val="231F20"/>
                </a:solidFill>
                <a:latin typeface="Arial" charset="0"/>
              </a:rPr>
              <a:t>(duct branches)</a:t>
            </a:r>
            <a:endParaRPr lang="en-US" sz="1800">
              <a:latin typeface="Arial" charset="0"/>
            </a:endParaRPr>
          </a:p>
        </p:txBody>
      </p:sp>
      <p:sp>
        <p:nvSpPr>
          <p:cNvPr id="48138" name="Rectangle 10"/>
          <p:cNvSpPr>
            <a:spLocks noChangeArrowheads="1"/>
          </p:cNvSpPr>
          <p:nvPr/>
        </p:nvSpPr>
        <p:spPr bwMode="auto">
          <a:xfrm>
            <a:off x="1438275" y="2495550"/>
            <a:ext cx="1211263"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tubular</a:t>
            </a:r>
            <a:endParaRPr lang="en-US" sz="1800">
              <a:latin typeface="Arial" charset="0"/>
            </a:endParaRPr>
          </a:p>
        </p:txBody>
      </p:sp>
      <p:sp>
        <p:nvSpPr>
          <p:cNvPr id="48139" name="Rectangle 11"/>
          <p:cNvSpPr>
            <a:spLocks noChangeArrowheads="1"/>
          </p:cNvSpPr>
          <p:nvPr/>
        </p:nvSpPr>
        <p:spPr bwMode="auto">
          <a:xfrm>
            <a:off x="1438275" y="2905125"/>
            <a:ext cx="120491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Intestinal glands</a:t>
            </a:r>
            <a:endParaRPr lang="en-US" sz="1800">
              <a:latin typeface="Arial" charset="0"/>
            </a:endParaRPr>
          </a:p>
        </p:txBody>
      </p:sp>
      <p:sp>
        <p:nvSpPr>
          <p:cNvPr id="48140" name="Rectangle 12"/>
          <p:cNvSpPr>
            <a:spLocks noChangeArrowheads="1"/>
          </p:cNvSpPr>
          <p:nvPr/>
        </p:nvSpPr>
        <p:spPr bwMode="auto">
          <a:xfrm>
            <a:off x="3155950" y="2495550"/>
            <a:ext cx="1397000"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branched</a:t>
            </a:r>
          </a:p>
          <a:p>
            <a:r>
              <a:rPr lang="en-US" sz="1200">
                <a:solidFill>
                  <a:srgbClr val="231F20"/>
                </a:solidFill>
                <a:latin typeface="Arial Black" charset="0"/>
              </a:rPr>
              <a:t>tubular</a:t>
            </a:r>
            <a:endParaRPr lang="en-US" sz="1800">
              <a:latin typeface="Arial" charset="0"/>
            </a:endParaRPr>
          </a:p>
        </p:txBody>
      </p:sp>
      <p:sp>
        <p:nvSpPr>
          <p:cNvPr id="48141" name="Rectangle 13"/>
          <p:cNvSpPr>
            <a:spLocks noChangeArrowheads="1"/>
          </p:cNvSpPr>
          <p:nvPr/>
        </p:nvSpPr>
        <p:spPr bwMode="auto">
          <a:xfrm>
            <a:off x="3155950" y="2905125"/>
            <a:ext cx="1285875"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p>
          <a:p>
            <a:r>
              <a:rPr lang="en-US" sz="1200" b="1">
                <a:solidFill>
                  <a:srgbClr val="231F20"/>
                </a:solidFill>
                <a:latin typeface="Arial" charset="0"/>
              </a:rPr>
              <a:t>Stomach (gastric)</a:t>
            </a:r>
          </a:p>
          <a:p>
            <a:r>
              <a:rPr lang="en-US" sz="1200" b="1">
                <a:solidFill>
                  <a:srgbClr val="231F20"/>
                </a:solidFill>
                <a:latin typeface="Arial" charset="0"/>
              </a:rPr>
              <a:t>glands</a:t>
            </a:r>
            <a:endParaRPr lang="en-US" sz="1800">
              <a:latin typeface="Arial" charset="0"/>
            </a:endParaRPr>
          </a:p>
        </p:txBody>
      </p:sp>
      <p:sp>
        <p:nvSpPr>
          <p:cNvPr id="48142" name="Rectangle 14"/>
          <p:cNvSpPr>
            <a:spLocks noChangeArrowheads="1"/>
          </p:cNvSpPr>
          <p:nvPr/>
        </p:nvSpPr>
        <p:spPr bwMode="auto">
          <a:xfrm>
            <a:off x="5746750" y="2844800"/>
            <a:ext cx="152558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 tubular</a:t>
            </a:r>
            <a:endParaRPr lang="en-US" sz="1800">
              <a:latin typeface="Arial" charset="0"/>
            </a:endParaRPr>
          </a:p>
        </p:txBody>
      </p:sp>
      <p:sp>
        <p:nvSpPr>
          <p:cNvPr id="48143" name="Rectangle 15"/>
          <p:cNvSpPr>
            <a:spLocks noChangeArrowheads="1"/>
          </p:cNvSpPr>
          <p:nvPr/>
        </p:nvSpPr>
        <p:spPr bwMode="auto">
          <a:xfrm>
            <a:off x="5746750" y="3073400"/>
            <a:ext cx="251936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Duodenal glands of small intestine</a:t>
            </a:r>
            <a:endParaRPr lang="en-US" sz="1800">
              <a:latin typeface="Arial" charset="0"/>
            </a:endParaRPr>
          </a:p>
        </p:txBody>
      </p:sp>
      <p:sp>
        <p:nvSpPr>
          <p:cNvPr id="48144" name="Rectangle 16"/>
          <p:cNvSpPr>
            <a:spLocks noChangeArrowheads="1"/>
          </p:cNvSpPr>
          <p:nvPr/>
        </p:nvSpPr>
        <p:spPr bwMode="auto">
          <a:xfrm>
            <a:off x="4864100" y="5299075"/>
            <a:ext cx="1601788"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 alveolar</a:t>
            </a:r>
            <a:endParaRPr lang="en-US" sz="1800">
              <a:latin typeface="Arial" charset="0"/>
            </a:endParaRPr>
          </a:p>
        </p:txBody>
      </p:sp>
      <p:sp>
        <p:nvSpPr>
          <p:cNvPr id="48145" name="Rectangle 17"/>
          <p:cNvSpPr>
            <a:spLocks noChangeArrowheads="1"/>
          </p:cNvSpPr>
          <p:nvPr/>
        </p:nvSpPr>
        <p:spPr bwMode="auto">
          <a:xfrm>
            <a:off x="4864100" y="5527675"/>
            <a:ext cx="1243013"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p>
          <a:p>
            <a:r>
              <a:rPr lang="en-US" sz="1200" b="1">
                <a:solidFill>
                  <a:srgbClr val="231F20"/>
                </a:solidFill>
                <a:latin typeface="Arial" charset="0"/>
              </a:rPr>
              <a:t>Mammary glands</a:t>
            </a:r>
            <a:endParaRPr lang="en-US" sz="1800">
              <a:latin typeface="Arial" charset="0"/>
            </a:endParaRPr>
          </a:p>
        </p:txBody>
      </p:sp>
      <p:sp>
        <p:nvSpPr>
          <p:cNvPr id="48146" name="Rectangle 18"/>
          <p:cNvSpPr>
            <a:spLocks noChangeArrowheads="1"/>
          </p:cNvSpPr>
          <p:nvPr/>
        </p:nvSpPr>
        <p:spPr bwMode="auto">
          <a:xfrm>
            <a:off x="1460500" y="5118100"/>
            <a:ext cx="669925"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a:t>
            </a:r>
          </a:p>
          <a:p>
            <a:r>
              <a:rPr lang="en-US" sz="1200">
                <a:solidFill>
                  <a:srgbClr val="231F20"/>
                </a:solidFill>
                <a:latin typeface="Arial Black" charset="0"/>
              </a:rPr>
              <a:t>alveolar</a:t>
            </a:r>
            <a:endParaRPr lang="en-US" sz="1800">
              <a:latin typeface="Arial" charset="0"/>
            </a:endParaRPr>
          </a:p>
        </p:txBody>
      </p:sp>
      <p:sp>
        <p:nvSpPr>
          <p:cNvPr id="48147" name="Rectangle 19"/>
          <p:cNvSpPr>
            <a:spLocks noChangeArrowheads="1"/>
          </p:cNvSpPr>
          <p:nvPr/>
        </p:nvSpPr>
        <p:spPr bwMode="auto">
          <a:xfrm>
            <a:off x="1460500" y="5527675"/>
            <a:ext cx="1414463"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No important</a:t>
            </a:r>
            <a:endParaRPr lang="en-US" sz="1800" b="1">
              <a:latin typeface="Arial" charset="0"/>
            </a:endParaRPr>
          </a:p>
          <a:p>
            <a:r>
              <a:rPr lang="en-US" sz="1200" b="1">
                <a:solidFill>
                  <a:srgbClr val="231F20"/>
                </a:solidFill>
                <a:latin typeface="Arial" charset="0"/>
              </a:rPr>
              <a:t>example in humans</a:t>
            </a:r>
            <a:endParaRPr lang="en-US" sz="1800">
              <a:latin typeface="Arial" charset="0"/>
            </a:endParaRPr>
          </a:p>
        </p:txBody>
      </p:sp>
      <p:sp>
        <p:nvSpPr>
          <p:cNvPr id="48148" name="Rectangle 20"/>
          <p:cNvSpPr>
            <a:spLocks noChangeArrowheads="1"/>
          </p:cNvSpPr>
          <p:nvPr/>
        </p:nvSpPr>
        <p:spPr bwMode="auto">
          <a:xfrm>
            <a:off x="3140075" y="5118100"/>
            <a:ext cx="1397000"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Simple branched</a:t>
            </a:r>
          </a:p>
          <a:p>
            <a:r>
              <a:rPr lang="en-US" sz="1200">
                <a:solidFill>
                  <a:srgbClr val="231F20"/>
                </a:solidFill>
                <a:latin typeface="Arial Black" charset="0"/>
              </a:rPr>
              <a:t>alveolar</a:t>
            </a:r>
            <a:endParaRPr lang="en-US" sz="1800">
              <a:latin typeface="Arial" charset="0"/>
            </a:endParaRPr>
          </a:p>
        </p:txBody>
      </p:sp>
      <p:sp>
        <p:nvSpPr>
          <p:cNvPr id="48149" name="Rectangle 21"/>
          <p:cNvSpPr>
            <a:spLocks noChangeArrowheads="1"/>
          </p:cNvSpPr>
          <p:nvPr/>
        </p:nvSpPr>
        <p:spPr bwMode="auto">
          <a:xfrm>
            <a:off x="3140075" y="5527675"/>
            <a:ext cx="1127125" cy="581025"/>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Sebaceous (oil)</a:t>
            </a:r>
            <a:endParaRPr lang="en-US" sz="1800" b="1">
              <a:latin typeface="Arial" charset="0"/>
            </a:endParaRPr>
          </a:p>
          <a:p>
            <a:r>
              <a:rPr lang="en-US" sz="1200" b="1">
                <a:solidFill>
                  <a:srgbClr val="231F20"/>
                </a:solidFill>
                <a:latin typeface="Arial" charset="0"/>
              </a:rPr>
              <a:t>glands</a:t>
            </a:r>
            <a:endParaRPr lang="en-US" sz="1800">
              <a:latin typeface="Arial" charset="0"/>
            </a:endParaRPr>
          </a:p>
        </p:txBody>
      </p:sp>
      <p:sp>
        <p:nvSpPr>
          <p:cNvPr id="48150" name="Rectangle 22"/>
          <p:cNvSpPr>
            <a:spLocks noChangeArrowheads="1"/>
          </p:cNvSpPr>
          <p:nvPr/>
        </p:nvSpPr>
        <p:spPr bwMode="auto">
          <a:xfrm>
            <a:off x="6918325" y="5299075"/>
            <a:ext cx="1195388" cy="4318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Compound</a:t>
            </a:r>
          </a:p>
          <a:p>
            <a:r>
              <a:rPr lang="en-US" sz="1200">
                <a:solidFill>
                  <a:srgbClr val="231F20"/>
                </a:solidFill>
                <a:latin typeface="Arial Black" charset="0"/>
              </a:rPr>
              <a:t>tubuloalveolar</a:t>
            </a:r>
            <a:endParaRPr lang="en-US" sz="1800">
              <a:latin typeface="Arial" charset="0"/>
            </a:endParaRPr>
          </a:p>
        </p:txBody>
      </p:sp>
      <p:sp>
        <p:nvSpPr>
          <p:cNvPr id="48151" name="Rectangle 23"/>
          <p:cNvSpPr>
            <a:spLocks noChangeArrowheads="1"/>
          </p:cNvSpPr>
          <p:nvPr/>
        </p:nvSpPr>
        <p:spPr bwMode="auto">
          <a:xfrm>
            <a:off x="6918325" y="5711825"/>
            <a:ext cx="1117600" cy="398463"/>
          </a:xfrm>
          <a:prstGeom prst="rect">
            <a:avLst/>
          </a:prstGeom>
          <a:noFill/>
          <a:ln w="9525">
            <a:noFill/>
            <a:miter lim="800000"/>
            <a:headEnd/>
            <a:tailEnd/>
          </a:ln>
        </p:spPr>
        <p:txBody>
          <a:bodyPr wrap="none" lIns="0" tIns="0" rIns="0" bIns="0">
            <a:spAutoFit/>
          </a:bodyPr>
          <a:lstStyle/>
          <a:p>
            <a:r>
              <a:rPr lang="en-US" sz="1200" i="1">
                <a:solidFill>
                  <a:srgbClr val="231F20"/>
                </a:solidFill>
                <a:latin typeface="Arial Black" charset="0"/>
              </a:rPr>
              <a:t>Example</a:t>
            </a:r>
            <a:endParaRPr lang="en-US" sz="1200">
              <a:solidFill>
                <a:srgbClr val="231F20"/>
              </a:solidFill>
              <a:latin typeface="Arial Black" charset="0"/>
            </a:endParaRPr>
          </a:p>
          <a:p>
            <a:r>
              <a:rPr lang="en-US" sz="1200" b="1">
                <a:solidFill>
                  <a:srgbClr val="231F20"/>
                </a:solidFill>
                <a:latin typeface="Arial" charset="0"/>
              </a:rPr>
              <a:t>Salivary glands</a:t>
            </a:r>
            <a:endParaRPr lang="en-US" sz="1800">
              <a:latin typeface="Arial" charset="0"/>
            </a:endParaRPr>
          </a:p>
        </p:txBody>
      </p:sp>
      <p:sp>
        <p:nvSpPr>
          <p:cNvPr id="48152" name="Rectangle 24"/>
          <p:cNvSpPr>
            <a:spLocks noChangeArrowheads="1"/>
          </p:cNvSpPr>
          <p:nvPr/>
        </p:nvSpPr>
        <p:spPr bwMode="auto">
          <a:xfrm>
            <a:off x="473075" y="2019300"/>
            <a:ext cx="798513" cy="6477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Tubular</a:t>
            </a:r>
          </a:p>
          <a:p>
            <a:r>
              <a:rPr lang="en-US" sz="1200">
                <a:solidFill>
                  <a:srgbClr val="231F20"/>
                </a:solidFill>
                <a:latin typeface="Arial Black" charset="0"/>
              </a:rPr>
              <a:t>secretory</a:t>
            </a:r>
            <a:endParaRPr lang="en-US" sz="1800">
              <a:latin typeface="Arial" charset="0"/>
            </a:endParaRPr>
          </a:p>
          <a:p>
            <a:r>
              <a:rPr lang="en-US" sz="1200">
                <a:solidFill>
                  <a:srgbClr val="231F20"/>
                </a:solidFill>
                <a:latin typeface="Arial Black" charset="0"/>
              </a:rPr>
              <a:t>structure</a:t>
            </a:r>
            <a:endParaRPr lang="en-US" sz="1800">
              <a:latin typeface="Arial" charset="0"/>
            </a:endParaRPr>
          </a:p>
        </p:txBody>
      </p:sp>
      <p:sp>
        <p:nvSpPr>
          <p:cNvPr id="48153" name="Rectangle 25"/>
          <p:cNvSpPr>
            <a:spLocks noChangeArrowheads="1"/>
          </p:cNvSpPr>
          <p:nvPr/>
        </p:nvSpPr>
        <p:spPr bwMode="auto">
          <a:xfrm>
            <a:off x="473075" y="4425950"/>
            <a:ext cx="798513" cy="6477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Alveolar</a:t>
            </a:r>
          </a:p>
          <a:p>
            <a:r>
              <a:rPr lang="en-US" sz="1200">
                <a:solidFill>
                  <a:srgbClr val="231F20"/>
                </a:solidFill>
                <a:latin typeface="Arial Black" charset="0"/>
              </a:rPr>
              <a:t>secretory</a:t>
            </a:r>
            <a:endParaRPr lang="en-US" sz="1800">
              <a:latin typeface="Arial" charset="0"/>
            </a:endParaRPr>
          </a:p>
          <a:p>
            <a:r>
              <a:rPr lang="en-US" sz="1200">
                <a:solidFill>
                  <a:srgbClr val="231F20"/>
                </a:solidFill>
                <a:latin typeface="Arial Black" charset="0"/>
              </a:rPr>
              <a:t>structure</a:t>
            </a:r>
            <a:endParaRPr lang="en-US" sz="1800">
              <a:latin typeface="Arial" charset="0"/>
            </a:endParaRPr>
          </a:p>
        </p:txBody>
      </p:sp>
      <p:sp>
        <p:nvSpPr>
          <p:cNvPr id="48154" name="Rectangle 26"/>
          <p:cNvSpPr>
            <a:spLocks noChangeArrowheads="1"/>
          </p:cNvSpPr>
          <p:nvPr/>
        </p:nvSpPr>
        <p:spPr bwMode="auto">
          <a:xfrm>
            <a:off x="1649413" y="6286500"/>
            <a:ext cx="1363662"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Surface epithelium</a:t>
            </a:r>
            <a:endParaRPr lang="en-US" sz="1800" b="1">
              <a:latin typeface="Arial" charset="0"/>
            </a:endParaRPr>
          </a:p>
        </p:txBody>
      </p:sp>
      <p:sp>
        <p:nvSpPr>
          <p:cNvPr id="48155" name="Rectangle 27"/>
          <p:cNvSpPr>
            <a:spLocks noChangeArrowheads="1"/>
          </p:cNvSpPr>
          <p:nvPr/>
        </p:nvSpPr>
        <p:spPr bwMode="auto">
          <a:xfrm>
            <a:off x="3357563" y="6286500"/>
            <a:ext cx="3381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Duct</a:t>
            </a:r>
            <a:endParaRPr lang="en-US" sz="1800" b="1">
              <a:latin typeface="Arial" charset="0"/>
            </a:endParaRPr>
          </a:p>
        </p:txBody>
      </p:sp>
      <p:sp>
        <p:nvSpPr>
          <p:cNvPr id="48156" name="Rectangle 28"/>
          <p:cNvSpPr>
            <a:spLocks noChangeArrowheads="1"/>
          </p:cNvSpPr>
          <p:nvPr/>
        </p:nvSpPr>
        <p:spPr bwMode="auto">
          <a:xfrm>
            <a:off x="4049713" y="6286500"/>
            <a:ext cx="1506537"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Secretory epithelium</a:t>
            </a:r>
            <a:endParaRPr lang="en-US" sz="1800" b="1">
              <a:latin typeface="Arial" charset="0"/>
            </a:endParaRPr>
          </a:p>
        </p:txBody>
      </p:sp>
      <p:sp>
        <p:nvSpPr>
          <p:cNvPr id="48157" name="Rectangle 29"/>
          <p:cNvSpPr>
            <a:spLocks noChangeArrowheads="1"/>
          </p:cNvSpPr>
          <p:nvPr/>
        </p:nvSpPr>
        <p:spPr bwMode="auto">
          <a:xfrm>
            <a:off x="1708150" y="581025"/>
            <a:ext cx="2565400" cy="517525"/>
          </a:xfrm>
          <a:prstGeom prst="rect">
            <a:avLst/>
          </a:prstGeom>
          <a:noFill/>
          <a:ln w="9525">
            <a:noFill/>
            <a:miter lim="800000"/>
            <a:headEnd/>
            <a:tailEnd/>
          </a:ln>
        </p:spPr>
        <p:txBody>
          <a:bodyPr wrap="none" lIns="0" tIns="0" rIns="0" bIns="0">
            <a:spAutoFit/>
          </a:bodyPr>
          <a:lstStyle/>
          <a:p>
            <a:pPr algn="ctr"/>
            <a:r>
              <a:rPr lang="en-US" sz="1700">
                <a:solidFill>
                  <a:srgbClr val="231F20"/>
                </a:solidFill>
                <a:latin typeface="Arial Black" charset="0"/>
              </a:rPr>
              <a:t>Simple duct structure</a:t>
            </a:r>
          </a:p>
          <a:p>
            <a:pPr algn="ctr"/>
            <a:r>
              <a:rPr lang="en-US" sz="1400" b="1">
                <a:solidFill>
                  <a:srgbClr val="231F20"/>
                </a:solidFill>
                <a:latin typeface="Arial" charset="0"/>
              </a:rPr>
              <a:t>(duct does not branch)</a:t>
            </a:r>
            <a:endParaRPr lang="en-US" sz="1800">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the gland cells behave when they discharge their product?</a:t>
            </a:r>
            <a:br>
              <a:rPr lang="en-US" dirty="0" smtClean="0"/>
            </a:br>
            <a:endParaRPr lang="en-US" dirty="0"/>
          </a:p>
        </p:txBody>
      </p:sp>
      <p:sp>
        <p:nvSpPr>
          <p:cNvPr id="3" name="Content Placeholder 2"/>
          <p:cNvSpPr>
            <a:spLocks noGrp="1"/>
          </p:cNvSpPr>
          <p:nvPr>
            <p:ph idx="1"/>
          </p:nvPr>
        </p:nvSpPr>
        <p:spPr>
          <a:xfrm>
            <a:off x="0" y="1368425"/>
            <a:ext cx="8839199" cy="5337175"/>
          </a:xfrm>
        </p:spPr>
        <p:txBody>
          <a:bodyPr/>
          <a:lstStyle/>
          <a:p>
            <a:r>
              <a:rPr lang="en-US" dirty="0" smtClean="0"/>
              <a:t>Does the cell merely use exocytosis to discharge the product – and not destroy any of the cell – </a:t>
            </a:r>
            <a:r>
              <a:rPr lang="en-US" b="1" dirty="0" smtClean="0"/>
              <a:t>Merocrine secretion or Eccrine</a:t>
            </a:r>
          </a:p>
          <a:p>
            <a:r>
              <a:rPr lang="en-US" dirty="0" smtClean="0"/>
              <a:t>Does the gland cell load all its vesicles in the apical (top) of the cell – then break off the tip and liberate it into the duct – </a:t>
            </a:r>
            <a:r>
              <a:rPr lang="en-US" b="1" dirty="0" smtClean="0"/>
              <a:t>Apocrine secretion</a:t>
            </a:r>
          </a:p>
          <a:p>
            <a:r>
              <a:rPr lang="en-US" dirty="0" smtClean="0"/>
              <a:t>Does the gland cell fill-up its entire cytoplasm with vesicles – then secrete the whole cell (the entire cell sacrifices itself) – </a:t>
            </a:r>
            <a:r>
              <a:rPr lang="en-US" b="1" dirty="0" smtClean="0"/>
              <a:t>Holocrine secretion</a:t>
            </a:r>
            <a:endParaRPr lang="en-US"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Merocrine</a:t>
            </a:r>
            <a:endParaRPr lang="en-US" dirty="0"/>
          </a:p>
        </p:txBody>
      </p:sp>
      <p:sp>
        <p:nvSpPr>
          <p:cNvPr id="3" name="Content Placeholder 2"/>
          <p:cNvSpPr>
            <a:spLocks noGrp="1"/>
          </p:cNvSpPr>
          <p:nvPr>
            <p:ph idx="1"/>
          </p:nvPr>
        </p:nvSpPr>
        <p:spPr>
          <a:xfrm>
            <a:off x="152401" y="685801"/>
            <a:ext cx="8535988" cy="5626100"/>
          </a:xfrm>
        </p:spPr>
        <p:txBody>
          <a:bodyPr/>
          <a:lstStyle/>
          <a:p>
            <a:r>
              <a:rPr lang="en-US" dirty="0" smtClean="0"/>
              <a:t>The cell merely use exocytosis to discharge the product – and not destroy any of the cell – </a:t>
            </a:r>
            <a:r>
              <a:rPr lang="en-US" b="1" dirty="0" smtClean="0"/>
              <a:t>Merocrine secretion</a:t>
            </a:r>
          </a:p>
          <a:p>
            <a:endParaRPr lang="en-US" dirty="0"/>
          </a:p>
        </p:txBody>
      </p:sp>
      <p:pic>
        <p:nvPicPr>
          <p:cNvPr id="4" name="Picture 3" descr="merocrine.gif"/>
          <p:cNvPicPr>
            <a:picLocks noChangeAspect="1"/>
          </p:cNvPicPr>
          <p:nvPr/>
        </p:nvPicPr>
        <p:blipFill>
          <a:blip r:embed="rId2" cstate="print"/>
          <a:stretch>
            <a:fillRect/>
          </a:stretch>
        </p:blipFill>
        <p:spPr>
          <a:xfrm>
            <a:off x="3062275" y="2166936"/>
            <a:ext cx="5578531" cy="4663440"/>
          </a:xfrm>
          <a:prstGeom prst="rect">
            <a:avLst/>
          </a:prstGeom>
        </p:spPr>
      </p:pic>
      <p:sp>
        <p:nvSpPr>
          <p:cNvPr id="5" name="TextBox 4"/>
          <p:cNvSpPr txBox="1"/>
          <p:nvPr/>
        </p:nvSpPr>
        <p:spPr>
          <a:xfrm>
            <a:off x="0" y="3429000"/>
            <a:ext cx="3674518" cy="3416320"/>
          </a:xfrm>
          <a:prstGeom prst="rect">
            <a:avLst/>
          </a:prstGeom>
          <a:noFill/>
        </p:spPr>
        <p:txBody>
          <a:bodyPr wrap="square" rtlCol="0">
            <a:spAutoFit/>
          </a:bodyPr>
          <a:lstStyle/>
          <a:p>
            <a:r>
              <a:rPr lang="en-US" dirty="0" smtClean="0"/>
              <a:t>Very little chance of</a:t>
            </a:r>
          </a:p>
          <a:p>
            <a:r>
              <a:rPr lang="en-US" dirty="0" smtClean="0"/>
              <a:t>clogging the duct due to</a:t>
            </a:r>
          </a:p>
          <a:p>
            <a:r>
              <a:rPr lang="en-US" dirty="0" smtClean="0"/>
              <a:t>small amount of </a:t>
            </a:r>
          </a:p>
          <a:p>
            <a:r>
              <a:rPr lang="en-US" dirty="0" smtClean="0"/>
              <a:t>product trying to go through</a:t>
            </a:r>
          </a:p>
          <a:p>
            <a:endParaRPr lang="en-US" dirty="0" smtClean="0"/>
          </a:p>
          <a:p>
            <a:r>
              <a:rPr lang="en-US" dirty="0" smtClean="0"/>
              <a:t>Sweat glands on most of </a:t>
            </a:r>
          </a:p>
          <a:p>
            <a:r>
              <a:rPr lang="en-US" dirty="0" smtClean="0"/>
              <a:t>body</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Apocrine</a:t>
            </a:r>
            <a:endParaRPr lang="en-US" dirty="0"/>
          </a:p>
        </p:txBody>
      </p:sp>
      <p:sp>
        <p:nvSpPr>
          <p:cNvPr id="3" name="Content Placeholder 2"/>
          <p:cNvSpPr>
            <a:spLocks noGrp="1"/>
          </p:cNvSpPr>
          <p:nvPr>
            <p:ph idx="1"/>
          </p:nvPr>
        </p:nvSpPr>
        <p:spPr>
          <a:xfrm>
            <a:off x="304801" y="762000"/>
            <a:ext cx="8383588" cy="5549901"/>
          </a:xfrm>
        </p:spPr>
        <p:txBody>
          <a:bodyPr/>
          <a:lstStyle/>
          <a:p>
            <a:r>
              <a:rPr lang="en-US" dirty="0" smtClean="0"/>
              <a:t>The gland cell loads all of its vesicles into the apical (top) portion of the cell – then the apical portion breaks off - liberating the secretory product into the gland duct – </a:t>
            </a:r>
            <a:r>
              <a:rPr lang="en-US" b="1" dirty="0" smtClean="0"/>
              <a:t>Apocrine secretion</a:t>
            </a:r>
          </a:p>
          <a:p>
            <a:endParaRPr lang="en-US" b="1" dirty="0" smtClean="0"/>
          </a:p>
          <a:p>
            <a:endParaRPr lang="en-US" dirty="0"/>
          </a:p>
        </p:txBody>
      </p:sp>
      <p:pic>
        <p:nvPicPr>
          <p:cNvPr id="4" name="Picture 3" descr="apocrine.gif"/>
          <p:cNvPicPr>
            <a:picLocks noChangeAspect="1"/>
          </p:cNvPicPr>
          <p:nvPr/>
        </p:nvPicPr>
        <p:blipFill>
          <a:blip r:embed="rId2" cstate="print"/>
          <a:stretch>
            <a:fillRect/>
          </a:stretch>
        </p:blipFill>
        <p:spPr>
          <a:xfrm>
            <a:off x="2981315" y="3017510"/>
            <a:ext cx="4517517" cy="3814191"/>
          </a:xfrm>
          <a:prstGeom prst="rect">
            <a:avLst/>
          </a:prstGeom>
        </p:spPr>
      </p:pic>
      <p:sp>
        <p:nvSpPr>
          <p:cNvPr id="5" name="TextBox 4"/>
          <p:cNvSpPr txBox="1"/>
          <p:nvPr/>
        </p:nvSpPr>
        <p:spPr>
          <a:xfrm>
            <a:off x="152400" y="3733800"/>
            <a:ext cx="3624710" cy="3046988"/>
          </a:xfrm>
          <a:prstGeom prst="rect">
            <a:avLst/>
          </a:prstGeom>
          <a:noFill/>
        </p:spPr>
        <p:txBody>
          <a:bodyPr wrap="none" rtlCol="0">
            <a:spAutoFit/>
          </a:bodyPr>
          <a:lstStyle/>
          <a:p>
            <a:r>
              <a:rPr lang="en-US" dirty="0" smtClean="0"/>
              <a:t>Increased chance of</a:t>
            </a:r>
          </a:p>
          <a:p>
            <a:r>
              <a:rPr lang="en-US" dirty="0" smtClean="0"/>
              <a:t>clogging the duct due to</a:t>
            </a:r>
          </a:p>
          <a:p>
            <a:r>
              <a:rPr lang="en-US" dirty="0" smtClean="0"/>
              <a:t>increased amount of</a:t>
            </a:r>
          </a:p>
          <a:p>
            <a:r>
              <a:rPr lang="en-US" dirty="0" smtClean="0"/>
              <a:t>product trying to </a:t>
            </a:r>
          </a:p>
          <a:p>
            <a:r>
              <a:rPr lang="en-US" dirty="0" smtClean="0"/>
              <a:t>go through</a:t>
            </a:r>
          </a:p>
          <a:p>
            <a:endParaRPr lang="en-US" dirty="0" smtClean="0"/>
          </a:p>
          <a:p>
            <a:r>
              <a:rPr lang="en-US" dirty="0" smtClean="0"/>
              <a:t>Sweat Glands under</a:t>
            </a:r>
          </a:p>
          <a:p>
            <a:r>
              <a:rPr lang="en-US" dirty="0" smtClean="0"/>
              <a:t>the arms and other areas</a:t>
            </a:r>
            <a:endParaRPr lang="en-US" dirty="0"/>
          </a:p>
        </p:txBody>
      </p:sp>
      <p:sp>
        <p:nvSpPr>
          <p:cNvPr id="6" name="TextBox 5"/>
          <p:cNvSpPr txBox="1"/>
          <p:nvPr/>
        </p:nvSpPr>
        <p:spPr>
          <a:xfrm>
            <a:off x="6172200" y="4953000"/>
            <a:ext cx="2971800" cy="2308324"/>
          </a:xfrm>
          <a:prstGeom prst="rect">
            <a:avLst/>
          </a:prstGeom>
          <a:noFill/>
        </p:spPr>
        <p:txBody>
          <a:bodyPr wrap="square" rtlCol="0">
            <a:spAutoFit/>
          </a:bodyPr>
          <a:lstStyle/>
          <a:p>
            <a:r>
              <a:rPr lang="en-US" dirty="0" smtClean="0"/>
              <a:t>  lipid component of the lactating </a:t>
            </a:r>
            <a:r>
              <a:rPr lang="en-US" dirty="0" smtClean="0">
                <a:hlinkClick r:id="rId3" action="ppaction://hlinkfile" tooltip="Mammary gland"/>
              </a:rPr>
              <a:t>mammary gland</a:t>
            </a:r>
            <a:r>
              <a:rPr lang="en-US" dirty="0" smtClean="0"/>
              <a:t>. </a:t>
            </a:r>
          </a:p>
          <a:p>
            <a:r>
              <a:rPr lang="en-US" dirty="0" smtClean="0">
                <a:hlinkClick r:id="rId4" action="ppaction://hlinkfile" tooltip="Cerumen"/>
              </a:rPr>
              <a:t>cerumen</a:t>
            </a:r>
            <a:r>
              <a:rPr lang="en-US" dirty="0" smtClean="0"/>
              <a:t> ("wax") of the outer </a:t>
            </a:r>
            <a:r>
              <a:rPr lang="en-US" dirty="0" smtClean="0">
                <a:hlinkClick r:id="rId5" action="ppaction://hlinkfile" tooltip="Ear"/>
              </a:rPr>
              <a:t>ear</a:t>
            </a:r>
            <a:r>
              <a:rPr lang="en-US" dirty="0" smtClean="0"/>
              <a:t> </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Hidradenitis suppurativa</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a skin disease that affects areas bearing apocrine sweat glands and hair follicles; such as the underarms, groin and buttocks</a:t>
            </a:r>
          </a:p>
          <a:p>
            <a:endParaRPr lang="en-US" dirty="0"/>
          </a:p>
        </p:txBody>
      </p:sp>
      <p:pic>
        <p:nvPicPr>
          <p:cNvPr id="4" name="Picture 3" descr="hidradenitis-suppurativa-105.jpg"/>
          <p:cNvPicPr>
            <a:picLocks noChangeAspect="1"/>
          </p:cNvPicPr>
          <p:nvPr/>
        </p:nvPicPr>
        <p:blipFill>
          <a:blip r:embed="rId2" cstate="print"/>
          <a:stretch>
            <a:fillRect/>
          </a:stretch>
        </p:blipFill>
        <p:spPr>
          <a:xfrm>
            <a:off x="3957585" y="2514600"/>
            <a:ext cx="2924366" cy="4352544"/>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0"/>
            <a:ext cx="8226425" cy="871538"/>
          </a:xfrm>
        </p:spPr>
        <p:txBody>
          <a:bodyPr/>
          <a:lstStyle/>
          <a:p>
            <a:r>
              <a:rPr lang="en-US" dirty="0" smtClean="0"/>
              <a:t>Holocrine</a:t>
            </a:r>
            <a:endParaRPr lang="en-US" dirty="0"/>
          </a:p>
        </p:txBody>
      </p:sp>
      <p:sp>
        <p:nvSpPr>
          <p:cNvPr id="3" name="Content Placeholder 2"/>
          <p:cNvSpPr>
            <a:spLocks noGrp="1"/>
          </p:cNvSpPr>
          <p:nvPr>
            <p:ph idx="1"/>
          </p:nvPr>
        </p:nvSpPr>
        <p:spPr>
          <a:xfrm>
            <a:off x="152401" y="457200"/>
            <a:ext cx="8535988" cy="6248400"/>
          </a:xfrm>
        </p:spPr>
        <p:txBody>
          <a:bodyPr/>
          <a:lstStyle/>
          <a:p>
            <a:r>
              <a:rPr lang="en-US" dirty="0" smtClean="0"/>
              <a:t>The gland cell fills-up its entire cytoplasm with vesicles – then the entire cell is secreted with product in vesicles inside.  As the cell proceeds up the duct it disintegrates – thus releasing the product (the entire cell is sacrificed) – </a:t>
            </a:r>
            <a:r>
              <a:rPr lang="en-US" b="1" dirty="0" smtClean="0"/>
              <a:t>Holocrine secretion</a:t>
            </a:r>
          </a:p>
          <a:p>
            <a:endParaRPr lang="en-US" b="1" dirty="0" smtClean="0"/>
          </a:p>
          <a:p>
            <a:endParaRPr lang="en-US" dirty="0"/>
          </a:p>
        </p:txBody>
      </p:sp>
      <p:pic>
        <p:nvPicPr>
          <p:cNvPr id="4" name="Picture 3" descr="holocrine.gif"/>
          <p:cNvPicPr>
            <a:picLocks noChangeAspect="1"/>
          </p:cNvPicPr>
          <p:nvPr/>
        </p:nvPicPr>
        <p:blipFill>
          <a:blip r:embed="rId2" cstate="print"/>
          <a:stretch>
            <a:fillRect/>
          </a:stretch>
        </p:blipFill>
        <p:spPr>
          <a:xfrm>
            <a:off x="2686050" y="3200400"/>
            <a:ext cx="5154930" cy="3657600"/>
          </a:xfrm>
          <a:prstGeom prst="rect">
            <a:avLst/>
          </a:prstGeom>
        </p:spPr>
      </p:pic>
      <p:sp>
        <p:nvSpPr>
          <p:cNvPr id="5" name="TextBox 4"/>
          <p:cNvSpPr txBox="1"/>
          <p:nvPr/>
        </p:nvSpPr>
        <p:spPr>
          <a:xfrm>
            <a:off x="152400" y="3886200"/>
            <a:ext cx="3504486" cy="3046988"/>
          </a:xfrm>
          <a:prstGeom prst="rect">
            <a:avLst/>
          </a:prstGeom>
          <a:noFill/>
        </p:spPr>
        <p:txBody>
          <a:bodyPr wrap="none" rtlCol="0">
            <a:spAutoFit/>
          </a:bodyPr>
          <a:lstStyle/>
          <a:p>
            <a:r>
              <a:rPr lang="en-US" dirty="0" smtClean="0"/>
              <a:t>Very high chance of</a:t>
            </a:r>
          </a:p>
          <a:p>
            <a:r>
              <a:rPr lang="en-US" dirty="0" smtClean="0"/>
              <a:t>clogging the duct due to</a:t>
            </a:r>
          </a:p>
          <a:p>
            <a:r>
              <a:rPr lang="en-US" dirty="0" smtClean="0"/>
              <a:t>the very large amount of</a:t>
            </a:r>
          </a:p>
          <a:p>
            <a:r>
              <a:rPr lang="en-US" dirty="0" smtClean="0"/>
              <a:t>product trying to </a:t>
            </a:r>
          </a:p>
          <a:p>
            <a:r>
              <a:rPr lang="en-US" dirty="0" smtClean="0"/>
              <a:t>go through</a:t>
            </a:r>
          </a:p>
          <a:p>
            <a:endParaRPr lang="en-US" dirty="0" smtClean="0"/>
          </a:p>
          <a:p>
            <a:r>
              <a:rPr lang="en-US" dirty="0" smtClean="0"/>
              <a:t>Oil Glands</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Acne and Meibomian Cysts</a:t>
            </a:r>
            <a:endParaRPr lang="en-US" dirty="0"/>
          </a:p>
        </p:txBody>
      </p:sp>
      <p:sp>
        <p:nvSpPr>
          <p:cNvPr id="3" name="Content Placeholder 2"/>
          <p:cNvSpPr>
            <a:spLocks noGrp="1"/>
          </p:cNvSpPr>
          <p:nvPr>
            <p:ph idx="1"/>
          </p:nvPr>
        </p:nvSpPr>
        <p:spPr>
          <a:xfrm>
            <a:off x="460375" y="762001"/>
            <a:ext cx="8228013" cy="5549900"/>
          </a:xfrm>
        </p:spPr>
        <p:txBody>
          <a:bodyPr/>
          <a:lstStyle/>
          <a:p>
            <a:r>
              <a:rPr lang="en-US" dirty="0" smtClean="0"/>
              <a:t>Examples of holocrine glands include the sebaceous glands of the skin and the meibomian glands of the eyelid. These glands can easily get clogged.</a:t>
            </a:r>
          </a:p>
          <a:p>
            <a:r>
              <a:rPr lang="en-US" dirty="0" smtClean="0"/>
              <a:t>                               </a:t>
            </a:r>
            <a:endParaRPr lang="en-US" dirty="0"/>
          </a:p>
        </p:txBody>
      </p:sp>
      <p:pic>
        <p:nvPicPr>
          <p:cNvPr id="4" name="Picture 3" descr="acne-scars11.jpg"/>
          <p:cNvPicPr>
            <a:picLocks noChangeAspect="1"/>
          </p:cNvPicPr>
          <p:nvPr/>
        </p:nvPicPr>
        <p:blipFill>
          <a:blip r:embed="rId2" cstate="print"/>
          <a:stretch>
            <a:fillRect/>
          </a:stretch>
        </p:blipFill>
        <p:spPr>
          <a:xfrm>
            <a:off x="91440" y="2743200"/>
            <a:ext cx="3282696" cy="3282696"/>
          </a:xfrm>
          <a:prstGeom prst="rect">
            <a:avLst/>
          </a:prstGeom>
        </p:spPr>
      </p:pic>
      <p:pic>
        <p:nvPicPr>
          <p:cNvPr id="5" name="Picture 4" descr="Chalazion.jpg"/>
          <p:cNvPicPr>
            <a:picLocks noChangeAspect="1"/>
          </p:cNvPicPr>
          <p:nvPr/>
        </p:nvPicPr>
        <p:blipFill>
          <a:blip r:embed="rId3" cstate="print"/>
          <a:stretch>
            <a:fillRect/>
          </a:stretch>
        </p:blipFill>
        <p:spPr>
          <a:xfrm>
            <a:off x="5303520" y="2377440"/>
            <a:ext cx="3123133" cy="3631387"/>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cretion.jpg"/>
          <p:cNvPicPr>
            <a:picLocks noGrp="1" noChangeAspect="1"/>
          </p:cNvPicPr>
          <p:nvPr>
            <p:ph idx="1"/>
          </p:nvPr>
        </p:nvPicPr>
        <p:blipFill>
          <a:blip r:embed="rId2" cstate="print"/>
          <a:stretch>
            <a:fillRect/>
          </a:stretch>
        </p:blipFill>
        <p:spPr>
          <a:xfrm>
            <a:off x="-20" y="-20"/>
            <a:ext cx="4724420" cy="6667500"/>
          </a:xfrm>
        </p:spPr>
      </p:pic>
      <p:sp>
        <p:nvSpPr>
          <p:cNvPr id="5" name="TextBox 4"/>
          <p:cNvSpPr txBox="1"/>
          <p:nvPr/>
        </p:nvSpPr>
        <p:spPr>
          <a:xfrm rot="10800000" flipV="1">
            <a:off x="4648200" y="1235303"/>
            <a:ext cx="3886200" cy="584775"/>
          </a:xfrm>
          <a:prstGeom prst="rect">
            <a:avLst/>
          </a:prstGeom>
          <a:noFill/>
        </p:spPr>
        <p:txBody>
          <a:bodyPr wrap="square" rtlCol="0">
            <a:spAutoFit/>
          </a:bodyPr>
          <a:lstStyle/>
          <a:p>
            <a:r>
              <a:rPr lang="en-US" sz="3200" dirty="0" smtClean="0"/>
              <a:t>Cell stays intact</a:t>
            </a:r>
            <a:endParaRPr lang="en-US" sz="3200" dirty="0"/>
          </a:p>
        </p:txBody>
      </p:sp>
      <p:sp>
        <p:nvSpPr>
          <p:cNvPr id="6" name="TextBox 5"/>
          <p:cNvSpPr txBox="1"/>
          <p:nvPr/>
        </p:nvSpPr>
        <p:spPr>
          <a:xfrm>
            <a:off x="4953000" y="2895600"/>
            <a:ext cx="4038600" cy="584775"/>
          </a:xfrm>
          <a:prstGeom prst="rect">
            <a:avLst/>
          </a:prstGeom>
          <a:noFill/>
        </p:spPr>
        <p:txBody>
          <a:bodyPr wrap="square" rtlCol="0">
            <a:spAutoFit/>
          </a:bodyPr>
          <a:lstStyle/>
          <a:p>
            <a:r>
              <a:rPr lang="en-US" sz="3200" dirty="0" smtClean="0"/>
              <a:t>Tip of cell breaks off</a:t>
            </a:r>
            <a:endParaRPr lang="en-US" sz="3200" dirty="0"/>
          </a:p>
        </p:txBody>
      </p:sp>
      <p:sp>
        <p:nvSpPr>
          <p:cNvPr id="7" name="TextBox 6"/>
          <p:cNvSpPr txBox="1"/>
          <p:nvPr/>
        </p:nvSpPr>
        <p:spPr>
          <a:xfrm>
            <a:off x="4724400" y="5105400"/>
            <a:ext cx="4191000" cy="584775"/>
          </a:xfrm>
          <a:prstGeom prst="rect">
            <a:avLst/>
          </a:prstGeom>
          <a:noFill/>
        </p:spPr>
        <p:txBody>
          <a:bodyPr wrap="square" rtlCol="0">
            <a:spAutoFit/>
          </a:bodyPr>
          <a:lstStyle/>
          <a:p>
            <a:r>
              <a:rPr lang="en-US" sz="3200" dirty="0" smtClean="0"/>
              <a:t>Entire cell sacrificed </a:t>
            </a:r>
            <a:endParaRPr lang="en-US" sz="3200" dirty="0"/>
          </a:p>
        </p:txBody>
      </p:sp>
      <p:sp>
        <p:nvSpPr>
          <p:cNvPr id="8" name="TextBox 7"/>
          <p:cNvSpPr txBox="1"/>
          <p:nvPr/>
        </p:nvSpPr>
        <p:spPr>
          <a:xfrm>
            <a:off x="5105400" y="304800"/>
            <a:ext cx="2514600" cy="584775"/>
          </a:xfrm>
          <a:prstGeom prst="rect">
            <a:avLst/>
          </a:prstGeom>
          <a:noFill/>
        </p:spPr>
        <p:txBody>
          <a:bodyPr wrap="square" rtlCol="0">
            <a:spAutoFit/>
          </a:bodyPr>
          <a:lstStyle/>
          <a:p>
            <a:r>
              <a:rPr lang="en-US" sz="3200" b="1" dirty="0" smtClean="0"/>
              <a:t>REVIEW</a:t>
            </a:r>
            <a:endParaRPr lang="en-US" sz="3200" b="1" dirty="0"/>
          </a:p>
        </p:txBody>
      </p:sp>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G4_01:Production_Current:HAP8:Marieb_Lect_Des_App-blank.pot</Template>
  <TotalTime>7145</TotalTime>
  <Words>3522</Words>
  <Application>Microsoft Office PowerPoint</Application>
  <PresentationFormat>On-screen Show (4:3)</PresentationFormat>
  <Paragraphs>644</Paragraphs>
  <Slides>69</Slides>
  <Notes>0</Notes>
  <HiddenSlides>0</HiddenSlides>
  <MMClips>0</MMClips>
  <ScaleCrop>false</ScaleCrop>
  <HeadingPairs>
    <vt:vector size="4" baseType="variant">
      <vt:variant>
        <vt:lpstr>Theme</vt:lpstr>
      </vt:variant>
      <vt:variant>
        <vt:i4>2</vt:i4>
      </vt:variant>
      <vt:variant>
        <vt:lpstr>Slide Titles</vt:lpstr>
      </vt:variant>
      <vt:variant>
        <vt:i4>69</vt:i4>
      </vt:variant>
    </vt:vector>
  </HeadingPairs>
  <TitlesOfParts>
    <vt:vector size="71" baseType="lpstr">
      <vt:lpstr>Marieb_Lect_Design_Approved</vt:lpstr>
      <vt:lpstr>Marieb_Lect_Des_App-blank</vt:lpstr>
      <vt:lpstr>4  </vt:lpstr>
      <vt:lpstr>Tissues - the study of is termed “Histology”</vt:lpstr>
      <vt:lpstr>Examination of Tissue definition</vt:lpstr>
      <vt:lpstr>Examination of Tissue definition</vt:lpstr>
      <vt:lpstr>Embryology</vt:lpstr>
      <vt:lpstr>PowerPoint Presentation</vt:lpstr>
      <vt:lpstr>PowerPoint Presentation</vt:lpstr>
      <vt:lpstr>PowerPoint Presentation</vt:lpstr>
      <vt:lpstr>PowerPoint Presentation</vt:lpstr>
      <vt:lpstr>PowerPoint Presentation</vt:lpstr>
      <vt:lpstr>Tissues</vt:lpstr>
      <vt:lpstr>PowerPoint Presentation</vt:lpstr>
      <vt:lpstr>Tissue Origins</vt:lpstr>
      <vt:lpstr>Epithelial Tissue (Epithelium)</vt:lpstr>
      <vt:lpstr>Characteristics of Epithelial Tissue</vt:lpstr>
      <vt:lpstr>Characteristics of Epithelial Tissue</vt:lpstr>
      <vt:lpstr> Membrane Junctions</vt:lpstr>
      <vt:lpstr>Anchoring Junctions – hold cells in relative position</vt:lpstr>
      <vt:lpstr>Adherens Junction</vt:lpstr>
      <vt:lpstr>Anchoring Junctions – hold cells in relative position  Desmosomes –stronger anchoring junction than the adherens junction</vt:lpstr>
      <vt:lpstr>PowerPoint Presentation</vt:lpstr>
      <vt:lpstr>Tight Junctions – Occludens Junctions</vt:lpstr>
      <vt:lpstr>PowerPoint Presentation</vt:lpstr>
      <vt:lpstr>Tight Junctions (Detailed Structure)</vt:lpstr>
      <vt:lpstr>Gap Junctions</vt:lpstr>
      <vt:lpstr>PowerPoint Presentation</vt:lpstr>
      <vt:lpstr>Gap Junctions</vt:lpstr>
      <vt:lpstr>The rest of the characteristics of Epithelial Tissue</vt:lpstr>
      <vt:lpstr>Basal Lamina versus a Basement Membrane</vt:lpstr>
      <vt:lpstr>PowerPoint Presentation</vt:lpstr>
      <vt:lpstr>PowerPoint Presentation</vt:lpstr>
      <vt:lpstr>Review of Epithelia Characteristics</vt:lpstr>
      <vt:lpstr>Classification of Epithelia (Step One) Shape</vt:lpstr>
      <vt:lpstr>PowerPoint Presentation</vt:lpstr>
      <vt:lpstr>Classification of Epithelia (Step Two) Stacking</vt:lpstr>
      <vt:lpstr>PowerPoint Presentation</vt:lpstr>
      <vt:lpstr>PowerPoint Presentation</vt:lpstr>
      <vt:lpstr>PowerPoint Presentation</vt:lpstr>
      <vt:lpstr>PowerPoint Presentation</vt:lpstr>
      <vt:lpstr>Functions of Epithelia</vt:lpstr>
      <vt:lpstr>PowerPoint Presentation</vt:lpstr>
      <vt:lpstr>PowerPoint Presentation</vt:lpstr>
      <vt:lpstr>Epithelia: Simple Squamous</vt:lpstr>
      <vt:lpstr>PowerPoint Presentation</vt:lpstr>
      <vt:lpstr>PowerPoint Presentation</vt:lpstr>
      <vt:lpstr>PowerPoint Presentation</vt:lpstr>
      <vt:lpstr>PowerPoint Presentation</vt:lpstr>
      <vt:lpstr>Epithelia: Stratified Cuboidal </vt:lpstr>
      <vt:lpstr>Epithelia: Stratified Columnar</vt:lpstr>
      <vt:lpstr>PowerPoint Presentation</vt:lpstr>
      <vt:lpstr>Review</vt:lpstr>
      <vt:lpstr>The Glands are formed from Epithelia </vt:lpstr>
      <vt:lpstr>Gland Formation</vt:lpstr>
      <vt:lpstr>Endocrine Glands </vt:lpstr>
      <vt:lpstr>Exocrine Glands</vt:lpstr>
      <vt:lpstr>How to Classify an Exocrine Gland</vt:lpstr>
      <vt:lpstr>Is the exocrine gland unicellular or multicellular? </vt:lpstr>
      <vt:lpstr>PowerPoint Presentation</vt:lpstr>
      <vt:lpstr>Multicellular Exocrine Glands</vt:lpstr>
      <vt:lpstr>PowerPoint Presentation</vt:lpstr>
      <vt:lpstr>What is the shape of the gland portion of the exocrine gland? </vt:lpstr>
      <vt:lpstr>PowerPoint Presentation</vt:lpstr>
      <vt:lpstr>How do the gland cells behave when they discharge their product? </vt:lpstr>
      <vt:lpstr>Merocrine</vt:lpstr>
      <vt:lpstr>Apocrine</vt:lpstr>
      <vt:lpstr>Hidradenitis suppurativa</vt:lpstr>
      <vt:lpstr>Holocrine</vt:lpstr>
      <vt:lpstr>Acne and Meibomian Cysts</vt:lpstr>
      <vt:lpstr>PowerPoint Presentation</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dc:title>
  <dc:creator>R U</dc:creator>
  <cp:lastModifiedBy>User</cp:lastModifiedBy>
  <cp:revision>59</cp:revision>
  <dcterms:created xsi:type="dcterms:W3CDTF">2009-02-19T00:36:43Z</dcterms:created>
  <dcterms:modified xsi:type="dcterms:W3CDTF">2017-10-03T20:26:24Z</dcterms:modified>
</cp:coreProperties>
</file>