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87" r:id="rId5"/>
    <p:sldId id="289" r:id="rId6"/>
    <p:sldId id="290" r:id="rId7"/>
    <p:sldId id="294" r:id="rId8"/>
    <p:sldId id="291" r:id="rId9"/>
    <p:sldId id="295" r:id="rId10"/>
    <p:sldId id="288" r:id="rId11"/>
    <p:sldId id="292" r:id="rId12"/>
    <p:sldId id="259" r:id="rId13"/>
    <p:sldId id="260" r:id="rId14"/>
    <p:sldId id="261" r:id="rId15"/>
    <p:sldId id="262" r:id="rId16"/>
    <p:sldId id="263" r:id="rId17"/>
    <p:sldId id="296" r:id="rId18"/>
    <p:sldId id="297" r:id="rId19"/>
    <p:sldId id="298" r:id="rId20"/>
    <p:sldId id="299" r:id="rId21"/>
    <p:sldId id="264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302" r:id="rId31"/>
    <p:sldId id="303" r:id="rId32"/>
    <p:sldId id="304" r:id="rId33"/>
    <p:sldId id="281" r:id="rId34"/>
    <p:sldId id="300" r:id="rId35"/>
    <p:sldId id="301" r:id="rId36"/>
    <p:sldId id="282" r:id="rId37"/>
    <p:sldId id="286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8" autoAdjust="0"/>
    <p:restoredTop sz="99307" autoAdjust="0"/>
  </p:normalViewPr>
  <p:slideViewPr>
    <p:cSldViewPr>
      <p:cViewPr varScale="1">
        <p:scale>
          <a:sx n="69" d="100"/>
          <a:sy n="69" d="100"/>
        </p:scale>
        <p:origin x="-102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 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Human Body: An Orientation: Part 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Anatomical Position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anatomical body position:</a:t>
            </a:r>
          </a:p>
          <a:p>
            <a:pPr lvl="1"/>
            <a:r>
              <a:rPr lang="en-US" dirty="0"/>
              <a:t>Body erect</a:t>
            </a:r>
          </a:p>
          <a:p>
            <a:pPr lvl="1"/>
            <a:r>
              <a:rPr lang="en-US" dirty="0"/>
              <a:t>Feet slightly apart</a:t>
            </a:r>
          </a:p>
          <a:p>
            <a:pPr lvl="1"/>
            <a:r>
              <a:rPr lang="en-US" dirty="0"/>
              <a:t>Palms facing forward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Anatomical Position</a:t>
            </a:r>
            <a:endParaRPr lang="en-US" dirty="0"/>
          </a:p>
        </p:txBody>
      </p:sp>
      <p:pic>
        <p:nvPicPr>
          <p:cNvPr id="4" name="Content Placeholder 3" descr="Anatomical posti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0400" y="914396"/>
            <a:ext cx="3499104" cy="5791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Planes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Plane: Flat surface along which body or structure is cut for anatomical study</a:t>
            </a:r>
          </a:p>
        </p:txBody>
      </p:sp>
      <p:pic>
        <p:nvPicPr>
          <p:cNvPr id="4" name="Content Placeholder 3" descr="body pl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05000" y="23622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Planes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838200"/>
            <a:ext cx="8228013" cy="5791199"/>
          </a:xfrm>
        </p:spPr>
        <p:txBody>
          <a:bodyPr/>
          <a:lstStyle/>
          <a:p>
            <a:r>
              <a:rPr lang="en-US" dirty="0"/>
              <a:t>Sagittal plane</a:t>
            </a:r>
          </a:p>
          <a:p>
            <a:pPr lvl="1"/>
            <a:r>
              <a:rPr lang="en-US" dirty="0"/>
              <a:t>Divides body vertically into right and left parts</a:t>
            </a:r>
          </a:p>
          <a:p>
            <a:pPr lvl="1"/>
            <a:r>
              <a:rPr lang="en-US" dirty="0"/>
              <a:t>Produces a sagittal section</a:t>
            </a:r>
          </a:p>
          <a:p>
            <a:r>
              <a:rPr lang="en-US" dirty="0"/>
              <a:t>Midsagittal (median) plane</a:t>
            </a:r>
          </a:p>
          <a:p>
            <a:pPr lvl="1"/>
            <a:r>
              <a:rPr lang="en-US" dirty="0"/>
              <a:t>Lies on midline</a:t>
            </a:r>
          </a:p>
          <a:p>
            <a:r>
              <a:rPr lang="en-US" dirty="0"/>
              <a:t>Parasagittal plane</a:t>
            </a:r>
          </a:p>
          <a:p>
            <a:pPr lvl="1"/>
            <a:r>
              <a:rPr lang="en-US" dirty="0"/>
              <a:t>Not on </a:t>
            </a:r>
            <a:r>
              <a:rPr lang="en-US" dirty="0" smtClean="0"/>
              <a:t>midline (must add numerical or anatomical qualifier) so many cm from midline; or sternal border, midclavicular, anterior axillary, etc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dy pla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0"/>
            <a:ext cx="59436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Planes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337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Frontal (coronal) plane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Divides body vertically into anterior and posterior parts</a:t>
            </a:r>
          </a:p>
          <a:p>
            <a:pPr>
              <a:lnSpc>
                <a:spcPct val="90000"/>
              </a:lnSpc>
            </a:pPr>
            <a:r>
              <a:rPr lang="en-US" dirty="0"/>
              <a:t>Transverse (horizontal) plane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Divides body horizontally into superior and inferior parts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Produces a cross section</a:t>
            </a:r>
          </a:p>
          <a:p>
            <a:pPr>
              <a:lnSpc>
                <a:spcPct val="90000"/>
              </a:lnSpc>
            </a:pPr>
            <a:r>
              <a:rPr lang="en-US" dirty="0"/>
              <a:t>Oblique section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Cuts made diagonally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dy pla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0"/>
            <a:ext cx="59436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1.8</a:t>
            </a:r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 cstate="print"/>
          <a:srcRect t="2158" b="5801"/>
          <a:stretch>
            <a:fillRect/>
          </a:stretch>
        </p:blipFill>
        <p:spPr bwMode="auto">
          <a:xfrm>
            <a:off x="877888" y="500063"/>
            <a:ext cx="7386637" cy="5892800"/>
          </a:xfrm>
          <a:prstGeom prst="rect">
            <a:avLst/>
          </a:prstGeom>
          <a:noFill/>
        </p:spPr>
      </p:pic>
      <p:sp>
        <p:nvSpPr>
          <p:cNvPr id="22538" name="Freeform 10"/>
          <p:cNvSpPr>
            <a:spLocks/>
          </p:cNvSpPr>
          <p:nvPr/>
        </p:nvSpPr>
        <p:spPr bwMode="auto">
          <a:xfrm>
            <a:off x="1919288" y="2997200"/>
            <a:ext cx="1593850" cy="1154113"/>
          </a:xfrm>
          <a:custGeom>
            <a:avLst/>
            <a:gdLst/>
            <a:ahLst/>
            <a:cxnLst>
              <a:cxn ang="0">
                <a:pos x="0" y="727"/>
              </a:cxn>
              <a:cxn ang="0">
                <a:pos x="0" y="657"/>
              </a:cxn>
              <a:cxn ang="0">
                <a:pos x="1004" y="0"/>
              </a:cxn>
            </a:cxnLst>
            <a:rect l="0" t="0" r="r" b="b"/>
            <a:pathLst>
              <a:path w="1004" h="727">
                <a:moveTo>
                  <a:pt x="0" y="727"/>
                </a:moveTo>
                <a:lnTo>
                  <a:pt x="0" y="657"/>
                </a:lnTo>
                <a:lnTo>
                  <a:pt x="100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39" name="Freeform 11"/>
          <p:cNvSpPr>
            <a:spLocks/>
          </p:cNvSpPr>
          <p:nvPr/>
        </p:nvSpPr>
        <p:spPr bwMode="auto">
          <a:xfrm>
            <a:off x="5118100" y="2981325"/>
            <a:ext cx="1587500" cy="1169988"/>
          </a:xfrm>
          <a:custGeom>
            <a:avLst/>
            <a:gdLst/>
            <a:ahLst/>
            <a:cxnLst>
              <a:cxn ang="0">
                <a:pos x="1000" y="737"/>
              </a:cxn>
              <a:cxn ang="0">
                <a:pos x="1000" y="663"/>
              </a:cxn>
              <a:cxn ang="0">
                <a:pos x="0" y="0"/>
              </a:cxn>
            </a:cxnLst>
            <a:rect l="0" t="0" r="r" b="b"/>
            <a:pathLst>
              <a:path w="1000" h="737">
                <a:moveTo>
                  <a:pt x="1000" y="737"/>
                </a:moveTo>
                <a:lnTo>
                  <a:pt x="1000" y="663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0" name="Freeform 12"/>
          <p:cNvSpPr>
            <a:spLocks/>
          </p:cNvSpPr>
          <p:nvPr/>
        </p:nvSpPr>
        <p:spPr bwMode="auto">
          <a:xfrm>
            <a:off x="1316038" y="5211763"/>
            <a:ext cx="644525" cy="844550"/>
          </a:xfrm>
          <a:custGeom>
            <a:avLst/>
            <a:gdLst/>
            <a:ahLst/>
            <a:cxnLst>
              <a:cxn ang="0">
                <a:pos x="0" y="532"/>
              </a:cxn>
              <a:cxn ang="0">
                <a:pos x="0" y="414"/>
              </a:cxn>
              <a:cxn ang="0">
                <a:pos x="406" y="0"/>
              </a:cxn>
            </a:cxnLst>
            <a:rect l="0" t="0" r="r" b="b"/>
            <a:pathLst>
              <a:path w="406" h="532">
                <a:moveTo>
                  <a:pt x="0" y="532"/>
                </a:moveTo>
                <a:lnTo>
                  <a:pt x="0" y="414"/>
                </a:lnTo>
                <a:lnTo>
                  <a:pt x="406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1" name="Freeform 13"/>
          <p:cNvSpPr>
            <a:spLocks/>
          </p:cNvSpPr>
          <p:nvPr/>
        </p:nvSpPr>
        <p:spPr bwMode="auto">
          <a:xfrm>
            <a:off x="1316038" y="5211763"/>
            <a:ext cx="644525" cy="844550"/>
          </a:xfrm>
          <a:custGeom>
            <a:avLst/>
            <a:gdLst/>
            <a:ahLst/>
            <a:cxnLst>
              <a:cxn ang="0">
                <a:pos x="0" y="532"/>
              </a:cxn>
              <a:cxn ang="0">
                <a:pos x="0" y="414"/>
              </a:cxn>
              <a:cxn ang="0">
                <a:pos x="406" y="0"/>
              </a:cxn>
            </a:cxnLst>
            <a:rect l="0" t="0" r="r" b="b"/>
            <a:pathLst>
              <a:path w="406" h="532">
                <a:moveTo>
                  <a:pt x="0" y="532"/>
                </a:moveTo>
                <a:lnTo>
                  <a:pt x="0" y="414"/>
                </a:lnTo>
                <a:lnTo>
                  <a:pt x="40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2" name="Freeform 14"/>
          <p:cNvSpPr>
            <a:spLocks/>
          </p:cNvSpPr>
          <p:nvPr/>
        </p:nvSpPr>
        <p:spPr bwMode="auto">
          <a:xfrm>
            <a:off x="1881188" y="5583238"/>
            <a:ext cx="104775" cy="469900"/>
          </a:xfrm>
          <a:custGeom>
            <a:avLst/>
            <a:gdLst/>
            <a:ahLst/>
            <a:cxnLst>
              <a:cxn ang="0">
                <a:pos x="0" y="296"/>
              </a:cxn>
              <a:cxn ang="0">
                <a:pos x="0" y="240"/>
              </a:cxn>
              <a:cxn ang="0">
                <a:pos x="66" y="0"/>
              </a:cxn>
            </a:cxnLst>
            <a:rect l="0" t="0" r="r" b="b"/>
            <a:pathLst>
              <a:path w="66" h="296">
                <a:moveTo>
                  <a:pt x="0" y="296"/>
                </a:moveTo>
                <a:lnTo>
                  <a:pt x="0" y="240"/>
                </a:lnTo>
                <a:lnTo>
                  <a:pt x="66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3" name="Freeform 15"/>
          <p:cNvSpPr>
            <a:spLocks/>
          </p:cNvSpPr>
          <p:nvPr/>
        </p:nvSpPr>
        <p:spPr bwMode="auto">
          <a:xfrm>
            <a:off x="1881188" y="5583238"/>
            <a:ext cx="104775" cy="469900"/>
          </a:xfrm>
          <a:custGeom>
            <a:avLst/>
            <a:gdLst/>
            <a:ahLst/>
            <a:cxnLst>
              <a:cxn ang="0">
                <a:pos x="0" y="296"/>
              </a:cxn>
              <a:cxn ang="0">
                <a:pos x="0" y="240"/>
              </a:cxn>
              <a:cxn ang="0">
                <a:pos x="66" y="0"/>
              </a:cxn>
            </a:cxnLst>
            <a:rect l="0" t="0" r="r" b="b"/>
            <a:pathLst>
              <a:path w="66" h="296">
                <a:moveTo>
                  <a:pt x="0" y="296"/>
                </a:moveTo>
                <a:lnTo>
                  <a:pt x="0" y="240"/>
                </a:lnTo>
                <a:lnTo>
                  <a:pt x="6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4068763" y="2276475"/>
            <a:ext cx="1587" cy="1858963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V="1">
            <a:off x="2243138" y="5446713"/>
            <a:ext cx="1587" cy="6064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2243138" y="5446713"/>
            <a:ext cx="1587" cy="6064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2513013" y="5722938"/>
            <a:ext cx="1587" cy="4794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V="1">
            <a:off x="2513013" y="5722938"/>
            <a:ext cx="1587" cy="4794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49" name="Freeform 21"/>
          <p:cNvSpPr>
            <a:spLocks/>
          </p:cNvSpPr>
          <p:nvPr/>
        </p:nvSpPr>
        <p:spPr bwMode="auto">
          <a:xfrm>
            <a:off x="2722563" y="5668963"/>
            <a:ext cx="117475" cy="381000"/>
          </a:xfrm>
          <a:custGeom>
            <a:avLst/>
            <a:gdLst/>
            <a:ahLst/>
            <a:cxnLst>
              <a:cxn ang="0">
                <a:pos x="74" y="240"/>
              </a:cxn>
              <a:cxn ang="0">
                <a:pos x="74" y="186"/>
              </a:cxn>
              <a:cxn ang="0">
                <a:pos x="0" y="0"/>
              </a:cxn>
            </a:cxnLst>
            <a:rect l="0" t="0" r="r" b="b"/>
            <a:pathLst>
              <a:path w="74" h="240">
                <a:moveTo>
                  <a:pt x="74" y="240"/>
                </a:moveTo>
                <a:lnTo>
                  <a:pt x="74" y="18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0" name="Freeform 22"/>
          <p:cNvSpPr>
            <a:spLocks/>
          </p:cNvSpPr>
          <p:nvPr/>
        </p:nvSpPr>
        <p:spPr bwMode="auto">
          <a:xfrm>
            <a:off x="2722563" y="5668963"/>
            <a:ext cx="117475" cy="381000"/>
          </a:xfrm>
          <a:custGeom>
            <a:avLst/>
            <a:gdLst/>
            <a:ahLst/>
            <a:cxnLst>
              <a:cxn ang="0">
                <a:pos x="74" y="240"/>
              </a:cxn>
              <a:cxn ang="0">
                <a:pos x="74" y="186"/>
              </a:cxn>
              <a:cxn ang="0">
                <a:pos x="0" y="0"/>
              </a:cxn>
            </a:cxnLst>
            <a:rect l="0" t="0" r="r" b="b"/>
            <a:pathLst>
              <a:path w="74" h="240">
                <a:moveTo>
                  <a:pt x="74" y="240"/>
                </a:moveTo>
                <a:lnTo>
                  <a:pt x="74" y="18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1" name="Freeform 23"/>
          <p:cNvSpPr>
            <a:spLocks/>
          </p:cNvSpPr>
          <p:nvPr/>
        </p:nvSpPr>
        <p:spPr bwMode="auto">
          <a:xfrm>
            <a:off x="2944813" y="5497513"/>
            <a:ext cx="196850" cy="708025"/>
          </a:xfrm>
          <a:custGeom>
            <a:avLst/>
            <a:gdLst/>
            <a:ahLst/>
            <a:cxnLst>
              <a:cxn ang="0">
                <a:pos x="124" y="446"/>
              </a:cxn>
              <a:cxn ang="0">
                <a:pos x="124" y="302"/>
              </a:cxn>
              <a:cxn ang="0">
                <a:pos x="0" y="0"/>
              </a:cxn>
            </a:cxnLst>
            <a:rect l="0" t="0" r="r" b="b"/>
            <a:pathLst>
              <a:path w="124" h="446">
                <a:moveTo>
                  <a:pt x="124" y="446"/>
                </a:moveTo>
                <a:lnTo>
                  <a:pt x="124" y="30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2" name="Freeform 24"/>
          <p:cNvSpPr>
            <a:spLocks/>
          </p:cNvSpPr>
          <p:nvPr/>
        </p:nvSpPr>
        <p:spPr bwMode="auto">
          <a:xfrm>
            <a:off x="2944813" y="5497513"/>
            <a:ext cx="196850" cy="708025"/>
          </a:xfrm>
          <a:custGeom>
            <a:avLst/>
            <a:gdLst/>
            <a:ahLst/>
            <a:cxnLst>
              <a:cxn ang="0">
                <a:pos x="124" y="446"/>
              </a:cxn>
              <a:cxn ang="0">
                <a:pos x="124" y="302"/>
              </a:cxn>
              <a:cxn ang="0">
                <a:pos x="0" y="0"/>
              </a:cxn>
            </a:cxnLst>
            <a:rect l="0" t="0" r="r" b="b"/>
            <a:pathLst>
              <a:path w="124" h="446">
                <a:moveTo>
                  <a:pt x="124" y="446"/>
                </a:moveTo>
                <a:lnTo>
                  <a:pt x="124" y="30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3" name="Freeform 25"/>
          <p:cNvSpPr>
            <a:spLocks/>
          </p:cNvSpPr>
          <p:nvPr/>
        </p:nvSpPr>
        <p:spPr bwMode="auto">
          <a:xfrm>
            <a:off x="3722688" y="5373688"/>
            <a:ext cx="431800" cy="625475"/>
          </a:xfrm>
          <a:custGeom>
            <a:avLst/>
            <a:gdLst/>
            <a:ahLst/>
            <a:cxnLst>
              <a:cxn ang="0">
                <a:pos x="0" y="394"/>
              </a:cxn>
              <a:cxn ang="0">
                <a:pos x="0" y="232"/>
              </a:cxn>
              <a:cxn ang="0">
                <a:pos x="272" y="0"/>
              </a:cxn>
            </a:cxnLst>
            <a:rect l="0" t="0" r="r" b="b"/>
            <a:pathLst>
              <a:path w="272" h="394">
                <a:moveTo>
                  <a:pt x="0" y="394"/>
                </a:moveTo>
                <a:lnTo>
                  <a:pt x="0" y="232"/>
                </a:lnTo>
                <a:lnTo>
                  <a:pt x="272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4" name="Freeform 26"/>
          <p:cNvSpPr>
            <a:spLocks/>
          </p:cNvSpPr>
          <p:nvPr/>
        </p:nvSpPr>
        <p:spPr bwMode="auto">
          <a:xfrm>
            <a:off x="3722688" y="5373688"/>
            <a:ext cx="431800" cy="625475"/>
          </a:xfrm>
          <a:custGeom>
            <a:avLst/>
            <a:gdLst/>
            <a:ahLst/>
            <a:cxnLst>
              <a:cxn ang="0">
                <a:pos x="0" y="394"/>
              </a:cxn>
              <a:cxn ang="0">
                <a:pos x="0" y="232"/>
              </a:cxn>
              <a:cxn ang="0">
                <a:pos x="272" y="0"/>
              </a:cxn>
            </a:cxnLst>
            <a:rect l="0" t="0" r="r" b="b"/>
            <a:pathLst>
              <a:path w="272" h="394">
                <a:moveTo>
                  <a:pt x="0" y="394"/>
                </a:moveTo>
                <a:lnTo>
                  <a:pt x="0" y="232"/>
                </a:lnTo>
                <a:lnTo>
                  <a:pt x="27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5" name="Freeform 27"/>
          <p:cNvSpPr>
            <a:spLocks/>
          </p:cNvSpPr>
          <p:nvPr/>
        </p:nvSpPr>
        <p:spPr bwMode="auto">
          <a:xfrm>
            <a:off x="4689475" y="5230813"/>
            <a:ext cx="885825" cy="136525"/>
          </a:xfrm>
          <a:custGeom>
            <a:avLst/>
            <a:gdLst/>
            <a:ahLst/>
            <a:cxnLst>
              <a:cxn ang="0">
                <a:pos x="558" y="0"/>
              </a:cxn>
              <a:cxn ang="0">
                <a:pos x="516" y="0"/>
              </a:cxn>
              <a:cxn ang="0">
                <a:pos x="0" y="86"/>
              </a:cxn>
            </a:cxnLst>
            <a:rect l="0" t="0" r="r" b="b"/>
            <a:pathLst>
              <a:path w="558" h="86">
                <a:moveTo>
                  <a:pt x="558" y="0"/>
                </a:moveTo>
                <a:lnTo>
                  <a:pt x="516" y="0"/>
                </a:lnTo>
                <a:lnTo>
                  <a:pt x="0" y="86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6" name="Freeform 28"/>
          <p:cNvSpPr>
            <a:spLocks/>
          </p:cNvSpPr>
          <p:nvPr/>
        </p:nvSpPr>
        <p:spPr bwMode="auto">
          <a:xfrm>
            <a:off x="4584700" y="5627688"/>
            <a:ext cx="82550" cy="371475"/>
          </a:xfrm>
          <a:custGeom>
            <a:avLst/>
            <a:gdLst/>
            <a:ahLst/>
            <a:cxnLst>
              <a:cxn ang="0">
                <a:pos x="0" y="234"/>
              </a:cxn>
              <a:cxn ang="0">
                <a:pos x="0" y="210"/>
              </a:cxn>
              <a:cxn ang="0">
                <a:pos x="52" y="0"/>
              </a:cxn>
            </a:cxnLst>
            <a:rect l="0" t="0" r="r" b="b"/>
            <a:pathLst>
              <a:path w="52" h="234">
                <a:moveTo>
                  <a:pt x="0" y="234"/>
                </a:moveTo>
                <a:lnTo>
                  <a:pt x="0" y="210"/>
                </a:lnTo>
                <a:lnTo>
                  <a:pt x="52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7" name="Freeform 29"/>
          <p:cNvSpPr>
            <a:spLocks/>
          </p:cNvSpPr>
          <p:nvPr/>
        </p:nvSpPr>
        <p:spPr bwMode="auto">
          <a:xfrm>
            <a:off x="4584700" y="5627688"/>
            <a:ext cx="82550" cy="371475"/>
          </a:xfrm>
          <a:custGeom>
            <a:avLst/>
            <a:gdLst/>
            <a:ahLst/>
            <a:cxnLst>
              <a:cxn ang="0">
                <a:pos x="0" y="234"/>
              </a:cxn>
              <a:cxn ang="0">
                <a:pos x="0" y="210"/>
              </a:cxn>
              <a:cxn ang="0">
                <a:pos x="52" y="0"/>
              </a:cxn>
            </a:cxnLst>
            <a:rect l="0" t="0" r="r" b="b"/>
            <a:pathLst>
              <a:path w="52" h="234">
                <a:moveTo>
                  <a:pt x="0" y="234"/>
                </a:moveTo>
                <a:lnTo>
                  <a:pt x="0" y="210"/>
                </a:lnTo>
                <a:lnTo>
                  <a:pt x="5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8" name="Line 30"/>
          <p:cNvSpPr>
            <a:spLocks noChangeShapeType="1"/>
          </p:cNvSpPr>
          <p:nvPr/>
        </p:nvSpPr>
        <p:spPr bwMode="auto">
          <a:xfrm flipH="1">
            <a:off x="4689475" y="5230813"/>
            <a:ext cx="819150" cy="1365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59" name="Line 31"/>
          <p:cNvSpPr>
            <a:spLocks noChangeShapeType="1"/>
          </p:cNvSpPr>
          <p:nvPr/>
        </p:nvSpPr>
        <p:spPr bwMode="auto">
          <a:xfrm flipV="1">
            <a:off x="4167188" y="5795963"/>
            <a:ext cx="1587" cy="47307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V="1">
            <a:off x="4167188" y="5795963"/>
            <a:ext cx="1587" cy="4730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1" name="Freeform 33"/>
          <p:cNvSpPr>
            <a:spLocks/>
          </p:cNvSpPr>
          <p:nvPr/>
        </p:nvSpPr>
        <p:spPr bwMode="auto">
          <a:xfrm>
            <a:off x="4902200" y="5875338"/>
            <a:ext cx="349250" cy="276225"/>
          </a:xfrm>
          <a:custGeom>
            <a:avLst/>
            <a:gdLst/>
            <a:ahLst/>
            <a:cxnLst>
              <a:cxn ang="0">
                <a:pos x="220" y="174"/>
              </a:cxn>
              <a:cxn ang="0">
                <a:pos x="220" y="122"/>
              </a:cxn>
              <a:cxn ang="0">
                <a:pos x="0" y="0"/>
              </a:cxn>
            </a:cxnLst>
            <a:rect l="0" t="0" r="r" b="b"/>
            <a:pathLst>
              <a:path w="220" h="174">
                <a:moveTo>
                  <a:pt x="220" y="174"/>
                </a:moveTo>
                <a:lnTo>
                  <a:pt x="220" y="12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2" name="Freeform 34"/>
          <p:cNvSpPr>
            <a:spLocks/>
          </p:cNvSpPr>
          <p:nvPr/>
        </p:nvSpPr>
        <p:spPr bwMode="auto">
          <a:xfrm>
            <a:off x="4902200" y="5875338"/>
            <a:ext cx="349250" cy="276225"/>
          </a:xfrm>
          <a:custGeom>
            <a:avLst/>
            <a:gdLst/>
            <a:ahLst/>
            <a:cxnLst>
              <a:cxn ang="0">
                <a:pos x="220" y="174"/>
              </a:cxn>
              <a:cxn ang="0">
                <a:pos x="220" y="122"/>
              </a:cxn>
              <a:cxn ang="0">
                <a:pos x="0" y="0"/>
              </a:cxn>
            </a:cxnLst>
            <a:rect l="0" t="0" r="r" b="b"/>
            <a:pathLst>
              <a:path w="220" h="174">
                <a:moveTo>
                  <a:pt x="220" y="174"/>
                </a:moveTo>
                <a:lnTo>
                  <a:pt x="220" y="12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3" name="Freeform 35"/>
          <p:cNvSpPr>
            <a:spLocks/>
          </p:cNvSpPr>
          <p:nvPr/>
        </p:nvSpPr>
        <p:spPr bwMode="auto">
          <a:xfrm>
            <a:off x="5241925" y="5440363"/>
            <a:ext cx="323850" cy="82550"/>
          </a:xfrm>
          <a:custGeom>
            <a:avLst/>
            <a:gdLst/>
            <a:ahLst/>
            <a:cxnLst>
              <a:cxn ang="0">
                <a:pos x="204" y="52"/>
              </a:cxn>
              <a:cxn ang="0">
                <a:pos x="160" y="52"/>
              </a:cxn>
              <a:cxn ang="0">
                <a:pos x="0" y="0"/>
              </a:cxn>
            </a:cxnLst>
            <a:rect l="0" t="0" r="r" b="b"/>
            <a:pathLst>
              <a:path w="204" h="52">
                <a:moveTo>
                  <a:pt x="204" y="52"/>
                </a:moveTo>
                <a:lnTo>
                  <a:pt x="160" y="5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4" name="Freeform 36"/>
          <p:cNvSpPr>
            <a:spLocks/>
          </p:cNvSpPr>
          <p:nvPr/>
        </p:nvSpPr>
        <p:spPr bwMode="auto">
          <a:xfrm>
            <a:off x="5241925" y="5440363"/>
            <a:ext cx="323850" cy="82550"/>
          </a:xfrm>
          <a:custGeom>
            <a:avLst/>
            <a:gdLst/>
            <a:ahLst/>
            <a:cxnLst>
              <a:cxn ang="0">
                <a:pos x="204" y="52"/>
              </a:cxn>
              <a:cxn ang="0">
                <a:pos x="160" y="52"/>
              </a:cxn>
              <a:cxn ang="0">
                <a:pos x="0" y="0"/>
              </a:cxn>
            </a:cxnLst>
            <a:rect l="0" t="0" r="r" b="b"/>
            <a:pathLst>
              <a:path w="204" h="52">
                <a:moveTo>
                  <a:pt x="204" y="52"/>
                </a:moveTo>
                <a:lnTo>
                  <a:pt x="160" y="5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5" name="Freeform 37"/>
          <p:cNvSpPr>
            <a:spLocks/>
          </p:cNvSpPr>
          <p:nvPr/>
        </p:nvSpPr>
        <p:spPr bwMode="auto">
          <a:xfrm>
            <a:off x="4806950" y="4751388"/>
            <a:ext cx="581025" cy="403225"/>
          </a:xfrm>
          <a:custGeom>
            <a:avLst/>
            <a:gdLst/>
            <a:ahLst/>
            <a:cxnLst>
              <a:cxn ang="0">
                <a:pos x="366" y="0"/>
              </a:cxn>
              <a:cxn ang="0">
                <a:pos x="366" y="86"/>
              </a:cxn>
              <a:cxn ang="0">
                <a:pos x="0" y="254"/>
              </a:cxn>
            </a:cxnLst>
            <a:rect l="0" t="0" r="r" b="b"/>
            <a:pathLst>
              <a:path w="366" h="254">
                <a:moveTo>
                  <a:pt x="366" y="0"/>
                </a:moveTo>
                <a:lnTo>
                  <a:pt x="366" y="86"/>
                </a:lnTo>
                <a:lnTo>
                  <a:pt x="0" y="254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6" name="Freeform 38"/>
          <p:cNvSpPr>
            <a:spLocks/>
          </p:cNvSpPr>
          <p:nvPr/>
        </p:nvSpPr>
        <p:spPr bwMode="auto">
          <a:xfrm>
            <a:off x="4806950" y="4751388"/>
            <a:ext cx="581025" cy="403225"/>
          </a:xfrm>
          <a:custGeom>
            <a:avLst/>
            <a:gdLst/>
            <a:ahLst/>
            <a:cxnLst>
              <a:cxn ang="0">
                <a:pos x="366" y="0"/>
              </a:cxn>
              <a:cxn ang="0">
                <a:pos x="366" y="86"/>
              </a:cxn>
              <a:cxn ang="0">
                <a:pos x="0" y="254"/>
              </a:cxn>
            </a:cxnLst>
            <a:rect l="0" t="0" r="r" b="b"/>
            <a:pathLst>
              <a:path w="366" h="254">
                <a:moveTo>
                  <a:pt x="366" y="0"/>
                </a:moveTo>
                <a:lnTo>
                  <a:pt x="366" y="86"/>
                </a:lnTo>
                <a:lnTo>
                  <a:pt x="0" y="25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7" name="Line 39"/>
          <p:cNvSpPr>
            <a:spLocks noChangeShapeType="1"/>
          </p:cNvSpPr>
          <p:nvPr/>
        </p:nvSpPr>
        <p:spPr bwMode="auto">
          <a:xfrm flipV="1">
            <a:off x="6832600" y="5078413"/>
            <a:ext cx="1588" cy="10795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8" name="Line 40"/>
          <p:cNvSpPr>
            <a:spLocks noChangeShapeType="1"/>
          </p:cNvSpPr>
          <p:nvPr/>
        </p:nvSpPr>
        <p:spPr bwMode="auto">
          <a:xfrm flipV="1">
            <a:off x="6832600" y="5078413"/>
            <a:ext cx="1588" cy="10795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69" name="Freeform 41"/>
          <p:cNvSpPr>
            <a:spLocks/>
          </p:cNvSpPr>
          <p:nvPr/>
        </p:nvSpPr>
        <p:spPr bwMode="auto">
          <a:xfrm>
            <a:off x="6432550" y="5586413"/>
            <a:ext cx="241300" cy="444500"/>
          </a:xfrm>
          <a:custGeom>
            <a:avLst/>
            <a:gdLst/>
            <a:ahLst/>
            <a:cxnLst>
              <a:cxn ang="0">
                <a:pos x="0" y="280"/>
              </a:cxn>
              <a:cxn ang="0">
                <a:pos x="0" y="242"/>
              </a:cxn>
              <a:cxn ang="0">
                <a:pos x="152" y="0"/>
              </a:cxn>
            </a:cxnLst>
            <a:rect l="0" t="0" r="r" b="b"/>
            <a:pathLst>
              <a:path w="152" h="280">
                <a:moveTo>
                  <a:pt x="0" y="280"/>
                </a:moveTo>
                <a:lnTo>
                  <a:pt x="0" y="242"/>
                </a:lnTo>
                <a:lnTo>
                  <a:pt x="152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0" name="Freeform 42"/>
          <p:cNvSpPr>
            <a:spLocks/>
          </p:cNvSpPr>
          <p:nvPr/>
        </p:nvSpPr>
        <p:spPr bwMode="auto">
          <a:xfrm>
            <a:off x="6432550" y="5586413"/>
            <a:ext cx="241300" cy="444500"/>
          </a:xfrm>
          <a:custGeom>
            <a:avLst/>
            <a:gdLst/>
            <a:ahLst/>
            <a:cxnLst>
              <a:cxn ang="0">
                <a:pos x="0" y="280"/>
              </a:cxn>
              <a:cxn ang="0">
                <a:pos x="0" y="242"/>
              </a:cxn>
              <a:cxn ang="0">
                <a:pos x="152" y="0"/>
              </a:cxn>
            </a:cxnLst>
            <a:rect l="0" t="0" r="r" b="b"/>
            <a:pathLst>
              <a:path w="152" h="280">
                <a:moveTo>
                  <a:pt x="0" y="280"/>
                </a:moveTo>
                <a:lnTo>
                  <a:pt x="0" y="242"/>
                </a:lnTo>
                <a:lnTo>
                  <a:pt x="15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1" name="Freeform 43"/>
          <p:cNvSpPr>
            <a:spLocks/>
          </p:cNvSpPr>
          <p:nvPr/>
        </p:nvSpPr>
        <p:spPr bwMode="auto">
          <a:xfrm>
            <a:off x="6959600" y="5278438"/>
            <a:ext cx="365125" cy="736600"/>
          </a:xfrm>
          <a:custGeom>
            <a:avLst/>
            <a:gdLst/>
            <a:ahLst/>
            <a:cxnLst>
              <a:cxn ang="0">
                <a:pos x="230" y="464"/>
              </a:cxn>
              <a:cxn ang="0">
                <a:pos x="230" y="380"/>
              </a:cxn>
              <a:cxn ang="0">
                <a:pos x="0" y="0"/>
              </a:cxn>
            </a:cxnLst>
            <a:rect l="0" t="0" r="r" b="b"/>
            <a:pathLst>
              <a:path w="230" h="464">
                <a:moveTo>
                  <a:pt x="230" y="464"/>
                </a:moveTo>
                <a:lnTo>
                  <a:pt x="230" y="38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2" name="Freeform 44"/>
          <p:cNvSpPr>
            <a:spLocks/>
          </p:cNvSpPr>
          <p:nvPr/>
        </p:nvSpPr>
        <p:spPr bwMode="auto">
          <a:xfrm>
            <a:off x="6959600" y="5278438"/>
            <a:ext cx="365125" cy="736600"/>
          </a:xfrm>
          <a:custGeom>
            <a:avLst/>
            <a:gdLst/>
            <a:ahLst/>
            <a:cxnLst>
              <a:cxn ang="0">
                <a:pos x="230" y="464"/>
              </a:cxn>
              <a:cxn ang="0">
                <a:pos x="230" y="380"/>
              </a:cxn>
              <a:cxn ang="0">
                <a:pos x="0" y="0"/>
              </a:cxn>
            </a:cxnLst>
            <a:rect l="0" t="0" r="r" b="b"/>
            <a:pathLst>
              <a:path w="230" h="464">
                <a:moveTo>
                  <a:pt x="230" y="464"/>
                </a:moveTo>
                <a:lnTo>
                  <a:pt x="230" y="38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3" name="Line 45"/>
          <p:cNvSpPr>
            <a:spLocks noChangeShapeType="1"/>
          </p:cNvSpPr>
          <p:nvPr/>
        </p:nvSpPr>
        <p:spPr bwMode="auto">
          <a:xfrm flipV="1">
            <a:off x="1316038" y="5176838"/>
            <a:ext cx="1206500" cy="69215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4" name="Line 46"/>
          <p:cNvSpPr>
            <a:spLocks noChangeShapeType="1"/>
          </p:cNvSpPr>
          <p:nvPr/>
        </p:nvSpPr>
        <p:spPr bwMode="auto">
          <a:xfrm flipV="1">
            <a:off x="1316038" y="5176838"/>
            <a:ext cx="1206500" cy="69215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5" name="Freeform 47"/>
          <p:cNvSpPr>
            <a:spLocks/>
          </p:cNvSpPr>
          <p:nvPr/>
        </p:nvSpPr>
        <p:spPr bwMode="auto">
          <a:xfrm>
            <a:off x="5489575" y="2092325"/>
            <a:ext cx="174625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" y="128"/>
              </a:cxn>
              <a:cxn ang="0">
                <a:pos x="110" y="128"/>
              </a:cxn>
            </a:cxnLst>
            <a:rect l="0" t="0" r="r" b="b"/>
            <a:pathLst>
              <a:path w="110" h="128">
                <a:moveTo>
                  <a:pt x="0" y="0"/>
                </a:moveTo>
                <a:lnTo>
                  <a:pt x="58" y="128"/>
                </a:lnTo>
                <a:lnTo>
                  <a:pt x="110" y="12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6" name="Freeform 48"/>
          <p:cNvSpPr>
            <a:spLocks/>
          </p:cNvSpPr>
          <p:nvPr/>
        </p:nvSpPr>
        <p:spPr bwMode="auto">
          <a:xfrm>
            <a:off x="3344863" y="1089025"/>
            <a:ext cx="200025" cy="174625"/>
          </a:xfrm>
          <a:custGeom>
            <a:avLst/>
            <a:gdLst/>
            <a:ahLst/>
            <a:cxnLst>
              <a:cxn ang="0">
                <a:pos x="126" y="110"/>
              </a:cxn>
              <a:cxn ang="0">
                <a:pos x="40" y="0"/>
              </a:cxn>
              <a:cxn ang="0">
                <a:pos x="0" y="0"/>
              </a:cxn>
            </a:cxnLst>
            <a:rect l="0" t="0" r="r" b="b"/>
            <a:pathLst>
              <a:path w="126" h="110">
                <a:moveTo>
                  <a:pt x="126" y="110"/>
                </a:moveTo>
                <a:lnTo>
                  <a:pt x="4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7" name="Line 49"/>
          <p:cNvSpPr>
            <a:spLocks noChangeShapeType="1"/>
          </p:cNvSpPr>
          <p:nvPr/>
        </p:nvSpPr>
        <p:spPr bwMode="auto">
          <a:xfrm flipH="1">
            <a:off x="5226050" y="1508125"/>
            <a:ext cx="25717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5680075" y="2157413"/>
            <a:ext cx="168116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rgbClr val="231F20"/>
                </a:solidFill>
                <a:latin typeface="Arial Black" charset="0"/>
              </a:rPr>
              <a:t>Transverse plane</a:t>
            </a:r>
            <a:endParaRPr lang="en-US" sz="1800" dirty="0">
              <a:latin typeface="Arial" charset="0"/>
            </a:endParaRPr>
          </a:p>
        </p:txBody>
      </p:sp>
      <p:sp>
        <p:nvSpPr>
          <p:cNvPr id="22579" name="Rectangle 51"/>
          <p:cNvSpPr>
            <a:spLocks noChangeArrowheads="1"/>
          </p:cNvSpPr>
          <p:nvPr/>
        </p:nvSpPr>
        <p:spPr bwMode="auto">
          <a:xfrm>
            <a:off x="5511800" y="1376363"/>
            <a:ext cx="2592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rgbClr val="231F20"/>
                </a:solidFill>
                <a:latin typeface="Arial Black" charset="0"/>
              </a:rPr>
              <a:t>Median (midsagittal) plane</a:t>
            </a:r>
            <a:endParaRPr lang="en-US" sz="1800" dirty="0">
              <a:latin typeface="Arial" charset="0"/>
            </a:endParaRPr>
          </a:p>
        </p:txBody>
      </p:sp>
      <p:sp>
        <p:nvSpPr>
          <p:cNvPr id="22580" name="Rectangle 52"/>
          <p:cNvSpPr>
            <a:spLocks noChangeArrowheads="1"/>
          </p:cNvSpPr>
          <p:nvPr/>
        </p:nvSpPr>
        <p:spPr bwMode="auto">
          <a:xfrm>
            <a:off x="2028825" y="954088"/>
            <a:ext cx="128746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rgbClr val="231F20"/>
                </a:solidFill>
                <a:latin typeface="Arial Black" charset="0"/>
              </a:rPr>
              <a:t>Frontal plane</a:t>
            </a:r>
            <a:endParaRPr lang="en-US" sz="1800" dirty="0">
              <a:latin typeface="Arial" charset="0"/>
            </a:endParaRPr>
          </a:p>
        </p:txBody>
      </p:sp>
      <p:sp>
        <p:nvSpPr>
          <p:cNvPr id="22581" name="Rectangle 53"/>
          <p:cNvSpPr>
            <a:spLocks noChangeArrowheads="1"/>
          </p:cNvSpPr>
          <p:nvPr/>
        </p:nvSpPr>
        <p:spPr bwMode="auto">
          <a:xfrm>
            <a:off x="3581400" y="5992813"/>
            <a:ext cx="301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2" name="Rectangle 54"/>
          <p:cNvSpPr>
            <a:spLocks noChangeArrowheads="1"/>
          </p:cNvSpPr>
          <p:nvPr/>
        </p:nvSpPr>
        <p:spPr bwMode="auto">
          <a:xfrm>
            <a:off x="5578475" y="5456238"/>
            <a:ext cx="4143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Spleen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5092700" y="4608513"/>
            <a:ext cx="5603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Pancreas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5588000" y="5164138"/>
            <a:ext cx="3317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Aorta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5" name="Rectangle 57"/>
          <p:cNvSpPr>
            <a:spLocks noChangeArrowheads="1"/>
          </p:cNvSpPr>
          <p:nvPr/>
        </p:nvSpPr>
        <p:spPr bwMode="auto">
          <a:xfrm>
            <a:off x="6565900" y="6154738"/>
            <a:ext cx="547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Vertebral</a:t>
            </a:r>
          </a:p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column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6" name="Rectangle 58"/>
          <p:cNvSpPr>
            <a:spLocks noChangeArrowheads="1"/>
          </p:cNvSpPr>
          <p:nvPr/>
        </p:nvSpPr>
        <p:spPr bwMode="auto">
          <a:xfrm>
            <a:off x="4267200" y="5992813"/>
            <a:ext cx="688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Spinal cord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7" name="Rectangle 59"/>
          <p:cNvSpPr>
            <a:spLocks noChangeArrowheads="1"/>
          </p:cNvSpPr>
          <p:nvPr/>
        </p:nvSpPr>
        <p:spPr bwMode="auto">
          <a:xfrm>
            <a:off x="3495675" y="6249988"/>
            <a:ext cx="13922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Subcutaneous fat layer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8" name="Rectangle 60"/>
          <p:cNvSpPr>
            <a:spLocks noChangeArrowheads="1"/>
          </p:cNvSpPr>
          <p:nvPr/>
        </p:nvSpPr>
        <p:spPr bwMode="auto">
          <a:xfrm>
            <a:off x="4946650" y="6132513"/>
            <a:ext cx="590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Body wall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89" name="Rectangle 61"/>
          <p:cNvSpPr>
            <a:spLocks noChangeArrowheads="1"/>
          </p:cNvSpPr>
          <p:nvPr/>
        </p:nvSpPr>
        <p:spPr bwMode="auto">
          <a:xfrm>
            <a:off x="6226175" y="6011863"/>
            <a:ext cx="465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Rectum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0" name="Rectangle 62"/>
          <p:cNvSpPr>
            <a:spLocks noChangeArrowheads="1"/>
          </p:cNvSpPr>
          <p:nvPr/>
        </p:nvSpPr>
        <p:spPr bwMode="auto">
          <a:xfrm>
            <a:off x="7042150" y="6005513"/>
            <a:ext cx="590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Intestines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1038225" y="6043613"/>
            <a:ext cx="655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Left and</a:t>
            </a:r>
          </a:p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right lungs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2" name="Rectangle 64"/>
          <p:cNvSpPr>
            <a:spLocks noChangeArrowheads="1"/>
          </p:cNvSpPr>
          <p:nvPr/>
        </p:nvSpPr>
        <p:spPr bwMode="auto">
          <a:xfrm>
            <a:off x="1730375" y="6043613"/>
            <a:ext cx="301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3" name="Rectangle 65"/>
          <p:cNvSpPr>
            <a:spLocks noChangeArrowheads="1"/>
          </p:cNvSpPr>
          <p:nvPr/>
        </p:nvSpPr>
        <p:spPr bwMode="auto">
          <a:xfrm>
            <a:off x="2139950" y="6043613"/>
            <a:ext cx="323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4" name="Rectangle 66"/>
          <p:cNvSpPr>
            <a:spLocks noChangeArrowheads="1"/>
          </p:cNvSpPr>
          <p:nvPr/>
        </p:nvSpPr>
        <p:spPr bwMode="auto">
          <a:xfrm>
            <a:off x="2212975" y="6196013"/>
            <a:ext cx="5349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5" name="Rectangle 67"/>
          <p:cNvSpPr>
            <a:spLocks noChangeArrowheads="1"/>
          </p:cNvSpPr>
          <p:nvPr/>
        </p:nvSpPr>
        <p:spPr bwMode="auto">
          <a:xfrm>
            <a:off x="2641600" y="6040438"/>
            <a:ext cx="4143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Spleen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6" name="Rectangle 68"/>
          <p:cNvSpPr>
            <a:spLocks noChangeArrowheads="1"/>
          </p:cNvSpPr>
          <p:nvPr/>
        </p:nvSpPr>
        <p:spPr bwMode="auto">
          <a:xfrm>
            <a:off x="3016250" y="6196013"/>
            <a:ext cx="25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>
                <a:solidFill>
                  <a:srgbClr val="231F20"/>
                </a:solidFill>
                <a:latin typeface="Arial" charset="0"/>
              </a:rPr>
              <a:t>Arm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97" name="Rectangle 69"/>
          <p:cNvSpPr>
            <a:spLocks noChangeArrowheads="1"/>
          </p:cNvSpPr>
          <p:nvPr/>
        </p:nvSpPr>
        <p:spPr bwMode="auto">
          <a:xfrm>
            <a:off x="1508125" y="4125913"/>
            <a:ext cx="12763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(a) Frontal section</a:t>
            </a:r>
          </a:p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     (through torso)</a:t>
            </a:r>
            <a:endParaRPr lang="en-US" sz="1800" dirty="0">
              <a:latin typeface="Arial" charset="0"/>
            </a:endParaRPr>
          </a:p>
        </p:txBody>
      </p:sp>
      <p:sp>
        <p:nvSpPr>
          <p:cNvPr id="22598" name="Rectangle 70"/>
          <p:cNvSpPr>
            <a:spLocks noChangeArrowheads="1"/>
          </p:cNvSpPr>
          <p:nvPr/>
        </p:nvSpPr>
        <p:spPr bwMode="auto">
          <a:xfrm>
            <a:off x="3784600" y="4125913"/>
            <a:ext cx="155892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(b) Transverse section</a:t>
            </a:r>
          </a:p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     (through torso, </a:t>
            </a:r>
            <a:endParaRPr lang="en-US" sz="1800" dirty="0">
              <a:latin typeface="Arial" charset="0"/>
            </a:endParaRPr>
          </a:p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     inferior view)</a:t>
            </a:r>
            <a:endParaRPr lang="en-US" sz="1800" dirty="0">
              <a:latin typeface="Arial" charset="0"/>
            </a:endParaRPr>
          </a:p>
        </p:txBody>
      </p:sp>
      <p:sp>
        <p:nvSpPr>
          <p:cNvPr id="22599" name="Rectangle 71"/>
          <p:cNvSpPr>
            <a:spLocks noChangeArrowheads="1"/>
          </p:cNvSpPr>
          <p:nvPr/>
        </p:nvSpPr>
        <p:spPr bwMode="auto">
          <a:xfrm>
            <a:off x="6315075" y="4125913"/>
            <a:ext cx="1282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(c) Median section</a:t>
            </a:r>
          </a:p>
          <a:p>
            <a:r>
              <a:rPr lang="en-US" sz="1000" dirty="0">
                <a:solidFill>
                  <a:srgbClr val="231F20"/>
                </a:solidFill>
                <a:latin typeface="Arial Black" charset="0"/>
              </a:rPr>
              <a:t>     (midsagittal)</a:t>
            </a:r>
            <a:endParaRPr lang="en-US" sz="1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Anatomical Variability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90% of all anatomical structures match textbook descriptions, but:</a:t>
            </a:r>
          </a:p>
          <a:p>
            <a:pPr lvl="1"/>
            <a:r>
              <a:rPr lang="en-US" dirty="0"/>
              <a:t>Nerves or blood vessels may be somewhat out of place</a:t>
            </a:r>
          </a:p>
          <a:p>
            <a:pPr lvl="1"/>
            <a:r>
              <a:rPr lang="en-US" dirty="0"/>
              <a:t>Small muscles may be missing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Table 1.1</a:t>
            </a: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 cstate="print"/>
          <a:srcRect r="32137" b="39989"/>
          <a:stretch>
            <a:fillRect/>
          </a:stretch>
        </p:blipFill>
        <p:spPr bwMode="auto">
          <a:xfrm>
            <a:off x="341313" y="1090613"/>
            <a:ext cx="8459787" cy="46767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2514600"/>
            <a:ext cx="127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Cephalic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Table 1.1</a:t>
            </a:r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 cstate="print"/>
          <a:srcRect r="33029" b="85689"/>
          <a:stretch>
            <a:fillRect/>
          </a:stretch>
        </p:blipFill>
        <p:spPr bwMode="auto">
          <a:xfrm>
            <a:off x="417513" y="1933575"/>
            <a:ext cx="8307387" cy="1109663"/>
          </a:xfrm>
          <a:prstGeom prst="rect">
            <a:avLst/>
          </a:prstGeom>
          <a:noFill/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2" cstate="print"/>
          <a:srcRect t="58583" r="33029" b="17168"/>
          <a:stretch>
            <a:fillRect/>
          </a:stretch>
        </p:blipFill>
        <p:spPr bwMode="auto">
          <a:xfrm>
            <a:off x="417513" y="3043238"/>
            <a:ext cx="8307387" cy="187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Table 1.1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 cstate="print"/>
          <a:srcRect r="32137" b="8461"/>
          <a:stretch>
            <a:fillRect/>
          </a:stretch>
        </p:blipFill>
        <p:spPr bwMode="auto">
          <a:xfrm>
            <a:off x="304800" y="1260475"/>
            <a:ext cx="8307388" cy="4335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Table 1.1</a:t>
            </a:r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2" cstate="print"/>
          <a:srcRect r="33029" b="34251"/>
          <a:stretch>
            <a:fillRect/>
          </a:stretch>
        </p:blipFill>
        <p:spPr bwMode="auto">
          <a:xfrm>
            <a:off x="304800" y="1138238"/>
            <a:ext cx="8229600" cy="4579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Table 1.1</a:t>
            </a: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2" cstate="print"/>
          <a:srcRect r="31244" b="84645"/>
          <a:stretch>
            <a:fillRect/>
          </a:stretch>
        </p:blipFill>
        <p:spPr bwMode="auto">
          <a:xfrm>
            <a:off x="303213" y="1847850"/>
            <a:ext cx="8383587" cy="1060450"/>
          </a:xfrm>
          <a:prstGeom prst="rect">
            <a:avLst/>
          </a:prstGeom>
          <a:noFill/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 cstate="print"/>
          <a:srcRect t="65749" r="31244" b="5905"/>
          <a:stretch>
            <a:fillRect/>
          </a:stretch>
        </p:blipFill>
        <p:spPr bwMode="auto">
          <a:xfrm>
            <a:off x="303213" y="3017838"/>
            <a:ext cx="8383587" cy="195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Directional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Ipsilateral – on same side of body</a:t>
            </a:r>
          </a:p>
          <a:p>
            <a:r>
              <a:rPr lang="en-US" dirty="0" smtClean="0"/>
              <a:t>Contralateral – on opposite side of body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atomical%20Positio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41434"/>
            <a:ext cx="5181600" cy="6816566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Non-synonymous anatomical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r>
              <a:rPr lang="en-US" dirty="0" smtClean="0"/>
              <a:t>In a two-legged organism – like the human- superior, cranial, and cephalic are the same</a:t>
            </a:r>
          </a:p>
          <a:p>
            <a:r>
              <a:rPr lang="en-US" dirty="0" smtClean="0"/>
              <a:t>In a two- legged organism inferior and caudal are the same</a:t>
            </a:r>
          </a:p>
          <a:p>
            <a:r>
              <a:rPr lang="en-US" dirty="0" smtClean="0"/>
              <a:t>In a two-legged organism – anterior and frontal are the same and posterior and dorsal are the same</a:t>
            </a:r>
          </a:p>
          <a:p>
            <a:r>
              <a:rPr lang="en-US" dirty="0" smtClean="0"/>
              <a:t>This is not true in a four-legged organism like the dog – different terms become synonymous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atomy-of-the-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1640" y="1828800"/>
            <a:ext cx="5985482" cy="5029200"/>
          </a:xfrm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4358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Caudal and posterior are the same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 bwMode="auto">
          <a:xfrm>
            <a:off x="4739886" y="535633"/>
            <a:ext cx="1356114" cy="228376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114300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Dorsum 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 bwMode="auto">
          <a:xfrm>
            <a:off x="1253869" y="1373833"/>
            <a:ext cx="3546731" cy="136936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5000" y="6477000"/>
            <a:ext cx="1320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Ventrum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V="1">
            <a:off x="4724400" y="4876800"/>
            <a:ext cx="1752600" cy="12954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3733800"/>
            <a:ext cx="21804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Anterior and</a:t>
            </a:r>
          </a:p>
          <a:p>
            <a:r>
              <a:rPr lang="en-US" dirty="0" smtClean="0"/>
              <a:t>Cranial and </a:t>
            </a:r>
          </a:p>
          <a:p>
            <a:r>
              <a:rPr lang="en-US" dirty="0" smtClean="0"/>
              <a:t>Cephalic are the</a:t>
            </a:r>
          </a:p>
          <a:p>
            <a:r>
              <a:rPr lang="en-US" dirty="0" smtClean="0"/>
              <a:t>same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 flipV="1">
            <a:off x="1828800" y="4038600"/>
            <a:ext cx="609600" cy="381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Terms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major divisions of body:</a:t>
            </a:r>
          </a:p>
          <a:p>
            <a:pPr lvl="1"/>
            <a:r>
              <a:rPr lang="en-US" dirty="0"/>
              <a:t>Axial</a:t>
            </a:r>
          </a:p>
          <a:p>
            <a:pPr lvl="2"/>
            <a:r>
              <a:rPr lang="en-US" dirty="0"/>
              <a:t>Head, neck, and trunk</a:t>
            </a:r>
          </a:p>
          <a:p>
            <a:pPr lvl="1"/>
            <a:r>
              <a:rPr lang="en-US" dirty="0"/>
              <a:t>Appendicular</a:t>
            </a:r>
          </a:p>
          <a:p>
            <a:pPr lvl="2"/>
            <a:r>
              <a:rPr lang="en-US" dirty="0"/>
              <a:t>Limbs</a:t>
            </a:r>
          </a:p>
          <a:p>
            <a:r>
              <a:rPr lang="en-US" dirty="0"/>
              <a:t>Regional terms designate specific areas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Cavities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Dorsal cavity</a:t>
            </a:r>
          </a:p>
          <a:p>
            <a:pPr lvl="1"/>
            <a:r>
              <a:rPr lang="en-US" dirty="0"/>
              <a:t>Protects nervous system</a:t>
            </a:r>
          </a:p>
          <a:p>
            <a:r>
              <a:rPr lang="en-US" dirty="0"/>
              <a:t>Two subdivisions:</a:t>
            </a:r>
          </a:p>
          <a:p>
            <a:pPr lvl="1"/>
            <a:r>
              <a:rPr lang="en-US" dirty="0"/>
              <a:t>Cranial cavity</a:t>
            </a:r>
          </a:p>
          <a:p>
            <a:pPr lvl="2"/>
            <a:r>
              <a:rPr lang="en-US" dirty="0"/>
              <a:t>Encases brain</a:t>
            </a:r>
          </a:p>
          <a:p>
            <a:pPr lvl="1"/>
            <a:r>
              <a:rPr lang="en-US" dirty="0"/>
              <a:t>Vertebral cavity</a:t>
            </a:r>
          </a:p>
          <a:p>
            <a:pPr lvl="2"/>
            <a:r>
              <a:rPr lang="en-US" dirty="0"/>
              <a:t>Encases spinal cord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Cavities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Ventral cavity</a:t>
            </a:r>
          </a:p>
          <a:p>
            <a:pPr lvl="1"/>
            <a:r>
              <a:rPr lang="en-US" dirty="0"/>
              <a:t>Houses internal organs (viscera)</a:t>
            </a:r>
          </a:p>
          <a:p>
            <a:pPr lvl="1"/>
            <a:r>
              <a:rPr lang="en-US" dirty="0"/>
              <a:t>Two subdivisions (separated by diaphragm):</a:t>
            </a:r>
          </a:p>
          <a:p>
            <a:pPr lvl="2"/>
            <a:r>
              <a:rPr lang="en-US" dirty="0"/>
              <a:t>Thoracic cavity</a:t>
            </a:r>
          </a:p>
          <a:p>
            <a:pPr lvl="2"/>
            <a:r>
              <a:rPr lang="en-US" dirty="0"/>
              <a:t>Abdominopelvic cavity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8007350" y="6581775"/>
            <a:ext cx="1133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 dirty="0">
                <a:latin typeface="Arial" charset="0"/>
              </a:rPr>
              <a:t>Figure 1.9a-b</a:t>
            </a:r>
          </a:p>
        </p:txBody>
      </p:sp>
      <p:pic>
        <p:nvPicPr>
          <p:cNvPr id="29730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938213"/>
            <a:ext cx="8535987" cy="4981575"/>
          </a:xfrm>
          <a:prstGeom prst="rect">
            <a:avLst/>
          </a:prstGeom>
          <a:noFill/>
        </p:spPr>
      </p:pic>
      <p:sp>
        <p:nvSpPr>
          <p:cNvPr id="29731" name="Line 35"/>
          <p:cNvSpPr>
            <a:spLocks noChangeShapeType="1"/>
          </p:cNvSpPr>
          <p:nvPr/>
        </p:nvSpPr>
        <p:spPr bwMode="auto">
          <a:xfrm>
            <a:off x="1738313" y="1530350"/>
            <a:ext cx="581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2" name="Line 36"/>
          <p:cNvSpPr>
            <a:spLocks noChangeShapeType="1"/>
          </p:cNvSpPr>
          <p:nvPr/>
        </p:nvSpPr>
        <p:spPr bwMode="auto">
          <a:xfrm>
            <a:off x="1906588" y="3702050"/>
            <a:ext cx="228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>
            <a:off x="4389438" y="1431925"/>
            <a:ext cx="120173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>
            <a:off x="4389438" y="2536825"/>
            <a:ext cx="13065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5" name="Line 39"/>
          <p:cNvSpPr>
            <a:spLocks noChangeShapeType="1"/>
          </p:cNvSpPr>
          <p:nvPr/>
        </p:nvSpPr>
        <p:spPr bwMode="auto">
          <a:xfrm>
            <a:off x="4529138" y="3251200"/>
            <a:ext cx="11668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6" name="Line 40"/>
          <p:cNvSpPr>
            <a:spLocks noChangeShapeType="1"/>
          </p:cNvSpPr>
          <p:nvPr/>
        </p:nvSpPr>
        <p:spPr bwMode="auto">
          <a:xfrm>
            <a:off x="4281488" y="2892425"/>
            <a:ext cx="1023937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7" name="Line 41"/>
          <p:cNvSpPr>
            <a:spLocks noChangeShapeType="1"/>
          </p:cNvSpPr>
          <p:nvPr/>
        </p:nvSpPr>
        <p:spPr bwMode="auto">
          <a:xfrm>
            <a:off x="4667250" y="4156075"/>
            <a:ext cx="100647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8" name="Line 42"/>
          <p:cNvSpPr>
            <a:spLocks noChangeShapeType="1"/>
          </p:cNvSpPr>
          <p:nvPr/>
        </p:nvSpPr>
        <p:spPr bwMode="auto">
          <a:xfrm>
            <a:off x="2760663" y="4156075"/>
            <a:ext cx="42862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39" name="Freeform 43"/>
          <p:cNvSpPr>
            <a:spLocks/>
          </p:cNvSpPr>
          <p:nvPr/>
        </p:nvSpPr>
        <p:spPr bwMode="auto">
          <a:xfrm>
            <a:off x="4021138" y="3349625"/>
            <a:ext cx="1700212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403" y="294"/>
              </a:cxn>
              <a:cxn ang="0">
                <a:pos x="1071" y="0"/>
              </a:cxn>
            </a:cxnLst>
            <a:rect l="0" t="0" r="r" b="b"/>
            <a:pathLst>
              <a:path w="1071" h="294">
                <a:moveTo>
                  <a:pt x="0" y="294"/>
                </a:moveTo>
                <a:lnTo>
                  <a:pt x="403" y="294"/>
                </a:lnTo>
                <a:lnTo>
                  <a:pt x="1071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0" name="Freeform 44"/>
          <p:cNvSpPr>
            <a:spLocks/>
          </p:cNvSpPr>
          <p:nvPr/>
        </p:nvSpPr>
        <p:spPr bwMode="auto">
          <a:xfrm>
            <a:off x="2576513" y="3308350"/>
            <a:ext cx="612775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4" y="320"/>
              </a:cxn>
              <a:cxn ang="0">
                <a:pos x="386" y="320"/>
              </a:cxn>
            </a:cxnLst>
            <a:rect l="0" t="0" r="r" b="b"/>
            <a:pathLst>
              <a:path w="386" h="320">
                <a:moveTo>
                  <a:pt x="0" y="0"/>
                </a:moveTo>
                <a:lnTo>
                  <a:pt x="304" y="320"/>
                </a:lnTo>
                <a:lnTo>
                  <a:pt x="386" y="32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1" name="Line 45"/>
          <p:cNvSpPr>
            <a:spLocks noChangeShapeType="1"/>
          </p:cNvSpPr>
          <p:nvPr/>
        </p:nvSpPr>
        <p:spPr bwMode="auto">
          <a:xfrm>
            <a:off x="4291013" y="4784725"/>
            <a:ext cx="13827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2" name="Line 46"/>
          <p:cNvSpPr>
            <a:spLocks noChangeShapeType="1"/>
          </p:cNvSpPr>
          <p:nvPr/>
        </p:nvSpPr>
        <p:spPr bwMode="auto">
          <a:xfrm>
            <a:off x="2503488" y="4784725"/>
            <a:ext cx="68580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3" name="Line 47"/>
          <p:cNvSpPr>
            <a:spLocks noChangeShapeType="1"/>
          </p:cNvSpPr>
          <p:nvPr/>
        </p:nvSpPr>
        <p:spPr bwMode="auto">
          <a:xfrm flipH="1">
            <a:off x="2509838" y="2727325"/>
            <a:ext cx="40640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4" name="Line 48"/>
          <p:cNvSpPr>
            <a:spLocks noChangeShapeType="1"/>
          </p:cNvSpPr>
          <p:nvPr/>
        </p:nvSpPr>
        <p:spPr bwMode="auto">
          <a:xfrm>
            <a:off x="4424363" y="2536825"/>
            <a:ext cx="127158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5" name="Line 49"/>
          <p:cNvSpPr>
            <a:spLocks noChangeShapeType="1"/>
          </p:cNvSpPr>
          <p:nvPr/>
        </p:nvSpPr>
        <p:spPr bwMode="auto">
          <a:xfrm>
            <a:off x="4581525" y="3251200"/>
            <a:ext cx="11144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6" name="Line 50"/>
          <p:cNvSpPr>
            <a:spLocks noChangeShapeType="1"/>
          </p:cNvSpPr>
          <p:nvPr/>
        </p:nvSpPr>
        <p:spPr bwMode="auto">
          <a:xfrm>
            <a:off x="4306888" y="2892425"/>
            <a:ext cx="99853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7" name="Line 51"/>
          <p:cNvSpPr>
            <a:spLocks noChangeShapeType="1"/>
          </p:cNvSpPr>
          <p:nvPr/>
        </p:nvSpPr>
        <p:spPr bwMode="auto">
          <a:xfrm>
            <a:off x="4584700" y="2089150"/>
            <a:ext cx="1089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8" name="Line 52"/>
          <p:cNvSpPr>
            <a:spLocks noChangeShapeType="1"/>
          </p:cNvSpPr>
          <p:nvPr/>
        </p:nvSpPr>
        <p:spPr bwMode="auto">
          <a:xfrm>
            <a:off x="4667250" y="4156075"/>
            <a:ext cx="10064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49" name="Line 53"/>
          <p:cNvSpPr>
            <a:spLocks noChangeShapeType="1"/>
          </p:cNvSpPr>
          <p:nvPr/>
        </p:nvSpPr>
        <p:spPr bwMode="auto">
          <a:xfrm>
            <a:off x="2760663" y="4156075"/>
            <a:ext cx="4286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0" name="Freeform 54"/>
          <p:cNvSpPr>
            <a:spLocks/>
          </p:cNvSpPr>
          <p:nvPr/>
        </p:nvSpPr>
        <p:spPr bwMode="auto">
          <a:xfrm>
            <a:off x="4043363" y="3349625"/>
            <a:ext cx="1677987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389" y="294"/>
              </a:cxn>
              <a:cxn ang="0">
                <a:pos x="1057" y="0"/>
              </a:cxn>
            </a:cxnLst>
            <a:rect l="0" t="0" r="r" b="b"/>
            <a:pathLst>
              <a:path w="1057" h="294">
                <a:moveTo>
                  <a:pt x="0" y="294"/>
                </a:moveTo>
                <a:lnTo>
                  <a:pt x="389" y="294"/>
                </a:lnTo>
                <a:lnTo>
                  <a:pt x="1057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1" name="Freeform 55"/>
          <p:cNvSpPr>
            <a:spLocks/>
          </p:cNvSpPr>
          <p:nvPr/>
        </p:nvSpPr>
        <p:spPr bwMode="auto">
          <a:xfrm>
            <a:off x="2576513" y="3308350"/>
            <a:ext cx="612775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4" y="320"/>
              </a:cxn>
              <a:cxn ang="0">
                <a:pos x="386" y="320"/>
              </a:cxn>
            </a:cxnLst>
            <a:rect l="0" t="0" r="r" b="b"/>
            <a:pathLst>
              <a:path w="386" h="320">
                <a:moveTo>
                  <a:pt x="0" y="0"/>
                </a:moveTo>
                <a:lnTo>
                  <a:pt x="304" y="320"/>
                </a:lnTo>
                <a:lnTo>
                  <a:pt x="386" y="3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>
            <a:off x="4291013" y="4784725"/>
            <a:ext cx="1382712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3" name="Line 57"/>
          <p:cNvSpPr>
            <a:spLocks noChangeShapeType="1"/>
          </p:cNvSpPr>
          <p:nvPr/>
        </p:nvSpPr>
        <p:spPr bwMode="auto">
          <a:xfrm>
            <a:off x="2503488" y="4784725"/>
            <a:ext cx="6858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4" name="Line 58"/>
          <p:cNvSpPr>
            <a:spLocks noChangeShapeType="1"/>
          </p:cNvSpPr>
          <p:nvPr/>
        </p:nvSpPr>
        <p:spPr bwMode="auto">
          <a:xfrm flipH="1">
            <a:off x="2509838" y="2727325"/>
            <a:ext cx="4064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5" name="Freeform 59"/>
          <p:cNvSpPr>
            <a:spLocks/>
          </p:cNvSpPr>
          <p:nvPr/>
        </p:nvSpPr>
        <p:spPr bwMode="auto">
          <a:xfrm>
            <a:off x="1062038" y="1406525"/>
            <a:ext cx="88900" cy="3070225"/>
          </a:xfrm>
          <a:custGeom>
            <a:avLst/>
            <a:gdLst/>
            <a:ahLst/>
            <a:cxnLst>
              <a:cxn ang="0">
                <a:pos x="54" y="0"/>
              </a:cxn>
              <a:cxn ang="0">
                <a:pos x="0" y="0"/>
              </a:cxn>
              <a:cxn ang="0">
                <a:pos x="0" y="1934"/>
              </a:cxn>
              <a:cxn ang="0">
                <a:pos x="56" y="1934"/>
              </a:cxn>
            </a:cxnLst>
            <a:rect l="0" t="0" r="r" b="b"/>
            <a:pathLst>
              <a:path w="56" h="1934">
                <a:moveTo>
                  <a:pt x="54" y="0"/>
                </a:moveTo>
                <a:lnTo>
                  <a:pt x="0" y="0"/>
                </a:lnTo>
                <a:lnTo>
                  <a:pt x="0" y="1934"/>
                </a:lnTo>
                <a:lnTo>
                  <a:pt x="56" y="19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6" name="Line 60"/>
          <p:cNvSpPr>
            <a:spLocks noChangeShapeType="1"/>
          </p:cNvSpPr>
          <p:nvPr/>
        </p:nvSpPr>
        <p:spPr bwMode="auto">
          <a:xfrm flipH="1">
            <a:off x="1011238" y="2730500"/>
            <a:ext cx="476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7" name="Line 61"/>
          <p:cNvSpPr>
            <a:spLocks noChangeShapeType="1"/>
          </p:cNvSpPr>
          <p:nvPr/>
        </p:nvSpPr>
        <p:spPr bwMode="auto">
          <a:xfrm flipH="1">
            <a:off x="3659188" y="3009900"/>
            <a:ext cx="635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8" name="Freeform 62"/>
          <p:cNvSpPr>
            <a:spLocks/>
          </p:cNvSpPr>
          <p:nvPr/>
        </p:nvSpPr>
        <p:spPr bwMode="auto">
          <a:xfrm>
            <a:off x="6359525" y="3394075"/>
            <a:ext cx="88900" cy="170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0"/>
              </a:cxn>
              <a:cxn ang="0">
                <a:pos x="56" y="1074"/>
              </a:cxn>
              <a:cxn ang="0">
                <a:pos x="2" y="1074"/>
              </a:cxn>
            </a:cxnLst>
            <a:rect l="0" t="0" r="r" b="b"/>
            <a:pathLst>
              <a:path w="56" h="1074">
                <a:moveTo>
                  <a:pt x="0" y="0"/>
                </a:moveTo>
                <a:lnTo>
                  <a:pt x="56" y="0"/>
                </a:lnTo>
                <a:lnTo>
                  <a:pt x="56" y="1074"/>
                </a:lnTo>
                <a:lnTo>
                  <a:pt x="2" y="107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59" name="Freeform 63"/>
          <p:cNvSpPr>
            <a:spLocks/>
          </p:cNvSpPr>
          <p:nvPr/>
        </p:nvSpPr>
        <p:spPr bwMode="auto">
          <a:xfrm>
            <a:off x="7366000" y="2457450"/>
            <a:ext cx="88900" cy="2641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0"/>
              </a:cxn>
              <a:cxn ang="0">
                <a:pos x="56" y="1664"/>
              </a:cxn>
              <a:cxn ang="0">
                <a:pos x="4" y="1664"/>
              </a:cxn>
            </a:cxnLst>
            <a:rect l="0" t="0" r="r" b="b"/>
            <a:pathLst>
              <a:path w="56" h="1664">
                <a:moveTo>
                  <a:pt x="0" y="0"/>
                </a:moveTo>
                <a:lnTo>
                  <a:pt x="56" y="0"/>
                </a:lnTo>
                <a:lnTo>
                  <a:pt x="56" y="1664"/>
                </a:lnTo>
                <a:lnTo>
                  <a:pt x="4" y="166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60" name="Line 64"/>
          <p:cNvSpPr>
            <a:spLocks noChangeShapeType="1"/>
          </p:cNvSpPr>
          <p:nvPr/>
        </p:nvSpPr>
        <p:spPr bwMode="auto">
          <a:xfrm flipH="1">
            <a:off x="6448425" y="4244975"/>
            <a:ext cx="793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61" name="Line 65"/>
          <p:cNvSpPr>
            <a:spLocks noChangeShapeType="1"/>
          </p:cNvSpPr>
          <p:nvPr/>
        </p:nvSpPr>
        <p:spPr bwMode="auto">
          <a:xfrm flipH="1">
            <a:off x="7454900" y="3768725"/>
            <a:ext cx="920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1108075" y="1411288"/>
            <a:ext cx="72072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Cranial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(contains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brain) </a:t>
            </a:r>
            <a:endParaRPr lang="en-US" sz="1200" dirty="0">
              <a:solidFill>
                <a:srgbClr val="231F20"/>
              </a:solidFill>
              <a:latin typeface="Arial Black" charset="0"/>
            </a:endParaRPr>
          </a:p>
        </p:txBody>
      </p:sp>
      <p:sp>
        <p:nvSpPr>
          <p:cNvPr id="29763" name="Rectangle 67"/>
          <p:cNvSpPr>
            <a:spLocks noChangeArrowheads="1"/>
          </p:cNvSpPr>
          <p:nvPr/>
        </p:nvSpPr>
        <p:spPr bwMode="auto">
          <a:xfrm>
            <a:off x="457200" y="2614613"/>
            <a:ext cx="5603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Dorsal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body</a:t>
            </a:r>
            <a:endParaRPr lang="en-US" sz="1800" dirty="0">
              <a:latin typeface="Arial" charset="0"/>
            </a:endParaRP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 </a:t>
            </a:r>
          </a:p>
        </p:txBody>
      </p:sp>
      <p:sp>
        <p:nvSpPr>
          <p:cNvPr id="29764" name="Rectangle 68"/>
          <p:cNvSpPr>
            <a:spLocks noChangeArrowheads="1"/>
          </p:cNvSpPr>
          <p:nvPr/>
        </p:nvSpPr>
        <p:spPr bwMode="auto">
          <a:xfrm>
            <a:off x="1108075" y="3582988"/>
            <a:ext cx="7810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Vertebral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(contains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spinal 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cord) </a:t>
            </a:r>
            <a:endParaRPr lang="en-US" sz="1200" dirty="0">
              <a:solidFill>
                <a:srgbClr val="231F20"/>
              </a:solidFill>
              <a:latin typeface="Arial Black" charset="0"/>
            </a:endParaRPr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3768725" y="1312863"/>
            <a:ext cx="593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Cranial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 dirty="0">
              <a:latin typeface="Arial" charset="0"/>
            </a:endParaRP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3768725" y="2449513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mediastinum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3768725" y="3163888"/>
            <a:ext cx="1211263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Pericardial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cavity within</a:t>
            </a:r>
            <a:endParaRPr lang="en-US" sz="1800" b="1" dirty="0">
              <a:latin typeface="Arial" charset="0"/>
            </a:endParaRP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the mediastinum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3768725" y="2805113"/>
            <a:ext cx="508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Pleural</a:t>
            </a:r>
          </a:p>
          <a:p>
            <a:r>
              <a:rPr lang="en-US" sz="1200" b="1" dirty="0">
                <a:solidFill>
                  <a:srgbClr val="231F20"/>
                </a:solidFill>
                <a:latin typeface="Arial" charset="0"/>
              </a:rPr>
              <a:t>cavity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9769" name="Rectangle 73"/>
          <p:cNvSpPr>
            <a:spLocks noChangeArrowheads="1"/>
          </p:cNvSpPr>
          <p:nvPr/>
        </p:nvSpPr>
        <p:spPr bwMode="auto">
          <a:xfrm>
            <a:off x="3768725" y="1982788"/>
            <a:ext cx="7810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Vertebral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 dirty="0">
              <a:latin typeface="Arial" charset="0"/>
            </a:endParaRPr>
          </a:p>
        </p:txBody>
      </p:sp>
      <p:sp>
        <p:nvSpPr>
          <p:cNvPr id="29770" name="Rectangle 74"/>
          <p:cNvSpPr>
            <a:spLocks noChangeArrowheads="1"/>
          </p:cNvSpPr>
          <p:nvPr/>
        </p:nvSpPr>
        <p:spPr bwMode="auto">
          <a:xfrm>
            <a:off x="4276725" y="217963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 dirty="0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dirty="0">
              <a:latin typeface="Arial" charset="0"/>
            </a:endParaRPr>
          </a:p>
        </p:txBody>
      </p:sp>
      <p:sp>
        <p:nvSpPr>
          <p:cNvPr id="29771" name="Rectangle 75"/>
          <p:cNvSpPr>
            <a:spLocks noChangeArrowheads="1"/>
          </p:cNvSpPr>
          <p:nvPr/>
        </p:nvSpPr>
        <p:spPr bwMode="auto">
          <a:xfrm>
            <a:off x="6546850" y="4135438"/>
            <a:ext cx="8810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 err="1">
                <a:solidFill>
                  <a:srgbClr val="231F20"/>
                </a:solidFill>
                <a:latin typeface="Arial Black" charset="0"/>
              </a:rPr>
              <a:t>Abdomino</a:t>
            </a:r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-</a:t>
            </a: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pelvic</a:t>
            </a:r>
            <a:endParaRPr lang="en-US" sz="1800" dirty="0">
              <a:latin typeface="Arial" charset="0"/>
            </a:endParaRPr>
          </a:p>
          <a:p>
            <a:r>
              <a:rPr lang="en-US" sz="1200" dirty="0">
                <a:solidFill>
                  <a:srgbClr val="231F20"/>
                </a:solidFill>
                <a:latin typeface="Arial Black" charset="0"/>
              </a:rPr>
              <a:t>cavity </a:t>
            </a:r>
            <a:endParaRPr lang="en-US" sz="1800" dirty="0">
              <a:latin typeface="Arial" charset="0"/>
            </a:endParaRPr>
          </a:p>
        </p:txBody>
      </p:sp>
      <p:sp>
        <p:nvSpPr>
          <p:cNvPr id="29772" name="Rectangle 76"/>
          <p:cNvSpPr>
            <a:spLocks noChangeArrowheads="1"/>
          </p:cNvSpPr>
          <p:nvPr/>
        </p:nvSpPr>
        <p:spPr bwMode="auto">
          <a:xfrm>
            <a:off x="7566025" y="3656013"/>
            <a:ext cx="11620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Ventral body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(thoracic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abdominopelvic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cavities)</a:t>
            </a:r>
            <a:endParaRPr lang="en-US" sz="1800">
              <a:latin typeface="Arial" charset="0"/>
            </a:endParaRPr>
          </a:p>
        </p:txBody>
      </p:sp>
      <p:sp>
        <p:nvSpPr>
          <p:cNvPr id="29773" name="Rectangle 77"/>
          <p:cNvSpPr>
            <a:spLocks noChangeArrowheads="1"/>
          </p:cNvSpPr>
          <p:nvPr/>
        </p:nvSpPr>
        <p:spPr bwMode="auto">
          <a:xfrm>
            <a:off x="3213100" y="4037013"/>
            <a:ext cx="1441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Abdominal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digestive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viscera) </a:t>
            </a:r>
            <a:endParaRPr lang="en-US" sz="1800">
              <a:latin typeface="Arial" charset="0"/>
            </a:endParaRPr>
          </a:p>
        </p:txBody>
      </p:sp>
      <p:sp>
        <p:nvSpPr>
          <p:cNvPr id="29774" name="Rectangle 78"/>
          <p:cNvSpPr>
            <a:spLocks noChangeArrowheads="1"/>
          </p:cNvSpPr>
          <p:nvPr/>
        </p:nvSpPr>
        <p:spPr bwMode="auto">
          <a:xfrm>
            <a:off x="3213100" y="3721100"/>
            <a:ext cx="838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Diaphragm </a:t>
            </a:r>
            <a:endParaRPr lang="en-US" sz="1800" b="1">
              <a:latin typeface="Arial" charset="0"/>
            </a:endParaRPr>
          </a:p>
        </p:txBody>
      </p:sp>
      <p:sp>
        <p:nvSpPr>
          <p:cNvPr id="29775" name="Rectangle 79"/>
          <p:cNvSpPr>
            <a:spLocks noChangeArrowheads="1"/>
          </p:cNvSpPr>
          <p:nvPr/>
        </p:nvSpPr>
        <p:spPr bwMode="auto">
          <a:xfrm>
            <a:off x="3213100" y="4665663"/>
            <a:ext cx="1601788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Pelvic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urinary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bladder, reproductive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organs, and rectum) </a:t>
            </a:r>
            <a:endParaRPr lang="en-US" sz="1800">
              <a:latin typeface="Arial" charset="0"/>
            </a:endParaRPr>
          </a:p>
        </p:txBody>
      </p:sp>
      <p:sp>
        <p:nvSpPr>
          <p:cNvPr id="29776" name="Rectangle 80"/>
          <p:cNvSpPr>
            <a:spLocks noChangeArrowheads="1"/>
          </p:cNvSpPr>
          <p:nvPr/>
        </p:nvSpPr>
        <p:spPr bwMode="auto">
          <a:xfrm>
            <a:off x="2943225" y="2614613"/>
            <a:ext cx="7366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Thoracic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heart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lungs)</a:t>
            </a:r>
            <a:endParaRPr lang="en-US" sz="1800">
              <a:latin typeface="Arial" charset="0"/>
            </a:endParaRPr>
          </a:p>
        </p:txBody>
      </p:sp>
      <p:sp>
        <p:nvSpPr>
          <p:cNvPr id="29777" name="Rectangle 81"/>
          <p:cNvSpPr>
            <a:spLocks noChangeArrowheads="1"/>
          </p:cNvSpPr>
          <p:nvPr/>
        </p:nvSpPr>
        <p:spPr bwMode="auto">
          <a:xfrm>
            <a:off x="1692275" y="5348288"/>
            <a:ext cx="1304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(a) Lateral view</a:t>
            </a:r>
            <a:endParaRPr lang="en-US" sz="1800">
              <a:latin typeface="Arial" charset="0"/>
            </a:endParaRPr>
          </a:p>
        </p:txBody>
      </p:sp>
      <p:sp>
        <p:nvSpPr>
          <p:cNvPr id="29778" name="Rectangle 82"/>
          <p:cNvSpPr>
            <a:spLocks noChangeArrowheads="1"/>
          </p:cNvSpPr>
          <p:nvPr/>
        </p:nvSpPr>
        <p:spPr bwMode="auto">
          <a:xfrm>
            <a:off x="5016500" y="5348288"/>
            <a:ext cx="13906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(b) Anterior view</a:t>
            </a:r>
            <a:endParaRPr lang="en-US" sz="1800">
              <a:latin typeface="Arial" charset="0"/>
            </a:endParaRPr>
          </a:p>
        </p:txBody>
      </p:sp>
      <p:sp>
        <p:nvSpPr>
          <p:cNvPr id="29779" name="Rectangle 83"/>
          <p:cNvSpPr>
            <a:spLocks noChangeArrowheads="1"/>
          </p:cNvSpPr>
          <p:nvPr/>
        </p:nvSpPr>
        <p:spPr bwMode="auto">
          <a:xfrm>
            <a:off x="7277100" y="1404938"/>
            <a:ext cx="1397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Dorsal body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Ventral body cavity</a:t>
            </a:r>
            <a:endParaRPr lang="en-US" sz="1800" b="1">
              <a:latin typeface="Arial" charset="0"/>
            </a:endParaRPr>
          </a:p>
        </p:txBody>
      </p:sp>
      <p:sp>
        <p:nvSpPr>
          <p:cNvPr id="29780" name="AutoShape 84"/>
          <p:cNvSpPr>
            <a:spLocks/>
          </p:cNvSpPr>
          <p:nvPr/>
        </p:nvSpPr>
        <p:spPr bwMode="auto">
          <a:xfrm>
            <a:off x="3724275" y="2457450"/>
            <a:ext cx="88900" cy="1260475"/>
          </a:xfrm>
          <a:prstGeom prst="leftBracket">
            <a:avLst>
              <a:gd name="adj" fmla="val 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Ventral Body Cavities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Thoracic cavity subdivisions:</a:t>
            </a:r>
          </a:p>
          <a:p>
            <a:pPr lvl="1">
              <a:lnSpc>
                <a:spcPct val="90000"/>
              </a:lnSpc>
            </a:pPr>
            <a:r>
              <a:rPr lang="en-US"/>
              <a:t>Two pleural cavities</a:t>
            </a:r>
          </a:p>
          <a:p>
            <a:pPr lvl="2">
              <a:lnSpc>
                <a:spcPct val="90000"/>
              </a:lnSpc>
            </a:pPr>
            <a:r>
              <a:rPr lang="en-US"/>
              <a:t>Each houses a lung</a:t>
            </a:r>
          </a:p>
          <a:p>
            <a:pPr lvl="1">
              <a:lnSpc>
                <a:spcPct val="90000"/>
              </a:lnSpc>
            </a:pPr>
            <a:r>
              <a:rPr lang="en-US"/>
              <a:t>Mediastinum</a:t>
            </a:r>
          </a:p>
          <a:p>
            <a:pPr lvl="2">
              <a:lnSpc>
                <a:spcPct val="90000"/>
              </a:lnSpc>
            </a:pPr>
            <a:r>
              <a:rPr lang="en-US"/>
              <a:t>Contains pericardial cavity</a:t>
            </a:r>
          </a:p>
          <a:p>
            <a:pPr lvl="2">
              <a:lnSpc>
                <a:spcPct val="90000"/>
              </a:lnSpc>
            </a:pPr>
            <a:r>
              <a:rPr lang="en-US"/>
              <a:t>Surrounds thoracic organs</a:t>
            </a:r>
          </a:p>
          <a:p>
            <a:pPr lvl="1">
              <a:lnSpc>
                <a:spcPct val="90000"/>
              </a:lnSpc>
            </a:pPr>
            <a:r>
              <a:rPr lang="en-US"/>
              <a:t>Pericardial cavity</a:t>
            </a:r>
          </a:p>
          <a:p>
            <a:pPr lvl="2">
              <a:lnSpc>
                <a:spcPct val="90000"/>
              </a:lnSpc>
            </a:pPr>
            <a:r>
              <a:rPr lang="en-US"/>
              <a:t>Encloses heart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Ventral Body Cavities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Abdominopelvic cavity subdivisions:</a:t>
            </a:r>
          </a:p>
          <a:p>
            <a:pPr lvl="1"/>
            <a:r>
              <a:rPr lang="en-US"/>
              <a:t>Abdominal cavity</a:t>
            </a:r>
          </a:p>
          <a:p>
            <a:pPr lvl="2"/>
            <a:r>
              <a:rPr lang="en-US"/>
              <a:t>Contains stomach, intestines, spleen, and liver</a:t>
            </a:r>
          </a:p>
          <a:p>
            <a:pPr lvl="1"/>
            <a:r>
              <a:rPr lang="en-US"/>
              <a:t>Pelvic cavity</a:t>
            </a:r>
          </a:p>
          <a:p>
            <a:pPr lvl="2"/>
            <a:r>
              <a:rPr lang="en-US"/>
              <a:t>Contains urinary bladder, reproductive organs, and rectum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8007350" y="6581775"/>
            <a:ext cx="1133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1.9a-b</a:t>
            </a:r>
          </a:p>
        </p:txBody>
      </p:sp>
      <p:pic>
        <p:nvPicPr>
          <p:cNvPr id="34860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938213"/>
            <a:ext cx="8535987" cy="4981575"/>
          </a:xfrm>
          <a:prstGeom prst="rect">
            <a:avLst/>
          </a:prstGeom>
          <a:noFill/>
        </p:spPr>
      </p:pic>
      <p:sp>
        <p:nvSpPr>
          <p:cNvPr id="34861" name="Line 45"/>
          <p:cNvSpPr>
            <a:spLocks noChangeShapeType="1"/>
          </p:cNvSpPr>
          <p:nvPr/>
        </p:nvSpPr>
        <p:spPr bwMode="auto">
          <a:xfrm>
            <a:off x="1738313" y="1530350"/>
            <a:ext cx="581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>
            <a:off x="1906588" y="3702050"/>
            <a:ext cx="228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3" name="Line 47"/>
          <p:cNvSpPr>
            <a:spLocks noChangeShapeType="1"/>
          </p:cNvSpPr>
          <p:nvPr/>
        </p:nvSpPr>
        <p:spPr bwMode="auto">
          <a:xfrm>
            <a:off x="4389438" y="1431925"/>
            <a:ext cx="120173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>
            <a:off x="4389438" y="2536825"/>
            <a:ext cx="13065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4529138" y="3251200"/>
            <a:ext cx="11668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>
            <a:off x="4281488" y="2892425"/>
            <a:ext cx="1023937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7" name="Line 51"/>
          <p:cNvSpPr>
            <a:spLocks noChangeShapeType="1"/>
          </p:cNvSpPr>
          <p:nvPr/>
        </p:nvSpPr>
        <p:spPr bwMode="auto">
          <a:xfrm>
            <a:off x="4667250" y="4156075"/>
            <a:ext cx="100647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8" name="Line 52"/>
          <p:cNvSpPr>
            <a:spLocks noChangeShapeType="1"/>
          </p:cNvSpPr>
          <p:nvPr/>
        </p:nvSpPr>
        <p:spPr bwMode="auto">
          <a:xfrm>
            <a:off x="2760663" y="4156075"/>
            <a:ext cx="428625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9" name="Freeform 53"/>
          <p:cNvSpPr>
            <a:spLocks/>
          </p:cNvSpPr>
          <p:nvPr/>
        </p:nvSpPr>
        <p:spPr bwMode="auto">
          <a:xfrm>
            <a:off x="4021138" y="3349625"/>
            <a:ext cx="1700212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403" y="294"/>
              </a:cxn>
              <a:cxn ang="0">
                <a:pos x="1071" y="0"/>
              </a:cxn>
            </a:cxnLst>
            <a:rect l="0" t="0" r="r" b="b"/>
            <a:pathLst>
              <a:path w="1071" h="294">
                <a:moveTo>
                  <a:pt x="0" y="294"/>
                </a:moveTo>
                <a:lnTo>
                  <a:pt x="403" y="294"/>
                </a:lnTo>
                <a:lnTo>
                  <a:pt x="1071" y="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0" name="Freeform 54"/>
          <p:cNvSpPr>
            <a:spLocks/>
          </p:cNvSpPr>
          <p:nvPr/>
        </p:nvSpPr>
        <p:spPr bwMode="auto">
          <a:xfrm>
            <a:off x="2576513" y="3308350"/>
            <a:ext cx="612775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4" y="320"/>
              </a:cxn>
              <a:cxn ang="0">
                <a:pos x="386" y="320"/>
              </a:cxn>
            </a:cxnLst>
            <a:rect l="0" t="0" r="r" b="b"/>
            <a:pathLst>
              <a:path w="386" h="320">
                <a:moveTo>
                  <a:pt x="0" y="0"/>
                </a:moveTo>
                <a:lnTo>
                  <a:pt x="304" y="320"/>
                </a:lnTo>
                <a:lnTo>
                  <a:pt x="386" y="320"/>
                </a:lnTo>
              </a:path>
            </a:pathLst>
          </a:custGeom>
          <a:noFill/>
          <a:ln w="254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1" name="Line 55"/>
          <p:cNvSpPr>
            <a:spLocks noChangeShapeType="1"/>
          </p:cNvSpPr>
          <p:nvPr/>
        </p:nvSpPr>
        <p:spPr bwMode="auto">
          <a:xfrm>
            <a:off x="4291013" y="4784725"/>
            <a:ext cx="1382712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2" name="Line 56"/>
          <p:cNvSpPr>
            <a:spLocks noChangeShapeType="1"/>
          </p:cNvSpPr>
          <p:nvPr/>
        </p:nvSpPr>
        <p:spPr bwMode="auto">
          <a:xfrm>
            <a:off x="2503488" y="4784725"/>
            <a:ext cx="68580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3" name="Line 57"/>
          <p:cNvSpPr>
            <a:spLocks noChangeShapeType="1"/>
          </p:cNvSpPr>
          <p:nvPr/>
        </p:nvSpPr>
        <p:spPr bwMode="auto">
          <a:xfrm flipH="1">
            <a:off x="2509838" y="2727325"/>
            <a:ext cx="406400" cy="158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4" name="Line 58"/>
          <p:cNvSpPr>
            <a:spLocks noChangeShapeType="1"/>
          </p:cNvSpPr>
          <p:nvPr/>
        </p:nvSpPr>
        <p:spPr bwMode="auto">
          <a:xfrm>
            <a:off x="4424363" y="2536825"/>
            <a:ext cx="127158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5" name="Line 59"/>
          <p:cNvSpPr>
            <a:spLocks noChangeShapeType="1"/>
          </p:cNvSpPr>
          <p:nvPr/>
        </p:nvSpPr>
        <p:spPr bwMode="auto">
          <a:xfrm>
            <a:off x="4581525" y="3251200"/>
            <a:ext cx="11144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6" name="Line 60"/>
          <p:cNvSpPr>
            <a:spLocks noChangeShapeType="1"/>
          </p:cNvSpPr>
          <p:nvPr/>
        </p:nvSpPr>
        <p:spPr bwMode="auto">
          <a:xfrm>
            <a:off x="4306888" y="2892425"/>
            <a:ext cx="998537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7" name="Line 61"/>
          <p:cNvSpPr>
            <a:spLocks noChangeShapeType="1"/>
          </p:cNvSpPr>
          <p:nvPr/>
        </p:nvSpPr>
        <p:spPr bwMode="auto">
          <a:xfrm>
            <a:off x="4584700" y="2089150"/>
            <a:ext cx="1089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8" name="Line 62"/>
          <p:cNvSpPr>
            <a:spLocks noChangeShapeType="1"/>
          </p:cNvSpPr>
          <p:nvPr/>
        </p:nvSpPr>
        <p:spPr bwMode="auto">
          <a:xfrm>
            <a:off x="4667250" y="4156075"/>
            <a:ext cx="10064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9" name="Line 63"/>
          <p:cNvSpPr>
            <a:spLocks noChangeShapeType="1"/>
          </p:cNvSpPr>
          <p:nvPr/>
        </p:nvSpPr>
        <p:spPr bwMode="auto">
          <a:xfrm>
            <a:off x="2760663" y="4156075"/>
            <a:ext cx="4286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0" name="Freeform 64"/>
          <p:cNvSpPr>
            <a:spLocks/>
          </p:cNvSpPr>
          <p:nvPr/>
        </p:nvSpPr>
        <p:spPr bwMode="auto">
          <a:xfrm>
            <a:off x="4043363" y="3349625"/>
            <a:ext cx="1677987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389" y="294"/>
              </a:cxn>
              <a:cxn ang="0">
                <a:pos x="1057" y="0"/>
              </a:cxn>
            </a:cxnLst>
            <a:rect l="0" t="0" r="r" b="b"/>
            <a:pathLst>
              <a:path w="1057" h="294">
                <a:moveTo>
                  <a:pt x="0" y="294"/>
                </a:moveTo>
                <a:lnTo>
                  <a:pt x="389" y="294"/>
                </a:lnTo>
                <a:lnTo>
                  <a:pt x="1057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1" name="Freeform 65"/>
          <p:cNvSpPr>
            <a:spLocks/>
          </p:cNvSpPr>
          <p:nvPr/>
        </p:nvSpPr>
        <p:spPr bwMode="auto">
          <a:xfrm>
            <a:off x="2576513" y="3308350"/>
            <a:ext cx="612775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4" y="320"/>
              </a:cxn>
              <a:cxn ang="0">
                <a:pos x="386" y="320"/>
              </a:cxn>
            </a:cxnLst>
            <a:rect l="0" t="0" r="r" b="b"/>
            <a:pathLst>
              <a:path w="386" h="320">
                <a:moveTo>
                  <a:pt x="0" y="0"/>
                </a:moveTo>
                <a:lnTo>
                  <a:pt x="304" y="320"/>
                </a:lnTo>
                <a:lnTo>
                  <a:pt x="386" y="3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2" name="Line 66"/>
          <p:cNvSpPr>
            <a:spLocks noChangeShapeType="1"/>
          </p:cNvSpPr>
          <p:nvPr/>
        </p:nvSpPr>
        <p:spPr bwMode="auto">
          <a:xfrm>
            <a:off x="4291013" y="4784725"/>
            <a:ext cx="1382712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3" name="Line 67"/>
          <p:cNvSpPr>
            <a:spLocks noChangeShapeType="1"/>
          </p:cNvSpPr>
          <p:nvPr/>
        </p:nvSpPr>
        <p:spPr bwMode="auto">
          <a:xfrm>
            <a:off x="2503488" y="4784725"/>
            <a:ext cx="6858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4" name="Line 68"/>
          <p:cNvSpPr>
            <a:spLocks noChangeShapeType="1"/>
          </p:cNvSpPr>
          <p:nvPr/>
        </p:nvSpPr>
        <p:spPr bwMode="auto">
          <a:xfrm flipH="1">
            <a:off x="2509838" y="2727325"/>
            <a:ext cx="4064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5" name="Freeform 69"/>
          <p:cNvSpPr>
            <a:spLocks/>
          </p:cNvSpPr>
          <p:nvPr/>
        </p:nvSpPr>
        <p:spPr bwMode="auto">
          <a:xfrm>
            <a:off x="1062038" y="1406525"/>
            <a:ext cx="88900" cy="3070225"/>
          </a:xfrm>
          <a:custGeom>
            <a:avLst/>
            <a:gdLst/>
            <a:ahLst/>
            <a:cxnLst>
              <a:cxn ang="0">
                <a:pos x="54" y="0"/>
              </a:cxn>
              <a:cxn ang="0">
                <a:pos x="0" y="0"/>
              </a:cxn>
              <a:cxn ang="0">
                <a:pos x="0" y="1934"/>
              </a:cxn>
              <a:cxn ang="0">
                <a:pos x="56" y="1934"/>
              </a:cxn>
            </a:cxnLst>
            <a:rect l="0" t="0" r="r" b="b"/>
            <a:pathLst>
              <a:path w="56" h="1934">
                <a:moveTo>
                  <a:pt x="54" y="0"/>
                </a:moveTo>
                <a:lnTo>
                  <a:pt x="0" y="0"/>
                </a:lnTo>
                <a:lnTo>
                  <a:pt x="0" y="1934"/>
                </a:lnTo>
                <a:lnTo>
                  <a:pt x="56" y="193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6" name="Line 70"/>
          <p:cNvSpPr>
            <a:spLocks noChangeShapeType="1"/>
          </p:cNvSpPr>
          <p:nvPr/>
        </p:nvSpPr>
        <p:spPr bwMode="auto">
          <a:xfrm flipH="1">
            <a:off x="1011238" y="2730500"/>
            <a:ext cx="476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7" name="Line 71"/>
          <p:cNvSpPr>
            <a:spLocks noChangeShapeType="1"/>
          </p:cNvSpPr>
          <p:nvPr/>
        </p:nvSpPr>
        <p:spPr bwMode="auto">
          <a:xfrm flipH="1">
            <a:off x="3659188" y="3009900"/>
            <a:ext cx="635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8" name="Freeform 72"/>
          <p:cNvSpPr>
            <a:spLocks/>
          </p:cNvSpPr>
          <p:nvPr/>
        </p:nvSpPr>
        <p:spPr bwMode="auto">
          <a:xfrm>
            <a:off x="6359525" y="3394075"/>
            <a:ext cx="88900" cy="170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0"/>
              </a:cxn>
              <a:cxn ang="0">
                <a:pos x="56" y="1074"/>
              </a:cxn>
              <a:cxn ang="0">
                <a:pos x="2" y="1074"/>
              </a:cxn>
            </a:cxnLst>
            <a:rect l="0" t="0" r="r" b="b"/>
            <a:pathLst>
              <a:path w="56" h="1074">
                <a:moveTo>
                  <a:pt x="0" y="0"/>
                </a:moveTo>
                <a:lnTo>
                  <a:pt x="56" y="0"/>
                </a:lnTo>
                <a:lnTo>
                  <a:pt x="56" y="1074"/>
                </a:lnTo>
                <a:lnTo>
                  <a:pt x="2" y="107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9" name="Freeform 73"/>
          <p:cNvSpPr>
            <a:spLocks/>
          </p:cNvSpPr>
          <p:nvPr/>
        </p:nvSpPr>
        <p:spPr bwMode="auto">
          <a:xfrm>
            <a:off x="7366000" y="2457450"/>
            <a:ext cx="88900" cy="2641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0"/>
              </a:cxn>
              <a:cxn ang="0">
                <a:pos x="56" y="1664"/>
              </a:cxn>
              <a:cxn ang="0">
                <a:pos x="4" y="1664"/>
              </a:cxn>
            </a:cxnLst>
            <a:rect l="0" t="0" r="r" b="b"/>
            <a:pathLst>
              <a:path w="56" h="1664">
                <a:moveTo>
                  <a:pt x="0" y="0"/>
                </a:moveTo>
                <a:lnTo>
                  <a:pt x="56" y="0"/>
                </a:lnTo>
                <a:lnTo>
                  <a:pt x="56" y="1664"/>
                </a:lnTo>
                <a:lnTo>
                  <a:pt x="4" y="166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0" name="Line 74"/>
          <p:cNvSpPr>
            <a:spLocks noChangeShapeType="1"/>
          </p:cNvSpPr>
          <p:nvPr/>
        </p:nvSpPr>
        <p:spPr bwMode="auto">
          <a:xfrm flipH="1">
            <a:off x="6448425" y="4244975"/>
            <a:ext cx="793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1" name="Line 75"/>
          <p:cNvSpPr>
            <a:spLocks noChangeShapeType="1"/>
          </p:cNvSpPr>
          <p:nvPr/>
        </p:nvSpPr>
        <p:spPr bwMode="auto">
          <a:xfrm flipH="1">
            <a:off x="7454900" y="3768725"/>
            <a:ext cx="920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2" name="Rectangle 76"/>
          <p:cNvSpPr>
            <a:spLocks noChangeArrowheads="1"/>
          </p:cNvSpPr>
          <p:nvPr/>
        </p:nvSpPr>
        <p:spPr bwMode="auto">
          <a:xfrm>
            <a:off x="1108075" y="1411288"/>
            <a:ext cx="72072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Cranial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brain) </a:t>
            </a:r>
            <a:endParaRPr lang="en-US" sz="1200">
              <a:solidFill>
                <a:srgbClr val="231F20"/>
              </a:solidFill>
              <a:latin typeface="Arial Black" charset="0"/>
            </a:endParaRPr>
          </a:p>
        </p:txBody>
      </p:sp>
      <p:sp>
        <p:nvSpPr>
          <p:cNvPr id="34893" name="Rectangle 77"/>
          <p:cNvSpPr>
            <a:spLocks noChangeArrowheads="1"/>
          </p:cNvSpPr>
          <p:nvPr/>
        </p:nvSpPr>
        <p:spPr bwMode="auto">
          <a:xfrm>
            <a:off x="457200" y="2614613"/>
            <a:ext cx="5603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Dorsal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body</a:t>
            </a:r>
            <a:endParaRPr lang="en-US" sz="1800">
              <a:latin typeface="Arial" charset="0"/>
            </a:endParaRP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 </a:t>
            </a:r>
          </a:p>
        </p:txBody>
      </p:sp>
      <p:sp>
        <p:nvSpPr>
          <p:cNvPr id="34894" name="Rectangle 78"/>
          <p:cNvSpPr>
            <a:spLocks noChangeArrowheads="1"/>
          </p:cNvSpPr>
          <p:nvPr/>
        </p:nvSpPr>
        <p:spPr bwMode="auto">
          <a:xfrm>
            <a:off x="1108075" y="3582988"/>
            <a:ext cx="7810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Vertebral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spinal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cord) </a:t>
            </a:r>
            <a:endParaRPr lang="en-US" sz="1200">
              <a:solidFill>
                <a:srgbClr val="231F20"/>
              </a:solidFill>
              <a:latin typeface="Arial Black" charset="0"/>
            </a:endParaRPr>
          </a:p>
        </p:txBody>
      </p:sp>
      <p:sp>
        <p:nvSpPr>
          <p:cNvPr id="34895" name="Rectangle 79"/>
          <p:cNvSpPr>
            <a:spLocks noChangeArrowheads="1"/>
          </p:cNvSpPr>
          <p:nvPr/>
        </p:nvSpPr>
        <p:spPr bwMode="auto">
          <a:xfrm>
            <a:off x="3768725" y="1312863"/>
            <a:ext cx="593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Cranial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</p:txBody>
      </p:sp>
      <p:sp>
        <p:nvSpPr>
          <p:cNvPr id="34896" name="Rectangle 80"/>
          <p:cNvSpPr>
            <a:spLocks noChangeArrowheads="1"/>
          </p:cNvSpPr>
          <p:nvPr/>
        </p:nvSpPr>
        <p:spPr bwMode="auto">
          <a:xfrm>
            <a:off x="3768725" y="2449513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mediastinum</a:t>
            </a:r>
            <a:endParaRPr lang="en-US" sz="1800" b="1">
              <a:latin typeface="Arial" charset="0"/>
            </a:endParaRPr>
          </a:p>
        </p:txBody>
      </p:sp>
      <p:sp>
        <p:nvSpPr>
          <p:cNvPr id="34897" name="Rectangle 81"/>
          <p:cNvSpPr>
            <a:spLocks noChangeArrowheads="1"/>
          </p:cNvSpPr>
          <p:nvPr/>
        </p:nvSpPr>
        <p:spPr bwMode="auto">
          <a:xfrm>
            <a:off x="3768725" y="3163888"/>
            <a:ext cx="1211263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Pericardial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cavity within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the mediastinum</a:t>
            </a:r>
            <a:endParaRPr lang="en-US" sz="1800" b="1">
              <a:latin typeface="Arial" charset="0"/>
            </a:endParaRPr>
          </a:p>
        </p:txBody>
      </p:sp>
      <p:sp>
        <p:nvSpPr>
          <p:cNvPr id="34898" name="Rectangle 82"/>
          <p:cNvSpPr>
            <a:spLocks noChangeArrowheads="1"/>
          </p:cNvSpPr>
          <p:nvPr/>
        </p:nvSpPr>
        <p:spPr bwMode="auto">
          <a:xfrm>
            <a:off x="3768725" y="2805113"/>
            <a:ext cx="508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Pleural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cavity</a:t>
            </a:r>
            <a:endParaRPr lang="en-US" sz="1800" b="1">
              <a:latin typeface="Arial" charset="0"/>
            </a:endParaRPr>
          </a:p>
        </p:txBody>
      </p:sp>
      <p:sp>
        <p:nvSpPr>
          <p:cNvPr id="34899" name="Rectangle 83"/>
          <p:cNvSpPr>
            <a:spLocks noChangeArrowheads="1"/>
          </p:cNvSpPr>
          <p:nvPr/>
        </p:nvSpPr>
        <p:spPr bwMode="auto">
          <a:xfrm>
            <a:off x="3768725" y="1982788"/>
            <a:ext cx="7810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Vertebral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</p:txBody>
      </p:sp>
      <p:sp>
        <p:nvSpPr>
          <p:cNvPr id="34900" name="Rectangle 84"/>
          <p:cNvSpPr>
            <a:spLocks noChangeArrowheads="1"/>
          </p:cNvSpPr>
          <p:nvPr/>
        </p:nvSpPr>
        <p:spPr bwMode="auto">
          <a:xfrm>
            <a:off x="4276725" y="217963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34901" name="Rectangle 85"/>
          <p:cNvSpPr>
            <a:spLocks noChangeArrowheads="1"/>
          </p:cNvSpPr>
          <p:nvPr/>
        </p:nvSpPr>
        <p:spPr bwMode="auto">
          <a:xfrm>
            <a:off x="6546850" y="4135438"/>
            <a:ext cx="8810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Abdomino-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pelvic</a:t>
            </a:r>
            <a:endParaRPr lang="en-US" sz="1800">
              <a:latin typeface="Arial" charset="0"/>
            </a:endParaRP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 </a:t>
            </a:r>
            <a:endParaRPr lang="en-US" sz="1800">
              <a:latin typeface="Arial" charset="0"/>
            </a:endParaRPr>
          </a:p>
        </p:txBody>
      </p:sp>
      <p:sp>
        <p:nvSpPr>
          <p:cNvPr id="34902" name="Rectangle 86"/>
          <p:cNvSpPr>
            <a:spLocks noChangeArrowheads="1"/>
          </p:cNvSpPr>
          <p:nvPr/>
        </p:nvSpPr>
        <p:spPr bwMode="auto">
          <a:xfrm>
            <a:off x="7566025" y="3656013"/>
            <a:ext cx="11620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Ventral body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(thoracic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abdominopelvic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cavities)</a:t>
            </a:r>
            <a:endParaRPr lang="en-US" sz="1800">
              <a:latin typeface="Arial" charset="0"/>
            </a:endParaRPr>
          </a:p>
        </p:txBody>
      </p:sp>
      <p:sp>
        <p:nvSpPr>
          <p:cNvPr id="34903" name="Rectangle 87"/>
          <p:cNvSpPr>
            <a:spLocks noChangeArrowheads="1"/>
          </p:cNvSpPr>
          <p:nvPr/>
        </p:nvSpPr>
        <p:spPr bwMode="auto">
          <a:xfrm>
            <a:off x="3213100" y="4037013"/>
            <a:ext cx="1441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Abdominal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digestive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viscera) </a:t>
            </a:r>
            <a:endParaRPr lang="en-US" sz="1800">
              <a:latin typeface="Arial" charset="0"/>
            </a:endParaRPr>
          </a:p>
        </p:txBody>
      </p:sp>
      <p:sp>
        <p:nvSpPr>
          <p:cNvPr id="34904" name="Rectangle 88"/>
          <p:cNvSpPr>
            <a:spLocks noChangeArrowheads="1"/>
          </p:cNvSpPr>
          <p:nvPr/>
        </p:nvSpPr>
        <p:spPr bwMode="auto">
          <a:xfrm>
            <a:off x="3213100" y="3721100"/>
            <a:ext cx="838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Diaphragm </a:t>
            </a:r>
            <a:endParaRPr lang="en-US" sz="1800" b="1">
              <a:latin typeface="Arial" charset="0"/>
            </a:endParaRPr>
          </a:p>
        </p:txBody>
      </p:sp>
      <p:sp>
        <p:nvSpPr>
          <p:cNvPr id="34905" name="Rectangle 89"/>
          <p:cNvSpPr>
            <a:spLocks noChangeArrowheads="1"/>
          </p:cNvSpPr>
          <p:nvPr/>
        </p:nvSpPr>
        <p:spPr bwMode="auto">
          <a:xfrm>
            <a:off x="3213100" y="4665663"/>
            <a:ext cx="1601788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Pelvic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 urinary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bladder, reproductive 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organs, and rectum) </a:t>
            </a:r>
            <a:endParaRPr lang="en-US" sz="1800">
              <a:latin typeface="Arial" charset="0"/>
            </a:endParaRPr>
          </a:p>
        </p:txBody>
      </p:sp>
      <p:sp>
        <p:nvSpPr>
          <p:cNvPr id="34906" name="Rectangle 90"/>
          <p:cNvSpPr>
            <a:spLocks noChangeArrowheads="1"/>
          </p:cNvSpPr>
          <p:nvPr/>
        </p:nvSpPr>
        <p:spPr bwMode="auto">
          <a:xfrm>
            <a:off x="2943225" y="2614613"/>
            <a:ext cx="7366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Thoracic</a:t>
            </a:r>
          </a:p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cavity</a:t>
            </a:r>
            <a:endParaRPr lang="en-US" sz="1800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(contains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heart and</a:t>
            </a:r>
            <a:endParaRPr lang="en-US" sz="1800" b="1">
              <a:latin typeface="Arial" charset="0"/>
            </a:endParaRP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lungs)</a:t>
            </a:r>
            <a:endParaRPr lang="en-US" sz="1800">
              <a:latin typeface="Arial" charset="0"/>
            </a:endParaRPr>
          </a:p>
        </p:txBody>
      </p:sp>
      <p:sp>
        <p:nvSpPr>
          <p:cNvPr id="34907" name="Rectangle 91"/>
          <p:cNvSpPr>
            <a:spLocks noChangeArrowheads="1"/>
          </p:cNvSpPr>
          <p:nvPr/>
        </p:nvSpPr>
        <p:spPr bwMode="auto">
          <a:xfrm>
            <a:off x="1692275" y="5348288"/>
            <a:ext cx="1304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(a) Lateral view</a:t>
            </a:r>
            <a:endParaRPr lang="en-US" sz="1800">
              <a:latin typeface="Arial" charset="0"/>
            </a:endParaRPr>
          </a:p>
        </p:txBody>
      </p:sp>
      <p:sp>
        <p:nvSpPr>
          <p:cNvPr id="34908" name="Rectangle 92"/>
          <p:cNvSpPr>
            <a:spLocks noChangeArrowheads="1"/>
          </p:cNvSpPr>
          <p:nvPr/>
        </p:nvSpPr>
        <p:spPr bwMode="auto">
          <a:xfrm>
            <a:off x="5016500" y="5348288"/>
            <a:ext cx="13906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charset="0"/>
              </a:rPr>
              <a:t>(b) Anterior view</a:t>
            </a:r>
            <a:endParaRPr lang="en-US" sz="1800">
              <a:latin typeface="Arial" charset="0"/>
            </a:endParaRPr>
          </a:p>
        </p:txBody>
      </p:sp>
      <p:sp>
        <p:nvSpPr>
          <p:cNvPr id="34909" name="Rectangle 93"/>
          <p:cNvSpPr>
            <a:spLocks noChangeArrowheads="1"/>
          </p:cNvSpPr>
          <p:nvPr/>
        </p:nvSpPr>
        <p:spPr bwMode="auto">
          <a:xfrm>
            <a:off x="7277100" y="1404938"/>
            <a:ext cx="1397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Dorsal body cavity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Ventral body cavity</a:t>
            </a:r>
            <a:endParaRPr lang="en-US" sz="1800" b="1">
              <a:latin typeface="Arial" charset="0"/>
            </a:endParaRPr>
          </a:p>
        </p:txBody>
      </p:sp>
      <p:sp>
        <p:nvSpPr>
          <p:cNvPr id="34910" name="AutoShape 94"/>
          <p:cNvSpPr>
            <a:spLocks/>
          </p:cNvSpPr>
          <p:nvPr/>
        </p:nvSpPr>
        <p:spPr bwMode="auto">
          <a:xfrm>
            <a:off x="3724275" y="2457450"/>
            <a:ext cx="88900" cy="1260475"/>
          </a:xfrm>
          <a:prstGeom prst="leftBracket">
            <a:avLst>
              <a:gd name="adj" fmla="val 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Serous Membrane (Serosa)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Thin, double-layered membrane separated by serous fluid</a:t>
            </a:r>
          </a:p>
          <a:p>
            <a:pPr lvl="1"/>
            <a:r>
              <a:rPr lang="en-US"/>
              <a:t>Parietal serosa lines internal body walls</a:t>
            </a:r>
          </a:p>
          <a:p>
            <a:pPr lvl="1"/>
            <a:r>
              <a:rPr lang="en-US"/>
              <a:t>Visceral serosa covers the internal organs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1.10a-b</a:t>
            </a:r>
          </a:p>
        </p:txBody>
      </p:sp>
      <p:pic>
        <p:nvPicPr>
          <p:cNvPr id="37897" name="Picture 9" descr="figure_01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2963863" y="587375"/>
            <a:ext cx="549275" cy="1651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208" y="0"/>
              </a:cxn>
              <a:cxn ang="0">
                <a:pos x="346" y="0"/>
              </a:cxn>
            </a:cxnLst>
            <a:rect l="0" t="0" r="r" b="b"/>
            <a:pathLst>
              <a:path w="346" h="104">
                <a:moveTo>
                  <a:pt x="0" y="104"/>
                </a:moveTo>
                <a:lnTo>
                  <a:pt x="208" y="0"/>
                </a:lnTo>
                <a:lnTo>
                  <a:pt x="34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3074988" y="587375"/>
            <a:ext cx="219075" cy="3873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2995613" y="1120775"/>
            <a:ext cx="5080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3"/>
          <p:cNvSpPr>
            <a:spLocks/>
          </p:cNvSpPr>
          <p:nvPr/>
        </p:nvSpPr>
        <p:spPr bwMode="auto">
          <a:xfrm>
            <a:off x="2646363" y="1473200"/>
            <a:ext cx="863600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6" y="18"/>
              </a:cxn>
              <a:cxn ang="0">
                <a:pos x="544" y="18"/>
              </a:cxn>
            </a:cxnLst>
            <a:rect l="0" t="0" r="r" b="b"/>
            <a:pathLst>
              <a:path w="544" h="18">
                <a:moveTo>
                  <a:pt x="0" y="0"/>
                </a:moveTo>
                <a:lnTo>
                  <a:pt x="186" y="18"/>
                </a:lnTo>
                <a:lnTo>
                  <a:pt x="544" y="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4"/>
          <p:cNvSpPr>
            <a:spLocks/>
          </p:cNvSpPr>
          <p:nvPr/>
        </p:nvSpPr>
        <p:spPr bwMode="auto">
          <a:xfrm>
            <a:off x="4344988" y="3624263"/>
            <a:ext cx="1439862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605" y="0"/>
              </a:cxn>
              <a:cxn ang="0">
                <a:pos x="907" y="0"/>
              </a:cxn>
            </a:cxnLst>
            <a:rect l="0" t="0" r="r" b="b"/>
            <a:pathLst>
              <a:path w="907" h="240">
                <a:moveTo>
                  <a:pt x="0" y="240"/>
                </a:moveTo>
                <a:lnTo>
                  <a:pt x="605" y="0"/>
                </a:lnTo>
                <a:lnTo>
                  <a:pt x="907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Freeform 15"/>
          <p:cNvSpPr>
            <a:spLocks/>
          </p:cNvSpPr>
          <p:nvPr/>
        </p:nvSpPr>
        <p:spPr bwMode="auto">
          <a:xfrm>
            <a:off x="4427538" y="4287838"/>
            <a:ext cx="1357312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3" y="0"/>
              </a:cxn>
              <a:cxn ang="0">
                <a:pos x="855" y="0"/>
              </a:cxn>
            </a:cxnLst>
            <a:rect l="0" t="0" r="r" b="b"/>
            <a:pathLst>
              <a:path w="855">
                <a:moveTo>
                  <a:pt x="0" y="0"/>
                </a:moveTo>
                <a:lnTo>
                  <a:pt x="553" y="0"/>
                </a:lnTo>
                <a:lnTo>
                  <a:pt x="855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>
            <a:off x="4433888" y="4745038"/>
            <a:ext cx="1350962" cy="273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9" y="172"/>
              </a:cxn>
              <a:cxn ang="0">
                <a:pos x="851" y="172"/>
              </a:cxn>
            </a:cxnLst>
            <a:rect l="0" t="0" r="r" b="b"/>
            <a:pathLst>
              <a:path w="851" h="172">
                <a:moveTo>
                  <a:pt x="0" y="0"/>
                </a:moveTo>
                <a:lnTo>
                  <a:pt x="549" y="172"/>
                </a:lnTo>
                <a:lnTo>
                  <a:pt x="851" y="17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Freeform 17"/>
          <p:cNvSpPr>
            <a:spLocks/>
          </p:cNvSpPr>
          <p:nvPr/>
        </p:nvSpPr>
        <p:spPr bwMode="auto">
          <a:xfrm>
            <a:off x="2459038" y="3003550"/>
            <a:ext cx="1444625" cy="1366838"/>
          </a:xfrm>
          <a:custGeom>
            <a:avLst/>
            <a:gdLst/>
            <a:ahLst/>
            <a:cxnLst>
              <a:cxn ang="0">
                <a:pos x="910" y="861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910" h="861">
                <a:moveTo>
                  <a:pt x="910" y="861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3543300" y="484188"/>
            <a:ext cx="30178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Outer balloon wall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(comparable to parietal serosa)</a:t>
            </a:r>
            <a:endParaRPr lang="en-US" sz="1800" b="1">
              <a:latin typeface="Arial" charset="0"/>
            </a:endParaRP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3543300" y="1001713"/>
            <a:ext cx="3221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Air (comparable to serous cavity)</a:t>
            </a:r>
            <a:endParaRPr lang="en-US" sz="1800" b="1">
              <a:latin typeface="Arial" charset="0"/>
            </a:endParaRP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3543300" y="1404938"/>
            <a:ext cx="30511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Inner balloon wall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(comparable to visceral serosa)</a:t>
            </a:r>
            <a:endParaRPr lang="en-US" sz="1800" b="1">
              <a:latin typeface="Arial" charset="0"/>
            </a:endParaRP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1901825" y="2874963"/>
            <a:ext cx="519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5819775" y="3535363"/>
            <a:ext cx="1163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Parietal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pericardium</a:t>
            </a:r>
            <a:endParaRPr lang="en-US" sz="1800" b="1">
              <a:latin typeface="Arial" charset="0"/>
            </a:endParaRP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5819775" y="4202113"/>
            <a:ext cx="11525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space with</a:t>
            </a:r>
            <a:endParaRPr lang="en-US" sz="1800" b="1">
              <a:latin typeface="Arial" charset="0"/>
            </a:endParaRP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serous fluid</a:t>
            </a:r>
            <a:endParaRPr lang="en-US" sz="1800" b="1">
              <a:latin typeface="Arial" charset="0"/>
            </a:endParaRP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5819775" y="4922838"/>
            <a:ext cx="1163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Visceral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pericardium</a:t>
            </a:r>
            <a:endParaRPr lang="en-US" sz="1800" b="1">
              <a:latin typeface="Arial" charset="0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1965325" y="6113463"/>
            <a:ext cx="47132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charset="0"/>
              </a:rPr>
              <a:t>(b) The serosae associated with the heart.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Organs in the Thoracic Cavity</a:t>
            </a:r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chemeClr val="accent2"/>
                </a:solidFill>
                <a:latin typeface="Arial" charset="0"/>
              </a:rPr>
              <a:t>Figure 22.10a</a:t>
            </a:r>
          </a:p>
        </p:txBody>
      </p:sp>
      <p:pic>
        <p:nvPicPr>
          <p:cNvPr id="389139" name="Picture 19" descr="22-10aAnatomical_L.jpg                                         0006411CHAP7_Jpegs_20-24               BFC3411E:"/>
          <p:cNvPicPr>
            <a:picLocks noChangeAspect="1" noChangeArrowheads="1"/>
          </p:cNvPicPr>
          <p:nvPr/>
        </p:nvPicPr>
        <p:blipFill>
          <a:blip r:embed="rId2" cstate="print"/>
          <a:srcRect t="2061" b="5519"/>
          <a:stretch>
            <a:fillRect/>
          </a:stretch>
        </p:blipFill>
        <p:spPr bwMode="auto">
          <a:xfrm>
            <a:off x="314325" y="903288"/>
            <a:ext cx="8513763" cy="505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23.5a</a:t>
            </a:r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2" cstate="print"/>
          <a:srcRect t="7953"/>
          <a:stretch>
            <a:fillRect/>
          </a:stretch>
        </p:blipFill>
        <p:spPr bwMode="auto">
          <a:xfrm>
            <a:off x="395288" y="738188"/>
            <a:ext cx="8288337" cy="5402262"/>
          </a:xfrm>
          <a:prstGeom prst="rect">
            <a:avLst/>
          </a:prstGeom>
          <a:noFill/>
        </p:spPr>
      </p:pic>
      <p:sp>
        <p:nvSpPr>
          <p:cNvPr id="18442" name="Freeform 10"/>
          <p:cNvSpPr>
            <a:spLocks/>
          </p:cNvSpPr>
          <p:nvPr/>
        </p:nvSpPr>
        <p:spPr bwMode="auto">
          <a:xfrm>
            <a:off x="3322638" y="3041650"/>
            <a:ext cx="406400" cy="762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8" y="4"/>
              </a:cxn>
              <a:cxn ang="0">
                <a:pos x="18" y="10"/>
              </a:cxn>
              <a:cxn ang="0">
                <a:pos x="4" y="16"/>
              </a:cxn>
              <a:cxn ang="0">
                <a:pos x="0" y="20"/>
              </a:cxn>
              <a:cxn ang="0">
                <a:pos x="0" y="22"/>
              </a:cxn>
              <a:cxn ang="0">
                <a:pos x="2" y="28"/>
              </a:cxn>
              <a:cxn ang="0">
                <a:pos x="10" y="32"/>
              </a:cxn>
              <a:cxn ang="0">
                <a:pos x="22" y="38"/>
              </a:cxn>
              <a:cxn ang="0">
                <a:pos x="38" y="40"/>
              </a:cxn>
              <a:cxn ang="0">
                <a:pos x="78" y="46"/>
              </a:cxn>
              <a:cxn ang="0">
                <a:pos x="128" y="48"/>
              </a:cxn>
              <a:cxn ang="0">
                <a:pos x="178" y="46"/>
              </a:cxn>
              <a:cxn ang="0">
                <a:pos x="218" y="40"/>
              </a:cxn>
              <a:cxn ang="0">
                <a:pos x="234" y="38"/>
              </a:cxn>
              <a:cxn ang="0">
                <a:pos x="246" y="32"/>
              </a:cxn>
              <a:cxn ang="0">
                <a:pos x="254" y="28"/>
              </a:cxn>
              <a:cxn ang="0">
                <a:pos x="256" y="22"/>
              </a:cxn>
              <a:cxn ang="0">
                <a:pos x="256" y="20"/>
              </a:cxn>
              <a:cxn ang="0">
                <a:pos x="252" y="16"/>
              </a:cxn>
              <a:cxn ang="0">
                <a:pos x="238" y="10"/>
              </a:cxn>
              <a:cxn ang="0">
                <a:pos x="218" y="4"/>
              </a:cxn>
              <a:cxn ang="0">
                <a:pos x="192" y="0"/>
              </a:cxn>
            </a:cxnLst>
            <a:rect l="0" t="0" r="r" b="b"/>
            <a:pathLst>
              <a:path w="256" h="48">
                <a:moveTo>
                  <a:pt x="64" y="0"/>
                </a:moveTo>
                <a:lnTo>
                  <a:pt x="38" y="4"/>
                </a:lnTo>
                <a:lnTo>
                  <a:pt x="18" y="10"/>
                </a:lnTo>
                <a:lnTo>
                  <a:pt x="4" y="16"/>
                </a:lnTo>
                <a:lnTo>
                  <a:pt x="0" y="20"/>
                </a:lnTo>
                <a:lnTo>
                  <a:pt x="0" y="22"/>
                </a:lnTo>
                <a:lnTo>
                  <a:pt x="2" y="28"/>
                </a:lnTo>
                <a:lnTo>
                  <a:pt x="10" y="32"/>
                </a:lnTo>
                <a:lnTo>
                  <a:pt x="22" y="38"/>
                </a:lnTo>
                <a:lnTo>
                  <a:pt x="38" y="40"/>
                </a:lnTo>
                <a:lnTo>
                  <a:pt x="78" y="46"/>
                </a:lnTo>
                <a:lnTo>
                  <a:pt x="128" y="48"/>
                </a:lnTo>
                <a:lnTo>
                  <a:pt x="178" y="46"/>
                </a:lnTo>
                <a:lnTo>
                  <a:pt x="218" y="40"/>
                </a:lnTo>
                <a:lnTo>
                  <a:pt x="234" y="38"/>
                </a:lnTo>
                <a:lnTo>
                  <a:pt x="246" y="32"/>
                </a:lnTo>
                <a:lnTo>
                  <a:pt x="254" y="28"/>
                </a:lnTo>
                <a:lnTo>
                  <a:pt x="256" y="22"/>
                </a:lnTo>
                <a:lnTo>
                  <a:pt x="256" y="20"/>
                </a:lnTo>
                <a:lnTo>
                  <a:pt x="252" y="16"/>
                </a:lnTo>
                <a:lnTo>
                  <a:pt x="238" y="10"/>
                </a:lnTo>
                <a:lnTo>
                  <a:pt x="218" y="4"/>
                </a:lnTo>
                <a:lnTo>
                  <a:pt x="1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5565775" y="3041650"/>
            <a:ext cx="409575" cy="762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8" y="4"/>
              </a:cxn>
              <a:cxn ang="0">
                <a:pos x="18" y="10"/>
              </a:cxn>
              <a:cxn ang="0">
                <a:pos x="6" y="16"/>
              </a:cxn>
              <a:cxn ang="0">
                <a:pos x="2" y="20"/>
              </a:cxn>
              <a:cxn ang="0">
                <a:pos x="0" y="22"/>
              </a:cxn>
              <a:cxn ang="0">
                <a:pos x="4" y="28"/>
              </a:cxn>
              <a:cxn ang="0">
                <a:pos x="10" y="32"/>
              </a:cxn>
              <a:cxn ang="0">
                <a:pos x="22" y="38"/>
              </a:cxn>
              <a:cxn ang="0">
                <a:pos x="38" y="40"/>
              </a:cxn>
              <a:cxn ang="0">
                <a:pos x="78" y="46"/>
              </a:cxn>
              <a:cxn ang="0">
                <a:pos x="128" y="48"/>
              </a:cxn>
              <a:cxn ang="0">
                <a:pos x="178" y="46"/>
              </a:cxn>
              <a:cxn ang="0">
                <a:pos x="220" y="40"/>
              </a:cxn>
              <a:cxn ang="0">
                <a:pos x="236" y="38"/>
              </a:cxn>
              <a:cxn ang="0">
                <a:pos x="248" y="32"/>
              </a:cxn>
              <a:cxn ang="0">
                <a:pos x="254" y="28"/>
              </a:cxn>
              <a:cxn ang="0">
                <a:pos x="258" y="22"/>
              </a:cxn>
              <a:cxn ang="0">
                <a:pos x="256" y="20"/>
              </a:cxn>
              <a:cxn ang="0">
                <a:pos x="252" y="16"/>
              </a:cxn>
              <a:cxn ang="0">
                <a:pos x="240" y="10"/>
              </a:cxn>
              <a:cxn ang="0">
                <a:pos x="220" y="4"/>
              </a:cxn>
              <a:cxn ang="0">
                <a:pos x="192" y="0"/>
              </a:cxn>
            </a:cxnLst>
            <a:rect l="0" t="0" r="r" b="b"/>
            <a:pathLst>
              <a:path w="258" h="48">
                <a:moveTo>
                  <a:pt x="64" y="0"/>
                </a:moveTo>
                <a:lnTo>
                  <a:pt x="38" y="4"/>
                </a:lnTo>
                <a:lnTo>
                  <a:pt x="18" y="10"/>
                </a:lnTo>
                <a:lnTo>
                  <a:pt x="6" y="16"/>
                </a:lnTo>
                <a:lnTo>
                  <a:pt x="2" y="20"/>
                </a:lnTo>
                <a:lnTo>
                  <a:pt x="0" y="22"/>
                </a:lnTo>
                <a:lnTo>
                  <a:pt x="4" y="28"/>
                </a:lnTo>
                <a:lnTo>
                  <a:pt x="10" y="32"/>
                </a:lnTo>
                <a:lnTo>
                  <a:pt x="22" y="38"/>
                </a:lnTo>
                <a:lnTo>
                  <a:pt x="38" y="40"/>
                </a:lnTo>
                <a:lnTo>
                  <a:pt x="78" y="46"/>
                </a:lnTo>
                <a:lnTo>
                  <a:pt x="128" y="48"/>
                </a:lnTo>
                <a:lnTo>
                  <a:pt x="178" y="46"/>
                </a:lnTo>
                <a:lnTo>
                  <a:pt x="220" y="40"/>
                </a:lnTo>
                <a:lnTo>
                  <a:pt x="236" y="38"/>
                </a:lnTo>
                <a:lnTo>
                  <a:pt x="248" y="32"/>
                </a:lnTo>
                <a:lnTo>
                  <a:pt x="254" y="28"/>
                </a:lnTo>
                <a:lnTo>
                  <a:pt x="258" y="22"/>
                </a:lnTo>
                <a:lnTo>
                  <a:pt x="256" y="20"/>
                </a:lnTo>
                <a:lnTo>
                  <a:pt x="252" y="16"/>
                </a:lnTo>
                <a:lnTo>
                  <a:pt x="240" y="10"/>
                </a:lnTo>
                <a:lnTo>
                  <a:pt x="220" y="4"/>
                </a:lnTo>
                <a:lnTo>
                  <a:pt x="1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5565775" y="3703638"/>
            <a:ext cx="409575" cy="762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8" y="4"/>
              </a:cxn>
              <a:cxn ang="0">
                <a:pos x="18" y="8"/>
              </a:cxn>
              <a:cxn ang="0">
                <a:pos x="6" y="14"/>
              </a:cxn>
              <a:cxn ang="0">
                <a:pos x="2" y="18"/>
              </a:cxn>
              <a:cxn ang="0">
                <a:pos x="0" y="22"/>
              </a:cxn>
              <a:cxn ang="0">
                <a:pos x="4" y="26"/>
              </a:cxn>
              <a:cxn ang="0">
                <a:pos x="10" y="32"/>
              </a:cxn>
              <a:cxn ang="0">
                <a:pos x="22" y="36"/>
              </a:cxn>
              <a:cxn ang="0">
                <a:pos x="38" y="40"/>
              </a:cxn>
              <a:cxn ang="0">
                <a:pos x="78" y="46"/>
              </a:cxn>
              <a:cxn ang="0">
                <a:pos x="128" y="48"/>
              </a:cxn>
              <a:cxn ang="0">
                <a:pos x="178" y="46"/>
              </a:cxn>
              <a:cxn ang="0">
                <a:pos x="220" y="40"/>
              </a:cxn>
              <a:cxn ang="0">
                <a:pos x="236" y="36"/>
              </a:cxn>
              <a:cxn ang="0">
                <a:pos x="248" y="32"/>
              </a:cxn>
              <a:cxn ang="0">
                <a:pos x="254" y="26"/>
              </a:cxn>
              <a:cxn ang="0">
                <a:pos x="258" y="22"/>
              </a:cxn>
              <a:cxn ang="0">
                <a:pos x="256" y="18"/>
              </a:cxn>
              <a:cxn ang="0">
                <a:pos x="252" y="14"/>
              </a:cxn>
              <a:cxn ang="0">
                <a:pos x="240" y="8"/>
              </a:cxn>
              <a:cxn ang="0">
                <a:pos x="220" y="4"/>
              </a:cxn>
              <a:cxn ang="0">
                <a:pos x="192" y="0"/>
              </a:cxn>
            </a:cxnLst>
            <a:rect l="0" t="0" r="r" b="b"/>
            <a:pathLst>
              <a:path w="258" h="48">
                <a:moveTo>
                  <a:pt x="64" y="0"/>
                </a:moveTo>
                <a:lnTo>
                  <a:pt x="38" y="4"/>
                </a:lnTo>
                <a:lnTo>
                  <a:pt x="18" y="8"/>
                </a:lnTo>
                <a:lnTo>
                  <a:pt x="6" y="14"/>
                </a:lnTo>
                <a:lnTo>
                  <a:pt x="2" y="18"/>
                </a:lnTo>
                <a:lnTo>
                  <a:pt x="0" y="22"/>
                </a:lnTo>
                <a:lnTo>
                  <a:pt x="4" y="26"/>
                </a:lnTo>
                <a:lnTo>
                  <a:pt x="10" y="32"/>
                </a:lnTo>
                <a:lnTo>
                  <a:pt x="22" y="36"/>
                </a:lnTo>
                <a:lnTo>
                  <a:pt x="38" y="40"/>
                </a:lnTo>
                <a:lnTo>
                  <a:pt x="78" y="46"/>
                </a:lnTo>
                <a:lnTo>
                  <a:pt x="128" y="48"/>
                </a:lnTo>
                <a:lnTo>
                  <a:pt x="178" y="46"/>
                </a:lnTo>
                <a:lnTo>
                  <a:pt x="220" y="40"/>
                </a:lnTo>
                <a:lnTo>
                  <a:pt x="236" y="36"/>
                </a:lnTo>
                <a:lnTo>
                  <a:pt x="248" y="32"/>
                </a:lnTo>
                <a:lnTo>
                  <a:pt x="254" y="26"/>
                </a:lnTo>
                <a:lnTo>
                  <a:pt x="258" y="22"/>
                </a:lnTo>
                <a:lnTo>
                  <a:pt x="256" y="18"/>
                </a:lnTo>
                <a:lnTo>
                  <a:pt x="252" y="14"/>
                </a:lnTo>
                <a:lnTo>
                  <a:pt x="240" y="8"/>
                </a:lnTo>
                <a:lnTo>
                  <a:pt x="220" y="4"/>
                </a:lnTo>
                <a:lnTo>
                  <a:pt x="1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5565775" y="4154488"/>
            <a:ext cx="409575" cy="762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8" y="4"/>
              </a:cxn>
              <a:cxn ang="0">
                <a:pos x="18" y="10"/>
              </a:cxn>
              <a:cxn ang="0">
                <a:pos x="6" y="16"/>
              </a:cxn>
              <a:cxn ang="0">
                <a:pos x="2" y="18"/>
              </a:cxn>
              <a:cxn ang="0">
                <a:pos x="0" y="22"/>
              </a:cxn>
              <a:cxn ang="0">
                <a:pos x="4" y="28"/>
              </a:cxn>
              <a:cxn ang="0">
                <a:pos x="10" y="32"/>
              </a:cxn>
              <a:cxn ang="0">
                <a:pos x="22" y="36"/>
              </a:cxn>
              <a:cxn ang="0">
                <a:pos x="38" y="40"/>
              </a:cxn>
              <a:cxn ang="0">
                <a:pos x="78" y="46"/>
              </a:cxn>
              <a:cxn ang="0">
                <a:pos x="128" y="48"/>
              </a:cxn>
              <a:cxn ang="0">
                <a:pos x="178" y="46"/>
              </a:cxn>
              <a:cxn ang="0">
                <a:pos x="220" y="40"/>
              </a:cxn>
              <a:cxn ang="0">
                <a:pos x="236" y="36"/>
              </a:cxn>
              <a:cxn ang="0">
                <a:pos x="248" y="32"/>
              </a:cxn>
              <a:cxn ang="0">
                <a:pos x="254" y="28"/>
              </a:cxn>
              <a:cxn ang="0">
                <a:pos x="258" y="22"/>
              </a:cxn>
              <a:cxn ang="0">
                <a:pos x="256" y="18"/>
              </a:cxn>
              <a:cxn ang="0">
                <a:pos x="252" y="16"/>
              </a:cxn>
              <a:cxn ang="0">
                <a:pos x="240" y="10"/>
              </a:cxn>
              <a:cxn ang="0">
                <a:pos x="220" y="4"/>
              </a:cxn>
              <a:cxn ang="0">
                <a:pos x="192" y="0"/>
              </a:cxn>
            </a:cxnLst>
            <a:rect l="0" t="0" r="r" b="b"/>
            <a:pathLst>
              <a:path w="258" h="48">
                <a:moveTo>
                  <a:pt x="64" y="0"/>
                </a:moveTo>
                <a:lnTo>
                  <a:pt x="38" y="4"/>
                </a:lnTo>
                <a:lnTo>
                  <a:pt x="18" y="10"/>
                </a:lnTo>
                <a:lnTo>
                  <a:pt x="6" y="16"/>
                </a:lnTo>
                <a:lnTo>
                  <a:pt x="2" y="18"/>
                </a:lnTo>
                <a:lnTo>
                  <a:pt x="0" y="22"/>
                </a:lnTo>
                <a:lnTo>
                  <a:pt x="4" y="28"/>
                </a:lnTo>
                <a:lnTo>
                  <a:pt x="10" y="32"/>
                </a:lnTo>
                <a:lnTo>
                  <a:pt x="22" y="36"/>
                </a:lnTo>
                <a:lnTo>
                  <a:pt x="38" y="40"/>
                </a:lnTo>
                <a:lnTo>
                  <a:pt x="78" y="46"/>
                </a:lnTo>
                <a:lnTo>
                  <a:pt x="128" y="48"/>
                </a:lnTo>
                <a:lnTo>
                  <a:pt x="178" y="46"/>
                </a:lnTo>
                <a:lnTo>
                  <a:pt x="220" y="40"/>
                </a:lnTo>
                <a:lnTo>
                  <a:pt x="236" y="36"/>
                </a:lnTo>
                <a:lnTo>
                  <a:pt x="248" y="32"/>
                </a:lnTo>
                <a:lnTo>
                  <a:pt x="254" y="28"/>
                </a:lnTo>
                <a:lnTo>
                  <a:pt x="258" y="22"/>
                </a:lnTo>
                <a:lnTo>
                  <a:pt x="256" y="18"/>
                </a:lnTo>
                <a:lnTo>
                  <a:pt x="252" y="16"/>
                </a:lnTo>
                <a:lnTo>
                  <a:pt x="240" y="10"/>
                </a:lnTo>
                <a:lnTo>
                  <a:pt x="220" y="4"/>
                </a:lnTo>
                <a:lnTo>
                  <a:pt x="1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1693863" y="3906838"/>
            <a:ext cx="1416050" cy="1101725"/>
          </a:xfrm>
          <a:custGeom>
            <a:avLst/>
            <a:gdLst/>
            <a:ahLst/>
            <a:cxnLst>
              <a:cxn ang="0">
                <a:pos x="0" y="694"/>
              </a:cxn>
              <a:cxn ang="0">
                <a:pos x="196" y="694"/>
              </a:cxn>
              <a:cxn ang="0">
                <a:pos x="892" y="0"/>
              </a:cxn>
            </a:cxnLst>
            <a:rect l="0" t="0" r="r" b="b"/>
            <a:pathLst>
              <a:path w="892" h="694">
                <a:moveTo>
                  <a:pt x="0" y="694"/>
                </a:moveTo>
                <a:lnTo>
                  <a:pt x="196" y="694"/>
                </a:lnTo>
                <a:lnTo>
                  <a:pt x="8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Freeform 15"/>
          <p:cNvSpPr>
            <a:spLocks/>
          </p:cNvSpPr>
          <p:nvPr/>
        </p:nvSpPr>
        <p:spPr bwMode="auto">
          <a:xfrm>
            <a:off x="1573213" y="3541713"/>
            <a:ext cx="946150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6" y="0"/>
              </a:cxn>
              <a:cxn ang="0">
                <a:pos x="596" y="86"/>
              </a:cxn>
            </a:cxnLst>
            <a:rect l="0" t="0" r="r" b="b"/>
            <a:pathLst>
              <a:path w="596" h="86">
                <a:moveTo>
                  <a:pt x="0" y="0"/>
                </a:moveTo>
                <a:lnTo>
                  <a:pt x="166" y="0"/>
                </a:lnTo>
                <a:lnTo>
                  <a:pt x="596" y="8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Freeform 16"/>
          <p:cNvSpPr>
            <a:spLocks/>
          </p:cNvSpPr>
          <p:nvPr/>
        </p:nvSpPr>
        <p:spPr bwMode="auto">
          <a:xfrm>
            <a:off x="1636713" y="3503613"/>
            <a:ext cx="1663700" cy="771525"/>
          </a:xfrm>
          <a:custGeom>
            <a:avLst/>
            <a:gdLst/>
            <a:ahLst/>
            <a:cxnLst>
              <a:cxn ang="0">
                <a:pos x="0" y="486"/>
              </a:cxn>
              <a:cxn ang="0">
                <a:pos x="168" y="486"/>
              </a:cxn>
              <a:cxn ang="0">
                <a:pos x="1048" y="0"/>
              </a:cxn>
            </a:cxnLst>
            <a:rect l="0" t="0" r="r" b="b"/>
            <a:pathLst>
              <a:path w="1048" h="486">
                <a:moveTo>
                  <a:pt x="0" y="486"/>
                </a:moveTo>
                <a:lnTo>
                  <a:pt x="168" y="486"/>
                </a:lnTo>
                <a:lnTo>
                  <a:pt x="104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Freeform 17"/>
          <p:cNvSpPr>
            <a:spLocks/>
          </p:cNvSpPr>
          <p:nvPr/>
        </p:nvSpPr>
        <p:spPr bwMode="auto">
          <a:xfrm>
            <a:off x="5975350" y="3814763"/>
            <a:ext cx="1206500" cy="377825"/>
          </a:xfrm>
          <a:custGeom>
            <a:avLst/>
            <a:gdLst/>
            <a:ahLst/>
            <a:cxnLst>
              <a:cxn ang="0">
                <a:pos x="760" y="0"/>
              </a:cxn>
              <a:cxn ang="0">
                <a:pos x="598" y="0"/>
              </a:cxn>
              <a:cxn ang="0">
                <a:pos x="0" y="238"/>
              </a:cxn>
            </a:cxnLst>
            <a:rect l="0" t="0" r="r" b="b"/>
            <a:pathLst>
              <a:path w="760" h="238">
                <a:moveTo>
                  <a:pt x="760" y="0"/>
                </a:moveTo>
                <a:lnTo>
                  <a:pt x="598" y="0"/>
                </a:lnTo>
                <a:lnTo>
                  <a:pt x="0" y="23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0" name="Freeform 18"/>
          <p:cNvSpPr>
            <a:spLocks/>
          </p:cNvSpPr>
          <p:nvPr/>
        </p:nvSpPr>
        <p:spPr bwMode="auto">
          <a:xfrm>
            <a:off x="1065213" y="1000125"/>
            <a:ext cx="1076325" cy="688975"/>
          </a:xfrm>
          <a:custGeom>
            <a:avLst/>
            <a:gdLst/>
            <a:ahLst/>
            <a:cxnLst>
              <a:cxn ang="0">
                <a:pos x="678" y="0"/>
              </a:cxn>
              <a:cxn ang="0">
                <a:pos x="472" y="0"/>
              </a:cxn>
              <a:cxn ang="0">
                <a:pos x="0" y="434"/>
              </a:cxn>
            </a:cxnLst>
            <a:rect l="0" t="0" r="r" b="b"/>
            <a:pathLst>
              <a:path w="678" h="434">
                <a:moveTo>
                  <a:pt x="678" y="0"/>
                </a:moveTo>
                <a:lnTo>
                  <a:pt x="472" y="0"/>
                </a:lnTo>
                <a:lnTo>
                  <a:pt x="0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Freeform 19"/>
          <p:cNvSpPr>
            <a:spLocks/>
          </p:cNvSpPr>
          <p:nvPr/>
        </p:nvSpPr>
        <p:spPr bwMode="auto">
          <a:xfrm>
            <a:off x="5975350" y="2390775"/>
            <a:ext cx="1206500" cy="685800"/>
          </a:xfrm>
          <a:custGeom>
            <a:avLst/>
            <a:gdLst/>
            <a:ahLst/>
            <a:cxnLst>
              <a:cxn ang="0">
                <a:pos x="760" y="0"/>
              </a:cxn>
              <a:cxn ang="0">
                <a:pos x="656" y="0"/>
              </a:cxn>
              <a:cxn ang="0">
                <a:pos x="0" y="432"/>
              </a:cxn>
            </a:cxnLst>
            <a:rect l="0" t="0" r="r" b="b"/>
            <a:pathLst>
              <a:path w="760" h="432">
                <a:moveTo>
                  <a:pt x="760" y="0"/>
                </a:moveTo>
                <a:lnTo>
                  <a:pt x="656" y="0"/>
                </a:lnTo>
                <a:lnTo>
                  <a:pt x="0" y="43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Freeform 20"/>
          <p:cNvSpPr>
            <a:spLocks/>
          </p:cNvSpPr>
          <p:nvPr/>
        </p:nvSpPr>
        <p:spPr bwMode="auto">
          <a:xfrm>
            <a:off x="3500438" y="1527175"/>
            <a:ext cx="1208087" cy="688975"/>
          </a:xfrm>
          <a:custGeom>
            <a:avLst/>
            <a:gdLst/>
            <a:ahLst/>
            <a:cxnLst>
              <a:cxn ang="0">
                <a:pos x="761" y="0"/>
              </a:cxn>
              <a:cxn ang="0">
                <a:pos x="658" y="0"/>
              </a:cxn>
              <a:cxn ang="0">
                <a:pos x="0" y="434"/>
              </a:cxn>
            </a:cxnLst>
            <a:rect l="0" t="0" r="r" b="b"/>
            <a:pathLst>
              <a:path w="761" h="434">
                <a:moveTo>
                  <a:pt x="761" y="0"/>
                </a:moveTo>
                <a:lnTo>
                  <a:pt x="658" y="0"/>
                </a:lnTo>
                <a:lnTo>
                  <a:pt x="0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Freeform 21"/>
          <p:cNvSpPr>
            <a:spLocks/>
          </p:cNvSpPr>
          <p:nvPr/>
        </p:nvSpPr>
        <p:spPr bwMode="auto">
          <a:xfrm>
            <a:off x="3525838" y="3576638"/>
            <a:ext cx="279400" cy="1295400"/>
          </a:xfrm>
          <a:custGeom>
            <a:avLst/>
            <a:gdLst/>
            <a:ahLst/>
            <a:cxnLst>
              <a:cxn ang="0">
                <a:pos x="176" y="816"/>
              </a:cxn>
              <a:cxn ang="0">
                <a:pos x="176" y="610"/>
              </a:cxn>
              <a:cxn ang="0">
                <a:pos x="0" y="0"/>
              </a:cxn>
            </a:cxnLst>
            <a:rect l="0" t="0" r="r" b="b"/>
            <a:pathLst>
              <a:path w="176" h="816">
                <a:moveTo>
                  <a:pt x="176" y="816"/>
                </a:moveTo>
                <a:lnTo>
                  <a:pt x="176" y="61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Freeform 22"/>
          <p:cNvSpPr>
            <a:spLocks/>
          </p:cNvSpPr>
          <p:nvPr/>
        </p:nvSpPr>
        <p:spPr bwMode="auto">
          <a:xfrm>
            <a:off x="5149850" y="3976688"/>
            <a:ext cx="517525" cy="895350"/>
          </a:xfrm>
          <a:custGeom>
            <a:avLst/>
            <a:gdLst/>
            <a:ahLst/>
            <a:cxnLst>
              <a:cxn ang="0">
                <a:pos x="0" y="564"/>
              </a:cxn>
              <a:cxn ang="0">
                <a:pos x="0" y="358"/>
              </a:cxn>
              <a:cxn ang="0">
                <a:pos x="326" y="0"/>
              </a:cxn>
            </a:cxnLst>
            <a:rect l="0" t="0" r="r" b="b"/>
            <a:pathLst>
              <a:path w="326" h="564">
                <a:moveTo>
                  <a:pt x="0" y="564"/>
                </a:moveTo>
                <a:lnTo>
                  <a:pt x="0" y="358"/>
                </a:lnTo>
                <a:lnTo>
                  <a:pt x="32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 flipV="1">
            <a:off x="3805238" y="3494088"/>
            <a:ext cx="1820862" cy="10509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 flipH="1" flipV="1">
            <a:off x="5975350" y="3738563"/>
            <a:ext cx="949325" cy="762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 flipV="1">
            <a:off x="1836738" y="2968625"/>
            <a:ext cx="974725" cy="5730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 flipH="1">
            <a:off x="3729038" y="2390775"/>
            <a:ext cx="3287712" cy="6858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466725" y="4872038"/>
            <a:ext cx="11684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Peritoneal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cavity</a:t>
            </a:r>
            <a:endParaRPr lang="en-US" sz="1800" b="1">
              <a:latin typeface="Arial" charset="0"/>
            </a:endParaRPr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466725" y="3360738"/>
            <a:ext cx="14970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Parietal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peritoneum</a:t>
            </a:r>
            <a:endParaRPr lang="en-US" sz="1800">
              <a:latin typeface="Arial" charset="0"/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466725" y="4090988"/>
            <a:ext cx="14970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Visceral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peritoneum</a:t>
            </a:r>
            <a:endParaRPr lang="en-US" sz="1800">
              <a:latin typeface="Arial" charset="0"/>
            </a:endParaRP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7235825" y="3636963"/>
            <a:ext cx="139065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Ventral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mesentery</a:t>
            </a:r>
            <a:endParaRPr lang="en-US" sz="1800">
              <a:latin typeface="Arial" charset="0"/>
            </a:endParaRP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2197100" y="868363"/>
            <a:ext cx="18796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Abdominopelvic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cavity</a:t>
            </a:r>
            <a:endParaRPr lang="en-US" sz="1800" b="1">
              <a:latin typeface="Arial" charset="0"/>
            </a:endParaRP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7235825" y="2227263"/>
            <a:ext cx="139065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Dorsal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mesentery</a:t>
            </a:r>
            <a:endParaRPr lang="en-US" sz="1800">
              <a:latin typeface="Arial" charset="0"/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4749800" y="1404938"/>
            <a:ext cx="9810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3181350" y="4872038"/>
            <a:ext cx="135731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Alimentary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canal organ</a:t>
            </a:r>
            <a:endParaRPr lang="en-US" sz="1800" b="1">
              <a:latin typeface="Arial" charset="0"/>
            </a:endParaRP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466725" y="5557838"/>
            <a:ext cx="650716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(a) Schematic cross sections of abdominal cavity</a:t>
            </a:r>
          </a:p>
          <a:p>
            <a:r>
              <a:rPr lang="en-US" sz="1900">
                <a:solidFill>
                  <a:srgbClr val="231F20"/>
                </a:solidFill>
                <a:latin typeface="Arial Black" pitchFamily="1" charset="0"/>
              </a:rPr>
              <a:t>      illustrate the peritoneums and mesenteries.</a:t>
            </a:r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4854575" y="4872038"/>
            <a:ext cx="5778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peritoneum-green-peritoneal_~GD110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6061" y="822960"/>
            <a:ext cx="2856357" cy="597408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Abdominopelvic Regions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Nine divisions used primarily by anatomists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1.12</a:t>
            </a:r>
          </a:p>
        </p:txBody>
      </p:sp>
      <p:pic>
        <p:nvPicPr>
          <p:cNvPr id="46089" name="Picture 9" descr="figure_01_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8" y="1304925"/>
            <a:ext cx="8231187" cy="4210050"/>
          </a:xfrm>
          <a:prstGeom prst="rect">
            <a:avLst/>
          </a:prstGeom>
          <a:noFill/>
        </p:spPr>
      </p:pic>
      <p:sp>
        <p:nvSpPr>
          <p:cNvPr id="46090" name="Freeform 10"/>
          <p:cNvSpPr>
            <a:spLocks/>
          </p:cNvSpPr>
          <p:nvPr/>
        </p:nvSpPr>
        <p:spPr bwMode="auto">
          <a:xfrm>
            <a:off x="6745288" y="4672013"/>
            <a:ext cx="819150" cy="142875"/>
          </a:xfrm>
          <a:custGeom>
            <a:avLst/>
            <a:gdLst/>
            <a:ahLst/>
            <a:cxnLst>
              <a:cxn ang="0">
                <a:pos x="516" y="0"/>
              </a:cxn>
              <a:cxn ang="0">
                <a:pos x="366" y="0"/>
              </a:cxn>
              <a:cxn ang="0">
                <a:pos x="0" y="90"/>
              </a:cxn>
            </a:cxnLst>
            <a:rect l="0" t="0" r="r" b="b"/>
            <a:pathLst>
              <a:path w="516" h="90">
                <a:moveTo>
                  <a:pt x="516" y="0"/>
                </a:moveTo>
                <a:lnTo>
                  <a:pt x="366" y="0"/>
                </a:lnTo>
                <a:lnTo>
                  <a:pt x="0" y="9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4951413" y="4351338"/>
            <a:ext cx="1235075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H="1">
            <a:off x="6319838" y="5072063"/>
            <a:ext cx="12446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Freeform 13"/>
          <p:cNvSpPr>
            <a:spLocks/>
          </p:cNvSpPr>
          <p:nvPr/>
        </p:nvSpPr>
        <p:spPr bwMode="auto">
          <a:xfrm>
            <a:off x="4748213" y="3681413"/>
            <a:ext cx="1044575" cy="155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" y="0"/>
              </a:cxn>
              <a:cxn ang="0">
                <a:pos x="658" y="98"/>
              </a:cxn>
            </a:cxnLst>
            <a:rect l="0" t="0" r="r" b="b"/>
            <a:pathLst>
              <a:path w="658" h="98">
                <a:moveTo>
                  <a:pt x="0" y="0"/>
                </a:moveTo>
                <a:lnTo>
                  <a:pt x="214" y="0"/>
                </a:lnTo>
                <a:lnTo>
                  <a:pt x="658" y="9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Freeform 14"/>
          <p:cNvSpPr>
            <a:spLocks/>
          </p:cNvSpPr>
          <p:nvPr/>
        </p:nvSpPr>
        <p:spPr bwMode="auto">
          <a:xfrm>
            <a:off x="5230813" y="3998913"/>
            <a:ext cx="422275" cy="187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266" y="118"/>
              </a:cxn>
            </a:cxnLst>
            <a:rect l="0" t="0" r="r" b="b"/>
            <a:pathLst>
              <a:path w="266" h="118">
                <a:moveTo>
                  <a:pt x="0" y="0"/>
                </a:moveTo>
                <a:lnTo>
                  <a:pt x="68" y="0"/>
                </a:lnTo>
                <a:lnTo>
                  <a:pt x="266" y="1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4362450" y="3300413"/>
            <a:ext cx="1325563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Line 16"/>
          <p:cNvSpPr>
            <a:spLocks noChangeShapeType="1"/>
          </p:cNvSpPr>
          <p:nvPr/>
        </p:nvSpPr>
        <p:spPr bwMode="auto">
          <a:xfrm>
            <a:off x="6821488" y="3278188"/>
            <a:ext cx="7429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7"/>
          <p:cNvSpPr>
            <a:spLocks/>
          </p:cNvSpPr>
          <p:nvPr/>
        </p:nvSpPr>
        <p:spPr bwMode="auto">
          <a:xfrm>
            <a:off x="6418263" y="3963988"/>
            <a:ext cx="1146175" cy="25400"/>
          </a:xfrm>
          <a:custGeom>
            <a:avLst/>
            <a:gdLst/>
            <a:ahLst/>
            <a:cxnLst>
              <a:cxn ang="0">
                <a:pos x="722" y="0"/>
              </a:cxn>
              <a:cxn ang="0">
                <a:pos x="618" y="0"/>
              </a:cxn>
              <a:cxn ang="0">
                <a:pos x="0" y="16"/>
              </a:cxn>
            </a:cxnLst>
            <a:rect l="0" t="0" r="r" b="b"/>
            <a:pathLst>
              <a:path w="722" h="16">
                <a:moveTo>
                  <a:pt x="722" y="0"/>
                </a:moveTo>
                <a:lnTo>
                  <a:pt x="618" y="0"/>
                </a:lnTo>
                <a:lnTo>
                  <a:pt x="0" y="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Freeform 18"/>
          <p:cNvSpPr>
            <a:spLocks/>
          </p:cNvSpPr>
          <p:nvPr/>
        </p:nvSpPr>
        <p:spPr bwMode="auto">
          <a:xfrm>
            <a:off x="6900863" y="4265613"/>
            <a:ext cx="663575" cy="53975"/>
          </a:xfrm>
          <a:custGeom>
            <a:avLst/>
            <a:gdLst/>
            <a:ahLst/>
            <a:cxnLst>
              <a:cxn ang="0">
                <a:pos x="418" y="34"/>
              </a:cxn>
              <a:cxn ang="0">
                <a:pos x="314" y="34"/>
              </a:cxn>
              <a:cxn ang="0">
                <a:pos x="0" y="0"/>
              </a:cxn>
            </a:cxnLst>
            <a:rect l="0" t="0" r="r" b="b"/>
            <a:pathLst>
              <a:path w="418" h="34">
                <a:moveTo>
                  <a:pt x="418" y="34"/>
                </a:moveTo>
                <a:lnTo>
                  <a:pt x="314" y="3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Freeform 19"/>
          <p:cNvSpPr>
            <a:spLocks/>
          </p:cNvSpPr>
          <p:nvPr/>
        </p:nvSpPr>
        <p:spPr bwMode="auto">
          <a:xfrm>
            <a:off x="6475413" y="3659188"/>
            <a:ext cx="1089025" cy="57150"/>
          </a:xfrm>
          <a:custGeom>
            <a:avLst/>
            <a:gdLst/>
            <a:ahLst/>
            <a:cxnLst>
              <a:cxn ang="0">
                <a:pos x="686" y="0"/>
              </a:cxn>
              <a:cxn ang="0">
                <a:pos x="582" y="0"/>
              </a:cxn>
              <a:cxn ang="0">
                <a:pos x="0" y="36"/>
              </a:cxn>
            </a:cxnLst>
            <a:rect l="0" t="0" r="r" b="b"/>
            <a:pathLst>
              <a:path w="686" h="36">
                <a:moveTo>
                  <a:pt x="686" y="0"/>
                </a:moveTo>
                <a:lnTo>
                  <a:pt x="582" y="0"/>
                </a:lnTo>
                <a:lnTo>
                  <a:pt x="0" y="3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Freeform 20"/>
          <p:cNvSpPr>
            <a:spLocks/>
          </p:cNvSpPr>
          <p:nvPr/>
        </p:nvSpPr>
        <p:spPr bwMode="auto">
          <a:xfrm>
            <a:off x="4470400" y="4608513"/>
            <a:ext cx="1252538" cy="98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3" y="0"/>
              </a:cxn>
              <a:cxn ang="0">
                <a:pos x="789" y="62"/>
              </a:cxn>
            </a:cxnLst>
            <a:rect l="0" t="0" r="r" b="b"/>
            <a:pathLst>
              <a:path w="789" h="62">
                <a:moveTo>
                  <a:pt x="0" y="0"/>
                </a:moveTo>
                <a:lnTo>
                  <a:pt x="113" y="0"/>
                </a:lnTo>
                <a:lnTo>
                  <a:pt x="789" y="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4624388" y="4878388"/>
            <a:ext cx="12001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1649413" y="3382963"/>
            <a:ext cx="7064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Epigastric</a:t>
            </a:r>
          </a:p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  <a:endParaRPr lang="en-US" sz="1800">
              <a:latin typeface="Arial" charset="0"/>
            </a:endParaRPr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1674813" y="4062413"/>
            <a:ext cx="657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Umbilical</a:t>
            </a:r>
          </a:p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  <a:endParaRPr lang="en-US" sz="1800">
              <a:latin typeface="Arial" charset="0"/>
            </a:endParaRPr>
          </a:p>
        </p:txBody>
      </p:sp>
      <p:sp>
        <p:nvSpPr>
          <p:cNvPr id="46104" name="Rectangle 24"/>
          <p:cNvSpPr>
            <a:spLocks noChangeArrowheads="1"/>
          </p:cNvSpPr>
          <p:nvPr/>
        </p:nvSpPr>
        <p:spPr bwMode="auto">
          <a:xfrm>
            <a:off x="893763" y="3976688"/>
            <a:ext cx="47942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Right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lumbar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  <a:endParaRPr lang="en-US" sz="1800">
              <a:latin typeface="Arial" charset="0"/>
            </a:endParaRPr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2649538" y="3976688"/>
            <a:ext cx="47942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Left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lumbar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</a:p>
        </p:txBody>
      </p:sp>
      <p:sp>
        <p:nvSpPr>
          <p:cNvPr id="46106" name="Rectangle 26"/>
          <p:cNvSpPr>
            <a:spLocks noChangeArrowheads="1"/>
          </p:cNvSpPr>
          <p:nvPr/>
        </p:nvSpPr>
        <p:spPr bwMode="auto">
          <a:xfrm>
            <a:off x="514350" y="3303588"/>
            <a:ext cx="101917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Right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hypochondriac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</a:p>
        </p:txBody>
      </p:sp>
      <p:sp>
        <p:nvSpPr>
          <p:cNvPr id="46107" name="Rectangle 27"/>
          <p:cNvSpPr>
            <a:spLocks noChangeArrowheads="1"/>
          </p:cNvSpPr>
          <p:nvPr/>
        </p:nvSpPr>
        <p:spPr bwMode="auto">
          <a:xfrm>
            <a:off x="2479675" y="3303588"/>
            <a:ext cx="101917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Left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hypochondriac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</a:p>
        </p:txBody>
      </p:sp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1582738" y="4618038"/>
            <a:ext cx="839787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Hypogastric</a:t>
            </a:r>
          </a:p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(pubic)</a:t>
            </a:r>
          </a:p>
          <a:p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  <a:endParaRPr lang="en-US" sz="1800">
              <a:latin typeface="Arial" charset="0"/>
            </a:endParaRPr>
          </a:p>
        </p:txBody>
      </p:sp>
      <p:sp>
        <p:nvSpPr>
          <p:cNvPr id="46109" name="Rectangle 29"/>
          <p:cNvSpPr>
            <a:spLocks noChangeArrowheads="1"/>
          </p:cNvSpPr>
          <p:nvPr/>
        </p:nvSpPr>
        <p:spPr bwMode="auto">
          <a:xfrm>
            <a:off x="754063" y="4618038"/>
            <a:ext cx="706437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Right iliac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(inguinal)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</a:p>
        </p:txBody>
      </p:sp>
      <p:sp>
        <p:nvSpPr>
          <p:cNvPr id="46110" name="Rectangle 30"/>
          <p:cNvSpPr>
            <a:spLocks noChangeArrowheads="1"/>
          </p:cNvSpPr>
          <p:nvPr/>
        </p:nvSpPr>
        <p:spPr bwMode="auto">
          <a:xfrm>
            <a:off x="2595563" y="4618038"/>
            <a:ext cx="6477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Left iliac</a:t>
            </a: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(inguinal)</a:t>
            </a:r>
            <a:endParaRPr lang="en-US" sz="1800">
              <a:latin typeface="Arial" charset="0"/>
            </a:endParaRPr>
          </a:p>
          <a:p>
            <a:pPr algn="ctr"/>
            <a:r>
              <a:rPr lang="en-US" sz="1000">
                <a:solidFill>
                  <a:srgbClr val="FFFFFF"/>
                </a:solidFill>
                <a:latin typeface="Arial Black" charset="0"/>
              </a:rPr>
              <a:t>region</a:t>
            </a:r>
          </a:p>
        </p:txBody>
      </p:sp>
      <p:sp>
        <p:nvSpPr>
          <p:cNvPr id="46111" name="Rectangle 31"/>
          <p:cNvSpPr>
            <a:spLocks noChangeArrowheads="1"/>
          </p:cNvSpPr>
          <p:nvPr/>
        </p:nvSpPr>
        <p:spPr bwMode="auto">
          <a:xfrm>
            <a:off x="4017963" y="3230563"/>
            <a:ext cx="301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>
              <a:latin typeface="Arial" charset="0"/>
            </a:endParaRPr>
          </a:p>
        </p:txBody>
      </p:sp>
      <p:sp>
        <p:nvSpPr>
          <p:cNvPr id="46112" name="Rectangle 32"/>
          <p:cNvSpPr>
            <a:spLocks noChangeArrowheads="1"/>
          </p:cNvSpPr>
          <p:nvPr/>
        </p:nvSpPr>
        <p:spPr bwMode="auto">
          <a:xfrm>
            <a:off x="4017963" y="3608388"/>
            <a:ext cx="6953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Gallbladder</a:t>
            </a:r>
            <a:endParaRPr lang="en-US" sz="1800" b="1">
              <a:latin typeface="Arial" charset="0"/>
            </a:endParaRPr>
          </a:p>
        </p:txBody>
      </p:sp>
      <p:sp>
        <p:nvSpPr>
          <p:cNvPr id="46113" name="Rectangle 33"/>
          <p:cNvSpPr>
            <a:spLocks noChangeArrowheads="1"/>
          </p:cNvSpPr>
          <p:nvPr/>
        </p:nvSpPr>
        <p:spPr bwMode="auto">
          <a:xfrm>
            <a:off x="4017963" y="3925888"/>
            <a:ext cx="1176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Ascending colon of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large intestine</a:t>
            </a:r>
            <a:endParaRPr lang="en-US" sz="1800" b="1">
              <a:latin typeface="Arial" charset="0"/>
            </a:endParaRPr>
          </a:p>
        </p:txBody>
      </p:sp>
      <p:sp>
        <p:nvSpPr>
          <p:cNvPr id="46114" name="Rectangle 34"/>
          <p:cNvSpPr>
            <a:spLocks noChangeArrowheads="1"/>
          </p:cNvSpPr>
          <p:nvPr/>
        </p:nvSpPr>
        <p:spPr bwMode="auto">
          <a:xfrm>
            <a:off x="4017963" y="4281488"/>
            <a:ext cx="892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Small intestine</a:t>
            </a:r>
            <a:endParaRPr lang="en-US" sz="1800" b="1">
              <a:latin typeface="Arial" charset="0"/>
            </a:endParaRPr>
          </a:p>
        </p:txBody>
      </p:sp>
      <p:sp>
        <p:nvSpPr>
          <p:cNvPr id="46115" name="Rectangle 35"/>
          <p:cNvSpPr>
            <a:spLocks noChangeArrowheads="1"/>
          </p:cNvSpPr>
          <p:nvPr/>
        </p:nvSpPr>
        <p:spPr bwMode="auto">
          <a:xfrm>
            <a:off x="4017963" y="4808538"/>
            <a:ext cx="577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Appendix</a:t>
            </a:r>
            <a:endParaRPr lang="en-US" sz="1800" b="1">
              <a:latin typeface="Arial" charset="0"/>
            </a:endParaRPr>
          </a:p>
        </p:txBody>
      </p:sp>
      <p:sp>
        <p:nvSpPr>
          <p:cNvPr id="46116" name="Rectangle 36"/>
          <p:cNvSpPr>
            <a:spLocks noChangeArrowheads="1"/>
          </p:cNvSpPr>
          <p:nvPr/>
        </p:nvSpPr>
        <p:spPr bwMode="auto">
          <a:xfrm>
            <a:off x="4017963" y="4535488"/>
            <a:ext cx="4222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Cecum</a:t>
            </a:r>
            <a:endParaRPr lang="en-US" sz="1800" b="1">
              <a:latin typeface="Arial" charset="0"/>
            </a:endParaRPr>
          </a:p>
        </p:txBody>
      </p:sp>
      <p:sp>
        <p:nvSpPr>
          <p:cNvPr id="46117" name="Rectangle 37"/>
          <p:cNvSpPr>
            <a:spLocks noChangeArrowheads="1"/>
          </p:cNvSpPr>
          <p:nvPr/>
        </p:nvSpPr>
        <p:spPr bwMode="auto">
          <a:xfrm>
            <a:off x="7596188" y="3208338"/>
            <a:ext cx="6969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Diaphragm </a:t>
            </a:r>
            <a:endParaRPr lang="en-US" sz="1800" b="1">
              <a:latin typeface="Arial" charset="0"/>
            </a:endParaRPr>
          </a:p>
        </p:txBody>
      </p:sp>
      <p:sp>
        <p:nvSpPr>
          <p:cNvPr id="46118" name="Rectangle 38"/>
          <p:cNvSpPr>
            <a:spLocks noChangeArrowheads="1"/>
          </p:cNvSpPr>
          <p:nvPr/>
        </p:nvSpPr>
        <p:spPr bwMode="auto">
          <a:xfrm>
            <a:off x="7596188" y="3586163"/>
            <a:ext cx="534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46119" name="Rectangle 39"/>
          <p:cNvSpPr>
            <a:spLocks noChangeArrowheads="1"/>
          </p:cNvSpPr>
          <p:nvPr/>
        </p:nvSpPr>
        <p:spPr bwMode="auto">
          <a:xfrm>
            <a:off x="7596188" y="4252913"/>
            <a:ext cx="1090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Descending colon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of large intestine</a:t>
            </a:r>
            <a:endParaRPr lang="en-US" sz="1800" b="1">
              <a:latin typeface="Arial" charset="0"/>
            </a:endParaRPr>
          </a:p>
        </p:txBody>
      </p:sp>
      <p:sp>
        <p:nvSpPr>
          <p:cNvPr id="46120" name="Rectangle 40"/>
          <p:cNvSpPr>
            <a:spLocks noChangeArrowheads="1"/>
          </p:cNvSpPr>
          <p:nvPr/>
        </p:nvSpPr>
        <p:spPr bwMode="auto">
          <a:xfrm>
            <a:off x="7596188" y="3894138"/>
            <a:ext cx="1046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Transverse colon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of large intestine</a:t>
            </a:r>
            <a:endParaRPr lang="en-US" sz="1800" b="1">
              <a:latin typeface="Arial" charset="0"/>
            </a:endParaRPr>
          </a:p>
        </p:txBody>
      </p:sp>
      <p:sp>
        <p:nvSpPr>
          <p:cNvPr id="46121" name="Rectangle 41"/>
          <p:cNvSpPr>
            <a:spLocks noChangeArrowheads="1"/>
          </p:cNvSpPr>
          <p:nvPr/>
        </p:nvSpPr>
        <p:spPr bwMode="auto">
          <a:xfrm>
            <a:off x="7596188" y="4598988"/>
            <a:ext cx="858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Initial part of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sigmoid colon</a:t>
            </a:r>
            <a:endParaRPr lang="en-US" sz="1800" b="1">
              <a:latin typeface="Arial" charset="0"/>
            </a:endParaRPr>
          </a:p>
        </p:txBody>
      </p:sp>
      <p:sp>
        <p:nvSpPr>
          <p:cNvPr id="46122" name="Rectangle 42"/>
          <p:cNvSpPr>
            <a:spLocks noChangeArrowheads="1"/>
          </p:cNvSpPr>
          <p:nvPr/>
        </p:nvSpPr>
        <p:spPr bwMode="auto">
          <a:xfrm>
            <a:off x="7596188" y="5002213"/>
            <a:ext cx="9350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Urinary bladder</a:t>
            </a:r>
            <a:endParaRPr lang="en-US" sz="1800" b="1">
              <a:latin typeface="Arial" charset="0"/>
            </a:endParaRPr>
          </a:p>
        </p:txBody>
      </p:sp>
      <p:sp>
        <p:nvSpPr>
          <p:cNvPr id="46123" name="Rectangle 43"/>
          <p:cNvSpPr>
            <a:spLocks noChangeArrowheads="1"/>
          </p:cNvSpPr>
          <p:nvPr/>
        </p:nvSpPr>
        <p:spPr bwMode="auto">
          <a:xfrm>
            <a:off x="455613" y="5348288"/>
            <a:ext cx="289718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charset="0"/>
              </a:rPr>
              <a:t>(a) Nine regions delineated by four planes</a:t>
            </a:r>
            <a:endParaRPr lang="en-US" sz="1800">
              <a:latin typeface="Arial" charset="0"/>
            </a:endParaRPr>
          </a:p>
        </p:txBody>
      </p:sp>
      <p:sp>
        <p:nvSpPr>
          <p:cNvPr id="46124" name="Rectangle 44"/>
          <p:cNvSpPr>
            <a:spLocks noChangeArrowheads="1"/>
          </p:cNvSpPr>
          <p:nvPr/>
        </p:nvSpPr>
        <p:spPr bwMode="auto">
          <a:xfrm>
            <a:off x="3716338" y="5348288"/>
            <a:ext cx="472122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charset="0"/>
              </a:rPr>
              <a:t>(b) Anterior view of the nine regions showing the superficial organs 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Abdominopelvic Quadrants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Divisions used primarily by medical personnel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1.11</a:t>
            </a:r>
          </a:p>
        </p:txBody>
      </p:sp>
      <p:pic>
        <p:nvPicPr>
          <p:cNvPr id="41993" name="Picture 9" descr="figure_01_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46088"/>
            <a:ext cx="8231187" cy="5964237"/>
          </a:xfrm>
          <a:prstGeom prst="rect">
            <a:avLst/>
          </a:prstGeom>
          <a:noFill/>
        </p:spPr>
      </p:pic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4949825" y="5233988"/>
            <a:ext cx="16827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2655888" y="3776663"/>
            <a:ext cx="13620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4943475" y="3776663"/>
            <a:ext cx="16891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2617788" y="5233988"/>
            <a:ext cx="12858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915988" y="3571875"/>
            <a:ext cx="17081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Right upper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quadrant</a:t>
            </a:r>
            <a:endParaRPr lang="en-US" b="1">
              <a:latin typeface="Arial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(RUQ)</a:t>
            </a:r>
            <a:endParaRPr lang="en-US" b="1">
              <a:latin typeface="Arial" charset="0"/>
            </a:endParaRP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915988" y="5029200"/>
            <a:ext cx="16573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Right lower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quadrant</a:t>
            </a:r>
            <a:endParaRPr lang="en-US" b="1">
              <a:latin typeface="Arial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(RLQ)</a:t>
            </a:r>
            <a:endParaRPr lang="en-US" b="1">
              <a:latin typeface="Arial" charset="0"/>
            </a:endParaRP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6683375" y="3595688"/>
            <a:ext cx="14890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Left upper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quadrant</a:t>
            </a:r>
            <a:endParaRPr lang="en-US" b="1">
              <a:latin typeface="Arial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(LUQ)</a:t>
            </a:r>
            <a:endParaRPr lang="en-US" b="1">
              <a:latin typeface="Arial" charset="0"/>
            </a:endParaRP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6683375" y="5053013"/>
            <a:ext cx="14382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Left lower</a:t>
            </a: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quadrant</a:t>
            </a:r>
            <a:endParaRPr lang="en-US" b="1">
              <a:latin typeface="Arial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charset="0"/>
              </a:rPr>
              <a:t>(LLQ)</a:t>
            </a:r>
            <a:endParaRPr lang="en-US" b="1">
              <a:latin typeface="Arial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Body Cavities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Oral and digestive cavities </a:t>
            </a:r>
          </a:p>
          <a:p>
            <a:r>
              <a:rPr lang="en-US"/>
              <a:t>Nasal cavity</a:t>
            </a:r>
          </a:p>
          <a:p>
            <a:r>
              <a:rPr lang="en-US"/>
              <a:t>Orbital cavities </a:t>
            </a:r>
          </a:p>
          <a:p>
            <a:r>
              <a:rPr lang="en-US"/>
              <a:t>Middle ear cavities</a:t>
            </a:r>
          </a:p>
          <a:p>
            <a:r>
              <a:rPr lang="en-US"/>
              <a:t>Synovial cavities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742</TotalTime>
  <Words>893</Words>
  <Application>Microsoft Office PowerPoint</Application>
  <PresentationFormat>On-screen Show (4:3)</PresentationFormat>
  <Paragraphs>323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Marieb_Lect_Design_Approved</vt:lpstr>
      <vt:lpstr>Marieb_Lect_Des_App-blank</vt:lpstr>
      <vt:lpstr>1    </vt:lpstr>
      <vt:lpstr>Anatomical Position</vt:lpstr>
      <vt:lpstr>Anatomical Position</vt:lpstr>
      <vt:lpstr>Body Planes</vt:lpstr>
      <vt:lpstr>Body Planes</vt:lpstr>
      <vt:lpstr>Slide 6</vt:lpstr>
      <vt:lpstr>Body Planes</vt:lpstr>
      <vt:lpstr>Slide 8</vt:lpstr>
      <vt:lpstr>Slide 9</vt:lpstr>
      <vt:lpstr>Anatomical Variability</vt:lpstr>
      <vt:lpstr>Slide 11</vt:lpstr>
      <vt:lpstr>Slide 12</vt:lpstr>
      <vt:lpstr>Slide 13</vt:lpstr>
      <vt:lpstr>Slide 14</vt:lpstr>
      <vt:lpstr>Slide 15</vt:lpstr>
      <vt:lpstr>Additional Directional Terms</vt:lpstr>
      <vt:lpstr>Slide 17</vt:lpstr>
      <vt:lpstr>Non-synonymous anatomical terms</vt:lpstr>
      <vt:lpstr>Slide 19</vt:lpstr>
      <vt:lpstr>Regional Terms</vt:lpstr>
      <vt:lpstr>Body Cavities</vt:lpstr>
      <vt:lpstr>Body Cavities</vt:lpstr>
      <vt:lpstr>Slide 23</vt:lpstr>
      <vt:lpstr>Ventral Body Cavities</vt:lpstr>
      <vt:lpstr>Ventral Body Cavities</vt:lpstr>
      <vt:lpstr>Slide 26</vt:lpstr>
      <vt:lpstr>Serous Membrane (Serosa)</vt:lpstr>
      <vt:lpstr>Slide 28</vt:lpstr>
      <vt:lpstr>Organs in the Thoracic Cavity</vt:lpstr>
      <vt:lpstr>Slide 30</vt:lpstr>
      <vt:lpstr>Slide 31</vt:lpstr>
      <vt:lpstr>Abdominopelvic Regions</vt:lpstr>
      <vt:lpstr>Slide 33</vt:lpstr>
      <vt:lpstr>Abdominopelvic Quadrants</vt:lpstr>
      <vt:lpstr>Slide 35</vt:lpstr>
      <vt:lpstr>Other Body Cavities</vt:lpstr>
    </vt:vector>
  </TitlesOfParts>
  <Company>뿿_xd9f0_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   </dc:title>
  <dc:creator>R U</dc:creator>
  <cp:lastModifiedBy>HP Authorized Customer</cp:lastModifiedBy>
  <cp:revision>16</cp:revision>
  <dcterms:created xsi:type="dcterms:W3CDTF">2009-02-09T23:25:29Z</dcterms:created>
  <dcterms:modified xsi:type="dcterms:W3CDTF">2010-07-11T22:43:14Z</dcterms:modified>
</cp:coreProperties>
</file>