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notesMasterIdLst>
    <p:notesMasterId r:id="rId73"/>
  </p:notesMasterIdLst>
  <p:sldIdLst>
    <p:sldId id="256" r:id="rId3"/>
    <p:sldId id="311" r:id="rId4"/>
    <p:sldId id="312" r:id="rId5"/>
    <p:sldId id="321" r:id="rId6"/>
    <p:sldId id="322" r:id="rId7"/>
    <p:sldId id="323" r:id="rId8"/>
    <p:sldId id="313" r:id="rId9"/>
    <p:sldId id="314" r:id="rId10"/>
    <p:sldId id="315" r:id="rId11"/>
    <p:sldId id="316" r:id="rId12"/>
    <p:sldId id="317" r:id="rId13"/>
    <p:sldId id="318" r:id="rId14"/>
    <p:sldId id="319" r:id="rId15"/>
    <p:sldId id="324" r:id="rId16"/>
    <p:sldId id="262" r:id="rId17"/>
    <p:sldId id="263" r:id="rId18"/>
    <p:sldId id="295" r:id="rId19"/>
    <p:sldId id="296" r:id="rId20"/>
    <p:sldId id="297" r:id="rId21"/>
    <p:sldId id="298" r:id="rId22"/>
    <p:sldId id="299" r:id="rId23"/>
    <p:sldId id="300" r:id="rId24"/>
    <p:sldId id="325"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326" r:id="rId40"/>
    <p:sldId id="327" r:id="rId41"/>
    <p:sldId id="328" r:id="rId42"/>
    <p:sldId id="329" r:id="rId43"/>
    <p:sldId id="282" r:id="rId44"/>
    <p:sldId id="283" r:id="rId45"/>
    <p:sldId id="332" r:id="rId46"/>
    <p:sldId id="284" r:id="rId47"/>
    <p:sldId id="330" r:id="rId48"/>
    <p:sldId id="331" r:id="rId49"/>
    <p:sldId id="333" r:id="rId50"/>
    <p:sldId id="334" r:id="rId51"/>
    <p:sldId id="335" r:id="rId52"/>
    <p:sldId id="336" r:id="rId53"/>
    <p:sldId id="337" r:id="rId54"/>
    <p:sldId id="338" r:id="rId55"/>
    <p:sldId id="339" r:id="rId56"/>
    <p:sldId id="340" r:id="rId57"/>
    <p:sldId id="352" r:id="rId58"/>
    <p:sldId id="354" r:id="rId59"/>
    <p:sldId id="341" r:id="rId60"/>
    <p:sldId id="342" r:id="rId61"/>
    <p:sldId id="345" r:id="rId62"/>
    <p:sldId id="343" r:id="rId63"/>
    <p:sldId id="344" r:id="rId64"/>
    <p:sldId id="346" r:id="rId65"/>
    <p:sldId id="351" r:id="rId66"/>
    <p:sldId id="347" r:id="rId67"/>
    <p:sldId id="348" r:id="rId68"/>
    <p:sldId id="349" r:id="rId69"/>
    <p:sldId id="350" r:id="rId70"/>
    <p:sldId id="291" r:id="rId71"/>
    <p:sldId id="294" r:id="rId7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2" autoAdjust="0"/>
    <p:restoredTop sz="97327" autoAdjust="0"/>
  </p:normalViewPr>
  <p:slideViewPr>
    <p:cSldViewPr>
      <p:cViewPr varScale="1">
        <p:scale>
          <a:sx n="65" d="100"/>
          <a:sy n="65" d="100"/>
        </p:scale>
        <p:origin x="-10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05581E-114B-4C76-93F0-8A88C14E2796}" type="datetimeFigureOut">
              <a:rPr lang="en-US" smtClean="0"/>
              <a:pPr/>
              <a:t>1/22/2017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B248B2-87C4-4102-B121-9AAC7FB64C6C}" type="slidenum">
              <a:rPr lang="en-US" smtClean="0"/>
              <a:pPr/>
              <a:t>‹#›</a:t>
            </a:fld>
            <a:endParaRPr lang="en-US"/>
          </a:p>
        </p:txBody>
      </p:sp>
    </p:spTree>
    <p:extLst>
      <p:ext uri="{BB962C8B-B14F-4D97-AF65-F5344CB8AC3E}">
        <p14:creationId xmlns:p14="http://schemas.microsoft.com/office/powerpoint/2010/main" val="138767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65539"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65540"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65541"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65542"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latin typeface="Arial" charset="0"/>
              </a:rPr>
              <a:t>prepared by </a:t>
            </a:r>
          </a:p>
          <a:p>
            <a:r>
              <a:rPr lang="en-US" sz="2000">
                <a:latin typeface="Arial" charset="0"/>
              </a:rPr>
              <a:t>Janice Meeking, </a:t>
            </a:r>
          </a:p>
          <a:p>
            <a:r>
              <a:rPr lang="en-US" sz="2000">
                <a:latin typeface="Arial" charset="0"/>
              </a:rPr>
              <a:t>Mount Royal College</a:t>
            </a:r>
            <a:endParaRPr lang="en-US" sz="2000">
              <a:solidFill>
                <a:schemeClr val="bg1"/>
              </a:solidFill>
              <a:latin typeface="Arial" charset="0"/>
            </a:endParaRPr>
          </a:p>
        </p:txBody>
      </p:sp>
      <p:sp>
        <p:nvSpPr>
          <p:cNvPr id="65543"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charset="2"/>
              <a:buNone/>
            </a:pPr>
            <a:r>
              <a:rPr lang="en-US" sz="1800" b="1">
                <a:latin typeface="Arial" charset="0"/>
              </a:rPr>
              <a:t>C H A P T E R</a:t>
            </a:r>
          </a:p>
        </p:txBody>
      </p:sp>
      <p:sp>
        <p:nvSpPr>
          <p:cNvPr id="65544"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65545"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65546"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76803"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76804"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76805"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76806"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a:solidFill>
                  <a:srgbClr val="2A3872"/>
                </a:solidFill>
                <a:latin typeface="Arial" charset="0"/>
              </a:rPr>
              <a:t>PowerPoint</a:t>
            </a:r>
            <a:r>
              <a:rPr lang="en-US" sz="2000" baseline="30000">
                <a:solidFill>
                  <a:srgbClr val="2A3872"/>
                </a:solidFill>
                <a:latin typeface="Arial" charset="0"/>
              </a:rPr>
              <a:t>®</a:t>
            </a:r>
            <a:r>
              <a:rPr lang="en-US" sz="2000">
                <a:solidFill>
                  <a:srgbClr val="2A3872"/>
                </a:solidFill>
                <a:latin typeface="Arial" charset="0"/>
              </a:rPr>
              <a:t> Lecture Slides </a:t>
            </a:r>
          </a:p>
          <a:p>
            <a:r>
              <a:rPr lang="en-US" sz="2000">
                <a:solidFill>
                  <a:schemeClr val="bg1"/>
                </a:solidFill>
                <a:latin typeface="Arial" charset="0"/>
              </a:rPr>
              <a:t>prepared by Vince Austin, </a:t>
            </a:r>
          </a:p>
          <a:p>
            <a:r>
              <a:rPr lang="en-US" sz="2000">
                <a:solidFill>
                  <a:schemeClr val="bg1"/>
                </a:solidFill>
                <a:latin typeface="Arial" charset="0"/>
              </a:rPr>
              <a:t>Bluegrass Technical </a:t>
            </a:r>
            <a:br>
              <a:rPr lang="en-US" sz="2000">
                <a:solidFill>
                  <a:schemeClr val="bg1"/>
                </a:solidFill>
                <a:latin typeface="Arial" charset="0"/>
              </a:rPr>
            </a:br>
            <a:r>
              <a:rPr lang="en-US" sz="2000">
                <a:solidFill>
                  <a:schemeClr val="bg1"/>
                </a:solidFill>
                <a:latin typeface="Arial" charset="0"/>
              </a:rPr>
              <a:t>and Community College</a:t>
            </a:r>
          </a:p>
        </p:txBody>
      </p:sp>
      <p:sp>
        <p:nvSpPr>
          <p:cNvPr id="76807"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charset="2"/>
              <a:buNone/>
            </a:pPr>
            <a:r>
              <a:rPr lang="en-US" sz="1800" b="1">
                <a:latin typeface="Arial" charset="0"/>
              </a:rPr>
              <a:t>C H A P T E R</a:t>
            </a:r>
          </a:p>
        </p:txBody>
      </p:sp>
      <p:sp>
        <p:nvSpPr>
          <p:cNvPr id="76808"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76809"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76810"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a:solidFill>
                  <a:schemeClr val="bg1"/>
                </a:solidFill>
                <a:latin typeface="Arial" charset="0"/>
              </a:rPr>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64515"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64516"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4517"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5779"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5780"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a:solidFill>
                  <a:srgbClr val="053D76"/>
                </a:solidFill>
                <a:latin typeface="Arial"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charset="0"/>
        </a:defRPr>
      </a:lvl2pPr>
      <a:lvl3pPr algn="l" rtl="0" fontAlgn="base">
        <a:spcBef>
          <a:spcPct val="0"/>
        </a:spcBef>
        <a:spcAft>
          <a:spcPct val="0"/>
        </a:spcAft>
        <a:defRPr sz="3000" b="1">
          <a:solidFill>
            <a:srgbClr val="053D76"/>
          </a:solidFill>
          <a:latin typeface="Arial" charset="0"/>
        </a:defRPr>
      </a:lvl3pPr>
      <a:lvl4pPr algn="l" rtl="0" fontAlgn="base">
        <a:spcBef>
          <a:spcPct val="0"/>
        </a:spcBef>
        <a:spcAft>
          <a:spcPct val="0"/>
        </a:spcAft>
        <a:defRPr sz="3000" b="1">
          <a:solidFill>
            <a:srgbClr val="053D76"/>
          </a:solidFill>
          <a:latin typeface="Arial" charset="0"/>
        </a:defRPr>
      </a:lvl4pPr>
      <a:lvl5pPr algn="l" rtl="0" fontAlgn="base">
        <a:spcBef>
          <a:spcPct val="0"/>
        </a:spcBef>
        <a:spcAft>
          <a:spcPct val="0"/>
        </a:spcAft>
        <a:defRPr sz="3000" b="1">
          <a:solidFill>
            <a:srgbClr val="053D76"/>
          </a:solidFill>
          <a:latin typeface="Arial" charset="0"/>
        </a:defRPr>
      </a:lvl5pPr>
      <a:lvl6pPr marL="457200" algn="l" rtl="0" fontAlgn="base">
        <a:spcBef>
          <a:spcPct val="0"/>
        </a:spcBef>
        <a:spcAft>
          <a:spcPct val="0"/>
        </a:spcAft>
        <a:defRPr sz="3000" b="1">
          <a:solidFill>
            <a:srgbClr val="053D76"/>
          </a:solidFill>
          <a:latin typeface="Arial" charset="0"/>
        </a:defRPr>
      </a:lvl6pPr>
      <a:lvl7pPr marL="914400" algn="l" rtl="0" fontAlgn="base">
        <a:spcBef>
          <a:spcPct val="0"/>
        </a:spcBef>
        <a:spcAft>
          <a:spcPct val="0"/>
        </a:spcAft>
        <a:defRPr sz="3000" b="1">
          <a:solidFill>
            <a:srgbClr val="053D76"/>
          </a:solidFill>
          <a:latin typeface="Arial" charset="0"/>
        </a:defRPr>
      </a:lvl7pPr>
      <a:lvl8pPr marL="1371600" algn="l" rtl="0" fontAlgn="base">
        <a:spcBef>
          <a:spcPct val="0"/>
        </a:spcBef>
        <a:spcAft>
          <a:spcPct val="0"/>
        </a:spcAft>
        <a:defRPr sz="3000" b="1">
          <a:solidFill>
            <a:srgbClr val="053D76"/>
          </a:solidFill>
          <a:latin typeface="Arial" charset="0"/>
        </a:defRPr>
      </a:lvl8pPr>
      <a:lvl9pPr marL="1828800" algn="l" rtl="0" fontAlgn="base">
        <a:spcBef>
          <a:spcPct val="0"/>
        </a:spcBef>
        <a:spcAft>
          <a:spcPct val="0"/>
        </a:spcAft>
        <a:defRPr sz="3000" b="1">
          <a:solidFill>
            <a:srgbClr val="053D76"/>
          </a:solidFill>
          <a:latin typeface="Arial"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a:t>1     </a:t>
            </a:r>
          </a:p>
        </p:txBody>
      </p:sp>
      <p:sp>
        <p:nvSpPr>
          <p:cNvPr id="2053" name="Rectangle 5"/>
          <p:cNvSpPr>
            <a:spLocks noGrp="1" noChangeArrowheads="1"/>
          </p:cNvSpPr>
          <p:nvPr>
            <p:ph type="subTitle" idx="1"/>
          </p:nvPr>
        </p:nvSpPr>
        <p:spPr/>
        <p:txBody>
          <a:bodyPr/>
          <a:lstStyle/>
          <a:p>
            <a:r>
              <a:rPr lang="en-US"/>
              <a:t>The Human Body: An Orientation: Part 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Anatomy &amp; Physiology</a:t>
            </a:r>
            <a:endParaRPr lang="en-US" dirty="0"/>
          </a:p>
        </p:txBody>
      </p:sp>
      <p:sp>
        <p:nvSpPr>
          <p:cNvPr id="3" name="Content Placeholder 2"/>
          <p:cNvSpPr>
            <a:spLocks noGrp="1"/>
          </p:cNvSpPr>
          <p:nvPr>
            <p:ph idx="1"/>
          </p:nvPr>
        </p:nvSpPr>
        <p:spPr>
          <a:xfrm>
            <a:off x="152400" y="838200"/>
            <a:ext cx="8762999" cy="5473701"/>
          </a:xfrm>
        </p:spPr>
        <p:txBody>
          <a:bodyPr/>
          <a:lstStyle/>
          <a:p>
            <a:r>
              <a:rPr lang="en-US" b="1" dirty="0" smtClean="0"/>
              <a:t>Anatomy</a:t>
            </a:r>
            <a:r>
              <a:rPr lang="en-US" dirty="0" smtClean="0"/>
              <a:t> (from the Greek </a:t>
            </a:r>
            <a:r>
              <a:rPr lang="en-US" i="1" dirty="0" err="1" smtClean="0"/>
              <a:t>anatomia</a:t>
            </a:r>
            <a:r>
              <a:rPr lang="en-US" dirty="0" smtClean="0"/>
              <a:t>)</a:t>
            </a:r>
            <a:r>
              <a:rPr lang="en-US" i="1" dirty="0" smtClean="0"/>
              <a:t>: separate, apart from, and </a:t>
            </a:r>
            <a:r>
              <a:rPr lang="en-US" i="1" dirty="0" err="1" smtClean="0"/>
              <a:t>temnein</a:t>
            </a:r>
            <a:r>
              <a:rPr lang="en-US" dirty="0" smtClean="0"/>
              <a:t>, to cut up, cut open.) is a branch of biology and medicine that is the consideration of the structure of living things. </a:t>
            </a:r>
          </a:p>
          <a:p>
            <a:r>
              <a:rPr lang="en-US" b="1" dirty="0" smtClean="0"/>
              <a:t>Physiology</a:t>
            </a:r>
            <a:r>
              <a:rPr lang="en-US" dirty="0" smtClean="0"/>
              <a:t> (from Ancient Greek: </a:t>
            </a:r>
            <a:r>
              <a:rPr lang="en-US" i="1" dirty="0" smtClean="0"/>
              <a:t>physis</a:t>
            </a:r>
            <a:r>
              <a:rPr lang="en-US" dirty="0" smtClean="0"/>
              <a:t>, "nature, origin"; and </a:t>
            </a:r>
            <a:r>
              <a:rPr lang="en-US" i="1" dirty="0" smtClean="0"/>
              <a:t>–logia</a:t>
            </a:r>
            <a:r>
              <a:rPr lang="en-US" dirty="0" smtClean="0"/>
              <a:t>, “study of”) is the study of the functioning of living systems. </a:t>
            </a:r>
          </a:p>
          <a:p>
            <a:r>
              <a:rPr lang="en-US" dirty="0" smtClean="0"/>
              <a:t>Though in professional programs and universities a course in anatomy can be separate from one in physiology – they both really go together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dirty="0"/>
              <a:t>Principle of Complementarity</a:t>
            </a:r>
          </a:p>
        </p:txBody>
      </p:sp>
      <p:sp>
        <p:nvSpPr>
          <p:cNvPr id="12293" name="Rectangle 5"/>
          <p:cNvSpPr>
            <a:spLocks noGrp="1" noChangeArrowheads="1"/>
          </p:cNvSpPr>
          <p:nvPr>
            <p:ph type="body" idx="1"/>
          </p:nvPr>
        </p:nvSpPr>
        <p:spPr>
          <a:xfrm>
            <a:off x="152401" y="914401"/>
            <a:ext cx="8535988" cy="5397500"/>
          </a:xfrm>
        </p:spPr>
        <p:txBody>
          <a:bodyPr/>
          <a:lstStyle/>
          <a:p>
            <a:r>
              <a:rPr lang="en-US" dirty="0"/>
              <a:t>Anatomy and physiology are inseparable.</a:t>
            </a:r>
          </a:p>
          <a:p>
            <a:pPr lvl="1">
              <a:buNone/>
            </a:pPr>
            <a:r>
              <a:rPr lang="en-US" dirty="0"/>
              <a:t>Function always reflects structure</a:t>
            </a:r>
          </a:p>
          <a:p>
            <a:pPr lvl="1">
              <a:buNone/>
            </a:pPr>
            <a:r>
              <a:rPr lang="en-US" dirty="0"/>
              <a:t>What a structure can do depends on its specific </a:t>
            </a:r>
            <a:r>
              <a:rPr lang="en-US" dirty="0" smtClean="0"/>
              <a:t>form</a:t>
            </a:r>
          </a:p>
          <a:p>
            <a:pPr lvl="1">
              <a:buNone/>
            </a:pPr>
            <a:r>
              <a:rPr lang="en-US" dirty="0" smtClean="0"/>
              <a:t>Example the Human Ear – a reverse megaphone</a:t>
            </a:r>
          </a:p>
          <a:p>
            <a:pPr lvl="1"/>
            <a:endParaRPr lang="en-US" dirty="0"/>
          </a:p>
        </p:txBody>
      </p:sp>
      <p:pic>
        <p:nvPicPr>
          <p:cNvPr id="4" name="Picture 3" descr="Human Ear 1.jpg"/>
          <p:cNvPicPr>
            <a:picLocks noChangeAspect="1"/>
          </p:cNvPicPr>
          <p:nvPr/>
        </p:nvPicPr>
        <p:blipFill>
          <a:blip r:embed="rId2" cstate="print"/>
          <a:stretch>
            <a:fillRect/>
          </a:stretch>
        </p:blipFill>
        <p:spPr>
          <a:xfrm>
            <a:off x="7239000" y="4517136"/>
            <a:ext cx="1755648" cy="2340864"/>
          </a:xfrm>
          <a:prstGeom prst="rect">
            <a:avLst/>
          </a:prstGeom>
        </p:spPr>
      </p:pic>
      <p:pic>
        <p:nvPicPr>
          <p:cNvPr id="5" name="Picture 4" descr="Human-Ear 2.gif"/>
          <p:cNvPicPr>
            <a:picLocks noChangeAspect="1"/>
          </p:cNvPicPr>
          <p:nvPr/>
        </p:nvPicPr>
        <p:blipFill>
          <a:blip r:embed="rId3" cstate="print"/>
          <a:stretch>
            <a:fillRect/>
          </a:stretch>
        </p:blipFill>
        <p:spPr>
          <a:xfrm>
            <a:off x="609600" y="3867150"/>
            <a:ext cx="4572000" cy="2990850"/>
          </a:xfrm>
          <a:prstGeom prst="rect">
            <a:avLst/>
          </a:prstGeom>
        </p:spPr>
      </p:pic>
      <p:pic>
        <p:nvPicPr>
          <p:cNvPr id="1026" name="Picture 2" descr="C:\Documents and Settings\Owner\Local Settings\Temporary Internet Files\Content.IE5\2HO3A545\dglxasset[2].aspx"/>
          <p:cNvPicPr>
            <a:picLocks noChangeAspect="1" noChangeArrowheads="1"/>
          </p:cNvPicPr>
          <p:nvPr/>
        </p:nvPicPr>
        <p:blipFill>
          <a:blip r:embed="rId4" cstate="print"/>
          <a:srcRect/>
          <a:stretch>
            <a:fillRect/>
          </a:stretch>
        </p:blipFill>
        <p:spPr bwMode="auto">
          <a:xfrm>
            <a:off x="5334000" y="3962400"/>
            <a:ext cx="1857146" cy="164043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are many ways to study anatomy!</a:t>
            </a:r>
            <a:endParaRPr lang="en-US" dirty="0"/>
          </a:p>
        </p:txBody>
      </p:sp>
      <p:sp>
        <p:nvSpPr>
          <p:cNvPr id="3" name="Content Placeholder 2"/>
          <p:cNvSpPr>
            <a:spLocks noGrp="1"/>
          </p:cNvSpPr>
          <p:nvPr>
            <p:ph idx="1"/>
          </p:nvPr>
        </p:nvSpPr>
        <p:spPr>
          <a:xfrm>
            <a:off x="460375" y="990601"/>
            <a:ext cx="8228013" cy="5321300"/>
          </a:xfrm>
        </p:spPr>
        <p:txBody>
          <a:bodyPr/>
          <a:lstStyle/>
          <a:p>
            <a:pPr marL="571500" indent="-571500">
              <a:buAutoNum type="romanUcPeriod"/>
            </a:pPr>
            <a:r>
              <a:rPr lang="en-US" dirty="0" smtClean="0"/>
              <a:t>Gross Anatomy – non-dissection</a:t>
            </a:r>
          </a:p>
          <a:p>
            <a:pPr marL="571500" indent="-571500">
              <a:buNone/>
            </a:pPr>
            <a:r>
              <a:rPr lang="en-US" dirty="0" smtClean="0"/>
              <a:t>      A. </a:t>
            </a:r>
            <a:r>
              <a:rPr lang="en-US" b="1" dirty="0" smtClean="0"/>
              <a:t>Topical anatomy </a:t>
            </a:r>
            <a:r>
              <a:rPr lang="en-US" dirty="0" smtClean="0"/>
              <a:t>(surface anatomy)–  a study of internal structures as they relate to the overlying skin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1.7a</a:t>
            </a:r>
          </a:p>
        </p:txBody>
      </p:sp>
      <p:pic>
        <p:nvPicPr>
          <p:cNvPr id="6153" name="Picture 9"/>
          <p:cNvPicPr>
            <a:picLocks noChangeAspect="1" noChangeArrowheads="1"/>
          </p:cNvPicPr>
          <p:nvPr/>
        </p:nvPicPr>
        <p:blipFill>
          <a:blip r:embed="rId2" cstate="print"/>
          <a:srcRect t="3917" b="8629"/>
          <a:stretch>
            <a:fillRect/>
          </a:stretch>
        </p:blipFill>
        <p:spPr bwMode="auto">
          <a:xfrm>
            <a:off x="1400175" y="660400"/>
            <a:ext cx="6343650" cy="5599113"/>
          </a:xfrm>
          <a:prstGeom prst="rect">
            <a:avLst/>
          </a:prstGeom>
          <a:noFill/>
        </p:spPr>
      </p:pic>
      <p:sp>
        <p:nvSpPr>
          <p:cNvPr id="6154" name="Freeform 10"/>
          <p:cNvSpPr>
            <a:spLocks/>
          </p:cNvSpPr>
          <p:nvPr/>
        </p:nvSpPr>
        <p:spPr bwMode="auto">
          <a:xfrm>
            <a:off x="4603750" y="1120775"/>
            <a:ext cx="876300" cy="1111250"/>
          </a:xfrm>
          <a:custGeom>
            <a:avLst/>
            <a:gdLst/>
            <a:ahLst/>
            <a:cxnLst>
              <a:cxn ang="0">
                <a:pos x="552" y="0"/>
              </a:cxn>
              <a:cxn ang="0">
                <a:pos x="278" y="0"/>
              </a:cxn>
              <a:cxn ang="0">
                <a:pos x="0" y="700"/>
              </a:cxn>
            </a:cxnLst>
            <a:rect l="0" t="0" r="r" b="b"/>
            <a:pathLst>
              <a:path w="552" h="700">
                <a:moveTo>
                  <a:pt x="552" y="0"/>
                </a:moveTo>
                <a:lnTo>
                  <a:pt x="278" y="0"/>
                </a:lnTo>
                <a:lnTo>
                  <a:pt x="0" y="700"/>
                </a:lnTo>
              </a:path>
            </a:pathLst>
          </a:custGeom>
          <a:noFill/>
          <a:ln w="9525">
            <a:solidFill>
              <a:srgbClr val="231F20"/>
            </a:solidFill>
            <a:prstDash val="solid"/>
            <a:round/>
            <a:headEnd/>
            <a:tailEnd/>
          </a:ln>
        </p:spPr>
        <p:txBody>
          <a:bodyPr/>
          <a:lstStyle/>
          <a:p>
            <a:endParaRPr lang="en-US"/>
          </a:p>
        </p:txBody>
      </p:sp>
      <p:sp>
        <p:nvSpPr>
          <p:cNvPr id="6155" name="Freeform 11"/>
          <p:cNvSpPr>
            <a:spLocks/>
          </p:cNvSpPr>
          <p:nvPr/>
        </p:nvSpPr>
        <p:spPr bwMode="auto">
          <a:xfrm>
            <a:off x="4625975" y="1362075"/>
            <a:ext cx="857250" cy="1285875"/>
          </a:xfrm>
          <a:custGeom>
            <a:avLst/>
            <a:gdLst/>
            <a:ahLst/>
            <a:cxnLst>
              <a:cxn ang="0">
                <a:pos x="540" y="0"/>
              </a:cxn>
              <a:cxn ang="0">
                <a:pos x="318" y="0"/>
              </a:cxn>
              <a:cxn ang="0">
                <a:pos x="0" y="810"/>
              </a:cxn>
            </a:cxnLst>
            <a:rect l="0" t="0" r="r" b="b"/>
            <a:pathLst>
              <a:path w="540" h="810">
                <a:moveTo>
                  <a:pt x="540" y="0"/>
                </a:moveTo>
                <a:lnTo>
                  <a:pt x="318" y="0"/>
                </a:lnTo>
                <a:lnTo>
                  <a:pt x="0" y="810"/>
                </a:lnTo>
              </a:path>
            </a:pathLst>
          </a:custGeom>
          <a:noFill/>
          <a:ln w="9525">
            <a:solidFill>
              <a:srgbClr val="231F20"/>
            </a:solidFill>
            <a:prstDash val="solid"/>
            <a:round/>
            <a:headEnd/>
            <a:tailEnd/>
          </a:ln>
        </p:spPr>
        <p:txBody>
          <a:bodyPr/>
          <a:lstStyle/>
          <a:p>
            <a:endParaRPr lang="en-US"/>
          </a:p>
        </p:txBody>
      </p:sp>
      <p:sp>
        <p:nvSpPr>
          <p:cNvPr id="6156" name="Freeform 12"/>
          <p:cNvSpPr>
            <a:spLocks/>
          </p:cNvSpPr>
          <p:nvPr/>
        </p:nvSpPr>
        <p:spPr bwMode="auto">
          <a:xfrm>
            <a:off x="4699000" y="1600200"/>
            <a:ext cx="781050" cy="1422400"/>
          </a:xfrm>
          <a:custGeom>
            <a:avLst/>
            <a:gdLst/>
            <a:ahLst/>
            <a:cxnLst>
              <a:cxn ang="0">
                <a:pos x="492" y="0"/>
              </a:cxn>
              <a:cxn ang="0">
                <a:pos x="290" y="0"/>
              </a:cxn>
              <a:cxn ang="0">
                <a:pos x="0" y="896"/>
              </a:cxn>
            </a:cxnLst>
            <a:rect l="0" t="0" r="r" b="b"/>
            <a:pathLst>
              <a:path w="492" h="896">
                <a:moveTo>
                  <a:pt x="492" y="0"/>
                </a:moveTo>
                <a:lnTo>
                  <a:pt x="290" y="0"/>
                </a:lnTo>
                <a:lnTo>
                  <a:pt x="0" y="896"/>
                </a:lnTo>
              </a:path>
            </a:pathLst>
          </a:custGeom>
          <a:noFill/>
          <a:ln w="9525">
            <a:solidFill>
              <a:srgbClr val="231F20"/>
            </a:solidFill>
            <a:prstDash val="solid"/>
            <a:round/>
            <a:headEnd/>
            <a:tailEnd/>
          </a:ln>
        </p:spPr>
        <p:txBody>
          <a:bodyPr/>
          <a:lstStyle/>
          <a:p>
            <a:endParaRPr lang="en-US"/>
          </a:p>
        </p:txBody>
      </p:sp>
      <p:sp>
        <p:nvSpPr>
          <p:cNvPr id="6157" name="Freeform 13"/>
          <p:cNvSpPr>
            <a:spLocks/>
          </p:cNvSpPr>
          <p:nvPr/>
        </p:nvSpPr>
        <p:spPr bwMode="auto">
          <a:xfrm>
            <a:off x="4616450" y="873125"/>
            <a:ext cx="863600" cy="844550"/>
          </a:xfrm>
          <a:custGeom>
            <a:avLst/>
            <a:gdLst/>
            <a:ahLst/>
            <a:cxnLst>
              <a:cxn ang="0">
                <a:pos x="544" y="0"/>
              </a:cxn>
              <a:cxn ang="0">
                <a:pos x="186" y="0"/>
              </a:cxn>
              <a:cxn ang="0">
                <a:pos x="0" y="532"/>
              </a:cxn>
            </a:cxnLst>
            <a:rect l="0" t="0" r="r" b="b"/>
            <a:pathLst>
              <a:path w="544" h="532">
                <a:moveTo>
                  <a:pt x="544" y="0"/>
                </a:moveTo>
                <a:lnTo>
                  <a:pt x="186" y="0"/>
                </a:lnTo>
                <a:lnTo>
                  <a:pt x="0" y="532"/>
                </a:lnTo>
              </a:path>
            </a:pathLst>
          </a:custGeom>
          <a:noFill/>
          <a:ln w="9525">
            <a:solidFill>
              <a:srgbClr val="231F20"/>
            </a:solidFill>
            <a:prstDash val="solid"/>
            <a:round/>
            <a:headEnd/>
            <a:tailEnd/>
          </a:ln>
        </p:spPr>
        <p:txBody>
          <a:bodyPr/>
          <a:lstStyle/>
          <a:p>
            <a:endParaRPr lang="en-US"/>
          </a:p>
        </p:txBody>
      </p:sp>
      <p:sp>
        <p:nvSpPr>
          <p:cNvPr id="6158" name="Freeform 14"/>
          <p:cNvSpPr>
            <a:spLocks/>
          </p:cNvSpPr>
          <p:nvPr/>
        </p:nvSpPr>
        <p:spPr bwMode="auto">
          <a:xfrm>
            <a:off x="4968875" y="2889250"/>
            <a:ext cx="504825" cy="641350"/>
          </a:xfrm>
          <a:custGeom>
            <a:avLst/>
            <a:gdLst/>
            <a:ahLst/>
            <a:cxnLst>
              <a:cxn ang="0">
                <a:pos x="318" y="0"/>
              </a:cxn>
              <a:cxn ang="0">
                <a:pos x="184" y="0"/>
              </a:cxn>
              <a:cxn ang="0">
                <a:pos x="0" y="404"/>
              </a:cxn>
            </a:cxnLst>
            <a:rect l="0" t="0" r="r" b="b"/>
            <a:pathLst>
              <a:path w="318" h="404">
                <a:moveTo>
                  <a:pt x="318" y="0"/>
                </a:moveTo>
                <a:lnTo>
                  <a:pt x="184" y="0"/>
                </a:lnTo>
                <a:lnTo>
                  <a:pt x="0" y="404"/>
                </a:lnTo>
              </a:path>
            </a:pathLst>
          </a:custGeom>
          <a:noFill/>
          <a:ln w="9525">
            <a:solidFill>
              <a:srgbClr val="231F20"/>
            </a:solidFill>
            <a:prstDash val="solid"/>
            <a:round/>
            <a:headEnd/>
            <a:tailEnd/>
          </a:ln>
        </p:spPr>
        <p:txBody>
          <a:bodyPr/>
          <a:lstStyle/>
          <a:p>
            <a:endParaRPr lang="en-US"/>
          </a:p>
        </p:txBody>
      </p:sp>
      <p:sp>
        <p:nvSpPr>
          <p:cNvPr id="6159" name="Freeform 15"/>
          <p:cNvSpPr>
            <a:spLocks/>
          </p:cNvSpPr>
          <p:nvPr/>
        </p:nvSpPr>
        <p:spPr bwMode="auto">
          <a:xfrm>
            <a:off x="4437063" y="3159125"/>
            <a:ext cx="1046162" cy="750888"/>
          </a:xfrm>
          <a:custGeom>
            <a:avLst/>
            <a:gdLst/>
            <a:ahLst/>
            <a:cxnLst>
              <a:cxn ang="0">
                <a:pos x="659" y="473"/>
              </a:cxn>
              <a:cxn ang="0">
                <a:pos x="147" y="473"/>
              </a:cxn>
              <a:cxn ang="0">
                <a:pos x="0" y="0"/>
              </a:cxn>
            </a:cxnLst>
            <a:rect l="0" t="0" r="r" b="b"/>
            <a:pathLst>
              <a:path w="659" h="473">
                <a:moveTo>
                  <a:pt x="659" y="473"/>
                </a:moveTo>
                <a:lnTo>
                  <a:pt x="147" y="473"/>
                </a:lnTo>
                <a:lnTo>
                  <a:pt x="0" y="0"/>
                </a:lnTo>
              </a:path>
            </a:pathLst>
          </a:custGeom>
          <a:noFill/>
          <a:ln w="9525">
            <a:solidFill>
              <a:srgbClr val="231F20"/>
            </a:solidFill>
            <a:prstDash val="solid"/>
            <a:round/>
            <a:headEnd/>
            <a:tailEnd/>
          </a:ln>
        </p:spPr>
        <p:txBody>
          <a:bodyPr/>
          <a:lstStyle/>
          <a:p>
            <a:endParaRPr lang="en-US"/>
          </a:p>
        </p:txBody>
      </p:sp>
      <p:sp>
        <p:nvSpPr>
          <p:cNvPr id="6160" name="Freeform 16"/>
          <p:cNvSpPr>
            <a:spLocks/>
          </p:cNvSpPr>
          <p:nvPr/>
        </p:nvSpPr>
        <p:spPr bwMode="auto">
          <a:xfrm>
            <a:off x="4379913" y="5449888"/>
            <a:ext cx="1103312" cy="288925"/>
          </a:xfrm>
          <a:custGeom>
            <a:avLst/>
            <a:gdLst/>
            <a:ahLst/>
            <a:cxnLst>
              <a:cxn ang="0">
                <a:pos x="695" y="0"/>
              </a:cxn>
              <a:cxn ang="0">
                <a:pos x="395" y="0"/>
              </a:cxn>
              <a:cxn ang="0">
                <a:pos x="0" y="182"/>
              </a:cxn>
            </a:cxnLst>
            <a:rect l="0" t="0" r="r" b="b"/>
            <a:pathLst>
              <a:path w="695" h="182">
                <a:moveTo>
                  <a:pt x="695" y="0"/>
                </a:moveTo>
                <a:lnTo>
                  <a:pt x="395" y="0"/>
                </a:lnTo>
                <a:lnTo>
                  <a:pt x="0" y="182"/>
                </a:lnTo>
              </a:path>
            </a:pathLst>
          </a:custGeom>
          <a:noFill/>
          <a:ln w="9525">
            <a:solidFill>
              <a:srgbClr val="231F20"/>
            </a:solidFill>
            <a:prstDash val="solid"/>
            <a:round/>
            <a:headEnd/>
            <a:tailEnd/>
          </a:ln>
        </p:spPr>
        <p:txBody>
          <a:bodyPr/>
          <a:lstStyle/>
          <a:p>
            <a:endParaRPr lang="en-US"/>
          </a:p>
        </p:txBody>
      </p:sp>
      <p:sp>
        <p:nvSpPr>
          <p:cNvPr id="6161" name="Freeform 17"/>
          <p:cNvSpPr>
            <a:spLocks/>
          </p:cNvSpPr>
          <p:nvPr/>
        </p:nvSpPr>
        <p:spPr bwMode="auto">
          <a:xfrm>
            <a:off x="4538663" y="5672138"/>
            <a:ext cx="935037" cy="212725"/>
          </a:xfrm>
          <a:custGeom>
            <a:avLst/>
            <a:gdLst/>
            <a:ahLst/>
            <a:cxnLst>
              <a:cxn ang="0">
                <a:pos x="589" y="0"/>
              </a:cxn>
              <a:cxn ang="0">
                <a:pos x="291" y="0"/>
              </a:cxn>
              <a:cxn ang="0">
                <a:pos x="0" y="134"/>
              </a:cxn>
            </a:cxnLst>
            <a:rect l="0" t="0" r="r" b="b"/>
            <a:pathLst>
              <a:path w="589" h="134">
                <a:moveTo>
                  <a:pt x="589" y="0"/>
                </a:moveTo>
                <a:lnTo>
                  <a:pt x="291" y="0"/>
                </a:lnTo>
                <a:lnTo>
                  <a:pt x="0" y="134"/>
                </a:lnTo>
              </a:path>
            </a:pathLst>
          </a:custGeom>
          <a:noFill/>
          <a:ln w="9525">
            <a:solidFill>
              <a:srgbClr val="231F20"/>
            </a:solidFill>
            <a:prstDash val="solid"/>
            <a:round/>
            <a:headEnd/>
            <a:tailEnd/>
          </a:ln>
        </p:spPr>
        <p:txBody>
          <a:bodyPr/>
          <a:lstStyle/>
          <a:p>
            <a:endParaRPr lang="en-US"/>
          </a:p>
        </p:txBody>
      </p:sp>
      <p:sp>
        <p:nvSpPr>
          <p:cNvPr id="6162" name="Freeform 18"/>
          <p:cNvSpPr>
            <a:spLocks/>
          </p:cNvSpPr>
          <p:nvPr/>
        </p:nvSpPr>
        <p:spPr bwMode="auto">
          <a:xfrm>
            <a:off x="4714875" y="5916613"/>
            <a:ext cx="768350" cy="47625"/>
          </a:xfrm>
          <a:custGeom>
            <a:avLst/>
            <a:gdLst/>
            <a:ahLst/>
            <a:cxnLst>
              <a:cxn ang="0">
                <a:pos x="484" y="0"/>
              </a:cxn>
              <a:cxn ang="0">
                <a:pos x="184" y="0"/>
              </a:cxn>
              <a:cxn ang="0">
                <a:pos x="0" y="30"/>
              </a:cxn>
            </a:cxnLst>
            <a:rect l="0" t="0" r="r" b="b"/>
            <a:pathLst>
              <a:path w="484" h="30">
                <a:moveTo>
                  <a:pt x="484" y="0"/>
                </a:moveTo>
                <a:lnTo>
                  <a:pt x="184" y="0"/>
                </a:lnTo>
                <a:lnTo>
                  <a:pt x="0" y="30"/>
                </a:lnTo>
              </a:path>
            </a:pathLst>
          </a:custGeom>
          <a:noFill/>
          <a:ln w="9525">
            <a:solidFill>
              <a:srgbClr val="231F20"/>
            </a:solidFill>
            <a:prstDash val="solid"/>
            <a:round/>
            <a:headEnd/>
            <a:tailEnd/>
          </a:ln>
        </p:spPr>
        <p:txBody>
          <a:bodyPr/>
          <a:lstStyle/>
          <a:p>
            <a:endParaRPr lang="en-US"/>
          </a:p>
        </p:txBody>
      </p:sp>
      <p:sp>
        <p:nvSpPr>
          <p:cNvPr id="6163" name="Freeform 19"/>
          <p:cNvSpPr>
            <a:spLocks/>
          </p:cNvSpPr>
          <p:nvPr/>
        </p:nvSpPr>
        <p:spPr bwMode="auto">
          <a:xfrm>
            <a:off x="4538663" y="6088063"/>
            <a:ext cx="941387" cy="76200"/>
          </a:xfrm>
          <a:custGeom>
            <a:avLst/>
            <a:gdLst/>
            <a:ahLst/>
            <a:cxnLst>
              <a:cxn ang="0">
                <a:pos x="593" y="48"/>
              </a:cxn>
              <a:cxn ang="0">
                <a:pos x="393" y="48"/>
              </a:cxn>
              <a:cxn ang="0">
                <a:pos x="0" y="0"/>
              </a:cxn>
            </a:cxnLst>
            <a:rect l="0" t="0" r="r" b="b"/>
            <a:pathLst>
              <a:path w="593" h="48">
                <a:moveTo>
                  <a:pt x="593" y="48"/>
                </a:moveTo>
                <a:lnTo>
                  <a:pt x="393" y="48"/>
                </a:lnTo>
                <a:lnTo>
                  <a:pt x="0" y="0"/>
                </a:lnTo>
              </a:path>
            </a:pathLst>
          </a:custGeom>
          <a:noFill/>
          <a:ln w="9525">
            <a:solidFill>
              <a:srgbClr val="231F20"/>
            </a:solidFill>
            <a:prstDash val="solid"/>
            <a:round/>
            <a:headEnd/>
            <a:tailEnd/>
          </a:ln>
        </p:spPr>
        <p:txBody>
          <a:bodyPr/>
          <a:lstStyle/>
          <a:p>
            <a:endParaRPr lang="en-US"/>
          </a:p>
        </p:txBody>
      </p:sp>
      <p:sp>
        <p:nvSpPr>
          <p:cNvPr id="6164" name="Freeform 20"/>
          <p:cNvSpPr>
            <a:spLocks/>
          </p:cNvSpPr>
          <p:nvPr/>
        </p:nvSpPr>
        <p:spPr bwMode="auto">
          <a:xfrm>
            <a:off x="4297363" y="3763963"/>
            <a:ext cx="1173162" cy="377825"/>
          </a:xfrm>
          <a:custGeom>
            <a:avLst/>
            <a:gdLst/>
            <a:ahLst/>
            <a:cxnLst>
              <a:cxn ang="0">
                <a:pos x="739" y="238"/>
              </a:cxn>
              <a:cxn ang="0">
                <a:pos x="227" y="238"/>
              </a:cxn>
              <a:cxn ang="0">
                <a:pos x="0" y="0"/>
              </a:cxn>
            </a:cxnLst>
            <a:rect l="0" t="0" r="r" b="b"/>
            <a:pathLst>
              <a:path w="739" h="238">
                <a:moveTo>
                  <a:pt x="739" y="238"/>
                </a:moveTo>
                <a:lnTo>
                  <a:pt x="227" y="238"/>
                </a:lnTo>
                <a:lnTo>
                  <a:pt x="0" y="0"/>
                </a:lnTo>
              </a:path>
            </a:pathLst>
          </a:custGeom>
          <a:noFill/>
          <a:ln w="9525">
            <a:solidFill>
              <a:srgbClr val="231F20"/>
            </a:solidFill>
            <a:prstDash val="solid"/>
            <a:round/>
            <a:headEnd/>
            <a:tailEnd/>
          </a:ln>
        </p:spPr>
        <p:txBody>
          <a:bodyPr/>
          <a:lstStyle/>
          <a:p>
            <a:endParaRPr lang="en-US"/>
          </a:p>
        </p:txBody>
      </p:sp>
      <p:sp>
        <p:nvSpPr>
          <p:cNvPr id="6165" name="Freeform 21"/>
          <p:cNvSpPr>
            <a:spLocks/>
          </p:cNvSpPr>
          <p:nvPr/>
        </p:nvSpPr>
        <p:spPr bwMode="auto">
          <a:xfrm>
            <a:off x="4567238" y="4865688"/>
            <a:ext cx="906462" cy="266700"/>
          </a:xfrm>
          <a:custGeom>
            <a:avLst/>
            <a:gdLst/>
            <a:ahLst/>
            <a:cxnLst>
              <a:cxn ang="0">
                <a:pos x="0" y="168"/>
              </a:cxn>
              <a:cxn ang="0">
                <a:pos x="265" y="0"/>
              </a:cxn>
              <a:cxn ang="0">
                <a:pos x="571" y="0"/>
              </a:cxn>
            </a:cxnLst>
            <a:rect l="0" t="0" r="r" b="b"/>
            <a:pathLst>
              <a:path w="571" h="168">
                <a:moveTo>
                  <a:pt x="0" y="168"/>
                </a:moveTo>
                <a:lnTo>
                  <a:pt x="265" y="0"/>
                </a:lnTo>
                <a:lnTo>
                  <a:pt x="571" y="0"/>
                </a:lnTo>
              </a:path>
            </a:pathLst>
          </a:custGeom>
          <a:noFill/>
          <a:ln w="9525">
            <a:solidFill>
              <a:srgbClr val="231F20"/>
            </a:solidFill>
            <a:prstDash val="solid"/>
            <a:round/>
            <a:headEnd/>
            <a:tailEnd/>
          </a:ln>
        </p:spPr>
        <p:txBody>
          <a:bodyPr/>
          <a:lstStyle/>
          <a:p>
            <a:endParaRPr lang="en-US"/>
          </a:p>
        </p:txBody>
      </p:sp>
      <p:sp>
        <p:nvSpPr>
          <p:cNvPr id="6166" name="Freeform 22"/>
          <p:cNvSpPr>
            <a:spLocks/>
          </p:cNvSpPr>
          <p:nvPr/>
        </p:nvSpPr>
        <p:spPr bwMode="auto">
          <a:xfrm>
            <a:off x="4889500" y="2647950"/>
            <a:ext cx="584200" cy="1077913"/>
          </a:xfrm>
          <a:custGeom>
            <a:avLst/>
            <a:gdLst/>
            <a:ahLst/>
            <a:cxnLst>
              <a:cxn ang="0">
                <a:pos x="368" y="0"/>
              </a:cxn>
              <a:cxn ang="0">
                <a:pos x="190" y="0"/>
              </a:cxn>
              <a:cxn ang="0">
                <a:pos x="0" y="679"/>
              </a:cxn>
            </a:cxnLst>
            <a:rect l="0" t="0" r="r" b="b"/>
            <a:pathLst>
              <a:path w="368" h="679">
                <a:moveTo>
                  <a:pt x="368" y="0"/>
                </a:moveTo>
                <a:lnTo>
                  <a:pt x="190" y="0"/>
                </a:lnTo>
                <a:lnTo>
                  <a:pt x="0" y="679"/>
                </a:lnTo>
              </a:path>
            </a:pathLst>
          </a:custGeom>
          <a:noFill/>
          <a:ln w="9525">
            <a:solidFill>
              <a:srgbClr val="231F20"/>
            </a:solidFill>
            <a:prstDash val="solid"/>
            <a:round/>
            <a:headEnd/>
            <a:tailEnd/>
          </a:ln>
        </p:spPr>
        <p:txBody>
          <a:bodyPr/>
          <a:lstStyle/>
          <a:p>
            <a:endParaRPr lang="en-US"/>
          </a:p>
        </p:txBody>
      </p:sp>
      <p:sp>
        <p:nvSpPr>
          <p:cNvPr id="6167" name="Freeform 23"/>
          <p:cNvSpPr>
            <a:spLocks/>
          </p:cNvSpPr>
          <p:nvPr/>
        </p:nvSpPr>
        <p:spPr bwMode="auto">
          <a:xfrm>
            <a:off x="4949825" y="3143250"/>
            <a:ext cx="523875" cy="712788"/>
          </a:xfrm>
          <a:custGeom>
            <a:avLst/>
            <a:gdLst/>
            <a:ahLst/>
            <a:cxnLst>
              <a:cxn ang="0">
                <a:pos x="330" y="0"/>
              </a:cxn>
              <a:cxn ang="0">
                <a:pos x="204" y="0"/>
              </a:cxn>
              <a:cxn ang="0">
                <a:pos x="0" y="449"/>
              </a:cxn>
            </a:cxnLst>
            <a:rect l="0" t="0" r="r" b="b"/>
            <a:pathLst>
              <a:path w="330" h="449">
                <a:moveTo>
                  <a:pt x="330" y="0"/>
                </a:moveTo>
                <a:lnTo>
                  <a:pt x="204" y="0"/>
                </a:lnTo>
                <a:lnTo>
                  <a:pt x="0" y="449"/>
                </a:lnTo>
              </a:path>
            </a:pathLst>
          </a:custGeom>
          <a:noFill/>
          <a:ln w="9525">
            <a:solidFill>
              <a:srgbClr val="231F20"/>
            </a:solidFill>
            <a:prstDash val="solid"/>
            <a:round/>
            <a:headEnd/>
            <a:tailEnd/>
          </a:ln>
        </p:spPr>
        <p:txBody>
          <a:bodyPr/>
          <a:lstStyle/>
          <a:p>
            <a:endParaRPr lang="en-US"/>
          </a:p>
        </p:txBody>
      </p:sp>
      <p:sp>
        <p:nvSpPr>
          <p:cNvPr id="6168" name="Freeform 24"/>
          <p:cNvSpPr>
            <a:spLocks/>
          </p:cNvSpPr>
          <p:nvPr/>
        </p:nvSpPr>
        <p:spPr bwMode="auto">
          <a:xfrm>
            <a:off x="2433638" y="892175"/>
            <a:ext cx="1581150" cy="53975"/>
          </a:xfrm>
          <a:custGeom>
            <a:avLst/>
            <a:gdLst/>
            <a:ahLst/>
            <a:cxnLst>
              <a:cxn ang="0">
                <a:pos x="0" y="0"/>
              </a:cxn>
              <a:cxn ang="0">
                <a:pos x="328" y="0"/>
              </a:cxn>
              <a:cxn ang="0">
                <a:pos x="996" y="34"/>
              </a:cxn>
            </a:cxnLst>
            <a:rect l="0" t="0" r="r" b="b"/>
            <a:pathLst>
              <a:path w="996" h="34">
                <a:moveTo>
                  <a:pt x="0" y="0"/>
                </a:moveTo>
                <a:lnTo>
                  <a:pt x="328" y="0"/>
                </a:lnTo>
                <a:lnTo>
                  <a:pt x="996" y="34"/>
                </a:lnTo>
              </a:path>
            </a:pathLst>
          </a:custGeom>
          <a:noFill/>
          <a:ln w="9525">
            <a:solidFill>
              <a:srgbClr val="231F20"/>
            </a:solidFill>
            <a:prstDash val="solid"/>
            <a:round/>
            <a:headEnd/>
            <a:tailEnd/>
          </a:ln>
        </p:spPr>
        <p:txBody>
          <a:bodyPr/>
          <a:lstStyle/>
          <a:p>
            <a:endParaRPr lang="en-US"/>
          </a:p>
        </p:txBody>
      </p:sp>
      <p:sp>
        <p:nvSpPr>
          <p:cNvPr id="6169" name="Freeform 25"/>
          <p:cNvSpPr>
            <a:spLocks/>
          </p:cNvSpPr>
          <p:nvPr/>
        </p:nvSpPr>
        <p:spPr bwMode="auto">
          <a:xfrm>
            <a:off x="2395538" y="1041400"/>
            <a:ext cx="1495425" cy="92075"/>
          </a:xfrm>
          <a:custGeom>
            <a:avLst/>
            <a:gdLst/>
            <a:ahLst/>
            <a:cxnLst>
              <a:cxn ang="0">
                <a:pos x="0" y="58"/>
              </a:cxn>
              <a:cxn ang="0">
                <a:pos x="356" y="58"/>
              </a:cxn>
              <a:cxn ang="0">
                <a:pos x="942" y="0"/>
              </a:cxn>
            </a:cxnLst>
            <a:rect l="0" t="0" r="r" b="b"/>
            <a:pathLst>
              <a:path w="942" h="58">
                <a:moveTo>
                  <a:pt x="0" y="58"/>
                </a:moveTo>
                <a:lnTo>
                  <a:pt x="356" y="58"/>
                </a:lnTo>
                <a:lnTo>
                  <a:pt x="942" y="0"/>
                </a:lnTo>
              </a:path>
            </a:pathLst>
          </a:custGeom>
          <a:noFill/>
          <a:ln w="9525">
            <a:solidFill>
              <a:srgbClr val="231F20"/>
            </a:solidFill>
            <a:prstDash val="solid"/>
            <a:round/>
            <a:headEnd/>
            <a:tailEnd/>
          </a:ln>
        </p:spPr>
        <p:txBody>
          <a:bodyPr/>
          <a:lstStyle/>
          <a:p>
            <a:endParaRPr lang="en-US"/>
          </a:p>
        </p:txBody>
      </p:sp>
      <p:sp>
        <p:nvSpPr>
          <p:cNvPr id="6170" name="Freeform 26"/>
          <p:cNvSpPr>
            <a:spLocks/>
          </p:cNvSpPr>
          <p:nvPr/>
        </p:nvSpPr>
        <p:spPr bwMode="auto">
          <a:xfrm>
            <a:off x="2271713" y="1120775"/>
            <a:ext cx="1762125" cy="263525"/>
          </a:xfrm>
          <a:custGeom>
            <a:avLst/>
            <a:gdLst/>
            <a:ahLst/>
            <a:cxnLst>
              <a:cxn ang="0">
                <a:pos x="0" y="166"/>
              </a:cxn>
              <a:cxn ang="0">
                <a:pos x="406" y="166"/>
              </a:cxn>
              <a:cxn ang="0">
                <a:pos x="1110" y="0"/>
              </a:cxn>
            </a:cxnLst>
            <a:rect l="0" t="0" r="r" b="b"/>
            <a:pathLst>
              <a:path w="1110" h="166">
                <a:moveTo>
                  <a:pt x="0" y="166"/>
                </a:moveTo>
                <a:lnTo>
                  <a:pt x="406" y="166"/>
                </a:lnTo>
                <a:lnTo>
                  <a:pt x="1110" y="0"/>
                </a:lnTo>
              </a:path>
            </a:pathLst>
          </a:custGeom>
          <a:noFill/>
          <a:ln w="9525">
            <a:solidFill>
              <a:srgbClr val="231F20"/>
            </a:solidFill>
            <a:prstDash val="solid"/>
            <a:round/>
            <a:headEnd/>
            <a:tailEnd/>
          </a:ln>
        </p:spPr>
        <p:txBody>
          <a:bodyPr/>
          <a:lstStyle/>
          <a:p>
            <a:endParaRPr lang="en-US"/>
          </a:p>
        </p:txBody>
      </p:sp>
      <p:sp>
        <p:nvSpPr>
          <p:cNvPr id="6171" name="Freeform 27"/>
          <p:cNvSpPr>
            <a:spLocks/>
          </p:cNvSpPr>
          <p:nvPr/>
        </p:nvSpPr>
        <p:spPr bwMode="auto">
          <a:xfrm>
            <a:off x="2125663" y="1250950"/>
            <a:ext cx="1908175" cy="365125"/>
          </a:xfrm>
          <a:custGeom>
            <a:avLst/>
            <a:gdLst/>
            <a:ahLst/>
            <a:cxnLst>
              <a:cxn ang="0">
                <a:pos x="0" y="230"/>
              </a:cxn>
              <a:cxn ang="0">
                <a:pos x="478" y="230"/>
              </a:cxn>
              <a:cxn ang="0">
                <a:pos x="1202" y="0"/>
              </a:cxn>
            </a:cxnLst>
            <a:rect l="0" t="0" r="r" b="b"/>
            <a:pathLst>
              <a:path w="1202" h="230">
                <a:moveTo>
                  <a:pt x="0" y="230"/>
                </a:moveTo>
                <a:lnTo>
                  <a:pt x="478" y="230"/>
                </a:lnTo>
                <a:lnTo>
                  <a:pt x="1202" y="0"/>
                </a:lnTo>
              </a:path>
            </a:pathLst>
          </a:custGeom>
          <a:noFill/>
          <a:ln w="9525">
            <a:solidFill>
              <a:srgbClr val="231F20"/>
            </a:solidFill>
            <a:prstDash val="solid"/>
            <a:round/>
            <a:headEnd/>
            <a:tailEnd/>
          </a:ln>
        </p:spPr>
        <p:txBody>
          <a:bodyPr/>
          <a:lstStyle/>
          <a:p>
            <a:endParaRPr lang="en-US"/>
          </a:p>
        </p:txBody>
      </p:sp>
      <p:sp>
        <p:nvSpPr>
          <p:cNvPr id="6172" name="Freeform 28"/>
          <p:cNvSpPr>
            <a:spLocks/>
          </p:cNvSpPr>
          <p:nvPr/>
        </p:nvSpPr>
        <p:spPr bwMode="auto">
          <a:xfrm>
            <a:off x="2389188" y="1346200"/>
            <a:ext cx="1612900" cy="511175"/>
          </a:xfrm>
          <a:custGeom>
            <a:avLst/>
            <a:gdLst/>
            <a:ahLst/>
            <a:cxnLst>
              <a:cxn ang="0">
                <a:pos x="0" y="322"/>
              </a:cxn>
              <a:cxn ang="0">
                <a:pos x="368" y="322"/>
              </a:cxn>
              <a:cxn ang="0">
                <a:pos x="1016" y="0"/>
              </a:cxn>
            </a:cxnLst>
            <a:rect l="0" t="0" r="r" b="b"/>
            <a:pathLst>
              <a:path w="1016" h="322">
                <a:moveTo>
                  <a:pt x="0" y="322"/>
                </a:moveTo>
                <a:lnTo>
                  <a:pt x="368" y="322"/>
                </a:lnTo>
                <a:lnTo>
                  <a:pt x="1016" y="0"/>
                </a:lnTo>
              </a:path>
            </a:pathLst>
          </a:custGeom>
          <a:noFill/>
          <a:ln w="9525">
            <a:solidFill>
              <a:srgbClr val="231F20"/>
            </a:solidFill>
            <a:prstDash val="solid"/>
            <a:round/>
            <a:headEnd/>
            <a:tailEnd/>
          </a:ln>
        </p:spPr>
        <p:txBody>
          <a:bodyPr/>
          <a:lstStyle/>
          <a:p>
            <a:endParaRPr lang="en-US"/>
          </a:p>
        </p:txBody>
      </p:sp>
      <p:sp>
        <p:nvSpPr>
          <p:cNvPr id="6173" name="Freeform 29"/>
          <p:cNvSpPr>
            <a:spLocks/>
          </p:cNvSpPr>
          <p:nvPr/>
        </p:nvSpPr>
        <p:spPr bwMode="auto">
          <a:xfrm>
            <a:off x="2605088" y="1447800"/>
            <a:ext cx="1400175" cy="733425"/>
          </a:xfrm>
          <a:custGeom>
            <a:avLst/>
            <a:gdLst/>
            <a:ahLst/>
            <a:cxnLst>
              <a:cxn ang="0">
                <a:pos x="0" y="462"/>
              </a:cxn>
              <a:cxn ang="0">
                <a:pos x="268" y="462"/>
              </a:cxn>
              <a:cxn ang="0">
                <a:pos x="882" y="0"/>
              </a:cxn>
            </a:cxnLst>
            <a:rect l="0" t="0" r="r" b="b"/>
            <a:pathLst>
              <a:path w="882" h="462">
                <a:moveTo>
                  <a:pt x="0" y="462"/>
                </a:moveTo>
                <a:lnTo>
                  <a:pt x="268" y="462"/>
                </a:lnTo>
                <a:lnTo>
                  <a:pt x="882" y="0"/>
                </a:lnTo>
              </a:path>
            </a:pathLst>
          </a:custGeom>
          <a:noFill/>
          <a:ln w="9525">
            <a:solidFill>
              <a:srgbClr val="231F20"/>
            </a:solidFill>
            <a:prstDash val="solid"/>
            <a:round/>
            <a:headEnd/>
            <a:tailEnd/>
          </a:ln>
        </p:spPr>
        <p:txBody>
          <a:bodyPr/>
          <a:lstStyle/>
          <a:p>
            <a:endParaRPr lang="en-US"/>
          </a:p>
        </p:txBody>
      </p:sp>
      <p:sp>
        <p:nvSpPr>
          <p:cNvPr id="6174" name="Freeform 30"/>
          <p:cNvSpPr>
            <a:spLocks/>
          </p:cNvSpPr>
          <p:nvPr/>
        </p:nvSpPr>
        <p:spPr bwMode="auto">
          <a:xfrm>
            <a:off x="2430463" y="1943100"/>
            <a:ext cx="1587500" cy="1289050"/>
          </a:xfrm>
          <a:custGeom>
            <a:avLst/>
            <a:gdLst/>
            <a:ahLst/>
            <a:cxnLst>
              <a:cxn ang="0">
                <a:pos x="0" y="812"/>
              </a:cxn>
              <a:cxn ang="0">
                <a:pos x="374" y="812"/>
              </a:cxn>
              <a:cxn ang="0">
                <a:pos x="1000" y="0"/>
              </a:cxn>
            </a:cxnLst>
            <a:rect l="0" t="0" r="r" b="b"/>
            <a:pathLst>
              <a:path w="1000" h="812">
                <a:moveTo>
                  <a:pt x="0" y="812"/>
                </a:moveTo>
                <a:lnTo>
                  <a:pt x="374" y="812"/>
                </a:lnTo>
                <a:lnTo>
                  <a:pt x="1000" y="0"/>
                </a:lnTo>
              </a:path>
            </a:pathLst>
          </a:custGeom>
          <a:noFill/>
          <a:ln w="9525">
            <a:solidFill>
              <a:srgbClr val="231F20"/>
            </a:solidFill>
            <a:prstDash val="solid"/>
            <a:round/>
            <a:headEnd/>
            <a:tailEnd/>
          </a:ln>
        </p:spPr>
        <p:txBody>
          <a:bodyPr/>
          <a:lstStyle/>
          <a:p>
            <a:endParaRPr lang="en-US"/>
          </a:p>
        </p:txBody>
      </p:sp>
      <p:sp>
        <p:nvSpPr>
          <p:cNvPr id="6175" name="Freeform 31"/>
          <p:cNvSpPr>
            <a:spLocks/>
          </p:cNvSpPr>
          <p:nvPr/>
        </p:nvSpPr>
        <p:spPr bwMode="auto">
          <a:xfrm>
            <a:off x="2671763" y="2768600"/>
            <a:ext cx="1339850" cy="1042988"/>
          </a:xfrm>
          <a:custGeom>
            <a:avLst/>
            <a:gdLst/>
            <a:ahLst/>
            <a:cxnLst>
              <a:cxn ang="0">
                <a:pos x="0" y="657"/>
              </a:cxn>
              <a:cxn ang="0">
                <a:pos x="108" y="657"/>
              </a:cxn>
              <a:cxn ang="0">
                <a:pos x="844" y="0"/>
              </a:cxn>
            </a:cxnLst>
            <a:rect l="0" t="0" r="r" b="b"/>
            <a:pathLst>
              <a:path w="844" h="657">
                <a:moveTo>
                  <a:pt x="0" y="657"/>
                </a:moveTo>
                <a:lnTo>
                  <a:pt x="108" y="657"/>
                </a:lnTo>
                <a:lnTo>
                  <a:pt x="844" y="0"/>
                </a:lnTo>
              </a:path>
            </a:pathLst>
          </a:custGeom>
          <a:noFill/>
          <a:ln w="9525">
            <a:solidFill>
              <a:srgbClr val="231F20"/>
            </a:solidFill>
            <a:prstDash val="solid"/>
            <a:round/>
            <a:headEnd/>
            <a:tailEnd/>
          </a:ln>
        </p:spPr>
        <p:txBody>
          <a:bodyPr/>
          <a:lstStyle/>
          <a:p>
            <a:endParaRPr lang="en-US"/>
          </a:p>
        </p:txBody>
      </p:sp>
      <p:sp>
        <p:nvSpPr>
          <p:cNvPr id="6176" name="Freeform 32"/>
          <p:cNvSpPr>
            <a:spLocks/>
          </p:cNvSpPr>
          <p:nvPr/>
        </p:nvSpPr>
        <p:spPr bwMode="auto">
          <a:xfrm>
            <a:off x="2335213" y="3057525"/>
            <a:ext cx="1679575" cy="1087438"/>
          </a:xfrm>
          <a:custGeom>
            <a:avLst/>
            <a:gdLst/>
            <a:ahLst/>
            <a:cxnLst>
              <a:cxn ang="0">
                <a:pos x="0" y="685"/>
              </a:cxn>
              <a:cxn ang="0">
                <a:pos x="146" y="685"/>
              </a:cxn>
              <a:cxn ang="0">
                <a:pos x="1058" y="0"/>
              </a:cxn>
            </a:cxnLst>
            <a:rect l="0" t="0" r="r" b="b"/>
            <a:pathLst>
              <a:path w="1058" h="685">
                <a:moveTo>
                  <a:pt x="0" y="685"/>
                </a:moveTo>
                <a:lnTo>
                  <a:pt x="146" y="685"/>
                </a:lnTo>
                <a:lnTo>
                  <a:pt x="1058" y="0"/>
                </a:lnTo>
              </a:path>
            </a:pathLst>
          </a:custGeom>
          <a:noFill/>
          <a:ln w="9525">
            <a:solidFill>
              <a:srgbClr val="231F20"/>
            </a:solidFill>
            <a:prstDash val="solid"/>
            <a:round/>
            <a:headEnd/>
            <a:tailEnd/>
          </a:ln>
        </p:spPr>
        <p:txBody>
          <a:bodyPr/>
          <a:lstStyle/>
          <a:p>
            <a:endParaRPr lang="en-US"/>
          </a:p>
        </p:txBody>
      </p:sp>
      <p:sp>
        <p:nvSpPr>
          <p:cNvPr id="6177" name="Freeform 33"/>
          <p:cNvSpPr>
            <a:spLocks/>
          </p:cNvSpPr>
          <p:nvPr/>
        </p:nvSpPr>
        <p:spPr bwMode="auto">
          <a:xfrm>
            <a:off x="2303463" y="3460750"/>
            <a:ext cx="1704975" cy="1506538"/>
          </a:xfrm>
          <a:custGeom>
            <a:avLst/>
            <a:gdLst/>
            <a:ahLst/>
            <a:cxnLst>
              <a:cxn ang="0">
                <a:pos x="0" y="949"/>
              </a:cxn>
              <a:cxn ang="0">
                <a:pos x="278" y="949"/>
              </a:cxn>
              <a:cxn ang="0">
                <a:pos x="1074" y="0"/>
              </a:cxn>
            </a:cxnLst>
            <a:rect l="0" t="0" r="r" b="b"/>
            <a:pathLst>
              <a:path w="1074" h="949">
                <a:moveTo>
                  <a:pt x="0" y="949"/>
                </a:moveTo>
                <a:lnTo>
                  <a:pt x="278" y="949"/>
                </a:lnTo>
                <a:lnTo>
                  <a:pt x="1074" y="0"/>
                </a:lnTo>
              </a:path>
            </a:pathLst>
          </a:custGeom>
          <a:noFill/>
          <a:ln w="9525">
            <a:solidFill>
              <a:srgbClr val="231F20"/>
            </a:solidFill>
            <a:prstDash val="solid"/>
            <a:round/>
            <a:headEnd/>
            <a:tailEnd/>
          </a:ln>
        </p:spPr>
        <p:txBody>
          <a:bodyPr/>
          <a:lstStyle/>
          <a:p>
            <a:endParaRPr lang="en-US"/>
          </a:p>
        </p:txBody>
      </p:sp>
      <p:sp>
        <p:nvSpPr>
          <p:cNvPr id="6178" name="Freeform 34"/>
          <p:cNvSpPr>
            <a:spLocks/>
          </p:cNvSpPr>
          <p:nvPr/>
        </p:nvSpPr>
        <p:spPr bwMode="auto">
          <a:xfrm>
            <a:off x="2547938" y="3270250"/>
            <a:ext cx="1460500" cy="1100138"/>
          </a:xfrm>
          <a:custGeom>
            <a:avLst/>
            <a:gdLst/>
            <a:ahLst/>
            <a:cxnLst>
              <a:cxn ang="0">
                <a:pos x="0" y="693"/>
              </a:cxn>
              <a:cxn ang="0">
                <a:pos x="234" y="693"/>
              </a:cxn>
              <a:cxn ang="0">
                <a:pos x="920" y="0"/>
              </a:cxn>
            </a:cxnLst>
            <a:rect l="0" t="0" r="r" b="b"/>
            <a:pathLst>
              <a:path w="920" h="693">
                <a:moveTo>
                  <a:pt x="0" y="693"/>
                </a:moveTo>
                <a:lnTo>
                  <a:pt x="234" y="693"/>
                </a:lnTo>
                <a:lnTo>
                  <a:pt x="920" y="0"/>
                </a:lnTo>
              </a:path>
            </a:pathLst>
          </a:custGeom>
          <a:noFill/>
          <a:ln w="9525">
            <a:solidFill>
              <a:srgbClr val="231F20"/>
            </a:solidFill>
            <a:prstDash val="solid"/>
            <a:round/>
            <a:headEnd/>
            <a:tailEnd/>
          </a:ln>
        </p:spPr>
        <p:txBody>
          <a:bodyPr/>
          <a:lstStyle/>
          <a:p>
            <a:endParaRPr lang="en-US"/>
          </a:p>
        </p:txBody>
      </p:sp>
      <p:sp>
        <p:nvSpPr>
          <p:cNvPr id="6179" name="Freeform 35"/>
          <p:cNvSpPr>
            <a:spLocks/>
          </p:cNvSpPr>
          <p:nvPr/>
        </p:nvSpPr>
        <p:spPr bwMode="auto">
          <a:xfrm>
            <a:off x="2493963" y="2044700"/>
            <a:ext cx="1054100" cy="708025"/>
          </a:xfrm>
          <a:custGeom>
            <a:avLst/>
            <a:gdLst/>
            <a:ahLst/>
            <a:cxnLst>
              <a:cxn ang="0">
                <a:pos x="0" y="446"/>
              </a:cxn>
              <a:cxn ang="0">
                <a:pos x="238" y="446"/>
              </a:cxn>
              <a:cxn ang="0">
                <a:pos x="664" y="0"/>
              </a:cxn>
            </a:cxnLst>
            <a:rect l="0" t="0" r="r" b="b"/>
            <a:pathLst>
              <a:path w="664" h="446">
                <a:moveTo>
                  <a:pt x="0" y="446"/>
                </a:moveTo>
                <a:lnTo>
                  <a:pt x="238" y="446"/>
                </a:lnTo>
                <a:lnTo>
                  <a:pt x="664" y="0"/>
                </a:lnTo>
              </a:path>
            </a:pathLst>
          </a:custGeom>
          <a:noFill/>
          <a:ln w="9525">
            <a:solidFill>
              <a:srgbClr val="231F20"/>
            </a:solidFill>
            <a:prstDash val="solid"/>
            <a:round/>
            <a:headEnd/>
            <a:tailEnd/>
          </a:ln>
        </p:spPr>
        <p:txBody>
          <a:bodyPr/>
          <a:lstStyle/>
          <a:p>
            <a:endParaRPr lang="en-US"/>
          </a:p>
        </p:txBody>
      </p:sp>
      <p:sp>
        <p:nvSpPr>
          <p:cNvPr id="6180" name="Freeform 36"/>
          <p:cNvSpPr>
            <a:spLocks/>
          </p:cNvSpPr>
          <p:nvPr/>
        </p:nvSpPr>
        <p:spPr bwMode="auto">
          <a:xfrm>
            <a:off x="4395788" y="4392613"/>
            <a:ext cx="1074737" cy="177800"/>
          </a:xfrm>
          <a:custGeom>
            <a:avLst/>
            <a:gdLst/>
            <a:ahLst/>
            <a:cxnLst>
              <a:cxn ang="0">
                <a:pos x="677" y="0"/>
              </a:cxn>
              <a:cxn ang="0">
                <a:pos x="309" y="0"/>
              </a:cxn>
              <a:cxn ang="0">
                <a:pos x="0" y="112"/>
              </a:cxn>
            </a:cxnLst>
            <a:rect l="0" t="0" r="r" b="b"/>
            <a:pathLst>
              <a:path w="677" h="112">
                <a:moveTo>
                  <a:pt x="677" y="0"/>
                </a:moveTo>
                <a:lnTo>
                  <a:pt x="309" y="0"/>
                </a:lnTo>
                <a:lnTo>
                  <a:pt x="0" y="112"/>
                </a:lnTo>
              </a:path>
            </a:pathLst>
          </a:custGeom>
          <a:noFill/>
          <a:ln w="9525">
            <a:solidFill>
              <a:srgbClr val="231F20"/>
            </a:solidFill>
            <a:prstDash val="solid"/>
            <a:round/>
            <a:headEnd/>
            <a:tailEnd/>
          </a:ln>
        </p:spPr>
        <p:txBody>
          <a:bodyPr/>
          <a:lstStyle/>
          <a:p>
            <a:endParaRPr lang="en-US"/>
          </a:p>
        </p:txBody>
      </p:sp>
      <p:sp>
        <p:nvSpPr>
          <p:cNvPr id="6181" name="Freeform 37"/>
          <p:cNvSpPr>
            <a:spLocks/>
          </p:cNvSpPr>
          <p:nvPr/>
        </p:nvSpPr>
        <p:spPr bwMode="auto">
          <a:xfrm>
            <a:off x="4427538" y="4633913"/>
            <a:ext cx="1042987" cy="428625"/>
          </a:xfrm>
          <a:custGeom>
            <a:avLst/>
            <a:gdLst/>
            <a:ahLst/>
            <a:cxnLst>
              <a:cxn ang="0">
                <a:pos x="657" y="0"/>
              </a:cxn>
              <a:cxn ang="0">
                <a:pos x="357" y="0"/>
              </a:cxn>
              <a:cxn ang="0">
                <a:pos x="0" y="270"/>
              </a:cxn>
            </a:cxnLst>
            <a:rect l="0" t="0" r="r" b="b"/>
            <a:pathLst>
              <a:path w="657" h="270">
                <a:moveTo>
                  <a:pt x="657" y="0"/>
                </a:moveTo>
                <a:lnTo>
                  <a:pt x="357" y="0"/>
                </a:lnTo>
                <a:lnTo>
                  <a:pt x="0" y="270"/>
                </a:lnTo>
              </a:path>
            </a:pathLst>
          </a:custGeom>
          <a:noFill/>
          <a:ln w="9525">
            <a:solidFill>
              <a:srgbClr val="231F20"/>
            </a:solidFill>
            <a:prstDash val="solid"/>
            <a:round/>
            <a:headEnd/>
            <a:tailEnd/>
          </a:ln>
        </p:spPr>
        <p:txBody>
          <a:bodyPr/>
          <a:lstStyle/>
          <a:p>
            <a:endParaRPr lang="en-US"/>
          </a:p>
        </p:txBody>
      </p:sp>
      <p:sp>
        <p:nvSpPr>
          <p:cNvPr id="6182" name="Freeform 38"/>
          <p:cNvSpPr>
            <a:spLocks/>
          </p:cNvSpPr>
          <p:nvPr/>
        </p:nvSpPr>
        <p:spPr bwMode="auto">
          <a:xfrm>
            <a:off x="4803775" y="2066925"/>
            <a:ext cx="676275" cy="1339850"/>
          </a:xfrm>
          <a:custGeom>
            <a:avLst/>
            <a:gdLst/>
            <a:ahLst/>
            <a:cxnLst>
              <a:cxn ang="0">
                <a:pos x="426" y="0"/>
              </a:cxn>
              <a:cxn ang="0">
                <a:pos x="236" y="0"/>
              </a:cxn>
              <a:cxn ang="0">
                <a:pos x="0" y="844"/>
              </a:cxn>
            </a:cxnLst>
            <a:rect l="0" t="0" r="r" b="b"/>
            <a:pathLst>
              <a:path w="426" h="844">
                <a:moveTo>
                  <a:pt x="426" y="0"/>
                </a:moveTo>
                <a:lnTo>
                  <a:pt x="236" y="0"/>
                </a:lnTo>
                <a:lnTo>
                  <a:pt x="0" y="844"/>
                </a:lnTo>
              </a:path>
            </a:pathLst>
          </a:custGeom>
          <a:noFill/>
          <a:ln w="9525">
            <a:solidFill>
              <a:srgbClr val="231F20"/>
            </a:solidFill>
            <a:prstDash val="solid"/>
            <a:round/>
            <a:headEnd/>
            <a:tailEnd/>
          </a:ln>
        </p:spPr>
        <p:txBody>
          <a:bodyPr/>
          <a:lstStyle/>
          <a:p>
            <a:endParaRPr lang="en-US"/>
          </a:p>
        </p:txBody>
      </p:sp>
      <p:sp>
        <p:nvSpPr>
          <p:cNvPr id="6183" name="Freeform 39"/>
          <p:cNvSpPr>
            <a:spLocks/>
          </p:cNvSpPr>
          <p:nvPr/>
        </p:nvSpPr>
        <p:spPr bwMode="auto">
          <a:xfrm>
            <a:off x="2728913" y="2168525"/>
            <a:ext cx="974725" cy="831850"/>
          </a:xfrm>
          <a:custGeom>
            <a:avLst/>
            <a:gdLst/>
            <a:ahLst/>
            <a:cxnLst>
              <a:cxn ang="0">
                <a:pos x="0" y="524"/>
              </a:cxn>
              <a:cxn ang="0">
                <a:pos x="178" y="524"/>
              </a:cxn>
              <a:cxn ang="0">
                <a:pos x="614" y="0"/>
              </a:cxn>
            </a:cxnLst>
            <a:rect l="0" t="0" r="r" b="b"/>
            <a:pathLst>
              <a:path w="614" h="524">
                <a:moveTo>
                  <a:pt x="0" y="524"/>
                </a:moveTo>
                <a:lnTo>
                  <a:pt x="178" y="524"/>
                </a:lnTo>
                <a:lnTo>
                  <a:pt x="614" y="0"/>
                </a:lnTo>
              </a:path>
            </a:pathLst>
          </a:custGeom>
          <a:noFill/>
          <a:ln w="9525">
            <a:solidFill>
              <a:srgbClr val="231F20"/>
            </a:solidFill>
            <a:prstDash val="solid"/>
            <a:round/>
            <a:headEnd/>
            <a:tailEnd/>
          </a:ln>
        </p:spPr>
        <p:txBody>
          <a:bodyPr/>
          <a:lstStyle/>
          <a:p>
            <a:endParaRPr lang="en-US"/>
          </a:p>
        </p:txBody>
      </p:sp>
      <p:sp>
        <p:nvSpPr>
          <p:cNvPr id="6184" name="Rectangle 40"/>
          <p:cNvSpPr>
            <a:spLocks noChangeArrowheads="1"/>
          </p:cNvSpPr>
          <p:nvPr/>
        </p:nvSpPr>
        <p:spPr bwMode="auto">
          <a:xfrm>
            <a:off x="1527175" y="2020888"/>
            <a:ext cx="10287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Cervical</a:t>
            </a:r>
            <a:endParaRPr lang="en-US" sz="1800">
              <a:latin typeface="Arial" charset="0"/>
            </a:endParaRPr>
          </a:p>
        </p:txBody>
      </p:sp>
      <p:sp>
        <p:nvSpPr>
          <p:cNvPr id="6185" name="Rectangle 41"/>
          <p:cNvSpPr>
            <a:spLocks noChangeArrowheads="1"/>
          </p:cNvSpPr>
          <p:nvPr/>
        </p:nvSpPr>
        <p:spPr bwMode="auto">
          <a:xfrm>
            <a:off x="2774950" y="6135688"/>
            <a:ext cx="24003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 Anterior/Ventral</a:t>
            </a:r>
            <a:endParaRPr lang="en-US" sz="1800">
              <a:latin typeface="Arial" charset="0"/>
            </a:endParaRPr>
          </a:p>
        </p:txBody>
      </p:sp>
      <p:sp>
        <p:nvSpPr>
          <p:cNvPr id="6186" name="Rectangle 42"/>
          <p:cNvSpPr>
            <a:spLocks noChangeArrowheads="1"/>
          </p:cNvSpPr>
          <p:nvPr/>
        </p:nvSpPr>
        <p:spPr bwMode="auto">
          <a:xfrm>
            <a:off x="1552575" y="4776788"/>
            <a:ext cx="889000" cy="596900"/>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Pubic</a:t>
            </a:r>
          </a:p>
          <a:p>
            <a:r>
              <a:rPr lang="en-US" sz="1800" b="1">
                <a:solidFill>
                  <a:srgbClr val="231F20"/>
                </a:solidFill>
                <a:latin typeface="Arial" charset="0"/>
              </a:rPr>
              <a:t>(genital)</a:t>
            </a:r>
            <a:endParaRPr lang="en-US" sz="1800">
              <a:latin typeface="Arial" charset="0"/>
            </a:endParaRPr>
          </a:p>
        </p:txBody>
      </p:sp>
      <p:sp>
        <p:nvSpPr>
          <p:cNvPr id="6187" name="Rectangle 43"/>
          <p:cNvSpPr>
            <a:spLocks noChangeArrowheads="1"/>
          </p:cNvSpPr>
          <p:nvPr/>
        </p:nvSpPr>
        <p:spPr bwMode="auto">
          <a:xfrm>
            <a:off x="1552575" y="484188"/>
            <a:ext cx="10922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Cephalic</a:t>
            </a:r>
            <a:endParaRPr lang="en-US" sz="1800">
              <a:latin typeface="Arial" charset="0"/>
            </a:endParaRPr>
          </a:p>
        </p:txBody>
      </p:sp>
      <p:sp>
        <p:nvSpPr>
          <p:cNvPr id="6188" name="Rectangle 44"/>
          <p:cNvSpPr>
            <a:spLocks noChangeArrowheads="1"/>
          </p:cNvSpPr>
          <p:nvPr/>
        </p:nvSpPr>
        <p:spPr bwMode="auto">
          <a:xfrm>
            <a:off x="1616075" y="7699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189" name="Rectangle 45"/>
          <p:cNvSpPr>
            <a:spLocks noChangeArrowheads="1"/>
          </p:cNvSpPr>
          <p:nvPr/>
        </p:nvSpPr>
        <p:spPr bwMode="auto">
          <a:xfrm>
            <a:off x="1625600" y="769938"/>
            <a:ext cx="7747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Frontal</a:t>
            </a:r>
            <a:endParaRPr lang="en-US" sz="1800" b="1">
              <a:latin typeface="Arial" charset="0"/>
            </a:endParaRPr>
          </a:p>
        </p:txBody>
      </p:sp>
      <p:sp>
        <p:nvSpPr>
          <p:cNvPr id="6190" name="Rectangle 46"/>
          <p:cNvSpPr>
            <a:spLocks noChangeArrowheads="1"/>
          </p:cNvSpPr>
          <p:nvPr/>
        </p:nvSpPr>
        <p:spPr bwMode="auto">
          <a:xfrm>
            <a:off x="1616075" y="10112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191" name="Rectangle 47"/>
          <p:cNvSpPr>
            <a:spLocks noChangeArrowheads="1"/>
          </p:cNvSpPr>
          <p:nvPr/>
        </p:nvSpPr>
        <p:spPr bwMode="auto">
          <a:xfrm>
            <a:off x="1625600" y="1011238"/>
            <a:ext cx="736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Orbital</a:t>
            </a:r>
            <a:endParaRPr lang="en-US" sz="1800" b="1">
              <a:latin typeface="Arial" charset="0"/>
            </a:endParaRPr>
          </a:p>
        </p:txBody>
      </p:sp>
      <p:sp>
        <p:nvSpPr>
          <p:cNvPr id="6192" name="Rectangle 48"/>
          <p:cNvSpPr>
            <a:spLocks noChangeArrowheads="1"/>
          </p:cNvSpPr>
          <p:nvPr/>
        </p:nvSpPr>
        <p:spPr bwMode="auto">
          <a:xfrm>
            <a:off x="1616075" y="12525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193" name="Rectangle 49"/>
          <p:cNvSpPr>
            <a:spLocks noChangeArrowheads="1"/>
          </p:cNvSpPr>
          <p:nvPr/>
        </p:nvSpPr>
        <p:spPr bwMode="auto">
          <a:xfrm>
            <a:off x="1625600" y="1252538"/>
            <a:ext cx="609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Nasal</a:t>
            </a:r>
            <a:endParaRPr lang="en-US" sz="1800" b="1">
              <a:latin typeface="Arial" charset="0"/>
            </a:endParaRPr>
          </a:p>
        </p:txBody>
      </p:sp>
      <p:sp>
        <p:nvSpPr>
          <p:cNvPr id="6194" name="Rectangle 50"/>
          <p:cNvSpPr>
            <a:spLocks noChangeArrowheads="1"/>
          </p:cNvSpPr>
          <p:nvPr/>
        </p:nvSpPr>
        <p:spPr bwMode="auto">
          <a:xfrm>
            <a:off x="1616075" y="14938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195" name="Rectangle 51"/>
          <p:cNvSpPr>
            <a:spLocks noChangeArrowheads="1"/>
          </p:cNvSpPr>
          <p:nvPr/>
        </p:nvSpPr>
        <p:spPr bwMode="auto">
          <a:xfrm>
            <a:off x="1625600" y="1493838"/>
            <a:ext cx="457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Oral</a:t>
            </a:r>
            <a:endParaRPr lang="en-US" sz="1800" b="1">
              <a:latin typeface="Arial" charset="0"/>
            </a:endParaRPr>
          </a:p>
        </p:txBody>
      </p:sp>
      <p:sp>
        <p:nvSpPr>
          <p:cNvPr id="6196" name="Rectangle 52"/>
          <p:cNvSpPr>
            <a:spLocks noChangeArrowheads="1"/>
          </p:cNvSpPr>
          <p:nvPr/>
        </p:nvSpPr>
        <p:spPr bwMode="auto">
          <a:xfrm>
            <a:off x="1616075" y="17351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197" name="Rectangle 53"/>
          <p:cNvSpPr>
            <a:spLocks noChangeArrowheads="1"/>
          </p:cNvSpPr>
          <p:nvPr/>
        </p:nvSpPr>
        <p:spPr bwMode="auto">
          <a:xfrm>
            <a:off x="1625600" y="1735138"/>
            <a:ext cx="7239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Mental</a:t>
            </a:r>
            <a:endParaRPr lang="en-US" sz="1800" b="1">
              <a:latin typeface="Arial" charset="0"/>
            </a:endParaRPr>
          </a:p>
        </p:txBody>
      </p:sp>
      <p:sp>
        <p:nvSpPr>
          <p:cNvPr id="6198" name="Rectangle 54"/>
          <p:cNvSpPr>
            <a:spLocks noChangeArrowheads="1"/>
          </p:cNvSpPr>
          <p:nvPr/>
        </p:nvSpPr>
        <p:spPr bwMode="auto">
          <a:xfrm>
            <a:off x="1549400" y="2344738"/>
            <a:ext cx="11049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Thoracic</a:t>
            </a:r>
            <a:endParaRPr lang="en-US" sz="1800">
              <a:latin typeface="Arial" charset="0"/>
            </a:endParaRPr>
          </a:p>
        </p:txBody>
      </p:sp>
      <p:sp>
        <p:nvSpPr>
          <p:cNvPr id="6199" name="Rectangle 55"/>
          <p:cNvSpPr>
            <a:spLocks noChangeArrowheads="1"/>
          </p:cNvSpPr>
          <p:nvPr/>
        </p:nvSpPr>
        <p:spPr bwMode="auto">
          <a:xfrm>
            <a:off x="1612900" y="26304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00" name="Rectangle 56"/>
          <p:cNvSpPr>
            <a:spLocks noChangeArrowheads="1"/>
          </p:cNvSpPr>
          <p:nvPr/>
        </p:nvSpPr>
        <p:spPr bwMode="auto">
          <a:xfrm>
            <a:off x="1625600" y="2630488"/>
            <a:ext cx="825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Axillary</a:t>
            </a:r>
            <a:endParaRPr lang="en-US" sz="1800" b="1">
              <a:latin typeface="Arial" charset="0"/>
            </a:endParaRPr>
          </a:p>
        </p:txBody>
      </p:sp>
      <p:sp>
        <p:nvSpPr>
          <p:cNvPr id="6201" name="Rectangle 57"/>
          <p:cNvSpPr>
            <a:spLocks noChangeArrowheads="1"/>
          </p:cNvSpPr>
          <p:nvPr/>
        </p:nvSpPr>
        <p:spPr bwMode="auto">
          <a:xfrm>
            <a:off x="1612900" y="28717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02" name="Rectangle 58"/>
          <p:cNvSpPr>
            <a:spLocks noChangeArrowheads="1"/>
          </p:cNvSpPr>
          <p:nvPr/>
        </p:nvSpPr>
        <p:spPr bwMode="auto">
          <a:xfrm>
            <a:off x="1625600" y="2871788"/>
            <a:ext cx="10668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Mammary</a:t>
            </a:r>
            <a:endParaRPr lang="en-US" sz="1800" b="1">
              <a:latin typeface="Arial" charset="0"/>
            </a:endParaRPr>
          </a:p>
        </p:txBody>
      </p:sp>
      <p:sp>
        <p:nvSpPr>
          <p:cNvPr id="6203" name="Rectangle 59"/>
          <p:cNvSpPr>
            <a:spLocks noChangeArrowheads="1"/>
          </p:cNvSpPr>
          <p:nvPr/>
        </p:nvSpPr>
        <p:spPr bwMode="auto">
          <a:xfrm>
            <a:off x="1616075" y="31130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04" name="Rectangle 60"/>
          <p:cNvSpPr>
            <a:spLocks noChangeArrowheads="1"/>
          </p:cNvSpPr>
          <p:nvPr/>
        </p:nvSpPr>
        <p:spPr bwMode="auto">
          <a:xfrm>
            <a:off x="1625600" y="3113088"/>
            <a:ext cx="7747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Sternal</a:t>
            </a:r>
            <a:endParaRPr lang="en-US" sz="1800" b="1">
              <a:latin typeface="Arial" charset="0"/>
            </a:endParaRPr>
          </a:p>
        </p:txBody>
      </p:sp>
      <p:sp>
        <p:nvSpPr>
          <p:cNvPr id="6205" name="Rectangle 61"/>
          <p:cNvSpPr>
            <a:spLocks noChangeArrowheads="1"/>
          </p:cNvSpPr>
          <p:nvPr/>
        </p:nvSpPr>
        <p:spPr bwMode="auto">
          <a:xfrm>
            <a:off x="1549400" y="3402013"/>
            <a:ext cx="13208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Abdominal</a:t>
            </a:r>
            <a:endParaRPr lang="en-US" sz="1800">
              <a:latin typeface="Arial" charset="0"/>
            </a:endParaRPr>
          </a:p>
        </p:txBody>
      </p:sp>
      <p:sp>
        <p:nvSpPr>
          <p:cNvPr id="6206" name="Rectangle 62"/>
          <p:cNvSpPr>
            <a:spLocks noChangeArrowheads="1"/>
          </p:cNvSpPr>
          <p:nvPr/>
        </p:nvSpPr>
        <p:spPr bwMode="auto">
          <a:xfrm>
            <a:off x="1612900" y="36877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07" name="Rectangle 63"/>
          <p:cNvSpPr>
            <a:spLocks noChangeArrowheads="1"/>
          </p:cNvSpPr>
          <p:nvPr/>
        </p:nvSpPr>
        <p:spPr bwMode="auto">
          <a:xfrm>
            <a:off x="1625600" y="3687763"/>
            <a:ext cx="1016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Umbilical</a:t>
            </a:r>
            <a:endParaRPr lang="en-US" sz="1800" b="1">
              <a:latin typeface="Arial" charset="0"/>
            </a:endParaRPr>
          </a:p>
        </p:txBody>
      </p:sp>
      <p:sp>
        <p:nvSpPr>
          <p:cNvPr id="6208" name="Rectangle 64"/>
          <p:cNvSpPr>
            <a:spLocks noChangeArrowheads="1"/>
          </p:cNvSpPr>
          <p:nvPr/>
        </p:nvSpPr>
        <p:spPr bwMode="auto">
          <a:xfrm>
            <a:off x="1549400" y="3963988"/>
            <a:ext cx="7620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Pelvic</a:t>
            </a:r>
            <a:endParaRPr lang="en-US" sz="1800">
              <a:latin typeface="Arial" charset="0"/>
            </a:endParaRPr>
          </a:p>
        </p:txBody>
      </p:sp>
      <p:sp>
        <p:nvSpPr>
          <p:cNvPr id="6209" name="Rectangle 65"/>
          <p:cNvSpPr>
            <a:spLocks noChangeArrowheads="1"/>
          </p:cNvSpPr>
          <p:nvPr/>
        </p:nvSpPr>
        <p:spPr bwMode="auto">
          <a:xfrm>
            <a:off x="1612900" y="42497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10" name="Rectangle 66"/>
          <p:cNvSpPr>
            <a:spLocks noChangeArrowheads="1"/>
          </p:cNvSpPr>
          <p:nvPr/>
        </p:nvSpPr>
        <p:spPr bwMode="auto">
          <a:xfrm>
            <a:off x="1625600" y="4249738"/>
            <a:ext cx="8763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Inguinal</a:t>
            </a:r>
          </a:p>
          <a:p>
            <a:r>
              <a:rPr lang="en-US" sz="1800" b="1">
                <a:solidFill>
                  <a:srgbClr val="231F20"/>
                </a:solidFill>
                <a:latin typeface="Arial" charset="0"/>
              </a:rPr>
              <a:t>(groin)</a:t>
            </a:r>
            <a:endParaRPr lang="en-US" sz="1800" b="1">
              <a:latin typeface="Arial" charset="0"/>
            </a:endParaRPr>
          </a:p>
        </p:txBody>
      </p:sp>
      <p:sp>
        <p:nvSpPr>
          <p:cNvPr id="6211" name="Rectangle 67"/>
          <p:cNvSpPr>
            <a:spLocks noChangeArrowheads="1"/>
          </p:cNvSpPr>
          <p:nvPr/>
        </p:nvSpPr>
        <p:spPr bwMode="auto">
          <a:xfrm>
            <a:off x="1549400" y="449103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12" name="Rectangle 68"/>
          <p:cNvSpPr>
            <a:spLocks noChangeArrowheads="1"/>
          </p:cNvSpPr>
          <p:nvPr/>
        </p:nvSpPr>
        <p:spPr bwMode="auto">
          <a:xfrm>
            <a:off x="5464175" y="481013"/>
            <a:ext cx="13589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Upper limb</a:t>
            </a:r>
            <a:endParaRPr lang="en-US" sz="1800">
              <a:latin typeface="Arial" charset="0"/>
            </a:endParaRPr>
          </a:p>
        </p:txBody>
      </p:sp>
      <p:sp>
        <p:nvSpPr>
          <p:cNvPr id="6213" name="Rectangle 69"/>
          <p:cNvSpPr>
            <a:spLocks noChangeArrowheads="1"/>
          </p:cNvSpPr>
          <p:nvPr/>
        </p:nvSpPr>
        <p:spPr bwMode="auto">
          <a:xfrm>
            <a:off x="5527675" y="7667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14" name="Rectangle 70"/>
          <p:cNvSpPr>
            <a:spLocks noChangeArrowheads="1"/>
          </p:cNvSpPr>
          <p:nvPr/>
        </p:nvSpPr>
        <p:spPr bwMode="auto">
          <a:xfrm>
            <a:off x="5540375" y="766763"/>
            <a:ext cx="9779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Acromial</a:t>
            </a:r>
            <a:endParaRPr lang="en-US" sz="1800" b="1">
              <a:latin typeface="Arial" charset="0"/>
            </a:endParaRPr>
          </a:p>
        </p:txBody>
      </p:sp>
      <p:sp>
        <p:nvSpPr>
          <p:cNvPr id="6215" name="Rectangle 71"/>
          <p:cNvSpPr>
            <a:spLocks noChangeArrowheads="1"/>
          </p:cNvSpPr>
          <p:nvPr/>
        </p:nvSpPr>
        <p:spPr bwMode="auto">
          <a:xfrm>
            <a:off x="5464175" y="10080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16" name="Rectangle 72"/>
          <p:cNvSpPr>
            <a:spLocks noChangeArrowheads="1"/>
          </p:cNvSpPr>
          <p:nvPr/>
        </p:nvSpPr>
        <p:spPr bwMode="auto">
          <a:xfrm>
            <a:off x="5540375" y="1008063"/>
            <a:ext cx="15367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Brachial (arm)</a:t>
            </a:r>
            <a:endParaRPr lang="en-US" sz="1800" b="1">
              <a:latin typeface="Arial" charset="0"/>
            </a:endParaRPr>
          </a:p>
        </p:txBody>
      </p:sp>
      <p:sp>
        <p:nvSpPr>
          <p:cNvPr id="6217" name="Rectangle 73"/>
          <p:cNvSpPr>
            <a:spLocks noChangeArrowheads="1"/>
          </p:cNvSpPr>
          <p:nvPr/>
        </p:nvSpPr>
        <p:spPr bwMode="auto">
          <a:xfrm>
            <a:off x="5527675" y="12493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18" name="Rectangle 74"/>
          <p:cNvSpPr>
            <a:spLocks noChangeArrowheads="1"/>
          </p:cNvSpPr>
          <p:nvPr/>
        </p:nvSpPr>
        <p:spPr bwMode="auto">
          <a:xfrm>
            <a:off x="5540375" y="1249363"/>
            <a:ext cx="12446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Antecubital</a:t>
            </a:r>
            <a:endParaRPr lang="en-US" sz="1800" b="1">
              <a:latin typeface="Arial" charset="0"/>
            </a:endParaRPr>
          </a:p>
        </p:txBody>
      </p:sp>
      <p:sp>
        <p:nvSpPr>
          <p:cNvPr id="6219" name="Rectangle 75"/>
          <p:cNvSpPr>
            <a:spLocks noChangeArrowheads="1"/>
          </p:cNvSpPr>
          <p:nvPr/>
        </p:nvSpPr>
        <p:spPr bwMode="auto">
          <a:xfrm>
            <a:off x="5527675" y="14906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20" name="Rectangle 76"/>
          <p:cNvSpPr>
            <a:spLocks noChangeArrowheads="1"/>
          </p:cNvSpPr>
          <p:nvPr/>
        </p:nvSpPr>
        <p:spPr bwMode="auto">
          <a:xfrm>
            <a:off x="5540375" y="1490663"/>
            <a:ext cx="13843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Antebrachial</a:t>
            </a:r>
          </a:p>
          <a:p>
            <a:r>
              <a:rPr lang="en-US" sz="1800" b="1">
                <a:solidFill>
                  <a:srgbClr val="231F20"/>
                </a:solidFill>
                <a:latin typeface="Arial" charset="0"/>
              </a:rPr>
              <a:t> (forearm)</a:t>
            </a:r>
            <a:endParaRPr lang="en-US" sz="1800" b="1">
              <a:latin typeface="Arial" charset="0"/>
            </a:endParaRPr>
          </a:p>
        </p:txBody>
      </p:sp>
      <p:sp>
        <p:nvSpPr>
          <p:cNvPr id="6221" name="Rectangle 77"/>
          <p:cNvSpPr>
            <a:spLocks noChangeArrowheads="1"/>
          </p:cNvSpPr>
          <p:nvPr/>
        </p:nvSpPr>
        <p:spPr bwMode="auto">
          <a:xfrm>
            <a:off x="5527675" y="19732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22" name="Rectangle 78"/>
          <p:cNvSpPr>
            <a:spLocks noChangeArrowheads="1"/>
          </p:cNvSpPr>
          <p:nvPr/>
        </p:nvSpPr>
        <p:spPr bwMode="auto">
          <a:xfrm>
            <a:off x="5540375" y="1973263"/>
            <a:ext cx="1460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Carpal (wrist)</a:t>
            </a:r>
            <a:endParaRPr lang="en-US" sz="1800" b="1">
              <a:latin typeface="Arial" charset="0"/>
            </a:endParaRPr>
          </a:p>
        </p:txBody>
      </p:sp>
      <p:sp>
        <p:nvSpPr>
          <p:cNvPr id="6223" name="Rectangle 79"/>
          <p:cNvSpPr>
            <a:spLocks noChangeArrowheads="1"/>
          </p:cNvSpPr>
          <p:nvPr/>
        </p:nvSpPr>
        <p:spPr bwMode="auto">
          <a:xfrm>
            <a:off x="5445125" y="2246313"/>
            <a:ext cx="16764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Manus (hand)</a:t>
            </a:r>
            <a:endParaRPr lang="en-US" sz="1800">
              <a:latin typeface="Arial" charset="0"/>
            </a:endParaRPr>
          </a:p>
        </p:txBody>
      </p:sp>
      <p:sp>
        <p:nvSpPr>
          <p:cNvPr id="6224" name="Rectangle 80"/>
          <p:cNvSpPr>
            <a:spLocks noChangeArrowheads="1"/>
          </p:cNvSpPr>
          <p:nvPr/>
        </p:nvSpPr>
        <p:spPr bwMode="auto">
          <a:xfrm>
            <a:off x="5508625" y="25320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25" name="Rectangle 81"/>
          <p:cNvSpPr>
            <a:spLocks noChangeArrowheads="1"/>
          </p:cNvSpPr>
          <p:nvPr/>
        </p:nvSpPr>
        <p:spPr bwMode="auto">
          <a:xfrm>
            <a:off x="5521325" y="2532063"/>
            <a:ext cx="762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Palmar</a:t>
            </a:r>
            <a:endParaRPr lang="en-US" sz="1800" b="1">
              <a:latin typeface="Arial" charset="0"/>
            </a:endParaRPr>
          </a:p>
        </p:txBody>
      </p:sp>
      <p:sp>
        <p:nvSpPr>
          <p:cNvPr id="6226" name="Rectangle 82"/>
          <p:cNvSpPr>
            <a:spLocks noChangeArrowheads="1"/>
          </p:cNvSpPr>
          <p:nvPr/>
        </p:nvSpPr>
        <p:spPr bwMode="auto">
          <a:xfrm>
            <a:off x="5508625" y="27733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27" name="Rectangle 83"/>
          <p:cNvSpPr>
            <a:spLocks noChangeArrowheads="1"/>
          </p:cNvSpPr>
          <p:nvPr/>
        </p:nvSpPr>
        <p:spPr bwMode="auto">
          <a:xfrm>
            <a:off x="5521325" y="2773363"/>
            <a:ext cx="6731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Pollex</a:t>
            </a:r>
            <a:endParaRPr lang="en-US" sz="1800" b="1">
              <a:latin typeface="Arial" charset="0"/>
            </a:endParaRPr>
          </a:p>
        </p:txBody>
      </p:sp>
      <p:sp>
        <p:nvSpPr>
          <p:cNvPr id="6228" name="Rectangle 84"/>
          <p:cNvSpPr>
            <a:spLocks noChangeArrowheads="1"/>
          </p:cNvSpPr>
          <p:nvPr/>
        </p:nvSpPr>
        <p:spPr bwMode="auto">
          <a:xfrm>
            <a:off x="5508625" y="301466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29" name="Rectangle 85"/>
          <p:cNvSpPr>
            <a:spLocks noChangeArrowheads="1"/>
          </p:cNvSpPr>
          <p:nvPr/>
        </p:nvSpPr>
        <p:spPr bwMode="auto">
          <a:xfrm>
            <a:off x="5521325" y="3014663"/>
            <a:ext cx="698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Digital</a:t>
            </a:r>
            <a:endParaRPr lang="en-US" sz="1800" b="1">
              <a:latin typeface="Arial" charset="0"/>
            </a:endParaRPr>
          </a:p>
        </p:txBody>
      </p:sp>
      <p:sp>
        <p:nvSpPr>
          <p:cNvPr id="6230" name="Rectangle 86"/>
          <p:cNvSpPr>
            <a:spLocks noChangeArrowheads="1"/>
          </p:cNvSpPr>
          <p:nvPr/>
        </p:nvSpPr>
        <p:spPr bwMode="auto">
          <a:xfrm>
            <a:off x="5445125" y="3497263"/>
            <a:ext cx="13843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Lower limb</a:t>
            </a:r>
            <a:endParaRPr lang="en-US" sz="1800">
              <a:latin typeface="Arial" charset="0"/>
            </a:endParaRPr>
          </a:p>
        </p:txBody>
      </p:sp>
      <p:sp>
        <p:nvSpPr>
          <p:cNvPr id="6231" name="Rectangle 87"/>
          <p:cNvSpPr>
            <a:spLocks noChangeArrowheads="1"/>
          </p:cNvSpPr>
          <p:nvPr/>
        </p:nvSpPr>
        <p:spPr bwMode="auto">
          <a:xfrm>
            <a:off x="5508625" y="378301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32" name="Rectangle 88"/>
          <p:cNvSpPr>
            <a:spLocks noChangeArrowheads="1"/>
          </p:cNvSpPr>
          <p:nvPr/>
        </p:nvSpPr>
        <p:spPr bwMode="auto">
          <a:xfrm>
            <a:off x="5521325" y="3783013"/>
            <a:ext cx="11811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Coxal (hip)</a:t>
            </a:r>
            <a:endParaRPr lang="en-US" sz="1800" b="1">
              <a:latin typeface="Arial" charset="0"/>
            </a:endParaRPr>
          </a:p>
        </p:txBody>
      </p:sp>
      <p:sp>
        <p:nvSpPr>
          <p:cNvPr id="6233" name="Rectangle 89"/>
          <p:cNvSpPr>
            <a:spLocks noChangeArrowheads="1"/>
          </p:cNvSpPr>
          <p:nvPr/>
        </p:nvSpPr>
        <p:spPr bwMode="auto">
          <a:xfrm>
            <a:off x="5508625" y="402431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34" name="Rectangle 90"/>
          <p:cNvSpPr>
            <a:spLocks noChangeArrowheads="1"/>
          </p:cNvSpPr>
          <p:nvPr/>
        </p:nvSpPr>
        <p:spPr bwMode="auto">
          <a:xfrm>
            <a:off x="5521325" y="4024313"/>
            <a:ext cx="16637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Femoral (thigh)</a:t>
            </a:r>
            <a:endParaRPr lang="en-US" sz="1800" b="1">
              <a:latin typeface="Arial" charset="0"/>
            </a:endParaRPr>
          </a:p>
        </p:txBody>
      </p:sp>
      <p:sp>
        <p:nvSpPr>
          <p:cNvPr id="6235" name="Rectangle 91"/>
          <p:cNvSpPr>
            <a:spLocks noChangeArrowheads="1"/>
          </p:cNvSpPr>
          <p:nvPr/>
        </p:nvSpPr>
        <p:spPr bwMode="auto">
          <a:xfrm>
            <a:off x="5508625" y="426561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36" name="Rectangle 92"/>
          <p:cNvSpPr>
            <a:spLocks noChangeArrowheads="1"/>
          </p:cNvSpPr>
          <p:nvPr/>
        </p:nvSpPr>
        <p:spPr bwMode="auto">
          <a:xfrm>
            <a:off x="5521325" y="4265613"/>
            <a:ext cx="825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Patellar</a:t>
            </a:r>
            <a:endParaRPr lang="en-US" sz="1800" b="1">
              <a:latin typeface="Arial" charset="0"/>
            </a:endParaRPr>
          </a:p>
        </p:txBody>
      </p:sp>
      <p:sp>
        <p:nvSpPr>
          <p:cNvPr id="6237" name="Rectangle 93"/>
          <p:cNvSpPr>
            <a:spLocks noChangeArrowheads="1"/>
          </p:cNvSpPr>
          <p:nvPr/>
        </p:nvSpPr>
        <p:spPr bwMode="auto">
          <a:xfrm>
            <a:off x="5508625" y="450691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38" name="Rectangle 94"/>
          <p:cNvSpPr>
            <a:spLocks noChangeArrowheads="1"/>
          </p:cNvSpPr>
          <p:nvPr/>
        </p:nvSpPr>
        <p:spPr bwMode="auto">
          <a:xfrm>
            <a:off x="5521325" y="4506913"/>
            <a:ext cx="1219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Crural (leg)</a:t>
            </a:r>
            <a:endParaRPr lang="en-US" sz="1800" b="1">
              <a:latin typeface="Arial" charset="0"/>
            </a:endParaRPr>
          </a:p>
        </p:txBody>
      </p:sp>
      <p:sp>
        <p:nvSpPr>
          <p:cNvPr id="6239" name="Rectangle 95"/>
          <p:cNvSpPr>
            <a:spLocks noChangeArrowheads="1"/>
          </p:cNvSpPr>
          <p:nvPr/>
        </p:nvSpPr>
        <p:spPr bwMode="auto">
          <a:xfrm>
            <a:off x="5508625" y="4748213"/>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40" name="Rectangle 96"/>
          <p:cNvSpPr>
            <a:spLocks noChangeArrowheads="1"/>
          </p:cNvSpPr>
          <p:nvPr/>
        </p:nvSpPr>
        <p:spPr bwMode="auto">
          <a:xfrm>
            <a:off x="5521325" y="4748213"/>
            <a:ext cx="20701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Fibular or peroneal</a:t>
            </a:r>
            <a:endParaRPr lang="en-US" sz="1800" b="1">
              <a:latin typeface="Arial" charset="0"/>
            </a:endParaRPr>
          </a:p>
        </p:txBody>
      </p:sp>
      <p:sp>
        <p:nvSpPr>
          <p:cNvPr id="6241" name="Rectangle 97"/>
          <p:cNvSpPr>
            <a:spLocks noChangeArrowheads="1"/>
          </p:cNvSpPr>
          <p:nvPr/>
        </p:nvSpPr>
        <p:spPr bwMode="auto">
          <a:xfrm>
            <a:off x="5445125" y="5024438"/>
            <a:ext cx="1447800" cy="322262"/>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Pedal (foot)</a:t>
            </a:r>
            <a:endParaRPr lang="en-US" sz="1800">
              <a:latin typeface="Arial" charset="0"/>
            </a:endParaRPr>
          </a:p>
        </p:txBody>
      </p:sp>
      <p:sp>
        <p:nvSpPr>
          <p:cNvPr id="6242" name="Rectangle 98"/>
          <p:cNvSpPr>
            <a:spLocks noChangeArrowheads="1"/>
          </p:cNvSpPr>
          <p:nvPr/>
        </p:nvSpPr>
        <p:spPr bwMode="auto">
          <a:xfrm>
            <a:off x="5508625" y="53101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43" name="Rectangle 99"/>
          <p:cNvSpPr>
            <a:spLocks noChangeArrowheads="1"/>
          </p:cNvSpPr>
          <p:nvPr/>
        </p:nvSpPr>
        <p:spPr bwMode="auto">
          <a:xfrm>
            <a:off x="5521325" y="5310188"/>
            <a:ext cx="1473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Tarsal (ankle)</a:t>
            </a:r>
            <a:endParaRPr lang="en-US" sz="1800" b="1">
              <a:latin typeface="Arial" charset="0"/>
            </a:endParaRPr>
          </a:p>
        </p:txBody>
      </p:sp>
      <p:sp>
        <p:nvSpPr>
          <p:cNvPr id="6244" name="Rectangle 100"/>
          <p:cNvSpPr>
            <a:spLocks noChangeArrowheads="1"/>
          </p:cNvSpPr>
          <p:nvPr/>
        </p:nvSpPr>
        <p:spPr bwMode="auto">
          <a:xfrm>
            <a:off x="5508625" y="55514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45" name="Rectangle 101"/>
          <p:cNvSpPr>
            <a:spLocks noChangeArrowheads="1"/>
          </p:cNvSpPr>
          <p:nvPr/>
        </p:nvSpPr>
        <p:spPr bwMode="auto">
          <a:xfrm>
            <a:off x="5521325" y="5551488"/>
            <a:ext cx="11303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Metatarsal</a:t>
            </a:r>
            <a:endParaRPr lang="en-US" sz="1800" b="1">
              <a:latin typeface="Arial" charset="0"/>
            </a:endParaRPr>
          </a:p>
        </p:txBody>
      </p:sp>
      <p:sp>
        <p:nvSpPr>
          <p:cNvPr id="6246" name="Rectangle 102"/>
          <p:cNvSpPr>
            <a:spLocks noChangeArrowheads="1"/>
          </p:cNvSpPr>
          <p:nvPr/>
        </p:nvSpPr>
        <p:spPr bwMode="auto">
          <a:xfrm>
            <a:off x="5508625" y="57927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47" name="Rectangle 103"/>
          <p:cNvSpPr>
            <a:spLocks noChangeArrowheads="1"/>
          </p:cNvSpPr>
          <p:nvPr/>
        </p:nvSpPr>
        <p:spPr bwMode="auto">
          <a:xfrm>
            <a:off x="5521325" y="5792788"/>
            <a:ext cx="698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Digital</a:t>
            </a:r>
            <a:endParaRPr lang="en-US" sz="1800" b="1">
              <a:latin typeface="Arial" charset="0"/>
            </a:endParaRPr>
          </a:p>
        </p:txBody>
      </p:sp>
      <p:sp>
        <p:nvSpPr>
          <p:cNvPr id="6248" name="Rectangle 104"/>
          <p:cNvSpPr>
            <a:spLocks noChangeArrowheads="1"/>
          </p:cNvSpPr>
          <p:nvPr/>
        </p:nvSpPr>
        <p:spPr bwMode="auto">
          <a:xfrm>
            <a:off x="5508625" y="6034088"/>
            <a:ext cx="0" cy="274637"/>
          </a:xfrm>
          <a:prstGeom prst="rect">
            <a:avLst/>
          </a:prstGeom>
          <a:noFill/>
          <a:ln w="9525">
            <a:noFill/>
            <a:miter lim="800000"/>
            <a:headEnd/>
            <a:tailEnd/>
          </a:ln>
        </p:spPr>
        <p:txBody>
          <a:bodyPr wrap="none" lIns="0" tIns="0" rIns="0" bIns="0">
            <a:spAutoFit/>
          </a:bodyPr>
          <a:lstStyle/>
          <a:p>
            <a:endParaRPr lang="en-US" sz="1800" b="1">
              <a:latin typeface="Arial" charset="0"/>
            </a:endParaRPr>
          </a:p>
        </p:txBody>
      </p:sp>
      <p:sp>
        <p:nvSpPr>
          <p:cNvPr id="6249" name="Rectangle 105"/>
          <p:cNvSpPr>
            <a:spLocks noChangeArrowheads="1"/>
          </p:cNvSpPr>
          <p:nvPr/>
        </p:nvSpPr>
        <p:spPr bwMode="auto">
          <a:xfrm>
            <a:off x="5521325" y="6034088"/>
            <a:ext cx="6858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Hallux</a:t>
            </a:r>
            <a:endParaRPr lang="en-US" sz="1800" b="1">
              <a:latin typeface="Arial" charset="0"/>
            </a:endParaRPr>
          </a:p>
        </p:txBody>
      </p:sp>
      <p:sp>
        <p:nvSpPr>
          <p:cNvPr id="6250" name="Rectangle 106"/>
          <p:cNvSpPr>
            <a:spLocks noChangeArrowheads="1"/>
          </p:cNvSpPr>
          <p:nvPr/>
        </p:nvSpPr>
        <p:spPr bwMode="auto">
          <a:xfrm>
            <a:off x="1774825" y="5446713"/>
            <a:ext cx="59055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Thorax</a:t>
            </a:r>
            <a:endParaRPr lang="en-US" sz="1800" b="1">
              <a:latin typeface="Arial" charset="0"/>
            </a:endParaRPr>
          </a:p>
        </p:txBody>
      </p:sp>
      <p:sp>
        <p:nvSpPr>
          <p:cNvPr id="6251" name="Rectangle 107"/>
          <p:cNvSpPr>
            <a:spLocks noChangeArrowheads="1"/>
          </p:cNvSpPr>
          <p:nvPr/>
        </p:nvSpPr>
        <p:spPr bwMode="auto">
          <a:xfrm>
            <a:off x="1774825" y="5656263"/>
            <a:ext cx="8175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Abdomen</a:t>
            </a:r>
            <a:endParaRPr lang="en-US" sz="1800" b="1">
              <a:latin typeface="Arial" charset="0"/>
            </a:endParaRPr>
          </a:p>
        </p:txBody>
      </p:sp>
      <p:sp>
        <p:nvSpPr>
          <p:cNvPr id="6252" name="Rectangle 108"/>
          <p:cNvSpPr>
            <a:spLocks noChangeArrowheads="1"/>
          </p:cNvSpPr>
          <p:nvPr/>
        </p:nvSpPr>
        <p:spPr bwMode="auto">
          <a:xfrm>
            <a:off x="1768475" y="5859463"/>
            <a:ext cx="1262063"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Back (Dorsum)</a:t>
            </a:r>
            <a:endParaRPr lang="en-US" sz="1800" b="1">
              <a:latin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1.7b</a:t>
            </a:r>
          </a:p>
        </p:txBody>
      </p:sp>
      <p:pic>
        <p:nvPicPr>
          <p:cNvPr id="15369" name="Picture 9"/>
          <p:cNvPicPr>
            <a:picLocks noChangeAspect="1" noChangeArrowheads="1"/>
          </p:cNvPicPr>
          <p:nvPr/>
        </p:nvPicPr>
        <p:blipFill>
          <a:blip r:embed="rId2" cstate="print"/>
          <a:srcRect t="1761" b="8629"/>
          <a:stretch>
            <a:fillRect/>
          </a:stretch>
        </p:blipFill>
        <p:spPr bwMode="auto">
          <a:xfrm>
            <a:off x="727075" y="506413"/>
            <a:ext cx="7688263" cy="5737225"/>
          </a:xfrm>
          <a:prstGeom prst="rect">
            <a:avLst/>
          </a:prstGeom>
          <a:noFill/>
        </p:spPr>
      </p:pic>
      <p:sp>
        <p:nvSpPr>
          <p:cNvPr id="15370" name="Freeform 10"/>
          <p:cNvSpPr>
            <a:spLocks/>
          </p:cNvSpPr>
          <p:nvPr/>
        </p:nvSpPr>
        <p:spPr bwMode="auto">
          <a:xfrm>
            <a:off x="4295775" y="1108075"/>
            <a:ext cx="1249363" cy="142875"/>
          </a:xfrm>
          <a:custGeom>
            <a:avLst/>
            <a:gdLst/>
            <a:ahLst/>
            <a:cxnLst>
              <a:cxn ang="0">
                <a:pos x="787" y="90"/>
              </a:cxn>
              <a:cxn ang="0">
                <a:pos x="603" y="90"/>
              </a:cxn>
              <a:cxn ang="0">
                <a:pos x="0" y="0"/>
              </a:cxn>
            </a:cxnLst>
            <a:rect l="0" t="0" r="r" b="b"/>
            <a:pathLst>
              <a:path w="787" h="90">
                <a:moveTo>
                  <a:pt x="787" y="90"/>
                </a:moveTo>
                <a:lnTo>
                  <a:pt x="603" y="90"/>
                </a:lnTo>
                <a:lnTo>
                  <a:pt x="0" y="0"/>
                </a:lnTo>
              </a:path>
            </a:pathLst>
          </a:custGeom>
          <a:noFill/>
          <a:ln w="25400">
            <a:solidFill>
              <a:srgbClr val="FFFFFF"/>
            </a:solidFill>
            <a:prstDash val="solid"/>
            <a:round/>
            <a:headEnd/>
            <a:tailEnd/>
          </a:ln>
        </p:spPr>
        <p:txBody>
          <a:bodyPr/>
          <a:lstStyle/>
          <a:p>
            <a:endParaRPr lang="en-US"/>
          </a:p>
        </p:txBody>
      </p:sp>
      <p:sp>
        <p:nvSpPr>
          <p:cNvPr id="15371" name="Freeform 11"/>
          <p:cNvSpPr>
            <a:spLocks/>
          </p:cNvSpPr>
          <p:nvPr/>
        </p:nvSpPr>
        <p:spPr bwMode="auto">
          <a:xfrm>
            <a:off x="4295775" y="1108075"/>
            <a:ext cx="1331913" cy="136525"/>
          </a:xfrm>
          <a:custGeom>
            <a:avLst/>
            <a:gdLst/>
            <a:ahLst/>
            <a:cxnLst>
              <a:cxn ang="0">
                <a:pos x="839" y="86"/>
              </a:cxn>
              <a:cxn ang="0">
                <a:pos x="603" y="86"/>
              </a:cxn>
              <a:cxn ang="0">
                <a:pos x="0" y="0"/>
              </a:cxn>
            </a:cxnLst>
            <a:rect l="0" t="0" r="r" b="b"/>
            <a:pathLst>
              <a:path w="839" h="86">
                <a:moveTo>
                  <a:pt x="839" y="86"/>
                </a:moveTo>
                <a:lnTo>
                  <a:pt x="603" y="86"/>
                </a:lnTo>
                <a:lnTo>
                  <a:pt x="0" y="0"/>
                </a:lnTo>
              </a:path>
            </a:pathLst>
          </a:custGeom>
          <a:noFill/>
          <a:ln w="9525">
            <a:solidFill>
              <a:srgbClr val="231F20"/>
            </a:solidFill>
            <a:prstDash val="solid"/>
            <a:round/>
            <a:headEnd/>
            <a:tailEnd/>
          </a:ln>
        </p:spPr>
        <p:txBody>
          <a:bodyPr/>
          <a:lstStyle/>
          <a:p>
            <a:endParaRPr lang="en-US"/>
          </a:p>
        </p:txBody>
      </p:sp>
      <p:sp>
        <p:nvSpPr>
          <p:cNvPr id="15372" name="Freeform 12"/>
          <p:cNvSpPr>
            <a:spLocks/>
          </p:cNvSpPr>
          <p:nvPr/>
        </p:nvSpPr>
        <p:spPr bwMode="auto">
          <a:xfrm>
            <a:off x="4295775" y="1314450"/>
            <a:ext cx="1258888" cy="577850"/>
          </a:xfrm>
          <a:custGeom>
            <a:avLst/>
            <a:gdLst/>
            <a:ahLst/>
            <a:cxnLst>
              <a:cxn ang="0">
                <a:pos x="793" y="364"/>
              </a:cxn>
              <a:cxn ang="0">
                <a:pos x="597" y="364"/>
              </a:cxn>
              <a:cxn ang="0">
                <a:pos x="0" y="0"/>
              </a:cxn>
            </a:cxnLst>
            <a:rect l="0" t="0" r="r" b="b"/>
            <a:pathLst>
              <a:path w="793" h="364">
                <a:moveTo>
                  <a:pt x="793" y="364"/>
                </a:moveTo>
                <a:lnTo>
                  <a:pt x="597" y="364"/>
                </a:lnTo>
                <a:lnTo>
                  <a:pt x="0" y="0"/>
                </a:lnTo>
              </a:path>
            </a:pathLst>
          </a:custGeom>
          <a:noFill/>
          <a:ln w="9525">
            <a:solidFill>
              <a:srgbClr val="231F20"/>
            </a:solidFill>
            <a:prstDash val="solid"/>
            <a:round/>
            <a:headEnd/>
            <a:tailEnd/>
          </a:ln>
        </p:spPr>
        <p:txBody>
          <a:bodyPr/>
          <a:lstStyle/>
          <a:p>
            <a:endParaRPr lang="en-US"/>
          </a:p>
        </p:txBody>
      </p:sp>
      <p:sp>
        <p:nvSpPr>
          <p:cNvPr id="15373" name="Freeform 13"/>
          <p:cNvSpPr>
            <a:spLocks/>
          </p:cNvSpPr>
          <p:nvPr/>
        </p:nvSpPr>
        <p:spPr bwMode="auto">
          <a:xfrm>
            <a:off x="4549775" y="955675"/>
            <a:ext cx="1065213" cy="12700"/>
          </a:xfrm>
          <a:custGeom>
            <a:avLst/>
            <a:gdLst/>
            <a:ahLst/>
            <a:cxnLst>
              <a:cxn ang="0">
                <a:pos x="671" y="0"/>
              </a:cxn>
              <a:cxn ang="0">
                <a:pos x="435" y="0"/>
              </a:cxn>
              <a:cxn ang="0">
                <a:pos x="0" y="8"/>
              </a:cxn>
            </a:cxnLst>
            <a:rect l="0" t="0" r="r" b="b"/>
            <a:pathLst>
              <a:path w="671" h="8">
                <a:moveTo>
                  <a:pt x="671" y="0"/>
                </a:moveTo>
                <a:lnTo>
                  <a:pt x="435" y="0"/>
                </a:lnTo>
                <a:lnTo>
                  <a:pt x="0" y="8"/>
                </a:lnTo>
              </a:path>
            </a:pathLst>
          </a:custGeom>
          <a:noFill/>
          <a:ln w="9525">
            <a:solidFill>
              <a:srgbClr val="231F20"/>
            </a:solidFill>
            <a:prstDash val="solid"/>
            <a:round/>
            <a:headEnd/>
            <a:tailEnd/>
          </a:ln>
        </p:spPr>
        <p:txBody>
          <a:bodyPr/>
          <a:lstStyle/>
          <a:p>
            <a:endParaRPr lang="en-US"/>
          </a:p>
        </p:txBody>
      </p:sp>
      <p:sp>
        <p:nvSpPr>
          <p:cNvPr id="15374" name="Freeform 14"/>
          <p:cNvSpPr>
            <a:spLocks/>
          </p:cNvSpPr>
          <p:nvPr/>
        </p:nvSpPr>
        <p:spPr bwMode="auto">
          <a:xfrm>
            <a:off x="2886075" y="1273175"/>
            <a:ext cx="803275" cy="825500"/>
          </a:xfrm>
          <a:custGeom>
            <a:avLst/>
            <a:gdLst/>
            <a:ahLst/>
            <a:cxnLst>
              <a:cxn ang="0">
                <a:pos x="0" y="0"/>
              </a:cxn>
              <a:cxn ang="0">
                <a:pos x="124" y="0"/>
              </a:cxn>
              <a:cxn ang="0">
                <a:pos x="506" y="520"/>
              </a:cxn>
            </a:cxnLst>
            <a:rect l="0" t="0" r="r" b="b"/>
            <a:pathLst>
              <a:path w="506" h="520">
                <a:moveTo>
                  <a:pt x="0" y="0"/>
                </a:moveTo>
                <a:lnTo>
                  <a:pt x="124" y="0"/>
                </a:lnTo>
                <a:lnTo>
                  <a:pt x="506" y="520"/>
                </a:lnTo>
              </a:path>
            </a:pathLst>
          </a:custGeom>
          <a:noFill/>
          <a:ln w="9525">
            <a:solidFill>
              <a:srgbClr val="231F20"/>
            </a:solidFill>
            <a:prstDash val="solid"/>
            <a:round/>
            <a:headEnd/>
            <a:tailEnd/>
          </a:ln>
        </p:spPr>
        <p:txBody>
          <a:bodyPr/>
          <a:lstStyle/>
          <a:p>
            <a:endParaRPr lang="en-US"/>
          </a:p>
        </p:txBody>
      </p:sp>
      <p:sp>
        <p:nvSpPr>
          <p:cNvPr id="15375" name="Freeform 15"/>
          <p:cNvSpPr>
            <a:spLocks/>
          </p:cNvSpPr>
          <p:nvPr/>
        </p:nvSpPr>
        <p:spPr bwMode="auto">
          <a:xfrm>
            <a:off x="4608513" y="1774825"/>
            <a:ext cx="1073150" cy="828675"/>
          </a:xfrm>
          <a:custGeom>
            <a:avLst/>
            <a:gdLst/>
            <a:ahLst/>
            <a:cxnLst>
              <a:cxn ang="0">
                <a:pos x="676" y="522"/>
              </a:cxn>
              <a:cxn ang="0">
                <a:pos x="432" y="522"/>
              </a:cxn>
              <a:cxn ang="0">
                <a:pos x="0" y="0"/>
              </a:cxn>
            </a:cxnLst>
            <a:rect l="0" t="0" r="r" b="b"/>
            <a:pathLst>
              <a:path w="676" h="522">
                <a:moveTo>
                  <a:pt x="676" y="522"/>
                </a:moveTo>
                <a:lnTo>
                  <a:pt x="432" y="522"/>
                </a:lnTo>
                <a:lnTo>
                  <a:pt x="0" y="0"/>
                </a:lnTo>
              </a:path>
            </a:pathLst>
          </a:custGeom>
          <a:noFill/>
          <a:ln w="9525">
            <a:solidFill>
              <a:srgbClr val="231F20"/>
            </a:solidFill>
            <a:prstDash val="solid"/>
            <a:round/>
            <a:headEnd/>
            <a:tailEnd/>
          </a:ln>
        </p:spPr>
        <p:txBody>
          <a:bodyPr/>
          <a:lstStyle/>
          <a:p>
            <a:endParaRPr lang="en-US"/>
          </a:p>
        </p:txBody>
      </p:sp>
      <p:sp>
        <p:nvSpPr>
          <p:cNvPr id="15376" name="Freeform 16"/>
          <p:cNvSpPr>
            <a:spLocks/>
          </p:cNvSpPr>
          <p:nvPr/>
        </p:nvSpPr>
        <p:spPr bwMode="auto">
          <a:xfrm>
            <a:off x="2689225" y="1873250"/>
            <a:ext cx="901700" cy="1123950"/>
          </a:xfrm>
          <a:custGeom>
            <a:avLst/>
            <a:gdLst/>
            <a:ahLst/>
            <a:cxnLst>
              <a:cxn ang="0">
                <a:pos x="0" y="0"/>
              </a:cxn>
              <a:cxn ang="0">
                <a:pos x="178" y="0"/>
              </a:cxn>
              <a:cxn ang="0">
                <a:pos x="568" y="708"/>
              </a:cxn>
            </a:cxnLst>
            <a:rect l="0" t="0" r="r" b="b"/>
            <a:pathLst>
              <a:path w="568" h="708">
                <a:moveTo>
                  <a:pt x="0" y="0"/>
                </a:moveTo>
                <a:lnTo>
                  <a:pt x="178" y="0"/>
                </a:lnTo>
                <a:lnTo>
                  <a:pt x="568" y="708"/>
                </a:lnTo>
              </a:path>
            </a:pathLst>
          </a:custGeom>
          <a:noFill/>
          <a:ln w="9525">
            <a:solidFill>
              <a:srgbClr val="231F20"/>
            </a:solidFill>
            <a:prstDash val="solid"/>
            <a:round/>
            <a:headEnd/>
            <a:tailEnd/>
          </a:ln>
        </p:spPr>
        <p:txBody>
          <a:bodyPr/>
          <a:lstStyle/>
          <a:p>
            <a:endParaRPr lang="en-US"/>
          </a:p>
        </p:txBody>
      </p:sp>
      <p:sp>
        <p:nvSpPr>
          <p:cNvPr id="15377" name="Freeform 17"/>
          <p:cNvSpPr>
            <a:spLocks/>
          </p:cNvSpPr>
          <p:nvPr/>
        </p:nvSpPr>
        <p:spPr bwMode="auto">
          <a:xfrm>
            <a:off x="4448175" y="2619375"/>
            <a:ext cx="1223963" cy="612775"/>
          </a:xfrm>
          <a:custGeom>
            <a:avLst/>
            <a:gdLst/>
            <a:ahLst/>
            <a:cxnLst>
              <a:cxn ang="0">
                <a:pos x="771" y="386"/>
              </a:cxn>
              <a:cxn ang="0">
                <a:pos x="517" y="386"/>
              </a:cxn>
              <a:cxn ang="0">
                <a:pos x="0" y="0"/>
              </a:cxn>
            </a:cxnLst>
            <a:rect l="0" t="0" r="r" b="b"/>
            <a:pathLst>
              <a:path w="771" h="386">
                <a:moveTo>
                  <a:pt x="771" y="386"/>
                </a:moveTo>
                <a:lnTo>
                  <a:pt x="517" y="386"/>
                </a:lnTo>
                <a:lnTo>
                  <a:pt x="0" y="0"/>
                </a:lnTo>
              </a:path>
            </a:pathLst>
          </a:custGeom>
          <a:noFill/>
          <a:ln w="9525">
            <a:solidFill>
              <a:srgbClr val="231F20"/>
            </a:solidFill>
            <a:prstDash val="solid"/>
            <a:round/>
            <a:headEnd/>
            <a:tailEnd/>
          </a:ln>
        </p:spPr>
        <p:txBody>
          <a:bodyPr/>
          <a:lstStyle/>
          <a:p>
            <a:endParaRPr lang="en-US"/>
          </a:p>
        </p:txBody>
      </p:sp>
      <p:sp>
        <p:nvSpPr>
          <p:cNvPr id="15378" name="Freeform 18"/>
          <p:cNvSpPr>
            <a:spLocks/>
          </p:cNvSpPr>
          <p:nvPr/>
        </p:nvSpPr>
        <p:spPr bwMode="auto">
          <a:xfrm>
            <a:off x="4295775" y="3006725"/>
            <a:ext cx="1382713" cy="533400"/>
          </a:xfrm>
          <a:custGeom>
            <a:avLst/>
            <a:gdLst/>
            <a:ahLst/>
            <a:cxnLst>
              <a:cxn ang="0">
                <a:pos x="871" y="336"/>
              </a:cxn>
              <a:cxn ang="0">
                <a:pos x="627" y="336"/>
              </a:cxn>
              <a:cxn ang="0">
                <a:pos x="0" y="0"/>
              </a:cxn>
            </a:cxnLst>
            <a:rect l="0" t="0" r="r" b="b"/>
            <a:pathLst>
              <a:path w="871" h="336">
                <a:moveTo>
                  <a:pt x="871" y="336"/>
                </a:moveTo>
                <a:lnTo>
                  <a:pt x="627" y="336"/>
                </a:lnTo>
                <a:lnTo>
                  <a:pt x="0" y="0"/>
                </a:lnTo>
              </a:path>
            </a:pathLst>
          </a:custGeom>
          <a:noFill/>
          <a:ln w="9525">
            <a:solidFill>
              <a:srgbClr val="231F20"/>
            </a:solidFill>
            <a:prstDash val="solid"/>
            <a:round/>
            <a:headEnd/>
            <a:tailEnd/>
          </a:ln>
        </p:spPr>
        <p:txBody>
          <a:bodyPr/>
          <a:lstStyle/>
          <a:p>
            <a:endParaRPr lang="en-US"/>
          </a:p>
        </p:txBody>
      </p:sp>
      <p:sp>
        <p:nvSpPr>
          <p:cNvPr id="15379" name="Freeform 19"/>
          <p:cNvSpPr>
            <a:spLocks/>
          </p:cNvSpPr>
          <p:nvPr/>
        </p:nvSpPr>
        <p:spPr bwMode="auto">
          <a:xfrm>
            <a:off x="4549775" y="3235325"/>
            <a:ext cx="1119188" cy="614363"/>
          </a:xfrm>
          <a:custGeom>
            <a:avLst/>
            <a:gdLst/>
            <a:ahLst/>
            <a:cxnLst>
              <a:cxn ang="0">
                <a:pos x="705" y="387"/>
              </a:cxn>
              <a:cxn ang="0">
                <a:pos x="509" y="387"/>
              </a:cxn>
              <a:cxn ang="0">
                <a:pos x="0" y="0"/>
              </a:cxn>
            </a:cxnLst>
            <a:rect l="0" t="0" r="r" b="b"/>
            <a:pathLst>
              <a:path w="705" h="387">
                <a:moveTo>
                  <a:pt x="705" y="387"/>
                </a:moveTo>
                <a:lnTo>
                  <a:pt x="509" y="387"/>
                </a:lnTo>
                <a:lnTo>
                  <a:pt x="0" y="0"/>
                </a:lnTo>
              </a:path>
            </a:pathLst>
          </a:custGeom>
          <a:noFill/>
          <a:ln w="9525">
            <a:solidFill>
              <a:srgbClr val="231F20"/>
            </a:solidFill>
            <a:prstDash val="solid"/>
            <a:round/>
            <a:headEnd/>
            <a:tailEnd/>
          </a:ln>
        </p:spPr>
        <p:txBody>
          <a:bodyPr/>
          <a:lstStyle/>
          <a:p>
            <a:endParaRPr lang="en-US"/>
          </a:p>
        </p:txBody>
      </p:sp>
      <p:sp>
        <p:nvSpPr>
          <p:cNvPr id="15380" name="Freeform 20"/>
          <p:cNvSpPr>
            <a:spLocks/>
          </p:cNvSpPr>
          <p:nvPr/>
        </p:nvSpPr>
        <p:spPr bwMode="auto">
          <a:xfrm>
            <a:off x="4302125" y="3540125"/>
            <a:ext cx="1379538" cy="649288"/>
          </a:xfrm>
          <a:custGeom>
            <a:avLst/>
            <a:gdLst/>
            <a:ahLst/>
            <a:cxnLst>
              <a:cxn ang="0">
                <a:pos x="869" y="409"/>
              </a:cxn>
              <a:cxn ang="0">
                <a:pos x="681" y="409"/>
              </a:cxn>
              <a:cxn ang="0">
                <a:pos x="0" y="0"/>
              </a:cxn>
            </a:cxnLst>
            <a:rect l="0" t="0" r="r" b="b"/>
            <a:pathLst>
              <a:path w="869" h="409">
                <a:moveTo>
                  <a:pt x="869" y="409"/>
                </a:moveTo>
                <a:lnTo>
                  <a:pt x="681" y="409"/>
                </a:lnTo>
                <a:lnTo>
                  <a:pt x="0" y="0"/>
                </a:lnTo>
              </a:path>
            </a:pathLst>
          </a:custGeom>
          <a:noFill/>
          <a:ln w="9525">
            <a:solidFill>
              <a:srgbClr val="231F20"/>
            </a:solidFill>
            <a:prstDash val="solid"/>
            <a:round/>
            <a:headEnd/>
            <a:tailEnd/>
          </a:ln>
        </p:spPr>
        <p:txBody>
          <a:bodyPr/>
          <a:lstStyle/>
          <a:p>
            <a:endParaRPr lang="en-US"/>
          </a:p>
        </p:txBody>
      </p:sp>
      <p:sp>
        <p:nvSpPr>
          <p:cNvPr id="15381" name="Freeform 21"/>
          <p:cNvSpPr>
            <a:spLocks/>
          </p:cNvSpPr>
          <p:nvPr/>
        </p:nvSpPr>
        <p:spPr bwMode="auto">
          <a:xfrm>
            <a:off x="4295775" y="2162175"/>
            <a:ext cx="1382713" cy="755650"/>
          </a:xfrm>
          <a:custGeom>
            <a:avLst/>
            <a:gdLst/>
            <a:ahLst/>
            <a:cxnLst>
              <a:cxn ang="0">
                <a:pos x="871" y="476"/>
              </a:cxn>
              <a:cxn ang="0">
                <a:pos x="629" y="476"/>
              </a:cxn>
              <a:cxn ang="0">
                <a:pos x="0" y="0"/>
              </a:cxn>
            </a:cxnLst>
            <a:rect l="0" t="0" r="r" b="b"/>
            <a:pathLst>
              <a:path w="871" h="476">
                <a:moveTo>
                  <a:pt x="871" y="476"/>
                </a:moveTo>
                <a:lnTo>
                  <a:pt x="629" y="476"/>
                </a:lnTo>
                <a:lnTo>
                  <a:pt x="0" y="0"/>
                </a:lnTo>
              </a:path>
            </a:pathLst>
          </a:custGeom>
          <a:noFill/>
          <a:ln w="9525">
            <a:solidFill>
              <a:srgbClr val="231F20"/>
            </a:solidFill>
            <a:prstDash val="solid"/>
            <a:round/>
            <a:headEnd/>
            <a:tailEnd/>
          </a:ln>
        </p:spPr>
        <p:txBody>
          <a:bodyPr/>
          <a:lstStyle/>
          <a:p>
            <a:endParaRPr lang="en-US"/>
          </a:p>
        </p:txBody>
      </p:sp>
      <p:sp>
        <p:nvSpPr>
          <p:cNvPr id="15382" name="Freeform 22"/>
          <p:cNvSpPr>
            <a:spLocks/>
          </p:cNvSpPr>
          <p:nvPr/>
        </p:nvSpPr>
        <p:spPr bwMode="auto">
          <a:xfrm>
            <a:off x="3044825" y="3852863"/>
            <a:ext cx="933450" cy="22225"/>
          </a:xfrm>
          <a:custGeom>
            <a:avLst/>
            <a:gdLst/>
            <a:ahLst/>
            <a:cxnLst>
              <a:cxn ang="0">
                <a:pos x="0" y="0"/>
              </a:cxn>
              <a:cxn ang="0">
                <a:pos x="82" y="0"/>
              </a:cxn>
              <a:cxn ang="0">
                <a:pos x="588" y="14"/>
              </a:cxn>
            </a:cxnLst>
            <a:rect l="0" t="0" r="r" b="b"/>
            <a:pathLst>
              <a:path w="588" h="14">
                <a:moveTo>
                  <a:pt x="0" y="0"/>
                </a:moveTo>
                <a:lnTo>
                  <a:pt x="82" y="0"/>
                </a:lnTo>
                <a:lnTo>
                  <a:pt x="588" y="14"/>
                </a:lnTo>
              </a:path>
            </a:pathLst>
          </a:custGeom>
          <a:noFill/>
          <a:ln w="9525">
            <a:solidFill>
              <a:srgbClr val="231F20"/>
            </a:solidFill>
            <a:prstDash val="solid"/>
            <a:round/>
            <a:headEnd/>
            <a:tailEnd/>
          </a:ln>
        </p:spPr>
        <p:txBody>
          <a:bodyPr/>
          <a:lstStyle/>
          <a:p>
            <a:endParaRPr lang="en-US"/>
          </a:p>
        </p:txBody>
      </p:sp>
      <p:sp>
        <p:nvSpPr>
          <p:cNvPr id="15383" name="Freeform 23"/>
          <p:cNvSpPr>
            <a:spLocks/>
          </p:cNvSpPr>
          <p:nvPr/>
        </p:nvSpPr>
        <p:spPr bwMode="auto">
          <a:xfrm>
            <a:off x="3514725" y="4757738"/>
            <a:ext cx="263525" cy="241300"/>
          </a:xfrm>
          <a:custGeom>
            <a:avLst/>
            <a:gdLst/>
            <a:ahLst/>
            <a:cxnLst>
              <a:cxn ang="0">
                <a:pos x="166" y="152"/>
              </a:cxn>
              <a:cxn ang="0">
                <a:pos x="44" y="0"/>
              </a:cxn>
              <a:cxn ang="0">
                <a:pos x="0" y="0"/>
              </a:cxn>
            </a:cxnLst>
            <a:rect l="0" t="0" r="r" b="b"/>
            <a:pathLst>
              <a:path w="166" h="152">
                <a:moveTo>
                  <a:pt x="166" y="152"/>
                </a:moveTo>
                <a:lnTo>
                  <a:pt x="44" y="0"/>
                </a:lnTo>
                <a:lnTo>
                  <a:pt x="0" y="0"/>
                </a:lnTo>
              </a:path>
            </a:pathLst>
          </a:custGeom>
          <a:noFill/>
          <a:ln w="9525">
            <a:solidFill>
              <a:srgbClr val="231F20"/>
            </a:solidFill>
            <a:prstDash val="solid"/>
            <a:round/>
            <a:headEnd/>
            <a:tailEnd/>
          </a:ln>
        </p:spPr>
        <p:txBody>
          <a:bodyPr/>
          <a:lstStyle/>
          <a:p>
            <a:endParaRPr lang="en-US"/>
          </a:p>
        </p:txBody>
      </p:sp>
      <p:sp>
        <p:nvSpPr>
          <p:cNvPr id="15384" name="Freeform 24"/>
          <p:cNvSpPr>
            <a:spLocks/>
          </p:cNvSpPr>
          <p:nvPr/>
        </p:nvSpPr>
        <p:spPr bwMode="auto">
          <a:xfrm>
            <a:off x="2190750" y="939800"/>
            <a:ext cx="1463675" cy="669925"/>
          </a:xfrm>
          <a:custGeom>
            <a:avLst/>
            <a:gdLst/>
            <a:ahLst/>
            <a:cxnLst>
              <a:cxn ang="0">
                <a:pos x="0" y="0"/>
              </a:cxn>
              <a:cxn ang="0">
                <a:pos x="570" y="0"/>
              </a:cxn>
              <a:cxn ang="0">
                <a:pos x="922" y="422"/>
              </a:cxn>
            </a:cxnLst>
            <a:rect l="0" t="0" r="r" b="b"/>
            <a:pathLst>
              <a:path w="922" h="422">
                <a:moveTo>
                  <a:pt x="0" y="0"/>
                </a:moveTo>
                <a:lnTo>
                  <a:pt x="570" y="0"/>
                </a:lnTo>
                <a:lnTo>
                  <a:pt x="922" y="422"/>
                </a:lnTo>
              </a:path>
            </a:pathLst>
          </a:custGeom>
          <a:noFill/>
          <a:ln w="9525">
            <a:solidFill>
              <a:srgbClr val="231F20"/>
            </a:solidFill>
            <a:prstDash val="solid"/>
            <a:round/>
            <a:headEnd/>
            <a:tailEnd/>
          </a:ln>
        </p:spPr>
        <p:txBody>
          <a:bodyPr/>
          <a:lstStyle/>
          <a:p>
            <a:endParaRPr lang="en-US"/>
          </a:p>
        </p:txBody>
      </p:sp>
      <p:sp>
        <p:nvSpPr>
          <p:cNvPr id="15385" name="Freeform 25"/>
          <p:cNvSpPr>
            <a:spLocks/>
          </p:cNvSpPr>
          <p:nvPr/>
        </p:nvSpPr>
        <p:spPr bwMode="auto">
          <a:xfrm>
            <a:off x="2276475" y="1558925"/>
            <a:ext cx="1425575" cy="955675"/>
          </a:xfrm>
          <a:custGeom>
            <a:avLst/>
            <a:gdLst/>
            <a:ahLst/>
            <a:cxnLst>
              <a:cxn ang="0">
                <a:pos x="0" y="0"/>
              </a:cxn>
              <a:cxn ang="0">
                <a:pos x="478" y="0"/>
              </a:cxn>
              <a:cxn ang="0">
                <a:pos x="898" y="602"/>
              </a:cxn>
            </a:cxnLst>
            <a:rect l="0" t="0" r="r" b="b"/>
            <a:pathLst>
              <a:path w="898" h="602">
                <a:moveTo>
                  <a:pt x="0" y="0"/>
                </a:moveTo>
                <a:lnTo>
                  <a:pt x="478" y="0"/>
                </a:lnTo>
                <a:lnTo>
                  <a:pt x="898" y="602"/>
                </a:lnTo>
              </a:path>
            </a:pathLst>
          </a:custGeom>
          <a:noFill/>
          <a:ln w="9525">
            <a:solidFill>
              <a:srgbClr val="231F20"/>
            </a:solidFill>
            <a:prstDash val="solid"/>
            <a:round/>
            <a:headEnd/>
            <a:tailEnd/>
          </a:ln>
        </p:spPr>
        <p:txBody>
          <a:bodyPr/>
          <a:lstStyle/>
          <a:p>
            <a:endParaRPr lang="en-US"/>
          </a:p>
        </p:txBody>
      </p:sp>
      <p:sp>
        <p:nvSpPr>
          <p:cNvPr id="15386" name="Freeform 26"/>
          <p:cNvSpPr>
            <a:spLocks/>
          </p:cNvSpPr>
          <p:nvPr/>
        </p:nvSpPr>
        <p:spPr bwMode="auto">
          <a:xfrm>
            <a:off x="2447925" y="2863850"/>
            <a:ext cx="1031875" cy="628650"/>
          </a:xfrm>
          <a:custGeom>
            <a:avLst/>
            <a:gdLst/>
            <a:ahLst/>
            <a:cxnLst>
              <a:cxn ang="0">
                <a:pos x="0" y="0"/>
              </a:cxn>
              <a:cxn ang="0">
                <a:pos x="188" y="0"/>
              </a:cxn>
              <a:cxn ang="0">
                <a:pos x="650" y="396"/>
              </a:cxn>
            </a:cxnLst>
            <a:rect l="0" t="0" r="r" b="b"/>
            <a:pathLst>
              <a:path w="650" h="396">
                <a:moveTo>
                  <a:pt x="0" y="0"/>
                </a:moveTo>
                <a:lnTo>
                  <a:pt x="188" y="0"/>
                </a:lnTo>
                <a:lnTo>
                  <a:pt x="650" y="396"/>
                </a:lnTo>
              </a:path>
            </a:pathLst>
          </a:custGeom>
          <a:noFill/>
          <a:ln w="9525">
            <a:solidFill>
              <a:srgbClr val="231F20"/>
            </a:solidFill>
            <a:prstDash val="solid"/>
            <a:round/>
            <a:headEnd/>
            <a:tailEnd/>
          </a:ln>
        </p:spPr>
        <p:txBody>
          <a:bodyPr/>
          <a:lstStyle/>
          <a:p>
            <a:endParaRPr lang="en-US"/>
          </a:p>
        </p:txBody>
      </p:sp>
      <p:sp>
        <p:nvSpPr>
          <p:cNvPr id="15387" name="Freeform 27"/>
          <p:cNvSpPr>
            <a:spLocks/>
          </p:cNvSpPr>
          <p:nvPr/>
        </p:nvSpPr>
        <p:spPr bwMode="auto">
          <a:xfrm>
            <a:off x="2184400" y="4141788"/>
            <a:ext cx="1755775" cy="342900"/>
          </a:xfrm>
          <a:custGeom>
            <a:avLst/>
            <a:gdLst/>
            <a:ahLst/>
            <a:cxnLst>
              <a:cxn ang="0">
                <a:pos x="0" y="0"/>
              </a:cxn>
              <a:cxn ang="0">
                <a:pos x="746" y="0"/>
              </a:cxn>
              <a:cxn ang="0">
                <a:pos x="1106" y="216"/>
              </a:cxn>
            </a:cxnLst>
            <a:rect l="0" t="0" r="r" b="b"/>
            <a:pathLst>
              <a:path w="1106" h="216">
                <a:moveTo>
                  <a:pt x="0" y="0"/>
                </a:moveTo>
                <a:lnTo>
                  <a:pt x="746" y="0"/>
                </a:lnTo>
                <a:lnTo>
                  <a:pt x="1106" y="216"/>
                </a:lnTo>
              </a:path>
            </a:pathLst>
          </a:custGeom>
          <a:noFill/>
          <a:ln w="9525">
            <a:solidFill>
              <a:srgbClr val="231F20"/>
            </a:solidFill>
            <a:prstDash val="solid"/>
            <a:round/>
            <a:headEnd/>
            <a:tailEnd/>
          </a:ln>
        </p:spPr>
        <p:txBody>
          <a:bodyPr/>
          <a:lstStyle/>
          <a:p>
            <a:endParaRPr lang="en-US"/>
          </a:p>
        </p:txBody>
      </p:sp>
      <p:sp>
        <p:nvSpPr>
          <p:cNvPr id="15388" name="Freeform 28"/>
          <p:cNvSpPr>
            <a:spLocks/>
          </p:cNvSpPr>
          <p:nvPr/>
        </p:nvSpPr>
        <p:spPr bwMode="auto">
          <a:xfrm>
            <a:off x="2463800" y="4475163"/>
            <a:ext cx="1400175" cy="384175"/>
          </a:xfrm>
          <a:custGeom>
            <a:avLst/>
            <a:gdLst/>
            <a:ahLst/>
            <a:cxnLst>
              <a:cxn ang="0">
                <a:pos x="0" y="0"/>
              </a:cxn>
              <a:cxn ang="0">
                <a:pos x="564" y="0"/>
              </a:cxn>
              <a:cxn ang="0">
                <a:pos x="882" y="242"/>
              </a:cxn>
            </a:cxnLst>
            <a:rect l="0" t="0" r="r" b="b"/>
            <a:pathLst>
              <a:path w="882" h="242">
                <a:moveTo>
                  <a:pt x="0" y="0"/>
                </a:moveTo>
                <a:lnTo>
                  <a:pt x="564" y="0"/>
                </a:lnTo>
                <a:lnTo>
                  <a:pt x="882" y="242"/>
                </a:lnTo>
              </a:path>
            </a:pathLst>
          </a:custGeom>
          <a:noFill/>
          <a:ln w="9525">
            <a:solidFill>
              <a:srgbClr val="231F20"/>
            </a:solidFill>
            <a:prstDash val="solid"/>
            <a:round/>
            <a:headEnd/>
            <a:tailEnd/>
          </a:ln>
        </p:spPr>
        <p:txBody>
          <a:bodyPr/>
          <a:lstStyle/>
          <a:p>
            <a:endParaRPr lang="en-US"/>
          </a:p>
        </p:txBody>
      </p:sp>
      <p:sp>
        <p:nvSpPr>
          <p:cNvPr id="15389" name="Freeform 29"/>
          <p:cNvSpPr>
            <a:spLocks/>
          </p:cNvSpPr>
          <p:nvPr/>
        </p:nvSpPr>
        <p:spPr bwMode="auto">
          <a:xfrm>
            <a:off x="2292350" y="5437188"/>
            <a:ext cx="1644650" cy="107950"/>
          </a:xfrm>
          <a:custGeom>
            <a:avLst/>
            <a:gdLst/>
            <a:ahLst/>
            <a:cxnLst>
              <a:cxn ang="0">
                <a:pos x="0" y="0"/>
              </a:cxn>
              <a:cxn ang="0">
                <a:pos x="214" y="0"/>
              </a:cxn>
              <a:cxn ang="0">
                <a:pos x="1036" y="68"/>
              </a:cxn>
            </a:cxnLst>
            <a:rect l="0" t="0" r="r" b="b"/>
            <a:pathLst>
              <a:path w="1036" h="68">
                <a:moveTo>
                  <a:pt x="0" y="0"/>
                </a:moveTo>
                <a:lnTo>
                  <a:pt x="214" y="0"/>
                </a:lnTo>
                <a:lnTo>
                  <a:pt x="1036" y="68"/>
                </a:lnTo>
              </a:path>
            </a:pathLst>
          </a:custGeom>
          <a:noFill/>
          <a:ln w="9525">
            <a:solidFill>
              <a:srgbClr val="231F20"/>
            </a:solidFill>
            <a:prstDash val="solid"/>
            <a:round/>
            <a:headEnd/>
            <a:tailEnd/>
          </a:ln>
        </p:spPr>
        <p:txBody>
          <a:bodyPr/>
          <a:lstStyle/>
          <a:p>
            <a:endParaRPr lang="en-US"/>
          </a:p>
        </p:txBody>
      </p:sp>
      <p:sp>
        <p:nvSpPr>
          <p:cNvPr id="15390" name="Freeform 30"/>
          <p:cNvSpPr>
            <a:spLocks/>
          </p:cNvSpPr>
          <p:nvPr/>
        </p:nvSpPr>
        <p:spPr bwMode="auto">
          <a:xfrm>
            <a:off x="1930400" y="5770563"/>
            <a:ext cx="1933575" cy="44450"/>
          </a:xfrm>
          <a:custGeom>
            <a:avLst/>
            <a:gdLst/>
            <a:ahLst/>
            <a:cxnLst>
              <a:cxn ang="0">
                <a:pos x="0" y="0"/>
              </a:cxn>
              <a:cxn ang="0">
                <a:pos x="246" y="0"/>
              </a:cxn>
              <a:cxn ang="0">
                <a:pos x="1218" y="28"/>
              </a:cxn>
            </a:cxnLst>
            <a:rect l="0" t="0" r="r" b="b"/>
            <a:pathLst>
              <a:path w="1218" h="28">
                <a:moveTo>
                  <a:pt x="0" y="0"/>
                </a:moveTo>
                <a:lnTo>
                  <a:pt x="246" y="0"/>
                </a:lnTo>
                <a:lnTo>
                  <a:pt x="1218" y="28"/>
                </a:lnTo>
              </a:path>
            </a:pathLst>
          </a:custGeom>
          <a:noFill/>
          <a:ln w="9525">
            <a:solidFill>
              <a:srgbClr val="231F20"/>
            </a:solidFill>
            <a:prstDash val="solid"/>
            <a:round/>
            <a:headEnd/>
            <a:tailEnd/>
          </a:ln>
        </p:spPr>
        <p:txBody>
          <a:bodyPr/>
          <a:lstStyle/>
          <a:p>
            <a:endParaRPr lang="en-US"/>
          </a:p>
        </p:txBody>
      </p:sp>
      <p:sp>
        <p:nvSpPr>
          <p:cNvPr id="15391" name="Freeform 31"/>
          <p:cNvSpPr>
            <a:spLocks/>
          </p:cNvSpPr>
          <p:nvPr/>
        </p:nvSpPr>
        <p:spPr bwMode="auto">
          <a:xfrm>
            <a:off x="1863725" y="3155950"/>
            <a:ext cx="1508125" cy="582613"/>
          </a:xfrm>
          <a:custGeom>
            <a:avLst/>
            <a:gdLst/>
            <a:ahLst/>
            <a:cxnLst>
              <a:cxn ang="0">
                <a:pos x="0" y="0"/>
              </a:cxn>
              <a:cxn ang="0">
                <a:pos x="222" y="0"/>
              </a:cxn>
              <a:cxn ang="0">
                <a:pos x="950" y="367"/>
              </a:cxn>
            </a:cxnLst>
            <a:rect l="0" t="0" r="r" b="b"/>
            <a:pathLst>
              <a:path w="950" h="367">
                <a:moveTo>
                  <a:pt x="0" y="0"/>
                </a:moveTo>
                <a:lnTo>
                  <a:pt x="222" y="0"/>
                </a:lnTo>
                <a:lnTo>
                  <a:pt x="950" y="367"/>
                </a:lnTo>
              </a:path>
            </a:pathLst>
          </a:custGeom>
          <a:noFill/>
          <a:ln w="9525">
            <a:solidFill>
              <a:srgbClr val="231F20"/>
            </a:solidFill>
            <a:prstDash val="solid"/>
            <a:round/>
            <a:headEnd/>
            <a:tailEnd/>
          </a:ln>
        </p:spPr>
        <p:txBody>
          <a:bodyPr/>
          <a:lstStyle/>
          <a:p>
            <a:endParaRPr lang="en-US"/>
          </a:p>
        </p:txBody>
      </p:sp>
      <p:sp>
        <p:nvSpPr>
          <p:cNvPr id="15392" name="Rectangle 32"/>
          <p:cNvSpPr>
            <a:spLocks noChangeArrowheads="1"/>
          </p:cNvSpPr>
          <p:nvPr/>
        </p:nvSpPr>
        <p:spPr bwMode="auto">
          <a:xfrm>
            <a:off x="5611813" y="1690688"/>
            <a:ext cx="1350962"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Cervical </a:t>
            </a:r>
            <a:endParaRPr lang="en-US" sz="1800">
              <a:latin typeface="Arial" charset="0"/>
            </a:endParaRPr>
          </a:p>
        </p:txBody>
      </p:sp>
      <p:sp>
        <p:nvSpPr>
          <p:cNvPr id="15393" name="Rectangle 33"/>
          <p:cNvSpPr>
            <a:spLocks noChangeArrowheads="1"/>
          </p:cNvSpPr>
          <p:nvPr/>
        </p:nvSpPr>
        <p:spPr bwMode="auto">
          <a:xfrm>
            <a:off x="5668963" y="2043113"/>
            <a:ext cx="2124075"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Back (dorsal) </a:t>
            </a:r>
            <a:endParaRPr lang="en-US" sz="1800">
              <a:latin typeface="Arial" charset="0"/>
            </a:endParaRPr>
          </a:p>
        </p:txBody>
      </p:sp>
      <p:sp>
        <p:nvSpPr>
          <p:cNvPr id="15394" name="Rectangle 34"/>
          <p:cNvSpPr>
            <a:spLocks noChangeArrowheads="1"/>
          </p:cNvSpPr>
          <p:nvPr/>
        </p:nvSpPr>
        <p:spPr bwMode="auto">
          <a:xfrm>
            <a:off x="2700338" y="6053138"/>
            <a:ext cx="2946400"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(b) Posterior/Dorsal</a:t>
            </a:r>
            <a:endParaRPr lang="en-US" sz="1800">
              <a:latin typeface="Arial" charset="0"/>
            </a:endParaRPr>
          </a:p>
        </p:txBody>
      </p:sp>
      <p:sp>
        <p:nvSpPr>
          <p:cNvPr id="15395" name="Rectangle 35"/>
          <p:cNvSpPr>
            <a:spLocks noChangeArrowheads="1"/>
          </p:cNvSpPr>
          <p:nvPr/>
        </p:nvSpPr>
        <p:spPr bwMode="auto">
          <a:xfrm>
            <a:off x="5668963" y="2439988"/>
            <a:ext cx="1258887"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Scapular</a:t>
            </a:r>
            <a:endParaRPr lang="en-US" sz="1800" b="1">
              <a:latin typeface="Arial" charset="0"/>
            </a:endParaRPr>
          </a:p>
        </p:txBody>
      </p:sp>
      <p:sp>
        <p:nvSpPr>
          <p:cNvPr id="15396" name="Rectangle 36"/>
          <p:cNvSpPr>
            <a:spLocks noChangeArrowheads="1"/>
          </p:cNvSpPr>
          <p:nvPr/>
        </p:nvSpPr>
        <p:spPr bwMode="auto">
          <a:xfrm>
            <a:off x="5668963" y="2754313"/>
            <a:ext cx="128905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Vertebral</a:t>
            </a:r>
            <a:endParaRPr lang="en-US" sz="1800" b="1">
              <a:latin typeface="Arial" charset="0"/>
            </a:endParaRPr>
          </a:p>
        </p:txBody>
      </p:sp>
      <p:sp>
        <p:nvSpPr>
          <p:cNvPr id="15397" name="Rectangle 37"/>
          <p:cNvSpPr>
            <a:spLocks noChangeArrowheads="1"/>
          </p:cNvSpPr>
          <p:nvPr/>
        </p:nvSpPr>
        <p:spPr bwMode="auto">
          <a:xfrm>
            <a:off x="5668963" y="3078163"/>
            <a:ext cx="1103312"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Lumbar</a:t>
            </a:r>
            <a:endParaRPr lang="en-US" sz="1800" b="1">
              <a:latin typeface="Arial" charset="0"/>
            </a:endParaRPr>
          </a:p>
        </p:txBody>
      </p:sp>
      <p:sp>
        <p:nvSpPr>
          <p:cNvPr id="15398" name="Rectangle 38"/>
          <p:cNvSpPr>
            <a:spLocks noChangeArrowheads="1"/>
          </p:cNvSpPr>
          <p:nvPr/>
        </p:nvSpPr>
        <p:spPr bwMode="auto">
          <a:xfrm>
            <a:off x="5668963" y="3379788"/>
            <a:ext cx="915987"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Sacral</a:t>
            </a:r>
            <a:endParaRPr lang="en-US" sz="1800" b="1">
              <a:latin typeface="Arial" charset="0"/>
            </a:endParaRPr>
          </a:p>
        </p:txBody>
      </p:sp>
      <p:sp>
        <p:nvSpPr>
          <p:cNvPr id="15399" name="Rectangle 39"/>
          <p:cNvSpPr>
            <a:spLocks noChangeArrowheads="1"/>
          </p:cNvSpPr>
          <p:nvPr/>
        </p:nvSpPr>
        <p:spPr bwMode="auto">
          <a:xfrm>
            <a:off x="5668963" y="3694113"/>
            <a:ext cx="1027112"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Gluteal</a:t>
            </a:r>
            <a:endParaRPr lang="en-US" sz="1800" b="1">
              <a:latin typeface="Arial" charset="0"/>
            </a:endParaRPr>
          </a:p>
        </p:txBody>
      </p:sp>
      <p:sp>
        <p:nvSpPr>
          <p:cNvPr id="15400" name="Rectangle 40"/>
          <p:cNvSpPr>
            <a:spLocks noChangeArrowheads="1"/>
          </p:cNvSpPr>
          <p:nvPr/>
        </p:nvSpPr>
        <p:spPr bwMode="auto">
          <a:xfrm>
            <a:off x="5668963" y="4024313"/>
            <a:ext cx="2614612" cy="1004887"/>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Perineal (between</a:t>
            </a:r>
          </a:p>
          <a:p>
            <a:r>
              <a:rPr lang="en-US" sz="2200" b="1">
                <a:solidFill>
                  <a:srgbClr val="231F20"/>
                </a:solidFill>
                <a:latin typeface="Arial" charset="0"/>
              </a:rPr>
              <a:t>   anus and external</a:t>
            </a:r>
            <a:endParaRPr lang="en-US" sz="1800" b="1">
              <a:latin typeface="Arial" charset="0"/>
            </a:endParaRPr>
          </a:p>
          <a:p>
            <a:r>
              <a:rPr lang="en-US" sz="2200" b="1">
                <a:solidFill>
                  <a:srgbClr val="231F20"/>
                </a:solidFill>
                <a:latin typeface="Arial" charset="0"/>
              </a:rPr>
              <a:t>   genitalia)</a:t>
            </a:r>
            <a:endParaRPr lang="en-US" sz="1800" b="1">
              <a:latin typeface="Arial" charset="0"/>
            </a:endParaRPr>
          </a:p>
        </p:txBody>
      </p:sp>
      <p:sp>
        <p:nvSpPr>
          <p:cNvPr id="15401" name="Rectangle 41"/>
          <p:cNvSpPr>
            <a:spLocks noChangeArrowheads="1"/>
          </p:cNvSpPr>
          <p:nvPr/>
        </p:nvSpPr>
        <p:spPr bwMode="auto">
          <a:xfrm>
            <a:off x="874713" y="446088"/>
            <a:ext cx="1660525"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Upper limb</a:t>
            </a:r>
            <a:endParaRPr lang="en-US" sz="1800">
              <a:latin typeface="Arial" charset="0"/>
            </a:endParaRPr>
          </a:p>
        </p:txBody>
      </p:sp>
      <p:sp>
        <p:nvSpPr>
          <p:cNvPr id="15402" name="Rectangle 42"/>
          <p:cNvSpPr>
            <a:spLocks noChangeArrowheads="1"/>
          </p:cNvSpPr>
          <p:nvPr/>
        </p:nvSpPr>
        <p:spPr bwMode="auto">
          <a:xfrm>
            <a:off x="874713" y="804863"/>
            <a:ext cx="1273175"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Acromial</a:t>
            </a:r>
            <a:endParaRPr lang="en-US" sz="1800" b="1">
              <a:latin typeface="Arial" charset="0"/>
            </a:endParaRPr>
          </a:p>
        </p:txBody>
      </p:sp>
      <p:sp>
        <p:nvSpPr>
          <p:cNvPr id="15403" name="Rectangle 43"/>
          <p:cNvSpPr>
            <a:spLocks noChangeArrowheads="1"/>
          </p:cNvSpPr>
          <p:nvPr/>
        </p:nvSpPr>
        <p:spPr bwMode="auto">
          <a:xfrm>
            <a:off x="947738" y="1109663"/>
            <a:ext cx="187960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Brachial (arm)</a:t>
            </a:r>
            <a:endParaRPr lang="en-US" sz="1800" b="1">
              <a:latin typeface="Arial" charset="0"/>
            </a:endParaRPr>
          </a:p>
        </p:txBody>
      </p:sp>
      <p:sp>
        <p:nvSpPr>
          <p:cNvPr id="15404" name="Rectangle 44"/>
          <p:cNvSpPr>
            <a:spLocks noChangeArrowheads="1"/>
          </p:cNvSpPr>
          <p:nvPr/>
        </p:nvSpPr>
        <p:spPr bwMode="auto">
          <a:xfrm>
            <a:off x="874713" y="1414463"/>
            <a:ext cx="135255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Olecranal</a:t>
            </a:r>
            <a:endParaRPr lang="en-US" sz="1800" b="1">
              <a:latin typeface="Arial" charset="0"/>
            </a:endParaRPr>
          </a:p>
        </p:txBody>
      </p:sp>
      <p:sp>
        <p:nvSpPr>
          <p:cNvPr id="15405" name="Rectangle 45"/>
          <p:cNvSpPr>
            <a:spLocks noChangeArrowheads="1"/>
          </p:cNvSpPr>
          <p:nvPr/>
        </p:nvSpPr>
        <p:spPr bwMode="auto">
          <a:xfrm>
            <a:off x="874713" y="1719263"/>
            <a:ext cx="1773237" cy="669925"/>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Antebrachial</a:t>
            </a:r>
          </a:p>
          <a:p>
            <a:r>
              <a:rPr lang="en-US" sz="2200" b="1">
                <a:solidFill>
                  <a:srgbClr val="231F20"/>
                </a:solidFill>
                <a:latin typeface="Arial" charset="0"/>
              </a:rPr>
              <a:t>   (forearm)</a:t>
            </a:r>
            <a:endParaRPr lang="en-US" sz="1800" b="1">
              <a:latin typeface="Arial" charset="0"/>
            </a:endParaRPr>
          </a:p>
        </p:txBody>
      </p:sp>
      <p:sp>
        <p:nvSpPr>
          <p:cNvPr id="15406" name="Rectangle 46"/>
          <p:cNvSpPr>
            <a:spLocks noChangeArrowheads="1"/>
          </p:cNvSpPr>
          <p:nvPr/>
        </p:nvSpPr>
        <p:spPr bwMode="auto">
          <a:xfrm>
            <a:off x="874713" y="2354263"/>
            <a:ext cx="2044700"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Manus (hand)</a:t>
            </a:r>
            <a:endParaRPr lang="en-US" sz="1800">
              <a:latin typeface="Arial" charset="0"/>
            </a:endParaRPr>
          </a:p>
        </p:txBody>
      </p:sp>
      <p:sp>
        <p:nvSpPr>
          <p:cNvPr id="15407" name="Rectangle 47"/>
          <p:cNvSpPr>
            <a:spLocks noChangeArrowheads="1"/>
          </p:cNvSpPr>
          <p:nvPr/>
        </p:nvSpPr>
        <p:spPr bwMode="auto">
          <a:xfrm>
            <a:off x="874713" y="2713038"/>
            <a:ext cx="1539875"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Metacarpal</a:t>
            </a:r>
            <a:endParaRPr lang="en-US" sz="1800" b="1">
              <a:latin typeface="Arial" charset="0"/>
            </a:endParaRPr>
          </a:p>
        </p:txBody>
      </p:sp>
      <p:sp>
        <p:nvSpPr>
          <p:cNvPr id="15408" name="Rectangle 48"/>
          <p:cNvSpPr>
            <a:spLocks noChangeArrowheads="1"/>
          </p:cNvSpPr>
          <p:nvPr/>
        </p:nvSpPr>
        <p:spPr bwMode="auto">
          <a:xfrm>
            <a:off x="874713" y="3017838"/>
            <a:ext cx="93345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Digital</a:t>
            </a:r>
            <a:endParaRPr lang="en-US" sz="1800" b="1">
              <a:latin typeface="Arial" charset="0"/>
            </a:endParaRPr>
          </a:p>
        </p:txBody>
      </p:sp>
      <p:sp>
        <p:nvSpPr>
          <p:cNvPr id="15409" name="Rectangle 49"/>
          <p:cNvSpPr>
            <a:spLocks noChangeArrowheads="1"/>
          </p:cNvSpPr>
          <p:nvPr/>
        </p:nvSpPr>
        <p:spPr bwMode="auto">
          <a:xfrm>
            <a:off x="874713" y="3328988"/>
            <a:ext cx="1690687"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Lower limb</a:t>
            </a:r>
            <a:endParaRPr lang="en-US" sz="1800">
              <a:latin typeface="Arial" charset="0"/>
            </a:endParaRPr>
          </a:p>
        </p:txBody>
      </p:sp>
      <p:sp>
        <p:nvSpPr>
          <p:cNvPr id="15410" name="Rectangle 50"/>
          <p:cNvSpPr>
            <a:spLocks noChangeArrowheads="1"/>
          </p:cNvSpPr>
          <p:nvPr/>
        </p:nvSpPr>
        <p:spPr bwMode="auto">
          <a:xfrm>
            <a:off x="874713" y="3687763"/>
            <a:ext cx="2116137"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Femoral (thigh)</a:t>
            </a:r>
            <a:endParaRPr lang="en-US" sz="1800" b="1">
              <a:latin typeface="Arial" charset="0"/>
            </a:endParaRPr>
          </a:p>
        </p:txBody>
      </p:sp>
      <p:sp>
        <p:nvSpPr>
          <p:cNvPr id="15411" name="Rectangle 51"/>
          <p:cNvSpPr>
            <a:spLocks noChangeArrowheads="1"/>
          </p:cNvSpPr>
          <p:nvPr/>
        </p:nvSpPr>
        <p:spPr bwMode="auto">
          <a:xfrm>
            <a:off x="874713" y="3992563"/>
            <a:ext cx="124460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Popliteal</a:t>
            </a:r>
            <a:endParaRPr lang="en-US" sz="1800" b="1">
              <a:latin typeface="Arial" charset="0"/>
            </a:endParaRPr>
          </a:p>
        </p:txBody>
      </p:sp>
      <p:sp>
        <p:nvSpPr>
          <p:cNvPr id="15412" name="Rectangle 52"/>
          <p:cNvSpPr>
            <a:spLocks noChangeArrowheads="1"/>
          </p:cNvSpPr>
          <p:nvPr/>
        </p:nvSpPr>
        <p:spPr bwMode="auto">
          <a:xfrm>
            <a:off x="874713" y="4297363"/>
            <a:ext cx="152400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Sural (calf)</a:t>
            </a:r>
            <a:endParaRPr lang="en-US" sz="1800" b="1">
              <a:latin typeface="Arial" charset="0"/>
            </a:endParaRPr>
          </a:p>
        </p:txBody>
      </p:sp>
      <p:sp>
        <p:nvSpPr>
          <p:cNvPr id="15413" name="Rectangle 53"/>
          <p:cNvSpPr>
            <a:spLocks noChangeArrowheads="1"/>
          </p:cNvSpPr>
          <p:nvPr/>
        </p:nvSpPr>
        <p:spPr bwMode="auto">
          <a:xfrm>
            <a:off x="874713" y="4602163"/>
            <a:ext cx="2613025"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Fibular or peroneal</a:t>
            </a:r>
            <a:endParaRPr lang="en-US" sz="1800" b="1">
              <a:latin typeface="Arial" charset="0"/>
            </a:endParaRPr>
          </a:p>
        </p:txBody>
      </p:sp>
      <p:sp>
        <p:nvSpPr>
          <p:cNvPr id="15414" name="Rectangle 54"/>
          <p:cNvSpPr>
            <a:spLocks noChangeArrowheads="1"/>
          </p:cNvSpPr>
          <p:nvPr/>
        </p:nvSpPr>
        <p:spPr bwMode="auto">
          <a:xfrm>
            <a:off x="874713" y="4922838"/>
            <a:ext cx="1765300"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Pedal (foot)</a:t>
            </a:r>
            <a:endParaRPr lang="en-US" sz="1800">
              <a:latin typeface="Arial" charset="0"/>
            </a:endParaRPr>
          </a:p>
        </p:txBody>
      </p:sp>
      <p:sp>
        <p:nvSpPr>
          <p:cNvPr id="15415" name="Rectangle 55"/>
          <p:cNvSpPr>
            <a:spLocks noChangeArrowheads="1"/>
          </p:cNvSpPr>
          <p:nvPr/>
        </p:nvSpPr>
        <p:spPr bwMode="auto">
          <a:xfrm>
            <a:off x="874713" y="5281613"/>
            <a:ext cx="138430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Calcaneal</a:t>
            </a:r>
            <a:endParaRPr lang="en-US" sz="1800" b="1">
              <a:latin typeface="Arial" charset="0"/>
            </a:endParaRPr>
          </a:p>
        </p:txBody>
      </p:sp>
      <p:sp>
        <p:nvSpPr>
          <p:cNvPr id="15416" name="Rectangle 56"/>
          <p:cNvSpPr>
            <a:spLocks noChangeArrowheads="1"/>
          </p:cNvSpPr>
          <p:nvPr/>
        </p:nvSpPr>
        <p:spPr bwMode="auto">
          <a:xfrm>
            <a:off x="874713" y="5586413"/>
            <a:ext cx="1025525"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Plantar</a:t>
            </a:r>
            <a:endParaRPr lang="en-US" sz="1800" b="1">
              <a:latin typeface="Arial" charset="0"/>
            </a:endParaRPr>
          </a:p>
        </p:txBody>
      </p:sp>
      <p:sp>
        <p:nvSpPr>
          <p:cNvPr id="15417" name="Rectangle 57"/>
          <p:cNvSpPr>
            <a:spLocks noChangeArrowheads="1"/>
          </p:cNvSpPr>
          <p:nvPr/>
        </p:nvSpPr>
        <p:spPr bwMode="auto">
          <a:xfrm>
            <a:off x="5611813" y="452438"/>
            <a:ext cx="1333500" cy="393700"/>
          </a:xfrm>
          <a:prstGeom prst="rect">
            <a:avLst/>
          </a:prstGeom>
          <a:noFill/>
          <a:ln w="9525">
            <a:noFill/>
            <a:miter lim="800000"/>
            <a:headEnd/>
            <a:tailEnd/>
          </a:ln>
        </p:spPr>
        <p:txBody>
          <a:bodyPr wrap="none" lIns="0" tIns="0" rIns="0" bIns="0">
            <a:spAutoFit/>
          </a:bodyPr>
          <a:lstStyle/>
          <a:p>
            <a:r>
              <a:rPr lang="en-US" sz="2200">
                <a:solidFill>
                  <a:srgbClr val="231F20"/>
                </a:solidFill>
                <a:latin typeface="Arial Black" charset="0"/>
              </a:rPr>
              <a:t>Cephalic</a:t>
            </a:r>
            <a:endParaRPr lang="en-US" sz="1800">
              <a:latin typeface="Arial" charset="0"/>
            </a:endParaRPr>
          </a:p>
        </p:txBody>
      </p:sp>
      <p:sp>
        <p:nvSpPr>
          <p:cNvPr id="15418" name="Rectangle 58"/>
          <p:cNvSpPr>
            <a:spLocks noChangeArrowheads="1"/>
          </p:cNvSpPr>
          <p:nvPr/>
        </p:nvSpPr>
        <p:spPr bwMode="auto">
          <a:xfrm>
            <a:off x="5611813" y="798513"/>
            <a:ext cx="622300" cy="334962"/>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Otic</a:t>
            </a:r>
            <a:endParaRPr lang="en-US" sz="1800" b="1">
              <a:latin typeface="Arial" charset="0"/>
            </a:endParaRPr>
          </a:p>
        </p:txBody>
      </p:sp>
      <p:sp>
        <p:nvSpPr>
          <p:cNvPr id="15419" name="Rectangle 59"/>
          <p:cNvSpPr>
            <a:spLocks noChangeArrowheads="1"/>
          </p:cNvSpPr>
          <p:nvPr/>
        </p:nvSpPr>
        <p:spPr bwMode="auto">
          <a:xfrm>
            <a:off x="5611813" y="1090613"/>
            <a:ext cx="2070100" cy="669925"/>
          </a:xfrm>
          <a:prstGeom prst="rect">
            <a:avLst/>
          </a:prstGeom>
          <a:noFill/>
          <a:ln w="9525">
            <a:noFill/>
            <a:miter lim="800000"/>
            <a:headEnd/>
            <a:tailEnd/>
          </a:ln>
        </p:spPr>
        <p:txBody>
          <a:bodyPr wrap="none" lIns="0" tIns="0" rIns="0" bIns="0">
            <a:spAutoFit/>
          </a:bodyPr>
          <a:lstStyle/>
          <a:p>
            <a:r>
              <a:rPr lang="en-US" sz="2200" b="1">
                <a:solidFill>
                  <a:srgbClr val="231F20"/>
                </a:solidFill>
                <a:latin typeface="Arial" charset="0"/>
              </a:rPr>
              <a:t> Occipital (back</a:t>
            </a:r>
          </a:p>
          <a:p>
            <a:r>
              <a:rPr lang="en-US" sz="2200" b="1">
                <a:solidFill>
                  <a:srgbClr val="231F20"/>
                </a:solidFill>
                <a:latin typeface="Arial" charset="0"/>
              </a:rPr>
              <a:t>   of head)</a:t>
            </a:r>
            <a:endParaRPr lang="en-US" sz="1800" b="1">
              <a:latin typeface="Arial" charset="0"/>
            </a:endParaRPr>
          </a:p>
        </p:txBody>
      </p:sp>
      <p:sp>
        <p:nvSpPr>
          <p:cNvPr id="15420" name="Rectangle 60"/>
          <p:cNvSpPr>
            <a:spLocks noChangeArrowheads="1"/>
          </p:cNvSpPr>
          <p:nvPr/>
        </p:nvSpPr>
        <p:spPr bwMode="auto">
          <a:xfrm>
            <a:off x="5599113" y="5192713"/>
            <a:ext cx="1444625" cy="733425"/>
          </a:xfrm>
          <a:prstGeom prst="rect">
            <a:avLst/>
          </a:prstGeom>
          <a:noFill/>
          <a:ln w="9525">
            <a:noFill/>
            <a:miter lim="800000"/>
            <a:headEnd/>
            <a:tailEnd/>
          </a:ln>
        </p:spPr>
        <p:txBody>
          <a:bodyPr wrap="none" lIns="0" tIns="0" rIns="0" bIns="0">
            <a:spAutoFit/>
          </a:bodyPr>
          <a:lstStyle/>
          <a:p>
            <a:r>
              <a:rPr lang="en-US" sz="1600" b="1">
                <a:solidFill>
                  <a:srgbClr val="231F20"/>
                </a:solidFill>
                <a:latin typeface="Arial" charset="0"/>
              </a:rPr>
              <a:t>Thorax</a:t>
            </a:r>
          </a:p>
          <a:p>
            <a:r>
              <a:rPr lang="en-US" sz="1600" b="1">
                <a:solidFill>
                  <a:srgbClr val="231F20"/>
                </a:solidFill>
                <a:latin typeface="Arial" charset="0"/>
              </a:rPr>
              <a:t>Abdomen</a:t>
            </a:r>
            <a:endParaRPr lang="en-US" sz="1800" b="1">
              <a:latin typeface="Arial" charset="0"/>
            </a:endParaRPr>
          </a:p>
          <a:p>
            <a:r>
              <a:rPr lang="en-US" sz="1600" b="1">
                <a:solidFill>
                  <a:srgbClr val="231F20"/>
                </a:solidFill>
                <a:latin typeface="Arial" charset="0"/>
              </a:rPr>
              <a:t>Back (Dorsum)</a:t>
            </a:r>
            <a:endParaRPr lang="en-US" sz="1800" b="1">
              <a:latin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838201"/>
            <a:ext cx="8228013" cy="5473700"/>
          </a:xfrm>
        </p:spPr>
        <p:txBody>
          <a:bodyPr/>
          <a:lstStyle/>
          <a:p>
            <a:pPr marL="571500" indent="-571500">
              <a:buNone/>
            </a:pPr>
            <a:r>
              <a:rPr lang="en-US" dirty="0" smtClean="0"/>
              <a:t>II. </a:t>
            </a:r>
            <a:r>
              <a:rPr lang="en-US" b="1" dirty="0" smtClean="0"/>
              <a:t>Gross Anatomy </a:t>
            </a:r>
            <a:r>
              <a:rPr lang="en-US" dirty="0" smtClean="0"/>
              <a:t>– dissection type -  a macroscopic (large) study of anatomy</a:t>
            </a:r>
          </a:p>
          <a:p>
            <a:pPr marL="571500" indent="-571500">
              <a:buNone/>
            </a:pPr>
            <a:r>
              <a:rPr lang="en-US" dirty="0" smtClean="0"/>
              <a:t>      A. </a:t>
            </a:r>
            <a:r>
              <a:rPr lang="en-US" b="1" dirty="0" smtClean="0"/>
              <a:t>Systemic  approach </a:t>
            </a:r>
            <a:r>
              <a:rPr lang="en-US" dirty="0" smtClean="0"/>
              <a:t>(dissect along the   11 organ systems)</a:t>
            </a:r>
          </a:p>
          <a:p>
            <a:pPr marL="571500" indent="-571500">
              <a:buNone/>
            </a:pPr>
            <a:r>
              <a:rPr lang="en-US" dirty="0" smtClean="0"/>
              <a:t>      B. </a:t>
            </a:r>
            <a:r>
              <a:rPr lang="en-US" b="1" dirty="0" smtClean="0"/>
              <a:t>Regional approach </a:t>
            </a:r>
            <a:r>
              <a:rPr lang="en-US" dirty="0" smtClean="0"/>
              <a:t>(dissect along body regions – like head and neck)</a:t>
            </a:r>
          </a:p>
          <a:p>
            <a:pPr marL="571500" indent="-571500">
              <a:buNone/>
            </a:pPr>
            <a:r>
              <a:rPr lang="en-US" dirty="0" smtClean="0"/>
              <a:t>      In the academic environment – most dissect according to the </a:t>
            </a:r>
            <a:r>
              <a:rPr lang="en-US" b="1" dirty="0" smtClean="0"/>
              <a:t>regional</a:t>
            </a:r>
            <a:r>
              <a:rPr lang="en-US" dirty="0" smtClean="0"/>
              <a:t> </a:t>
            </a:r>
            <a:r>
              <a:rPr lang="en-US" b="1" dirty="0" smtClean="0"/>
              <a:t>approach</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Microscopic Anatomy</a:t>
            </a:r>
            <a:endParaRPr lang="en-US" dirty="0"/>
          </a:p>
        </p:txBody>
      </p:sp>
      <p:sp>
        <p:nvSpPr>
          <p:cNvPr id="3" name="Content Placeholder 2"/>
          <p:cNvSpPr>
            <a:spLocks noGrp="1"/>
          </p:cNvSpPr>
          <p:nvPr>
            <p:ph idx="1"/>
          </p:nvPr>
        </p:nvSpPr>
        <p:spPr>
          <a:xfrm>
            <a:off x="0" y="914400"/>
            <a:ext cx="9143999" cy="5943599"/>
          </a:xfrm>
        </p:spPr>
        <p:txBody>
          <a:bodyPr/>
          <a:lstStyle/>
          <a:p>
            <a:r>
              <a:rPr lang="en-US" b="1" dirty="0" smtClean="0"/>
              <a:t>Histology</a:t>
            </a:r>
            <a:r>
              <a:rPr lang="en-US" dirty="0" smtClean="0"/>
              <a:t> – the study of tissues. A tissue is a group of cells of similar embryonic origin – sometimes with some intercellular substances – all dedicated to a common function.              </a:t>
            </a:r>
            <a:r>
              <a:rPr lang="en-US" sz="2400" b="1" dirty="0" smtClean="0"/>
              <a:t>Microtome</a:t>
            </a:r>
          </a:p>
          <a:p>
            <a:pPr>
              <a:buNone/>
            </a:pPr>
            <a:r>
              <a:rPr lang="en-US" sz="2800" dirty="0" smtClean="0"/>
              <a:t>Four human tissue types    </a:t>
            </a:r>
          </a:p>
          <a:p>
            <a:r>
              <a:rPr lang="en-US" sz="2800" dirty="0" smtClean="0"/>
              <a:t>A. Epithelial</a:t>
            </a:r>
          </a:p>
          <a:p>
            <a:r>
              <a:rPr lang="en-US" sz="2800" dirty="0" smtClean="0"/>
              <a:t>B. Connective</a:t>
            </a:r>
          </a:p>
          <a:p>
            <a:r>
              <a:rPr lang="en-US" sz="2800" dirty="0" smtClean="0"/>
              <a:t>C. Muscle</a:t>
            </a:r>
          </a:p>
          <a:p>
            <a:r>
              <a:rPr lang="en-US" sz="2800" dirty="0" smtClean="0"/>
              <a:t>D. Nerve</a:t>
            </a:r>
            <a:endParaRPr lang="en-US" sz="2800" dirty="0"/>
          </a:p>
        </p:txBody>
      </p:sp>
      <p:pic>
        <p:nvPicPr>
          <p:cNvPr id="4" name="Picture 3" descr="microtome.jpg"/>
          <p:cNvPicPr>
            <a:picLocks noChangeAspect="1"/>
          </p:cNvPicPr>
          <p:nvPr/>
        </p:nvPicPr>
        <p:blipFill>
          <a:blip r:embed="rId2" cstate="print"/>
          <a:stretch>
            <a:fillRect/>
          </a:stretch>
        </p:blipFill>
        <p:spPr>
          <a:xfrm>
            <a:off x="4041648" y="2995803"/>
            <a:ext cx="5102352" cy="386219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Microscopic Anatomy</a:t>
            </a:r>
            <a:endParaRPr lang="en-US" dirty="0"/>
          </a:p>
        </p:txBody>
      </p:sp>
      <p:sp>
        <p:nvSpPr>
          <p:cNvPr id="3" name="Content Placeholder 2"/>
          <p:cNvSpPr>
            <a:spLocks noGrp="1"/>
          </p:cNvSpPr>
          <p:nvPr>
            <p:ph idx="1"/>
          </p:nvPr>
        </p:nvSpPr>
        <p:spPr>
          <a:xfrm>
            <a:off x="460375" y="838200"/>
            <a:ext cx="8228013" cy="5791200"/>
          </a:xfrm>
        </p:spPr>
        <p:txBody>
          <a:bodyPr/>
          <a:lstStyle/>
          <a:p>
            <a:r>
              <a:rPr lang="en-US" b="1" dirty="0" smtClean="0"/>
              <a:t>Cytology</a:t>
            </a:r>
            <a:r>
              <a:rPr lang="en-US" dirty="0" smtClean="0"/>
              <a:t> – the anatomical study of the cell.</a:t>
            </a:r>
          </a:p>
          <a:p>
            <a:r>
              <a:rPr lang="en-US" dirty="0" smtClean="0"/>
              <a:t>There are approximately 210 different cell types in the human body</a:t>
            </a:r>
          </a:p>
          <a:p>
            <a:r>
              <a:rPr lang="en-US" dirty="0" smtClean="0"/>
              <a:t>An estimation of the number of cells in the </a:t>
            </a:r>
            <a:r>
              <a:rPr lang="en-US" b="1" dirty="0" smtClean="0"/>
              <a:t>standard human </a:t>
            </a:r>
            <a:r>
              <a:rPr lang="en-US" dirty="0" smtClean="0"/>
              <a:t>is approximately 100 trillion</a:t>
            </a:r>
          </a:p>
          <a:p>
            <a:r>
              <a:rPr lang="en-US" dirty="0" smtClean="0"/>
              <a:t>The standard human for physiologic purposes is generally a male – approximately 5 foot 9 inches- late teens to early 20’s and 70 kg (154 pounds)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ell types.gif"/>
          <p:cNvPicPr>
            <a:picLocks noChangeAspect="1"/>
          </p:cNvPicPr>
          <p:nvPr/>
        </p:nvPicPr>
        <p:blipFill>
          <a:blip r:embed="rId2" cstate="print"/>
          <a:stretch>
            <a:fillRect/>
          </a:stretch>
        </p:blipFill>
        <p:spPr>
          <a:xfrm>
            <a:off x="1219200" y="1001268"/>
            <a:ext cx="7639812" cy="5856732"/>
          </a:xfrm>
          <a:prstGeom prst="rect">
            <a:avLst/>
          </a:prstGeom>
        </p:spPr>
      </p:pic>
      <p:sp>
        <p:nvSpPr>
          <p:cNvPr id="5" name="TextBox 4"/>
          <p:cNvSpPr txBox="1"/>
          <p:nvPr/>
        </p:nvSpPr>
        <p:spPr>
          <a:xfrm>
            <a:off x="228600" y="228600"/>
            <a:ext cx="8915400" cy="584775"/>
          </a:xfrm>
          <a:prstGeom prst="rect">
            <a:avLst/>
          </a:prstGeom>
          <a:noFill/>
        </p:spPr>
        <p:txBody>
          <a:bodyPr wrap="square" rtlCol="0">
            <a:spAutoFit/>
          </a:bodyPr>
          <a:lstStyle/>
          <a:p>
            <a:r>
              <a:rPr lang="en-US" sz="3200" b="1" dirty="0" smtClean="0"/>
              <a:t>An example of a few of the 210 different cell types</a:t>
            </a:r>
            <a:endParaRPr lang="en-US" sz="3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Anatomy</a:t>
            </a:r>
            <a:endParaRPr lang="en-US" dirty="0"/>
          </a:p>
        </p:txBody>
      </p:sp>
      <p:sp>
        <p:nvSpPr>
          <p:cNvPr id="3" name="Content Placeholder 2"/>
          <p:cNvSpPr>
            <a:spLocks noGrp="1"/>
          </p:cNvSpPr>
          <p:nvPr>
            <p:ph idx="1"/>
          </p:nvPr>
        </p:nvSpPr>
        <p:spPr>
          <a:xfrm>
            <a:off x="0" y="838204"/>
            <a:ext cx="9143999" cy="2490216"/>
          </a:xfrm>
        </p:spPr>
        <p:txBody>
          <a:bodyPr/>
          <a:lstStyle/>
          <a:p>
            <a:endParaRPr lang="en-US" dirty="0" smtClean="0"/>
          </a:p>
          <a:p>
            <a:r>
              <a:rPr lang="en-US" sz="2800" b="1" dirty="0" smtClean="0"/>
              <a:t>Pre-embryonic period </a:t>
            </a:r>
            <a:r>
              <a:rPr lang="en-US" sz="2800" dirty="0" smtClean="0"/>
              <a:t>– first 16 days</a:t>
            </a:r>
          </a:p>
          <a:p>
            <a:pPr marL="0" indent="0">
              <a:buNone/>
            </a:pPr>
            <a:r>
              <a:rPr lang="en-US" sz="2800" i="1" dirty="0" smtClean="0"/>
              <a:t>(cleavage</a:t>
            </a:r>
            <a:r>
              <a:rPr lang="en-US" sz="2800" dirty="0" smtClean="0"/>
              <a:t>, implantation, embryogenesis)</a:t>
            </a:r>
          </a:p>
          <a:p>
            <a:r>
              <a:rPr lang="en-US" sz="2800" b="1" dirty="0" smtClean="0"/>
              <a:t>Embryo</a:t>
            </a:r>
            <a:r>
              <a:rPr lang="en-US" sz="2800" dirty="0" smtClean="0"/>
              <a:t> – first 8 weeks in utero (from date of conception) there is a difference between date of fertilization and LMP –which is termed gestation period </a:t>
            </a:r>
          </a:p>
          <a:p>
            <a:r>
              <a:rPr lang="en-US" sz="2800" b="1" dirty="0" smtClean="0"/>
              <a:t>Fetus</a:t>
            </a:r>
            <a:r>
              <a:rPr lang="en-US" sz="2800" dirty="0" smtClean="0"/>
              <a:t> – 9 weeks till delivery</a:t>
            </a:r>
          </a:p>
          <a:p>
            <a:r>
              <a:rPr lang="en-US" sz="2800" dirty="0" smtClean="0"/>
              <a:t>Normal pregnancy using date of conception is 36 – 40 weeks – if using gestation – 38 – 42 weeks </a:t>
            </a:r>
          </a:p>
          <a:p>
            <a:r>
              <a:rPr lang="en-US" sz="2800" dirty="0" smtClean="0"/>
              <a:t>A pregnancy from date of fertilization is 266 days</a:t>
            </a:r>
          </a:p>
          <a:p>
            <a:endParaRPr lang="en-US" dirty="0"/>
          </a:p>
        </p:txBody>
      </p:sp>
      <p:pic>
        <p:nvPicPr>
          <p:cNvPr id="4" name="Picture 3" descr="pregnancy wheel.gif"/>
          <p:cNvPicPr>
            <a:picLocks noChangeAspect="1"/>
          </p:cNvPicPr>
          <p:nvPr/>
        </p:nvPicPr>
        <p:blipFill>
          <a:blip r:embed="rId2" cstate="print"/>
          <a:stretch>
            <a:fillRect/>
          </a:stretch>
        </p:blipFill>
        <p:spPr>
          <a:xfrm>
            <a:off x="6477000" y="152400"/>
            <a:ext cx="2514600" cy="1981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Anatomy</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Neonate – first 28 days after delivery</a:t>
            </a:r>
          </a:p>
          <a:p>
            <a:r>
              <a:rPr lang="en-US" dirty="0" smtClean="0"/>
              <a:t>Early Childhood – ages 1 – 3</a:t>
            </a:r>
          </a:p>
          <a:p>
            <a:r>
              <a:rPr lang="en-US" dirty="0" smtClean="0"/>
              <a:t>Middle Childhood – ages 3 – 6</a:t>
            </a:r>
          </a:p>
          <a:p>
            <a:r>
              <a:rPr lang="en-US" dirty="0" smtClean="0"/>
              <a:t>Late Childhood – ages 6 – 12</a:t>
            </a:r>
          </a:p>
          <a:p>
            <a:r>
              <a:rPr lang="en-US" dirty="0" smtClean="0"/>
              <a:t>Adolescence  - ages 13 – 18</a:t>
            </a:r>
          </a:p>
          <a:p>
            <a:r>
              <a:rPr lang="en-US" dirty="0" smtClean="0"/>
              <a:t>Early adulthood – ages 18 – 30</a:t>
            </a:r>
          </a:p>
          <a:p>
            <a:r>
              <a:rPr lang="en-US" dirty="0" smtClean="0"/>
              <a:t>Middle adulthood – ages 30 – 65</a:t>
            </a:r>
          </a:p>
          <a:p>
            <a:r>
              <a:rPr lang="en-US" dirty="0" smtClean="0"/>
              <a:t>Late adulthood – ages 65 and beyond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914401"/>
            <a:ext cx="8228013" cy="5397500"/>
          </a:xfrm>
        </p:spPr>
        <p:txBody>
          <a:bodyPr/>
          <a:lstStyle/>
          <a:p>
            <a:r>
              <a:rPr lang="en-US" b="1" dirty="0" smtClean="0"/>
              <a:t>Pathology</a:t>
            </a:r>
            <a:r>
              <a:rPr lang="en-US" dirty="0" smtClean="0"/>
              <a:t> is the study of the anatomical structures involved in disease</a:t>
            </a:r>
          </a:p>
          <a:p>
            <a:endParaRPr lang="en-US" dirty="0" smtClean="0"/>
          </a:p>
          <a:p>
            <a:r>
              <a:rPr lang="en-US" b="1" dirty="0" smtClean="0"/>
              <a:t>Radiologic anatomy </a:t>
            </a:r>
            <a:r>
              <a:rPr lang="en-US" dirty="0" smtClean="0"/>
              <a:t>– studies internal structures using some radioactive or scanning source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1938"/>
            <a:ext cx="8685213" cy="609600"/>
          </a:xfrm>
        </p:spPr>
        <p:txBody>
          <a:bodyPr/>
          <a:lstStyle/>
          <a:p>
            <a:r>
              <a:rPr lang="en-US" dirty="0" smtClean="0"/>
              <a:t>There are different ways to study physiology</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Physiology: The study of function at many levels</a:t>
            </a:r>
          </a:p>
          <a:p>
            <a:r>
              <a:rPr lang="en-US" dirty="0" smtClean="0"/>
              <a:t>Most physiology is studied from the organ-system approach (renal, cardiovascular, digestive, etc.) </a:t>
            </a:r>
          </a:p>
          <a:p>
            <a:r>
              <a:rPr lang="en-US" dirty="0" smtClean="0"/>
              <a:t>Pathophysiology – the functional study of diseases</a:t>
            </a:r>
          </a:p>
          <a:p>
            <a:r>
              <a:rPr lang="en-US" dirty="0" smtClean="0"/>
              <a:t>Cell physiology – the functional study of the cell</a:t>
            </a:r>
          </a:p>
          <a:p>
            <a:pPr lvl="1"/>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p:txBody>
          <a:bodyPr/>
          <a:lstStyle/>
          <a:p>
            <a:r>
              <a:rPr lang="en-US"/>
              <a:t>Levels of Structural Organization</a:t>
            </a:r>
          </a:p>
        </p:txBody>
      </p:sp>
      <p:sp>
        <p:nvSpPr>
          <p:cNvPr id="14341" name="Rectangle 5"/>
          <p:cNvSpPr>
            <a:spLocks noGrp="1" noChangeArrowheads="1"/>
          </p:cNvSpPr>
          <p:nvPr>
            <p:ph type="body" idx="1"/>
          </p:nvPr>
        </p:nvSpPr>
        <p:spPr/>
        <p:txBody>
          <a:bodyPr/>
          <a:lstStyle/>
          <a:p>
            <a:r>
              <a:rPr lang="en-US"/>
              <a:t>Chemical: atoms and molecules (Chapter 2)</a:t>
            </a:r>
          </a:p>
          <a:p>
            <a:r>
              <a:rPr lang="en-US"/>
              <a:t>Cellular: cells and their organelles (Chapter 3)</a:t>
            </a:r>
          </a:p>
          <a:p>
            <a:r>
              <a:rPr lang="en-US"/>
              <a:t>Tissue: groups of similar cells (Chapter 4)</a:t>
            </a:r>
          </a:p>
          <a:p>
            <a:r>
              <a:rPr lang="en-US"/>
              <a:t>Organ: contains two or more types of tissues</a:t>
            </a:r>
          </a:p>
          <a:p>
            <a:r>
              <a:rPr lang="en-US"/>
              <a:t>Organ system: organs that work closely together</a:t>
            </a:r>
          </a:p>
          <a:p>
            <a:r>
              <a:rPr lang="en-US"/>
              <a:t>Organismal: all organ systems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16392" name="Line 8"/>
          <p:cNvSpPr>
            <a:spLocks noChangeShapeType="1"/>
          </p:cNvSpPr>
          <p:nvPr/>
        </p:nvSpPr>
        <p:spPr bwMode="auto">
          <a:xfrm>
            <a:off x="6581775" y="3889375"/>
            <a:ext cx="104775" cy="1588"/>
          </a:xfrm>
          <a:prstGeom prst="line">
            <a:avLst/>
          </a:prstGeom>
          <a:noFill/>
          <a:ln w="9525">
            <a:solidFill>
              <a:srgbClr val="000000"/>
            </a:solidFill>
            <a:round/>
            <a:headEnd/>
            <a:tailEnd/>
          </a:ln>
        </p:spPr>
        <p:txBody>
          <a:bodyPr/>
          <a:lstStyle/>
          <a:p>
            <a:endParaRPr lang="en-US"/>
          </a:p>
        </p:txBody>
      </p:sp>
      <p:sp>
        <p:nvSpPr>
          <p:cNvPr id="16393" name="Line 9"/>
          <p:cNvSpPr>
            <a:spLocks noChangeShapeType="1"/>
          </p:cNvSpPr>
          <p:nvPr/>
        </p:nvSpPr>
        <p:spPr bwMode="auto">
          <a:xfrm>
            <a:off x="5740400" y="3486150"/>
            <a:ext cx="1588" cy="238125"/>
          </a:xfrm>
          <a:prstGeom prst="line">
            <a:avLst/>
          </a:prstGeom>
          <a:noFill/>
          <a:ln w="9525">
            <a:solidFill>
              <a:srgbClr val="000000"/>
            </a:solidFill>
            <a:round/>
            <a:headEnd/>
            <a:tailEnd/>
          </a:ln>
        </p:spPr>
        <p:txBody>
          <a:bodyPr/>
          <a:lstStyle/>
          <a:p>
            <a:endParaRPr lang="en-US"/>
          </a:p>
        </p:txBody>
      </p:sp>
      <p:sp>
        <p:nvSpPr>
          <p:cNvPr id="16394" name="Line 10"/>
          <p:cNvSpPr>
            <a:spLocks noChangeShapeType="1"/>
          </p:cNvSpPr>
          <p:nvPr/>
        </p:nvSpPr>
        <p:spPr bwMode="auto">
          <a:xfrm>
            <a:off x="6219825" y="877888"/>
            <a:ext cx="1588" cy="152400"/>
          </a:xfrm>
          <a:prstGeom prst="line">
            <a:avLst/>
          </a:prstGeom>
          <a:noFill/>
          <a:ln w="9525">
            <a:solidFill>
              <a:srgbClr val="000000"/>
            </a:solidFill>
            <a:round/>
            <a:headEnd/>
            <a:tailEnd/>
          </a:ln>
        </p:spPr>
        <p:txBody>
          <a:bodyPr/>
          <a:lstStyle/>
          <a:p>
            <a:endParaRPr lang="en-US"/>
          </a:p>
        </p:txBody>
      </p:sp>
      <p:sp>
        <p:nvSpPr>
          <p:cNvPr id="16395" name="Line 11"/>
          <p:cNvSpPr>
            <a:spLocks noChangeShapeType="1"/>
          </p:cNvSpPr>
          <p:nvPr/>
        </p:nvSpPr>
        <p:spPr bwMode="auto">
          <a:xfrm flipH="1">
            <a:off x="4933950" y="601663"/>
            <a:ext cx="101600" cy="1587"/>
          </a:xfrm>
          <a:prstGeom prst="line">
            <a:avLst/>
          </a:prstGeom>
          <a:noFill/>
          <a:ln w="9525">
            <a:solidFill>
              <a:srgbClr val="000000"/>
            </a:solidFill>
            <a:round/>
            <a:headEnd/>
            <a:tailEnd/>
          </a:ln>
        </p:spPr>
        <p:txBody>
          <a:bodyPr/>
          <a:lstStyle/>
          <a:p>
            <a:endParaRPr lang="en-US"/>
          </a:p>
        </p:txBody>
      </p:sp>
      <p:sp>
        <p:nvSpPr>
          <p:cNvPr id="16396" name="Line 12"/>
          <p:cNvSpPr>
            <a:spLocks noChangeShapeType="1"/>
          </p:cNvSpPr>
          <p:nvPr/>
        </p:nvSpPr>
        <p:spPr bwMode="auto">
          <a:xfrm>
            <a:off x="5946775" y="4600575"/>
            <a:ext cx="542925" cy="1588"/>
          </a:xfrm>
          <a:prstGeom prst="line">
            <a:avLst/>
          </a:prstGeom>
          <a:noFill/>
          <a:ln w="9525">
            <a:solidFill>
              <a:srgbClr val="000000"/>
            </a:solidFill>
            <a:round/>
            <a:headEnd/>
            <a:tailEnd/>
          </a:ln>
        </p:spPr>
        <p:txBody>
          <a:bodyPr/>
          <a:lstStyle/>
          <a:p>
            <a:endParaRPr lang="en-US"/>
          </a:p>
        </p:txBody>
      </p:sp>
      <p:sp>
        <p:nvSpPr>
          <p:cNvPr id="16397" name="Freeform 13"/>
          <p:cNvSpPr>
            <a:spLocks/>
          </p:cNvSpPr>
          <p:nvPr/>
        </p:nvSpPr>
        <p:spPr bwMode="auto">
          <a:xfrm>
            <a:off x="6423025" y="3702050"/>
            <a:ext cx="133350" cy="177800"/>
          </a:xfrm>
          <a:custGeom>
            <a:avLst/>
            <a:gdLst/>
            <a:ahLst/>
            <a:cxnLst>
              <a:cxn ang="0">
                <a:pos x="0" y="112"/>
              </a:cxn>
              <a:cxn ang="0">
                <a:pos x="54" y="0"/>
              </a:cxn>
              <a:cxn ang="0">
                <a:pos x="84" y="0"/>
              </a:cxn>
            </a:cxnLst>
            <a:rect l="0" t="0" r="r" b="b"/>
            <a:pathLst>
              <a:path w="84" h="112">
                <a:moveTo>
                  <a:pt x="0" y="112"/>
                </a:moveTo>
                <a:lnTo>
                  <a:pt x="54" y="0"/>
                </a:lnTo>
                <a:lnTo>
                  <a:pt x="84" y="0"/>
                </a:lnTo>
              </a:path>
            </a:pathLst>
          </a:custGeom>
          <a:noFill/>
          <a:ln w="9525">
            <a:solidFill>
              <a:srgbClr val="000000"/>
            </a:solidFill>
            <a:prstDash val="solid"/>
            <a:round/>
            <a:headEnd/>
            <a:tailEnd/>
          </a:ln>
        </p:spPr>
        <p:txBody>
          <a:bodyPr/>
          <a:lstStyle/>
          <a:p>
            <a:endParaRPr lang="en-US"/>
          </a:p>
        </p:txBody>
      </p:sp>
      <p:sp>
        <p:nvSpPr>
          <p:cNvPr id="16398" name="Freeform 14"/>
          <p:cNvSpPr>
            <a:spLocks/>
          </p:cNvSpPr>
          <p:nvPr/>
        </p:nvSpPr>
        <p:spPr bwMode="auto">
          <a:xfrm>
            <a:off x="3624263" y="3281363"/>
            <a:ext cx="317500" cy="127000"/>
          </a:xfrm>
          <a:custGeom>
            <a:avLst/>
            <a:gdLst/>
            <a:ahLst/>
            <a:cxnLst>
              <a:cxn ang="0">
                <a:pos x="0" y="0"/>
              </a:cxn>
              <a:cxn ang="0">
                <a:pos x="54" y="0"/>
              </a:cxn>
              <a:cxn ang="0">
                <a:pos x="200" y="80"/>
              </a:cxn>
            </a:cxnLst>
            <a:rect l="0" t="0" r="r" b="b"/>
            <a:pathLst>
              <a:path w="200" h="80">
                <a:moveTo>
                  <a:pt x="0" y="0"/>
                </a:moveTo>
                <a:lnTo>
                  <a:pt x="54" y="0"/>
                </a:lnTo>
                <a:lnTo>
                  <a:pt x="200" y="80"/>
                </a:lnTo>
              </a:path>
            </a:pathLst>
          </a:custGeom>
          <a:noFill/>
          <a:ln w="9525">
            <a:solidFill>
              <a:srgbClr val="000000"/>
            </a:solidFill>
            <a:prstDash val="solid"/>
            <a:round/>
            <a:headEnd/>
            <a:tailEnd/>
          </a:ln>
        </p:spPr>
        <p:txBody>
          <a:bodyPr/>
          <a:lstStyle/>
          <a:p>
            <a:endParaRPr lang="en-US"/>
          </a:p>
        </p:txBody>
      </p:sp>
      <p:sp>
        <p:nvSpPr>
          <p:cNvPr id="16399" name="Freeform 15"/>
          <p:cNvSpPr>
            <a:spLocks/>
          </p:cNvSpPr>
          <p:nvPr/>
        </p:nvSpPr>
        <p:spPr bwMode="auto">
          <a:xfrm>
            <a:off x="3614738" y="3033713"/>
            <a:ext cx="593725" cy="320675"/>
          </a:xfrm>
          <a:custGeom>
            <a:avLst/>
            <a:gdLst/>
            <a:ahLst/>
            <a:cxnLst>
              <a:cxn ang="0">
                <a:pos x="0" y="0"/>
              </a:cxn>
              <a:cxn ang="0">
                <a:pos x="56" y="0"/>
              </a:cxn>
              <a:cxn ang="0">
                <a:pos x="374" y="202"/>
              </a:cxn>
            </a:cxnLst>
            <a:rect l="0" t="0" r="r" b="b"/>
            <a:pathLst>
              <a:path w="374" h="202">
                <a:moveTo>
                  <a:pt x="0" y="0"/>
                </a:moveTo>
                <a:lnTo>
                  <a:pt x="56" y="0"/>
                </a:lnTo>
                <a:lnTo>
                  <a:pt x="374" y="202"/>
                </a:lnTo>
              </a:path>
            </a:pathLst>
          </a:custGeom>
          <a:noFill/>
          <a:ln w="9525">
            <a:solidFill>
              <a:srgbClr val="000000"/>
            </a:solidFill>
            <a:prstDash val="solid"/>
            <a:round/>
            <a:headEnd/>
            <a:tailEnd/>
          </a:ln>
        </p:spPr>
        <p:txBody>
          <a:bodyPr/>
          <a:lstStyle/>
          <a:p>
            <a:endParaRPr lang="en-US"/>
          </a:p>
        </p:txBody>
      </p:sp>
      <p:sp>
        <p:nvSpPr>
          <p:cNvPr id="16400" name="Freeform 16"/>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16401" name="Line 17"/>
          <p:cNvSpPr>
            <a:spLocks noChangeShapeType="1"/>
          </p:cNvSpPr>
          <p:nvPr/>
        </p:nvSpPr>
        <p:spPr bwMode="auto">
          <a:xfrm flipH="1" flipV="1">
            <a:off x="3709988" y="3281363"/>
            <a:ext cx="152400" cy="201612"/>
          </a:xfrm>
          <a:prstGeom prst="line">
            <a:avLst/>
          </a:prstGeom>
          <a:noFill/>
          <a:ln w="9525">
            <a:solidFill>
              <a:srgbClr val="000000"/>
            </a:solidFill>
            <a:round/>
            <a:headEnd/>
            <a:tailEnd/>
          </a:ln>
        </p:spPr>
        <p:txBody>
          <a:bodyPr/>
          <a:lstStyle/>
          <a:p>
            <a:endParaRPr lang="en-US"/>
          </a:p>
        </p:txBody>
      </p:sp>
      <p:sp>
        <p:nvSpPr>
          <p:cNvPr id="16402" name="Rectangle 18"/>
          <p:cNvSpPr>
            <a:spLocks noChangeArrowheads="1"/>
          </p:cNvSpPr>
          <p:nvPr/>
        </p:nvSpPr>
        <p:spPr bwMode="auto">
          <a:xfrm>
            <a:off x="3117850" y="2270125"/>
            <a:ext cx="1281113"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Cardiovascular</a:t>
            </a:r>
            <a:br>
              <a:rPr lang="en-US" sz="1400" b="1">
                <a:solidFill>
                  <a:srgbClr val="000000"/>
                </a:solidFill>
                <a:latin typeface="Arial" charset="0"/>
              </a:rPr>
            </a:br>
            <a:r>
              <a:rPr lang="en-US" sz="1400" b="1">
                <a:solidFill>
                  <a:srgbClr val="000000"/>
                </a:solidFill>
                <a:latin typeface="Arial" charset="0"/>
              </a:rPr>
              <a:t>system</a:t>
            </a:r>
            <a:endParaRPr lang="en-US" sz="1800" b="1">
              <a:latin typeface="Arial" charset="0"/>
            </a:endParaRPr>
          </a:p>
        </p:txBody>
      </p:sp>
      <p:sp>
        <p:nvSpPr>
          <p:cNvPr id="16403" name="Rectangle 19"/>
          <p:cNvSpPr>
            <a:spLocks noChangeArrowheads="1"/>
          </p:cNvSpPr>
          <p:nvPr/>
        </p:nvSpPr>
        <p:spPr bwMode="auto">
          <a:xfrm>
            <a:off x="5057775" y="488950"/>
            <a:ext cx="81756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Organelle</a:t>
            </a:r>
            <a:endParaRPr lang="en-US" sz="1800" b="1">
              <a:latin typeface="Arial" charset="0"/>
            </a:endParaRPr>
          </a:p>
        </p:txBody>
      </p:sp>
      <p:sp>
        <p:nvSpPr>
          <p:cNvPr id="16404" name="Rectangle 20"/>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16405" name="Rectangle 21"/>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16406" name="Rectangle 22"/>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16407" name="Rectangle 23"/>
          <p:cNvSpPr>
            <a:spLocks noChangeArrowheads="1"/>
          </p:cNvSpPr>
          <p:nvPr/>
        </p:nvSpPr>
        <p:spPr bwMode="auto">
          <a:xfrm>
            <a:off x="4422775" y="1330325"/>
            <a:ext cx="17335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Cellular level</a:t>
            </a:r>
            <a:br>
              <a:rPr lang="en-US" sz="1400">
                <a:solidFill>
                  <a:srgbClr val="000000"/>
                </a:solidFill>
                <a:latin typeface="Arial Black" charset="0"/>
              </a:rPr>
            </a:br>
            <a:r>
              <a:rPr lang="en-US" sz="1400" b="1">
                <a:solidFill>
                  <a:srgbClr val="000000"/>
                </a:solidFill>
                <a:latin typeface="Arial" charset="0"/>
              </a:rPr>
              <a:t>Cells are made up of</a:t>
            </a:r>
            <a:br>
              <a:rPr lang="en-US" sz="1400" b="1">
                <a:solidFill>
                  <a:srgbClr val="000000"/>
                </a:solidFill>
                <a:latin typeface="Arial" charset="0"/>
              </a:rPr>
            </a:br>
            <a:r>
              <a:rPr lang="en-US" sz="1400" b="1">
                <a:solidFill>
                  <a:srgbClr val="000000"/>
                </a:solidFill>
                <a:latin typeface="Arial" charset="0"/>
              </a:rPr>
              <a:t>molecules.</a:t>
            </a:r>
            <a:endParaRPr lang="en-US" sz="1800">
              <a:latin typeface="Arial" charset="0"/>
            </a:endParaRPr>
          </a:p>
        </p:txBody>
      </p:sp>
      <p:sp>
        <p:nvSpPr>
          <p:cNvPr id="16408" name="Rectangle 24"/>
          <p:cNvSpPr>
            <a:spLocks noChangeArrowheads="1"/>
          </p:cNvSpPr>
          <p:nvPr/>
        </p:nvSpPr>
        <p:spPr bwMode="auto">
          <a:xfrm>
            <a:off x="5102225" y="2597150"/>
            <a:ext cx="21653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Tissue level</a:t>
            </a:r>
            <a:br>
              <a:rPr lang="en-US" sz="1400">
                <a:solidFill>
                  <a:srgbClr val="000000"/>
                </a:solidFill>
                <a:latin typeface="Arial Black" charset="0"/>
              </a:rPr>
            </a:br>
            <a:r>
              <a:rPr lang="en-US" sz="1400" b="1">
                <a:solidFill>
                  <a:srgbClr val="000000"/>
                </a:solidFill>
                <a:latin typeface="Arial" charset="0"/>
              </a:rPr>
              <a:t>Tissues consist of similar</a:t>
            </a:r>
            <a:br>
              <a:rPr lang="en-US" sz="1400" b="1">
                <a:solidFill>
                  <a:srgbClr val="000000"/>
                </a:solidFill>
                <a:latin typeface="Arial" charset="0"/>
              </a:rPr>
            </a:br>
            <a:r>
              <a:rPr lang="en-US" sz="1400" b="1">
                <a:solidFill>
                  <a:srgbClr val="000000"/>
                </a:solidFill>
                <a:latin typeface="Arial" charset="0"/>
              </a:rPr>
              <a:t>types of cells.</a:t>
            </a:r>
            <a:endParaRPr lang="en-US" sz="1800">
              <a:latin typeface="Arial" charset="0"/>
            </a:endParaRPr>
          </a:p>
        </p:txBody>
      </p:sp>
      <p:sp>
        <p:nvSpPr>
          <p:cNvPr id="16409" name="Rectangle 25"/>
          <p:cNvSpPr>
            <a:spLocks noChangeArrowheads="1"/>
          </p:cNvSpPr>
          <p:nvPr/>
        </p:nvSpPr>
        <p:spPr bwMode="auto">
          <a:xfrm>
            <a:off x="5124450" y="4932363"/>
            <a:ext cx="3198813"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level</a:t>
            </a:r>
            <a:br>
              <a:rPr lang="en-US" sz="1400">
                <a:solidFill>
                  <a:srgbClr val="000000"/>
                </a:solidFill>
                <a:latin typeface="Arial Black" charset="0"/>
              </a:rPr>
            </a:br>
            <a:r>
              <a:rPr lang="en-US" sz="1400" b="1">
                <a:solidFill>
                  <a:srgbClr val="000000"/>
                </a:solidFill>
                <a:latin typeface="Arial" charset="0"/>
              </a:rPr>
              <a:t>Organs are made up of different types</a:t>
            </a:r>
            <a:br>
              <a:rPr lang="en-US" sz="1400" b="1">
                <a:solidFill>
                  <a:srgbClr val="000000"/>
                </a:solidFill>
                <a:latin typeface="Arial" charset="0"/>
              </a:rPr>
            </a:br>
            <a:r>
              <a:rPr lang="en-US" sz="1400" b="1">
                <a:solidFill>
                  <a:srgbClr val="000000"/>
                </a:solidFill>
                <a:latin typeface="Arial" charset="0"/>
              </a:rPr>
              <a:t>of tissues.</a:t>
            </a:r>
            <a:endParaRPr lang="en-US" sz="1800">
              <a:latin typeface="Arial" charset="0"/>
            </a:endParaRPr>
          </a:p>
        </p:txBody>
      </p:sp>
      <p:sp>
        <p:nvSpPr>
          <p:cNvPr id="16410" name="Rectangle 26"/>
          <p:cNvSpPr>
            <a:spLocks noChangeArrowheads="1"/>
          </p:cNvSpPr>
          <p:nvPr/>
        </p:nvSpPr>
        <p:spPr bwMode="auto">
          <a:xfrm>
            <a:off x="3937000" y="5743575"/>
            <a:ext cx="2922588"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system level</a:t>
            </a:r>
            <a:br>
              <a:rPr lang="en-US" sz="1400">
                <a:solidFill>
                  <a:srgbClr val="000000"/>
                </a:solidFill>
                <a:latin typeface="Arial Black" charset="0"/>
              </a:rPr>
            </a:br>
            <a:r>
              <a:rPr lang="en-US" sz="1400" b="1">
                <a:solidFill>
                  <a:srgbClr val="000000"/>
                </a:solidFill>
                <a:latin typeface="Arial" charset="0"/>
              </a:rPr>
              <a:t>Organ systems consist of different</a:t>
            </a:r>
            <a:br>
              <a:rPr lang="en-US" sz="1400" b="1">
                <a:solidFill>
                  <a:srgbClr val="000000"/>
                </a:solidFill>
                <a:latin typeface="Arial" charset="0"/>
              </a:rPr>
            </a:br>
            <a:r>
              <a:rPr lang="en-US" sz="1400" b="1">
                <a:solidFill>
                  <a:srgbClr val="000000"/>
                </a:solidFill>
                <a:latin typeface="Arial" charset="0"/>
              </a:rPr>
              <a:t>organs that work together closely.</a:t>
            </a:r>
            <a:endParaRPr lang="en-US" sz="1800">
              <a:latin typeface="Arial" charset="0"/>
            </a:endParaRPr>
          </a:p>
        </p:txBody>
      </p:sp>
      <p:sp>
        <p:nvSpPr>
          <p:cNvPr id="16411" name="Rectangle 27"/>
          <p:cNvSpPr>
            <a:spLocks noChangeArrowheads="1"/>
          </p:cNvSpPr>
          <p:nvPr/>
        </p:nvSpPr>
        <p:spPr bwMode="auto">
          <a:xfrm>
            <a:off x="977900" y="5740400"/>
            <a:ext cx="2767013"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Organismal level</a:t>
            </a:r>
            <a:br>
              <a:rPr lang="en-US" sz="1400">
                <a:solidFill>
                  <a:srgbClr val="000000"/>
                </a:solidFill>
                <a:latin typeface="Arial Black" charset="0"/>
              </a:rPr>
            </a:br>
            <a:r>
              <a:rPr lang="en-US" sz="1400" b="1">
                <a:solidFill>
                  <a:srgbClr val="000000"/>
                </a:solidFill>
                <a:latin typeface="Arial" charset="0"/>
              </a:rPr>
              <a:t>The human organism is made up</a:t>
            </a:r>
            <a:br>
              <a:rPr lang="en-US" sz="1400" b="1">
                <a:solidFill>
                  <a:srgbClr val="000000"/>
                </a:solidFill>
                <a:latin typeface="Arial" charset="0"/>
              </a:rPr>
            </a:br>
            <a:r>
              <a:rPr lang="en-US" sz="1400" b="1">
                <a:solidFill>
                  <a:srgbClr val="000000"/>
                </a:solidFill>
                <a:latin typeface="Arial" charset="0"/>
              </a:rPr>
              <a:t>of many organ systems.</a:t>
            </a:r>
            <a:endParaRPr lang="en-US" sz="1800">
              <a:latin typeface="Arial" charset="0"/>
            </a:endParaRPr>
          </a:p>
        </p:txBody>
      </p:sp>
      <p:sp>
        <p:nvSpPr>
          <p:cNvPr id="16412" name="Rectangle 28"/>
          <p:cNvSpPr>
            <a:spLocks noChangeArrowheads="1"/>
          </p:cNvSpPr>
          <p:nvPr/>
        </p:nvSpPr>
        <p:spPr bwMode="auto">
          <a:xfrm>
            <a:off x="5695950" y="682625"/>
            <a:ext cx="16652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cell</a:t>
            </a:r>
            <a:endParaRPr lang="en-US" sz="1800" b="1">
              <a:latin typeface="Arial" charset="0"/>
            </a:endParaRPr>
          </a:p>
        </p:txBody>
      </p:sp>
      <p:sp>
        <p:nvSpPr>
          <p:cNvPr id="16413" name="Rectangle 29"/>
          <p:cNvSpPr>
            <a:spLocks noChangeArrowheads="1"/>
          </p:cNvSpPr>
          <p:nvPr/>
        </p:nvSpPr>
        <p:spPr bwMode="auto">
          <a:xfrm>
            <a:off x="6299200" y="18923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16414" name="Rectangle 30"/>
          <p:cNvSpPr>
            <a:spLocks noChangeArrowheads="1"/>
          </p:cNvSpPr>
          <p:nvPr/>
        </p:nvSpPr>
        <p:spPr bwMode="auto">
          <a:xfrm>
            <a:off x="6719888" y="3779838"/>
            <a:ext cx="151447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Connective tissue</a:t>
            </a:r>
            <a:endParaRPr lang="en-US" sz="1800" b="1">
              <a:latin typeface="Arial" charset="0"/>
            </a:endParaRPr>
          </a:p>
        </p:txBody>
      </p:sp>
      <p:sp>
        <p:nvSpPr>
          <p:cNvPr id="16415" name="Rectangle 31"/>
          <p:cNvSpPr>
            <a:spLocks noChangeArrowheads="1"/>
          </p:cNvSpPr>
          <p:nvPr/>
        </p:nvSpPr>
        <p:spPr bwMode="auto">
          <a:xfrm>
            <a:off x="5165725" y="3294063"/>
            <a:ext cx="175101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 vessel (organ)</a:t>
            </a:r>
            <a:endParaRPr lang="en-US" sz="1800" b="1">
              <a:latin typeface="Arial" charset="0"/>
            </a:endParaRPr>
          </a:p>
        </p:txBody>
      </p:sp>
      <p:sp>
        <p:nvSpPr>
          <p:cNvPr id="16416" name="Rectangle 32"/>
          <p:cNvSpPr>
            <a:spLocks noChangeArrowheads="1"/>
          </p:cNvSpPr>
          <p:nvPr/>
        </p:nvSpPr>
        <p:spPr bwMode="auto">
          <a:xfrm>
            <a:off x="3111500" y="2930525"/>
            <a:ext cx="45402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Heart</a:t>
            </a:r>
            <a:endParaRPr lang="en-US" sz="1800" b="1">
              <a:latin typeface="Arial" charset="0"/>
            </a:endParaRPr>
          </a:p>
        </p:txBody>
      </p:sp>
      <p:sp>
        <p:nvSpPr>
          <p:cNvPr id="16417" name="Rectangle 33"/>
          <p:cNvSpPr>
            <a:spLocks noChangeArrowheads="1"/>
          </p:cNvSpPr>
          <p:nvPr/>
        </p:nvSpPr>
        <p:spPr bwMode="auto">
          <a:xfrm>
            <a:off x="3098800" y="3168650"/>
            <a:ext cx="639763"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a:t>
            </a:r>
            <a:br>
              <a:rPr lang="en-US" sz="1400" b="1">
                <a:solidFill>
                  <a:srgbClr val="000000"/>
                </a:solidFill>
                <a:latin typeface="Arial" charset="0"/>
              </a:rPr>
            </a:br>
            <a:r>
              <a:rPr lang="en-US" sz="1400" b="1">
                <a:solidFill>
                  <a:srgbClr val="000000"/>
                </a:solidFill>
                <a:latin typeface="Arial" charset="0"/>
              </a:rPr>
              <a:t>vessels</a:t>
            </a:r>
            <a:endParaRPr lang="en-US" sz="1800" b="1">
              <a:latin typeface="Arial" charset="0"/>
            </a:endParaRPr>
          </a:p>
        </p:txBody>
      </p:sp>
      <p:sp>
        <p:nvSpPr>
          <p:cNvPr id="16418" name="Rectangle 34"/>
          <p:cNvSpPr>
            <a:spLocks noChangeArrowheads="1"/>
          </p:cNvSpPr>
          <p:nvPr/>
        </p:nvSpPr>
        <p:spPr bwMode="auto">
          <a:xfrm>
            <a:off x="5121275" y="4494213"/>
            <a:ext cx="787400"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Epithelial</a:t>
            </a:r>
            <a:br>
              <a:rPr lang="en-US" sz="1400" b="1">
                <a:solidFill>
                  <a:srgbClr val="000000"/>
                </a:solidFill>
                <a:latin typeface="Arial" charset="0"/>
              </a:rPr>
            </a:br>
            <a:r>
              <a:rPr lang="en-US" sz="1400" b="1">
                <a:solidFill>
                  <a:srgbClr val="000000"/>
                </a:solidFill>
                <a:latin typeface="Arial" charset="0"/>
              </a:rPr>
              <a:t>tissue</a:t>
            </a:r>
            <a:endParaRPr lang="en-US" sz="1800" b="1">
              <a:latin typeface="Arial" charset="0"/>
            </a:endParaRPr>
          </a:p>
        </p:txBody>
      </p:sp>
      <p:sp>
        <p:nvSpPr>
          <p:cNvPr id="16419" name="Rectangle 35"/>
          <p:cNvSpPr>
            <a:spLocks noChangeArrowheads="1"/>
          </p:cNvSpPr>
          <p:nvPr/>
        </p:nvSpPr>
        <p:spPr bwMode="auto">
          <a:xfrm>
            <a:off x="6578600" y="35814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16420" name="Oval 36"/>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16421" name="Oval 37"/>
          <p:cNvSpPr>
            <a:spLocks noChangeArrowheads="1"/>
          </p:cNvSpPr>
          <p:nvPr/>
        </p:nvSpPr>
        <p:spPr bwMode="auto">
          <a:xfrm>
            <a:off x="4422775" y="133985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2</a:t>
            </a:r>
          </a:p>
        </p:txBody>
      </p:sp>
      <p:sp>
        <p:nvSpPr>
          <p:cNvPr id="16422" name="Oval 38"/>
          <p:cNvSpPr>
            <a:spLocks noChangeArrowheads="1"/>
          </p:cNvSpPr>
          <p:nvPr/>
        </p:nvSpPr>
        <p:spPr bwMode="auto">
          <a:xfrm>
            <a:off x="5102225" y="260667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3</a:t>
            </a:r>
          </a:p>
        </p:txBody>
      </p:sp>
      <p:sp>
        <p:nvSpPr>
          <p:cNvPr id="16423" name="Oval 39"/>
          <p:cNvSpPr>
            <a:spLocks noChangeArrowheads="1"/>
          </p:cNvSpPr>
          <p:nvPr/>
        </p:nvSpPr>
        <p:spPr bwMode="auto">
          <a:xfrm>
            <a:off x="5124450" y="494030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4</a:t>
            </a:r>
          </a:p>
        </p:txBody>
      </p:sp>
      <p:sp>
        <p:nvSpPr>
          <p:cNvPr id="16424" name="Oval 40"/>
          <p:cNvSpPr>
            <a:spLocks noChangeArrowheads="1"/>
          </p:cNvSpPr>
          <p:nvPr/>
        </p:nvSpPr>
        <p:spPr bwMode="auto">
          <a:xfrm>
            <a:off x="3937000" y="5751513"/>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5</a:t>
            </a:r>
          </a:p>
        </p:txBody>
      </p:sp>
      <p:sp>
        <p:nvSpPr>
          <p:cNvPr id="16425" name="Oval 41"/>
          <p:cNvSpPr>
            <a:spLocks noChangeArrowheads="1"/>
          </p:cNvSpPr>
          <p:nvPr/>
        </p:nvSpPr>
        <p:spPr bwMode="auto">
          <a:xfrm>
            <a:off x="977900" y="5745163"/>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6</a:t>
            </a:r>
          </a:p>
        </p:txBody>
      </p:sp>
      <p:sp>
        <p:nvSpPr>
          <p:cNvPr id="16428" name="Rectangle 44"/>
          <p:cNvSpPr>
            <a:spLocks noChangeArrowheads="1"/>
          </p:cNvSpPr>
          <p:nvPr/>
        </p:nvSpPr>
        <p:spPr bwMode="auto">
          <a:xfrm>
            <a:off x="8239125"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9"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67592" name="Freeform 8"/>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67593" name="Rectangle 9"/>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67594" name="Rectangle 10"/>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67595" name="Rectangle 11"/>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67596" name="Oval 12"/>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67598" name="Rectangle 14"/>
          <p:cNvSpPr>
            <a:spLocks noChangeArrowheads="1"/>
          </p:cNvSpPr>
          <p:nvPr/>
        </p:nvSpPr>
        <p:spPr bwMode="auto">
          <a:xfrm>
            <a:off x="7713663"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1.1, step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3"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68614" name="Rectangle 6"/>
          <p:cNvSpPr>
            <a:spLocks noChangeArrowheads="1"/>
          </p:cNvSpPr>
          <p:nvPr/>
        </p:nvSpPr>
        <p:spPr bwMode="auto">
          <a:xfrm>
            <a:off x="152400" y="152400"/>
            <a:ext cx="7602538" cy="1189038"/>
          </a:xfrm>
          <a:prstGeom prst="rect">
            <a:avLst/>
          </a:prstGeom>
          <a:noFill/>
          <a:ln w="9525">
            <a:noFill/>
            <a:miter lim="800000"/>
            <a:headEnd/>
            <a:tailEnd/>
          </a:ln>
          <a:effectLst/>
        </p:spPr>
        <p:txBody>
          <a:bodyPr lIns="91433" tIns="45716" rIns="91433" bIns="45716">
            <a:spAutoFit/>
          </a:bodyPr>
          <a:lstStyle/>
          <a:p>
            <a:pPr eaLnBrk="1" hangingPunct="1"/>
            <a:endParaRPr lang="en-US" sz="7200" b="1" i="1">
              <a:solidFill>
                <a:srgbClr val="4978A3"/>
              </a:solidFill>
              <a:latin typeface="Arial" charset="0"/>
            </a:endParaRPr>
          </a:p>
        </p:txBody>
      </p:sp>
      <p:sp>
        <p:nvSpPr>
          <p:cNvPr id="68616" name="Line 8"/>
          <p:cNvSpPr>
            <a:spLocks noChangeShapeType="1"/>
          </p:cNvSpPr>
          <p:nvPr/>
        </p:nvSpPr>
        <p:spPr bwMode="auto">
          <a:xfrm>
            <a:off x="6219825" y="877888"/>
            <a:ext cx="1588" cy="152400"/>
          </a:xfrm>
          <a:prstGeom prst="line">
            <a:avLst/>
          </a:prstGeom>
          <a:noFill/>
          <a:ln w="9525">
            <a:solidFill>
              <a:srgbClr val="000000"/>
            </a:solidFill>
            <a:round/>
            <a:headEnd/>
            <a:tailEnd/>
          </a:ln>
        </p:spPr>
        <p:txBody>
          <a:bodyPr/>
          <a:lstStyle/>
          <a:p>
            <a:endParaRPr lang="en-US"/>
          </a:p>
        </p:txBody>
      </p:sp>
      <p:sp>
        <p:nvSpPr>
          <p:cNvPr id="68617" name="Line 9"/>
          <p:cNvSpPr>
            <a:spLocks noChangeShapeType="1"/>
          </p:cNvSpPr>
          <p:nvPr/>
        </p:nvSpPr>
        <p:spPr bwMode="auto">
          <a:xfrm flipH="1">
            <a:off x="4933950" y="601663"/>
            <a:ext cx="101600" cy="1587"/>
          </a:xfrm>
          <a:prstGeom prst="line">
            <a:avLst/>
          </a:prstGeom>
          <a:noFill/>
          <a:ln w="9525">
            <a:solidFill>
              <a:srgbClr val="000000"/>
            </a:solidFill>
            <a:round/>
            <a:headEnd/>
            <a:tailEnd/>
          </a:ln>
        </p:spPr>
        <p:txBody>
          <a:bodyPr/>
          <a:lstStyle/>
          <a:p>
            <a:endParaRPr lang="en-US"/>
          </a:p>
        </p:txBody>
      </p:sp>
      <p:sp>
        <p:nvSpPr>
          <p:cNvPr id="68618" name="Freeform 10"/>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68619" name="Rectangle 11"/>
          <p:cNvSpPr>
            <a:spLocks noChangeArrowheads="1"/>
          </p:cNvSpPr>
          <p:nvPr/>
        </p:nvSpPr>
        <p:spPr bwMode="auto">
          <a:xfrm>
            <a:off x="5057775" y="488950"/>
            <a:ext cx="81756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Organelle</a:t>
            </a:r>
            <a:endParaRPr lang="en-US" sz="1800" b="1">
              <a:latin typeface="Arial" charset="0"/>
            </a:endParaRPr>
          </a:p>
        </p:txBody>
      </p:sp>
      <p:sp>
        <p:nvSpPr>
          <p:cNvPr id="68620" name="Rectangle 12"/>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68621" name="Rectangle 13"/>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68622" name="Rectangle 14"/>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68623" name="Rectangle 15"/>
          <p:cNvSpPr>
            <a:spLocks noChangeArrowheads="1"/>
          </p:cNvSpPr>
          <p:nvPr/>
        </p:nvSpPr>
        <p:spPr bwMode="auto">
          <a:xfrm>
            <a:off x="4422775" y="1330325"/>
            <a:ext cx="17335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Cellular level</a:t>
            </a:r>
            <a:br>
              <a:rPr lang="en-US" sz="1400">
                <a:solidFill>
                  <a:srgbClr val="000000"/>
                </a:solidFill>
                <a:latin typeface="Arial Black" charset="0"/>
              </a:rPr>
            </a:br>
            <a:r>
              <a:rPr lang="en-US" sz="1400" b="1">
                <a:solidFill>
                  <a:srgbClr val="000000"/>
                </a:solidFill>
                <a:latin typeface="Arial" charset="0"/>
              </a:rPr>
              <a:t>Cells are made up of</a:t>
            </a:r>
            <a:br>
              <a:rPr lang="en-US" sz="1400" b="1">
                <a:solidFill>
                  <a:srgbClr val="000000"/>
                </a:solidFill>
                <a:latin typeface="Arial" charset="0"/>
              </a:rPr>
            </a:br>
            <a:r>
              <a:rPr lang="en-US" sz="1400" b="1">
                <a:solidFill>
                  <a:srgbClr val="000000"/>
                </a:solidFill>
                <a:latin typeface="Arial" charset="0"/>
              </a:rPr>
              <a:t>molecules.</a:t>
            </a:r>
            <a:endParaRPr lang="en-US" sz="1800">
              <a:latin typeface="Arial" charset="0"/>
            </a:endParaRPr>
          </a:p>
        </p:txBody>
      </p:sp>
      <p:sp>
        <p:nvSpPr>
          <p:cNvPr id="68624" name="Rectangle 16"/>
          <p:cNvSpPr>
            <a:spLocks noChangeArrowheads="1"/>
          </p:cNvSpPr>
          <p:nvPr/>
        </p:nvSpPr>
        <p:spPr bwMode="auto">
          <a:xfrm>
            <a:off x="5695950" y="682625"/>
            <a:ext cx="16652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cell</a:t>
            </a:r>
            <a:endParaRPr lang="en-US" sz="1800" b="1">
              <a:latin typeface="Arial" charset="0"/>
            </a:endParaRPr>
          </a:p>
        </p:txBody>
      </p:sp>
      <p:sp>
        <p:nvSpPr>
          <p:cNvPr id="68625" name="Oval 17"/>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68626" name="Oval 18"/>
          <p:cNvSpPr>
            <a:spLocks noChangeArrowheads="1"/>
          </p:cNvSpPr>
          <p:nvPr/>
        </p:nvSpPr>
        <p:spPr bwMode="auto">
          <a:xfrm>
            <a:off x="4422775" y="133985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2</a:t>
            </a:r>
          </a:p>
        </p:txBody>
      </p:sp>
      <p:sp>
        <p:nvSpPr>
          <p:cNvPr id="68628" name="Rectangle 20"/>
          <p:cNvSpPr>
            <a:spLocks noChangeArrowheads="1"/>
          </p:cNvSpPr>
          <p:nvPr/>
        </p:nvSpPr>
        <p:spPr bwMode="auto">
          <a:xfrm>
            <a:off x="7713663"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1.1, step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7"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69640" name="Line 8"/>
          <p:cNvSpPr>
            <a:spLocks noChangeShapeType="1"/>
          </p:cNvSpPr>
          <p:nvPr/>
        </p:nvSpPr>
        <p:spPr bwMode="auto">
          <a:xfrm>
            <a:off x="6219825" y="877888"/>
            <a:ext cx="1588" cy="152400"/>
          </a:xfrm>
          <a:prstGeom prst="line">
            <a:avLst/>
          </a:prstGeom>
          <a:noFill/>
          <a:ln w="9525">
            <a:solidFill>
              <a:srgbClr val="000000"/>
            </a:solidFill>
            <a:round/>
            <a:headEnd/>
            <a:tailEnd/>
          </a:ln>
        </p:spPr>
        <p:txBody>
          <a:bodyPr/>
          <a:lstStyle/>
          <a:p>
            <a:endParaRPr lang="en-US"/>
          </a:p>
        </p:txBody>
      </p:sp>
      <p:sp>
        <p:nvSpPr>
          <p:cNvPr id="69641" name="Line 9"/>
          <p:cNvSpPr>
            <a:spLocks noChangeShapeType="1"/>
          </p:cNvSpPr>
          <p:nvPr/>
        </p:nvSpPr>
        <p:spPr bwMode="auto">
          <a:xfrm flipH="1">
            <a:off x="4933950" y="601663"/>
            <a:ext cx="101600" cy="1587"/>
          </a:xfrm>
          <a:prstGeom prst="line">
            <a:avLst/>
          </a:prstGeom>
          <a:noFill/>
          <a:ln w="9525">
            <a:solidFill>
              <a:srgbClr val="000000"/>
            </a:solidFill>
            <a:round/>
            <a:headEnd/>
            <a:tailEnd/>
          </a:ln>
        </p:spPr>
        <p:txBody>
          <a:bodyPr/>
          <a:lstStyle/>
          <a:p>
            <a:endParaRPr lang="en-US"/>
          </a:p>
        </p:txBody>
      </p:sp>
      <p:sp>
        <p:nvSpPr>
          <p:cNvPr id="69642" name="Freeform 10"/>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69643" name="Rectangle 11"/>
          <p:cNvSpPr>
            <a:spLocks noChangeArrowheads="1"/>
          </p:cNvSpPr>
          <p:nvPr/>
        </p:nvSpPr>
        <p:spPr bwMode="auto">
          <a:xfrm>
            <a:off x="5057775" y="488950"/>
            <a:ext cx="81756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Organelle</a:t>
            </a:r>
            <a:endParaRPr lang="en-US" sz="1800" b="1">
              <a:latin typeface="Arial" charset="0"/>
            </a:endParaRPr>
          </a:p>
        </p:txBody>
      </p:sp>
      <p:sp>
        <p:nvSpPr>
          <p:cNvPr id="69644" name="Rectangle 12"/>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69645" name="Rectangle 13"/>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69646" name="Rectangle 14"/>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69647" name="Rectangle 15"/>
          <p:cNvSpPr>
            <a:spLocks noChangeArrowheads="1"/>
          </p:cNvSpPr>
          <p:nvPr/>
        </p:nvSpPr>
        <p:spPr bwMode="auto">
          <a:xfrm>
            <a:off x="4422775" y="1330325"/>
            <a:ext cx="17335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Cellular level</a:t>
            </a:r>
            <a:br>
              <a:rPr lang="en-US" sz="1400">
                <a:solidFill>
                  <a:srgbClr val="000000"/>
                </a:solidFill>
                <a:latin typeface="Arial Black" charset="0"/>
              </a:rPr>
            </a:br>
            <a:r>
              <a:rPr lang="en-US" sz="1400" b="1">
                <a:solidFill>
                  <a:srgbClr val="000000"/>
                </a:solidFill>
                <a:latin typeface="Arial" charset="0"/>
              </a:rPr>
              <a:t>Cells are made up of</a:t>
            </a:r>
            <a:br>
              <a:rPr lang="en-US" sz="1400" b="1">
                <a:solidFill>
                  <a:srgbClr val="000000"/>
                </a:solidFill>
                <a:latin typeface="Arial" charset="0"/>
              </a:rPr>
            </a:br>
            <a:r>
              <a:rPr lang="en-US" sz="1400" b="1">
                <a:solidFill>
                  <a:srgbClr val="000000"/>
                </a:solidFill>
                <a:latin typeface="Arial" charset="0"/>
              </a:rPr>
              <a:t>molecules.</a:t>
            </a:r>
            <a:endParaRPr lang="en-US" sz="1800">
              <a:latin typeface="Arial" charset="0"/>
            </a:endParaRPr>
          </a:p>
        </p:txBody>
      </p:sp>
      <p:sp>
        <p:nvSpPr>
          <p:cNvPr id="69648" name="Rectangle 16"/>
          <p:cNvSpPr>
            <a:spLocks noChangeArrowheads="1"/>
          </p:cNvSpPr>
          <p:nvPr/>
        </p:nvSpPr>
        <p:spPr bwMode="auto">
          <a:xfrm>
            <a:off x="5102225" y="2597150"/>
            <a:ext cx="21653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Tissue level</a:t>
            </a:r>
            <a:br>
              <a:rPr lang="en-US" sz="1400">
                <a:solidFill>
                  <a:srgbClr val="000000"/>
                </a:solidFill>
                <a:latin typeface="Arial Black" charset="0"/>
              </a:rPr>
            </a:br>
            <a:r>
              <a:rPr lang="en-US" sz="1400" b="1">
                <a:solidFill>
                  <a:srgbClr val="000000"/>
                </a:solidFill>
                <a:latin typeface="Arial" charset="0"/>
              </a:rPr>
              <a:t>Tissues consist of similar</a:t>
            </a:r>
            <a:br>
              <a:rPr lang="en-US" sz="1400" b="1">
                <a:solidFill>
                  <a:srgbClr val="000000"/>
                </a:solidFill>
                <a:latin typeface="Arial" charset="0"/>
              </a:rPr>
            </a:br>
            <a:r>
              <a:rPr lang="en-US" sz="1400" b="1">
                <a:solidFill>
                  <a:srgbClr val="000000"/>
                </a:solidFill>
                <a:latin typeface="Arial" charset="0"/>
              </a:rPr>
              <a:t>types of cells.</a:t>
            </a:r>
            <a:endParaRPr lang="en-US" sz="1800">
              <a:latin typeface="Arial" charset="0"/>
            </a:endParaRPr>
          </a:p>
        </p:txBody>
      </p:sp>
      <p:sp>
        <p:nvSpPr>
          <p:cNvPr id="69649" name="Rectangle 17"/>
          <p:cNvSpPr>
            <a:spLocks noChangeArrowheads="1"/>
          </p:cNvSpPr>
          <p:nvPr/>
        </p:nvSpPr>
        <p:spPr bwMode="auto">
          <a:xfrm>
            <a:off x="5695950" y="682625"/>
            <a:ext cx="16652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cell</a:t>
            </a:r>
            <a:endParaRPr lang="en-US" sz="1800" b="1">
              <a:latin typeface="Arial" charset="0"/>
            </a:endParaRPr>
          </a:p>
        </p:txBody>
      </p:sp>
      <p:sp>
        <p:nvSpPr>
          <p:cNvPr id="69650" name="Rectangle 18"/>
          <p:cNvSpPr>
            <a:spLocks noChangeArrowheads="1"/>
          </p:cNvSpPr>
          <p:nvPr/>
        </p:nvSpPr>
        <p:spPr bwMode="auto">
          <a:xfrm>
            <a:off x="6299200" y="18923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69651" name="Oval 19"/>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69652" name="Oval 20"/>
          <p:cNvSpPr>
            <a:spLocks noChangeArrowheads="1"/>
          </p:cNvSpPr>
          <p:nvPr/>
        </p:nvSpPr>
        <p:spPr bwMode="auto">
          <a:xfrm>
            <a:off x="4422775" y="133985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2</a:t>
            </a:r>
          </a:p>
        </p:txBody>
      </p:sp>
      <p:sp>
        <p:nvSpPr>
          <p:cNvPr id="69653" name="Oval 21"/>
          <p:cNvSpPr>
            <a:spLocks noChangeArrowheads="1"/>
          </p:cNvSpPr>
          <p:nvPr/>
        </p:nvSpPr>
        <p:spPr bwMode="auto">
          <a:xfrm>
            <a:off x="5102225" y="260667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3</a:t>
            </a:r>
          </a:p>
        </p:txBody>
      </p:sp>
      <p:sp>
        <p:nvSpPr>
          <p:cNvPr id="69655" name="Rectangle 23"/>
          <p:cNvSpPr>
            <a:spLocks noChangeArrowheads="1"/>
          </p:cNvSpPr>
          <p:nvPr/>
        </p:nvSpPr>
        <p:spPr bwMode="auto">
          <a:xfrm>
            <a:off x="7713663"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1.1, step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70664" name="Line 8"/>
          <p:cNvSpPr>
            <a:spLocks noChangeShapeType="1"/>
          </p:cNvSpPr>
          <p:nvPr/>
        </p:nvSpPr>
        <p:spPr bwMode="auto">
          <a:xfrm>
            <a:off x="6581775" y="3889375"/>
            <a:ext cx="104775" cy="1588"/>
          </a:xfrm>
          <a:prstGeom prst="line">
            <a:avLst/>
          </a:prstGeom>
          <a:noFill/>
          <a:ln w="9525">
            <a:solidFill>
              <a:srgbClr val="000000"/>
            </a:solidFill>
            <a:round/>
            <a:headEnd/>
            <a:tailEnd/>
          </a:ln>
        </p:spPr>
        <p:txBody>
          <a:bodyPr/>
          <a:lstStyle/>
          <a:p>
            <a:endParaRPr lang="en-US"/>
          </a:p>
        </p:txBody>
      </p:sp>
      <p:sp>
        <p:nvSpPr>
          <p:cNvPr id="70665" name="Line 9"/>
          <p:cNvSpPr>
            <a:spLocks noChangeShapeType="1"/>
          </p:cNvSpPr>
          <p:nvPr/>
        </p:nvSpPr>
        <p:spPr bwMode="auto">
          <a:xfrm>
            <a:off x="5740400" y="3486150"/>
            <a:ext cx="1588" cy="238125"/>
          </a:xfrm>
          <a:prstGeom prst="line">
            <a:avLst/>
          </a:prstGeom>
          <a:noFill/>
          <a:ln w="9525">
            <a:solidFill>
              <a:srgbClr val="000000"/>
            </a:solidFill>
            <a:round/>
            <a:headEnd/>
            <a:tailEnd/>
          </a:ln>
        </p:spPr>
        <p:txBody>
          <a:bodyPr/>
          <a:lstStyle/>
          <a:p>
            <a:endParaRPr lang="en-US"/>
          </a:p>
        </p:txBody>
      </p:sp>
      <p:sp>
        <p:nvSpPr>
          <p:cNvPr id="70666" name="Line 10"/>
          <p:cNvSpPr>
            <a:spLocks noChangeShapeType="1"/>
          </p:cNvSpPr>
          <p:nvPr/>
        </p:nvSpPr>
        <p:spPr bwMode="auto">
          <a:xfrm>
            <a:off x="6219825" y="877888"/>
            <a:ext cx="1588" cy="152400"/>
          </a:xfrm>
          <a:prstGeom prst="line">
            <a:avLst/>
          </a:prstGeom>
          <a:noFill/>
          <a:ln w="9525">
            <a:solidFill>
              <a:srgbClr val="000000"/>
            </a:solidFill>
            <a:round/>
            <a:headEnd/>
            <a:tailEnd/>
          </a:ln>
        </p:spPr>
        <p:txBody>
          <a:bodyPr/>
          <a:lstStyle/>
          <a:p>
            <a:endParaRPr lang="en-US"/>
          </a:p>
        </p:txBody>
      </p:sp>
      <p:sp>
        <p:nvSpPr>
          <p:cNvPr id="70667" name="Line 11"/>
          <p:cNvSpPr>
            <a:spLocks noChangeShapeType="1"/>
          </p:cNvSpPr>
          <p:nvPr/>
        </p:nvSpPr>
        <p:spPr bwMode="auto">
          <a:xfrm flipH="1">
            <a:off x="4933950" y="601663"/>
            <a:ext cx="101600" cy="1587"/>
          </a:xfrm>
          <a:prstGeom prst="line">
            <a:avLst/>
          </a:prstGeom>
          <a:noFill/>
          <a:ln w="9525">
            <a:solidFill>
              <a:srgbClr val="000000"/>
            </a:solidFill>
            <a:round/>
            <a:headEnd/>
            <a:tailEnd/>
          </a:ln>
        </p:spPr>
        <p:txBody>
          <a:bodyPr/>
          <a:lstStyle/>
          <a:p>
            <a:endParaRPr lang="en-US"/>
          </a:p>
        </p:txBody>
      </p:sp>
      <p:sp>
        <p:nvSpPr>
          <p:cNvPr id="70668" name="Line 12"/>
          <p:cNvSpPr>
            <a:spLocks noChangeShapeType="1"/>
          </p:cNvSpPr>
          <p:nvPr/>
        </p:nvSpPr>
        <p:spPr bwMode="auto">
          <a:xfrm>
            <a:off x="5946775" y="4600575"/>
            <a:ext cx="542925" cy="1588"/>
          </a:xfrm>
          <a:prstGeom prst="line">
            <a:avLst/>
          </a:prstGeom>
          <a:noFill/>
          <a:ln w="9525">
            <a:solidFill>
              <a:srgbClr val="000000"/>
            </a:solidFill>
            <a:round/>
            <a:headEnd/>
            <a:tailEnd/>
          </a:ln>
        </p:spPr>
        <p:txBody>
          <a:bodyPr/>
          <a:lstStyle/>
          <a:p>
            <a:endParaRPr lang="en-US"/>
          </a:p>
        </p:txBody>
      </p:sp>
      <p:sp>
        <p:nvSpPr>
          <p:cNvPr id="70669" name="Freeform 13"/>
          <p:cNvSpPr>
            <a:spLocks/>
          </p:cNvSpPr>
          <p:nvPr/>
        </p:nvSpPr>
        <p:spPr bwMode="auto">
          <a:xfrm>
            <a:off x="6423025" y="3702050"/>
            <a:ext cx="133350" cy="177800"/>
          </a:xfrm>
          <a:custGeom>
            <a:avLst/>
            <a:gdLst/>
            <a:ahLst/>
            <a:cxnLst>
              <a:cxn ang="0">
                <a:pos x="0" y="112"/>
              </a:cxn>
              <a:cxn ang="0">
                <a:pos x="54" y="0"/>
              </a:cxn>
              <a:cxn ang="0">
                <a:pos x="84" y="0"/>
              </a:cxn>
            </a:cxnLst>
            <a:rect l="0" t="0" r="r" b="b"/>
            <a:pathLst>
              <a:path w="84" h="112">
                <a:moveTo>
                  <a:pt x="0" y="112"/>
                </a:moveTo>
                <a:lnTo>
                  <a:pt x="54" y="0"/>
                </a:lnTo>
                <a:lnTo>
                  <a:pt x="84" y="0"/>
                </a:lnTo>
              </a:path>
            </a:pathLst>
          </a:custGeom>
          <a:noFill/>
          <a:ln w="9525">
            <a:solidFill>
              <a:srgbClr val="000000"/>
            </a:solidFill>
            <a:prstDash val="solid"/>
            <a:round/>
            <a:headEnd/>
            <a:tailEnd/>
          </a:ln>
        </p:spPr>
        <p:txBody>
          <a:bodyPr/>
          <a:lstStyle/>
          <a:p>
            <a:endParaRPr lang="en-US"/>
          </a:p>
        </p:txBody>
      </p:sp>
      <p:sp>
        <p:nvSpPr>
          <p:cNvPr id="70670" name="Freeform 14"/>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70671" name="Rectangle 15"/>
          <p:cNvSpPr>
            <a:spLocks noChangeArrowheads="1"/>
          </p:cNvSpPr>
          <p:nvPr/>
        </p:nvSpPr>
        <p:spPr bwMode="auto">
          <a:xfrm>
            <a:off x="5057775" y="488950"/>
            <a:ext cx="81756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Organelle</a:t>
            </a:r>
            <a:endParaRPr lang="en-US" sz="1800" b="1">
              <a:latin typeface="Arial" charset="0"/>
            </a:endParaRPr>
          </a:p>
        </p:txBody>
      </p:sp>
      <p:sp>
        <p:nvSpPr>
          <p:cNvPr id="70672" name="Rectangle 16"/>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70673" name="Rectangle 17"/>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70674" name="Rectangle 18"/>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70675" name="Rectangle 19"/>
          <p:cNvSpPr>
            <a:spLocks noChangeArrowheads="1"/>
          </p:cNvSpPr>
          <p:nvPr/>
        </p:nvSpPr>
        <p:spPr bwMode="auto">
          <a:xfrm>
            <a:off x="4422775" y="1330325"/>
            <a:ext cx="17335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Cellular level</a:t>
            </a:r>
            <a:br>
              <a:rPr lang="en-US" sz="1400">
                <a:solidFill>
                  <a:srgbClr val="000000"/>
                </a:solidFill>
                <a:latin typeface="Arial Black" charset="0"/>
              </a:rPr>
            </a:br>
            <a:r>
              <a:rPr lang="en-US" sz="1400" b="1">
                <a:solidFill>
                  <a:srgbClr val="000000"/>
                </a:solidFill>
                <a:latin typeface="Arial" charset="0"/>
              </a:rPr>
              <a:t>Cells are made up of</a:t>
            </a:r>
            <a:br>
              <a:rPr lang="en-US" sz="1400" b="1">
                <a:solidFill>
                  <a:srgbClr val="000000"/>
                </a:solidFill>
                <a:latin typeface="Arial" charset="0"/>
              </a:rPr>
            </a:br>
            <a:r>
              <a:rPr lang="en-US" sz="1400" b="1">
                <a:solidFill>
                  <a:srgbClr val="000000"/>
                </a:solidFill>
                <a:latin typeface="Arial" charset="0"/>
              </a:rPr>
              <a:t>molecules.</a:t>
            </a:r>
            <a:endParaRPr lang="en-US" sz="1800">
              <a:latin typeface="Arial" charset="0"/>
            </a:endParaRPr>
          </a:p>
        </p:txBody>
      </p:sp>
      <p:sp>
        <p:nvSpPr>
          <p:cNvPr id="70676" name="Rectangle 20"/>
          <p:cNvSpPr>
            <a:spLocks noChangeArrowheads="1"/>
          </p:cNvSpPr>
          <p:nvPr/>
        </p:nvSpPr>
        <p:spPr bwMode="auto">
          <a:xfrm>
            <a:off x="5102225" y="2597150"/>
            <a:ext cx="21653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Tissue level</a:t>
            </a:r>
            <a:br>
              <a:rPr lang="en-US" sz="1400">
                <a:solidFill>
                  <a:srgbClr val="000000"/>
                </a:solidFill>
                <a:latin typeface="Arial Black" charset="0"/>
              </a:rPr>
            </a:br>
            <a:r>
              <a:rPr lang="en-US" sz="1400" b="1">
                <a:solidFill>
                  <a:srgbClr val="000000"/>
                </a:solidFill>
                <a:latin typeface="Arial" charset="0"/>
              </a:rPr>
              <a:t>Tissues consist of similar</a:t>
            </a:r>
            <a:br>
              <a:rPr lang="en-US" sz="1400" b="1">
                <a:solidFill>
                  <a:srgbClr val="000000"/>
                </a:solidFill>
                <a:latin typeface="Arial" charset="0"/>
              </a:rPr>
            </a:br>
            <a:r>
              <a:rPr lang="en-US" sz="1400" b="1">
                <a:solidFill>
                  <a:srgbClr val="000000"/>
                </a:solidFill>
                <a:latin typeface="Arial" charset="0"/>
              </a:rPr>
              <a:t>types of cells.</a:t>
            </a:r>
            <a:endParaRPr lang="en-US" sz="1800">
              <a:latin typeface="Arial" charset="0"/>
            </a:endParaRPr>
          </a:p>
        </p:txBody>
      </p:sp>
      <p:sp>
        <p:nvSpPr>
          <p:cNvPr id="70677" name="Rectangle 21"/>
          <p:cNvSpPr>
            <a:spLocks noChangeArrowheads="1"/>
          </p:cNvSpPr>
          <p:nvPr/>
        </p:nvSpPr>
        <p:spPr bwMode="auto">
          <a:xfrm>
            <a:off x="5124450" y="4932363"/>
            <a:ext cx="3198813"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level</a:t>
            </a:r>
            <a:br>
              <a:rPr lang="en-US" sz="1400">
                <a:solidFill>
                  <a:srgbClr val="000000"/>
                </a:solidFill>
                <a:latin typeface="Arial Black" charset="0"/>
              </a:rPr>
            </a:br>
            <a:r>
              <a:rPr lang="en-US" sz="1400" b="1">
                <a:solidFill>
                  <a:srgbClr val="000000"/>
                </a:solidFill>
                <a:latin typeface="Arial" charset="0"/>
              </a:rPr>
              <a:t>Organs are made up of different types</a:t>
            </a:r>
            <a:br>
              <a:rPr lang="en-US" sz="1400" b="1">
                <a:solidFill>
                  <a:srgbClr val="000000"/>
                </a:solidFill>
                <a:latin typeface="Arial" charset="0"/>
              </a:rPr>
            </a:br>
            <a:r>
              <a:rPr lang="en-US" sz="1400" b="1">
                <a:solidFill>
                  <a:srgbClr val="000000"/>
                </a:solidFill>
                <a:latin typeface="Arial" charset="0"/>
              </a:rPr>
              <a:t>of tissues.</a:t>
            </a:r>
            <a:endParaRPr lang="en-US" sz="1800">
              <a:latin typeface="Arial" charset="0"/>
            </a:endParaRPr>
          </a:p>
        </p:txBody>
      </p:sp>
      <p:sp>
        <p:nvSpPr>
          <p:cNvPr id="70678" name="Rectangle 22"/>
          <p:cNvSpPr>
            <a:spLocks noChangeArrowheads="1"/>
          </p:cNvSpPr>
          <p:nvPr/>
        </p:nvSpPr>
        <p:spPr bwMode="auto">
          <a:xfrm>
            <a:off x="5695950" y="682625"/>
            <a:ext cx="16652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cell</a:t>
            </a:r>
            <a:endParaRPr lang="en-US" sz="1800" b="1">
              <a:latin typeface="Arial" charset="0"/>
            </a:endParaRPr>
          </a:p>
        </p:txBody>
      </p:sp>
      <p:sp>
        <p:nvSpPr>
          <p:cNvPr id="70679" name="Rectangle 23"/>
          <p:cNvSpPr>
            <a:spLocks noChangeArrowheads="1"/>
          </p:cNvSpPr>
          <p:nvPr/>
        </p:nvSpPr>
        <p:spPr bwMode="auto">
          <a:xfrm>
            <a:off x="6299200" y="18923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70680" name="Rectangle 24"/>
          <p:cNvSpPr>
            <a:spLocks noChangeArrowheads="1"/>
          </p:cNvSpPr>
          <p:nvPr/>
        </p:nvSpPr>
        <p:spPr bwMode="auto">
          <a:xfrm>
            <a:off x="6719888" y="3779838"/>
            <a:ext cx="151447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Connective tissue</a:t>
            </a:r>
            <a:endParaRPr lang="en-US" sz="1800" b="1">
              <a:latin typeface="Arial" charset="0"/>
            </a:endParaRPr>
          </a:p>
        </p:txBody>
      </p:sp>
      <p:sp>
        <p:nvSpPr>
          <p:cNvPr id="70681" name="Rectangle 25"/>
          <p:cNvSpPr>
            <a:spLocks noChangeArrowheads="1"/>
          </p:cNvSpPr>
          <p:nvPr/>
        </p:nvSpPr>
        <p:spPr bwMode="auto">
          <a:xfrm>
            <a:off x="5165725" y="3294063"/>
            <a:ext cx="175101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 vessel (organ)</a:t>
            </a:r>
            <a:endParaRPr lang="en-US" sz="1800" b="1">
              <a:latin typeface="Arial" charset="0"/>
            </a:endParaRPr>
          </a:p>
        </p:txBody>
      </p:sp>
      <p:sp>
        <p:nvSpPr>
          <p:cNvPr id="70682" name="Rectangle 26"/>
          <p:cNvSpPr>
            <a:spLocks noChangeArrowheads="1"/>
          </p:cNvSpPr>
          <p:nvPr/>
        </p:nvSpPr>
        <p:spPr bwMode="auto">
          <a:xfrm>
            <a:off x="5121275" y="4494213"/>
            <a:ext cx="787400"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Epithelial</a:t>
            </a:r>
            <a:br>
              <a:rPr lang="en-US" sz="1400" b="1">
                <a:solidFill>
                  <a:srgbClr val="000000"/>
                </a:solidFill>
                <a:latin typeface="Arial" charset="0"/>
              </a:rPr>
            </a:br>
            <a:r>
              <a:rPr lang="en-US" sz="1400" b="1">
                <a:solidFill>
                  <a:srgbClr val="000000"/>
                </a:solidFill>
                <a:latin typeface="Arial" charset="0"/>
              </a:rPr>
              <a:t>tissue</a:t>
            </a:r>
            <a:endParaRPr lang="en-US" sz="1800" b="1">
              <a:latin typeface="Arial" charset="0"/>
            </a:endParaRPr>
          </a:p>
        </p:txBody>
      </p:sp>
      <p:sp>
        <p:nvSpPr>
          <p:cNvPr id="70683" name="Rectangle 27"/>
          <p:cNvSpPr>
            <a:spLocks noChangeArrowheads="1"/>
          </p:cNvSpPr>
          <p:nvPr/>
        </p:nvSpPr>
        <p:spPr bwMode="auto">
          <a:xfrm>
            <a:off x="6578600" y="35814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70684" name="Oval 28"/>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70685" name="Oval 29"/>
          <p:cNvSpPr>
            <a:spLocks noChangeArrowheads="1"/>
          </p:cNvSpPr>
          <p:nvPr/>
        </p:nvSpPr>
        <p:spPr bwMode="auto">
          <a:xfrm>
            <a:off x="4422775" y="133985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2</a:t>
            </a:r>
          </a:p>
        </p:txBody>
      </p:sp>
      <p:sp>
        <p:nvSpPr>
          <p:cNvPr id="70686" name="Oval 30"/>
          <p:cNvSpPr>
            <a:spLocks noChangeArrowheads="1"/>
          </p:cNvSpPr>
          <p:nvPr/>
        </p:nvSpPr>
        <p:spPr bwMode="auto">
          <a:xfrm>
            <a:off x="5102225" y="260667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3</a:t>
            </a:r>
          </a:p>
        </p:txBody>
      </p:sp>
      <p:sp>
        <p:nvSpPr>
          <p:cNvPr id="70687" name="Oval 31"/>
          <p:cNvSpPr>
            <a:spLocks noChangeArrowheads="1"/>
          </p:cNvSpPr>
          <p:nvPr/>
        </p:nvSpPr>
        <p:spPr bwMode="auto">
          <a:xfrm>
            <a:off x="5124450" y="494030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4</a:t>
            </a:r>
          </a:p>
        </p:txBody>
      </p:sp>
      <p:sp>
        <p:nvSpPr>
          <p:cNvPr id="70689" name="Rectangle 33"/>
          <p:cNvSpPr>
            <a:spLocks noChangeArrowheads="1"/>
          </p:cNvSpPr>
          <p:nvPr/>
        </p:nvSpPr>
        <p:spPr bwMode="auto">
          <a:xfrm>
            <a:off x="7713663"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1.1, step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5"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71688" name="Line 8"/>
          <p:cNvSpPr>
            <a:spLocks noChangeShapeType="1"/>
          </p:cNvSpPr>
          <p:nvPr/>
        </p:nvSpPr>
        <p:spPr bwMode="auto">
          <a:xfrm>
            <a:off x="6581775" y="3889375"/>
            <a:ext cx="104775" cy="1588"/>
          </a:xfrm>
          <a:prstGeom prst="line">
            <a:avLst/>
          </a:prstGeom>
          <a:noFill/>
          <a:ln w="9525">
            <a:solidFill>
              <a:srgbClr val="000000"/>
            </a:solidFill>
            <a:round/>
            <a:headEnd/>
            <a:tailEnd/>
          </a:ln>
        </p:spPr>
        <p:txBody>
          <a:bodyPr/>
          <a:lstStyle/>
          <a:p>
            <a:endParaRPr lang="en-US"/>
          </a:p>
        </p:txBody>
      </p:sp>
      <p:sp>
        <p:nvSpPr>
          <p:cNvPr id="71689" name="Line 9"/>
          <p:cNvSpPr>
            <a:spLocks noChangeShapeType="1"/>
          </p:cNvSpPr>
          <p:nvPr/>
        </p:nvSpPr>
        <p:spPr bwMode="auto">
          <a:xfrm>
            <a:off x="5740400" y="3486150"/>
            <a:ext cx="1588" cy="238125"/>
          </a:xfrm>
          <a:prstGeom prst="line">
            <a:avLst/>
          </a:prstGeom>
          <a:noFill/>
          <a:ln w="9525">
            <a:solidFill>
              <a:srgbClr val="000000"/>
            </a:solidFill>
            <a:round/>
            <a:headEnd/>
            <a:tailEnd/>
          </a:ln>
        </p:spPr>
        <p:txBody>
          <a:bodyPr/>
          <a:lstStyle/>
          <a:p>
            <a:endParaRPr lang="en-US"/>
          </a:p>
        </p:txBody>
      </p:sp>
      <p:sp>
        <p:nvSpPr>
          <p:cNvPr id="71690" name="Line 10"/>
          <p:cNvSpPr>
            <a:spLocks noChangeShapeType="1"/>
          </p:cNvSpPr>
          <p:nvPr/>
        </p:nvSpPr>
        <p:spPr bwMode="auto">
          <a:xfrm>
            <a:off x="6219825" y="877888"/>
            <a:ext cx="1588" cy="152400"/>
          </a:xfrm>
          <a:prstGeom prst="line">
            <a:avLst/>
          </a:prstGeom>
          <a:noFill/>
          <a:ln w="9525">
            <a:solidFill>
              <a:srgbClr val="000000"/>
            </a:solidFill>
            <a:round/>
            <a:headEnd/>
            <a:tailEnd/>
          </a:ln>
        </p:spPr>
        <p:txBody>
          <a:bodyPr/>
          <a:lstStyle/>
          <a:p>
            <a:endParaRPr lang="en-US"/>
          </a:p>
        </p:txBody>
      </p:sp>
      <p:sp>
        <p:nvSpPr>
          <p:cNvPr id="71691" name="Line 11"/>
          <p:cNvSpPr>
            <a:spLocks noChangeShapeType="1"/>
          </p:cNvSpPr>
          <p:nvPr/>
        </p:nvSpPr>
        <p:spPr bwMode="auto">
          <a:xfrm flipH="1">
            <a:off x="4933950" y="601663"/>
            <a:ext cx="101600" cy="1587"/>
          </a:xfrm>
          <a:prstGeom prst="line">
            <a:avLst/>
          </a:prstGeom>
          <a:noFill/>
          <a:ln w="9525">
            <a:solidFill>
              <a:srgbClr val="000000"/>
            </a:solidFill>
            <a:round/>
            <a:headEnd/>
            <a:tailEnd/>
          </a:ln>
        </p:spPr>
        <p:txBody>
          <a:bodyPr/>
          <a:lstStyle/>
          <a:p>
            <a:endParaRPr lang="en-US"/>
          </a:p>
        </p:txBody>
      </p:sp>
      <p:sp>
        <p:nvSpPr>
          <p:cNvPr id="71692" name="Line 12"/>
          <p:cNvSpPr>
            <a:spLocks noChangeShapeType="1"/>
          </p:cNvSpPr>
          <p:nvPr/>
        </p:nvSpPr>
        <p:spPr bwMode="auto">
          <a:xfrm>
            <a:off x="5946775" y="4600575"/>
            <a:ext cx="542925" cy="1588"/>
          </a:xfrm>
          <a:prstGeom prst="line">
            <a:avLst/>
          </a:prstGeom>
          <a:noFill/>
          <a:ln w="9525">
            <a:solidFill>
              <a:srgbClr val="000000"/>
            </a:solidFill>
            <a:round/>
            <a:headEnd/>
            <a:tailEnd/>
          </a:ln>
        </p:spPr>
        <p:txBody>
          <a:bodyPr/>
          <a:lstStyle/>
          <a:p>
            <a:endParaRPr lang="en-US"/>
          </a:p>
        </p:txBody>
      </p:sp>
      <p:sp>
        <p:nvSpPr>
          <p:cNvPr id="71693" name="Freeform 13"/>
          <p:cNvSpPr>
            <a:spLocks/>
          </p:cNvSpPr>
          <p:nvPr/>
        </p:nvSpPr>
        <p:spPr bwMode="auto">
          <a:xfrm>
            <a:off x="6423025" y="3702050"/>
            <a:ext cx="133350" cy="177800"/>
          </a:xfrm>
          <a:custGeom>
            <a:avLst/>
            <a:gdLst/>
            <a:ahLst/>
            <a:cxnLst>
              <a:cxn ang="0">
                <a:pos x="0" y="112"/>
              </a:cxn>
              <a:cxn ang="0">
                <a:pos x="54" y="0"/>
              </a:cxn>
              <a:cxn ang="0">
                <a:pos x="84" y="0"/>
              </a:cxn>
            </a:cxnLst>
            <a:rect l="0" t="0" r="r" b="b"/>
            <a:pathLst>
              <a:path w="84" h="112">
                <a:moveTo>
                  <a:pt x="0" y="112"/>
                </a:moveTo>
                <a:lnTo>
                  <a:pt x="54" y="0"/>
                </a:lnTo>
                <a:lnTo>
                  <a:pt x="84" y="0"/>
                </a:lnTo>
              </a:path>
            </a:pathLst>
          </a:custGeom>
          <a:noFill/>
          <a:ln w="9525">
            <a:solidFill>
              <a:srgbClr val="000000"/>
            </a:solidFill>
            <a:prstDash val="solid"/>
            <a:round/>
            <a:headEnd/>
            <a:tailEnd/>
          </a:ln>
        </p:spPr>
        <p:txBody>
          <a:bodyPr/>
          <a:lstStyle/>
          <a:p>
            <a:endParaRPr lang="en-US"/>
          </a:p>
        </p:txBody>
      </p:sp>
      <p:sp>
        <p:nvSpPr>
          <p:cNvPr id="71694" name="Freeform 14"/>
          <p:cNvSpPr>
            <a:spLocks/>
          </p:cNvSpPr>
          <p:nvPr/>
        </p:nvSpPr>
        <p:spPr bwMode="auto">
          <a:xfrm>
            <a:off x="3624263" y="3281363"/>
            <a:ext cx="317500" cy="127000"/>
          </a:xfrm>
          <a:custGeom>
            <a:avLst/>
            <a:gdLst/>
            <a:ahLst/>
            <a:cxnLst>
              <a:cxn ang="0">
                <a:pos x="0" y="0"/>
              </a:cxn>
              <a:cxn ang="0">
                <a:pos x="54" y="0"/>
              </a:cxn>
              <a:cxn ang="0">
                <a:pos x="200" y="80"/>
              </a:cxn>
            </a:cxnLst>
            <a:rect l="0" t="0" r="r" b="b"/>
            <a:pathLst>
              <a:path w="200" h="80">
                <a:moveTo>
                  <a:pt x="0" y="0"/>
                </a:moveTo>
                <a:lnTo>
                  <a:pt x="54" y="0"/>
                </a:lnTo>
                <a:lnTo>
                  <a:pt x="200" y="80"/>
                </a:lnTo>
              </a:path>
            </a:pathLst>
          </a:custGeom>
          <a:noFill/>
          <a:ln w="9525">
            <a:solidFill>
              <a:srgbClr val="000000"/>
            </a:solidFill>
            <a:prstDash val="solid"/>
            <a:round/>
            <a:headEnd/>
            <a:tailEnd/>
          </a:ln>
        </p:spPr>
        <p:txBody>
          <a:bodyPr/>
          <a:lstStyle/>
          <a:p>
            <a:endParaRPr lang="en-US"/>
          </a:p>
        </p:txBody>
      </p:sp>
      <p:sp>
        <p:nvSpPr>
          <p:cNvPr id="71695" name="Freeform 15"/>
          <p:cNvSpPr>
            <a:spLocks/>
          </p:cNvSpPr>
          <p:nvPr/>
        </p:nvSpPr>
        <p:spPr bwMode="auto">
          <a:xfrm>
            <a:off x="3614738" y="3033713"/>
            <a:ext cx="593725" cy="320675"/>
          </a:xfrm>
          <a:custGeom>
            <a:avLst/>
            <a:gdLst/>
            <a:ahLst/>
            <a:cxnLst>
              <a:cxn ang="0">
                <a:pos x="0" y="0"/>
              </a:cxn>
              <a:cxn ang="0">
                <a:pos x="56" y="0"/>
              </a:cxn>
              <a:cxn ang="0">
                <a:pos x="374" y="202"/>
              </a:cxn>
            </a:cxnLst>
            <a:rect l="0" t="0" r="r" b="b"/>
            <a:pathLst>
              <a:path w="374" h="202">
                <a:moveTo>
                  <a:pt x="0" y="0"/>
                </a:moveTo>
                <a:lnTo>
                  <a:pt x="56" y="0"/>
                </a:lnTo>
                <a:lnTo>
                  <a:pt x="374" y="202"/>
                </a:lnTo>
              </a:path>
            </a:pathLst>
          </a:custGeom>
          <a:noFill/>
          <a:ln w="9525">
            <a:solidFill>
              <a:srgbClr val="000000"/>
            </a:solidFill>
            <a:prstDash val="solid"/>
            <a:round/>
            <a:headEnd/>
            <a:tailEnd/>
          </a:ln>
        </p:spPr>
        <p:txBody>
          <a:bodyPr/>
          <a:lstStyle/>
          <a:p>
            <a:endParaRPr lang="en-US"/>
          </a:p>
        </p:txBody>
      </p:sp>
      <p:sp>
        <p:nvSpPr>
          <p:cNvPr id="71696" name="Freeform 16"/>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71697" name="Line 17"/>
          <p:cNvSpPr>
            <a:spLocks noChangeShapeType="1"/>
          </p:cNvSpPr>
          <p:nvPr/>
        </p:nvSpPr>
        <p:spPr bwMode="auto">
          <a:xfrm flipH="1" flipV="1">
            <a:off x="3709988" y="3281363"/>
            <a:ext cx="152400" cy="201612"/>
          </a:xfrm>
          <a:prstGeom prst="line">
            <a:avLst/>
          </a:prstGeom>
          <a:noFill/>
          <a:ln w="9525">
            <a:solidFill>
              <a:srgbClr val="000000"/>
            </a:solidFill>
            <a:round/>
            <a:headEnd/>
            <a:tailEnd/>
          </a:ln>
        </p:spPr>
        <p:txBody>
          <a:bodyPr/>
          <a:lstStyle/>
          <a:p>
            <a:endParaRPr lang="en-US"/>
          </a:p>
        </p:txBody>
      </p:sp>
      <p:sp>
        <p:nvSpPr>
          <p:cNvPr id="71698" name="Rectangle 18"/>
          <p:cNvSpPr>
            <a:spLocks noChangeArrowheads="1"/>
          </p:cNvSpPr>
          <p:nvPr/>
        </p:nvSpPr>
        <p:spPr bwMode="auto">
          <a:xfrm>
            <a:off x="3117850" y="2270125"/>
            <a:ext cx="1281113"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Cardiovascular</a:t>
            </a:r>
            <a:br>
              <a:rPr lang="en-US" sz="1400" b="1">
                <a:solidFill>
                  <a:srgbClr val="000000"/>
                </a:solidFill>
                <a:latin typeface="Arial" charset="0"/>
              </a:rPr>
            </a:br>
            <a:r>
              <a:rPr lang="en-US" sz="1400" b="1">
                <a:solidFill>
                  <a:srgbClr val="000000"/>
                </a:solidFill>
                <a:latin typeface="Arial" charset="0"/>
              </a:rPr>
              <a:t>system</a:t>
            </a:r>
            <a:endParaRPr lang="en-US" sz="1800" b="1">
              <a:latin typeface="Arial" charset="0"/>
            </a:endParaRPr>
          </a:p>
        </p:txBody>
      </p:sp>
      <p:sp>
        <p:nvSpPr>
          <p:cNvPr id="71699" name="Rectangle 19"/>
          <p:cNvSpPr>
            <a:spLocks noChangeArrowheads="1"/>
          </p:cNvSpPr>
          <p:nvPr/>
        </p:nvSpPr>
        <p:spPr bwMode="auto">
          <a:xfrm>
            <a:off x="5057775" y="488950"/>
            <a:ext cx="81756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Organelle</a:t>
            </a:r>
            <a:endParaRPr lang="en-US" sz="1800" b="1">
              <a:latin typeface="Arial" charset="0"/>
            </a:endParaRPr>
          </a:p>
        </p:txBody>
      </p:sp>
      <p:sp>
        <p:nvSpPr>
          <p:cNvPr id="71700" name="Rectangle 20"/>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71701" name="Rectangle 21"/>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71702" name="Rectangle 22"/>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71703" name="Rectangle 23"/>
          <p:cNvSpPr>
            <a:spLocks noChangeArrowheads="1"/>
          </p:cNvSpPr>
          <p:nvPr/>
        </p:nvSpPr>
        <p:spPr bwMode="auto">
          <a:xfrm>
            <a:off x="4422775" y="1330325"/>
            <a:ext cx="17335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Cellular level</a:t>
            </a:r>
            <a:br>
              <a:rPr lang="en-US" sz="1400">
                <a:solidFill>
                  <a:srgbClr val="000000"/>
                </a:solidFill>
                <a:latin typeface="Arial Black" charset="0"/>
              </a:rPr>
            </a:br>
            <a:r>
              <a:rPr lang="en-US" sz="1400" b="1">
                <a:solidFill>
                  <a:srgbClr val="000000"/>
                </a:solidFill>
                <a:latin typeface="Arial" charset="0"/>
              </a:rPr>
              <a:t>Cells are made up of</a:t>
            </a:r>
            <a:br>
              <a:rPr lang="en-US" sz="1400" b="1">
                <a:solidFill>
                  <a:srgbClr val="000000"/>
                </a:solidFill>
                <a:latin typeface="Arial" charset="0"/>
              </a:rPr>
            </a:br>
            <a:r>
              <a:rPr lang="en-US" sz="1400" b="1">
                <a:solidFill>
                  <a:srgbClr val="000000"/>
                </a:solidFill>
                <a:latin typeface="Arial" charset="0"/>
              </a:rPr>
              <a:t>molecules.</a:t>
            </a:r>
            <a:endParaRPr lang="en-US" sz="1800">
              <a:latin typeface="Arial" charset="0"/>
            </a:endParaRPr>
          </a:p>
        </p:txBody>
      </p:sp>
      <p:sp>
        <p:nvSpPr>
          <p:cNvPr id="71704" name="Rectangle 24"/>
          <p:cNvSpPr>
            <a:spLocks noChangeArrowheads="1"/>
          </p:cNvSpPr>
          <p:nvPr/>
        </p:nvSpPr>
        <p:spPr bwMode="auto">
          <a:xfrm>
            <a:off x="5102225" y="2597150"/>
            <a:ext cx="21653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Tissue level</a:t>
            </a:r>
            <a:br>
              <a:rPr lang="en-US" sz="1400">
                <a:solidFill>
                  <a:srgbClr val="000000"/>
                </a:solidFill>
                <a:latin typeface="Arial Black" charset="0"/>
              </a:rPr>
            </a:br>
            <a:r>
              <a:rPr lang="en-US" sz="1400" b="1">
                <a:solidFill>
                  <a:srgbClr val="000000"/>
                </a:solidFill>
                <a:latin typeface="Arial" charset="0"/>
              </a:rPr>
              <a:t>Tissues consist of similar</a:t>
            </a:r>
            <a:br>
              <a:rPr lang="en-US" sz="1400" b="1">
                <a:solidFill>
                  <a:srgbClr val="000000"/>
                </a:solidFill>
                <a:latin typeface="Arial" charset="0"/>
              </a:rPr>
            </a:br>
            <a:r>
              <a:rPr lang="en-US" sz="1400" b="1">
                <a:solidFill>
                  <a:srgbClr val="000000"/>
                </a:solidFill>
                <a:latin typeface="Arial" charset="0"/>
              </a:rPr>
              <a:t>types of cells.</a:t>
            </a:r>
            <a:endParaRPr lang="en-US" sz="1800">
              <a:latin typeface="Arial" charset="0"/>
            </a:endParaRPr>
          </a:p>
        </p:txBody>
      </p:sp>
      <p:sp>
        <p:nvSpPr>
          <p:cNvPr id="71705" name="Rectangle 25"/>
          <p:cNvSpPr>
            <a:spLocks noChangeArrowheads="1"/>
          </p:cNvSpPr>
          <p:nvPr/>
        </p:nvSpPr>
        <p:spPr bwMode="auto">
          <a:xfrm>
            <a:off x="5124450" y="4932363"/>
            <a:ext cx="3198813"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level</a:t>
            </a:r>
            <a:br>
              <a:rPr lang="en-US" sz="1400">
                <a:solidFill>
                  <a:srgbClr val="000000"/>
                </a:solidFill>
                <a:latin typeface="Arial Black" charset="0"/>
              </a:rPr>
            </a:br>
            <a:r>
              <a:rPr lang="en-US" sz="1400" b="1">
                <a:solidFill>
                  <a:srgbClr val="000000"/>
                </a:solidFill>
                <a:latin typeface="Arial" charset="0"/>
              </a:rPr>
              <a:t>Organs are made up of different types</a:t>
            </a:r>
            <a:br>
              <a:rPr lang="en-US" sz="1400" b="1">
                <a:solidFill>
                  <a:srgbClr val="000000"/>
                </a:solidFill>
                <a:latin typeface="Arial" charset="0"/>
              </a:rPr>
            </a:br>
            <a:r>
              <a:rPr lang="en-US" sz="1400" b="1">
                <a:solidFill>
                  <a:srgbClr val="000000"/>
                </a:solidFill>
                <a:latin typeface="Arial" charset="0"/>
              </a:rPr>
              <a:t>of tissues.</a:t>
            </a:r>
            <a:endParaRPr lang="en-US" sz="1800">
              <a:latin typeface="Arial" charset="0"/>
            </a:endParaRPr>
          </a:p>
        </p:txBody>
      </p:sp>
      <p:sp>
        <p:nvSpPr>
          <p:cNvPr id="71706" name="Rectangle 26"/>
          <p:cNvSpPr>
            <a:spLocks noChangeArrowheads="1"/>
          </p:cNvSpPr>
          <p:nvPr/>
        </p:nvSpPr>
        <p:spPr bwMode="auto">
          <a:xfrm>
            <a:off x="3937000" y="5743575"/>
            <a:ext cx="2922588"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system level</a:t>
            </a:r>
            <a:br>
              <a:rPr lang="en-US" sz="1400">
                <a:solidFill>
                  <a:srgbClr val="000000"/>
                </a:solidFill>
                <a:latin typeface="Arial Black" charset="0"/>
              </a:rPr>
            </a:br>
            <a:r>
              <a:rPr lang="en-US" sz="1400" b="1">
                <a:solidFill>
                  <a:srgbClr val="000000"/>
                </a:solidFill>
                <a:latin typeface="Arial" charset="0"/>
              </a:rPr>
              <a:t>Organ systems consist of different</a:t>
            </a:r>
            <a:br>
              <a:rPr lang="en-US" sz="1400" b="1">
                <a:solidFill>
                  <a:srgbClr val="000000"/>
                </a:solidFill>
                <a:latin typeface="Arial" charset="0"/>
              </a:rPr>
            </a:br>
            <a:r>
              <a:rPr lang="en-US" sz="1400" b="1">
                <a:solidFill>
                  <a:srgbClr val="000000"/>
                </a:solidFill>
                <a:latin typeface="Arial" charset="0"/>
              </a:rPr>
              <a:t>organs that work together closely.</a:t>
            </a:r>
            <a:endParaRPr lang="en-US" sz="1800">
              <a:latin typeface="Arial" charset="0"/>
            </a:endParaRPr>
          </a:p>
        </p:txBody>
      </p:sp>
      <p:sp>
        <p:nvSpPr>
          <p:cNvPr id="71707" name="Rectangle 27"/>
          <p:cNvSpPr>
            <a:spLocks noChangeArrowheads="1"/>
          </p:cNvSpPr>
          <p:nvPr/>
        </p:nvSpPr>
        <p:spPr bwMode="auto">
          <a:xfrm>
            <a:off x="5695950" y="682625"/>
            <a:ext cx="16652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cell</a:t>
            </a:r>
            <a:endParaRPr lang="en-US" sz="1800" b="1">
              <a:latin typeface="Arial" charset="0"/>
            </a:endParaRPr>
          </a:p>
        </p:txBody>
      </p:sp>
      <p:sp>
        <p:nvSpPr>
          <p:cNvPr id="71708" name="Rectangle 28"/>
          <p:cNvSpPr>
            <a:spLocks noChangeArrowheads="1"/>
          </p:cNvSpPr>
          <p:nvPr/>
        </p:nvSpPr>
        <p:spPr bwMode="auto">
          <a:xfrm>
            <a:off x="6299200" y="18923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71709" name="Rectangle 29"/>
          <p:cNvSpPr>
            <a:spLocks noChangeArrowheads="1"/>
          </p:cNvSpPr>
          <p:nvPr/>
        </p:nvSpPr>
        <p:spPr bwMode="auto">
          <a:xfrm>
            <a:off x="6719888" y="3779838"/>
            <a:ext cx="151447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Connective tissue</a:t>
            </a:r>
            <a:endParaRPr lang="en-US" sz="1800" b="1">
              <a:latin typeface="Arial" charset="0"/>
            </a:endParaRPr>
          </a:p>
        </p:txBody>
      </p:sp>
      <p:sp>
        <p:nvSpPr>
          <p:cNvPr id="71710" name="Rectangle 30"/>
          <p:cNvSpPr>
            <a:spLocks noChangeArrowheads="1"/>
          </p:cNvSpPr>
          <p:nvPr/>
        </p:nvSpPr>
        <p:spPr bwMode="auto">
          <a:xfrm>
            <a:off x="5165725" y="3294063"/>
            <a:ext cx="175101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 vessel (organ)</a:t>
            </a:r>
            <a:endParaRPr lang="en-US" sz="1800" b="1">
              <a:latin typeface="Arial" charset="0"/>
            </a:endParaRPr>
          </a:p>
        </p:txBody>
      </p:sp>
      <p:sp>
        <p:nvSpPr>
          <p:cNvPr id="71711" name="Rectangle 31"/>
          <p:cNvSpPr>
            <a:spLocks noChangeArrowheads="1"/>
          </p:cNvSpPr>
          <p:nvPr/>
        </p:nvSpPr>
        <p:spPr bwMode="auto">
          <a:xfrm>
            <a:off x="3111500" y="2930525"/>
            <a:ext cx="45402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Heart</a:t>
            </a:r>
            <a:endParaRPr lang="en-US" sz="1800" b="1">
              <a:latin typeface="Arial" charset="0"/>
            </a:endParaRPr>
          </a:p>
        </p:txBody>
      </p:sp>
      <p:sp>
        <p:nvSpPr>
          <p:cNvPr id="71712" name="Rectangle 32"/>
          <p:cNvSpPr>
            <a:spLocks noChangeArrowheads="1"/>
          </p:cNvSpPr>
          <p:nvPr/>
        </p:nvSpPr>
        <p:spPr bwMode="auto">
          <a:xfrm>
            <a:off x="3098800" y="3168650"/>
            <a:ext cx="639763"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a:t>
            </a:r>
            <a:br>
              <a:rPr lang="en-US" sz="1400" b="1">
                <a:solidFill>
                  <a:srgbClr val="000000"/>
                </a:solidFill>
                <a:latin typeface="Arial" charset="0"/>
              </a:rPr>
            </a:br>
            <a:r>
              <a:rPr lang="en-US" sz="1400" b="1">
                <a:solidFill>
                  <a:srgbClr val="000000"/>
                </a:solidFill>
                <a:latin typeface="Arial" charset="0"/>
              </a:rPr>
              <a:t>vessels</a:t>
            </a:r>
            <a:endParaRPr lang="en-US" sz="1800" b="1">
              <a:latin typeface="Arial" charset="0"/>
            </a:endParaRPr>
          </a:p>
        </p:txBody>
      </p:sp>
      <p:sp>
        <p:nvSpPr>
          <p:cNvPr id="71713" name="Rectangle 33"/>
          <p:cNvSpPr>
            <a:spLocks noChangeArrowheads="1"/>
          </p:cNvSpPr>
          <p:nvPr/>
        </p:nvSpPr>
        <p:spPr bwMode="auto">
          <a:xfrm>
            <a:off x="5121275" y="4494213"/>
            <a:ext cx="787400"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Epithelial</a:t>
            </a:r>
            <a:br>
              <a:rPr lang="en-US" sz="1400" b="1">
                <a:solidFill>
                  <a:srgbClr val="000000"/>
                </a:solidFill>
                <a:latin typeface="Arial" charset="0"/>
              </a:rPr>
            </a:br>
            <a:r>
              <a:rPr lang="en-US" sz="1400" b="1">
                <a:solidFill>
                  <a:srgbClr val="000000"/>
                </a:solidFill>
                <a:latin typeface="Arial" charset="0"/>
              </a:rPr>
              <a:t>tissue</a:t>
            </a:r>
            <a:endParaRPr lang="en-US" sz="1800" b="1">
              <a:latin typeface="Arial" charset="0"/>
            </a:endParaRPr>
          </a:p>
        </p:txBody>
      </p:sp>
      <p:sp>
        <p:nvSpPr>
          <p:cNvPr id="71714" name="Rectangle 34"/>
          <p:cNvSpPr>
            <a:spLocks noChangeArrowheads="1"/>
          </p:cNvSpPr>
          <p:nvPr/>
        </p:nvSpPr>
        <p:spPr bwMode="auto">
          <a:xfrm>
            <a:off x="6578600" y="35814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71715" name="Oval 35"/>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71716" name="Oval 36"/>
          <p:cNvSpPr>
            <a:spLocks noChangeArrowheads="1"/>
          </p:cNvSpPr>
          <p:nvPr/>
        </p:nvSpPr>
        <p:spPr bwMode="auto">
          <a:xfrm>
            <a:off x="4422775" y="133985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2</a:t>
            </a:r>
          </a:p>
        </p:txBody>
      </p:sp>
      <p:sp>
        <p:nvSpPr>
          <p:cNvPr id="71717" name="Oval 37"/>
          <p:cNvSpPr>
            <a:spLocks noChangeArrowheads="1"/>
          </p:cNvSpPr>
          <p:nvPr/>
        </p:nvSpPr>
        <p:spPr bwMode="auto">
          <a:xfrm>
            <a:off x="5102225" y="260667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3</a:t>
            </a:r>
          </a:p>
        </p:txBody>
      </p:sp>
      <p:sp>
        <p:nvSpPr>
          <p:cNvPr id="71718" name="Oval 38"/>
          <p:cNvSpPr>
            <a:spLocks noChangeArrowheads="1"/>
          </p:cNvSpPr>
          <p:nvPr/>
        </p:nvSpPr>
        <p:spPr bwMode="auto">
          <a:xfrm>
            <a:off x="5124450" y="494030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4</a:t>
            </a:r>
          </a:p>
        </p:txBody>
      </p:sp>
      <p:sp>
        <p:nvSpPr>
          <p:cNvPr id="71719" name="Oval 39"/>
          <p:cNvSpPr>
            <a:spLocks noChangeArrowheads="1"/>
          </p:cNvSpPr>
          <p:nvPr/>
        </p:nvSpPr>
        <p:spPr bwMode="auto">
          <a:xfrm>
            <a:off x="3937000" y="5751513"/>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5</a:t>
            </a:r>
          </a:p>
        </p:txBody>
      </p:sp>
      <p:sp>
        <p:nvSpPr>
          <p:cNvPr id="71721" name="Rectangle 41"/>
          <p:cNvSpPr>
            <a:spLocks noChangeArrowheads="1"/>
          </p:cNvSpPr>
          <p:nvPr/>
        </p:nvSpPr>
        <p:spPr bwMode="auto">
          <a:xfrm>
            <a:off x="7713663"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1.1, step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5" descr="figure_01_01"/>
          <p:cNvPicPr>
            <a:picLocks noChangeAspect="1" noChangeArrowheads="1"/>
          </p:cNvPicPr>
          <p:nvPr/>
        </p:nvPicPr>
        <p:blipFill>
          <a:blip r:embed="rId2" cstate="print"/>
          <a:srcRect/>
          <a:stretch>
            <a:fillRect/>
          </a:stretch>
        </p:blipFill>
        <p:spPr bwMode="auto">
          <a:xfrm>
            <a:off x="455613" y="484188"/>
            <a:ext cx="8231187" cy="5888037"/>
          </a:xfrm>
          <a:prstGeom prst="rect">
            <a:avLst/>
          </a:prstGeom>
          <a:noFill/>
        </p:spPr>
      </p:pic>
      <p:sp>
        <p:nvSpPr>
          <p:cNvPr id="72712" name="Line 8"/>
          <p:cNvSpPr>
            <a:spLocks noChangeShapeType="1"/>
          </p:cNvSpPr>
          <p:nvPr/>
        </p:nvSpPr>
        <p:spPr bwMode="auto">
          <a:xfrm>
            <a:off x="6581775" y="3889375"/>
            <a:ext cx="104775" cy="1588"/>
          </a:xfrm>
          <a:prstGeom prst="line">
            <a:avLst/>
          </a:prstGeom>
          <a:noFill/>
          <a:ln w="9525">
            <a:solidFill>
              <a:srgbClr val="000000"/>
            </a:solidFill>
            <a:round/>
            <a:headEnd/>
            <a:tailEnd/>
          </a:ln>
        </p:spPr>
        <p:txBody>
          <a:bodyPr/>
          <a:lstStyle/>
          <a:p>
            <a:endParaRPr lang="en-US"/>
          </a:p>
        </p:txBody>
      </p:sp>
      <p:sp>
        <p:nvSpPr>
          <p:cNvPr id="72713" name="Line 9"/>
          <p:cNvSpPr>
            <a:spLocks noChangeShapeType="1"/>
          </p:cNvSpPr>
          <p:nvPr/>
        </p:nvSpPr>
        <p:spPr bwMode="auto">
          <a:xfrm>
            <a:off x="5740400" y="3486150"/>
            <a:ext cx="1588" cy="238125"/>
          </a:xfrm>
          <a:prstGeom prst="line">
            <a:avLst/>
          </a:prstGeom>
          <a:noFill/>
          <a:ln w="9525">
            <a:solidFill>
              <a:srgbClr val="000000"/>
            </a:solidFill>
            <a:round/>
            <a:headEnd/>
            <a:tailEnd/>
          </a:ln>
        </p:spPr>
        <p:txBody>
          <a:bodyPr/>
          <a:lstStyle/>
          <a:p>
            <a:endParaRPr lang="en-US"/>
          </a:p>
        </p:txBody>
      </p:sp>
      <p:sp>
        <p:nvSpPr>
          <p:cNvPr id="72714" name="Line 10"/>
          <p:cNvSpPr>
            <a:spLocks noChangeShapeType="1"/>
          </p:cNvSpPr>
          <p:nvPr/>
        </p:nvSpPr>
        <p:spPr bwMode="auto">
          <a:xfrm>
            <a:off x="6219825" y="877888"/>
            <a:ext cx="1588" cy="152400"/>
          </a:xfrm>
          <a:prstGeom prst="line">
            <a:avLst/>
          </a:prstGeom>
          <a:noFill/>
          <a:ln w="9525">
            <a:solidFill>
              <a:srgbClr val="000000"/>
            </a:solidFill>
            <a:round/>
            <a:headEnd/>
            <a:tailEnd/>
          </a:ln>
        </p:spPr>
        <p:txBody>
          <a:bodyPr/>
          <a:lstStyle/>
          <a:p>
            <a:endParaRPr lang="en-US"/>
          </a:p>
        </p:txBody>
      </p:sp>
      <p:sp>
        <p:nvSpPr>
          <p:cNvPr id="72715" name="Line 11"/>
          <p:cNvSpPr>
            <a:spLocks noChangeShapeType="1"/>
          </p:cNvSpPr>
          <p:nvPr/>
        </p:nvSpPr>
        <p:spPr bwMode="auto">
          <a:xfrm flipH="1">
            <a:off x="4933950" y="601663"/>
            <a:ext cx="101600" cy="1587"/>
          </a:xfrm>
          <a:prstGeom prst="line">
            <a:avLst/>
          </a:prstGeom>
          <a:noFill/>
          <a:ln w="9525">
            <a:solidFill>
              <a:srgbClr val="000000"/>
            </a:solidFill>
            <a:round/>
            <a:headEnd/>
            <a:tailEnd/>
          </a:ln>
        </p:spPr>
        <p:txBody>
          <a:bodyPr/>
          <a:lstStyle/>
          <a:p>
            <a:endParaRPr lang="en-US"/>
          </a:p>
        </p:txBody>
      </p:sp>
      <p:sp>
        <p:nvSpPr>
          <p:cNvPr id="72716" name="Line 12"/>
          <p:cNvSpPr>
            <a:spLocks noChangeShapeType="1"/>
          </p:cNvSpPr>
          <p:nvPr/>
        </p:nvSpPr>
        <p:spPr bwMode="auto">
          <a:xfrm>
            <a:off x="5946775" y="4600575"/>
            <a:ext cx="542925" cy="1588"/>
          </a:xfrm>
          <a:prstGeom prst="line">
            <a:avLst/>
          </a:prstGeom>
          <a:noFill/>
          <a:ln w="9525">
            <a:solidFill>
              <a:srgbClr val="000000"/>
            </a:solidFill>
            <a:round/>
            <a:headEnd/>
            <a:tailEnd/>
          </a:ln>
        </p:spPr>
        <p:txBody>
          <a:bodyPr/>
          <a:lstStyle/>
          <a:p>
            <a:endParaRPr lang="en-US"/>
          </a:p>
        </p:txBody>
      </p:sp>
      <p:sp>
        <p:nvSpPr>
          <p:cNvPr id="72717" name="Freeform 13"/>
          <p:cNvSpPr>
            <a:spLocks/>
          </p:cNvSpPr>
          <p:nvPr/>
        </p:nvSpPr>
        <p:spPr bwMode="auto">
          <a:xfrm>
            <a:off x="6423025" y="3702050"/>
            <a:ext cx="133350" cy="177800"/>
          </a:xfrm>
          <a:custGeom>
            <a:avLst/>
            <a:gdLst/>
            <a:ahLst/>
            <a:cxnLst>
              <a:cxn ang="0">
                <a:pos x="0" y="112"/>
              </a:cxn>
              <a:cxn ang="0">
                <a:pos x="54" y="0"/>
              </a:cxn>
              <a:cxn ang="0">
                <a:pos x="84" y="0"/>
              </a:cxn>
            </a:cxnLst>
            <a:rect l="0" t="0" r="r" b="b"/>
            <a:pathLst>
              <a:path w="84" h="112">
                <a:moveTo>
                  <a:pt x="0" y="112"/>
                </a:moveTo>
                <a:lnTo>
                  <a:pt x="54" y="0"/>
                </a:lnTo>
                <a:lnTo>
                  <a:pt x="84" y="0"/>
                </a:lnTo>
              </a:path>
            </a:pathLst>
          </a:custGeom>
          <a:noFill/>
          <a:ln w="9525">
            <a:solidFill>
              <a:srgbClr val="000000"/>
            </a:solidFill>
            <a:prstDash val="solid"/>
            <a:round/>
            <a:headEnd/>
            <a:tailEnd/>
          </a:ln>
        </p:spPr>
        <p:txBody>
          <a:bodyPr/>
          <a:lstStyle/>
          <a:p>
            <a:endParaRPr lang="en-US"/>
          </a:p>
        </p:txBody>
      </p:sp>
      <p:sp>
        <p:nvSpPr>
          <p:cNvPr id="72718" name="Freeform 14"/>
          <p:cNvSpPr>
            <a:spLocks/>
          </p:cNvSpPr>
          <p:nvPr/>
        </p:nvSpPr>
        <p:spPr bwMode="auto">
          <a:xfrm>
            <a:off x="3624263" y="3281363"/>
            <a:ext cx="317500" cy="127000"/>
          </a:xfrm>
          <a:custGeom>
            <a:avLst/>
            <a:gdLst/>
            <a:ahLst/>
            <a:cxnLst>
              <a:cxn ang="0">
                <a:pos x="0" y="0"/>
              </a:cxn>
              <a:cxn ang="0">
                <a:pos x="54" y="0"/>
              </a:cxn>
              <a:cxn ang="0">
                <a:pos x="200" y="80"/>
              </a:cxn>
            </a:cxnLst>
            <a:rect l="0" t="0" r="r" b="b"/>
            <a:pathLst>
              <a:path w="200" h="80">
                <a:moveTo>
                  <a:pt x="0" y="0"/>
                </a:moveTo>
                <a:lnTo>
                  <a:pt x="54" y="0"/>
                </a:lnTo>
                <a:lnTo>
                  <a:pt x="200" y="80"/>
                </a:lnTo>
              </a:path>
            </a:pathLst>
          </a:custGeom>
          <a:noFill/>
          <a:ln w="9525">
            <a:solidFill>
              <a:srgbClr val="000000"/>
            </a:solidFill>
            <a:prstDash val="solid"/>
            <a:round/>
            <a:headEnd/>
            <a:tailEnd/>
          </a:ln>
        </p:spPr>
        <p:txBody>
          <a:bodyPr/>
          <a:lstStyle/>
          <a:p>
            <a:endParaRPr lang="en-US"/>
          </a:p>
        </p:txBody>
      </p:sp>
      <p:sp>
        <p:nvSpPr>
          <p:cNvPr id="72719" name="Freeform 15"/>
          <p:cNvSpPr>
            <a:spLocks/>
          </p:cNvSpPr>
          <p:nvPr/>
        </p:nvSpPr>
        <p:spPr bwMode="auto">
          <a:xfrm>
            <a:off x="3614738" y="3033713"/>
            <a:ext cx="593725" cy="320675"/>
          </a:xfrm>
          <a:custGeom>
            <a:avLst/>
            <a:gdLst/>
            <a:ahLst/>
            <a:cxnLst>
              <a:cxn ang="0">
                <a:pos x="0" y="0"/>
              </a:cxn>
              <a:cxn ang="0">
                <a:pos x="56" y="0"/>
              </a:cxn>
              <a:cxn ang="0">
                <a:pos x="374" y="202"/>
              </a:cxn>
            </a:cxnLst>
            <a:rect l="0" t="0" r="r" b="b"/>
            <a:pathLst>
              <a:path w="374" h="202">
                <a:moveTo>
                  <a:pt x="0" y="0"/>
                </a:moveTo>
                <a:lnTo>
                  <a:pt x="56" y="0"/>
                </a:lnTo>
                <a:lnTo>
                  <a:pt x="374" y="202"/>
                </a:lnTo>
              </a:path>
            </a:pathLst>
          </a:custGeom>
          <a:noFill/>
          <a:ln w="9525">
            <a:solidFill>
              <a:srgbClr val="000000"/>
            </a:solidFill>
            <a:prstDash val="solid"/>
            <a:round/>
            <a:headEnd/>
            <a:tailEnd/>
          </a:ln>
        </p:spPr>
        <p:txBody>
          <a:bodyPr/>
          <a:lstStyle/>
          <a:p>
            <a:endParaRPr lang="en-US"/>
          </a:p>
        </p:txBody>
      </p:sp>
      <p:sp>
        <p:nvSpPr>
          <p:cNvPr id="72720" name="Freeform 16"/>
          <p:cNvSpPr>
            <a:spLocks/>
          </p:cNvSpPr>
          <p:nvPr/>
        </p:nvSpPr>
        <p:spPr bwMode="auto">
          <a:xfrm>
            <a:off x="1198563" y="1493838"/>
            <a:ext cx="174625" cy="171450"/>
          </a:xfrm>
          <a:custGeom>
            <a:avLst/>
            <a:gdLst/>
            <a:ahLst/>
            <a:cxnLst>
              <a:cxn ang="0">
                <a:pos x="110" y="54"/>
              </a:cxn>
              <a:cxn ang="0">
                <a:pos x="108" y="64"/>
              </a:cxn>
              <a:cxn ang="0">
                <a:pos x="106" y="74"/>
              </a:cxn>
              <a:cxn ang="0">
                <a:pos x="100" y="84"/>
              </a:cxn>
              <a:cxn ang="0">
                <a:pos x="94" y="92"/>
              </a:cxn>
              <a:cxn ang="0">
                <a:pos x="86" y="98"/>
              </a:cxn>
              <a:cxn ang="0">
                <a:pos x="76" y="104"/>
              </a:cxn>
              <a:cxn ang="0">
                <a:pos x="66" y="106"/>
              </a:cxn>
              <a:cxn ang="0">
                <a:pos x="54" y="108"/>
              </a:cxn>
              <a:cxn ang="0">
                <a:pos x="44" y="106"/>
              </a:cxn>
              <a:cxn ang="0">
                <a:pos x="34" y="104"/>
              </a:cxn>
              <a:cxn ang="0">
                <a:pos x="24" y="98"/>
              </a:cxn>
              <a:cxn ang="0">
                <a:pos x="16" y="92"/>
              </a:cxn>
              <a:cxn ang="0">
                <a:pos x="8" y="84"/>
              </a:cxn>
              <a:cxn ang="0">
                <a:pos x="4" y="74"/>
              </a:cxn>
              <a:cxn ang="0">
                <a:pos x="0" y="64"/>
              </a:cxn>
              <a:cxn ang="0">
                <a:pos x="0" y="54"/>
              </a:cxn>
              <a:cxn ang="0">
                <a:pos x="0" y="42"/>
              </a:cxn>
              <a:cxn ang="0">
                <a:pos x="4" y="32"/>
              </a:cxn>
              <a:cxn ang="0">
                <a:pos x="8" y="24"/>
              </a:cxn>
              <a:cxn ang="0">
                <a:pos x="16" y="16"/>
              </a:cxn>
              <a:cxn ang="0">
                <a:pos x="24" y="8"/>
              </a:cxn>
              <a:cxn ang="0">
                <a:pos x="34" y="4"/>
              </a:cxn>
              <a:cxn ang="0">
                <a:pos x="44" y="0"/>
              </a:cxn>
              <a:cxn ang="0">
                <a:pos x="54" y="0"/>
              </a:cxn>
              <a:cxn ang="0">
                <a:pos x="66" y="0"/>
              </a:cxn>
              <a:cxn ang="0">
                <a:pos x="76" y="4"/>
              </a:cxn>
              <a:cxn ang="0">
                <a:pos x="86" y="8"/>
              </a:cxn>
              <a:cxn ang="0">
                <a:pos x="94" y="16"/>
              </a:cxn>
              <a:cxn ang="0">
                <a:pos x="100" y="24"/>
              </a:cxn>
              <a:cxn ang="0">
                <a:pos x="106" y="32"/>
              </a:cxn>
              <a:cxn ang="0">
                <a:pos x="108" y="42"/>
              </a:cxn>
              <a:cxn ang="0">
                <a:pos x="108" y="54"/>
              </a:cxn>
              <a:cxn ang="0">
                <a:pos x="110" y="54"/>
              </a:cxn>
            </a:cxnLst>
            <a:rect l="0" t="0" r="r" b="b"/>
            <a:pathLst>
              <a:path w="110" h="108">
                <a:moveTo>
                  <a:pt x="110" y="54"/>
                </a:moveTo>
                <a:lnTo>
                  <a:pt x="108" y="64"/>
                </a:lnTo>
                <a:lnTo>
                  <a:pt x="106" y="74"/>
                </a:lnTo>
                <a:lnTo>
                  <a:pt x="100" y="84"/>
                </a:lnTo>
                <a:lnTo>
                  <a:pt x="94" y="92"/>
                </a:lnTo>
                <a:lnTo>
                  <a:pt x="86" y="98"/>
                </a:lnTo>
                <a:lnTo>
                  <a:pt x="76" y="104"/>
                </a:lnTo>
                <a:lnTo>
                  <a:pt x="66" y="106"/>
                </a:lnTo>
                <a:lnTo>
                  <a:pt x="54" y="108"/>
                </a:lnTo>
                <a:lnTo>
                  <a:pt x="44" y="106"/>
                </a:lnTo>
                <a:lnTo>
                  <a:pt x="34" y="104"/>
                </a:lnTo>
                <a:lnTo>
                  <a:pt x="24" y="98"/>
                </a:lnTo>
                <a:lnTo>
                  <a:pt x="16" y="92"/>
                </a:lnTo>
                <a:lnTo>
                  <a:pt x="8" y="84"/>
                </a:lnTo>
                <a:lnTo>
                  <a:pt x="4" y="74"/>
                </a:lnTo>
                <a:lnTo>
                  <a:pt x="0" y="64"/>
                </a:lnTo>
                <a:lnTo>
                  <a:pt x="0" y="54"/>
                </a:lnTo>
                <a:lnTo>
                  <a:pt x="0" y="42"/>
                </a:lnTo>
                <a:lnTo>
                  <a:pt x="4" y="32"/>
                </a:lnTo>
                <a:lnTo>
                  <a:pt x="8" y="24"/>
                </a:lnTo>
                <a:lnTo>
                  <a:pt x="16" y="16"/>
                </a:lnTo>
                <a:lnTo>
                  <a:pt x="24" y="8"/>
                </a:lnTo>
                <a:lnTo>
                  <a:pt x="34" y="4"/>
                </a:lnTo>
                <a:lnTo>
                  <a:pt x="44" y="0"/>
                </a:lnTo>
                <a:lnTo>
                  <a:pt x="54" y="0"/>
                </a:lnTo>
                <a:lnTo>
                  <a:pt x="66" y="0"/>
                </a:lnTo>
                <a:lnTo>
                  <a:pt x="76" y="4"/>
                </a:lnTo>
                <a:lnTo>
                  <a:pt x="86" y="8"/>
                </a:lnTo>
                <a:lnTo>
                  <a:pt x="94" y="16"/>
                </a:lnTo>
                <a:lnTo>
                  <a:pt x="100" y="24"/>
                </a:lnTo>
                <a:lnTo>
                  <a:pt x="106" y="32"/>
                </a:lnTo>
                <a:lnTo>
                  <a:pt x="108" y="42"/>
                </a:lnTo>
                <a:lnTo>
                  <a:pt x="108" y="54"/>
                </a:lnTo>
                <a:lnTo>
                  <a:pt x="110" y="54"/>
                </a:lnTo>
                <a:close/>
              </a:path>
            </a:pathLst>
          </a:custGeom>
          <a:solidFill>
            <a:srgbClr val="FFFFFF"/>
          </a:solidFill>
          <a:ln w="9525">
            <a:noFill/>
            <a:round/>
            <a:headEnd/>
            <a:tailEnd/>
          </a:ln>
        </p:spPr>
        <p:txBody>
          <a:bodyPr/>
          <a:lstStyle/>
          <a:p>
            <a:endParaRPr lang="en-US"/>
          </a:p>
        </p:txBody>
      </p:sp>
      <p:sp>
        <p:nvSpPr>
          <p:cNvPr id="72721" name="Line 17"/>
          <p:cNvSpPr>
            <a:spLocks noChangeShapeType="1"/>
          </p:cNvSpPr>
          <p:nvPr/>
        </p:nvSpPr>
        <p:spPr bwMode="auto">
          <a:xfrm flipH="1" flipV="1">
            <a:off x="3709988" y="3281363"/>
            <a:ext cx="152400" cy="201612"/>
          </a:xfrm>
          <a:prstGeom prst="line">
            <a:avLst/>
          </a:prstGeom>
          <a:noFill/>
          <a:ln w="9525">
            <a:solidFill>
              <a:srgbClr val="000000"/>
            </a:solidFill>
            <a:round/>
            <a:headEnd/>
            <a:tailEnd/>
          </a:ln>
        </p:spPr>
        <p:txBody>
          <a:bodyPr/>
          <a:lstStyle/>
          <a:p>
            <a:endParaRPr lang="en-US"/>
          </a:p>
        </p:txBody>
      </p:sp>
      <p:sp>
        <p:nvSpPr>
          <p:cNvPr id="72722" name="Rectangle 18"/>
          <p:cNvSpPr>
            <a:spLocks noChangeArrowheads="1"/>
          </p:cNvSpPr>
          <p:nvPr/>
        </p:nvSpPr>
        <p:spPr bwMode="auto">
          <a:xfrm>
            <a:off x="3117850" y="2270125"/>
            <a:ext cx="1281113"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Cardiovascular</a:t>
            </a:r>
            <a:br>
              <a:rPr lang="en-US" sz="1400" b="1">
                <a:solidFill>
                  <a:srgbClr val="000000"/>
                </a:solidFill>
                <a:latin typeface="Arial" charset="0"/>
              </a:rPr>
            </a:br>
            <a:r>
              <a:rPr lang="en-US" sz="1400" b="1">
                <a:solidFill>
                  <a:srgbClr val="000000"/>
                </a:solidFill>
                <a:latin typeface="Arial" charset="0"/>
              </a:rPr>
              <a:t>system</a:t>
            </a:r>
            <a:endParaRPr lang="en-US" sz="1800" b="1">
              <a:latin typeface="Arial" charset="0"/>
            </a:endParaRPr>
          </a:p>
        </p:txBody>
      </p:sp>
      <p:sp>
        <p:nvSpPr>
          <p:cNvPr id="72723" name="Rectangle 19"/>
          <p:cNvSpPr>
            <a:spLocks noChangeArrowheads="1"/>
          </p:cNvSpPr>
          <p:nvPr/>
        </p:nvSpPr>
        <p:spPr bwMode="auto">
          <a:xfrm>
            <a:off x="5057775" y="488950"/>
            <a:ext cx="81756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Organelle</a:t>
            </a:r>
            <a:endParaRPr lang="en-US" sz="1800" b="1">
              <a:latin typeface="Arial" charset="0"/>
            </a:endParaRPr>
          </a:p>
        </p:txBody>
      </p:sp>
      <p:sp>
        <p:nvSpPr>
          <p:cNvPr id="72724" name="Rectangle 20"/>
          <p:cNvSpPr>
            <a:spLocks noChangeArrowheads="1"/>
          </p:cNvSpPr>
          <p:nvPr/>
        </p:nvSpPr>
        <p:spPr bwMode="auto">
          <a:xfrm>
            <a:off x="2717800" y="552450"/>
            <a:ext cx="75723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Molecule</a:t>
            </a:r>
            <a:endParaRPr lang="en-US" sz="1800" b="1">
              <a:latin typeface="Arial" charset="0"/>
            </a:endParaRPr>
          </a:p>
        </p:txBody>
      </p:sp>
      <p:sp>
        <p:nvSpPr>
          <p:cNvPr id="72725" name="Rectangle 21"/>
          <p:cNvSpPr>
            <a:spLocks noChangeArrowheads="1"/>
          </p:cNvSpPr>
          <p:nvPr/>
        </p:nvSpPr>
        <p:spPr bwMode="auto">
          <a:xfrm>
            <a:off x="1057275" y="549275"/>
            <a:ext cx="552450"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Atoms</a:t>
            </a:r>
            <a:endParaRPr lang="en-US" sz="1800" b="1">
              <a:latin typeface="Arial" charset="0"/>
            </a:endParaRPr>
          </a:p>
        </p:txBody>
      </p:sp>
      <p:sp>
        <p:nvSpPr>
          <p:cNvPr id="72726" name="Rectangle 22"/>
          <p:cNvSpPr>
            <a:spLocks noChangeArrowheads="1"/>
          </p:cNvSpPr>
          <p:nvPr/>
        </p:nvSpPr>
        <p:spPr bwMode="auto">
          <a:xfrm>
            <a:off x="1200150" y="1457325"/>
            <a:ext cx="2955925" cy="463550"/>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Chemical level</a:t>
            </a:r>
            <a:br>
              <a:rPr lang="en-US" sz="1400">
                <a:solidFill>
                  <a:srgbClr val="000000"/>
                </a:solidFill>
                <a:latin typeface="Arial Black" charset="0"/>
              </a:rPr>
            </a:br>
            <a:r>
              <a:rPr lang="en-US" sz="1400" b="1">
                <a:solidFill>
                  <a:srgbClr val="000000"/>
                </a:solidFill>
                <a:latin typeface="Arial" charset="0"/>
              </a:rPr>
              <a:t>Atoms combine to form molecules.</a:t>
            </a:r>
            <a:endParaRPr lang="en-US" sz="1800">
              <a:latin typeface="Arial" charset="0"/>
            </a:endParaRPr>
          </a:p>
        </p:txBody>
      </p:sp>
      <p:sp>
        <p:nvSpPr>
          <p:cNvPr id="72727" name="Rectangle 23"/>
          <p:cNvSpPr>
            <a:spLocks noChangeArrowheads="1"/>
          </p:cNvSpPr>
          <p:nvPr/>
        </p:nvSpPr>
        <p:spPr bwMode="auto">
          <a:xfrm>
            <a:off x="4422775" y="1330325"/>
            <a:ext cx="17335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Cellular level</a:t>
            </a:r>
            <a:br>
              <a:rPr lang="en-US" sz="1400">
                <a:solidFill>
                  <a:srgbClr val="000000"/>
                </a:solidFill>
                <a:latin typeface="Arial Black" charset="0"/>
              </a:rPr>
            </a:br>
            <a:r>
              <a:rPr lang="en-US" sz="1400" b="1">
                <a:solidFill>
                  <a:srgbClr val="000000"/>
                </a:solidFill>
                <a:latin typeface="Arial" charset="0"/>
              </a:rPr>
              <a:t>Cells are made up of</a:t>
            </a:r>
            <a:br>
              <a:rPr lang="en-US" sz="1400" b="1">
                <a:solidFill>
                  <a:srgbClr val="000000"/>
                </a:solidFill>
                <a:latin typeface="Arial" charset="0"/>
              </a:rPr>
            </a:br>
            <a:r>
              <a:rPr lang="en-US" sz="1400" b="1">
                <a:solidFill>
                  <a:srgbClr val="000000"/>
                </a:solidFill>
                <a:latin typeface="Arial" charset="0"/>
              </a:rPr>
              <a:t>molecules.</a:t>
            </a:r>
            <a:endParaRPr lang="en-US" sz="1800">
              <a:latin typeface="Arial" charset="0"/>
            </a:endParaRPr>
          </a:p>
        </p:txBody>
      </p:sp>
      <p:sp>
        <p:nvSpPr>
          <p:cNvPr id="72728" name="Rectangle 24"/>
          <p:cNvSpPr>
            <a:spLocks noChangeArrowheads="1"/>
          </p:cNvSpPr>
          <p:nvPr/>
        </p:nvSpPr>
        <p:spPr bwMode="auto">
          <a:xfrm>
            <a:off x="5102225" y="2597150"/>
            <a:ext cx="2165350"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Tissue level</a:t>
            </a:r>
            <a:br>
              <a:rPr lang="en-US" sz="1400">
                <a:solidFill>
                  <a:srgbClr val="000000"/>
                </a:solidFill>
                <a:latin typeface="Arial Black" charset="0"/>
              </a:rPr>
            </a:br>
            <a:r>
              <a:rPr lang="en-US" sz="1400" b="1">
                <a:solidFill>
                  <a:srgbClr val="000000"/>
                </a:solidFill>
                <a:latin typeface="Arial" charset="0"/>
              </a:rPr>
              <a:t>Tissues consist of similar</a:t>
            </a:r>
            <a:br>
              <a:rPr lang="en-US" sz="1400" b="1">
                <a:solidFill>
                  <a:srgbClr val="000000"/>
                </a:solidFill>
                <a:latin typeface="Arial" charset="0"/>
              </a:rPr>
            </a:br>
            <a:r>
              <a:rPr lang="en-US" sz="1400" b="1">
                <a:solidFill>
                  <a:srgbClr val="000000"/>
                </a:solidFill>
                <a:latin typeface="Arial" charset="0"/>
              </a:rPr>
              <a:t>types of cells.</a:t>
            </a:r>
            <a:endParaRPr lang="en-US" sz="1800">
              <a:latin typeface="Arial" charset="0"/>
            </a:endParaRPr>
          </a:p>
        </p:txBody>
      </p:sp>
      <p:sp>
        <p:nvSpPr>
          <p:cNvPr id="72729" name="Rectangle 25"/>
          <p:cNvSpPr>
            <a:spLocks noChangeArrowheads="1"/>
          </p:cNvSpPr>
          <p:nvPr/>
        </p:nvSpPr>
        <p:spPr bwMode="auto">
          <a:xfrm>
            <a:off x="5124450" y="4932363"/>
            <a:ext cx="3198813"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level</a:t>
            </a:r>
            <a:br>
              <a:rPr lang="en-US" sz="1400">
                <a:solidFill>
                  <a:srgbClr val="000000"/>
                </a:solidFill>
                <a:latin typeface="Arial Black" charset="0"/>
              </a:rPr>
            </a:br>
            <a:r>
              <a:rPr lang="en-US" sz="1400" b="1">
                <a:solidFill>
                  <a:srgbClr val="000000"/>
                </a:solidFill>
                <a:latin typeface="Arial" charset="0"/>
              </a:rPr>
              <a:t>Organs are made up of different types</a:t>
            </a:r>
            <a:br>
              <a:rPr lang="en-US" sz="1400" b="1">
                <a:solidFill>
                  <a:srgbClr val="000000"/>
                </a:solidFill>
                <a:latin typeface="Arial" charset="0"/>
              </a:rPr>
            </a:br>
            <a:r>
              <a:rPr lang="en-US" sz="1400" b="1">
                <a:solidFill>
                  <a:srgbClr val="000000"/>
                </a:solidFill>
                <a:latin typeface="Arial" charset="0"/>
              </a:rPr>
              <a:t>of tissues.</a:t>
            </a:r>
            <a:endParaRPr lang="en-US" sz="1800">
              <a:latin typeface="Arial" charset="0"/>
            </a:endParaRPr>
          </a:p>
        </p:txBody>
      </p:sp>
      <p:sp>
        <p:nvSpPr>
          <p:cNvPr id="72730" name="Rectangle 26"/>
          <p:cNvSpPr>
            <a:spLocks noChangeArrowheads="1"/>
          </p:cNvSpPr>
          <p:nvPr/>
        </p:nvSpPr>
        <p:spPr bwMode="auto">
          <a:xfrm>
            <a:off x="3937000" y="5743575"/>
            <a:ext cx="2922588"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 system level</a:t>
            </a:r>
            <a:br>
              <a:rPr lang="en-US" sz="1400">
                <a:solidFill>
                  <a:srgbClr val="000000"/>
                </a:solidFill>
                <a:latin typeface="Arial Black" charset="0"/>
              </a:rPr>
            </a:br>
            <a:r>
              <a:rPr lang="en-US" sz="1400" b="1">
                <a:solidFill>
                  <a:srgbClr val="000000"/>
                </a:solidFill>
                <a:latin typeface="Arial" charset="0"/>
              </a:rPr>
              <a:t>Organ systems consist of different</a:t>
            </a:r>
            <a:br>
              <a:rPr lang="en-US" sz="1400" b="1">
                <a:solidFill>
                  <a:srgbClr val="000000"/>
                </a:solidFill>
                <a:latin typeface="Arial" charset="0"/>
              </a:rPr>
            </a:br>
            <a:r>
              <a:rPr lang="en-US" sz="1400" b="1">
                <a:solidFill>
                  <a:srgbClr val="000000"/>
                </a:solidFill>
                <a:latin typeface="Arial" charset="0"/>
              </a:rPr>
              <a:t>organs that work together closely.</a:t>
            </a:r>
            <a:endParaRPr lang="en-US" sz="1800">
              <a:latin typeface="Arial" charset="0"/>
            </a:endParaRPr>
          </a:p>
        </p:txBody>
      </p:sp>
      <p:sp>
        <p:nvSpPr>
          <p:cNvPr id="72731" name="Rectangle 27"/>
          <p:cNvSpPr>
            <a:spLocks noChangeArrowheads="1"/>
          </p:cNvSpPr>
          <p:nvPr/>
        </p:nvSpPr>
        <p:spPr bwMode="auto">
          <a:xfrm>
            <a:off x="977900" y="5740400"/>
            <a:ext cx="2767013" cy="676275"/>
          </a:xfrm>
          <a:prstGeom prst="rect">
            <a:avLst/>
          </a:prstGeom>
          <a:noFill/>
          <a:ln w="9525">
            <a:noFill/>
            <a:miter lim="800000"/>
            <a:headEnd/>
            <a:tailEnd/>
          </a:ln>
        </p:spPr>
        <p:txBody>
          <a:bodyPr wrap="none" lIns="0" tIns="0" rIns="0" bIns="0">
            <a:spAutoFit/>
          </a:bodyPr>
          <a:lstStyle/>
          <a:p>
            <a:pPr eaLnBrk="1" hangingPunct="1"/>
            <a:r>
              <a:rPr lang="en-US" sz="1400">
                <a:solidFill>
                  <a:srgbClr val="000000"/>
                </a:solidFill>
                <a:latin typeface="Arial Black" charset="0"/>
              </a:rPr>
              <a:t>    Organismal level</a:t>
            </a:r>
            <a:br>
              <a:rPr lang="en-US" sz="1400">
                <a:solidFill>
                  <a:srgbClr val="000000"/>
                </a:solidFill>
                <a:latin typeface="Arial Black" charset="0"/>
              </a:rPr>
            </a:br>
            <a:r>
              <a:rPr lang="en-US" sz="1400" b="1">
                <a:solidFill>
                  <a:srgbClr val="000000"/>
                </a:solidFill>
                <a:latin typeface="Arial" charset="0"/>
              </a:rPr>
              <a:t>The human organism is made up</a:t>
            </a:r>
            <a:br>
              <a:rPr lang="en-US" sz="1400" b="1">
                <a:solidFill>
                  <a:srgbClr val="000000"/>
                </a:solidFill>
                <a:latin typeface="Arial" charset="0"/>
              </a:rPr>
            </a:br>
            <a:r>
              <a:rPr lang="en-US" sz="1400" b="1">
                <a:solidFill>
                  <a:srgbClr val="000000"/>
                </a:solidFill>
                <a:latin typeface="Arial" charset="0"/>
              </a:rPr>
              <a:t>of many organ systems.</a:t>
            </a:r>
            <a:endParaRPr lang="en-US" sz="1800">
              <a:latin typeface="Arial" charset="0"/>
            </a:endParaRPr>
          </a:p>
        </p:txBody>
      </p:sp>
      <p:sp>
        <p:nvSpPr>
          <p:cNvPr id="72732" name="Rectangle 28"/>
          <p:cNvSpPr>
            <a:spLocks noChangeArrowheads="1"/>
          </p:cNvSpPr>
          <p:nvPr/>
        </p:nvSpPr>
        <p:spPr bwMode="auto">
          <a:xfrm>
            <a:off x="5695950" y="682625"/>
            <a:ext cx="16652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cell</a:t>
            </a:r>
            <a:endParaRPr lang="en-US" sz="1800" b="1">
              <a:latin typeface="Arial" charset="0"/>
            </a:endParaRPr>
          </a:p>
        </p:txBody>
      </p:sp>
      <p:sp>
        <p:nvSpPr>
          <p:cNvPr id="72733" name="Rectangle 29"/>
          <p:cNvSpPr>
            <a:spLocks noChangeArrowheads="1"/>
          </p:cNvSpPr>
          <p:nvPr/>
        </p:nvSpPr>
        <p:spPr bwMode="auto">
          <a:xfrm>
            <a:off x="6299200" y="18923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72734" name="Rectangle 30"/>
          <p:cNvSpPr>
            <a:spLocks noChangeArrowheads="1"/>
          </p:cNvSpPr>
          <p:nvPr/>
        </p:nvSpPr>
        <p:spPr bwMode="auto">
          <a:xfrm>
            <a:off x="6719888" y="3779838"/>
            <a:ext cx="151447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Connective tissue</a:t>
            </a:r>
            <a:endParaRPr lang="en-US" sz="1800" b="1">
              <a:latin typeface="Arial" charset="0"/>
            </a:endParaRPr>
          </a:p>
        </p:txBody>
      </p:sp>
      <p:sp>
        <p:nvSpPr>
          <p:cNvPr id="72735" name="Rectangle 31"/>
          <p:cNvSpPr>
            <a:spLocks noChangeArrowheads="1"/>
          </p:cNvSpPr>
          <p:nvPr/>
        </p:nvSpPr>
        <p:spPr bwMode="auto">
          <a:xfrm>
            <a:off x="5165725" y="3294063"/>
            <a:ext cx="1751013"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 vessel (organ)</a:t>
            </a:r>
            <a:endParaRPr lang="en-US" sz="1800" b="1">
              <a:latin typeface="Arial" charset="0"/>
            </a:endParaRPr>
          </a:p>
        </p:txBody>
      </p:sp>
      <p:sp>
        <p:nvSpPr>
          <p:cNvPr id="72736" name="Rectangle 32"/>
          <p:cNvSpPr>
            <a:spLocks noChangeArrowheads="1"/>
          </p:cNvSpPr>
          <p:nvPr/>
        </p:nvSpPr>
        <p:spPr bwMode="auto">
          <a:xfrm>
            <a:off x="3111500" y="2930525"/>
            <a:ext cx="454025"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Heart</a:t>
            </a:r>
            <a:endParaRPr lang="en-US" sz="1800" b="1">
              <a:latin typeface="Arial" charset="0"/>
            </a:endParaRPr>
          </a:p>
        </p:txBody>
      </p:sp>
      <p:sp>
        <p:nvSpPr>
          <p:cNvPr id="72737" name="Rectangle 33"/>
          <p:cNvSpPr>
            <a:spLocks noChangeArrowheads="1"/>
          </p:cNvSpPr>
          <p:nvPr/>
        </p:nvSpPr>
        <p:spPr bwMode="auto">
          <a:xfrm>
            <a:off x="3098800" y="3168650"/>
            <a:ext cx="639763"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Blood</a:t>
            </a:r>
            <a:br>
              <a:rPr lang="en-US" sz="1400" b="1">
                <a:solidFill>
                  <a:srgbClr val="000000"/>
                </a:solidFill>
                <a:latin typeface="Arial" charset="0"/>
              </a:rPr>
            </a:br>
            <a:r>
              <a:rPr lang="en-US" sz="1400" b="1">
                <a:solidFill>
                  <a:srgbClr val="000000"/>
                </a:solidFill>
                <a:latin typeface="Arial" charset="0"/>
              </a:rPr>
              <a:t>vessels</a:t>
            </a:r>
            <a:endParaRPr lang="en-US" sz="1800" b="1">
              <a:latin typeface="Arial" charset="0"/>
            </a:endParaRPr>
          </a:p>
        </p:txBody>
      </p:sp>
      <p:sp>
        <p:nvSpPr>
          <p:cNvPr id="72738" name="Rectangle 34"/>
          <p:cNvSpPr>
            <a:spLocks noChangeArrowheads="1"/>
          </p:cNvSpPr>
          <p:nvPr/>
        </p:nvSpPr>
        <p:spPr bwMode="auto">
          <a:xfrm>
            <a:off x="5121275" y="4494213"/>
            <a:ext cx="787400"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Epithelial</a:t>
            </a:r>
            <a:br>
              <a:rPr lang="en-US" sz="1400" b="1">
                <a:solidFill>
                  <a:srgbClr val="000000"/>
                </a:solidFill>
                <a:latin typeface="Arial" charset="0"/>
              </a:rPr>
            </a:br>
            <a:r>
              <a:rPr lang="en-US" sz="1400" b="1">
                <a:solidFill>
                  <a:srgbClr val="000000"/>
                </a:solidFill>
                <a:latin typeface="Arial" charset="0"/>
              </a:rPr>
              <a:t>tissue</a:t>
            </a:r>
            <a:endParaRPr lang="en-US" sz="1800" b="1">
              <a:latin typeface="Arial" charset="0"/>
            </a:endParaRPr>
          </a:p>
        </p:txBody>
      </p:sp>
      <p:sp>
        <p:nvSpPr>
          <p:cNvPr id="72739" name="Rectangle 35"/>
          <p:cNvSpPr>
            <a:spLocks noChangeArrowheads="1"/>
          </p:cNvSpPr>
          <p:nvPr/>
        </p:nvSpPr>
        <p:spPr bwMode="auto">
          <a:xfrm>
            <a:off x="6578600" y="3581400"/>
            <a:ext cx="1881188" cy="21272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Smooth muscle tissue</a:t>
            </a:r>
            <a:endParaRPr lang="en-US" sz="1800" b="1">
              <a:latin typeface="Arial" charset="0"/>
            </a:endParaRPr>
          </a:p>
        </p:txBody>
      </p:sp>
      <p:sp>
        <p:nvSpPr>
          <p:cNvPr id="72740" name="Oval 36"/>
          <p:cNvSpPr>
            <a:spLocks noChangeArrowheads="1"/>
          </p:cNvSpPr>
          <p:nvPr/>
        </p:nvSpPr>
        <p:spPr bwMode="auto">
          <a:xfrm>
            <a:off x="1200150" y="147002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1</a:t>
            </a:r>
          </a:p>
        </p:txBody>
      </p:sp>
      <p:sp>
        <p:nvSpPr>
          <p:cNvPr id="72741" name="Oval 37"/>
          <p:cNvSpPr>
            <a:spLocks noChangeArrowheads="1"/>
          </p:cNvSpPr>
          <p:nvPr/>
        </p:nvSpPr>
        <p:spPr bwMode="auto">
          <a:xfrm>
            <a:off x="4422775" y="133985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2</a:t>
            </a:r>
          </a:p>
        </p:txBody>
      </p:sp>
      <p:sp>
        <p:nvSpPr>
          <p:cNvPr id="72742" name="Oval 38"/>
          <p:cNvSpPr>
            <a:spLocks noChangeArrowheads="1"/>
          </p:cNvSpPr>
          <p:nvPr/>
        </p:nvSpPr>
        <p:spPr bwMode="auto">
          <a:xfrm>
            <a:off x="5102225" y="2606675"/>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3</a:t>
            </a:r>
          </a:p>
        </p:txBody>
      </p:sp>
      <p:sp>
        <p:nvSpPr>
          <p:cNvPr id="72743" name="Oval 39"/>
          <p:cNvSpPr>
            <a:spLocks noChangeArrowheads="1"/>
          </p:cNvSpPr>
          <p:nvPr/>
        </p:nvSpPr>
        <p:spPr bwMode="auto">
          <a:xfrm>
            <a:off x="5124450" y="4940300"/>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4</a:t>
            </a:r>
          </a:p>
        </p:txBody>
      </p:sp>
      <p:sp>
        <p:nvSpPr>
          <p:cNvPr id="72744" name="Oval 40"/>
          <p:cNvSpPr>
            <a:spLocks noChangeArrowheads="1"/>
          </p:cNvSpPr>
          <p:nvPr/>
        </p:nvSpPr>
        <p:spPr bwMode="auto">
          <a:xfrm>
            <a:off x="3937000" y="5751513"/>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5</a:t>
            </a:r>
          </a:p>
        </p:txBody>
      </p:sp>
      <p:sp>
        <p:nvSpPr>
          <p:cNvPr id="72745" name="Oval 41"/>
          <p:cNvSpPr>
            <a:spLocks noChangeArrowheads="1"/>
          </p:cNvSpPr>
          <p:nvPr/>
        </p:nvSpPr>
        <p:spPr bwMode="auto">
          <a:xfrm>
            <a:off x="977900" y="5745163"/>
            <a:ext cx="190500" cy="190500"/>
          </a:xfrm>
          <a:prstGeom prst="ellipse">
            <a:avLst/>
          </a:prstGeom>
          <a:solidFill>
            <a:schemeClr val="bg1"/>
          </a:solidFill>
          <a:ln w="12700">
            <a:solidFill>
              <a:schemeClr val="tx1"/>
            </a:solidFill>
            <a:round/>
            <a:headEnd/>
            <a:tailEnd/>
          </a:ln>
          <a:effectLst/>
        </p:spPr>
        <p:txBody>
          <a:bodyPr wrap="none" anchor="ctr"/>
          <a:lstStyle/>
          <a:p>
            <a:pPr algn="ctr" eaLnBrk="1" hangingPunct="1"/>
            <a:r>
              <a:rPr lang="en-US" sz="1400" b="1">
                <a:solidFill>
                  <a:srgbClr val="000000"/>
                </a:solidFill>
                <a:latin typeface="Arial Black" charset="0"/>
              </a:rPr>
              <a:t>6</a:t>
            </a:r>
          </a:p>
        </p:txBody>
      </p:sp>
      <p:sp>
        <p:nvSpPr>
          <p:cNvPr id="72747" name="Rectangle 43"/>
          <p:cNvSpPr>
            <a:spLocks noChangeArrowheads="1"/>
          </p:cNvSpPr>
          <p:nvPr/>
        </p:nvSpPr>
        <p:spPr bwMode="auto">
          <a:xfrm>
            <a:off x="7713663" y="6581775"/>
            <a:ext cx="1430337" cy="274638"/>
          </a:xfrm>
          <a:prstGeom prst="rect">
            <a:avLst/>
          </a:prstGeom>
          <a:noFill/>
          <a:ln w="9525">
            <a:noFill/>
            <a:miter lim="800000"/>
            <a:headEnd/>
            <a:tailEnd/>
          </a:ln>
          <a:effectLst/>
        </p:spPr>
        <p:txBody>
          <a:bodyPr wrap="none">
            <a:spAutoFit/>
          </a:bodyPr>
          <a:lstStyle/>
          <a:p>
            <a:pPr algn="r"/>
            <a:r>
              <a:rPr lang="en-US" sz="1200" b="1">
                <a:latin typeface="Arial" charset="0"/>
              </a:rPr>
              <a:t>Figure 1.1, step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go further </a:t>
            </a:r>
            <a:endParaRPr lang="en-US" dirty="0"/>
          </a:p>
        </p:txBody>
      </p:sp>
      <p:sp>
        <p:nvSpPr>
          <p:cNvPr id="3" name="Content Placeholder 2"/>
          <p:cNvSpPr>
            <a:spLocks noGrp="1"/>
          </p:cNvSpPr>
          <p:nvPr>
            <p:ph idx="1"/>
          </p:nvPr>
        </p:nvSpPr>
        <p:spPr/>
        <p:txBody>
          <a:bodyPr/>
          <a:lstStyle/>
          <a:p>
            <a:r>
              <a:rPr lang="en-US" dirty="0" smtClean="0"/>
              <a:t>Population – all the individuals of a species living within the bounds of a specified area</a:t>
            </a:r>
          </a:p>
          <a:p>
            <a:r>
              <a:rPr lang="en-US" dirty="0" smtClean="0"/>
              <a:t>Biological Community (all the populations) – the entire array of organisms inhabiting a particular ecosystem</a:t>
            </a:r>
          </a:p>
          <a:p>
            <a:r>
              <a:rPr lang="en-US" dirty="0" smtClean="0"/>
              <a:t>Ecosystem – all living and non-living entities in a localized area</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a:t>Overview of Organ Systems</a:t>
            </a:r>
          </a:p>
        </p:txBody>
      </p:sp>
      <p:sp>
        <p:nvSpPr>
          <p:cNvPr id="17413" name="Rectangle 5"/>
          <p:cNvSpPr>
            <a:spLocks noGrp="1" noChangeArrowheads="1"/>
          </p:cNvSpPr>
          <p:nvPr>
            <p:ph type="body" idx="1"/>
          </p:nvPr>
        </p:nvSpPr>
        <p:spPr/>
        <p:txBody>
          <a:bodyPr/>
          <a:lstStyle/>
          <a:p>
            <a:r>
              <a:rPr lang="en-US"/>
              <a:t>Note major organs and functions of the 11 organ systems (Fig.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1.3a</a:t>
            </a:r>
          </a:p>
        </p:txBody>
      </p:sp>
      <p:pic>
        <p:nvPicPr>
          <p:cNvPr id="19465" name="Picture 9" descr="figure_01_03a"/>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19466" name="Freeform 10"/>
          <p:cNvSpPr>
            <a:spLocks/>
          </p:cNvSpPr>
          <p:nvPr/>
        </p:nvSpPr>
        <p:spPr bwMode="auto">
          <a:xfrm>
            <a:off x="4829175" y="1400175"/>
            <a:ext cx="492125" cy="292100"/>
          </a:xfrm>
          <a:custGeom>
            <a:avLst/>
            <a:gdLst/>
            <a:ahLst/>
            <a:cxnLst>
              <a:cxn ang="0">
                <a:pos x="0" y="184"/>
              </a:cxn>
              <a:cxn ang="0">
                <a:pos x="186" y="0"/>
              </a:cxn>
              <a:cxn ang="0">
                <a:pos x="310" y="0"/>
              </a:cxn>
            </a:cxnLst>
            <a:rect l="0" t="0" r="r" b="b"/>
            <a:pathLst>
              <a:path w="310" h="184">
                <a:moveTo>
                  <a:pt x="0" y="184"/>
                </a:moveTo>
                <a:lnTo>
                  <a:pt x="186" y="0"/>
                </a:lnTo>
                <a:lnTo>
                  <a:pt x="310" y="0"/>
                </a:lnTo>
              </a:path>
            </a:pathLst>
          </a:custGeom>
          <a:noFill/>
          <a:ln w="15875">
            <a:solidFill>
              <a:srgbClr val="FFFFFF"/>
            </a:solidFill>
            <a:prstDash val="solid"/>
            <a:round/>
            <a:headEnd/>
            <a:tailEnd/>
          </a:ln>
        </p:spPr>
        <p:txBody>
          <a:bodyPr/>
          <a:lstStyle/>
          <a:p>
            <a:endParaRPr lang="en-US"/>
          </a:p>
        </p:txBody>
      </p:sp>
      <p:sp>
        <p:nvSpPr>
          <p:cNvPr id="19467" name="Freeform 11"/>
          <p:cNvSpPr>
            <a:spLocks/>
          </p:cNvSpPr>
          <p:nvPr/>
        </p:nvSpPr>
        <p:spPr bwMode="auto">
          <a:xfrm>
            <a:off x="3408363" y="1466850"/>
            <a:ext cx="492125" cy="292100"/>
          </a:xfrm>
          <a:custGeom>
            <a:avLst/>
            <a:gdLst/>
            <a:ahLst/>
            <a:cxnLst>
              <a:cxn ang="0">
                <a:pos x="310" y="184"/>
              </a:cxn>
              <a:cxn ang="0">
                <a:pos x="126" y="0"/>
              </a:cxn>
              <a:cxn ang="0">
                <a:pos x="0" y="0"/>
              </a:cxn>
            </a:cxnLst>
            <a:rect l="0" t="0" r="r" b="b"/>
            <a:pathLst>
              <a:path w="310" h="184">
                <a:moveTo>
                  <a:pt x="310" y="184"/>
                </a:moveTo>
                <a:lnTo>
                  <a:pt x="126" y="0"/>
                </a:lnTo>
                <a:lnTo>
                  <a:pt x="0" y="0"/>
                </a:lnTo>
              </a:path>
            </a:pathLst>
          </a:custGeom>
          <a:noFill/>
          <a:ln w="15875">
            <a:solidFill>
              <a:srgbClr val="FFFFFF"/>
            </a:solidFill>
            <a:prstDash val="solid"/>
            <a:round/>
            <a:headEnd/>
            <a:tailEnd/>
          </a:ln>
        </p:spPr>
        <p:txBody>
          <a:bodyPr/>
          <a:lstStyle/>
          <a:p>
            <a:endParaRPr lang="en-US"/>
          </a:p>
        </p:txBody>
      </p:sp>
      <p:sp>
        <p:nvSpPr>
          <p:cNvPr id="19468" name="Line 12"/>
          <p:cNvSpPr>
            <a:spLocks noChangeShapeType="1"/>
          </p:cNvSpPr>
          <p:nvPr/>
        </p:nvSpPr>
        <p:spPr bwMode="auto">
          <a:xfrm flipH="1">
            <a:off x="3767138" y="942975"/>
            <a:ext cx="450850" cy="1588"/>
          </a:xfrm>
          <a:prstGeom prst="line">
            <a:avLst/>
          </a:prstGeom>
          <a:noFill/>
          <a:ln w="15875">
            <a:solidFill>
              <a:srgbClr val="FFFFFF"/>
            </a:solidFill>
            <a:round/>
            <a:headEnd/>
            <a:tailEnd/>
          </a:ln>
        </p:spPr>
        <p:txBody>
          <a:bodyPr/>
          <a:lstStyle/>
          <a:p>
            <a:endParaRPr lang="en-US"/>
          </a:p>
        </p:txBody>
      </p:sp>
      <p:sp>
        <p:nvSpPr>
          <p:cNvPr id="19469" name="Rectangle 13"/>
          <p:cNvSpPr>
            <a:spLocks noChangeArrowheads="1"/>
          </p:cNvSpPr>
          <p:nvPr/>
        </p:nvSpPr>
        <p:spPr bwMode="auto">
          <a:xfrm>
            <a:off x="5353050" y="1220788"/>
            <a:ext cx="6350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Nails</a:t>
            </a:r>
            <a:endParaRPr lang="en-US" sz="1800">
              <a:latin typeface="Arial" charset="0"/>
            </a:endParaRPr>
          </a:p>
        </p:txBody>
      </p:sp>
      <p:sp>
        <p:nvSpPr>
          <p:cNvPr id="19470" name="Rectangle 14"/>
          <p:cNvSpPr>
            <a:spLocks noChangeArrowheads="1"/>
          </p:cNvSpPr>
          <p:nvPr/>
        </p:nvSpPr>
        <p:spPr bwMode="auto">
          <a:xfrm>
            <a:off x="2851150" y="1270000"/>
            <a:ext cx="5461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Skin</a:t>
            </a:r>
            <a:endParaRPr lang="en-US" sz="1800">
              <a:latin typeface="Arial" charset="0"/>
            </a:endParaRPr>
          </a:p>
        </p:txBody>
      </p:sp>
      <p:sp>
        <p:nvSpPr>
          <p:cNvPr id="19471" name="Rectangle 15"/>
          <p:cNvSpPr>
            <a:spLocks noChangeArrowheads="1"/>
          </p:cNvSpPr>
          <p:nvPr/>
        </p:nvSpPr>
        <p:spPr bwMode="auto">
          <a:xfrm>
            <a:off x="3235325" y="757238"/>
            <a:ext cx="5207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Hair</a:t>
            </a:r>
            <a:endParaRPr lang="en-US" sz="1800">
              <a:latin typeface="Arial" charset="0"/>
            </a:endParaRPr>
          </a:p>
        </p:txBody>
      </p:sp>
      <p:sp>
        <p:nvSpPr>
          <p:cNvPr id="19472" name="Rectangle 16"/>
          <p:cNvSpPr>
            <a:spLocks noChangeArrowheads="1"/>
          </p:cNvSpPr>
          <p:nvPr/>
        </p:nvSpPr>
        <p:spPr bwMode="auto">
          <a:xfrm>
            <a:off x="2752725" y="4767263"/>
            <a:ext cx="4648200" cy="1695450"/>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(a) Integumentary System</a:t>
            </a:r>
          </a:p>
          <a:p>
            <a:r>
              <a:rPr lang="en-US" sz="1800" b="1">
                <a:solidFill>
                  <a:srgbClr val="231F20"/>
                </a:solidFill>
                <a:latin typeface="Arial" charset="0"/>
              </a:rPr>
              <a:t>       Forms the external body covering, and</a:t>
            </a:r>
            <a:endParaRPr lang="en-US" sz="1800" b="1">
              <a:latin typeface="Arial" charset="0"/>
            </a:endParaRPr>
          </a:p>
          <a:p>
            <a:r>
              <a:rPr lang="en-US" sz="1800" b="1">
                <a:solidFill>
                  <a:srgbClr val="231F20"/>
                </a:solidFill>
                <a:latin typeface="Arial" charset="0"/>
              </a:rPr>
              <a:t>       protects deeper tissues from injury.</a:t>
            </a:r>
            <a:endParaRPr lang="en-US" sz="1800" b="1">
              <a:latin typeface="Arial" charset="0"/>
            </a:endParaRPr>
          </a:p>
          <a:p>
            <a:r>
              <a:rPr lang="en-US" sz="1800" b="1">
                <a:solidFill>
                  <a:srgbClr val="231F20"/>
                </a:solidFill>
                <a:latin typeface="Arial" charset="0"/>
              </a:rPr>
              <a:t>       Synthesizes vitamin D, and houses</a:t>
            </a:r>
            <a:endParaRPr lang="en-US" sz="1800" b="1">
              <a:latin typeface="Arial" charset="0"/>
            </a:endParaRPr>
          </a:p>
          <a:p>
            <a:r>
              <a:rPr lang="en-US" sz="1800" b="1">
                <a:solidFill>
                  <a:srgbClr val="231F20"/>
                </a:solidFill>
                <a:latin typeface="Arial" charset="0"/>
              </a:rPr>
              <a:t>       cutaneous (pain, pressure, etc.)</a:t>
            </a:r>
            <a:endParaRPr lang="en-US" sz="1800" b="1">
              <a:latin typeface="Arial" charset="0"/>
            </a:endParaRPr>
          </a:p>
          <a:p>
            <a:r>
              <a:rPr lang="en-US" sz="1800" b="1">
                <a:solidFill>
                  <a:srgbClr val="231F20"/>
                </a:solidFill>
                <a:latin typeface="Arial" charset="0"/>
              </a:rPr>
              <a:t>       receptors and sweat and oil glands.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Rectangle 7"/>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1.3b</a:t>
            </a:r>
          </a:p>
        </p:txBody>
      </p:sp>
      <p:pic>
        <p:nvPicPr>
          <p:cNvPr id="20489" name="Picture 9" descr="figure_01_03b"/>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0490" name="Freeform 10"/>
          <p:cNvSpPr>
            <a:spLocks/>
          </p:cNvSpPr>
          <p:nvPr/>
        </p:nvSpPr>
        <p:spPr bwMode="auto">
          <a:xfrm>
            <a:off x="4408488" y="2728913"/>
            <a:ext cx="528637" cy="884237"/>
          </a:xfrm>
          <a:custGeom>
            <a:avLst/>
            <a:gdLst/>
            <a:ahLst/>
            <a:cxnLst>
              <a:cxn ang="0">
                <a:pos x="0" y="557"/>
              </a:cxn>
              <a:cxn ang="0">
                <a:pos x="207" y="0"/>
              </a:cxn>
              <a:cxn ang="0">
                <a:pos x="333" y="0"/>
              </a:cxn>
            </a:cxnLst>
            <a:rect l="0" t="0" r="r" b="b"/>
            <a:pathLst>
              <a:path w="333" h="557">
                <a:moveTo>
                  <a:pt x="0" y="557"/>
                </a:moveTo>
                <a:lnTo>
                  <a:pt x="207" y="0"/>
                </a:lnTo>
                <a:lnTo>
                  <a:pt x="333" y="0"/>
                </a:lnTo>
              </a:path>
            </a:pathLst>
          </a:custGeom>
          <a:noFill/>
          <a:ln w="15875">
            <a:solidFill>
              <a:srgbClr val="FFFFFF"/>
            </a:solidFill>
            <a:prstDash val="solid"/>
            <a:round/>
            <a:headEnd/>
            <a:tailEnd/>
          </a:ln>
        </p:spPr>
        <p:txBody>
          <a:bodyPr/>
          <a:lstStyle/>
          <a:p>
            <a:endParaRPr lang="en-US"/>
          </a:p>
        </p:txBody>
      </p:sp>
      <p:sp>
        <p:nvSpPr>
          <p:cNvPr id="20491" name="Freeform 11"/>
          <p:cNvSpPr>
            <a:spLocks/>
          </p:cNvSpPr>
          <p:nvPr/>
        </p:nvSpPr>
        <p:spPr bwMode="auto">
          <a:xfrm>
            <a:off x="4141788" y="2728913"/>
            <a:ext cx="595312" cy="393700"/>
          </a:xfrm>
          <a:custGeom>
            <a:avLst/>
            <a:gdLst/>
            <a:ahLst/>
            <a:cxnLst>
              <a:cxn ang="0">
                <a:pos x="0" y="80"/>
              </a:cxn>
              <a:cxn ang="0">
                <a:pos x="375" y="0"/>
              </a:cxn>
              <a:cxn ang="0">
                <a:pos x="126" y="248"/>
              </a:cxn>
            </a:cxnLst>
            <a:rect l="0" t="0" r="r" b="b"/>
            <a:pathLst>
              <a:path w="375" h="248">
                <a:moveTo>
                  <a:pt x="0" y="80"/>
                </a:moveTo>
                <a:lnTo>
                  <a:pt x="375" y="0"/>
                </a:lnTo>
                <a:lnTo>
                  <a:pt x="126" y="248"/>
                </a:lnTo>
              </a:path>
            </a:pathLst>
          </a:custGeom>
          <a:noFill/>
          <a:ln w="15875">
            <a:solidFill>
              <a:srgbClr val="FFFFFF"/>
            </a:solidFill>
            <a:prstDash val="solid"/>
            <a:round/>
            <a:headEnd/>
            <a:tailEnd/>
          </a:ln>
        </p:spPr>
        <p:txBody>
          <a:bodyPr/>
          <a:lstStyle/>
          <a:p>
            <a:endParaRPr lang="en-US"/>
          </a:p>
        </p:txBody>
      </p:sp>
      <p:sp>
        <p:nvSpPr>
          <p:cNvPr id="20492" name="Line 12"/>
          <p:cNvSpPr>
            <a:spLocks noChangeShapeType="1"/>
          </p:cNvSpPr>
          <p:nvPr/>
        </p:nvSpPr>
        <p:spPr bwMode="auto">
          <a:xfrm flipH="1">
            <a:off x="3151188" y="3613150"/>
            <a:ext cx="495300" cy="1588"/>
          </a:xfrm>
          <a:prstGeom prst="line">
            <a:avLst/>
          </a:prstGeom>
          <a:noFill/>
          <a:ln w="15875">
            <a:solidFill>
              <a:srgbClr val="FFFFFF"/>
            </a:solidFill>
            <a:round/>
            <a:headEnd/>
            <a:tailEnd/>
          </a:ln>
        </p:spPr>
        <p:txBody>
          <a:bodyPr/>
          <a:lstStyle/>
          <a:p>
            <a:endParaRPr lang="en-US"/>
          </a:p>
        </p:txBody>
      </p:sp>
      <p:sp>
        <p:nvSpPr>
          <p:cNvPr id="20493" name="Line 13"/>
          <p:cNvSpPr>
            <a:spLocks noChangeShapeType="1"/>
          </p:cNvSpPr>
          <p:nvPr/>
        </p:nvSpPr>
        <p:spPr bwMode="auto">
          <a:xfrm>
            <a:off x="4367213" y="2287588"/>
            <a:ext cx="369887" cy="441325"/>
          </a:xfrm>
          <a:prstGeom prst="line">
            <a:avLst/>
          </a:prstGeom>
          <a:noFill/>
          <a:ln w="15875">
            <a:solidFill>
              <a:srgbClr val="FFFFFF"/>
            </a:solidFill>
            <a:round/>
            <a:headEnd/>
            <a:tailEnd/>
          </a:ln>
        </p:spPr>
        <p:txBody>
          <a:bodyPr/>
          <a:lstStyle/>
          <a:p>
            <a:endParaRPr lang="en-US"/>
          </a:p>
        </p:txBody>
      </p:sp>
      <p:sp>
        <p:nvSpPr>
          <p:cNvPr id="20494" name="Rectangle 14"/>
          <p:cNvSpPr>
            <a:spLocks noChangeArrowheads="1"/>
          </p:cNvSpPr>
          <p:nvPr/>
        </p:nvSpPr>
        <p:spPr bwMode="auto">
          <a:xfrm>
            <a:off x="4968875" y="2552700"/>
            <a:ext cx="7747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Bones</a:t>
            </a:r>
            <a:endParaRPr lang="en-US" sz="1800">
              <a:latin typeface="Arial" charset="0"/>
            </a:endParaRPr>
          </a:p>
        </p:txBody>
      </p:sp>
      <p:sp>
        <p:nvSpPr>
          <p:cNvPr id="20495" name="Rectangle 15"/>
          <p:cNvSpPr>
            <a:spLocks noChangeArrowheads="1"/>
          </p:cNvSpPr>
          <p:nvPr/>
        </p:nvSpPr>
        <p:spPr bwMode="auto">
          <a:xfrm>
            <a:off x="2511425" y="3425825"/>
            <a:ext cx="6350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Joint</a:t>
            </a:r>
            <a:endParaRPr lang="en-US" sz="1800">
              <a:latin typeface="Arial" charset="0"/>
            </a:endParaRPr>
          </a:p>
        </p:txBody>
      </p:sp>
      <p:sp>
        <p:nvSpPr>
          <p:cNvPr id="20496" name="Rectangle 16"/>
          <p:cNvSpPr>
            <a:spLocks noChangeArrowheads="1"/>
          </p:cNvSpPr>
          <p:nvPr/>
        </p:nvSpPr>
        <p:spPr bwMode="auto">
          <a:xfrm>
            <a:off x="2432050" y="4832350"/>
            <a:ext cx="4660900" cy="1695450"/>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(b) Skeletal System</a:t>
            </a:r>
          </a:p>
          <a:p>
            <a:r>
              <a:rPr lang="en-US" sz="1800" b="1">
                <a:solidFill>
                  <a:srgbClr val="231F20"/>
                </a:solidFill>
                <a:latin typeface="Arial" charset="0"/>
              </a:rPr>
              <a:t>       Protects and supports body organs,</a:t>
            </a:r>
            <a:endParaRPr lang="en-US" sz="1800" b="1">
              <a:latin typeface="Arial" charset="0"/>
            </a:endParaRPr>
          </a:p>
          <a:p>
            <a:r>
              <a:rPr lang="en-US" sz="1800" b="1">
                <a:solidFill>
                  <a:srgbClr val="231F20"/>
                </a:solidFill>
                <a:latin typeface="Arial" charset="0"/>
              </a:rPr>
              <a:t>       and provides a framework the muscles</a:t>
            </a:r>
            <a:endParaRPr lang="en-US" sz="1800" b="1">
              <a:latin typeface="Arial" charset="0"/>
            </a:endParaRPr>
          </a:p>
          <a:p>
            <a:r>
              <a:rPr lang="en-US" sz="1800" b="1">
                <a:solidFill>
                  <a:srgbClr val="231F20"/>
                </a:solidFill>
                <a:latin typeface="Arial" charset="0"/>
              </a:rPr>
              <a:t>       use to cause movement. Blood cells</a:t>
            </a:r>
            <a:endParaRPr lang="en-US" sz="1800" b="1">
              <a:latin typeface="Arial" charset="0"/>
            </a:endParaRPr>
          </a:p>
          <a:p>
            <a:r>
              <a:rPr lang="en-US" sz="1800" b="1">
                <a:solidFill>
                  <a:srgbClr val="231F20"/>
                </a:solidFill>
                <a:latin typeface="Arial" charset="0"/>
              </a:rPr>
              <a:t>       are formed within bones. Bones store</a:t>
            </a:r>
            <a:endParaRPr lang="en-US" sz="1800" b="1">
              <a:latin typeface="Arial" charset="0"/>
            </a:endParaRPr>
          </a:p>
          <a:p>
            <a:r>
              <a:rPr lang="en-US" sz="1800" b="1">
                <a:solidFill>
                  <a:srgbClr val="231F20"/>
                </a:solidFill>
                <a:latin typeface="Arial" charset="0"/>
              </a:rPr>
              <a:t>       minerals.</a:t>
            </a:r>
            <a:endParaRPr lang="en-US" sz="1800">
              <a:latin typeface="Arial"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1.3c</a:t>
            </a:r>
          </a:p>
        </p:txBody>
      </p:sp>
      <p:pic>
        <p:nvPicPr>
          <p:cNvPr id="21513" name="Picture 9" descr="figure_01_03c"/>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1514" name="Freeform 10"/>
          <p:cNvSpPr>
            <a:spLocks/>
          </p:cNvSpPr>
          <p:nvPr/>
        </p:nvSpPr>
        <p:spPr bwMode="auto">
          <a:xfrm>
            <a:off x="3370263" y="820738"/>
            <a:ext cx="638175" cy="1317625"/>
          </a:xfrm>
          <a:custGeom>
            <a:avLst/>
            <a:gdLst/>
            <a:ahLst/>
            <a:cxnLst>
              <a:cxn ang="0">
                <a:pos x="402" y="830"/>
              </a:cxn>
              <a:cxn ang="0">
                <a:pos x="78" y="0"/>
              </a:cxn>
              <a:cxn ang="0">
                <a:pos x="0" y="0"/>
              </a:cxn>
            </a:cxnLst>
            <a:rect l="0" t="0" r="r" b="b"/>
            <a:pathLst>
              <a:path w="402" h="830">
                <a:moveTo>
                  <a:pt x="402" y="830"/>
                </a:moveTo>
                <a:lnTo>
                  <a:pt x="78" y="0"/>
                </a:lnTo>
                <a:lnTo>
                  <a:pt x="0" y="0"/>
                </a:lnTo>
              </a:path>
            </a:pathLst>
          </a:custGeom>
          <a:noFill/>
          <a:ln w="19050">
            <a:solidFill>
              <a:srgbClr val="FFFFFF"/>
            </a:solidFill>
            <a:prstDash val="solid"/>
            <a:round/>
            <a:headEnd/>
            <a:tailEnd/>
          </a:ln>
        </p:spPr>
        <p:txBody>
          <a:bodyPr/>
          <a:lstStyle/>
          <a:p>
            <a:endParaRPr lang="en-US"/>
          </a:p>
        </p:txBody>
      </p:sp>
      <p:sp>
        <p:nvSpPr>
          <p:cNvPr id="21515" name="Freeform 11"/>
          <p:cNvSpPr>
            <a:spLocks/>
          </p:cNvSpPr>
          <p:nvPr/>
        </p:nvSpPr>
        <p:spPr bwMode="auto">
          <a:xfrm>
            <a:off x="3484563" y="820738"/>
            <a:ext cx="276225" cy="2184400"/>
          </a:xfrm>
          <a:custGeom>
            <a:avLst/>
            <a:gdLst/>
            <a:ahLst/>
            <a:cxnLst>
              <a:cxn ang="0">
                <a:pos x="174" y="926"/>
              </a:cxn>
              <a:cxn ang="0">
                <a:pos x="6" y="0"/>
              </a:cxn>
              <a:cxn ang="0">
                <a:pos x="0" y="1376"/>
              </a:cxn>
            </a:cxnLst>
            <a:rect l="0" t="0" r="r" b="b"/>
            <a:pathLst>
              <a:path w="174" h="1376">
                <a:moveTo>
                  <a:pt x="174" y="926"/>
                </a:moveTo>
                <a:lnTo>
                  <a:pt x="6" y="0"/>
                </a:lnTo>
                <a:lnTo>
                  <a:pt x="0" y="1376"/>
                </a:lnTo>
              </a:path>
            </a:pathLst>
          </a:custGeom>
          <a:noFill/>
          <a:ln w="19050">
            <a:solidFill>
              <a:srgbClr val="FFFFFF"/>
            </a:solidFill>
            <a:prstDash val="solid"/>
            <a:round/>
            <a:headEnd/>
            <a:tailEnd/>
          </a:ln>
        </p:spPr>
        <p:txBody>
          <a:bodyPr/>
          <a:lstStyle/>
          <a:p>
            <a:endParaRPr lang="en-US"/>
          </a:p>
        </p:txBody>
      </p:sp>
      <p:sp>
        <p:nvSpPr>
          <p:cNvPr id="21516" name="Rectangle 12"/>
          <p:cNvSpPr>
            <a:spLocks noChangeArrowheads="1"/>
          </p:cNvSpPr>
          <p:nvPr/>
        </p:nvSpPr>
        <p:spPr bwMode="auto">
          <a:xfrm>
            <a:off x="2317750" y="625475"/>
            <a:ext cx="1041400" cy="644525"/>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Skeletal</a:t>
            </a:r>
          </a:p>
          <a:p>
            <a:r>
              <a:rPr lang="en-US" sz="1800">
                <a:solidFill>
                  <a:srgbClr val="FFFFFF"/>
                </a:solidFill>
                <a:latin typeface="Arial Black" charset="0"/>
              </a:rPr>
              <a:t>muscles</a:t>
            </a:r>
            <a:endParaRPr lang="en-US" sz="1800">
              <a:latin typeface="Arial" charset="0"/>
            </a:endParaRPr>
          </a:p>
        </p:txBody>
      </p:sp>
      <p:sp>
        <p:nvSpPr>
          <p:cNvPr id="21517" name="Rectangle 13"/>
          <p:cNvSpPr>
            <a:spLocks noChangeArrowheads="1"/>
          </p:cNvSpPr>
          <p:nvPr/>
        </p:nvSpPr>
        <p:spPr bwMode="auto">
          <a:xfrm>
            <a:off x="2238375" y="5292725"/>
            <a:ext cx="4851400" cy="114617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(c)</a:t>
            </a:r>
            <a:r>
              <a:rPr lang="en-US" sz="1600">
                <a:solidFill>
                  <a:srgbClr val="231F20"/>
                </a:solidFill>
                <a:latin typeface="Arial Black" charset="0"/>
              </a:rPr>
              <a:t> </a:t>
            </a:r>
            <a:r>
              <a:rPr lang="en-US" sz="1800">
                <a:solidFill>
                  <a:srgbClr val="231F20"/>
                </a:solidFill>
                <a:latin typeface="Arial Black" charset="0"/>
              </a:rPr>
              <a:t>Muscular System</a:t>
            </a:r>
          </a:p>
          <a:p>
            <a:r>
              <a:rPr lang="en-US" sz="1800" b="1">
                <a:solidFill>
                  <a:srgbClr val="231F20"/>
                </a:solidFill>
                <a:latin typeface="Arial" charset="0"/>
              </a:rPr>
              <a:t>       Allows manipulation of the environment,</a:t>
            </a:r>
            <a:endParaRPr lang="en-US" sz="1800" b="1">
              <a:latin typeface="Arial" charset="0"/>
            </a:endParaRPr>
          </a:p>
          <a:p>
            <a:r>
              <a:rPr lang="en-US" sz="1800" b="1">
                <a:solidFill>
                  <a:srgbClr val="231F20"/>
                </a:solidFill>
                <a:latin typeface="Arial" charset="0"/>
              </a:rPr>
              <a:t>       locomotion, and facial expression. Main-</a:t>
            </a:r>
            <a:endParaRPr lang="en-US" sz="1800" b="1">
              <a:latin typeface="Arial" charset="0"/>
            </a:endParaRPr>
          </a:p>
          <a:p>
            <a:r>
              <a:rPr lang="en-US" sz="1800" b="1">
                <a:solidFill>
                  <a:srgbClr val="231F20"/>
                </a:solidFill>
                <a:latin typeface="Arial" charset="0"/>
              </a:rPr>
              <a:t>       tains posture, and produces heat.</a:t>
            </a:r>
            <a:endParaRPr lang="en-US" sz="1800">
              <a:latin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1.3d</a:t>
            </a:r>
          </a:p>
        </p:txBody>
      </p:sp>
      <p:pic>
        <p:nvPicPr>
          <p:cNvPr id="22537" name="Picture 9" descr="figure_01_03d"/>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2538" name="Freeform 10"/>
          <p:cNvSpPr>
            <a:spLocks/>
          </p:cNvSpPr>
          <p:nvPr/>
        </p:nvSpPr>
        <p:spPr bwMode="auto">
          <a:xfrm>
            <a:off x="3840163" y="957263"/>
            <a:ext cx="744537" cy="558800"/>
          </a:xfrm>
          <a:custGeom>
            <a:avLst/>
            <a:gdLst/>
            <a:ahLst/>
            <a:cxnLst>
              <a:cxn ang="0">
                <a:pos x="0" y="352"/>
              </a:cxn>
              <a:cxn ang="0">
                <a:pos x="376" y="0"/>
              </a:cxn>
              <a:cxn ang="0">
                <a:pos x="469" y="0"/>
              </a:cxn>
            </a:cxnLst>
            <a:rect l="0" t="0" r="r" b="b"/>
            <a:pathLst>
              <a:path w="469" h="352">
                <a:moveTo>
                  <a:pt x="0" y="352"/>
                </a:moveTo>
                <a:lnTo>
                  <a:pt x="376" y="0"/>
                </a:lnTo>
                <a:lnTo>
                  <a:pt x="469" y="0"/>
                </a:lnTo>
              </a:path>
            </a:pathLst>
          </a:custGeom>
          <a:noFill/>
          <a:ln w="19050">
            <a:solidFill>
              <a:srgbClr val="FFFFFF"/>
            </a:solidFill>
            <a:prstDash val="solid"/>
            <a:round/>
            <a:headEnd/>
            <a:tailEnd/>
          </a:ln>
        </p:spPr>
        <p:txBody>
          <a:bodyPr/>
          <a:lstStyle/>
          <a:p>
            <a:endParaRPr lang="en-US"/>
          </a:p>
        </p:txBody>
      </p:sp>
      <p:sp>
        <p:nvSpPr>
          <p:cNvPr id="22539" name="Freeform 11"/>
          <p:cNvSpPr>
            <a:spLocks/>
          </p:cNvSpPr>
          <p:nvPr/>
        </p:nvSpPr>
        <p:spPr bwMode="auto">
          <a:xfrm>
            <a:off x="4494213" y="3644900"/>
            <a:ext cx="217487" cy="460375"/>
          </a:xfrm>
          <a:custGeom>
            <a:avLst/>
            <a:gdLst/>
            <a:ahLst/>
            <a:cxnLst>
              <a:cxn ang="0">
                <a:pos x="0" y="0"/>
              </a:cxn>
              <a:cxn ang="0">
                <a:pos x="44" y="290"/>
              </a:cxn>
              <a:cxn ang="0">
                <a:pos x="137" y="290"/>
              </a:cxn>
            </a:cxnLst>
            <a:rect l="0" t="0" r="r" b="b"/>
            <a:pathLst>
              <a:path w="137" h="290">
                <a:moveTo>
                  <a:pt x="0" y="0"/>
                </a:moveTo>
                <a:lnTo>
                  <a:pt x="44" y="290"/>
                </a:lnTo>
                <a:lnTo>
                  <a:pt x="137" y="290"/>
                </a:lnTo>
              </a:path>
            </a:pathLst>
          </a:custGeom>
          <a:noFill/>
          <a:ln w="19050">
            <a:solidFill>
              <a:srgbClr val="FFFFFF"/>
            </a:solidFill>
            <a:prstDash val="solid"/>
            <a:round/>
            <a:headEnd/>
            <a:tailEnd/>
          </a:ln>
        </p:spPr>
        <p:txBody>
          <a:bodyPr/>
          <a:lstStyle/>
          <a:p>
            <a:endParaRPr lang="en-US"/>
          </a:p>
        </p:txBody>
      </p:sp>
      <p:sp>
        <p:nvSpPr>
          <p:cNvPr id="22540" name="Freeform 12"/>
          <p:cNvSpPr>
            <a:spLocks/>
          </p:cNvSpPr>
          <p:nvPr/>
        </p:nvSpPr>
        <p:spPr bwMode="auto">
          <a:xfrm>
            <a:off x="3770313" y="3408363"/>
            <a:ext cx="307975" cy="715962"/>
          </a:xfrm>
          <a:custGeom>
            <a:avLst/>
            <a:gdLst/>
            <a:ahLst/>
            <a:cxnLst>
              <a:cxn ang="0">
                <a:pos x="194" y="0"/>
              </a:cxn>
              <a:cxn ang="0">
                <a:pos x="0" y="359"/>
              </a:cxn>
              <a:cxn ang="0">
                <a:pos x="0" y="451"/>
              </a:cxn>
            </a:cxnLst>
            <a:rect l="0" t="0" r="r" b="b"/>
            <a:pathLst>
              <a:path w="194" h="451">
                <a:moveTo>
                  <a:pt x="194" y="0"/>
                </a:moveTo>
                <a:lnTo>
                  <a:pt x="0" y="359"/>
                </a:lnTo>
                <a:lnTo>
                  <a:pt x="0" y="451"/>
                </a:lnTo>
              </a:path>
            </a:pathLst>
          </a:custGeom>
          <a:noFill/>
          <a:ln w="19050">
            <a:solidFill>
              <a:srgbClr val="FFFFFF"/>
            </a:solidFill>
            <a:prstDash val="solid"/>
            <a:round/>
            <a:headEnd/>
            <a:tailEnd/>
          </a:ln>
        </p:spPr>
        <p:txBody>
          <a:bodyPr/>
          <a:lstStyle/>
          <a:p>
            <a:endParaRPr lang="en-US"/>
          </a:p>
        </p:txBody>
      </p:sp>
      <p:sp>
        <p:nvSpPr>
          <p:cNvPr id="22541" name="Line 13"/>
          <p:cNvSpPr>
            <a:spLocks noChangeShapeType="1"/>
          </p:cNvSpPr>
          <p:nvPr/>
        </p:nvSpPr>
        <p:spPr bwMode="auto">
          <a:xfrm flipH="1" flipV="1">
            <a:off x="4176713" y="3717925"/>
            <a:ext cx="387350" cy="387350"/>
          </a:xfrm>
          <a:prstGeom prst="line">
            <a:avLst/>
          </a:prstGeom>
          <a:noFill/>
          <a:ln w="19050">
            <a:solidFill>
              <a:srgbClr val="FFFFFF"/>
            </a:solidFill>
            <a:round/>
            <a:headEnd/>
            <a:tailEnd/>
          </a:ln>
        </p:spPr>
        <p:txBody>
          <a:bodyPr/>
          <a:lstStyle/>
          <a:p>
            <a:endParaRPr lang="en-US"/>
          </a:p>
        </p:txBody>
      </p:sp>
      <p:sp>
        <p:nvSpPr>
          <p:cNvPr id="22542" name="Rectangle 14"/>
          <p:cNvSpPr>
            <a:spLocks noChangeArrowheads="1"/>
          </p:cNvSpPr>
          <p:nvPr/>
        </p:nvSpPr>
        <p:spPr bwMode="auto">
          <a:xfrm>
            <a:off x="4629150" y="787400"/>
            <a:ext cx="6604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Brain</a:t>
            </a:r>
            <a:endParaRPr lang="en-US" sz="1800">
              <a:latin typeface="Arial" charset="0"/>
            </a:endParaRPr>
          </a:p>
        </p:txBody>
      </p:sp>
      <p:sp>
        <p:nvSpPr>
          <p:cNvPr id="22543" name="Rectangle 15"/>
          <p:cNvSpPr>
            <a:spLocks noChangeArrowheads="1"/>
          </p:cNvSpPr>
          <p:nvPr/>
        </p:nvSpPr>
        <p:spPr bwMode="auto">
          <a:xfrm>
            <a:off x="4759325" y="3927475"/>
            <a:ext cx="8763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Nerves</a:t>
            </a:r>
            <a:endParaRPr lang="en-US" sz="1800">
              <a:latin typeface="Arial" charset="0"/>
            </a:endParaRPr>
          </a:p>
        </p:txBody>
      </p:sp>
      <p:sp>
        <p:nvSpPr>
          <p:cNvPr id="22544" name="Rectangle 16"/>
          <p:cNvSpPr>
            <a:spLocks noChangeArrowheads="1"/>
          </p:cNvSpPr>
          <p:nvPr/>
        </p:nvSpPr>
        <p:spPr bwMode="auto">
          <a:xfrm>
            <a:off x="3486150" y="4079875"/>
            <a:ext cx="774700" cy="644525"/>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Spinal</a:t>
            </a:r>
          </a:p>
          <a:p>
            <a:r>
              <a:rPr lang="en-US" sz="1800">
                <a:solidFill>
                  <a:srgbClr val="FFFFFF"/>
                </a:solidFill>
                <a:latin typeface="Arial Black" charset="0"/>
              </a:rPr>
              <a:t>cord</a:t>
            </a:r>
            <a:endParaRPr lang="en-US" sz="1800">
              <a:latin typeface="Arial" charset="0"/>
            </a:endParaRPr>
          </a:p>
        </p:txBody>
      </p:sp>
      <p:sp>
        <p:nvSpPr>
          <p:cNvPr id="22545" name="Rectangle 17"/>
          <p:cNvSpPr>
            <a:spLocks noChangeArrowheads="1"/>
          </p:cNvSpPr>
          <p:nvPr/>
        </p:nvSpPr>
        <p:spPr bwMode="auto">
          <a:xfrm>
            <a:off x="2524125" y="5057775"/>
            <a:ext cx="4394200" cy="142081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(d) Nervous System</a:t>
            </a:r>
          </a:p>
          <a:p>
            <a:r>
              <a:rPr lang="en-US" sz="1800" b="1">
                <a:solidFill>
                  <a:srgbClr val="231F20"/>
                </a:solidFill>
                <a:latin typeface="Arial" charset="0"/>
              </a:rPr>
              <a:t>       As the fast-acting control system of</a:t>
            </a:r>
            <a:endParaRPr lang="en-US" sz="1800" b="1">
              <a:latin typeface="Arial" charset="0"/>
            </a:endParaRPr>
          </a:p>
          <a:p>
            <a:r>
              <a:rPr lang="en-US" sz="1800" b="1">
                <a:solidFill>
                  <a:srgbClr val="231F20"/>
                </a:solidFill>
                <a:latin typeface="Arial" charset="0"/>
              </a:rPr>
              <a:t>       the body, it responds to internal and</a:t>
            </a:r>
            <a:endParaRPr lang="en-US" sz="1800" b="1">
              <a:latin typeface="Arial" charset="0"/>
            </a:endParaRPr>
          </a:p>
          <a:p>
            <a:r>
              <a:rPr lang="en-US" sz="1800" b="1">
                <a:solidFill>
                  <a:srgbClr val="231F20"/>
                </a:solidFill>
                <a:latin typeface="Arial" charset="0"/>
              </a:rPr>
              <a:t>       external changes by activating</a:t>
            </a:r>
            <a:endParaRPr lang="en-US" sz="1800" b="1">
              <a:latin typeface="Arial" charset="0"/>
            </a:endParaRPr>
          </a:p>
          <a:p>
            <a:r>
              <a:rPr lang="en-US" sz="1800" b="1">
                <a:solidFill>
                  <a:srgbClr val="231F20"/>
                </a:solidFill>
                <a:latin typeface="Arial" charset="0"/>
              </a:rPr>
              <a:t>       appropriate muscles and glands.</a:t>
            </a:r>
            <a:endParaRPr lang="en-US" sz="1800">
              <a:latin typeface="Arial"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a:latin typeface="Arial" charset="0"/>
              </a:rPr>
              <a:t>Figure 1.3e</a:t>
            </a:r>
          </a:p>
        </p:txBody>
      </p:sp>
      <p:pic>
        <p:nvPicPr>
          <p:cNvPr id="23561" name="Picture 9" descr="figure_01_03e"/>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3562" name="Freeform 10"/>
          <p:cNvSpPr>
            <a:spLocks/>
          </p:cNvSpPr>
          <p:nvPr/>
        </p:nvSpPr>
        <p:spPr bwMode="auto">
          <a:xfrm>
            <a:off x="4037013" y="666750"/>
            <a:ext cx="352425" cy="476250"/>
          </a:xfrm>
          <a:custGeom>
            <a:avLst/>
            <a:gdLst/>
            <a:ahLst/>
            <a:cxnLst>
              <a:cxn ang="0">
                <a:pos x="0" y="300"/>
              </a:cxn>
              <a:cxn ang="0">
                <a:pos x="128" y="0"/>
              </a:cxn>
              <a:cxn ang="0">
                <a:pos x="222" y="0"/>
              </a:cxn>
            </a:cxnLst>
            <a:rect l="0" t="0" r="r" b="b"/>
            <a:pathLst>
              <a:path w="222" h="300">
                <a:moveTo>
                  <a:pt x="0" y="300"/>
                </a:moveTo>
                <a:lnTo>
                  <a:pt x="128" y="0"/>
                </a:lnTo>
                <a:lnTo>
                  <a:pt x="222" y="0"/>
                </a:lnTo>
              </a:path>
            </a:pathLst>
          </a:custGeom>
          <a:noFill/>
          <a:ln w="19050">
            <a:solidFill>
              <a:srgbClr val="FFFFFF"/>
            </a:solidFill>
            <a:prstDash val="solid"/>
            <a:round/>
            <a:headEnd/>
            <a:tailEnd/>
          </a:ln>
        </p:spPr>
        <p:txBody>
          <a:bodyPr/>
          <a:lstStyle/>
          <a:p>
            <a:endParaRPr lang="en-US"/>
          </a:p>
        </p:txBody>
      </p:sp>
      <p:sp>
        <p:nvSpPr>
          <p:cNvPr id="23563" name="Freeform 11"/>
          <p:cNvSpPr>
            <a:spLocks/>
          </p:cNvSpPr>
          <p:nvPr/>
        </p:nvSpPr>
        <p:spPr bwMode="auto">
          <a:xfrm>
            <a:off x="3392488" y="1311275"/>
            <a:ext cx="774700" cy="650875"/>
          </a:xfrm>
          <a:custGeom>
            <a:avLst/>
            <a:gdLst/>
            <a:ahLst/>
            <a:cxnLst>
              <a:cxn ang="0">
                <a:pos x="488" y="410"/>
              </a:cxn>
              <a:cxn ang="0">
                <a:pos x="66" y="0"/>
              </a:cxn>
              <a:cxn ang="0">
                <a:pos x="0" y="0"/>
              </a:cxn>
            </a:cxnLst>
            <a:rect l="0" t="0" r="r" b="b"/>
            <a:pathLst>
              <a:path w="488" h="410">
                <a:moveTo>
                  <a:pt x="488" y="410"/>
                </a:moveTo>
                <a:lnTo>
                  <a:pt x="66" y="0"/>
                </a:lnTo>
                <a:lnTo>
                  <a:pt x="0" y="0"/>
                </a:lnTo>
              </a:path>
            </a:pathLst>
          </a:custGeom>
          <a:noFill/>
          <a:ln w="19050">
            <a:solidFill>
              <a:srgbClr val="FFFFFF"/>
            </a:solidFill>
            <a:prstDash val="solid"/>
            <a:round/>
            <a:headEnd/>
            <a:tailEnd/>
          </a:ln>
        </p:spPr>
        <p:txBody>
          <a:bodyPr/>
          <a:lstStyle/>
          <a:p>
            <a:endParaRPr lang="en-US"/>
          </a:p>
        </p:txBody>
      </p:sp>
      <p:sp>
        <p:nvSpPr>
          <p:cNvPr id="23564" name="Freeform 12"/>
          <p:cNvSpPr>
            <a:spLocks/>
          </p:cNvSpPr>
          <p:nvPr/>
        </p:nvSpPr>
        <p:spPr bwMode="auto">
          <a:xfrm>
            <a:off x="3408363" y="1838325"/>
            <a:ext cx="882650" cy="596900"/>
          </a:xfrm>
          <a:custGeom>
            <a:avLst/>
            <a:gdLst/>
            <a:ahLst/>
            <a:cxnLst>
              <a:cxn ang="0">
                <a:pos x="556" y="376"/>
              </a:cxn>
              <a:cxn ang="0">
                <a:pos x="70" y="0"/>
              </a:cxn>
              <a:cxn ang="0">
                <a:pos x="0" y="0"/>
              </a:cxn>
            </a:cxnLst>
            <a:rect l="0" t="0" r="r" b="b"/>
            <a:pathLst>
              <a:path w="556" h="376">
                <a:moveTo>
                  <a:pt x="556" y="376"/>
                </a:moveTo>
                <a:lnTo>
                  <a:pt x="70" y="0"/>
                </a:lnTo>
                <a:lnTo>
                  <a:pt x="0" y="0"/>
                </a:lnTo>
              </a:path>
            </a:pathLst>
          </a:custGeom>
          <a:noFill/>
          <a:ln w="19050">
            <a:solidFill>
              <a:srgbClr val="FFFFFF"/>
            </a:solidFill>
            <a:prstDash val="solid"/>
            <a:round/>
            <a:headEnd/>
            <a:tailEnd/>
          </a:ln>
        </p:spPr>
        <p:txBody>
          <a:bodyPr/>
          <a:lstStyle/>
          <a:p>
            <a:endParaRPr lang="en-US"/>
          </a:p>
        </p:txBody>
      </p:sp>
      <p:sp>
        <p:nvSpPr>
          <p:cNvPr id="23565" name="Freeform 13"/>
          <p:cNvSpPr>
            <a:spLocks/>
          </p:cNvSpPr>
          <p:nvPr/>
        </p:nvSpPr>
        <p:spPr bwMode="auto">
          <a:xfrm>
            <a:off x="3408363" y="2343150"/>
            <a:ext cx="720725" cy="714375"/>
          </a:xfrm>
          <a:custGeom>
            <a:avLst/>
            <a:gdLst/>
            <a:ahLst/>
            <a:cxnLst>
              <a:cxn ang="0">
                <a:pos x="454" y="450"/>
              </a:cxn>
              <a:cxn ang="0">
                <a:pos x="70" y="0"/>
              </a:cxn>
              <a:cxn ang="0">
                <a:pos x="0" y="0"/>
              </a:cxn>
            </a:cxnLst>
            <a:rect l="0" t="0" r="r" b="b"/>
            <a:pathLst>
              <a:path w="454" h="450">
                <a:moveTo>
                  <a:pt x="454" y="450"/>
                </a:moveTo>
                <a:lnTo>
                  <a:pt x="70" y="0"/>
                </a:lnTo>
                <a:lnTo>
                  <a:pt x="0" y="0"/>
                </a:lnTo>
              </a:path>
            </a:pathLst>
          </a:custGeom>
          <a:noFill/>
          <a:ln w="19050">
            <a:solidFill>
              <a:srgbClr val="FFFFFF"/>
            </a:solidFill>
            <a:prstDash val="solid"/>
            <a:round/>
            <a:headEnd/>
            <a:tailEnd/>
          </a:ln>
        </p:spPr>
        <p:txBody>
          <a:bodyPr/>
          <a:lstStyle/>
          <a:p>
            <a:endParaRPr lang="en-US"/>
          </a:p>
        </p:txBody>
      </p:sp>
      <p:sp>
        <p:nvSpPr>
          <p:cNvPr id="23566" name="Freeform 14"/>
          <p:cNvSpPr>
            <a:spLocks/>
          </p:cNvSpPr>
          <p:nvPr/>
        </p:nvSpPr>
        <p:spPr bwMode="auto">
          <a:xfrm>
            <a:off x="3573463" y="2895600"/>
            <a:ext cx="625475" cy="384175"/>
          </a:xfrm>
          <a:custGeom>
            <a:avLst/>
            <a:gdLst/>
            <a:ahLst/>
            <a:cxnLst>
              <a:cxn ang="0">
                <a:pos x="394" y="242"/>
              </a:cxn>
              <a:cxn ang="0">
                <a:pos x="46" y="0"/>
              </a:cxn>
              <a:cxn ang="0">
                <a:pos x="0" y="0"/>
              </a:cxn>
            </a:cxnLst>
            <a:rect l="0" t="0" r="r" b="b"/>
            <a:pathLst>
              <a:path w="394" h="242">
                <a:moveTo>
                  <a:pt x="394" y="242"/>
                </a:moveTo>
                <a:lnTo>
                  <a:pt x="46" y="0"/>
                </a:lnTo>
                <a:lnTo>
                  <a:pt x="0" y="0"/>
                </a:lnTo>
              </a:path>
            </a:pathLst>
          </a:custGeom>
          <a:noFill/>
          <a:ln w="19050">
            <a:solidFill>
              <a:srgbClr val="FFFFFF"/>
            </a:solidFill>
            <a:prstDash val="solid"/>
            <a:round/>
            <a:headEnd/>
            <a:tailEnd/>
          </a:ln>
        </p:spPr>
        <p:txBody>
          <a:bodyPr/>
          <a:lstStyle/>
          <a:p>
            <a:endParaRPr lang="en-US"/>
          </a:p>
        </p:txBody>
      </p:sp>
      <p:sp>
        <p:nvSpPr>
          <p:cNvPr id="23567" name="Freeform 15"/>
          <p:cNvSpPr>
            <a:spLocks/>
          </p:cNvSpPr>
          <p:nvPr/>
        </p:nvSpPr>
        <p:spPr bwMode="auto">
          <a:xfrm>
            <a:off x="5280025" y="3732213"/>
            <a:ext cx="368300" cy="422275"/>
          </a:xfrm>
          <a:custGeom>
            <a:avLst/>
            <a:gdLst/>
            <a:ahLst/>
            <a:cxnLst>
              <a:cxn ang="0">
                <a:pos x="232" y="0"/>
              </a:cxn>
              <a:cxn ang="0">
                <a:pos x="232" y="62"/>
              </a:cxn>
              <a:cxn ang="0">
                <a:pos x="0" y="266"/>
              </a:cxn>
            </a:cxnLst>
            <a:rect l="0" t="0" r="r" b="b"/>
            <a:pathLst>
              <a:path w="232" h="266">
                <a:moveTo>
                  <a:pt x="232" y="0"/>
                </a:moveTo>
                <a:lnTo>
                  <a:pt x="232" y="62"/>
                </a:lnTo>
                <a:lnTo>
                  <a:pt x="0" y="266"/>
                </a:lnTo>
              </a:path>
            </a:pathLst>
          </a:custGeom>
          <a:noFill/>
          <a:ln w="19050">
            <a:solidFill>
              <a:srgbClr val="FFFFFF"/>
            </a:solidFill>
            <a:prstDash val="solid"/>
            <a:round/>
            <a:headEnd/>
            <a:tailEnd/>
          </a:ln>
        </p:spPr>
        <p:txBody>
          <a:bodyPr/>
          <a:lstStyle/>
          <a:p>
            <a:endParaRPr lang="en-US"/>
          </a:p>
        </p:txBody>
      </p:sp>
      <p:sp>
        <p:nvSpPr>
          <p:cNvPr id="23568" name="Freeform 16"/>
          <p:cNvSpPr>
            <a:spLocks/>
          </p:cNvSpPr>
          <p:nvPr/>
        </p:nvSpPr>
        <p:spPr bwMode="auto">
          <a:xfrm>
            <a:off x="3944938" y="1162050"/>
            <a:ext cx="434975" cy="79375"/>
          </a:xfrm>
          <a:custGeom>
            <a:avLst/>
            <a:gdLst/>
            <a:ahLst/>
            <a:cxnLst>
              <a:cxn ang="0">
                <a:pos x="0" y="50"/>
              </a:cxn>
              <a:cxn ang="0">
                <a:pos x="182" y="0"/>
              </a:cxn>
              <a:cxn ang="0">
                <a:pos x="274" y="0"/>
              </a:cxn>
            </a:cxnLst>
            <a:rect l="0" t="0" r="r" b="b"/>
            <a:pathLst>
              <a:path w="274" h="50">
                <a:moveTo>
                  <a:pt x="0" y="50"/>
                </a:moveTo>
                <a:lnTo>
                  <a:pt x="182" y="0"/>
                </a:lnTo>
                <a:lnTo>
                  <a:pt x="274" y="0"/>
                </a:lnTo>
              </a:path>
            </a:pathLst>
          </a:custGeom>
          <a:noFill/>
          <a:ln w="19050">
            <a:solidFill>
              <a:srgbClr val="FFFFFF"/>
            </a:solidFill>
            <a:prstDash val="solid"/>
            <a:round/>
            <a:headEnd/>
            <a:tailEnd/>
          </a:ln>
        </p:spPr>
        <p:txBody>
          <a:bodyPr/>
          <a:lstStyle/>
          <a:p>
            <a:endParaRPr lang="en-US"/>
          </a:p>
        </p:txBody>
      </p:sp>
      <p:sp>
        <p:nvSpPr>
          <p:cNvPr id="23569" name="Line 17"/>
          <p:cNvSpPr>
            <a:spLocks noChangeShapeType="1"/>
          </p:cNvSpPr>
          <p:nvPr/>
        </p:nvSpPr>
        <p:spPr bwMode="auto">
          <a:xfrm>
            <a:off x="3938588" y="3856038"/>
            <a:ext cx="1587" cy="260350"/>
          </a:xfrm>
          <a:prstGeom prst="line">
            <a:avLst/>
          </a:prstGeom>
          <a:noFill/>
          <a:ln w="19050">
            <a:solidFill>
              <a:srgbClr val="FFFFFF"/>
            </a:solidFill>
            <a:round/>
            <a:headEnd/>
            <a:tailEnd/>
          </a:ln>
        </p:spPr>
        <p:txBody>
          <a:bodyPr/>
          <a:lstStyle/>
          <a:p>
            <a:endParaRPr lang="en-US"/>
          </a:p>
        </p:txBody>
      </p:sp>
      <p:sp>
        <p:nvSpPr>
          <p:cNvPr id="23570" name="Rectangle 18"/>
          <p:cNvSpPr>
            <a:spLocks noChangeArrowheads="1"/>
          </p:cNvSpPr>
          <p:nvPr/>
        </p:nvSpPr>
        <p:spPr bwMode="auto">
          <a:xfrm>
            <a:off x="4435475" y="500063"/>
            <a:ext cx="1363663"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Pineal gland</a:t>
            </a:r>
            <a:endParaRPr lang="en-US" sz="1800">
              <a:latin typeface="Arial" charset="0"/>
            </a:endParaRPr>
          </a:p>
        </p:txBody>
      </p:sp>
      <p:sp>
        <p:nvSpPr>
          <p:cNvPr id="23571" name="Rectangle 19"/>
          <p:cNvSpPr>
            <a:spLocks noChangeArrowheads="1"/>
          </p:cNvSpPr>
          <p:nvPr/>
        </p:nvSpPr>
        <p:spPr bwMode="auto">
          <a:xfrm>
            <a:off x="4429125" y="995363"/>
            <a:ext cx="947738" cy="574675"/>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Pituitary</a:t>
            </a:r>
          </a:p>
          <a:p>
            <a:r>
              <a:rPr lang="en-US" sz="1600">
                <a:solidFill>
                  <a:srgbClr val="FFFFFF"/>
                </a:solidFill>
                <a:latin typeface="Arial Black" charset="0"/>
              </a:rPr>
              <a:t>gland</a:t>
            </a:r>
            <a:endParaRPr lang="en-US" sz="1800">
              <a:latin typeface="Arial" charset="0"/>
            </a:endParaRPr>
          </a:p>
        </p:txBody>
      </p:sp>
      <p:sp>
        <p:nvSpPr>
          <p:cNvPr id="23572" name="Rectangle 20"/>
          <p:cNvSpPr>
            <a:spLocks noChangeArrowheads="1"/>
          </p:cNvSpPr>
          <p:nvPr/>
        </p:nvSpPr>
        <p:spPr bwMode="auto">
          <a:xfrm>
            <a:off x="2536825" y="1157288"/>
            <a:ext cx="833438" cy="574675"/>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Thyroid</a:t>
            </a:r>
          </a:p>
          <a:p>
            <a:r>
              <a:rPr lang="en-US" sz="1600">
                <a:solidFill>
                  <a:srgbClr val="FFFFFF"/>
                </a:solidFill>
                <a:latin typeface="Arial Black" charset="0"/>
              </a:rPr>
              <a:t>gland</a:t>
            </a:r>
            <a:endParaRPr lang="en-US" sz="1800">
              <a:latin typeface="Arial" charset="0"/>
            </a:endParaRPr>
          </a:p>
        </p:txBody>
      </p:sp>
      <p:sp>
        <p:nvSpPr>
          <p:cNvPr id="23573" name="Rectangle 21"/>
          <p:cNvSpPr>
            <a:spLocks noChangeArrowheads="1"/>
          </p:cNvSpPr>
          <p:nvPr/>
        </p:nvSpPr>
        <p:spPr bwMode="auto">
          <a:xfrm>
            <a:off x="2536825" y="1674813"/>
            <a:ext cx="866775"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Thymus</a:t>
            </a:r>
            <a:endParaRPr lang="en-US" sz="1800">
              <a:latin typeface="Arial" charset="0"/>
            </a:endParaRPr>
          </a:p>
        </p:txBody>
      </p:sp>
      <p:sp>
        <p:nvSpPr>
          <p:cNvPr id="23574" name="Rectangle 22"/>
          <p:cNvSpPr>
            <a:spLocks noChangeArrowheads="1"/>
          </p:cNvSpPr>
          <p:nvPr/>
        </p:nvSpPr>
        <p:spPr bwMode="auto">
          <a:xfrm>
            <a:off x="2536825" y="2195513"/>
            <a:ext cx="857250" cy="574675"/>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Adrenal</a:t>
            </a:r>
          </a:p>
          <a:p>
            <a:r>
              <a:rPr lang="en-US" sz="1600">
                <a:solidFill>
                  <a:srgbClr val="FFFFFF"/>
                </a:solidFill>
                <a:latin typeface="Arial Black" charset="0"/>
              </a:rPr>
              <a:t>gland</a:t>
            </a:r>
            <a:endParaRPr lang="en-US" sz="1800">
              <a:latin typeface="Arial" charset="0"/>
            </a:endParaRPr>
          </a:p>
        </p:txBody>
      </p:sp>
      <p:sp>
        <p:nvSpPr>
          <p:cNvPr id="23575" name="Rectangle 23"/>
          <p:cNvSpPr>
            <a:spLocks noChangeArrowheads="1"/>
          </p:cNvSpPr>
          <p:nvPr/>
        </p:nvSpPr>
        <p:spPr bwMode="auto">
          <a:xfrm>
            <a:off x="2536825" y="2732088"/>
            <a:ext cx="1035050"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Pancreas</a:t>
            </a:r>
            <a:endParaRPr lang="en-US" sz="1600">
              <a:latin typeface="Arial" charset="0"/>
            </a:endParaRPr>
          </a:p>
        </p:txBody>
      </p:sp>
      <p:sp>
        <p:nvSpPr>
          <p:cNvPr id="23576" name="Rectangle 24"/>
          <p:cNvSpPr>
            <a:spLocks noChangeArrowheads="1"/>
          </p:cNvSpPr>
          <p:nvPr/>
        </p:nvSpPr>
        <p:spPr bwMode="auto">
          <a:xfrm>
            <a:off x="5343525" y="3462338"/>
            <a:ext cx="60166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Testis</a:t>
            </a:r>
            <a:endParaRPr lang="en-US" sz="1400">
              <a:latin typeface="Arial" charset="0"/>
            </a:endParaRPr>
          </a:p>
        </p:txBody>
      </p:sp>
      <p:sp>
        <p:nvSpPr>
          <p:cNvPr id="23577" name="Rectangle 25"/>
          <p:cNvSpPr>
            <a:spLocks noChangeArrowheads="1"/>
          </p:cNvSpPr>
          <p:nvPr/>
        </p:nvSpPr>
        <p:spPr bwMode="auto">
          <a:xfrm>
            <a:off x="3648075" y="4078288"/>
            <a:ext cx="642938"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Ovary</a:t>
            </a:r>
            <a:endParaRPr lang="en-US" sz="1800">
              <a:latin typeface="Arial" charset="0"/>
            </a:endParaRPr>
          </a:p>
        </p:txBody>
      </p:sp>
      <p:sp>
        <p:nvSpPr>
          <p:cNvPr id="23578" name="Rectangle 26"/>
          <p:cNvSpPr>
            <a:spLocks noChangeArrowheads="1"/>
          </p:cNvSpPr>
          <p:nvPr/>
        </p:nvSpPr>
        <p:spPr bwMode="auto">
          <a:xfrm>
            <a:off x="2476500" y="5176838"/>
            <a:ext cx="4318000" cy="1265237"/>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charset="0"/>
              </a:rPr>
              <a:t>(e) Endocrine System</a:t>
            </a:r>
          </a:p>
          <a:p>
            <a:r>
              <a:rPr lang="en-US" sz="1600" b="1">
                <a:solidFill>
                  <a:srgbClr val="231F20"/>
                </a:solidFill>
                <a:latin typeface="Arial" charset="0"/>
              </a:rPr>
              <a:t>      Glands secrete hormones that regulate</a:t>
            </a:r>
            <a:endParaRPr lang="en-US" sz="1800" b="1">
              <a:latin typeface="Arial" charset="0"/>
            </a:endParaRPr>
          </a:p>
          <a:p>
            <a:r>
              <a:rPr lang="en-US" sz="1600" b="1">
                <a:solidFill>
                  <a:srgbClr val="231F20"/>
                </a:solidFill>
                <a:latin typeface="Arial" charset="0"/>
              </a:rPr>
              <a:t>      processes such as growth, reproduction,</a:t>
            </a:r>
            <a:endParaRPr lang="en-US" sz="1800" b="1">
              <a:latin typeface="Arial" charset="0"/>
            </a:endParaRPr>
          </a:p>
          <a:p>
            <a:r>
              <a:rPr lang="en-US" sz="1600" b="1">
                <a:solidFill>
                  <a:srgbClr val="231F20"/>
                </a:solidFill>
                <a:latin typeface="Arial" charset="0"/>
              </a:rPr>
              <a:t>      and nutrient use (metabolism) by body</a:t>
            </a:r>
            <a:endParaRPr lang="en-US" sz="1800" b="1">
              <a:latin typeface="Arial" charset="0"/>
            </a:endParaRPr>
          </a:p>
          <a:p>
            <a:r>
              <a:rPr lang="en-US" sz="1600" b="1">
                <a:solidFill>
                  <a:srgbClr val="231F20"/>
                </a:solidFill>
                <a:latin typeface="Arial" charset="0"/>
              </a:rPr>
              <a:t>      cells.</a:t>
            </a:r>
            <a:endParaRPr lang="en-US" sz="1800">
              <a:latin typeface="Arial"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6"/>
          <p:cNvSpPr>
            <a:spLocks noChangeArrowheads="1"/>
          </p:cNvSpPr>
          <p:nvPr/>
        </p:nvSpPr>
        <p:spPr bwMode="auto">
          <a:xfrm>
            <a:off x="8185150" y="6581775"/>
            <a:ext cx="955675" cy="274638"/>
          </a:xfrm>
          <a:prstGeom prst="rect">
            <a:avLst/>
          </a:prstGeom>
          <a:noFill/>
          <a:ln w="9525">
            <a:noFill/>
            <a:miter lim="800000"/>
            <a:headEnd/>
            <a:tailEnd/>
          </a:ln>
          <a:effectLst/>
        </p:spPr>
        <p:txBody>
          <a:bodyPr wrap="none">
            <a:spAutoFit/>
          </a:bodyPr>
          <a:lstStyle/>
          <a:p>
            <a:pPr algn="r"/>
            <a:r>
              <a:rPr lang="en-US" sz="1200" b="1">
                <a:latin typeface="Arial" charset="0"/>
              </a:rPr>
              <a:t>Figure 1.3f</a:t>
            </a:r>
          </a:p>
        </p:txBody>
      </p:sp>
      <p:pic>
        <p:nvPicPr>
          <p:cNvPr id="24585" name="Picture 9" descr="figure_01_03f"/>
          <p:cNvPicPr>
            <a:picLocks noChangeAspect="1" noChangeArrowheads="1"/>
          </p:cNvPicPr>
          <p:nvPr/>
        </p:nvPicPr>
        <p:blipFill>
          <a:blip r:embed="rId2" cstate="print"/>
          <a:srcRect/>
          <a:stretch>
            <a:fillRect/>
          </a:stretch>
        </p:blipFill>
        <p:spPr bwMode="auto">
          <a:xfrm>
            <a:off x="722313" y="493713"/>
            <a:ext cx="8231187" cy="5868987"/>
          </a:xfrm>
          <a:prstGeom prst="rect">
            <a:avLst/>
          </a:prstGeom>
          <a:noFill/>
        </p:spPr>
      </p:pic>
      <p:sp>
        <p:nvSpPr>
          <p:cNvPr id="24586" name="Freeform 10"/>
          <p:cNvSpPr>
            <a:spLocks/>
          </p:cNvSpPr>
          <p:nvPr/>
        </p:nvSpPr>
        <p:spPr bwMode="auto">
          <a:xfrm>
            <a:off x="4471988" y="1487488"/>
            <a:ext cx="909637" cy="1171575"/>
          </a:xfrm>
          <a:custGeom>
            <a:avLst/>
            <a:gdLst/>
            <a:ahLst/>
            <a:cxnLst>
              <a:cxn ang="0">
                <a:pos x="0" y="738"/>
              </a:cxn>
              <a:cxn ang="0">
                <a:pos x="481" y="0"/>
              </a:cxn>
              <a:cxn ang="0">
                <a:pos x="573" y="0"/>
              </a:cxn>
            </a:cxnLst>
            <a:rect l="0" t="0" r="r" b="b"/>
            <a:pathLst>
              <a:path w="573" h="738">
                <a:moveTo>
                  <a:pt x="0" y="738"/>
                </a:moveTo>
                <a:lnTo>
                  <a:pt x="481" y="0"/>
                </a:lnTo>
                <a:lnTo>
                  <a:pt x="573" y="0"/>
                </a:lnTo>
              </a:path>
            </a:pathLst>
          </a:custGeom>
          <a:noFill/>
          <a:ln w="19050">
            <a:solidFill>
              <a:srgbClr val="FFFFFF"/>
            </a:solidFill>
            <a:prstDash val="solid"/>
            <a:round/>
            <a:headEnd/>
            <a:tailEnd/>
          </a:ln>
        </p:spPr>
        <p:txBody>
          <a:bodyPr/>
          <a:lstStyle/>
          <a:p>
            <a:endParaRPr lang="en-US"/>
          </a:p>
        </p:txBody>
      </p:sp>
      <p:sp>
        <p:nvSpPr>
          <p:cNvPr id="24587" name="Freeform 11"/>
          <p:cNvSpPr>
            <a:spLocks/>
          </p:cNvSpPr>
          <p:nvPr/>
        </p:nvSpPr>
        <p:spPr bwMode="auto">
          <a:xfrm>
            <a:off x="3059113" y="3508375"/>
            <a:ext cx="73025" cy="511175"/>
          </a:xfrm>
          <a:custGeom>
            <a:avLst/>
            <a:gdLst/>
            <a:ahLst/>
            <a:cxnLst>
              <a:cxn ang="0">
                <a:pos x="0" y="322"/>
              </a:cxn>
              <a:cxn ang="0">
                <a:pos x="0" y="196"/>
              </a:cxn>
              <a:cxn ang="0">
                <a:pos x="46" y="0"/>
              </a:cxn>
            </a:cxnLst>
            <a:rect l="0" t="0" r="r" b="b"/>
            <a:pathLst>
              <a:path w="46" h="322">
                <a:moveTo>
                  <a:pt x="0" y="322"/>
                </a:moveTo>
                <a:lnTo>
                  <a:pt x="0" y="196"/>
                </a:lnTo>
                <a:lnTo>
                  <a:pt x="46" y="0"/>
                </a:lnTo>
              </a:path>
            </a:pathLst>
          </a:custGeom>
          <a:noFill/>
          <a:ln w="19050">
            <a:solidFill>
              <a:srgbClr val="FFFFFF"/>
            </a:solidFill>
            <a:prstDash val="solid"/>
            <a:round/>
            <a:headEnd/>
            <a:tailEnd/>
          </a:ln>
        </p:spPr>
        <p:txBody>
          <a:bodyPr/>
          <a:lstStyle/>
          <a:p>
            <a:endParaRPr lang="en-US"/>
          </a:p>
        </p:txBody>
      </p:sp>
      <p:sp>
        <p:nvSpPr>
          <p:cNvPr id="24588" name="Line 12"/>
          <p:cNvSpPr>
            <a:spLocks noChangeShapeType="1"/>
          </p:cNvSpPr>
          <p:nvPr/>
        </p:nvSpPr>
        <p:spPr bwMode="auto">
          <a:xfrm flipV="1">
            <a:off x="3059113" y="3479800"/>
            <a:ext cx="225425" cy="339725"/>
          </a:xfrm>
          <a:prstGeom prst="line">
            <a:avLst/>
          </a:prstGeom>
          <a:noFill/>
          <a:ln w="19050">
            <a:solidFill>
              <a:srgbClr val="FFFFFF"/>
            </a:solidFill>
            <a:round/>
            <a:headEnd/>
            <a:tailEnd/>
          </a:ln>
        </p:spPr>
        <p:txBody>
          <a:bodyPr/>
          <a:lstStyle/>
          <a:p>
            <a:endParaRPr lang="en-US"/>
          </a:p>
        </p:txBody>
      </p:sp>
      <p:sp>
        <p:nvSpPr>
          <p:cNvPr id="24589" name="Rectangle 13"/>
          <p:cNvSpPr>
            <a:spLocks noChangeArrowheads="1"/>
          </p:cNvSpPr>
          <p:nvPr/>
        </p:nvSpPr>
        <p:spPr bwMode="auto">
          <a:xfrm>
            <a:off x="2660650" y="5057775"/>
            <a:ext cx="3538538" cy="1339850"/>
          </a:xfrm>
          <a:prstGeom prst="rect">
            <a:avLst/>
          </a:prstGeom>
          <a:noFill/>
          <a:ln w="9525">
            <a:noFill/>
            <a:miter lim="800000"/>
            <a:headEnd/>
            <a:tailEnd/>
          </a:ln>
        </p:spPr>
        <p:txBody>
          <a:bodyPr wrap="none" lIns="0" tIns="0" rIns="0" bIns="0">
            <a:spAutoFit/>
          </a:bodyPr>
          <a:lstStyle/>
          <a:p>
            <a:r>
              <a:rPr lang="en-US" sz="1700">
                <a:solidFill>
                  <a:srgbClr val="231F20"/>
                </a:solidFill>
                <a:latin typeface="Arial Black" charset="0"/>
              </a:rPr>
              <a:t>(f) Cardiovascular System</a:t>
            </a:r>
          </a:p>
          <a:p>
            <a:r>
              <a:rPr lang="en-US" sz="1600" b="1">
                <a:solidFill>
                  <a:srgbClr val="231F20"/>
                </a:solidFill>
                <a:latin typeface="Arial" charset="0"/>
              </a:rPr>
              <a:t>      </a:t>
            </a:r>
            <a:r>
              <a:rPr lang="en-US" sz="1700" b="1">
                <a:solidFill>
                  <a:srgbClr val="231F20"/>
                </a:solidFill>
                <a:latin typeface="Arial" charset="0"/>
              </a:rPr>
              <a:t>Blood vessels transport blood,</a:t>
            </a:r>
            <a:endParaRPr lang="en-US" sz="1800" b="1">
              <a:latin typeface="Arial" charset="0"/>
            </a:endParaRPr>
          </a:p>
          <a:p>
            <a:r>
              <a:rPr lang="en-US" sz="1600" b="1">
                <a:solidFill>
                  <a:srgbClr val="231F20"/>
                </a:solidFill>
                <a:latin typeface="Arial" charset="0"/>
              </a:rPr>
              <a:t>      </a:t>
            </a:r>
            <a:r>
              <a:rPr lang="en-US" sz="1700" b="1">
                <a:solidFill>
                  <a:srgbClr val="231F20"/>
                </a:solidFill>
                <a:latin typeface="Arial" charset="0"/>
              </a:rPr>
              <a:t>which</a:t>
            </a:r>
            <a:r>
              <a:rPr lang="en-US" sz="1600" b="1">
                <a:solidFill>
                  <a:srgbClr val="231F20"/>
                </a:solidFill>
                <a:latin typeface="Arial" charset="0"/>
              </a:rPr>
              <a:t> </a:t>
            </a:r>
            <a:r>
              <a:rPr lang="en-US" sz="1700" b="1">
                <a:solidFill>
                  <a:srgbClr val="231F20"/>
                </a:solidFill>
                <a:latin typeface="Arial" charset="0"/>
              </a:rPr>
              <a:t>carries oxygen, carbon</a:t>
            </a:r>
            <a:endParaRPr lang="en-US" sz="1800" b="1">
              <a:latin typeface="Arial" charset="0"/>
            </a:endParaRPr>
          </a:p>
          <a:p>
            <a:r>
              <a:rPr lang="en-US" sz="1600" b="1">
                <a:solidFill>
                  <a:srgbClr val="231F20"/>
                </a:solidFill>
                <a:latin typeface="Arial" charset="0"/>
              </a:rPr>
              <a:t>      </a:t>
            </a:r>
            <a:r>
              <a:rPr lang="en-US" sz="1700" b="1">
                <a:solidFill>
                  <a:srgbClr val="231F20"/>
                </a:solidFill>
                <a:latin typeface="Arial" charset="0"/>
              </a:rPr>
              <a:t>dioxide,</a:t>
            </a:r>
            <a:r>
              <a:rPr lang="en-US" sz="1600" b="1">
                <a:solidFill>
                  <a:srgbClr val="231F20"/>
                </a:solidFill>
                <a:latin typeface="Arial" charset="0"/>
              </a:rPr>
              <a:t> </a:t>
            </a:r>
            <a:r>
              <a:rPr lang="en-US" sz="1700" b="1">
                <a:solidFill>
                  <a:srgbClr val="231F20"/>
                </a:solidFill>
                <a:latin typeface="Arial" charset="0"/>
              </a:rPr>
              <a:t>nutrients, wastes, etc. </a:t>
            </a:r>
            <a:endParaRPr lang="en-US" sz="1800" b="1">
              <a:latin typeface="Arial" charset="0"/>
            </a:endParaRPr>
          </a:p>
          <a:p>
            <a:r>
              <a:rPr lang="en-US" sz="1600" b="1">
                <a:solidFill>
                  <a:srgbClr val="231F20"/>
                </a:solidFill>
                <a:latin typeface="Arial" charset="0"/>
              </a:rPr>
              <a:t>      </a:t>
            </a:r>
            <a:r>
              <a:rPr lang="en-US" sz="1700" b="1">
                <a:solidFill>
                  <a:srgbClr val="231F20"/>
                </a:solidFill>
                <a:latin typeface="Arial" charset="0"/>
              </a:rPr>
              <a:t>The heart pumps</a:t>
            </a:r>
            <a:r>
              <a:rPr lang="en-US" sz="1600" b="1">
                <a:solidFill>
                  <a:srgbClr val="231F20"/>
                </a:solidFill>
                <a:latin typeface="Arial" charset="0"/>
              </a:rPr>
              <a:t> </a:t>
            </a:r>
            <a:r>
              <a:rPr lang="en-US" sz="1700" b="1">
                <a:solidFill>
                  <a:srgbClr val="231F20"/>
                </a:solidFill>
                <a:latin typeface="Arial" charset="0"/>
              </a:rPr>
              <a:t>blood.</a:t>
            </a:r>
          </a:p>
        </p:txBody>
      </p:sp>
      <p:sp>
        <p:nvSpPr>
          <p:cNvPr id="24590" name="Rectangle 14"/>
          <p:cNvSpPr>
            <a:spLocks noChangeArrowheads="1"/>
          </p:cNvSpPr>
          <p:nvPr/>
        </p:nvSpPr>
        <p:spPr bwMode="auto">
          <a:xfrm>
            <a:off x="5426075" y="1323975"/>
            <a:ext cx="658813" cy="304800"/>
          </a:xfrm>
          <a:prstGeom prst="rect">
            <a:avLst/>
          </a:prstGeom>
          <a:noFill/>
          <a:ln w="9525">
            <a:noFill/>
            <a:miter lim="800000"/>
            <a:headEnd/>
            <a:tailEnd/>
          </a:ln>
        </p:spPr>
        <p:txBody>
          <a:bodyPr wrap="none" lIns="0" tIns="0" rIns="0" bIns="0">
            <a:spAutoFit/>
          </a:bodyPr>
          <a:lstStyle/>
          <a:p>
            <a:r>
              <a:rPr lang="en-US" sz="1700">
                <a:solidFill>
                  <a:srgbClr val="FFFFFF"/>
                </a:solidFill>
                <a:latin typeface="Arial Black" charset="0"/>
              </a:rPr>
              <a:t>Heart</a:t>
            </a:r>
            <a:endParaRPr lang="en-US" sz="1800">
              <a:latin typeface="Arial" charset="0"/>
            </a:endParaRPr>
          </a:p>
        </p:txBody>
      </p:sp>
      <p:sp>
        <p:nvSpPr>
          <p:cNvPr id="24591" name="Rectangle 15"/>
          <p:cNvSpPr>
            <a:spLocks noChangeArrowheads="1"/>
          </p:cNvSpPr>
          <p:nvPr/>
        </p:nvSpPr>
        <p:spPr bwMode="auto">
          <a:xfrm>
            <a:off x="2774950" y="3962400"/>
            <a:ext cx="887413" cy="609600"/>
          </a:xfrm>
          <a:prstGeom prst="rect">
            <a:avLst/>
          </a:prstGeom>
          <a:noFill/>
          <a:ln w="9525">
            <a:noFill/>
            <a:miter lim="800000"/>
            <a:headEnd/>
            <a:tailEnd/>
          </a:ln>
        </p:spPr>
        <p:txBody>
          <a:bodyPr wrap="none" lIns="0" tIns="0" rIns="0" bIns="0">
            <a:spAutoFit/>
          </a:bodyPr>
          <a:lstStyle/>
          <a:p>
            <a:r>
              <a:rPr lang="en-US" sz="1700">
                <a:solidFill>
                  <a:srgbClr val="FFFFFF"/>
                </a:solidFill>
                <a:latin typeface="Arial Black" charset="0"/>
              </a:rPr>
              <a:t>Blood</a:t>
            </a:r>
          </a:p>
          <a:p>
            <a:r>
              <a:rPr lang="en-US" sz="1700">
                <a:solidFill>
                  <a:srgbClr val="FFFFFF"/>
                </a:solidFill>
                <a:latin typeface="Arial Black" charset="0"/>
              </a:rPr>
              <a:t>vessels</a:t>
            </a:r>
            <a:endParaRPr lang="en-US" sz="1800">
              <a:latin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1.3g</a:t>
            </a:r>
          </a:p>
        </p:txBody>
      </p:sp>
      <p:pic>
        <p:nvPicPr>
          <p:cNvPr id="25609" name="Picture 9" descr="figure_01_03g"/>
          <p:cNvPicPr>
            <a:picLocks noChangeAspect="1" noChangeArrowheads="1"/>
          </p:cNvPicPr>
          <p:nvPr/>
        </p:nvPicPr>
        <p:blipFill>
          <a:blip r:embed="rId2" cstate="print"/>
          <a:srcRect/>
          <a:stretch>
            <a:fillRect/>
          </a:stretch>
        </p:blipFill>
        <p:spPr bwMode="auto">
          <a:xfrm>
            <a:off x="455613" y="541338"/>
            <a:ext cx="8231187" cy="5868987"/>
          </a:xfrm>
          <a:prstGeom prst="rect">
            <a:avLst/>
          </a:prstGeom>
          <a:noFill/>
        </p:spPr>
      </p:pic>
      <p:sp>
        <p:nvSpPr>
          <p:cNvPr id="25610" name="Freeform 10"/>
          <p:cNvSpPr>
            <a:spLocks/>
          </p:cNvSpPr>
          <p:nvPr/>
        </p:nvSpPr>
        <p:spPr bwMode="auto">
          <a:xfrm>
            <a:off x="2840038" y="1079500"/>
            <a:ext cx="581025" cy="254000"/>
          </a:xfrm>
          <a:custGeom>
            <a:avLst/>
            <a:gdLst/>
            <a:ahLst/>
            <a:cxnLst>
              <a:cxn ang="0">
                <a:pos x="0" y="0"/>
              </a:cxn>
              <a:cxn ang="0">
                <a:pos x="0" y="72"/>
              </a:cxn>
              <a:cxn ang="0">
                <a:pos x="366" y="160"/>
              </a:cxn>
            </a:cxnLst>
            <a:rect l="0" t="0" r="r" b="b"/>
            <a:pathLst>
              <a:path w="366" h="160">
                <a:moveTo>
                  <a:pt x="0" y="0"/>
                </a:moveTo>
                <a:lnTo>
                  <a:pt x="0" y="72"/>
                </a:lnTo>
                <a:lnTo>
                  <a:pt x="366" y="160"/>
                </a:lnTo>
              </a:path>
            </a:pathLst>
          </a:custGeom>
          <a:noFill/>
          <a:ln w="15875">
            <a:solidFill>
              <a:srgbClr val="FFFFFF"/>
            </a:solidFill>
            <a:prstDash val="solid"/>
            <a:round/>
            <a:headEnd/>
            <a:tailEnd/>
          </a:ln>
        </p:spPr>
        <p:txBody>
          <a:bodyPr/>
          <a:lstStyle/>
          <a:p>
            <a:endParaRPr lang="en-US"/>
          </a:p>
        </p:txBody>
      </p:sp>
      <p:sp>
        <p:nvSpPr>
          <p:cNvPr id="25611" name="Freeform 11"/>
          <p:cNvSpPr>
            <a:spLocks/>
          </p:cNvSpPr>
          <p:nvPr/>
        </p:nvSpPr>
        <p:spPr bwMode="auto">
          <a:xfrm>
            <a:off x="3954463" y="1270000"/>
            <a:ext cx="365125" cy="263525"/>
          </a:xfrm>
          <a:custGeom>
            <a:avLst/>
            <a:gdLst/>
            <a:ahLst/>
            <a:cxnLst>
              <a:cxn ang="0">
                <a:pos x="0" y="0"/>
              </a:cxn>
              <a:cxn ang="0">
                <a:pos x="0" y="72"/>
              </a:cxn>
              <a:cxn ang="0">
                <a:pos x="230" y="166"/>
              </a:cxn>
            </a:cxnLst>
            <a:rect l="0" t="0" r="r" b="b"/>
            <a:pathLst>
              <a:path w="230" h="166">
                <a:moveTo>
                  <a:pt x="0" y="0"/>
                </a:moveTo>
                <a:lnTo>
                  <a:pt x="0" y="72"/>
                </a:lnTo>
                <a:lnTo>
                  <a:pt x="230" y="166"/>
                </a:lnTo>
              </a:path>
            </a:pathLst>
          </a:custGeom>
          <a:noFill/>
          <a:ln w="15875">
            <a:solidFill>
              <a:srgbClr val="FFFFFF"/>
            </a:solidFill>
            <a:prstDash val="solid"/>
            <a:round/>
            <a:headEnd/>
            <a:tailEnd/>
          </a:ln>
        </p:spPr>
        <p:txBody>
          <a:bodyPr/>
          <a:lstStyle/>
          <a:p>
            <a:endParaRPr lang="en-US"/>
          </a:p>
        </p:txBody>
      </p:sp>
      <p:sp>
        <p:nvSpPr>
          <p:cNvPr id="25612" name="Freeform 12"/>
          <p:cNvSpPr>
            <a:spLocks/>
          </p:cNvSpPr>
          <p:nvPr/>
        </p:nvSpPr>
        <p:spPr bwMode="auto">
          <a:xfrm>
            <a:off x="4946650" y="1101725"/>
            <a:ext cx="66675" cy="393700"/>
          </a:xfrm>
          <a:custGeom>
            <a:avLst/>
            <a:gdLst/>
            <a:ahLst/>
            <a:cxnLst>
              <a:cxn ang="0">
                <a:pos x="0" y="248"/>
              </a:cxn>
              <a:cxn ang="0">
                <a:pos x="0" y="200"/>
              </a:cxn>
              <a:cxn ang="0">
                <a:pos x="42" y="0"/>
              </a:cxn>
              <a:cxn ang="0">
                <a:pos x="0" y="200"/>
              </a:cxn>
            </a:cxnLst>
            <a:rect l="0" t="0" r="r" b="b"/>
            <a:pathLst>
              <a:path w="42" h="248">
                <a:moveTo>
                  <a:pt x="0" y="248"/>
                </a:moveTo>
                <a:lnTo>
                  <a:pt x="0" y="200"/>
                </a:lnTo>
                <a:lnTo>
                  <a:pt x="42" y="0"/>
                </a:lnTo>
                <a:lnTo>
                  <a:pt x="0" y="200"/>
                </a:lnTo>
              </a:path>
            </a:pathLst>
          </a:custGeom>
          <a:noFill/>
          <a:ln w="15875">
            <a:solidFill>
              <a:srgbClr val="FFFFFF"/>
            </a:solidFill>
            <a:prstDash val="solid"/>
            <a:round/>
            <a:headEnd/>
            <a:tailEnd/>
          </a:ln>
        </p:spPr>
        <p:txBody>
          <a:bodyPr/>
          <a:lstStyle/>
          <a:p>
            <a:endParaRPr lang="en-US"/>
          </a:p>
        </p:txBody>
      </p:sp>
      <p:sp>
        <p:nvSpPr>
          <p:cNvPr id="25613" name="Line 13"/>
          <p:cNvSpPr>
            <a:spLocks noChangeShapeType="1"/>
          </p:cNvSpPr>
          <p:nvPr/>
        </p:nvSpPr>
        <p:spPr bwMode="auto">
          <a:xfrm flipV="1">
            <a:off x="4946650" y="1301750"/>
            <a:ext cx="139700" cy="117475"/>
          </a:xfrm>
          <a:prstGeom prst="line">
            <a:avLst/>
          </a:prstGeom>
          <a:noFill/>
          <a:ln w="15875">
            <a:solidFill>
              <a:srgbClr val="FFFFFF"/>
            </a:solidFill>
            <a:round/>
            <a:headEnd/>
            <a:tailEnd/>
          </a:ln>
        </p:spPr>
        <p:txBody>
          <a:bodyPr/>
          <a:lstStyle/>
          <a:p>
            <a:endParaRPr lang="en-US"/>
          </a:p>
        </p:txBody>
      </p:sp>
      <p:sp>
        <p:nvSpPr>
          <p:cNvPr id="25614" name="Line 14"/>
          <p:cNvSpPr>
            <a:spLocks noChangeShapeType="1"/>
          </p:cNvSpPr>
          <p:nvPr/>
        </p:nvSpPr>
        <p:spPr bwMode="auto">
          <a:xfrm flipH="1">
            <a:off x="4303713" y="2025650"/>
            <a:ext cx="161925" cy="1588"/>
          </a:xfrm>
          <a:prstGeom prst="line">
            <a:avLst/>
          </a:prstGeom>
          <a:noFill/>
          <a:ln w="15875">
            <a:solidFill>
              <a:srgbClr val="FFFFFF"/>
            </a:solidFill>
            <a:round/>
            <a:headEnd/>
            <a:tailEnd/>
          </a:ln>
        </p:spPr>
        <p:txBody>
          <a:bodyPr/>
          <a:lstStyle/>
          <a:p>
            <a:endParaRPr lang="en-US"/>
          </a:p>
        </p:txBody>
      </p:sp>
      <p:sp>
        <p:nvSpPr>
          <p:cNvPr id="25615" name="Freeform 15"/>
          <p:cNvSpPr>
            <a:spLocks/>
          </p:cNvSpPr>
          <p:nvPr/>
        </p:nvSpPr>
        <p:spPr bwMode="auto">
          <a:xfrm>
            <a:off x="4673600" y="2590800"/>
            <a:ext cx="98425" cy="336550"/>
          </a:xfrm>
          <a:custGeom>
            <a:avLst/>
            <a:gdLst/>
            <a:ahLst/>
            <a:cxnLst>
              <a:cxn ang="0">
                <a:pos x="62" y="212"/>
              </a:cxn>
              <a:cxn ang="0">
                <a:pos x="0" y="212"/>
              </a:cxn>
              <a:cxn ang="0">
                <a:pos x="16" y="0"/>
              </a:cxn>
            </a:cxnLst>
            <a:rect l="0" t="0" r="r" b="b"/>
            <a:pathLst>
              <a:path w="62" h="212">
                <a:moveTo>
                  <a:pt x="62" y="212"/>
                </a:moveTo>
                <a:lnTo>
                  <a:pt x="0" y="212"/>
                </a:lnTo>
                <a:lnTo>
                  <a:pt x="16" y="0"/>
                </a:lnTo>
              </a:path>
            </a:pathLst>
          </a:custGeom>
          <a:noFill/>
          <a:ln w="15875">
            <a:solidFill>
              <a:srgbClr val="FFFFFF"/>
            </a:solidFill>
            <a:prstDash val="solid"/>
            <a:round/>
            <a:headEnd/>
            <a:tailEnd/>
          </a:ln>
        </p:spPr>
        <p:txBody>
          <a:bodyPr/>
          <a:lstStyle/>
          <a:p>
            <a:endParaRPr lang="en-US"/>
          </a:p>
        </p:txBody>
      </p:sp>
      <p:sp>
        <p:nvSpPr>
          <p:cNvPr id="25616" name="Freeform 16"/>
          <p:cNvSpPr>
            <a:spLocks/>
          </p:cNvSpPr>
          <p:nvPr/>
        </p:nvSpPr>
        <p:spPr bwMode="auto">
          <a:xfrm>
            <a:off x="4186238" y="3522663"/>
            <a:ext cx="196850" cy="244475"/>
          </a:xfrm>
          <a:custGeom>
            <a:avLst/>
            <a:gdLst/>
            <a:ahLst/>
            <a:cxnLst>
              <a:cxn ang="0">
                <a:pos x="124" y="154"/>
              </a:cxn>
              <a:cxn ang="0">
                <a:pos x="80" y="154"/>
              </a:cxn>
              <a:cxn ang="0">
                <a:pos x="0" y="0"/>
              </a:cxn>
            </a:cxnLst>
            <a:rect l="0" t="0" r="r" b="b"/>
            <a:pathLst>
              <a:path w="124" h="154">
                <a:moveTo>
                  <a:pt x="124" y="154"/>
                </a:moveTo>
                <a:lnTo>
                  <a:pt x="80" y="154"/>
                </a:lnTo>
                <a:lnTo>
                  <a:pt x="0" y="0"/>
                </a:lnTo>
              </a:path>
            </a:pathLst>
          </a:custGeom>
          <a:noFill/>
          <a:ln w="15875">
            <a:solidFill>
              <a:srgbClr val="FFFFFF"/>
            </a:solidFill>
            <a:prstDash val="solid"/>
            <a:round/>
            <a:headEnd/>
            <a:tailEnd/>
          </a:ln>
        </p:spPr>
        <p:txBody>
          <a:bodyPr/>
          <a:lstStyle/>
          <a:p>
            <a:endParaRPr lang="en-US"/>
          </a:p>
        </p:txBody>
      </p:sp>
      <p:sp>
        <p:nvSpPr>
          <p:cNvPr id="25617" name="Line 17"/>
          <p:cNvSpPr>
            <a:spLocks noChangeShapeType="1"/>
          </p:cNvSpPr>
          <p:nvPr/>
        </p:nvSpPr>
        <p:spPr bwMode="auto">
          <a:xfrm flipH="1">
            <a:off x="4106863" y="3767138"/>
            <a:ext cx="206375" cy="123825"/>
          </a:xfrm>
          <a:prstGeom prst="line">
            <a:avLst/>
          </a:prstGeom>
          <a:noFill/>
          <a:ln w="15875">
            <a:solidFill>
              <a:srgbClr val="FFFFFF"/>
            </a:solidFill>
            <a:round/>
            <a:headEnd/>
            <a:tailEnd/>
          </a:ln>
        </p:spPr>
        <p:txBody>
          <a:bodyPr/>
          <a:lstStyle/>
          <a:p>
            <a:endParaRPr lang="en-US"/>
          </a:p>
        </p:txBody>
      </p:sp>
      <p:sp>
        <p:nvSpPr>
          <p:cNvPr id="25618" name="Rectangle 18"/>
          <p:cNvSpPr>
            <a:spLocks noChangeArrowheads="1"/>
          </p:cNvSpPr>
          <p:nvPr/>
        </p:nvSpPr>
        <p:spPr bwMode="auto">
          <a:xfrm>
            <a:off x="4479925" y="1449388"/>
            <a:ext cx="1089025" cy="536575"/>
          </a:xfrm>
          <a:prstGeom prst="rect">
            <a:avLst/>
          </a:prstGeom>
          <a:noFill/>
          <a:ln w="9525">
            <a:noFill/>
            <a:miter lim="800000"/>
            <a:headEnd/>
            <a:tailEnd/>
          </a:ln>
        </p:spPr>
        <p:txBody>
          <a:bodyPr wrap="none" lIns="0" tIns="0" rIns="0" bIns="0">
            <a:spAutoFit/>
          </a:bodyPr>
          <a:lstStyle/>
          <a:p>
            <a:r>
              <a:rPr lang="en-US" sz="1500">
                <a:solidFill>
                  <a:srgbClr val="FFFFFF"/>
                </a:solidFill>
                <a:latin typeface="Arial Black" charset="0"/>
              </a:rPr>
              <a:t>Lymphatic</a:t>
            </a:r>
          </a:p>
          <a:p>
            <a:r>
              <a:rPr lang="en-US" sz="1500">
                <a:solidFill>
                  <a:srgbClr val="FFFFFF"/>
                </a:solidFill>
                <a:latin typeface="Arial Black" charset="0"/>
              </a:rPr>
              <a:t>vessels</a:t>
            </a:r>
            <a:endParaRPr lang="en-US" sz="1800">
              <a:latin typeface="Arial" charset="0"/>
            </a:endParaRPr>
          </a:p>
        </p:txBody>
      </p:sp>
      <p:sp>
        <p:nvSpPr>
          <p:cNvPr id="25619" name="Rectangle 19"/>
          <p:cNvSpPr>
            <a:spLocks noChangeArrowheads="1"/>
          </p:cNvSpPr>
          <p:nvPr/>
        </p:nvSpPr>
        <p:spPr bwMode="auto">
          <a:xfrm>
            <a:off x="2562225" y="604838"/>
            <a:ext cx="973138" cy="536575"/>
          </a:xfrm>
          <a:prstGeom prst="rect">
            <a:avLst/>
          </a:prstGeom>
          <a:noFill/>
          <a:ln w="9525">
            <a:noFill/>
            <a:miter lim="800000"/>
            <a:headEnd/>
            <a:tailEnd/>
          </a:ln>
        </p:spPr>
        <p:txBody>
          <a:bodyPr wrap="none" lIns="0" tIns="0" rIns="0" bIns="0">
            <a:spAutoFit/>
          </a:bodyPr>
          <a:lstStyle/>
          <a:p>
            <a:r>
              <a:rPr lang="en-US" sz="1500">
                <a:solidFill>
                  <a:srgbClr val="FFFFFF"/>
                </a:solidFill>
                <a:latin typeface="Arial Black" charset="0"/>
              </a:rPr>
              <a:t>Red bone</a:t>
            </a:r>
          </a:p>
          <a:p>
            <a:r>
              <a:rPr lang="en-US" sz="1500">
                <a:solidFill>
                  <a:srgbClr val="FFFFFF"/>
                </a:solidFill>
                <a:latin typeface="Arial Black" charset="0"/>
              </a:rPr>
              <a:t>marrow</a:t>
            </a:r>
            <a:endParaRPr lang="en-US" sz="1800">
              <a:latin typeface="Arial" charset="0"/>
            </a:endParaRPr>
          </a:p>
        </p:txBody>
      </p:sp>
      <p:sp>
        <p:nvSpPr>
          <p:cNvPr id="25620" name="Rectangle 20"/>
          <p:cNvSpPr>
            <a:spLocks noChangeArrowheads="1"/>
          </p:cNvSpPr>
          <p:nvPr/>
        </p:nvSpPr>
        <p:spPr bwMode="auto">
          <a:xfrm>
            <a:off x="4505325" y="1887538"/>
            <a:ext cx="920750" cy="536575"/>
          </a:xfrm>
          <a:prstGeom prst="rect">
            <a:avLst/>
          </a:prstGeom>
          <a:noFill/>
          <a:ln w="9525">
            <a:noFill/>
            <a:miter lim="800000"/>
            <a:headEnd/>
            <a:tailEnd/>
          </a:ln>
        </p:spPr>
        <p:txBody>
          <a:bodyPr wrap="none" lIns="0" tIns="0" rIns="0" bIns="0">
            <a:spAutoFit/>
          </a:bodyPr>
          <a:lstStyle/>
          <a:p>
            <a:r>
              <a:rPr lang="en-US" sz="1500">
                <a:solidFill>
                  <a:srgbClr val="FFFFFF"/>
                </a:solidFill>
                <a:latin typeface="Arial Black" charset="0"/>
              </a:rPr>
              <a:t>Thoracic</a:t>
            </a:r>
          </a:p>
          <a:p>
            <a:r>
              <a:rPr lang="en-US" sz="1500">
                <a:solidFill>
                  <a:srgbClr val="FFFFFF"/>
                </a:solidFill>
                <a:latin typeface="Arial Black" charset="0"/>
              </a:rPr>
              <a:t>duct</a:t>
            </a:r>
            <a:endParaRPr lang="en-US" sz="1800">
              <a:latin typeface="Arial" charset="0"/>
            </a:endParaRPr>
          </a:p>
        </p:txBody>
      </p:sp>
      <p:sp>
        <p:nvSpPr>
          <p:cNvPr id="25621" name="Rectangle 21"/>
          <p:cNvSpPr>
            <a:spLocks noChangeArrowheads="1"/>
          </p:cNvSpPr>
          <p:nvPr/>
        </p:nvSpPr>
        <p:spPr bwMode="auto">
          <a:xfrm>
            <a:off x="3635375" y="1014413"/>
            <a:ext cx="814388" cy="268287"/>
          </a:xfrm>
          <a:prstGeom prst="rect">
            <a:avLst/>
          </a:prstGeom>
          <a:noFill/>
          <a:ln w="9525">
            <a:noFill/>
            <a:miter lim="800000"/>
            <a:headEnd/>
            <a:tailEnd/>
          </a:ln>
        </p:spPr>
        <p:txBody>
          <a:bodyPr wrap="none" lIns="0" tIns="0" rIns="0" bIns="0">
            <a:spAutoFit/>
          </a:bodyPr>
          <a:lstStyle/>
          <a:p>
            <a:r>
              <a:rPr lang="en-US" sz="1500">
                <a:solidFill>
                  <a:srgbClr val="FFFFFF"/>
                </a:solidFill>
                <a:latin typeface="Arial Black" charset="0"/>
              </a:rPr>
              <a:t>Thymus</a:t>
            </a:r>
            <a:endParaRPr lang="en-US" sz="1800">
              <a:latin typeface="Arial" charset="0"/>
            </a:endParaRPr>
          </a:p>
        </p:txBody>
      </p:sp>
      <p:sp>
        <p:nvSpPr>
          <p:cNvPr id="25622" name="Rectangle 22"/>
          <p:cNvSpPr>
            <a:spLocks noChangeArrowheads="1"/>
          </p:cNvSpPr>
          <p:nvPr/>
        </p:nvSpPr>
        <p:spPr bwMode="auto">
          <a:xfrm>
            <a:off x="4813300" y="2776538"/>
            <a:ext cx="709613" cy="268287"/>
          </a:xfrm>
          <a:prstGeom prst="rect">
            <a:avLst/>
          </a:prstGeom>
          <a:noFill/>
          <a:ln w="9525">
            <a:noFill/>
            <a:miter lim="800000"/>
            <a:headEnd/>
            <a:tailEnd/>
          </a:ln>
        </p:spPr>
        <p:txBody>
          <a:bodyPr wrap="none" lIns="0" tIns="0" rIns="0" bIns="0">
            <a:spAutoFit/>
          </a:bodyPr>
          <a:lstStyle/>
          <a:p>
            <a:r>
              <a:rPr lang="en-US" sz="1500">
                <a:solidFill>
                  <a:srgbClr val="FFFFFF"/>
                </a:solidFill>
                <a:latin typeface="Arial Black" charset="0"/>
              </a:rPr>
              <a:t>Spleen</a:t>
            </a:r>
            <a:endParaRPr lang="en-US" sz="1800">
              <a:latin typeface="Arial" charset="0"/>
            </a:endParaRPr>
          </a:p>
        </p:txBody>
      </p:sp>
      <p:sp>
        <p:nvSpPr>
          <p:cNvPr id="25623" name="Rectangle 23"/>
          <p:cNvSpPr>
            <a:spLocks noChangeArrowheads="1"/>
          </p:cNvSpPr>
          <p:nvPr/>
        </p:nvSpPr>
        <p:spPr bwMode="auto">
          <a:xfrm>
            <a:off x="4422775" y="3602038"/>
            <a:ext cx="687388" cy="536575"/>
          </a:xfrm>
          <a:prstGeom prst="rect">
            <a:avLst/>
          </a:prstGeom>
          <a:noFill/>
          <a:ln w="9525">
            <a:noFill/>
            <a:miter lim="800000"/>
            <a:headEnd/>
            <a:tailEnd/>
          </a:ln>
        </p:spPr>
        <p:txBody>
          <a:bodyPr wrap="none" lIns="0" tIns="0" rIns="0" bIns="0">
            <a:spAutoFit/>
          </a:bodyPr>
          <a:lstStyle/>
          <a:p>
            <a:r>
              <a:rPr lang="en-US" sz="1500">
                <a:solidFill>
                  <a:srgbClr val="FFFFFF"/>
                </a:solidFill>
                <a:latin typeface="Arial Black" charset="0"/>
              </a:rPr>
              <a:t>Lymph</a:t>
            </a:r>
          </a:p>
          <a:p>
            <a:r>
              <a:rPr lang="en-US" sz="1500">
                <a:solidFill>
                  <a:srgbClr val="FFFFFF"/>
                </a:solidFill>
                <a:latin typeface="Arial Black" charset="0"/>
              </a:rPr>
              <a:t>nodes</a:t>
            </a:r>
            <a:endParaRPr lang="en-US" sz="1800">
              <a:latin typeface="Arial" charset="0"/>
            </a:endParaRPr>
          </a:p>
        </p:txBody>
      </p:sp>
      <p:sp>
        <p:nvSpPr>
          <p:cNvPr id="25624" name="Rectangle 24"/>
          <p:cNvSpPr>
            <a:spLocks noChangeArrowheads="1"/>
          </p:cNvSpPr>
          <p:nvPr/>
        </p:nvSpPr>
        <p:spPr bwMode="auto">
          <a:xfrm>
            <a:off x="2511425" y="4573588"/>
            <a:ext cx="4138613" cy="1868487"/>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Black" charset="0"/>
              </a:rPr>
              <a:t>(g) Lymphatic System/Immunity</a:t>
            </a:r>
          </a:p>
          <a:p>
            <a:r>
              <a:rPr lang="en-US" sz="1500" b="1">
                <a:solidFill>
                  <a:srgbClr val="231F20"/>
                </a:solidFill>
                <a:latin typeface="Arial" charset="0"/>
              </a:rPr>
              <a:t>      Picks up fluid leaked from blood vessels</a:t>
            </a:r>
          </a:p>
          <a:p>
            <a:r>
              <a:rPr lang="en-US" sz="1500" b="1">
                <a:solidFill>
                  <a:srgbClr val="231F20"/>
                </a:solidFill>
                <a:latin typeface="Arial" charset="0"/>
              </a:rPr>
              <a:t>      and returns it to blood. Disposes of debris</a:t>
            </a:r>
            <a:endParaRPr lang="en-US" sz="1800" b="1">
              <a:latin typeface="Arial" charset="0"/>
            </a:endParaRPr>
          </a:p>
          <a:p>
            <a:r>
              <a:rPr lang="en-US" sz="1500" b="1">
                <a:solidFill>
                  <a:srgbClr val="231F20"/>
                </a:solidFill>
                <a:latin typeface="Arial" charset="0"/>
              </a:rPr>
              <a:t>      in the lymphatic stream. Houses white</a:t>
            </a:r>
            <a:endParaRPr lang="en-US" sz="1800" b="1">
              <a:latin typeface="Arial" charset="0"/>
            </a:endParaRPr>
          </a:p>
          <a:p>
            <a:r>
              <a:rPr lang="en-US" sz="1500" b="1">
                <a:solidFill>
                  <a:srgbClr val="231F20"/>
                </a:solidFill>
                <a:latin typeface="Arial" charset="0"/>
              </a:rPr>
              <a:t>      blood cells (lymphocytes) involved in</a:t>
            </a:r>
            <a:endParaRPr lang="en-US" sz="1800" b="1">
              <a:latin typeface="Arial" charset="0"/>
            </a:endParaRPr>
          </a:p>
          <a:p>
            <a:r>
              <a:rPr lang="en-US" sz="1500" b="1">
                <a:solidFill>
                  <a:srgbClr val="231F20"/>
                </a:solidFill>
                <a:latin typeface="Arial" charset="0"/>
              </a:rPr>
              <a:t>      immunity. The immune response mounts</a:t>
            </a:r>
            <a:endParaRPr lang="en-US" sz="1800" b="1">
              <a:latin typeface="Arial" charset="0"/>
            </a:endParaRPr>
          </a:p>
          <a:p>
            <a:r>
              <a:rPr lang="en-US" sz="1500" b="1">
                <a:solidFill>
                  <a:srgbClr val="231F20"/>
                </a:solidFill>
                <a:latin typeface="Arial" charset="0"/>
              </a:rPr>
              <a:t>      the attack against foreign substances</a:t>
            </a:r>
            <a:endParaRPr lang="en-US" sz="1800" b="1">
              <a:latin typeface="Arial" charset="0"/>
            </a:endParaRPr>
          </a:p>
          <a:p>
            <a:r>
              <a:rPr lang="en-US" sz="1500" b="1">
                <a:solidFill>
                  <a:srgbClr val="231F20"/>
                </a:solidFill>
                <a:latin typeface="Arial" charset="0"/>
              </a:rPr>
              <a:t>      within the body.</a:t>
            </a:r>
            <a:endParaRPr lang="en-US" sz="1800">
              <a:latin typeface="Arial"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ChangeArrowheads="1"/>
          </p:cNvSpPr>
          <p:nvPr/>
        </p:nvSpPr>
        <p:spPr bwMode="auto">
          <a:xfrm>
            <a:off x="8142288" y="6581775"/>
            <a:ext cx="998537" cy="274638"/>
          </a:xfrm>
          <a:prstGeom prst="rect">
            <a:avLst/>
          </a:prstGeom>
          <a:noFill/>
          <a:ln w="9525">
            <a:noFill/>
            <a:miter lim="800000"/>
            <a:headEnd/>
            <a:tailEnd/>
          </a:ln>
          <a:effectLst/>
        </p:spPr>
        <p:txBody>
          <a:bodyPr wrap="none">
            <a:spAutoFit/>
          </a:bodyPr>
          <a:lstStyle/>
          <a:p>
            <a:pPr algn="r"/>
            <a:r>
              <a:rPr lang="en-US" sz="1200" b="1">
                <a:latin typeface="Arial" charset="0"/>
              </a:rPr>
              <a:t>Figure 1.3h</a:t>
            </a:r>
          </a:p>
        </p:txBody>
      </p:sp>
      <p:pic>
        <p:nvPicPr>
          <p:cNvPr id="26633" name="Picture 9" descr="figure_01_03h"/>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6634" name="Freeform 10"/>
          <p:cNvSpPr>
            <a:spLocks/>
          </p:cNvSpPr>
          <p:nvPr/>
        </p:nvSpPr>
        <p:spPr bwMode="auto">
          <a:xfrm>
            <a:off x="3271838" y="666750"/>
            <a:ext cx="412750" cy="209550"/>
          </a:xfrm>
          <a:custGeom>
            <a:avLst/>
            <a:gdLst/>
            <a:ahLst/>
            <a:cxnLst>
              <a:cxn ang="0">
                <a:pos x="0" y="0"/>
              </a:cxn>
              <a:cxn ang="0">
                <a:pos x="52" y="0"/>
              </a:cxn>
              <a:cxn ang="0">
                <a:pos x="260" y="132"/>
              </a:cxn>
            </a:cxnLst>
            <a:rect l="0" t="0" r="r" b="b"/>
            <a:pathLst>
              <a:path w="260" h="132">
                <a:moveTo>
                  <a:pt x="0" y="0"/>
                </a:moveTo>
                <a:lnTo>
                  <a:pt x="52" y="0"/>
                </a:lnTo>
                <a:lnTo>
                  <a:pt x="260" y="132"/>
                </a:lnTo>
              </a:path>
            </a:pathLst>
          </a:custGeom>
          <a:noFill/>
          <a:ln w="19050">
            <a:solidFill>
              <a:srgbClr val="FFFFFF"/>
            </a:solidFill>
            <a:prstDash val="solid"/>
            <a:round/>
            <a:headEnd/>
            <a:tailEnd/>
          </a:ln>
        </p:spPr>
        <p:txBody>
          <a:bodyPr/>
          <a:lstStyle/>
          <a:p>
            <a:endParaRPr lang="en-US"/>
          </a:p>
        </p:txBody>
      </p:sp>
      <p:sp>
        <p:nvSpPr>
          <p:cNvPr id="26635" name="Line 11"/>
          <p:cNvSpPr>
            <a:spLocks noChangeShapeType="1"/>
          </p:cNvSpPr>
          <p:nvPr/>
        </p:nvSpPr>
        <p:spPr bwMode="auto">
          <a:xfrm>
            <a:off x="3554413" y="1196975"/>
            <a:ext cx="514350" cy="1588"/>
          </a:xfrm>
          <a:prstGeom prst="line">
            <a:avLst/>
          </a:prstGeom>
          <a:noFill/>
          <a:ln w="19050">
            <a:solidFill>
              <a:srgbClr val="FFFFFF"/>
            </a:solidFill>
            <a:round/>
            <a:headEnd/>
            <a:tailEnd/>
          </a:ln>
        </p:spPr>
        <p:txBody>
          <a:bodyPr/>
          <a:lstStyle/>
          <a:p>
            <a:endParaRPr lang="en-US"/>
          </a:p>
        </p:txBody>
      </p:sp>
      <p:sp>
        <p:nvSpPr>
          <p:cNvPr id="26636" name="Line 12"/>
          <p:cNvSpPr>
            <a:spLocks noChangeShapeType="1"/>
          </p:cNvSpPr>
          <p:nvPr/>
        </p:nvSpPr>
        <p:spPr bwMode="auto">
          <a:xfrm>
            <a:off x="3402013" y="1565275"/>
            <a:ext cx="558800" cy="1588"/>
          </a:xfrm>
          <a:prstGeom prst="line">
            <a:avLst/>
          </a:prstGeom>
          <a:noFill/>
          <a:ln w="19050">
            <a:solidFill>
              <a:srgbClr val="FFFFFF"/>
            </a:solidFill>
            <a:round/>
            <a:headEnd/>
            <a:tailEnd/>
          </a:ln>
        </p:spPr>
        <p:txBody>
          <a:bodyPr/>
          <a:lstStyle/>
          <a:p>
            <a:endParaRPr lang="en-US"/>
          </a:p>
        </p:txBody>
      </p:sp>
      <p:sp>
        <p:nvSpPr>
          <p:cNvPr id="26637" name="Line 13"/>
          <p:cNvSpPr>
            <a:spLocks noChangeShapeType="1"/>
          </p:cNvSpPr>
          <p:nvPr/>
        </p:nvSpPr>
        <p:spPr bwMode="auto">
          <a:xfrm>
            <a:off x="3544888" y="1863725"/>
            <a:ext cx="615950" cy="1588"/>
          </a:xfrm>
          <a:prstGeom prst="line">
            <a:avLst/>
          </a:prstGeom>
          <a:noFill/>
          <a:ln w="19050">
            <a:solidFill>
              <a:srgbClr val="FFFFFF"/>
            </a:solidFill>
            <a:round/>
            <a:headEnd/>
            <a:tailEnd/>
          </a:ln>
        </p:spPr>
        <p:txBody>
          <a:bodyPr/>
          <a:lstStyle/>
          <a:p>
            <a:endParaRPr lang="en-US"/>
          </a:p>
        </p:txBody>
      </p:sp>
      <p:sp>
        <p:nvSpPr>
          <p:cNvPr id="26638" name="Freeform 14"/>
          <p:cNvSpPr>
            <a:spLocks/>
          </p:cNvSpPr>
          <p:nvPr/>
        </p:nvSpPr>
        <p:spPr bwMode="auto">
          <a:xfrm>
            <a:off x="3195638" y="2314575"/>
            <a:ext cx="625475" cy="139700"/>
          </a:xfrm>
          <a:custGeom>
            <a:avLst/>
            <a:gdLst/>
            <a:ahLst/>
            <a:cxnLst>
              <a:cxn ang="0">
                <a:pos x="0" y="88"/>
              </a:cxn>
              <a:cxn ang="0">
                <a:pos x="140" y="88"/>
              </a:cxn>
              <a:cxn ang="0">
                <a:pos x="394" y="0"/>
              </a:cxn>
            </a:cxnLst>
            <a:rect l="0" t="0" r="r" b="b"/>
            <a:pathLst>
              <a:path w="394" h="88">
                <a:moveTo>
                  <a:pt x="0" y="88"/>
                </a:moveTo>
                <a:lnTo>
                  <a:pt x="140" y="88"/>
                </a:lnTo>
                <a:lnTo>
                  <a:pt x="394" y="0"/>
                </a:lnTo>
              </a:path>
            </a:pathLst>
          </a:custGeom>
          <a:noFill/>
          <a:ln w="19050">
            <a:solidFill>
              <a:srgbClr val="FFFFFF"/>
            </a:solidFill>
            <a:prstDash val="solid"/>
            <a:round/>
            <a:headEnd/>
            <a:tailEnd/>
          </a:ln>
        </p:spPr>
        <p:txBody>
          <a:bodyPr/>
          <a:lstStyle/>
          <a:p>
            <a:endParaRPr lang="en-US"/>
          </a:p>
        </p:txBody>
      </p:sp>
      <p:sp>
        <p:nvSpPr>
          <p:cNvPr id="26639" name="Freeform 15"/>
          <p:cNvSpPr>
            <a:spLocks/>
          </p:cNvSpPr>
          <p:nvPr/>
        </p:nvSpPr>
        <p:spPr bwMode="auto">
          <a:xfrm>
            <a:off x="4557713" y="1609725"/>
            <a:ext cx="246062" cy="812800"/>
          </a:xfrm>
          <a:custGeom>
            <a:avLst/>
            <a:gdLst/>
            <a:ahLst/>
            <a:cxnLst>
              <a:cxn ang="0">
                <a:pos x="155" y="0"/>
              </a:cxn>
              <a:cxn ang="0">
                <a:pos x="155" y="106"/>
              </a:cxn>
              <a:cxn ang="0">
                <a:pos x="0" y="512"/>
              </a:cxn>
            </a:cxnLst>
            <a:rect l="0" t="0" r="r" b="b"/>
            <a:pathLst>
              <a:path w="155" h="512">
                <a:moveTo>
                  <a:pt x="155" y="0"/>
                </a:moveTo>
                <a:lnTo>
                  <a:pt x="155" y="106"/>
                </a:lnTo>
                <a:lnTo>
                  <a:pt x="0" y="512"/>
                </a:lnTo>
              </a:path>
            </a:pathLst>
          </a:custGeom>
          <a:noFill/>
          <a:ln w="19050">
            <a:solidFill>
              <a:srgbClr val="FFFFFF"/>
            </a:solidFill>
            <a:prstDash val="solid"/>
            <a:round/>
            <a:headEnd/>
            <a:tailEnd/>
          </a:ln>
        </p:spPr>
        <p:txBody>
          <a:bodyPr/>
          <a:lstStyle/>
          <a:p>
            <a:endParaRPr lang="en-US"/>
          </a:p>
        </p:txBody>
      </p:sp>
      <p:sp>
        <p:nvSpPr>
          <p:cNvPr id="26640" name="Line 16"/>
          <p:cNvSpPr>
            <a:spLocks noChangeShapeType="1"/>
          </p:cNvSpPr>
          <p:nvPr/>
        </p:nvSpPr>
        <p:spPr bwMode="auto">
          <a:xfrm>
            <a:off x="3417888" y="2454275"/>
            <a:ext cx="311150" cy="365125"/>
          </a:xfrm>
          <a:prstGeom prst="line">
            <a:avLst/>
          </a:prstGeom>
          <a:noFill/>
          <a:ln w="19050">
            <a:solidFill>
              <a:srgbClr val="FFFFFF"/>
            </a:solidFill>
            <a:round/>
            <a:headEnd/>
            <a:tailEnd/>
          </a:ln>
        </p:spPr>
        <p:txBody>
          <a:bodyPr/>
          <a:lstStyle/>
          <a:p>
            <a:endParaRPr lang="en-US"/>
          </a:p>
        </p:txBody>
      </p:sp>
      <p:sp>
        <p:nvSpPr>
          <p:cNvPr id="26641" name="Rectangle 17"/>
          <p:cNvSpPr>
            <a:spLocks noChangeArrowheads="1"/>
          </p:cNvSpPr>
          <p:nvPr/>
        </p:nvSpPr>
        <p:spPr bwMode="auto">
          <a:xfrm>
            <a:off x="2625725" y="528638"/>
            <a:ext cx="676275" cy="574675"/>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Nasal</a:t>
            </a:r>
          </a:p>
          <a:p>
            <a:r>
              <a:rPr lang="en-US" sz="1600">
                <a:solidFill>
                  <a:srgbClr val="FFFFFF"/>
                </a:solidFill>
                <a:latin typeface="Arial Black" charset="0"/>
              </a:rPr>
              <a:t>cavity</a:t>
            </a:r>
            <a:endParaRPr lang="en-US" sz="1800">
              <a:latin typeface="Arial" charset="0"/>
            </a:endParaRPr>
          </a:p>
        </p:txBody>
      </p:sp>
      <p:sp>
        <p:nvSpPr>
          <p:cNvPr id="26642" name="Rectangle 18"/>
          <p:cNvSpPr>
            <a:spLocks noChangeArrowheads="1"/>
          </p:cNvSpPr>
          <p:nvPr/>
        </p:nvSpPr>
        <p:spPr bwMode="auto">
          <a:xfrm>
            <a:off x="4391025" y="1338263"/>
            <a:ext cx="1047750"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Bronchus</a:t>
            </a:r>
            <a:endParaRPr lang="en-US" sz="1800">
              <a:latin typeface="Arial" charset="0"/>
            </a:endParaRPr>
          </a:p>
        </p:txBody>
      </p:sp>
      <p:sp>
        <p:nvSpPr>
          <p:cNvPr id="26643" name="Rectangle 19"/>
          <p:cNvSpPr>
            <a:spLocks noChangeArrowheads="1"/>
          </p:cNvSpPr>
          <p:nvPr/>
        </p:nvSpPr>
        <p:spPr bwMode="auto">
          <a:xfrm>
            <a:off x="2625725" y="1033463"/>
            <a:ext cx="900113"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Pharynx</a:t>
            </a:r>
            <a:endParaRPr lang="en-US" sz="1800">
              <a:latin typeface="Arial" charset="0"/>
            </a:endParaRPr>
          </a:p>
        </p:txBody>
      </p:sp>
      <p:sp>
        <p:nvSpPr>
          <p:cNvPr id="26644" name="Rectangle 20"/>
          <p:cNvSpPr>
            <a:spLocks noChangeArrowheads="1"/>
          </p:cNvSpPr>
          <p:nvPr/>
        </p:nvSpPr>
        <p:spPr bwMode="auto">
          <a:xfrm>
            <a:off x="2625725" y="1401763"/>
            <a:ext cx="754063"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Larynx</a:t>
            </a:r>
            <a:endParaRPr lang="en-US" sz="1800">
              <a:latin typeface="Arial" charset="0"/>
            </a:endParaRPr>
          </a:p>
        </p:txBody>
      </p:sp>
      <p:sp>
        <p:nvSpPr>
          <p:cNvPr id="26645" name="Rectangle 21"/>
          <p:cNvSpPr>
            <a:spLocks noChangeArrowheads="1"/>
          </p:cNvSpPr>
          <p:nvPr/>
        </p:nvSpPr>
        <p:spPr bwMode="auto">
          <a:xfrm>
            <a:off x="2625725" y="1700213"/>
            <a:ext cx="911225"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Trachea</a:t>
            </a:r>
            <a:endParaRPr lang="en-US" sz="1800">
              <a:latin typeface="Arial" charset="0"/>
            </a:endParaRPr>
          </a:p>
        </p:txBody>
      </p:sp>
      <p:sp>
        <p:nvSpPr>
          <p:cNvPr id="26646" name="Rectangle 22"/>
          <p:cNvSpPr>
            <a:spLocks noChangeArrowheads="1"/>
          </p:cNvSpPr>
          <p:nvPr/>
        </p:nvSpPr>
        <p:spPr bwMode="auto">
          <a:xfrm>
            <a:off x="2625725" y="2290763"/>
            <a:ext cx="539750" cy="287337"/>
          </a:xfrm>
          <a:prstGeom prst="rect">
            <a:avLst/>
          </a:prstGeom>
          <a:noFill/>
          <a:ln w="9525">
            <a:noFill/>
            <a:miter lim="800000"/>
            <a:headEnd/>
            <a:tailEnd/>
          </a:ln>
        </p:spPr>
        <p:txBody>
          <a:bodyPr wrap="none" lIns="0" tIns="0" rIns="0" bIns="0">
            <a:spAutoFit/>
          </a:bodyPr>
          <a:lstStyle/>
          <a:p>
            <a:r>
              <a:rPr lang="en-US" sz="1600">
                <a:solidFill>
                  <a:srgbClr val="FFFFFF"/>
                </a:solidFill>
                <a:latin typeface="Arial Black" charset="0"/>
              </a:rPr>
              <a:t>Lung</a:t>
            </a:r>
            <a:endParaRPr lang="en-US" sz="1800">
              <a:latin typeface="Arial" charset="0"/>
            </a:endParaRPr>
          </a:p>
        </p:txBody>
      </p:sp>
      <p:sp>
        <p:nvSpPr>
          <p:cNvPr id="26647" name="Rectangle 23"/>
          <p:cNvSpPr>
            <a:spLocks noChangeArrowheads="1"/>
          </p:cNvSpPr>
          <p:nvPr/>
        </p:nvSpPr>
        <p:spPr bwMode="auto">
          <a:xfrm>
            <a:off x="2568575" y="5164138"/>
            <a:ext cx="4178300" cy="1265237"/>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Black" charset="0"/>
              </a:rPr>
              <a:t>(h) Respiratory System</a:t>
            </a:r>
          </a:p>
          <a:p>
            <a:r>
              <a:rPr lang="en-US" sz="1600" b="1">
                <a:solidFill>
                  <a:srgbClr val="231F20"/>
                </a:solidFill>
                <a:latin typeface="Arial" charset="0"/>
              </a:rPr>
              <a:t>       Keeps blood constantly supplied with</a:t>
            </a:r>
            <a:endParaRPr lang="en-US" sz="1800" b="1">
              <a:latin typeface="Arial" charset="0"/>
            </a:endParaRPr>
          </a:p>
          <a:p>
            <a:r>
              <a:rPr lang="en-US" sz="1600" b="1">
                <a:solidFill>
                  <a:srgbClr val="231F20"/>
                </a:solidFill>
                <a:latin typeface="Arial" charset="0"/>
              </a:rPr>
              <a:t>       oxygen and removes carbon dioxide.</a:t>
            </a:r>
            <a:endParaRPr lang="en-US" sz="1800" b="1">
              <a:latin typeface="Arial" charset="0"/>
            </a:endParaRPr>
          </a:p>
          <a:p>
            <a:r>
              <a:rPr lang="en-US" sz="1600" b="1">
                <a:solidFill>
                  <a:srgbClr val="231F20"/>
                </a:solidFill>
                <a:latin typeface="Arial" charset="0"/>
              </a:rPr>
              <a:t>       The gaseous exchanges occur through</a:t>
            </a:r>
            <a:endParaRPr lang="en-US" sz="1800" b="1">
              <a:latin typeface="Arial" charset="0"/>
            </a:endParaRPr>
          </a:p>
          <a:p>
            <a:r>
              <a:rPr lang="en-US" sz="1600" b="1">
                <a:solidFill>
                  <a:srgbClr val="231F20"/>
                </a:solidFill>
                <a:latin typeface="Arial" charset="0"/>
              </a:rPr>
              <a:t>       the walls of the air sacs of the lungs.</a:t>
            </a:r>
            <a:endParaRPr lang="en-US" sz="1800">
              <a:latin typeface="Arial"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8193088" y="6581775"/>
            <a:ext cx="947737" cy="274638"/>
          </a:xfrm>
          <a:prstGeom prst="rect">
            <a:avLst/>
          </a:prstGeom>
          <a:noFill/>
          <a:ln w="9525">
            <a:noFill/>
            <a:miter lim="800000"/>
            <a:headEnd/>
            <a:tailEnd/>
          </a:ln>
          <a:effectLst/>
        </p:spPr>
        <p:txBody>
          <a:bodyPr wrap="none">
            <a:spAutoFit/>
          </a:bodyPr>
          <a:lstStyle/>
          <a:p>
            <a:pPr algn="r"/>
            <a:r>
              <a:rPr lang="en-US" sz="1200" b="1">
                <a:latin typeface="Arial" charset="0"/>
              </a:rPr>
              <a:t>Figure 1.3i</a:t>
            </a:r>
          </a:p>
        </p:txBody>
      </p:sp>
      <p:pic>
        <p:nvPicPr>
          <p:cNvPr id="27657" name="Picture 9" descr="figure_01_03i"/>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7658" name="Line 10"/>
          <p:cNvSpPr>
            <a:spLocks noChangeShapeType="1"/>
          </p:cNvSpPr>
          <p:nvPr/>
        </p:nvSpPr>
        <p:spPr bwMode="auto">
          <a:xfrm>
            <a:off x="4068763" y="760413"/>
            <a:ext cx="244475" cy="1587"/>
          </a:xfrm>
          <a:prstGeom prst="line">
            <a:avLst/>
          </a:prstGeom>
          <a:noFill/>
          <a:ln w="19050">
            <a:solidFill>
              <a:srgbClr val="FFFFFF"/>
            </a:solidFill>
            <a:round/>
            <a:headEnd/>
            <a:tailEnd/>
          </a:ln>
        </p:spPr>
        <p:txBody>
          <a:bodyPr/>
          <a:lstStyle/>
          <a:p>
            <a:endParaRPr lang="en-US"/>
          </a:p>
        </p:txBody>
      </p:sp>
      <p:sp>
        <p:nvSpPr>
          <p:cNvPr id="27659" name="Line 11"/>
          <p:cNvSpPr>
            <a:spLocks noChangeShapeType="1"/>
          </p:cNvSpPr>
          <p:nvPr/>
        </p:nvSpPr>
        <p:spPr bwMode="auto">
          <a:xfrm>
            <a:off x="4078288" y="1189038"/>
            <a:ext cx="842962" cy="7937"/>
          </a:xfrm>
          <a:prstGeom prst="line">
            <a:avLst/>
          </a:prstGeom>
          <a:noFill/>
          <a:ln w="19050">
            <a:solidFill>
              <a:srgbClr val="FFFFFF"/>
            </a:solidFill>
            <a:round/>
            <a:headEnd/>
            <a:tailEnd/>
          </a:ln>
        </p:spPr>
        <p:txBody>
          <a:bodyPr/>
          <a:lstStyle/>
          <a:p>
            <a:endParaRPr lang="en-US"/>
          </a:p>
        </p:txBody>
      </p:sp>
      <p:sp>
        <p:nvSpPr>
          <p:cNvPr id="27660" name="Line 12"/>
          <p:cNvSpPr>
            <a:spLocks noChangeShapeType="1"/>
          </p:cNvSpPr>
          <p:nvPr/>
        </p:nvSpPr>
        <p:spPr bwMode="auto">
          <a:xfrm>
            <a:off x="3500438" y="3867150"/>
            <a:ext cx="682625" cy="1588"/>
          </a:xfrm>
          <a:prstGeom prst="line">
            <a:avLst/>
          </a:prstGeom>
          <a:noFill/>
          <a:ln w="19050">
            <a:solidFill>
              <a:srgbClr val="FFFFFF"/>
            </a:solidFill>
            <a:round/>
            <a:headEnd/>
            <a:tailEnd/>
          </a:ln>
        </p:spPr>
        <p:txBody>
          <a:bodyPr/>
          <a:lstStyle/>
          <a:p>
            <a:endParaRPr lang="en-US"/>
          </a:p>
        </p:txBody>
      </p:sp>
      <p:sp>
        <p:nvSpPr>
          <p:cNvPr id="27661" name="Freeform 13"/>
          <p:cNvSpPr>
            <a:spLocks/>
          </p:cNvSpPr>
          <p:nvPr/>
        </p:nvSpPr>
        <p:spPr bwMode="auto">
          <a:xfrm>
            <a:off x="4494213" y="2459038"/>
            <a:ext cx="754062" cy="349250"/>
          </a:xfrm>
          <a:custGeom>
            <a:avLst/>
            <a:gdLst/>
            <a:ahLst/>
            <a:cxnLst>
              <a:cxn ang="0">
                <a:pos x="475" y="0"/>
              </a:cxn>
              <a:cxn ang="0">
                <a:pos x="139" y="0"/>
              </a:cxn>
              <a:cxn ang="0">
                <a:pos x="0" y="220"/>
              </a:cxn>
            </a:cxnLst>
            <a:rect l="0" t="0" r="r" b="b"/>
            <a:pathLst>
              <a:path w="475" h="220">
                <a:moveTo>
                  <a:pt x="475" y="0"/>
                </a:moveTo>
                <a:lnTo>
                  <a:pt x="139" y="0"/>
                </a:lnTo>
                <a:lnTo>
                  <a:pt x="0" y="220"/>
                </a:lnTo>
              </a:path>
            </a:pathLst>
          </a:custGeom>
          <a:noFill/>
          <a:ln w="19050">
            <a:solidFill>
              <a:srgbClr val="FFFFFF"/>
            </a:solidFill>
            <a:prstDash val="solid"/>
            <a:round/>
            <a:headEnd/>
            <a:tailEnd/>
          </a:ln>
        </p:spPr>
        <p:txBody>
          <a:bodyPr/>
          <a:lstStyle/>
          <a:p>
            <a:endParaRPr lang="en-US"/>
          </a:p>
        </p:txBody>
      </p:sp>
      <p:sp>
        <p:nvSpPr>
          <p:cNvPr id="27662" name="Freeform 14"/>
          <p:cNvSpPr>
            <a:spLocks/>
          </p:cNvSpPr>
          <p:nvPr/>
        </p:nvSpPr>
        <p:spPr bwMode="auto">
          <a:xfrm>
            <a:off x="4752975" y="2814638"/>
            <a:ext cx="311150" cy="219075"/>
          </a:xfrm>
          <a:custGeom>
            <a:avLst/>
            <a:gdLst/>
            <a:ahLst/>
            <a:cxnLst>
              <a:cxn ang="0">
                <a:pos x="268" y="0"/>
              </a:cxn>
              <a:cxn ang="0">
                <a:pos x="182" y="0"/>
              </a:cxn>
              <a:cxn ang="0">
                <a:pos x="0" y="142"/>
              </a:cxn>
            </a:cxnLst>
            <a:rect l="0" t="0" r="r" b="b"/>
            <a:pathLst>
              <a:path w="268" h="142">
                <a:moveTo>
                  <a:pt x="268" y="0"/>
                </a:moveTo>
                <a:lnTo>
                  <a:pt x="182" y="0"/>
                </a:lnTo>
                <a:lnTo>
                  <a:pt x="0" y="142"/>
                </a:lnTo>
              </a:path>
            </a:pathLst>
          </a:custGeom>
          <a:noFill/>
          <a:ln w="19050">
            <a:solidFill>
              <a:srgbClr val="FFFFFF"/>
            </a:solidFill>
            <a:prstDash val="solid"/>
            <a:round/>
            <a:headEnd/>
            <a:tailEnd/>
          </a:ln>
        </p:spPr>
        <p:txBody>
          <a:bodyPr/>
          <a:lstStyle/>
          <a:p>
            <a:endParaRPr lang="en-US"/>
          </a:p>
        </p:txBody>
      </p:sp>
      <p:sp>
        <p:nvSpPr>
          <p:cNvPr id="27663" name="Freeform 15"/>
          <p:cNvSpPr>
            <a:spLocks/>
          </p:cNvSpPr>
          <p:nvPr/>
        </p:nvSpPr>
        <p:spPr bwMode="auto">
          <a:xfrm>
            <a:off x="4832350" y="3081338"/>
            <a:ext cx="261938" cy="468312"/>
          </a:xfrm>
          <a:custGeom>
            <a:avLst/>
            <a:gdLst/>
            <a:ahLst/>
            <a:cxnLst>
              <a:cxn ang="0">
                <a:pos x="218" y="0"/>
              </a:cxn>
              <a:cxn ang="0">
                <a:pos x="132" y="0"/>
              </a:cxn>
              <a:cxn ang="0">
                <a:pos x="0" y="295"/>
              </a:cxn>
            </a:cxnLst>
            <a:rect l="0" t="0" r="r" b="b"/>
            <a:pathLst>
              <a:path w="218" h="295">
                <a:moveTo>
                  <a:pt x="218" y="0"/>
                </a:moveTo>
                <a:lnTo>
                  <a:pt x="132" y="0"/>
                </a:lnTo>
                <a:lnTo>
                  <a:pt x="0" y="295"/>
                </a:lnTo>
              </a:path>
            </a:pathLst>
          </a:custGeom>
          <a:noFill/>
          <a:ln w="19050">
            <a:solidFill>
              <a:srgbClr val="FFFFFF"/>
            </a:solidFill>
            <a:prstDash val="solid"/>
            <a:round/>
            <a:headEnd/>
            <a:tailEnd/>
          </a:ln>
        </p:spPr>
        <p:txBody>
          <a:bodyPr/>
          <a:lstStyle/>
          <a:p>
            <a:endParaRPr lang="en-US"/>
          </a:p>
        </p:txBody>
      </p:sp>
      <p:sp>
        <p:nvSpPr>
          <p:cNvPr id="27664" name="Freeform 16"/>
          <p:cNvSpPr>
            <a:spLocks/>
          </p:cNvSpPr>
          <p:nvPr/>
        </p:nvSpPr>
        <p:spPr bwMode="auto">
          <a:xfrm>
            <a:off x="4721225" y="4359275"/>
            <a:ext cx="228600" cy="177800"/>
          </a:xfrm>
          <a:custGeom>
            <a:avLst/>
            <a:gdLst/>
            <a:ahLst/>
            <a:cxnLst>
              <a:cxn ang="0">
                <a:pos x="144" y="112"/>
              </a:cxn>
              <a:cxn ang="0">
                <a:pos x="60" y="112"/>
              </a:cxn>
              <a:cxn ang="0">
                <a:pos x="0" y="0"/>
              </a:cxn>
            </a:cxnLst>
            <a:rect l="0" t="0" r="r" b="b"/>
            <a:pathLst>
              <a:path w="144" h="112">
                <a:moveTo>
                  <a:pt x="144" y="112"/>
                </a:moveTo>
                <a:lnTo>
                  <a:pt x="60" y="112"/>
                </a:lnTo>
                <a:lnTo>
                  <a:pt x="0" y="0"/>
                </a:lnTo>
              </a:path>
            </a:pathLst>
          </a:custGeom>
          <a:noFill/>
          <a:ln w="19050">
            <a:solidFill>
              <a:srgbClr val="FFFFFF"/>
            </a:solidFill>
            <a:prstDash val="solid"/>
            <a:round/>
            <a:headEnd/>
            <a:tailEnd/>
          </a:ln>
        </p:spPr>
        <p:txBody>
          <a:bodyPr/>
          <a:lstStyle/>
          <a:p>
            <a:endParaRPr lang="en-US"/>
          </a:p>
        </p:txBody>
      </p:sp>
      <p:sp>
        <p:nvSpPr>
          <p:cNvPr id="27665" name="Line 17"/>
          <p:cNvSpPr>
            <a:spLocks noChangeShapeType="1"/>
          </p:cNvSpPr>
          <p:nvPr/>
        </p:nvSpPr>
        <p:spPr bwMode="auto">
          <a:xfrm flipH="1">
            <a:off x="4683125" y="4264025"/>
            <a:ext cx="266700" cy="1588"/>
          </a:xfrm>
          <a:prstGeom prst="line">
            <a:avLst/>
          </a:prstGeom>
          <a:noFill/>
          <a:ln w="19050">
            <a:solidFill>
              <a:srgbClr val="FFFFFF"/>
            </a:solidFill>
            <a:round/>
            <a:headEnd/>
            <a:tailEnd/>
          </a:ln>
        </p:spPr>
        <p:txBody>
          <a:bodyPr/>
          <a:lstStyle/>
          <a:p>
            <a:endParaRPr lang="en-US"/>
          </a:p>
        </p:txBody>
      </p:sp>
      <p:sp>
        <p:nvSpPr>
          <p:cNvPr id="27666" name="Rectangle 18"/>
          <p:cNvSpPr>
            <a:spLocks noChangeArrowheads="1"/>
          </p:cNvSpPr>
          <p:nvPr/>
        </p:nvSpPr>
        <p:spPr bwMode="auto">
          <a:xfrm>
            <a:off x="5289550" y="2308225"/>
            <a:ext cx="6223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Liver</a:t>
            </a:r>
            <a:endParaRPr lang="en-US" sz="1800">
              <a:latin typeface="Arial" charset="0"/>
            </a:endParaRPr>
          </a:p>
        </p:txBody>
      </p:sp>
      <p:sp>
        <p:nvSpPr>
          <p:cNvPr id="27667" name="Rectangle 19"/>
          <p:cNvSpPr>
            <a:spLocks noChangeArrowheads="1"/>
          </p:cNvSpPr>
          <p:nvPr/>
        </p:nvSpPr>
        <p:spPr bwMode="auto">
          <a:xfrm>
            <a:off x="2686050" y="596900"/>
            <a:ext cx="13589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Oral cavity</a:t>
            </a:r>
            <a:endParaRPr lang="en-US" sz="1800">
              <a:latin typeface="Arial" charset="0"/>
            </a:endParaRPr>
          </a:p>
        </p:txBody>
      </p:sp>
      <p:sp>
        <p:nvSpPr>
          <p:cNvPr id="27668" name="Rectangle 20"/>
          <p:cNvSpPr>
            <a:spLocks noChangeArrowheads="1"/>
          </p:cNvSpPr>
          <p:nvPr/>
        </p:nvSpPr>
        <p:spPr bwMode="auto">
          <a:xfrm>
            <a:off x="2692400" y="1031875"/>
            <a:ext cx="13589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Esophagus</a:t>
            </a:r>
            <a:endParaRPr lang="en-US" sz="1800">
              <a:latin typeface="Arial" charset="0"/>
            </a:endParaRPr>
          </a:p>
        </p:txBody>
      </p:sp>
      <p:sp>
        <p:nvSpPr>
          <p:cNvPr id="27669" name="Rectangle 21"/>
          <p:cNvSpPr>
            <a:spLocks noChangeArrowheads="1"/>
          </p:cNvSpPr>
          <p:nvPr/>
        </p:nvSpPr>
        <p:spPr bwMode="auto">
          <a:xfrm>
            <a:off x="2768600" y="3705225"/>
            <a:ext cx="1104900" cy="644525"/>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Large</a:t>
            </a:r>
          </a:p>
          <a:p>
            <a:r>
              <a:rPr lang="en-US" sz="1800">
                <a:solidFill>
                  <a:srgbClr val="FFFFFF"/>
                </a:solidFill>
                <a:latin typeface="Arial Black" charset="0"/>
              </a:rPr>
              <a:t>intestine</a:t>
            </a:r>
            <a:endParaRPr lang="en-US" sz="1800">
              <a:latin typeface="Arial" charset="0"/>
            </a:endParaRPr>
          </a:p>
        </p:txBody>
      </p:sp>
      <p:sp>
        <p:nvSpPr>
          <p:cNvPr id="27670" name="Rectangle 22"/>
          <p:cNvSpPr>
            <a:spLocks noChangeArrowheads="1"/>
          </p:cNvSpPr>
          <p:nvPr/>
        </p:nvSpPr>
        <p:spPr bwMode="auto">
          <a:xfrm>
            <a:off x="5099050" y="2660650"/>
            <a:ext cx="11049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Stomach</a:t>
            </a:r>
            <a:endParaRPr lang="en-US" sz="1800">
              <a:latin typeface="Arial" charset="0"/>
            </a:endParaRPr>
          </a:p>
        </p:txBody>
      </p:sp>
      <p:sp>
        <p:nvSpPr>
          <p:cNvPr id="27671" name="Rectangle 23"/>
          <p:cNvSpPr>
            <a:spLocks noChangeArrowheads="1"/>
          </p:cNvSpPr>
          <p:nvPr/>
        </p:nvSpPr>
        <p:spPr bwMode="auto">
          <a:xfrm>
            <a:off x="5111750" y="2933700"/>
            <a:ext cx="1104900" cy="644525"/>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Small</a:t>
            </a:r>
          </a:p>
          <a:p>
            <a:r>
              <a:rPr lang="en-US" sz="1800">
                <a:solidFill>
                  <a:srgbClr val="FFFFFF"/>
                </a:solidFill>
                <a:latin typeface="Arial Black" charset="0"/>
              </a:rPr>
              <a:t>intestine</a:t>
            </a:r>
            <a:endParaRPr lang="en-US" sz="1800">
              <a:latin typeface="Arial" charset="0"/>
            </a:endParaRPr>
          </a:p>
        </p:txBody>
      </p:sp>
      <p:sp>
        <p:nvSpPr>
          <p:cNvPr id="27672" name="Rectangle 24"/>
          <p:cNvSpPr>
            <a:spLocks noChangeArrowheads="1"/>
          </p:cNvSpPr>
          <p:nvPr/>
        </p:nvSpPr>
        <p:spPr bwMode="auto">
          <a:xfrm>
            <a:off x="4991100" y="4114800"/>
            <a:ext cx="9652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Rectum</a:t>
            </a:r>
            <a:endParaRPr lang="en-US" sz="1800">
              <a:latin typeface="Arial" charset="0"/>
            </a:endParaRPr>
          </a:p>
        </p:txBody>
      </p:sp>
      <p:sp>
        <p:nvSpPr>
          <p:cNvPr id="27673" name="Rectangle 25"/>
          <p:cNvSpPr>
            <a:spLocks noChangeArrowheads="1"/>
          </p:cNvSpPr>
          <p:nvPr/>
        </p:nvSpPr>
        <p:spPr bwMode="auto">
          <a:xfrm>
            <a:off x="4991100" y="4387850"/>
            <a:ext cx="622300" cy="322263"/>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Anus</a:t>
            </a:r>
            <a:endParaRPr lang="en-US" sz="1800">
              <a:latin typeface="Arial" charset="0"/>
            </a:endParaRPr>
          </a:p>
        </p:txBody>
      </p:sp>
      <p:sp>
        <p:nvSpPr>
          <p:cNvPr id="27674" name="Rectangle 26"/>
          <p:cNvSpPr>
            <a:spLocks noChangeArrowheads="1"/>
          </p:cNvSpPr>
          <p:nvPr/>
        </p:nvSpPr>
        <p:spPr bwMode="auto">
          <a:xfrm>
            <a:off x="2619375" y="5251450"/>
            <a:ext cx="4495800" cy="1420813"/>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(i)  Digestive System</a:t>
            </a:r>
          </a:p>
          <a:p>
            <a:r>
              <a:rPr lang="en-US" sz="1800" b="1">
                <a:solidFill>
                  <a:srgbClr val="231F20"/>
                </a:solidFill>
                <a:latin typeface="Arial" charset="0"/>
              </a:rPr>
              <a:t>      Breaks down food into absorbable</a:t>
            </a:r>
            <a:endParaRPr lang="en-US" sz="1800" b="1">
              <a:latin typeface="Arial" charset="0"/>
            </a:endParaRPr>
          </a:p>
          <a:p>
            <a:r>
              <a:rPr lang="en-US" sz="1800" b="1">
                <a:solidFill>
                  <a:srgbClr val="231F20"/>
                </a:solidFill>
                <a:latin typeface="Arial" charset="0"/>
              </a:rPr>
              <a:t>      units that enter the blood for</a:t>
            </a:r>
            <a:endParaRPr lang="en-US" sz="1800" b="1">
              <a:latin typeface="Arial" charset="0"/>
            </a:endParaRPr>
          </a:p>
          <a:p>
            <a:r>
              <a:rPr lang="en-US" sz="1800" b="1">
                <a:solidFill>
                  <a:srgbClr val="231F20"/>
                </a:solidFill>
                <a:latin typeface="Arial" charset="0"/>
              </a:rPr>
              <a:t>      distribution to body cells. Indigestible</a:t>
            </a:r>
            <a:endParaRPr lang="en-US" sz="1800" b="1">
              <a:latin typeface="Arial" charset="0"/>
            </a:endParaRPr>
          </a:p>
          <a:p>
            <a:r>
              <a:rPr lang="en-US" sz="1800" b="1">
                <a:solidFill>
                  <a:srgbClr val="231F20"/>
                </a:solidFill>
                <a:latin typeface="Arial" charset="0"/>
              </a:rPr>
              <a:t>      foodstuffs are eliminated as feces.</a:t>
            </a:r>
            <a:endParaRPr lang="en-US" sz="1800">
              <a:latin typeface="Arial"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6"/>
          <p:cNvSpPr>
            <a:spLocks noChangeArrowheads="1"/>
          </p:cNvSpPr>
          <p:nvPr/>
        </p:nvSpPr>
        <p:spPr bwMode="auto">
          <a:xfrm>
            <a:off x="8193088" y="6581775"/>
            <a:ext cx="947737" cy="274638"/>
          </a:xfrm>
          <a:prstGeom prst="rect">
            <a:avLst/>
          </a:prstGeom>
          <a:noFill/>
          <a:ln w="9525">
            <a:noFill/>
            <a:miter lim="800000"/>
            <a:headEnd/>
            <a:tailEnd/>
          </a:ln>
          <a:effectLst/>
        </p:spPr>
        <p:txBody>
          <a:bodyPr wrap="none">
            <a:spAutoFit/>
          </a:bodyPr>
          <a:lstStyle/>
          <a:p>
            <a:pPr algn="r"/>
            <a:r>
              <a:rPr lang="en-US" sz="1200" b="1">
                <a:latin typeface="Arial" charset="0"/>
              </a:rPr>
              <a:t>Figure 1.3j</a:t>
            </a:r>
          </a:p>
        </p:txBody>
      </p:sp>
      <p:pic>
        <p:nvPicPr>
          <p:cNvPr id="28681" name="Picture 9" descr="figure_01_03j"/>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28682" name="Freeform 10"/>
          <p:cNvSpPr>
            <a:spLocks/>
          </p:cNvSpPr>
          <p:nvPr/>
        </p:nvSpPr>
        <p:spPr bwMode="auto">
          <a:xfrm>
            <a:off x="3729038" y="2003425"/>
            <a:ext cx="925512" cy="593725"/>
          </a:xfrm>
          <a:custGeom>
            <a:avLst/>
            <a:gdLst/>
            <a:ahLst/>
            <a:cxnLst>
              <a:cxn ang="0">
                <a:pos x="583" y="0"/>
              </a:cxn>
              <a:cxn ang="0">
                <a:pos x="464" y="0"/>
              </a:cxn>
              <a:cxn ang="0">
                <a:pos x="0" y="374"/>
              </a:cxn>
            </a:cxnLst>
            <a:rect l="0" t="0" r="r" b="b"/>
            <a:pathLst>
              <a:path w="583" h="374">
                <a:moveTo>
                  <a:pt x="583" y="0"/>
                </a:moveTo>
                <a:lnTo>
                  <a:pt x="464" y="0"/>
                </a:lnTo>
                <a:lnTo>
                  <a:pt x="0" y="374"/>
                </a:lnTo>
              </a:path>
            </a:pathLst>
          </a:custGeom>
          <a:noFill/>
          <a:ln w="19050">
            <a:solidFill>
              <a:srgbClr val="FFFFFF"/>
            </a:solidFill>
            <a:prstDash val="solid"/>
            <a:round/>
            <a:headEnd/>
            <a:tailEnd/>
          </a:ln>
        </p:spPr>
        <p:txBody>
          <a:bodyPr/>
          <a:lstStyle/>
          <a:p>
            <a:endParaRPr lang="en-US"/>
          </a:p>
        </p:txBody>
      </p:sp>
      <p:sp>
        <p:nvSpPr>
          <p:cNvPr id="28683" name="Freeform 11"/>
          <p:cNvSpPr>
            <a:spLocks/>
          </p:cNvSpPr>
          <p:nvPr/>
        </p:nvSpPr>
        <p:spPr bwMode="auto">
          <a:xfrm>
            <a:off x="3748088" y="2409825"/>
            <a:ext cx="906462" cy="825500"/>
          </a:xfrm>
          <a:custGeom>
            <a:avLst/>
            <a:gdLst/>
            <a:ahLst/>
            <a:cxnLst>
              <a:cxn ang="0">
                <a:pos x="571" y="0"/>
              </a:cxn>
              <a:cxn ang="0">
                <a:pos x="452" y="0"/>
              </a:cxn>
              <a:cxn ang="0">
                <a:pos x="0" y="520"/>
              </a:cxn>
            </a:cxnLst>
            <a:rect l="0" t="0" r="r" b="b"/>
            <a:pathLst>
              <a:path w="571" h="520">
                <a:moveTo>
                  <a:pt x="571" y="0"/>
                </a:moveTo>
                <a:lnTo>
                  <a:pt x="452" y="0"/>
                </a:lnTo>
                <a:lnTo>
                  <a:pt x="0" y="520"/>
                </a:lnTo>
              </a:path>
            </a:pathLst>
          </a:custGeom>
          <a:noFill/>
          <a:ln w="19050">
            <a:solidFill>
              <a:srgbClr val="FFFFFF"/>
            </a:solidFill>
            <a:prstDash val="solid"/>
            <a:round/>
            <a:headEnd/>
            <a:tailEnd/>
          </a:ln>
        </p:spPr>
        <p:txBody>
          <a:bodyPr/>
          <a:lstStyle/>
          <a:p>
            <a:endParaRPr lang="en-US"/>
          </a:p>
        </p:txBody>
      </p:sp>
      <p:sp>
        <p:nvSpPr>
          <p:cNvPr id="28684" name="Freeform 12"/>
          <p:cNvSpPr>
            <a:spLocks/>
          </p:cNvSpPr>
          <p:nvPr/>
        </p:nvSpPr>
        <p:spPr bwMode="auto">
          <a:xfrm>
            <a:off x="4132263" y="3516313"/>
            <a:ext cx="522287" cy="317500"/>
          </a:xfrm>
          <a:custGeom>
            <a:avLst/>
            <a:gdLst/>
            <a:ahLst/>
            <a:cxnLst>
              <a:cxn ang="0">
                <a:pos x="329" y="0"/>
              </a:cxn>
              <a:cxn ang="0">
                <a:pos x="210" y="0"/>
              </a:cxn>
              <a:cxn ang="0">
                <a:pos x="0" y="200"/>
              </a:cxn>
            </a:cxnLst>
            <a:rect l="0" t="0" r="r" b="b"/>
            <a:pathLst>
              <a:path w="329" h="200">
                <a:moveTo>
                  <a:pt x="329" y="0"/>
                </a:moveTo>
                <a:lnTo>
                  <a:pt x="210" y="0"/>
                </a:lnTo>
                <a:lnTo>
                  <a:pt x="0" y="200"/>
                </a:lnTo>
              </a:path>
            </a:pathLst>
          </a:custGeom>
          <a:noFill/>
          <a:ln w="19050">
            <a:solidFill>
              <a:srgbClr val="FFFFFF"/>
            </a:solidFill>
            <a:prstDash val="solid"/>
            <a:round/>
            <a:headEnd/>
            <a:tailEnd/>
          </a:ln>
        </p:spPr>
        <p:txBody>
          <a:bodyPr/>
          <a:lstStyle/>
          <a:p>
            <a:endParaRPr lang="en-US"/>
          </a:p>
        </p:txBody>
      </p:sp>
      <p:sp>
        <p:nvSpPr>
          <p:cNvPr id="28685" name="Line 13"/>
          <p:cNvSpPr>
            <a:spLocks noChangeShapeType="1"/>
          </p:cNvSpPr>
          <p:nvPr/>
        </p:nvSpPr>
        <p:spPr bwMode="auto">
          <a:xfrm flipH="1">
            <a:off x="4071938" y="4062413"/>
            <a:ext cx="582612" cy="1587"/>
          </a:xfrm>
          <a:prstGeom prst="line">
            <a:avLst/>
          </a:prstGeom>
          <a:noFill/>
          <a:ln w="19050">
            <a:solidFill>
              <a:srgbClr val="FFFFFF"/>
            </a:solidFill>
            <a:round/>
            <a:headEnd/>
            <a:tailEnd/>
          </a:ln>
        </p:spPr>
        <p:txBody>
          <a:bodyPr/>
          <a:lstStyle/>
          <a:p>
            <a:endParaRPr lang="en-US"/>
          </a:p>
        </p:txBody>
      </p:sp>
      <p:sp>
        <p:nvSpPr>
          <p:cNvPr id="28686" name="Rectangle 14"/>
          <p:cNvSpPr>
            <a:spLocks noChangeArrowheads="1"/>
          </p:cNvSpPr>
          <p:nvPr/>
        </p:nvSpPr>
        <p:spPr bwMode="auto">
          <a:xfrm>
            <a:off x="4699000" y="1836738"/>
            <a:ext cx="8636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Kidney</a:t>
            </a:r>
            <a:endParaRPr lang="en-US" sz="1800">
              <a:latin typeface="Arial" charset="0"/>
            </a:endParaRPr>
          </a:p>
        </p:txBody>
      </p:sp>
      <p:sp>
        <p:nvSpPr>
          <p:cNvPr id="28687" name="Rectangle 15"/>
          <p:cNvSpPr>
            <a:spLocks noChangeArrowheads="1"/>
          </p:cNvSpPr>
          <p:nvPr/>
        </p:nvSpPr>
        <p:spPr bwMode="auto">
          <a:xfrm>
            <a:off x="4699000" y="2246313"/>
            <a:ext cx="8001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Ureter</a:t>
            </a:r>
            <a:endParaRPr lang="en-US" sz="1800">
              <a:latin typeface="Arial" charset="0"/>
            </a:endParaRPr>
          </a:p>
        </p:txBody>
      </p:sp>
      <p:sp>
        <p:nvSpPr>
          <p:cNvPr id="28688" name="Rectangle 16"/>
          <p:cNvSpPr>
            <a:spLocks noChangeArrowheads="1"/>
          </p:cNvSpPr>
          <p:nvPr/>
        </p:nvSpPr>
        <p:spPr bwMode="auto">
          <a:xfrm>
            <a:off x="4699000" y="3351213"/>
            <a:ext cx="939800" cy="644525"/>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Urinary</a:t>
            </a:r>
          </a:p>
          <a:p>
            <a:r>
              <a:rPr lang="en-US" sz="1800">
                <a:solidFill>
                  <a:srgbClr val="FFFFFF"/>
                </a:solidFill>
                <a:latin typeface="Arial Black" charset="0"/>
              </a:rPr>
              <a:t>bladder</a:t>
            </a:r>
            <a:endParaRPr lang="en-US" sz="1800">
              <a:latin typeface="Arial" charset="0"/>
            </a:endParaRPr>
          </a:p>
        </p:txBody>
      </p:sp>
      <p:sp>
        <p:nvSpPr>
          <p:cNvPr id="28689" name="Rectangle 17"/>
          <p:cNvSpPr>
            <a:spLocks noChangeArrowheads="1"/>
          </p:cNvSpPr>
          <p:nvPr/>
        </p:nvSpPr>
        <p:spPr bwMode="auto">
          <a:xfrm>
            <a:off x="4699000" y="3897313"/>
            <a:ext cx="952500" cy="322262"/>
          </a:xfrm>
          <a:prstGeom prst="rect">
            <a:avLst/>
          </a:prstGeom>
          <a:noFill/>
          <a:ln w="9525">
            <a:noFill/>
            <a:miter lim="800000"/>
            <a:headEnd/>
            <a:tailEnd/>
          </a:ln>
        </p:spPr>
        <p:txBody>
          <a:bodyPr wrap="none" lIns="0" tIns="0" rIns="0" bIns="0">
            <a:spAutoFit/>
          </a:bodyPr>
          <a:lstStyle/>
          <a:p>
            <a:r>
              <a:rPr lang="en-US" sz="1800">
                <a:solidFill>
                  <a:srgbClr val="FFFFFF"/>
                </a:solidFill>
                <a:latin typeface="Arial Black" charset="0"/>
              </a:rPr>
              <a:t>Urethra</a:t>
            </a:r>
            <a:endParaRPr lang="en-US" sz="1800">
              <a:latin typeface="Arial" charset="0"/>
            </a:endParaRPr>
          </a:p>
        </p:txBody>
      </p:sp>
      <p:sp>
        <p:nvSpPr>
          <p:cNvPr id="28690" name="Rectangle 18"/>
          <p:cNvSpPr>
            <a:spLocks noChangeArrowheads="1"/>
          </p:cNvSpPr>
          <p:nvPr/>
        </p:nvSpPr>
        <p:spPr bwMode="auto">
          <a:xfrm>
            <a:off x="2343150" y="5310188"/>
            <a:ext cx="4648200" cy="114617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Black" charset="0"/>
              </a:rPr>
              <a:t>(j) Urinary System</a:t>
            </a:r>
          </a:p>
          <a:p>
            <a:r>
              <a:rPr lang="en-US" sz="1800" b="1">
                <a:solidFill>
                  <a:srgbClr val="231F20"/>
                </a:solidFill>
                <a:latin typeface="Arial" charset="0"/>
              </a:rPr>
              <a:t>     Eliminates nitrogenous wastes from the</a:t>
            </a:r>
          </a:p>
          <a:p>
            <a:r>
              <a:rPr lang="en-US" sz="1800" b="1">
                <a:solidFill>
                  <a:srgbClr val="231F20"/>
                </a:solidFill>
                <a:latin typeface="Arial" charset="0"/>
              </a:rPr>
              <a:t>     body. Regulates water, electrolyte and</a:t>
            </a:r>
          </a:p>
          <a:p>
            <a:r>
              <a:rPr lang="en-US" sz="1800" b="1">
                <a:solidFill>
                  <a:srgbClr val="231F20"/>
                </a:solidFill>
                <a:latin typeface="Arial" charset="0"/>
              </a:rPr>
              <a:t>     acid-base balance of the blood.</a:t>
            </a:r>
            <a:endParaRPr lang="en-US" sz="1800">
              <a:latin typeface="Arial"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ChangeArrowheads="1"/>
          </p:cNvSpPr>
          <p:nvPr/>
        </p:nvSpPr>
        <p:spPr bwMode="auto">
          <a:xfrm>
            <a:off x="8058150" y="6581775"/>
            <a:ext cx="1082675" cy="274638"/>
          </a:xfrm>
          <a:prstGeom prst="rect">
            <a:avLst/>
          </a:prstGeom>
          <a:noFill/>
          <a:ln w="9525">
            <a:noFill/>
            <a:miter lim="800000"/>
            <a:headEnd/>
            <a:tailEnd/>
          </a:ln>
          <a:effectLst/>
        </p:spPr>
        <p:txBody>
          <a:bodyPr wrap="none">
            <a:spAutoFit/>
          </a:bodyPr>
          <a:lstStyle/>
          <a:p>
            <a:pPr algn="r"/>
            <a:r>
              <a:rPr lang="en-US" sz="1200" b="1">
                <a:latin typeface="Arial" charset="0"/>
              </a:rPr>
              <a:t>Figure 1.3k-l</a:t>
            </a:r>
          </a:p>
        </p:txBody>
      </p:sp>
      <p:pic>
        <p:nvPicPr>
          <p:cNvPr id="29705" name="Picture 9"/>
          <p:cNvPicPr>
            <a:picLocks noChangeAspect="1" noChangeArrowheads="1"/>
          </p:cNvPicPr>
          <p:nvPr/>
        </p:nvPicPr>
        <p:blipFill>
          <a:blip r:embed="rId2" cstate="print"/>
          <a:srcRect t="1338" b="26854"/>
          <a:stretch>
            <a:fillRect/>
          </a:stretch>
        </p:blipFill>
        <p:spPr bwMode="auto">
          <a:xfrm>
            <a:off x="692150" y="479425"/>
            <a:ext cx="7758113" cy="4597400"/>
          </a:xfrm>
          <a:prstGeom prst="rect">
            <a:avLst/>
          </a:prstGeom>
          <a:noFill/>
        </p:spPr>
      </p:pic>
      <p:sp>
        <p:nvSpPr>
          <p:cNvPr id="29706" name="Freeform 10"/>
          <p:cNvSpPr>
            <a:spLocks/>
          </p:cNvSpPr>
          <p:nvPr/>
        </p:nvSpPr>
        <p:spPr bwMode="auto">
          <a:xfrm>
            <a:off x="2103438" y="2327275"/>
            <a:ext cx="622300" cy="685800"/>
          </a:xfrm>
          <a:custGeom>
            <a:avLst/>
            <a:gdLst/>
            <a:ahLst/>
            <a:cxnLst>
              <a:cxn ang="0">
                <a:pos x="392" y="0"/>
              </a:cxn>
              <a:cxn ang="0">
                <a:pos x="280" y="0"/>
              </a:cxn>
              <a:cxn ang="0">
                <a:pos x="0" y="432"/>
              </a:cxn>
            </a:cxnLst>
            <a:rect l="0" t="0" r="r" b="b"/>
            <a:pathLst>
              <a:path w="392" h="432">
                <a:moveTo>
                  <a:pt x="392" y="0"/>
                </a:moveTo>
                <a:lnTo>
                  <a:pt x="280" y="0"/>
                </a:lnTo>
                <a:lnTo>
                  <a:pt x="0" y="432"/>
                </a:lnTo>
              </a:path>
            </a:pathLst>
          </a:custGeom>
          <a:noFill/>
          <a:ln w="15875">
            <a:solidFill>
              <a:srgbClr val="FFFFFF"/>
            </a:solidFill>
            <a:prstDash val="solid"/>
            <a:round/>
            <a:headEnd/>
            <a:tailEnd/>
          </a:ln>
        </p:spPr>
        <p:txBody>
          <a:bodyPr/>
          <a:lstStyle/>
          <a:p>
            <a:endParaRPr lang="en-US"/>
          </a:p>
        </p:txBody>
      </p:sp>
      <p:sp>
        <p:nvSpPr>
          <p:cNvPr id="29707" name="Freeform 11"/>
          <p:cNvSpPr>
            <a:spLocks/>
          </p:cNvSpPr>
          <p:nvPr/>
        </p:nvSpPr>
        <p:spPr bwMode="auto">
          <a:xfrm>
            <a:off x="2147888" y="3114675"/>
            <a:ext cx="247650" cy="531813"/>
          </a:xfrm>
          <a:custGeom>
            <a:avLst/>
            <a:gdLst/>
            <a:ahLst/>
            <a:cxnLst>
              <a:cxn ang="0">
                <a:pos x="156" y="335"/>
              </a:cxn>
              <a:cxn ang="0">
                <a:pos x="14" y="335"/>
              </a:cxn>
              <a:cxn ang="0">
                <a:pos x="0" y="0"/>
              </a:cxn>
            </a:cxnLst>
            <a:rect l="0" t="0" r="r" b="b"/>
            <a:pathLst>
              <a:path w="156" h="335">
                <a:moveTo>
                  <a:pt x="156" y="335"/>
                </a:moveTo>
                <a:lnTo>
                  <a:pt x="14" y="335"/>
                </a:lnTo>
                <a:lnTo>
                  <a:pt x="0" y="0"/>
                </a:lnTo>
              </a:path>
            </a:pathLst>
          </a:custGeom>
          <a:noFill/>
          <a:ln w="15875">
            <a:solidFill>
              <a:srgbClr val="FFFFFF"/>
            </a:solidFill>
            <a:prstDash val="solid"/>
            <a:round/>
            <a:headEnd/>
            <a:tailEnd/>
          </a:ln>
        </p:spPr>
        <p:txBody>
          <a:bodyPr/>
          <a:lstStyle/>
          <a:p>
            <a:endParaRPr lang="en-US"/>
          </a:p>
        </p:txBody>
      </p:sp>
      <p:sp>
        <p:nvSpPr>
          <p:cNvPr id="29708" name="Freeform 12"/>
          <p:cNvSpPr>
            <a:spLocks/>
          </p:cNvSpPr>
          <p:nvPr/>
        </p:nvSpPr>
        <p:spPr bwMode="auto">
          <a:xfrm>
            <a:off x="1541463" y="3352800"/>
            <a:ext cx="371475" cy="325438"/>
          </a:xfrm>
          <a:custGeom>
            <a:avLst/>
            <a:gdLst/>
            <a:ahLst/>
            <a:cxnLst>
              <a:cxn ang="0">
                <a:pos x="0" y="205"/>
              </a:cxn>
              <a:cxn ang="0">
                <a:pos x="92" y="205"/>
              </a:cxn>
              <a:cxn ang="0">
                <a:pos x="234" y="0"/>
              </a:cxn>
            </a:cxnLst>
            <a:rect l="0" t="0" r="r" b="b"/>
            <a:pathLst>
              <a:path w="234" h="205">
                <a:moveTo>
                  <a:pt x="0" y="205"/>
                </a:moveTo>
                <a:lnTo>
                  <a:pt x="92" y="205"/>
                </a:lnTo>
                <a:lnTo>
                  <a:pt x="234" y="0"/>
                </a:lnTo>
              </a:path>
            </a:pathLst>
          </a:custGeom>
          <a:noFill/>
          <a:ln w="15875">
            <a:solidFill>
              <a:srgbClr val="FFFFFF"/>
            </a:solidFill>
            <a:prstDash val="solid"/>
            <a:round/>
            <a:headEnd/>
            <a:tailEnd/>
          </a:ln>
        </p:spPr>
        <p:txBody>
          <a:bodyPr/>
          <a:lstStyle/>
          <a:p>
            <a:endParaRPr lang="en-US"/>
          </a:p>
        </p:txBody>
      </p:sp>
      <p:sp>
        <p:nvSpPr>
          <p:cNvPr id="29709" name="Line 13"/>
          <p:cNvSpPr>
            <a:spLocks noChangeShapeType="1"/>
          </p:cNvSpPr>
          <p:nvPr/>
        </p:nvSpPr>
        <p:spPr bwMode="auto">
          <a:xfrm>
            <a:off x="1493838" y="3340100"/>
            <a:ext cx="171450" cy="1588"/>
          </a:xfrm>
          <a:prstGeom prst="line">
            <a:avLst/>
          </a:prstGeom>
          <a:noFill/>
          <a:ln w="15875">
            <a:solidFill>
              <a:srgbClr val="FFFFFF"/>
            </a:solidFill>
            <a:round/>
            <a:headEnd/>
            <a:tailEnd/>
          </a:ln>
        </p:spPr>
        <p:txBody>
          <a:bodyPr/>
          <a:lstStyle/>
          <a:p>
            <a:endParaRPr lang="en-US"/>
          </a:p>
        </p:txBody>
      </p:sp>
      <p:sp>
        <p:nvSpPr>
          <p:cNvPr id="29710" name="Line 14"/>
          <p:cNvSpPr>
            <a:spLocks noChangeShapeType="1"/>
          </p:cNvSpPr>
          <p:nvPr/>
        </p:nvSpPr>
        <p:spPr bwMode="auto">
          <a:xfrm flipV="1">
            <a:off x="1944688" y="3495675"/>
            <a:ext cx="1587" cy="328613"/>
          </a:xfrm>
          <a:prstGeom prst="line">
            <a:avLst/>
          </a:prstGeom>
          <a:noFill/>
          <a:ln w="15875">
            <a:solidFill>
              <a:srgbClr val="FFFFFF"/>
            </a:solidFill>
            <a:round/>
            <a:headEnd/>
            <a:tailEnd/>
          </a:ln>
        </p:spPr>
        <p:txBody>
          <a:bodyPr/>
          <a:lstStyle/>
          <a:p>
            <a:endParaRPr lang="en-US"/>
          </a:p>
        </p:txBody>
      </p:sp>
      <p:sp>
        <p:nvSpPr>
          <p:cNvPr id="29711" name="Freeform 15"/>
          <p:cNvSpPr>
            <a:spLocks/>
          </p:cNvSpPr>
          <p:nvPr/>
        </p:nvSpPr>
        <p:spPr bwMode="auto">
          <a:xfrm>
            <a:off x="6946900" y="3605213"/>
            <a:ext cx="361950" cy="327025"/>
          </a:xfrm>
          <a:custGeom>
            <a:avLst/>
            <a:gdLst/>
            <a:ahLst/>
            <a:cxnLst>
              <a:cxn ang="0">
                <a:pos x="228" y="206"/>
              </a:cxn>
              <a:cxn ang="0">
                <a:pos x="86" y="206"/>
              </a:cxn>
              <a:cxn ang="0">
                <a:pos x="0" y="0"/>
              </a:cxn>
            </a:cxnLst>
            <a:rect l="0" t="0" r="r" b="b"/>
            <a:pathLst>
              <a:path w="228" h="206">
                <a:moveTo>
                  <a:pt x="228" y="206"/>
                </a:moveTo>
                <a:lnTo>
                  <a:pt x="86" y="206"/>
                </a:lnTo>
                <a:lnTo>
                  <a:pt x="0" y="0"/>
                </a:lnTo>
              </a:path>
            </a:pathLst>
          </a:custGeom>
          <a:noFill/>
          <a:ln w="15875">
            <a:solidFill>
              <a:srgbClr val="FFFFFF"/>
            </a:solidFill>
            <a:prstDash val="solid"/>
            <a:round/>
            <a:headEnd/>
            <a:tailEnd/>
          </a:ln>
        </p:spPr>
        <p:txBody>
          <a:bodyPr/>
          <a:lstStyle/>
          <a:p>
            <a:endParaRPr lang="en-US"/>
          </a:p>
        </p:txBody>
      </p:sp>
      <p:sp>
        <p:nvSpPr>
          <p:cNvPr id="29712" name="Freeform 16"/>
          <p:cNvSpPr>
            <a:spLocks/>
          </p:cNvSpPr>
          <p:nvPr/>
        </p:nvSpPr>
        <p:spPr bwMode="auto">
          <a:xfrm>
            <a:off x="6013450" y="1168400"/>
            <a:ext cx="1035050" cy="225425"/>
          </a:xfrm>
          <a:custGeom>
            <a:avLst/>
            <a:gdLst/>
            <a:ahLst/>
            <a:cxnLst>
              <a:cxn ang="0">
                <a:pos x="652" y="0"/>
              </a:cxn>
              <a:cxn ang="0">
                <a:pos x="0" y="100"/>
              </a:cxn>
              <a:cxn ang="0">
                <a:pos x="142" y="142"/>
              </a:cxn>
            </a:cxnLst>
            <a:rect l="0" t="0" r="r" b="b"/>
            <a:pathLst>
              <a:path w="652" h="142">
                <a:moveTo>
                  <a:pt x="652" y="0"/>
                </a:moveTo>
                <a:lnTo>
                  <a:pt x="0" y="100"/>
                </a:lnTo>
                <a:lnTo>
                  <a:pt x="142" y="142"/>
                </a:lnTo>
              </a:path>
            </a:pathLst>
          </a:custGeom>
          <a:noFill/>
          <a:ln w="15875">
            <a:solidFill>
              <a:srgbClr val="FFFFFF"/>
            </a:solidFill>
            <a:prstDash val="solid"/>
            <a:round/>
            <a:headEnd/>
            <a:tailEnd/>
          </a:ln>
        </p:spPr>
        <p:txBody>
          <a:bodyPr/>
          <a:lstStyle/>
          <a:p>
            <a:endParaRPr lang="en-US"/>
          </a:p>
        </p:txBody>
      </p:sp>
      <p:sp>
        <p:nvSpPr>
          <p:cNvPr id="29713" name="Freeform 17"/>
          <p:cNvSpPr>
            <a:spLocks/>
          </p:cNvSpPr>
          <p:nvPr/>
        </p:nvSpPr>
        <p:spPr bwMode="auto">
          <a:xfrm>
            <a:off x="5832475" y="3636963"/>
            <a:ext cx="844550" cy="406400"/>
          </a:xfrm>
          <a:custGeom>
            <a:avLst/>
            <a:gdLst/>
            <a:ahLst/>
            <a:cxnLst>
              <a:cxn ang="0">
                <a:pos x="0" y="256"/>
              </a:cxn>
              <a:cxn ang="0">
                <a:pos x="92" y="256"/>
              </a:cxn>
              <a:cxn ang="0">
                <a:pos x="532" y="0"/>
              </a:cxn>
            </a:cxnLst>
            <a:rect l="0" t="0" r="r" b="b"/>
            <a:pathLst>
              <a:path w="532" h="256">
                <a:moveTo>
                  <a:pt x="0" y="256"/>
                </a:moveTo>
                <a:lnTo>
                  <a:pt x="92" y="256"/>
                </a:lnTo>
                <a:lnTo>
                  <a:pt x="532" y="0"/>
                </a:lnTo>
              </a:path>
            </a:pathLst>
          </a:custGeom>
          <a:noFill/>
          <a:ln w="15875">
            <a:solidFill>
              <a:srgbClr val="FFFFFF"/>
            </a:solidFill>
            <a:prstDash val="solid"/>
            <a:round/>
            <a:headEnd/>
            <a:tailEnd/>
          </a:ln>
        </p:spPr>
        <p:txBody>
          <a:bodyPr/>
          <a:lstStyle/>
          <a:p>
            <a:endParaRPr lang="en-US"/>
          </a:p>
        </p:txBody>
      </p:sp>
      <p:sp>
        <p:nvSpPr>
          <p:cNvPr id="29714" name="Freeform 18"/>
          <p:cNvSpPr>
            <a:spLocks/>
          </p:cNvSpPr>
          <p:nvPr/>
        </p:nvSpPr>
        <p:spPr bwMode="auto">
          <a:xfrm>
            <a:off x="5832475" y="3932238"/>
            <a:ext cx="981075" cy="438150"/>
          </a:xfrm>
          <a:custGeom>
            <a:avLst/>
            <a:gdLst/>
            <a:ahLst/>
            <a:cxnLst>
              <a:cxn ang="0">
                <a:pos x="0" y="276"/>
              </a:cxn>
              <a:cxn ang="0">
                <a:pos x="92" y="276"/>
              </a:cxn>
              <a:cxn ang="0">
                <a:pos x="618" y="0"/>
              </a:cxn>
            </a:cxnLst>
            <a:rect l="0" t="0" r="r" b="b"/>
            <a:pathLst>
              <a:path w="618" h="276">
                <a:moveTo>
                  <a:pt x="0" y="276"/>
                </a:moveTo>
                <a:lnTo>
                  <a:pt x="92" y="276"/>
                </a:lnTo>
                <a:lnTo>
                  <a:pt x="618" y="0"/>
                </a:lnTo>
              </a:path>
            </a:pathLst>
          </a:custGeom>
          <a:noFill/>
          <a:ln w="15875">
            <a:solidFill>
              <a:srgbClr val="FFFFFF"/>
            </a:solidFill>
            <a:prstDash val="solid"/>
            <a:round/>
            <a:headEnd/>
            <a:tailEnd/>
          </a:ln>
        </p:spPr>
        <p:txBody>
          <a:bodyPr/>
          <a:lstStyle/>
          <a:p>
            <a:endParaRPr lang="en-US"/>
          </a:p>
        </p:txBody>
      </p:sp>
      <p:sp>
        <p:nvSpPr>
          <p:cNvPr id="29715" name="Freeform 19"/>
          <p:cNvSpPr>
            <a:spLocks/>
          </p:cNvSpPr>
          <p:nvPr/>
        </p:nvSpPr>
        <p:spPr bwMode="auto">
          <a:xfrm>
            <a:off x="6588125" y="3051175"/>
            <a:ext cx="482600" cy="438150"/>
          </a:xfrm>
          <a:custGeom>
            <a:avLst/>
            <a:gdLst/>
            <a:ahLst/>
            <a:cxnLst>
              <a:cxn ang="0">
                <a:pos x="304" y="0"/>
              </a:cxn>
              <a:cxn ang="0">
                <a:pos x="192" y="0"/>
              </a:cxn>
              <a:cxn ang="0">
                <a:pos x="0" y="276"/>
              </a:cxn>
            </a:cxnLst>
            <a:rect l="0" t="0" r="r" b="b"/>
            <a:pathLst>
              <a:path w="304" h="276">
                <a:moveTo>
                  <a:pt x="304" y="0"/>
                </a:moveTo>
                <a:lnTo>
                  <a:pt x="192" y="0"/>
                </a:lnTo>
                <a:lnTo>
                  <a:pt x="0" y="276"/>
                </a:lnTo>
              </a:path>
            </a:pathLst>
          </a:custGeom>
          <a:noFill/>
          <a:ln w="15875">
            <a:solidFill>
              <a:srgbClr val="FFFFFF"/>
            </a:solidFill>
            <a:prstDash val="solid"/>
            <a:round/>
            <a:headEnd/>
            <a:tailEnd/>
          </a:ln>
        </p:spPr>
        <p:txBody>
          <a:bodyPr/>
          <a:lstStyle/>
          <a:p>
            <a:endParaRPr lang="en-US"/>
          </a:p>
        </p:txBody>
      </p:sp>
      <p:sp>
        <p:nvSpPr>
          <p:cNvPr id="29716" name="Line 20"/>
          <p:cNvSpPr>
            <a:spLocks noChangeShapeType="1"/>
          </p:cNvSpPr>
          <p:nvPr/>
        </p:nvSpPr>
        <p:spPr bwMode="auto">
          <a:xfrm flipH="1">
            <a:off x="5889625" y="1327150"/>
            <a:ext cx="123825" cy="1588"/>
          </a:xfrm>
          <a:prstGeom prst="line">
            <a:avLst/>
          </a:prstGeom>
          <a:noFill/>
          <a:ln w="15875">
            <a:solidFill>
              <a:srgbClr val="FFFFFF"/>
            </a:solidFill>
            <a:round/>
            <a:headEnd/>
            <a:tailEnd/>
          </a:ln>
        </p:spPr>
        <p:txBody>
          <a:bodyPr/>
          <a:lstStyle/>
          <a:p>
            <a:endParaRPr lang="en-US"/>
          </a:p>
        </p:txBody>
      </p:sp>
      <p:sp>
        <p:nvSpPr>
          <p:cNvPr id="29717" name="Rectangle 21"/>
          <p:cNvSpPr>
            <a:spLocks noChangeArrowheads="1"/>
          </p:cNvSpPr>
          <p:nvPr/>
        </p:nvSpPr>
        <p:spPr bwMode="auto">
          <a:xfrm>
            <a:off x="2771775" y="2198688"/>
            <a:ext cx="831850" cy="501650"/>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Prostate</a:t>
            </a:r>
          </a:p>
          <a:p>
            <a:r>
              <a:rPr lang="en-US" sz="1400">
                <a:solidFill>
                  <a:srgbClr val="FFFFFF"/>
                </a:solidFill>
                <a:latin typeface="Arial Black" charset="0"/>
              </a:rPr>
              <a:t>gland</a:t>
            </a:r>
            <a:endParaRPr lang="en-US" sz="1800">
              <a:latin typeface="Arial" charset="0"/>
            </a:endParaRPr>
          </a:p>
        </p:txBody>
      </p:sp>
      <p:sp>
        <p:nvSpPr>
          <p:cNvPr id="29718" name="Rectangle 22"/>
          <p:cNvSpPr>
            <a:spLocks noChangeArrowheads="1"/>
          </p:cNvSpPr>
          <p:nvPr/>
        </p:nvSpPr>
        <p:spPr bwMode="auto">
          <a:xfrm>
            <a:off x="2451100" y="3519488"/>
            <a:ext cx="852488" cy="501650"/>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Ductus</a:t>
            </a:r>
          </a:p>
          <a:p>
            <a:r>
              <a:rPr lang="en-US" sz="1400">
                <a:solidFill>
                  <a:srgbClr val="FFFFFF"/>
                </a:solidFill>
                <a:latin typeface="Arial Black" charset="0"/>
              </a:rPr>
              <a:t>deferens</a:t>
            </a:r>
            <a:endParaRPr lang="en-US" sz="1800">
              <a:latin typeface="Arial" charset="0"/>
            </a:endParaRPr>
          </a:p>
        </p:txBody>
      </p:sp>
      <p:sp>
        <p:nvSpPr>
          <p:cNvPr id="29719" name="Rectangle 23"/>
          <p:cNvSpPr>
            <a:spLocks noChangeArrowheads="1"/>
          </p:cNvSpPr>
          <p:nvPr/>
        </p:nvSpPr>
        <p:spPr bwMode="auto">
          <a:xfrm>
            <a:off x="917575" y="3192463"/>
            <a:ext cx="533400"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Penis</a:t>
            </a:r>
            <a:endParaRPr lang="en-US" sz="1800">
              <a:latin typeface="Arial" charset="0"/>
            </a:endParaRPr>
          </a:p>
        </p:txBody>
      </p:sp>
      <p:sp>
        <p:nvSpPr>
          <p:cNvPr id="29720" name="Rectangle 24"/>
          <p:cNvSpPr>
            <a:spLocks noChangeArrowheads="1"/>
          </p:cNvSpPr>
          <p:nvPr/>
        </p:nvSpPr>
        <p:spPr bwMode="auto">
          <a:xfrm>
            <a:off x="917575" y="3529013"/>
            <a:ext cx="60166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Testis</a:t>
            </a:r>
            <a:endParaRPr lang="en-US" sz="1800">
              <a:latin typeface="Arial" charset="0"/>
            </a:endParaRPr>
          </a:p>
        </p:txBody>
      </p:sp>
      <p:sp>
        <p:nvSpPr>
          <p:cNvPr id="29721" name="Rectangle 25"/>
          <p:cNvSpPr>
            <a:spLocks noChangeArrowheads="1"/>
          </p:cNvSpPr>
          <p:nvPr/>
        </p:nvSpPr>
        <p:spPr bwMode="auto">
          <a:xfrm>
            <a:off x="1574800" y="3824288"/>
            <a:ext cx="822325"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Scrotum</a:t>
            </a:r>
            <a:endParaRPr lang="en-US" sz="1800">
              <a:latin typeface="Arial" charset="0"/>
            </a:endParaRPr>
          </a:p>
        </p:txBody>
      </p:sp>
      <p:sp>
        <p:nvSpPr>
          <p:cNvPr id="29722" name="Rectangle 26"/>
          <p:cNvSpPr>
            <a:spLocks noChangeArrowheads="1"/>
          </p:cNvSpPr>
          <p:nvPr/>
        </p:nvSpPr>
        <p:spPr bwMode="auto">
          <a:xfrm>
            <a:off x="7112000" y="2925763"/>
            <a:ext cx="561975"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Ovary</a:t>
            </a:r>
            <a:endParaRPr lang="en-US" sz="1800">
              <a:latin typeface="Arial" charset="0"/>
            </a:endParaRPr>
          </a:p>
        </p:txBody>
      </p:sp>
      <p:sp>
        <p:nvSpPr>
          <p:cNvPr id="29723" name="Rectangle 27"/>
          <p:cNvSpPr>
            <a:spLocks noChangeArrowheads="1"/>
          </p:cNvSpPr>
          <p:nvPr/>
        </p:nvSpPr>
        <p:spPr bwMode="auto">
          <a:xfrm>
            <a:off x="7359650" y="3805238"/>
            <a:ext cx="722313" cy="501650"/>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Uterine</a:t>
            </a:r>
          </a:p>
          <a:p>
            <a:r>
              <a:rPr lang="en-US" sz="1400">
                <a:solidFill>
                  <a:srgbClr val="FFFFFF"/>
                </a:solidFill>
                <a:latin typeface="Arial Black" charset="0"/>
              </a:rPr>
              <a:t>tube</a:t>
            </a:r>
            <a:endParaRPr lang="en-US" sz="1800">
              <a:latin typeface="Arial" charset="0"/>
            </a:endParaRPr>
          </a:p>
        </p:txBody>
      </p:sp>
      <p:sp>
        <p:nvSpPr>
          <p:cNvPr id="29724" name="Rectangle 28"/>
          <p:cNvSpPr>
            <a:spLocks noChangeArrowheads="1"/>
          </p:cNvSpPr>
          <p:nvPr/>
        </p:nvSpPr>
        <p:spPr bwMode="auto">
          <a:xfrm>
            <a:off x="4892675" y="1179513"/>
            <a:ext cx="949325" cy="1027112"/>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Mammary</a:t>
            </a:r>
          </a:p>
          <a:p>
            <a:r>
              <a:rPr lang="en-US" sz="1400">
                <a:solidFill>
                  <a:srgbClr val="FFFFFF"/>
                </a:solidFill>
                <a:latin typeface="Arial Black" charset="0"/>
              </a:rPr>
              <a:t>glands (in</a:t>
            </a:r>
            <a:endParaRPr lang="en-US" sz="1800">
              <a:latin typeface="Arial" charset="0"/>
            </a:endParaRPr>
          </a:p>
          <a:p>
            <a:r>
              <a:rPr lang="en-US" sz="1400">
                <a:solidFill>
                  <a:srgbClr val="FFFFFF"/>
                </a:solidFill>
                <a:latin typeface="Arial Black" charset="0"/>
              </a:rPr>
              <a:t>breasts)</a:t>
            </a:r>
            <a:endParaRPr lang="en-US" sz="1800">
              <a:latin typeface="Arial" charset="0"/>
            </a:endParaRPr>
          </a:p>
          <a:p>
            <a:endParaRPr lang="en-US" sz="1800">
              <a:latin typeface="Arial" charset="0"/>
            </a:endParaRPr>
          </a:p>
        </p:txBody>
      </p:sp>
      <p:sp>
        <p:nvSpPr>
          <p:cNvPr id="29725" name="Rectangle 29"/>
          <p:cNvSpPr>
            <a:spLocks noChangeArrowheads="1"/>
          </p:cNvSpPr>
          <p:nvPr/>
        </p:nvSpPr>
        <p:spPr bwMode="auto">
          <a:xfrm>
            <a:off x="5095875" y="3894138"/>
            <a:ext cx="652463"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Uterus</a:t>
            </a:r>
            <a:endParaRPr lang="en-US" sz="1800">
              <a:latin typeface="Arial" charset="0"/>
            </a:endParaRPr>
          </a:p>
        </p:txBody>
      </p:sp>
      <p:sp>
        <p:nvSpPr>
          <p:cNvPr id="29726" name="Rectangle 30"/>
          <p:cNvSpPr>
            <a:spLocks noChangeArrowheads="1"/>
          </p:cNvSpPr>
          <p:nvPr/>
        </p:nvSpPr>
        <p:spPr bwMode="auto">
          <a:xfrm>
            <a:off x="5095875" y="4221163"/>
            <a:ext cx="673100" cy="250825"/>
          </a:xfrm>
          <a:prstGeom prst="rect">
            <a:avLst/>
          </a:prstGeom>
          <a:noFill/>
          <a:ln w="9525">
            <a:noFill/>
            <a:miter lim="800000"/>
            <a:headEnd/>
            <a:tailEnd/>
          </a:ln>
        </p:spPr>
        <p:txBody>
          <a:bodyPr wrap="none" lIns="0" tIns="0" rIns="0" bIns="0">
            <a:spAutoFit/>
          </a:bodyPr>
          <a:lstStyle/>
          <a:p>
            <a:r>
              <a:rPr lang="en-US" sz="1400">
                <a:solidFill>
                  <a:srgbClr val="FFFFFF"/>
                </a:solidFill>
                <a:latin typeface="Arial Black" charset="0"/>
              </a:rPr>
              <a:t>Vagina</a:t>
            </a:r>
            <a:endParaRPr lang="en-US" sz="1800">
              <a:latin typeface="Arial" charset="0"/>
            </a:endParaRPr>
          </a:p>
        </p:txBody>
      </p:sp>
      <p:sp>
        <p:nvSpPr>
          <p:cNvPr id="29727" name="Rectangle 31"/>
          <p:cNvSpPr>
            <a:spLocks noChangeArrowheads="1"/>
          </p:cNvSpPr>
          <p:nvPr/>
        </p:nvSpPr>
        <p:spPr bwMode="auto">
          <a:xfrm>
            <a:off x="1158875" y="5405438"/>
            <a:ext cx="7000875" cy="10636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Overall function is production of offspring. Testes produce sperm and male sex</a:t>
            </a:r>
          </a:p>
          <a:p>
            <a:r>
              <a:rPr lang="en-US" sz="1400" b="1">
                <a:solidFill>
                  <a:srgbClr val="231F20"/>
                </a:solidFill>
                <a:latin typeface="Arial" charset="0"/>
              </a:rPr>
              <a:t>hormone, and male ducts and glands aid in delivery of sperm to the female</a:t>
            </a:r>
            <a:endParaRPr lang="en-US" sz="1800" b="1">
              <a:latin typeface="Arial" charset="0"/>
            </a:endParaRPr>
          </a:p>
          <a:p>
            <a:r>
              <a:rPr lang="en-US" sz="1400" b="1">
                <a:solidFill>
                  <a:srgbClr val="231F20"/>
                </a:solidFill>
                <a:latin typeface="Arial" charset="0"/>
              </a:rPr>
              <a:t>reproductive tract. Ovaries produce eggs and female sex hormones. The remaining</a:t>
            </a:r>
            <a:endParaRPr lang="en-US" sz="1800" b="1">
              <a:latin typeface="Arial" charset="0"/>
            </a:endParaRPr>
          </a:p>
          <a:p>
            <a:r>
              <a:rPr lang="en-US" sz="1400" b="1">
                <a:solidFill>
                  <a:srgbClr val="231F20"/>
                </a:solidFill>
                <a:latin typeface="Arial" charset="0"/>
              </a:rPr>
              <a:t>female structures serve as sites for fertilization and development of the fetus.</a:t>
            </a:r>
            <a:endParaRPr lang="en-US" sz="1800" b="1">
              <a:latin typeface="Arial" charset="0"/>
            </a:endParaRPr>
          </a:p>
          <a:p>
            <a:r>
              <a:rPr lang="en-US" sz="1400" b="1">
                <a:solidFill>
                  <a:srgbClr val="231F20"/>
                </a:solidFill>
                <a:latin typeface="Arial" charset="0"/>
              </a:rPr>
              <a:t>Mammary glands of female breasts produce milk to nourish the newborn.</a:t>
            </a:r>
            <a:endParaRPr lang="en-US" sz="1800" b="1">
              <a:latin typeface="Arial" charset="0"/>
            </a:endParaRPr>
          </a:p>
        </p:txBody>
      </p:sp>
      <p:sp>
        <p:nvSpPr>
          <p:cNvPr id="29728" name="Rectangle 32"/>
          <p:cNvSpPr>
            <a:spLocks noChangeArrowheads="1"/>
          </p:cNvSpPr>
          <p:nvPr/>
        </p:nvSpPr>
        <p:spPr bwMode="auto">
          <a:xfrm>
            <a:off x="844550" y="5167313"/>
            <a:ext cx="2917825"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(k) Male Reproductive System</a:t>
            </a:r>
            <a:endParaRPr lang="en-US" sz="1800">
              <a:latin typeface="Arial" charset="0"/>
            </a:endParaRPr>
          </a:p>
        </p:txBody>
      </p:sp>
      <p:sp>
        <p:nvSpPr>
          <p:cNvPr id="29729" name="Rectangle 33"/>
          <p:cNvSpPr>
            <a:spLocks noChangeArrowheads="1"/>
          </p:cNvSpPr>
          <p:nvPr/>
        </p:nvSpPr>
        <p:spPr bwMode="auto">
          <a:xfrm>
            <a:off x="4816475" y="5160963"/>
            <a:ext cx="3105150"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charset="0"/>
              </a:rPr>
              <a:t>(l) Female Reproductive System</a:t>
            </a:r>
            <a:endParaRPr lang="en-US" sz="1800">
              <a:latin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p:txBody>
          <a:bodyPr/>
          <a:lstStyle/>
          <a:p>
            <a:r>
              <a:rPr lang="en-US"/>
              <a:t>Organ Systems Interrelationships</a:t>
            </a:r>
          </a:p>
        </p:txBody>
      </p:sp>
      <p:sp>
        <p:nvSpPr>
          <p:cNvPr id="30725" name="Rectangle 5"/>
          <p:cNvSpPr>
            <a:spLocks noGrp="1" noChangeArrowheads="1"/>
          </p:cNvSpPr>
          <p:nvPr>
            <p:ph type="body" idx="1"/>
          </p:nvPr>
        </p:nvSpPr>
        <p:spPr/>
        <p:txBody>
          <a:bodyPr/>
          <a:lstStyle/>
          <a:p>
            <a:r>
              <a:rPr lang="en-US"/>
              <a:t>All cells depend on organ systems to meet their survival needs </a:t>
            </a:r>
          </a:p>
          <a:p>
            <a:r>
              <a:rPr lang="en-US"/>
              <a:t>Organ systems work cooperatively to perform necessary life functions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Rectangle 6"/>
          <p:cNvSpPr>
            <a:spLocks noChangeArrowheads="1"/>
          </p:cNvSpPr>
          <p:nvPr/>
        </p:nvSpPr>
        <p:spPr bwMode="auto">
          <a:xfrm>
            <a:off x="8235950"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1.2</a:t>
            </a:r>
          </a:p>
        </p:txBody>
      </p:sp>
      <p:pic>
        <p:nvPicPr>
          <p:cNvPr id="32777" name="Picture 9"/>
          <p:cNvPicPr>
            <a:picLocks noChangeAspect="1" noChangeArrowheads="1"/>
          </p:cNvPicPr>
          <p:nvPr/>
        </p:nvPicPr>
        <p:blipFill>
          <a:blip r:embed="rId2" cstate="print"/>
          <a:srcRect t="12001" b="9323"/>
          <a:stretch>
            <a:fillRect/>
          </a:stretch>
        </p:blipFill>
        <p:spPr bwMode="auto">
          <a:xfrm>
            <a:off x="2487613" y="1177925"/>
            <a:ext cx="4167187" cy="5037138"/>
          </a:xfrm>
          <a:prstGeom prst="rect">
            <a:avLst/>
          </a:prstGeom>
          <a:noFill/>
        </p:spPr>
      </p:pic>
      <p:sp>
        <p:nvSpPr>
          <p:cNvPr id="32778" name="Rectangle 10"/>
          <p:cNvSpPr>
            <a:spLocks noChangeArrowheads="1"/>
          </p:cNvSpPr>
          <p:nvPr/>
        </p:nvSpPr>
        <p:spPr bwMode="auto">
          <a:xfrm>
            <a:off x="2538413" y="396875"/>
            <a:ext cx="2224087" cy="728663"/>
          </a:xfrm>
          <a:prstGeom prst="rect">
            <a:avLst/>
          </a:prstGeom>
          <a:noFill/>
          <a:ln w="9525">
            <a:noFill/>
            <a:miter lim="800000"/>
            <a:headEnd/>
            <a:tailEnd/>
          </a:ln>
          <a:effectLst/>
        </p:spPr>
        <p:txBody>
          <a:bodyPr wrap="none">
            <a:spAutoFit/>
          </a:bodyPr>
          <a:lstStyle/>
          <a:p>
            <a:r>
              <a:rPr lang="en-US" sz="1000" b="1">
                <a:latin typeface="Arial Black" charset="0"/>
              </a:rPr>
              <a:t>Digestive system </a:t>
            </a:r>
          </a:p>
          <a:p>
            <a:r>
              <a:rPr lang="en-US" sz="1000" b="1">
                <a:latin typeface="Arial" charset="0"/>
              </a:rPr>
              <a:t>Takes in nutrients, breaks them </a:t>
            </a:r>
          </a:p>
          <a:p>
            <a:r>
              <a:rPr lang="en-US" sz="1000" b="1">
                <a:latin typeface="Arial" charset="0"/>
              </a:rPr>
              <a:t>down, and eliminates unabsorbed</a:t>
            </a:r>
          </a:p>
          <a:p>
            <a:r>
              <a:rPr lang="en-US" sz="1000" b="1">
                <a:latin typeface="Arial" charset="0"/>
              </a:rPr>
              <a:t> matter (feces)</a:t>
            </a:r>
          </a:p>
        </p:txBody>
      </p:sp>
      <p:sp>
        <p:nvSpPr>
          <p:cNvPr id="32779" name="Rectangle 11"/>
          <p:cNvSpPr>
            <a:spLocks noChangeArrowheads="1"/>
          </p:cNvSpPr>
          <p:nvPr/>
        </p:nvSpPr>
        <p:spPr bwMode="auto">
          <a:xfrm>
            <a:off x="4854575" y="398463"/>
            <a:ext cx="1736725" cy="576262"/>
          </a:xfrm>
          <a:prstGeom prst="rect">
            <a:avLst/>
          </a:prstGeom>
          <a:noFill/>
          <a:ln w="9525">
            <a:noFill/>
            <a:miter lim="800000"/>
            <a:headEnd/>
            <a:tailEnd/>
          </a:ln>
          <a:effectLst/>
        </p:spPr>
        <p:txBody>
          <a:bodyPr wrap="none">
            <a:spAutoFit/>
          </a:bodyPr>
          <a:lstStyle/>
          <a:p>
            <a:r>
              <a:rPr lang="en-US" sz="1000" b="1">
                <a:latin typeface="Arial Black" charset="0"/>
              </a:rPr>
              <a:t>Respiratory system</a:t>
            </a:r>
          </a:p>
          <a:p>
            <a:r>
              <a:rPr lang="en-US" sz="1000" b="1">
                <a:latin typeface="Arial" charset="0"/>
              </a:rPr>
              <a:t>Takes in oxygen and </a:t>
            </a:r>
          </a:p>
          <a:p>
            <a:r>
              <a:rPr lang="en-US" sz="1000" b="1">
                <a:latin typeface="Arial" charset="0"/>
              </a:rPr>
              <a:t>eliminates carbon dioxide</a:t>
            </a:r>
          </a:p>
        </p:txBody>
      </p:sp>
      <p:sp>
        <p:nvSpPr>
          <p:cNvPr id="32780" name="Rectangle 12"/>
          <p:cNvSpPr>
            <a:spLocks noChangeArrowheads="1"/>
          </p:cNvSpPr>
          <p:nvPr/>
        </p:nvSpPr>
        <p:spPr bwMode="auto">
          <a:xfrm>
            <a:off x="2990850" y="1073150"/>
            <a:ext cx="495300" cy="244475"/>
          </a:xfrm>
          <a:prstGeom prst="rect">
            <a:avLst/>
          </a:prstGeom>
          <a:noFill/>
          <a:ln w="9525">
            <a:noFill/>
            <a:miter lim="800000"/>
            <a:headEnd/>
            <a:tailEnd/>
          </a:ln>
          <a:effectLst/>
        </p:spPr>
        <p:txBody>
          <a:bodyPr wrap="none">
            <a:spAutoFit/>
          </a:bodyPr>
          <a:lstStyle/>
          <a:p>
            <a:r>
              <a:rPr lang="en-US" sz="1000" b="1">
                <a:latin typeface="Arial" charset="0"/>
              </a:rPr>
              <a:t>Food</a:t>
            </a:r>
          </a:p>
        </p:txBody>
      </p:sp>
      <p:sp>
        <p:nvSpPr>
          <p:cNvPr id="32781" name="Rectangle 13"/>
          <p:cNvSpPr>
            <a:spLocks noChangeArrowheads="1"/>
          </p:cNvSpPr>
          <p:nvPr/>
        </p:nvSpPr>
        <p:spPr bwMode="auto">
          <a:xfrm>
            <a:off x="5219700" y="1098550"/>
            <a:ext cx="331788" cy="244475"/>
          </a:xfrm>
          <a:prstGeom prst="rect">
            <a:avLst/>
          </a:prstGeom>
          <a:noFill/>
          <a:ln w="9525">
            <a:noFill/>
            <a:miter lim="800000"/>
            <a:headEnd/>
            <a:tailEnd/>
          </a:ln>
          <a:effectLst/>
        </p:spPr>
        <p:txBody>
          <a:bodyPr wrap="none">
            <a:spAutoFit/>
          </a:bodyPr>
          <a:lstStyle/>
          <a:p>
            <a:r>
              <a:rPr lang="en-US" sz="1000" b="1">
                <a:latin typeface="Arial" charset="0"/>
              </a:rPr>
              <a:t>O</a:t>
            </a:r>
            <a:r>
              <a:rPr lang="en-US" sz="1000" b="1" baseline="-25000">
                <a:latin typeface="Arial" charset="0"/>
              </a:rPr>
              <a:t>2</a:t>
            </a:r>
            <a:endParaRPr lang="en-US" sz="1000" b="1">
              <a:latin typeface="Arial" charset="0"/>
            </a:endParaRPr>
          </a:p>
        </p:txBody>
      </p:sp>
      <p:sp>
        <p:nvSpPr>
          <p:cNvPr id="32782" name="Rectangle 14"/>
          <p:cNvSpPr>
            <a:spLocks noChangeArrowheads="1"/>
          </p:cNvSpPr>
          <p:nvPr/>
        </p:nvSpPr>
        <p:spPr bwMode="auto">
          <a:xfrm>
            <a:off x="5794375" y="1104900"/>
            <a:ext cx="423863" cy="244475"/>
          </a:xfrm>
          <a:prstGeom prst="rect">
            <a:avLst/>
          </a:prstGeom>
          <a:noFill/>
          <a:ln w="9525">
            <a:noFill/>
            <a:miter lim="800000"/>
            <a:headEnd/>
            <a:tailEnd/>
          </a:ln>
          <a:effectLst/>
        </p:spPr>
        <p:txBody>
          <a:bodyPr wrap="none">
            <a:spAutoFit/>
          </a:bodyPr>
          <a:lstStyle/>
          <a:p>
            <a:r>
              <a:rPr lang="en-US" sz="1000" b="1">
                <a:latin typeface="Arial" charset="0"/>
              </a:rPr>
              <a:t>CO</a:t>
            </a:r>
            <a:r>
              <a:rPr lang="en-US" sz="1000" b="1" baseline="-25000">
                <a:latin typeface="Arial" charset="0"/>
              </a:rPr>
              <a:t>2</a:t>
            </a:r>
            <a:endParaRPr lang="en-US" sz="1000" b="1">
              <a:latin typeface="Arial" charset="0"/>
            </a:endParaRPr>
          </a:p>
        </p:txBody>
      </p:sp>
      <p:sp>
        <p:nvSpPr>
          <p:cNvPr id="32783" name="Rectangle 15"/>
          <p:cNvSpPr>
            <a:spLocks noChangeArrowheads="1"/>
          </p:cNvSpPr>
          <p:nvPr/>
        </p:nvSpPr>
        <p:spPr bwMode="auto">
          <a:xfrm>
            <a:off x="3395663" y="1406525"/>
            <a:ext cx="2265362" cy="881063"/>
          </a:xfrm>
          <a:prstGeom prst="rect">
            <a:avLst/>
          </a:prstGeom>
          <a:noFill/>
          <a:ln w="9525">
            <a:noFill/>
            <a:miter lim="800000"/>
            <a:headEnd/>
            <a:tailEnd/>
          </a:ln>
          <a:effectLst/>
        </p:spPr>
        <p:txBody>
          <a:bodyPr wrap="none">
            <a:spAutoFit/>
          </a:bodyPr>
          <a:lstStyle/>
          <a:p>
            <a:r>
              <a:rPr lang="en-US" sz="1000" b="1">
                <a:latin typeface="Arial Black" charset="0"/>
              </a:rPr>
              <a:t>Cardiovascular system</a:t>
            </a:r>
          </a:p>
          <a:p>
            <a:r>
              <a:rPr lang="en-US" sz="1000" b="1">
                <a:latin typeface="Arial" charset="0"/>
              </a:rPr>
              <a:t>Via the blood, distributes oxygen </a:t>
            </a:r>
          </a:p>
          <a:p>
            <a:r>
              <a:rPr lang="en-US" sz="1000" b="1">
                <a:latin typeface="Arial" charset="0"/>
              </a:rPr>
              <a:t>and nutrients to all body cells and </a:t>
            </a:r>
          </a:p>
          <a:p>
            <a:r>
              <a:rPr lang="en-US" sz="1000" b="1">
                <a:latin typeface="Arial" charset="0"/>
              </a:rPr>
              <a:t>delivers wastes and carbon </a:t>
            </a:r>
          </a:p>
          <a:p>
            <a:r>
              <a:rPr lang="en-US" sz="1000" b="1">
                <a:latin typeface="Arial" charset="0"/>
              </a:rPr>
              <a:t>dioxide to disposal organs</a:t>
            </a:r>
          </a:p>
        </p:txBody>
      </p:sp>
      <p:sp>
        <p:nvSpPr>
          <p:cNvPr id="32784" name="Rectangle 16"/>
          <p:cNvSpPr>
            <a:spLocks noChangeArrowheads="1"/>
          </p:cNvSpPr>
          <p:nvPr/>
        </p:nvSpPr>
        <p:spPr bwMode="auto">
          <a:xfrm>
            <a:off x="3967163" y="3943350"/>
            <a:ext cx="1092200" cy="244475"/>
          </a:xfrm>
          <a:prstGeom prst="rect">
            <a:avLst/>
          </a:prstGeom>
          <a:noFill/>
          <a:ln w="9525">
            <a:noFill/>
            <a:miter lim="800000"/>
            <a:headEnd/>
            <a:tailEnd/>
          </a:ln>
          <a:effectLst/>
        </p:spPr>
        <p:txBody>
          <a:bodyPr wrap="none">
            <a:spAutoFit/>
          </a:bodyPr>
          <a:lstStyle/>
          <a:p>
            <a:r>
              <a:rPr lang="en-US" sz="1000" b="1">
                <a:latin typeface="Arial" charset="0"/>
              </a:rPr>
              <a:t>Interstitial fluid</a:t>
            </a:r>
          </a:p>
        </p:txBody>
      </p:sp>
      <p:sp>
        <p:nvSpPr>
          <p:cNvPr id="32785" name="Rectangle 17"/>
          <p:cNvSpPr>
            <a:spLocks noChangeArrowheads="1"/>
          </p:cNvSpPr>
          <p:nvPr/>
        </p:nvSpPr>
        <p:spPr bwMode="auto">
          <a:xfrm>
            <a:off x="3224213" y="3516313"/>
            <a:ext cx="741362" cy="244475"/>
          </a:xfrm>
          <a:prstGeom prst="rect">
            <a:avLst/>
          </a:prstGeom>
          <a:noFill/>
          <a:ln w="9525">
            <a:noFill/>
            <a:miter lim="800000"/>
            <a:headEnd/>
            <a:tailEnd/>
          </a:ln>
          <a:effectLst/>
        </p:spPr>
        <p:txBody>
          <a:bodyPr wrap="none">
            <a:spAutoFit/>
          </a:bodyPr>
          <a:lstStyle/>
          <a:p>
            <a:r>
              <a:rPr lang="en-US" sz="1000" b="1">
                <a:latin typeface="Arial" charset="0"/>
              </a:rPr>
              <a:t>Nutrients</a:t>
            </a:r>
          </a:p>
        </p:txBody>
      </p:sp>
      <p:sp>
        <p:nvSpPr>
          <p:cNvPr id="32786" name="Rectangle 18"/>
          <p:cNvSpPr>
            <a:spLocks noChangeArrowheads="1"/>
          </p:cNvSpPr>
          <p:nvPr/>
        </p:nvSpPr>
        <p:spPr bwMode="auto">
          <a:xfrm>
            <a:off x="5359400" y="3160713"/>
            <a:ext cx="917575" cy="1060450"/>
          </a:xfrm>
          <a:prstGeom prst="rect">
            <a:avLst/>
          </a:prstGeom>
          <a:noFill/>
          <a:ln w="9525">
            <a:noFill/>
            <a:miter lim="800000"/>
            <a:headEnd/>
            <a:tailEnd/>
          </a:ln>
          <a:effectLst/>
        </p:spPr>
        <p:txBody>
          <a:bodyPr wrap="none">
            <a:spAutoFit/>
          </a:bodyPr>
          <a:lstStyle/>
          <a:p>
            <a:r>
              <a:rPr lang="en-US" sz="1000" b="1">
                <a:latin typeface="Arial Black" charset="0"/>
              </a:rPr>
              <a:t>Urinary </a:t>
            </a:r>
          </a:p>
          <a:p>
            <a:r>
              <a:rPr lang="en-US" sz="1000" b="1">
                <a:latin typeface="Arial Black" charset="0"/>
              </a:rPr>
              <a:t>system</a:t>
            </a:r>
          </a:p>
          <a:p>
            <a:r>
              <a:rPr lang="en-US" sz="1000" b="1">
                <a:latin typeface="Arial" charset="0"/>
              </a:rPr>
              <a:t>Eliminates </a:t>
            </a:r>
          </a:p>
          <a:p>
            <a:r>
              <a:rPr lang="en-US" sz="1000" b="1">
                <a:latin typeface="Arial" charset="0"/>
              </a:rPr>
              <a:t>nitrogenous</a:t>
            </a:r>
          </a:p>
          <a:p>
            <a:r>
              <a:rPr lang="en-US" sz="1000" b="1">
                <a:latin typeface="Arial" charset="0"/>
              </a:rPr>
              <a:t>wastes and</a:t>
            </a:r>
          </a:p>
          <a:p>
            <a:r>
              <a:rPr lang="en-US" sz="1000" b="1">
                <a:latin typeface="Arial" charset="0"/>
              </a:rPr>
              <a:t>excess ions</a:t>
            </a:r>
          </a:p>
        </p:txBody>
      </p:sp>
      <p:sp>
        <p:nvSpPr>
          <p:cNvPr id="32787" name="Rectangle 19"/>
          <p:cNvSpPr>
            <a:spLocks noChangeArrowheads="1"/>
          </p:cNvSpPr>
          <p:nvPr/>
        </p:nvSpPr>
        <p:spPr bwMode="auto">
          <a:xfrm>
            <a:off x="3695700" y="5227638"/>
            <a:ext cx="1814513" cy="549275"/>
          </a:xfrm>
          <a:prstGeom prst="rect">
            <a:avLst/>
          </a:prstGeom>
          <a:noFill/>
          <a:ln w="9525">
            <a:noFill/>
            <a:miter lim="800000"/>
            <a:headEnd/>
            <a:tailEnd/>
          </a:ln>
          <a:effectLst/>
        </p:spPr>
        <p:txBody>
          <a:bodyPr wrap="none">
            <a:spAutoFit/>
          </a:bodyPr>
          <a:lstStyle/>
          <a:p>
            <a:r>
              <a:rPr lang="en-US" sz="1000" b="1">
                <a:latin typeface="Arial" charset="0"/>
              </a:rPr>
              <a:t>Nutrients and wastes pass </a:t>
            </a:r>
          </a:p>
          <a:p>
            <a:r>
              <a:rPr lang="en-US" sz="1000" b="1">
                <a:latin typeface="Arial" charset="0"/>
              </a:rPr>
              <a:t>between blood and cells </a:t>
            </a:r>
          </a:p>
          <a:p>
            <a:r>
              <a:rPr lang="en-US" sz="1000" b="1">
                <a:latin typeface="Arial" charset="0"/>
              </a:rPr>
              <a:t>via the interstitial fluid</a:t>
            </a:r>
          </a:p>
        </p:txBody>
      </p:sp>
      <p:sp>
        <p:nvSpPr>
          <p:cNvPr id="32788" name="Rectangle 20"/>
          <p:cNvSpPr>
            <a:spLocks noChangeArrowheads="1"/>
          </p:cNvSpPr>
          <p:nvPr/>
        </p:nvSpPr>
        <p:spPr bwMode="auto">
          <a:xfrm>
            <a:off x="3648075" y="5956300"/>
            <a:ext cx="2041525" cy="576263"/>
          </a:xfrm>
          <a:prstGeom prst="rect">
            <a:avLst/>
          </a:prstGeom>
          <a:noFill/>
          <a:ln w="9525">
            <a:noFill/>
            <a:miter lim="800000"/>
            <a:headEnd/>
            <a:tailEnd/>
          </a:ln>
          <a:effectLst/>
        </p:spPr>
        <p:txBody>
          <a:bodyPr wrap="none">
            <a:spAutoFit/>
          </a:bodyPr>
          <a:lstStyle/>
          <a:p>
            <a:r>
              <a:rPr lang="en-US" sz="1000" b="1">
                <a:latin typeface="Arial Black" charset="0"/>
              </a:rPr>
              <a:t>Integumentary system</a:t>
            </a:r>
          </a:p>
          <a:p>
            <a:r>
              <a:rPr lang="en-US" sz="1000" b="1">
                <a:latin typeface="Arial" charset="0"/>
              </a:rPr>
              <a:t> Protects the body as a whole</a:t>
            </a:r>
          </a:p>
          <a:p>
            <a:r>
              <a:rPr lang="en-US" sz="1000" b="1">
                <a:latin typeface="Arial" charset="0"/>
              </a:rPr>
              <a:t> from the external environment</a:t>
            </a:r>
          </a:p>
        </p:txBody>
      </p:sp>
      <p:sp>
        <p:nvSpPr>
          <p:cNvPr id="32789" name="Rectangle 21"/>
          <p:cNvSpPr>
            <a:spLocks noChangeArrowheads="1"/>
          </p:cNvSpPr>
          <p:nvPr/>
        </p:nvSpPr>
        <p:spPr bwMode="auto">
          <a:xfrm>
            <a:off x="4491038" y="2455863"/>
            <a:ext cx="544512" cy="244475"/>
          </a:xfrm>
          <a:prstGeom prst="rect">
            <a:avLst/>
          </a:prstGeom>
          <a:noFill/>
          <a:ln w="9525">
            <a:noFill/>
            <a:miter lim="800000"/>
            <a:headEnd/>
            <a:tailEnd/>
          </a:ln>
          <a:effectLst/>
        </p:spPr>
        <p:txBody>
          <a:bodyPr wrap="none">
            <a:spAutoFit/>
          </a:bodyPr>
          <a:lstStyle/>
          <a:p>
            <a:r>
              <a:rPr lang="en-US" sz="1000" b="1">
                <a:latin typeface="Arial" charset="0"/>
              </a:rPr>
              <a:t>Blood</a:t>
            </a:r>
          </a:p>
        </p:txBody>
      </p:sp>
      <p:sp>
        <p:nvSpPr>
          <p:cNvPr id="32790" name="Rectangle 22"/>
          <p:cNvSpPr>
            <a:spLocks noChangeArrowheads="1"/>
          </p:cNvSpPr>
          <p:nvPr/>
        </p:nvSpPr>
        <p:spPr bwMode="auto">
          <a:xfrm>
            <a:off x="4297363" y="3348038"/>
            <a:ext cx="508000" cy="244475"/>
          </a:xfrm>
          <a:prstGeom prst="rect">
            <a:avLst/>
          </a:prstGeom>
          <a:noFill/>
          <a:ln w="9525">
            <a:noFill/>
            <a:miter lim="800000"/>
            <a:headEnd/>
            <a:tailEnd/>
          </a:ln>
          <a:effectLst/>
        </p:spPr>
        <p:txBody>
          <a:bodyPr wrap="none">
            <a:spAutoFit/>
          </a:bodyPr>
          <a:lstStyle/>
          <a:p>
            <a:r>
              <a:rPr lang="en-US" sz="1000" b="1">
                <a:latin typeface="Arial" charset="0"/>
              </a:rPr>
              <a:t>Heart</a:t>
            </a:r>
          </a:p>
        </p:txBody>
      </p:sp>
      <p:sp>
        <p:nvSpPr>
          <p:cNvPr id="32791" name="Rectangle 23"/>
          <p:cNvSpPr>
            <a:spLocks noChangeArrowheads="1"/>
          </p:cNvSpPr>
          <p:nvPr/>
        </p:nvSpPr>
        <p:spPr bwMode="auto">
          <a:xfrm>
            <a:off x="3217863" y="6137275"/>
            <a:ext cx="541337" cy="244475"/>
          </a:xfrm>
          <a:prstGeom prst="rect">
            <a:avLst/>
          </a:prstGeom>
          <a:noFill/>
          <a:ln w="9525">
            <a:noFill/>
            <a:miter lim="800000"/>
            <a:headEnd/>
            <a:tailEnd/>
          </a:ln>
          <a:effectLst/>
        </p:spPr>
        <p:txBody>
          <a:bodyPr wrap="none">
            <a:spAutoFit/>
          </a:bodyPr>
          <a:lstStyle/>
          <a:p>
            <a:r>
              <a:rPr lang="en-US" sz="1000" b="1">
                <a:latin typeface="Arial" charset="0"/>
              </a:rPr>
              <a:t>Feces</a:t>
            </a:r>
          </a:p>
        </p:txBody>
      </p:sp>
      <p:sp>
        <p:nvSpPr>
          <p:cNvPr id="32792" name="Rectangle 24"/>
          <p:cNvSpPr>
            <a:spLocks noChangeArrowheads="1"/>
          </p:cNvSpPr>
          <p:nvPr/>
        </p:nvSpPr>
        <p:spPr bwMode="auto">
          <a:xfrm>
            <a:off x="5586413" y="6143625"/>
            <a:ext cx="508000" cy="244475"/>
          </a:xfrm>
          <a:prstGeom prst="rect">
            <a:avLst/>
          </a:prstGeom>
          <a:noFill/>
          <a:ln w="9525">
            <a:noFill/>
            <a:miter lim="800000"/>
            <a:headEnd/>
            <a:tailEnd/>
          </a:ln>
          <a:effectLst/>
        </p:spPr>
        <p:txBody>
          <a:bodyPr wrap="none">
            <a:spAutoFit/>
          </a:bodyPr>
          <a:lstStyle/>
          <a:p>
            <a:r>
              <a:rPr lang="en-US" sz="1000" b="1">
                <a:latin typeface="Arial" charset="0"/>
              </a:rPr>
              <a:t>Urine</a:t>
            </a:r>
          </a:p>
        </p:txBody>
      </p:sp>
      <p:sp>
        <p:nvSpPr>
          <p:cNvPr id="32793" name="Line 25"/>
          <p:cNvSpPr>
            <a:spLocks noChangeShapeType="1"/>
          </p:cNvSpPr>
          <p:nvPr/>
        </p:nvSpPr>
        <p:spPr bwMode="auto">
          <a:xfrm>
            <a:off x="4460875" y="4148138"/>
            <a:ext cx="1588" cy="250825"/>
          </a:xfrm>
          <a:prstGeom prst="line">
            <a:avLst/>
          </a:prstGeom>
          <a:noFill/>
          <a:ln w="12700">
            <a:solidFill>
              <a:srgbClr val="231F20"/>
            </a:solidFill>
            <a:round/>
            <a:headEnd/>
            <a:tailEnd/>
          </a:ln>
        </p:spPr>
        <p:txBody>
          <a:bodyPr/>
          <a:lstStyle/>
          <a:p>
            <a:endParaRPr lang="en-US"/>
          </a:p>
        </p:txBody>
      </p:sp>
      <p:sp>
        <p:nvSpPr>
          <p:cNvPr id="32794" name="Line 26"/>
          <p:cNvSpPr>
            <a:spLocks noChangeShapeType="1"/>
          </p:cNvSpPr>
          <p:nvPr/>
        </p:nvSpPr>
        <p:spPr bwMode="auto">
          <a:xfrm>
            <a:off x="4752975" y="2352675"/>
            <a:ext cx="1588" cy="168275"/>
          </a:xfrm>
          <a:prstGeom prst="line">
            <a:avLst/>
          </a:prstGeom>
          <a:noFill/>
          <a:ln w="12700">
            <a:solidFill>
              <a:srgbClr val="231F20"/>
            </a:solidFill>
            <a:round/>
            <a:headEnd/>
            <a:tailEnd/>
          </a:ln>
        </p:spPr>
        <p:txBody>
          <a:bodyPr/>
          <a:lstStyle/>
          <a:p>
            <a:endParaRPr lang="en-US"/>
          </a:p>
        </p:txBody>
      </p:sp>
      <p:sp>
        <p:nvSpPr>
          <p:cNvPr id="32795" name="Line 27"/>
          <p:cNvSpPr>
            <a:spLocks noChangeShapeType="1"/>
          </p:cNvSpPr>
          <p:nvPr/>
        </p:nvSpPr>
        <p:spPr bwMode="auto">
          <a:xfrm flipH="1" flipV="1">
            <a:off x="4267200" y="2247900"/>
            <a:ext cx="76200" cy="285750"/>
          </a:xfrm>
          <a:prstGeom prst="line">
            <a:avLst/>
          </a:prstGeom>
          <a:noFill/>
          <a:ln w="12700">
            <a:solidFill>
              <a:srgbClr val="231F20"/>
            </a:solidFill>
            <a:round/>
            <a:headEnd/>
            <a:tailEnd/>
          </a:ln>
        </p:spPr>
        <p:txBody>
          <a:bodyPr/>
          <a:lstStyle/>
          <a:p>
            <a:endParaRPr lang="en-US"/>
          </a:p>
        </p:txBody>
      </p:sp>
      <p:sp>
        <p:nvSpPr>
          <p:cNvPr id="32796" name="Rectangle 28"/>
          <p:cNvSpPr>
            <a:spLocks noChangeArrowheads="1"/>
          </p:cNvSpPr>
          <p:nvPr/>
        </p:nvSpPr>
        <p:spPr bwMode="auto">
          <a:xfrm>
            <a:off x="5184775" y="2571750"/>
            <a:ext cx="423863" cy="244475"/>
          </a:xfrm>
          <a:prstGeom prst="rect">
            <a:avLst/>
          </a:prstGeom>
          <a:noFill/>
          <a:ln w="9525">
            <a:noFill/>
            <a:miter lim="800000"/>
            <a:headEnd/>
            <a:tailEnd/>
          </a:ln>
          <a:effectLst/>
        </p:spPr>
        <p:txBody>
          <a:bodyPr wrap="none">
            <a:spAutoFit/>
          </a:bodyPr>
          <a:lstStyle/>
          <a:p>
            <a:r>
              <a:rPr lang="en-US" sz="1000" b="1">
                <a:latin typeface="Arial" charset="0"/>
              </a:rPr>
              <a:t>CO</a:t>
            </a:r>
            <a:r>
              <a:rPr lang="en-US" sz="1000" b="1" baseline="-25000">
                <a:latin typeface="Arial" charset="0"/>
              </a:rPr>
              <a:t>2</a:t>
            </a:r>
            <a:endParaRPr lang="en-US" sz="1000" b="1">
              <a:latin typeface="Arial" charset="0"/>
            </a:endParaRPr>
          </a:p>
        </p:txBody>
      </p:sp>
      <p:sp>
        <p:nvSpPr>
          <p:cNvPr id="32797" name="Rectangle 29"/>
          <p:cNvSpPr>
            <a:spLocks noChangeArrowheads="1"/>
          </p:cNvSpPr>
          <p:nvPr/>
        </p:nvSpPr>
        <p:spPr bwMode="auto">
          <a:xfrm>
            <a:off x="5118100" y="2722563"/>
            <a:ext cx="331788" cy="244475"/>
          </a:xfrm>
          <a:prstGeom prst="rect">
            <a:avLst/>
          </a:prstGeom>
          <a:noFill/>
          <a:ln w="9525">
            <a:noFill/>
            <a:miter lim="800000"/>
            <a:headEnd/>
            <a:tailEnd/>
          </a:ln>
          <a:effectLst/>
        </p:spPr>
        <p:txBody>
          <a:bodyPr wrap="none">
            <a:spAutoFit/>
          </a:bodyPr>
          <a:lstStyle/>
          <a:p>
            <a:r>
              <a:rPr lang="en-US" sz="1000" b="1">
                <a:latin typeface="Arial" charset="0"/>
              </a:rPr>
              <a:t>O</a:t>
            </a:r>
            <a:r>
              <a:rPr lang="en-US" sz="1000" b="1" baseline="-25000">
                <a:latin typeface="Arial" charset="0"/>
              </a:rPr>
              <a:t>2</a:t>
            </a:r>
            <a:endParaRPr lang="en-US" sz="1000" b="1">
              <a:latin typeface="Arial"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Processes </a:t>
            </a:r>
            <a:endParaRPr lang="en-US" dirty="0"/>
          </a:p>
        </p:txBody>
      </p:sp>
      <p:sp>
        <p:nvSpPr>
          <p:cNvPr id="3" name="Content Placeholder 2"/>
          <p:cNvSpPr>
            <a:spLocks noGrp="1"/>
          </p:cNvSpPr>
          <p:nvPr>
            <p:ph idx="1"/>
          </p:nvPr>
        </p:nvSpPr>
        <p:spPr>
          <a:xfrm>
            <a:off x="1" y="914401"/>
            <a:ext cx="8688388" cy="5397500"/>
          </a:xfrm>
        </p:spPr>
        <p:txBody>
          <a:bodyPr/>
          <a:lstStyle/>
          <a:p>
            <a:pPr marL="571500" indent="-571500">
              <a:buNone/>
            </a:pPr>
            <a:r>
              <a:rPr lang="en-US" b="1" dirty="0" smtClean="0"/>
              <a:t>1. Metabolism:  </a:t>
            </a:r>
            <a:r>
              <a:rPr lang="en-US" dirty="0" smtClean="0"/>
              <a:t>The sum total of all chemical reactions that occur in body cells</a:t>
            </a:r>
          </a:p>
          <a:p>
            <a:pPr marL="879475" lvl="1" indent="-533400"/>
            <a:r>
              <a:rPr lang="en-US" dirty="0" smtClean="0"/>
              <a:t>Catabolism and anabolism</a:t>
            </a:r>
          </a:p>
          <a:p>
            <a:pPr marL="879475" lvl="1" indent="-533400"/>
            <a:r>
              <a:rPr lang="en-US" b="1" dirty="0" smtClean="0"/>
              <a:t>2. Catabolism</a:t>
            </a:r>
            <a:r>
              <a:rPr lang="en-US" dirty="0" smtClean="0"/>
              <a:t> – biologic chemical breaking down process</a:t>
            </a:r>
          </a:p>
          <a:p>
            <a:pPr marL="879475" lvl="1" indent="-533400"/>
            <a:r>
              <a:rPr lang="en-US" b="1" dirty="0" smtClean="0"/>
              <a:t>3. Anabolism</a:t>
            </a:r>
            <a:r>
              <a:rPr lang="en-US" dirty="0" smtClean="0"/>
              <a:t> – biologic chemical building process (Anabolic Steroids)</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Processes </a:t>
            </a:r>
            <a:endParaRPr lang="en-US" dirty="0"/>
          </a:p>
        </p:txBody>
      </p:sp>
      <p:sp>
        <p:nvSpPr>
          <p:cNvPr id="3" name="Content Placeholder 2"/>
          <p:cNvSpPr>
            <a:spLocks noGrp="1"/>
          </p:cNvSpPr>
          <p:nvPr>
            <p:ph idx="1"/>
          </p:nvPr>
        </p:nvSpPr>
        <p:spPr>
          <a:xfrm>
            <a:off x="0" y="838200"/>
            <a:ext cx="9144000" cy="5867399"/>
          </a:xfrm>
        </p:spPr>
        <p:txBody>
          <a:bodyPr/>
          <a:lstStyle/>
          <a:p>
            <a:pPr>
              <a:buNone/>
            </a:pPr>
            <a:r>
              <a:rPr lang="en-US" dirty="0" smtClean="0"/>
              <a:t>4. </a:t>
            </a:r>
            <a:r>
              <a:rPr lang="en-US" sz="2800" b="1" dirty="0" smtClean="0"/>
              <a:t>Ingestion </a:t>
            </a:r>
            <a:r>
              <a:rPr lang="en-US" sz="2800" dirty="0" smtClean="0"/>
              <a:t>– taking in of food</a:t>
            </a:r>
          </a:p>
          <a:p>
            <a:pPr>
              <a:buNone/>
            </a:pPr>
            <a:r>
              <a:rPr lang="en-US" sz="2800" dirty="0" smtClean="0"/>
              <a:t>5.  </a:t>
            </a:r>
            <a:r>
              <a:rPr lang="en-US" sz="2800" b="1" dirty="0" smtClean="0"/>
              <a:t>Digestion</a:t>
            </a:r>
            <a:r>
              <a:rPr lang="en-US" sz="2800" dirty="0" smtClean="0"/>
              <a:t> – breaking down of food into simpler forms</a:t>
            </a:r>
          </a:p>
          <a:p>
            <a:pPr>
              <a:buNone/>
            </a:pPr>
            <a:r>
              <a:rPr lang="en-US" sz="2800" dirty="0" smtClean="0"/>
              <a:t>     </a:t>
            </a:r>
            <a:r>
              <a:rPr lang="en-US" sz="2800" dirty="0" smtClean="0"/>
              <a:t>5a</a:t>
            </a:r>
            <a:r>
              <a:rPr lang="en-US" sz="2800" dirty="0" smtClean="0"/>
              <a:t>. Mechanical – chewing in mouth and churning in   stomach</a:t>
            </a:r>
          </a:p>
          <a:p>
            <a:pPr>
              <a:buNone/>
            </a:pPr>
            <a:r>
              <a:rPr lang="en-US" sz="2800" dirty="0" smtClean="0"/>
              <a:t>     </a:t>
            </a:r>
            <a:r>
              <a:rPr lang="en-US" sz="2800" dirty="0" smtClean="0"/>
              <a:t>5b</a:t>
            </a:r>
            <a:r>
              <a:rPr lang="en-US" sz="2800" dirty="0" smtClean="0"/>
              <a:t>. Chemical – enzymatic breakdown of food</a:t>
            </a:r>
          </a:p>
          <a:p>
            <a:pPr>
              <a:buNone/>
            </a:pPr>
            <a:r>
              <a:rPr lang="en-US" sz="2800" dirty="0" smtClean="0"/>
              <a:t>6. </a:t>
            </a:r>
            <a:r>
              <a:rPr lang="en-US" sz="2800" b="1" dirty="0" smtClean="0"/>
              <a:t>Absorption</a:t>
            </a:r>
            <a:r>
              <a:rPr lang="en-US" sz="2800" dirty="0" smtClean="0"/>
              <a:t> – uptake of food from gut and into cells</a:t>
            </a:r>
          </a:p>
          <a:p>
            <a:pPr>
              <a:buNone/>
            </a:pPr>
            <a:r>
              <a:rPr lang="en-US" sz="2800" dirty="0" smtClean="0"/>
              <a:t>7. </a:t>
            </a:r>
            <a:r>
              <a:rPr lang="en-US" sz="2800" b="1" dirty="0" smtClean="0"/>
              <a:t>Respiration</a:t>
            </a:r>
            <a:r>
              <a:rPr lang="en-US" sz="2800" dirty="0" smtClean="0"/>
              <a:t> – the generation of energy, usually in the presence of O</a:t>
            </a:r>
            <a:r>
              <a:rPr lang="en-US" sz="2000" dirty="0" smtClean="0"/>
              <a:t>2</a:t>
            </a:r>
            <a:r>
              <a:rPr lang="en-US" sz="2800" dirty="0" smtClean="0"/>
              <a:t> with the release of CO</a:t>
            </a:r>
            <a:r>
              <a:rPr lang="en-US" sz="2000" dirty="0" smtClean="0"/>
              <a:t>2</a:t>
            </a:r>
            <a:endParaRPr lang="en-US" sz="2800" dirty="0" smtClean="0"/>
          </a:p>
          <a:p>
            <a:pPr>
              <a:buNone/>
            </a:pPr>
            <a:r>
              <a:rPr lang="en-US" sz="2800" dirty="0" smtClean="0"/>
              <a:t>8. </a:t>
            </a:r>
            <a:r>
              <a:rPr lang="en-US" sz="2800" b="1" dirty="0" smtClean="0"/>
              <a:t>Excretion</a:t>
            </a:r>
            <a:r>
              <a:rPr lang="en-US" sz="2800" dirty="0" smtClean="0"/>
              <a:t> – the elimination of wastes</a:t>
            </a:r>
          </a:p>
          <a:p>
            <a:pPr>
              <a:buNone/>
            </a:pPr>
            <a:endParaRPr lang="en-US" dirty="0" smtClean="0"/>
          </a:p>
          <a:p>
            <a:pPr>
              <a:buNone/>
            </a:pPr>
            <a:endParaRPr lang="en-US"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0"/>
            <a:ext cx="8226425" cy="609600"/>
          </a:xfrm>
        </p:spPr>
        <p:txBody>
          <a:bodyPr/>
          <a:lstStyle/>
          <a:p>
            <a:r>
              <a:rPr lang="en-US" dirty="0" smtClean="0"/>
              <a:t>Life Processes </a:t>
            </a:r>
            <a:endParaRPr lang="en-US" dirty="0"/>
          </a:p>
        </p:txBody>
      </p:sp>
      <p:sp>
        <p:nvSpPr>
          <p:cNvPr id="3" name="Content Placeholder 2"/>
          <p:cNvSpPr>
            <a:spLocks noGrp="1"/>
          </p:cNvSpPr>
          <p:nvPr>
            <p:ph idx="1"/>
          </p:nvPr>
        </p:nvSpPr>
        <p:spPr>
          <a:xfrm>
            <a:off x="152400" y="609600"/>
            <a:ext cx="8763000" cy="6248400"/>
          </a:xfrm>
        </p:spPr>
        <p:txBody>
          <a:bodyPr/>
          <a:lstStyle/>
          <a:p>
            <a:pPr>
              <a:buNone/>
            </a:pPr>
            <a:r>
              <a:rPr lang="en-US" sz="3200" dirty="0" smtClean="0"/>
              <a:t>9. </a:t>
            </a:r>
            <a:r>
              <a:rPr lang="en-US" sz="3200" b="1" dirty="0" smtClean="0"/>
              <a:t>Secretion</a:t>
            </a:r>
            <a:r>
              <a:rPr lang="en-US" sz="3200" dirty="0" smtClean="0"/>
              <a:t> – the release of useful substances from the cell</a:t>
            </a:r>
          </a:p>
          <a:p>
            <a:pPr>
              <a:buNone/>
            </a:pPr>
            <a:r>
              <a:rPr lang="en-US" sz="3200" dirty="0" smtClean="0"/>
              <a:t>10. </a:t>
            </a:r>
            <a:r>
              <a:rPr lang="en-US" sz="3200" b="1" dirty="0" smtClean="0"/>
              <a:t>Differentiation</a:t>
            </a:r>
            <a:r>
              <a:rPr lang="en-US" sz="3200" dirty="0" smtClean="0"/>
              <a:t> – process whereby unspecialized cells become specialized</a:t>
            </a:r>
          </a:p>
          <a:p>
            <a:pPr>
              <a:buNone/>
            </a:pPr>
            <a:r>
              <a:rPr lang="en-US" sz="3200" dirty="0" smtClean="0"/>
              <a:t>11. </a:t>
            </a:r>
            <a:r>
              <a:rPr lang="en-US" sz="3200" b="1" dirty="0" smtClean="0"/>
              <a:t>Excitability (responsiveness, irritability)</a:t>
            </a:r>
            <a:r>
              <a:rPr lang="en-US" sz="3200" dirty="0" smtClean="0"/>
              <a:t> – sensing of changes in the internal and external environment</a:t>
            </a:r>
          </a:p>
          <a:p>
            <a:pPr>
              <a:buNone/>
            </a:pPr>
            <a:r>
              <a:rPr lang="en-US" sz="3200" dirty="0" smtClean="0"/>
              <a:t>12. </a:t>
            </a:r>
            <a:r>
              <a:rPr lang="en-US" sz="3200" b="1" dirty="0" smtClean="0"/>
              <a:t>Conductivity</a:t>
            </a:r>
            <a:r>
              <a:rPr lang="en-US" sz="3200" dirty="0" smtClean="0"/>
              <a:t> – the ability of cells to carry the effects of a stimulus from one part of a cell to another and to another cell</a:t>
            </a:r>
          </a:p>
          <a:p>
            <a:pPr>
              <a:buNone/>
            </a:pPr>
            <a:endParaRPr lang="en-US"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76200"/>
            <a:ext cx="8226425" cy="457200"/>
          </a:xfrm>
        </p:spPr>
        <p:txBody>
          <a:bodyPr/>
          <a:lstStyle/>
          <a:p>
            <a:r>
              <a:rPr lang="en-US" dirty="0" smtClean="0"/>
              <a:t>Life Processes </a:t>
            </a:r>
            <a:endParaRPr lang="en-US" dirty="0"/>
          </a:p>
        </p:txBody>
      </p:sp>
      <p:sp>
        <p:nvSpPr>
          <p:cNvPr id="3" name="Content Placeholder 2"/>
          <p:cNvSpPr>
            <a:spLocks noGrp="1"/>
          </p:cNvSpPr>
          <p:nvPr>
            <p:ph idx="1"/>
          </p:nvPr>
        </p:nvSpPr>
        <p:spPr>
          <a:xfrm>
            <a:off x="76200" y="609600"/>
            <a:ext cx="8763000" cy="5702301"/>
          </a:xfrm>
        </p:spPr>
        <p:txBody>
          <a:bodyPr/>
          <a:lstStyle/>
          <a:p>
            <a:pPr>
              <a:buNone/>
            </a:pPr>
            <a:r>
              <a:rPr lang="en-US" sz="2800" dirty="0" smtClean="0"/>
              <a:t>13. </a:t>
            </a:r>
            <a:r>
              <a:rPr lang="en-US" sz="2800" b="1" dirty="0" smtClean="0"/>
              <a:t>Contractility</a:t>
            </a:r>
            <a:r>
              <a:rPr lang="en-US" sz="2800" dirty="0" smtClean="0"/>
              <a:t> – a cell shortening against a force – seen in muscle cells</a:t>
            </a:r>
          </a:p>
          <a:p>
            <a:pPr>
              <a:buNone/>
            </a:pPr>
            <a:r>
              <a:rPr lang="en-US" sz="2800" dirty="0" smtClean="0"/>
              <a:t>14. </a:t>
            </a:r>
            <a:r>
              <a:rPr lang="en-US" sz="2800" b="1" dirty="0" smtClean="0"/>
              <a:t>Assimilation - </a:t>
            </a:r>
            <a:r>
              <a:rPr lang="en-US" sz="2800" dirty="0"/>
              <a:t>The conversion of </a:t>
            </a:r>
            <a:r>
              <a:rPr lang="en-US" sz="2800" dirty="0" smtClean="0"/>
              <a:t>nutrients </a:t>
            </a:r>
            <a:r>
              <a:rPr lang="en-US" sz="2800" dirty="0"/>
              <a:t>into living tissue</a:t>
            </a:r>
            <a:endParaRPr lang="en-US" sz="2800" b="1" dirty="0" smtClean="0"/>
          </a:p>
          <a:p>
            <a:pPr>
              <a:buNone/>
            </a:pPr>
            <a:r>
              <a:rPr lang="en-US" sz="2800" dirty="0" smtClean="0"/>
              <a:t>14. </a:t>
            </a:r>
            <a:r>
              <a:rPr lang="en-US" sz="2800" b="1" dirty="0" smtClean="0"/>
              <a:t>Growth</a:t>
            </a:r>
            <a:r>
              <a:rPr lang="en-US" sz="2800" dirty="0" smtClean="0"/>
              <a:t> – enlargement of an organism through cellular actions</a:t>
            </a:r>
          </a:p>
          <a:p>
            <a:pPr>
              <a:buNone/>
            </a:pPr>
            <a:r>
              <a:rPr lang="en-US" sz="2800" dirty="0" smtClean="0"/>
              <a:t>     A. hypertrophy- increase in the size of a cell</a:t>
            </a:r>
          </a:p>
          <a:p>
            <a:pPr>
              <a:buNone/>
            </a:pPr>
            <a:r>
              <a:rPr lang="en-US" sz="2800" dirty="0" smtClean="0"/>
              <a:t>     B. hyperplasia – increase in the number of cells</a:t>
            </a:r>
          </a:p>
          <a:p>
            <a:pPr marL="0" indent="0">
              <a:buNone/>
            </a:pPr>
            <a:r>
              <a:rPr lang="en-US" sz="2800" dirty="0" smtClean="0"/>
              <a:t>15. </a:t>
            </a:r>
            <a:r>
              <a:rPr lang="en-US" sz="2800" b="1" dirty="0" smtClean="0"/>
              <a:t>Reproduction</a:t>
            </a:r>
            <a:r>
              <a:rPr lang="en-US" sz="2800" dirty="0" smtClean="0"/>
              <a:t> – </a:t>
            </a:r>
            <a:r>
              <a:rPr lang="en-US" sz="2800" dirty="0"/>
              <a:t>the production of </a:t>
            </a:r>
            <a:r>
              <a:rPr lang="en-US" sz="2800" dirty="0" smtClean="0"/>
              <a:t>an offspring </a:t>
            </a:r>
            <a:r>
              <a:rPr lang="en-US" sz="2800" dirty="0"/>
              <a:t>or new individuals through a sexual or asexual process</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dirty="0" smtClean="0"/>
              <a:t>Needs of Organisms</a:t>
            </a:r>
            <a:endParaRPr lang="en-US" dirty="0"/>
          </a:p>
        </p:txBody>
      </p:sp>
      <p:sp>
        <p:nvSpPr>
          <p:cNvPr id="40965" name="Rectangle 5"/>
          <p:cNvSpPr>
            <a:spLocks noGrp="1" noChangeArrowheads="1"/>
          </p:cNvSpPr>
          <p:nvPr>
            <p:ph type="body" idx="1"/>
          </p:nvPr>
        </p:nvSpPr>
        <p:spPr/>
        <p:txBody>
          <a:bodyPr/>
          <a:lstStyle/>
          <a:p>
            <a:pPr marL="571500" indent="-571500">
              <a:buFont typeface="Times" charset="0"/>
              <a:buAutoNum type="arabicPeriod"/>
            </a:pPr>
            <a:r>
              <a:rPr lang="en-US"/>
              <a:t>Nutrients</a:t>
            </a:r>
          </a:p>
          <a:p>
            <a:pPr marL="879475" lvl="1" indent="-533400"/>
            <a:r>
              <a:rPr lang="en-US"/>
              <a:t>Chemicals for energy and cell building </a:t>
            </a:r>
          </a:p>
          <a:p>
            <a:pPr marL="879475" lvl="1" indent="-533400"/>
            <a:r>
              <a:rPr lang="en-US"/>
              <a:t>Carbohydrates, fats, proteins, minerals, vitamins</a:t>
            </a:r>
          </a:p>
          <a:p>
            <a:pPr marL="571500" indent="-571500">
              <a:buFont typeface="Times" charset="0"/>
              <a:buAutoNum type="arabicPeriod" startAt="2"/>
            </a:pPr>
            <a:r>
              <a:rPr lang="en-US"/>
              <a:t>Oxygen</a:t>
            </a:r>
          </a:p>
          <a:p>
            <a:pPr marL="879475" lvl="1" indent="-533400"/>
            <a:r>
              <a:rPr lang="en-US"/>
              <a:t>Essential for energy release (ATP production)</a:t>
            </a:r>
          </a:p>
        </p:txBody>
      </p:sp>
      <p:pic>
        <p:nvPicPr>
          <p:cNvPr id="3074" name="Picture 2" descr="C:\Documents and Settings\Owner\Local Settings\Temporary Internet Files\Content.IE5\TWD9ZXHF\MP900443067[2].jpg"/>
          <p:cNvPicPr>
            <a:picLocks noChangeAspect="1" noChangeArrowheads="1"/>
          </p:cNvPicPr>
          <p:nvPr/>
        </p:nvPicPr>
        <p:blipFill>
          <a:blip r:embed="rId2" cstate="print"/>
          <a:srcRect/>
          <a:stretch>
            <a:fillRect/>
          </a:stretch>
        </p:blipFill>
        <p:spPr bwMode="auto">
          <a:xfrm>
            <a:off x="5867400" y="228600"/>
            <a:ext cx="2830354" cy="1883569"/>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p:txBody>
          <a:bodyPr/>
          <a:lstStyle/>
          <a:p>
            <a:r>
              <a:rPr lang="en-US" dirty="0" smtClean="0"/>
              <a:t>Needs of the Organism</a:t>
            </a:r>
            <a:endParaRPr lang="en-US" dirty="0"/>
          </a:p>
        </p:txBody>
      </p:sp>
      <p:sp>
        <p:nvSpPr>
          <p:cNvPr id="43013" name="Rectangle 5"/>
          <p:cNvSpPr>
            <a:spLocks noGrp="1" noChangeArrowheads="1"/>
          </p:cNvSpPr>
          <p:nvPr>
            <p:ph type="body" idx="1"/>
          </p:nvPr>
        </p:nvSpPr>
        <p:spPr/>
        <p:txBody>
          <a:bodyPr/>
          <a:lstStyle/>
          <a:p>
            <a:pPr marL="571500" indent="-571500">
              <a:lnSpc>
                <a:spcPct val="90000"/>
              </a:lnSpc>
              <a:buFont typeface="Times" charset="0"/>
              <a:buAutoNum type="arabicPeriod" startAt="3"/>
            </a:pPr>
            <a:r>
              <a:rPr lang="en-US" dirty="0"/>
              <a:t>Water</a:t>
            </a:r>
          </a:p>
          <a:p>
            <a:pPr marL="879475" lvl="1" indent="-533400">
              <a:lnSpc>
                <a:spcPct val="90000"/>
              </a:lnSpc>
            </a:pPr>
            <a:r>
              <a:rPr lang="en-US" dirty="0"/>
              <a:t>Most abundant chemical in the body</a:t>
            </a:r>
          </a:p>
          <a:p>
            <a:pPr marL="879475" lvl="1" indent="-533400">
              <a:lnSpc>
                <a:spcPct val="90000"/>
              </a:lnSpc>
            </a:pPr>
            <a:r>
              <a:rPr lang="en-US" dirty="0"/>
              <a:t>Site of chemical reactions</a:t>
            </a:r>
          </a:p>
          <a:p>
            <a:pPr marL="571500" indent="-571500">
              <a:lnSpc>
                <a:spcPct val="90000"/>
              </a:lnSpc>
              <a:buFont typeface="Times" charset="0"/>
              <a:buAutoNum type="arabicPeriod" startAt="4"/>
            </a:pPr>
            <a:r>
              <a:rPr lang="en-US" dirty="0"/>
              <a:t>Normal body temperature</a:t>
            </a:r>
          </a:p>
          <a:p>
            <a:pPr marL="879475" lvl="1" indent="-533400">
              <a:lnSpc>
                <a:spcPct val="90000"/>
              </a:lnSpc>
            </a:pPr>
            <a:r>
              <a:rPr lang="en-US" dirty="0"/>
              <a:t>Affects rate of chemical reactions </a:t>
            </a:r>
          </a:p>
          <a:p>
            <a:pPr marL="571500" indent="-571500">
              <a:lnSpc>
                <a:spcPct val="90000"/>
              </a:lnSpc>
              <a:buFont typeface="Times" charset="0"/>
              <a:buAutoNum type="arabicPeriod" startAt="5"/>
            </a:pPr>
            <a:r>
              <a:rPr lang="en-US" dirty="0"/>
              <a:t>Appropriate atmospheric pressure</a:t>
            </a:r>
          </a:p>
          <a:p>
            <a:pPr marL="879475" lvl="1" indent="-533400">
              <a:lnSpc>
                <a:spcPct val="90000"/>
              </a:lnSpc>
            </a:pPr>
            <a:r>
              <a:rPr lang="en-US" dirty="0"/>
              <a:t>For adequate breathing and gas exchange in the lungs</a:t>
            </a:r>
          </a:p>
        </p:txBody>
      </p:sp>
      <p:pic>
        <p:nvPicPr>
          <p:cNvPr id="2050" name="Picture 2" descr="C:\Documents and Settings\Owner\Local Settings\Temporary Internet Files\Content.IE5\TWD9ZXHF\MC900447080[2].jpg"/>
          <p:cNvPicPr>
            <a:picLocks noChangeAspect="1" noChangeArrowheads="1"/>
          </p:cNvPicPr>
          <p:nvPr/>
        </p:nvPicPr>
        <p:blipFill>
          <a:blip r:embed="rId2" cstate="print"/>
          <a:srcRect/>
          <a:stretch>
            <a:fillRect/>
          </a:stretch>
        </p:blipFill>
        <p:spPr bwMode="auto">
          <a:xfrm>
            <a:off x="5715000" y="0"/>
            <a:ext cx="2926080" cy="203454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Homeostasis</a:t>
            </a:r>
            <a:endParaRPr lang="en-US" dirty="0"/>
          </a:p>
        </p:txBody>
      </p:sp>
      <p:sp>
        <p:nvSpPr>
          <p:cNvPr id="3" name="Content Placeholder 2"/>
          <p:cNvSpPr>
            <a:spLocks noGrp="1"/>
          </p:cNvSpPr>
          <p:nvPr>
            <p:ph idx="1"/>
          </p:nvPr>
        </p:nvSpPr>
        <p:spPr>
          <a:xfrm>
            <a:off x="228600" y="914400"/>
            <a:ext cx="8762999" cy="5714999"/>
          </a:xfrm>
        </p:spPr>
        <p:txBody>
          <a:bodyPr/>
          <a:lstStyle/>
          <a:p>
            <a:r>
              <a:rPr lang="en-US" dirty="0" smtClean="0"/>
              <a:t> (from Greek: </a:t>
            </a:r>
            <a:r>
              <a:rPr lang="en-US" i="1" dirty="0" err="1" smtClean="0"/>
              <a:t>homoios</a:t>
            </a:r>
            <a:r>
              <a:rPr lang="en-US" dirty="0" smtClean="0"/>
              <a:t>, "similar"; "standing still"; defined by Claude Bernard and later by Walter B. Cannon in (1929 + 1932) is the property of a system, either open or closed, that regulates its internal environment and tends to maintain a stable, constant condition. Typically used to refer to a living organism, the concept came from that of milieu </a:t>
            </a:r>
            <a:r>
              <a:rPr lang="en-US" dirty="0" err="1" smtClean="0"/>
              <a:t>interieur</a:t>
            </a:r>
            <a:r>
              <a:rPr lang="en-US" dirty="0" smtClean="0"/>
              <a:t>  (the sea within us) that was created by Claude Bernard and published in 1865. Multiple dynamic equilibrium adjustment and regulation mechanisms make homeostasis possible.</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title"/>
          </p:nvPr>
        </p:nvSpPr>
        <p:spPr/>
        <p:txBody>
          <a:bodyPr/>
          <a:lstStyle/>
          <a:p>
            <a:r>
              <a:rPr lang="en-US"/>
              <a:t>Homeostasis</a:t>
            </a:r>
          </a:p>
        </p:txBody>
      </p:sp>
      <p:sp>
        <p:nvSpPr>
          <p:cNvPr id="45061" name="Rectangle 5"/>
          <p:cNvSpPr>
            <a:spLocks noGrp="1" noChangeArrowheads="1"/>
          </p:cNvSpPr>
          <p:nvPr>
            <p:ph type="body" idx="1"/>
          </p:nvPr>
        </p:nvSpPr>
        <p:spPr>
          <a:xfrm>
            <a:off x="460375" y="838200"/>
            <a:ext cx="8228013" cy="5715000"/>
          </a:xfrm>
        </p:spPr>
        <p:txBody>
          <a:bodyPr/>
          <a:lstStyle/>
          <a:p>
            <a:r>
              <a:rPr lang="en-US" dirty="0"/>
              <a:t>Maintenance of a relatively stable internal environment </a:t>
            </a:r>
            <a:r>
              <a:rPr lang="en-US" dirty="0" smtClean="0"/>
              <a:t>in the face of a constantly changing external environment</a:t>
            </a:r>
            <a:endParaRPr lang="en-US" dirty="0"/>
          </a:p>
          <a:p>
            <a:r>
              <a:rPr lang="en-US" dirty="0" smtClean="0"/>
              <a:t>It is a </a:t>
            </a:r>
            <a:r>
              <a:rPr lang="en-US" dirty="0"/>
              <a:t>dynamic state of </a:t>
            </a:r>
            <a:r>
              <a:rPr lang="en-US" dirty="0" smtClean="0"/>
              <a:t>equilibrium</a:t>
            </a:r>
          </a:p>
          <a:p>
            <a:endParaRPr lang="en-US" dirty="0"/>
          </a:p>
        </p:txBody>
      </p:sp>
      <p:pic>
        <p:nvPicPr>
          <p:cNvPr id="4" name="Picture 3" descr="homeostasis.jpg"/>
          <p:cNvPicPr>
            <a:picLocks noChangeAspect="1"/>
          </p:cNvPicPr>
          <p:nvPr/>
        </p:nvPicPr>
        <p:blipFill>
          <a:blip r:embed="rId2" cstate="print"/>
          <a:stretch>
            <a:fillRect/>
          </a:stretch>
        </p:blipFill>
        <p:spPr>
          <a:xfrm>
            <a:off x="533400" y="2971800"/>
            <a:ext cx="8255000" cy="3111500"/>
          </a:xfrm>
          <a:prstGeom prst="rect">
            <a:avLst/>
          </a:prstGeom>
        </p:spPr>
      </p:pic>
      <p:sp>
        <p:nvSpPr>
          <p:cNvPr id="5" name="TextBox 4"/>
          <p:cNvSpPr txBox="1"/>
          <p:nvPr/>
        </p:nvSpPr>
        <p:spPr>
          <a:xfrm>
            <a:off x="1828800" y="3733800"/>
            <a:ext cx="2499402" cy="461665"/>
          </a:xfrm>
          <a:prstGeom prst="rect">
            <a:avLst/>
          </a:prstGeom>
          <a:noFill/>
        </p:spPr>
        <p:txBody>
          <a:bodyPr wrap="none" rtlCol="0">
            <a:spAutoFit/>
          </a:bodyPr>
          <a:lstStyle/>
          <a:p>
            <a:r>
              <a:rPr lang="en-US" b="1" dirty="0" smtClean="0"/>
              <a:t>Physiologic range</a:t>
            </a:r>
            <a:endParaRPr lang="en-US" b="1" dirty="0"/>
          </a:p>
        </p:txBody>
      </p:sp>
      <p:sp>
        <p:nvSpPr>
          <p:cNvPr id="6" name="TextBox 5"/>
          <p:cNvSpPr txBox="1"/>
          <p:nvPr/>
        </p:nvSpPr>
        <p:spPr>
          <a:xfrm>
            <a:off x="6781800" y="2819400"/>
            <a:ext cx="1736602" cy="461665"/>
          </a:xfrm>
          <a:prstGeom prst="rect">
            <a:avLst/>
          </a:prstGeom>
          <a:noFill/>
        </p:spPr>
        <p:txBody>
          <a:bodyPr wrap="square" rtlCol="0">
            <a:spAutoFit/>
          </a:bodyPr>
          <a:lstStyle/>
          <a:p>
            <a:r>
              <a:rPr lang="en-US" b="1" dirty="0" smtClean="0"/>
              <a:t>Pathology</a:t>
            </a:r>
            <a:endParaRPr lang="en-US" b="1" dirty="0"/>
          </a:p>
        </p:txBody>
      </p:sp>
      <p:sp>
        <p:nvSpPr>
          <p:cNvPr id="7" name="TextBox 6"/>
          <p:cNvSpPr txBox="1"/>
          <p:nvPr/>
        </p:nvSpPr>
        <p:spPr>
          <a:xfrm>
            <a:off x="6858000" y="4800600"/>
            <a:ext cx="1500732" cy="830997"/>
          </a:xfrm>
          <a:prstGeom prst="rect">
            <a:avLst/>
          </a:prstGeom>
          <a:noFill/>
        </p:spPr>
        <p:txBody>
          <a:bodyPr wrap="square" rtlCol="0">
            <a:spAutoFit/>
          </a:bodyPr>
          <a:lstStyle/>
          <a:p>
            <a:r>
              <a:rPr lang="en-US" b="1" dirty="0" smtClean="0"/>
              <a:t>Pathology</a:t>
            </a:r>
          </a:p>
          <a:p>
            <a:endParaRPr lang="en-US" dirty="0"/>
          </a:p>
        </p:txBody>
      </p:sp>
      <p:sp>
        <p:nvSpPr>
          <p:cNvPr id="8" name="TextBox 7"/>
          <p:cNvSpPr txBox="1"/>
          <p:nvPr/>
        </p:nvSpPr>
        <p:spPr>
          <a:xfrm>
            <a:off x="762000" y="6096000"/>
            <a:ext cx="5867400" cy="461665"/>
          </a:xfrm>
          <a:prstGeom prst="rect">
            <a:avLst/>
          </a:prstGeom>
          <a:noFill/>
        </p:spPr>
        <p:txBody>
          <a:bodyPr wrap="square" rtlCol="0">
            <a:spAutoFit/>
          </a:bodyPr>
          <a:lstStyle/>
          <a:p>
            <a:r>
              <a:rPr lang="en-US" b="1" dirty="0" smtClean="0"/>
              <a:t>Fasting Blood Sugar 60 mg/dl – 100 mg/dl</a:t>
            </a:r>
            <a:endParaRPr lang="en-US"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Bell Shaped Curve</a:t>
            </a:r>
            <a:endParaRPr lang="en-US" dirty="0"/>
          </a:p>
        </p:txBody>
      </p:sp>
      <p:sp>
        <p:nvSpPr>
          <p:cNvPr id="5" name="Content Placeholder 4"/>
          <p:cNvSpPr>
            <a:spLocks noGrp="1"/>
          </p:cNvSpPr>
          <p:nvPr>
            <p:ph idx="1"/>
          </p:nvPr>
        </p:nvSpPr>
        <p:spPr>
          <a:xfrm>
            <a:off x="460375" y="838201"/>
            <a:ext cx="8228013" cy="5473700"/>
          </a:xfrm>
        </p:spPr>
        <p:txBody>
          <a:bodyPr/>
          <a:lstStyle/>
          <a:p>
            <a:r>
              <a:rPr lang="en-US" sz="2800" dirty="0" smtClean="0"/>
              <a:t>Median value for physiologic process – 72 BPM for heart rate or 98.6° F for oral temp</a:t>
            </a:r>
          </a:p>
          <a:p>
            <a:r>
              <a:rPr lang="en-US" sz="2800" dirty="0" smtClean="0"/>
              <a:t>Normal range is two standard deviations – includes 95.44% of the population</a:t>
            </a:r>
          </a:p>
          <a:p>
            <a:endParaRPr lang="en-US" dirty="0"/>
          </a:p>
        </p:txBody>
      </p:sp>
      <p:pic>
        <p:nvPicPr>
          <p:cNvPr id="6" name="Picture 5" descr="NormalCurve.png"/>
          <p:cNvPicPr>
            <a:picLocks noChangeAspect="1"/>
          </p:cNvPicPr>
          <p:nvPr/>
        </p:nvPicPr>
        <p:blipFill>
          <a:blip r:embed="rId2" cstate="print"/>
          <a:stretch>
            <a:fillRect/>
          </a:stretch>
        </p:blipFill>
        <p:spPr>
          <a:xfrm>
            <a:off x="381000" y="2895600"/>
            <a:ext cx="8763000" cy="3962400"/>
          </a:xfrm>
          <a:prstGeom prst="rect">
            <a:avLst/>
          </a:prstGeom>
        </p:spPr>
      </p:pic>
      <p:sp>
        <p:nvSpPr>
          <p:cNvPr id="7" name="TextBox 6"/>
          <p:cNvSpPr txBox="1"/>
          <p:nvPr/>
        </p:nvSpPr>
        <p:spPr>
          <a:xfrm>
            <a:off x="609600" y="3200400"/>
            <a:ext cx="3533340" cy="830997"/>
          </a:xfrm>
          <a:prstGeom prst="rect">
            <a:avLst/>
          </a:prstGeom>
          <a:noFill/>
        </p:spPr>
        <p:txBody>
          <a:bodyPr wrap="none" rtlCol="0">
            <a:spAutoFit/>
          </a:bodyPr>
          <a:lstStyle/>
          <a:p>
            <a:r>
              <a:rPr lang="en-US" b="1" dirty="0" smtClean="0"/>
              <a:t>Resting Heart rate range </a:t>
            </a:r>
          </a:p>
          <a:p>
            <a:r>
              <a:rPr lang="en-US" b="1" dirty="0" smtClean="0"/>
              <a:t>60 -100 BPM</a:t>
            </a:r>
            <a:endParaRPr lang="en-US" b="1" dirty="0"/>
          </a:p>
        </p:txBody>
      </p:sp>
      <p:sp>
        <p:nvSpPr>
          <p:cNvPr id="8" name="TextBox 7"/>
          <p:cNvSpPr txBox="1"/>
          <p:nvPr/>
        </p:nvSpPr>
        <p:spPr>
          <a:xfrm>
            <a:off x="5562600" y="3352800"/>
            <a:ext cx="3674211" cy="830997"/>
          </a:xfrm>
          <a:prstGeom prst="rect">
            <a:avLst/>
          </a:prstGeom>
          <a:noFill/>
        </p:spPr>
        <p:txBody>
          <a:bodyPr wrap="none" rtlCol="0">
            <a:spAutoFit/>
          </a:bodyPr>
          <a:lstStyle/>
          <a:p>
            <a:r>
              <a:rPr lang="en-US" b="1" dirty="0" smtClean="0"/>
              <a:t>Oral Temp range – 97.6° F</a:t>
            </a:r>
          </a:p>
          <a:p>
            <a:r>
              <a:rPr lang="en-US" b="1" dirty="0" smtClean="0"/>
              <a:t>to 99.6° F – fever at 100°F</a:t>
            </a:r>
            <a:endParaRPr lang="en-US"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61938"/>
            <a:ext cx="8991600" cy="957262"/>
          </a:xfrm>
        </p:spPr>
        <p:txBody>
          <a:bodyPr/>
          <a:lstStyle/>
          <a:p>
            <a:r>
              <a:rPr lang="en-US" dirty="0" smtClean="0"/>
              <a:t>What is the internal environment in homeostasis?</a:t>
            </a:r>
            <a:endParaRPr lang="en-US" dirty="0"/>
          </a:p>
        </p:txBody>
      </p:sp>
      <p:sp>
        <p:nvSpPr>
          <p:cNvPr id="3" name="Content Placeholder 2"/>
          <p:cNvSpPr>
            <a:spLocks noGrp="1"/>
          </p:cNvSpPr>
          <p:nvPr>
            <p:ph idx="1"/>
          </p:nvPr>
        </p:nvSpPr>
        <p:spPr/>
        <p:txBody>
          <a:bodyPr/>
          <a:lstStyle/>
          <a:p>
            <a:r>
              <a:rPr lang="en-US" dirty="0" smtClean="0"/>
              <a:t>Maintenance of a constant environment within and around living cells, particularly with regard to pH, salt concentration, temperature, and blood sugar levels. </a:t>
            </a:r>
          </a:p>
          <a:p>
            <a:r>
              <a:rPr lang="en-US" dirty="0" smtClean="0"/>
              <a:t>Cells in the body are bathed in a fluid medium – known as tissue fluid or interstitial fluid.</a:t>
            </a:r>
          </a:p>
          <a:p>
            <a:r>
              <a:rPr lang="en-US" dirty="0" smtClean="0"/>
              <a:t>The concept is if the fluids around the cells are kept right – the fluid inside the cell will be kept right – and the cell can optimally survive</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Breakdown of the Standard Human Body</a:t>
            </a:r>
            <a:endParaRPr lang="en-US" dirty="0"/>
          </a:p>
        </p:txBody>
      </p:sp>
      <p:sp>
        <p:nvSpPr>
          <p:cNvPr id="3" name="Content Placeholder 2"/>
          <p:cNvSpPr>
            <a:spLocks noGrp="1"/>
          </p:cNvSpPr>
          <p:nvPr>
            <p:ph idx="1"/>
          </p:nvPr>
        </p:nvSpPr>
        <p:spPr>
          <a:xfrm>
            <a:off x="460375" y="914401"/>
            <a:ext cx="8228013" cy="5397500"/>
          </a:xfrm>
        </p:spPr>
        <p:txBody>
          <a:bodyPr/>
          <a:lstStyle/>
          <a:p>
            <a:r>
              <a:rPr lang="en-US" dirty="0" smtClean="0"/>
              <a:t>55- 60% Water</a:t>
            </a:r>
          </a:p>
          <a:p>
            <a:r>
              <a:rPr lang="en-US" dirty="0" smtClean="0"/>
              <a:t>2 – 4% Carbohydrates</a:t>
            </a:r>
          </a:p>
          <a:p>
            <a:r>
              <a:rPr lang="en-US" dirty="0" smtClean="0"/>
              <a:t>18 – 24% Total Lipids (this includes more that the normal fat content – 8-17% male and 10 -21% female)</a:t>
            </a:r>
          </a:p>
          <a:p>
            <a:r>
              <a:rPr lang="en-US" dirty="0" smtClean="0"/>
              <a:t>12 – 18% Protein</a:t>
            </a:r>
          </a:p>
          <a:p>
            <a:r>
              <a:rPr lang="en-US" dirty="0" smtClean="0"/>
              <a:t>Nucleic Acids are less than 1%</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52400"/>
            <a:ext cx="8226425" cy="719138"/>
          </a:xfrm>
        </p:spPr>
        <p:txBody>
          <a:bodyPr/>
          <a:lstStyle/>
          <a:p>
            <a:r>
              <a:rPr lang="en-US" dirty="0" smtClean="0"/>
              <a:t>Water Breakdown for 70 Kg male</a:t>
            </a:r>
            <a:endParaRPr lang="en-US" dirty="0"/>
          </a:p>
        </p:txBody>
      </p:sp>
      <p:sp>
        <p:nvSpPr>
          <p:cNvPr id="3" name="Content Placeholder 2"/>
          <p:cNvSpPr>
            <a:spLocks noGrp="1"/>
          </p:cNvSpPr>
          <p:nvPr>
            <p:ph idx="1"/>
          </p:nvPr>
        </p:nvSpPr>
        <p:spPr>
          <a:xfrm>
            <a:off x="0" y="685800"/>
            <a:ext cx="8991600" cy="6172200"/>
          </a:xfrm>
        </p:spPr>
        <p:txBody>
          <a:bodyPr/>
          <a:lstStyle/>
          <a:p>
            <a:r>
              <a:rPr lang="en-US" sz="2400" dirty="0" smtClean="0"/>
              <a:t>56 – 60% water – so approximately 40 – 42 Kg(L)</a:t>
            </a:r>
          </a:p>
          <a:p>
            <a:r>
              <a:rPr lang="en-US" sz="2400" dirty="0" smtClean="0"/>
              <a:t>Water is compartmentalized  but the compartments communicate with one another</a:t>
            </a:r>
          </a:p>
          <a:p>
            <a:r>
              <a:rPr lang="en-US" sz="2400" b="1" dirty="0" smtClean="0"/>
              <a:t>Intracellular water </a:t>
            </a:r>
            <a:r>
              <a:rPr lang="en-US" sz="2400" dirty="0" smtClean="0"/>
              <a:t>(inside cell) around 62.5 % or about 25 – 28 liters</a:t>
            </a:r>
          </a:p>
          <a:p>
            <a:r>
              <a:rPr lang="en-US" sz="2400" b="1" dirty="0" smtClean="0"/>
              <a:t>Extracellular</a:t>
            </a:r>
            <a:r>
              <a:rPr lang="en-US" sz="2400" dirty="0" smtClean="0"/>
              <a:t> (outside cells) – 13 - 15 Liters </a:t>
            </a:r>
          </a:p>
          <a:p>
            <a:r>
              <a:rPr lang="en-US" sz="2400" dirty="0" smtClean="0"/>
              <a:t>  A. </a:t>
            </a:r>
            <a:r>
              <a:rPr lang="en-US" sz="2400" b="1" dirty="0" smtClean="0"/>
              <a:t>Interstitial Fluids </a:t>
            </a:r>
            <a:r>
              <a:rPr lang="en-US" sz="2400" dirty="0" smtClean="0"/>
              <a:t>– fluid around the cells (</a:t>
            </a:r>
            <a:r>
              <a:rPr lang="en-US" sz="2400" b="1" dirty="0" smtClean="0"/>
              <a:t>Homeostasis fluid</a:t>
            </a:r>
            <a:r>
              <a:rPr lang="en-US" sz="2400" dirty="0" smtClean="0"/>
              <a:t>)  - ¾ - </a:t>
            </a:r>
            <a:r>
              <a:rPr lang="en-US" sz="2400" dirty="0" smtClean="0">
                <a:latin typeface="Calibri"/>
              </a:rPr>
              <a:t>⅘</a:t>
            </a:r>
            <a:r>
              <a:rPr lang="en-US" sz="2400" dirty="0" smtClean="0"/>
              <a:t>   of extracellular (10 -12 Liters)</a:t>
            </a:r>
          </a:p>
          <a:p>
            <a:r>
              <a:rPr lang="en-US" sz="2400" dirty="0" smtClean="0"/>
              <a:t>  B. </a:t>
            </a:r>
            <a:r>
              <a:rPr lang="en-US" sz="2400" b="1" dirty="0" smtClean="0"/>
              <a:t>Intravascular</a:t>
            </a:r>
            <a:r>
              <a:rPr lang="en-US" sz="2400" dirty="0" smtClean="0"/>
              <a:t> – fluid inside vessels – primarily the blood vessels  ¼ - 1/5  (3 Liters)</a:t>
            </a:r>
          </a:p>
          <a:p>
            <a:r>
              <a:rPr lang="en-US" sz="2400" dirty="0" smtClean="0"/>
              <a:t>Transcellular – GI fluids, CSF, Peritoneal, and others</a:t>
            </a:r>
            <a:endParaRPr lang="en-US"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ter in body.jpg"/>
          <p:cNvPicPr>
            <a:picLocks noGrp="1" noChangeAspect="1"/>
          </p:cNvPicPr>
          <p:nvPr>
            <p:ph idx="1"/>
          </p:nvPr>
        </p:nvPicPr>
        <p:blipFill>
          <a:blip r:embed="rId2" cstate="print"/>
          <a:stretch>
            <a:fillRect/>
          </a:stretch>
        </p:blipFill>
        <p:spPr>
          <a:xfrm>
            <a:off x="91335" y="182723"/>
            <a:ext cx="9002634" cy="6378915"/>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dy water 2.jpg"/>
          <p:cNvPicPr>
            <a:picLocks noGrp="1" noChangeAspect="1"/>
          </p:cNvPicPr>
          <p:nvPr>
            <p:ph idx="1"/>
          </p:nvPr>
        </p:nvPicPr>
        <p:blipFill>
          <a:blip r:embed="rId2" cstate="print"/>
          <a:stretch>
            <a:fillRect/>
          </a:stretch>
        </p:blipFill>
        <p:spPr>
          <a:xfrm>
            <a:off x="0" y="304800"/>
            <a:ext cx="4114800" cy="3200400"/>
          </a:xfrm>
        </p:spPr>
      </p:pic>
      <p:pic>
        <p:nvPicPr>
          <p:cNvPr id="5" name="Picture 4" descr="Body water 3.jpg"/>
          <p:cNvPicPr>
            <a:picLocks noChangeAspect="1"/>
          </p:cNvPicPr>
          <p:nvPr/>
        </p:nvPicPr>
        <p:blipFill>
          <a:blip r:embed="rId3" cstate="print"/>
          <a:stretch>
            <a:fillRect/>
          </a:stretch>
        </p:blipFill>
        <p:spPr>
          <a:xfrm>
            <a:off x="4754867" y="2103107"/>
            <a:ext cx="4293870" cy="4749546"/>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process is generally used to accomplish homeostasis?</a:t>
            </a:r>
            <a:endParaRPr lang="en-US" dirty="0"/>
          </a:p>
        </p:txBody>
      </p:sp>
      <p:sp>
        <p:nvSpPr>
          <p:cNvPr id="3" name="Content Placeholder 2"/>
          <p:cNvSpPr>
            <a:spLocks noGrp="1"/>
          </p:cNvSpPr>
          <p:nvPr>
            <p:ph idx="1"/>
          </p:nvPr>
        </p:nvSpPr>
        <p:spPr>
          <a:xfrm>
            <a:off x="460375" y="1219200"/>
            <a:ext cx="8228013" cy="5333999"/>
          </a:xfrm>
        </p:spPr>
        <p:txBody>
          <a:bodyPr/>
          <a:lstStyle/>
          <a:p>
            <a:r>
              <a:rPr lang="en-US" dirty="0" smtClean="0"/>
              <a:t>Feedback – a situation where the outcome (output)  has some influence on the income (input) </a:t>
            </a:r>
          </a:p>
          <a:p>
            <a:r>
              <a:rPr lang="en-US" dirty="0" smtClean="0"/>
              <a:t>A + B           AB – if AB has some influence on A+ B – then there is feedback</a:t>
            </a:r>
          </a:p>
          <a:p>
            <a:r>
              <a:rPr lang="en-US" dirty="0" smtClean="0"/>
              <a:t>If AB’s action on A+B enhances the amount or activity of A+ B then that is </a:t>
            </a:r>
            <a:r>
              <a:rPr lang="en-US" u="sng" dirty="0" smtClean="0"/>
              <a:t>positive feedback</a:t>
            </a:r>
          </a:p>
          <a:p>
            <a:r>
              <a:rPr lang="en-US" dirty="0" smtClean="0"/>
              <a:t>If AB’s action on A+B diminishes the amount or activity of A+ B then that is </a:t>
            </a:r>
            <a:r>
              <a:rPr lang="en-US" u="sng" dirty="0" smtClean="0"/>
              <a:t>negative feedback</a:t>
            </a:r>
          </a:p>
        </p:txBody>
      </p:sp>
      <p:cxnSp>
        <p:nvCxnSpPr>
          <p:cNvPr id="5" name="Straight Arrow Connector 4"/>
          <p:cNvCxnSpPr/>
          <p:nvPr/>
        </p:nvCxnSpPr>
        <p:spPr bwMode="auto">
          <a:xfrm>
            <a:off x="1828800" y="3124200"/>
            <a:ext cx="914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609600"/>
            <a:ext cx="8763000" cy="6019799"/>
          </a:xfrm>
        </p:spPr>
        <p:txBody>
          <a:bodyPr/>
          <a:lstStyle/>
          <a:p>
            <a:r>
              <a:rPr lang="en-US" sz="2400" dirty="0" smtClean="0"/>
              <a:t>Most homeostatic mechanisms use </a:t>
            </a:r>
            <a:r>
              <a:rPr lang="en-US" sz="2400" b="1" dirty="0" smtClean="0"/>
              <a:t>negative feedback </a:t>
            </a:r>
          </a:p>
          <a:p>
            <a:r>
              <a:rPr lang="en-US" sz="2400" dirty="0" smtClean="0"/>
              <a:t>If a physiologic process begins to move away from the optimal value – it is pulled back in the opposite direction – thus keeping it in range</a:t>
            </a:r>
          </a:p>
        </p:txBody>
      </p:sp>
      <p:pic>
        <p:nvPicPr>
          <p:cNvPr id="4" name="Picture 3" descr="homeostasis.jpg"/>
          <p:cNvPicPr>
            <a:picLocks noChangeAspect="1"/>
          </p:cNvPicPr>
          <p:nvPr/>
        </p:nvPicPr>
        <p:blipFill>
          <a:blip r:embed="rId2" cstate="print"/>
          <a:stretch>
            <a:fillRect/>
          </a:stretch>
        </p:blipFill>
        <p:spPr>
          <a:xfrm>
            <a:off x="533400" y="2438400"/>
            <a:ext cx="8255000" cy="2362200"/>
          </a:xfrm>
          <a:prstGeom prst="rect">
            <a:avLst/>
          </a:prstGeom>
        </p:spPr>
      </p:pic>
      <p:pic>
        <p:nvPicPr>
          <p:cNvPr id="5" name="Picture 4" descr="Negative feedback.gif"/>
          <p:cNvPicPr>
            <a:picLocks noChangeAspect="1"/>
          </p:cNvPicPr>
          <p:nvPr/>
        </p:nvPicPr>
        <p:blipFill>
          <a:blip r:embed="rId3" cstate="print"/>
          <a:stretch>
            <a:fillRect/>
          </a:stretch>
        </p:blipFill>
        <p:spPr>
          <a:xfrm>
            <a:off x="838200" y="4572000"/>
            <a:ext cx="7315200" cy="2286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Feedback</a:t>
            </a:r>
            <a:endParaRPr lang="en-US" dirty="0"/>
          </a:p>
        </p:txBody>
      </p:sp>
      <p:sp>
        <p:nvSpPr>
          <p:cNvPr id="3" name="Content Placeholder 2"/>
          <p:cNvSpPr>
            <a:spLocks noGrp="1"/>
          </p:cNvSpPr>
          <p:nvPr>
            <p:ph idx="1"/>
          </p:nvPr>
        </p:nvSpPr>
        <p:spPr>
          <a:xfrm>
            <a:off x="1" y="838201"/>
            <a:ext cx="8688388" cy="5473700"/>
          </a:xfrm>
        </p:spPr>
        <p:txBody>
          <a:bodyPr/>
          <a:lstStyle/>
          <a:p>
            <a:r>
              <a:rPr lang="en-US" dirty="0" smtClean="0"/>
              <a:t>Is used in homeostasis</a:t>
            </a:r>
          </a:p>
          <a:p>
            <a:r>
              <a:rPr lang="en-US" dirty="0" smtClean="0"/>
              <a:t>Can take the physiologic function out of range if not controlled – thus it can lead to chaos</a:t>
            </a:r>
          </a:p>
          <a:p>
            <a:r>
              <a:rPr lang="en-US" dirty="0" smtClean="0"/>
              <a:t>Only used for events that physiologically occur occasionally – like childbirth or ovulation</a:t>
            </a:r>
          </a:p>
          <a:p>
            <a:r>
              <a:rPr lang="en-US" dirty="0" smtClean="0"/>
              <a:t>Need time to build something – like energy or chemical amount or proper location – then all the gradual buildup is used to perform the action – thus the levels go back to normal range</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positive feedback 2.jpg"/>
          <p:cNvPicPr>
            <a:picLocks noGrp="1" noChangeAspect="1"/>
          </p:cNvPicPr>
          <p:nvPr>
            <p:ph idx="1"/>
          </p:nvPr>
        </p:nvPicPr>
        <p:blipFill>
          <a:blip r:embed="rId2" cstate="print"/>
          <a:stretch>
            <a:fillRect/>
          </a:stretch>
        </p:blipFill>
        <p:spPr>
          <a:xfrm>
            <a:off x="0" y="91432"/>
            <a:ext cx="9258300" cy="6588824"/>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title"/>
          </p:nvPr>
        </p:nvSpPr>
        <p:spPr/>
        <p:txBody>
          <a:bodyPr/>
          <a:lstStyle/>
          <a:p>
            <a:r>
              <a:rPr lang="en-US"/>
              <a:t>Positive Feedback</a:t>
            </a:r>
          </a:p>
        </p:txBody>
      </p:sp>
      <p:sp>
        <p:nvSpPr>
          <p:cNvPr id="59397" name="Rectangle 5"/>
          <p:cNvSpPr>
            <a:spLocks noGrp="1" noChangeArrowheads="1"/>
          </p:cNvSpPr>
          <p:nvPr>
            <p:ph type="body" idx="1"/>
          </p:nvPr>
        </p:nvSpPr>
        <p:spPr/>
        <p:txBody>
          <a:bodyPr/>
          <a:lstStyle/>
          <a:p>
            <a:r>
              <a:rPr lang="en-US"/>
              <a:t>The response enhances or exaggerates the original stimulus</a:t>
            </a:r>
          </a:p>
          <a:p>
            <a:r>
              <a:rPr lang="en-US"/>
              <a:t>May exhibit a cascade or amplifying effect</a:t>
            </a:r>
          </a:p>
          <a:p>
            <a:r>
              <a:rPr lang="en-US"/>
              <a:t>Usually controls infrequent events e.g.:</a:t>
            </a:r>
          </a:p>
          <a:p>
            <a:pPr lvl="1"/>
            <a:r>
              <a:rPr lang="en-US"/>
              <a:t>Enhancement of labor contractions by oxytocin (Chapter 28)</a:t>
            </a:r>
          </a:p>
          <a:p>
            <a:pPr lvl="1"/>
            <a:r>
              <a:rPr lang="en-US"/>
              <a:t>Platelet plug formation and blood clotting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7" name="Picture 27" descr="figure_01_061&amp;5"/>
          <p:cNvPicPr>
            <a:picLocks noChangeAspect="1" noChangeArrowheads="1"/>
          </p:cNvPicPr>
          <p:nvPr/>
        </p:nvPicPr>
        <p:blipFill>
          <a:blip r:embed="rId2" cstate="print"/>
          <a:srcRect/>
          <a:stretch>
            <a:fillRect/>
          </a:stretch>
        </p:blipFill>
        <p:spPr bwMode="auto">
          <a:xfrm>
            <a:off x="455613" y="574675"/>
            <a:ext cx="8231187" cy="5945188"/>
          </a:xfrm>
          <a:prstGeom prst="rect">
            <a:avLst/>
          </a:prstGeom>
          <a:noFill/>
        </p:spPr>
      </p:pic>
      <p:sp>
        <p:nvSpPr>
          <p:cNvPr id="61470" name="Line 30"/>
          <p:cNvSpPr>
            <a:spLocks noChangeShapeType="1"/>
          </p:cNvSpPr>
          <p:nvPr/>
        </p:nvSpPr>
        <p:spPr bwMode="auto">
          <a:xfrm flipH="1">
            <a:off x="4749800" y="4883150"/>
            <a:ext cx="263525" cy="1588"/>
          </a:xfrm>
          <a:prstGeom prst="line">
            <a:avLst/>
          </a:prstGeom>
          <a:noFill/>
          <a:ln w="31750">
            <a:solidFill>
              <a:srgbClr val="FFFFFF"/>
            </a:solidFill>
            <a:round/>
            <a:headEnd/>
            <a:tailEnd/>
          </a:ln>
        </p:spPr>
        <p:txBody>
          <a:bodyPr/>
          <a:lstStyle/>
          <a:p>
            <a:endParaRPr lang="en-US"/>
          </a:p>
        </p:txBody>
      </p:sp>
      <p:sp>
        <p:nvSpPr>
          <p:cNvPr id="61471" name="Line 31"/>
          <p:cNvSpPr>
            <a:spLocks noChangeShapeType="1"/>
          </p:cNvSpPr>
          <p:nvPr/>
        </p:nvSpPr>
        <p:spPr bwMode="auto">
          <a:xfrm flipH="1">
            <a:off x="4749800" y="4883150"/>
            <a:ext cx="263525" cy="1588"/>
          </a:xfrm>
          <a:prstGeom prst="line">
            <a:avLst/>
          </a:prstGeom>
          <a:noFill/>
          <a:ln w="12700">
            <a:solidFill>
              <a:srgbClr val="000000"/>
            </a:solidFill>
            <a:round/>
            <a:headEnd/>
            <a:tailEnd/>
          </a:ln>
        </p:spPr>
        <p:txBody>
          <a:bodyPr/>
          <a:lstStyle/>
          <a:p>
            <a:endParaRPr lang="en-US"/>
          </a:p>
        </p:txBody>
      </p:sp>
      <p:sp>
        <p:nvSpPr>
          <p:cNvPr id="61472" name="Line 32"/>
          <p:cNvSpPr>
            <a:spLocks noChangeShapeType="1"/>
          </p:cNvSpPr>
          <p:nvPr/>
        </p:nvSpPr>
        <p:spPr bwMode="auto">
          <a:xfrm flipH="1">
            <a:off x="4749800" y="2005013"/>
            <a:ext cx="263525" cy="1587"/>
          </a:xfrm>
          <a:prstGeom prst="line">
            <a:avLst/>
          </a:prstGeom>
          <a:noFill/>
          <a:ln w="31750">
            <a:solidFill>
              <a:srgbClr val="FFFFFF"/>
            </a:solidFill>
            <a:round/>
            <a:headEnd/>
            <a:tailEnd/>
          </a:ln>
        </p:spPr>
        <p:txBody>
          <a:bodyPr/>
          <a:lstStyle/>
          <a:p>
            <a:endParaRPr lang="en-US"/>
          </a:p>
        </p:txBody>
      </p:sp>
      <p:sp>
        <p:nvSpPr>
          <p:cNvPr id="61473" name="Line 33"/>
          <p:cNvSpPr>
            <a:spLocks noChangeShapeType="1"/>
          </p:cNvSpPr>
          <p:nvPr/>
        </p:nvSpPr>
        <p:spPr bwMode="auto">
          <a:xfrm flipH="1">
            <a:off x="4749800" y="2005013"/>
            <a:ext cx="263525" cy="1587"/>
          </a:xfrm>
          <a:prstGeom prst="line">
            <a:avLst/>
          </a:prstGeom>
          <a:noFill/>
          <a:ln w="12700">
            <a:solidFill>
              <a:srgbClr val="000000"/>
            </a:solidFill>
            <a:round/>
            <a:headEnd/>
            <a:tailEnd/>
          </a:ln>
        </p:spPr>
        <p:txBody>
          <a:bodyPr/>
          <a:lstStyle/>
          <a:p>
            <a:endParaRPr lang="en-US"/>
          </a:p>
        </p:txBody>
      </p:sp>
      <p:sp>
        <p:nvSpPr>
          <p:cNvPr id="61474" name="Rectangle 34"/>
          <p:cNvSpPr>
            <a:spLocks noChangeArrowheads="1"/>
          </p:cNvSpPr>
          <p:nvPr/>
        </p:nvSpPr>
        <p:spPr bwMode="auto">
          <a:xfrm>
            <a:off x="5051425" y="4787900"/>
            <a:ext cx="1771650"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Feedback cycle ends</a:t>
            </a:r>
            <a:br>
              <a:rPr lang="en-US" sz="1400" b="1">
                <a:solidFill>
                  <a:srgbClr val="000000"/>
                </a:solidFill>
                <a:latin typeface="Arial" charset="0"/>
              </a:rPr>
            </a:br>
            <a:r>
              <a:rPr lang="en-US" sz="1400" b="1">
                <a:solidFill>
                  <a:srgbClr val="000000"/>
                </a:solidFill>
                <a:latin typeface="Arial" charset="0"/>
              </a:rPr>
              <a:t>when plug is formed.</a:t>
            </a:r>
            <a:endParaRPr lang="en-US" sz="1800" b="1">
              <a:latin typeface="Arial" charset="0"/>
            </a:endParaRPr>
          </a:p>
        </p:txBody>
      </p:sp>
      <p:sp>
        <p:nvSpPr>
          <p:cNvPr id="61475" name="Rectangle 35"/>
          <p:cNvSpPr>
            <a:spLocks noChangeArrowheads="1"/>
          </p:cNvSpPr>
          <p:nvPr/>
        </p:nvSpPr>
        <p:spPr bwMode="auto">
          <a:xfrm>
            <a:off x="5045075" y="1911350"/>
            <a:ext cx="1495425"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Positive feedback</a:t>
            </a:r>
            <a:br>
              <a:rPr lang="en-US" sz="1400" b="1">
                <a:solidFill>
                  <a:srgbClr val="000000"/>
                </a:solidFill>
                <a:latin typeface="Arial" charset="0"/>
              </a:rPr>
            </a:br>
            <a:r>
              <a:rPr lang="en-US" sz="1400" b="1">
                <a:solidFill>
                  <a:srgbClr val="000000"/>
                </a:solidFill>
                <a:latin typeface="Arial" charset="0"/>
              </a:rPr>
              <a:t>cycle is initiated.</a:t>
            </a:r>
            <a:endParaRPr lang="en-US" sz="1800" b="1">
              <a:latin typeface="Arial" charset="0"/>
            </a:endParaRPr>
          </a:p>
        </p:txBody>
      </p:sp>
      <p:sp>
        <p:nvSpPr>
          <p:cNvPr id="61476" name="Rectangle 36"/>
          <p:cNvSpPr>
            <a:spLocks noChangeArrowheads="1"/>
          </p:cNvSpPr>
          <p:nvPr/>
        </p:nvSpPr>
        <p:spPr bwMode="auto">
          <a:xfrm>
            <a:off x="4318000" y="3194050"/>
            <a:ext cx="766763" cy="638175"/>
          </a:xfrm>
          <a:prstGeom prst="rect">
            <a:avLst/>
          </a:prstGeom>
          <a:noFill/>
          <a:ln w="9525">
            <a:noFill/>
            <a:miter lim="800000"/>
            <a:headEnd/>
            <a:tailEnd/>
          </a:ln>
        </p:spPr>
        <p:txBody>
          <a:bodyPr wrap="none" lIns="0" tIns="0" rIns="0" bIns="0">
            <a:spAutoFit/>
          </a:bodyPr>
          <a:lstStyle/>
          <a:p>
            <a:pPr eaLnBrk="1" hangingPunct="1"/>
            <a:r>
              <a:rPr lang="en-US" sz="1400" b="1">
                <a:solidFill>
                  <a:srgbClr val="000000"/>
                </a:solidFill>
                <a:latin typeface="Arial" charset="0"/>
              </a:rPr>
              <a:t>Positive</a:t>
            </a:r>
            <a:br>
              <a:rPr lang="en-US" sz="1400" b="1">
                <a:solidFill>
                  <a:srgbClr val="000000"/>
                </a:solidFill>
                <a:latin typeface="Arial" charset="0"/>
              </a:rPr>
            </a:br>
            <a:r>
              <a:rPr lang="en-US" sz="1400" b="1">
                <a:solidFill>
                  <a:srgbClr val="000000"/>
                </a:solidFill>
                <a:latin typeface="Arial" charset="0"/>
              </a:rPr>
              <a:t>feedback</a:t>
            </a:r>
            <a:br>
              <a:rPr lang="en-US" sz="1400" b="1">
                <a:solidFill>
                  <a:srgbClr val="000000"/>
                </a:solidFill>
                <a:latin typeface="Arial" charset="0"/>
              </a:rPr>
            </a:br>
            <a:r>
              <a:rPr lang="en-US" sz="1400" b="1">
                <a:solidFill>
                  <a:srgbClr val="000000"/>
                </a:solidFill>
                <a:latin typeface="Arial" charset="0"/>
              </a:rPr>
              <a:t>loop</a:t>
            </a:r>
            <a:endParaRPr lang="en-US" sz="1800" b="1">
              <a:latin typeface="Arial" charset="0"/>
            </a:endParaRPr>
          </a:p>
        </p:txBody>
      </p:sp>
      <p:sp>
        <p:nvSpPr>
          <p:cNvPr id="61477" name="Rectangle 37"/>
          <p:cNvSpPr>
            <a:spLocks noChangeArrowheads="1"/>
          </p:cNvSpPr>
          <p:nvPr/>
        </p:nvSpPr>
        <p:spPr bwMode="auto">
          <a:xfrm>
            <a:off x="5511800" y="717550"/>
            <a:ext cx="1390650" cy="638175"/>
          </a:xfrm>
          <a:prstGeom prst="rect">
            <a:avLst/>
          </a:prstGeom>
          <a:noFill/>
          <a:ln w="9525">
            <a:noFill/>
            <a:miter lim="800000"/>
            <a:headEnd/>
            <a:tailEnd/>
          </a:ln>
        </p:spPr>
        <p:txBody>
          <a:bodyPr wrap="none" lIns="0" tIns="0" rIns="0" bIns="0">
            <a:spAutoFit/>
          </a:bodyPr>
          <a:lstStyle/>
          <a:p>
            <a:pPr eaLnBrk="1" hangingPunct="1"/>
            <a:r>
              <a:rPr lang="en-US" sz="1400" b="1">
                <a:solidFill>
                  <a:srgbClr val="0092C8"/>
                </a:solidFill>
                <a:latin typeface="Arial" charset="0"/>
              </a:rPr>
              <a:t>      Break or tear</a:t>
            </a:r>
            <a:br>
              <a:rPr lang="en-US" sz="1400" b="1">
                <a:solidFill>
                  <a:srgbClr val="0092C8"/>
                </a:solidFill>
                <a:latin typeface="Arial" charset="0"/>
              </a:rPr>
            </a:br>
            <a:r>
              <a:rPr lang="en-US" sz="1400" b="1">
                <a:solidFill>
                  <a:srgbClr val="0092C8"/>
                </a:solidFill>
                <a:latin typeface="Arial" charset="0"/>
              </a:rPr>
              <a:t>occurs in blood</a:t>
            </a:r>
            <a:br>
              <a:rPr lang="en-US" sz="1400" b="1">
                <a:solidFill>
                  <a:srgbClr val="0092C8"/>
                </a:solidFill>
                <a:latin typeface="Arial" charset="0"/>
              </a:rPr>
            </a:br>
            <a:r>
              <a:rPr lang="en-US" sz="1400" b="1">
                <a:solidFill>
                  <a:srgbClr val="0092C8"/>
                </a:solidFill>
                <a:latin typeface="Arial" charset="0"/>
              </a:rPr>
              <a:t>vessel wall.</a:t>
            </a:r>
            <a:endParaRPr lang="en-US" sz="1800" b="1">
              <a:latin typeface="Arial" charset="0"/>
            </a:endParaRPr>
          </a:p>
        </p:txBody>
      </p:sp>
      <p:sp>
        <p:nvSpPr>
          <p:cNvPr id="61478" name="Rectangle 38"/>
          <p:cNvSpPr>
            <a:spLocks noChangeArrowheads="1"/>
          </p:cNvSpPr>
          <p:nvPr/>
        </p:nvSpPr>
        <p:spPr bwMode="auto">
          <a:xfrm>
            <a:off x="6045200" y="2984500"/>
            <a:ext cx="1150938" cy="850900"/>
          </a:xfrm>
          <a:prstGeom prst="rect">
            <a:avLst/>
          </a:prstGeom>
          <a:noFill/>
          <a:ln w="9525">
            <a:noFill/>
            <a:miter lim="800000"/>
            <a:headEnd/>
            <a:tailEnd/>
          </a:ln>
        </p:spPr>
        <p:txBody>
          <a:bodyPr wrap="none" lIns="0" tIns="0" rIns="0" bIns="0">
            <a:spAutoFit/>
          </a:bodyPr>
          <a:lstStyle/>
          <a:p>
            <a:pPr eaLnBrk="1" hangingPunct="1"/>
            <a:r>
              <a:rPr lang="en-US" sz="1400" b="1">
                <a:solidFill>
                  <a:srgbClr val="0092C8"/>
                </a:solidFill>
                <a:latin typeface="Arial" charset="0"/>
              </a:rPr>
              <a:t>      Platelets</a:t>
            </a:r>
            <a:br>
              <a:rPr lang="en-US" sz="1400" b="1">
                <a:solidFill>
                  <a:srgbClr val="0092C8"/>
                </a:solidFill>
                <a:latin typeface="Arial" charset="0"/>
              </a:rPr>
            </a:br>
            <a:r>
              <a:rPr lang="en-US" sz="1400" b="1">
                <a:solidFill>
                  <a:srgbClr val="0092C8"/>
                </a:solidFill>
                <a:latin typeface="Arial" charset="0"/>
              </a:rPr>
              <a:t>adhere to site</a:t>
            </a:r>
            <a:br>
              <a:rPr lang="en-US" sz="1400" b="1">
                <a:solidFill>
                  <a:srgbClr val="0092C8"/>
                </a:solidFill>
                <a:latin typeface="Arial" charset="0"/>
              </a:rPr>
            </a:br>
            <a:r>
              <a:rPr lang="en-US" sz="1400" b="1">
                <a:solidFill>
                  <a:srgbClr val="0092C8"/>
                </a:solidFill>
                <a:latin typeface="Arial" charset="0"/>
              </a:rPr>
              <a:t>and release</a:t>
            </a:r>
            <a:br>
              <a:rPr lang="en-US" sz="1400" b="1">
                <a:solidFill>
                  <a:srgbClr val="0092C8"/>
                </a:solidFill>
                <a:latin typeface="Arial" charset="0"/>
              </a:rPr>
            </a:br>
            <a:r>
              <a:rPr lang="en-US" sz="1400" b="1">
                <a:solidFill>
                  <a:srgbClr val="0092C8"/>
                </a:solidFill>
                <a:latin typeface="Arial" charset="0"/>
              </a:rPr>
              <a:t>chemicals.</a:t>
            </a:r>
            <a:endParaRPr lang="en-US" sz="1800" b="1">
              <a:latin typeface="Arial" charset="0"/>
            </a:endParaRPr>
          </a:p>
        </p:txBody>
      </p:sp>
      <p:sp>
        <p:nvSpPr>
          <p:cNvPr id="61479" name="Rectangle 39"/>
          <p:cNvSpPr>
            <a:spLocks noChangeArrowheads="1"/>
          </p:cNvSpPr>
          <p:nvPr/>
        </p:nvSpPr>
        <p:spPr bwMode="auto">
          <a:xfrm>
            <a:off x="1939925" y="2978150"/>
            <a:ext cx="1073150" cy="850900"/>
          </a:xfrm>
          <a:prstGeom prst="rect">
            <a:avLst/>
          </a:prstGeom>
          <a:noFill/>
          <a:ln w="9525">
            <a:noFill/>
            <a:miter lim="800000"/>
            <a:headEnd/>
            <a:tailEnd/>
          </a:ln>
        </p:spPr>
        <p:txBody>
          <a:bodyPr wrap="none" lIns="0" tIns="0" rIns="0" bIns="0">
            <a:spAutoFit/>
          </a:bodyPr>
          <a:lstStyle/>
          <a:p>
            <a:pPr eaLnBrk="1" hangingPunct="1"/>
            <a:r>
              <a:rPr lang="en-US" sz="1400" b="1">
                <a:solidFill>
                  <a:srgbClr val="0092C8"/>
                </a:solidFill>
                <a:latin typeface="Arial" charset="0"/>
              </a:rPr>
              <a:t>      Released</a:t>
            </a:r>
            <a:br>
              <a:rPr lang="en-US" sz="1400" b="1">
                <a:solidFill>
                  <a:srgbClr val="0092C8"/>
                </a:solidFill>
                <a:latin typeface="Arial" charset="0"/>
              </a:rPr>
            </a:br>
            <a:r>
              <a:rPr lang="en-US" sz="1400" b="1">
                <a:solidFill>
                  <a:srgbClr val="0092C8"/>
                </a:solidFill>
                <a:latin typeface="Arial" charset="0"/>
              </a:rPr>
              <a:t>chemicals</a:t>
            </a:r>
            <a:br>
              <a:rPr lang="en-US" sz="1400" b="1">
                <a:solidFill>
                  <a:srgbClr val="0092C8"/>
                </a:solidFill>
                <a:latin typeface="Arial" charset="0"/>
              </a:rPr>
            </a:br>
            <a:r>
              <a:rPr lang="en-US" sz="1400" b="1">
                <a:solidFill>
                  <a:srgbClr val="0092C8"/>
                </a:solidFill>
                <a:latin typeface="Arial" charset="0"/>
              </a:rPr>
              <a:t>attract more</a:t>
            </a:r>
            <a:br>
              <a:rPr lang="en-US" sz="1400" b="1">
                <a:solidFill>
                  <a:srgbClr val="0092C8"/>
                </a:solidFill>
                <a:latin typeface="Arial" charset="0"/>
              </a:rPr>
            </a:br>
            <a:r>
              <a:rPr lang="en-US" sz="1400" b="1">
                <a:solidFill>
                  <a:srgbClr val="0092C8"/>
                </a:solidFill>
                <a:latin typeface="Arial" charset="0"/>
              </a:rPr>
              <a:t>platelets.</a:t>
            </a:r>
            <a:endParaRPr lang="en-US" sz="1800" b="1">
              <a:latin typeface="Arial" charset="0"/>
            </a:endParaRPr>
          </a:p>
        </p:txBody>
      </p:sp>
      <p:sp>
        <p:nvSpPr>
          <p:cNvPr id="61480" name="Rectangle 40"/>
          <p:cNvSpPr>
            <a:spLocks noChangeArrowheads="1"/>
          </p:cNvSpPr>
          <p:nvPr/>
        </p:nvSpPr>
        <p:spPr bwMode="auto">
          <a:xfrm>
            <a:off x="5438775" y="5622925"/>
            <a:ext cx="1347788" cy="425450"/>
          </a:xfrm>
          <a:prstGeom prst="rect">
            <a:avLst/>
          </a:prstGeom>
          <a:noFill/>
          <a:ln w="9525">
            <a:noFill/>
            <a:miter lim="800000"/>
            <a:headEnd/>
            <a:tailEnd/>
          </a:ln>
        </p:spPr>
        <p:txBody>
          <a:bodyPr wrap="none" lIns="0" tIns="0" rIns="0" bIns="0">
            <a:spAutoFit/>
          </a:bodyPr>
          <a:lstStyle/>
          <a:p>
            <a:pPr eaLnBrk="1" hangingPunct="1"/>
            <a:r>
              <a:rPr lang="en-US" sz="1400" b="1">
                <a:solidFill>
                  <a:srgbClr val="0092C8"/>
                </a:solidFill>
                <a:latin typeface="Arial" charset="0"/>
              </a:rPr>
              <a:t>      Platelet plug</a:t>
            </a:r>
            <a:br>
              <a:rPr lang="en-US" sz="1400" b="1">
                <a:solidFill>
                  <a:srgbClr val="0092C8"/>
                </a:solidFill>
                <a:latin typeface="Arial" charset="0"/>
              </a:rPr>
            </a:br>
            <a:r>
              <a:rPr lang="en-US" sz="1400" b="1">
                <a:solidFill>
                  <a:srgbClr val="0092C8"/>
                </a:solidFill>
                <a:latin typeface="Arial" charset="0"/>
              </a:rPr>
              <a:t>forms.</a:t>
            </a:r>
            <a:endParaRPr lang="en-US" sz="1800" b="1">
              <a:latin typeface="Arial" charset="0"/>
            </a:endParaRPr>
          </a:p>
        </p:txBody>
      </p:sp>
      <p:sp>
        <p:nvSpPr>
          <p:cNvPr id="61481" name="Oval 41"/>
          <p:cNvSpPr>
            <a:spLocks noChangeArrowheads="1"/>
          </p:cNvSpPr>
          <p:nvPr/>
        </p:nvSpPr>
        <p:spPr bwMode="auto">
          <a:xfrm>
            <a:off x="5511800" y="698500"/>
            <a:ext cx="244475" cy="244475"/>
          </a:xfrm>
          <a:prstGeom prst="ellipse">
            <a:avLst/>
          </a:prstGeom>
          <a:solidFill>
            <a:schemeClr val="bg1"/>
          </a:solidFill>
          <a:ln w="15875">
            <a:solidFill>
              <a:srgbClr val="0092C8"/>
            </a:solidFill>
            <a:round/>
            <a:headEnd/>
            <a:tailEnd/>
          </a:ln>
          <a:effectLst/>
        </p:spPr>
        <p:txBody>
          <a:bodyPr wrap="none" anchor="ctr"/>
          <a:lstStyle/>
          <a:p>
            <a:pPr algn="ctr" eaLnBrk="1" hangingPunct="1"/>
            <a:r>
              <a:rPr lang="en-US" sz="1500" b="1">
                <a:solidFill>
                  <a:srgbClr val="0092C8"/>
                </a:solidFill>
                <a:latin typeface="Arial Black" charset="0"/>
              </a:rPr>
              <a:t>1</a:t>
            </a:r>
            <a:endParaRPr lang="en-US" sz="1800">
              <a:latin typeface="Arial Black" charset="0"/>
            </a:endParaRPr>
          </a:p>
        </p:txBody>
      </p:sp>
      <p:sp>
        <p:nvSpPr>
          <p:cNvPr id="61482" name="Oval 42"/>
          <p:cNvSpPr>
            <a:spLocks noChangeArrowheads="1"/>
          </p:cNvSpPr>
          <p:nvPr/>
        </p:nvSpPr>
        <p:spPr bwMode="auto">
          <a:xfrm>
            <a:off x="6045200" y="2967038"/>
            <a:ext cx="244475" cy="244475"/>
          </a:xfrm>
          <a:prstGeom prst="ellipse">
            <a:avLst/>
          </a:prstGeom>
          <a:solidFill>
            <a:schemeClr val="bg1"/>
          </a:solidFill>
          <a:ln w="15875">
            <a:solidFill>
              <a:srgbClr val="0092C8"/>
            </a:solidFill>
            <a:round/>
            <a:headEnd/>
            <a:tailEnd/>
          </a:ln>
          <a:effectLst/>
        </p:spPr>
        <p:txBody>
          <a:bodyPr wrap="none" anchor="ctr"/>
          <a:lstStyle/>
          <a:p>
            <a:pPr algn="ctr" eaLnBrk="1" hangingPunct="1"/>
            <a:r>
              <a:rPr lang="en-US" sz="1500" b="1">
                <a:solidFill>
                  <a:srgbClr val="0092C8"/>
                </a:solidFill>
                <a:latin typeface="Arial Black" charset="0"/>
              </a:rPr>
              <a:t>2</a:t>
            </a:r>
            <a:endParaRPr lang="en-US" sz="1800">
              <a:latin typeface="Arial Black" charset="0"/>
            </a:endParaRPr>
          </a:p>
        </p:txBody>
      </p:sp>
      <p:sp>
        <p:nvSpPr>
          <p:cNvPr id="61483" name="Oval 43"/>
          <p:cNvSpPr>
            <a:spLocks noChangeArrowheads="1"/>
          </p:cNvSpPr>
          <p:nvPr/>
        </p:nvSpPr>
        <p:spPr bwMode="auto">
          <a:xfrm>
            <a:off x="1939925" y="2960688"/>
            <a:ext cx="244475" cy="244475"/>
          </a:xfrm>
          <a:prstGeom prst="ellipse">
            <a:avLst/>
          </a:prstGeom>
          <a:solidFill>
            <a:schemeClr val="bg1"/>
          </a:solidFill>
          <a:ln w="15875">
            <a:solidFill>
              <a:srgbClr val="0092C8"/>
            </a:solidFill>
            <a:round/>
            <a:headEnd/>
            <a:tailEnd/>
          </a:ln>
          <a:effectLst/>
        </p:spPr>
        <p:txBody>
          <a:bodyPr wrap="none" anchor="ctr"/>
          <a:lstStyle/>
          <a:p>
            <a:pPr algn="ctr" eaLnBrk="1" hangingPunct="1"/>
            <a:r>
              <a:rPr lang="en-US" sz="1500" b="1">
                <a:solidFill>
                  <a:srgbClr val="0092C8"/>
                </a:solidFill>
                <a:latin typeface="Arial Black" charset="0"/>
              </a:rPr>
              <a:t>3</a:t>
            </a:r>
            <a:endParaRPr lang="en-US" sz="1800">
              <a:latin typeface="Arial Black" charset="0"/>
            </a:endParaRPr>
          </a:p>
        </p:txBody>
      </p:sp>
      <p:sp>
        <p:nvSpPr>
          <p:cNvPr id="61484" name="Oval 44"/>
          <p:cNvSpPr>
            <a:spLocks noChangeArrowheads="1"/>
          </p:cNvSpPr>
          <p:nvPr/>
        </p:nvSpPr>
        <p:spPr bwMode="auto">
          <a:xfrm>
            <a:off x="5438775" y="5602288"/>
            <a:ext cx="244475" cy="244475"/>
          </a:xfrm>
          <a:prstGeom prst="ellipse">
            <a:avLst/>
          </a:prstGeom>
          <a:solidFill>
            <a:schemeClr val="bg1"/>
          </a:solidFill>
          <a:ln w="15875">
            <a:solidFill>
              <a:srgbClr val="0092C8"/>
            </a:solidFill>
            <a:round/>
            <a:headEnd/>
            <a:tailEnd/>
          </a:ln>
          <a:effectLst/>
        </p:spPr>
        <p:txBody>
          <a:bodyPr wrap="none" anchor="ctr"/>
          <a:lstStyle/>
          <a:p>
            <a:pPr algn="ctr" eaLnBrk="1" hangingPunct="1"/>
            <a:r>
              <a:rPr lang="en-US" sz="1500" b="1">
                <a:solidFill>
                  <a:srgbClr val="0092C8"/>
                </a:solidFill>
                <a:latin typeface="Arial Black" charset="0"/>
              </a:rPr>
              <a:t>4</a:t>
            </a:r>
            <a:endParaRPr lang="en-US" sz="1800">
              <a:latin typeface="Arial Black" charset="0"/>
            </a:endParaRPr>
          </a:p>
        </p:txBody>
      </p:sp>
      <p:sp>
        <p:nvSpPr>
          <p:cNvPr id="61485" name="Arc 45"/>
          <p:cNvSpPr>
            <a:spLocks/>
          </p:cNvSpPr>
          <p:nvPr/>
        </p:nvSpPr>
        <p:spPr bwMode="auto">
          <a:xfrm>
            <a:off x="4497388" y="4829175"/>
            <a:ext cx="255587" cy="104775"/>
          </a:xfrm>
          <a:custGeom>
            <a:avLst/>
            <a:gdLst>
              <a:gd name="G0" fmla="+- 21600 0 0"/>
              <a:gd name="G1" fmla="+- 20523 0 0"/>
              <a:gd name="G2" fmla="+- 21600 0 0"/>
              <a:gd name="T0" fmla="*/ 28969 w 43200"/>
              <a:gd name="T1" fmla="*/ 220 h 42123"/>
              <a:gd name="T2" fmla="*/ 14866 w 43200"/>
              <a:gd name="T3" fmla="*/ 0 h 42123"/>
              <a:gd name="T4" fmla="*/ 21600 w 43200"/>
              <a:gd name="T5" fmla="*/ 20523 h 42123"/>
            </a:gdLst>
            <a:ahLst/>
            <a:cxnLst>
              <a:cxn ang="0">
                <a:pos x="T0" y="T1"/>
              </a:cxn>
              <a:cxn ang="0">
                <a:pos x="T2" y="T3"/>
              </a:cxn>
              <a:cxn ang="0">
                <a:pos x="T4" y="T5"/>
              </a:cxn>
            </a:cxnLst>
            <a:rect l="0" t="0" r="r" b="b"/>
            <a:pathLst>
              <a:path w="43200" h="42123" fill="none" extrusionOk="0">
                <a:moveTo>
                  <a:pt x="28969" y="218"/>
                </a:moveTo>
                <a:cubicBezTo>
                  <a:pt x="37511" y="3319"/>
                  <a:pt x="43200" y="11435"/>
                  <a:pt x="43200" y="20523"/>
                </a:cubicBezTo>
                <a:cubicBezTo>
                  <a:pt x="43200" y="32452"/>
                  <a:pt x="33529" y="42123"/>
                  <a:pt x="21600" y="42123"/>
                </a:cubicBezTo>
                <a:cubicBezTo>
                  <a:pt x="9670" y="42123"/>
                  <a:pt x="0" y="32452"/>
                  <a:pt x="0" y="20523"/>
                </a:cubicBezTo>
                <a:cubicBezTo>
                  <a:pt x="-1" y="11188"/>
                  <a:pt x="5996" y="2909"/>
                  <a:pt x="14865" y="-1"/>
                </a:cubicBezTo>
              </a:path>
              <a:path w="43200" h="42123" stroke="0" extrusionOk="0">
                <a:moveTo>
                  <a:pt x="28969" y="218"/>
                </a:moveTo>
                <a:cubicBezTo>
                  <a:pt x="37511" y="3319"/>
                  <a:pt x="43200" y="11435"/>
                  <a:pt x="43200" y="20523"/>
                </a:cubicBezTo>
                <a:cubicBezTo>
                  <a:pt x="43200" y="32452"/>
                  <a:pt x="33529" y="42123"/>
                  <a:pt x="21600" y="42123"/>
                </a:cubicBezTo>
                <a:cubicBezTo>
                  <a:pt x="9670" y="42123"/>
                  <a:pt x="0" y="32452"/>
                  <a:pt x="0" y="20523"/>
                </a:cubicBezTo>
                <a:cubicBezTo>
                  <a:pt x="-1" y="11188"/>
                  <a:pt x="5996" y="2909"/>
                  <a:pt x="14865" y="-1"/>
                </a:cubicBezTo>
                <a:lnTo>
                  <a:pt x="21600" y="20523"/>
                </a:lnTo>
                <a:close/>
              </a:path>
            </a:pathLst>
          </a:custGeom>
          <a:noFill/>
          <a:ln w="12700">
            <a:solidFill>
              <a:schemeClr val="tx1"/>
            </a:solidFill>
            <a:round/>
            <a:headEnd/>
            <a:tailEnd/>
          </a:ln>
          <a:effectLst/>
        </p:spPr>
        <p:txBody>
          <a:bodyPr wrap="none" anchor="ctr"/>
          <a:lstStyle/>
          <a:p>
            <a:endParaRPr lang="en-US"/>
          </a:p>
        </p:txBody>
      </p:sp>
      <p:sp>
        <p:nvSpPr>
          <p:cNvPr id="61486" name="Arc 46"/>
          <p:cNvSpPr>
            <a:spLocks/>
          </p:cNvSpPr>
          <p:nvPr/>
        </p:nvSpPr>
        <p:spPr bwMode="auto">
          <a:xfrm>
            <a:off x="4497388" y="1947863"/>
            <a:ext cx="255587" cy="104775"/>
          </a:xfrm>
          <a:custGeom>
            <a:avLst/>
            <a:gdLst>
              <a:gd name="G0" fmla="+- 21600 0 0"/>
              <a:gd name="G1" fmla="+- 20523 0 0"/>
              <a:gd name="G2" fmla="+- 21600 0 0"/>
              <a:gd name="T0" fmla="*/ 28969 w 43200"/>
              <a:gd name="T1" fmla="*/ 220 h 42123"/>
              <a:gd name="T2" fmla="*/ 14866 w 43200"/>
              <a:gd name="T3" fmla="*/ 0 h 42123"/>
              <a:gd name="T4" fmla="*/ 21600 w 43200"/>
              <a:gd name="T5" fmla="*/ 20523 h 42123"/>
            </a:gdLst>
            <a:ahLst/>
            <a:cxnLst>
              <a:cxn ang="0">
                <a:pos x="T0" y="T1"/>
              </a:cxn>
              <a:cxn ang="0">
                <a:pos x="T2" y="T3"/>
              </a:cxn>
              <a:cxn ang="0">
                <a:pos x="T4" y="T5"/>
              </a:cxn>
            </a:cxnLst>
            <a:rect l="0" t="0" r="r" b="b"/>
            <a:pathLst>
              <a:path w="43200" h="42123" fill="none" extrusionOk="0">
                <a:moveTo>
                  <a:pt x="28969" y="218"/>
                </a:moveTo>
                <a:cubicBezTo>
                  <a:pt x="37511" y="3319"/>
                  <a:pt x="43200" y="11435"/>
                  <a:pt x="43200" y="20523"/>
                </a:cubicBezTo>
                <a:cubicBezTo>
                  <a:pt x="43200" y="32452"/>
                  <a:pt x="33529" y="42123"/>
                  <a:pt x="21600" y="42123"/>
                </a:cubicBezTo>
                <a:cubicBezTo>
                  <a:pt x="9670" y="42123"/>
                  <a:pt x="0" y="32452"/>
                  <a:pt x="0" y="20523"/>
                </a:cubicBezTo>
                <a:cubicBezTo>
                  <a:pt x="-1" y="11188"/>
                  <a:pt x="5996" y="2909"/>
                  <a:pt x="14865" y="-1"/>
                </a:cubicBezTo>
              </a:path>
              <a:path w="43200" h="42123" stroke="0" extrusionOk="0">
                <a:moveTo>
                  <a:pt x="28969" y="218"/>
                </a:moveTo>
                <a:cubicBezTo>
                  <a:pt x="37511" y="3319"/>
                  <a:pt x="43200" y="11435"/>
                  <a:pt x="43200" y="20523"/>
                </a:cubicBezTo>
                <a:cubicBezTo>
                  <a:pt x="43200" y="32452"/>
                  <a:pt x="33529" y="42123"/>
                  <a:pt x="21600" y="42123"/>
                </a:cubicBezTo>
                <a:cubicBezTo>
                  <a:pt x="9670" y="42123"/>
                  <a:pt x="0" y="32452"/>
                  <a:pt x="0" y="20523"/>
                </a:cubicBezTo>
                <a:cubicBezTo>
                  <a:pt x="-1" y="11188"/>
                  <a:pt x="5996" y="2909"/>
                  <a:pt x="14865" y="-1"/>
                </a:cubicBezTo>
                <a:lnTo>
                  <a:pt x="21600" y="20523"/>
                </a:lnTo>
                <a:close/>
              </a:path>
            </a:pathLst>
          </a:custGeom>
          <a:noFill/>
          <a:ln w="12700">
            <a:solidFill>
              <a:schemeClr val="tx1"/>
            </a:solidFill>
            <a:round/>
            <a:headEnd/>
            <a:tailEnd/>
          </a:ln>
          <a:effectLst/>
        </p:spPr>
        <p:txBody>
          <a:bodyPr wrap="none" anchor="ctr"/>
          <a:lstStyle/>
          <a:p>
            <a:endParaRPr lang="en-US"/>
          </a:p>
        </p:txBody>
      </p:sp>
      <p:sp>
        <p:nvSpPr>
          <p:cNvPr id="61488" name="Rectangle 48"/>
          <p:cNvSpPr>
            <a:spLocks noChangeArrowheads="1"/>
          </p:cNvSpPr>
          <p:nvPr/>
        </p:nvSpPr>
        <p:spPr bwMode="auto">
          <a:xfrm>
            <a:off x="8239125" y="6581775"/>
            <a:ext cx="904875" cy="274638"/>
          </a:xfrm>
          <a:prstGeom prst="rect">
            <a:avLst/>
          </a:prstGeom>
          <a:noFill/>
          <a:ln w="9525">
            <a:noFill/>
            <a:miter lim="800000"/>
            <a:headEnd/>
            <a:tailEnd/>
          </a:ln>
          <a:effectLst/>
        </p:spPr>
        <p:txBody>
          <a:bodyPr wrap="none">
            <a:spAutoFit/>
          </a:bodyPr>
          <a:lstStyle/>
          <a:p>
            <a:pPr algn="r"/>
            <a:r>
              <a:rPr lang="en-US" sz="1200" b="1">
                <a:latin typeface="Arial" charset="0"/>
              </a:rPr>
              <a:t>Figure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Feedback uses the Feedback Loop</a:t>
            </a:r>
            <a:endParaRPr lang="en-US" dirty="0"/>
          </a:p>
        </p:txBody>
      </p:sp>
      <p:sp>
        <p:nvSpPr>
          <p:cNvPr id="3" name="Content Placeholder 2"/>
          <p:cNvSpPr>
            <a:spLocks noGrp="1"/>
          </p:cNvSpPr>
          <p:nvPr>
            <p:ph idx="1"/>
          </p:nvPr>
        </p:nvSpPr>
        <p:spPr>
          <a:xfrm>
            <a:off x="304801" y="1368425"/>
            <a:ext cx="8610600" cy="4943475"/>
          </a:xfrm>
        </p:spPr>
        <p:txBody>
          <a:bodyPr/>
          <a:lstStyle/>
          <a:p>
            <a:pPr>
              <a:buNone/>
            </a:pPr>
            <a:r>
              <a:rPr lang="en-US" b="1" dirty="0" smtClean="0">
                <a:solidFill>
                  <a:srgbClr val="FF0000"/>
                </a:solidFill>
              </a:rPr>
              <a:t>                     Control Unit (has normal settings)</a:t>
            </a:r>
          </a:p>
          <a:p>
            <a:endParaRPr lang="en-US" dirty="0" smtClean="0"/>
          </a:p>
          <a:p>
            <a:pPr>
              <a:buNone/>
            </a:pPr>
            <a:r>
              <a:rPr lang="en-US" dirty="0" smtClean="0"/>
              <a:t>           Afferent Limb            Efferent Limb</a:t>
            </a:r>
          </a:p>
          <a:p>
            <a:pPr>
              <a:buNone/>
            </a:pPr>
            <a:r>
              <a:rPr lang="en-US" dirty="0" smtClean="0"/>
              <a:t>       Communication via hormones or nerves</a:t>
            </a:r>
          </a:p>
          <a:p>
            <a:pPr>
              <a:buNone/>
            </a:pPr>
            <a:r>
              <a:rPr lang="en-US" b="1" dirty="0" smtClean="0">
                <a:solidFill>
                  <a:srgbClr val="00B0F0"/>
                </a:solidFill>
              </a:rPr>
              <a:t>     Receptor                                     </a:t>
            </a:r>
            <a:r>
              <a:rPr lang="en-US" b="1" dirty="0" smtClean="0">
                <a:solidFill>
                  <a:srgbClr val="7030A0"/>
                </a:solidFill>
              </a:rPr>
              <a:t>Effector</a:t>
            </a:r>
          </a:p>
          <a:p>
            <a:pPr>
              <a:buNone/>
            </a:pPr>
            <a:r>
              <a:rPr lang="en-US" dirty="0" smtClean="0"/>
              <a:t>   </a:t>
            </a:r>
            <a:r>
              <a:rPr lang="en-US" dirty="0" smtClean="0">
                <a:solidFill>
                  <a:srgbClr val="00B0F0"/>
                </a:solidFill>
              </a:rPr>
              <a:t>Receives monitoring signal          </a:t>
            </a:r>
            <a:r>
              <a:rPr lang="en-US" dirty="0" smtClean="0">
                <a:solidFill>
                  <a:srgbClr val="7030A0"/>
                </a:solidFill>
              </a:rPr>
              <a:t>Acts to correct </a:t>
            </a:r>
          </a:p>
          <a:p>
            <a:endParaRPr lang="en-US" dirty="0" smtClean="0"/>
          </a:p>
        </p:txBody>
      </p:sp>
      <p:cxnSp>
        <p:nvCxnSpPr>
          <p:cNvPr id="5" name="Straight Arrow Connector 4"/>
          <p:cNvCxnSpPr/>
          <p:nvPr/>
        </p:nvCxnSpPr>
        <p:spPr bwMode="auto">
          <a:xfrm flipV="1">
            <a:off x="1524000" y="1905000"/>
            <a:ext cx="2667000" cy="22098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bwMode="auto">
          <a:xfrm rot="16200000" flipH="1">
            <a:off x="4876800" y="1981200"/>
            <a:ext cx="2286000" cy="213360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Temp control in Homeostasis</a:t>
            </a:r>
            <a:endParaRPr lang="en-US" dirty="0"/>
          </a:p>
        </p:txBody>
      </p:sp>
      <p:sp>
        <p:nvSpPr>
          <p:cNvPr id="3" name="Content Placeholder 2"/>
          <p:cNvSpPr>
            <a:spLocks noGrp="1"/>
          </p:cNvSpPr>
          <p:nvPr>
            <p:ph idx="1"/>
          </p:nvPr>
        </p:nvSpPr>
        <p:spPr>
          <a:xfrm>
            <a:off x="460375" y="762000"/>
            <a:ext cx="8228013" cy="5791200"/>
          </a:xfrm>
        </p:spPr>
        <p:txBody>
          <a:bodyPr/>
          <a:lstStyle/>
          <a:p>
            <a:r>
              <a:rPr lang="en-US" dirty="0" smtClean="0"/>
              <a:t>The human body has two temperature compartments – the surface and the core</a:t>
            </a:r>
          </a:p>
          <a:p>
            <a:r>
              <a:rPr lang="en-US" dirty="0" smtClean="0"/>
              <a:t>The two compartments are separated by a thermal insulator.  An insulator is a poor or non-conductor of what is being insulated</a:t>
            </a:r>
          </a:p>
          <a:p>
            <a:r>
              <a:rPr lang="en-US" dirty="0" smtClean="0"/>
              <a:t>The poorest conductor of heat in the human body if fat.  Your fat layer is located in the hypodermis.</a:t>
            </a:r>
          </a:p>
          <a:p>
            <a:r>
              <a:rPr lang="en-US" dirty="0" smtClean="0"/>
              <a:t>Thus above the hypodermis (Epidermis &amp; Dermis) is the surface and below hypodermis is the body temp core</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kin.jpg"/>
          <p:cNvPicPr>
            <a:picLocks noChangeAspect="1"/>
          </p:cNvPicPr>
          <p:nvPr/>
        </p:nvPicPr>
        <p:blipFill>
          <a:blip r:embed="rId2" cstate="print"/>
          <a:stretch>
            <a:fillRect/>
          </a:stretch>
        </p:blipFill>
        <p:spPr>
          <a:xfrm>
            <a:off x="0" y="228600"/>
            <a:ext cx="4686300" cy="3749040"/>
          </a:xfrm>
          <a:prstGeom prst="rect">
            <a:avLst/>
          </a:prstGeom>
        </p:spPr>
      </p:pic>
      <p:pic>
        <p:nvPicPr>
          <p:cNvPr id="7" name="Picture 6" descr="Core Temp.jpg"/>
          <p:cNvPicPr>
            <a:picLocks noChangeAspect="1"/>
          </p:cNvPicPr>
          <p:nvPr/>
        </p:nvPicPr>
        <p:blipFill>
          <a:blip r:embed="rId3" cstate="print"/>
          <a:stretch>
            <a:fillRect/>
          </a:stretch>
        </p:blipFill>
        <p:spPr>
          <a:xfrm>
            <a:off x="4114800" y="3352800"/>
            <a:ext cx="5029200" cy="35052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Temp control in Homeostasis</a:t>
            </a:r>
            <a:endParaRPr lang="en-US" dirty="0"/>
          </a:p>
        </p:txBody>
      </p:sp>
      <p:sp>
        <p:nvSpPr>
          <p:cNvPr id="3" name="Content Placeholder 2"/>
          <p:cNvSpPr>
            <a:spLocks noGrp="1"/>
          </p:cNvSpPr>
          <p:nvPr>
            <p:ph idx="1"/>
          </p:nvPr>
        </p:nvSpPr>
        <p:spPr>
          <a:xfrm>
            <a:off x="228600" y="838201"/>
            <a:ext cx="8534399" cy="5473700"/>
          </a:xfrm>
        </p:spPr>
        <p:txBody>
          <a:bodyPr/>
          <a:lstStyle/>
          <a:p>
            <a:r>
              <a:rPr lang="en-US" dirty="0" smtClean="0"/>
              <a:t>Since the vital organs are in the core – the human body protects it far more than the surface – for example if you are in the Arctics – the skin will be sacrificed (frost bite) to protect the body temp core</a:t>
            </a:r>
          </a:p>
          <a:p>
            <a:r>
              <a:rPr lang="en-US" dirty="0" smtClean="0"/>
              <a:t>The human body has two sets of thermoreceptors– the surface (cutaneous thermoreceptors) and core thermoreceptors which measure blood temperature in the portion of the brain known as the hypothalamus (preoptic nucleus)</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Temp control in Homeostasis</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The control unit of the feedback loop for body temperature is in the hypothalamus.</a:t>
            </a:r>
          </a:p>
          <a:p>
            <a:r>
              <a:rPr lang="en-US" dirty="0" smtClean="0"/>
              <a:t>The effectors for temperature control – are blood vessels (both surface and core), sweat glands and skeletal muscles</a:t>
            </a:r>
            <a:endParaRPr lang="en-US" dirty="0"/>
          </a:p>
        </p:txBody>
      </p:sp>
      <p:pic>
        <p:nvPicPr>
          <p:cNvPr id="4" name="Picture 3" descr="muscle279.gif"/>
          <p:cNvPicPr>
            <a:picLocks noChangeAspect="1"/>
          </p:cNvPicPr>
          <p:nvPr/>
        </p:nvPicPr>
        <p:blipFill>
          <a:blip r:embed="rId2" cstate="print"/>
          <a:stretch>
            <a:fillRect/>
          </a:stretch>
        </p:blipFill>
        <p:spPr>
          <a:xfrm>
            <a:off x="5867400" y="2971800"/>
            <a:ext cx="2657475" cy="38862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dy temp.jpg"/>
          <p:cNvPicPr>
            <a:picLocks noGrp="1" noChangeAspect="1"/>
          </p:cNvPicPr>
          <p:nvPr>
            <p:ph idx="1"/>
          </p:nvPr>
        </p:nvPicPr>
        <p:blipFill>
          <a:blip r:embed="rId2" cstate="print"/>
          <a:stretch>
            <a:fillRect/>
          </a:stretch>
        </p:blipFill>
        <p:spPr>
          <a:xfrm>
            <a:off x="-32" y="228577"/>
            <a:ext cx="8161020" cy="6566535"/>
          </a:xfr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5" y="228600"/>
            <a:ext cx="8228013" cy="6629399"/>
          </a:xfrm>
        </p:spPr>
        <p:txBody>
          <a:bodyPr/>
          <a:lstStyle/>
          <a:p>
            <a:pPr>
              <a:buNone/>
            </a:pPr>
            <a:r>
              <a:rPr lang="en-US" dirty="0" smtClean="0"/>
              <a:t>   Most animals can't sweat efficiently. Cats and dogs only have sweat glands on the pads of their feet. </a:t>
            </a:r>
            <a:r>
              <a:rPr lang="en-US" b="1" dirty="0" smtClean="0"/>
              <a:t>Horses and humans are two of the few animals capable of sweating</a:t>
            </a:r>
            <a:r>
              <a:rPr lang="en-US" dirty="0" smtClean="0"/>
              <a:t>. Many animals pant rather than sweat, this is because the lungs have a large surface area and are highly vascularized. </a:t>
            </a:r>
          </a:p>
          <a:p>
            <a:endParaRPr lang="en-US" dirty="0"/>
          </a:p>
        </p:txBody>
      </p:sp>
      <p:pic>
        <p:nvPicPr>
          <p:cNvPr id="4" name="Picture 3" descr="sweat glands.jpg"/>
          <p:cNvPicPr>
            <a:picLocks noChangeAspect="1"/>
          </p:cNvPicPr>
          <p:nvPr/>
        </p:nvPicPr>
        <p:blipFill>
          <a:blip r:embed="rId2" cstate="print"/>
          <a:stretch>
            <a:fillRect/>
          </a:stretch>
        </p:blipFill>
        <p:spPr>
          <a:xfrm>
            <a:off x="1371600" y="3581400"/>
            <a:ext cx="3657600" cy="2931033"/>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Temp control in Homeostasis</a:t>
            </a:r>
            <a:endParaRPr lang="en-US" dirty="0"/>
          </a:p>
        </p:txBody>
      </p:sp>
      <p:sp>
        <p:nvSpPr>
          <p:cNvPr id="3" name="Content Placeholder 2"/>
          <p:cNvSpPr>
            <a:spLocks noGrp="1"/>
          </p:cNvSpPr>
          <p:nvPr>
            <p:ph idx="1"/>
          </p:nvPr>
        </p:nvSpPr>
        <p:spPr>
          <a:xfrm>
            <a:off x="460375" y="838201"/>
            <a:ext cx="8228013" cy="5473700"/>
          </a:xfrm>
        </p:spPr>
        <p:txBody>
          <a:bodyPr/>
          <a:lstStyle/>
          <a:p>
            <a:r>
              <a:rPr lang="en-US" dirty="0" smtClean="0"/>
              <a:t>When too cold in surroundings – surface blood vessels constrict – core blood vessels dilate– thus causing blood to circulate in the hotter core of the body – if still cold after this maneuver – may shiver (undulate skeletal muscles for heat friction)</a:t>
            </a:r>
          </a:p>
          <a:p>
            <a:r>
              <a:rPr lang="en-US" dirty="0" smtClean="0"/>
              <a:t>When too hot in surroundings- surface blood vessels dilate- core blood vessels constrict – sweating may occur – and decrease skeletal muscle action may (all depending on the extent of heat</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dy temp 1.jpg"/>
          <p:cNvPicPr>
            <a:picLocks noGrp="1" noChangeAspect="1"/>
          </p:cNvPicPr>
          <p:nvPr>
            <p:ph idx="1"/>
          </p:nvPr>
        </p:nvPicPr>
        <p:blipFill>
          <a:blip r:embed="rId2" cstate="print"/>
          <a:stretch>
            <a:fillRect/>
          </a:stretch>
        </p:blipFill>
        <p:spPr>
          <a:xfrm>
            <a:off x="0" y="91439"/>
            <a:ext cx="7115302" cy="6783070"/>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mp control.jpg"/>
          <p:cNvPicPr>
            <a:picLocks noGrp="1" noChangeAspect="1"/>
          </p:cNvPicPr>
          <p:nvPr>
            <p:ph idx="1"/>
          </p:nvPr>
        </p:nvPicPr>
        <p:blipFill>
          <a:blip r:embed="rId2" cstate="print"/>
          <a:stretch>
            <a:fillRect/>
          </a:stretch>
        </p:blipFill>
        <p:spPr>
          <a:xfrm>
            <a:off x="0" y="91438"/>
            <a:ext cx="7010400" cy="6840687"/>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Fever versus Hyperthermia</a:t>
            </a:r>
            <a:endParaRPr lang="en-US" dirty="0"/>
          </a:p>
        </p:txBody>
      </p:sp>
      <p:sp>
        <p:nvSpPr>
          <p:cNvPr id="3" name="Content Placeholder 2"/>
          <p:cNvSpPr>
            <a:spLocks noGrp="1"/>
          </p:cNvSpPr>
          <p:nvPr>
            <p:ph idx="1"/>
          </p:nvPr>
        </p:nvSpPr>
        <p:spPr>
          <a:xfrm>
            <a:off x="152401" y="762000"/>
            <a:ext cx="8763000" cy="5714999"/>
          </a:xfrm>
        </p:spPr>
        <p:txBody>
          <a:bodyPr/>
          <a:lstStyle/>
          <a:p>
            <a:r>
              <a:rPr lang="en-US" dirty="0" smtClean="0"/>
              <a:t>A fever is caused by a pyrogen resetting the control center’s thermostat</a:t>
            </a:r>
          </a:p>
          <a:p>
            <a:r>
              <a:rPr lang="en-US" dirty="0" smtClean="0"/>
              <a:t>Hyperthermia is a condition whereby a human cannot dissipate enough heat </a:t>
            </a:r>
          </a:p>
          <a:p>
            <a:r>
              <a:rPr lang="en-US" dirty="0" smtClean="0"/>
              <a:t>Humans and birds are </a:t>
            </a:r>
            <a:r>
              <a:rPr lang="en-US" b="1" dirty="0" smtClean="0"/>
              <a:t>endothermic</a:t>
            </a:r>
            <a:r>
              <a:rPr lang="en-US" dirty="0" smtClean="0"/>
              <a:t> – creating heat within their bodies – more than enough heat in usual circumstances – thus this heat must be properly dissipated</a:t>
            </a:r>
          </a:p>
          <a:p>
            <a:r>
              <a:rPr lang="en-US" dirty="0" smtClean="0"/>
              <a:t>Reptiles and amphibians are primarily </a:t>
            </a:r>
            <a:r>
              <a:rPr lang="en-US" b="1" dirty="0" smtClean="0"/>
              <a:t>ectothermic</a:t>
            </a:r>
            <a:r>
              <a:rPr lang="en-US" dirty="0" smtClean="0"/>
              <a:t> – needing the outside environment to keep their temperatures correct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p:txBody>
          <a:bodyPr/>
          <a:lstStyle/>
          <a:p>
            <a:r>
              <a:rPr lang="en-US" dirty="0"/>
              <a:t>Negative </a:t>
            </a:r>
            <a:r>
              <a:rPr lang="en-US" dirty="0" smtClean="0"/>
              <a:t>Feedback Another Example : </a:t>
            </a:r>
            <a:r>
              <a:rPr lang="en-US" dirty="0"/>
              <a:t>Regulation of Blood Volume by ADH</a:t>
            </a:r>
          </a:p>
        </p:txBody>
      </p:sp>
      <p:sp>
        <p:nvSpPr>
          <p:cNvPr id="57349" name="Rectangle 5"/>
          <p:cNvSpPr>
            <a:spLocks noGrp="1" noChangeArrowheads="1"/>
          </p:cNvSpPr>
          <p:nvPr>
            <p:ph type="body" idx="1"/>
          </p:nvPr>
        </p:nvSpPr>
        <p:spPr/>
        <p:txBody>
          <a:bodyPr/>
          <a:lstStyle/>
          <a:p>
            <a:r>
              <a:rPr lang="en-US" dirty="0"/>
              <a:t>Receptors sense decreased blood volume</a:t>
            </a:r>
          </a:p>
          <a:p>
            <a:r>
              <a:rPr lang="en-US" dirty="0"/>
              <a:t>Control center in hypothalamus stimulates pituitary gland to release antidiuretic hormone (ADH)</a:t>
            </a:r>
          </a:p>
          <a:p>
            <a:r>
              <a:rPr lang="en-US" dirty="0"/>
              <a:t>ADH causes the kidneys (effectors) to return more water to the blood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p:txBody>
          <a:bodyPr/>
          <a:lstStyle/>
          <a:p>
            <a:r>
              <a:rPr lang="en-US" dirty="0" smtClean="0"/>
              <a:t>If homeostasis malfunctions or if an </a:t>
            </a:r>
            <a:r>
              <a:rPr lang="en-US" i="1" u="sng" dirty="0" smtClean="0"/>
              <a:t>insult </a:t>
            </a:r>
            <a:r>
              <a:rPr lang="en-US" dirty="0" smtClean="0"/>
              <a:t>to the body occurs – then</a:t>
            </a:r>
            <a:endParaRPr lang="en-US" dirty="0"/>
          </a:p>
        </p:txBody>
      </p:sp>
      <p:sp>
        <p:nvSpPr>
          <p:cNvPr id="62469" name="Rectangle 5"/>
          <p:cNvSpPr>
            <a:spLocks noGrp="1" noChangeArrowheads="1"/>
          </p:cNvSpPr>
          <p:nvPr>
            <p:ph type="body" idx="1"/>
          </p:nvPr>
        </p:nvSpPr>
        <p:spPr>
          <a:xfrm>
            <a:off x="460375" y="1295401"/>
            <a:ext cx="8228013" cy="5016500"/>
          </a:xfrm>
        </p:spPr>
        <p:txBody>
          <a:bodyPr/>
          <a:lstStyle/>
          <a:p>
            <a:pPr>
              <a:buNone/>
            </a:pPr>
            <a:r>
              <a:rPr lang="en-US" dirty="0"/>
              <a:t> </a:t>
            </a:r>
          </a:p>
          <a:p>
            <a:pPr lvl="1"/>
            <a:r>
              <a:rPr lang="en-US" dirty="0"/>
              <a:t> Increases risk of disease</a:t>
            </a:r>
          </a:p>
          <a:p>
            <a:pPr lvl="1"/>
            <a:r>
              <a:rPr lang="en-US" dirty="0"/>
              <a:t> Contributes to changes associated with aging</a:t>
            </a:r>
          </a:p>
          <a:p>
            <a:pPr lvl="1"/>
            <a:r>
              <a:rPr lang="en-US" dirty="0"/>
              <a:t> May allow destructive positive feedback mechanisms to take over (e.g., heart failure</a:t>
            </a:r>
            <a:r>
              <a:rPr lang="en-US" dirty="0" smtClean="0"/>
              <a:t>)</a:t>
            </a:r>
          </a:p>
          <a:p>
            <a:pPr lvl="1"/>
            <a:endParaRPr lang="en-US" dirty="0" smtClean="0"/>
          </a:p>
          <a:p>
            <a:pPr lvl="1"/>
            <a:r>
              <a:rPr lang="en-US" dirty="0" smtClean="0"/>
              <a:t>An </a:t>
            </a:r>
            <a:r>
              <a:rPr lang="en-US" b="1" dirty="0" smtClean="0"/>
              <a:t>insult</a:t>
            </a:r>
            <a:r>
              <a:rPr lang="en-US" dirty="0" smtClean="0"/>
              <a:t> in clinical – is any action that attempts to deviate the organism from homeostatic range</a:t>
            </a:r>
            <a:endParaRPr lang="en-US" dirty="0"/>
          </a:p>
        </p:txBody>
      </p:sp>
    </p:spTree>
  </p:cSld>
  <p:clrMapOvr>
    <a:masterClrMapping/>
  </p:clrMapOvr>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G4_01:Production_Current:HAP8:Marieb_Lect_Des_App-blank.pot</Template>
  <TotalTime>702</TotalTime>
  <Words>3310</Words>
  <Application>Microsoft Office PowerPoint</Application>
  <PresentationFormat>On-screen Show (4:3)</PresentationFormat>
  <Paragraphs>591</Paragraphs>
  <Slides>70</Slides>
  <Notes>0</Notes>
  <HiddenSlides>0</HiddenSlides>
  <MMClips>0</MMClips>
  <ScaleCrop>false</ScaleCrop>
  <HeadingPairs>
    <vt:vector size="4" baseType="variant">
      <vt:variant>
        <vt:lpstr>Theme</vt:lpstr>
      </vt:variant>
      <vt:variant>
        <vt:i4>2</vt:i4>
      </vt:variant>
      <vt:variant>
        <vt:lpstr>Slide Titles</vt:lpstr>
      </vt:variant>
      <vt:variant>
        <vt:i4>70</vt:i4>
      </vt:variant>
    </vt:vector>
  </HeadingPairs>
  <TitlesOfParts>
    <vt:vector size="72" baseType="lpstr">
      <vt:lpstr>Marieb_Lect_Design_Approved</vt:lpstr>
      <vt:lpstr>Marieb_Lect_Des_App-blank</vt:lpstr>
      <vt:lpstr>1     </vt:lpstr>
      <vt:lpstr>Anatomy &amp; Physiology</vt:lpstr>
      <vt:lpstr>Principle of Complementarity</vt:lpstr>
      <vt:lpstr>There are many ways to study anatomy!</vt:lpstr>
      <vt:lpstr>PowerPoint Presentation</vt:lpstr>
      <vt:lpstr>PowerPoint Presentation</vt:lpstr>
      <vt:lpstr>PowerPoint Presentation</vt:lpstr>
      <vt:lpstr>Microscopic Anatomy</vt:lpstr>
      <vt:lpstr>Microscopic Anatomy</vt:lpstr>
      <vt:lpstr>PowerPoint Presentation</vt:lpstr>
      <vt:lpstr>Developmental Anatomy</vt:lpstr>
      <vt:lpstr>Developmental Anatomy</vt:lpstr>
      <vt:lpstr>PowerPoint Presentation</vt:lpstr>
      <vt:lpstr>There are different ways to study physiology</vt:lpstr>
      <vt:lpstr>Levels of Structural Organization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go further </vt:lpstr>
      <vt:lpstr>Overview of Organ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Organ Systems Interrelationships</vt:lpstr>
      <vt:lpstr>PowerPoint Presentation</vt:lpstr>
      <vt:lpstr>Life Processes </vt:lpstr>
      <vt:lpstr>Life Processes </vt:lpstr>
      <vt:lpstr>Life Processes </vt:lpstr>
      <vt:lpstr>Life Processes </vt:lpstr>
      <vt:lpstr>Needs of Organisms</vt:lpstr>
      <vt:lpstr>Needs of the Organism</vt:lpstr>
      <vt:lpstr>Homeostasis</vt:lpstr>
      <vt:lpstr>Homeostasis</vt:lpstr>
      <vt:lpstr>Normal Bell Shaped Curve</vt:lpstr>
      <vt:lpstr>What is the internal environment in homeostasis?</vt:lpstr>
      <vt:lpstr>Breakdown of the Standard Human Body</vt:lpstr>
      <vt:lpstr>Water Breakdown for 70 Kg male</vt:lpstr>
      <vt:lpstr>PowerPoint Presentation</vt:lpstr>
      <vt:lpstr>PowerPoint Presentation</vt:lpstr>
      <vt:lpstr>What process is generally used to accomplish homeostasis?</vt:lpstr>
      <vt:lpstr>PowerPoint Presentation</vt:lpstr>
      <vt:lpstr>Positive Feedback</vt:lpstr>
      <vt:lpstr>PowerPoint Presentation</vt:lpstr>
      <vt:lpstr>Positive Feedback</vt:lpstr>
      <vt:lpstr>PowerPoint Presentation</vt:lpstr>
      <vt:lpstr>Negative Feedback uses the Feedback Loop</vt:lpstr>
      <vt:lpstr>Body Temp control in Homeostasis</vt:lpstr>
      <vt:lpstr>PowerPoint Presentation</vt:lpstr>
      <vt:lpstr>Body Temp control in Homeostasis</vt:lpstr>
      <vt:lpstr>Body Temp control in Homeostasis</vt:lpstr>
      <vt:lpstr>PowerPoint Presentation</vt:lpstr>
      <vt:lpstr>PowerPoint Presentation</vt:lpstr>
      <vt:lpstr>Body Temp control in Homeostasis</vt:lpstr>
      <vt:lpstr>PowerPoint Presentation</vt:lpstr>
      <vt:lpstr>PowerPoint Presentation</vt:lpstr>
      <vt:lpstr>Fever versus Hyperthermia</vt:lpstr>
      <vt:lpstr>Negative Feedback Another Example : Regulation of Blood Volume by ADH</vt:lpstr>
      <vt:lpstr>If homeostasis malfunctions or if an insult to the body occurs – then</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c:title>
  <dc:creator>R U</dc:creator>
  <cp:lastModifiedBy>User</cp:lastModifiedBy>
  <cp:revision>55</cp:revision>
  <dcterms:created xsi:type="dcterms:W3CDTF">2009-02-09T23:18:51Z</dcterms:created>
  <dcterms:modified xsi:type="dcterms:W3CDTF">2017-01-22T21:53:11Z</dcterms:modified>
</cp:coreProperties>
</file>