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handoutMasterIdLst>
    <p:handoutMasterId r:id="rId55"/>
  </p:handoutMasterIdLst>
  <p:sldIdLst>
    <p:sldId id="256" r:id="rId3"/>
    <p:sldId id="257" r:id="rId4"/>
    <p:sldId id="303" r:id="rId5"/>
    <p:sldId id="311" r:id="rId6"/>
    <p:sldId id="304" r:id="rId7"/>
    <p:sldId id="309" r:id="rId8"/>
    <p:sldId id="331" r:id="rId9"/>
    <p:sldId id="305" r:id="rId10"/>
    <p:sldId id="310" r:id="rId11"/>
    <p:sldId id="330" r:id="rId12"/>
    <p:sldId id="332" r:id="rId13"/>
    <p:sldId id="306" r:id="rId14"/>
    <p:sldId id="307" r:id="rId15"/>
    <p:sldId id="308" r:id="rId16"/>
    <p:sldId id="329" r:id="rId17"/>
    <p:sldId id="258" r:id="rId18"/>
    <p:sldId id="264" r:id="rId19"/>
    <p:sldId id="265" r:id="rId20"/>
    <p:sldId id="327" r:id="rId21"/>
    <p:sldId id="328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8" r:id="rId32"/>
    <p:sldId id="279" r:id="rId33"/>
    <p:sldId id="312" r:id="rId34"/>
    <p:sldId id="280" r:id="rId35"/>
    <p:sldId id="288" r:id="rId36"/>
    <p:sldId id="313" r:id="rId37"/>
    <p:sldId id="290" r:id="rId38"/>
    <p:sldId id="314" r:id="rId39"/>
    <p:sldId id="292" r:id="rId40"/>
    <p:sldId id="315" r:id="rId41"/>
    <p:sldId id="317" r:id="rId42"/>
    <p:sldId id="316" r:id="rId43"/>
    <p:sldId id="294" r:id="rId44"/>
    <p:sldId id="318" r:id="rId45"/>
    <p:sldId id="319" r:id="rId46"/>
    <p:sldId id="323" r:id="rId47"/>
    <p:sldId id="320" r:id="rId48"/>
    <p:sldId id="324" r:id="rId49"/>
    <p:sldId id="325" r:id="rId50"/>
    <p:sldId id="326" r:id="rId51"/>
    <p:sldId id="299" r:id="rId52"/>
    <p:sldId id="298" r:id="rId53"/>
    <p:sldId id="302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7" autoAdjust="0"/>
    <p:restoredTop sz="97426" autoAdjust="0"/>
  </p:normalViewPr>
  <p:slideViewPr>
    <p:cSldViewPr>
      <p:cViewPr varScale="1">
        <p:scale>
          <a:sx n="114" d="100"/>
          <a:sy n="114" d="100"/>
        </p:scale>
        <p:origin x="-15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D3B9F-508B-4AA3-BC34-80DD2A7DF349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E4D032-3511-4AA3-839F-04381BDC9F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23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4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34000" y="4086225"/>
            <a:ext cx="3535363" cy="2286000"/>
          </a:xfrm>
        </p:spPr>
        <p:txBody>
          <a:bodyPr/>
          <a:lstStyle/>
          <a:p>
            <a:r>
              <a:rPr lang="en-US" dirty="0" smtClean="0"/>
              <a:t>Histology II</a:t>
            </a:r>
          </a:p>
          <a:p>
            <a:r>
              <a:rPr lang="en-US" dirty="0" smtClean="0"/>
              <a:t>Mike Clark, M.D.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Connective Tissue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1" y="838201"/>
            <a:ext cx="8535988" cy="5473700"/>
          </a:xfrm>
        </p:spPr>
        <p:txBody>
          <a:bodyPr/>
          <a:lstStyle/>
          <a:p>
            <a:r>
              <a:rPr lang="en-US" dirty="0"/>
              <a:t>Most abundant and widely distributed tissue </a:t>
            </a:r>
            <a:r>
              <a:rPr lang="en-US" dirty="0" smtClean="0"/>
              <a:t>type</a:t>
            </a:r>
          </a:p>
          <a:p>
            <a:pPr>
              <a:buNone/>
            </a:pPr>
            <a:r>
              <a:rPr lang="en-US" dirty="0" smtClean="0"/>
              <a:t>Composition – Cells, Fibers and Amorphous Ground Substance</a:t>
            </a:r>
          </a:p>
          <a:p>
            <a:pPr algn="ctr">
              <a:buNone/>
            </a:pPr>
            <a:r>
              <a:rPr lang="en-US" dirty="0" smtClean="0"/>
              <a:t>Functions</a:t>
            </a:r>
          </a:p>
          <a:p>
            <a:r>
              <a:rPr lang="en-US" dirty="0" smtClean="0"/>
              <a:t>Binding and support</a:t>
            </a:r>
          </a:p>
          <a:p>
            <a:r>
              <a:rPr lang="en-US" dirty="0" smtClean="0"/>
              <a:t>Protection - Immune</a:t>
            </a:r>
          </a:p>
          <a:p>
            <a:r>
              <a:rPr lang="en-US" dirty="0" smtClean="0"/>
              <a:t>Insulation - Fat</a:t>
            </a:r>
          </a:p>
          <a:p>
            <a:r>
              <a:rPr lang="en-US" dirty="0" smtClean="0"/>
              <a:t>Transportation (blood)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Connective Tissue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r>
              <a:rPr lang="en-US" b="1" dirty="0" smtClean="0"/>
              <a:t>Parenchyma</a:t>
            </a:r>
            <a:r>
              <a:rPr lang="en-US" dirty="0" smtClean="0"/>
              <a:t> – most important cell type in a tissue – for example neurons in nerve tissue and muscle cells in muscle tissue</a:t>
            </a:r>
          </a:p>
          <a:p>
            <a:r>
              <a:rPr lang="en-US" b="1" dirty="0" smtClean="0"/>
              <a:t>Stroma </a:t>
            </a:r>
            <a:r>
              <a:rPr lang="en-US" dirty="0" smtClean="0"/>
              <a:t>– supporting </a:t>
            </a:r>
          </a:p>
          <a:p>
            <a:endParaRPr lang="en-US" dirty="0"/>
          </a:p>
          <a:p>
            <a:r>
              <a:rPr lang="en-US" b="1" dirty="0" smtClean="0"/>
              <a:t>Fibroblast</a:t>
            </a:r>
            <a:r>
              <a:rPr lang="en-US" dirty="0" smtClean="0"/>
              <a:t> – the most important cell of soft connective tissue in that it secretes the fibers and amorphous ground substance (picture in handout)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Elements of Connective Tissue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Cells</a:t>
            </a:r>
          </a:p>
          <a:p>
            <a:pPr lvl="1"/>
            <a:r>
              <a:rPr lang="en-US" sz="2400"/>
              <a:t>Mitotically active and secretory cells = “blasts”</a:t>
            </a:r>
          </a:p>
          <a:p>
            <a:pPr lvl="1"/>
            <a:r>
              <a:rPr lang="en-US" sz="2400"/>
              <a:t>Mature cells = “cytes”</a:t>
            </a:r>
          </a:p>
          <a:p>
            <a:pPr lvl="2"/>
            <a:r>
              <a:rPr lang="en-US" sz="2400"/>
              <a:t>Fibroblasts in connective tissue proper</a:t>
            </a:r>
          </a:p>
          <a:p>
            <a:pPr lvl="2"/>
            <a:r>
              <a:rPr lang="en-US" sz="2400"/>
              <a:t>Chondroblasts and chondrocytes in cartilage </a:t>
            </a:r>
          </a:p>
          <a:p>
            <a:pPr lvl="2"/>
            <a:r>
              <a:rPr lang="en-US" sz="2400"/>
              <a:t>Osteoblasts and osteocytes in bone</a:t>
            </a:r>
          </a:p>
          <a:p>
            <a:pPr lvl="2"/>
            <a:r>
              <a:rPr lang="en-US" sz="2400"/>
              <a:t>Hematopoietic stem cells in bone marrow</a:t>
            </a:r>
          </a:p>
          <a:p>
            <a:pPr lvl="2"/>
            <a:r>
              <a:rPr lang="en-US" sz="2400"/>
              <a:t>Fat cells, white blood cells, mast cells, and macrophages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Fibers (three types)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Collagen</a:t>
            </a:r>
            <a:r>
              <a:rPr lang="en-US" dirty="0" smtClean="0"/>
              <a:t> – the most abundant protein in the human body- the strongest fiber.  There are five types of collage (see handout)</a:t>
            </a:r>
          </a:p>
          <a:p>
            <a:r>
              <a:rPr lang="en-US" b="1" dirty="0" smtClean="0"/>
              <a:t>Elastic Fiber </a:t>
            </a:r>
            <a:r>
              <a:rPr lang="en-US" dirty="0" smtClean="0"/>
              <a:t>– gives the property of elasticity</a:t>
            </a:r>
          </a:p>
          <a:p>
            <a:r>
              <a:rPr lang="en-US" b="1" dirty="0" smtClean="0"/>
              <a:t>Reticular Fiber </a:t>
            </a:r>
            <a:r>
              <a:rPr lang="en-US" dirty="0" smtClean="0"/>
              <a:t>– thin delicate fiber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Elements of Connective Tissue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/>
              <a:t>Three types of fibers</a:t>
            </a:r>
          </a:p>
          <a:p>
            <a:pPr lvl="1"/>
            <a:r>
              <a:rPr lang="en-US" sz="2400" dirty="0"/>
              <a:t>Collagen (white fibers</a:t>
            </a:r>
            <a:r>
              <a:rPr lang="en-US" sz="2400" dirty="0" smtClean="0"/>
              <a:t>) – NOTE:  There are different types of collagen</a:t>
            </a:r>
            <a:endParaRPr lang="en-US" sz="2400" dirty="0"/>
          </a:p>
          <a:p>
            <a:pPr lvl="2"/>
            <a:r>
              <a:rPr lang="en-US" sz="2400" dirty="0"/>
              <a:t>Strongest and most abundant type</a:t>
            </a:r>
          </a:p>
          <a:p>
            <a:pPr lvl="2"/>
            <a:r>
              <a:rPr lang="en-US" sz="2400" dirty="0"/>
              <a:t>Provides high tensile strength</a:t>
            </a:r>
          </a:p>
          <a:p>
            <a:pPr lvl="1"/>
            <a:r>
              <a:rPr lang="en-US" sz="2400" dirty="0"/>
              <a:t>Elastic</a:t>
            </a:r>
          </a:p>
          <a:p>
            <a:pPr lvl="2"/>
            <a:r>
              <a:rPr lang="en-US" sz="2400" dirty="0"/>
              <a:t>Networks of long, thin, elastin fibers that allow for stretch</a:t>
            </a:r>
          </a:p>
          <a:p>
            <a:pPr lvl="1"/>
            <a:r>
              <a:rPr lang="en-US" sz="2400" dirty="0"/>
              <a:t>Reticular</a:t>
            </a:r>
          </a:p>
          <a:p>
            <a:pPr lvl="2"/>
            <a:r>
              <a:rPr lang="en-US" sz="2400" dirty="0"/>
              <a:t> Short, fine, highly branched collagenous fibers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620000" cy="3762375"/>
          </a:xfrm>
        </p:spPr>
      </p:pic>
    </p:spTree>
    <p:extLst>
      <p:ext uri="{BB962C8B-B14F-4D97-AF65-F5344CB8AC3E}">
        <p14:creationId xmlns:p14="http://schemas.microsoft.com/office/powerpoint/2010/main" val="280382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Amorphous Ground Substances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Amorphous (without form)– a liquid or jelly like substance that assumes the shape of the container</a:t>
            </a:r>
          </a:p>
          <a:p>
            <a:r>
              <a:rPr lang="en-US" dirty="0" smtClean="0"/>
              <a:t>The amorphous ground substances are made of proteoglycans (see handout)</a:t>
            </a:r>
          </a:p>
          <a:p>
            <a:r>
              <a:rPr lang="en-US" dirty="0" smtClean="0"/>
              <a:t>Proteoglycans are made of a protein core with glycosaminoglycans hanging off from the core (see handout)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Elements of Connective Tissue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Ground substance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Medium through which solutes diffuse between blood capillaries and cells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Components: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Interstitial fluid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Adhesion proteins (“glue”) 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Proteoglycans</a:t>
            </a:r>
          </a:p>
          <a:p>
            <a:pPr lvl="3">
              <a:lnSpc>
                <a:spcPct val="90000"/>
              </a:lnSpc>
            </a:pPr>
            <a:r>
              <a:rPr lang="en-US" sz="2400" dirty="0"/>
              <a:t>Protein core + large polysaccharides (</a:t>
            </a:r>
            <a:r>
              <a:rPr lang="en-US" sz="2400" dirty="0" err="1"/>
              <a:t>chrondroitin</a:t>
            </a:r>
            <a:r>
              <a:rPr lang="en-US" sz="2400" dirty="0"/>
              <a:t> sulfate and hyaluronic acid)</a:t>
            </a:r>
          </a:p>
          <a:p>
            <a:pPr lvl="3">
              <a:lnSpc>
                <a:spcPct val="90000"/>
              </a:lnSpc>
            </a:pPr>
            <a:r>
              <a:rPr lang="en-US" sz="2400" dirty="0"/>
              <a:t>Trap water in varying amounts, affecting the viscosity of the ground substance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Amorphous Ground Substances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838200"/>
            <a:ext cx="8228013" cy="5943599"/>
          </a:xfrm>
        </p:spPr>
        <p:txBody>
          <a:bodyPr/>
          <a:lstStyle/>
          <a:p>
            <a:r>
              <a:rPr lang="en-US" sz="2400" dirty="0" smtClean="0"/>
              <a:t>Composed of proteoglycans and cell adhesion molecules (CAMS</a:t>
            </a:r>
            <a:r>
              <a:rPr lang="en-US" dirty="0" smtClean="0"/>
              <a:t>)</a:t>
            </a:r>
          </a:p>
          <a:p>
            <a:r>
              <a:rPr lang="en-US" sz="2000" dirty="0" smtClean="0"/>
              <a:t>Some CAMS are fibronectin, vitronectin, laminin </a:t>
            </a:r>
          </a:p>
          <a:p>
            <a:r>
              <a:rPr lang="en-US" sz="2400" dirty="0" smtClean="0"/>
              <a:t>Proteoglycans have a protein core with glycosaminoglycans attached.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Types of Glycosaminoglycans 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Chondroitin Sulfate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Dermatan Sulfate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Keratin Sulfate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Chondroitin Sulfate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Hyaluronic Acid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84" y="3108960"/>
            <a:ext cx="5505142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18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00" y="1143000"/>
            <a:ext cx="6588904" cy="4943475"/>
          </a:xfrm>
        </p:spPr>
      </p:pic>
      <p:sp>
        <p:nvSpPr>
          <p:cNvPr id="5" name="TextBox 4"/>
          <p:cNvSpPr txBox="1"/>
          <p:nvPr/>
        </p:nvSpPr>
        <p:spPr>
          <a:xfrm>
            <a:off x="1371600" y="533400"/>
            <a:ext cx="3157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 Connective Tissues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2057400" y="914400"/>
            <a:ext cx="152400" cy="17526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855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Connective Tissues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Embryonic Connective Tissue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Mesenchyme CT and Mucoid CT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 smtClean="0"/>
              <a:t>Adult Connective Tissue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Loose (Areolar, adipose and reticular)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Dense (Regular, Irregular and Elastic)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Connective Tissues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914401"/>
            <a:ext cx="8228013" cy="53975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Cartilage</a:t>
            </a:r>
          </a:p>
          <a:p>
            <a:r>
              <a:rPr lang="en-US" dirty="0"/>
              <a:t> </a:t>
            </a:r>
            <a:r>
              <a:rPr lang="en-US" dirty="0" smtClean="0"/>
              <a:t>  Elastic cartilage</a:t>
            </a:r>
          </a:p>
          <a:p>
            <a:r>
              <a:rPr lang="en-US" dirty="0"/>
              <a:t> </a:t>
            </a:r>
            <a:r>
              <a:rPr lang="en-US" dirty="0" smtClean="0"/>
              <a:t>  Fibrocartilage</a:t>
            </a:r>
          </a:p>
          <a:p>
            <a:r>
              <a:rPr lang="en-US" dirty="0"/>
              <a:t> </a:t>
            </a:r>
            <a:r>
              <a:rPr lang="en-US" dirty="0" smtClean="0"/>
              <a:t>  Hyaline cartilage</a:t>
            </a:r>
          </a:p>
          <a:p>
            <a:pPr>
              <a:buNone/>
            </a:pPr>
            <a:r>
              <a:rPr lang="en-US" b="1" dirty="0" smtClean="0"/>
              <a:t>Bone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Liquid Connective Tissues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Blood</a:t>
            </a:r>
          </a:p>
          <a:p>
            <a:r>
              <a:rPr lang="en-US" dirty="0" smtClean="0"/>
              <a:t>Lymph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nective Tissu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9144000" cy="1088136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4.1</a:t>
            </a: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/>
          <a:srcRect r="66953" b="6203"/>
          <a:stretch>
            <a:fillRect/>
          </a:stretch>
        </p:blipFill>
        <p:spPr bwMode="auto">
          <a:xfrm>
            <a:off x="1751013" y="838200"/>
            <a:ext cx="2820987" cy="4897438"/>
          </a:xfrm>
          <a:prstGeom prst="rect">
            <a:avLst/>
          </a:prstGeom>
          <a:noFill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 cstate="print"/>
          <a:srcRect l="1822" t="10405" r="66965" b="10196"/>
          <a:stretch>
            <a:fillRect/>
          </a:stretch>
        </p:blipFill>
        <p:spPr bwMode="auto">
          <a:xfrm>
            <a:off x="4567238" y="1235075"/>
            <a:ext cx="2816225" cy="3778250"/>
          </a:xfrm>
          <a:prstGeom prst="rect">
            <a:avLst/>
          </a:prstGeom>
          <a:noFill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 r="34238" b="92307"/>
          <a:stretch>
            <a:fillRect/>
          </a:stretch>
        </p:blipFill>
        <p:spPr bwMode="auto">
          <a:xfrm>
            <a:off x="1751013" y="838200"/>
            <a:ext cx="5630862" cy="401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8235950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4.7</a:t>
            </a:r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 cstate="print"/>
          <a:srcRect l="23837" t="6168" r="37782"/>
          <a:stretch>
            <a:fillRect/>
          </a:stretch>
        </p:blipFill>
        <p:spPr bwMode="auto">
          <a:xfrm>
            <a:off x="2417763" y="919163"/>
            <a:ext cx="3159125" cy="5507037"/>
          </a:xfrm>
          <a:prstGeom prst="rect">
            <a:avLst/>
          </a:prstGeom>
          <a:noFill/>
        </p:spPr>
      </p:pic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1917700" y="5475288"/>
            <a:ext cx="13430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1689100" y="4700588"/>
            <a:ext cx="17018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1466850" y="4265613"/>
            <a:ext cx="30892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2136775" y="3384550"/>
            <a:ext cx="4794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1857375" y="2879725"/>
            <a:ext cx="11271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2149475" y="1539875"/>
            <a:ext cx="10858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5370513" y="1270000"/>
            <a:ext cx="4984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5453063" y="1819275"/>
            <a:ext cx="4191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4786313" y="2114550"/>
            <a:ext cx="10826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H="1">
            <a:off x="4445000" y="2400300"/>
            <a:ext cx="1427163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5491163" y="4338638"/>
            <a:ext cx="3841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455613" y="1363663"/>
            <a:ext cx="164941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Macrophage</a:t>
            </a:r>
            <a:endParaRPr lang="en-US" sz="1800" b="1">
              <a:latin typeface="Arial" charset="0"/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455613" y="2719388"/>
            <a:ext cx="1354137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Fibroblast</a:t>
            </a:r>
            <a:endParaRPr lang="en-US" sz="1800" b="1">
              <a:latin typeface="Arial" charset="0"/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455613" y="3224213"/>
            <a:ext cx="164941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Lymphocyte</a:t>
            </a:r>
            <a:endParaRPr lang="en-US" sz="1800" b="1">
              <a:latin typeface="Arial" charset="0"/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455613" y="4103688"/>
            <a:ext cx="9652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Fat cell</a:t>
            </a:r>
            <a:endParaRPr lang="en-US" sz="1800" b="1">
              <a:latin typeface="Arial" charset="0"/>
            </a:endParaRP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455613" y="4538663"/>
            <a:ext cx="1182687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Mast cell</a:t>
            </a:r>
            <a:endParaRPr lang="en-US" sz="1800" b="1">
              <a:latin typeface="Arial" charset="0"/>
            </a:endParaRP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455613" y="5316538"/>
            <a:ext cx="140017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Neutrophil</a:t>
            </a:r>
            <a:endParaRPr lang="en-US" sz="1800" b="1">
              <a:latin typeface="Arial" charset="0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5907088" y="4157663"/>
            <a:ext cx="11811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Capillary</a:t>
            </a:r>
            <a:endParaRPr lang="en-US" sz="1800" b="1">
              <a:latin typeface="Arial" charset="0"/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55613" y="465138"/>
            <a:ext cx="1522412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charset="0"/>
              </a:rPr>
              <a:t>Cell types</a:t>
            </a:r>
            <a:endParaRPr lang="en-US" sz="1800">
              <a:latin typeface="Arial" charset="0"/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897563" y="465138"/>
            <a:ext cx="1968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>
                <a:solidFill>
                  <a:srgbClr val="231F20"/>
                </a:solidFill>
                <a:latin typeface="Arial Black" charset="0"/>
              </a:rPr>
              <a:t>Extracellular</a:t>
            </a:r>
          </a:p>
          <a:p>
            <a:pPr>
              <a:lnSpc>
                <a:spcPct val="90000"/>
              </a:lnSpc>
            </a:pPr>
            <a:r>
              <a:rPr lang="en-US" sz="2200">
                <a:solidFill>
                  <a:srgbClr val="231F20"/>
                </a:solidFill>
                <a:latin typeface="Arial Black" charset="0"/>
              </a:rPr>
              <a:t>matrix</a:t>
            </a:r>
            <a:endParaRPr lang="en-US" sz="1800">
              <a:latin typeface="Arial" charset="0"/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5903913" y="1346200"/>
            <a:ext cx="20574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charset="0"/>
              </a:rPr>
              <a:t>Fibers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• Collagen fiber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• Elastic fiber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• Reticular fiber</a:t>
            </a:r>
            <a:endParaRPr lang="en-US" sz="1800" b="1">
              <a:latin typeface="Arial" charset="0"/>
            </a:endParaRPr>
          </a:p>
          <a:p>
            <a:endParaRPr lang="en-US" sz="1800">
              <a:latin typeface="Arial" charset="0"/>
            </a:endParaRP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5900738" y="1033463"/>
            <a:ext cx="27749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charset="0"/>
              </a:rPr>
              <a:t>Ground substance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8788" y="152400"/>
            <a:ext cx="8226425" cy="609600"/>
          </a:xfrm>
        </p:spPr>
        <p:txBody>
          <a:bodyPr/>
          <a:lstStyle/>
          <a:p>
            <a:r>
              <a:rPr lang="en-US" dirty="0"/>
              <a:t>Connective Tissue: Embryonic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1"/>
            <a:ext cx="8762999" cy="5473700"/>
          </a:xfrm>
        </p:spPr>
        <p:txBody>
          <a:bodyPr/>
          <a:lstStyle/>
          <a:p>
            <a:r>
              <a:rPr lang="en-US" b="1" dirty="0"/>
              <a:t>Mesenchyme</a:t>
            </a:r>
            <a:r>
              <a:rPr lang="en-US" dirty="0"/>
              <a:t>—embryonic connective tissue</a:t>
            </a:r>
          </a:p>
          <a:p>
            <a:pPr lvl="1"/>
            <a:r>
              <a:rPr lang="en-US" dirty="0"/>
              <a:t>Gives rise to all other connective tissues </a:t>
            </a:r>
          </a:p>
          <a:p>
            <a:pPr lvl="1"/>
            <a:r>
              <a:rPr lang="en-US" dirty="0"/>
              <a:t>Gel-like ground substance with fibers and star-shaped mesenchymal </a:t>
            </a:r>
            <a:r>
              <a:rPr lang="en-US" dirty="0" smtClean="0"/>
              <a:t>cells</a:t>
            </a:r>
          </a:p>
          <a:p>
            <a:pPr lvl="1">
              <a:buNone/>
            </a:pPr>
            <a:r>
              <a:rPr lang="en-US" b="1" dirty="0" smtClean="0"/>
              <a:t>Mucoid Connective Tissue </a:t>
            </a:r>
            <a:r>
              <a:rPr lang="en-US" dirty="0" smtClean="0"/>
              <a:t>– Wharton’s Jelly- (1) is quite similar to mesenchymal connective tissue, but with more space between the cells and fewer reticular fibres. As a result, there is a large amount of ground substance which contributes to the decreased cohesiveness of this connective tissue, accounting for its gross anatomical mucus-like morphology.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Mesenchyme</a:t>
            </a:r>
            <a:endParaRPr lang="en-US" dirty="0"/>
          </a:p>
        </p:txBody>
      </p:sp>
      <p:pic>
        <p:nvPicPr>
          <p:cNvPr id="6" name="Content Placeholder 5" descr="mesenchyme%20400x%20firework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8731" y="1368425"/>
            <a:ext cx="6591300" cy="49434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Mucoid</a:t>
            </a:r>
            <a:r>
              <a:rPr lang="en-US" dirty="0" smtClean="0"/>
              <a:t> Connective Tissue</a:t>
            </a:r>
            <a:endParaRPr lang="en-US" dirty="0"/>
          </a:p>
        </p:txBody>
      </p:sp>
      <p:pic>
        <p:nvPicPr>
          <p:cNvPr id="4" name="Content Placeholder 3" descr="mucoi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5381" y="1525587"/>
            <a:ext cx="6858000" cy="462915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Connective Tissues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each of the following examples of connective tissue, note:</a:t>
            </a:r>
          </a:p>
          <a:p>
            <a:pPr lvl="1"/>
            <a:r>
              <a:rPr lang="en-US"/>
              <a:t>Description</a:t>
            </a:r>
          </a:p>
          <a:p>
            <a:pPr lvl="1"/>
            <a:r>
              <a:rPr lang="en-US"/>
              <a:t>Function</a:t>
            </a:r>
          </a:p>
          <a:p>
            <a:pPr lvl="1"/>
            <a:r>
              <a:rPr lang="en-US"/>
              <a:t>Location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Connective Tissue Proper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000"/>
              <a:t>Types:</a:t>
            </a:r>
          </a:p>
          <a:p>
            <a:pPr lvl="1"/>
            <a:r>
              <a:rPr lang="en-US" sz="3000"/>
              <a:t>Loose connective tissue</a:t>
            </a:r>
          </a:p>
          <a:p>
            <a:pPr lvl="2"/>
            <a:r>
              <a:rPr lang="en-US" sz="2400"/>
              <a:t>Areolar</a:t>
            </a:r>
          </a:p>
          <a:p>
            <a:pPr lvl="2"/>
            <a:r>
              <a:rPr lang="en-US" sz="2400"/>
              <a:t>Adipose</a:t>
            </a:r>
          </a:p>
          <a:p>
            <a:pPr lvl="2"/>
            <a:r>
              <a:rPr lang="en-US" sz="2400"/>
              <a:t>Reticular 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981200"/>
            <a:ext cx="4038600" cy="4330700"/>
          </a:xfrm>
        </p:spPr>
        <p:txBody>
          <a:bodyPr/>
          <a:lstStyle/>
          <a:p>
            <a:pPr lvl="1"/>
            <a:r>
              <a:rPr lang="en-US" sz="3000"/>
              <a:t>Dense connective tissue</a:t>
            </a:r>
          </a:p>
          <a:p>
            <a:pPr lvl="2"/>
            <a:r>
              <a:rPr lang="en-US" sz="2400"/>
              <a:t>Dense regular</a:t>
            </a:r>
          </a:p>
          <a:p>
            <a:pPr lvl="2"/>
            <a:r>
              <a:rPr lang="en-US" sz="2400"/>
              <a:t>Dense irregular</a:t>
            </a:r>
          </a:p>
          <a:p>
            <a:pPr lvl="2"/>
            <a:r>
              <a:rPr lang="en-US" sz="2400"/>
              <a:t>Elastic</a:t>
            </a:r>
          </a:p>
          <a:p>
            <a:endParaRPr lang="en-US" sz="2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figure_04_0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1389063" y="5018088"/>
            <a:ext cx="2794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1173163" y="5532438"/>
            <a:ext cx="6477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1389063" y="5018088"/>
            <a:ext cx="2794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1173163" y="5532438"/>
            <a:ext cx="6477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5489575" y="1739900"/>
            <a:ext cx="23368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6365875" y="2686050"/>
            <a:ext cx="14478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>
            <a:off x="6800850" y="2682875"/>
            <a:ext cx="457200" cy="2603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6896100" y="3059113"/>
            <a:ext cx="933450" cy="447675"/>
          </a:xfrm>
          <a:custGeom>
            <a:avLst/>
            <a:gdLst/>
            <a:ahLst/>
            <a:cxnLst>
              <a:cxn ang="0">
                <a:pos x="588" y="282"/>
              </a:cxn>
              <a:cxn ang="0">
                <a:pos x="470" y="282"/>
              </a:cxn>
              <a:cxn ang="0">
                <a:pos x="0" y="0"/>
              </a:cxn>
            </a:cxnLst>
            <a:rect l="0" t="0" r="r" b="b"/>
            <a:pathLst>
              <a:path w="588" h="282">
                <a:moveTo>
                  <a:pt x="588" y="282"/>
                </a:moveTo>
                <a:lnTo>
                  <a:pt x="470" y="28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V="1">
            <a:off x="7016750" y="3506788"/>
            <a:ext cx="625475" cy="2857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V="1">
            <a:off x="6556375" y="1743075"/>
            <a:ext cx="749300" cy="3651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5489575" y="1739900"/>
            <a:ext cx="23431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6365875" y="2686050"/>
            <a:ext cx="14636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Line 19"/>
          <p:cNvSpPr>
            <a:spLocks noChangeShapeType="1"/>
          </p:cNvSpPr>
          <p:nvPr/>
        </p:nvSpPr>
        <p:spPr bwMode="auto">
          <a:xfrm flipH="1">
            <a:off x="6800850" y="2682875"/>
            <a:ext cx="457200" cy="2603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6896100" y="3059113"/>
            <a:ext cx="933450" cy="447675"/>
          </a:xfrm>
          <a:custGeom>
            <a:avLst/>
            <a:gdLst/>
            <a:ahLst/>
            <a:cxnLst>
              <a:cxn ang="0">
                <a:pos x="588" y="282"/>
              </a:cxn>
              <a:cxn ang="0">
                <a:pos x="470" y="282"/>
              </a:cxn>
              <a:cxn ang="0">
                <a:pos x="0" y="0"/>
              </a:cxn>
            </a:cxnLst>
            <a:rect l="0" t="0" r="r" b="b"/>
            <a:pathLst>
              <a:path w="588" h="282">
                <a:moveTo>
                  <a:pt x="588" y="282"/>
                </a:moveTo>
                <a:lnTo>
                  <a:pt x="470" y="28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 flipV="1">
            <a:off x="7016750" y="3506788"/>
            <a:ext cx="625475" cy="2857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V="1">
            <a:off x="6556375" y="1743075"/>
            <a:ext cx="749300" cy="365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584200" y="935038"/>
            <a:ext cx="5197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(a)  Connective tissue proper: loose connective tissue, areolar</a:t>
            </a:r>
            <a:endParaRPr lang="en-US" sz="1800">
              <a:latin typeface="Arial" charset="0"/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584200" y="1296988"/>
            <a:ext cx="2663825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Gel-like matrix with all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three fiber types; cells: fibroblasts,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macrophages, mast cells, and some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white blood cells.</a:t>
            </a:r>
            <a:endParaRPr lang="en-US" sz="1800" b="1">
              <a:latin typeface="Arial" charset="0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584200" y="2192338"/>
            <a:ext cx="2735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Wraps and cushions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organs; its macrophages phagocytize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bacteria; plays important role in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inflammation; holds and conveys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 fluid.</a:t>
            </a:r>
            <a:endParaRPr lang="en-US" sz="1800">
              <a:latin typeface="Arial" charset="0"/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584200" y="3160713"/>
            <a:ext cx="26130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Widely distributed under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epithelia of body, e.g., forms lamina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propria of mucous membranes;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packages organs; surrounds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capillaries.</a:t>
            </a:r>
            <a:endParaRPr lang="en-US" sz="1800">
              <a:latin typeface="Arial" charset="0"/>
            </a:endParaRP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3806825" y="5272088"/>
            <a:ext cx="354806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Areolar connective tissue, a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soft packaging tissue of the body (300x).</a:t>
            </a:r>
            <a:endParaRPr lang="en-US" sz="1800">
              <a:latin typeface="Arial" charset="0"/>
            </a:endParaRPr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561975" y="4935538"/>
            <a:ext cx="7810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Epithelium</a:t>
            </a:r>
            <a:endParaRPr lang="en-US" sz="1800" b="1">
              <a:latin typeface="Arial" charset="0"/>
            </a:endParaRP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561975" y="5443538"/>
            <a:ext cx="533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Lamina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propria</a:t>
            </a:r>
            <a:endParaRPr lang="en-US" sz="1800" b="1">
              <a:latin typeface="Arial" charset="0"/>
            </a:endParaRPr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7854950" y="3430588"/>
            <a:ext cx="738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Fibroblast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nuclei</a:t>
            </a:r>
            <a:endParaRPr lang="en-US" sz="1800" b="1">
              <a:latin typeface="Arial" charset="0"/>
            </a:endParaRPr>
          </a:p>
        </p:txBody>
      </p:sp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7861300" y="1658938"/>
            <a:ext cx="490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Elastic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 </a:t>
            </a: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7861300" y="2608263"/>
            <a:ext cx="644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Collagen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 </a:t>
            </a:r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4.8b</a:t>
            </a:r>
          </a:p>
        </p:txBody>
      </p:sp>
      <p:pic>
        <p:nvPicPr>
          <p:cNvPr id="25607" name="Picture 7" descr="figure_04_08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6915150" y="2505075"/>
            <a:ext cx="844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6835775" y="3840163"/>
            <a:ext cx="9239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Freeform 10"/>
          <p:cNvSpPr>
            <a:spLocks/>
          </p:cNvSpPr>
          <p:nvPr/>
        </p:nvSpPr>
        <p:spPr bwMode="auto">
          <a:xfrm>
            <a:off x="1878013" y="3859213"/>
            <a:ext cx="520700" cy="307975"/>
          </a:xfrm>
          <a:custGeom>
            <a:avLst/>
            <a:gdLst/>
            <a:ahLst/>
            <a:cxnLst>
              <a:cxn ang="0">
                <a:pos x="0" y="194"/>
              </a:cxn>
              <a:cxn ang="0">
                <a:pos x="250" y="0"/>
              </a:cxn>
              <a:cxn ang="0">
                <a:pos x="328" y="0"/>
              </a:cxn>
            </a:cxnLst>
            <a:rect l="0" t="0" r="r" b="b"/>
            <a:pathLst>
              <a:path w="328" h="194">
                <a:moveTo>
                  <a:pt x="0" y="194"/>
                </a:moveTo>
                <a:lnTo>
                  <a:pt x="250" y="0"/>
                </a:lnTo>
                <a:lnTo>
                  <a:pt x="3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Freeform 11"/>
          <p:cNvSpPr>
            <a:spLocks/>
          </p:cNvSpPr>
          <p:nvPr/>
        </p:nvSpPr>
        <p:spPr bwMode="auto">
          <a:xfrm>
            <a:off x="1741488" y="5224463"/>
            <a:ext cx="657225" cy="352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2" y="222"/>
              </a:cxn>
              <a:cxn ang="0">
                <a:pos x="414" y="222"/>
              </a:cxn>
            </a:cxnLst>
            <a:rect l="0" t="0" r="r" b="b"/>
            <a:pathLst>
              <a:path w="414" h="222">
                <a:moveTo>
                  <a:pt x="0" y="0"/>
                </a:moveTo>
                <a:lnTo>
                  <a:pt x="362" y="222"/>
                </a:lnTo>
                <a:lnTo>
                  <a:pt x="414" y="22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1735138" y="5014913"/>
            <a:ext cx="581025" cy="5619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600075" y="935038"/>
            <a:ext cx="5256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(b)  Connective tissue proper: loose connective tissue, adipose</a:t>
            </a:r>
            <a:endParaRPr lang="en-US" sz="1800">
              <a:latin typeface="Arial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600075" y="1300163"/>
            <a:ext cx="25955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Matrix as in areolar,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but very sparse; closely packed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adipocytes, or fat cells, have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nucleus pushed to the side by large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fat droplet.</a:t>
            </a:r>
            <a:endParaRPr lang="en-US" sz="1800">
              <a:latin typeface="Arial" charset="0"/>
            </a:endParaRP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600075" y="2392363"/>
            <a:ext cx="24209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Provides reserve food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fuel; insulates against heat loss;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supports and protects organs.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600075" y="3119438"/>
            <a:ext cx="27130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Under skin in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hypodermis; around kidneys and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eyeballs; within abdomen; in breasts.</a:t>
            </a:r>
            <a:endParaRPr lang="en-US" sz="1800">
              <a:latin typeface="Arial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3695700" y="5297488"/>
            <a:ext cx="326231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Adipose tissue from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subcutaneous layer under the skin (350x).</a:t>
            </a:r>
            <a:endParaRPr lang="en-US" sz="1800">
              <a:latin typeface="Arial" charset="0"/>
            </a:endParaRP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7791450" y="2417763"/>
            <a:ext cx="779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Nucleus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fat cell</a:t>
            </a:r>
            <a:endParaRPr lang="en-US" sz="1800" b="1">
              <a:latin typeface="Arial" charset="0"/>
            </a:endParaRP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7791450" y="3751263"/>
            <a:ext cx="773113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Vacuole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containing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fat droplet</a:t>
            </a:r>
            <a:endParaRPr lang="en-US" sz="1800" b="1">
              <a:latin typeface="Arial" charset="0"/>
            </a:endParaRP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2428875" y="3770313"/>
            <a:ext cx="601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Adipose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</a:t>
            </a:r>
            <a:endParaRPr lang="en-US" sz="1800" b="1">
              <a:latin typeface="Arial" charset="0"/>
            </a:endParaRP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2428875" y="5478463"/>
            <a:ext cx="7080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Mammary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glands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4.8c</a:t>
            </a:r>
          </a:p>
        </p:txBody>
      </p:sp>
      <p:pic>
        <p:nvPicPr>
          <p:cNvPr id="26631" name="Picture 7" descr="figure_04_08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1119188" y="4991100"/>
            <a:ext cx="762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>
            <a:off x="6734175" y="4051300"/>
            <a:ext cx="88582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Freeform 10"/>
          <p:cNvSpPr>
            <a:spLocks/>
          </p:cNvSpPr>
          <p:nvPr/>
        </p:nvSpPr>
        <p:spPr bwMode="auto">
          <a:xfrm>
            <a:off x="6950075" y="3101975"/>
            <a:ext cx="669925" cy="114300"/>
          </a:xfrm>
          <a:custGeom>
            <a:avLst/>
            <a:gdLst/>
            <a:ahLst/>
            <a:cxnLst>
              <a:cxn ang="0">
                <a:pos x="422" y="0"/>
              </a:cxn>
              <a:cxn ang="0">
                <a:pos x="302" y="0"/>
              </a:cxn>
              <a:cxn ang="0">
                <a:pos x="0" y="72"/>
              </a:cxn>
            </a:cxnLst>
            <a:rect l="0" t="0" r="r" b="b"/>
            <a:pathLst>
              <a:path w="422" h="72">
                <a:moveTo>
                  <a:pt x="422" y="0"/>
                </a:moveTo>
                <a:lnTo>
                  <a:pt x="302" y="0"/>
                </a:lnTo>
                <a:lnTo>
                  <a:pt x="0" y="7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6950075" y="3101975"/>
            <a:ext cx="666750" cy="114300"/>
          </a:xfrm>
          <a:custGeom>
            <a:avLst/>
            <a:gdLst/>
            <a:ahLst/>
            <a:cxnLst>
              <a:cxn ang="0">
                <a:pos x="420" y="0"/>
              </a:cxn>
              <a:cxn ang="0">
                <a:pos x="302" y="0"/>
              </a:cxn>
              <a:cxn ang="0">
                <a:pos x="0" y="72"/>
              </a:cxn>
            </a:cxnLst>
            <a:rect l="0" t="0" r="r" b="b"/>
            <a:pathLst>
              <a:path w="420" h="72">
                <a:moveTo>
                  <a:pt x="420" y="0"/>
                </a:moveTo>
                <a:lnTo>
                  <a:pt x="302" y="0"/>
                </a:lnTo>
                <a:lnTo>
                  <a:pt x="0" y="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H="1">
            <a:off x="6734175" y="4051300"/>
            <a:ext cx="8858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09600" y="933450"/>
            <a:ext cx="5316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(c)  Connective tissue proper: loose connective tissue, reticular</a:t>
            </a:r>
            <a:endParaRPr lang="en-US" sz="1800">
              <a:latin typeface="Arial" charset="0"/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571500" y="1289050"/>
            <a:ext cx="254158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Network of reticular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 in a typical loose ground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substance; reticular cells lie on the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network.</a:t>
            </a:r>
            <a:endParaRPr lang="en-US" sz="1800">
              <a:latin typeface="Arial" charset="0"/>
            </a:endParaRP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581025" y="2225675"/>
            <a:ext cx="273526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Fibers form a soft internal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skeleton (stroma) that supports other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 types including white blood cells,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mast cells, and macrophages.</a:t>
            </a:r>
            <a:endParaRPr lang="en-US" sz="1800">
              <a:latin typeface="Arial" charset="0"/>
            </a:endParaRP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581025" y="3375025"/>
            <a:ext cx="26463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Lymphoid organs (lymph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nodes, bone marrow, and spleen).</a:t>
            </a:r>
            <a:endParaRPr lang="en-US" sz="1800">
              <a:latin typeface="Arial" charset="0"/>
            </a:endParaRP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3714750" y="5248275"/>
            <a:ext cx="3956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Dark-staining network of reticular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connective tissue fibers forming the internal skeleton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of the spleen (350x).</a:t>
            </a:r>
            <a:endParaRPr lang="en-US" sz="1800">
              <a:latin typeface="Arial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581025" y="4902200"/>
            <a:ext cx="500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Spleen</a:t>
            </a:r>
            <a:endParaRPr lang="en-US" sz="1800" b="1">
              <a:latin typeface="Arial" charset="0"/>
            </a:endParaRP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7645400" y="3013075"/>
            <a:ext cx="9477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White blood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cell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(lymphocyte)</a:t>
            </a: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7645400" y="3971925"/>
            <a:ext cx="6508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Reticular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4.8d</a:t>
            </a:r>
          </a:p>
        </p:txBody>
      </p:sp>
      <p:pic>
        <p:nvPicPr>
          <p:cNvPr id="27655" name="Picture 7" descr="figure_04_08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5759450" y="2108200"/>
            <a:ext cx="1936750" cy="7175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1268413" y="4389438"/>
            <a:ext cx="1301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1284288" y="4167188"/>
            <a:ext cx="1139825" cy="936625"/>
          </a:xfrm>
          <a:custGeom>
            <a:avLst/>
            <a:gdLst/>
            <a:ahLst/>
            <a:cxnLst>
              <a:cxn ang="0">
                <a:pos x="0" y="590"/>
              </a:cxn>
              <a:cxn ang="0">
                <a:pos x="54" y="590"/>
              </a:cxn>
              <a:cxn ang="0">
                <a:pos x="718" y="0"/>
              </a:cxn>
            </a:cxnLst>
            <a:rect l="0" t="0" r="r" b="b"/>
            <a:pathLst>
              <a:path w="718" h="590">
                <a:moveTo>
                  <a:pt x="0" y="590"/>
                </a:moveTo>
                <a:lnTo>
                  <a:pt x="54" y="590"/>
                </a:lnTo>
                <a:lnTo>
                  <a:pt x="71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1144588" y="4865688"/>
            <a:ext cx="1695450" cy="847725"/>
          </a:xfrm>
          <a:custGeom>
            <a:avLst/>
            <a:gdLst/>
            <a:ahLst/>
            <a:cxnLst>
              <a:cxn ang="0">
                <a:pos x="0" y="534"/>
              </a:cxn>
              <a:cxn ang="0">
                <a:pos x="142" y="534"/>
              </a:cxn>
              <a:cxn ang="0">
                <a:pos x="1068" y="0"/>
              </a:cxn>
            </a:cxnLst>
            <a:rect l="0" t="0" r="r" b="b"/>
            <a:pathLst>
              <a:path w="1068" h="534">
                <a:moveTo>
                  <a:pt x="0" y="534"/>
                </a:moveTo>
                <a:lnTo>
                  <a:pt x="142" y="534"/>
                </a:lnTo>
                <a:lnTo>
                  <a:pt x="106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1284288" y="4167188"/>
            <a:ext cx="1139825" cy="936625"/>
          </a:xfrm>
          <a:custGeom>
            <a:avLst/>
            <a:gdLst/>
            <a:ahLst/>
            <a:cxnLst>
              <a:cxn ang="0">
                <a:pos x="0" y="590"/>
              </a:cxn>
              <a:cxn ang="0">
                <a:pos x="54" y="590"/>
              </a:cxn>
              <a:cxn ang="0">
                <a:pos x="718" y="0"/>
              </a:cxn>
            </a:cxnLst>
            <a:rect l="0" t="0" r="r" b="b"/>
            <a:pathLst>
              <a:path w="718" h="590">
                <a:moveTo>
                  <a:pt x="0" y="590"/>
                </a:moveTo>
                <a:lnTo>
                  <a:pt x="54" y="590"/>
                </a:lnTo>
                <a:lnTo>
                  <a:pt x="71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>
            <a:off x="1144588" y="4865688"/>
            <a:ext cx="1695450" cy="847725"/>
          </a:xfrm>
          <a:custGeom>
            <a:avLst/>
            <a:gdLst/>
            <a:ahLst/>
            <a:cxnLst>
              <a:cxn ang="0">
                <a:pos x="0" y="534"/>
              </a:cxn>
              <a:cxn ang="0">
                <a:pos x="142" y="534"/>
              </a:cxn>
              <a:cxn ang="0">
                <a:pos x="1068" y="0"/>
              </a:cxn>
            </a:cxnLst>
            <a:rect l="0" t="0" r="r" b="b"/>
            <a:pathLst>
              <a:path w="1068" h="534">
                <a:moveTo>
                  <a:pt x="0" y="534"/>
                </a:moveTo>
                <a:lnTo>
                  <a:pt x="142" y="534"/>
                </a:lnTo>
                <a:lnTo>
                  <a:pt x="106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1268413" y="4389438"/>
            <a:ext cx="1397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>
            <a:off x="6388100" y="3948113"/>
            <a:ext cx="13589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V="1">
            <a:off x="6737350" y="3948113"/>
            <a:ext cx="825500" cy="6921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H="1">
            <a:off x="5676900" y="2108200"/>
            <a:ext cx="2028825" cy="130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 flipV="1">
            <a:off x="5702300" y="2108200"/>
            <a:ext cx="1993900" cy="4381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 flipH="1">
            <a:off x="6388100" y="3948113"/>
            <a:ext cx="13652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 flipV="1">
            <a:off x="6737350" y="3948113"/>
            <a:ext cx="825500" cy="6921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Line 21"/>
          <p:cNvSpPr>
            <a:spLocks noChangeShapeType="1"/>
          </p:cNvSpPr>
          <p:nvPr/>
        </p:nvSpPr>
        <p:spPr bwMode="auto">
          <a:xfrm flipH="1">
            <a:off x="5676900" y="2108200"/>
            <a:ext cx="2022475" cy="130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 flipV="1">
            <a:off x="5702300" y="2108200"/>
            <a:ext cx="1993900" cy="4381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Line 23"/>
          <p:cNvSpPr>
            <a:spLocks noChangeShapeType="1"/>
          </p:cNvSpPr>
          <p:nvPr/>
        </p:nvSpPr>
        <p:spPr bwMode="auto">
          <a:xfrm flipV="1">
            <a:off x="5759450" y="2108200"/>
            <a:ext cx="1936750" cy="7175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603250" y="935038"/>
            <a:ext cx="58499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(d)  Connective tissue proper: dense connective tissue, dense regular </a:t>
            </a:r>
            <a:endParaRPr lang="en-US" sz="1800">
              <a:latin typeface="Arial" charset="0"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603250" y="1296988"/>
            <a:ext cx="2574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Primarily parallel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collagen fibers; a few elastic fibers;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major cell type is the fibroblast.</a:t>
            </a:r>
            <a:endParaRPr lang="en-US" sz="1800">
              <a:latin typeface="Arial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603250" y="2236788"/>
            <a:ext cx="26844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Attaches muscles to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bones or to muscles; attaches bones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to bones; withstands great tensile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stress when pulling force is applied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in one direction.</a:t>
            </a:r>
            <a:endParaRPr lang="en-US" sz="1800">
              <a:latin typeface="Arial" charset="0"/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603250" y="3395663"/>
            <a:ext cx="1908175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Tendons, most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ligaments, aponeuroses.</a:t>
            </a:r>
            <a:endParaRPr lang="en-US" sz="1800">
              <a:latin typeface="Arial" charset="0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3717925" y="5272088"/>
            <a:ext cx="33782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Dense regular connective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tissue from a tendon (500x).</a:t>
            </a:r>
            <a:endParaRPr lang="en-US" sz="1800">
              <a:latin typeface="Arial" charset="0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74675" y="4303713"/>
            <a:ext cx="6619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Shoulder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800" b="1">
              <a:latin typeface="Arial" charset="0"/>
            </a:endParaRP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574675" y="5014913"/>
            <a:ext cx="677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Ligament</a:t>
            </a:r>
            <a:endParaRPr lang="en-US" sz="1800" b="1">
              <a:latin typeface="Arial" charset="0"/>
            </a:endParaRPr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574675" y="5627688"/>
            <a:ext cx="5524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Tendon</a:t>
            </a:r>
            <a:endParaRPr lang="en-US" sz="1800" b="1">
              <a:latin typeface="Arial" charset="0"/>
            </a:endParaRP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7785100" y="2024063"/>
            <a:ext cx="644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Collagen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7785100" y="3871913"/>
            <a:ext cx="779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Nuclei of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fibroblasts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4.8e</a:t>
            </a:r>
          </a:p>
        </p:txBody>
      </p:sp>
      <p:pic>
        <p:nvPicPr>
          <p:cNvPr id="28679" name="Picture 7" descr="figure_04_08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28680" name="Line 8"/>
          <p:cNvSpPr>
            <a:spLocks noChangeShapeType="1"/>
          </p:cNvSpPr>
          <p:nvPr/>
        </p:nvSpPr>
        <p:spPr bwMode="auto">
          <a:xfrm flipH="1">
            <a:off x="4978400" y="2070100"/>
            <a:ext cx="26860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V="1">
            <a:off x="5921375" y="2070100"/>
            <a:ext cx="1568450" cy="7429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H="1">
            <a:off x="5994400" y="3636963"/>
            <a:ext cx="16700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7061200" y="3478213"/>
            <a:ext cx="431800" cy="1619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H="1">
            <a:off x="4978400" y="2070100"/>
            <a:ext cx="26892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V="1">
            <a:off x="5921375" y="2070100"/>
            <a:ext cx="1568450" cy="7429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 flipH="1">
            <a:off x="5994400" y="3636963"/>
            <a:ext cx="16732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7061200" y="3478213"/>
            <a:ext cx="431800" cy="1619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1246188" y="4706938"/>
            <a:ext cx="10191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1246188" y="4706938"/>
            <a:ext cx="10191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603250" y="909638"/>
            <a:ext cx="69611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Arial Black" charset="0"/>
              </a:rPr>
              <a:t>(e)  Connective tissue proper: dense connective tissue, dense irregular </a:t>
            </a:r>
            <a:endParaRPr lang="en-US" sz="1800">
              <a:latin typeface="Arial" charset="0"/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603250" y="1252538"/>
            <a:ext cx="26574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Primarily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irregularly arranged collagen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fibers; some elastic fibers;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major cell type is the fibroblast.</a:t>
            </a:r>
            <a:endParaRPr lang="en-US" sz="1800">
              <a:latin typeface="Arial" charset="0"/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603250" y="2166938"/>
            <a:ext cx="25590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Able to withstand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tension exerted in many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directions; provides structural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strength.</a:t>
            </a: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603250" y="3084513"/>
            <a:ext cx="26320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Fibrous capsules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organs and of joints; dermis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skin; submucosa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digestive tract.</a:t>
            </a:r>
            <a:endParaRPr lang="en-US" sz="1800">
              <a:latin typeface="Arial" charset="0"/>
            </a:endParaRPr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>
            <a:off x="3695700" y="5233988"/>
            <a:ext cx="340518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Dense irregular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connective tissue from the dermis of the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skin (400x).</a:t>
            </a:r>
            <a:endParaRPr lang="en-US" sz="1800">
              <a:latin typeface="Arial" charset="0"/>
            </a:endParaRPr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7708900" y="3535363"/>
            <a:ext cx="7477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Collagen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7699375" y="1976438"/>
            <a:ext cx="904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Nuclei of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fibroblasts</a:t>
            </a:r>
            <a:endParaRPr lang="en-US" sz="1800" b="1">
              <a:latin typeface="Arial" charset="0"/>
            </a:endParaRPr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558800" y="4602163"/>
            <a:ext cx="65881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Fibrous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capsule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8185150" y="6581775"/>
            <a:ext cx="955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4.8f</a:t>
            </a:r>
          </a:p>
        </p:txBody>
      </p:sp>
      <p:pic>
        <p:nvPicPr>
          <p:cNvPr id="29703" name="Picture 7" descr="figure_04_08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6511925" y="3144838"/>
            <a:ext cx="10985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6499225" y="2632075"/>
            <a:ext cx="962025" cy="512763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V="1">
            <a:off x="6981825" y="3144838"/>
            <a:ext cx="479425" cy="466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Freeform 11"/>
          <p:cNvSpPr>
            <a:spLocks/>
          </p:cNvSpPr>
          <p:nvPr/>
        </p:nvSpPr>
        <p:spPr bwMode="auto">
          <a:xfrm>
            <a:off x="1033463" y="4776788"/>
            <a:ext cx="996950" cy="133350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64" y="84"/>
              </a:cxn>
              <a:cxn ang="0">
                <a:pos x="628" y="0"/>
              </a:cxn>
            </a:cxnLst>
            <a:rect l="0" t="0" r="r" b="b"/>
            <a:pathLst>
              <a:path w="628" h="84">
                <a:moveTo>
                  <a:pt x="0" y="84"/>
                </a:moveTo>
                <a:lnTo>
                  <a:pt x="64" y="84"/>
                </a:lnTo>
                <a:lnTo>
                  <a:pt x="6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8" name="Freeform 12"/>
          <p:cNvSpPr>
            <a:spLocks/>
          </p:cNvSpPr>
          <p:nvPr/>
        </p:nvSpPr>
        <p:spPr bwMode="auto">
          <a:xfrm>
            <a:off x="1039813" y="5351463"/>
            <a:ext cx="1069975" cy="1079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70" y="68"/>
              </a:cxn>
              <a:cxn ang="0">
                <a:pos x="674" y="0"/>
              </a:cxn>
            </a:cxnLst>
            <a:rect l="0" t="0" r="r" b="b"/>
            <a:pathLst>
              <a:path w="674" h="68">
                <a:moveTo>
                  <a:pt x="0" y="68"/>
                </a:moveTo>
                <a:lnTo>
                  <a:pt x="70" y="68"/>
                </a:lnTo>
                <a:lnTo>
                  <a:pt x="67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6499225" y="2632075"/>
            <a:ext cx="962025" cy="512763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V="1">
            <a:off x="6981825" y="3144838"/>
            <a:ext cx="479425" cy="466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6511925" y="3144838"/>
            <a:ext cx="1098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600075" y="922338"/>
            <a:ext cx="51800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charset="0"/>
              </a:rPr>
              <a:t>(f)  Connective tissue proper: dense connective tissue, elastic</a:t>
            </a:r>
            <a:endParaRPr lang="en-US" sz="1800">
              <a:latin typeface="Arial" charset="0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600075" y="1287463"/>
            <a:ext cx="25876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Dense regular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connective tissue containing a high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proportion of elastic fibers.</a:t>
            </a:r>
            <a:endParaRPr lang="en-US" sz="1800">
              <a:latin typeface="Arial" charset="0"/>
            </a:endParaRP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600075" y="2116138"/>
            <a:ext cx="26336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Allows recoil of tissue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following stretching; maintains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pulsatile flow of blood through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arteries; aids passive recoil of lungs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following inspiration.</a:t>
            </a:r>
            <a:endParaRPr lang="en-US" sz="1800">
              <a:latin typeface="Arial" charset="0"/>
            </a:endParaRP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600075" y="3160713"/>
            <a:ext cx="2655888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Walls of large arteries;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within certain ligaments associated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with the vertebral column; within the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walls of the bronchial tubes.</a:t>
            </a: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7654925" y="3055938"/>
            <a:ext cx="9477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Elastic fibers</a:t>
            </a:r>
            <a:endParaRPr lang="en-US" sz="1800" b="1">
              <a:latin typeface="Arial" charset="0"/>
            </a:endParaRP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600075" y="4821238"/>
            <a:ext cx="3968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Aorta</a:t>
            </a:r>
            <a:endParaRPr lang="en-US" sz="1800" b="1">
              <a:latin typeface="Arial" charset="0"/>
            </a:endParaRPr>
          </a:p>
        </p:txBody>
      </p:sp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600075" y="5373688"/>
            <a:ext cx="3873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3702050" y="5265738"/>
            <a:ext cx="352425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Photomicrograph: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Elastic connective tissue in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wall of the aorta (250x).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Connective Tissue: Cartilage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types of cartilage:</a:t>
            </a:r>
          </a:p>
          <a:p>
            <a:pPr lvl="1"/>
            <a:r>
              <a:rPr lang="en-US"/>
              <a:t>Hyaline cartilage</a:t>
            </a:r>
          </a:p>
          <a:p>
            <a:pPr lvl="1"/>
            <a:r>
              <a:rPr lang="en-US"/>
              <a:t>Elastic cartilage</a:t>
            </a:r>
          </a:p>
          <a:p>
            <a:pPr lvl="1"/>
            <a:r>
              <a:rPr lang="en-US"/>
              <a:t>Fibrocartilage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8193088" y="6581775"/>
            <a:ext cx="9477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4.8j</a:t>
            </a:r>
          </a:p>
        </p:txBody>
      </p:sp>
      <p:pic>
        <p:nvPicPr>
          <p:cNvPr id="35847" name="Picture 7" descr="figure_04_08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6300"/>
            <a:ext cx="8231187" cy="5106988"/>
          </a:xfrm>
          <a:prstGeom prst="rect">
            <a:avLst/>
          </a:prstGeom>
          <a:noFill/>
        </p:spPr>
      </p:pic>
      <p:sp>
        <p:nvSpPr>
          <p:cNvPr id="35848" name="Line 8"/>
          <p:cNvSpPr>
            <a:spLocks noChangeShapeType="1"/>
          </p:cNvSpPr>
          <p:nvPr/>
        </p:nvSpPr>
        <p:spPr bwMode="auto">
          <a:xfrm flipH="1">
            <a:off x="5588000" y="2673350"/>
            <a:ext cx="1936750" cy="116363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737225" y="2673350"/>
            <a:ext cx="19748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>
            <a:off x="5588000" y="2673350"/>
            <a:ext cx="1936750" cy="116363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5734050" y="2673350"/>
            <a:ext cx="19907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6731000" y="3487738"/>
            <a:ext cx="98742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3" name="Freeform 13"/>
          <p:cNvSpPr>
            <a:spLocks/>
          </p:cNvSpPr>
          <p:nvPr/>
        </p:nvSpPr>
        <p:spPr bwMode="auto">
          <a:xfrm>
            <a:off x="6270625" y="2184400"/>
            <a:ext cx="1447800" cy="349250"/>
          </a:xfrm>
          <a:custGeom>
            <a:avLst/>
            <a:gdLst/>
            <a:ahLst/>
            <a:cxnLst>
              <a:cxn ang="0">
                <a:pos x="912" y="0"/>
              </a:cxn>
              <a:cxn ang="0">
                <a:pos x="310" y="0"/>
              </a:cxn>
              <a:cxn ang="0">
                <a:pos x="0" y="220"/>
              </a:cxn>
            </a:cxnLst>
            <a:rect l="0" t="0" r="r" b="b"/>
            <a:pathLst>
              <a:path w="912" h="220">
                <a:moveTo>
                  <a:pt x="912" y="0"/>
                </a:moveTo>
                <a:lnTo>
                  <a:pt x="310" y="0"/>
                </a:lnTo>
                <a:lnTo>
                  <a:pt x="0" y="22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4" name="Freeform 14"/>
          <p:cNvSpPr>
            <a:spLocks/>
          </p:cNvSpPr>
          <p:nvPr/>
        </p:nvSpPr>
        <p:spPr bwMode="auto">
          <a:xfrm>
            <a:off x="6270625" y="2184400"/>
            <a:ext cx="1444625" cy="349250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308" y="0"/>
              </a:cxn>
              <a:cxn ang="0">
                <a:pos x="0" y="220"/>
              </a:cxn>
            </a:cxnLst>
            <a:rect l="0" t="0" r="r" b="b"/>
            <a:pathLst>
              <a:path w="910" h="220">
                <a:moveTo>
                  <a:pt x="910" y="0"/>
                </a:moveTo>
                <a:lnTo>
                  <a:pt x="308" y="0"/>
                </a:lnTo>
                <a:lnTo>
                  <a:pt x="0" y="2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523875" y="919163"/>
            <a:ext cx="32115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Arial Black" charset="0"/>
              </a:rPr>
              <a:t>(j)  Others: bone (osseous tissue)</a:t>
            </a:r>
            <a:endParaRPr lang="en-US" sz="1800">
              <a:latin typeface="Arial" charset="0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523875" y="1281113"/>
            <a:ext cx="27559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Hard, calcified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matrix containing many collagen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fibers; osteocytes lie in lacunae.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Very well vascularized.</a:t>
            </a: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523875" y="2176463"/>
            <a:ext cx="276225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Bone supports 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protects (by enclosing);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provides levers for the muscles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to act on; stores calcium and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other minerals and fat; marrow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inside bones is the site for blood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cell formation (hematopoiesis).</a:t>
            </a:r>
            <a:endParaRPr lang="en-US" sz="1800">
              <a:latin typeface="Arial" charset="0"/>
            </a:endParaRPr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527050" y="3652838"/>
            <a:ext cx="15017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Bones</a:t>
            </a:r>
            <a:endParaRPr lang="en-US" sz="1800">
              <a:latin typeface="Arial" charset="0"/>
            </a:endParaRPr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3702050" y="5243513"/>
            <a:ext cx="3544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Cross-sectional view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bone (125x).</a:t>
            </a:r>
          </a:p>
        </p:txBody>
      </p:sp>
      <p:sp>
        <p:nvSpPr>
          <p:cNvPr id="35860" name="Freeform 20"/>
          <p:cNvSpPr>
            <a:spLocks/>
          </p:cNvSpPr>
          <p:nvPr/>
        </p:nvSpPr>
        <p:spPr bwMode="auto">
          <a:xfrm>
            <a:off x="6673850" y="3379788"/>
            <a:ext cx="47625" cy="21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30" y="134"/>
              </a:cxn>
              <a:cxn ang="0">
                <a:pos x="2" y="134"/>
              </a:cxn>
            </a:cxnLst>
            <a:rect l="0" t="0" r="r" b="b"/>
            <a:pathLst>
              <a:path w="30" h="134">
                <a:moveTo>
                  <a:pt x="0" y="0"/>
                </a:moveTo>
                <a:lnTo>
                  <a:pt x="30" y="0"/>
                </a:lnTo>
                <a:lnTo>
                  <a:pt x="30" y="134"/>
                </a:lnTo>
                <a:lnTo>
                  <a:pt x="2" y="134"/>
                </a:lnTo>
              </a:path>
            </a:pathLst>
          </a:custGeom>
          <a:noFill/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7753350" y="2570163"/>
            <a:ext cx="717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Lacunae</a:t>
            </a:r>
            <a:endParaRPr lang="en-US" sz="1800" b="1">
              <a:latin typeface="Arial" charset="0"/>
            </a:endParaRPr>
          </a:p>
        </p:txBody>
      </p:sp>
      <p:sp>
        <p:nvSpPr>
          <p:cNvPr id="35862" name="Rectangle 22"/>
          <p:cNvSpPr>
            <a:spLocks noChangeArrowheads="1"/>
          </p:cNvSpPr>
          <p:nvPr/>
        </p:nvSpPr>
        <p:spPr bwMode="auto">
          <a:xfrm>
            <a:off x="7753350" y="3382963"/>
            <a:ext cx="660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Lamella</a:t>
            </a:r>
            <a:endParaRPr lang="en-US" sz="1800" b="1">
              <a:latin typeface="Arial" charset="0"/>
            </a:endParaRPr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7753350" y="2081213"/>
            <a:ext cx="611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Central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canal</a:t>
            </a:r>
            <a:endParaRPr lang="en-US" sz="1800" b="1">
              <a:latin typeface="Arial" charset="0"/>
            </a:endParaRPr>
          </a:p>
        </p:txBody>
      </p:sp>
      <p:sp>
        <p:nvSpPr>
          <p:cNvPr id="35864" name="Freeform 24"/>
          <p:cNvSpPr>
            <a:spLocks/>
          </p:cNvSpPr>
          <p:nvPr/>
        </p:nvSpPr>
        <p:spPr bwMode="auto">
          <a:xfrm>
            <a:off x="6673850" y="3379788"/>
            <a:ext cx="47625" cy="21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30" y="134"/>
              </a:cxn>
              <a:cxn ang="0">
                <a:pos x="2" y="134"/>
              </a:cxn>
            </a:cxnLst>
            <a:rect l="0" t="0" r="r" b="b"/>
            <a:pathLst>
              <a:path w="30" h="134">
                <a:moveTo>
                  <a:pt x="0" y="0"/>
                </a:moveTo>
                <a:lnTo>
                  <a:pt x="30" y="0"/>
                </a:lnTo>
                <a:lnTo>
                  <a:pt x="30" y="134"/>
                </a:lnTo>
                <a:lnTo>
                  <a:pt x="2" y="1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>
            <a:off x="6721475" y="3487738"/>
            <a:ext cx="10033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4.8k</a:t>
            </a:r>
          </a:p>
        </p:txBody>
      </p:sp>
      <p:pic>
        <p:nvPicPr>
          <p:cNvPr id="36871" name="Picture 7" descr="figure_04_08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79475"/>
            <a:ext cx="8231187" cy="5100638"/>
          </a:xfrm>
          <a:prstGeom prst="rect">
            <a:avLst/>
          </a:prstGeom>
          <a:noFill/>
        </p:spPr>
      </p:pic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5807075" y="3657600"/>
            <a:ext cx="173037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H="1">
            <a:off x="6159500" y="3657600"/>
            <a:ext cx="631825" cy="2984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4756150" y="2560638"/>
            <a:ext cx="27749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 flipH="1">
            <a:off x="5807075" y="3657600"/>
            <a:ext cx="17303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 flipH="1">
            <a:off x="6159500" y="3657600"/>
            <a:ext cx="631825" cy="2984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7162800" y="4537075"/>
            <a:ext cx="3746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7162800" y="4537075"/>
            <a:ext cx="3746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56150" y="2560638"/>
            <a:ext cx="27749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6372225" y="2036763"/>
            <a:ext cx="11620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6372225" y="2036763"/>
            <a:ext cx="11620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584200" y="917575"/>
            <a:ext cx="168116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Arial Black" charset="0"/>
              </a:rPr>
              <a:t>(k)  Others: blood</a:t>
            </a:r>
            <a:endParaRPr lang="en-US" sz="1800">
              <a:latin typeface="Arial" charset="0"/>
            </a:endParaRP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584200" y="1273175"/>
            <a:ext cx="24257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Description: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Red and white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blood cells in a fluid matrix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(plasma).</a:t>
            </a: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584200" y="2308225"/>
            <a:ext cx="256698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Function: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Transport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respiratory gases, nutrients,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wastes, and other substances.</a:t>
            </a: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587375" y="3340100"/>
            <a:ext cx="23860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Location: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Contained within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blood vessels.</a:t>
            </a:r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3689350" y="5235575"/>
            <a:ext cx="48577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charset="0"/>
              </a:rPr>
              <a:t>Photomicrograph: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Smear of human blood (1860x); two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white blood cells (neutrophil in upper left and lymphocyte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 lower right) are seen surrounded by red blood cells.</a:t>
            </a: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7556500" y="2479675"/>
            <a:ext cx="8858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Neutrophil</a:t>
            </a:r>
            <a:endParaRPr lang="en-US" sz="1800" b="1">
              <a:latin typeface="Arial" charset="0"/>
            </a:endParaRPr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7559675" y="3562350"/>
            <a:ext cx="865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Red blood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cells</a:t>
            </a:r>
            <a:endParaRPr lang="en-US" sz="1800" b="1">
              <a:latin typeface="Arial" charset="0"/>
            </a:endParaRPr>
          </a:p>
        </p:txBody>
      </p:sp>
      <p:sp>
        <p:nvSpPr>
          <p:cNvPr id="36889" name="Rectangle 25"/>
          <p:cNvSpPr>
            <a:spLocks noChangeArrowheads="1"/>
          </p:cNvSpPr>
          <p:nvPr/>
        </p:nvSpPr>
        <p:spPr bwMode="auto">
          <a:xfrm>
            <a:off x="7559675" y="4441825"/>
            <a:ext cx="10429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Lymphocyte</a:t>
            </a:r>
            <a:endParaRPr lang="en-US" sz="1800" b="1">
              <a:latin typeface="Arial" charset="0"/>
            </a:endParaRPr>
          </a:p>
        </p:txBody>
      </p:sp>
      <p:sp>
        <p:nvSpPr>
          <p:cNvPr id="36890" name="Rectangle 26"/>
          <p:cNvSpPr>
            <a:spLocks noChangeArrowheads="1"/>
          </p:cNvSpPr>
          <p:nvPr/>
        </p:nvSpPr>
        <p:spPr bwMode="auto">
          <a:xfrm>
            <a:off x="7556500" y="1943100"/>
            <a:ext cx="622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Plasma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 Tissue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types of muscle</a:t>
            </a:r>
          </a:p>
          <a:p>
            <a:r>
              <a:rPr lang="en-US" dirty="0" smtClean="0"/>
              <a:t>Smooth</a:t>
            </a:r>
          </a:p>
          <a:p>
            <a:r>
              <a:rPr lang="en-US" dirty="0" smtClean="0"/>
              <a:t>Cardiac</a:t>
            </a:r>
          </a:p>
          <a:p>
            <a:r>
              <a:rPr lang="en-US" dirty="0" smtClean="0"/>
              <a:t>Skeletal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Nervous Tissue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Nervous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Times" charset="0"/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Histologic </a:t>
            </a:r>
            <a:r>
              <a:rPr lang="en-US" dirty="0"/>
              <a:t>Membranes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914401"/>
            <a:ext cx="8228013" cy="5397500"/>
          </a:xfrm>
        </p:spPr>
        <p:txBody>
          <a:bodyPr/>
          <a:lstStyle/>
          <a:p>
            <a:r>
              <a:rPr lang="en-US" dirty="0" smtClean="0"/>
              <a:t>A histologic membrane (versus the cell membrane) is a composite tissue (epithelia and connective tissue) that lines or covers</a:t>
            </a:r>
          </a:p>
          <a:p>
            <a:r>
              <a:rPr lang="en-US" dirty="0" smtClean="0"/>
              <a:t>Types of Histiologic Membranes are:</a:t>
            </a:r>
          </a:p>
          <a:p>
            <a:r>
              <a:rPr lang="en-US" b="1" dirty="0" smtClean="0"/>
              <a:t>Cutaneous </a:t>
            </a:r>
            <a:r>
              <a:rPr lang="en-US" b="1" dirty="0"/>
              <a:t>membrane</a:t>
            </a:r>
            <a:r>
              <a:rPr lang="en-US" dirty="0"/>
              <a:t> (skin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Mucous membrane</a:t>
            </a:r>
          </a:p>
          <a:p>
            <a:r>
              <a:rPr lang="en-US" b="1" dirty="0" smtClean="0"/>
              <a:t>Serous membrane</a:t>
            </a:r>
          </a:p>
          <a:p>
            <a:r>
              <a:rPr lang="en-US" b="1" dirty="0" smtClean="0"/>
              <a:t>Synovial membrane</a:t>
            </a:r>
            <a:endParaRPr lang="en-US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Cutaneous Membrane (Skin)</a:t>
            </a:r>
            <a:endParaRPr lang="en-US" dirty="0"/>
          </a:p>
        </p:txBody>
      </p:sp>
      <p:pic>
        <p:nvPicPr>
          <p:cNvPr id="4" name="Content Placeholder 3" descr="skin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21881" y="2546350"/>
            <a:ext cx="3562350" cy="3989832"/>
          </a:xfrm>
        </p:spPr>
      </p:pic>
      <p:sp>
        <p:nvSpPr>
          <p:cNvPr id="5" name="TextBox 4"/>
          <p:cNvSpPr txBox="1"/>
          <p:nvPr/>
        </p:nvSpPr>
        <p:spPr>
          <a:xfrm>
            <a:off x="228600" y="2743200"/>
            <a:ext cx="3097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Epidermis is epithelia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 bwMode="auto">
          <a:xfrm>
            <a:off x="3325923" y="2974033"/>
            <a:ext cx="636477" cy="68356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8600" y="4724400"/>
            <a:ext cx="3026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Dermis is connective</a:t>
            </a:r>
          </a:p>
          <a:p>
            <a:r>
              <a:rPr lang="en-US" dirty="0" smtClean="0"/>
              <a:t>Tissue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 bwMode="auto">
          <a:xfrm flipV="1">
            <a:off x="3255391" y="4495800"/>
            <a:ext cx="859409" cy="644099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Mucous membranes</a:t>
            </a:r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pPr lvl="1"/>
            <a:r>
              <a:rPr lang="en-US" dirty="0" smtClean="0"/>
              <a:t>Mucosae</a:t>
            </a:r>
            <a:endParaRPr lang="en-US" dirty="0"/>
          </a:p>
          <a:p>
            <a:pPr lvl="2"/>
            <a:r>
              <a:rPr lang="en-US" dirty="0"/>
              <a:t>Line body cavities </a:t>
            </a:r>
            <a:r>
              <a:rPr lang="en-US" dirty="0" smtClean="0"/>
              <a:t>that open </a:t>
            </a:r>
            <a:r>
              <a:rPr lang="en-US" dirty="0"/>
              <a:t>to the exterior (e.g., digestive and respiratory tracts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b="1" dirty="0" smtClean="0"/>
              <a:t>Sites</a:t>
            </a:r>
            <a:endParaRPr lang="en-US" b="1" dirty="0"/>
          </a:p>
          <a:p>
            <a:pPr lvl="2"/>
            <a:r>
              <a:rPr lang="en-US" dirty="0" smtClean="0"/>
              <a:t>   Mouth</a:t>
            </a:r>
          </a:p>
          <a:p>
            <a:pPr lvl="2"/>
            <a:r>
              <a:rPr lang="en-US" dirty="0" smtClean="0"/>
              <a:t>   Nose</a:t>
            </a:r>
          </a:p>
          <a:p>
            <a:pPr lvl="2"/>
            <a:r>
              <a:rPr lang="en-US" dirty="0" smtClean="0"/>
              <a:t>   Anus</a:t>
            </a:r>
          </a:p>
          <a:p>
            <a:pPr lvl="2"/>
            <a:r>
              <a:rPr lang="en-US" dirty="0" smtClean="0"/>
              <a:t>   Vagina</a:t>
            </a:r>
          </a:p>
          <a:p>
            <a:pPr lvl="2"/>
            <a:r>
              <a:rPr lang="en-US" dirty="0" smtClean="0"/>
              <a:t>   Urethrae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1938"/>
            <a:ext cx="9144000" cy="609600"/>
          </a:xfrm>
        </p:spPr>
        <p:txBody>
          <a:bodyPr/>
          <a:lstStyle/>
          <a:p>
            <a:r>
              <a:rPr lang="en-US" dirty="0" smtClean="0"/>
              <a:t>Nasal Mucosae (example of mucous membrane)</a:t>
            </a:r>
            <a:endParaRPr lang="en-US" dirty="0"/>
          </a:p>
        </p:txBody>
      </p:sp>
      <p:pic>
        <p:nvPicPr>
          <p:cNvPr id="4" name="Content Placeholder 3" descr="nasal-muco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05840"/>
            <a:ext cx="4381500" cy="3505200"/>
          </a:xfrm>
        </p:spPr>
      </p:pic>
      <p:pic>
        <p:nvPicPr>
          <p:cNvPr id="5" name="Picture 4" descr="mucous membran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657600"/>
            <a:ext cx="4539344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7400" y="20574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Epithelia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3810000"/>
            <a:ext cx="3123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Connective Tissue</a:t>
            </a:r>
            <a:endParaRPr lang="en-US" sz="2800" dirty="0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 bwMode="auto">
          <a:xfrm>
            <a:off x="4952797" y="4071610"/>
            <a:ext cx="76403" cy="72899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rot="5400000">
            <a:off x="5600700" y="2781300"/>
            <a:ext cx="1295400" cy="762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Serous Membranes (thin wet membrane)</a:t>
            </a:r>
            <a:endParaRPr lang="en-US" dirty="0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pPr lvl="1"/>
            <a:r>
              <a:rPr lang="en-US" dirty="0" smtClean="0"/>
              <a:t>A very, very thin wet translucent membrane that lines hollow cavities in the body that do not open to the outside.</a:t>
            </a:r>
          </a:p>
          <a:p>
            <a:pPr lvl="1"/>
            <a:r>
              <a:rPr lang="en-US" dirty="0" smtClean="0"/>
              <a:t>The epithelial layer is a simple squamous layer known as the “mesothelium”</a:t>
            </a:r>
          </a:p>
          <a:p>
            <a:pPr lvl="1"/>
            <a:r>
              <a:rPr lang="en-US" dirty="0" smtClean="0"/>
              <a:t>This mesothelium lies on top of a thin basement membrane which has underneath an very thin layer of loose connective tissue</a:t>
            </a:r>
          </a:p>
          <a:p>
            <a:pPr lvl="1"/>
            <a:r>
              <a:rPr lang="en-US" dirty="0" smtClean="0"/>
              <a:t>The membrane always has two layers a visceral layer that covers the internal organ and a parietal layer that lines internal body walls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152400"/>
            <a:ext cx="8226425" cy="457200"/>
          </a:xfrm>
        </p:spPr>
        <p:txBody>
          <a:bodyPr/>
          <a:lstStyle/>
          <a:p>
            <a:r>
              <a:rPr lang="en-US" dirty="0" smtClean="0"/>
              <a:t>Serous Membranes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763000" cy="6019800"/>
          </a:xfrm>
        </p:spPr>
        <p:txBody>
          <a:bodyPr/>
          <a:lstStyle/>
          <a:p>
            <a:r>
              <a:rPr lang="en-US" sz="2400" dirty="0" smtClean="0"/>
              <a:t>There are three serous membranes in the human body</a:t>
            </a:r>
          </a:p>
          <a:p>
            <a:pPr>
              <a:buNone/>
            </a:pPr>
            <a:r>
              <a:rPr lang="en-US" sz="2400" dirty="0" smtClean="0"/>
              <a:t>(1) Pleura (2) Serous Pericardium and (3) Peritoneum</a:t>
            </a:r>
          </a:p>
          <a:p>
            <a:r>
              <a:rPr lang="en-US" sz="2400" dirty="0" smtClean="0"/>
              <a:t>Each of these membranes produce and reabsorb serous fluids which are filtrates (transudates) of the blood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Purpose of serous membranes and serous fluids </a:t>
            </a:r>
            <a:r>
              <a:rPr lang="en-US" sz="2400" dirty="0" smtClean="0"/>
              <a:t>– reduce organ surface frictions –thus allowing organs that have considerable motion to move freely and independently</a:t>
            </a:r>
          </a:p>
          <a:p>
            <a:endParaRPr lang="en-US" sz="2400" dirty="0" smtClean="0"/>
          </a:p>
          <a:p>
            <a:r>
              <a:rPr lang="en-US" sz="2400" dirty="0" smtClean="0"/>
              <a:t>Pleura – </a:t>
            </a:r>
            <a:r>
              <a:rPr lang="en-US" sz="2400" i="1" dirty="0" smtClean="0"/>
              <a:t>pleural fluid  </a:t>
            </a:r>
            <a:r>
              <a:rPr lang="en-US" sz="2400" dirty="0" smtClean="0"/>
              <a:t>Pericardium – </a:t>
            </a:r>
            <a:r>
              <a:rPr lang="en-US" sz="2400" i="1" dirty="0" smtClean="0"/>
              <a:t>pericardial fluid</a:t>
            </a:r>
          </a:p>
          <a:p>
            <a:r>
              <a:rPr lang="en-US" sz="2400" dirty="0" smtClean="0"/>
              <a:t>Peritoneum – </a:t>
            </a:r>
            <a:r>
              <a:rPr lang="en-US" sz="2400" i="1" dirty="0" smtClean="0"/>
              <a:t>peritoneal fluid</a:t>
            </a:r>
            <a:endParaRPr lang="en-US" sz="2400" i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1.10a-b</a:t>
            </a:r>
          </a:p>
        </p:txBody>
      </p:sp>
      <p:pic>
        <p:nvPicPr>
          <p:cNvPr id="37897" name="Picture 9" descr="figure_01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2963863" y="587375"/>
            <a:ext cx="549275" cy="1651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208" y="0"/>
              </a:cxn>
              <a:cxn ang="0">
                <a:pos x="346" y="0"/>
              </a:cxn>
            </a:cxnLst>
            <a:rect l="0" t="0" r="r" b="b"/>
            <a:pathLst>
              <a:path w="346" h="104">
                <a:moveTo>
                  <a:pt x="0" y="104"/>
                </a:moveTo>
                <a:lnTo>
                  <a:pt x="208" y="0"/>
                </a:lnTo>
                <a:lnTo>
                  <a:pt x="34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3074988" y="587375"/>
            <a:ext cx="219075" cy="3873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2995613" y="1120775"/>
            <a:ext cx="508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Freeform 13"/>
          <p:cNvSpPr>
            <a:spLocks/>
          </p:cNvSpPr>
          <p:nvPr/>
        </p:nvSpPr>
        <p:spPr bwMode="auto">
          <a:xfrm>
            <a:off x="2646363" y="1473200"/>
            <a:ext cx="863600" cy="2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6" y="18"/>
              </a:cxn>
              <a:cxn ang="0">
                <a:pos x="544" y="18"/>
              </a:cxn>
            </a:cxnLst>
            <a:rect l="0" t="0" r="r" b="b"/>
            <a:pathLst>
              <a:path w="544" h="18">
                <a:moveTo>
                  <a:pt x="0" y="0"/>
                </a:moveTo>
                <a:lnTo>
                  <a:pt x="186" y="18"/>
                </a:lnTo>
                <a:lnTo>
                  <a:pt x="544" y="1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Freeform 14"/>
          <p:cNvSpPr>
            <a:spLocks/>
          </p:cNvSpPr>
          <p:nvPr/>
        </p:nvSpPr>
        <p:spPr bwMode="auto">
          <a:xfrm>
            <a:off x="4344988" y="3624263"/>
            <a:ext cx="1439862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605" y="0"/>
              </a:cxn>
              <a:cxn ang="0">
                <a:pos x="907" y="0"/>
              </a:cxn>
            </a:cxnLst>
            <a:rect l="0" t="0" r="r" b="b"/>
            <a:pathLst>
              <a:path w="907" h="240">
                <a:moveTo>
                  <a:pt x="0" y="240"/>
                </a:moveTo>
                <a:lnTo>
                  <a:pt x="605" y="0"/>
                </a:lnTo>
                <a:lnTo>
                  <a:pt x="907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Freeform 15"/>
          <p:cNvSpPr>
            <a:spLocks/>
          </p:cNvSpPr>
          <p:nvPr/>
        </p:nvSpPr>
        <p:spPr bwMode="auto">
          <a:xfrm>
            <a:off x="4427538" y="4287838"/>
            <a:ext cx="1357312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3" y="0"/>
              </a:cxn>
              <a:cxn ang="0">
                <a:pos x="855" y="0"/>
              </a:cxn>
            </a:cxnLst>
            <a:rect l="0" t="0" r="r" b="b"/>
            <a:pathLst>
              <a:path w="855">
                <a:moveTo>
                  <a:pt x="0" y="0"/>
                </a:moveTo>
                <a:lnTo>
                  <a:pt x="553" y="0"/>
                </a:lnTo>
                <a:lnTo>
                  <a:pt x="855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Freeform 16"/>
          <p:cNvSpPr>
            <a:spLocks/>
          </p:cNvSpPr>
          <p:nvPr/>
        </p:nvSpPr>
        <p:spPr bwMode="auto">
          <a:xfrm>
            <a:off x="4433888" y="4745038"/>
            <a:ext cx="1350962" cy="273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9" y="172"/>
              </a:cxn>
              <a:cxn ang="0">
                <a:pos x="851" y="172"/>
              </a:cxn>
            </a:cxnLst>
            <a:rect l="0" t="0" r="r" b="b"/>
            <a:pathLst>
              <a:path w="851" h="172">
                <a:moveTo>
                  <a:pt x="0" y="0"/>
                </a:moveTo>
                <a:lnTo>
                  <a:pt x="549" y="172"/>
                </a:lnTo>
                <a:lnTo>
                  <a:pt x="851" y="1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Freeform 17"/>
          <p:cNvSpPr>
            <a:spLocks/>
          </p:cNvSpPr>
          <p:nvPr/>
        </p:nvSpPr>
        <p:spPr bwMode="auto">
          <a:xfrm>
            <a:off x="2459038" y="3003550"/>
            <a:ext cx="1444625" cy="1366838"/>
          </a:xfrm>
          <a:custGeom>
            <a:avLst/>
            <a:gdLst/>
            <a:ahLst/>
            <a:cxnLst>
              <a:cxn ang="0">
                <a:pos x="910" y="861"/>
              </a:cxn>
              <a:cxn ang="0">
                <a:pos x="110" y="0"/>
              </a:cxn>
              <a:cxn ang="0">
                <a:pos x="0" y="0"/>
              </a:cxn>
            </a:cxnLst>
            <a:rect l="0" t="0" r="r" b="b"/>
            <a:pathLst>
              <a:path w="910" h="861">
                <a:moveTo>
                  <a:pt x="910" y="861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3543300" y="484188"/>
            <a:ext cx="30178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Outer balloon wall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(comparable to parietal serosa)</a:t>
            </a:r>
            <a:endParaRPr lang="en-US" sz="1800" b="1">
              <a:latin typeface="Arial" charset="0"/>
            </a:endParaRP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3543300" y="1001713"/>
            <a:ext cx="3221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Air (comparable to serous cavity)</a:t>
            </a:r>
            <a:endParaRPr lang="en-US" sz="1800" b="1">
              <a:latin typeface="Arial" charset="0"/>
            </a:endParaRP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3543300" y="1404938"/>
            <a:ext cx="30511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Inner balloon wall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(comparable to visceral serosa)</a:t>
            </a:r>
            <a:endParaRPr lang="en-US" sz="1800" b="1">
              <a:latin typeface="Arial" charset="0"/>
            </a:endParaRP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1901825" y="2874963"/>
            <a:ext cx="519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5819775" y="3535363"/>
            <a:ext cx="1163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Parietal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pericardium</a:t>
            </a:r>
            <a:endParaRPr lang="en-US" sz="1800" b="1">
              <a:latin typeface="Arial" charset="0"/>
            </a:endParaRP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5819775" y="4202113"/>
            <a:ext cx="11525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Pericardial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space with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serous fluid</a:t>
            </a:r>
            <a:endParaRPr lang="en-US" sz="1800" b="1">
              <a:latin typeface="Arial" charset="0"/>
            </a:endParaRPr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5819775" y="4922838"/>
            <a:ext cx="1163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Visceral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pericardium</a:t>
            </a:r>
            <a:endParaRPr lang="en-US" sz="1800" b="1">
              <a:latin typeface="Arial" charset="0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1965325" y="6113463"/>
            <a:ext cx="47132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charset="0"/>
              </a:rPr>
              <a:t>(b) The serosae associated with the heart.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eu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5800"/>
            <a:ext cx="3250692" cy="266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304800"/>
            <a:ext cx="2206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Parietal Pleura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2"/>
          </p:cNvCxnSpPr>
          <p:nvPr/>
        </p:nvCxnSpPr>
        <p:spPr bwMode="auto">
          <a:xfrm rot="5400000">
            <a:off x="629947" y="1203319"/>
            <a:ext cx="1290935" cy="41722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" y="3810000"/>
            <a:ext cx="225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Visceral Pleura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rot="5400000" flipH="1" flipV="1">
            <a:off x="266700" y="2628900"/>
            <a:ext cx="1676400" cy="685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Content Placeholder 20" descr="peritoneum-green-peritoneal_~GD11003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4942" y="457200"/>
            <a:ext cx="2710625" cy="5669280"/>
          </a:xfrm>
        </p:spPr>
      </p:pic>
      <p:sp>
        <p:nvSpPr>
          <p:cNvPr id="22" name="TextBox 21"/>
          <p:cNvSpPr txBox="1"/>
          <p:nvPr/>
        </p:nvSpPr>
        <p:spPr>
          <a:xfrm>
            <a:off x="2362200" y="5029200"/>
            <a:ext cx="28905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Parietal Peritoneum</a:t>
            </a:r>
          </a:p>
          <a:p>
            <a:r>
              <a:rPr lang="en-US" dirty="0" smtClean="0"/>
              <a:t>Stuck to inside of </a:t>
            </a:r>
          </a:p>
          <a:p>
            <a:r>
              <a:rPr lang="en-US" dirty="0" smtClean="0"/>
              <a:t>Body wall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5105400" y="4800600"/>
            <a:ext cx="762000" cy="685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29200" y="5943600"/>
            <a:ext cx="4165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Visceral Peritoneum stuck to </a:t>
            </a:r>
          </a:p>
          <a:p>
            <a:r>
              <a:rPr lang="en-US" dirty="0" smtClean="0"/>
              <a:t>Intestine surface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5" idx="0"/>
          </p:cNvCxnSpPr>
          <p:nvPr/>
        </p:nvCxnSpPr>
        <p:spPr bwMode="auto">
          <a:xfrm rot="16200000" flipV="1">
            <a:off x="6375439" y="5206961"/>
            <a:ext cx="1219200" cy="25407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362200" y="4114800"/>
            <a:ext cx="3283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the black areas are the Peritoneal cavity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rot="5400000" flipH="1" flipV="1">
            <a:off x="5410200" y="3048000"/>
            <a:ext cx="1295400" cy="114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Tissue Repair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990601"/>
            <a:ext cx="8228013" cy="5321300"/>
          </a:xfrm>
        </p:spPr>
        <p:txBody>
          <a:bodyPr/>
          <a:lstStyle/>
          <a:p>
            <a:r>
              <a:rPr lang="en-US" dirty="0" smtClean="0"/>
              <a:t>The initial step in tissue repair depends on the extent of injury to the tissues</a:t>
            </a:r>
          </a:p>
          <a:p>
            <a:r>
              <a:rPr lang="en-US" dirty="0" smtClean="0"/>
              <a:t>If the injury cuts a blood vessel – then the first step is bleeding- If no blood vessel cut – the initial step is inflammation</a:t>
            </a:r>
          </a:p>
          <a:p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Injury Includes a Cut Blood Vessel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914401"/>
            <a:ext cx="8228013" cy="53975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Bleeding</a:t>
            </a:r>
          </a:p>
          <a:p>
            <a:pPr marL="514350" indent="-514350">
              <a:buAutoNum type="arabicPeriod"/>
            </a:pPr>
            <a:r>
              <a:rPr lang="en-US" dirty="0" smtClean="0"/>
              <a:t>Inflammation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Migration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Proliferation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Maturation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Bleeding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r>
              <a:rPr lang="en-US" sz="2400" dirty="0" smtClean="0"/>
              <a:t>Bleeding can be good – all of us know its bad side.</a:t>
            </a:r>
          </a:p>
          <a:p>
            <a:r>
              <a:rPr lang="en-US" sz="2400" dirty="0" smtClean="0"/>
              <a:t>Bleeding accomplishes three tasks</a:t>
            </a:r>
          </a:p>
          <a:p>
            <a:pPr marL="514350" indent="-514350">
              <a:buAutoNum type="arabicParenBoth"/>
            </a:pPr>
            <a:r>
              <a:rPr lang="en-US" sz="2400" dirty="0" smtClean="0"/>
              <a:t>It cleanses the wound as the blood rushes out</a:t>
            </a:r>
          </a:p>
          <a:p>
            <a:pPr marL="514350" indent="-514350">
              <a:buAutoNum type="arabicParenBoth"/>
            </a:pPr>
            <a:r>
              <a:rPr lang="en-US" sz="2400" dirty="0" smtClean="0"/>
              <a:t>When the blood clots – some stringy looking fibers are formed called “fibrin strands.” These fibrin strands provide a scaffold like framework for cells to rest on when they migrate into the cut area to perform repair</a:t>
            </a:r>
          </a:p>
          <a:p>
            <a:pPr marL="514350" indent="-514350">
              <a:buAutoNum type="arabicParenBoth"/>
            </a:pPr>
            <a:r>
              <a:rPr lang="en-US" sz="2400" dirty="0" smtClean="0"/>
              <a:t>Fibrin has lots of water mixed with it – if the wound is a skin wound – the atmospheric air will evaporate the water – the fibrin strands left behind dry and form the scab – which acts like a cover over the wound</a:t>
            </a:r>
            <a:endParaRPr lang="en-US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7626350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4.12, step 1</a:t>
            </a:r>
          </a:p>
        </p:txBody>
      </p:sp>
      <p:pic>
        <p:nvPicPr>
          <p:cNvPr id="64518" name="Picture 6" descr="figure_04_1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62200"/>
            <a:ext cx="8231187" cy="5411787"/>
          </a:xfrm>
          <a:prstGeom prst="rect">
            <a:avLst/>
          </a:prstGeom>
          <a:noFill/>
        </p:spPr>
      </p:pic>
      <p:sp>
        <p:nvSpPr>
          <p:cNvPr id="64519" name="Freeform 7"/>
          <p:cNvSpPr>
            <a:spLocks/>
          </p:cNvSpPr>
          <p:nvPr/>
        </p:nvSpPr>
        <p:spPr bwMode="auto">
          <a:xfrm>
            <a:off x="2193925" y="1933575"/>
            <a:ext cx="1666875" cy="260350"/>
          </a:xfrm>
          <a:custGeom>
            <a:avLst/>
            <a:gdLst/>
            <a:ahLst/>
            <a:cxnLst>
              <a:cxn ang="0">
                <a:pos x="1050" y="0"/>
              </a:cxn>
              <a:cxn ang="0">
                <a:pos x="146" y="164"/>
              </a:cxn>
              <a:cxn ang="0">
                <a:pos x="0" y="164"/>
              </a:cxn>
            </a:cxnLst>
            <a:rect l="0" t="0" r="r" b="b"/>
            <a:pathLst>
              <a:path w="1050" h="164">
                <a:moveTo>
                  <a:pt x="1050" y="0"/>
                </a:moveTo>
                <a:lnTo>
                  <a:pt x="146" y="164"/>
                </a:lnTo>
                <a:lnTo>
                  <a:pt x="0" y="1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3" name="Freeform 11"/>
          <p:cNvSpPr>
            <a:spLocks/>
          </p:cNvSpPr>
          <p:nvPr/>
        </p:nvSpPr>
        <p:spPr bwMode="auto">
          <a:xfrm>
            <a:off x="4429125" y="2955925"/>
            <a:ext cx="2011363" cy="384175"/>
          </a:xfrm>
          <a:custGeom>
            <a:avLst/>
            <a:gdLst/>
            <a:ahLst/>
            <a:cxnLst>
              <a:cxn ang="0">
                <a:pos x="0" y="242"/>
              </a:cxn>
              <a:cxn ang="0">
                <a:pos x="1117" y="0"/>
              </a:cxn>
              <a:cxn ang="0">
                <a:pos x="1267" y="0"/>
              </a:cxn>
            </a:cxnLst>
            <a:rect l="0" t="0" r="r" b="b"/>
            <a:pathLst>
              <a:path w="1267" h="242">
                <a:moveTo>
                  <a:pt x="0" y="242"/>
                </a:moveTo>
                <a:lnTo>
                  <a:pt x="1117" y="0"/>
                </a:lnTo>
                <a:lnTo>
                  <a:pt x="1267" y="0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4" name="Freeform 12"/>
          <p:cNvSpPr>
            <a:spLocks/>
          </p:cNvSpPr>
          <p:nvPr/>
        </p:nvSpPr>
        <p:spPr bwMode="auto">
          <a:xfrm>
            <a:off x="5053013" y="3903663"/>
            <a:ext cx="1155700" cy="12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2" y="78"/>
              </a:cxn>
              <a:cxn ang="0">
                <a:pos x="728" y="78"/>
              </a:cxn>
            </a:cxnLst>
            <a:rect l="0" t="0" r="r" b="b"/>
            <a:pathLst>
              <a:path w="728" h="78">
                <a:moveTo>
                  <a:pt x="0" y="0"/>
                </a:moveTo>
                <a:lnTo>
                  <a:pt x="512" y="78"/>
                </a:lnTo>
                <a:lnTo>
                  <a:pt x="728" y="78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3968750" y="1746683"/>
            <a:ext cx="63658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1" hangingPunct="1"/>
            <a:r>
              <a:rPr lang="en-US" sz="2100" b="1" dirty="0">
                <a:solidFill>
                  <a:srgbClr val="000000"/>
                </a:solidFill>
                <a:latin typeface="Arial" charset="0"/>
              </a:rPr>
              <a:t>Scab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541338" y="2041525"/>
            <a:ext cx="185578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100" b="1" dirty="0">
                <a:solidFill>
                  <a:srgbClr val="000000"/>
                </a:solidFill>
                <a:latin typeface="Arial" charset="0"/>
              </a:rPr>
              <a:t>Blood clot in</a:t>
            </a:r>
            <a:br>
              <a:rPr lang="en-US" sz="21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100" b="1" dirty="0">
                <a:solidFill>
                  <a:srgbClr val="000000"/>
                </a:solidFill>
                <a:latin typeface="Arial" charset="0"/>
              </a:rPr>
              <a:t>incised wound</a:t>
            </a:r>
            <a:endParaRPr lang="en-US" sz="1800" b="1" dirty="0">
              <a:latin typeface="Arial" charset="0"/>
            </a:endParaRPr>
          </a:p>
        </p:txBody>
      </p:sp>
      <p:cxnSp>
        <p:nvCxnSpPr>
          <p:cNvPr id="24" name="Straight Arrow Connector 23"/>
          <p:cNvCxnSpPr>
            <a:stCxn id="64529" idx="3"/>
          </p:cNvCxnSpPr>
          <p:nvPr/>
        </p:nvCxnSpPr>
        <p:spPr bwMode="auto">
          <a:xfrm>
            <a:off x="2397125" y="2330450"/>
            <a:ext cx="1565275" cy="109855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4528" idx="2"/>
          </p:cNvCxnSpPr>
          <p:nvPr/>
        </p:nvCxnSpPr>
        <p:spPr bwMode="auto">
          <a:xfrm rot="5400000">
            <a:off x="3826146" y="2510902"/>
            <a:ext cx="901952" cy="19844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7" name="Picture 26" descr="Bleeding cu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52400"/>
            <a:ext cx="2743199" cy="16764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648200" y="685800"/>
            <a:ext cx="1779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Bleeding</a:t>
            </a:r>
            <a:endParaRPr lang="en-US" sz="3200" dirty="0"/>
          </a:p>
        </p:txBody>
      </p:sp>
      <p:cxnSp>
        <p:nvCxnSpPr>
          <p:cNvPr id="30" name="Straight Arrow Connector 29"/>
          <p:cNvCxnSpPr>
            <a:stCxn id="28" idx="1"/>
          </p:cNvCxnSpPr>
          <p:nvPr/>
        </p:nvCxnSpPr>
        <p:spPr bwMode="auto">
          <a:xfrm rot="10800000" flipV="1">
            <a:off x="2819400" y="978188"/>
            <a:ext cx="1828800" cy="8861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Inflammation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r>
              <a:rPr lang="en-US" dirty="0" smtClean="0"/>
              <a:t>The inflammatory action cleans (gets rid of microorganisms) a perimeter around the wound </a:t>
            </a:r>
          </a:p>
          <a:p>
            <a:r>
              <a:rPr lang="en-US" dirty="0" smtClean="0"/>
              <a:t>Inflammatory Actions</a:t>
            </a:r>
          </a:p>
          <a:p>
            <a:pPr lvl="1"/>
            <a:r>
              <a:rPr lang="en-US" dirty="0" smtClean="0"/>
              <a:t>Release of inflammatory chemicals</a:t>
            </a:r>
          </a:p>
          <a:p>
            <a:pPr lvl="1"/>
            <a:r>
              <a:rPr lang="en-US" dirty="0" smtClean="0"/>
              <a:t>Dilation of blood vessels</a:t>
            </a:r>
          </a:p>
          <a:p>
            <a:pPr lvl="1"/>
            <a:r>
              <a:rPr lang="en-US" dirty="0" smtClean="0"/>
              <a:t>Increase in vessel permeability so that white blood cells can escape the blood vessels and migrate to the site of injury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7626350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4.12, step 1</a:t>
            </a:r>
          </a:p>
        </p:txBody>
      </p:sp>
      <p:pic>
        <p:nvPicPr>
          <p:cNvPr id="64518" name="Picture 6" descr="figure_04_1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363" y="493713"/>
            <a:ext cx="8231187" cy="5868987"/>
          </a:xfrm>
          <a:prstGeom prst="rect">
            <a:avLst/>
          </a:prstGeom>
          <a:noFill/>
        </p:spPr>
      </p:pic>
      <p:sp>
        <p:nvSpPr>
          <p:cNvPr id="64519" name="Freeform 7"/>
          <p:cNvSpPr>
            <a:spLocks/>
          </p:cNvSpPr>
          <p:nvPr/>
        </p:nvSpPr>
        <p:spPr bwMode="auto">
          <a:xfrm>
            <a:off x="2193925" y="1933575"/>
            <a:ext cx="1666875" cy="260350"/>
          </a:xfrm>
          <a:custGeom>
            <a:avLst/>
            <a:gdLst/>
            <a:ahLst/>
            <a:cxnLst>
              <a:cxn ang="0">
                <a:pos x="1050" y="0"/>
              </a:cxn>
              <a:cxn ang="0">
                <a:pos x="146" y="164"/>
              </a:cxn>
              <a:cxn ang="0">
                <a:pos x="0" y="164"/>
              </a:cxn>
            </a:cxnLst>
            <a:rect l="0" t="0" r="r" b="b"/>
            <a:pathLst>
              <a:path w="1050" h="164">
                <a:moveTo>
                  <a:pt x="1050" y="0"/>
                </a:moveTo>
                <a:lnTo>
                  <a:pt x="146" y="164"/>
                </a:lnTo>
                <a:lnTo>
                  <a:pt x="0" y="1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>
            <a:off x="4292600" y="742950"/>
            <a:ext cx="1588" cy="4095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 flipH="1">
            <a:off x="5957888" y="2251075"/>
            <a:ext cx="52387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 flipH="1">
            <a:off x="6256338" y="1203325"/>
            <a:ext cx="23177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3" name="Freeform 11"/>
          <p:cNvSpPr>
            <a:spLocks/>
          </p:cNvSpPr>
          <p:nvPr/>
        </p:nvSpPr>
        <p:spPr bwMode="auto">
          <a:xfrm>
            <a:off x="4429125" y="2955925"/>
            <a:ext cx="2011363" cy="384175"/>
          </a:xfrm>
          <a:custGeom>
            <a:avLst/>
            <a:gdLst/>
            <a:ahLst/>
            <a:cxnLst>
              <a:cxn ang="0">
                <a:pos x="0" y="242"/>
              </a:cxn>
              <a:cxn ang="0">
                <a:pos x="1117" y="0"/>
              </a:cxn>
              <a:cxn ang="0">
                <a:pos x="1267" y="0"/>
              </a:cxn>
            </a:cxnLst>
            <a:rect l="0" t="0" r="r" b="b"/>
            <a:pathLst>
              <a:path w="1267" h="242">
                <a:moveTo>
                  <a:pt x="0" y="242"/>
                </a:moveTo>
                <a:lnTo>
                  <a:pt x="1117" y="0"/>
                </a:lnTo>
                <a:lnTo>
                  <a:pt x="1267" y="0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4" name="Freeform 12"/>
          <p:cNvSpPr>
            <a:spLocks/>
          </p:cNvSpPr>
          <p:nvPr/>
        </p:nvSpPr>
        <p:spPr bwMode="auto">
          <a:xfrm>
            <a:off x="5053013" y="3903663"/>
            <a:ext cx="1155700" cy="12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2" y="78"/>
              </a:cxn>
              <a:cxn ang="0">
                <a:pos x="728" y="78"/>
              </a:cxn>
            </a:cxnLst>
            <a:rect l="0" t="0" r="r" b="b"/>
            <a:pathLst>
              <a:path w="728" h="78">
                <a:moveTo>
                  <a:pt x="0" y="0"/>
                </a:moveTo>
                <a:lnTo>
                  <a:pt x="512" y="78"/>
                </a:lnTo>
                <a:lnTo>
                  <a:pt x="728" y="78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5" name="Freeform 13"/>
          <p:cNvSpPr>
            <a:spLocks/>
          </p:cNvSpPr>
          <p:nvPr/>
        </p:nvSpPr>
        <p:spPr bwMode="auto">
          <a:xfrm>
            <a:off x="2451100" y="3187700"/>
            <a:ext cx="927100" cy="366713"/>
          </a:xfrm>
          <a:custGeom>
            <a:avLst/>
            <a:gdLst/>
            <a:ahLst/>
            <a:cxnLst>
              <a:cxn ang="0">
                <a:pos x="542" y="0"/>
              </a:cxn>
              <a:cxn ang="0">
                <a:pos x="0" y="0"/>
              </a:cxn>
              <a:cxn ang="0">
                <a:pos x="584" y="231"/>
              </a:cxn>
            </a:cxnLst>
            <a:rect l="0" t="0" r="r" b="b"/>
            <a:pathLst>
              <a:path w="584" h="231">
                <a:moveTo>
                  <a:pt x="542" y="0"/>
                </a:moveTo>
                <a:lnTo>
                  <a:pt x="0" y="0"/>
                </a:lnTo>
                <a:lnTo>
                  <a:pt x="584" y="231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6" name="Freeform 14"/>
          <p:cNvSpPr>
            <a:spLocks/>
          </p:cNvSpPr>
          <p:nvPr/>
        </p:nvSpPr>
        <p:spPr bwMode="auto">
          <a:xfrm>
            <a:off x="2193925" y="1933575"/>
            <a:ext cx="1666875" cy="260350"/>
          </a:xfrm>
          <a:custGeom>
            <a:avLst/>
            <a:gdLst/>
            <a:ahLst/>
            <a:cxnLst>
              <a:cxn ang="0">
                <a:pos x="1050" y="0"/>
              </a:cxn>
              <a:cxn ang="0">
                <a:pos x="146" y="164"/>
              </a:cxn>
              <a:cxn ang="0">
                <a:pos x="0" y="164"/>
              </a:cxn>
            </a:cxnLst>
            <a:rect l="0" t="0" r="r" b="b"/>
            <a:pathLst>
              <a:path w="1050" h="164">
                <a:moveTo>
                  <a:pt x="1050" y="0"/>
                </a:moveTo>
                <a:lnTo>
                  <a:pt x="146" y="164"/>
                </a:lnTo>
                <a:lnTo>
                  <a:pt x="0" y="164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 flipH="1">
            <a:off x="2263775" y="3187700"/>
            <a:ext cx="196850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3968750" y="454025"/>
            <a:ext cx="6365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100" b="1">
                <a:solidFill>
                  <a:srgbClr val="000000"/>
                </a:solidFill>
                <a:latin typeface="Arial" charset="0"/>
              </a:rPr>
              <a:t>Scab</a:t>
            </a:r>
            <a:endParaRPr lang="en-US" sz="1800" b="1">
              <a:latin typeface="Arial" charset="0"/>
            </a:endParaRPr>
          </a:p>
        </p:txBody>
      </p: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6513513" y="1052513"/>
            <a:ext cx="1289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100" b="1">
                <a:solidFill>
                  <a:srgbClr val="000000"/>
                </a:solidFill>
                <a:latin typeface="Arial" charset="0"/>
              </a:rPr>
              <a:t>Epidermis</a:t>
            </a:r>
            <a:endParaRPr lang="en-US" sz="1800" b="1">
              <a:latin typeface="Arial" charset="0"/>
            </a:endParaRPr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6513513" y="2090738"/>
            <a:ext cx="5635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100" b="1">
                <a:solidFill>
                  <a:srgbClr val="000000"/>
                </a:solidFill>
                <a:latin typeface="Arial" charset="0"/>
              </a:rPr>
              <a:t>Vein</a:t>
            </a:r>
            <a:endParaRPr lang="en-US" sz="1800" b="1">
              <a:latin typeface="Arial" charset="0"/>
            </a:endParaRP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557213" y="3048000"/>
            <a:ext cx="16732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100" b="1">
                <a:solidFill>
                  <a:srgbClr val="000000"/>
                </a:solidFill>
                <a:latin typeface="Arial" charset="0"/>
              </a:rPr>
              <a:t>Inflammatory</a:t>
            </a:r>
            <a:br>
              <a:rPr lang="en-US" sz="2100" b="1">
                <a:solidFill>
                  <a:srgbClr val="000000"/>
                </a:solidFill>
                <a:latin typeface="Arial" charset="0"/>
              </a:rPr>
            </a:br>
            <a:r>
              <a:rPr lang="en-US" sz="2100" b="1">
                <a:solidFill>
                  <a:srgbClr val="000000"/>
                </a:solidFill>
                <a:latin typeface="Arial" charset="0"/>
              </a:rPr>
              <a:t>chemicals</a:t>
            </a:r>
            <a:endParaRPr lang="en-US" sz="1800" b="1">
              <a:latin typeface="Arial" charset="0"/>
            </a:endParaRPr>
          </a:p>
        </p:txBody>
      </p:sp>
      <p:sp>
        <p:nvSpPr>
          <p:cNvPr id="64533" name="Rectangle 21"/>
          <p:cNvSpPr>
            <a:spLocks noChangeArrowheads="1"/>
          </p:cNvSpPr>
          <p:nvPr/>
        </p:nvSpPr>
        <p:spPr bwMode="auto">
          <a:xfrm>
            <a:off x="785813" y="4446588"/>
            <a:ext cx="8023030" cy="203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166688" indent="-166688" eaLnBrk="1" hangingPunct="1">
              <a:lnSpc>
                <a:spcPct val="90000"/>
              </a:lnSpc>
            </a:pPr>
            <a:r>
              <a:rPr lang="en-US" sz="2100" dirty="0">
                <a:solidFill>
                  <a:srgbClr val="0092C8"/>
                </a:solidFill>
                <a:latin typeface="Arial Black" charset="0"/>
              </a:rPr>
              <a:t>Inflammation sets the stage:</a:t>
            </a: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100" b="1" dirty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r>
              <a:rPr lang="en-US" sz="2100" b="1" dirty="0">
                <a:solidFill>
                  <a:srgbClr val="0092C8"/>
                </a:solidFill>
                <a:latin typeface="Arial" charset="0"/>
              </a:rPr>
              <a:t> Severed blood vessels bleed and inflammatory chemicals are</a:t>
            </a:r>
            <a:br>
              <a:rPr lang="en-US" sz="2100" b="1" dirty="0">
                <a:solidFill>
                  <a:srgbClr val="0092C8"/>
                </a:solidFill>
                <a:latin typeface="Arial" charset="0"/>
              </a:rPr>
            </a:br>
            <a:r>
              <a:rPr lang="en-US" sz="2100" b="1" dirty="0">
                <a:solidFill>
                  <a:srgbClr val="0092C8"/>
                </a:solidFill>
                <a:latin typeface="Arial" charset="0"/>
              </a:rPr>
              <a:t>released.</a:t>
            </a: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100" b="1" dirty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r>
              <a:rPr lang="en-US" sz="2100" b="1" dirty="0">
                <a:solidFill>
                  <a:srgbClr val="0092C8"/>
                </a:solidFill>
                <a:latin typeface="Arial" charset="0"/>
              </a:rPr>
              <a:t> Local blood vessels become more permeable, allowing white</a:t>
            </a:r>
            <a:br>
              <a:rPr lang="en-US" sz="2100" b="1" dirty="0">
                <a:solidFill>
                  <a:srgbClr val="0092C8"/>
                </a:solidFill>
                <a:latin typeface="Arial" charset="0"/>
              </a:rPr>
            </a:br>
            <a:r>
              <a:rPr lang="en-US" sz="2100" b="1" dirty="0">
                <a:solidFill>
                  <a:srgbClr val="0092C8"/>
                </a:solidFill>
                <a:latin typeface="Arial" charset="0"/>
              </a:rPr>
              <a:t>blood cells, fluid, clotting proteins and other plasma proteins</a:t>
            </a:r>
            <a:br>
              <a:rPr lang="en-US" sz="2100" b="1" dirty="0">
                <a:solidFill>
                  <a:srgbClr val="0092C8"/>
                </a:solidFill>
                <a:latin typeface="Arial" charset="0"/>
              </a:rPr>
            </a:br>
            <a:r>
              <a:rPr lang="en-US" sz="2100" b="1" dirty="0">
                <a:solidFill>
                  <a:srgbClr val="0092C8"/>
                </a:solidFill>
                <a:latin typeface="Arial" charset="0"/>
              </a:rPr>
              <a:t>to seep into the injured area.</a:t>
            </a: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100" b="1" dirty="0" smtClean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6491288" y="2827338"/>
            <a:ext cx="19589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100" b="1">
                <a:solidFill>
                  <a:srgbClr val="000000"/>
                </a:solidFill>
                <a:latin typeface="Arial" charset="0"/>
              </a:rPr>
              <a:t>Migrating white</a:t>
            </a:r>
            <a:br>
              <a:rPr lang="en-US" sz="2100" b="1">
                <a:solidFill>
                  <a:srgbClr val="000000"/>
                </a:solidFill>
                <a:latin typeface="Arial" charset="0"/>
              </a:rPr>
            </a:br>
            <a:r>
              <a:rPr lang="en-US" sz="2100" b="1">
                <a:solidFill>
                  <a:srgbClr val="000000"/>
                </a:solidFill>
                <a:latin typeface="Arial" charset="0"/>
              </a:rPr>
              <a:t>blood cell</a:t>
            </a:r>
            <a:endParaRPr lang="en-US" sz="1800" b="1">
              <a:latin typeface="Arial" charset="0"/>
            </a:endParaRPr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6246813" y="3862388"/>
            <a:ext cx="7826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100" b="1">
                <a:solidFill>
                  <a:srgbClr val="000000"/>
                </a:solidFill>
                <a:latin typeface="Arial" charset="0"/>
              </a:rPr>
              <a:t>Artery</a:t>
            </a:r>
            <a:endParaRPr lang="en-US" sz="1800" b="1">
              <a:latin typeface="Arial" charset="0"/>
            </a:endParaRPr>
          </a:p>
        </p:txBody>
      </p:sp>
      <p:sp>
        <p:nvSpPr>
          <p:cNvPr id="64536" name="Freeform 24"/>
          <p:cNvSpPr>
            <a:spLocks/>
          </p:cNvSpPr>
          <p:nvPr/>
        </p:nvSpPr>
        <p:spPr bwMode="auto">
          <a:xfrm>
            <a:off x="6159500" y="966788"/>
            <a:ext cx="98425" cy="4730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62" y="0"/>
              </a:cxn>
              <a:cxn ang="0">
                <a:pos x="62" y="298"/>
              </a:cxn>
              <a:cxn ang="0">
                <a:pos x="0" y="298"/>
              </a:cxn>
            </a:cxnLst>
            <a:rect l="0" t="0" r="r" b="b"/>
            <a:pathLst>
              <a:path w="62" h="298">
                <a:moveTo>
                  <a:pt x="2" y="0"/>
                </a:moveTo>
                <a:lnTo>
                  <a:pt x="62" y="0"/>
                </a:lnTo>
                <a:lnTo>
                  <a:pt x="62" y="298"/>
                </a:lnTo>
                <a:lnTo>
                  <a:pt x="0" y="29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Cells migrate into the inflammatory site</a:t>
            </a:r>
          </a:p>
          <a:p>
            <a:r>
              <a:rPr lang="en-US" dirty="0" smtClean="0"/>
              <a:t>White Blood Cells migrate to area</a:t>
            </a:r>
          </a:p>
          <a:p>
            <a:r>
              <a:rPr lang="en-US" dirty="0" smtClean="0"/>
              <a:t>Parenchymal (most important) and stromal (supportive) cells migrate to the wound site in order to initiate repair</a:t>
            </a:r>
          </a:p>
          <a:p>
            <a:r>
              <a:rPr lang="en-US" dirty="0" smtClean="0"/>
              <a:t>Macrophages phagocytose wound debris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Proliferation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en-US" sz="2400" dirty="0" smtClean="0"/>
              <a:t>Some migrated cells perform mitosis</a:t>
            </a:r>
          </a:p>
          <a:p>
            <a:pPr marL="514350" indent="-514350">
              <a:buAutoNum type="alphaUcPeriod"/>
            </a:pPr>
            <a:r>
              <a:rPr lang="en-US" sz="2400" dirty="0" smtClean="0"/>
              <a:t>Some migrated cells start secreting substances to form the new tissue – for example fibroblast secrete fibers and amorphous ground substance in order to replace soft connective tissue</a:t>
            </a:r>
          </a:p>
          <a:p>
            <a:pPr marL="514350" indent="-51435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In order for a wound to heal it must be re-vascularized (form blood vessels). 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Neovascularization</a:t>
            </a:r>
            <a:r>
              <a:rPr lang="en-US" sz="2400" dirty="0" smtClean="0">
                <a:solidFill>
                  <a:srgbClr val="FF0000"/>
                </a:solidFill>
              </a:rPr>
              <a:t> means forming new blood vessels.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Angiogenesis</a:t>
            </a:r>
            <a:r>
              <a:rPr lang="en-US" sz="2400" dirty="0" smtClean="0">
                <a:solidFill>
                  <a:srgbClr val="FF0000"/>
                </a:solidFill>
              </a:rPr>
              <a:t> is the process of forming new blood vessels. When new blood vessels begin growing into a wound – the tissue is termed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Granulation Tissue</a:t>
            </a:r>
            <a:r>
              <a:rPr lang="en-US" sz="2400" dirty="0" smtClean="0">
                <a:solidFill>
                  <a:srgbClr val="FF0000"/>
                </a:solidFill>
              </a:rPr>
              <a:t>.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7626350" y="6583363"/>
            <a:ext cx="15144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4.12, step 2</a:t>
            </a:r>
          </a:p>
        </p:txBody>
      </p:sp>
      <p:pic>
        <p:nvPicPr>
          <p:cNvPr id="67590" name="Picture 6" descr="figure_04_12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425450"/>
            <a:ext cx="8231187" cy="6008688"/>
          </a:xfrm>
          <a:prstGeom prst="rect">
            <a:avLst/>
          </a:prstGeom>
          <a:noFill/>
        </p:spPr>
      </p:pic>
      <p:sp>
        <p:nvSpPr>
          <p:cNvPr id="67591" name="Freeform 7"/>
          <p:cNvSpPr>
            <a:spLocks/>
          </p:cNvSpPr>
          <p:nvPr/>
        </p:nvSpPr>
        <p:spPr bwMode="auto">
          <a:xfrm>
            <a:off x="2252663" y="1501775"/>
            <a:ext cx="2168525" cy="492125"/>
          </a:xfrm>
          <a:custGeom>
            <a:avLst/>
            <a:gdLst/>
            <a:ahLst/>
            <a:cxnLst>
              <a:cxn ang="0">
                <a:pos x="1366" y="310"/>
              </a:cxn>
              <a:cxn ang="0">
                <a:pos x="222" y="0"/>
              </a:cxn>
              <a:cxn ang="0">
                <a:pos x="0" y="0"/>
              </a:cxn>
            </a:cxnLst>
            <a:rect l="0" t="0" r="r" b="b"/>
            <a:pathLst>
              <a:path w="1366" h="310">
                <a:moveTo>
                  <a:pt x="1366" y="310"/>
                </a:moveTo>
                <a:lnTo>
                  <a:pt x="222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2" name="Freeform 8"/>
          <p:cNvSpPr>
            <a:spLocks/>
          </p:cNvSpPr>
          <p:nvPr/>
        </p:nvSpPr>
        <p:spPr bwMode="auto">
          <a:xfrm>
            <a:off x="2973388" y="650875"/>
            <a:ext cx="1381125" cy="1019175"/>
          </a:xfrm>
          <a:custGeom>
            <a:avLst/>
            <a:gdLst/>
            <a:ahLst/>
            <a:cxnLst>
              <a:cxn ang="0">
                <a:pos x="870" y="642"/>
              </a:cxn>
              <a:cxn ang="0">
                <a:pos x="190" y="0"/>
              </a:cxn>
              <a:cxn ang="0">
                <a:pos x="0" y="0"/>
              </a:cxn>
            </a:cxnLst>
            <a:rect l="0" t="0" r="r" b="b"/>
            <a:pathLst>
              <a:path w="870" h="642">
                <a:moveTo>
                  <a:pt x="870" y="642"/>
                </a:moveTo>
                <a:lnTo>
                  <a:pt x="19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3" name="Freeform 9"/>
          <p:cNvSpPr>
            <a:spLocks/>
          </p:cNvSpPr>
          <p:nvPr/>
        </p:nvSpPr>
        <p:spPr bwMode="auto">
          <a:xfrm>
            <a:off x="2973388" y="650875"/>
            <a:ext cx="1381125" cy="1019175"/>
          </a:xfrm>
          <a:custGeom>
            <a:avLst/>
            <a:gdLst/>
            <a:ahLst/>
            <a:cxnLst>
              <a:cxn ang="0">
                <a:pos x="870" y="642"/>
              </a:cxn>
              <a:cxn ang="0">
                <a:pos x="190" y="0"/>
              </a:cxn>
              <a:cxn ang="0">
                <a:pos x="0" y="0"/>
              </a:cxn>
            </a:cxnLst>
            <a:rect l="0" t="0" r="r" b="b"/>
            <a:pathLst>
              <a:path w="870" h="642">
                <a:moveTo>
                  <a:pt x="870" y="642"/>
                </a:moveTo>
                <a:lnTo>
                  <a:pt x="190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 flipH="1">
            <a:off x="2611438" y="2698750"/>
            <a:ext cx="1285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5" name="Line 11"/>
          <p:cNvSpPr>
            <a:spLocks noChangeShapeType="1"/>
          </p:cNvSpPr>
          <p:nvPr/>
        </p:nvSpPr>
        <p:spPr bwMode="auto">
          <a:xfrm flipH="1">
            <a:off x="2865438" y="3019425"/>
            <a:ext cx="121602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1301750" y="515938"/>
            <a:ext cx="16240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Regenerating</a:t>
            </a:r>
            <a:br>
              <a:rPr lang="en-US" sz="2000" b="1">
                <a:solidFill>
                  <a:srgbClr val="000000"/>
                </a:solidFill>
                <a:latin typeface="Arial" charset="0"/>
              </a:rPr>
            </a:br>
            <a:r>
              <a:rPr lang="en-US" sz="2000" b="1">
                <a:solidFill>
                  <a:srgbClr val="000000"/>
                </a:solidFill>
                <a:latin typeface="Arial" charset="0"/>
              </a:rPr>
              <a:t>epithelium</a:t>
            </a:r>
            <a:endParaRPr lang="en-US" sz="1800" b="1">
              <a:latin typeface="Arial" charset="0"/>
            </a:endParaRPr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1308100" y="1373188"/>
            <a:ext cx="13827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Area of</a:t>
            </a:r>
            <a:br>
              <a:rPr lang="en-US" sz="2000" b="1">
                <a:solidFill>
                  <a:srgbClr val="000000"/>
                </a:solidFill>
                <a:latin typeface="Arial" charset="0"/>
              </a:rPr>
            </a:br>
            <a:r>
              <a:rPr lang="en-US" sz="2000" b="1">
                <a:solidFill>
                  <a:srgbClr val="000000"/>
                </a:solidFill>
                <a:latin typeface="Arial" charset="0"/>
              </a:rPr>
              <a:t>granulation</a:t>
            </a:r>
            <a:br>
              <a:rPr lang="en-US" sz="2000" b="1">
                <a:solidFill>
                  <a:srgbClr val="000000"/>
                </a:solidFill>
                <a:latin typeface="Arial" charset="0"/>
              </a:rPr>
            </a:br>
            <a:r>
              <a:rPr lang="en-US" sz="2000" b="1">
                <a:solidFill>
                  <a:srgbClr val="000000"/>
                </a:solidFill>
                <a:latin typeface="Arial" charset="0"/>
              </a:rPr>
              <a:t>tissue</a:t>
            </a:r>
            <a:br>
              <a:rPr lang="en-US" sz="2000" b="1">
                <a:solidFill>
                  <a:srgbClr val="000000"/>
                </a:solidFill>
                <a:latin typeface="Arial" charset="0"/>
              </a:rPr>
            </a:br>
            <a:r>
              <a:rPr lang="en-US" sz="2000" b="1">
                <a:solidFill>
                  <a:srgbClr val="000000"/>
                </a:solidFill>
                <a:latin typeface="Arial" charset="0"/>
              </a:rPr>
              <a:t>ingrowth </a:t>
            </a:r>
          </a:p>
        </p:txBody>
      </p:sp>
      <p:sp>
        <p:nvSpPr>
          <p:cNvPr id="67598" name="Rectangle 14"/>
          <p:cNvSpPr>
            <a:spLocks noChangeArrowheads="1"/>
          </p:cNvSpPr>
          <p:nvPr/>
        </p:nvSpPr>
        <p:spPr bwMode="auto">
          <a:xfrm>
            <a:off x="1308100" y="2549525"/>
            <a:ext cx="1227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000000"/>
                </a:solidFill>
                <a:latin typeface="Arial" charset="0"/>
              </a:rPr>
              <a:t>Fibroblast</a:t>
            </a:r>
            <a:endParaRPr lang="en-US" sz="1800" b="1">
              <a:latin typeface="Arial" charset="0"/>
            </a:endParaRPr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1308100" y="2871788"/>
            <a:ext cx="1497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000000"/>
                </a:solidFill>
                <a:latin typeface="Arial" charset="0"/>
              </a:rPr>
              <a:t>Macrophage</a:t>
            </a:r>
            <a:endParaRPr lang="en-US" sz="1800" b="1">
              <a:latin typeface="Arial" charset="0"/>
            </a:endParaRPr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1168400" y="4548188"/>
            <a:ext cx="7080250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166688" indent="-166688"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92C8"/>
                </a:solidFill>
                <a:latin typeface="Arial Black" charset="0"/>
              </a:rPr>
              <a:t>Organization </a:t>
            </a:r>
            <a:r>
              <a:rPr lang="en-US" sz="2000" dirty="0" smtClean="0">
                <a:solidFill>
                  <a:srgbClr val="0092C8"/>
                </a:solidFill>
                <a:latin typeface="Arial Black" charset="0"/>
              </a:rPr>
              <a:t>–Migration and Proliferation</a:t>
            </a:r>
            <a:endParaRPr lang="en-US" sz="2000" dirty="0">
              <a:solidFill>
                <a:srgbClr val="0092C8"/>
              </a:solidFill>
              <a:latin typeface="Arial Black" charset="0"/>
            </a:endParaRP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r>
              <a:rPr lang="en-US" sz="2000" b="1" dirty="0">
                <a:solidFill>
                  <a:srgbClr val="0092C8"/>
                </a:solidFill>
                <a:latin typeface="Arial" charset="0"/>
              </a:rPr>
              <a:t> The clot is replaced by granulation tissue, which restores</a:t>
            </a:r>
            <a:br>
              <a:rPr lang="en-US" sz="2000" b="1" dirty="0">
                <a:solidFill>
                  <a:srgbClr val="0092C8"/>
                </a:solidFill>
                <a:latin typeface="Arial" charset="0"/>
              </a:rPr>
            </a:br>
            <a:r>
              <a:rPr lang="en-US" sz="2000" b="1" dirty="0">
                <a:solidFill>
                  <a:srgbClr val="0092C8"/>
                </a:solidFill>
                <a:latin typeface="Arial" charset="0"/>
              </a:rPr>
              <a:t>the vascular supply.</a:t>
            </a: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r>
              <a:rPr lang="en-US" sz="2000" b="1" dirty="0">
                <a:solidFill>
                  <a:srgbClr val="0092C8"/>
                </a:solidFill>
                <a:latin typeface="Arial" charset="0"/>
              </a:rPr>
              <a:t> Fibroblasts produce collagen fibers that bridge the gap.</a:t>
            </a: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r>
              <a:rPr lang="en-US" sz="2000" b="1" dirty="0">
                <a:solidFill>
                  <a:srgbClr val="0092C8"/>
                </a:solidFill>
                <a:latin typeface="Arial" charset="0"/>
              </a:rPr>
              <a:t> Macrophages phagocytize cell debris.</a:t>
            </a:r>
          </a:p>
          <a:p>
            <a:pPr marL="166688" indent="-166688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92C8"/>
                </a:solidFill>
                <a:latin typeface="Arial" charset="0"/>
                <a:ea typeface="ヒラギノ角ゴ ProN W3" pitchFamily="1" charset="-128"/>
              </a:rPr>
              <a:t>•</a:t>
            </a:r>
            <a:r>
              <a:rPr lang="en-US" sz="2000" b="1" dirty="0">
                <a:solidFill>
                  <a:srgbClr val="0092C8"/>
                </a:solidFill>
                <a:latin typeface="Arial" charset="0"/>
              </a:rPr>
              <a:t> Surface epithelial cells multiply and migrate over the</a:t>
            </a:r>
            <a:br>
              <a:rPr lang="en-US" sz="2000" b="1" dirty="0">
                <a:solidFill>
                  <a:srgbClr val="0092C8"/>
                </a:solidFill>
                <a:latin typeface="Arial" charset="0"/>
              </a:rPr>
            </a:br>
            <a:r>
              <a:rPr lang="en-US" sz="2000" b="1" dirty="0">
                <a:solidFill>
                  <a:srgbClr val="0092C8"/>
                </a:solidFill>
                <a:latin typeface="Arial" charset="0"/>
              </a:rPr>
              <a:t>granulation tissue.</a:t>
            </a:r>
            <a:endParaRPr lang="en-US" sz="1800" dirty="0">
              <a:latin typeface="Arial Black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Maturation – completion of proliferation and loss of scab</a:t>
            </a:r>
            <a:endParaRPr lang="en-US" dirty="0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Fibrosis</a:t>
            </a:r>
            <a:endParaRPr lang="en-US" dirty="0"/>
          </a:p>
          <a:p>
            <a:pPr lvl="1"/>
            <a:r>
              <a:rPr lang="en-US" dirty="0"/>
              <a:t>The scab detaches</a:t>
            </a:r>
          </a:p>
          <a:p>
            <a:pPr lvl="1"/>
            <a:r>
              <a:rPr lang="en-US" dirty="0"/>
              <a:t>Fibrous tissue matures; epithelium thickens and begins to resemble adjacent tissue</a:t>
            </a:r>
          </a:p>
          <a:p>
            <a:pPr lvl="1"/>
            <a:r>
              <a:rPr lang="en-US" dirty="0"/>
              <a:t>Results in a fully regenerated epithelium with underlying scar </a:t>
            </a:r>
            <a:r>
              <a:rPr lang="en-US" dirty="0" smtClean="0"/>
              <a:t>tissue (Fibrosis)  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7626350" y="6581775"/>
            <a:ext cx="151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4.12, step 3</a:t>
            </a:r>
          </a:p>
        </p:txBody>
      </p:sp>
      <p:pic>
        <p:nvPicPr>
          <p:cNvPr id="85007" name="Picture 15" descr="figure_04_12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27038"/>
            <a:ext cx="8231187" cy="6002337"/>
          </a:xfrm>
          <a:prstGeom prst="rect">
            <a:avLst/>
          </a:prstGeom>
          <a:noFill/>
        </p:spPr>
      </p:pic>
      <p:sp>
        <p:nvSpPr>
          <p:cNvPr id="85008" name="Freeform 16"/>
          <p:cNvSpPr>
            <a:spLocks/>
          </p:cNvSpPr>
          <p:nvPr/>
        </p:nvSpPr>
        <p:spPr bwMode="auto">
          <a:xfrm>
            <a:off x="2236788" y="1766888"/>
            <a:ext cx="2408237" cy="673100"/>
          </a:xfrm>
          <a:custGeom>
            <a:avLst/>
            <a:gdLst/>
            <a:ahLst/>
            <a:cxnLst>
              <a:cxn ang="0">
                <a:pos x="1517" y="424"/>
              </a:cxn>
              <a:cxn ang="0">
                <a:pos x="194" y="0"/>
              </a:cxn>
              <a:cxn ang="0">
                <a:pos x="0" y="0"/>
              </a:cxn>
            </a:cxnLst>
            <a:rect l="0" t="0" r="r" b="b"/>
            <a:pathLst>
              <a:path w="1517" h="424">
                <a:moveTo>
                  <a:pt x="1517" y="424"/>
                </a:moveTo>
                <a:lnTo>
                  <a:pt x="19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9" name="Freeform 17"/>
          <p:cNvSpPr>
            <a:spLocks/>
          </p:cNvSpPr>
          <p:nvPr/>
        </p:nvSpPr>
        <p:spPr bwMode="auto">
          <a:xfrm>
            <a:off x="2767013" y="636588"/>
            <a:ext cx="1957387" cy="1006475"/>
          </a:xfrm>
          <a:custGeom>
            <a:avLst/>
            <a:gdLst/>
            <a:ahLst/>
            <a:cxnLst>
              <a:cxn ang="0">
                <a:pos x="1233" y="634"/>
              </a:cxn>
              <a:cxn ang="0">
                <a:pos x="196" y="0"/>
              </a:cxn>
              <a:cxn ang="0">
                <a:pos x="0" y="0"/>
              </a:cxn>
            </a:cxnLst>
            <a:rect l="0" t="0" r="r" b="b"/>
            <a:pathLst>
              <a:path w="1233" h="634">
                <a:moveTo>
                  <a:pt x="1233" y="634"/>
                </a:moveTo>
                <a:lnTo>
                  <a:pt x="196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10" name="Rectangle 18"/>
          <p:cNvSpPr>
            <a:spLocks noChangeArrowheads="1"/>
          </p:cNvSpPr>
          <p:nvPr/>
        </p:nvSpPr>
        <p:spPr bwMode="auto">
          <a:xfrm>
            <a:off x="1009650" y="517525"/>
            <a:ext cx="16954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000000"/>
                </a:solidFill>
                <a:latin typeface="Arial" charset="0"/>
              </a:rPr>
              <a:t>Regenerated</a:t>
            </a:r>
            <a:br>
              <a:rPr lang="en-US" sz="2200" b="1">
                <a:solidFill>
                  <a:srgbClr val="000000"/>
                </a:solidFill>
                <a:latin typeface="Arial" charset="0"/>
              </a:rPr>
            </a:br>
            <a:r>
              <a:rPr lang="en-US" sz="2200" b="1">
                <a:solidFill>
                  <a:srgbClr val="000000"/>
                </a:solidFill>
                <a:latin typeface="Arial" charset="0"/>
              </a:rPr>
              <a:t>epithelium</a:t>
            </a:r>
            <a:endParaRPr lang="en-US" sz="1800" b="1">
              <a:latin typeface="Arial" charset="0"/>
            </a:endParaRPr>
          </a:p>
        </p:txBody>
      </p:sp>
      <p:sp>
        <p:nvSpPr>
          <p:cNvPr id="85011" name="Rectangle 19"/>
          <p:cNvSpPr>
            <a:spLocks noChangeArrowheads="1"/>
          </p:cNvSpPr>
          <p:nvPr/>
        </p:nvSpPr>
        <p:spPr bwMode="auto">
          <a:xfrm>
            <a:off x="1000125" y="1624013"/>
            <a:ext cx="118268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000000"/>
                </a:solidFill>
                <a:latin typeface="Arial" charset="0"/>
              </a:rPr>
              <a:t>Fibrosed</a:t>
            </a:r>
            <a:br>
              <a:rPr lang="en-US" sz="2200" b="1">
                <a:solidFill>
                  <a:srgbClr val="000000"/>
                </a:solidFill>
                <a:latin typeface="Arial" charset="0"/>
              </a:rPr>
            </a:br>
            <a:r>
              <a:rPr lang="en-US" sz="2200" b="1">
                <a:solidFill>
                  <a:srgbClr val="000000"/>
                </a:solidFill>
                <a:latin typeface="Arial" charset="0"/>
              </a:rPr>
              <a:t>area</a:t>
            </a:r>
            <a:endParaRPr lang="en-US" sz="1800" b="1">
              <a:latin typeface="Arial" charset="0"/>
            </a:endParaRPr>
          </a:p>
        </p:txBody>
      </p:sp>
      <p:sp>
        <p:nvSpPr>
          <p:cNvPr id="85012" name="Rectangle 20"/>
          <p:cNvSpPr>
            <a:spLocks noChangeArrowheads="1"/>
          </p:cNvSpPr>
          <p:nvPr/>
        </p:nvSpPr>
        <p:spPr bwMode="auto">
          <a:xfrm>
            <a:off x="873125" y="4992688"/>
            <a:ext cx="77374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0092C8"/>
                </a:solidFill>
                <a:latin typeface="Arial Black" charset="0"/>
              </a:rPr>
              <a:t>Regeneration and fibrosis effect permanent repair:</a:t>
            </a:r>
          </a:p>
          <a:p>
            <a:r>
              <a:rPr lang="en-US" sz="2200" b="1">
                <a:solidFill>
                  <a:srgbClr val="0092C8"/>
                </a:solidFill>
                <a:latin typeface="Arial" charset="0"/>
              </a:rPr>
              <a:t>• The fibrosed area matures and contracts; the epithelium</a:t>
            </a:r>
            <a:br>
              <a:rPr lang="en-US" sz="2200" b="1">
                <a:solidFill>
                  <a:srgbClr val="0092C8"/>
                </a:solidFill>
                <a:latin typeface="Arial" charset="0"/>
              </a:rPr>
            </a:br>
            <a:r>
              <a:rPr lang="en-US" sz="2200" b="1">
                <a:solidFill>
                  <a:srgbClr val="0092C8"/>
                </a:solidFill>
                <a:latin typeface="Arial" charset="0"/>
              </a:rPr>
              <a:t>thickens.</a:t>
            </a:r>
          </a:p>
          <a:p>
            <a:r>
              <a:rPr lang="en-US" sz="2200" b="1">
                <a:solidFill>
                  <a:srgbClr val="0092C8"/>
                </a:solidFill>
                <a:latin typeface="Arial" charset="0"/>
              </a:rPr>
              <a:t>• A fully regenerated epithelium with an underlying area of</a:t>
            </a:r>
            <a:br>
              <a:rPr lang="en-US" sz="2200" b="1">
                <a:solidFill>
                  <a:srgbClr val="0092C8"/>
                </a:solidFill>
                <a:latin typeface="Arial" charset="0"/>
              </a:rPr>
            </a:br>
            <a:r>
              <a:rPr lang="en-US" sz="2200" b="1">
                <a:solidFill>
                  <a:srgbClr val="0092C8"/>
                </a:solidFill>
                <a:latin typeface="Arial" charset="0"/>
              </a:rPr>
              <a:t>scar tissue results.</a:t>
            </a:r>
            <a:endParaRPr lang="en-US" sz="1800">
              <a:latin typeface="Arial Black" charset="0"/>
            </a:endParaRPr>
          </a:p>
        </p:txBody>
      </p:sp>
      <p:sp>
        <p:nvSpPr>
          <p:cNvPr id="85013" name="Oval 21"/>
          <p:cNvSpPr>
            <a:spLocks noChangeArrowheads="1"/>
          </p:cNvSpPr>
          <p:nvPr/>
        </p:nvSpPr>
        <p:spPr bwMode="auto">
          <a:xfrm>
            <a:off x="493713" y="4981575"/>
            <a:ext cx="295275" cy="29527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92C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0092C8"/>
                </a:solidFill>
                <a:latin typeface="Arial Black" charset="0"/>
              </a:rPr>
              <a:t>3</a:t>
            </a:r>
            <a:endParaRPr lang="en-US" sz="1000">
              <a:latin typeface="Arial Black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1917</TotalTime>
  <Words>2192</Words>
  <Application>Microsoft Office PowerPoint</Application>
  <PresentationFormat>On-screen Show (4:3)</PresentationFormat>
  <Paragraphs>432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Marieb_Lect_Design_Approved</vt:lpstr>
      <vt:lpstr>Marieb_Lect_Des_App-blank</vt:lpstr>
      <vt:lpstr>4   </vt:lpstr>
      <vt:lpstr>Connective Tissue</vt:lpstr>
      <vt:lpstr>Connective Tissue Cells</vt:lpstr>
      <vt:lpstr>Structural Elements of Connective Tissue</vt:lpstr>
      <vt:lpstr>Fibers (three types) </vt:lpstr>
      <vt:lpstr>Structural Elements of Connective Tissue</vt:lpstr>
      <vt:lpstr>PowerPoint Presentation</vt:lpstr>
      <vt:lpstr>Amorphous Ground Substances</vt:lpstr>
      <vt:lpstr>Structural Elements of Connective Tissue</vt:lpstr>
      <vt:lpstr>Amorphous Ground Substances</vt:lpstr>
      <vt:lpstr>PowerPoint Presentation</vt:lpstr>
      <vt:lpstr>Soft Connective Tissues</vt:lpstr>
      <vt:lpstr>Hard Connective Tissues</vt:lpstr>
      <vt:lpstr>Liquid Connective Tissues</vt:lpstr>
      <vt:lpstr>PowerPoint Presentation</vt:lpstr>
      <vt:lpstr>PowerPoint Presentation</vt:lpstr>
      <vt:lpstr>PowerPoint Presentation</vt:lpstr>
      <vt:lpstr>Connective Tissue: Embryonic</vt:lpstr>
      <vt:lpstr>Mesenchyme</vt:lpstr>
      <vt:lpstr>Mucoid Connective Tissue</vt:lpstr>
      <vt:lpstr>Overview of Connective Tissues</vt:lpstr>
      <vt:lpstr>Connective Tissue Proper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Connective Tissue: Cartilage</vt:lpstr>
      <vt:lpstr>PowerPoint Presentation</vt:lpstr>
      <vt:lpstr>PowerPoint Presentation</vt:lpstr>
      <vt:lpstr>Muscle Tissue</vt:lpstr>
      <vt:lpstr>Nervous Tissue</vt:lpstr>
      <vt:lpstr>Histologic Membranes </vt:lpstr>
      <vt:lpstr>Cutaneous Membrane (Skin)</vt:lpstr>
      <vt:lpstr>Mucous membranes</vt:lpstr>
      <vt:lpstr>Nasal Mucosae (example of mucous membrane)</vt:lpstr>
      <vt:lpstr>Serous Membranes (thin wet membrane)</vt:lpstr>
      <vt:lpstr>Serous Membranes</vt:lpstr>
      <vt:lpstr>PowerPoint Presentation</vt:lpstr>
      <vt:lpstr>PowerPoint Presentation</vt:lpstr>
      <vt:lpstr>Steps in Tissue Repair</vt:lpstr>
      <vt:lpstr>If Injury Includes a Cut Blood Vessel</vt:lpstr>
      <vt:lpstr>Bleeding</vt:lpstr>
      <vt:lpstr>PowerPoint Presentation</vt:lpstr>
      <vt:lpstr>Inflammation</vt:lpstr>
      <vt:lpstr>PowerPoint Presentation</vt:lpstr>
      <vt:lpstr>Migration</vt:lpstr>
      <vt:lpstr>Proliferation</vt:lpstr>
      <vt:lpstr>PowerPoint Presentation</vt:lpstr>
      <vt:lpstr>Maturation – completion of proliferation and loss of scab</vt:lpstr>
      <vt:lpstr>PowerPoint Presentation</vt:lpstr>
    </vt:vector>
  </TitlesOfParts>
  <Company>뿿�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</dc:title>
  <dc:creator>R U</dc:creator>
  <cp:lastModifiedBy>User</cp:lastModifiedBy>
  <cp:revision>46</cp:revision>
  <dcterms:created xsi:type="dcterms:W3CDTF">2009-02-19T00:37:40Z</dcterms:created>
  <dcterms:modified xsi:type="dcterms:W3CDTF">2017-10-03T23:15:21Z</dcterms:modified>
</cp:coreProperties>
</file>